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docx" ContentType="application/vnd.openxmlformats-officedocument.wordprocessingml.document"/>
  <Default Extension="AVI" ContentType="video/avi"/>
  <Default Extension="vml" ContentType="application/vnd.openxmlformats-officedocument.vmlDrawin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20" r:id="rId1"/>
  </p:sldMasterIdLst>
  <p:notesMasterIdLst>
    <p:notesMasterId r:id="rId78"/>
  </p:notesMasterIdLst>
  <p:sldIdLst>
    <p:sldId id="256" r:id="rId2"/>
    <p:sldId id="326" r:id="rId3"/>
    <p:sldId id="258" r:id="rId4"/>
    <p:sldId id="257" r:id="rId5"/>
    <p:sldId id="259" r:id="rId6"/>
    <p:sldId id="260" r:id="rId7"/>
    <p:sldId id="261" r:id="rId8"/>
    <p:sldId id="327" r:id="rId9"/>
    <p:sldId id="262" r:id="rId10"/>
    <p:sldId id="276" r:id="rId11"/>
    <p:sldId id="265" r:id="rId12"/>
    <p:sldId id="319" r:id="rId13"/>
    <p:sldId id="263" r:id="rId14"/>
    <p:sldId id="264" r:id="rId15"/>
    <p:sldId id="341" r:id="rId16"/>
    <p:sldId id="292" r:id="rId17"/>
    <p:sldId id="294" r:id="rId18"/>
    <p:sldId id="295" r:id="rId19"/>
    <p:sldId id="316" r:id="rId20"/>
    <p:sldId id="328" r:id="rId21"/>
    <p:sldId id="323" r:id="rId22"/>
    <p:sldId id="273" r:id="rId23"/>
    <p:sldId id="321" r:id="rId24"/>
    <p:sldId id="331" r:id="rId25"/>
    <p:sldId id="266" r:id="rId26"/>
    <p:sldId id="267" r:id="rId27"/>
    <p:sldId id="268" r:id="rId28"/>
    <p:sldId id="269" r:id="rId29"/>
    <p:sldId id="270" r:id="rId30"/>
    <p:sldId id="271" r:id="rId31"/>
    <p:sldId id="272" r:id="rId32"/>
    <p:sldId id="274" r:id="rId33"/>
    <p:sldId id="275" r:id="rId34"/>
    <p:sldId id="277" r:id="rId35"/>
    <p:sldId id="278" r:id="rId36"/>
    <p:sldId id="284" r:id="rId37"/>
    <p:sldId id="280" r:id="rId38"/>
    <p:sldId id="281" r:id="rId39"/>
    <p:sldId id="285" r:id="rId40"/>
    <p:sldId id="282" r:id="rId41"/>
    <p:sldId id="318" r:id="rId42"/>
    <p:sldId id="283" r:id="rId43"/>
    <p:sldId id="286" r:id="rId44"/>
    <p:sldId id="287" r:id="rId45"/>
    <p:sldId id="289" r:id="rId46"/>
    <p:sldId id="288" r:id="rId47"/>
    <p:sldId id="296" r:id="rId48"/>
    <p:sldId id="332" r:id="rId49"/>
    <p:sldId id="329" r:id="rId50"/>
    <p:sldId id="330" r:id="rId51"/>
    <p:sldId id="305" r:id="rId52"/>
    <p:sldId id="293" r:id="rId53"/>
    <p:sldId id="299" r:id="rId54"/>
    <p:sldId id="301" r:id="rId55"/>
    <p:sldId id="303" r:id="rId56"/>
    <p:sldId id="304" r:id="rId57"/>
    <p:sldId id="306" r:id="rId58"/>
    <p:sldId id="308" r:id="rId59"/>
    <p:sldId id="307" r:id="rId60"/>
    <p:sldId id="333" r:id="rId61"/>
    <p:sldId id="317" r:id="rId62"/>
    <p:sldId id="309" r:id="rId63"/>
    <p:sldId id="310" r:id="rId64"/>
    <p:sldId id="311" r:id="rId65"/>
    <p:sldId id="334" r:id="rId66"/>
    <p:sldId id="297" r:id="rId67"/>
    <p:sldId id="312" r:id="rId68"/>
    <p:sldId id="313" r:id="rId69"/>
    <p:sldId id="314" r:id="rId70"/>
    <p:sldId id="315" r:id="rId71"/>
    <p:sldId id="336" r:id="rId72"/>
    <p:sldId id="335" r:id="rId73"/>
    <p:sldId id="338" r:id="rId74"/>
    <p:sldId id="339" r:id="rId75"/>
    <p:sldId id="340" r:id="rId76"/>
    <p:sldId id="337" r:id="rId77"/>
  </p:sldIdLst>
  <p:sldSz cx="9144000" cy="6858000" type="screen4x3"/>
  <p:notesSz cx="7010400"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10" d="100"/>
          <a:sy n="110" d="100"/>
        </p:scale>
        <p:origin x="-1608" y="-96"/>
      </p:cViewPr>
      <p:guideLst>
        <p:guide orient="horz" pos="2160"/>
        <p:guide pos="2880"/>
      </p:guideLst>
    </p:cSldViewPr>
  </p:slideViewPr>
  <p:notesTextViewPr>
    <p:cViewPr>
      <p:scale>
        <a:sx n="1" d="1"/>
        <a:sy n="1" d="1"/>
      </p:scale>
      <p:origin x="0" y="0"/>
    </p:cViewPr>
  </p:notesTextViewPr>
  <p:sorterViewPr>
    <p:cViewPr>
      <p:scale>
        <a:sx n="100" d="100"/>
        <a:sy n="100" d="100"/>
      </p:scale>
      <p:origin x="0" y="1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notesMaster" Target="notesMasters/notesMaster1.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9.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1.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1.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55.wmf"/><Relationship Id="rId1" Type="http://schemas.openxmlformats.org/officeDocument/2006/relationships/image" Target="../media/image54.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6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196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1963"/>
          </a:xfrm>
          <a:prstGeom prst="rect">
            <a:avLst/>
          </a:prstGeom>
        </p:spPr>
        <p:txBody>
          <a:bodyPr vert="horz" lIns="91440" tIns="45720" rIns="91440" bIns="45720" rtlCol="0"/>
          <a:lstStyle>
            <a:lvl1pPr algn="r">
              <a:defRPr sz="1200"/>
            </a:lvl1pPr>
          </a:lstStyle>
          <a:p>
            <a:fld id="{622B3D29-D4FB-41E1-A983-83359BE820AC}" type="datetimeFigureOut">
              <a:rPr lang="en-US" smtClean="0"/>
              <a:t>9/17/2017</a:t>
            </a:fld>
            <a:endParaRPr lang="en-US"/>
          </a:p>
        </p:txBody>
      </p:sp>
      <p:sp>
        <p:nvSpPr>
          <p:cNvPr id="4" name="Slide Image Placeholder 3"/>
          <p:cNvSpPr>
            <a:spLocks noGrp="1" noRot="1" noChangeAspect="1"/>
          </p:cNvSpPr>
          <p:nvPr>
            <p:ph type="sldImg" idx="2"/>
          </p:nvPr>
        </p:nvSpPr>
        <p:spPr>
          <a:xfrm>
            <a:off x="1195388" y="692150"/>
            <a:ext cx="4619625" cy="34639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387850"/>
            <a:ext cx="5607050" cy="4156075"/>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772525"/>
            <a:ext cx="3038475" cy="461963"/>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772525"/>
            <a:ext cx="3038475" cy="461963"/>
          </a:xfrm>
          <a:prstGeom prst="rect">
            <a:avLst/>
          </a:prstGeom>
        </p:spPr>
        <p:txBody>
          <a:bodyPr vert="horz" lIns="91440" tIns="45720" rIns="91440" bIns="45720" rtlCol="0" anchor="b"/>
          <a:lstStyle>
            <a:lvl1pPr algn="r">
              <a:defRPr sz="1200"/>
            </a:lvl1pPr>
          </a:lstStyle>
          <a:p>
            <a:fld id="{6661D7AA-52AD-4DD3-9A1C-5507FAED60A8}" type="slidenum">
              <a:rPr lang="en-US" smtClean="0"/>
              <a:t>‹#›</a:t>
            </a:fld>
            <a:endParaRPr lang="en-US"/>
          </a:p>
        </p:txBody>
      </p:sp>
    </p:spTree>
    <p:extLst>
      <p:ext uri="{BB962C8B-B14F-4D97-AF65-F5344CB8AC3E}">
        <p14:creationId xmlns:p14="http://schemas.microsoft.com/office/powerpoint/2010/main" val="8675369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625A085-6C49-4158-BF77-A90A2DA5DD77}" type="datetime1">
              <a:rPr lang="en-US" smtClean="0"/>
              <a:t>9/17/2017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D492F2-DF1D-41CC-B0F8-392E748F6276}" type="slidenum">
              <a:rPr lang="en-US" smtClean="0"/>
              <a:t>‹#›</a:t>
            </a:fld>
            <a:endParaRPr lang="en-US"/>
          </a:p>
        </p:txBody>
      </p:sp>
    </p:spTree>
    <p:extLst>
      <p:ext uri="{BB962C8B-B14F-4D97-AF65-F5344CB8AC3E}">
        <p14:creationId xmlns:p14="http://schemas.microsoft.com/office/powerpoint/2010/main" val="40604900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87ADC65-0A1D-4A04-97F5-578814667FD0}" type="datetime1">
              <a:rPr lang="en-US" smtClean="0"/>
              <a:t>9/17/2017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D492F2-DF1D-41CC-B0F8-392E748F6276}" type="slidenum">
              <a:rPr lang="en-US" smtClean="0"/>
              <a:t>‹#›</a:t>
            </a:fld>
            <a:endParaRPr lang="en-US"/>
          </a:p>
        </p:txBody>
      </p:sp>
    </p:spTree>
    <p:extLst>
      <p:ext uri="{BB962C8B-B14F-4D97-AF65-F5344CB8AC3E}">
        <p14:creationId xmlns:p14="http://schemas.microsoft.com/office/powerpoint/2010/main" val="33833897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3DD2182-7270-4A43-9547-3956A5FC9C20}" type="datetime1">
              <a:rPr lang="en-US" smtClean="0"/>
              <a:t>9/17/2017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D492F2-DF1D-41CC-B0F8-392E748F6276}" type="slidenum">
              <a:rPr lang="en-US" smtClean="0"/>
              <a:t>‹#›</a:t>
            </a:fld>
            <a:endParaRPr lang="en-US"/>
          </a:p>
        </p:txBody>
      </p:sp>
    </p:spTree>
    <p:extLst>
      <p:ext uri="{BB962C8B-B14F-4D97-AF65-F5344CB8AC3E}">
        <p14:creationId xmlns:p14="http://schemas.microsoft.com/office/powerpoint/2010/main" val="12119129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52FA6B-D250-4E12-962B-4A872D0E144F}" type="datetime1">
              <a:rPr lang="en-US" smtClean="0"/>
              <a:t>9/17/2017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D492F2-DF1D-41CC-B0F8-392E748F6276}" type="slidenum">
              <a:rPr lang="en-US" smtClean="0"/>
              <a:t>‹#›</a:t>
            </a:fld>
            <a:endParaRPr lang="en-US"/>
          </a:p>
        </p:txBody>
      </p:sp>
    </p:spTree>
    <p:extLst>
      <p:ext uri="{BB962C8B-B14F-4D97-AF65-F5344CB8AC3E}">
        <p14:creationId xmlns:p14="http://schemas.microsoft.com/office/powerpoint/2010/main" val="18053625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2A1BE5B-94D9-41DA-A48A-A807987C83A5}" type="datetime1">
              <a:rPr lang="en-US" smtClean="0"/>
              <a:t>9/17/2017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D492F2-DF1D-41CC-B0F8-392E748F6276}" type="slidenum">
              <a:rPr lang="en-US" smtClean="0"/>
              <a:t>‹#›</a:t>
            </a:fld>
            <a:endParaRPr lang="en-US"/>
          </a:p>
        </p:txBody>
      </p:sp>
    </p:spTree>
    <p:extLst>
      <p:ext uri="{BB962C8B-B14F-4D97-AF65-F5344CB8AC3E}">
        <p14:creationId xmlns:p14="http://schemas.microsoft.com/office/powerpoint/2010/main" val="6398750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3B3A602-7A27-4E43-B4D4-C6EE50B8A100}" type="datetime1">
              <a:rPr lang="en-US" smtClean="0"/>
              <a:t>9/17/2017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D492F2-DF1D-41CC-B0F8-392E748F6276}" type="slidenum">
              <a:rPr lang="en-US" smtClean="0"/>
              <a:t>‹#›</a:t>
            </a:fld>
            <a:endParaRPr lang="en-US"/>
          </a:p>
        </p:txBody>
      </p:sp>
    </p:spTree>
    <p:extLst>
      <p:ext uri="{BB962C8B-B14F-4D97-AF65-F5344CB8AC3E}">
        <p14:creationId xmlns:p14="http://schemas.microsoft.com/office/powerpoint/2010/main" val="19057905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72AA297-A5BC-4EBF-BBF4-75AC274D40D6}" type="datetime1">
              <a:rPr lang="en-US" smtClean="0"/>
              <a:t>9/17/2017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AD492F2-DF1D-41CC-B0F8-392E748F6276}" type="slidenum">
              <a:rPr lang="en-US" smtClean="0"/>
              <a:t>‹#›</a:t>
            </a:fld>
            <a:endParaRPr lang="en-US"/>
          </a:p>
        </p:txBody>
      </p:sp>
    </p:spTree>
    <p:extLst>
      <p:ext uri="{BB962C8B-B14F-4D97-AF65-F5344CB8AC3E}">
        <p14:creationId xmlns:p14="http://schemas.microsoft.com/office/powerpoint/2010/main" val="10167490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0BA6E13-3234-4E43-B942-11CF106C5EF5}" type="datetime1">
              <a:rPr lang="en-US" smtClean="0"/>
              <a:t>9/17/2017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AD492F2-DF1D-41CC-B0F8-392E748F6276}" type="slidenum">
              <a:rPr lang="en-US" smtClean="0"/>
              <a:t>‹#›</a:t>
            </a:fld>
            <a:endParaRPr lang="en-US"/>
          </a:p>
        </p:txBody>
      </p:sp>
    </p:spTree>
    <p:extLst>
      <p:ext uri="{BB962C8B-B14F-4D97-AF65-F5344CB8AC3E}">
        <p14:creationId xmlns:p14="http://schemas.microsoft.com/office/powerpoint/2010/main" val="33572323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928AC82-8ABE-44B3-AC61-6651C26E297A}" type="datetime1">
              <a:rPr lang="en-US" smtClean="0"/>
              <a:t>9/17/2017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AD492F2-DF1D-41CC-B0F8-392E748F6276}" type="slidenum">
              <a:rPr lang="en-US" smtClean="0"/>
              <a:t>‹#›</a:t>
            </a:fld>
            <a:endParaRPr lang="en-US"/>
          </a:p>
        </p:txBody>
      </p:sp>
    </p:spTree>
    <p:extLst>
      <p:ext uri="{BB962C8B-B14F-4D97-AF65-F5344CB8AC3E}">
        <p14:creationId xmlns:p14="http://schemas.microsoft.com/office/powerpoint/2010/main" val="41206424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48B0BC6-6E75-4E50-9995-43326A29CA44}" type="datetime1">
              <a:rPr lang="en-US" smtClean="0"/>
              <a:t>9/17/2017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D492F2-DF1D-41CC-B0F8-392E748F6276}" type="slidenum">
              <a:rPr lang="en-US" smtClean="0"/>
              <a:t>‹#›</a:t>
            </a:fld>
            <a:endParaRPr lang="en-US"/>
          </a:p>
        </p:txBody>
      </p:sp>
    </p:spTree>
    <p:extLst>
      <p:ext uri="{BB962C8B-B14F-4D97-AF65-F5344CB8AC3E}">
        <p14:creationId xmlns:p14="http://schemas.microsoft.com/office/powerpoint/2010/main" val="10344028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F49CB61-BF50-4C07-B8CF-E222F9BAC776}" type="datetime1">
              <a:rPr lang="en-US" smtClean="0"/>
              <a:t>9/17/2017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D492F2-DF1D-41CC-B0F8-392E748F6276}" type="slidenum">
              <a:rPr lang="en-US" smtClean="0"/>
              <a:t>‹#›</a:t>
            </a:fld>
            <a:endParaRPr lang="en-US"/>
          </a:p>
        </p:txBody>
      </p:sp>
    </p:spTree>
    <p:extLst>
      <p:ext uri="{BB962C8B-B14F-4D97-AF65-F5344CB8AC3E}">
        <p14:creationId xmlns:p14="http://schemas.microsoft.com/office/powerpoint/2010/main" val="3077241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217BE6-C035-4A61-A0F2-1B2EBBA85B5F}" type="datetime1">
              <a:rPr lang="en-US" smtClean="0"/>
              <a:t>9/17/2017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D492F2-DF1D-41CC-B0F8-392E748F6276}" type="slidenum">
              <a:rPr lang="en-US" smtClean="0"/>
              <a:t>‹#›</a:t>
            </a:fld>
            <a:endParaRPr lang="en-US"/>
          </a:p>
        </p:txBody>
      </p:sp>
    </p:spTree>
    <p:extLst>
      <p:ext uri="{BB962C8B-B14F-4D97-AF65-F5344CB8AC3E}">
        <p14:creationId xmlns:p14="http://schemas.microsoft.com/office/powerpoint/2010/main" val="1440303904"/>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b.melville@auckland.ac.nz" TargetMode="External"/><Relationship Id="rId2" Type="http://schemas.openxmlformats.org/officeDocument/2006/relationships/hyperlink" Target="mailto:tsturm@ce.gatech.edu" TargetMode="External"/><Relationship Id="rId1" Type="http://schemas.openxmlformats.org/officeDocument/2006/relationships/slideLayout" Target="../slideLayouts/slideLayout6.xml"/><Relationship Id="rId6" Type="http://schemas.openxmlformats.org/officeDocument/2006/relationships/hyperlink" Target="mailto:sehong@mail.wvu.edu" TargetMode="External"/><Relationship Id="rId5" Type="http://schemas.openxmlformats.org/officeDocument/2006/relationships/hyperlink" Target="mailto:sabt@engr.colostate.edu" TargetMode="External"/><Relationship Id="rId4" Type="http://schemas.openxmlformats.org/officeDocument/2006/relationships/hyperlink" Target="mailto:stoesser@cardiff.ac.uk"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AVI"/><Relationship Id="rId1" Type="http://schemas.microsoft.com/office/2007/relationships/media" Target="../media/media1.AVI"/><Relationship Id="rId5" Type="http://schemas.openxmlformats.org/officeDocument/2006/relationships/image" Target="../media/image18.png"/><Relationship Id="rId4" Type="http://schemas.openxmlformats.org/officeDocument/2006/relationships/image" Target="../media/image17.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AVI"/><Relationship Id="rId1" Type="http://schemas.microsoft.com/office/2007/relationships/media" Target="../media/media2.AVI"/><Relationship Id="rId6" Type="http://schemas.openxmlformats.org/officeDocument/2006/relationships/image" Target="../media/image21.jpeg"/><Relationship Id="rId5" Type="http://schemas.openxmlformats.org/officeDocument/2006/relationships/image" Target="../media/image20.emf"/><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3.AVI"/><Relationship Id="rId1" Type="http://schemas.microsoft.com/office/2007/relationships/media" Target="../media/media3.AVI"/><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image" Target="../media/image22.emf"/></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6.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jpe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microsoft.com/office/2007/relationships/media" Target="../media/media4.mp4"/><Relationship Id="rId1" Type="http://schemas.openxmlformats.org/officeDocument/2006/relationships/video" Target="NULL" TargetMode="External"/><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emf"/><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34.emf"/><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emf"/><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emf"/><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9.emf"/><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1.emf"/><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3.emf"/><Relationship Id="rId1" Type="http://schemas.openxmlformats.org/officeDocument/2006/relationships/slideLayout" Target="../slideLayouts/slideLayout6.xml"/><Relationship Id="rId4" Type="http://schemas.openxmlformats.org/officeDocument/2006/relationships/image" Target="../media/image45.png"/></Relationships>
</file>

<file path=ppt/slides/_rels/slide34.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slideLayout" Target="../slideLayouts/slideLayout6.xml"/><Relationship Id="rId1" Type="http://schemas.openxmlformats.org/officeDocument/2006/relationships/vmlDrawing" Target="../drawings/vmlDrawing1.vml"/><Relationship Id="rId5" Type="http://schemas.openxmlformats.org/officeDocument/2006/relationships/image" Target="../media/image49.wmf"/><Relationship Id="rId4" Type="http://schemas.openxmlformats.org/officeDocument/2006/relationships/oleObject" Target="../embeddings/oleObject1.bin"/></Relationships>
</file>

<file path=ppt/slides/_rels/slide38.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slideLayout" Target="../slideLayouts/slideLayout6.xml"/><Relationship Id="rId1" Type="http://schemas.openxmlformats.org/officeDocument/2006/relationships/vmlDrawing" Target="../drawings/vmlDrawing2.vml"/><Relationship Id="rId5" Type="http://schemas.openxmlformats.org/officeDocument/2006/relationships/image" Target="../media/image51.wmf"/><Relationship Id="rId4" Type="http://schemas.openxmlformats.org/officeDocument/2006/relationships/oleObject" Target="../embeddings/oleObject2.bin"/></Relationships>
</file>

<file path=ppt/slides/_rels/slide39.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slideLayout" Target="../slideLayouts/slideLayout6.xml"/><Relationship Id="rId1" Type="http://schemas.openxmlformats.org/officeDocument/2006/relationships/vmlDrawing" Target="../drawings/vmlDrawing3.vml"/><Relationship Id="rId5" Type="http://schemas.openxmlformats.org/officeDocument/2006/relationships/image" Target="../media/image51.wmf"/><Relationship Id="rId4" Type="http://schemas.openxmlformats.org/officeDocument/2006/relationships/oleObject" Target="../embeddings/oleObject3.bin"/></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56.emf"/><Relationship Id="rId7" Type="http://schemas.openxmlformats.org/officeDocument/2006/relationships/image" Target="../media/image55.wmf"/><Relationship Id="rId2" Type="http://schemas.openxmlformats.org/officeDocument/2006/relationships/slideLayout" Target="../slideLayouts/slideLayout6.xml"/><Relationship Id="rId1" Type="http://schemas.openxmlformats.org/officeDocument/2006/relationships/vmlDrawing" Target="../drawings/vmlDrawing4.vml"/><Relationship Id="rId6" Type="http://schemas.openxmlformats.org/officeDocument/2006/relationships/oleObject" Target="../embeddings/oleObject5.bin"/><Relationship Id="rId5" Type="http://schemas.openxmlformats.org/officeDocument/2006/relationships/image" Target="../media/image54.wmf"/><Relationship Id="rId4" Type="http://schemas.openxmlformats.org/officeDocument/2006/relationships/oleObject" Target="../embeddings/oleObject4.bin"/></Relationships>
</file>

<file path=ppt/slides/_rels/slide4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image" Target="../media/image60.emf"/><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image" Target="../media/image62.emf"/><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image" Target="../media/image64.emf"/><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image" Target="../media/image66.emf"/><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package" Target="../embeddings/Microsoft_Word_Document1.docx"/><Relationship Id="rId2" Type="http://schemas.openxmlformats.org/officeDocument/2006/relationships/slideLayout" Target="../slideLayouts/slideLayout6.xml"/><Relationship Id="rId1" Type="http://schemas.openxmlformats.org/officeDocument/2006/relationships/vmlDrawing" Target="../drawings/vmlDrawing5.vml"/><Relationship Id="rId4" Type="http://schemas.openxmlformats.org/officeDocument/2006/relationships/image" Target="../media/image68.em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image" Target="../media/image92.emf"/><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slideLayout" Target="../slideLayouts/slideLayout6.xml"/><Relationship Id="rId4"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32913" y="182562"/>
            <a:ext cx="8915400" cy="1112838"/>
          </a:xfrm>
        </p:spPr>
        <p:txBody>
          <a:bodyPr>
            <a:noAutofit/>
          </a:bodyPr>
          <a:lstStyle/>
          <a:p>
            <a:r>
              <a:rPr lang="en-US" sz="3200" b="1" dirty="0"/>
              <a:t>“Combining Individual Scour Components to Determine Total Scour”</a:t>
            </a:r>
            <a:r>
              <a:rPr lang="en-US" sz="3200" dirty="0"/>
              <a:t/>
            </a:r>
            <a:br>
              <a:rPr lang="en-US" sz="3200" dirty="0"/>
            </a:br>
            <a:endParaRPr lang="en-US" sz="3200" dirty="0"/>
          </a:p>
        </p:txBody>
      </p:sp>
      <p:sp>
        <p:nvSpPr>
          <p:cNvPr id="6" name="TextBox 5"/>
          <p:cNvSpPr txBox="1"/>
          <p:nvPr/>
        </p:nvSpPr>
        <p:spPr>
          <a:xfrm>
            <a:off x="1607127" y="1293950"/>
            <a:ext cx="5852821" cy="2585323"/>
          </a:xfrm>
          <a:prstGeom prst="rect">
            <a:avLst/>
          </a:prstGeom>
          <a:noFill/>
        </p:spPr>
        <p:txBody>
          <a:bodyPr wrap="none" rtlCol="0">
            <a:spAutoFit/>
          </a:bodyPr>
          <a:lstStyle/>
          <a:p>
            <a:pPr algn="ctr"/>
            <a:r>
              <a:rPr lang="en-US" b="1" dirty="0" smtClean="0"/>
              <a:t>FINAL REPORT PRESENTATION</a:t>
            </a:r>
            <a:endParaRPr lang="en-US" dirty="0"/>
          </a:p>
          <a:p>
            <a:pPr algn="ctr"/>
            <a:r>
              <a:rPr lang="en-US" b="1" dirty="0"/>
              <a:t>Project 24-37</a:t>
            </a:r>
            <a:endParaRPr lang="en-US" dirty="0"/>
          </a:p>
          <a:p>
            <a:pPr algn="ctr"/>
            <a:r>
              <a:rPr lang="en-US" b="1" dirty="0"/>
              <a:t> </a:t>
            </a:r>
            <a:endParaRPr lang="en-US" dirty="0"/>
          </a:p>
          <a:p>
            <a:pPr algn="ctr"/>
            <a:r>
              <a:rPr lang="en-US" b="1" dirty="0"/>
              <a:t>Prepared for</a:t>
            </a:r>
            <a:endParaRPr lang="en-US" dirty="0"/>
          </a:p>
          <a:p>
            <a:pPr algn="ctr"/>
            <a:r>
              <a:rPr lang="en-US" b="1" cap="small" dirty="0"/>
              <a:t>National Cooperative Highway Research Program (NCHRP)</a:t>
            </a:r>
            <a:endParaRPr lang="en-US" dirty="0"/>
          </a:p>
          <a:p>
            <a:pPr algn="ctr"/>
            <a:r>
              <a:rPr lang="en-US" b="1" dirty="0"/>
              <a:t>Transportation Research Board</a:t>
            </a:r>
            <a:endParaRPr lang="en-US" dirty="0"/>
          </a:p>
          <a:p>
            <a:pPr algn="ctr"/>
            <a:r>
              <a:rPr lang="en-US" b="1" dirty="0"/>
              <a:t>of the</a:t>
            </a:r>
            <a:endParaRPr lang="en-US" dirty="0"/>
          </a:p>
          <a:p>
            <a:pPr algn="ctr"/>
            <a:r>
              <a:rPr lang="en-US" b="1" dirty="0"/>
              <a:t>National Academies of Sciences, Engineering, and Medicine</a:t>
            </a:r>
            <a:endParaRPr lang="en-US" dirty="0"/>
          </a:p>
          <a:p>
            <a:pPr algn="ctr"/>
            <a:endParaRPr lang="en-US" dirty="0"/>
          </a:p>
        </p:txBody>
      </p:sp>
      <p:sp>
        <p:nvSpPr>
          <p:cNvPr id="8" name="Rectangle 7"/>
          <p:cNvSpPr/>
          <p:nvPr/>
        </p:nvSpPr>
        <p:spPr>
          <a:xfrm>
            <a:off x="387927" y="3886200"/>
            <a:ext cx="8610600" cy="1508105"/>
          </a:xfrm>
          <a:prstGeom prst="rect">
            <a:avLst/>
          </a:prstGeom>
        </p:spPr>
        <p:txBody>
          <a:bodyPr wrap="square">
            <a:spAutoFit/>
          </a:bodyPr>
          <a:lstStyle/>
          <a:p>
            <a:pPr algn="ctr">
              <a:spcBef>
                <a:spcPts val="600"/>
              </a:spcBef>
              <a:spcAft>
                <a:spcPts val="600"/>
              </a:spcAft>
            </a:pPr>
            <a:r>
              <a:rPr lang="en-US" b="1" dirty="0" smtClean="0">
                <a:effectLst/>
                <a:latin typeface="Times New Roman"/>
                <a:ea typeface="Batang"/>
              </a:rPr>
              <a:t>Terry Sturm</a:t>
            </a:r>
            <a:r>
              <a:rPr lang="en-US" b="1" baseline="30000" dirty="0" smtClean="0">
                <a:effectLst/>
                <a:latin typeface="Times New Roman"/>
                <a:ea typeface="Batang"/>
              </a:rPr>
              <a:t>1</a:t>
            </a:r>
            <a:r>
              <a:rPr lang="en-US" b="1" dirty="0" smtClean="0">
                <a:effectLst/>
                <a:latin typeface="Times New Roman"/>
                <a:ea typeface="Batang"/>
              </a:rPr>
              <a:t>, Bruce Melville</a:t>
            </a:r>
            <a:r>
              <a:rPr lang="en-US" b="1" baseline="30000" dirty="0" smtClean="0">
                <a:effectLst/>
                <a:latin typeface="Times New Roman"/>
                <a:ea typeface="Batang"/>
              </a:rPr>
              <a:t>2</a:t>
            </a:r>
            <a:r>
              <a:rPr lang="en-US" b="1" dirty="0" smtClean="0">
                <a:effectLst/>
                <a:latin typeface="Times New Roman"/>
                <a:ea typeface="Batang"/>
              </a:rPr>
              <a:t>, Thorsten Stoesser</a:t>
            </a:r>
            <a:r>
              <a:rPr lang="en-US" b="1" baseline="30000" dirty="0" smtClean="0">
                <a:effectLst/>
                <a:latin typeface="Times New Roman"/>
                <a:ea typeface="Batang"/>
              </a:rPr>
              <a:t>3</a:t>
            </a:r>
            <a:r>
              <a:rPr lang="en-US" b="1" dirty="0" smtClean="0">
                <a:effectLst/>
                <a:latin typeface="Times New Roman"/>
                <a:ea typeface="Batang"/>
              </a:rPr>
              <a:t>, Steven Abt</a:t>
            </a:r>
            <a:r>
              <a:rPr lang="en-US" b="1" baseline="30000" dirty="0" smtClean="0">
                <a:effectLst/>
                <a:latin typeface="Times New Roman"/>
                <a:ea typeface="Batang"/>
              </a:rPr>
              <a:t>4</a:t>
            </a:r>
            <a:r>
              <a:rPr lang="en-US" b="1" dirty="0" smtClean="0">
                <a:effectLst/>
                <a:latin typeface="Times New Roman"/>
                <a:ea typeface="Batang"/>
              </a:rPr>
              <a:t>,</a:t>
            </a:r>
            <a:endParaRPr lang="en-US" sz="1600" dirty="0" smtClean="0">
              <a:effectLst/>
              <a:latin typeface="Times New Roman"/>
              <a:ea typeface="Batang"/>
            </a:endParaRPr>
          </a:p>
          <a:p>
            <a:pPr algn="ctr">
              <a:spcBef>
                <a:spcPts val="600"/>
              </a:spcBef>
              <a:spcAft>
                <a:spcPts val="600"/>
              </a:spcAft>
            </a:pPr>
            <a:r>
              <a:rPr lang="en-US" b="1" dirty="0" err="1" smtClean="0">
                <a:effectLst/>
                <a:latin typeface="Times New Roman"/>
                <a:ea typeface="Batang"/>
              </a:rPr>
              <a:t>Seungho</a:t>
            </a:r>
            <a:r>
              <a:rPr lang="en-US" b="1" dirty="0" smtClean="0">
                <a:effectLst/>
                <a:latin typeface="Times New Roman"/>
                <a:ea typeface="Batang"/>
              </a:rPr>
              <a:t> Hong</a:t>
            </a:r>
            <a:r>
              <a:rPr lang="en-US" b="1" baseline="30000" dirty="0" smtClean="0">
                <a:effectLst/>
                <a:latin typeface="Times New Roman"/>
                <a:ea typeface="Batang"/>
              </a:rPr>
              <a:t>5</a:t>
            </a:r>
            <a:r>
              <a:rPr lang="en-US" b="1" dirty="0" smtClean="0">
                <a:effectLst/>
                <a:latin typeface="Times New Roman"/>
                <a:ea typeface="Batang"/>
              </a:rPr>
              <a:t>, Irfan Abid</a:t>
            </a:r>
            <a:r>
              <a:rPr lang="en-US" b="1" baseline="30000" dirty="0" smtClean="0">
                <a:effectLst/>
                <a:latin typeface="Times New Roman"/>
                <a:ea typeface="Batang"/>
              </a:rPr>
              <a:t>1</a:t>
            </a:r>
            <a:r>
              <a:rPr lang="en-US" b="1" dirty="0" smtClean="0">
                <a:effectLst/>
                <a:latin typeface="Times New Roman"/>
                <a:ea typeface="Batang"/>
              </a:rPr>
              <a:t>, </a:t>
            </a:r>
            <a:r>
              <a:rPr lang="en-US" b="1" dirty="0" err="1" smtClean="0">
                <a:effectLst/>
                <a:latin typeface="Times New Roman"/>
                <a:ea typeface="Batang"/>
              </a:rPr>
              <a:t>Xiaozhou</a:t>
            </a:r>
            <a:r>
              <a:rPr lang="en-US" b="1" dirty="0" smtClean="0">
                <a:effectLst/>
                <a:latin typeface="Times New Roman"/>
                <a:ea typeface="Batang"/>
              </a:rPr>
              <a:t> Xiong</a:t>
            </a:r>
            <a:r>
              <a:rPr lang="en-US" b="1" baseline="30000" dirty="0" smtClean="0">
                <a:effectLst/>
                <a:latin typeface="Times New Roman"/>
                <a:ea typeface="Batang"/>
              </a:rPr>
              <a:t>2</a:t>
            </a:r>
            <a:r>
              <a:rPr lang="en-US" b="1" dirty="0" smtClean="0">
                <a:effectLst/>
                <a:latin typeface="Times New Roman"/>
                <a:ea typeface="Batang"/>
              </a:rPr>
              <a:t>, Bruno </a:t>
            </a:r>
            <a:r>
              <a:rPr lang="en-US" b="1" dirty="0" err="1" smtClean="0">
                <a:effectLst/>
                <a:latin typeface="Times New Roman"/>
                <a:ea typeface="Batang"/>
              </a:rPr>
              <a:t>Fraga</a:t>
            </a:r>
            <a:r>
              <a:rPr lang="en-US" b="1" dirty="0" smtClean="0">
                <a:effectLst/>
                <a:latin typeface="Times New Roman"/>
                <a:ea typeface="Batang"/>
              </a:rPr>
              <a:t> Bugallo</a:t>
            </a:r>
            <a:r>
              <a:rPr lang="en-US" b="1" baseline="30000" dirty="0" smtClean="0">
                <a:effectLst/>
                <a:latin typeface="Times New Roman"/>
                <a:ea typeface="Batang"/>
              </a:rPr>
              <a:t>3</a:t>
            </a:r>
            <a:r>
              <a:rPr lang="en-US" b="1" dirty="0" smtClean="0">
                <a:effectLst/>
                <a:latin typeface="Times New Roman"/>
                <a:ea typeface="Batang"/>
              </a:rPr>
              <a:t> and Ken </a:t>
            </a:r>
            <a:r>
              <a:rPr lang="en-US" b="1" dirty="0" err="1" smtClean="0">
                <a:effectLst/>
                <a:latin typeface="Times New Roman"/>
                <a:ea typeface="Batang"/>
              </a:rPr>
              <a:t>Vui</a:t>
            </a:r>
            <a:r>
              <a:rPr lang="en-US" b="1" dirty="0" smtClean="0">
                <a:effectLst/>
                <a:latin typeface="Times New Roman"/>
                <a:ea typeface="Batang"/>
              </a:rPr>
              <a:t> Chua</a:t>
            </a:r>
            <a:r>
              <a:rPr lang="en-US" b="1" baseline="30000" dirty="0" smtClean="0">
                <a:effectLst/>
                <a:latin typeface="Times New Roman"/>
                <a:ea typeface="Batang"/>
              </a:rPr>
              <a:t>3</a:t>
            </a:r>
            <a:r>
              <a:rPr lang="en-US" b="1" dirty="0" smtClean="0">
                <a:effectLst/>
                <a:latin typeface="Times New Roman"/>
                <a:ea typeface="Batang"/>
              </a:rPr>
              <a:t> </a:t>
            </a:r>
            <a:endParaRPr lang="en-US" sz="1600" dirty="0" smtClean="0">
              <a:effectLst/>
              <a:latin typeface="Times New Roman"/>
              <a:ea typeface="Batang"/>
            </a:endParaRPr>
          </a:p>
          <a:p>
            <a:pPr algn="ctr">
              <a:spcBef>
                <a:spcPts val="600"/>
              </a:spcBef>
              <a:spcAft>
                <a:spcPts val="600"/>
              </a:spcAft>
            </a:pPr>
            <a:r>
              <a:rPr lang="en-US" b="1" dirty="0" smtClean="0">
                <a:latin typeface="Times New Roman"/>
                <a:ea typeface="Batang"/>
              </a:rPr>
              <a:t>September 15</a:t>
            </a:r>
            <a:r>
              <a:rPr lang="en-US" b="1" dirty="0" smtClean="0">
                <a:effectLst/>
                <a:latin typeface="Times New Roman"/>
                <a:ea typeface="Batang"/>
              </a:rPr>
              <a:t>, 2017</a:t>
            </a:r>
            <a:endParaRPr lang="en-US" sz="1600" dirty="0">
              <a:effectLst/>
              <a:latin typeface="Times New Roman"/>
              <a:ea typeface="Batang"/>
            </a:endParaRPr>
          </a:p>
        </p:txBody>
      </p:sp>
      <p:sp>
        <p:nvSpPr>
          <p:cNvPr id="10" name="TextBox 9"/>
          <p:cNvSpPr txBox="1"/>
          <p:nvPr/>
        </p:nvSpPr>
        <p:spPr>
          <a:xfrm>
            <a:off x="651163" y="5422014"/>
            <a:ext cx="8084127" cy="1477328"/>
          </a:xfrm>
          <a:prstGeom prst="rect">
            <a:avLst/>
          </a:prstGeom>
          <a:noFill/>
        </p:spPr>
        <p:txBody>
          <a:bodyPr wrap="square" rtlCol="0">
            <a:spAutoFit/>
          </a:bodyPr>
          <a:lstStyle/>
          <a:p>
            <a:r>
              <a:rPr lang="en-US" baseline="30000" dirty="0"/>
              <a:t>1</a:t>
            </a:r>
            <a:r>
              <a:rPr lang="en-US" dirty="0"/>
              <a:t>Georgia Institute of Technology, Atlanta, GA 30332; </a:t>
            </a:r>
            <a:r>
              <a:rPr lang="en-US" u="sng" dirty="0">
                <a:hlinkClick r:id="rId2"/>
              </a:rPr>
              <a:t>tsturm@ce.gatech.edu</a:t>
            </a:r>
            <a:endParaRPr lang="en-US" dirty="0"/>
          </a:p>
          <a:p>
            <a:r>
              <a:rPr lang="en-US" baseline="30000" dirty="0"/>
              <a:t>2</a:t>
            </a:r>
            <a:r>
              <a:rPr lang="en-US" dirty="0"/>
              <a:t>University of Auckland, Auckland New Zealand; </a:t>
            </a:r>
            <a:r>
              <a:rPr lang="en-US" u="sng" dirty="0">
                <a:hlinkClick r:id="rId3"/>
              </a:rPr>
              <a:t>b.melville@auckland.ac.nz</a:t>
            </a:r>
            <a:endParaRPr lang="en-US" dirty="0"/>
          </a:p>
          <a:p>
            <a:r>
              <a:rPr lang="en-US" baseline="30000" dirty="0"/>
              <a:t>3</a:t>
            </a:r>
            <a:r>
              <a:rPr lang="en-US" dirty="0"/>
              <a:t>Cardiff University, Cardiff, Wales; </a:t>
            </a:r>
            <a:r>
              <a:rPr lang="en-US" u="sng" dirty="0">
                <a:hlinkClick r:id="rId4"/>
              </a:rPr>
              <a:t>stoesser@cardiff.ac.uk</a:t>
            </a:r>
            <a:endParaRPr lang="en-US" dirty="0"/>
          </a:p>
          <a:p>
            <a:r>
              <a:rPr lang="en-US" baseline="30000" dirty="0"/>
              <a:t>4</a:t>
            </a:r>
            <a:r>
              <a:rPr lang="en-US" dirty="0"/>
              <a:t>Colorado State University, Ft. Collins, CO; </a:t>
            </a:r>
            <a:r>
              <a:rPr lang="en-US" u="sng" dirty="0">
                <a:hlinkClick r:id="rId5"/>
              </a:rPr>
              <a:t>sabt@engr.colostate.edu</a:t>
            </a:r>
            <a:endParaRPr lang="en-US" dirty="0"/>
          </a:p>
          <a:p>
            <a:r>
              <a:rPr lang="en-US" baseline="30000" dirty="0"/>
              <a:t>5</a:t>
            </a:r>
            <a:r>
              <a:rPr lang="en-US" dirty="0"/>
              <a:t>West Virginia University, Morgantown, WV; </a:t>
            </a:r>
            <a:r>
              <a:rPr lang="en-US" u="sng" dirty="0">
                <a:hlinkClick r:id="rId6"/>
              </a:rPr>
              <a:t>sehong@mail.wvu.edu</a:t>
            </a:r>
            <a:endParaRPr lang="en-US" dirty="0"/>
          </a:p>
        </p:txBody>
      </p:sp>
      <p:cxnSp>
        <p:nvCxnSpPr>
          <p:cNvPr id="12" name="Straight Connector 11"/>
          <p:cNvCxnSpPr/>
          <p:nvPr/>
        </p:nvCxnSpPr>
        <p:spPr>
          <a:xfrm>
            <a:off x="651163" y="5394305"/>
            <a:ext cx="8084127"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p:txBody>
          <a:bodyPr/>
          <a:lstStyle/>
          <a:p>
            <a:fld id="{9AD492F2-DF1D-41CC-B0F8-392E748F6276}" type="slidenum">
              <a:rPr lang="en-US" smtClean="0"/>
              <a:t>1</a:t>
            </a:fld>
            <a:endParaRPr lang="en-US"/>
          </a:p>
        </p:txBody>
      </p:sp>
    </p:spTree>
    <p:extLst>
      <p:ext uri="{BB962C8B-B14F-4D97-AF65-F5344CB8AC3E}">
        <p14:creationId xmlns:p14="http://schemas.microsoft.com/office/powerpoint/2010/main" val="267657260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RIPRAP APRON (HEC-23)</a:t>
            </a:r>
            <a:endParaRPr lang="en-US" sz="3200" dirty="0"/>
          </a:p>
        </p:txBody>
      </p:sp>
      <p:grpSp>
        <p:nvGrpSpPr>
          <p:cNvPr id="3" name="Group 2"/>
          <p:cNvGrpSpPr>
            <a:grpSpLocks noChangeAspect="1"/>
          </p:cNvGrpSpPr>
          <p:nvPr/>
        </p:nvGrpSpPr>
        <p:grpSpPr bwMode="auto">
          <a:xfrm>
            <a:off x="381000" y="1371600"/>
            <a:ext cx="3429000" cy="4307236"/>
            <a:chOff x="0" y="0"/>
            <a:chExt cx="4603" cy="5803"/>
          </a:xfrm>
        </p:grpSpPr>
        <p:pic>
          <p:nvPicPr>
            <p:cNvPr id="4" name="Picture 3" descr="微信截图_20160528110137.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457" cy="5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4"/>
            <p:cNvGrpSpPr>
              <a:grpSpLocks/>
            </p:cNvGrpSpPr>
            <p:nvPr/>
          </p:nvGrpSpPr>
          <p:grpSpPr bwMode="auto">
            <a:xfrm>
              <a:off x="2499" y="5269"/>
              <a:ext cx="879" cy="171"/>
              <a:chOff x="2499" y="5269"/>
              <a:chExt cx="879" cy="171"/>
            </a:xfrm>
          </p:grpSpPr>
          <p:sp>
            <p:nvSpPr>
              <p:cNvPr id="9" name="Freeform 8"/>
              <p:cNvSpPr>
                <a:spLocks/>
              </p:cNvSpPr>
              <p:nvPr/>
            </p:nvSpPr>
            <p:spPr bwMode="auto">
              <a:xfrm>
                <a:off x="2499" y="5269"/>
                <a:ext cx="879" cy="171"/>
              </a:xfrm>
              <a:custGeom>
                <a:avLst/>
                <a:gdLst>
                  <a:gd name="T0" fmla="+- 0 3377 2499"/>
                  <a:gd name="T1" fmla="*/ T0 w 879"/>
                  <a:gd name="T2" fmla="+- 0 5269 5269"/>
                  <a:gd name="T3" fmla="*/ 5269 h 171"/>
                  <a:gd name="T4" fmla="+- 0 2499 2499"/>
                  <a:gd name="T5" fmla="*/ T4 w 879"/>
                  <a:gd name="T6" fmla="+- 0 5440 5269"/>
                  <a:gd name="T7" fmla="*/ 5440 h 171"/>
                </a:gdLst>
                <a:ahLst/>
                <a:cxnLst>
                  <a:cxn ang="0">
                    <a:pos x="T1" y="T3"/>
                  </a:cxn>
                  <a:cxn ang="0">
                    <a:pos x="T5" y="T7"/>
                  </a:cxn>
                </a:cxnLst>
                <a:rect l="0" t="0" r="r" b="b"/>
                <a:pathLst>
                  <a:path w="879" h="171">
                    <a:moveTo>
                      <a:pt x="878" y="0"/>
                    </a:moveTo>
                    <a:lnTo>
                      <a:pt x="0" y="171"/>
                    </a:ln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grpSp>
        <p:grpSp>
          <p:nvGrpSpPr>
            <p:cNvPr id="6" name="Group 5"/>
            <p:cNvGrpSpPr>
              <a:grpSpLocks/>
            </p:cNvGrpSpPr>
            <p:nvPr/>
          </p:nvGrpSpPr>
          <p:grpSpPr bwMode="auto">
            <a:xfrm>
              <a:off x="2401" y="5105"/>
              <a:ext cx="2202" cy="390"/>
              <a:chOff x="2401" y="5105"/>
              <a:chExt cx="2202" cy="390"/>
            </a:xfrm>
          </p:grpSpPr>
          <p:sp>
            <p:nvSpPr>
              <p:cNvPr id="7" name="Freeform 6"/>
              <p:cNvSpPr>
                <a:spLocks/>
              </p:cNvSpPr>
              <p:nvPr/>
            </p:nvSpPr>
            <p:spPr bwMode="auto">
              <a:xfrm>
                <a:off x="2401" y="5377"/>
                <a:ext cx="130" cy="118"/>
              </a:xfrm>
              <a:custGeom>
                <a:avLst/>
                <a:gdLst>
                  <a:gd name="T0" fmla="+- 0 2507 2401"/>
                  <a:gd name="T1" fmla="*/ T0 w 130"/>
                  <a:gd name="T2" fmla="+- 0 5377 5377"/>
                  <a:gd name="T3" fmla="*/ 5377 h 118"/>
                  <a:gd name="T4" fmla="+- 0 2401 2401"/>
                  <a:gd name="T5" fmla="*/ T4 w 130"/>
                  <a:gd name="T6" fmla="+- 0 5459 5377"/>
                  <a:gd name="T7" fmla="*/ 5459 h 118"/>
                  <a:gd name="T8" fmla="+- 0 2530 2401"/>
                  <a:gd name="T9" fmla="*/ T8 w 130"/>
                  <a:gd name="T10" fmla="+- 0 5495 5377"/>
                  <a:gd name="T11" fmla="*/ 5495 h 118"/>
                  <a:gd name="T12" fmla="+- 0 2507 2401"/>
                  <a:gd name="T13" fmla="*/ T12 w 130"/>
                  <a:gd name="T14" fmla="+- 0 5377 5377"/>
                  <a:gd name="T15" fmla="*/ 5377 h 118"/>
                </a:gdLst>
                <a:ahLst/>
                <a:cxnLst>
                  <a:cxn ang="0">
                    <a:pos x="T1" y="T3"/>
                  </a:cxn>
                  <a:cxn ang="0">
                    <a:pos x="T5" y="T7"/>
                  </a:cxn>
                  <a:cxn ang="0">
                    <a:pos x="T9" y="T11"/>
                  </a:cxn>
                  <a:cxn ang="0">
                    <a:pos x="T13" y="T15"/>
                  </a:cxn>
                </a:cxnLst>
                <a:rect l="0" t="0" r="r" b="b"/>
                <a:pathLst>
                  <a:path w="130" h="118">
                    <a:moveTo>
                      <a:pt x="106" y="0"/>
                    </a:moveTo>
                    <a:lnTo>
                      <a:pt x="0" y="82"/>
                    </a:lnTo>
                    <a:lnTo>
                      <a:pt x="129" y="118"/>
                    </a:lnTo>
                    <a:lnTo>
                      <a:pt x="10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8" name="Text Box 496"/>
              <p:cNvSpPr txBox="1">
                <a:spLocks noChangeArrowheads="1"/>
              </p:cNvSpPr>
              <p:nvPr/>
            </p:nvSpPr>
            <p:spPr bwMode="auto">
              <a:xfrm>
                <a:off x="3430" y="5105"/>
                <a:ext cx="1173" cy="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marL="0" marR="0">
                  <a:lnSpc>
                    <a:spcPts val="1105"/>
                  </a:lnSpc>
                  <a:spcBef>
                    <a:spcPts val="0"/>
                  </a:spcBef>
                  <a:spcAft>
                    <a:spcPts val="800"/>
                  </a:spcAft>
                </a:pPr>
                <a:r>
                  <a:rPr lang="en-NZ" sz="1100" spc="-5">
                    <a:effectLst/>
                    <a:latin typeface="Times New Roman"/>
                    <a:ea typeface="Calibri"/>
                    <a:cs typeface="Times New Roman"/>
                  </a:rPr>
                  <a:t>Embankment</a:t>
                </a:r>
                <a:endParaRPr lang="en-US" sz="1100">
                  <a:effectLst/>
                  <a:latin typeface="Calibri"/>
                  <a:ea typeface="Calibri"/>
                  <a:cs typeface="Times New Roman"/>
                </a:endParaRPr>
              </a:p>
            </p:txBody>
          </p:sp>
        </p:grpSp>
      </p:grpSp>
      <p:grpSp>
        <p:nvGrpSpPr>
          <p:cNvPr id="10" name="Group 9"/>
          <p:cNvGrpSpPr>
            <a:grpSpLocks/>
          </p:cNvGrpSpPr>
          <p:nvPr/>
        </p:nvGrpSpPr>
        <p:grpSpPr bwMode="auto">
          <a:xfrm>
            <a:off x="4267201" y="2438400"/>
            <a:ext cx="4454524" cy="2727070"/>
            <a:chOff x="0" y="0"/>
            <a:chExt cx="6535" cy="3709"/>
          </a:xfrm>
        </p:grpSpPr>
        <p:pic>
          <p:nvPicPr>
            <p:cNvPr id="11" name="Picture 10" descr="微信截图_2016053010040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535" cy="3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 name="Group 11"/>
            <p:cNvGrpSpPr>
              <a:grpSpLocks/>
            </p:cNvGrpSpPr>
            <p:nvPr/>
          </p:nvGrpSpPr>
          <p:grpSpPr bwMode="auto">
            <a:xfrm>
              <a:off x="461" y="2744"/>
              <a:ext cx="1875" cy="765"/>
              <a:chOff x="461" y="2744"/>
              <a:chExt cx="1875" cy="765"/>
            </a:xfrm>
          </p:grpSpPr>
          <p:sp>
            <p:nvSpPr>
              <p:cNvPr id="23" name="Freeform 22"/>
              <p:cNvSpPr>
                <a:spLocks/>
              </p:cNvSpPr>
              <p:nvPr/>
            </p:nvSpPr>
            <p:spPr bwMode="auto">
              <a:xfrm>
                <a:off x="461" y="2744"/>
                <a:ext cx="1875" cy="765"/>
              </a:xfrm>
              <a:custGeom>
                <a:avLst/>
                <a:gdLst>
                  <a:gd name="T0" fmla="+- 0 461 461"/>
                  <a:gd name="T1" fmla="*/ T0 w 1875"/>
                  <a:gd name="T2" fmla="+- 0 3509 2744"/>
                  <a:gd name="T3" fmla="*/ 3509 h 765"/>
                  <a:gd name="T4" fmla="+- 0 2336 461"/>
                  <a:gd name="T5" fmla="*/ T4 w 1875"/>
                  <a:gd name="T6" fmla="+- 0 3509 2744"/>
                  <a:gd name="T7" fmla="*/ 3509 h 765"/>
                  <a:gd name="T8" fmla="+- 0 2336 461"/>
                  <a:gd name="T9" fmla="*/ T8 w 1875"/>
                  <a:gd name="T10" fmla="+- 0 2744 2744"/>
                  <a:gd name="T11" fmla="*/ 2744 h 765"/>
                  <a:gd name="T12" fmla="+- 0 461 461"/>
                  <a:gd name="T13" fmla="*/ T12 w 1875"/>
                  <a:gd name="T14" fmla="+- 0 2744 2744"/>
                  <a:gd name="T15" fmla="*/ 2744 h 765"/>
                  <a:gd name="T16" fmla="+- 0 461 461"/>
                  <a:gd name="T17" fmla="*/ T16 w 1875"/>
                  <a:gd name="T18" fmla="+- 0 3509 2744"/>
                  <a:gd name="T19" fmla="*/ 3509 h 765"/>
                </a:gdLst>
                <a:ahLst/>
                <a:cxnLst>
                  <a:cxn ang="0">
                    <a:pos x="T1" y="T3"/>
                  </a:cxn>
                  <a:cxn ang="0">
                    <a:pos x="T5" y="T7"/>
                  </a:cxn>
                  <a:cxn ang="0">
                    <a:pos x="T9" y="T11"/>
                  </a:cxn>
                  <a:cxn ang="0">
                    <a:pos x="T13" y="T15"/>
                  </a:cxn>
                  <a:cxn ang="0">
                    <a:pos x="T17" y="T19"/>
                  </a:cxn>
                </a:cxnLst>
                <a:rect l="0" t="0" r="r" b="b"/>
                <a:pathLst>
                  <a:path w="1875" h="765">
                    <a:moveTo>
                      <a:pt x="0" y="765"/>
                    </a:moveTo>
                    <a:lnTo>
                      <a:pt x="1875" y="765"/>
                    </a:lnTo>
                    <a:lnTo>
                      <a:pt x="1875" y="0"/>
                    </a:lnTo>
                    <a:lnTo>
                      <a:pt x="0" y="0"/>
                    </a:lnTo>
                    <a:lnTo>
                      <a:pt x="0" y="7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grpSp>
        <p:grpSp>
          <p:nvGrpSpPr>
            <p:cNvPr id="13" name="Group 12"/>
            <p:cNvGrpSpPr>
              <a:grpSpLocks/>
            </p:cNvGrpSpPr>
            <p:nvPr/>
          </p:nvGrpSpPr>
          <p:grpSpPr bwMode="auto">
            <a:xfrm>
              <a:off x="1973" y="88"/>
              <a:ext cx="4420" cy="1035"/>
              <a:chOff x="1973" y="88"/>
              <a:chExt cx="4420" cy="1035"/>
            </a:xfrm>
          </p:grpSpPr>
          <p:sp>
            <p:nvSpPr>
              <p:cNvPr id="22" name="Freeform 21"/>
              <p:cNvSpPr>
                <a:spLocks/>
              </p:cNvSpPr>
              <p:nvPr/>
            </p:nvSpPr>
            <p:spPr bwMode="auto">
              <a:xfrm>
                <a:off x="1973" y="88"/>
                <a:ext cx="4420" cy="1035"/>
              </a:xfrm>
              <a:custGeom>
                <a:avLst/>
                <a:gdLst>
                  <a:gd name="T0" fmla="+- 0 1973 1973"/>
                  <a:gd name="T1" fmla="*/ T0 w 4420"/>
                  <a:gd name="T2" fmla="+- 0 1123 88"/>
                  <a:gd name="T3" fmla="*/ 1123 h 1035"/>
                  <a:gd name="T4" fmla="+- 0 6393 1973"/>
                  <a:gd name="T5" fmla="*/ T4 w 4420"/>
                  <a:gd name="T6" fmla="+- 0 1123 88"/>
                  <a:gd name="T7" fmla="*/ 1123 h 1035"/>
                  <a:gd name="T8" fmla="+- 0 6393 1973"/>
                  <a:gd name="T9" fmla="*/ T8 w 4420"/>
                  <a:gd name="T10" fmla="+- 0 88 88"/>
                  <a:gd name="T11" fmla="*/ 88 h 1035"/>
                  <a:gd name="T12" fmla="+- 0 1973 1973"/>
                  <a:gd name="T13" fmla="*/ T12 w 4420"/>
                  <a:gd name="T14" fmla="+- 0 88 88"/>
                  <a:gd name="T15" fmla="*/ 88 h 1035"/>
                  <a:gd name="T16" fmla="+- 0 1973 1973"/>
                  <a:gd name="T17" fmla="*/ T16 w 4420"/>
                  <a:gd name="T18" fmla="+- 0 1123 88"/>
                  <a:gd name="T19" fmla="*/ 1123 h 1035"/>
                </a:gdLst>
                <a:ahLst/>
                <a:cxnLst>
                  <a:cxn ang="0">
                    <a:pos x="T1" y="T3"/>
                  </a:cxn>
                  <a:cxn ang="0">
                    <a:pos x="T5" y="T7"/>
                  </a:cxn>
                  <a:cxn ang="0">
                    <a:pos x="T9" y="T11"/>
                  </a:cxn>
                  <a:cxn ang="0">
                    <a:pos x="T13" y="T15"/>
                  </a:cxn>
                  <a:cxn ang="0">
                    <a:pos x="T17" y="T19"/>
                  </a:cxn>
                </a:cxnLst>
                <a:rect l="0" t="0" r="r" b="b"/>
                <a:pathLst>
                  <a:path w="4420" h="1035">
                    <a:moveTo>
                      <a:pt x="0" y="1035"/>
                    </a:moveTo>
                    <a:lnTo>
                      <a:pt x="4420" y="1035"/>
                    </a:lnTo>
                    <a:lnTo>
                      <a:pt x="4420" y="0"/>
                    </a:lnTo>
                    <a:lnTo>
                      <a:pt x="0" y="0"/>
                    </a:lnTo>
                    <a:lnTo>
                      <a:pt x="0" y="10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grpSp>
        <p:grpSp>
          <p:nvGrpSpPr>
            <p:cNvPr id="14" name="Group 13"/>
            <p:cNvGrpSpPr>
              <a:grpSpLocks/>
            </p:cNvGrpSpPr>
            <p:nvPr/>
          </p:nvGrpSpPr>
          <p:grpSpPr bwMode="auto">
            <a:xfrm>
              <a:off x="1601" y="179"/>
              <a:ext cx="435" cy="165"/>
              <a:chOff x="1601" y="179"/>
              <a:chExt cx="435" cy="165"/>
            </a:xfrm>
          </p:grpSpPr>
          <p:sp>
            <p:nvSpPr>
              <p:cNvPr id="21" name="Freeform 20"/>
              <p:cNvSpPr>
                <a:spLocks/>
              </p:cNvSpPr>
              <p:nvPr/>
            </p:nvSpPr>
            <p:spPr bwMode="auto">
              <a:xfrm>
                <a:off x="1601" y="179"/>
                <a:ext cx="435" cy="165"/>
              </a:xfrm>
              <a:custGeom>
                <a:avLst/>
                <a:gdLst>
                  <a:gd name="T0" fmla="+- 0 1601 1601"/>
                  <a:gd name="T1" fmla="*/ T0 w 435"/>
                  <a:gd name="T2" fmla="+- 0 344 179"/>
                  <a:gd name="T3" fmla="*/ 344 h 165"/>
                  <a:gd name="T4" fmla="+- 0 2036 1601"/>
                  <a:gd name="T5" fmla="*/ T4 w 435"/>
                  <a:gd name="T6" fmla="+- 0 344 179"/>
                  <a:gd name="T7" fmla="*/ 344 h 165"/>
                  <a:gd name="T8" fmla="+- 0 2036 1601"/>
                  <a:gd name="T9" fmla="*/ T8 w 435"/>
                  <a:gd name="T10" fmla="+- 0 179 179"/>
                  <a:gd name="T11" fmla="*/ 179 h 165"/>
                  <a:gd name="T12" fmla="+- 0 1601 1601"/>
                  <a:gd name="T13" fmla="*/ T12 w 435"/>
                  <a:gd name="T14" fmla="+- 0 179 179"/>
                  <a:gd name="T15" fmla="*/ 179 h 165"/>
                  <a:gd name="T16" fmla="+- 0 1601 1601"/>
                  <a:gd name="T17" fmla="*/ T16 w 435"/>
                  <a:gd name="T18" fmla="+- 0 344 179"/>
                  <a:gd name="T19" fmla="*/ 344 h 165"/>
                </a:gdLst>
                <a:ahLst/>
                <a:cxnLst>
                  <a:cxn ang="0">
                    <a:pos x="T1" y="T3"/>
                  </a:cxn>
                  <a:cxn ang="0">
                    <a:pos x="T5" y="T7"/>
                  </a:cxn>
                  <a:cxn ang="0">
                    <a:pos x="T9" y="T11"/>
                  </a:cxn>
                  <a:cxn ang="0">
                    <a:pos x="T13" y="T15"/>
                  </a:cxn>
                  <a:cxn ang="0">
                    <a:pos x="T17" y="T19"/>
                  </a:cxn>
                </a:cxnLst>
                <a:rect l="0" t="0" r="r" b="b"/>
                <a:pathLst>
                  <a:path w="435" h="165">
                    <a:moveTo>
                      <a:pt x="0" y="165"/>
                    </a:moveTo>
                    <a:lnTo>
                      <a:pt x="435" y="165"/>
                    </a:lnTo>
                    <a:lnTo>
                      <a:pt x="435" y="0"/>
                    </a:lnTo>
                    <a:lnTo>
                      <a:pt x="0" y="0"/>
                    </a:lnTo>
                    <a:lnTo>
                      <a:pt x="0" y="1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grpSp>
        <p:grpSp>
          <p:nvGrpSpPr>
            <p:cNvPr id="15" name="Group 14"/>
            <p:cNvGrpSpPr>
              <a:grpSpLocks/>
            </p:cNvGrpSpPr>
            <p:nvPr/>
          </p:nvGrpSpPr>
          <p:grpSpPr bwMode="auto">
            <a:xfrm>
              <a:off x="2936" y="1211"/>
              <a:ext cx="3457" cy="435"/>
              <a:chOff x="2936" y="1211"/>
              <a:chExt cx="3457" cy="435"/>
            </a:xfrm>
          </p:grpSpPr>
          <p:sp>
            <p:nvSpPr>
              <p:cNvPr id="20" name="Freeform 19"/>
              <p:cNvSpPr>
                <a:spLocks/>
              </p:cNvSpPr>
              <p:nvPr/>
            </p:nvSpPr>
            <p:spPr bwMode="auto">
              <a:xfrm>
                <a:off x="2936" y="1211"/>
                <a:ext cx="3457" cy="435"/>
              </a:xfrm>
              <a:custGeom>
                <a:avLst/>
                <a:gdLst>
                  <a:gd name="T0" fmla="+- 0 2936 2936"/>
                  <a:gd name="T1" fmla="*/ T0 w 3457"/>
                  <a:gd name="T2" fmla="+- 0 1646 1211"/>
                  <a:gd name="T3" fmla="*/ 1646 h 435"/>
                  <a:gd name="T4" fmla="+- 0 6393 2936"/>
                  <a:gd name="T5" fmla="*/ T4 w 3457"/>
                  <a:gd name="T6" fmla="+- 0 1646 1211"/>
                  <a:gd name="T7" fmla="*/ 1646 h 435"/>
                  <a:gd name="T8" fmla="+- 0 6393 2936"/>
                  <a:gd name="T9" fmla="*/ T8 w 3457"/>
                  <a:gd name="T10" fmla="+- 0 1211 1211"/>
                  <a:gd name="T11" fmla="*/ 1211 h 435"/>
                  <a:gd name="T12" fmla="+- 0 2936 2936"/>
                  <a:gd name="T13" fmla="*/ T12 w 3457"/>
                  <a:gd name="T14" fmla="+- 0 1211 1211"/>
                  <a:gd name="T15" fmla="*/ 1211 h 435"/>
                  <a:gd name="T16" fmla="+- 0 2936 2936"/>
                  <a:gd name="T17" fmla="*/ T16 w 3457"/>
                  <a:gd name="T18" fmla="+- 0 1646 1211"/>
                  <a:gd name="T19" fmla="*/ 1646 h 435"/>
                </a:gdLst>
                <a:ahLst/>
                <a:cxnLst>
                  <a:cxn ang="0">
                    <a:pos x="T1" y="T3"/>
                  </a:cxn>
                  <a:cxn ang="0">
                    <a:pos x="T5" y="T7"/>
                  </a:cxn>
                  <a:cxn ang="0">
                    <a:pos x="T9" y="T11"/>
                  </a:cxn>
                  <a:cxn ang="0">
                    <a:pos x="T13" y="T15"/>
                  </a:cxn>
                  <a:cxn ang="0">
                    <a:pos x="T17" y="T19"/>
                  </a:cxn>
                </a:cxnLst>
                <a:rect l="0" t="0" r="r" b="b"/>
                <a:pathLst>
                  <a:path w="3457" h="435">
                    <a:moveTo>
                      <a:pt x="0" y="435"/>
                    </a:moveTo>
                    <a:lnTo>
                      <a:pt x="3457" y="435"/>
                    </a:lnTo>
                    <a:lnTo>
                      <a:pt x="3457" y="0"/>
                    </a:lnTo>
                    <a:lnTo>
                      <a:pt x="0" y="0"/>
                    </a:lnTo>
                    <a:lnTo>
                      <a:pt x="0" y="4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grpSp>
        <p:grpSp>
          <p:nvGrpSpPr>
            <p:cNvPr id="16" name="Group 15"/>
            <p:cNvGrpSpPr>
              <a:grpSpLocks/>
            </p:cNvGrpSpPr>
            <p:nvPr/>
          </p:nvGrpSpPr>
          <p:grpSpPr bwMode="auto">
            <a:xfrm>
              <a:off x="461" y="677"/>
              <a:ext cx="5932" cy="2832"/>
              <a:chOff x="461" y="677"/>
              <a:chExt cx="5932" cy="2832"/>
            </a:xfrm>
          </p:grpSpPr>
          <p:sp>
            <p:nvSpPr>
              <p:cNvPr id="17" name="Freeform 16"/>
              <p:cNvSpPr>
                <a:spLocks/>
              </p:cNvSpPr>
              <p:nvPr/>
            </p:nvSpPr>
            <p:spPr bwMode="auto">
              <a:xfrm>
                <a:off x="1873" y="677"/>
                <a:ext cx="163" cy="188"/>
              </a:xfrm>
              <a:custGeom>
                <a:avLst/>
                <a:gdLst>
                  <a:gd name="T0" fmla="+- 0 1873 1873"/>
                  <a:gd name="T1" fmla="*/ T0 w 163"/>
                  <a:gd name="T2" fmla="+- 0 865 677"/>
                  <a:gd name="T3" fmla="*/ 865 h 188"/>
                  <a:gd name="T4" fmla="+- 0 2036 1873"/>
                  <a:gd name="T5" fmla="*/ T4 w 163"/>
                  <a:gd name="T6" fmla="+- 0 865 677"/>
                  <a:gd name="T7" fmla="*/ 865 h 188"/>
                  <a:gd name="T8" fmla="+- 0 2036 1873"/>
                  <a:gd name="T9" fmla="*/ T8 w 163"/>
                  <a:gd name="T10" fmla="+- 0 677 677"/>
                  <a:gd name="T11" fmla="*/ 677 h 188"/>
                  <a:gd name="T12" fmla="+- 0 1873 1873"/>
                  <a:gd name="T13" fmla="*/ T12 w 163"/>
                  <a:gd name="T14" fmla="+- 0 677 677"/>
                  <a:gd name="T15" fmla="*/ 677 h 188"/>
                  <a:gd name="T16" fmla="+- 0 1873 1873"/>
                  <a:gd name="T17" fmla="*/ T16 w 163"/>
                  <a:gd name="T18" fmla="+- 0 865 677"/>
                  <a:gd name="T19" fmla="*/ 865 h 188"/>
                </a:gdLst>
                <a:ahLst/>
                <a:cxnLst>
                  <a:cxn ang="0">
                    <a:pos x="T1" y="T3"/>
                  </a:cxn>
                  <a:cxn ang="0">
                    <a:pos x="T5" y="T7"/>
                  </a:cxn>
                  <a:cxn ang="0">
                    <a:pos x="T9" y="T11"/>
                  </a:cxn>
                  <a:cxn ang="0">
                    <a:pos x="T13" y="T15"/>
                  </a:cxn>
                  <a:cxn ang="0">
                    <a:pos x="T17" y="T19"/>
                  </a:cxn>
                </a:cxnLst>
                <a:rect l="0" t="0" r="r" b="b"/>
                <a:pathLst>
                  <a:path w="163" h="188">
                    <a:moveTo>
                      <a:pt x="0" y="188"/>
                    </a:moveTo>
                    <a:lnTo>
                      <a:pt x="163" y="188"/>
                    </a:lnTo>
                    <a:lnTo>
                      <a:pt x="163" y="0"/>
                    </a:lnTo>
                    <a:lnTo>
                      <a:pt x="0" y="0"/>
                    </a:lnTo>
                    <a:lnTo>
                      <a:pt x="0" y="18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8" name="Text Box 488"/>
              <p:cNvSpPr txBox="1">
                <a:spLocks noChangeArrowheads="1"/>
              </p:cNvSpPr>
              <p:nvPr/>
            </p:nvSpPr>
            <p:spPr bwMode="auto">
              <a:xfrm>
                <a:off x="2936" y="1211"/>
                <a:ext cx="3457" cy="435"/>
              </a:xfrm>
              <a:prstGeom prst="rect">
                <a:avLst/>
              </a:prstGeom>
              <a:solidFill>
                <a:srgbClr val="FFFFFF"/>
              </a:solidFill>
              <a:ln w="9525">
                <a:solidFill>
                  <a:srgbClr val="000000"/>
                </a:solidFill>
                <a:miter lim="800000"/>
                <a:headEnd/>
                <a:tailEnd/>
              </a:ln>
            </p:spPr>
            <p:txBody>
              <a:bodyPr rot="0" vert="horz" wrap="square" lIns="0" tIns="0" rIns="0" bIns="0" anchor="t" anchorCtr="0" upright="1">
                <a:noAutofit/>
              </a:bodyPr>
              <a:lstStyle/>
              <a:p>
                <a:pPr marL="90805" marR="0">
                  <a:lnSpc>
                    <a:spcPct val="107000"/>
                  </a:lnSpc>
                  <a:spcBef>
                    <a:spcPts val="320"/>
                  </a:spcBef>
                  <a:spcAft>
                    <a:spcPts val="800"/>
                  </a:spcAft>
                </a:pPr>
                <a:r>
                  <a:rPr lang="en-NZ" sz="1200" spc="-5">
                    <a:effectLst/>
                    <a:latin typeface="Times New Roman"/>
                    <a:ea typeface="Calibri"/>
                    <a:cs typeface="Times New Roman"/>
                  </a:rPr>
                  <a:t>Riprap</a:t>
                </a:r>
                <a:r>
                  <a:rPr lang="en-NZ" sz="1200">
                    <a:effectLst/>
                    <a:latin typeface="Times New Roman"/>
                    <a:ea typeface="Calibri"/>
                    <a:cs typeface="Times New Roman"/>
                  </a:rPr>
                  <a:t> </a:t>
                </a:r>
                <a:r>
                  <a:rPr lang="en-NZ" sz="1200" spc="-5">
                    <a:effectLst/>
                    <a:latin typeface="Times New Roman"/>
                    <a:ea typeface="Calibri"/>
                    <a:cs typeface="Times New Roman"/>
                  </a:rPr>
                  <a:t>thickness</a:t>
                </a:r>
                <a:r>
                  <a:rPr lang="en-NZ" sz="1200">
                    <a:effectLst/>
                    <a:latin typeface="Times New Roman"/>
                    <a:ea typeface="Calibri"/>
                    <a:cs typeface="Times New Roman"/>
                  </a:rPr>
                  <a:t> =</a:t>
                </a:r>
                <a:r>
                  <a:rPr lang="en-NZ" sz="1200" spc="-5">
                    <a:effectLst/>
                    <a:latin typeface="Times New Roman"/>
                    <a:ea typeface="Calibri"/>
                    <a:cs typeface="Times New Roman"/>
                  </a:rPr>
                  <a:t> </a:t>
                </a:r>
                <a:r>
                  <a:rPr lang="en-NZ" sz="1200">
                    <a:effectLst/>
                    <a:latin typeface="Times New Roman"/>
                    <a:ea typeface="Calibri"/>
                    <a:cs typeface="Times New Roman"/>
                  </a:rPr>
                  <a:t>2 D</a:t>
                </a:r>
                <a:r>
                  <a:rPr lang="en-NZ" sz="800">
                    <a:effectLst/>
                    <a:latin typeface="Times New Roman"/>
                    <a:ea typeface="Calibri"/>
                    <a:cs typeface="Times New Roman"/>
                  </a:rPr>
                  <a:t>50</a:t>
                </a:r>
                <a:endParaRPr lang="en-US" sz="1100">
                  <a:effectLst/>
                  <a:latin typeface="Calibri"/>
                  <a:ea typeface="Calibri"/>
                  <a:cs typeface="Times New Roman"/>
                </a:endParaRPr>
              </a:p>
            </p:txBody>
          </p:sp>
          <p:sp>
            <p:nvSpPr>
              <p:cNvPr id="19" name="Text Box 489"/>
              <p:cNvSpPr txBox="1">
                <a:spLocks noChangeArrowheads="1"/>
              </p:cNvSpPr>
              <p:nvPr/>
            </p:nvSpPr>
            <p:spPr bwMode="auto">
              <a:xfrm>
                <a:off x="461" y="2744"/>
                <a:ext cx="1875" cy="765"/>
              </a:xfrm>
              <a:prstGeom prst="rect">
                <a:avLst/>
              </a:prstGeom>
              <a:solidFill>
                <a:srgbClr val="FFFFFF"/>
              </a:solidFill>
              <a:ln w="9525">
                <a:solidFill>
                  <a:srgbClr val="000000"/>
                </a:solidFill>
                <a:miter lim="800000"/>
                <a:headEnd/>
                <a:tailEnd/>
              </a:ln>
            </p:spPr>
            <p:txBody>
              <a:bodyPr rot="0" vert="horz" wrap="square" lIns="0" tIns="0" rIns="0" bIns="0" anchor="t" anchorCtr="0" upright="1">
                <a:noAutofit/>
              </a:bodyPr>
              <a:lstStyle/>
              <a:p>
                <a:pPr marL="91440" marR="89535">
                  <a:lnSpc>
                    <a:spcPct val="114000"/>
                  </a:lnSpc>
                  <a:spcBef>
                    <a:spcPts val="335"/>
                  </a:spcBef>
                  <a:spcAft>
                    <a:spcPts val="800"/>
                  </a:spcAft>
                </a:pPr>
                <a:r>
                  <a:rPr lang="en-NZ" sz="1200" spc="-5">
                    <a:effectLst/>
                    <a:latin typeface="Times New Roman"/>
                    <a:ea typeface="Calibri"/>
                    <a:cs typeface="Times New Roman"/>
                  </a:rPr>
                  <a:t>No</a:t>
                </a:r>
                <a:r>
                  <a:rPr lang="en-NZ" sz="1200" spc="70">
                    <a:effectLst/>
                    <a:latin typeface="Times New Roman"/>
                    <a:ea typeface="Calibri"/>
                    <a:cs typeface="Times New Roman"/>
                  </a:rPr>
                  <a:t> </a:t>
                </a:r>
                <a:r>
                  <a:rPr lang="en-NZ" sz="1200" spc="-5">
                    <a:effectLst/>
                    <a:latin typeface="Times New Roman"/>
                    <a:ea typeface="Calibri"/>
                    <a:cs typeface="Times New Roman"/>
                  </a:rPr>
                  <a:t>geotextile</a:t>
                </a:r>
                <a:r>
                  <a:rPr lang="en-NZ" sz="1200" spc="55">
                    <a:effectLst/>
                    <a:latin typeface="Times New Roman"/>
                    <a:ea typeface="Calibri"/>
                    <a:cs typeface="Times New Roman"/>
                  </a:rPr>
                  <a:t> </a:t>
                </a:r>
                <a:r>
                  <a:rPr lang="en-NZ" sz="1200">
                    <a:effectLst/>
                    <a:latin typeface="Times New Roman"/>
                    <a:ea typeface="Calibri"/>
                    <a:cs typeface="Times New Roman"/>
                  </a:rPr>
                  <a:t>in</a:t>
                </a:r>
                <a:r>
                  <a:rPr lang="en-NZ" sz="1200" spc="140">
                    <a:effectLst/>
                    <a:latin typeface="Times New Roman"/>
                    <a:ea typeface="Calibri"/>
                    <a:cs typeface="Times New Roman"/>
                  </a:rPr>
                  <a:t> </a:t>
                </a:r>
                <a:r>
                  <a:rPr lang="en-NZ" sz="1200">
                    <a:effectLst/>
                    <a:latin typeface="Times New Roman"/>
                    <a:ea typeface="Calibri"/>
                    <a:cs typeface="Times New Roman"/>
                  </a:rPr>
                  <a:t>this </a:t>
                </a:r>
                <a:r>
                  <a:rPr lang="en-NZ" sz="1200" spc="-5">
                    <a:effectLst/>
                    <a:latin typeface="Times New Roman"/>
                    <a:ea typeface="Calibri"/>
                    <a:cs typeface="Times New Roman"/>
                  </a:rPr>
                  <a:t>project</a:t>
                </a:r>
                <a:endParaRPr lang="en-US" sz="1100">
                  <a:effectLst/>
                  <a:latin typeface="Calibri"/>
                  <a:ea typeface="Calibri"/>
                  <a:cs typeface="Times New Roman"/>
                </a:endParaRPr>
              </a:p>
            </p:txBody>
          </p:sp>
        </p:grpSp>
      </p:grpSp>
      <p:sp>
        <p:nvSpPr>
          <p:cNvPr id="24" name="TextBox 23"/>
          <p:cNvSpPr txBox="1"/>
          <p:nvPr/>
        </p:nvSpPr>
        <p:spPr>
          <a:xfrm>
            <a:off x="685800" y="5867400"/>
            <a:ext cx="8269443" cy="738664"/>
          </a:xfrm>
          <a:prstGeom prst="rect">
            <a:avLst/>
          </a:prstGeom>
          <a:solidFill>
            <a:schemeClr val="bg1"/>
          </a:solidFill>
        </p:spPr>
        <p:txBody>
          <a:bodyPr wrap="none" rtlCol="0">
            <a:spAutoFit/>
          </a:bodyPr>
          <a:lstStyle/>
          <a:p>
            <a:r>
              <a:rPr lang="en-US" sz="1400" dirty="0" smtClean="0"/>
              <a:t>Experiments all utilized the protection of riprap on the embankments and a riprap apron designed according to</a:t>
            </a:r>
          </a:p>
          <a:p>
            <a:r>
              <a:rPr lang="en-US" sz="1400" dirty="0" smtClean="0"/>
              <a:t>HEC-23. The purpose was to ensure a consistent level of risk for all experiments and to prevent catastrophic</a:t>
            </a:r>
          </a:p>
          <a:p>
            <a:r>
              <a:rPr lang="en-US" sz="1400" dirty="0" smtClean="0"/>
              <a:t>failure of the embankment.</a:t>
            </a:r>
            <a:endParaRPr lang="en-US" sz="1400" dirty="0"/>
          </a:p>
        </p:txBody>
      </p:sp>
      <p:sp>
        <p:nvSpPr>
          <p:cNvPr id="25" name="Slide Number Placeholder 24"/>
          <p:cNvSpPr>
            <a:spLocks noGrp="1"/>
          </p:cNvSpPr>
          <p:nvPr>
            <p:ph type="sldNum" sz="quarter" idx="12"/>
          </p:nvPr>
        </p:nvSpPr>
        <p:spPr/>
        <p:txBody>
          <a:bodyPr/>
          <a:lstStyle/>
          <a:p>
            <a:fld id="{9AD492F2-DF1D-41CC-B0F8-392E748F6276}" type="slidenum">
              <a:rPr lang="en-US" smtClean="0"/>
              <a:t>10</a:t>
            </a:fld>
            <a:endParaRPr lang="en-US"/>
          </a:p>
        </p:txBody>
      </p:sp>
    </p:spTree>
    <p:extLst>
      <p:ext uri="{BB962C8B-B14F-4D97-AF65-F5344CB8AC3E}">
        <p14:creationId xmlns:p14="http://schemas.microsoft.com/office/powerpoint/2010/main" val="174391443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DEFINITION OF VARIABLES</a:t>
            </a:r>
            <a:endParaRPr lang="en-US" sz="3200"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143000"/>
            <a:ext cx="6477000" cy="523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2"/>
          </p:nvPr>
        </p:nvSpPr>
        <p:spPr/>
        <p:txBody>
          <a:bodyPr/>
          <a:lstStyle/>
          <a:p>
            <a:fld id="{9AD492F2-DF1D-41CC-B0F8-392E748F6276}" type="slidenum">
              <a:rPr lang="en-US" smtClean="0"/>
              <a:t>11</a:t>
            </a:fld>
            <a:endParaRPr lang="en-US"/>
          </a:p>
        </p:txBody>
      </p:sp>
    </p:spTree>
    <p:extLst>
      <p:ext uri="{BB962C8B-B14F-4D97-AF65-F5344CB8AC3E}">
        <p14:creationId xmlns:p14="http://schemas.microsoft.com/office/powerpoint/2010/main" val="62675633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TERMINOLOGY</a:t>
            </a:r>
            <a:endParaRPr lang="en-US" sz="3200" dirty="0"/>
          </a:p>
        </p:txBody>
      </p:sp>
      <p:sp>
        <p:nvSpPr>
          <p:cNvPr id="3" name="TextBox 2"/>
          <p:cNvSpPr txBox="1"/>
          <p:nvPr/>
        </p:nvSpPr>
        <p:spPr>
          <a:xfrm>
            <a:off x="914400" y="1447800"/>
            <a:ext cx="7010400" cy="5078313"/>
          </a:xfrm>
          <a:prstGeom prst="rect">
            <a:avLst/>
          </a:prstGeom>
          <a:solidFill>
            <a:schemeClr val="bg1"/>
          </a:solidFill>
          <a:ln w="19050">
            <a:solidFill>
              <a:srgbClr val="0070C0"/>
            </a:solidFill>
          </a:ln>
        </p:spPr>
        <p:txBody>
          <a:bodyPr wrap="square" rtlCol="0">
            <a:spAutoFit/>
          </a:bodyPr>
          <a:lstStyle/>
          <a:p>
            <a:r>
              <a:rPr lang="en-US" dirty="0" smtClean="0"/>
              <a:t>CWS – clear-water scour</a:t>
            </a:r>
          </a:p>
          <a:p>
            <a:r>
              <a:rPr lang="en-US" dirty="0" smtClean="0"/>
              <a:t>LBS – live-bed scour</a:t>
            </a:r>
          </a:p>
          <a:p>
            <a:r>
              <a:rPr lang="en-US" dirty="0" smtClean="0"/>
              <a:t>LSA – long setback abutment with maximum scour depth in floodplain</a:t>
            </a:r>
          </a:p>
          <a:p>
            <a:r>
              <a:rPr lang="en-US" dirty="0" smtClean="0"/>
              <a:t>SSA – short setback abutment with maximum scour depth in channel bank or bed</a:t>
            </a:r>
          </a:p>
          <a:p>
            <a:r>
              <a:rPr lang="en-US" dirty="0" smtClean="0"/>
              <a:t>BLA – abutment with toe at bank line of main channel with maximum scour depth in channel bed</a:t>
            </a:r>
          </a:p>
          <a:p>
            <a:r>
              <a:rPr lang="en-US" dirty="0" smtClean="0"/>
              <a:t>F – free flow</a:t>
            </a:r>
          </a:p>
          <a:p>
            <a:r>
              <a:rPr lang="en-US" dirty="0" smtClean="0"/>
              <a:t>SO – submerged orifice flow</a:t>
            </a:r>
          </a:p>
          <a:p>
            <a:r>
              <a:rPr lang="en-US" dirty="0" smtClean="0"/>
              <a:t>OT – overtopping flow</a:t>
            </a:r>
          </a:p>
          <a:p>
            <a:r>
              <a:rPr lang="en-US" dirty="0" smtClean="0"/>
              <a:t>GT – Georgia Tech</a:t>
            </a:r>
          </a:p>
          <a:p>
            <a:r>
              <a:rPr lang="en-US" dirty="0" err="1" smtClean="0"/>
              <a:t>UoA</a:t>
            </a:r>
            <a:r>
              <a:rPr lang="en-US" dirty="0"/>
              <a:t> </a:t>
            </a:r>
            <a:r>
              <a:rPr lang="en-US" dirty="0" smtClean="0"/>
              <a:t>– University of Auckland</a:t>
            </a:r>
          </a:p>
          <a:p>
            <a:r>
              <a:rPr lang="en-US" dirty="0" smtClean="0"/>
              <a:t>CSU – Colorado State University pier scour equation</a:t>
            </a:r>
          </a:p>
          <a:p>
            <a:r>
              <a:rPr lang="en-US" dirty="0" smtClean="0"/>
              <a:t>S&amp;M – Sheppard &amp; Melville pier scour equation</a:t>
            </a:r>
          </a:p>
          <a:p>
            <a:r>
              <a:rPr lang="en-US" dirty="0" smtClean="0"/>
              <a:t>HEC-18 – Hydraulic Engineering Circular 18 on bridge scour (</a:t>
            </a:r>
            <a:r>
              <a:rPr lang="en-US" dirty="0" err="1" smtClean="0"/>
              <a:t>Arneson</a:t>
            </a:r>
            <a:r>
              <a:rPr lang="en-US" dirty="0" smtClean="0"/>
              <a:t> et </a:t>
            </a:r>
            <a:r>
              <a:rPr lang="en-US" dirty="0" smtClean="0"/>
              <a:t>	al</a:t>
            </a:r>
            <a:r>
              <a:rPr lang="en-US" dirty="0" smtClean="0"/>
              <a:t>. 2012</a:t>
            </a:r>
            <a:r>
              <a:rPr lang="en-US" dirty="0" smtClean="0"/>
              <a:t>)</a:t>
            </a:r>
          </a:p>
          <a:p>
            <a:r>
              <a:rPr lang="en-US" dirty="0" smtClean="0"/>
              <a:t>LES – large eddy simulation</a:t>
            </a:r>
          </a:p>
          <a:p>
            <a:r>
              <a:rPr lang="en-US" dirty="0" smtClean="0"/>
              <a:t>RANS – Reynolds-averaged </a:t>
            </a:r>
            <a:r>
              <a:rPr lang="en-US" dirty="0" err="1" smtClean="0"/>
              <a:t>Navier</a:t>
            </a:r>
            <a:r>
              <a:rPr lang="en-US" dirty="0" smtClean="0"/>
              <a:t> Stokes equations</a:t>
            </a:r>
            <a:endParaRPr lang="en-US" dirty="0"/>
          </a:p>
        </p:txBody>
      </p:sp>
      <p:sp>
        <p:nvSpPr>
          <p:cNvPr id="4" name="Slide Number Placeholder 3"/>
          <p:cNvSpPr>
            <a:spLocks noGrp="1"/>
          </p:cNvSpPr>
          <p:nvPr>
            <p:ph type="sldNum" sz="quarter" idx="12"/>
          </p:nvPr>
        </p:nvSpPr>
        <p:spPr/>
        <p:txBody>
          <a:bodyPr/>
          <a:lstStyle/>
          <a:p>
            <a:fld id="{9AD492F2-DF1D-41CC-B0F8-392E748F6276}" type="slidenum">
              <a:rPr lang="en-US" smtClean="0"/>
              <a:t>12</a:t>
            </a:fld>
            <a:endParaRPr lang="en-US"/>
          </a:p>
        </p:txBody>
      </p:sp>
    </p:spTree>
    <p:extLst>
      <p:ext uri="{BB962C8B-B14F-4D97-AF65-F5344CB8AC3E}">
        <p14:creationId xmlns:p14="http://schemas.microsoft.com/office/powerpoint/2010/main" val="344309567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13855"/>
            <a:ext cx="8077200" cy="685800"/>
          </a:xfrm>
        </p:spPr>
        <p:txBody>
          <a:bodyPr>
            <a:normAutofit/>
          </a:bodyPr>
          <a:lstStyle/>
          <a:p>
            <a:r>
              <a:rPr lang="en-US" sz="3200" dirty="0" smtClean="0"/>
              <a:t>EXPERIMENTAL VARIABLES</a:t>
            </a:r>
            <a:endParaRPr lang="en-US" sz="3200" dirty="0"/>
          </a:p>
        </p:txBody>
      </p:sp>
      <p:sp>
        <p:nvSpPr>
          <p:cNvPr id="4" name="Rectangle 3"/>
          <p:cNvSpPr/>
          <p:nvPr/>
        </p:nvSpPr>
        <p:spPr>
          <a:xfrm>
            <a:off x="1524000" y="609600"/>
            <a:ext cx="6553200" cy="6186309"/>
          </a:xfrm>
          <a:prstGeom prst="rect">
            <a:avLst/>
          </a:prstGeom>
          <a:solidFill>
            <a:schemeClr val="bg1"/>
          </a:solidFill>
        </p:spPr>
        <p:txBody>
          <a:bodyPr wrap="square">
            <a:spAutoFit/>
          </a:bodyPr>
          <a:lstStyle/>
          <a:p>
            <a:r>
              <a:rPr lang="en-US" sz="2200" dirty="0" smtClean="0">
                <a:cs typeface="Times New Roman" panose="02020603050405020304" pitchFamily="18" charset="0"/>
              </a:rPr>
              <a:t>1. </a:t>
            </a:r>
            <a:r>
              <a:rPr lang="en-US" sz="2200" b="1" u="sng" dirty="0" smtClean="0">
                <a:cs typeface="Times New Roman" panose="02020603050405020304" pitchFamily="18" charset="0"/>
              </a:rPr>
              <a:t>Discharge</a:t>
            </a:r>
            <a:r>
              <a:rPr lang="en-US" sz="2200" b="1" u="sng" dirty="0">
                <a:cs typeface="Times New Roman" panose="02020603050405020304" pitchFamily="18" charset="0"/>
              </a:rPr>
              <a:t>, </a:t>
            </a:r>
            <a:r>
              <a:rPr lang="en-US" sz="2200" b="1" i="1" u="sng" dirty="0">
                <a:cs typeface="Times New Roman" panose="02020603050405020304" pitchFamily="18" charset="0"/>
              </a:rPr>
              <a:t>Q</a:t>
            </a:r>
            <a:r>
              <a:rPr lang="en-US" sz="2200" dirty="0">
                <a:cs typeface="Times New Roman" panose="02020603050405020304" pitchFamily="18" charset="0"/>
              </a:rPr>
              <a:t>, with flow type changing from free (F) to submerged orifice (SO) to overtopping (OT) as </a:t>
            </a:r>
            <a:r>
              <a:rPr lang="en-US" sz="2200" i="1" dirty="0">
                <a:cs typeface="Times New Roman" panose="02020603050405020304" pitchFamily="18" charset="0"/>
              </a:rPr>
              <a:t>Q</a:t>
            </a:r>
            <a:r>
              <a:rPr lang="en-US" sz="2200" dirty="0">
                <a:cs typeface="Times New Roman" panose="02020603050405020304" pitchFamily="18" charset="0"/>
              </a:rPr>
              <a:t> increased</a:t>
            </a:r>
            <a:r>
              <a:rPr lang="en-US" sz="2200" dirty="0" smtClean="0">
                <a:cs typeface="Times New Roman" panose="02020603050405020304" pitchFamily="18" charset="0"/>
              </a:rPr>
              <a:t>;</a:t>
            </a:r>
            <a:endParaRPr lang="en-US" sz="2200" dirty="0">
              <a:cs typeface="Times New Roman" panose="02020603050405020304" pitchFamily="18" charset="0"/>
            </a:endParaRPr>
          </a:p>
          <a:p>
            <a:r>
              <a:rPr lang="en-US" sz="2200" dirty="0">
                <a:cs typeface="Times New Roman" panose="02020603050405020304" pitchFamily="18" charset="0"/>
              </a:rPr>
              <a:t>2. </a:t>
            </a:r>
            <a:r>
              <a:rPr lang="en-US" sz="2200" b="1" u="sng" dirty="0" err="1">
                <a:cs typeface="Times New Roman" panose="02020603050405020304" pitchFamily="18" charset="0"/>
              </a:rPr>
              <a:t>Tailwater</a:t>
            </a:r>
            <a:r>
              <a:rPr lang="en-US" sz="2200" b="1" u="sng" dirty="0">
                <a:cs typeface="Times New Roman" panose="02020603050405020304" pitchFamily="18" charset="0"/>
              </a:rPr>
              <a:t> elevation </a:t>
            </a:r>
            <a:r>
              <a:rPr lang="en-US" sz="2200" dirty="0">
                <a:cs typeface="Times New Roman" panose="02020603050405020304" pitchFamily="18" charset="0"/>
              </a:rPr>
              <a:t>which increased with </a:t>
            </a:r>
            <a:r>
              <a:rPr lang="en-US" sz="2200" i="1" dirty="0">
                <a:cs typeface="Times New Roman" panose="02020603050405020304" pitchFamily="18" charset="0"/>
              </a:rPr>
              <a:t>Q </a:t>
            </a:r>
            <a:r>
              <a:rPr lang="en-US" sz="2200" dirty="0">
                <a:cs typeface="Times New Roman" panose="02020603050405020304" pitchFamily="18" charset="0"/>
              </a:rPr>
              <a:t>as in the field; </a:t>
            </a:r>
          </a:p>
          <a:p>
            <a:r>
              <a:rPr lang="en-US" sz="2200" dirty="0">
                <a:cs typeface="Times New Roman" panose="02020603050405020304" pitchFamily="18" charset="0"/>
              </a:rPr>
              <a:t>3</a:t>
            </a:r>
            <a:r>
              <a:rPr lang="en-US" sz="2200" u="sng" dirty="0">
                <a:cs typeface="Times New Roman" panose="02020603050405020304" pitchFamily="18" charset="0"/>
              </a:rPr>
              <a:t>. </a:t>
            </a:r>
            <a:r>
              <a:rPr lang="en-US" sz="2200" b="1" u="sng" dirty="0">
                <a:cs typeface="Times New Roman" panose="02020603050405020304" pitchFamily="18" charset="0"/>
              </a:rPr>
              <a:t>Abutment/embankment length</a:t>
            </a:r>
            <a:r>
              <a:rPr lang="en-US" sz="2200" b="1" dirty="0">
                <a:cs typeface="Times New Roman" panose="02020603050405020304" pitchFamily="18" charset="0"/>
              </a:rPr>
              <a:t> </a:t>
            </a:r>
            <a:r>
              <a:rPr lang="en-US" sz="2200" dirty="0">
                <a:cs typeface="Times New Roman" panose="02020603050405020304" pitchFamily="18" charset="0"/>
              </a:rPr>
              <a:t>which resulted in long-setback abutments (LSA-scour hole in floodplain), short-setback abutments (SSA-scour hole straddling floodplain and main channel near the bank), and </a:t>
            </a:r>
            <a:r>
              <a:rPr lang="en-US" sz="2200" dirty="0" err="1">
                <a:cs typeface="Times New Roman" panose="02020603050405020304" pitchFamily="18" charset="0"/>
              </a:rPr>
              <a:t>bankline</a:t>
            </a:r>
            <a:r>
              <a:rPr lang="en-US" sz="2200" dirty="0">
                <a:cs typeface="Times New Roman" panose="02020603050405020304" pitchFamily="18" charset="0"/>
              </a:rPr>
              <a:t> abutments (BLA-abutment at main channel bank with scour hole in main channel);</a:t>
            </a:r>
          </a:p>
          <a:p>
            <a:r>
              <a:rPr lang="en-US" sz="2200" dirty="0">
                <a:cs typeface="Times New Roman" panose="02020603050405020304" pitchFamily="18" charset="0"/>
              </a:rPr>
              <a:t>4. </a:t>
            </a:r>
            <a:r>
              <a:rPr lang="en-US" sz="2200" b="1" u="sng" dirty="0" smtClean="0">
                <a:cs typeface="Times New Roman" panose="02020603050405020304" pitchFamily="18" charset="0"/>
              </a:rPr>
              <a:t>Shape </a:t>
            </a:r>
            <a:r>
              <a:rPr lang="en-US" sz="2200" b="1" u="sng" dirty="0">
                <a:cs typeface="Times New Roman" panose="02020603050405020304" pitchFamily="18" charset="0"/>
              </a:rPr>
              <a:t>and location of pi</a:t>
            </a:r>
            <a:r>
              <a:rPr lang="en-US" sz="2200" b="1" dirty="0">
                <a:cs typeface="Times New Roman" panose="02020603050405020304" pitchFamily="18" charset="0"/>
              </a:rPr>
              <a:t>ers</a:t>
            </a:r>
            <a:r>
              <a:rPr lang="en-US" sz="2200" dirty="0">
                <a:cs typeface="Times New Roman" panose="02020603050405020304" pitchFamily="18" charset="0"/>
              </a:rPr>
              <a:t> (twin rectangular column and wall piers);</a:t>
            </a:r>
          </a:p>
          <a:p>
            <a:r>
              <a:rPr lang="en-US" sz="2200" dirty="0">
                <a:cs typeface="Times New Roman" panose="02020603050405020304" pitchFamily="18" charset="0"/>
              </a:rPr>
              <a:t>5. </a:t>
            </a:r>
            <a:r>
              <a:rPr lang="en-US" sz="2200" b="1" u="sng" dirty="0">
                <a:cs typeface="Times New Roman" panose="02020603050405020304" pitchFamily="18" charset="0"/>
              </a:rPr>
              <a:t>Abutment shape </a:t>
            </a:r>
            <a:r>
              <a:rPr lang="en-US" sz="2200" dirty="0">
                <a:cs typeface="Times New Roman" panose="02020603050405020304" pitchFamily="18" charset="0"/>
              </a:rPr>
              <a:t>(spill-through and </a:t>
            </a:r>
            <a:r>
              <a:rPr lang="en-US" sz="2200" dirty="0" err="1">
                <a:cs typeface="Times New Roman" panose="02020603050405020304" pitchFamily="18" charset="0"/>
              </a:rPr>
              <a:t>wingwall</a:t>
            </a:r>
            <a:r>
              <a:rPr lang="en-US" sz="2200" dirty="0">
                <a:cs typeface="Times New Roman" panose="02020603050405020304" pitchFamily="18" charset="0"/>
              </a:rPr>
              <a:t>);</a:t>
            </a:r>
          </a:p>
          <a:p>
            <a:r>
              <a:rPr lang="en-US" sz="2200" dirty="0">
                <a:cs typeface="Times New Roman" panose="02020603050405020304" pitchFamily="18" charset="0"/>
              </a:rPr>
              <a:t>6</a:t>
            </a:r>
            <a:r>
              <a:rPr lang="en-US" sz="2200" dirty="0" smtClean="0">
                <a:cs typeface="Times New Roman" panose="02020603050405020304" pitchFamily="18" charset="0"/>
              </a:rPr>
              <a:t>. </a:t>
            </a:r>
            <a:r>
              <a:rPr lang="en-US" sz="2200" b="1" u="sng" dirty="0" smtClean="0">
                <a:cs typeface="Times New Roman" panose="02020603050405020304" pitchFamily="18" charset="0"/>
              </a:rPr>
              <a:t>Compound channel geometry</a:t>
            </a:r>
            <a:r>
              <a:rPr lang="en-US" sz="2200" dirty="0" smtClean="0">
                <a:cs typeface="Times New Roman" panose="02020603050405020304" pitchFamily="18" charset="0"/>
              </a:rPr>
              <a:t>;</a:t>
            </a:r>
            <a:endParaRPr lang="en-US" sz="2200" dirty="0">
              <a:cs typeface="Times New Roman" panose="02020603050405020304" pitchFamily="18" charset="0"/>
            </a:endParaRPr>
          </a:p>
          <a:p>
            <a:r>
              <a:rPr lang="en-US" sz="2200" dirty="0">
                <a:cs typeface="Times New Roman" panose="02020603050405020304" pitchFamily="18" charset="0"/>
              </a:rPr>
              <a:t>7. </a:t>
            </a:r>
            <a:r>
              <a:rPr lang="en-US" sz="2200" b="1" u="sng" dirty="0">
                <a:cs typeface="Times New Roman" panose="02020603050405020304" pitchFamily="18" charset="0"/>
              </a:rPr>
              <a:t>Geometric scale </a:t>
            </a:r>
            <a:r>
              <a:rPr lang="en-US" sz="2200" dirty="0">
                <a:cs typeface="Times New Roman" panose="02020603050405020304" pitchFamily="18" charset="0"/>
              </a:rPr>
              <a:t>of bridge components and embankment;</a:t>
            </a:r>
          </a:p>
          <a:p>
            <a:r>
              <a:rPr lang="en-US" sz="2200" dirty="0">
                <a:cs typeface="Times New Roman" panose="02020603050405020304" pitchFamily="18" charset="0"/>
              </a:rPr>
              <a:t>8. </a:t>
            </a:r>
            <a:r>
              <a:rPr lang="en-US" sz="2200" b="1" u="sng" dirty="0">
                <a:cs typeface="Times New Roman" panose="02020603050405020304" pitchFamily="18" charset="0"/>
              </a:rPr>
              <a:t>Clear-water vs. live-bed scour</a:t>
            </a:r>
          </a:p>
        </p:txBody>
      </p:sp>
      <p:sp>
        <p:nvSpPr>
          <p:cNvPr id="3" name="Slide Number Placeholder 2"/>
          <p:cNvSpPr>
            <a:spLocks noGrp="1"/>
          </p:cNvSpPr>
          <p:nvPr>
            <p:ph type="sldNum" sz="quarter" idx="12"/>
          </p:nvPr>
        </p:nvSpPr>
        <p:spPr/>
        <p:txBody>
          <a:bodyPr/>
          <a:lstStyle/>
          <a:p>
            <a:fld id="{9AD492F2-DF1D-41CC-B0F8-392E748F6276}" type="slidenum">
              <a:rPr lang="en-US" smtClean="0"/>
              <a:t>13</a:t>
            </a:fld>
            <a:endParaRPr lang="en-US"/>
          </a:p>
        </p:txBody>
      </p:sp>
    </p:spTree>
    <p:extLst>
      <p:ext uri="{BB962C8B-B14F-4D97-AF65-F5344CB8AC3E}">
        <p14:creationId xmlns:p14="http://schemas.microsoft.com/office/powerpoint/2010/main" val="397934269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CFD SCOPE</a:t>
            </a:r>
            <a:endParaRPr lang="en-US" sz="3200" dirty="0"/>
          </a:p>
        </p:txBody>
      </p:sp>
      <p:sp>
        <p:nvSpPr>
          <p:cNvPr id="4" name="Content Placeholder 3"/>
          <p:cNvSpPr>
            <a:spLocks noGrp="1"/>
          </p:cNvSpPr>
          <p:nvPr>
            <p:ph idx="1"/>
          </p:nvPr>
        </p:nvSpPr>
        <p:spPr>
          <a:solidFill>
            <a:schemeClr val="bg1"/>
          </a:solidFill>
        </p:spPr>
        <p:txBody>
          <a:bodyPr>
            <a:normAutofit fontScale="92500" lnSpcReduction="20000"/>
          </a:bodyPr>
          <a:lstStyle/>
          <a:p>
            <a:pPr marL="514350" indent="-514350">
              <a:buFont typeface="+mj-lt"/>
              <a:buAutoNum type="arabicPeriod"/>
            </a:pPr>
            <a:r>
              <a:rPr lang="en-US" dirty="0" smtClean="0"/>
              <a:t>Large eddy simulation (LES) applied to Georgia Tech model for validation and  for physical insights into contribution of turbulence to scour component interactions</a:t>
            </a:r>
          </a:p>
          <a:p>
            <a:pPr marL="514350" indent="-514350">
              <a:buFont typeface="+mj-lt"/>
              <a:buAutoNum type="arabicPeriod"/>
            </a:pPr>
            <a:r>
              <a:rPr lang="en-US" dirty="0" smtClean="0"/>
              <a:t>3D Reynolds Averaged </a:t>
            </a:r>
            <a:r>
              <a:rPr lang="en-US" dirty="0" err="1" smtClean="0"/>
              <a:t>Navier</a:t>
            </a:r>
            <a:r>
              <a:rPr lang="en-US" dirty="0" smtClean="0"/>
              <a:t> Stokes equations (3D RANS) applied to a series of abutment lengths</a:t>
            </a:r>
          </a:p>
          <a:p>
            <a:pPr marL="514350" indent="-514350">
              <a:buFont typeface="+mj-lt"/>
              <a:buAutoNum type="arabicPeriod"/>
            </a:pPr>
            <a:r>
              <a:rPr lang="en-US" dirty="0" smtClean="0"/>
              <a:t>2D RANS (SRH-2D) used to compute flow variables needed in scour prediction equations </a:t>
            </a:r>
          </a:p>
          <a:p>
            <a:pPr marL="514350" indent="-514350">
              <a:buFont typeface="+mj-lt"/>
              <a:buAutoNum type="arabicPeriod"/>
            </a:pPr>
            <a:r>
              <a:rPr lang="en-US" dirty="0" smtClean="0"/>
              <a:t>Application of 2D RANS and HEC-RAS at prototype scale for a field example</a:t>
            </a:r>
            <a:endParaRPr lang="en-US" dirty="0"/>
          </a:p>
        </p:txBody>
      </p:sp>
      <p:sp>
        <p:nvSpPr>
          <p:cNvPr id="3" name="Slide Number Placeholder 2"/>
          <p:cNvSpPr>
            <a:spLocks noGrp="1"/>
          </p:cNvSpPr>
          <p:nvPr>
            <p:ph type="sldNum" sz="quarter" idx="12"/>
          </p:nvPr>
        </p:nvSpPr>
        <p:spPr/>
        <p:txBody>
          <a:bodyPr/>
          <a:lstStyle/>
          <a:p>
            <a:fld id="{9AD492F2-DF1D-41CC-B0F8-392E748F6276}" type="slidenum">
              <a:rPr lang="en-US" smtClean="0"/>
              <a:t>14</a:t>
            </a:fld>
            <a:endParaRPr lang="en-US"/>
          </a:p>
        </p:txBody>
      </p:sp>
    </p:spTree>
    <p:extLst>
      <p:ext uri="{BB962C8B-B14F-4D97-AF65-F5344CB8AC3E}">
        <p14:creationId xmlns:p14="http://schemas.microsoft.com/office/powerpoint/2010/main" val="214473837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62000" y="2819400"/>
            <a:ext cx="7772400" cy="1362075"/>
          </a:xfrm>
        </p:spPr>
        <p:txBody>
          <a:bodyPr>
            <a:normAutofit fontScale="90000"/>
          </a:bodyPr>
          <a:lstStyle/>
          <a:p>
            <a:pPr algn="ctr"/>
            <a:r>
              <a:rPr lang="en-US" sz="3100" b="0" dirty="0"/>
              <a:t>NCHRP </a:t>
            </a:r>
            <a:r>
              <a:rPr lang="en-US" sz="3100" b="0" dirty="0" smtClean="0"/>
              <a:t>24-37:  “Combining </a:t>
            </a:r>
            <a:r>
              <a:rPr lang="en-US" sz="3100" b="0" dirty="0"/>
              <a:t>Individual Scour Components to Determine Total Scour</a:t>
            </a:r>
            <a:r>
              <a:rPr lang="en-US" sz="3100" b="0" dirty="0" smtClean="0"/>
              <a:t>”</a:t>
            </a:r>
            <a:r>
              <a:rPr lang="en-US" b="0" dirty="0" smtClean="0"/>
              <a:t/>
            </a:r>
            <a:br>
              <a:rPr lang="en-US" b="0" dirty="0" smtClean="0"/>
            </a:br>
            <a:endParaRPr lang="en-US" b="0" dirty="0"/>
          </a:p>
        </p:txBody>
      </p:sp>
      <p:sp>
        <p:nvSpPr>
          <p:cNvPr id="4" name="Text Placeholder 3"/>
          <p:cNvSpPr>
            <a:spLocks noGrp="1"/>
          </p:cNvSpPr>
          <p:nvPr>
            <p:ph type="body" idx="1"/>
          </p:nvPr>
        </p:nvSpPr>
        <p:spPr>
          <a:xfrm>
            <a:off x="722313" y="914400"/>
            <a:ext cx="7772400" cy="1500187"/>
          </a:xfrm>
        </p:spPr>
        <p:txBody>
          <a:bodyPr>
            <a:normAutofit/>
          </a:bodyPr>
          <a:lstStyle/>
          <a:p>
            <a:pPr algn="r"/>
            <a:r>
              <a:rPr lang="en-US" sz="2800" b="1" dirty="0" smtClean="0">
                <a:solidFill>
                  <a:srgbClr val="0070C0"/>
                </a:solidFill>
              </a:rPr>
              <a:t>FLOW VISUALIZATION</a:t>
            </a:r>
            <a:endParaRPr lang="en-US" sz="2800" b="1" dirty="0">
              <a:solidFill>
                <a:srgbClr val="0070C0"/>
              </a:solidFill>
            </a:endParaRPr>
          </a:p>
        </p:txBody>
      </p:sp>
      <p:sp>
        <p:nvSpPr>
          <p:cNvPr id="2" name="Slide Number Placeholder 1"/>
          <p:cNvSpPr>
            <a:spLocks noGrp="1"/>
          </p:cNvSpPr>
          <p:nvPr>
            <p:ph type="sldNum" sz="quarter" idx="12"/>
          </p:nvPr>
        </p:nvSpPr>
        <p:spPr/>
        <p:txBody>
          <a:bodyPr/>
          <a:lstStyle/>
          <a:p>
            <a:fld id="{9AD492F2-DF1D-41CC-B0F8-392E748F6276}" type="slidenum">
              <a:rPr lang="en-US" smtClean="0"/>
              <a:t>15</a:t>
            </a:fld>
            <a:endParaRPr lang="en-US"/>
          </a:p>
        </p:txBody>
      </p:sp>
    </p:spTree>
    <p:extLst>
      <p:ext uri="{BB962C8B-B14F-4D97-AF65-F5344CB8AC3E}">
        <p14:creationId xmlns:p14="http://schemas.microsoft.com/office/powerpoint/2010/main" val="270807035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00200" y="1600200"/>
            <a:ext cx="5486400" cy="4114800"/>
          </a:xfrm>
          <a:prstGeom prst="rect">
            <a:avLst/>
          </a:prstGeom>
        </p:spPr>
      </p:pic>
      <p:sp>
        <p:nvSpPr>
          <p:cNvPr id="3" name="Title 2"/>
          <p:cNvSpPr>
            <a:spLocks noGrp="1"/>
          </p:cNvSpPr>
          <p:nvPr>
            <p:ph type="title"/>
          </p:nvPr>
        </p:nvSpPr>
        <p:spPr/>
        <p:txBody>
          <a:bodyPr>
            <a:normAutofit/>
          </a:bodyPr>
          <a:lstStyle/>
          <a:p>
            <a:r>
              <a:rPr lang="en-US" sz="3200" dirty="0" smtClean="0"/>
              <a:t>FREE FLOW AROUND A PIER (GT) OUTSIDE THE</a:t>
            </a:r>
            <a:br>
              <a:rPr lang="en-US" sz="3200" dirty="0" smtClean="0"/>
            </a:br>
            <a:r>
              <a:rPr lang="en-US" sz="3200" dirty="0" smtClean="0"/>
              <a:t>ZONE OF INFLUENCE OF THE ABUTMENT</a:t>
            </a:r>
            <a:endParaRPr lang="en-US" sz="3200" dirty="0"/>
          </a:p>
        </p:txBody>
      </p:sp>
      <p:cxnSp>
        <p:nvCxnSpPr>
          <p:cNvPr id="5" name="Straight Arrow Connector 4"/>
          <p:cNvCxnSpPr/>
          <p:nvPr/>
        </p:nvCxnSpPr>
        <p:spPr>
          <a:xfrm flipH="1">
            <a:off x="6096000" y="1981200"/>
            <a:ext cx="381000" cy="381000"/>
          </a:xfrm>
          <a:prstGeom prst="straightConnector1">
            <a:avLst/>
          </a:prstGeom>
          <a:ln w="22225">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1752600" y="6019800"/>
            <a:ext cx="5376600" cy="646331"/>
          </a:xfrm>
          <a:prstGeom prst="rect">
            <a:avLst/>
          </a:prstGeom>
          <a:noFill/>
        </p:spPr>
        <p:txBody>
          <a:bodyPr wrap="none" rtlCol="0">
            <a:spAutoFit/>
          </a:bodyPr>
          <a:lstStyle/>
          <a:p>
            <a:r>
              <a:rPr lang="en-US" dirty="0" smtClean="0"/>
              <a:t>Note the bow wave, separation eddies on the right side</a:t>
            </a:r>
          </a:p>
          <a:p>
            <a:r>
              <a:rPr lang="en-US" dirty="0" smtClean="0"/>
              <a:t>(looking downstream) of the pier, and the wake zone.</a:t>
            </a:r>
            <a:endParaRPr lang="en-US" dirty="0"/>
          </a:p>
        </p:txBody>
      </p:sp>
      <p:sp>
        <p:nvSpPr>
          <p:cNvPr id="4" name="Slide Number Placeholder 3"/>
          <p:cNvSpPr>
            <a:spLocks noGrp="1"/>
          </p:cNvSpPr>
          <p:nvPr>
            <p:ph type="sldNum" sz="quarter" idx="12"/>
          </p:nvPr>
        </p:nvSpPr>
        <p:spPr/>
        <p:txBody>
          <a:bodyPr/>
          <a:lstStyle/>
          <a:p>
            <a:fld id="{9AD492F2-DF1D-41CC-B0F8-392E748F6276}" type="slidenum">
              <a:rPr lang="en-US" smtClean="0"/>
              <a:t>16</a:t>
            </a:fld>
            <a:endParaRPr lang="en-US"/>
          </a:p>
        </p:txBody>
      </p:sp>
    </p:spTree>
    <p:extLst>
      <p:ext uri="{BB962C8B-B14F-4D97-AF65-F5344CB8AC3E}">
        <p14:creationId xmlns:p14="http://schemas.microsoft.com/office/powerpoint/2010/main" val="416574218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8686800" cy="1143000"/>
          </a:xfrm>
        </p:spPr>
        <p:txBody>
          <a:bodyPr>
            <a:normAutofit fontScale="90000"/>
          </a:bodyPr>
          <a:lstStyle/>
          <a:p>
            <a:r>
              <a:rPr lang="en-US" sz="3600" dirty="0" smtClean="0"/>
              <a:t>SUBMERGED ORIFICE FLOW – LSA FIXED BED (GT</a:t>
            </a:r>
            <a:r>
              <a:rPr lang="en-US" dirty="0" smtClean="0"/>
              <a:t>)</a:t>
            </a:r>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0" y="1981200"/>
            <a:ext cx="4114800" cy="3086100"/>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00600" y="1981200"/>
            <a:ext cx="4114800" cy="3086100"/>
          </a:xfrm>
          <a:prstGeom prst="rect">
            <a:avLst/>
          </a:prstGeom>
        </p:spPr>
      </p:pic>
      <p:sp>
        <p:nvSpPr>
          <p:cNvPr id="3" name="TextBox 2"/>
          <p:cNvSpPr txBox="1"/>
          <p:nvPr/>
        </p:nvSpPr>
        <p:spPr>
          <a:xfrm>
            <a:off x="1219200" y="5261530"/>
            <a:ext cx="2243115" cy="369332"/>
          </a:xfrm>
          <a:prstGeom prst="rect">
            <a:avLst/>
          </a:prstGeom>
          <a:noFill/>
        </p:spPr>
        <p:txBody>
          <a:bodyPr wrap="none" rtlCol="0">
            <a:spAutoFit/>
          </a:bodyPr>
          <a:lstStyle/>
          <a:p>
            <a:r>
              <a:rPr lang="en-US" dirty="0" smtClean="0"/>
              <a:t>Flow from right to left</a:t>
            </a:r>
            <a:endParaRPr lang="en-US" dirty="0"/>
          </a:p>
        </p:txBody>
      </p:sp>
      <p:sp>
        <p:nvSpPr>
          <p:cNvPr id="8" name="TextBox 7"/>
          <p:cNvSpPr txBox="1"/>
          <p:nvPr/>
        </p:nvSpPr>
        <p:spPr>
          <a:xfrm>
            <a:off x="5486400" y="5228873"/>
            <a:ext cx="2243115" cy="369332"/>
          </a:xfrm>
          <a:prstGeom prst="rect">
            <a:avLst/>
          </a:prstGeom>
          <a:noFill/>
        </p:spPr>
        <p:txBody>
          <a:bodyPr wrap="none" rtlCol="0">
            <a:spAutoFit/>
          </a:bodyPr>
          <a:lstStyle/>
          <a:p>
            <a:r>
              <a:rPr lang="en-US" dirty="0" smtClean="0"/>
              <a:t>Flow from right to left</a:t>
            </a:r>
            <a:endParaRPr lang="en-US" dirty="0"/>
          </a:p>
        </p:txBody>
      </p:sp>
      <p:sp>
        <p:nvSpPr>
          <p:cNvPr id="4" name="Slide Number Placeholder 3"/>
          <p:cNvSpPr>
            <a:spLocks noGrp="1"/>
          </p:cNvSpPr>
          <p:nvPr>
            <p:ph type="sldNum" sz="quarter" idx="12"/>
          </p:nvPr>
        </p:nvSpPr>
        <p:spPr/>
        <p:txBody>
          <a:bodyPr/>
          <a:lstStyle/>
          <a:p>
            <a:fld id="{9AD492F2-DF1D-41CC-B0F8-392E748F6276}" type="slidenum">
              <a:rPr lang="en-US" smtClean="0"/>
              <a:t>17</a:t>
            </a:fld>
            <a:endParaRPr lang="en-US"/>
          </a:p>
        </p:txBody>
      </p:sp>
    </p:spTree>
    <p:extLst>
      <p:ext uri="{BB962C8B-B14F-4D97-AF65-F5344CB8AC3E}">
        <p14:creationId xmlns:p14="http://schemas.microsoft.com/office/powerpoint/2010/main" val="89952616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OVERTOPPING FLOW-LSA FIXED </a:t>
            </a:r>
            <a:r>
              <a:rPr lang="en-US" sz="3200" dirty="0" smtClean="0"/>
              <a:t>BED (GT)</a:t>
            </a:r>
            <a:endParaRPr lang="en-US" sz="32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76800" y="2074718"/>
            <a:ext cx="4114800" cy="30861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2057400"/>
            <a:ext cx="4114800" cy="3086100"/>
          </a:xfrm>
          <a:prstGeom prst="rect">
            <a:avLst/>
          </a:prstGeom>
        </p:spPr>
      </p:pic>
      <p:sp>
        <p:nvSpPr>
          <p:cNvPr id="6" name="TextBox 5"/>
          <p:cNvSpPr txBox="1"/>
          <p:nvPr/>
        </p:nvSpPr>
        <p:spPr>
          <a:xfrm>
            <a:off x="1219200" y="5261530"/>
            <a:ext cx="2243115" cy="369332"/>
          </a:xfrm>
          <a:prstGeom prst="rect">
            <a:avLst/>
          </a:prstGeom>
          <a:noFill/>
        </p:spPr>
        <p:txBody>
          <a:bodyPr wrap="none" rtlCol="0">
            <a:spAutoFit/>
          </a:bodyPr>
          <a:lstStyle/>
          <a:p>
            <a:r>
              <a:rPr lang="en-US" dirty="0" smtClean="0"/>
              <a:t>Flow from right to left</a:t>
            </a:r>
            <a:endParaRPr lang="en-US" dirty="0"/>
          </a:p>
        </p:txBody>
      </p:sp>
      <p:sp>
        <p:nvSpPr>
          <p:cNvPr id="7" name="TextBox 6"/>
          <p:cNvSpPr txBox="1"/>
          <p:nvPr/>
        </p:nvSpPr>
        <p:spPr>
          <a:xfrm>
            <a:off x="5638800" y="5252821"/>
            <a:ext cx="2243115" cy="369332"/>
          </a:xfrm>
          <a:prstGeom prst="rect">
            <a:avLst/>
          </a:prstGeom>
          <a:noFill/>
        </p:spPr>
        <p:txBody>
          <a:bodyPr wrap="none" rtlCol="0">
            <a:spAutoFit/>
          </a:bodyPr>
          <a:lstStyle/>
          <a:p>
            <a:r>
              <a:rPr lang="en-US" dirty="0" smtClean="0"/>
              <a:t>Flow from right to left</a:t>
            </a:r>
            <a:endParaRPr lang="en-US" dirty="0"/>
          </a:p>
        </p:txBody>
      </p:sp>
      <p:sp>
        <p:nvSpPr>
          <p:cNvPr id="3" name="Slide Number Placeholder 2"/>
          <p:cNvSpPr>
            <a:spLocks noGrp="1"/>
          </p:cNvSpPr>
          <p:nvPr>
            <p:ph type="sldNum" sz="quarter" idx="12"/>
          </p:nvPr>
        </p:nvSpPr>
        <p:spPr/>
        <p:txBody>
          <a:bodyPr/>
          <a:lstStyle/>
          <a:p>
            <a:fld id="{9AD492F2-DF1D-41CC-B0F8-392E748F6276}" type="slidenum">
              <a:rPr lang="en-US" smtClean="0"/>
              <a:t>18</a:t>
            </a:fld>
            <a:endParaRPr lang="en-US"/>
          </a:p>
        </p:txBody>
      </p:sp>
    </p:spTree>
    <p:extLst>
      <p:ext uri="{BB962C8B-B14F-4D97-AF65-F5344CB8AC3E}">
        <p14:creationId xmlns:p14="http://schemas.microsoft.com/office/powerpoint/2010/main" val="310699749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OVERTOPPING FLOW, SSA (GT)</a:t>
            </a:r>
            <a:endParaRPr lang="en-US" sz="3200" dirty="0"/>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800" y="1905000"/>
            <a:ext cx="3657600" cy="2743200"/>
          </a:xfrm>
          <a:prstGeom prst="rect">
            <a:avLst/>
          </a:prstGeom>
        </p:spPr>
      </p:pic>
      <p:sp>
        <p:nvSpPr>
          <p:cNvPr id="4" name="TextBox 3"/>
          <p:cNvSpPr txBox="1"/>
          <p:nvPr/>
        </p:nvSpPr>
        <p:spPr>
          <a:xfrm>
            <a:off x="1371600" y="4724400"/>
            <a:ext cx="2828210" cy="369332"/>
          </a:xfrm>
          <a:prstGeom prst="rect">
            <a:avLst/>
          </a:prstGeom>
          <a:noFill/>
        </p:spPr>
        <p:txBody>
          <a:bodyPr wrap="none" rtlCol="0">
            <a:spAutoFit/>
          </a:bodyPr>
          <a:lstStyle/>
          <a:p>
            <a:r>
              <a:rPr lang="en-US" dirty="0" smtClean="0"/>
              <a:t>STILL: Flow from left to right</a:t>
            </a:r>
            <a:endParaRPr lang="en-US" dirty="0"/>
          </a:p>
        </p:txBody>
      </p:sp>
      <p:pic>
        <p:nvPicPr>
          <p:cNvPr id="5" name="SSA OT Flow Fix Bed 4.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953000" y="2057400"/>
            <a:ext cx="3200400" cy="2400300"/>
          </a:xfrm>
          <a:prstGeom prst="rect">
            <a:avLst/>
          </a:prstGeom>
        </p:spPr>
      </p:pic>
      <p:sp>
        <p:nvSpPr>
          <p:cNvPr id="6" name="TextBox 5"/>
          <p:cNvSpPr txBox="1"/>
          <p:nvPr/>
        </p:nvSpPr>
        <p:spPr>
          <a:xfrm>
            <a:off x="5029200" y="4724400"/>
            <a:ext cx="3191386" cy="646331"/>
          </a:xfrm>
          <a:prstGeom prst="rect">
            <a:avLst/>
          </a:prstGeom>
          <a:noFill/>
        </p:spPr>
        <p:txBody>
          <a:bodyPr wrap="none" rtlCol="0">
            <a:spAutoFit/>
          </a:bodyPr>
          <a:lstStyle/>
          <a:p>
            <a:r>
              <a:rPr lang="en-US" dirty="0" smtClean="0"/>
              <a:t>VIDEO: Flow from left to </a:t>
            </a:r>
            <a:r>
              <a:rPr lang="en-US" dirty="0" smtClean="0"/>
              <a:t>right</a:t>
            </a:r>
          </a:p>
          <a:p>
            <a:r>
              <a:rPr lang="en-US" dirty="0" smtClean="0"/>
              <a:t>(roll mouse over picture to play)</a:t>
            </a:r>
            <a:endParaRPr lang="en-US" dirty="0"/>
          </a:p>
        </p:txBody>
      </p:sp>
      <p:sp>
        <p:nvSpPr>
          <p:cNvPr id="7" name="Slide Number Placeholder 6"/>
          <p:cNvSpPr>
            <a:spLocks noGrp="1"/>
          </p:cNvSpPr>
          <p:nvPr>
            <p:ph type="sldNum" sz="quarter" idx="12"/>
          </p:nvPr>
        </p:nvSpPr>
        <p:spPr/>
        <p:txBody>
          <a:bodyPr/>
          <a:lstStyle/>
          <a:p>
            <a:fld id="{9AD492F2-DF1D-41CC-B0F8-392E748F6276}" type="slidenum">
              <a:rPr lang="en-US" smtClean="0"/>
              <a:t>19</a:t>
            </a:fld>
            <a:endParaRPr lang="en-US"/>
          </a:p>
        </p:txBody>
      </p:sp>
    </p:spTree>
    <p:extLst>
      <p:ext uri="{BB962C8B-B14F-4D97-AF65-F5344CB8AC3E}">
        <p14:creationId xmlns:p14="http://schemas.microsoft.com/office/powerpoint/2010/main" val="399713334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remove" display="0">
                  <p:stCondLst>
                    <p:cond delay="indefinite"/>
                  </p:stCondLst>
                </p:cTn>
                <p:tgtEl>
                  <p:spTgt spid="5"/>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62000" y="2819400"/>
            <a:ext cx="7772400" cy="1362075"/>
          </a:xfrm>
        </p:spPr>
        <p:txBody>
          <a:bodyPr>
            <a:normAutofit fontScale="90000"/>
          </a:bodyPr>
          <a:lstStyle/>
          <a:p>
            <a:pPr algn="ctr"/>
            <a:r>
              <a:rPr lang="en-US" sz="3100" b="0" dirty="0"/>
              <a:t>NCHRP </a:t>
            </a:r>
            <a:r>
              <a:rPr lang="en-US" sz="3100" b="0" dirty="0" smtClean="0"/>
              <a:t>24-37:  “Combining </a:t>
            </a:r>
            <a:r>
              <a:rPr lang="en-US" sz="3100" b="0" dirty="0"/>
              <a:t>Individual Scour Components to Determine Total Scour</a:t>
            </a:r>
            <a:r>
              <a:rPr lang="en-US" sz="3100" b="0" dirty="0" smtClean="0"/>
              <a:t>”</a:t>
            </a:r>
            <a:r>
              <a:rPr lang="en-US" b="0" dirty="0" smtClean="0"/>
              <a:t/>
            </a:r>
            <a:br>
              <a:rPr lang="en-US" b="0" dirty="0" smtClean="0"/>
            </a:br>
            <a:endParaRPr lang="en-US" b="0" dirty="0"/>
          </a:p>
        </p:txBody>
      </p:sp>
      <p:sp>
        <p:nvSpPr>
          <p:cNvPr id="4" name="Text Placeholder 3"/>
          <p:cNvSpPr>
            <a:spLocks noGrp="1"/>
          </p:cNvSpPr>
          <p:nvPr>
            <p:ph type="body" idx="1"/>
          </p:nvPr>
        </p:nvSpPr>
        <p:spPr>
          <a:xfrm>
            <a:off x="722313" y="914400"/>
            <a:ext cx="7772400" cy="1500187"/>
          </a:xfrm>
        </p:spPr>
        <p:txBody>
          <a:bodyPr>
            <a:normAutofit/>
          </a:bodyPr>
          <a:lstStyle/>
          <a:p>
            <a:pPr algn="r"/>
            <a:r>
              <a:rPr lang="en-US" sz="2800" b="1" dirty="0" smtClean="0">
                <a:solidFill>
                  <a:srgbClr val="0070C0"/>
                </a:solidFill>
              </a:rPr>
              <a:t>INTRODUCTION</a:t>
            </a:r>
            <a:endParaRPr lang="en-US" sz="2800" b="1" dirty="0">
              <a:solidFill>
                <a:srgbClr val="0070C0"/>
              </a:solidFill>
            </a:endParaRPr>
          </a:p>
        </p:txBody>
      </p:sp>
      <p:sp>
        <p:nvSpPr>
          <p:cNvPr id="2" name="Slide Number Placeholder 1"/>
          <p:cNvSpPr>
            <a:spLocks noGrp="1"/>
          </p:cNvSpPr>
          <p:nvPr>
            <p:ph type="sldNum" sz="quarter" idx="12"/>
          </p:nvPr>
        </p:nvSpPr>
        <p:spPr/>
        <p:txBody>
          <a:bodyPr/>
          <a:lstStyle/>
          <a:p>
            <a:fld id="{9AD492F2-DF1D-41CC-B0F8-392E748F6276}" type="slidenum">
              <a:rPr lang="en-US" smtClean="0"/>
              <a:t>2</a:t>
            </a:fld>
            <a:endParaRPr lang="en-US"/>
          </a:p>
        </p:txBody>
      </p:sp>
    </p:spTree>
    <p:extLst>
      <p:ext uri="{BB962C8B-B14F-4D97-AF65-F5344CB8AC3E}">
        <p14:creationId xmlns:p14="http://schemas.microsoft.com/office/powerpoint/2010/main" val="349933661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
            <a:ext cx="8534400" cy="944562"/>
          </a:xfrm>
        </p:spPr>
        <p:txBody>
          <a:bodyPr>
            <a:normAutofit/>
          </a:bodyPr>
          <a:lstStyle/>
          <a:p>
            <a:r>
              <a:rPr lang="en-US" sz="3200" dirty="0" smtClean="0"/>
              <a:t>GT </a:t>
            </a:r>
            <a:r>
              <a:rPr lang="en-US" sz="3200" dirty="0" smtClean="0"/>
              <a:t>RUN </a:t>
            </a:r>
            <a:r>
              <a:rPr lang="en-US" sz="3200" dirty="0" smtClean="0"/>
              <a:t>27, </a:t>
            </a:r>
            <a:r>
              <a:rPr lang="en-US" sz="3200" dirty="0" smtClean="0"/>
              <a:t>OVERTOPPING FLOW, SSA, WINGWALL</a:t>
            </a:r>
            <a:endParaRPr lang="en-US" sz="3200" dirty="0"/>
          </a:p>
        </p:txBody>
      </p:sp>
      <p:pic>
        <p:nvPicPr>
          <p:cNvPr id="3" name="SSA WWA OT Flow Run 27.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33400" y="1219200"/>
            <a:ext cx="3048000" cy="2286000"/>
          </a:xfrm>
          <a:prstGeom prst="rect">
            <a:avLst/>
          </a:prstGeom>
        </p:spPr>
      </p:pic>
      <p:pic>
        <p:nvPicPr>
          <p:cNvPr id="20482"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4400" y="1295400"/>
            <a:ext cx="3657600" cy="4684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Picture 104" descr="D:\PhD\DR Sturm Research and Experiments Data Latest\Experiments\Run 27\Pics and Video\IMG_248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3962400"/>
            <a:ext cx="3200400" cy="2402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609600" y="3581400"/>
            <a:ext cx="2951257" cy="369332"/>
          </a:xfrm>
          <a:prstGeom prst="rect">
            <a:avLst/>
          </a:prstGeom>
          <a:noFill/>
        </p:spPr>
        <p:txBody>
          <a:bodyPr wrap="none" rtlCol="0">
            <a:spAutoFit/>
          </a:bodyPr>
          <a:lstStyle/>
          <a:p>
            <a:r>
              <a:rPr lang="en-US" dirty="0" smtClean="0"/>
              <a:t>VIDEO: Flow from left to right</a:t>
            </a:r>
            <a:endParaRPr lang="en-US" dirty="0"/>
          </a:p>
        </p:txBody>
      </p:sp>
      <p:sp>
        <p:nvSpPr>
          <p:cNvPr id="4" name="Slide Number Placeholder 3"/>
          <p:cNvSpPr>
            <a:spLocks noGrp="1"/>
          </p:cNvSpPr>
          <p:nvPr>
            <p:ph type="sldNum" sz="quarter" idx="12"/>
          </p:nvPr>
        </p:nvSpPr>
        <p:spPr/>
        <p:txBody>
          <a:bodyPr/>
          <a:lstStyle/>
          <a:p>
            <a:fld id="{9AD492F2-DF1D-41CC-B0F8-392E748F6276}" type="slidenum">
              <a:rPr lang="en-US" smtClean="0"/>
              <a:t>20</a:t>
            </a:fld>
            <a:endParaRPr lang="en-US"/>
          </a:p>
        </p:txBody>
      </p:sp>
      <p:sp>
        <p:nvSpPr>
          <p:cNvPr id="8" name="TextBox 7"/>
          <p:cNvSpPr txBox="1"/>
          <p:nvPr/>
        </p:nvSpPr>
        <p:spPr>
          <a:xfrm>
            <a:off x="228600" y="6400800"/>
            <a:ext cx="4375237" cy="369332"/>
          </a:xfrm>
          <a:prstGeom prst="rect">
            <a:avLst/>
          </a:prstGeom>
          <a:noFill/>
        </p:spPr>
        <p:txBody>
          <a:bodyPr wrap="none" rtlCol="0">
            <a:spAutoFit/>
          </a:bodyPr>
          <a:lstStyle/>
          <a:p>
            <a:r>
              <a:rPr lang="en-US" dirty="0" smtClean="0"/>
              <a:t>Photo at end of scour: </a:t>
            </a:r>
            <a:r>
              <a:rPr lang="en-US" dirty="0" smtClean="0"/>
              <a:t>Flow from </a:t>
            </a:r>
            <a:r>
              <a:rPr lang="en-US" dirty="0" smtClean="0"/>
              <a:t>right to left</a:t>
            </a:r>
            <a:endParaRPr lang="en-US" dirty="0"/>
          </a:p>
        </p:txBody>
      </p:sp>
      <p:sp>
        <p:nvSpPr>
          <p:cNvPr id="9" name="TextBox 8"/>
          <p:cNvSpPr txBox="1"/>
          <p:nvPr/>
        </p:nvSpPr>
        <p:spPr>
          <a:xfrm>
            <a:off x="5257800" y="6096000"/>
            <a:ext cx="2879443" cy="646331"/>
          </a:xfrm>
          <a:prstGeom prst="rect">
            <a:avLst/>
          </a:prstGeom>
          <a:noFill/>
        </p:spPr>
        <p:txBody>
          <a:bodyPr wrap="none" rtlCol="0">
            <a:spAutoFit/>
          </a:bodyPr>
          <a:lstStyle/>
          <a:p>
            <a:r>
              <a:rPr lang="en-US" dirty="0" smtClean="0"/>
              <a:t>Bed contours at end of scour</a:t>
            </a:r>
          </a:p>
          <a:p>
            <a:r>
              <a:rPr lang="en-US" dirty="0" smtClean="0"/>
              <a:t> </a:t>
            </a:r>
            <a:r>
              <a:rPr lang="en-US" dirty="0" smtClean="0"/>
              <a:t>Flow from left to right</a:t>
            </a:r>
            <a:endParaRPr lang="en-US" dirty="0"/>
          </a:p>
        </p:txBody>
      </p:sp>
    </p:spTree>
    <p:extLst>
      <p:ext uri="{BB962C8B-B14F-4D97-AF65-F5344CB8AC3E}">
        <p14:creationId xmlns:p14="http://schemas.microsoft.com/office/powerpoint/2010/main" val="308546051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229600" cy="838200"/>
          </a:xfrm>
        </p:spPr>
        <p:txBody>
          <a:bodyPr>
            <a:normAutofit/>
          </a:bodyPr>
          <a:lstStyle/>
          <a:p>
            <a:r>
              <a:rPr lang="en-US" sz="3200" dirty="0" smtClean="0"/>
              <a:t>GT RUN 43, FREE FLOW, LSA, WITH PIERS</a:t>
            </a:r>
            <a:endParaRPr lang="en-US" sz="3200" dirty="0"/>
          </a:p>
        </p:txBody>
      </p:sp>
      <p:pic>
        <p:nvPicPr>
          <p:cNvPr id="19461" name="Picture 4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1447800"/>
            <a:ext cx="3200400" cy="4167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Run 43 F flow 6.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66800" y="1219200"/>
            <a:ext cx="3200400" cy="2400300"/>
          </a:xfrm>
          <a:prstGeom prst="rect">
            <a:avLst/>
          </a:prstGeom>
        </p:spPr>
      </p:pic>
      <p:pic>
        <p:nvPicPr>
          <p:cNvPr id="19462" name="Picture 149" descr="D:\PhD\DR Sturm Research and Experiments Data Latest\Experiments\Run 43\Pics\IMG_288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3000" y="4191000"/>
            <a:ext cx="3200400" cy="2208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p:cNvSpPr>
            <a:spLocks noGrp="1"/>
          </p:cNvSpPr>
          <p:nvPr>
            <p:ph type="sldNum" sz="quarter" idx="12"/>
          </p:nvPr>
        </p:nvSpPr>
        <p:spPr/>
        <p:txBody>
          <a:bodyPr/>
          <a:lstStyle/>
          <a:p>
            <a:fld id="{9AD492F2-DF1D-41CC-B0F8-392E748F6276}" type="slidenum">
              <a:rPr lang="en-US" smtClean="0"/>
              <a:t>21</a:t>
            </a:fld>
            <a:endParaRPr lang="en-US"/>
          </a:p>
        </p:txBody>
      </p:sp>
      <p:sp>
        <p:nvSpPr>
          <p:cNvPr id="7" name="TextBox 6"/>
          <p:cNvSpPr txBox="1"/>
          <p:nvPr/>
        </p:nvSpPr>
        <p:spPr>
          <a:xfrm>
            <a:off x="1066800" y="3733800"/>
            <a:ext cx="2951257" cy="369332"/>
          </a:xfrm>
          <a:prstGeom prst="rect">
            <a:avLst/>
          </a:prstGeom>
          <a:noFill/>
        </p:spPr>
        <p:txBody>
          <a:bodyPr wrap="none" rtlCol="0">
            <a:spAutoFit/>
          </a:bodyPr>
          <a:lstStyle/>
          <a:p>
            <a:r>
              <a:rPr lang="en-US" dirty="0" smtClean="0"/>
              <a:t>VIDEO: Flow from left to right</a:t>
            </a:r>
            <a:endParaRPr lang="en-US" dirty="0"/>
          </a:p>
        </p:txBody>
      </p:sp>
      <p:sp>
        <p:nvSpPr>
          <p:cNvPr id="8" name="TextBox 7"/>
          <p:cNvSpPr txBox="1"/>
          <p:nvPr/>
        </p:nvSpPr>
        <p:spPr>
          <a:xfrm>
            <a:off x="653963" y="6400800"/>
            <a:ext cx="4375237" cy="369332"/>
          </a:xfrm>
          <a:prstGeom prst="rect">
            <a:avLst/>
          </a:prstGeom>
          <a:noFill/>
        </p:spPr>
        <p:txBody>
          <a:bodyPr wrap="none" rtlCol="0">
            <a:spAutoFit/>
          </a:bodyPr>
          <a:lstStyle/>
          <a:p>
            <a:r>
              <a:rPr lang="en-US" dirty="0" smtClean="0"/>
              <a:t>Photo at end of scour: </a:t>
            </a:r>
            <a:r>
              <a:rPr lang="en-US" dirty="0" smtClean="0"/>
              <a:t>Flow from </a:t>
            </a:r>
            <a:r>
              <a:rPr lang="en-US" dirty="0" smtClean="0"/>
              <a:t>right to left</a:t>
            </a:r>
            <a:endParaRPr lang="en-US" dirty="0"/>
          </a:p>
        </p:txBody>
      </p:sp>
      <p:sp>
        <p:nvSpPr>
          <p:cNvPr id="9" name="TextBox 8"/>
          <p:cNvSpPr txBox="1"/>
          <p:nvPr/>
        </p:nvSpPr>
        <p:spPr>
          <a:xfrm>
            <a:off x="5486400" y="5791200"/>
            <a:ext cx="2879443" cy="646331"/>
          </a:xfrm>
          <a:prstGeom prst="rect">
            <a:avLst/>
          </a:prstGeom>
          <a:noFill/>
        </p:spPr>
        <p:txBody>
          <a:bodyPr wrap="none" rtlCol="0">
            <a:spAutoFit/>
          </a:bodyPr>
          <a:lstStyle/>
          <a:p>
            <a:r>
              <a:rPr lang="en-US" dirty="0" smtClean="0"/>
              <a:t>Bed contours at end of scour</a:t>
            </a:r>
          </a:p>
          <a:p>
            <a:r>
              <a:rPr lang="en-US" dirty="0" smtClean="0"/>
              <a:t> </a:t>
            </a:r>
            <a:r>
              <a:rPr lang="en-US" dirty="0" smtClean="0"/>
              <a:t>Flow from left to right</a:t>
            </a:r>
            <a:endParaRPr lang="en-US" dirty="0"/>
          </a:p>
        </p:txBody>
      </p:sp>
    </p:spTree>
    <p:extLst>
      <p:ext uri="{BB962C8B-B14F-4D97-AF65-F5344CB8AC3E}">
        <p14:creationId xmlns:p14="http://schemas.microsoft.com/office/powerpoint/2010/main" val="161220023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remove" display="0">
                  <p:stCondLst>
                    <p:cond delay="indefinite"/>
                  </p:stCondLst>
                </p:cTn>
                <p:tgtEl>
                  <p:spTgt spid="3"/>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smtClean="0"/>
              <a:t>PLAN VIEW OF TIME DEVELOPMENT</a:t>
            </a:r>
            <a:br>
              <a:rPr lang="en-US" sz="3600" dirty="0" smtClean="0"/>
            </a:br>
            <a:r>
              <a:rPr lang="en-US" sz="3600" dirty="0" smtClean="0"/>
              <a:t>OF LIVE-BED SCOUR WITH RIPRAP APRON</a:t>
            </a:r>
            <a:endParaRPr lang="en-US" sz="3600" dirty="0"/>
          </a:p>
        </p:txBody>
      </p:sp>
      <p:grpSp>
        <p:nvGrpSpPr>
          <p:cNvPr id="3" name="Group 2"/>
          <p:cNvGrpSpPr>
            <a:grpSpLocks/>
          </p:cNvGrpSpPr>
          <p:nvPr/>
        </p:nvGrpSpPr>
        <p:grpSpPr bwMode="auto">
          <a:xfrm>
            <a:off x="1655444" y="1447800"/>
            <a:ext cx="5575935" cy="1226820"/>
            <a:chOff x="0" y="10"/>
            <a:chExt cx="8781" cy="1932"/>
          </a:xfrm>
        </p:grpSpPr>
        <p:pic>
          <p:nvPicPr>
            <p:cNvPr id="4" name="Picture 3" descr="D:\24-37\Official Experiments\Experiments in 8-foot flume\8-ft photos\Run 11\Img1810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
              <a:ext cx="2902" cy="1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D:\24-37\Official Experiments\Experiments in 8-foot flume\8-ft photos\Run 11\Img1813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9" y="15"/>
              <a:ext cx="2902" cy="1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D:\24-37\Official Experiments\Experiments in 8-foot flume\8-ft photos\Run 11\Img1816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79" y="15"/>
              <a:ext cx="2902" cy="1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6"/>
            <p:cNvGrpSpPr>
              <a:grpSpLocks/>
            </p:cNvGrpSpPr>
            <p:nvPr/>
          </p:nvGrpSpPr>
          <p:grpSpPr bwMode="auto">
            <a:xfrm>
              <a:off x="3824" y="1482"/>
              <a:ext cx="553" cy="107"/>
              <a:chOff x="3824" y="1482"/>
              <a:chExt cx="553" cy="107"/>
            </a:xfrm>
          </p:grpSpPr>
          <p:sp>
            <p:nvSpPr>
              <p:cNvPr id="48" name="Freeform 47"/>
              <p:cNvSpPr>
                <a:spLocks/>
              </p:cNvSpPr>
              <p:nvPr/>
            </p:nvSpPr>
            <p:spPr bwMode="auto">
              <a:xfrm>
                <a:off x="3824" y="1482"/>
                <a:ext cx="553" cy="107"/>
              </a:xfrm>
              <a:custGeom>
                <a:avLst/>
                <a:gdLst>
                  <a:gd name="T0" fmla="+- 0 4377 3824"/>
                  <a:gd name="T1" fmla="*/ T0 w 553"/>
                  <a:gd name="T2" fmla="+- 0 1482 1482"/>
                  <a:gd name="T3" fmla="*/ 1482 h 107"/>
                  <a:gd name="T4" fmla="+- 0 3824 3824"/>
                  <a:gd name="T5" fmla="*/ T4 w 553"/>
                  <a:gd name="T6" fmla="+- 0 1588 1482"/>
                  <a:gd name="T7" fmla="*/ 1588 h 107"/>
                </a:gdLst>
                <a:ahLst/>
                <a:cxnLst>
                  <a:cxn ang="0">
                    <a:pos x="T1" y="T3"/>
                  </a:cxn>
                  <a:cxn ang="0">
                    <a:pos x="T5" y="T7"/>
                  </a:cxn>
                </a:cxnLst>
                <a:rect l="0" t="0" r="r" b="b"/>
                <a:pathLst>
                  <a:path w="553" h="107">
                    <a:moveTo>
                      <a:pt x="553" y="0"/>
                    </a:moveTo>
                    <a:lnTo>
                      <a:pt x="0" y="106"/>
                    </a:lnTo>
                  </a:path>
                </a:pathLst>
              </a:custGeom>
              <a:noFill/>
              <a:ln w="12700">
                <a:solidFill>
                  <a:srgbClr val="000000"/>
                </a:solidFill>
                <a:prstDash val="dash"/>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grpSp>
        <p:grpSp>
          <p:nvGrpSpPr>
            <p:cNvPr id="8" name="Group 7"/>
            <p:cNvGrpSpPr>
              <a:grpSpLocks/>
            </p:cNvGrpSpPr>
            <p:nvPr/>
          </p:nvGrpSpPr>
          <p:grpSpPr bwMode="auto">
            <a:xfrm>
              <a:off x="3726" y="1545"/>
              <a:ext cx="126" cy="79"/>
              <a:chOff x="3726" y="1545"/>
              <a:chExt cx="126" cy="79"/>
            </a:xfrm>
          </p:grpSpPr>
          <p:sp>
            <p:nvSpPr>
              <p:cNvPr id="47" name="Freeform 46"/>
              <p:cNvSpPr>
                <a:spLocks/>
              </p:cNvSpPr>
              <p:nvPr/>
            </p:nvSpPr>
            <p:spPr bwMode="auto">
              <a:xfrm>
                <a:off x="3726" y="1545"/>
                <a:ext cx="126" cy="79"/>
              </a:xfrm>
              <a:custGeom>
                <a:avLst/>
                <a:gdLst>
                  <a:gd name="T0" fmla="+- 0 3836 3726"/>
                  <a:gd name="T1" fmla="*/ T0 w 126"/>
                  <a:gd name="T2" fmla="+- 0 1545 1545"/>
                  <a:gd name="T3" fmla="*/ 1545 h 79"/>
                  <a:gd name="T4" fmla="+- 0 3726 3726"/>
                  <a:gd name="T5" fmla="*/ T4 w 126"/>
                  <a:gd name="T6" fmla="+- 0 1607 1545"/>
                  <a:gd name="T7" fmla="*/ 1607 h 79"/>
                  <a:gd name="T8" fmla="+- 0 3851 3726"/>
                  <a:gd name="T9" fmla="*/ T8 w 126"/>
                  <a:gd name="T10" fmla="+- 0 1624 1545"/>
                  <a:gd name="T11" fmla="*/ 1624 h 79"/>
                  <a:gd name="T12" fmla="+- 0 3836 3726"/>
                  <a:gd name="T13" fmla="*/ T12 w 126"/>
                  <a:gd name="T14" fmla="+- 0 1545 1545"/>
                  <a:gd name="T15" fmla="*/ 1545 h 79"/>
                </a:gdLst>
                <a:ahLst/>
                <a:cxnLst>
                  <a:cxn ang="0">
                    <a:pos x="T1" y="T3"/>
                  </a:cxn>
                  <a:cxn ang="0">
                    <a:pos x="T5" y="T7"/>
                  </a:cxn>
                  <a:cxn ang="0">
                    <a:pos x="T9" y="T11"/>
                  </a:cxn>
                  <a:cxn ang="0">
                    <a:pos x="T13" y="T15"/>
                  </a:cxn>
                </a:cxnLst>
                <a:rect l="0" t="0" r="r" b="b"/>
                <a:pathLst>
                  <a:path w="126" h="79">
                    <a:moveTo>
                      <a:pt x="110" y="0"/>
                    </a:moveTo>
                    <a:lnTo>
                      <a:pt x="0" y="62"/>
                    </a:lnTo>
                    <a:lnTo>
                      <a:pt x="125" y="79"/>
                    </a:lnTo>
                    <a:lnTo>
                      <a:pt x="11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grpSp>
        <p:grpSp>
          <p:nvGrpSpPr>
            <p:cNvPr id="9" name="Group 8"/>
            <p:cNvGrpSpPr>
              <a:grpSpLocks/>
            </p:cNvGrpSpPr>
            <p:nvPr/>
          </p:nvGrpSpPr>
          <p:grpSpPr bwMode="auto">
            <a:xfrm>
              <a:off x="4221" y="905"/>
              <a:ext cx="1459" cy="610"/>
              <a:chOff x="4221" y="905"/>
              <a:chExt cx="1459" cy="610"/>
            </a:xfrm>
          </p:grpSpPr>
          <p:sp>
            <p:nvSpPr>
              <p:cNvPr id="46" name="Freeform 45"/>
              <p:cNvSpPr>
                <a:spLocks/>
              </p:cNvSpPr>
              <p:nvPr/>
            </p:nvSpPr>
            <p:spPr bwMode="auto">
              <a:xfrm>
                <a:off x="4221" y="905"/>
                <a:ext cx="1459" cy="610"/>
              </a:xfrm>
              <a:custGeom>
                <a:avLst/>
                <a:gdLst>
                  <a:gd name="T0" fmla="+- 0 5679 4221"/>
                  <a:gd name="T1" fmla="*/ T0 w 1459"/>
                  <a:gd name="T2" fmla="+- 0 905 905"/>
                  <a:gd name="T3" fmla="*/ 905 h 610"/>
                  <a:gd name="T4" fmla="+- 0 5615 4221"/>
                  <a:gd name="T5" fmla="*/ T4 w 1459"/>
                  <a:gd name="T6" fmla="+- 0 911 905"/>
                  <a:gd name="T7" fmla="*/ 911 h 610"/>
                  <a:gd name="T8" fmla="+- 0 5552 4221"/>
                  <a:gd name="T9" fmla="*/ T8 w 1459"/>
                  <a:gd name="T10" fmla="+- 0 918 905"/>
                  <a:gd name="T11" fmla="*/ 918 h 610"/>
                  <a:gd name="T12" fmla="+- 0 5491 4221"/>
                  <a:gd name="T13" fmla="*/ T12 w 1459"/>
                  <a:gd name="T14" fmla="+- 0 926 905"/>
                  <a:gd name="T15" fmla="*/ 926 h 610"/>
                  <a:gd name="T16" fmla="+- 0 5413 4221"/>
                  <a:gd name="T17" fmla="*/ T16 w 1459"/>
                  <a:gd name="T18" fmla="+- 0 941 905"/>
                  <a:gd name="T19" fmla="*/ 941 h 610"/>
                  <a:gd name="T20" fmla="+- 0 5342 4221"/>
                  <a:gd name="T21" fmla="*/ T20 w 1459"/>
                  <a:gd name="T22" fmla="+- 0 962 905"/>
                  <a:gd name="T23" fmla="*/ 962 h 610"/>
                  <a:gd name="T24" fmla="+- 0 5275 4221"/>
                  <a:gd name="T25" fmla="*/ T24 w 1459"/>
                  <a:gd name="T26" fmla="+- 0 997 905"/>
                  <a:gd name="T27" fmla="*/ 997 h 610"/>
                  <a:gd name="T28" fmla="+- 0 5209 4221"/>
                  <a:gd name="T29" fmla="*/ T28 w 1459"/>
                  <a:gd name="T30" fmla="+- 0 1042 905"/>
                  <a:gd name="T31" fmla="*/ 1042 h 610"/>
                  <a:gd name="T32" fmla="+- 0 5152 4221"/>
                  <a:gd name="T33" fmla="*/ T32 w 1459"/>
                  <a:gd name="T34" fmla="+- 0 1088 905"/>
                  <a:gd name="T35" fmla="*/ 1088 h 610"/>
                  <a:gd name="T36" fmla="+- 0 5101 4221"/>
                  <a:gd name="T37" fmla="*/ T36 w 1459"/>
                  <a:gd name="T38" fmla="+- 0 1133 905"/>
                  <a:gd name="T39" fmla="*/ 1133 h 610"/>
                  <a:gd name="T40" fmla="+- 0 5091 4221"/>
                  <a:gd name="T41" fmla="*/ T40 w 1459"/>
                  <a:gd name="T42" fmla="+- 0 1142 905"/>
                  <a:gd name="T43" fmla="*/ 1142 h 610"/>
                  <a:gd name="T44" fmla="+- 0 5076 4221"/>
                  <a:gd name="T45" fmla="*/ T44 w 1459"/>
                  <a:gd name="T46" fmla="+- 0 1153 905"/>
                  <a:gd name="T47" fmla="*/ 1153 h 610"/>
                  <a:gd name="T48" fmla="+- 0 5015 4221"/>
                  <a:gd name="T49" fmla="*/ T48 w 1459"/>
                  <a:gd name="T50" fmla="+- 0 1202 905"/>
                  <a:gd name="T51" fmla="*/ 1202 h 610"/>
                  <a:gd name="T52" fmla="+- 0 4999 4221"/>
                  <a:gd name="T53" fmla="*/ T52 w 1459"/>
                  <a:gd name="T54" fmla="+- 0 1215 905"/>
                  <a:gd name="T55" fmla="*/ 1215 h 610"/>
                  <a:gd name="T56" fmla="+- 0 4983 4221"/>
                  <a:gd name="T57" fmla="*/ T56 w 1459"/>
                  <a:gd name="T58" fmla="+- 0 1228 905"/>
                  <a:gd name="T59" fmla="*/ 1228 h 610"/>
                  <a:gd name="T60" fmla="+- 0 4935 4221"/>
                  <a:gd name="T61" fmla="*/ T60 w 1459"/>
                  <a:gd name="T62" fmla="+- 0 1267 905"/>
                  <a:gd name="T63" fmla="*/ 1267 h 610"/>
                  <a:gd name="T64" fmla="+- 0 4885 4221"/>
                  <a:gd name="T65" fmla="*/ T64 w 1459"/>
                  <a:gd name="T66" fmla="+- 0 1304 905"/>
                  <a:gd name="T67" fmla="*/ 1304 h 610"/>
                  <a:gd name="T68" fmla="+- 0 4835 4221"/>
                  <a:gd name="T69" fmla="*/ T68 w 1459"/>
                  <a:gd name="T70" fmla="+- 0 1337 905"/>
                  <a:gd name="T71" fmla="*/ 1337 h 610"/>
                  <a:gd name="T72" fmla="+- 0 4778 4221"/>
                  <a:gd name="T73" fmla="*/ T72 w 1459"/>
                  <a:gd name="T74" fmla="+- 0 1366 905"/>
                  <a:gd name="T75" fmla="*/ 1366 h 610"/>
                  <a:gd name="T76" fmla="+- 0 4719 4221"/>
                  <a:gd name="T77" fmla="*/ T76 w 1459"/>
                  <a:gd name="T78" fmla="+- 0 1391 905"/>
                  <a:gd name="T79" fmla="*/ 1391 h 610"/>
                  <a:gd name="T80" fmla="+- 0 4661 4221"/>
                  <a:gd name="T81" fmla="*/ T80 w 1459"/>
                  <a:gd name="T82" fmla="+- 0 1410 905"/>
                  <a:gd name="T83" fmla="*/ 1410 h 610"/>
                  <a:gd name="T84" fmla="+- 0 4585 4221"/>
                  <a:gd name="T85" fmla="*/ T84 w 1459"/>
                  <a:gd name="T86" fmla="+- 0 1431 905"/>
                  <a:gd name="T87" fmla="*/ 1431 h 610"/>
                  <a:gd name="T88" fmla="+- 0 4548 4221"/>
                  <a:gd name="T89" fmla="*/ T88 w 1459"/>
                  <a:gd name="T90" fmla="+- 0 1440 905"/>
                  <a:gd name="T91" fmla="*/ 1440 h 610"/>
                  <a:gd name="T92" fmla="+- 0 4530 4221"/>
                  <a:gd name="T93" fmla="*/ T92 w 1459"/>
                  <a:gd name="T94" fmla="+- 0 1445 905"/>
                  <a:gd name="T95" fmla="*/ 1445 h 610"/>
                  <a:gd name="T96" fmla="+- 0 4513 4221"/>
                  <a:gd name="T97" fmla="*/ T96 w 1459"/>
                  <a:gd name="T98" fmla="+- 0 1449 905"/>
                  <a:gd name="T99" fmla="*/ 1449 h 610"/>
                  <a:gd name="T100" fmla="+- 0 4495 4221"/>
                  <a:gd name="T101" fmla="*/ T100 w 1459"/>
                  <a:gd name="T102" fmla="+- 0 1454 905"/>
                  <a:gd name="T103" fmla="*/ 1454 h 610"/>
                  <a:gd name="T104" fmla="+- 0 4474 4221"/>
                  <a:gd name="T105" fmla="*/ T104 w 1459"/>
                  <a:gd name="T106" fmla="+- 0 1460 905"/>
                  <a:gd name="T107" fmla="*/ 1460 h 610"/>
                  <a:gd name="T108" fmla="+- 0 4453 4221"/>
                  <a:gd name="T109" fmla="*/ T108 w 1459"/>
                  <a:gd name="T110" fmla="+- 0 1465 905"/>
                  <a:gd name="T111" fmla="*/ 1465 h 610"/>
                  <a:gd name="T112" fmla="+- 0 4393 4221"/>
                  <a:gd name="T113" fmla="*/ T112 w 1459"/>
                  <a:gd name="T114" fmla="+- 0 1479 905"/>
                  <a:gd name="T115" fmla="*/ 1479 h 610"/>
                  <a:gd name="T116" fmla="+- 0 4315 4221"/>
                  <a:gd name="T117" fmla="*/ T116 w 1459"/>
                  <a:gd name="T118" fmla="+- 0 1496 905"/>
                  <a:gd name="T119" fmla="*/ 1496 h 610"/>
                  <a:gd name="T120" fmla="+- 0 4239 4221"/>
                  <a:gd name="T121" fmla="*/ T120 w 1459"/>
                  <a:gd name="T122" fmla="+- 0 1511 905"/>
                  <a:gd name="T123" fmla="*/ 1511 h 610"/>
                  <a:gd name="T124" fmla="+- 0 4221 4221"/>
                  <a:gd name="T125" fmla="*/ T124 w 1459"/>
                  <a:gd name="T126" fmla="+- 0 1514 905"/>
                  <a:gd name="T127" fmla="*/ 1514 h 61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Lst>
                <a:rect l="0" t="0" r="r" b="b"/>
                <a:pathLst>
                  <a:path w="1459" h="610">
                    <a:moveTo>
                      <a:pt x="1458" y="0"/>
                    </a:moveTo>
                    <a:lnTo>
                      <a:pt x="1394" y="6"/>
                    </a:lnTo>
                    <a:lnTo>
                      <a:pt x="1331" y="13"/>
                    </a:lnTo>
                    <a:lnTo>
                      <a:pt x="1270" y="21"/>
                    </a:lnTo>
                    <a:lnTo>
                      <a:pt x="1192" y="36"/>
                    </a:lnTo>
                    <a:lnTo>
                      <a:pt x="1121" y="57"/>
                    </a:lnTo>
                    <a:lnTo>
                      <a:pt x="1054" y="92"/>
                    </a:lnTo>
                    <a:lnTo>
                      <a:pt x="988" y="137"/>
                    </a:lnTo>
                    <a:lnTo>
                      <a:pt x="931" y="183"/>
                    </a:lnTo>
                    <a:lnTo>
                      <a:pt x="880" y="228"/>
                    </a:lnTo>
                    <a:lnTo>
                      <a:pt x="870" y="237"/>
                    </a:lnTo>
                    <a:lnTo>
                      <a:pt x="855" y="248"/>
                    </a:lnTo>
                    <a:lnTo>
                      <a:pt x="794" y="297"/>
                    </a:lnTo>
                    <a:lnTo>
                      <a:pt x="778" y="310"/>
                    </a:lnTo>
                    <a:lnTo>
                      <a:pt x="762" y="323"/>
                    </a:lnTo>
                    <a:lnTo>
                      <a:pt x="714" y="362"/>
                    </a:lnTo>
                    <a:lnTo>
                      <a:pt x="664" y="399"/>
                    </a:lnTo>
                    <a:lnTo>
                      <a:pt x="614" y="432"/>
                    </a:lnTo>
                    <a:lnTo>
                      <a:pt x="557" y="461"/>
                    </a:lnTo>
                    <a:lnTo>
                      <a:pt x="498" y="486"/>
                    </a:lnTo>
                    <a:lnTo>
                      <a:pt x="440" y="505"/>
                    </a:lnTo>
                    <a:lnTo>
                      <a:pt x="364" y="526"/>
                    </a:lnTo>
                    <a:lnTo>
                      <a:pt x="327" y="535"/>
                    </a:lnTo>
                    <a:lnTo>
                      <a:pt x="309" y="540"/>
                    </a:lnTo>
                    <a:lnTo>
                      <a:pt x="292" y="544"/>
                    </a:lnTo>
                    <a:lnTo>
                      <a:pt x="274" y="549"/>
                    </a:lnTo>
                    <a:lnTo>
                      <a:pt x="253" y="555"/>
                    </a:lnTo>
                    <a:lnTo>
                      <a:pt x="232" y="560"/>
                    </a:lnTo>
                    <a:lnTo>
                      <a:pt x="172" y="574"/>
                    </a:lnTo>
                    <a:lnTo>
                      <a:pt x="94" y="591"/>
                    </a:lnTo>
                    <a:lnTo>
                      <a:pt x="18" y="606"/>
                    </a:lnTo>
                    <a:lnTo>
                      <a:pt x="0" y="609"/>
                    </a:lnTo>
                  </a:path>
                </a:pathLst>
              </a:custGeom>
              <a:noFill/>
              <a:ln w="6350">
                <a:solidFill>
                  <a:srgbClr val="000000"/>
                </a:solidFill>
                <a:prstDash val="dash"/>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grpSp>
        <p:grpSp>
          <p:nvGrpSpPr>
            <p:cNvPr id="10" name="Group 9"/>
            <p:cNvGrpSpPr>
              <a:grpSpLocks/>
            </p:cNvGrpSpPr>
            <p:nvPr/>
          </p:nvGrpSpPr>
          <p:grpSpPr bwMode="auto">
            <a:xfrm>
              <a:off x="6828" y="1452"/>
              <a:ext cx="554" cy="128"/>
              <a:chOff x="6828" y="1452"/>
              <a:chExt cx="554" cy="128"/>
            </a:xfrm>
          </p:grpSpPr>
          <p:sp>
            <p:nvSpPr>
              <p:cNvPr id="45" name="Freeform 44"/>
              <p:cNvSpPr>
                <a:spLocks/>
              </p:cNvSpPr>
              <p:nvPr/>
            </p:nvSpPr>
            <p:spPr bwMode="auto">
              <a:xfrm>
                <a:off x="6828" y="1452"/>
                <a:ext cx="554" cy="128"/>
              </a:xfrm>
              <a:custGeom>
                <a:avLst/>
                <a:gdLst>
                  <a:gd name="T0" fmla="+- 0 7382 6828"/>
                  <a:gd name="T1" fmla="*/ T0 w 554"/>
                  <a:gd name="T2" fmla="+- 0 1452 1452"/>
                  <a:gd name="T3" fmla="*/ 1452 h 128"/>
                  <a:gd name="T4" fmla="+- 0 6828 6828"/>
                  <a:gd name="T5" fmla="*/ T4 w 554"/>
                  <a:gd name="T6" fmla="+- 0 1580 1452"/>
                  <a:gd name="T7" fmla="*/ 1580 h 128"/>
                </a:gdLst>
                <a:ahLst/>
                <a:cxnLst>
                  <a:cxn ang="0">
                    <a:pos x="T1" y="T3"/>
                  </a:cxn>
                  <a:cxn ang="0">
                    <a:pos x="T5" y="T7"/>
                  </a:cxn>
                </a:cxnLst>
                <a:rect l="0" t="0" r="r" b="b"/>
                <a:pathLst>
                  <a:path w="554" h="128">
                    <a:moveTo>
                      <a:pt x="554" y="0"/>
                    </a:moveTo>
                    <a:lnTo>
                      <a:pt x="0" y="128"/>
                    </a:lnTo>
                  </a:path>
                </a:pathLst>
              </a:custGeom>
              <a:noFill/>
              <a:ln w="12700">
                <a:solidFill>
                  <a:srgbClr val="000000"/>
                </a:solidFill>
                <a:prstDash val="dash"/>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grpSp>
        <p:grpSp>
          <p:nvGrpSpPr>
            <p:cNvPr id="11" name="Group 10"/>
            <p:cNvGrpSpPr>
              <a:grpSpLocks/>
            </p:cNvGrpSpPr>
            <p:nvPr/>
          </p:nvGrpSpPr>
          <p:grpSpPr bwMode="auto">
            <a:xfrm>
              <a:off x="6731" y="1536"/>
              <a:ext cx="126" cy="78"/>
              <a:chOff x="6731" y="1536"/>
              <a:chExt cx="126" cy="78"/>
            </a:xfrm>
          </p:grpSpPr>
          <p:sp>
            <p:nvSpPr>
              <p:cNvPr id="44" name="Freeform 43"/>
              <p:cNvSpPr>
                <a:spLocks/>
              </p:cNvSpPr>
              <p:nvPr/>
            </p:nvSpPr>
            <p:spPr bwMode="auto">
              <a:xfrm>
                <a:off x="6731" y="1536"/>
                <a:ext cx="126" cy="78"/>
              </a:xfrm>
              <a:custGeom>
                <a:avLst/>
                <a:gdLst>
                  <a:gd name="T0" fmla="+- 0 6839 6731"/>
                  <a:gd name="T1" fmla="*/ T0 w 126"/>
                  <a:gd name="T2" fmla="+- 0 1536 1536"/>
                  <a:gd name="T3" fmla="*/ 1536 h 78"/>
                  <a:gd name="T4" fmla="+- 0 6731 6731"/>
                  <a:gd name="T5" fmla="*/ T4 w 126"/>
                  <a:gd name="T6" fmla="+- 0 1602 1536"/>
                  <a:gd name="T7" fmla="*/ 1602 h 78"/>
                  <a:gd name="T8" fmla="+- 0 6857 6731"/>
                  <a:gd name="T9" fmla="*/ T8 w 126"/>
                  <a:gd name="T10" fmla="+- 0 1614 1536"/>
                  <a:gd name="T11" fmla="*/ 1614 h 78"/>
                  <a:gd name="T12" fmla="+- 0 6839 6731"/>
                  <a:gd name="T13" fmla="*/ T12 w 126"/>
                  <a:gd name="T14" fmla="+- 0 1536 1536"/>
                  <a:gd name="T15" fmla="*/ 1536 h 78"/>
                </a:gdLst>
                <a:ahLst/>
                <a:cxnLst>
                  <a:cxn ang="0">
                    <a:pos x="T1" y="T3"/>
                  </a:cxn>
                  <a:cxn ang="0">
                    <a:pos x="T5" y="T7"/>
                  </a:cxn>
                  <a:cxn ang="0">
                    <a:pos x="T9" y="T11"/>
                  </a:cxn>
                  <a:cxn ang="0">
                    <a:pos x="T13" y="T15"/>
                  </a:cxn>
                </a:cxnLst>
                <a:rect l="0" t="0" r="r" b="b"/>
                <a:pathLst>
                  <a:path w="126" h="78">
                    <a:moveTo>
                      <a:pt x="108" y="0"/>
                    </a:moveTo>
                    <a:lnTo>
                      <a:pt x="0" y="66"/>
                    </a:lnTo>
                    <a:lnTo>
                      <a:pt x="126" y="78"/>
                    </a:lnTo>
                    <a:lnTo>
                      <a:pt x="10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grpSp>
        <p:grpSp>
          <p:nvGrpSpPr>
            <p:cNvPr id="12" name="Group 11"/>
            <p:cNvGrpSpPr>
              <a:grpSpLocks/>
            </p:cNvGrpSpPr>
            <p:nvPr/>
          </p:nvGrpSpPr>
          <p:grpSpPr bwMode="auto">
            <a:xfrm>
              <a:off x="7228" y="870"/>
              <a:ext cx="1459" cy="610"/>
              <a:chOff x="7228" y="870"/>
              <a:chExt cx="1459" cy="610"/>
            </a:xfrm>
          </p:grpSpPr>
          <p:sp>
            <p:nvSpPr>
              <p:cNvPr id="43" name="Freeform 42"/>
              <p:cNvSpPr>
                <a:spLocks/>
              </p:cNvSpPr>
              <p:nvPr/>
            </p:nvSpPr>
            <p:spPr bwMode="auto">
              <a:xfrm>
                <a:off x="7228" y="870"/>
                <a:ext cx="1459" cy="610"/>
              </a:xfrm>
              <a:custGeom>
                <a:avLst/>
                <a:gdLst>
                  <a:gd name="T0" fmla="+- 0 8686 7228"/>
                  <a:gd name="T1" fmla="*/ T0 w 1459"/>
                  <a:gd name="T2" fmla="+- 0 870 870"/>
                  <a:gd name="T3" fmla="*/ 870 h 610"/>
                  <a:gd name="T4" fmla="+- 0 8622 7228"/>
                  <a:gd name="T5" fmla="*/ T4 w 1459"/>
                  <a:gd name="T6" fmla="+- 0 876 870"/>
                  <a:gd name="T7" fmla="*/ 876 h 610"/>
                  <a:gd name="T8" fmla="+- 0 8559 7228"/>
                  <a:gd name="T9" fmla="*/ T8 w 1459"/>
                  <a:gd name="T10" fmla="+- 0 883 870"/>
                  <a:gd name="T11" fmla="*/ 883 h 610"/>
                  <a:gd name="T12" fmla="+- 0 8498 7228"/>
                  <a:gd name="T13" fmla="*/ T12 w 1459"/>
                  <a:gd name="T14" fmla="+- 0 891 870"/>
                  <a:gd name="T15" fmla="*/ 891 h 610"/>
                  <a:gd name="T16" fmla="+- 0 8420 7228"/>
                  <a:gd name="T17" fmla="*/ T16 w 1459"/>
                  <a:gd name="T18" fmla="+- 0 906 870"/>
                  <a:gd name="T19" fmla="*/ 906 h 610"/>
                  <a:gd name="T20" fmla="+- 0 8349 7228"/>
                  <a:gd name="T21" fmla="*/ T20 w 1459"/>
                  <a:gd name="T22" fmla="+- 0 927 870"/>
                  <a:gd name="T23" fmla="*/ 927 h 610"/>
                  <a:gd name="T24" fmla="+- 0 8282 7228"/>
                  <a:gd name="T25" fmla="*/ T24 w 1459"/>
                  <a:gd name="T26" fmla="+- 0 962 870"/>
                  <a:gd name="T27" fmla="*/ 962 h 610"/>
                  <a:gd name="T28" fmla="+- 0 8216 7228"/>
                  <a:gd name="T29" fmla="*/ T28 w 1459"/>
                  <a:gd name="T30" fmla="+- 0 1007 870"/>
                  <a:gd name="T31" fmla="*/ 1007 h 610"/>
                  <a:gd name="T32" fmla="+- 0 8159 7228"/>
                  <a:gd name="T33" fmla="*/ T32 w 1459"/>
                  <a:gd name="T34" fmla="+- 0 1053 870"/>
                  <a:gd name="T35" fmla="*/ 1053 h 610"/>
                  <a:gd name="T36" fmla="+- 0 8108 7228"/>
                  <a:gd name="T37" fmla="*/ T36 w 1459"/>
                  <a:gd name="T38" fmla="+- 0 1098 870"/>
                  <a:gd name="T39" fmla="*/ 1098 h 610"/>
                  <a:gd name="T40" fmla="+- 0 8098 7228"/>
                  <a:gd name="T41" fmla="*/ T40 w 1459"/>
                  <a:gd name="T42" fmla="+- 0 1107 870"/>
                  <a:gd name="T43" fmla="*/ 1107 h 610"/>
                  <a:gd name="T44" fmla="+- 0 8083 7228"/>
                  <a:gd name="T45" fmla="*/ T44 w 1459"/>
                  <a:gd name="T46" fmla="+- 0 1118 870"/>
                  <a:gd name="T47" fmla="*/ 1118 h 610"/>
                  <a:gd name="T48" fmla="+- 0 8022 7228"/>
                  <a:gd name="T49" fmla="*/ T48 w 1459"/>
                  <a:gd name="T50" fmla="+- 0 1167 870"/>
                  <a:gd name="T51" fmla="*/ 1167 h 610"/>
                  <a:gd name="T52" fmla="+- 0 8006 7228"/>
                  <a:gd name="T53" fmla="*/ T52 w 1459"/>
                  <a:gd name="T54" fmla="+- 0 1180 870"/>
                  <a:gd name="T55" fmla="*/ 1180 h 610"/>
                  <a:gd name="T56" fmla="+- 0 7990 7228"/>
                  <a:gd name="T57" fmla="*/ T56 w 1459"/>
                  <a:gd name="T58" fmla="+- 0 1193 870"/>
                  <a:gd name="T59" fmla="*/ 1193 h 610"/>
                  <a:gd name="T60" fmla="+- 0 7942 7228"/>
                  <a:gd name="T61" fmla="*/ T60 w 1459"/>
                  <a:gd name="T62" fmla="+- 0 1232 870"/>
                  <a:gd name="T63" fmla="*/ 1232 h 610"/>
                  <a:gd name="T64" fmla="+- 0 7892 7228"/>
                  <a:gd name="T65" fmla="*/ T64 w 1459"/>
                  <a:gd name="T66" fmla="+- 0 1269 870"/>
                  <a:gd name="T67" fmla="*/ 1269 h 610"/>
                  <a:gd name="T68" fmla="+- 0 7842 7228"/>
                  <a:gd name="T69" fmla="*/ T68 w 1459"/>
                  <a:gd name="T70" fmla="+- 0 1302 870"/>
                  <a:gd name="T71" fmla="*/ 1302 h 610"/>
                  <a:gd name="T72" fmla="+- 0 7785 7228"/>
                  <a:gd name="T73" fmla="*/ T72 w 1459"/>
                  <a:gd name="T74" fmla="+- 0 1331 870"/>
                  <a:gd name="T75" fmla="*/ 1331 h 610"/>
                  <a:gd name="T76" fmla="+- 0 7726 7228"/>
                  <a:gd name="T77" fmla="*/ T76 w 1459"/>
                  <a:gd name="T78" fmla="+- 0 1356 870"/>
                  <a:gd name="T79" fmla="*/ 1356 h 610"/>
                  <a:gd name="T80" fmla="+- 0 7668 7228"/>
                  <a:gd name="T81" fmla="*/ T80 w 1459"/>
                  <a:gd name="T82" fmla="+- 0 1375 870"/>
                  <a:gd name="T83" fmla="*/ 1375 h 610"/>
                  <a:gd name="T84" fmla="+- 0 7592 7228"/>
                  <a:gd name="T85" fmla="*/ T84 w 1459"/>
                  <a:gd name="T86" fmla="+- 0 1396 870"/>
                  <a:gd name="T87" fmla="*/ 1396 h 610"/>
                  <a:gd name="T88" fmla="+- 0 7555 7228"/>
                  <a:gd name="T89" fmla="*/ T88 w 1459"/>
                  <a:gd name="T90" fmla="+- 0 1405 870"/>
                  <a:gd name="T91" fmla="*/ 1405 h 610"/>
                  <a:gd name="T92" fmla="+- 0 7537 7228"/>
                  <a:gd name="T93" fmla="*/ T92 w 1459"/>
                  <a:gd name="T94" fmla="+- 0 1410 870"/>
                  <a:gd name="T95" fmla="*/ 1410 h 610"/>
                  <a:gd name="T96" fmla="+- 0 7520 7228"/>
                  <a:gd name="T97" fmla="*/ T96 w 1459"/>
                  <a:gd name="T98" fmla="+- 0 1414 870"/>
                  <a:gd name="T99" fmla="*/ 1414 h 610"/>
                  <a:gd name="T100" fmla="+- 0 7502 7228"/>
                  <a:gd name="T101" fmla="*/ T100 w 1459"/>
                  <a:gd name="T102" fmla="+- 0 1419 870"/>
                  <a:gd name="T103" fmla="*/ 1419 h 610"/>
                  <a:gd name="T104" fmla="+- 0 7481 7228"/>
                  <a:gd name="T105" fmla="*/ T104 w 1459"/>
                  <a:gd name="T106" fmla="+- 0 1425 870"/>
                  <a:gd name="T107" fmla="*/ 1425 h 610"/>
                  <a:gd name="T108" fmla="+- 0 7460 7228"/>
                  <a:gd name="T109" fmla="*/ T108 w 1459"/>
                  <a:gd name="T110" fmla="+- 0 1430 870"/>
                  <a:gd name="T111" fmla="*/ 1430 h 610"/>
                  <a:gd name="T112" fmla="+- 0 7400 7228"/>
                  <a:gd name="T113" fmla="*/ T112 w 1459"/>
                  <a:gd name="T114" fmla="+- 0 1444 870"/>
                  <a:gd name="T115" fmla="*/ 1444 h 610"/>
                  <a:gd name="T116" fmla="+- 0 7322 7228"/>
                  <a:gd name="T117" fmla="*/ T116 w 1459"/>
                  <a:gd name="T118" fmla="+- 0 1461 870"/>
                  <a:gd name="T119" fmla="*/ 1461 h 610"/>
                  <a:gd name="T120" fmla="+- 0 7246 7228"/>
                  <a:gd name="T121" fmla="*/ T120 w 1459"/>
                  <a:gd name="T122" fmla="+- 0 1476 870"/>
                  <a:gd name="T123" fmla="*/ 1476 h 610"/>
                  <a:gd name="T124" fmla="+- 0 7228 7228"/>
                  <a:gd name="T125" fmla="*/ T124 w 1459"/>
                  <a:gd name="T126" fmla="+- 0 1479 870"/>
                  <a:gd name="T127" fmla="*/ 1479 h 61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Lst>
                <a:rect l="0" t="0" r="r" b="b"/>
                <a:pathLst>
                  <a:path w="1459" h="610">
                    <a:moveTo>
                      <a:pt x="1458" y="0"/>
                    </a:moveTo>
                    <a:lnTo>
                      <a:pt x="1394" y="6"/>
                    </a:lnTo>
                    <a:lnTo>
                      <a:pt x="1331" y="13"/>
                    </a:lnTo>
                    <a:lnTo>
                      <a:pt x="1270" y="21"/>
                    </a:lnTo>
                    <a:lnTo>
                      <a:pt x="1192" y="36"/>
                    </a:lnTo>
                    <a:lnTo>
                      <a:pt x="1121" y="57"/>
                    </a:lnTo>
                    <a:lnTo>
                      <a:pt x="1054" y="92"/>
                    </a:lnTo>
                    <a:lnTo>
                      <a:pt x="988" y="137"/>
                    </a:lnTo>
                    <a:lnTo>
                      <a:pt x="931" y="183"/>
                    </a:lnTo>
                    <a:lnTo>
                      <a:pt x="880" y="228"/>
                    </a:lnTo>
                    <a:lnTo>
                      <a:pt x="870" y="237"/>
                    </a:lnTo>
                    <a:lnTo>
                      <a:pt x="855" y="248"/>
                    </a:lnTo>
                    <a:lnTo>
                      <a:pt x="794" y="297"/>
                    </a:lnTo>
                    <a:lnTo>
                      <a:pt x="778" y="310"/>
                    </a:lnTo>
                    <a:lnTo>
                      <a:pt x="762" y="323"/>
                    </a:lnTo>
                    <a:lnTo>
                      <a:pt x="714" y="362"/>
                    </a:lnTo>
                    <a:lnTo>
                      <a:pt x="664" y="399"/>
                    </a:lnTo>
                    <a:lnTo>
                      <a:pt x="614" y="432"/>
                    </a:lnTo>
                    <a:lnTo>
                      <a:pt x="557" y="461"/>
                    </a:lnTo>
                    <a:lnTo>
                      <a:pt x="498" y="486"/>
                    </a:lnTo>
                    <a:lnTo>
                      <a:pt x="440" y="505"/>
                    </a:lnTo>
                    <a:lnTo>
                      <a:pt x="364" y="526"/>
                    </a:lnTo>
                    <a:lnTo>
                      <a:pt x="327" y="535"/>
                    </a:lnTo>
                    <a:lnTo>
                      <a:pt x="309" y="540"/>
                    </a:lnTo>
                    <a:lnTo>
                      <a:pt x="292" y="544"/>
                    </a:lnTo>
                    <a:lnTo>
                      <a:pt x="274" y="549"/>
                    </a:lnTo>
                    <a:lnTo>
                      <a:pt x="253" y="555"/>
                    </a:lnTo>
                    <a:lnTo>
                      <a:pt x="232" y="560"/>
                    </a:lnTo>
                    <a:lnTo>
                      <a:pt x="172" y="574"/>
                    </a:lnTo>
                    <a:lnTo>
                      <a:pt x="94" y="591"/>
                    </a:lnTo>
                    <a:lnTo>
                      <a:pt x="18" y="606"/>
                    </a:lnTo>
                    <a:lnTo>
                      <a:pt x="0" y="609"/>
                    </a:lnTo>
                  </a:path>
                </a:pathLst>
              </a:custGeom>
              <a:noFill/>
              <a:ln w="6350">
                <a:solidFill>
                  <a:srgbClr val="000000"/>
                </a:solidFill>
                <a:prstDash val="dash"/>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grpSp>
        <p:grpSp>
          <p:nvGrpSpPr>
            <p:cNvPr id="13" name="Group 12"/>
            <p:cNvGrpSpPr>
              <a:grpSpLocks/>
            </p:cNvGrpSpPr>
            <p:nvPr/>
          </p:nvGrpSpPr>
          <p:grpSpPr bwMode="auto">
            <a:xfrm>
              <a:off x="7128" y="21"/>
              <a:ext cx="2" cy="849"/>
              <a:chOff x="7128" y="21"/>
              <a:chExt cx="2" cy="849"/>
            </a:xfrm>
          </p:grpSpPr>
          <p:sp>
            <p:nvSpPr>
              <p:cNvPr id="42" name="Freeform 41"/>
              <p:cNvSpPr>
                <a:spLocks/>
              </p:cNvSpPr>
              <p:nvPr/>
            </p:nvSpPr>
            <p:spPr bwMode="auto">
              <a:xfrm>
                <a:off x="7128" y="21"/>
                <a:ext cx="2" cy="849"/>
              </a:xfrm>
              <a:custGeom>
                <a:avLst/>
                <a:gdLst>
                  <a:gd name="T0" fmla="+- 0 21 21"/>
                  <a:gd name="T1" fmla="*/ 21 h 849"/>
                  <a:gd name="T2" fmla="+- 0 870 21"/>
                  <a:gd name="T3" fmla="*/ 870 h 849"/>
                </a:gdLst>
                <a:ahLst/>
                <a:cxnLst>
                  <a:cxn ang="0">
                    <a:pos x="0" y="T1"/>
                  </a:cxn>
                  <a:cxn ang="0">
                    <a:pos x="0" y="T3"/>
                  </a:cxn>
                </a:cxnLst>
                <a:rect l="0" t="0" r="r" b="b"/>
                <a:pathLst>
                  <a:path h="849">
                    <a:moveTo>
                      <a:pt x="0" y="0"/>
                    </a:moveTo>
                    <a:lnTo>
                      <a:pt x="0" y="849"/>
                    </a:lnTo>
                  </a:path>
                </a:pathLst>
              </a:custGeom>
              <a:noFill/>
              <a:ln w="12700">
                <a:solidFill>
                  <a:srgbClr val="000000"/>
                </a:solidFill>
                <a:prstDash val="dash"/>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grpSp>
        <p:grpSp>
          <p:nvGrpSpPr>
            <p:cNvPr id="14" name="Group 13"/>
            <p:cNvGrpSpPr>
              <a:grpSpLocks/>
            </p:cNvGrpSpPr>
            <p:nvPr/>
          </p:nvGrpSpPr>
          <p:grpSpPr bwMode="auto">
            <a:xfrm>
              <a:off x="7132" y="871"/>
              <a:ext cx="163" cy="149"/>
              <a:chOff x="7132" y="871"/>
              <a:chExt cx="163" cy="149"/>
            </a:xfrm>
          </p:grpSpPr>
          <p:sp>
            <p:nvSpPr>
              <p:cNvPr id="41" name="Freeform 40"/>
              <p:cNvSpPr>
                <a:spLocks/>
              </p:cNvSpPr>
              <p:nvPr/>
            </p:nvSpPr>
            <p:spPr bwMode="auto">
              <a:xfrm>
                <a:off x="7132" y="871"/>
                <a:ext cx="163" cy="149"/>
              </a:xfrm>
              <a:custGeom>
                <a:avLst/>
                <a:gdLst>
                  <a:gd name="T0" fmla="+- 0 7294 7132"/>
                  <a:gd name="T1" fmla="*/ T0 w 163"/>
                  <a:gd name="T2" fmla="+- 0 1018 871"/>
                  <a:gd name="T3" fmla="*/ 1018 h 149"/>
                  <a:gd name="T4" fmla="+- 0 7277 7132"/>
                  <a:gd name="T5" fmla="*/ T4 w 163"/>
                  <a:gd name="T6" fmla="+- 0 1019 871"/>
                  <a:gd name="T7" fmla="*/ 1019 h 149"/>
                  <a:gd name="T8" fmla="+- 0 7261 7132"/>
                  <a:gd name="T9" fmla="*/ T8 w 163"/>
                  <a:gd name="T10" fmla="+- 0 1018 871"/>
                  <a:gd name="T11" fmla="*/ 1018 h 149"/>
                  <a:gd name="T12" fmla="+- 0 7244 7132"/>
                  <a:gd name="T13" fmla="*/ T12 w 163"/>
                  <a:gd name="T14" fmla="+- 0 1014 871"/>
                  <a:gd name="T15" fmla="*/ 1014 h 149"/>
                  <a:gd name="T16" fmla="+- 0 7183 7132"/>
                  <a:gd name="T17" fmla="*/ T16 w 163"/>
                  <a:gd name="T18" fmla="+- 0 971 871"/>
                  <a:gd name="T19" fmla="*/ 971 h 149"/>
                  <a:gd name="T20" fmla="+- 0 7148 7132"/>
                  <a:gd name="T21" fmla="*/ T20 w 163"/>
                  <a:gd name="T22" fmla="+- 0 916 871"/>
                  <a:gd name="T23" fmla="*/ 916 h 149"/>
                  <a:gd name="T24" fmla="+- 0 7139 7132"/>
                  <a:gd name="T25" fmla="*/ T24 w 163"/>
                  <a:gd name="T26" fmla="+- 0 894 871"/>
                  <a:gd name="T27" fmla="*/ 894 h 149"/>
                  <a:gd name="T28" fmla="+- 0 7132 7132"/>
                  <a:gd name="T29" fmla="*/ T28 w 163"/>
                  <a:gd name="T30" fmla="+- 0 871 871"/>
                  <a:gd name="T31" fmla="*/ 871 h 149"/>
                </a:gdLst>
                <a:ahLst/>
                <a:cxnLst>
                  <a:cxn ang="0">
                    <a:pos x="T1" y="T3"/>
                  </a:cxn>
                  <a:cxn ang="0">
                    <a:pos x="T5" y="T7"/>
                  </a:cxn>
                  <a:cxn ang="0">
                    <a:pos x="T9" y="T11"/>
                  </a:cxn>
                  <a:cxn ang="0">
                    <a:pos x="T13" y="T15"/>
                  </a:cxn>
                  <a:cxn ang="0">
                    <a:pos x="T17" y="T19"/>
                  </a:cxn>
                  <a:cxn ang="0">
                    <a:pos x="T21" y="T23"/>
                  </a:cxn>
                  <a:cxn ang="0">
                    <a:pos x="T25" y="T27"/>
                  </a:cxn>
                  <a:cxn ang="0">
                    <a:pos x="T29" y="T31"/>
                  </a:cxn>
                </a:cxnLst>
                <a:rect l="0" t="0" r="r" b="b"/>
                <a:pathLst>
                  <a:path w="163" h="149">
                    <a:moveTo>
                      <a:pt x="162" y="147"/>
                    </a:moveTo>
                    <a:lnTo>
                      <a:pt x="145" y="148"/>
                    </a:lnTo>
                    <a:lnTo>
                      <a:pt x="129" y="147"/>
                    </a:lnTo>
                    <a:lnTo>
                      <a:pt x="112" y="143"/>
                    </a:lnTo>
                    <a:lnTo>
                      <a:pt x="51" y="100"/>
                    </a:lnTo>
                    <a:lnTo>
                      <a:pt x="16" y="45"/>
                    </a:lnTo>
                    <a:lnTo>
                      <a:pt x="7" y="23"/>
                    </a:lnTo>
                    <a:lnTo>
                      <a:pt x="0" y="0"/>
                    </a:lnTo>
                  </a:path>
                </a:pathLst>
              </a:custGeom>
              <a:noFill/>
              <a:ln w="12700">
                <a:solidFill>
                  <a:srgbClr val="000000"/>
                </a:solidFill>
                <a:prstDash val="dash"/>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grpSp>
        <p:grpSp>
          <p:nvGrpSpPr>
            <p:cNvPr id="15" name="Group 14"/>
            <p:cNvGrpSpPr>
              <a:grpSpLocks/>
            </p:cNvGrpSpPr>
            <p:nvPr/>
          </p:nvGrpSpPr>
          <p:grpSpPr bwMode="auto">
            <a:xfrm>
              <a:off x="7268" y="1017"/>
              <a:ext cx="416" cy="2"/>
              <a:chOff x="7268" y="1017"/>
              <a:chExt cx="416" cy="2"/>
            </a:xfrm>
          </p:grpSpPr>
          <p:sp>
            <p:nvSpPr>
              <p:cNvPr id="40" name="Freeform 39"/>
              <p:cNvSpPr>
                <a:spLocks/>
              </p:cNvSpPr>
              <p:nvPr/>
            </p:nvSpPr>
            <p:spPr bwMode="auto">
              <a:xfrm>
                <a:off x="7268" y="1017"/>
                <a:ext cx="416" cy="2"/>
              </a:xfrm>
              <a:custGeom>
                <a:avLst/>
                <a:gdLst>
                  <a:gd name="T0" fmla="+- 0 7268 7268"/>
                  <a:gd name="T1" fmla="*/ T0 w 416"/>
                  <a:gd name="T2" fmla="+- 0 7684 7268"/>
                  <a:gd name="T3" fmla="*/ T2 w 416"/>
                </a:gdLst>
                <a:ahLst/>
                <a:cxnLst>
                  <a:cxn ang="0">
                    <a:pos x="T1" y="0"/>
                  </a:cxn>
                  <a:cxn ang="0">
                    <a:pos x="T3" y="0"/>
                  </a:cxn>
                </a:cxnLst>
                <a:rect l="0" t="0" r="r" b="b"/>
                <a:pathLst>
                  <a:path w="416">
                    <a:moveTo>
                      <a:pt x="0" y="0"/>
                    </a:moveTo>
                    <a:lnTo>
                      <a:pt x="416" y="0"/>
                    </a:lnTo>
                  </a:path>
                </a:pathLst>
              </a:custGeom>
              <a:noFill/>
              <a:ln w="12700">
                <a:solidFill>
                  <a:srgbClr val="000000"/>
                </a:solidFill>
                <a:prstDash val="dash"/>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grpSp>
        <p:grpSp>
          <p:nvGrpSpPr>
            <p:cNvPr id="16" name="Group 15"/>
            <p:cNvGrpSpPr>
              <a:grpSpLocks/>
            </p:cNvGrpSpPr>
            <p:nvPr/>
          </p:nvGrpSpPr>
          <p:grpSpPr bwMode="auto">
            <a:xfrm>
              <a:off x="7652" y="853"/>
              <a:ext cx="126" cy="164"/>
              <a:chOff x="7652" y="853"/>
              <a:chExt cx="126" cy="164"/>
            </a:xfrm>
          </p:grpSpPr>
          <p:sp>
            <p:nvSpPr>
              <p:cNvPr id="39" name="Freeform 38"/>
              <p:cNvSpPr>
                <a:spLocks/>
              </p:cNvSpPr>
              <p:nvPr/>
            </p:nvSpPr>
            <p:spPr bwMode="auto">
              <a:xfrm>
                <a:off x="7652" y="853"/>
                <a:ext cx="126" cy="164"/>
              </a:xfrm>
              <a:custGeom>
                <a:avLst/>
                <a:gdLst>
                  <a:gd name="T0" fmla="+- 0 7652 7652"/>
                  <a:gd name="T1" fmla="*/ T0 w 126"/>
                  <a:gd name="T2" fmla="+- 0 1017 853"/>
                  <a:gd name="T3" fmla="*/ 1017 h 164"/>
                  <a:gd name="T4" fmla="+- 0 7723 7652"/>
                  <a:gd name="T5" fmla="*/ T4 w 126"/>
                  <a:gd name="T6" fmla="+- 0 989 853"/>
                  <a:gd name="T7" fmla="*/ 989 h 164"/>
                  <a:gd name="T8" fmla="+- 0 7767 7652"/>
                  <a:gd name="T9" fmla="*/ T8 w 126"/>
                  <a:gd name="T10" fmla="+- 0 921 853"/>
                  <a:gd name="T11" fmla="*/ 921 h 164"/>
                  <a:gd name="T12" fmla="+- 0 7776 7652"/>
                  <a:gd name="T13" fmla="*/ T12 w 126"/>
                  <a:gd name="T14" fmla="+- 0 877 853"/>
                  <a:gd name="T15" fmla="*/ 877 h 164"/>
                  <a:gd name="T16" fmla="+- 0 7777 7652"/>
                  <a:gd name="T17" fmla="*/ T16 w 126"/>
                  <a:gd name="T18" fmla="+- 0 853 853"/>
                  <a:gd name="T19" fmla="*/ 853 h 164"/>
                </a:gdLst>
                <a:ahLst/>
                <a:cxnLst>
                  <a:cxn ang="0">
                    <a:pos x="T1" y="T3"/>
                  </a:cxn>
                  <a:cxn ang="0">
                    <a:pos x="T5" y="T7"/>
                  </a:cxn>
                  <a:cxn ang="0">
                    <a:pos x="T9" y="T11"/>
                  </a:cxn>
                  <a:cxn ang="0">
                    <a:pos x="T13" y="T15"/>
                  </a:cxn>
                  <a:cxn ang="0">
                    <a:pos x="T17" y="T19"/>
                  </a:cxn>
                </a:cxnLst>
                <a:rect l="0" t="0" r="r" b="b"/>
                <a:pathLst>
                  <a:path w="126" h="164">
                    <a:moveTo>
                      <a:pt x="0" y="164"/>
                    </a:moveTo>
                    <a:lnTo>
                      <a:pt x="71" y="136"/>
                    </a:lnTo>
                    <a:lnTo>
                      <a:pt x="115" y="68"/>
                    </a:lnTo>
                    <a:lnTo>
                      <a:pt x="124" y="24"/>
                    </a:lnTo>
                    <a:lnTo>
                      <a:pt x="125" y="0"/>
                    </a:lnTo>
                  </a:path>
                </a:pathLst>
              </a:custGeom>
              <a:noFill/>
              <a:ln w="12700">
                <a:solidFill>
                  <a:srgbClr val="000000"/>
                </a:solidFill>
                <a:prstDash val="dash"/>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grpSp>
        <p:grpSp>
          <p:nvGrpSpPr>
            <p:cNvPr id="17" name="Group 16"/>
            <p:cNvGrpSpPr>
              <a:grpSpLocks/>
            </p:cNvGrpSpPr>
            <p:nvPr/>
          </p:nvGrpSpPr>
          <p:grpSpPr bwMode="auto">
            <a:xfrm>
              <a:off x="7762" y="21"/>
              <a:ext cx="2" cy="825"/>
              <a:chOff x="7762" y="21"/>
              <a:chExt cx="2" cy="825"/>
            </a:xfrm>
          </p:grpSpPr>
          <p:sp>
            <p:nvSpPr>
              <p:cNvPr id="38" name="Freeform 37"/>
              <p:cNvSpPr>
                <a:spLocks/>
              </p:cNvSpPr>
              <p:nvPr/>
            </p:nvSpPr>
            <p:spPr bwMode="auto">
              <a:xfrm>
                <a:off x="7762" y="21"/>
                <a:ext cx="2" cy="825"/>
              </a:xfrm>
              <a:custGeom>
                <a:avLst/>
                <a:gdLst>
                  <a:gd name="T0" fmla="+- 0 21 21"/>
                  <a:gd name="T1" fmla="*/ 21 h 825"/>
                  <a:gd name="T2" fmla="+- 0 846 21"/>
                  <a:gd name="T3" fmla="*/ 846 h 825"/>
                </a:gdLst>
                <a:ahLst/>
                <a:cxnLst>
                  <a:cxn ang="0">
                    <a:pos x="0" y="T1"/>
                  </a:cxn>
                  <a:cxn ang="0">
                    <a:pos x="0" y="T3"/>
                  </a:cxn>
                </a:cxnLst>
                <a:rect l="0" t="0" r="r" b="b"/>
                <a:pathLst>
                  <a:path h="825">
                    <a:moveTo>
                      <a:pt x="0" y="0"/>
                    </a:moveTo>
                    <a:lnTo>
                      <a:pt x="0" y="825"/>
                    </a:lnTo>
                  </a:path>
                </a:pathLst>
              </a:custGeom>
              <a:noFill/>
              <a:ln w="12700">
                <a:solidFill>
                  <a:srgbClr val="000000"/>
                </a:solidFill>
                <a:prstDash val="dash"/>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grpSp>
        <p:grpSp>
          <p:nvGrpSpPr>
            <p:cNvPr id="18" name="Group 17"/>
            <p:cNvGrpSpPr>
              <a:grpSpLocks/>
            </p:cNvGrpSpPr>
            <p:nvPr/>
          </p:nvGrpSpPr>
          <p:grpSpPr bwMode="auto">
            <a:xfrm>
              <a:off x="4188" y="13"/>
              <a:ext cx="2" cy="849"/>
              <a:chOff x="4188" y="13"/>
              <a:chExt cx="2" cy="849"/>
            </a:xfrm>
          </p:grpSpPr>
          <p:sp>
            <p:nvSpPr>
              <p:cNvPr id="37" name="Freeform 36"/>
              <p:cNvSpPr>
                <a:spLocks/>
              </p:cNvSpPr>
              <p:nvPr/>
            </p:nvSpPr>
            <p:spPr bwMode="auto">
              <a:xfrm>
                <a:off x="4188" y="13"/>
                <a:ext cx="2" cy="849"/>
              </a:xfrm>
              <a:custGeom>
                <a:avLst/>
                <a:gdLst>
                  <a:gd name="T0" fmla="+- 0 13 13"/>
                  <a:gd name="T1" fmla="*/ 13 h 849"/>
                  <a:gd name="T2" fmla="+- 0 862 13"/>
                  <a:gd name="T3" fmla="*/ 862 h 849"/>
                </a:gdLst>
                <a:ahLst/>
                <a:cxnLst>
                  <a:cxn ang="0">
                    <a:pos x="0" y="T1"/>
                  </a:cxn>
                  <a:cxn ang="0">
                    <a:pos x="0" y="T3"/>
                  </a:cxn>
                </a:cxnLst>
                <a:rect l="0" t="0" r="r" b="b"/>
                <a:pathLst>
                  <a:path h="849">
                    <a:moveTo>
                      <a:pt x="0" y="0"/>
                    </a:moveTo>
                    <a:lnTo>
                      <a:pt x="0" y="849"/>
                    </a:lnTo>
                  </a:path>
                </a:pathLst>
              </a:custGeom>
              <a:noFill/>
              <a:ln w="12700">
                <a:solidFill>
                  <a:srgbClr val="000000"/>
                </a:solidFill>
                <a:prstDash val="dash"/>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grpSp>
        <p:grpSp>
          <p:nvGrpSpPr>
            <p:cNvPr id="19" name="Group 18"/>
            <p:cNvGrpSpPr>
              <a:grpSpLocks/>
            </p:cNvGrpSpPr>
            <p:nvPr/>
          </p:nvGrpSpPr>
          <p:grpSpPr bwMode="auto">
            <a:xfrm>
              <a:off x="4192" y="863"/>
              <a:ext cx="163" cy="149"/>
              <a:chOff x="4192" y="863"/>
              <a:chExt cx="163" cy="149"/>
            </a:xfrm>
          </p:grpSpPr>
          <p:sp>
            <p:nvSpPr>
              <p:cNvPr id="36" name="Freeform 35"/>
              <p:cNvSpPr>
                <a:spLocks/>
              </p:cNvSpPr>
              <p:nvPr/>
            </p:nvSpPr>
            <p:spPr bwMode="auto">
              <a:xfrm>
                <a:off x="4192" y="863"/>
                <a:ext cx="163" cy="149"/>
              </a:xfrm>
              <a:custGeom>
                <a:avLst/>
                <a:gdLst>
                  <a:gd name="T0" fmla="+- 0 4354 4192"/>
                  <a:gd name="T1" fmla="*/ T0 w 163"/>
                  <a:gd name="T2" fmla="+- 0 1010 863"/>
                  <a:gd name="T3" fmla="*/ 1010 h 149"/>
                  <a:gd name="T4" fmla="+- 0 4337 4192"/>
                  <a:gd name="T5" fmla="*/ T4 w 163"/>
                  <a:gd name="T6" fmla="+- 0 1011 863"/>
                  <a:gd name="T7" fmla="*/ 1011 h 149"/>
                  <a:gd name="T8" fmla="+- 0 4321 4192"/>
                  <a:gd name="T9" fmla="*/ T8 w 163"/>
                  <a:gd name="T10" fmla="+- 0 1010 863"/>
                  <a:gd name="T11" fmla="*/ 1010 h 149"/>
                  <a:gd name="T12" fmla="+- 0 4304 4192"/>
                  <a:gd name="T13" fmla="*/ T12 w 163"/>
                  <a:gd name="T14" fmla="+- 0 1006 863"/>
                  <a:gd name="T15" fmla="*/ 1006 h 149"/>
                  <a:gd name="T16" fmla="+- 0 4243 4192"/>
                  <a:gd name="T17" fmla="*/ T16 w 163"/>
                  <a:gd name="T18" fmla="+- 0 963 863"/>
                  <a:gd name="T19" fmla="*/ 963 h 149"/>
                  <a:gd name="T20" fmla="+- 0 4208 4192"/>
                  <a:gd name="T21" fmla="*/ T20 w 163"/>
                  <a:gd name="T22" fmla="+- 0 908 863"/>
                  <a:gd name="T23" fmla="*/ 908 h 149"/>
                  <a:gd name="T24" fmla="+- 0 4199 4192"/>
                  <a:gd name="T25" fmla="*/ T24 w 163"/>
                  <a:gd name="T26" fmla="+- 0 886 863"/>
                  <a:gd name="T27" fmla="*/ 886 h 149"/>
                  <a:gd name="T28" fmla="+- 0 4192 4192"/>
                  <a:gd name="T29" fmla="*/ T28 w 163"/>
                  <a:gd name="T30" fmla="+- 0 863 863"/>
                  <a:gd name="T31" fmla="*/ 863 h 149"/>
                </a:gdLst>
                <a:ahLst/>
                <a:cxnLst>
                  <a:cxn ang="0">
                    <a:pos x="T1" y="T3"/>
                  </a:cxn>
                  <a:cxn ang="0">
                    <a:pos x="T5" y="T7"/>
                  </a:cxn>
                  <a:cxn ang="0">
                    <a:pos x="T9" y="T11"/>
                  </a:cxn>
                  <a:cxn ang="0">
                    <a:pos x="T13" y="T15"/>
                  </a:cxn>
                  <a:cxn ang="0">
                    <a:pos x="T17" y="T19"/>
                  </a:cxn>
                  <a:cxn ang="0">
                    <a:pos x="T21" y="T23"/>
                  </a:cxn>
                  <a:cxn ang="0">
                    <a:pos x="T25" y="T27"/>
                  </a:cxn>
                  <a:cxn ang="0">
                    <a:pos x="T29" y="T31"/>
                  </a:cxn>
                </a:cxnLst>
                <a:rect l="0" t="0" r="r" b="b"/>
                <a:pathLst>
                  <a:path w="163" h="149">
                    <a:moveTo>
                      <a:pt x="162" y="147"/>
                    </a:moveTo>
                    <a:lnTo>
                      <a:pt x="145" y="148"/>
                    </a:lnTo>
                    <a:lnTo>
                      <a:pt x="129" y="147"/>
                    </a:lnTo>
                    <a:lnTo>
                      <a:pt x="112" y="143"/>
                    </a:lnTo>
                    <a:lnTo>
                      <a:pt x="51" y="100"/>
                    </a:lnTo>
                    <a:lnTo>
                      <a:pt x="16" y="45"/>
                    </a:lnTo>
                    <a:lnTo>
                      <a:pt x="7" y="23"/>
                    </a:lnTo>
                    <a:lnTo>
                      <a:pt x="0" y="0"/>
                    </a:lnTo>
                  </a:path>
                </a:pathLst>
              </a:custGeom>
              <a:noFill/>
              <a:ln w="12700">
                <a:solidFill>
                  <a:srgbClr val="000000"/>
                </a:solidFill>
                <a:prstDash val="dash"/>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grpSp>
        <p:grpSp>
          <p:nvGrpSpPr>
            <p:cNvPr id="20" name="Group 19"/>
            <p:cNvGrpSpPr>
              <a:grpSpLocks/>
            </p:cNvGrpSpPr>
            <p:nvPr/>
          </p:nvGrpSpPr>
          <p:grpSpPr bwMode="auto">
            <a:xfrm>
              <a:off x="4328" y="1009"/>
              <a:ext cx="416" cy="2"/>
              <a:chOff x="4328" y="1009"/>
              <a:chExt cx="416" cy="2"/>
            </a:xfrm>
          </p:grpSpPr>
          <p:sp>
            <p:nvSpPr>
              <p:cNvPr id="35" name="Freeform 34"/>
              <p:cNvSpPr>
                <a:spLocks/>
              </p:cNvSpPr>
              <p:nvPr/>
            </p:nvSpPr>
            <p:spPr bwMode="auto">
              <a:xfrm>
                <a:off x="4328" y="1009"/>
                <a:ext cx="416" cy="2"/>
              </a:xfrm>
              <a:custGeom>
                <a:avLst/>
                <a:gdLst>
                  <a:gd name="T0" fmla="+- 0 4328 4328"/>
                  <a:gd name="T1" fmla="*/ T0 w 416"/>
                  <a:gd name="T2" fmla="+- 0 4744 4328"/>
                  <a:gd name="T3" fmla="*/ T2 w 416"/>
                </a:gdLst>
                <a:ahLst/>
                <a:cxnLst>
                  <a:cxn ang="0">
                    <a:pos x="T1" y="0"/>
                  </a:cxn>
                  <a:cxn ang="0">
                    <a:pos x="T3" y="0"/>
                  </a:cxn>
                </a:cxnLst>
                <a:rect l="0" t="0" r="r" b="b"/>
                <a:pathLst>
                  <a:path w="416">
                    <a:moveTo>
                      <a:pt x="0" y="0"/>
                    </a:moveTo>
                    <a:lnTo>
                      <a:pt x="416" y="0"/>
                    </a:lnTo>
                  </a:path>
                </a:pathLst>
              </a:custGeom>
              <a:noFill/>
              <a:ln w="12700">
                <a:solidFill>
                  <a:srgbClr val="000000"/>
                </a:solidFill>
                <a:prstDash val="dash"/>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grpSp>
        <p:grpSp>
          <p:nvGrpSpPr>
            <p:cNvPr id="21" name="Group 20"/>
            <p:cNvGrpSpPr>
              <a:grpSpLocks/>
            </p:cNvGrpSpPr>
            <p:nvPr/>
          </p:nvGrpSpPr>
          <p:grpSpPr bwMode="auto">
            <a:xfrm>
              <a:off x="4712" y="845"/>
              <a:ext cx="126" cy="164"/>
              <a:chOff x="4712" y="845"/>
              <a:chExt cx="126" cy="164"/>
            </a:xfrm>
          </p:grpSpPr>
          <p:sp>
            <p:nvSpPr>
              <p:cNvPr id="34" name="Freeform 33"/>
              <p:cNvSpPr>
                <a:spLocks/>
              </p:cNvSpPr>
              <p:nvPr/>
            </p:nvSpPr>
            <p:spPr bwMode="auto">
              <a:xfrm>
                <a:off x="4712" y="845"/>
                <a:ext cx="126" cy="164"/>
              </a:xfrm>
              <a:custGeom>
                <a:avLst/>
                <a:gdLst>
                  <a:gd name="T0" fmla="+- 0 4712 4712"/>
                  <a:gd name="T1" fmla="*/ T0 w 126"/>
                  <a:gd name="T2" fmla="+- 0 1009 845"/>
                  <a:gd name="T3" fmla="*/ 1009 h 164"/>
                  <a:gd name="T4" fmla="+- 0 4783 4712"/>
                  <a:gd name="T5" fmla="*/ T4 w 126"/>
                  <a:gd name="T6" fmla="+- 0 981 845"/>
                  <a:gd name="T7" fmla="*/ 981 h 164"/>
                  <a:gd name="T8" fmla="+- 0 4827 4712"/>
                  <a:gd name="T9" fmla="*/ T8 w 126"/>
                  <a:gd name="T10" fmla="+- 0 913 845"/>
                  <a:gd name="T11" fmla="*/ 913 h 164"/>
                  <a:gd name="T12" fmla="+- 0 4836 4712"/>
                  <a:gd name="T13" fmla="*/ T12 w 126"/>
                  <a:gd name="T14" fmla="+- 0 869 845"/>
                  <a:gd name="T15" fmla="*/ 869 h 164"/>
                  <a:gd name="T16" fmla="+- 0 4837 4712"/>
                  <a:gd name="T17" fmla="*/ T16 w 126"/>
                  <a:gd name="T18" fmla="+- 0 845 845"/>
                  <a:gd name="T19" fmla="*/ 845 h 164"/>
                </a:gdLst>
                <a:ahLst/>
                <a:cxnLst>
                  <a:cxn ang="0">
                    <a:pos x="T1" y="T3"/>
                  </a:cxn>
                  <a:cxn ang="0">
                    <a:pos x="T5" y="T7"/>
                  </a:cxn>
                  <a:cxn ang="0">
                    <a:pos x="T9" y="T11"/>
                  </a:cxn>
                  <a:cxn ang="0">
                    <a:pos x="T13" y="T15"/>
                  </a:cxn>
                  <a:cxn ang="0">
                    <a:pos x="T17" y="T19"/>
                  </a:cxn>
                </a:cxnLst>
                <a:rect l="0" t="0" r="r" b="b"/>
                <a:pathLst>
                  <a:path w="126" h="164">
                    <a:moveTo>
                      <a:pt x="0" y="164"/>
                    </a:moveTo>
                    <a:lnTo>
                      <a:pt x="71" y="136"/>
                    </a:lnTo>
                    <a:lnTo>
                      <a:pt x="115" y="68"/>
                    </a:lnTo>
                    <a:lnTo>
                      <a:pt x="124" y="24"/>
                    </a:lnTo>
                    <a:lnTo>
                      <a:pt x="125" y="0"/>
                    </a:lnTo>
                  </a:path>
                </a:pathLst>
              </a:custGeom>
              <a:noFill/>
              <a:ln w="12700">
                <a:solidFill>
                  <a:srgbClr val="000000"/>
                </a:solidFill>
                <a:prstDash val="dash"/>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grpSp>
        <p:grpSp>
          <p:nvGrpSpPr>
            <p:cNvPr id="22" name="Group 21"/>
            <p:cNvGrpSpPr>
              <a:grpSpLocks/>
            </p:cNvGrpSpPr>
            <p:nvPr/>
          </p:nvGrpSpPr>
          <p:grpSpPr bwMode="auto">
            <a:xfrm>
              <a:off x="4822" y="13"/>
              <a:ext cx="2" cy="825"/>
              <a:chOff x="4822" y="13"/>
              <a:chExt cx="2" cy="825"/>
            </a:xfrm>
          </p:grpSpPr>
          <p:sp>
            <p:nvSpPr>
              <p:cNvPr id="33" name="Freeform 32"/>
              <p:cNvSpPr>
                <a:spLocks/>
              </p:cNvSpPr>
              <p:nvPr/>
            </p:nvSpPr>
            <p:spPr bwMode="auto">
              <a:xfrm>
                <a:off x="4822" y="13"/>
                <a:ext cx="2" cy="825"/>
              </a:xfrm>
              <a:custGeom>
                <a:avLst/>
                <a:gdLst>
                  <a:gd name="T0" fmla="+- 0 13 13"/>
                  <a:gd name="T1" fmla="*/ 13 h 825"/>
                  <a:gd name="T2" fmla="+- 0 838 13"/>
                  <a:gd name="T3" fmla="*/ 838 h 825"/>
                </a:gdLst>
                <a:ahLst/>
                <a:cxnLst>
                  <a:cxn ang="0">
                    <a:pos x="0" y="T1"/>
                  </a:cxn>
                  <a:cxn ang="0">
                    <a:pos x="0" y="T3"/>
                  </a:cxn>
                </a:cxnLst>
                <a:rect l="0" t="0" r="r" b="b"/>
                <a:pathLst>
                  <a:path h="825">
                    <a:moveTo>
                      <a:pt x="0" y="0"/>
                    </a:moveTo>
                    <a:lnTo>
                      <a:pt x="0" y="825"/>
                    </a:lnTo>
                  </a:path>
                </a:pathLst>
              </a:custGeom>
              <a:noFill/>
              <a:ln w="12700">
                <a:solidFill>
                  <a:srgbClr val="000000"/>
                </a:solidFill>
                <a:prstDash val="dash"/>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grpSp>
        <p:grpSp>
          <p:nvGrpSpPr>
            <p:cNvPr id="23" name="Group 22"/>
            <p:cNvGrpSpPr>
              <a:grpSpLocks/>
            </p:cNvGrpSpPr>
            <p:nvPr/>
          </p:nvGrpSpPr>
          <p:grpSpPr bwMode="auto">
            <a:xfrm>
              <a:off x="1243" y="10"/>
              <a:ext cx="2" cy="849"/>
              <a:chOff x="1243" y="10"/>
              <a:chExt cx="2" cy="849"/>
            </a:xfrm>
          </p:grpSpPr>
          <p:sp>
            <p:nvSpPr>
              <p:cNvPr id="32" name="Freeform 31"/>
              <p:cNvSpPr>
                <a:spLocks/>
              </p:cNvSpPr>
              <p:nvPr/>
            </p:nvSpPr>
            <p:spPr bwMode="auto">
              <a:xfrm>
                <a:off x="1243" y="10"/>
                <a:ext cx="2" cy="849"/>
              </a:xfrm>
              <a:custGeom>
                <a:avLst/>
                <a:gdLst>
                  <a:gd name="T0" fmla="+- 0 10 10"/>
                  <a:gd name="T1" fmla="*/ 10 h 849"/>
                  <a:gd name="T2" fmla="+- 0 859 10"/>
                  <a:gd name="T3" fmla="*/ 859 h 849"/>
                </a:gdLst>
                <a:ahLst/>
                <a:cxnLst>
                  <a:cxn ang="0">
                    <a:pos x="0" y="T1"/>
                  </a:cxn>
                  <a:cxn ang="0">
                    <a:pos x="0" y="T3"/>
                  </a:cxn>
                </a:cxnLst>
                <a:rect l="0" t="0" r="r" b="b"/>
                <a:pathLst>
                  <a:path h="849">
                    <a:moveTo>
                      <a:pt x="0" y="0"/>
                    </a:moveTo>
                    <a:lnTo>
                      <a:pt x="0" y="849"/>
                    </a:lnTo>
                  </a:path>
                </a:pathLst>
              </a:custGeom>
              <a:noFill/>
              <a:ln w="12700">
                <a:solidFill>
                  <a:srgbClr val="000000"/>
                </a:solidFill>
                <a:prstDash val="dash"/>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grpSp>
        <p:grpSp>
          <p:nvGrpSpPr>
            <p:cNvPr id="24" name="Group 23"/>
            <p:cNvGrpSpPr>
              <a:grpSpLocks/>
            </p:cNvGrpSpPr>
            <p:nvPr/>
          </p:nvGrpSpPr>
          <p:grpSpPr bwMode="auto">
            <a:xfrm>
              <a:off x="1247" y="860"/>
              <a:ext cx="163" cy="149"/>
              <a:chOff x="1247" y="860"/>
              <a:chExt cx="163" cy="149"/>
            </a:xfrm>
          </p:grpSpPr>
          <p:sp>
            <p:nvSpPr>
              <p:cNvPr id="31" name="Freeform 30"/>
              <p:cNvSpPr>
                <a:spLocks/>
              </p:cNvSpPr>
              <p:nvPr/>
            </p:nvSpPr>
            <p:spPr bwMode="auto">
              <a:xfrm>
                <a:off x="1247" y="860"/>
                <a:ext cx="163" cy="149"/>
              </a:xfrm>
              <a:custGeom>
                <a:avLst/>
                <a:gdLst>
                  <a:gd name="T0" fmla="+- 0 1409 1247"/>
                  <a:gd name="T1" fmla="*/ T0 w 163"/>
                  <a:gd name="T2" fmla="+- 0 1007 860"/>
                  <a:gd name="T3" fmla="*/ 1007 h 149"/>
                  <a:gd name="T4" fmla="+- 0 1392 1247"/>
                  <a:gd name="T5" fmla="*/ T4 w 163"/>
                  <a:gd name="T6" fmla="+- 0 1008 860"/>
                  <a:gd name="T7" fmla="*/ 1008 h 149"/>
                  <a:gd name="T8" fmla="+- 0 1376 1247"/>
                  <a:gd name="T9" fmla="*/ T8 w 163"/>
                  <a:gd name="T10" fmla="+- 0 1007 860"/>
                  <a:gd name="T11" fmla="*/ 1007 h 149"/>
                  <a:gd name="T12" fmla="+- 0 1359 1247"/>
                  <a:gd name="T13" fmla="*/ T12 w 163"/>
                  <a:gd name="T14" fmla="+- 0 1003 860"/>
                  <a:gd name="T15" fmla="*/ 1003 h 149"/>
                  <a:gd name="T16" fmla="+- 0 1298 1247"/>
                  <a:gd name="T17" fmla="*/ T16 w 163"/>
                  <a:gd name="T18" fmla="+- 0 960 860"/>
                  <a:gd name="T19" fmla="*/ 960 h 149"/>
                  <a:gd name="T20" fmla="+- 0 1263 1247"/>
                  <a:gd name="T21" fmla="*/ T20 w 163"/>
                  <a:gd name="T22" fmla="+- 0 905 860"/>
                  <a:gd name="T23" fmla="*/ 905 h 149"/>
                  <a:gd name="T24" fmla="+- 0 1254 1247"/>
                  <a:gd name="T25" fmla="*/ T24 w 163"/>
                  <a:gd name="T26" fmla="+- 0 883 860"/>
                  <a:gd name="T27" fmla="*/ 883 h 149"/>
                  <a:gd name="T28" fmla="+- 0 1247 1247"/>
                  <a:gd name="T29" fmla="*/ T28 w 163"/>
                  <a:gd name="T30" fmla="+- 0 860 860"/>
                  <a:gd name="T31" fmla="*/ 860 h 149"/>
                </a:gdLst>
                <a:ahLst/>
                <a:cxnLst>
                  <a:cxn ang="0">
                    <a:pos x="T1" y="T3"/>
                  </a:cxn>
                  <a:cxn ang="0">
                    <a:pos x="T5" y="T7"/>
                  </a:cxn>
                  <a:cxn ang="0">
                    <a:pos x="T9" y="T11"/>
                  </a:cxn>
                  <a:cxn ang="0">
                    <a:pos x="T13" y="T15"/>
                  </a:cxn>
                  <a:cxn ang="0">
                    <a:pos x="T17" y="T19"/>
                  </a:cxn>
                  <a:cxn ang="0">
                    <a:pos x="T21" y="T23"/>
                  </a:cxn>
                  <a:cxn ang="0">
                    <a:pos x="T25" y="T27"/>
                  </a:cxn>
                  <a:cxn ang="0">
                    <a:pos x="T29" y="T31"/>
                  </a:cxn>
                </a:cxnLst>
                <a:rect l="0" t="0" r="r" b="b"/>
                <a:pathLst>
                  <a:path w="163" h="149">
                    <a:moveTo>
                      <a:pt x="162" y="147"/>
                    </a:moveTo>
                    <a:lnTo>
                      <a:pt x="145" y="148"/>
                    </a:lnTo>
                    <a:lnTo>
                      <a:pt x="129" y="147"/>
                    </a:lnTo>
                    <a:lnTo>
                      <a:pt x="112" y="143"/>
                    </a:lnTo>
                    <a:lnTo>
                      <a:pt x="51" y="100"/>
                    </a:lnTo>
                    <a:lnTo>
                      <a:pt x="16" y="45"/>
                    </a:lnTo>
                    <a:lnTo>
                      <a:pt x="7" y="23"/>
                    </a:lnTo>
                    <a:lnTo>
                      <a:pt x="0" y="0"/>
                    </a:lnTo>
                  </a:path>
                </a:pathLst>
              </a:custGeom>
              <a:noFill/>
              <a:ln w="12700">
                <a:solidFill>
                  <a:srgbClr val="000000"/>
                </a:solidFill>
                <a:prstDash val="dash"/>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grpSp>
        <p:grpSp>
          <p:nvGrpSpPr>
            <p:cNvPr id="25" name="Group 24"/>
            <p:cNvGrpSpPr>
              <a:grpSpLocks/>
            </p:cNvGrpSpPr>
            <p:nvPr/>
          </p:nvGrpSpPr>
          <p:grpSpPr bwMode="auto">
            <a:xfrm>
              <a:off x="1383" y="1006"/>
              <a:ext cx="416" cy="2"/>
              <a:chOff x="1383" y="1006"/>
              <a:chExt cx="416" cy="2"/>
            </a:xfrm>
          </p:grpSpPr>
          <p:sp>
            <p:nvSpPr>
              <p:cNvPr id="30" name="Freeform 29"/>
              <p:cNvSpPr>
                <a:spLocks/>
              </p:cNvSpPr>
              <p:nvPr/>
            </p:nvSpPr>
            <p:spPr bwMode="auto">
              <a:xfrm>
                <a:off x="1383" y="1006"/>
                <a:ext cx="416" cy="2"/>
              </a:xfrm>
              <a:custGeom>
                <a:avLst/>
                <a:gdLst>
                  <a:gd name="T0" fmla="+- 0 1383 1383"/>
                  <a:gd name="T1" fmla="*/ T0 w 416"/>
                  <a:gd name="T2" fmla="+- 0 1799 1383"/>
                  <a:gd name="T3" fmla="*/ T2 w 416"/>
                </a:gdLst>
                <a:ahLst/>
                <a:cxnLst>
                  <a:cxn ang="0">
                    <a:pos x="T1" y="0"/>
                  </a:cxn>
                  <a:cxn ang="0">
                    <a:pos x="T3" y="0"/>
                  </a:cxn>
                </a:cxnLst>
                <a:rect l="0" t="0" r="r" b="b"/>
                <a:pathLst>
                  <a:path w="416">
                    <a:moveTo>
                      <a:pt x="0" y="0"/>
                    </a:moveTo>
                    <a:lnTo>
                      <a:pt x="416" y="0"/>
                    </a:lnTo>
                  </a:path>
                </a:pathLst>
              </a:custGeom>
              <a:noFill/>
              <a:ln w="12700">
                <a:solidFill>
                  <a:srgbClr val="000000"/>
                </a:solidFill>
                <a:prstDash val="dash"/>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grpSp>
        <p:grpSp>
          <p:nvGrpSpPr>
            <p:cNvPr id="26" name="Group 25"/>
            <p:cNvGrpSpPr>
              <a:grpSpLocks/>
            </p:cNvGrpSpPr>
            <p:nvPr/>
          </p:nvGrpSpPr>
          <p:grpSpPr bwMode="auto">
            <a:xfrm>
              <a:off x="1767" y="842"/>
              <a:ext cx="126" cy="164"/>
              <a:chOff x="1767" y="842"/>
              <a:chExt cx="126" cy="164"/>
            </a:xfrm>
          </p:grpSpPr>
          <p:sp>
            <p:nvSpPr>
              <p:cNvPr id="29" name="Freeform 28"/>
              <p:cNvSpPr>
                <a:spLocks/>
              </p:cNvSpPr>
              <p:nvPr/>
            </p:nvSpPr>
            <p:spPr bwMode="auto">
              <a:xfrm>
                <a:off x="1767" y="842"/>
                <a:ext cx="126" cy="164"/>
              </a:xfrm>
              <a:custGeom>
                <a:avLst/>
                <a:gdLst>
                  <a:gd name="T0" fmla="+- 0 1767 1767"/>
                  <a:gd name="T1" fmla="*/ T0 w 126"/>
                  <a:gd name="T2" fmla="+- 0 1006 842"/>
                  <a:gd name="T3" fmla="*/ 1006 h 164"/>
                  <a:gd name="T4" fmla="+- 0 1838 1767"/>
                  <a:gd name="T5" fmla="*/ T4 w 126"/>
                  <a:gd name="T6" fmla="+- 0 978 842"/>
                  <a:gd name="T7" fmla="*/ 978 h 164"/>
                  <a:gd name="T8" fmla="+- 0 1882 1767"/>
                  <a:gd name="T9" fmla="*/ T8 w 126"/>
                  <a:gd name="T10" fmla="+- 0 910 842"/>
                  <a:gd name="T11" fmla="*/ 910 h 164"/>
                  <a:gd name="T12" fmla="+- 0 1891 1767"/>
                  <a:gd name="T13" fmla="*/ T12 w 126"/>
                  <a:gd name="T14" fmla="+- 0 866 842"/>
                  <a:gd name="T15" fmla="*/ 866 h 164"/>
                  <a:gd name="T16" fmla="+- 0 1892 1767"/>
                  <a:gd name="T17" fmla="*/ T16 w 126"/>
                  <a:gd name="T18" fmla="+- 0 842 842"/>
                  <a:gd name="T19" fmla="*/ 842 h 164"/>
                </a:gdLst>
                <a:ahLst/>
                <a:cxnLst>
                  <a:cxn ang="0">
                    <a:pos x="T1" y="T3"/>
                  </a:cxn>
                  <a:cxn ang="0">
                    <a:pos x="T5" y="T7"/>
                  </a:cxn>
                  <a:cxn ang="0">
                    <a:pos x="T9" y="T11"/>
                  </a:cxn>
                  <a:cxn ang="0">
                    <a:pos x="T13" y="T15"/>
                  </a:cxn>
                  <a:cxn ang="0">
                    <a:pos x="T17" y="T19"/>
                  </a:cxn>
                </a:cxnLst>
                <a:rect l="0" t="0" r="r" b="b"/>
                <a:pathLst>
                  <a:path w="126" h="164">
                    <a:moveTo>
                      <a:pt x="0" y="164"/>
                    </a:moveTo>
                    <a:lnTo>
                      <a:pt x="71" y="136"/>
                    </a:lnTo>
                    <a:lnTo>
                      <a:pt x="115" y="68"/>
                    </a:lnTo>
                    <a:lnTo>
                      <a:pt x="124" y="24"/>
                    </a:lnTo>
                    <a:lnTo>
                      <a:pt x="125" y="0"/>
                    </a:lnTo>
                  </a:path>
                </a:pathLst>
              </a:custGeom>
              <a:noFill/>
              <a:ln w="12700">
                <a:solidFill>
                  <a:srgbClr val="000000"/>
                </a:solidFill>
                <a:prstDash val="dash"/>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grpSp>
        <p:grpSp>
          <p:nvGrpSpPr>
            <p:cNvPr id="27" name="Group 26"/>
            <p:cNvGrpSpPr>
              <a:grpSpLocks/>
            </p:cNvGrpSpPr>
            <p:nvPr/>
          </p:nvGrpSpPr>
          <p:grpSpPr bwMode="auto">
            <a:xfrm>
              <a:off x="1877" y="10"/>
              <a:ext cx="2" cy="825"/>
              <a:chOff x="1877" y="10"/>
              <a:chExt cx="2" cy="825"/>
            </a:xfrm>
          </p:grpSpPr>
          <p:sp>
            <p:nvSpPr>
              <p:cNvPr id="28" name="Freeform 27"/>
              <p:cNvSpPr>
                <a:spLocks/>
              </p:cNvSpPr>
              <p:nvPr/>
            </p:nvSpPr>
            <p:spPr bwMode="auto">
              <a:xfrm>
                <a:off x="1877" y="10"/>
                <a:ext cx="2" cy="825"/>
              </a:xfrm>
              <a:custGeom>
                <a:avLst/>
                <a:gdLst>
                  <a:gd name="T0" fmla="+- 0 10 10"/>
                  <a:gd name="T1" fmla="*/ 10 h 825"/>
                  <a:gd name="T2" fmla="+- 0 835 10"/>
                  <a:gd name="T3" fmla="*/ 835 h 825"/>
                </a:gdLst>
                <a:ahLst/>
                <a:cxnLst>
                  <a:cxn ang="0">
                    <a:pos x="0" y="T1"/>
                  </a:cxn>
                  <a:cxn ang="0">
                    <a:pos x="0" y="T3"/>
                  </a:cxn>
                </a:cxnLst>
                <a:rect l="0" t="0" r="r" b="b"/>
                <a:pathLst>
                  <a:path h="825">
                    <a:moveTo>
                      <a:pt x="0" y="0"/>
                    </a:moveTo>
                    <a:lnTo>
                      <a:pt x="0" y="825"/>
                    </a:lnTo>
                  </a:path>
                </a:pathLst>
              </a:custGeom>
              <a:noFill/>
              <a:ln w="12700">
                <a:solidFill>
                  <a:srgbClr val="000000"/>
                </a:solidFill>
                <a:prstDash val="dash"/>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grpSp>
      </p:grpSp>
      <p:grpSp>
        <p:nvGrpSpPr>
          <p:cNvPr id="49" name="Group 48"/>
          <p:cNvGrpSpPr>
            <a:grpSpLocks/>
          </p:cNvGrpSpPr>
          <p:nvPr/>
        </p:nvGrpSpPr>
        <p:grpSpPr bwMode="auto">
          <a:xfrm>
            <a:off x="1717040" y="3238499"/>
            <a:ext cx="5538470" cy="1223645"/>
            <a:chOff x="0" y="8"/>
            <a:chExt cx="8722" cy="1927"/>
          </a:xfrm>
        </p:grpSpPr>
        <p:pic>
          <p:nvPicPr>
            <p:cNvPr id="50" name="Picture 4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8"/>
              <a:ext cx="8722" cy="1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1" name="Group 50"/>
            <p:cNvGrpSpPr>
              <a:grpSpLocks/>
            </p:cNvGrpSpPr>
            <p:nvPr/>
          </p:nvGrpSpPr>
          <p:grpSpPr bwMode="auto">
            <a:xfrm>
              <a:off x="900" y="1520"/>
              <a:ext cx="552" cy="74"/>
              <a:chOff x="900" y="1520"/>
              <a:chExt cx="552" cy="74"/>
            </a:xfrm>
          </p:grpSpPr>
          <p:sp>
            <p:nvSpPr>
              <p:cNvPr id="98" name="Freeform 97"/>
              <p:cNvSpPr>
                <a:spLocks/>
              </p:cNvSpPr>
              <p:nvPr/>
            </p:nvSpPr>
            <p:spPr bwMode="auto">
              <a:xfrm>
                <a:off x="900" y="1520"/>
                <a:ext cx="552" cy="74"/>
              </a:xfrm>
              <a:custGeom>
                <a:avLst/>
                <a:gdLst>
                  <a:gd name="T0" fmla="+- 0 1452 900"/>
                  <a:gd name="T1" fmla="*/ T0 w 552"/>
                  <a:gd name="T2" fmla="+- 0 1520 1520"/>
                  <a:gd name="T3" fmla="*/ 1520 h 74"/>
                  <a:gd name="T4" fmla="+- 0 900 900"/>
                  <a:gd name="T5" fmla="*/ T4 w 552"/>
                  <a:gd name="T6" fmla="+- 0 1594 1520"/>
                  <a:gd name="T7" fmla="*/ 1594 h 74"/>
                </a:gdLst>
                <a:ahLst/>
                <a:cxnLst>
                  <a:cxn ang="0">
                    <a:pos x="T1" y="T3"/>
                  </a:cxn>
                  <a:cxn ang="0">
                    <a:pos x="T5" y="T7"/>
                  </a:cxn>
                </a:cxnLst>
                <a:rect l="0" t="0" r="r" b="b"/>
                <a:pathLst>
                  <a:path w="552" h="74">
                    <a:moveTo>
                      <a:pt x="552" y="0"/>
                    </a:moveTo>
                    <a:lnTo>
                      <a:pt x="0" y="74"/>
                    </a:lnTo>
                  </a:path>
                </a:pathLst>
              </a:custGeom>
              <a:noFill/>
              <a:ln w="12700">
                <a:solidFill>
                  <a:srgbClr val="000000"/>
                </a:solidFill>
                <a:prstDash val="dash"/>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grpSp>
        <p:grpSp>
          <p:nvGrpSpPr>
            <p:cNvPr id="52" name="Group 51"/>
            <p:cNvGrpSpPr>
              <a:grpSpLocks/>
            </p:cNvGrpSpPr>
            <p:nvPr/>
          </p:nvGrpSpPr>
          <p:grpSpPr bwMode="auto">
            <a:xfrm>
              <a:off x="801" y="1551"/>
              <a:ext cx="125" cy="80"/>
              <a:chOff x="801" y="1551"/>
              <a:chExt cx="125" cy="80"/>
            </a:xfrm>
          </p:grpSpPr>
          <p:sp>
            <p:nvSpPr>
              <p:cNvPr id="97" name="Freeform 96"/>
              <p:cNvSpPr>
                <a:spLocks/>
              </p:cNvSpPr>
              <p:nvPr/>
            </p:nvSpPr>
            <p:spPr bwMode="auto">
              <a:xfrm>
                <a:off x="801" y="1551"/>
                <a:ext cx="125" cy="80"/>
              </a:xfrm>
              <a:custGeom>
                <a:avLst/>
                <a:gdLst>
                  <a:gd name="T0" fmla="+- 0 915 801"/>
                  <a:gd name="T1" fmla="*/ T0 w 125"/>
                  <a:gd name="T2" fmla="+- 0 1551 1551"/>
                  <a:gd name="T3" fmla="*/ 1551 h 80"/>
                  <a:gd name="T4" fmla="+- 0 801 801"/>
                  <a:gd name="T5" fmla="*/ T4 w 125"/>
                  <a:gd name="T6" fmla="+- 0 1607 1551"/>
                  <a:gd name="T7" fmla="*/ 1607 h 80"/>
                  <a:gd name="T8" fmla="+- 0 925 801"/>
                  <a:gd name="T9" fmla="*/ T8 w 125"/>
                  <a:gd name="T10" fmla="+- 0 1631 1551"/>
                  <a:gd name="T11" fmla="*/ 1631 h 80"/>
                  <a:gd name="T12" fmla="+- 0 915 801"/>
                  <a:gd name="T13" fmla="*/ T12 w 125"/>
                  <a:gd name="T14" fmla="+- 0 1551 1551"/>
                  <a:gd name="T15" fmla="*/ 1551 h 80"/>
                </a:gdLst>
                <a:ahLst/>
                <a:cxnLst>
                  <a:cxn ang="0">
                    <a:pos x="T1" y="T3"/>
                  </a:cxn>
                  <a:cxn ang="0">
                    <a:pos x="T5" y="T7"/>
                  </a:cxn>
                  <a:cxn ang="0">
                    <a:pos x="T9" y="T11"/>
                  </a:cxn>
                  <a:cxn ang="0">
                    <a:pos x="T13" y="T15"/>
                  </a:cxn>
                </a:cxnLst>
                <a:rect l="0" t="0" r="r" b="b"/>
                <a:pathLst>
                  <a:path w="125" h="80">
                    <a:moveTo>
                      <a:pt x="114" y="0"/>
                    </a:moveTo>
                    <a:lnTo>
                      <a:pt x="0" y="56"/>
                    </a:lnTo>
                    <a:lnTo>
                      <a:pt x="124" y="80"/>
                    </a:lnTo>
                    <a:lnTo>
                      <a:pt x="1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grpSp>
        <p:grpSp>
          <p:nvGrpSpPr>
            <p:cNvPr id="53" name="Group 52"/>
            <p:cNvGrpSpPr>
              <a:grpSpLocks/>
            </p:cNvGrpSpPr>
            <p:nvPr/>
          </p:nvGrpSpPr>
          <p:grpSpPr bwMode="auto">
            <a:xfrm>
              <a:off x="1342" y="1157"/>
              <a:ext cx="1550" cy="375"/>
              <a:chOff x="1342" y="1157"/>
              <a:chExt cx="1550" cy="375"/>
            </a:xfrm>
          </p:grpSpPr>
          <p:sp>
            <p:nvSpPr>
              <p:cNvPr id="96" name="Freeform 95"/>
              <p:cNvSpPr>
                <a:spLocks/>
              </p:cNvSpPr>
              <p:nvPr/>
            </p:nvSpPr>
            <p:spPr bwMode="auto">
              <a:xfrm>
                <a:off x="1342" y="1157"/>
                <a:ext cx="1550" cy="375"/>
              </a:xfrm>
              <a:custGeom>
                <a:avLst/>
                <a:gdLst>
                  <a:gd name="T0" fmla="+- 0 2892 1342"/>
                  <a:gd name="T1" fmla="*/ T0 w 1550"/>
                  <a:gd name="T2" fmla="+- 0 1157 1157"/>
                  <a:gd name="T3" fmla="*/ 1157 h 375"/>
                  <a:gd name="T4" fmla="+- 0 2828 1342"/>
                  <a:gd name="T5" fmla="*/ T4 w 1550"/>
                  <a:gd name="T6" fmla="+- 0 1160 1157"/>
                  <a:gd name="T7" fmla="*/ 1160 h 375"/>
                  <a:gd name="T8" fmla="+- 0 2764 1342"/>
                  <a:gd name="T9" fmla="*/ T8 w 1550"/>
                  <a:gd name="T10" fmla="+- 0 1164 1157"/>
                  <a:gd name="T11" fmla="*/ 1164 h 375"/>
                  <a:gd name="T12" fmla="+- 0 2702 1342"/>
                  <a:gd name="T13" fmla="*/ T12 w 1550"/>
                  <a:gd name="T14" fmla="+- 0 1169 1157"/>
                  <a:gd name="T15" fmla="*/ 1169 h 375"/>
                  <a:gd name="T16" fmla="+- 0 2642 1342"/>
                  <a:gd name="T17" fmla="*/ T16 w 1550"/>
                  <a:gd name="T18" fmla="+- 0 1175 1157"/>
                  <a:gd name="T19" fmla="*/ 1175 h 375"/>
                  <a:gd name="T20" fmla="+- 0 2567 1342"/>
                  <a:gd name="T21" fmla="*/ T20 w 1550"/>
                  <a:gd name="T22" fmla="+- 0 1186 1157"/>
                  <a:gd name="T23" fmla="*/ 1186 h 375"/>
                  <a:gd name="T24" fmla="+- 0 2507 1342"/>
                  <a:gd name="T25" fmla="*/ T24 w 1550"/>
                  <a:gd name="T26" fmla="+- 0 1199 1157"/>
                  <a:gd name="T27" fmla="*/ 1199 h 375"/>
                  <a:gd name="T28" fmla="+- 0 2431 1342"/>
                  <a:gd name="T29" fmla="*/ T28 w 1550"/>
                  <a:gd name="T30" fmla="+- 0 1226 1157"/>
                  <a:gd name="T31" fmla="*/ 1226 h 375"/>
                  <a:gd name="T32" fmla="+- 0 2360 1342"/>
                  <a:gd name="T33" fmla="*/ T32 w 1550"/>
                  <a:gd name="T34" fmla="+- 0 1257 1157"/>
                  <a:gd name="T35" fmla="*/ 1257 h 375"/>
                  <a:gd name="T36" fmla="+- 0 2304 1342"/>
                  <a:gd name="T37" fmla="*/ T36 w 1550"/>
                  <a:gd name="T38" fmla="+- 0 1284 1157"/>
                  <a:gd name="T39" fmla="*/ 1284 h 375"/>
                  <a:gd name="T40" fmla="+- 0 2269 1342"/>
                  <a:gd name="T41" fmla="*/ T40 w 1550"/>
                  <a:gd name="T42" fmla="+- 0 1303 1157"/>
                  <a:gd name="T43" fmla="*/ 1303 h 375"/>
                  <a:gd name="T44" fmla="+- 0 2252 1342"/>
                  <a:gd name="T45" fmla="*/ T44 w 1550"/>
                  <a:gd name="T46" fmla="+- 0 1310 1157"/>
                  <a:gd name="T47" fmla="*/ 1310 h 375"/>
                  <a:gd name="T48" fmla="+- 0 2182 1342"/>
                  <a:gd name="T49" fmla="*/ T48 w 1550"/>
                  <a:gd name="T50" fmla="+- 0 1343 1157"/>
                  <a:gd name="T51" fmla="*/ 1343 h 375"/>
                  <a:gd name="T52" fmla="+- 0 2163 1342"/>
                  <a:gd name="T53" fmla="*/ T52 w 1550"/>
                  <a:gd name="T54" fmla="+- 0 1351 1157"/>
                  <a:gd name="T55" fmla="*/ 1351 h 375"/>
                  <a:gd name="T56" fmla="+- 0 2145 1342"/>
                  <a:gd name="T57" fmla="*/ T56 w 1550"/>
                  <a:gd name="T58" fmla="+- 0 1360 1157"/>
                  <a:gd name="T59" fmla="*/ 1360 h 375"/>
                  <a:gd name="T60" fmla="+- 0 2089 1342"/>
                  <a:gd name="T61" fmla="*/ T60 w 1550"/>
                  <a:gd name="T62" fmla="+- 0 1385 1157"/>
                  <a:gd name="T63" fmla="*/ 1385 h 375"/>
                  <a:gd name="T64" fmla="+- 0 2032 1342"/>
                  <a:gd name="T65" fmla="*/ T64 w 1550"/>
                  <a:gd name="T66" fmla="+- 0 1409 1157"/>
                  <a:gd name="T67" fmla="*/ 1409 h 375"/>
                  <a:gd name="T68" fmla="+- 0 1975 1342"/>
                  <a:gd name="T69" fmla="*/ T68 w 1550"/>
                  <a:gd name="T70" fmla="+- 0 1430 1157"/>
                  <a:gd name="T71" fmla="*/ 1430 h 375"/>
                  <a:gd name="T72" fmla="+- 0 1914 1342"/>
                  <a:gd name="T73" fmla="*/ T72 w 1550"/>
                  <a:gd name="T74" fmla="+- 0 1446 1157"/>
                  <a:gd name="T75" fmla="*/ 1446 h 375"/>
                  <a:gd name="T76" fmla="+- 0 1854 1342"/>
                  <a:gd name="T77" fmla="*/ T76 w 1550"/>
                  <a:gd name="T78" fmla="+- 0 1459 1157"/>
                  <a:gd name="T79" fmla="*/ 1459 h 375"/>
                  <a:gd name="T80" fmla="+- 0 1794 1342"/>
                  <a:gd name="T81" fmla="*/ T80 w 1550"/>
                  <a:gd name="T82" fmla="+- 0 1470 1157"/>
                  <a:gd name="T83" fmla="*/ 1470 h 375"/>
                  <a:gd name="T84" fmla="+- 0 1716 1342"/>
                  <a:gd name="T85" fmla="*/ T84 w 1550"/>
                  <a:gd name="T86" fmla="+- 0 1482 1157"/>
                  <a:gd name="T87" fmla="*/ 1482 h 375"/>
                  <a:gd name="T88" fmla="+- 0 1696 1342"/>
                  <a:gd name="T89" fmla="*/ T88 w 1550"/>
                  <a:gd name="T90" fmla="+- 0 1485 1157"/>
                  <a:gd name="T91" fmla="*/ 1485 h 375"/>
                  <a:gd name="T92" fmla="+- 0 1678 1342"/>
                  <a:gd name="T93" fmla="*/ T92 w 1550"/>
                  <a:gd name="T94" fmla="+- 0 1488 1157"/>
                  <a:gd name="T95" fmla="*/ 1488 h 375"/>
                  <a:gd name="T96" fmla="+- 0 1659 1342"/>
                  <a:gd name="T97" fmla="*/ T96 w 1550"/>
                  <a:gd name="T98" fmla="+- 0 1491 1157"/>
                  <a:gd name="T99" fmla="*/ 1491 h 375"/>
                  <a:gd name="T100" fmla="+- 0 1640 1342"/>
                  <a:gd name="T101" fmla="*/ T100 w 1550"/>
                  <a:gd name="T102" fmla="+- 0 1493 1157"/>
                  <a:gd name="T103" fmla="*/ 1493 h 375"/>
                  <a:gd name="T104" fmla="+- 0 1619 1342"/>
                  <a:gd name="T105" fmla="*/ T104 w 1550"/>
                  <a:gd name="T106" fmla="+- 0 1497 1157"/>
                  <a:gd name="T107" fmla="*/ 1497 h 375"/>
                  <a:gd name="T108" fmla="+- 0 1598 1342"/>
                  <a:gd name="T109" fmla="*/ T108 w 1550"/>
                  <a:gd name="T110" fmla="+- 0 1500 1157"/>
                  <a:gd name="T111" fmla="*/ 1500 h 375"/>
                  <a:gd name="T112" fmla="+- 0 1536 1342"/>
                  <a:gd name="T113" fmla="*/ T112 w 1550"/>
                  <a:gd name="T114" fmla="+- 0 1508 1157"/>
                  <a:gd name="T115" fmla="*/ 1508 h 375"/>
                  <a:gd name="T116" fmla="+- 0 1476 1342"/>
                  <a:gd name="T117" fmla="*/ T116 w 1550"/>
                  <a:gd name="T118" fmla="+- 0 1516 1157"/>
                  <a:gd name="T119" fmla="*/ 1516 h 375"/>
                  <a:gd name="T120" fmla="+- 0 1399 1342"/>
                  <a:gd name="T121" fmla="*/ T120 w 1550"/>
                  <a:gd name="T122" fmla="+- 0 1525 1157"/>
                  <a:gd name="T123" fmla="*/ 1525 h 375"/>
                  <a:gd name="T124" fmla="+- 0 1361 1342"/>
                  <a:gd name="T125" fmla="*/ T124 w 1550"/>
                  <a:gd name="T126" fmla="+- 0 1529 1157"/>
                  <a:gd name="T127" fmla="*/ 1529 h 375"/>
                  <a:gd name="T128" fmla="+- 0 1342 1342"/>
                  <a:gd name="T129" fmla="*/ T128 w 1550"/>
                  <a:gd name="T130" fmla="+- 0 1531 1157"/>
                  <a:gd name="T131" fmla="*/ 1531 h 37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1550" h="375">
                    <a:moveTo>
                      <a:pt x="1550" y="0"/>
                    </a:moveTo>
                    <a:lnTo>
                      <a:pt x="1486" y="3"/>
                    </a:lnTo>
                    <a:lnTo>
                      <a:pt x="1422" y="7"/>
                    </a:lnTo>
                    <a:lnTo>
                      <a:pt x="1360" y="12"/>
                    </a:lnTo>
                    <a:lnTo>
                      <a:pt x="1300" y="18"/>
                    </a:lnTo>
                    <a:lnTo>
                      <a:pt x="1225" y="29"/>
                    </a:lnTo>
                    <a:lnTo>
                      <a:pt x="1165" y="42"/>
                    </a:lnTo>
                    <a:lnTo>
                      <a:pt x="1089" y="69"/>
                    </a:lnTo>
                    <a:lnTo>
                      <a:pt x="1018" y="100"/>
                    </a:lnTo>
                    <a:lnTo>
                      <a:pt x="962" y="127"/>
                    </a:lnTo>
                    <a:lnTo>
                      <a:pt x="927" y="146"/>
                    </a:lnTo>
                    <a:lnTo>
                      <a:pt x="910" y="153"/>
                    </a:lnTo>
                    <a:lnTo>
                      <a:pt x="840" y="186"/>
                    </a:lnTo>
                    <a:lnTo>
                      <a:pt x="821" y="194"/>
                    </a:lnTo>
                    <a:lnTo>
                      <a:pt x="803" y="203"/>
                    </a:lnTo>
                    <a:lnTo>
                      <a:pt x="747" y="228"/>
                    </a:lnTo>
                    <a:lnTo>
                      <a:pt x="690" y="252"/>
                    </a:lnTo>
                    <a:lnTo>
                      <a:pt x="633" y="273"/>
                    </a:lnTo>
                    <a:lnTo>
                      <a:pt x="572" y="289"/>
                    </a:lnTo>
                    <a:lnTo>
                      <a:pt x="512" y="302"/>
                    </a:lnTo>
                    <a:lnTo>
                      <a:pt x="452" y="313"/>
                    </a:lnTo>
                    <a:lnTo>
                      <a:pt x="374" y="325"/>
                    </a:lnTo>
                    <a:lnTo>
                      <a:pt x="354" y="328"/>
                    </a:lnTo>
                    <a:lnTo>
                      <a:pt x="336" y="331"/>
                    </a:lnTo>
                    <a:lnTo>
                      <a:pt x="317" y="334"/>
                    </a:lnTo>
                    <a:lnTo>
                      <a:pt x="298" y="336"/>
                    </a:lnTo>
                    <a:lnTo>
                      <a:pt x="277" y="340"/>
                    </a:lnTo>
                    <a:lnTo>
                      <a:pt x="256" y="343"/>
                    </a:lnTo>
                    <a:lnTo>
                      <a:pt x="194" y="351"/>
                    </a:lnTo>
                    <a:lnTo>
                      <a:pt x="134" y="359"/>
                    </a:lnTo>
                    <a:lnTo>
                      <a:pt x="57" y="368"/>
                    </a:lnTo>
                    <a:lnTo>
                      <a:pt x="19" y="372"/>
                    </a:lnTo>
                    <a:lnTo>
                      <a:pt x="0" y="374"/>
                    </a:lnTo>
                  </a:path>
                </a:pathLst>
              </a:custGeom>
              <a:noFill/>
              <a:ln w="6350">
                <a:solidFill>
                  <a:srgbClr val="000000"/>
                </a:solidFill>
                <a:prstDash val="dash"/>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grpSp>
        <p:grpSp>
          <p:nvGrpSpPr>
            <p:cNvPr id="54" name="Group 53"/>
            <p:cNvGrpSpPr>
              <a:grpSpLocks/>
            </p:cNvGrpSpPr>
            <p:nvPr/>
          </p:nvGrpSpPr>
          <p:grpSpPr bwMode="auto">
            <a:xfrm>
              <a:off x="3863" y="1455"/>
              <a:ext cx="363" cy="2"/>
              <a:chOff x="3863" y="1455"/>
              <a:chExt cx="363" cy="2"/>
            </a:xfrm>
          </p:grpSpPr>
          <p:sp>
            <p:nvSpPr>
              <p:cNvPr id="95" name="Freeform 94"/>
              <p:cNvSpPr>
                <a:spLocks/>
              </p:cNvSpPr>
              <p:nvPr/>
            </p:nvSpPr>
            <p:spPr bwMode="auto">
              <a:xfrm>
                <a:off x="3863" y="1455"/>
                <a:ext cx="363" cy="2"/>
              </a:xfrm>
              <a:custGeom>
                <a:avLst/>
                <a:gdLst>
                  <a:gd name="T0" fmla="+- 0 4226 3863"/>
                  <a:gd name="T1" fmla="*/ T0 w 363"/>
                  <a:gd name="T2" fmla="+- 0 3863 3863"/>
                  <a:gd name="T3" fmla="*/ T2 w 363"/>
                </a:gdLst>
                <a:ahLst/>
                <a:cxnLst>
                  <a:cxn ang="0">
                    <a:pos x="T1" y="0"/>
                  </a:cxn>
                  <a:cxn ang="0">
                    <a:pos x="T3" y="0"/>
                  </a:cxn>
                </a:cxnLst>
                <a:rect l="0" t="0" r="r" b="b"/>
                <a:pathLst>
                  <a:path w="363">
                    <a:moveTo>
                      <a:pt x="363" y="0"/>
                    </a:moveTo>
                    <a:lnTo>
                      <a:pt x="0" y="0"/>
                    </a:lnTo>
                  </a:path>
                </a:pathLst>
              </a:custGeom>
              <a:noFill/>
              <a:ln w="12700">
                <a:solidFill>
                  <a:srgbClr val="000000"/>
                </a:solidFill>
                <a:prstDash val="dash"/>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grpSp>
        <p:grpSp>
          <p:nvGrpSpPr>
            <p:cNvPr id="55" name="Group 54"/>
            <p:cNvGrpSpPr>
              <a:grpSpLocks/>
            </p:cNvGrpSpPr>
            <p:nvPr/>
          </p:nvGrpSpPr>
          <p:grpSpPr bwMode="auto">
            <a:xfrm>
              <a:off x="3763" y="1415"/>
              <a:ext cx="120" cy="80"/>
              <a:chOff x="3763" y="1415"/>
              <a:chExt cx="120" cy="80"/>
            </a:xfrm>
          </p:grpSpPr>
          <p:sp>
            <p:nvSpPr>
              <p:cNvPr id="94" name="Freeform 93"/>
              <p:cNvSpPr>
                <a:spLocks/>
              </p:cNvSpPr>
              <p:nvPr/>
            </p:nvSpPr>
            <p:spPr bwMode="auto">
              <a:xfrm>
                <a:off x="3763" y="1415"/>
                <a:ext cx="120" cy="80"/>
              </a:xfrm>
              <a:custGeom>
                <a:avLst/>
                <a:gdLst>
                  <a:gd name="T0" fmla="+- 0 3883 3763"/>
                  <a:gd name="T1" fmla="*/ T0 w 120"/>
                  <a:gd name="T2" fmla="+- 0 1415 1415"/>
                  <a:gd name="T3" fmla="*/ 1415 h 80"/>
                  <a:gd name="T4" fmla="+- 0 3763 3763"/>
                  <a:gd name="T5" fmla="*/ T4 w 120"/>
                  <a:gd name="T6" fmla="+- 0 1455 1415"/>
                  <a:gd name="T7" fmla="*/ 1455 h 80"/>
                  <a:gd name="T8" fmla="+- 0 3883 3763"/>
                  <a:gd name="T9" fmla="*/ T8 w 120"/>
                  <a:gd name="T10" fmla="+- 0 1495 1415"/>
                  <a:gd name="T11" fmla="*/ 1495 h 80"/>
                  <a:gd name="T12" fmla="+- 0 3883 3763"/>
                  <a:gd name="T13" fmla="*/ T12 w 120"/>
                  <a:gd name="T14" fmla="+- 0 1415 1415"/>
                  <a:gd name="T15" fmla="*/ 1415 h 80"/>
                </a:gdLst>
                <a:ahLst/>
                <a:cxnLst>
                  <a:cxn ang="0">
                    <a:pos x="T1" y="T3"/>
                  </a:cxn>
                  <a:cxn ang="0">
                    <a:pos x="T5" y="T7"/>
                  </a:cxn>
                  <a:cxn ang="0">
                    <a:pos x="T9" y="T11"/>
                  </a:cxn>
                  <a:cxn ang="0">
                    <a:pos x="T13" y="T15"/>
                  </a:cxn>
                </a:cxnLst>
                <a:rect l="0" t="0" r="r" b="b"/>
                <a:pathLst>
                  <a:path w="120" h="80">
                    <a:moveTo>
                      <a:pt x="120" y="0"/>
                    </a:moveTo>
                    <a:lnTo>
                      <a:pt x="0" y="40"/>
                    </a:lnTo>
                    <a:lnTo>
                      <a:pt x="120" y="80"/>
                    </a:lnTo>
                    <a:lnTo>
                      <a:pt x="12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grpSp>
        <p:grpSp>
          <p:nvGrpSpPr>
            <p:cNvPr id="56" name="Group 55"/>
            <p:cNvGrpSpPr>
              <a:grpSpLocks/>
            </p:cNvGrpSpPr>
            <p:nvPr/>
          </p:nvGrpSpPr>
          <p:grpSpPr bwMode="auto">
            <a:xfrm>
              <a:off x="6698" y="1443"/>
              <a:ext cx="551" cy="2"/>
              <a:chOff x="6698" y="1443"/>
              <a:chExt cx="551" cy="2"/>
            </a:xfrm>
          </p:grpSpPr>
          <p:sp>
            <p:nvSpPr>
              <p:cNvPr id="93" name="Freeform 92"/>
              <p:cNvSpPr>
                <a:spLocks/>
              </p:cNvSpPr>
              <p:nvPr/>
            </p:nvSpPr>
            <p:spPr bwMode="auto">
              <a:xfrm>
                <a:off x="6698" y="1443"/>
                <a:ext cx="551" cy="2"/>
              </a:xfrm>
              <a:custGeom>
                <a:avLst/>
                <a:gdLst>
                  <a:gd name="T0" fmla="+- 0 7249 6698"/>
                  <a:gd name="T1" fmla="*/ T0 w 551"/>
                  <a:gd name="T2" fmla="+- 0 6698 6698"/>
                  <a:gd name="T3" fmla="*/ T2 w 551"/>
                </a:gdLst>
                <a:ahLst/>
                <a:cxnLst>
                  <a:cxn ang="0">
                    <a:pos x="T1" y="0"/>
                  </a:cxn>
                  <a:cxn ang="0">
                    <a:pos x="T3" y="0"/>
                  </a:cxn>
                </a:cxnLst>
                <a:rect l="0" t="0" r="r" b="b"/>
                <a:pathLst>
                  <a:path w="551">
                    <a:moveTo>
                      <a:pt x="551" y="0"/>
                    </a:moveTo>
                    <a:lnTo>
                      <a:pt x="0" y="0"/>
                    </a:lnTo>
                  </a:path>
                </a:pathLst>
              </a:custGeom>
              <a:noFill/>
              <a:ln w="12700">
                <a:solidFill>
                  <a:srgbClr val="000000"/>
                </a:solidFill>
                <a:prstDash val="dash"/>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grpSp>
        <p:grpSp>
          <p:nvGrpSpPr>
            <p:cNvPr id="57" name="Group 56"/>
            <p:cNvGrpSpPr>
              <a:grpSpLocks/>
            </p:cNvGrpSpPr>
            <p:nvPr/>
          </p:nvGrpSpPr>
          <p:grpSpPr bwMode="auto">
            <a:xfrm>
              <a:off x="6598" y="1403"/>
              <a:ext cx="120" cy="80"/>
              <a:chOff x="6598" y="1403"/>
              <a:chExt cx="120" cy="80"/>
            </a:xfrm>
          </p:grpSpPr>
          <p:sp>
            <p:nvSpPr>
              <p:cNvPr id="92" name="Freeform 91"/>
              <p:cNvSpPr>
                <a:spLocks/>
              </p:cNvSpPr>
              <p:nvPr/>
            </p:nvSpPr>
            <p:spPr bwMode="auto">
              <a:xfrm>
                <a:off x="6598" y="1403"/>
                <a:ext cx="120" cy="80"/>
              </a:xfrm>
              <a:custGeom>
                <a:avLst/>
                <a:gdLst>
                  <a:gd name="T0" fmla="+- 0 6718 6598"/>
                  <a:gd name="T1" fmla="*/ T0 w 120"/>
                  <a:gd name="T2" fmla="+- 0 1403 1403"/>
                  <a:gd name="T3" fmla="*/ 1403 h 80"/>
                  <a:gd name="T4" fmla="+- 0 6598 6598"/>
                  <a:gd name="T5" fmla="*/ T4 w 120"/>
                  <a:gd name="T6" fmla="+- 0 1443 1403"/>
                  <a:gd name="T7" fmla="*/ 1443 h 80"/>
                  <a:gd name="T8" fmla="+- 0 6718 6598"/>
                  <a:gd name="T9" fmla="*/ T8 w 120"/>
                  <a:gd name="T10" fmla="+- 0 1483 1403"/>
                  <a:gd name="T11" fmla="*/ 1483 h 80"/>
                  <a:gd name="T12" fmla="+- 0 6718 6598"/>
                  <a:gd name="T13" fmla="*/ T12 w 120"/>
                  <a:gd name="T14" fmla="+- 0 1403 1403"/>
                  <a:gd name="T15" fmla="*/ 1403 h 80"/>
                </a:gdLst>
                <a:ahLst/>
                <a:cxnLst>
                  <a:cxn ang="0">
                    <a:pos x="T1" y="T3"/>
                  </a:cxn>
                  <a:cxn ang="0">
                    <a:pos x="T5" y="T7"/>
                  </a:cxn>
                  <a:cxn ang="0">
                    <a:pos x="T9" y="T11"/>
                  </a:cxn>
                  <a:cxn ang="0">
                    <a:pos x="T13" y="T15"/>
                  </a:cxn>
                </a:cxnLst>
                <a:rect l="0" t="0" r="r" b="b"/>
                <a:pathLst>
                  <a:path w="120" h="80">
                    <a:moveTo>
                      <a:pt x="120" y="0"/>
                    </a:moveTo>
                    <a:lnTo>
                      <a:pt x="0" y="40"/>
                    </a:lnTo>
                    <a:lnTo>
                      <a:pt x="120" y="80"/>
                    </a:lnTo>
                    <a:lnTo>
                      <a:pt x="12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grpSp>
        <p:grpSp>
          <p:nvGrpSpPr>
            <p:cNvPr id="58" name="Group 57"/>
            <p:cNvGrpSpPr>
              <a:grpSpLocks/>
            </p:cNvGrpSpPr>
            <p:nvPr/>
          </p:nvGrpSpPr>
          <p:grpSpPr bwMode="auto">
            <a:xfrm>
              <a:off x="7150" y="1051"/>
              <a:ext cx="1540" cy="406"/>
              <a:chOff x="7150" y="1051"/>
              <a:chExt cx="1540" cy="406"/>
            </a:xfrm>
          </p:grpSpPr>
          <p:sp>
            <p:nvSpPr>
              <p:cNvPr id="91" name="Freeform 90"/>
              <p:cNvSpPr>
                <a:spLocks/>
              </p:cNvSpPr>
              <p:nvPr/>
            </p:nvSpPr>
            <p:spPr bwMode="auto">
              <a:xfrm>
                <a:off x="7150" y="1051"/>
                <a:ext cx="1540" cy="406"/>
              </a:xfrm>
              <a:custGeom>
                <a:avLst/>
                <a:gdLst>
                  <a:gd name="T0" fmla="+- 0 8690 7150"/>
                  <a:gd name="T1" fmla="*/ T0 w 1540"/>
                  <a:gd name="T2" fmla="+- 0 1057 1051"/>
                  <a:gd name="T3" fmla="*/ 1057 h 406"/>
                  <a:gd name="T4" fmla="+- 0 8614 7150"/>
                  <a:gd name="T5" fmla="*/ T4 w 1540"/>
                  <a:gd name="T6" fmla="+- 0 1051 1051"/>
                  <a:gd name="T7" fmla="*/ 1051 h 406"/>
                  <a:gd name="T8" fmla="+- 0 8595 7150"/>
                  <a:gd name="T9" fmla="*/ T8 w 1540"/>
                  <a:gd name="T10" fmla="+- 0 1051 1051"/>
                  <a:gd name="T11" fmla="*/ 1051 h 406"/>
                  <a:gd name="T12" fmla="+- 0 8575 7150"/>
                  <a:gd name="T13" fmla="*/ T12 w 1540"/>
                  <a:gd name="T14" fmla="+- 0 1051 1051"/>
                  <a:gd name="T15" fmla="*/ 1051 h 406"/>
                  <a:gd name="T16" fmla="+- 0 8515 7150"/>
                  <a:gd name="T17" fmla="*/ T16 w 1540"/>
                  <a:gd name="T18" fmla="+- 0 1057 1051"/>
                  <a:gd name="T19" fmla="*/ 1057 h 406"/>
                  <a:gd name="T20" fmla="+- 0 8456 7150"/>
                  <a:gd name="T21" fmla="*/ T20 w 1540"/>
                  <a:gd name="T22" fmla="+- 0 1072 1051"/>
                  <a:gd name="T23" fmla="*/ 1072 h 406"/>
                  <a:gd name="T24" fmla="+- 0 8384 7150"/>
                  <a:gd name="T25" fmla="*/ T24 w 1540"/>
                  <a:gd name="T26" fmla="+- 0 1104 1051"/>
                  <a:gd name="T27" fmla="*/ 1104 h 406"/>
                  <a:gd name="T28" fmla="+- 0 8330 7150"/>
                  <a:gd name="T29" fmla="*/ T28 w 1540"/>
                  <a:gd name="T30" fmla="+- 0 1133 1051"/>
                  <a:gd name="T31" fmla="*/ 1133 h 406"/>
                  <a:gd name="T32" fmla="+- 0 8276 7150"/>
                  <a:gd name="T33" fmla="*/ T32 w 1540"/>
                  <a:gd name="T34" fmla="+- 0 1164 1051"/>
                  <a:gd name="T35" fmla="*/ 1164 h 406"/>
                  <a:gd name="T36" fmla="+- 0 8258 7150"/>
                  <a:gd name="T37" fmla="*/ T36 w 1540"/>
                  <a:gd name="T38" fmla="+- 0 1175 1051"/>
                  <a:gd name="T39" fmla="*/ 1175 h 406"/>
                  <a:gd name="T40" fmla="+- 0 8241 7150"/>
                  <a:gd name="T41" fmla="*/ T40 w 1540"/>
                  <a:gd name="T42" fmla="+- 0 1185 1051"/>
                  <a:gd name="T43" fmla="*/ 1185 h 406"/>
                  <a:gd name="T44" fmla="+- 0 8224 7150"/>
                  <a:gd name="T45" fmla="*/ T44 w 1540"/>
                  <a:gd name="T46" fmla="+- 0 1195 1051"/>
                  <a:gd name="T47" fmla="*/ 1195 h 406"/>
                  <a:gd name="T48" fmla="+- 0 8207 7150"/>
                  <a:gd name="T49" fmla="*/ T48 w 1540"/>
                  <a:gd name="T50" fmla="+- 0 1204 1051"/>
                  <a:gd name="T51" fmla="*/ 1204 h 406"/>
                  <a:gd name="T52" fmla="+- 0 8188 7150"/>
                  <a:gd name="T53" fmla="*/ T52 w 1540"/>
                  <a:gd name="T54" fmla="+- 0 1214 1051"/>
                  <a:gd name="T55" fmla="*/ 1214 h 406"/>
                  <a:gd name="T56" fmla="+- 0 8170 7150"/>
                  <a:gd name="T57" fmla="*/ T56 w 1540"/>
                  <a:gd name="T58" fmla="+- 0 1224 1051"/>
                  <a:gd name="T59" fmla="*/ 1224 h 406"/>
                  <a:gd name="T60" fmla="+- 0 8151 7150"/>
                  <a:gd name="T61" fmla="*/ T60 w 1540"/>
                  <a:gd name="T62" fmla="+- 0 1235 1051"/>
                  <a:gd name="T63" fmla="*/ 1235 h 406"/>
                  <a:gd name="T64" fmla="+- 0 8133 7150"/>
                  <a:gd name="T65" fmla="*/ T64 w 1540"/>
                  <a:gd name="T66" fmla="+- 0 1245 1051"/>
                  <a:gd name="T67" fmla="*/ 1245 h 406"/>
                  <a:gd name="T68" fmla="+- 0 8115 7150"/>
                  <a:gd name="T69" fmla="*/ T68 w 1540"/>
                  <a:gd name="T70" fmla="+- 0 1256 1051"/>
                  <a:gd name="T71" fmla="*/ 1256 h 406"/>
                  <a:gd name="T72" fmla="+- 0 8097 7150"/>
                  <a:gd name="T73" fmla="*/ T72 w 1540"/>
                  <a:gd name="T74" fmla="+- 0 1266 1051"/>
                  <a:gd name="T75" fmla="*/ 1266 h 406"/>
                  <a:gd name="T76" fmla="+- 0 8079 7150"/>
                  <a:gd name="T77" fmla="*/ T76 w 1540"/>
                  <a:gd name="T78" fmla="+- 0 1276 1051"/>
                  <a:gd name="T79" fmla="*/ 1276 h 406"/>
                  <a:gd name="T80" fmla="+- 0 8010 7150"/>
                  <a:gd name="T81" fmla="*/ T80 w 1540"/>
                  <a:gd name="T82" fmla="+- 0 1315 1051"/>
                  <a:gd name="T83" fmla="*/ 1315 h 406"/>
                  <a:gd name="T84" fmla="+- 0 7939 7150"/>
                  <a:gd name="T85" fmla="*/ T84 w 1540"/>
                  <a:gd name="T86" fmla="+- 0 1350 1051"/>
                  <a:gd name="T87" fmla="*/ 1350 h 406"/>
                  <a:gd name="T88" fmla="+- 0 7882 7150"/>
                  <a:gd name="T89" fmla="*/ T88 w 1540"/>
                  <a:gd name="T90" fmla="+- 0 1375 1051"/>
                  <a:gd name="T91" fmla="*/ 1375 h 406"/>
                  <a:gd name="T92" fmla="+- 0 7811 7150"/>
                  <a:gd name="T93" fmla="*/ T92 w 1540"/>
                  <a:gd name="T94" fmla="+- 0 1401 1051"/>
                  <a:gd name="T95" fmla="*/ 1401 h 406"/>
                  <a:gd name="T96" fmla="+- 0 7735 7150"/>
                  <a:gd name="T97" fmla="*/ T96 w 1540"/>
                  <a:gd name="T98" fmla="+- 0 1420 1051"/>
                  <a:gd name="T99" fmla="*/ 1420 h 406"/>
                  <a:gd name="T100" fmla="+- 0 7675 7150"/>
                  <a:gd name="T101" fmla="*/ T100 w 1540"/>
                  <a:gd name="T102" fmla="+- 0 1429 1051"/>
                  <a:gd name="T103" fmla="*/ 1429 h 406"/>
                  <a:gd name="T104" fmla="+- 0 7615 7150"/>
                  <a:gd name="T105" fmla="*/ T104 w 1540"/>
                  <a:gd name="T106" fmla="+- 0 1434 1051"/>
                  <a:gd name="T107" fmla="*/ 1434 h 406"/>
                  <a:gd name="T108" fmla="+- 0 7555 7150"/>
                  <a:gd name="T109" fmla="*/ T108 w 1540"/>
                  <a:gd name="T110" fmla="+- 0 1439 1051"/>
                  <a:gd name="T111" fmla="*/ 1439 h 406"/>
                  <a:gd name="T112" fmla="+- 0 7495 7150"/>
                  <a:gd name="T113" fmla="*/ T112 w 1540"/>
                  <a:gd name="T114" fmla="+- 0 1442 1051"/>
                  <a:gd name="T115" fmla="*/ 1442 h 406"/>
                  <a:gd name="T116" fmla="+- 0 7475 7150"/>
                  <a:gd name="T117" fmla="*/ T116 w 1540"/>
                  <a:gd name="T118" fmla="+- 0 1443 1051"/>
                  <a:gd name="T119" fmla="*/ 1443 h 406"/>
                  <a:gd name="T120" fmla="+- 0 7456 7150"/>
                  <a:gd name="T121" fmla="*/ T120 w 1540"/>
                  <a:gd name="T122" fmla="+- 0 1444 1051"/>
                  <a:gd name="T123" fmla="*/ 1444 h 406"/>
                  <a:gd name="T124" fmla="+- 0 7434 7150"/>
                  <a:gd name="T125" fmla="*/ T124 w 1540"/>
                  <a:gd name="T126" fmla="+- 0 1445 1051"/>
                  <a:gd name="T127" fmla="*/ 1445 h 406"/>
                  <a:gd name="T128" fmla="+- 0 7411 7150"/>
                  <a:gd name="T129" fmla="*/ T128 w 1540"/>
                  <a:gd name="T130" fmla="+- 0 1447 1051"/>
                  <a:gd name="T131" fmla="*/ 1447 h 406"/>
                  <a:gd name="T132" fmla="+- 0 7333 7150"/>
                  <a:gd name="T133" fmla="*/ T132 w 1540"/>
                  <a:gd name="T134" fmla="+- 0 1450 1051"/>
                  <a:gd name="T135" fmla="*/ 1450 h 406"/>
                  <a:gd name="T136" fmla="+- 0 7256 7150"/>
                  <a:gd name="T137" fmla="*/ T136 w 1540"/>
                  <a:gd name="T138" fmla="+- 0 1453 1051"/>
                  <a:gd name="T139" fmla="*/ 1453 h 406"/>
                  <a:gd name="T140" fmla="+- 0 7191 7150"/>
                  <a:gd name="T141" fmla="*/ T140 w 1540"/>
                  <a:gd name="T142" fmla="+- 0 1456 1051"/>
                  <a:gd name="T143" fmla="*/ 1456 h 406"/>
                  <a:gd name="T144" fmla="+- 0 7154 7150"/>
                  <a:gd name="T145" fmla="*/ T144 w 1540"/>
                  <a:gd name="T146" fmla="+- 0 1457 1051"/>
                  <a:gd name="T147" fmla="*/ 1457 h 406"/>
                  <a:gd name="T148" fmla="+- 0 7150 7150"/>
                  <a:gd name="T149" fmla="*/ T148 w 1540"/>
                  <a:gd name="T150" fmla="+- 0 1457 1051"/>
                  <a:gd name="T151" fmla="*/ 1457 h 40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Lst>
                <a:rect l="0" t="0" r="r" b="b"/>
                <a:pathLst>
                  <a:path w="1540" h="406">
                    <a:moveTo>
                      <a:pt x="1540" y="6"/>
                    </a:moveTo>
                    <a:lnTo>
                      <a:pt x="1464" y="0"/>
                    </a:lnTo>
                    <a:lnTo>
                      <a:pt x="1445" y="0"/>
                    </a:lnTo>
                    <a:lnTo>
                      <a:pt x="1425" y="0"/>
                    </a:lnTo>
                    <a:lnTo>
                      <a:pt x="1365" y="6"/>
                    </a:lnTo>
                    <a:lnTo>
                      <a:pt x="1306" y="21"/>
                    </a:lnTo>
                    <a:lnTo>
                      <a:pt x="1234" y="53"/>
                    </a:lnTo>
                    <a:lnTo>
                      <a:pt x="1180" y="82"/>
                    </a:lnTo>
                    <a:lnTo>
                      <a:pt x="1126" y="113"/>
                    </a:lnTo>
                    <a:lnTo>
                      <a:pt x="1108" y="124"/>
                    </a:lnTo>
                    <a:lnTo>
                      <a:pt x="1091" y="134"/>
                    </a:lnTo>
                    <a:lnTo>
                      <a:pt x="1074" y="144"/>
                    </a:lnTo>
                    <a:lnTo>
                      <a:pt x="1057" y="153"/>
                    </a:lnTo>
                    <a:lnTo>
                      <a:pt x="1038" y="163"/>
                    </a:lnTo>
                    <a:lnTo>
                      <a:pt x="1020" y="173"/>
                    </a:lnTo>
                    <a:lnTo>
                      <a:pt x="1001" y="184"/>
                    </a:lnTo>
                    <a:lnTo>
                      <a:pt x="983" y="194"/>
                    </a:lnTo>
                    <a:lnTo>
                      <a:pt x="965" y="205"/>
                    </a:lnTo>
                    <a:lnTo>
                      <a:pt x="947" y="215"/>
                    </a:lnTo>
                    <a:lnTo>
                      <a:pt x="929" y="225"/>
                    </a:lnTo>
                    <a:lnTo>
                      <a:pt x="860" y="264"/>
                    </a:lnTo>
                    <a:lnTo>
                      <a:pt x="789" y="299"/>
                    </a:lnTo>
                    <a:lnTo>
                      <a:pt x="732" y="324"/>
                    </a:lnTo>
                    <a:lnTo>
                      <a:pt x="661" y="350"/>
                    </a:lnTo>
                    <a:lnTo>
                      <a:pt x="585" y="369"/>
                    </a:lnTo>
                    <a:lnTo>
                      <a:pt x="525" y="378"/>
                    </a:lnTo>
                    <a:lnTo>
                      <a:pt x="465" y="383"/>
                    </a:lnTo>
                    <a:lnTo>
                      <a:pt x="405" y="388"/>
                    </a:lnTo>
                    <a:lnTo>
                      <a:pt x="345" y="391"/>
                    </a:lnTo>
                    <a:lnTo>
                      <a:pt x="325" y="392"/>
                    </a:lnTo>
                    <a:lnTo>
                      <a:pt x="306" y="393"/>
                    </a:lnTo>
                    <a:lnTo>
                      <a:pt x="284" y="394"/>
                    </a:lnTo>
                    <a:lnTo>
                      <a:pt x="261" y="396"/>
                    </a:lnTo>
                    <a:lnTo>
                      <a:pt x="183" y="399"/>
                    </a:lnTo>
                    <a:lnTo>
                      <a:pt x="106" y="402"/>
                    </a:lnTo>
                    <a:lnTo>
                      <a:pt x="41" y="405"/>
                    </a:lnTo>
                    <a:lnTo>
                      <a:pt x="4" y="406"/>
                    </a:lnTo>
                    <a:lnTo>
                      <a:pt x="0" y="406"/>
                    </a:lnTo>
                  </a:path>
                </a:pathLst>
              </a:custGeom>
              <a:noFill/>
              <a:ln w="6350">
                <a:solidFill>
                  <a:srgbClr val="000000"/>
                </a:solidFill>
                <a:prstDash val="dash"/>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grpSp>
        <p:grpSp>
          <p:nvGrpSpPr>
            <p:cNvPr id="59" name="Group 58"/>
            <p:cNvGrpSpPr>
              <a:grpSpLocks/>
            </p:cNvGrpSpPr>
            <p:nvPr/>
          </p:nvGrpSpPr>
          <p:grpSpPr bwMode="auto">
            <a:xfrm>
              <a:off x="4095" y="1053"/>
              <a:ext cx="1540" cy="406"/>
              <a:chOff x="4095" y="1053"/>
              <a:chExt cx="1540" cy="406"/>
            </a:xfrm>
          </p:grpSpPr>
          <p:sp>
            <p:nvSpPr>
              <p:cNvPr id="90" name="Freeform 89"/>
              <p:cNvSpPr>
                <a:spLocks/>
              </p:cNvSpPr>
              <p:nvPr/>
            </p:nvSpPr>
            <p:spPr bwMode="auto">
              <a:xfrm>
                <a:off x="4095" y="1053"/>
                <a:ext cx="1540" cy="406"/>
              </a:xfrm>
              <a:custGeom>
                <a:avLst/>
                <a:gdLst>
                  <a:gd name="T0" fmla="+- 0 5635 4095"/>
                  <a:gd name="T1" fmla="*/ T0 w 1540"/>
                  <a:gd name="T2" fmla="+- 0 1059 1053"/>
                  <a:gd name="T3" fmla="*/ 1059 h 406"/>
                  <a:gd name="T4" fmla="+- 0 5559 4095"/>
                  <a:gd name="T5" fmla="*/ T4 w 1540"/>
                  <a:gd name="T6" fmla="+- 0 1053 1053"/>
                  <a:gd name="T7" fmla="*/ 1053 h 406"/>
                  <a:gd name="T8" fmla="+- 0 5540 4095"/>
                  <a:gd name="T9" fmla="*/ T8 w 1540"/>
                  <a:gd name="T10" fmla="+- 0 1053 1053"/>
                  <a:gd name="T11" fmla="*/ 1053 h 406"/>
                  <a:gd name="T12" fmla="+- 0 5520 4095"/>
                  <a:gd name="T13" fmla="*/ T12 w 1540"/>
                  <a:gd name="T14" fmla="+- 0 1053 1053"/>
                  <a:gd name="T15" fmla="*/ 1053 h 406"/>
                  <a:gd name="T16" fmla="+- 0 5460 4095"/>
                  <a:gd name="T17" fmla="*/ T16 w 1540"/>
                  <a:gd name="T18" fmla="+- 0 1059 1053"/>
                  <a:gd name="T19" fmla="*/ 1059 h 406"/>
                  <a:gd name="T20" fmla="+- 0 5401 4095"/>
                  <a:gd name="T21" fmla="*/ T20 w 1540"/>
                  <a:gd name="T22" fmla="+- 0 1074 1053"/>
                  <a:gd name="T23" fmla="*/ 1074 h 406"/>
                  <a:gd name="T24" fmla="+- 0 5329 4095"/>
                  <a:gd name="T25" fmla="*/ T24 w 1540"/>
                  <a:gd name="T26" fmla="+- 0 1106 1053"/>
                  <a:gd name="T27" fmla="*/ 1106 h 406"/>
                  <a:gd name="T28" fmla="+- 0 5275 4095"/>
                  <a:gd name="T29" fmla="*/ T28 w 1540"/>
                  <a:gd name="T30" fmla="+- 0 1135 1053"/>
                  <a:gd name="T31" fmla="*/ 1135 h 406"/>
                  <a:gd name="T32" fmla="+- 0 5221 4095"/>
                  <a:gd name="T33" fmla="*/ T32 w 1540"/>
                  <a:gd name="T34" fmla="+- 0 1166 1053"/>
                  <a:gd name="T35" fmla="*/ 1166 h 406"/>
                  <a:gd name="T36" fmla="+- 0 5203 4095"/>
                  <a:gd name="T37" fmla="*/ T36 w 1540"/>
                  <a:gd name="T38" fmla="+- 0 1177 1053"/>
                  <a:gd name="T39" fmla="*/ 1177 h 406"/>
                  <a:gd name="T40" fmla="+- 0 5186 4095"/>
                  <a:gd name="T41" fmla="*/ T40 w 1540"/>
                  <a:gd name="T42" fmla="+- 0 1187 1053"/>
                  <a:gd name="T43" fmla="*/ 1187 h 406"/>
                  <a:gd name="T44" fmla="+- 0 5169 4095"/>
                  <a:gd name="T45" fmla="*/ T44 w 1540"/>
                  <a:gd name="T46" fmla="+- 0 1197 1053"/>
                  <a:gd name="T47" fmla="*/ 1197 h 406"/>
                  <a:gd name="T48" fmla="+- 0 5152 4095"/>
                  <a:gd name="T49" fmla="*/ T48 w 1540"/>
                  <a:gd name="T50" fmla="+- 0 1206 1053"/>
                  <a:gd name="T51" fmla="*/ 1206 h 406"/>
                  <a:gd name="T52" fmla="+- 0 5133 4095"/>
                  <a:gd name="T53" fmla="*/ T52 w 1540"/>
                  <a:gd name="T54" fmla="+- 0 1216 1053"/>
                  <a:gd name="T55" fmla="*/ 1216 h 406"/>
                  <a:gd name="T56" fmla="+- 0 5115 4095"/>
                  <a:gd name="T57" fmla="*/ T56 w 1540"/>
                  <a:gd name="T58" fmla="+- 0 1226 1053"/>
                  <a:gd name="T59" fmla="*/ 1226 h 406"/>
                  <a:gd name="T60" fmla="+- 0 5096 4095"/>
                  <a:gd name="T61" fmla="*/ T60 w 1540"/>
                  <a:gd name="T62" fmla="+- 0 1237 1053"/>
                  <a:gd name="T63" fmla="*/ 1237 h 406"/>
                  <a:gd name="T64" fmla="+- 0 5078 4095"/>
                  <a:gd name="T65" fmla="*/ T64 w 1540"/>
                  <a:gd name="T66" fmla="+- 0 1247 1053"/>
                  <a:gd name="T67" fmla="*/ 1247 h 406"/>
                  <a:gd name="T68" fmla="+- 0 5060 4095"/>
                  <a:gd name="T69" fmla="*/ T68 w 1540"/>
                  <a:gd name="T70" fmla="+- 0 1258 1053"/>
                  <a:gd name="T71" fmla="*/ 1258 h 406"/>
                  <a:gd name="T72" fmla="+- 0 5042 4095"/>
                  <a:gd name="T73" fmla="*/ T72 w 1540"/>
                  <a:gd name="T74" fmla="+- 0 1268 1053"/>
                  <a:gd name="T75" fmla="*/ 1268 h 406"/>
                  <a:gd name="T76" fmla="+- 0 5024 4095"/>
                  <a:gd name="T77" fmla="*/ T76 w 1540"/>
                  <a:gd name="T78" fmla="+- 0 1278 1053"/>
                  <a:gd name="T79" fmla="*/ 1278 h 406"/>
                  <a:gd name="T80" fmla="+- 0 4955 4095"/>
                  <a:gd name="T81" fmla="*/ T80 w 1540"/>
                  <a:gd name="T82" fmla="+- 0 1317 1053"/>
                  <a:gd name="T83" fmla="*/ 1317 h 406"/>
                  <a:gd name="T84" fmla="+- 0 4884 4095"/>
                  <a:gd name="T85" fmla="*/ T84 w 1540"/>
                  <a:gd name="T86" fmla="+- 0 1352 1053"/>
                  <a:gd name="T87" fmla="*/ 1352 h 406"/>
                  <a:gd name="T88" fmla="+- 0 4827 4095"/>
                  <a:gd name="T89" fmla="*/ T88 w 1540"/>
                  <a:gd name="T90" fmla="+- 0 1377 1053"/>
                  <a:gd name="T91" fmla="*/ 1377 h 406"/>
                  <a:gd name="T92" fmla="+- 0 4756 4095"/>
                  <a:gd name="T93" fmla="*/ T92 w 1540"/>
                  <a:gd name="T94" fmla="+- 0 1403 1053"/>
                  <a:gd name="T95" fmla="*/ 1403 h 406"/>
                  <a:gd name="T96" fmla="+- 0 4680 4095"/>
                  <a:gd name="T97" fmla="*/ T96 w 1540"/>
                  <a:gd name="T98" fmla="+- 0 1422 1053"/>
                  <a:gd name="T99" fmla="*/ 1422 h 406"/>
                  <a:gd name="T100" fmla="+- 0 4620 4095"/>
                  <a:gd name="T101" fmla="*/ T100 w 1540"/>
                  <a:gd name="T102" fmla="+- 0 1431 1053"/>
                  <a:gd name="T103" fmla="*/ 1431 h 406"/>
                  <a:gd name="T104" fmla="+- 0 4560 4095"/>
                  <a:gd name="T105" fmla="*/ T104 w 1540"/>
                  <a:gd name="T106" fmla="+- 0 1436 1053"/>
                  <a:gd name="T107" fmla="*/ 1436 h 406"/>
                  <a:gd name="T108" fmla="+- 0 4500 4095"/>
                  <a:gd name="T109" fmla="*/ T108 w 1540"/>
                  <a:gd name="T110" fmla="+- 0 1441 1053"/>
                  <a:gd name="T111" fmla="*/ 1441 h 406"/>
                  <a:gd name="T112" fmla="+- 0 4440 4095"/>
                  <a:gd name="T113" fmla="*/ T112 w 1540"/>
                  <a:gd name="T114" fmla="+- 0 1444 1053"/>
                  <a:gd name="T115" fmla="*/ 1444 h 406"/>
                  <a:gd name="T116" fmla="+- 0 4420 4095"/>
                  <a:gd name="T117" fmla="*/ T116 w 1540"/>
                  <a:gd name="T118" fmla="+- 0 1445 1053"/>
                  <a:gd name="T119" fmla="*/ 1445 h 406"/>
                  <a:gd name="T120" fmla="+- 0 4401 4095"/>
                  <a:gd name="T121" fmla="*/ T120 w 1540"/>
                  <a:gd name="T122" fmla="+- 0 1446 1053"/>
                  <a:gd name="T123" fmla="*/ 1446 h 406"/>
                  <a:gd name="T124" fmla="+- 0 4379 4095"/>
                  <a:gd name="T125" fmla="*/ T124 w 1540"/>
                  <a:gd name="T126" fmla="+- 0 1447 1053"/>
                  <a:gd name="T127" fmla="*/ 1447 h 406"/>
                  <a:gd name="T128" fmla="+- 0 4356 4095"/>
                  <a:gd name="T129" fmla="*/ T128 w 1540"/>
                  <a:gd name="T130" fmla="+- 0 1449 1053"/>
                  <a:gd name="T131" fmla="*/ 1449 h 406"/>
                  <a:gd name="T132" fmla="+- 0 4278 4095"/>
                  <a:gd name="T133" fmla="*/ T132 w 1540"/>
                  <a:gd name="T134" fmla="+- 0 1452 1053"/>
                  <a:gd name="T135" fmla="*/ 1452 h 406"/>
                  <a:gd name="T136" fmla="+- 0 4201 4095"/>
                  <a:gd name="T137" fmla="*/ T136 w 1540"/>
                  <a:gd name="T138" fmla="+- 0 1455 1053"/>
                  <a:gd name="T139" fmla="*/ 1455 h 406"/>
                  <a:gd name="T140" fmla="+- 0 4136 4095"/>
                  <a:gd name="T141" fmla="*/ T140 w 1540"/>
                  <a:gd name="T142" fmla="+- 0 1458 1053"/>
                  <a:gd name="T143" fmla="*/ 1458 h 406"/>
                  <a:gd name="T144" fmla="+- 0 4099 4095"/>
                  <a:gd name="T145" fmla="*/ T144 w 1540"/>
                  <a:gd name="T146" fmla="+- 0 1459 1053"/>
                  <a:gd name="T147" fmla="*/ 1459 h 406"/>
                  <a:gd name="T148" fmla="+- 0 4095 4095"/>
                  <a:gd name="T149" fmla="*/ T148 w 1540"/>
                  <a:gd name="T150" fmla="+- 0 1459 1053"/>
                  <a:gd name="T151" fmla="*/ 1459 h 40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Lst>
                <a:rect l="0" t="0" r="r" b="b"/>
                <a:pathLst>
                  <a:path w="1540" h="406">
                    <a:moveTo>
                      <a:pt x="1540" y="6"/>
                    </a:moveTo>
                    <a:lnTo>
                      <a:pt x="1464" y="0"/>
                    </a:lnTo>
                    <a:lnTo>
                      <a:pt x="1445" y="0"/>
                    </a:lnTo>
                    <a:lnTo>
                      <a:pt x="1425" y="0"/>
                    </a:lnTo>
                    <a:lnTo>
                      <a:pt x="1365" y="6"/>
                    </a:lnTo>
                    <a:lnTo>
                      <a:pt x="1306" y="21"/>
                    </a:lnTo>
                    <a:lnTo>
                      <a:pt x="1234" y="53"/>
                    </a:lnTo>
                    <a:lnTo>
                      <a:pt x="1180" y="82"/>
                    </a:lnTo>
                    <a:lnTo>
                      <a:pt x="1126" y="113"/>
                    </a:lnTo>
                    <a:lnTo>
                      <a:pt x="1108" y="124"/>
                    </a:lnTo>
                    <a:lnTo>
                      <a:pt x="1091" y="134"/>
                    </a:lnTo>
                    <a:lnTo>
                      <a:pt x="1074" y="144"/>
                    </a:lnTo>
                    <a:lnTo>
                      <a:pt x="1057" y="153"/>
                    </a:lnTo>
                    <a:lnTo>
                      <a:pt x="1038" y="163"/>
                    </a:lnTo>
                    <a:lnTo>
                      <a:pt x="1020" y="173"/>
                    </a:lnTo>
                    <a:lnTo>
                      <a:pt x="1001" y="184"/>
                    </a:lnTo>
                    <a:lnTo>
                      <a:pt x="983" y="194"/>
                    </a:lnTo>
                    <a:lnTo>
                      <a:pt x="965" y="205"/>
                    </a:lnTo>
                    <a:lnTo>
                      <a:pt x="947" y="215"/>
                    </a:lnTo>
                    <a:lnTo>
                      <a:pt x="929" y="225"/>
                    </a:lnTo>
                    <a:lnTo>
                      <a:pt x="860" y="264"/>
                    </a:lnTo>
                    <a:lnTo>
                      <a:pt x="789" y="299"/>
                    </a:lnTo>
                    <a:lnTo>
                      <a:pt x="732" y="324"/>
                    </a:lnTo>
                    <a:lnTo>
                      <a:pt x="661" y="350"/>
                    </a:lnTo>
                    <a:lnTo>
                      <a:pt x="585" y="369"/>
                    </a:lnTo>
                    <a:lnTo>
                      <a:pt x="525" y="378"/>
                    </a:lnTo>
                    <a:lnTo>
                      <a:pt x="465" y="383"/>
                    </a:lnTo>
                    <a:lnTo>
                      <a:pt x="405" y="388"/>
                    </a:lnTo>
                    <a:lnTo>
                      <a:pt x="345" y="391"/>
                    </a:lnTo>
                    <a:lnTo>
                      <a:pt x="325" y="392"/>
                    </a:lnTo>
                    <a:lnTo>
                      <a:pt x="306" y="393"/>
                    </a:lnTo>
                    <a:lnTo>
                      <a:pt x="284" y="394"/>
                    </a:lnTo>
                    <a:lnTo>
                      <a:pt x="261" y="396"/>
                    </a:lnTo>
                    <a:lnTo>
                      <a:pt x="183" y="399"/>
                    </a:lnTo>
                    <a:lnTo>
                      <a:pt x="106" y="402"/>
                    </a:lnTo>
                    <a:lnTo>
                      <a:pt x="41" y="405"/>
                    </a:lnTo>
                    <a:lnTo>
                      <a:pt x="4" y="406"/>
                    </a:lnTo>
                    <a:lnTo>
                      <a:pt x="0" y="406"/>
                    </a:lnTo>
                  </a:path>
                </a:pathLst>
              </a:custGeom>
              <a:noFill/>
              <a:ln w="6350">
                <a:solidFill>
                  <a:srgbClr val="000000"/>
                </a:solidFill>
                <a:prstDash val="dash"/>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grpSp>
        <p:grpSp>
          <p:nvGrpSpPr>
            <p:cNvPr id="60" name="Group 59"/>
            <p:cNvGrpSpPr>
              <a:grpSpLocks/>
            </p:cNvGrpSpPr>
            <p:nvPr/>
          </p:nvGrpSpPr>
          <p:grpSpPr bwMode="auto">
            <a:xfrm>
              <a:off x="7068" y="21"/>
              <a:ext cx="2" cy="849"/>
              <a:chOff x="7068" y="21"/>
              <a:chExt cx="2" cy="849"/>
            </a:xfrm>
          </p:grpSpPr>
          <p:sp>
            <p:nvSpPr>
              <p:cNvPr id="89" name="Freeform 88"/>
              <p:cNvSpPr>
                <a:spLocks/>
              </p:cNvSpPr>
              <p:nvPr/>
            </p:nvSpPr>
            <p:spPr bwMode="auto">
              <a:xfrm>
                <a:off x="7068" y="21"/>
                <a:ext cx="2" cy="849"/>
              </a:xfrm>
              <a:custGeom>
                <a:avLst/>
                <a:gdLst>
                  <a:gd name="T0" fmla="+- 0 21 21"/>
                  <a:gd name="T1" fmla="*/ 21 h 849"/>
                  <a:gd name="T2" fmla="+- 0 870 21"/>
                  <a:gd name="T3" fmla="*/ 870 h 849"/>
                </a:gdLst>
                <a:ahLst/>
                <a:cxnLst>
                  <a:cxn ang="0">
                    <a:pos x="0" y="T1"/>
                  </a:cxn>
                  <a:cxn ang="0">
                    <a:pos x="0" y="T3"/>
                  </a:cxn>
                </a:cxnLst>
                <a:rect l="0" t="0" r="r" b="b"/>
                <a:pathLst>
                  <a:path h="849">
                    <a:moveTo>
                      <a:pt x="0" y="0"/>
                    </a:moveTo>
                    <a:lnTo>
                      <a:pt x="0" y="849"/>
                    </a:lnTo>
                  </a:path>
                </a:pathLst>
              </a:custGeom>
              <a:noFill/>
              <a:ln w="12700">
                <a:solidFill>
                  <a:srgbClr val="000000"/>
                </a:solidFill>
                <a:prstDash val="dash"/>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grpSp>
        <p:grpSp>
          <p:nvGrpSpPr>
            <p:cNvPr id="61" name="Group 60"/>
            <p:cNvGrpSpPr>
              <a:grpSpLocks/>
            </p:cNvGrpSpPr>
            <p:nvPr/>
          </p:nvGrpSpPr>
          <p:grpSpPr bwMode="auto">
            <a:xfrm>
              <a:off x="7072" y="871"/>
              <a:ext cx="163" cy="149"/>
              <a:chOff x="7072" y="871"/>
              <a:chExt cx="163" cy="149"/>
            </a:xfrm>
          </p:grpSpPr>
          <p:sp>
            <p:nvSpPr>
              <p:cNvPr id="88" name="Freeform 87"/>
              <p:cNvSpPr>
                <a:spLocks/>
              </p:cNvSpPr>
              <p:nvPr/>
            </p:nvSpPr>
            <p:spPr bwMode="auto">
              <a:xfrm>
                <a:off x="7072" y="871"/>
                <a:ext cx="163" cy="149"/>
              </a:xfrm>
              <a:custGeom>
                <a:avLst/>
                <a:gdLst>
                  <a:gd name="T0" fmla="+- 0 7234 7072"/>
                  <a:gd name="T1" fmla="*/ T0 w 163"/>
                  <a:gd name="T2" fmla="+- 0 1018 871"/>
                  <a:gd name="T3" fmla="*/ 1018 h 149"/>
                  <a:gd name="T4" fmla="+- 0 7217 7072"/>
                  <a:gd name="T5" fmla="*/ T4 w 163"/>
                  <a:gd name="T6" fmla="+- 0 1019 871"/>
                  <a:gd name="T7" fmla="*/ 1019 h 149"/>
                  <a:gd name="T8" fmla="+- 0 7201 7072"/>
                  <a:gd name="T9" fmla="*/ T8 w 163"/>
                  <a:gd name="T10" fmla="+- 0 1018 871"/>
                  <a:gd name="T11" fmla="*/ 1018 h 149"/>
                  <a:gd name="T12" fmla="+- 0 7184 7072"/>
                  <a:gd name="T13" fmla="*/ T12 w 163"/>
                  <a:gd name="T14" fmla="+- 0 1014 871"/>
                  <a:gd name="T15" fmla="*/ 1014 h 149"/>
                  <a:gd name="T16" fmla="+- 0 7123 7072"/>
                  <a:gd name="T17" fmla="*/ T16 w 163"/>
                  <a:gd name="T18" fmla="+- 0 971 871"/>
                  <a:gd name="T19" fmla="*/ 971 h 149"/>
                  <a:gd name="T20" fmla="+- 0 7088 7072"/>
                  <a:gd name="T21" fmla="*/ T20 w 163"/>
                  <a:gd name="T22" fmla="+- 0 916 871"/>
                  <a:gd name="T23" fmla="*/ 916 h 149"/>
                  <a:gd name="T24" fmla="+- 0 7079 7072"/>
                  <a:gd name="T25" fmla="*/ T24 w 163"/>
                  <a:gd name="T26" fmla="+- 0 894 871"/>
                  <a:gd name="T27" fmla="*/ 894 h 149"/>
                  <a:gd name="T28" fmla="+- 0 7072 7072"/>
                  <a:gd name="T29" fmla="*/ T28 w 163"/>
                  <a:gd name="T30" fmla="+- 0 871 871"/>
                  <a:gd name="T31" fmla="*/ 871 h 149"/>
                </a:gdLst>
                <a:ahLst/>
                <a:cxnLst>
                  <a:cxn ang="0">
                    <a:pos x="T1" y="T3"/>
                  </a:cxn>
                  <a:cxn ang="0">
                    <a:pos x="T5" y="T7"/>
                  </a:cxn>
                  <a:cxn ang="0">
                    <a:pos x="T9" y="T11"/>
                  </a:cxn>
                  <a:cxn ang="0">
                    <a:pos x="T13" y="T15"/>
                  </a:cxn>
                  <a:cxn ang="0">
                    <a:pos x="T17" y="T19"/>
                  </a:cxn>
                  <a:cxn ang="0">
                    <a:pos x="T21" y="T23"/>
                  </a:cxn>
                  <a:cxn ang="0">
                    <a:pos x="T25" y="T27"/>
                  </a:cxn>
                  <a:cxn ang="0">
                    <a:pos x="T29" y="T31"/>
                  </a:cxn>
                </a:cxnLst>
                <a:rect l="0" t="0" r="r" b="b"/>
                <a:pathLst>
                  <a:path w="163" h="149">
                    <a:moveTo>
                      <a:pt x="162" y="147"/>
                    </a:moveTo>
                    <a:lnTo>
                      <a:pt x="145" y="148"/>
                    </a:lnTo>
                    <a:lnTo>
                      <a:pt x="129" y="147"/>
                    </a:lnTo>
                    <a:lnTo>
                      <a:pt x="112" y="143"/>
                    </a:lnTo>
                    <a:lnTo>
                      <a:pt x="51" y="100"/>
                    </a:lnTo>
                    <a:lnTo>
                      <a:pt x="16" y="45"/>
                    </a:lnTo>
                    <a:lnTo>
                      <a:pt x="7" y="23"/>
                    </a:lnTo>
                    <a:lnTo>
                      <a:pt x="0" y="0"/>
                    </a:lnTo>
                  </a:path>
                </a:pathLst>
              </a:custGeom>
              <a:noFill/>
              <a:ln w="12700">
                <a:solidFill>
                  <a:srgbClr val="000000"/>
                </a:solidFill>
                <a:prstDash val="dash"/>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grpSp>
        <p:grpSp>
          <p:nvGrpSpPr>
            <p:cNvPr id="62" name="Group 61"/>
            <p:cNvGrpSpPr>
              <a:grpSpLocks/>
            </p:cNvGrpSpPr>
            <p:nvPr/>
          </p:nvGrpSpPr>
          <p:grpSpPr bwMode="auto">
            <a:xfrm>
              <a:off x="7208" y="1017"/>
              <a:ext cx="416" cy="2"/>
              <a:chOff x="7208" y="1017"/>
              <a:chExt cx="416" cy="2"/>
            </a:xfrm>
          </p:grpSpPr>
          <p:sp>
            <p:nvSpPr>
              <p:cNvPr id="87" name="Freeform 86"/>
              <p:cNvSpPr>
                <a:spLocks/>
              </p:cNvSpPr>
              <p:nvPr/>
            </p:nvSpPr>
            <p:spPr bwMode="auto">
              <a:xfrm>
                <a:off x="7208" y="1017"/>
                <a:ext cx="416" cy="2"/>
              </a:xfrm>
              <a:custGeom>
                <a:avLst/>
                <a:gdLst>
                  <a:gd name="T0" fmla="+- 0 7208 7208"/>
                  <a:gd name="T1" fmla="*/ T0 w 416"/>
                  <a:gd name="T2" fmla="+- 0 7624 7208"/>
                  <a:gd name="T3" fmla="*/ T2 w 416"/>
                </a:gdLst>
                <a:ahLst/>
                <a:cxnLst>
                  <a:cxn ang="0">
                    <a:pos x="T1" y="0"/>
                  </a:cxn>
                  <a:cxn ang="0">
                    <a:pos x="T3" y="0"/>
                  </a:cxn>
                </a:cxnLst>
                <a:rect l="0" t="0" r="r" b="b"/>
                <a:pathLst>
                  <a:path w="416">
                    <a:moveTo>
                      <a:pt x="0" y="0"/>
                    </a:moveTo>
                    <a:lnTo>
                      <a:pt x="416" y="0"/>
                    </a:lnTo>
                  </a:path>
                </a:pathLst>
              </a:custGeom>
              <a:noFill/>
              <a:ln w="12700">
                <a:solidFill>
                  <a:srgbClr val="000000"/>
                </a:solidFill>
                <a:prstDash val="dash"/>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grpSp>
        <p:grpSp>
          <p:nvGrpSpPr>
            <p:cNvPr id="63" name="Group 62"/>
            <p:cNvGrpSpPr>
              <a:grpSpLocks/>
            </p:cNvGrpSpPr>
            <p:nvPr/>
          </p:nvGrpSpPr>
          <p:grpSpPr bwMode="auto">
            <a:xfrm>
              <a:off x="7592" y="853"/>
              <a:ext cx="126" cy="164"/>
              <a:chOff x="7592" y="853"/>
              <a:chExt cx="126" cy="164"/>
            </a:xfrm>
          </p:grpSpPr>
          <p:sp>
            <p:nvSpPr>
              <p:cNvPr id="86" name="Freeform 85"/>
              <p:cNvSpPr>
                <a:spLocks/>
              </p:cNvSpPr>
              <p:nvPr/>
            </p:nvSpPr>
            <p:spPr bwMode="auto">
              <a:xfrm>
                <a:off x="7592" y="853"/>
                <a:ext cx="126" cy="164"/>
              </a:xfrm>
              <a:custGeom>
                <a:avLst/>
                <a:gdLst>
                  <a:gd name="T0" fmla="+- 0 7592 7592"/>
                  <a:gd name="T1" fmla="*/ T0 w 126"/>
                  <a:gd name="T2" fmla="+- 0 1017 853"/>
                  <a:gd name="T3" fmla="*/ 1017 h 164"/>
                  <a:gd name="T4" fmla="+- 0 7663 7592"/>
                  <a:gd name="T5" fmla="*/ T4 w 126"/>
                  <a:gd name="T6" fmla="+- 0 989 853"/>
                  <a:gd name="T7" fmla="*/ 989 h 164"/>
                  <a:gd name="T8" fmla="+- 0 7707 7592"/>
                  <a:gd name="T9" fmla="*/ T8 w 126"/>
                  <a:gd name="T10" fmla="+- 0 921 853"/>
                  <a:gd name="T11" fmla="*/ 921 h 164"/>
                  <a:gd name="T12" fmla="+- 0 7716 7592"/>
                  <a:gd name="T13" fmla="*/ T12 w 126"/>
                  <a:gd name="T14" fmla="+- 0 877 853"/>
                  <a:gd name="T15" fmla="*/ 877 h 164"/>
                  <a:gd name="T16" fmla="+- 0 7717 7592"/>
                  <a:gd name="T17" fmla="*/ T16 w 126"/>
                  <a:gd name="T18" fmla="+- 0 853 853"/>
                  <a:gd name="T19" fmla="*/ 853 h 164"/>
                </a:gdLst>
                <a:ahLst/>
                <a:cxnLst>
                  <a:cxn ang="0">
                    <a:pos x="T1" y="T3"/>
                  </a:cxn>
                  <a:cxn ang="0">
                    <a:pos x="T5" y="T7"/>
                  </a:cxn>
                  <a:cxn ang="0">
                    <a:pos x="T9" y="T11"/>
                  </a:cxn>
                  <a:cxn ang="0">
                    <a:pos x="T13" y="T15"/>
                  </a:cxn>
                  <a:cxn ang="0">
                    <a:pos x="T17" y="T19"/>
                  </a:cxn>
                </a:cxnLst>
                <a:rect l="0" t="0" r="r" b="b"/>
                <a:pathLst>
                  <a:path w="126" h="164">
                    <a:moveTo>
                      <a:pt x="0" y="164"/>
                    </a:moveTo>
                    <a:lnTo>
                      <a:pt x="71" y="136"/>
                    </a:lnTo>
                    <a:lnTo>
                      <a:pt x="115" y="68"/>
                    </a:lnTo>
                    <a:lnTo>
                      <a:pt x="124" y="24"/>
                    </a:lnTo>
                    <a:lnTo>
                      <a:pt x="125" y="0"/>
                    </a:lnTo>
                  </a:path>
                </a:pathLst>
              </a:custGeom>
              <a:noFill/>
              <a:ln w="12700">
                <a:solidFill>
                  <a:srgbClr val="000000"/>
                </a:solidFill>
                <a:prstDash val="dash"/>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grpSp>
        <p:grpSp>
          <p:nvGrpSpPr>
            <p:cNvPr id="64" name="Group 63"/>
            <p:cNvGrpSpPr>
              <a:grpSpLocks/>
            </p:cNvGrpSpPr>
            <p:nvPr/>
          </p:nvGrpSpPr>
          <p:grpSpPr bwMode="auto">
            <a:xfrm>
              <a:off x="7702" y="21"/>
              <a:ext cx="2" cy="825"/>
              <a:chOff x="7702" y="21"/>
              <a:chExt cx="2" cy="825"/>
            </a:xfrm>
          </p:grpSpPr>
          <p:sp>
            <p:nvSpPr>
              <p:cNvPr id="85" name="Freeform 84"/>
              <p:cNvSpPr>
                <a:spLocks/>
              </p:cNvSpPr>
              <p:nvPr/>
            </p:nvSpPr>
            <p:spPr bwMode="auto">
              <a:xfrm>
                <a:off x="7702" y="21"/>
                <a:ext cx="2" cy="825"/>
              </a:xfrm>
              <a:custGeom>
                <a:avLst/>
                <a:gdLst>
                  <a:gd name="T0" fmla="+- 0 21 21"/>
                  <a:gd name="T1" fmla="*/ 21 h 825"/>
                  <a:gd name="T2" fmla="+- 0 846 21"/>
                  <a:gd name="T3" fmla="*/ 846 h 825"/>
                </a:gdLst>
                <a:ahLst/>
                <a:cxnLst>
                  <a:cxn ang="0">
                    <a:pos x="0" y="T1"/>
                  </a:cxn>
                  <a:cxn ang="0">
                    <a:pos x="0" y="T3"/>
                  </a:cxn>
                </a:cxnLst>
                <a:rect l="0" t="0" r="r" b="b"/>
                <a:pathLst>
                  <a:path h="825">
                    <a:moveTo>
                      <a:pt x="0" y="0"/>
                    </a:moveTo>
                    <a:lnTo>
                      <a:pt x="0" y="825"/>
                    </a:lnTo>
                  </a:path>
                </a:pathLst>
              </a:custGeom>
              <a:noFill/>
              <a:ln w="12700">
                <a:solidFill>
                  <a:srgbClr val="000000"/>
                </a:solidFill>
                <a:prstDash val="dash"/>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grpSp>
        <p:grpSp>
          <p:nvGrpSpPr>
            <p:cNvPr id="65" name="Group 64"/>
            <p:cNvGrpSpPr>
              <a:grpSpLocks/>
            </p:cNvGrpSpPr>
            <p:nvPr/>
          </p:nvGrpSpPr>
          <p:grpSpPr bwMode="auto">
            <a:xfrm>
              <a:off x="4152" y="13"/>
              <a:ext cx="2" cy="849"/>
              <a:chOff x="4152" y="13"/>
              <a:chExt cx="2" cy="849"/>
            </a:xfrm>
          </p:grpSpPr>
          <p:sp>
            <p:nvSpPr>
              <p:cNvPr id="84" name="Freeform 83"/>
              <p:cNvSpPr>
                <a:spLocks/>
              </p:cNvSpPr>
              <p:nvPr/>
            </p:nvSpPr>
            <p:spPr bwMode="auto">
              <a:xfrm>
                <a:off x="4152" y="13"/>
                <a:ext cx="2" cy="849"/>
              </a:xfrm>
              <a:custGeom>
                <a:avLst/>
                <a:gdLst>
                  <a:gd name="T0" fmla="+- 0 13 13"/>
                  <a:gd name="T1" fmla="*/ 13 h 849"/>
                  <a:gd name="T2" fmla="+- 0 862 13"/>
                  <a:gd name="T3" fmla="*/ 862 h 849"/>
                </a:gdLst>
                <a:ahLst/>
                <a:cxnLst>
                  <a:cxn ang="0">
                    <a:pos x="0" y="T1"/>
                  </a:cxn>
                  <a:cxn ang="0">
                    <a:pos x="0" y="T3"/>
                  </a:cxn>
                </a:cxnLst>
                <a:rect l="0" t="0" r="r" b="b"/>
                <a:pathLst>
                  <a:path h="849">
                    <a:moveTo>
                      <a:pt x="0" y="0"/>
                    </a:moveTo>
                    <a:lnTo>
                      <a:pt x="0" y="849"/>
                    </a:lnTo>
                  </a:path>
                </a:pathLst>
              </a:custGeom>
              <a:noFill/>
              <a:ln w="12700">
                <a:solidFill>
                  <a:srgbClr val="000000"/>
                </a:solidFill>
                <a:prstDash val="dash"/>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grpSp>
        <p:grpSp>
          <p:nvGrpSpPr>
            <p:cNvPr id="66" name="Group 65"/>
            <p:cNvGrpSpPr>
              <a:grpSpLocks/>
            </p:cNvGrpSpPr>
            <p:nvPr/>
          </p:nvGrpSpPr>
          <p:grpSpPr bwMode="auto">
            <a:xfrm>
              <a:off x="4156" y="863"/>
              <a:ext cx="163" cy="149"/>
              <a:chOff x="4156" y="863"/>
              <a:chExt cx="163" cy="149"/>
            </a:xfrm>
          </p:grpSpPr>
          <p:sp>
            <p:nvSpPr>
              <p:cNvPr id="83" name="Freeform 82"/>
              <p:cNvSpPr>
                <a:spLocks/>
              </p:cNvSpPr>
              <p:nvPr/>
            </p:nvSpPr>
            <p:spPr bwMode="auto">
              <a:xfrm>
                <a:off x="4156" y="863"/>
                <a:ext cx="163" cy="149"/>
              </a:xfrm>
              <a:custGeom>
                <a:avLst/>
                <a:gdLst>
                  <a:gd name="T0" fmla="+- 0 4318 4156"/>
                  <a:gd name="T1" fmla="*/ T0 w 163"/>
                  <a:gd name="T2" fmla="+- 0 1010 863"/>
                  <a:gd name="T3" fmla="*/ 1010 h 149"/>
                  <a:gd name="T4" fmla="+- 0 4301 4156"/>
                  <a:gd name="T5" fmla="*/ T4 w 163"/>
                  <a:gd name="T6" fmla="+- 0 1011 863"/>
                  <a:gd name="T7" fmla="*/ 1011 h 149"/>
                  <a:gd name="T8" fmla="+- 0 4285 4156"/>
                  <a:gd name="T9" fmla="*/ T8 w 163"/>
                  <a:gd name="T10" fmla="+- 0 1010 863"/>
                  <a:gd name="T11" fmla="*/ 1010 h 149"/>
                  <a:gd name="T12" fmla="+- 0 4268 4156"/>
                  <a:gd name="T13" fmla="*/ T12 w 163"/>
                  <a:gd name="T14" fmla="+- 0 1006 863"/>
                  <a:gd name="T15" fmla="*/ 1006 h 149"/>
                  <a:gd name="T16" fmla="+- 0 4207 4156"/>
                  <a:gd name="T17" fmla="*/ T16 w 163"/>
                  <a:gd name="T18" fmla="+- 0 963 863"/>
                  <a:gd name="T19" fmla="*/ 963 h 149"/>
                  <a:gd name="T20" fmla="+- 0 4172 4156"/>
                  <a:gd name="T21" fmla="*/ T20 w 163"/>
                  <a:gd name="T22" fmla="+- 0 908 863"/>
                  <a:gd name="T23" fmla="*/ 908 h 149"/>
                  <a:gd name="T24" fmla="+- 0 4163 4156"/>
                  <a:gd name="T25" fmla="*/ T24 w 163"/>
                  <a:gd name="T26" fmla="+- 0 886 863"/>
                  <a:gd name="T27" fmla="*/ 886 h 149"/>
                  <a:gd name="T28" fmla="+- 0 4156 4156"/>
                  <a:gd name="T29" fmla="*/ T28 w 163"/>
                  <a:gd name="T30" fmla="+- 0 863 863"/>
                  <a:gd name="T31" fmla="*/ 863 h 149"/>
                </a:gdLst>
                <a:ahLst/>
                <a:cxnLst>
                  <a:cxn ang="0">
                    <a:pos x="T1" y="T3"/>
                  </a:cxn>
                  <a:cxn ang="0">
                    <a:pos x="T5" y="T7"/>
                  </a:cxn>
                  <a:cxn ang="0">
                    <a:pos x="T9" y="T11"/>
                  </a:cxn>
                  <a:cxn ang="0">
                    <a:pos x="T13" y="T15"/>
                  </a:cxn>
                  <a:cxn ang="0">
                    <a:pos x="T17" y="T19"/>
                  </a:cxn>
                  <a:cxn ang="0">
                    <a:pos x="T21" y="T23"/>
                  </a:cxn>
                  <a:cxn ang="0">
                    <a:pos x="T25" y="T27"/>
                  </a:cxn>
                  <a:cxn ang="0">
                    <a:pos x="T29" y="T31"/>
                  </a:cxn>
                </a:cxnLst>
                <a:rect l="0" t="0" r="r" b="b"/>
                <a:pathLst>
                  <a:path w="163" h="149">
                    <a:moveTo>
                      <a:pt x="162" y="147"/>
                    </a:moveTo>
                    <a:lnTo>
                      <a:pt x="145" y="148"/>
                    </a:lnTo>
                    <a:lnTo>
                      <a:pt x="129" y="147"/>
                    </a:lnTo>
                    <a:lnTo>
                      <a:pt x="112" y="143"/>
                    </a:lnTo>
                    <a:lnTo>
                      <a:pt x="51" y="100"/>
                    </a:lnTo>
                    <a:lnTo>
                      <a:pt x="16" y="45"/>
                    </a:lnTo>
                    <a:lnTo>
                      <a:pt x="7" y="23"/>
                    </a:lnTo>
                    <a:lnTo>
                      <a:pt x="0" y="0"/>
                    </a:lnTo>
                  </a:path>
                </a:pathLst>
              </a:custGeom>
              <a:noFill/>
              <a:ln w="12700">
                <a:solidFill>
                  <a:srgbClr val="000000"/>
                </a:solidFill>
                <a:prstDash val="dash"/>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grpSp>
        <p:grpSp>
          <p:nvGrpSpPr>
            <p:cNvPr id="67" name="Group 66"/>
            <p:cNvGrpSpPr>
              <a:grpSpLocks/>
            </p:cNvGrpSpPr>
            <p:nvPr/>
          </p:nvGrpSpPr>
          <p:grpSpPr bwMode="auto">
            <a:xfrm>
              <a:off x="4292" y="1009"/>
              <a:ext cx="416" cy="2"/>
              <a:chOff x="4292" y="1009"/>
              <a:chExt cx="416" cy="2"/>
            </a:xfrm>
          </p:grpSpPr>
          <p:sp>
            <p:nvSpPr>
              <p:cNvPr id="82" name="Freeform 81"/>
              <p:cNvSpPr>
                <a:spLocks/>
              </p:cNvSpPr>
              <p:nvPr/>
            </p:nvSpPr>
            <p:spPr bwMode="auto">
              <a:xfrm>
                <a:off x="4292" y="1009"/>
                <a:ext cx="416" cy="2"/>
              </a:xfrm>
              <a:custGeom>
                <a:avLst/>
                <a:gdLst>
                  <a:gd name="T0" fmla="+- 0 4292 4292"/>
                  <a:gd name="T1" fmla="*/ T0 w 416"/>
                  <a:gd name="T2" fmla="+- 0 4708 4292"/>
                  <a:gd name="T3" fmla="*/ T2 w 416"/>
                </a:gdLst>
                <a:ahLst/>
                <a:cxnLst>
                  <a:cxn ang="0">
                    <a:pos x="T1" y="0"/>
                  </a:cxn>
                  <a:cxn ang="0">
                    <a:pos x="T3" y="0"/>
                  </a:cxn>
                </a:cxnLst>
                <a:rect l="0" t="0" r="r" b="b"/>
                <a:pathLst>
                  <a:path w="416">
                    <a:moveTo>
                      <a:pt x="0" y="0"/>
                    </a:moveTo>
                    <a:lnTo>
                      <a:pt x="416" y="0"/>
                    </a:lnTo>
                  </a:path>
                </a:pathLst>
              </a:custGeom>
              <a:noFill/>
              <a:ln w="12700">
                <a:solidFill>
                  <a:srgbClr val="000000"/>
                </a:solidFill>
                <a:prstDash val="dash"/>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grpSp>
        <p:grpSp>
          <p:nvGrpSpPr>
            <p:cNvPr id="68" name="Group 67"/>
            <p:cNvGrpSpPr>
              <a:grpSpLocks/>
            </p:cNvGrpSpPr>
            <p:nvPr/>
          </p:nvGrpSpPr>
          <p:grpSpPr bwMode="auto">
            <a:xfrm>
              <a:off x="4676" y="845"/>
              <a:ext cx="126" cy="164"/>
              <a:chOff x="4676" y="845"/>
              <a:chExt cx="126" cy="164"/>
            </a:xfrm>
          </p:grpSpPr>
          <p:sp>
            <p:nvSpPr>
              <p:cNvPr id="81" name="Freeform 80"/>
              <p:cNvSpPr>
                <a:spLocks/>
              </p:cNvSpPr>
              <p:nvPr/>
            </p:nvSpPr>
            <p:spPr bwMode="auto">
              <a:xfrm>
                <a:off x="4676" y="845"/>
                <a:ext cx="126" cy="164"/>
              </a:xfrm>
              <a:custGeom>
                <a:avLst/>
                <a:gdLst>
                  <a:gd name="T0" fmla="+- 0 4676 4676"/>
                  <a:gd name="T1" fmla="*/ T0 w 126"/>
                  <a:gd name="T2" fmla="+- 0 1009 845"/>
                  <a:gd name="T3" fmla="*/ 1009 h 164"/>
                  <a:gd name="T4" fmla="+- 0 4747 4676"/>
                  <a:gd name="T5" fmla="*/ T4 w 126"/>
                  <a:gd name="T6" fmla="+- 0 981 845"/>
                  <a:gd name="T7" fmla="*/ 981 h 164"/>
                  <a:gd name="T8" fmla="+- 0 4791 4676"/>
                  <a:gd name="T9" fmla="*/ T8 w 126"/>
                  <a:gd name="T10" fmla="+- 0 913 845"/>
                  <a:gd name="T11" fmla="*/ 913 h 164"/>
                  <a:gd name="T12" fmla="+- 0 4800 4676"/>
                  <a:gd name="T13" fmla="*/ T12 w 126"/>
                  <a:gd name="T14" fmla="+- 0 869 845"/>
                  <a:gd name="T15" fmla="*/ 869 h 164"/>
                  <a:gd name="T16" fmla="+- 0 4801 4676"/>
                  <a:gd name="T17" fmla="*/ T16 w 126"/>
                  <a:gd name="T18" fmla="+- 0 845 845"/>
                  <a:gd name="T19" fmla="*/ 845 h 164"/>
                </a:gdLst>
                <a:ahLst/>
                <a:cxnLst>
                  <a:cxn ang="0">
                    <a:pos x="T1" y="T3"/>
                  </a:cxn>
                  <a:cxn ang="0">
                    <a:pos x="T5" y="T7"/>
                  </a:cxn>
                  <a:cxn ang="0">
                    <a:pos x="T9" y="T11"/>
                  </a:cxn>
                  <a:cxn ang="0">
                    <a:pos x="T13" y="T15"/>
                  </a:cxn>
                  <a:cxn ang="0">
                    <a:pos x="T17" y="T19"/>
                  </a:cxn>
                </a:cxnLst>
                <a:rect l="0" t="0" r="r" b="b"/>
                <a:pathLst>
                  <a:path w="126" h="164">
                    <a:moveTo>
                      <a:pt x="0" y="164"/>
                    </a:moveTo>
                    <a:lnTo>
                      <a:pt x="71" y="136"/>
                    </a:lnTo>
                    <a:lnTo>
                      <a:pt x="115" y="68"/>
                    </a:lnTo>
                    <a:lnTo>
                      <a:pt x="124" y="24"/>
                    </a:lnTo>
                    <a:lnTo>
                      <a:pt x="125" y="0"/>
                    </a:lnTo>
                  </a:path>
                </a:pathLst>
              </a:custGeom>
              <a:noFill/>
              <a:ln w="12700">
                <a:solidFill>
                  <a:srgbClr val="000000"/>
                </a:solidFill>
                <a:prstDash val="dash"/>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grpSp>
        <p:grpSp>
          <p:nvGrpSpPr>
            <p:cNvPr id="69" name="Group 68"/>
            <p:cNvGrpSpPr>
              <a:grpSpLocks/>
            </p:cNvGrpSpPr>
            <p:nvPr/>
          </p:nvGrpSpPr>
          <p:grpSpPr bwMode="auto">
            <a:xfrm>
              <a:off x="4786" y="13"/>
              <a:ext cx="2" cy="825"/>
              <a:chOff x="4786" y="13"/>
              <a:chExt cx="2" cy="825"/>
            </a:xfrm>
          </p:grpSpPr>
          <p:sp>
            <p:nvSpPr>
              <p:cNvPr id="80" name="Freeform 79"/>
              <p:cNvSpPr>
                <a:spLocks/>
              </p:cNvSpPr>
              <p:nvPr/>
            </p:nvSpPr>
            <p:spPr bwMode="auto">
              <a:xfrm>
                <a:off x="4786" y="13"/>
                <a:ext cx="2" cy="825"/>
              </a:xfrm>
              <a:custGeom>
                <a:avLst/>
                <a:gdLst>
                  <a:gd name="T0" fmla="+- 0 13 13"/>
                  <a:gd name="T1" fmla="*/ 13 h 825"/>
                  <a:gd name="T2" fmla="+- 0 838 13"/>
                  <a:gd name="T3" fmla="*/ 838 h 825"/>
                </a:gdLst>
                <a:ahLst/>
                <a:cxnLst>
                  <a:cxn ang="0">
                    <a:pos x="0" y="T1"/>
                  </a:cxn>
                  <a:cxn ang="0">
                    <a:pos x="0" y="T3"/>
                  </a:cxn>
                </a:cxnLst>
                <a:rect l="0" t="0" r="r" b="b"/>
                <a:pathLst>
                  <a:path h="825">
                    <a:moveTo>
                      <a:pt x="0" y="0"/>
                    </a:moveTo>
                    <a:lnTo>
                      <a:pt x="0" y="825"/>
                    </a:lnTo>
                  </a:path>
                </a:pathLst>
              </a:custGeom>
              <a:noFill/>
              <a:ln w="12700">
                <a:solidFill>
                  <a:srgbClr val="000000"/>
                </a:solidFill>
                <a:prstDash val="dash"/>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grpSp>
        <p:grpSp>
          <p:nvGrpSpPr>
            <p:cNvPr id="70" name="Group 69"/>
            <p:cNvGrpSpPr>
              <a:grpSpLocks/>
            </p:cNvGrpSpPr>
            <p:nvPr/>
          </p:nvGrpSpPr>
          <p:grpSpPr bwMode="auto">
            <a:xfrm>
              <a:off x="1247" y="10"/>
              <a:ext cx="2" cy="849"/>
              <a:chOff x="1247" y="10"/>
              <a:chExt cx="2" cy="849"/>
            </a:xfrm>
          </p:grpSpPr>
          <p:sp>
            <p:nvSpPr>
              <p:cNvPr id="79" name="Freeform 78"/>
              <p:cNvSpPr>
                <a:spLocks/>
              </p:cNvSpPr>
              <p:nvPr/>
            </p:nvSpPr>
            <p:spPr bwMode="auto">
              <a:xfrm>
                <a:off x="1247" y="10"/>
                <a:ext cx="2" cy="849"/>
              </a:xfrm>
              <a:custGeom>
                <a:avLst/>
                <a:gdLst>
                  <a:gd name="T0" fmla="+- 0 10 10"/>
                  <a:gd name="T1" fmla="*/ 10 h 849"/>
                  <a:gd name="T2" fmla="+- 0 859 10"/>
                  <a:gd name="T3" fmla="*/ 859 h 849"/>
                </a:gdLst>
                <a:ahLst/>
                <a:cxnLst>
                  <a:cxn ang="0">
                    <a:pos x="0" y="T1"/>
                  </a:cxn>
                  <a:cxn ang="0">
                    <a:pos x="0" y="T3"/>
                  </a:cxn>
                </a:cxnLst>
                <a:rect l="0" t="0" r="r" b="b"/>
                <a:pathLst>
                  <a:path h="849">
                    <a:moveTo>
                      <a:pt x="0" y="0"/>
                    </a:moveTo>
                    <a:lnTo>
                      <a:pt x="0" y="849"/>
                    </a:lnTo>
                  </a:path>
                </a:pathLst>
              </a:custGeom>
              <a:noFill/>
              <a:ln w="12700">
                <a:solidFill>
                  <a:srgbClr val="000000"/>
                </a:solidFill>
                <a:prstDash val="dash"/>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grpSp>
        <p:grpSp>
          <p:nvGrpSpPr>
            <p:cNvPr id="71" name="Group 70"/>
            <p:cNvGrpSpPr>
              <a:grpSpLocks/>
            </p:cNvGrpSpPr>
            <p:nvPr/>
          </p:nvGrpSpPr>
          <p:grpSpPr bwMode="auto">
            <a:xfrm>
              <a:off x="1251" y="860"/>
              <a:ext cx="163" cy="149"/>
              <a:chOff x="1251" y="860"/>
              <a:chExt cx="163" cy="149"/>
            </a:xfrm>
          </p:grpSpPr>
          <p:sp>
            <p:nvSpPr>
              <p:cNvPr id="78" name="Freeform 77"/>
              <p:cNvSpPr>
                <a:spLocks/>
              </p:cNvSpPr>
              <p:nvPr/>
            </p:nvSpPr>
            <p:spPr bwMode="auto">
              <a:xfrm>
                <a:off x="1251" y="860"/>
                <a:ext cx="163" cy="149"/>
              </a:xfrm>
              <a:custGeom>
                <a:avLst/>
                <a:gdLst>
                  <a:gd name="T0" fmla="+- 0 1413 1251"/>
                  <a:gd name="T1" fmla="*/ T0 w 163"/>
                  <a:gd name="T2" fmla="+- 0 1007 860"/>
                  <a:gd name="T3" fmla="*/ 1007 h 149"/>
                  <a:gd name="T4" fmla="+- 0 1396 1251"/>
                  <a:gd name="T5" fmla="*/ T4 w 163"/>
                  <a:gd name="T6" fmla="+- 0 1008 860"/>
                  <a:gd name="T7" fmla="*/ 1008 h 149"/>
                  <a:gd name="T8" fmla="+- 0 1380 1251"/>
                  <a:gd name="T9" fmla="*/ T8 w 163"/>
                  <a:gd name="T10" fmla="+- 0 1007 860"/>
                  <a:gd name="T11" fmla="*/ 1007 h 149"/>
                  <a:gd name="T12" fmla="+- 0 1363 1251"/>
                  <a:gd name="T13" fmla="*/ T12 w 163"/>
                  <a:gd name="T14" fmla="+- 0 1003 860"/>
                  <a:gd name="T15" fmla="*/ 1003 h 149"/>
                  <a:gd name="T16" fmla="+- 0 1302 1251"/>
                  <a:gd name="T17" fmla="*/ T16 w 163"/>
                  <a:gd name="T18" fmla="+- 0 960 860"/>
                  <a:gd name="T19" fmla="*/ 960 h 149"/>
                  <a:gd name="T20" fmla="+- 0 1267 1251"/>
                  <a:gd name="T21" fmla="*/ T20 w 163"/>
                  <a:gd name="T22" fmla="+- 0 905 860"/>
                  <a:gd name="T23" fmla="*/ 905 h 149"/>
                  <a:gd name="T24" fmla="+- 0 1258 1251"/>
                  <a:gd name="T25" fmla="*/ T24 w 163"/>
                  <a:gd name="T26" fmla="+- 0 883 860"/>
                  <a:gd name="T27" fmla="*/ 883 h 149"/>
                  <a:gd name="T28" fmla="+- 0 1251 1251"/>
                  <a:gd name="T29" fmla="*/ T28 w 163"/>
                  <a:gd name="T30" fmla="+- 0 860 860"/>
                  <a:gd name="T31" fmla="*/ 860 h 149"/>
                </a:gdLst>
                <a:ahLst/>
                <a:cxnLst>
                  <a:cxn ang="0">
                    <a:pos x="T1" y="T3"/>
                  </a:cxn>
                  <a:cxn ang="0">
                    <a:pos x="T5" y="T7"/>
                  </a:cxn>
                  <a:cxn ang="0">
                    <a:pos x="T9" y="T11"/>
                  </a:cxn>
                  <a:cxn ang="0">
                    <a:pos x="T13" y="T15"/>
                  </a:cxn>
                  <a:cxn ang="0">
                    <a:pos x="T17" y="T19"/>
                  </a:cxn>
                  <a:cxn ang="0">
                    <a:pos x="T21" y="T23"/>
                  </a:cxn>
                  <a:cxn ang="0">
                    <a:pos x="T25" y="T27"/>
                  </a:cxn>
                  <a:cxn ang="0">
                    <a:pos x="T29" y="T31"/>
                  </a:cxn>
                </a:cxnLst>
                <a:rect l="0" t="0" r="r" b="b"/>
                <a:pathLst>
                  <a:path w="163" h="149">
                    <a:moveTo>
                      <a:pt x="162" y="147"/>
                    </a:moveTo>
                    <a:lnTo>
                      <a:pt x="145" y="148"/>
                    </a:lnTo>
                    <a:lnTo>
                      <a:pt x="129" y="147"/>
                    </a:lnTo>
                    <a:lnTo>
                      <a:pt x="112" y="143"/>
                    </a:lnTo>
                    <a:lnTo>
                      <a:pt x="51" y="100"/>
                    </a:lnTo>
                    <a:lnTo>
                      <a:pt x="16" y="45"/>
                    </a:lnTo>
                    <a:lnTo>
                      <a:pt x="7" y="23"/>
                    </a:lnTo>
                    <a:lnTo>
                      <a:pt x="0" y="0"/>
                    </a:lnTo>
                  </a:path>
                </a:pathLst>
              </a:custGeom>
              <a:noFill/>
              <a:ln w="12700">
                <a:solidFill>
                  <a:srgbClr val="000000"/>
                </a:solidFill>
                <a:prstDash val="dash"/>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grpSp>
        <p:grpSp>
          <p:nvGrpSpPr>
            <p:cNvPr id="72" name="Group 71"/>
            <p:cNvGrpSpPr>
              <a:grpSpLocks/>
            </p:cNvGrpSpPr>
            <p:nvPr/>
          </p:nvGrpSpPr>
          <p:grpSpPr bwMode="auto">
            <a:xfrm>
              <a:off x="1387" y="1006"/>
              <a:ext cx="416" cy="2"/>
              <a:chOff x="1387" y="1006"/>
              <a:chExt cx="416" cy="2"/>
            </a:xfrm>
          </p:grpSpPr>
          <p:sp>
            <p:nvSpPr>
              <p:cNvPr id="77" name="Freeform 76"/>
              <p:cNvSpPr>
                <a:spLocks/>
              </p:cNvSpPr>
              <p:nvPr/>
            </p:nvSpPr>
            <p:spPr bwMode="auto">
              <a:xfrm>
                <a:off x="1387" y="1006"/>
                <a:ext cx="416" cy="2"/>
              </a:xfrm>
              <a:custGeom>
                <a:avLst/>
                <a:gdLst>
                  <a:gd name="T0" fmla="+- 0 1387 1387"/>
                  <a:gd name="T1" fmla="*/ T0 w 416"/>
                  <a:gd name="T2" fmla="+- 0 1803 1387"/>
                  <a:gd name="T3" fmla="*/ T2 w 416"/>
                </a:gdLst>
                <a:ahLst/>
                <a:cxnLst>
                  <a:cxn ang="0">
                    <a:pos x="T1" y="0"/>
                  </a:cxn>
                  <a:cxn ang="0">
                    <a:pos x="T3" y="0"/>
                  </a:cxn>
                </a:cxnLst>
                <a:rect l="0" t="0" r="r" b="b"/>
                <a:pathLst>
                  <a:path w="416">
                    <a:moveTo>
                      <a:pt x="0" y="0"/>
                    </a:moveTo>
                    <a:lnTo>
                      <a:pt x="416" y="0"/>
                    </a:lnTo>
                  </a:path>
                </a:pathLst>
              </a:custGeom>
              <a:noFill/>
              <a:ln w="12700">
                <a:solidFill>
                  <a:srgbClr val="000000"/>
                </a:solidFill>
                <a:prstDash val="dash"/>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grpSp>
        <p:grpSp>
          <p:nvGrpSpPr>
            <p:cNvPr id="73" name="Group 72"/>
            <p:cNvGrpSpPr>
              <a:grpSpLocks/>
            </p:cNvGrpSpPr>
            <p:nvPr/>
          </p:nvGrpSpPr>
          <p:grpSpPr bwMode="auto">
            <a:xfrm>
              <a:off x="1771" y="842"/>
              <a:ext cx="126" cy="164"/>
              <a:chOff x="1771" y="842"/>
              <a:chExt cx="126" cy="164"/>
            </a:xfrm>
          </p:grpSpPr>
          <p:sp>
            <p:nvSpPr>
              <p:cNvPr id="76" name="Freeform 75"/>
              <p:cNvSpPr>
                <a:spLocks/>
              </p:cNvSpPr>
              <p:nvPr/>
            </p:nvSpPr>
            <p:spPr bwMode="auto">
              <a:xfrm>
                <a:off x="1771" y="842"/>
                <a:ext cx="126" cy="164"/>
              </a:xfrm>
              <a:custGeom>
                <a:avLst/>
                <a:gdLst>
                  <a:gd name="T0" fmla="+- 0 1771 1771"/>
                  <a:gd name="T1" fmla="*/ T0 w 126"/>
                  <a:gd name="T2" fmla="+- 0 1006 842"/>
                  <a:gd name="T3" fmla="*/ 1006 h 164"/>
                  <a:gd name="T4" fmla="+- 0 1842 1771"/>
                  <a:gd name="T5" fmla="*/ T4 w 126"/>
                  <a:gd name="T6" fmla="+- 0 978 842"/>
                  <a:gd name="T7" fmla="*/ 978 h 164"/>
                  <a:gd name="T8" fmla="+- 0 1886 1771"/>
                  <a:gd name="T9" fmla="*/ T8 w 126"/>
                  <a:gd name="T10" fmla="+- 0 910 842"/>
                  <a:gd name="T11" fmla="*/ 910 h 164"/>
                  <a:gd name="T12" fmla="+- 0 1895 1771"/>
                  <a:gd name="T13" fmla="*/ T12 w 126"/>
                  <a:gd name="T14" fmla="+- 0 866 842"/>
                  <a:gd name="T15" fmla="*/ 866 h 164"/>
                  <a:gd name="T16" fmla="+- 0 1896 1771"/>
                  <a:gd name="T17" fmla="*/ T16 w 126"/>
                  <a:gd name="T18" fmla="+- 0 842 842"/>
                  <a:gd name="T19" fmla="*/ 842 h 164"/>
                </a:gdLst>
                <a:ahLst/>
                <a:cxnLst>
                  <a:cxn ang="0">
                    <a:pos x="T1" y="T3"/>
                  </a:cxn>
                  <a:cxn ang="0">
                    <a:pos x="T5" y="T7"/>
                  </a:cxn>
                  <a:cxn ang="0">
                    <a:pos x="T9" y="T11"/>
                  </a:cxn>
                  <a:cxn ang="0">
                    <a:pos x="T13" y="T15"/>
                  </a:cxn>
                  <a:cxn ang="0">
                    <a:pos x="T17" y="T19"/>
                  </a:cxn>
                </a:cxnLst>
                <a:rect l="0" t="0" r="r" b="b"/>
                <a:pathLst>
                  <a:path w="126" h="164">
                    <a:moveTo>
                      <a:pt x="0" y="164"/>
                    </a:moveTo>
                    <a:lnTo>
                      <a:pt x="71" y="136"/>
                    </a:lnTo>
                    <a:lnTo>
                      <a:pt x="115" y="68"/>
                    </a:lnTo>
                    <a:lnTo>
                      <a:pt x="124" y="24"/>
                    </a:lnTo>
                    <a:lnTo>
                      <a:pt x="125" y="0"/>
                    </a:lnTo>
                  </a:path>
                </a:pathLst>
              </a:custGeom>
              <a:noFill/>
              <a:ln w="12700">
                <a:solidFill>
                  <a:srgbClr val="000000"/>
                </a:solidFill>
                <a:prstDash val="dash"/>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grpSp>
        <p:grpSp>
          <p:nvGrpSpPr>
            <p:cNvPr id="74" name="Group 73"/>
            <p:cNvGrpSpPr>
              <a:grpSpLocks/>
            </p:cNvGrpSpPr>
            <p:nvPr/>
          </p:nvGrpSpPr>
          <p:grpSpPr bwMode="auto">
            <a:xfrm>
              <a:off x="1881" y="10"/>
              <a:ext cx="2" cy="825"/>
              <a:chOff x="1881" y="10"/>
              <a:chExt cx="2" cy="825"/>
            </a:xfrm>
          </p:grpSpPr>
          <p:sp>
            <p:nvSpPr>
              <p:cNvPr id="75" name="Freeform 74"/>
              <p:cNvSpPr>
                <a:spLocks/>
              </p:cNvSpPr>
              <p:nvPr/>
            </p:nvSpPr>
            <p:spPr bwMode="auto">
              <a:xfrm>
                <a:off x="1881" y="10"/>
                <a:ext cx="2" cy="825"/>
              </a:xfrm>
              <a:custGeom>
                <a:avLst/>
                <a:gdLst>
                  <a:gd name="T0" fmla="+- 0 10 10"/>
                  <a:gd name="T1" fmla="*/ 10 h 825"/>
                  <a:gd name="T2" fmla="+- 0 835 10"/>
                  <a:gd name="T3" fmla="*/ 835 h 825"/>
                </a:gdLst>
                <a:ahLst/>
                <a:cxnLst>
                  <a:cxn ang="0">
                    <a:pos x="0" y="T1"/>
                  </a:cxn>
                  <a:cxn ang="0">
                    <a:pos x="0" y="T3"/>
                  </a:cxn>
                </a:cxnLst>
                <a:rect l="0" t="0" r="r" b="b"/>
                <a:pathLst>
                  <a:path h="825">
                    <a:moveTo>
                      <a:pt x="0" y="0"/>
                    </a:moveTo>
                    <a:lnTo>
                      <a:pt x="0" y="825"/>
                    </a:lnTo>
                  </a:path>
                </a:pathLst>
              </a:custGeom>
              <a:noFill/>
              <a:ln w="12700">
                <a:solidFill>
                  <a:srgbClr val="000000"/>
                </a:solidFill>
                <a:prstDash val="dash"/>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grpSp>
      </p:grpSp>
      <p:grpSp>
        <p:nvGrpSpPr>
          <p:cNvPr id="99" name="Group 98"/>
          <p:cNvGrpSpPr>
            <a:grpSpLocks/>
          </p:cNvGrpSpPr>
          <p:nvPr/>
        </p:nvGrpSpPr>
        <p:grpSpPr bwMode="auto">
          <a:xfrm>
            <a:off x="1744749" y="5029200"/>
            <a:ext cx="5538470" cy="1224280"/>
            <a:chOff x="0" y="4"/>
            <a:chExt cx="8722" cy="1928"/>
          </a:xfrm>
        </p:grpSpPr>
        <p:grpSp>
          <p:nvGrpSpPr>
            <p:cNvPr id="100" name="Group 99"/>
            <p:cNvGrpSpPr>
              <a:grpSpLocks/>
            </p:cNvGrpSpPr>
            <p:nvPr/>
          </p:nvGrpSpPr>
          <p:grpSpPr bwMode="auto">
            <a:xfrm>
              <a:off x="0" y="4"/>
              <a:ext cx="8722" cy="1928"/>
              <a:chOff x="0" y="4"/>
              <a:chExt cx="8722" cy="1928"/>
            </a:xfrm>
          </p:grpSpPr>
          <p:sp>
            <p:nvSpPr>
              <p:cNvPr id="149" name="Freeform 148"/>
              <p:cNvSpPr>
                <a:spLocks/>
              </p:cNvSpPr>
              <p:nvPr/>
            </p:nvSpPr>
            <p:spPr bwMode="auto">
              <a:xfrm>
                <a:off x="2909" y="7"/>
                <a:ext cx="2909" cy="1925"/>
              </a:xfrm>
              <a:custGeom>
                <a:avLst/>
                <a:gdLst>
                  <a:gd name="T0" fmla="+- 0 2909 2909"/>
                  <a:gd name="T1" fmla="*/ T0 w 2909"/>
                  <a:gd name="T2" fmla="+- 0 1932 7"/>
                  <a:gd name="T3" fmla="*/ 1932 h 1925"/>
                  <a:gd name="T4" fmla="+- 0 5818 2909"/>
                  <a:gd name="T5" fmla="*/ T4 w 2909"/>
                  <a:gd name="T6" fmla="+- 0 1932 7"/>
                  <a:gd name="T7" fmla="*/ 1932 h 1925"/>
                  <a:gd name="T8" fmla="+- 0 5818 2909"/>
                  <a:gd name="T9" fmla="*/ T8 w 2909"/>
                  <a:gd name="T10" fmla="+- 0 7 7"/>
                  <a:gd name="T11" fmla="*/ 7 h 1925"/>
                  <a:gd name="T12" fmla="+- 0 2909 2909"/>
                  <a:gd name="T13" fmla="*/ T12 w 2909"/>
                  <a:gd name="T14" fmla="+- 0 7 7"/>
                  <a:gd name="T15" fmla="*/ 7 h 1925"/>
                  <a:gd name="T16" fmla="+- 0 2909 2909"/>
                  <a:gd name="T17" fmla="*/ T16 w 2909"/>
                  <a:gd name="T18" fmla="+- 0 1932 7"/>
                  <a:gd name="T19" fmla="*/ 1932 h 1925"/>
                </a:gdLst>
                <a:ahLst/>
                <a:cxnLst>
                  <a:cxn ang="0">
                    <a:pos x="T1" y="T3"/>
                  </a:cxn>
                  <a:cxn ang="0">
                    <a:pos x="T5" y="T7"/>
                  </a:cxn>
                  <a:cxn ang="0">
                    <a:pos x="T9" y="T11"/>
                  </a:cxn>
                  <a:cxn ang="0">
                    <a:pos x="T13" y="T15"/>
                  </a:cxn>
                  <a:cxn ang="0">
                    <a:pos x="T17" y="T19"/>
                  </a:cxn>
                </a:cxnLst>
                <a:rect l="0" t="0" r="r" b="b"/>
                <a:pathLst>
                  <a:path w="2909" h="1925">
                    <a:moveTo>
                      <a:pt x="0" y="1925"/>
                    </a:moveTo>
                    <a:lnTo>
                      <a:pt x="2909" y="1925"/>
                    </a:lnTo>
                    <a:lnTo>
                      <a:pt x="2909" y="0"/>
                    </a:lnTo>
                    <a:lnTo>
                      <a:pt x="0" y="0"/>
                    </a:lnTo>
                    <a:lnTo>
                      <a:pt x="0" y="19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150" name="Picture 14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4"/>
                <a:ext cx="8722" cy="1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1" name="Group 100"/>
            <p:cNvGrpSpPr>
              <a:grpSpLocks/>
            </p:cNvGrpSpPr>
            <p:nvPr/>
          </p:nvGrpSpPr>
          <p:grpSpPr bwMode="auto">
            <a:xfrm>
              <a:off x="926" y="1033"/>
              <a:ext cx="1742" cy="375"/>
              <a:chOff x="926" y="1033"/>
              <a:chExt cx="1742" cy="375"/>
            </a:xfrm>
          </p:grpSpPr>
          <p:sp>
            <p:nvSpPr>
              <p:cNvPr id="148" name="Freeform 147"/>
              <p:cNvSpPr>
                <a:spLocks/>
              </p:cNvSpPr>
              <p:nvPr/>
            </p:nvSpPr>
            <p:spPr bwMode="auto">
              <a:xfrm>
                <a:off x="926" y="1033"/>
                <a:ext cx="1742" cy="375"/>
              </a:xfrm>
              <a:custGeom>
                <a:avLst/>
                <a:gdLst>
                  <a:gd name="T0" fmla="+- 0 2667 926"/>
                  <a:gd name="T1" fmla="*/ T0 w 1742"/>
                  <a:gd name="T2" fmla="+- 0 1040 1033"/>
                  <a:gd name="T3" fmla="*/ 1040 h 375"/>
                  <a:gd name="T4" fmla="+- 0 2603 926"/>
                  <a:gd name="T5" fmla="*/ T4 w 1742"/>
                  <a:gd name="T6" fmla="+- 0 1036 1033"/>
                  <a:gd name="T7" fmla="*/ 1036 h 375"/>
                  <a:gd name="T8" fmla="+- 0 2539 926"/>
                  <a:gd name="T9" fmla="*/ T8 w 1742"/>
                  <a:gd name="T10" fmla="+- 0 1034 1033"/>
                  <a:gd name="T11" fmla="*/ 1034 h 375"/>
                  <a:gd name="T12" fmla="+- 0 2498 926"/>
                  <a:gd name="T13" fmla="*/ T12 w 1742"/>
                  <a:gd name="T14" fmla="+- 0 1033 1033"/>
                  <a:gd name="T15" fmla="*/ 1033 h 375"/>
                  <a:gd name="T16" fmla="+- 0 2478 926"/>
                  <a:gd name="T17" fmla="*/ T16 w 1742"/>
                  <a:gd name="T18" fmla="+- 0 1033 1033"/>
                  <a:gd name="T19" fmla="*/ 1033 h 375"/>
                  <a:gd name="T20" fmla="+- 0 2399 926"/>
                  <a:gd name="T21" fmla="*/ T20 w 1742"/>
                  <a:gd name="T22" fmla="+- 0 1037 1033"/>
                  <a:gd name="T23" fmla="*/ 1037 h 375"/>
                  <a:gd name="T24" fmla="+- 0 2327 926"/>
                  <a:gd name="T25" fmla="*/ T24 w 1742"/>
                  <a:gd name="T26" fmla="+- 0 1049 1033"/>
                  <a:gd name="T27" fmla="*/ 1049 h 375"/>
                  <a:gd name="T28" fmla="+- 0 2268 926"/>
                  <a:gd name="T29" fmla="*/ T28 w 1742"/>
                  <a:gd name="T30" fmla="+- 0 1073 1033"/>
                  <a:gd name="T31" fmla="*/ 1073 h 375"/>
                  <a:gd name="T32" fmla="+- 0 2206 926"/>
                  <a:gd name="T33" fmla="*/ T32 w 1742"/>
                  <a:gd name="T34" fmla="+- 0 1115 1033"/>
                  <a:gd name="T35" fmla="*/ 1115 h 375"/>
                  <a:gd name="T36" fmla="+- 0 2176 926"/>
                  <a:gd name="T37" fmla="*/ T36 w 1742"/>
                  <a:gd name="T38" fmla="+- 0 1138 1033"/>
                  <a:gd name="T39" fmla="*/ 1138 h 375"/>
                  <a:gd name="T40" fmla="+- 0 2161 926"/>
                  <a:gd name="T41" fmla="*/ T40 w 1742"/>
                  <a:gd name="T42" fmla="+- 0 1150 1033"/>
                  <a:gd name="T43" fmla="*/ 1150 h 375"/>
                  <a:gd name="T44" fmla="+- 0 2111 926"/>
                  <a:gd name="T45" fmla="*/ T44 w 1742"/>
                  <a:gd name="T46" fmla="+- 0 1185 1033"/>
                  <a:gd name="T47" fmla="*/ 1185 h 375"/>
                  <a:gd name="T48" fmla="+- 0 2055 926"/>
                  <a:gd name="T49" fmla="*/ T48 w 1742"/>
                  <a:gd name="T50" fmla="+- 0 1213 1033"/>
                  <a:gd name="T51" fmla="*/ 1213 h 375"/>
                  <a:gd name="T52" fmla="+- 0 1999 926"/>
                  <a:gd name="T53" fmla="*/ T52 w 1742"/>
                  <a:gd name="T54" fmla="+- 0 1240 1033"/>
                  <a:gd name="T55" fmla="*/ 1240 h 375"/>
                  <a:gd name="T56" fmla="+- 0 1940 926"/>
                  <a:gd name="T57" fmla="*/ T56 w 1742"/>
                  <a:gd name="T58" fmla="+- 0 1266 1033"/>
                  <a:gd name="T59" fmla="*/ 1266 h 375"/>
                  <a:gd name="T60" fmla="+- 0 1880 926"/>
                  <a:gd name="T61" fmla="*/ T60 w 1742"/>
                  <a:gd name="T62" fmla="+- 0 1292 1033"/>
                  <a:gd name="T63" fmla="*/ 1292 h 375"/>
                  <a:gd name="T64" fmla="+- 0 1817 926"/>
                  <a:gd name="T65" fmla="*/ T64 w 1742"/>
                  <a:gd name="T66" fmla="+- 0 1315 1033"/>
                  <a:gd name="T67" fmla="*/ 1315 h 375"/>
                  <a:gd name="T68" fmla="+- 0 1754 926"/>
                  <a:gd name="T69" fmla="*/ T68 w 1742"/>
                  <a:gd name="T70" fmla="+- 0 1336 1033"/>
                  <a:gd name="T71" fmla="*/ 1336 h 375"/>
                  <a:gd name="T72" fmla="+- 0 1690 926"/>
                  <a:gd name="T73" fmla="*/ T72 w 1742"/>
                  <a:gd name="T74" fmla="+- 0 1353 1033"/>
                  <a:gd name="T75" fmla="*/ 1353 h 375"/>
                  <a:gd name="T76" fmla="+- 0 1623 926"/>
                  <a:gd name="T77" fmla="*/ T76 w 1742"/>
                  <a:gd name="T78" fmla="+- 0 1366 1033"/>
                  <a:gd name="T79" fmla="*/ 1366 h 375"/>
                  <a:gd name="T80" fmla="+- 0 1552 926"/>
                  <a:gd name="T81" fmla="*/ T80 w 1742"/>
                  <a:gd name="T82" fmla="+- 0 1377 1033"/>
                  <a:gd name="T83" fmla="*/ 1377 h 375"/>
                  <a:gd name="T84" fmla="+- 0 1479 926"/>
                  <a:gd name="T85" fmla="*/ T84 w 1742"/>
                  <a:gd name="T86" fmla="+- 0 1385 1033"/>
                  <a:gd name="T87" fmla="*/ 1385 h 375"/>
                  <a:gd name="T88" fmla="+- 0 1405 926"/>
                  <a:gd name="T89" fmla="*/ T88 w 1742"/>
                  <a:gd name="T90" fmla="+- 0 1392 1033"/>
                  <a:gd name="T91" fmla="*/ 1392 h 375"/>
                  <a:gd name="T92" fmla="+- 0 1334 926"/>
                  <a:gd name="T93" fmla="*/ T92 w 1742"/>
                  <a:gd name="T94" fmla="+- 0 1397 1033"/>
                  <a:gd name="T95" fmla="*/ 1397 h 375"/>
                  <a:gd name="T96" fmla="+- 0 1268 926"/>
                  <a:gd name="T97" fmla="*/ T96 w 1742"/>
                  <a:gd name="T98" fmla="+- 0 1401 1033"/>
                  <a:gd name="T99" fmla="*/ 1401 h 375"/>
                  <a:gd name="T100" fmla="+- 0 1247 926"/>
                  <a:gd name="T101" fmla="*/ T100 w 1742"/>
                  <a:gd name="T102" fmla="+- 0 1402 1033"/>
                  <a:gd name="T103" fmla="*/ 1402 h 375"/>
                  <a:gd name="T104" fmla="+- 0 1179 926"/>
                  <a:gd name="T105" fmla="*/ T104 w 1742"/>
                  <a:gd name="T106" fmla="+- 0 1406 1033"/>
                  <a:gd name="T107" fmla="*/ 1406 h 375"/>
                  <a:gd name="T108" fmla="+- 0 1113 926"/>
                  <a:gd name="T109" fmla="*/ T108 w 1742"/>
                  <a:gd name="T110" fmla="+- 0 1408 1033"/>
                  <a:gd name="T111" fmla="*/ 1408 h 375"/>
                  <a:gd name="T112" fmla="+- 0 1073 926"/>
                  <a:gd name="T113" fmla="*/ T112 w 1742"/>
                  <a:gd name="T114" fmla="+- 0 1408 1033"/>
                  <a:gd name="T115" fmla="*/ 1408 h 375"/>
                  <a:gd name="T116" fmla="+- 0 1053 926"/>
                  <a:gd name="T117" fmla="*/ T116 w 1742"/>
                  <a:gd name="T118" fmla="+- 0 1408 1033"/>
                  <a:gd name="T119" fmla="*/ 1408 h 375"/>
                  <a:gd name="T120" fmla="+- 0 979 926"/>
                  <a:gd name="T121" fmla="*/ T120 w 1742"/>
                  <a:gd name="T122" fmla="+- 0 1406 1033"/>
                  <a:gd name="T123" fmla="*/ 1406 h 375"/>
                  <a:gd name="T124" fmla="+- 0 943 926"/>
                  <a:gd name="T125" fmla="*/ T124 w 1742"/>
                  <a:gd name="T126" fmla="+- 0 1404 1033"/>
                  <a:gd name="T127" fmla="*/ 1404 h 375"/>
                  <a:gd name="T128" fmla="+- 0 926 926"/>
                  <a:gd name="T129" fmla="*/ T128 w 1742"/>
                  <a:gd name="T130" fmla="+- 0 1404 1033"/>
                  <a:gd name="T131" fmla="*/ 1404 h 37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1742" h="375">
                    <a:moveTo>
                      <a:pt x="1741" y="7"/>
                    </a:moveTo>
                    <a:lnTo>
                      <a:pt x="1677" y="3"/>
                    </a:lnTo>
                    <a:lnTo>
                      <a:pt x="1613" y="1"/>
                    </a:lnTo>
                    <a:lnTo>
                      <a:pt x="1572" y="0"/>
                    </a:lnTo>
                    <a:lnTo>
                      <a:pt x="1552" y="0"/>
                    </a:lnTo>
                    <a:lnTo>
                      <a:pt x="1473" y="4"/>
                    </a:lnTo>
                    <a:lnTo>
                      <a:pt x="1401" y="16"/>
                    </a:lnTo>
                    <a:lnTo>
                      <a:pt x="1342" y="40"/>
                    </a:lnTo>
                    <a:lnTo>
                      <a:pt x="1280" y="82"/>
                    </a:lnTo>
                    <a:lnTo>
                      <a:pt x="1250" y="105"/>
                    </a:lnTo>
                    <a:lnTo>
                      <a:pt x="1235" y="117"/>
                    </a:lnTo>
                    <a:lnTo>
                      <a:pt x="1185" y="152"/>
                    </a:lnTo>
                    <a:lnTo>
                      <a:pt x="1129" y="180"/>
                    </a:lnTo>
                    <a:lnTo>
                      <a:pt x="1073" y="207"/>
                    </a:lnTo>
                    <a:lnTo>
                      <a:pt x="1014" y="233"/>
                    </a:lnTo>
                    <a:lnTo>
                      <a:pt x="954" y="259"/>
                    </a:lnTo>
                    <a:lnTo>
                      <a:pt x="891" y="282"/>
                    </a:lnTo>
                    <a:lnTo>
                      <a:pt x="828" y="303"/>
                    </a:lnTo>
                    <a:lnTo>
                      <a:pt x="764" y="320"/>
                    </a:lnTo>
                    <a:lnTo>
                      <a:pt x="697" y="333"/>
                    </a:lnTo>
                    <a:lnTo>
                      <a:pt x="626" y="344"/>
                    </a:lnTo>
                    <a:lnTo>
                      <a:pt x="553" y="352"/>
                    </a:lnTo>
                    <a:lnTo>
                      <a:pt x="479" y="359"/>
                    </a:lnTo>
                    <a:lnTo>
                      <a:pt x="408" y="364"/>
                    </a:lnTo>
                    <a:lnTo>
                      <a:pt x="342" y="368"/>
                    </a:lnTo>
                    <a:lnTo>
                      <a:pt x="321" y="369"/>
                    </a:lnTo>
                    <a:lnTo>
                      <a:pt x="253" y="373"/>
                    </a:lnTo>
                    <a:lnTo>
                      <a:pt x="187" y="375"/>
                    </a:lnTo>
                    <a:lnTo>
                      <a:pt x="147" y="375"/>
                    </a:lnTo>
                    <a:lnTo>
                      <a:pt x="127" y="375"/>
                    </a:lnTo>
                    <a:lnTo>
                      <a:pt x="53" y="373"/>
                    </a:lnTo>
                    <a:lnTo>
                      <a:pt x="17" y="371"/>
                    </a:lnTo>
                    <a:lnTo>
                      <a:pt x="0" y="371"/>
                    </a:lnTo>
                  </a:path>
                </a:pathLst>
              </a:custGeom>
              <a:noFill/>
              <a:ln w="6350">
                <a:solidFill>
                  <a:srgbClr val="000000"/>
                </a:solidFill>
                <a:prstDash val="dash"/>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grpSp>
        <p:grpSp>
          <p:nvGrpSpPr>
            <p:cNvPr id="102" name="Group 101"/>
            <p:cNvGrpSpPr>
              <a:grpSpLocks/>
            </p:cNvGrpSpPr>
            <p:nvPr/>
          </p:nvGrpSpPr>
          <p:grpSpPr bwMode="auto">
            <a:xfrm>
              <a:off x="776" y="1396"/>
              <a:ext cx="138" cy="11"/>
              <a:chOff x="776" y="1396"/>
              <a:chExt cx="138" cy="11"/>
            </a:xfrm>
          </p:grpSpPr>
          <p:sp>
            <p:nvSpPr>
              <p:cNvPr id="147" name="Freeform 146"/>
              <p:cNvSpPr>
                <a:spLocks/>
              </p:cNvSpPr>
              <p:nvPr/>
            </p:nvSpPr>
            <p:spPr bwMode="auto">
              <a:xfrm>
                <a:off x="776" y="1396"/>
                <a:ext cx="138" cy="11"/>
              </a:xfrm>
              <a:custGeom>
                <a:avLst/>
                <a:gdLst>
                  <a:gd name="T0" fmla="+- 0 913 776"/>
                  <a:gd name="T1" fmla="*/ T0 w 138"/>
                  <a:gd name="T2" fmla="+- 0 1406 1396"/>
                  <a:gd name="T3" fmla="*/ 1406 h 11"/>
                  <a:gd name="T4" fmla="+- 0 776 776"/>
                  <a:gd name="T5" fmla="*/ T4 w 138"/>
                  <a:gd name="T6" fmla="+- 0 1396 1396"/>
                  <a:gd name="T7" fmla="*/ 1396 h 11"/>
                </a:gdLst>
                <a:ahLst/>
                <a:cxnLst>
                  <a:cxn ang="0">
                    <a:pos x="T1" y="T3"/>
                  </a:cxn>
                  <a:cxn ang="0">
                    <a:pos x="T5" y="T7"/>
                  </a:cxn>
                </a:cxnLst>
                <a:rect l="0" t="0" r="r" b="b"/>
                <a:pathLst>
                  <a:path w="138" h="11">
                    <a:moveTo>
                      <a:pt x="137" y="10"/>
                    </a:moveTo>
                    <a:lnTo>
                      <a:pt x="0" y="0"/>
                    </a:lnTo>
                  </a:path>
                </a:pathLst>
              </a:custGeom>
              <a:noFill/>
              <a:ln w="12700">
                <a:solidFill>
                  <a:srgbClr val="000000"/>
                </a:solidFill>
                <a:prstDash val="dash"/>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grpSp>
        <p:grpSp>
          <p:nvGrpSpPr>
            <p:cNvPr id="103" name="Group 102"/>
            <p:cNvGrpSpPr>
              <a:grpSpLocks/>
            </p:cNvGrpSpPr>
            <p:nvPr/>
          </p:nvGrpSpPr>
          <p:grpSpPr bwMode="auto">
            <a:xfrm>
              <a:off x="676" y="1357"/>
              <a:ext cx="123" cy="80"/>
              <a:chOff x="676" y="1357"/>
              <a:chExt cx="123" cy="80"/>
            </a:xfrm>
          </p:grpSpPr>
          <p:sp>
            <p:nvSpPr>
              <p:cNvPr id="146" name="Freeform 145"/>
              <p:cNvSpPr>
                <a:spLocks/>
              </p:cNvSpPr>
              <p:nvPr/>
            </p:nvSpPr>
            <p:spPr bwMode="auto">
              <a:xfrm>
                <a:off x="676" y="1357"/>
                <a:ext cx="123" cy="80"/>
              </a:xfrm>
              <a:custGeom>
                <a:avLst/>
                <a:gdLst>
                  <a:gd name="T0" fmla="+- 0 799 676"/>
                  <a:gd name="T1" fmla="*/ T0 w 123"/>
                  <a:gd name="T2" fmla="+- 0 1357 1357"/>
                  <a:gd name="T3" fmla="*/ 1357 h 80"/>
                  <a:gd name="T4" fmla="+- 0 676 676"/>
                  <a:gd name="T5" fmla="*/ T4 w 123"/>
                  <a:gd name="T6" fmla="+- 0 1388 1357"/>
                  <a:gd name="T7" fmla="*/ 1388 h 80"/>
                  <a:gd name="T8" fmla="+- 0 793 676"/>
                  <a:gd name="T9" fmla="*/ T8 w 123"/>
                  <a:gd name="T10" fmla="+- 0 1437 1357"/>
                  <a:gd name="T11" fmla="*/ 1437 h 80"/>
                  <a:gd name="T12" fmla="+- 0 799 676"/>
                  <a:gd name="T13" fmla="*/ T12 w 123"/>
                  <a:gd name="T14" fmla="+- 0 1357 1357"/>
                  <a:gd name="T15" fmla="*/ 1357 h 80"/>
                </a:gdLst>
                <a:ahLst/>
                <a:cxnLst>
                  <a:cxn ang="0">
                    <a:pos x="T1" y="T3"/>
                  </a:cxn>
                  <a:cxn ang="0">
                    <a:pos x="T5" y="T7"/>
                  </a:cxn>
                  <a:cxn ang="0">
                    <a:pos x="T9" y="T11"/>
                  </a:cxn>
                  <a:cxn ang="0">
                    <a:pos x="T13" y="T15"/>
                  </a:cxn>
                </a:cxnLst>
                <a:rect l="0" t="0" r="r" b="b"/>
                <a:pathLst>
                  <a:path w="123" h="80">
                    <a:moveTo>
                      <a:pt x="123" y="0"/>
                    </a:moveTo>
                    <a:lnTo>
                      <a:pt x="0" y="31"/>
                    </a:lnTo>
                    <a:lnTo>
                      <a:pt x="117" y="80"/>
                    </a:lnTo>
                    <a:lnTo>
                      <a:pt x="12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grpSp>
        <p:grpSp>
          <p:nvGrpSpPr>
            <p:cNvPr id="104" name="Group 103"/>
            <p:cNvGrpSpPr>
              <a:grpSpLocks/>
            </p:cNvGrpSpPr>
            <p:nvPr/>
          </p:nvGrpSpPr>
          <p:grpSpPr bwMode="auto">
            <a:xfrm>
              <a:off x="3680" y="1376"/>
              <a:ext cx="339" cy="44"/>
              <a:chOff x="3680" y="1376"/>
              <a:chExt cx="339" cy="44"/>
            </a:xfrm>
          </p:grpSpPr>
          <p:sp>
            <p:nvSpPr>
              <p:cNvPr id="145" name="Freeform 144"/>
              <p:cNvSpPr>
                <a:spLocks/>
              </p:cNvSpPr>
              <p:nvPr/>
            </p:nvSpPr>
            <p:spPr bwMode="auto">
              <a:xfrm>
                <a:off x="3680" y="1376"/>
                <a:ext cx="339" cy="44"/>
              </a:xfrm>
              <a:custGeom>
                <a:avLst/>
                <a:gdLst>
                  <a:gd name="T0" fmla="+- 0 4019 3680"/>
                  <a:gd name="T1" fmla="*/ T0 w 339"/>
                  <a:gd name="T2" fmla="+- 0 1419 1376"/>
                  <a:gd name="T3" fmla="*/ 1419 h 44"/>
                  <a:gd name="T4" fmla="+- 0 3680 3680"/>
                  <a:gd name="T5" fmla="*/ T4 w 339"/>
                  <a:gd name="T6" fmla="+- 0 1376 1376"/>
                  <a:gd name="T7" fmla="*/ 1376 h 44"/>
                </a:gdLst>
                <a:ahLst/>
                <a:cxnLst>
                  <a:cxn ang="0">
                    <a:pos x="T1" y="T3"/>
                  </a:cxn>
                  <a:cxn ang="0">
                    <a:pos x="T5" y="T7"/>
                  </a:cxn>
                </a:cxnLst>
                <a:rect l="0" t="0" r="r" b="b"/>
                <a:pathLst>
                  <a:path w="339" h="44">
                    <a:moveTo>
                      <a:pt x="339" y="43"/>
                    </a:moveTo>
                    <a:lnTo>
                      <a:pt x="0" y="0"/>
                    </a:lnTo>
                  </a:path>
                </a:pathLst>
              </a:custGeom>
              <a:noFill/>
              <a:ln w="12700">
                <a:solidFill>
                  <a:srgbClr val="000000"/>
                </a:solidFill>
                <a:prstDash val="dash"/>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grpSp>
        <p:grpSp>
          <p:nvGrpSpPr>
            <p:cNvPr id="105" name="Group 104"/>
            <p:cNvGrpSpPr>
              <a:grpSpLocks/>
            </p:cNvGrpSpPr>
            <p:nvPr/>
          </p:nvGrpSpPr>
          <p:grpSpPr bwMode="auto">
            <a:xfrm>
              <a:off x="3581" y="1339"/>
              <a:ext cx="125" cy="80"/>
              <a:chOff x="3581" y="1339"/>
              <a:chExt cx="125" cy="80"/>
            </a:xfrm>
          </p:grpSpPr>
          <p:sp>
            <p:nvSpPr>
              <p:cNvPr id="144" name="Freeform 143"/>
              <p:cNvSpPr>
                <a:spLocks/>
              </p:cNvSpPr>
              <p:nvPr/>
            </p:nvSpPr>
            <p:spPr bwMode="auto">
              <a:xfrm>
                <a:off x="3581" y="1339"/>
                <a:ext cx="125" cy="80"/>
              </a:xfrm>
              <a:custGeom>
                <a:avLst/>
                <a:gdLst>
                  <a:gd name="T0" fmla="+- 0 3705 3581"/>
                  <a:gd name="T1" fmla="*/ T0 w 125"/>
                  <a:gd name="T2" fmla="+- 0 1339 1339"/>
                  <a:gd name="T3" fmla="*/ 1339 h 80"/>
                  <a:gd name="T4" fmla="+- 0 3581 3581"/>
                  <a:gd name="T5" fmla="*/ T4 w 125"/>
                  <a:gd name="T6" fmla="+- 0 1363 1339"/>
                  <a:gd name="T7" fmla="*/ 1363 h 80"/>
                  <a:gd name="T8" fmla="+- 0 3695 3581"/>
                  <a:gd name="T9" fmla="*/ T8 w 125"/>
                  <a:gd name="T10" fmla="+- 0 1418 1339"/>
                  <a:gd name="T11" fmla="*/ 1418 h 80"/>
                  <a:gd name="T12" fmla="+- 0 3705 3581"/>
                  <a:gd name="T13" fmla="*/ T12 w 125"/>
                  <a:gd name="T14" fmla="+- 0 1339 1339"/>
                  <a:gd name="T15" fmla="*/ 1339 h 80"/>
                </a:gdLst>
                <a:ahLst/>
                <a:cxnLst>
                  <a:cxn ang="0">
                    <a:pos x="T1" y="T3"/>
                  </a:cxn>
                  <a:cxn ang="0">
                    <a:pos x="T5" y="T7"/>
                  </a:cxn>
                  <a:cxn ang="0">
                    <a:pos x="T9" y="T11"/>
                  </a:cxn>
                  <a:cxn ang="0">
                    <a:pos x="T13" y="T15"/>
                  </a:cxn>
                </a:cxnLst>
                <a:rect l="0" t="0" r="r" b="b"/>
                <a:pathLst>
                  <a:path w="125" h="80">
                    <a:moveTo>
                      <a:pt x="124" y="0"/>
                    </a:moveTo>
                    <a:lnTo>
                      <a:pt x="0" y="24"/>
                    </a:lnTo>
                    <a:lnTo>
                      <a:pt x="114" y="79"/>
                    </a:lnTo>
                    <a:lnTo>
                      <a:pt x="12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grpSp>
        <p:grpSp>
          <p:nvGrpSpPr>
            <p:cNvPr id="106" name="Group 105"/>
            <p:cNvGrpSpPr>
              <a:grpSpLocks/>
            </p:cNvGrpSpPr>
            <p:nvPr/>
          </p:nvGrpSpPr>
          <p:grpSpPr bwMode="auto">
            <a:xfrm>
              <a:off x="3762" y="1087"/>
              <a:ext cx="1860" cy="332"/>
              <a:chOff x="3762" y="1087"/>
              <a:chExt cx="1860" cy="332"/>
            </a:xfrm>
          </p:grpSpPr>
          <p:sp>
            <p:nvSpPr>
              <p:cNvPr id="143" name="Freeform 142"/>
              <p:cNvSpPr>
                <a:spLocks/>
              </p:cNvSpPr>
              <p:nvPr/>
            </p:nvSpPr>
            <p:spPr bwMode="auto">
              <a:xfrm>
                <a:off x="3762" y="1087"/>
                <a:ext cx="1860" cy="332"/>
              </a:xfrm>
              <a:custGeom>
                <a:avLst/>
                <a:gdLst>
                  <a:gd name="T0" fmla="+- 0 5622 3762"/>
                  <a:gd name="T1" fmla="*/ T0 w 1860"/>
                  <a:gd name="T2" fmla="+- 0 1087 1087"/>
                  <a:gd name="T3" fmla="*/ 1087 h 332"/>
                  <a:gd name="T4" fmla="+- 0 5221 3762"/>
                  <a:gd name="T5" fmla="*/ T4 w 1860"/>
                  <a:gd name="T6" fmla="+- 0 1099 1087"/>
                  <a:gd name="T7" fmla="*/ 1099 h 332"/>
                  <a:gd name="T8" fmla="+- 0 5156 3762"/>
                  <a:gd name="T9" fmla="*/ T8 w 1860"/>
                  <a:gd name="T10" fmla="+- 0 1116 1087"/>
                  <a:gd name="T11" fmla="*/ 1116 h 332"/>
                  <a:gd name="T12" fmla="+- 0 5087 3762"/>
                  <a:gd name="T13" fmla="*/ T12 w 1860"/>
                  <a:gd name="T14" fmla="+- 0 1146 1087"/>
                  <a:gd name="T15" fmla="*/ 1146 h 332"/>
                  <a:gd name="T16" fmla="+- 0 5055 3762"/>
                  <a:gd name="T17" fmla="*/ T16 w 1860"/>
                  <a:gd name="T18" fmla="+- 0 1164 1087"/>
                  <a:gd name="T19" fmla="*/ 1164 h 332"/>
                  <a:gd name="T20" fmla="+- 0 5038 3762"/>
                  <a:gd name="T21" fmla="*/ T20 w 1860"/>
                  <a:gd name="T22" fmla="+- 0 1173 1087"/>
                  <a:gd name="T23" fmla="*/ 1173 h 332"/>
                  <a:gd name="T24" fmla="+- 0 5020 3762"/>
                  <a:gd name="T25" fmla="*/ T24 w 1860"/>
                  <a:gd name="T26" fmla="+- 0 1182 1087"/>
                  <a:gd name="T27" fmla="*/ 1182 h 332"/>
                  <a:gd name="T28" fmla="+- 0 5002 3762"/>
                  <a:gd name="T29" fmla="*/ T28 w 1860"/>
                  <a:gd name="T30" fmla="+- 0 1191 1087"/>
                  <a:gd name="T31" fmla="*/ 1191 h 332"/>
                  <a:gd name="T32" fmla="+- 0 4983 3762"/>
                  <a:gd name="T33" fmla="*/ T32 w 1860"/>
                  <a:gd name="T34" fmla="+- 0 1199 1087"/>
                  <a:gd name="T35" fmla="*/ 1199 h 332"/>
                  <a:gd name="T36" fmla="+- 0 4965 3762"/>
                  <a:gd name="T37" fmla="*/ T36 w 1860"/>
                  <a:gd name="T38" fmla="+- 0 1208 1087"/>
                  <a:gd name="T39" fmla="*/ 1208 h 332"/>
                  <a:gd name="T40" fmla="+- 0 4910 3762"/>
                  <a:gd name="T41" fmla="*/ T40 w 1860"/>
                  <a:gd name="T42" fmla="+- 0 1235 1087"/>
                  <a:gd name="T43" fmla="*/ 1235 h 332"/>
                  <a:gd name="T44" fmla="+- 0 4873 3762"/>
                  <a:gd name="T45" fmla="*/ T44 w 1860"/>
                  <a:gd name="T46" fmla="+- 0 1253 1087"/>
                  <a:gd name="T47" fmla="*/ 1253 h 332"/>
                  <a:gd name="T48" fmla="+- 0 4855 3762"/>
                  <a:gd name="T49" fmla="*/ T48 w 1860"/>
                  <a:gd name="T50" fmla="+- 0 1262 1087"/>
                  <a:gd name="T51" fmla="*/ 1262 h 332"/>
                  <a:gd name="T52" fmla="+- 0 4800 3762"/>
                  <a:gd name="T53" fmla="*/ T52 w 1860"/>
                  <a:gd name="T54" fmla="+- 0 1288 1087"/>
                  <a:gd name="T55" fmla="*/ 1288 h 332"/>
                  <a:gd name="T56" fmla="+- 0 4728 3762"/>
                  <a:gd name="T57" fmla="*/ T56 w 1860"/>
                  <a:gd name="T58" fmla="+- 0 1320 1087"/>
                  <a:gd name="T59" fmla="*/ 1320 h 332"/>
                  <a:gd name="T60" fmla="+- 0 4653 3762"/>
                  <a:gd name="T61" fmla="*/ T60 w 1860"/>
                  <a:gd name="T62" fmla="+- 0 1347 1087"/>
                  <a:gd name="T63" fmla="*/ 1347 h 332"/>
                  <a:gd name="T64" fmla="+- 0 4593 3762"/>
                  <a:gd name="T65" fmla="*/ T64 w 1860"/>
                  <a:gd name="T66" fmla="+- 0 1364 1087"/>
                  <a:gd name="T67" fmla="*/ 1364 h 332"/>
                  <a:gd name="T68" fmla="+- 0 4534 3762"/>
                  <a:gd name="T69" fmla="*/ T68 w 1860"/>
                  <a:gd name="T70" fmla="+- 0 1380 1087"/>
                  <a:gd name="T71" fmla="*/ 1380 h 332"/>
                  <a:gd name="T72" fmla="+- 0 4475 3762"/>
                  <a:gd name="T73" fmla="*/ T72 w 1860"/>
                  <a:gd name="T74" fmla="+- 0 1393 1087"/>
                  <a:gd name="T75" fmla="*/ 1393 h 332"/>
                  <a:gd name="T76" fmla="+- 0 4399 3762"/>
                  <a:gd name="T77" fmla="*/ T76 w 1860"/>
                  <a:gd name="T78" fmla="+- 0 1406 1087"/>
                  <a:gd name="T79" fmla="*/ 1406 h 332"/>
                  <a:gd name="T80" fmla="+- 0 4320 3762"/>
                  <a:gd name="T81" fmla="*/ T80 w 1860"/>
                  <a:gd name="T82" fmla="+- 0 1415 1087"/>
                  <a:gd name="T83" fmla="*/ 1415 h 332"/>
                  <a:gd name="T84" fmla="+- 0 4259 3762"/>
                  <a:gd name="T85" fmla="*/ T84 w 1860"/>
                  <a:gd name="T86" fmla="+- 0 1418 1087"/>
                  <a:gd name="T87" fmla="*/ 1418 h 332"/>
                  <a:gd name="T88" fmla="+- 0 4219 3762"/>
                  <a:gd name="T89" fmla="*/ T88 w 1860"/>
                  <a:gd name="T90" fmla="+- 0 1419 1087"/>
                  <a:gd name="T91" fmla="*/ 1419 h 332"/>
                  <a:gd name="T92" fmla="+- 0 4199 3762"/>
                  <a:gd name="T93" fmla="*/ T92 w 1860"/>
                  <a:gd name="T94" fmla="+- 0 1419 1087"/>
                  <a:gd name="T95" fmla="*/ 1419 h 332"/>
                  <a:gd name="T96" fmla="+- 0 4120 3762"/>
                  <a:gd name="T97" fmla="*/ T96 w 1860"/>
                  <a:gd name="T98" fmla="+- 0 1416 1087"/>
                  <a:gd name="T99" fmla="*/ 1416 h 332"/>
                  <a:gd name="T100" fmla="+- 0 4039 3762"/>
                  <a:gd name="T101" fmla="*/ T100 w 1860"/>
                  <a:gd name="T102" fmla="+- 0 1411 1087"/>
                  <a:gd name="T103" fmla="*/ 1411 h 332"/>
                  <a:gd name="T104" fmla="+- 0 3975 3762"/>
                  <a:gd name="T105" fmla="*/ T104 w 1860"/>
                  <a:gd name="T106" fmla="+- 0 1406 1087"/>
                  <a:gd name="T107" fmla="*/ 1406 h 332"/>
                  <a:gd name="T108" fmla="+- 0 3915 3762"/>
                  <a:gd name="T109" fmla="*/ T108 w 1860"/>
                  <a:gd name="T110" fmla="+- 0 1399 1087"/>
                  <a:gd name="T111" fmla="*/ 1399 h 332"/>
                  <a:gd name="T112" fmla="+- 0 3837 3762"/>
                  <a:gd name="T113" fmla="*/ T112 w 1860"/>
                  <a:gd name="T114" fmla="+- 0 1389 1087"/>
                  <a:gd name="T115" fmla="*/ 1389 h 332"/>
                  <a:gd name="T116" fmla="+- 0 3781 3762"/>
                  <a:gd name="T117" fmla="*/ T116 w 1860"/>
                  <a:gd name="T118" fmla="+- 0 1380 1087"/>
                  <a:gd name="T119" fmla="*/ 1380 h 332"/>
                  <a:gd name="T120" fmla="+- 0 3762 3762"/>
                  <a:gd name="T121" fmla="*/ T120 w 1860"/>
                  <a:gd name="T122" fmla="+- 0 1377 1087"/>
                  <a:gd name="T123" fmla="*/ 1377 h 33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Lst>
                <a:rect l="0" t="0" r="r" b="b"/>
                <a:pathLst>
                  <a:path w="1860" h="332">
                    <a:moveTo>
                      <a:pt x="1860" y="0"/>
                    </a:moveTo>
                    <a:lnTo>
                      <a:pt x="1459" y="12"/>
                    </a:lnTo>
                    <a:lnTo>
                      <a:pt x="1394" y="29"/>
                    </a:lnTo>
                    <a:lnTo>
                      <a:pt x="1325" y="59"/>
                    </a:lnTo>
                    <a:lnTo>
                      <a:pt x="1293" y="77"/>
                    </a:lnTo>
                    <a:lnTo>
                      <a:pt x="1276" y="86"/>
                    </a:lnTo>
                    <a:lnTo>
                      <a:pt x="1258" y="95"/>
                    </a:lnTo>
                    <a:lnTo>
                      <a:pt x="1240" y="104"/>
                    </a:lnTo>
                    <a:lnTo>
                      <a:pt x="1221" y="112"/>
                    </a:lnTo>
                    <a:lnTo>
                      <a:pt x="1203" y="121"/>
                    </a:lnTo>
                    <a:lnTo>
                      <a:pt x="1148" y="148"/>
                    </a:lnTo>
                    <a:lnTo>
                      <a:pt x="1111" y="166"/>
                    </a:lnTo>
                    <a:lnTo>
                      <a:pt x="1093" y="175"/>
                    </a:lnTo>
                    <a:lnTo>
                      <a:pt x="1038" y="201"/>
                    </a:lnTo>
                    <a:lnTo>
                      <a:pt x="966" y="233"/>
                    </a:lnTo>
                    <a:lnTo>
                      <a:pt x="891" y="260"/>
                    </a:lnTo>
                    <a:lnTo>
                      <a:pt x="831" y="277"/>
                    </a:lnTo>
                    <a:lnTo>
                      <a:pt x="772" y="293"/>
                    </a:lnTo>
                    <a:lnTo>
                      <a:pt x="713" y="306"/>
                    </a:lnTo>
                    <a:lnTo>
                      <a:pt x="637" y="319"/>
                    </a:lnTo>
                    <a:lnTo>
                      <a:pt x="558" y="328"/>
                    </a:lnTo>
                    <a:lnTo>
                      <a:pt x="497" y="331"/>
                    </a:lnTo>
                    <a:lnTo>
                      <a:pt x="457" y="332"/>
                    </a:lnTo>
                    <a:lnTo>
                      <a:pt x="437" y="332"/>
                    </a:lnTo>
                    <a:lnTo>
                      <a:pt x="358" y="329"/>
                    </a:lnTo>
                    <a:lnTo>
                      <a:pt x="277" y="324"/>
                    </a:lnTo>
                    <a:lnTo>
                      <a:pt x="213" y="319"/>
                    </a:lnTo>
                    <a:lnTo>
                      <a:pt x="153" y="312"/>
                    </a:lnTo>
                    <a:lnTo>
                      <a:pt x="75" y="302"/>
                    </a:lnTo>
                    <a:lnTo>
                      <a:pt x="19" y="293"/>
                    </a:lnTo>
                    <a:lnTo>
                      <a:pt x="0" y="290"/>
                    </a:lnTo>
                  </a:path>
                </a:pathLst>
              </a:custGeom>
              <a:noFill/>
              <a:ln w="6350">
                <a:solidFill>
                  <a:srgbClr val="000000"/>
                </a:solidFill>
                <a:prstDash val="dash"/>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grpSp>
        <p:grpSp>
          <p:nvGrpSpPr>
            <p:cNvPr id="107" name="Group 106"/>
            <p:cNvGrpSpPr>
              <a:grpSpLocks/>
            </p:cNvGrpSpPr>
            <p:nvPr/>
          </p:nvGrpSpPr>
          <p:grpSpPr bwMode="auto">
            <a:xfrm>
              <a:off x="6734" y="1375"/>
              <a:ext cx="339" cy="44"/>
              <a:chOff x="6734" y="1375"/>
              <a:chExt cx="339" cy="44"/>
            </a:xfrm>
          </p:grpSpPr>
          <p:sp>
            <p:nvSpPr>
              <p:cNvPr id="142" name="Freeform 141"/>
              <p:cNvSpPr>
                <a:spLocks/>
              </p:cNvSpPr>
              <p:nvPr/>
            </p:nvSpPr>
            <p:spPr bwMode="auto">
              <a:xfrm>
                <a:off x="6734" y="1375"/>
                <a:ext cx="339" cy="44"/>
              </a:xfrm>
              <a:custGeom>
                <a:avLst/>
                <a:gdLst>
                  <a:gd name="T0" fmla="+- 0 7073 6734"/>
                  <a:gd name="T1" fmla="*/ T0 w 339"/>
                  <a:gd name="T2" fmla="+- 0 1418 1375"/>
                  <a:gd name="T3" fmla="*/ 1418 h 44"/>
                  <a:gd name="T4" fmla="+- 0 6734 6734"/>
                  <a:gd name="T5" fmla="*/ T4 w 339"/>
                  <a:gd name="T6" fmla="+- 0 1375 1375"/>
                  <a:gd name="T7" fmla="*/ 1375 h 44"/>
                </a:gdLst>
                <a:ahLst/>
                <a:cxnLst>
                  <a:cxn ang="0">
                    <a:pos x="T1" y="T3"/>
                  </a:cxn>
                  <a:cxn ang="0">
                    <a:pos x="T5" y="T7"/>
                  </a:cxn>
                </a:cxnLst>
                <a:rect l="0" t="0" r="r" b="b"/>
                <a:pathLst>
                  <a:path w="339" h="44">
                    <a:moveTo>
                      <a:pt x="339" y="43"/>
                    </a:moveTo>
                    <a:lnTo>
                      <a:pt x="0" y="0"/>
                    </a:lnTo>
                  </a:path>
                </a:pathLst>
              </a:custGeom>
              <a:noFill/>
              <a:ln w="12700">
                <a:solidFill>
                  <a:srgbClr val="000000"/>
                </a:solidFill>
                <a:prstDash val="dash"/>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grpSp>
        <p:grpSp>
          <p:nvGrpSpPr>
            <p:cNvPr id="108" name="Group 107"/>
            <p:cNvGrpSpPr>
              <a:grpSpLocks/>
            </p:cNvGrpSpPr>
            <p:nvPr/>
          </p:nvGrpSpPr>
          <p:grpSpPr bwMode="auto">
            <a:xfrm>
              <a:off x="6635" y="1338"/>
              <a:ext cx="125" cy="80"/>
              <a:chOff x="6635" y="1338"/>
              <a:chExt cx="125" cy="80"/>
            </a:xfrm>
          </p:grpSpPr>
          <p:sp>
            <p:nvSpPr>
              <p:cNvPr id="141" name="Freeform 140"/>
              <p:cNvSpPr>
                <a:spLocks/>
              </p:cNvSpPr>
              <p:nvPr/>
            </p:nvSpPr>
            <p:spPr bwMode="auto">
              <a:xfrm>
                <a:off x="6635" y="1338"/>
                <a:ext cx="125" cy="80"/>
              </a:xfrm>
              <a:custGeom>
                <a:avLst/>
                <a:gdLst>
                  <a:gd name="T0" fmla="+- 0 6759 6635"/>
                  <a:gd name="T1" fmla="*/ T0 w 125"/>
                  <a:gd name="T2" fmla="+- 0 1338 1338"/>
                  <a:gd name="T3" fmla="*/ 1338 h 80"/>
                  <a:gd name="T4" fmla="+- 0 6635 6635"/>
                  <a:gd name="T5" fmla="*/ T4 w 125"/>
                  <a:gd name="T6" fmla="+- 0 1362 1338"/>
                  <a:gd name="T7" fmla="*/ 1362 h 80"/>
                  <a:gd name="T8" fmla="+- 0 6749 6635"/>
                  <a:gd name="T9" fmla="*/ T8 w 125"/>
                  <a:gd name="T10" fmla="+- 0 1417 1338"/>
                  <a:gd name="T11" fmla="*/ 1417 h 80"/>
                  <a:gd name="T12" fmla="+- 0 6759 6635"/>
                  <a:gd name="T13" fmla="*/ T12 w 125"/>
                  <a:gd name="T14" fmla="+- 0 1338 1338"/>
                  <a:gd name="T15" fmla="*/ 1338 h 80"/>
                </a:gdLst>
                <a:ahLst/>
                <a:cxnLst>
                  <a:cxn ang="0">
                    <a:pos x="T1" y="T3"/>
                  </a:cxn>
                  <a:cxn ang="0">
                    <a:pos x="T5" y="T7"/>
                  </a:cxn>
                  <a:cxn ang="0">
                    <a:pos x="T9" y="T11"/>
                  </a:cxn>
                  <a:cxn ang="0">
                    <a:pos x="T13" y="T15"/>
                  </a:cxn>
                </a:cxnLst>
                <a:rect l="0" t="0" r="r" b="b"/>
                <a:pathLst>
                  <a:path w="125" h="80">
                    <a:moveTo>
                      <a:pt x="124" y="0"/>
                    </a:moveTo>
                    <a:lnTo>
                      <a:pt x="0" y="24"/>
                    </a:lnTo>
                    <a:lnTo>
                      <a:pt x="114" y="79"/>
                    </a:lnTo>
                    <a:lnTo>
                      <a:pt x="12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grpSp>
        <p:grpSp>
          <p:nvGrpSpPr>
            <p:cNvPr id="109" name="Group 108"/>
            <p:cNvGrpSpPr>
              <a:grpSpLocks/>
            </p:cNvGrpSpPr>
            <p:nvPr/>
          </p:nvGrpSpPr>
          <p:grpSpPr bwMode="auto">
            <a:xfrm>
              <a:off x="6817" y="1085"/>
              <a:ext cx="1860" cy="332"/>
              <a:chOff x="6817" y="1085"/>
              <a:chExt cx="1860" cy="332"/>
            </a:xfrm>
          </p:grpSpPr>
          <p:sp>
            <p:nvSpPr>
              <p:cNvPr id="140" name="Freeform 139"/>
              <p:cNvSpPr>
                <a:spLocks/>
              </p:cNvSpPr>
              <p:nvPr/>
            </p:nvSpPr>
            <p:spPr bwMode="auto">
              <a:xfrm>
                <a:off x="6817" y="1085"/>
                <a:ext cx="1860" cy="332"/>
              </a:xfrm>
              <a:custGeom>
                <a:avLst/>
                <a:gdLst>
                  <a:gd name="T0" fmla="+- 0 8677 6817"/>
                  <a:gd name="T1" fmla="*/ T0 w 1860"/>
                  <a:gd name="T2" fmla="+- 0 1085 1085"/>
                  <a:gd name="T3" fmla="*/ 1085 h 332"/>
                  <a:gd name="T4" fmla="+- 0 8276 6817"/>
                  <a:gd name="T5" fmla="*/ T4 w 1860"/>
                  <a:gd name="T6" fmla="+- 0 1098 1085"/>
                  <a:gd name="T7" fmla="*/ 1098 h 332"/>
                  <a:gd name="T8" fmla="+- 0 8211 6817"/>
                  <a:gd name="T9" fmla="*/ T8 w 1860"/>
                  <a:gd name="T10" fmla="+- 0 1114 1085"/>
                  <a:gd name="T11" fmla="*/ 1114 h 332"/>
                  <a:gd name="T12" fmla="+- 0 8142 6817"/>
                  <a:gd name="T13" fmla="*/ T12 w 1860"/>
                  <a:gd name="T14" fmla="+- 0 1144 1085"/>
                  <a:gd name="T15" fmla="*/ 1144 h 332"/>
                  <a:gd name="T16" fmla="+- 0 8110 6817"/>
                  <a:gd name="T17" fmla="*/ T16 w 1860"/>
                  <a:gd name="T18" fmla="+- 0 1162 1085"/>
                  <a:gd name="T19" fmla="*/ 1162 h 332"/>
                  <a:gd name="T20" fmla="+- 0 8093 6817"/>
                  <a:gd name="T21" fmla="*/ T20 w 1860"/>
                  <a:gd name="T22" fmla="+- 0 1171 1085"/>
                  <a:gd name="T23" fmla="*/ 1171 h 332"/>
                  <a:gd name="T24" fmla="+- 0 8075 6817"/>
                  <a:gd name="T25" fmla="*/ T24 w 1860"/>
                  <a:gd name="T26" fmla="+- 0 1180 1085"/>
                  <a:gd name="T27" fmla="*/ 1180 h 332"/>
                  <a:gd name="T28" fmla="+- 0 8057 6817"/>
                  <a:gd name="T29" fmla="*/ T28 w 1860"/>
                  <a:gd name="T30" fmla="+- 0 1189 1085"/>
                  <a:gd name="T31" fmla="*/ 1189 h 332"/>
                  <a:gd name="T32" fmla="+- 0 8038 6817"/>
                  <a:gd name="T33" fmla="*/ T32 w 1860"/>
                  <a:gd name="T34" fmla="+- 0 1197 1085"/>
                  <a:gd name="T35" fmla="*/ 1197 h 332"/>
                  <a:gd name="T36" fmla="+- 0 8020 6817"/>
                  <a:gd name="T37" fmla="*/ T36 w 1860"/>
                  <a:gd name="T38" fmla="+- 0 1206 1085"/>
                  <a:gd name="T39" fmla="*/ 1206 h 332"/>
                  <a:gd name="T40" fmla="+- 0 7965 6817"/>
                  <a:gd name="T41" fmla="*/ T40 w 1860"/>
                  <a:gd name="T42" fmla="+- 0 1233 1085"/>
                  <a:gd name="T43" fmla="*/ 1233 h 332"/>
                  <a:gd name="T44" fmla="+- 0 7928 6817"/>
                  <a:gd name="T45" fmla="*/ T44 w 1860"/>
                  <a:gd name="T46" fmla="+- 0 1251 1085"/>
                  <a:gd name="T47" fmla="*/ 1251 h 332"/>
                  <a:gd name="T48" fmla="+- 0 7910 6817"/>
                  <a:gd name="T49" fmla="*/ T48 w 1860"/>
                  <a:gd name="T50" fmla="+- 0 1260 1085"/>
                  <a:gd name="T51" fmla="*/ 1260 h 332"/>
                  <a:gd name="T52" fmla="+- 0 7855 6817"/>
                  <a:gd name="T53" fmla="*/ T52 w 1860"/>
                  <a:gd name="T54" fmla="+- 0 1286 1085"/>
                  <a:gd name="T55" fmla="*/ 1286 h 332"/>
                  <a:gd name="T56" fmla="+- 0 7783 6817"/>
                  <a:gd name="T57" fmla="*/ T56 w 1860"/>
                  <a:gd name="T58" fmla="+- 0 1318 1085"/>
                  <a:gd name="T59" fmla="*/ 1318 h 332"/>
                  <a:gd name="T60" fmla="+- 0 7708 6817"/>
                  <a:gd name="T61" fmla="*/ T60 w 1860"/>
                  <a:gd name="T62" fmla="+- 0 1345 1085"/>
                  <a:gd name="T63" fmla="*/ 1345 h 332"/>
                  <a:gd name="T64" fmla="+- 0 7648 6817"/>
                  <a:gd name="T65" fmla="*/ T64 w 1860"/>
                  <a:gd name="T66" fmla="+- 0 1362 1085"/>
                  <a:gd name="T67" fmla="*/ 1362 h 332"/>
                  <a:gd name="T68" fmla="+- 0 7589 6817"/>
                  <a:gd name="T69" fmla="*/ T68 w 1860"/>
                  <a:gd name="T70" fmla="+- 0 1378 1085"/>
                  <a:gd name="T71" fmla="*/ 1378 h 332"/>
                  <a:gd name="T72" fmla="+- 0 7530 6817"/>
                  <a:gd name="T73" fmla="*/ T72 w 1860"/>
                  <a:gd name="T74" fmla="+- 0 1391 1085"/>
                  <a:gd name="T75" fmla="*/ 1391 h 332"/>
                  <a:gd name="T76" fmla="+- 0 7454 6817"/>
                  <a:gd name="T77" fmla="*/ T76 w 1860"/>
                  <a:gd name="T78" fmla="+- 0 1404 1085"/>
                  <a:gd name="T79" fmla="*/ 1404 h 332"/>
                  <a:gd name="T80" fmla="+- 0 7375 6817"/>
                  <a:gd name="T81" fmla="*/ T80 w 1860"/>
                  <a:gd name="T82" fmla="+- 0 1413 1085"/>
                  <a:gd name="T83" fmla="*/ 1413 h 332"/>
                  <a:gd name="T84" fmla="+- 0 7314 6817"/>
                  <a:gd name="T85" fmla="*/ T84 w 1860"/>
                  <a:gd name="T86" fmla="+- 0 1416 1085"/>
                  <a:gd name="T87" fmla="*/ 1416 h 332"/>
                  <a:gd name="T88" fmla="+- 0 7274 6817"/>
                  <a:gd name="T89" fmla="*/ T88 w 1860"/>
                  <a:gd name="T90" fmla="+- 0 1417 1085"/>
                  <a:gd name="T91" fmla="*/ 1417 h 332"/>
                  <a:gd name="T92" fmla="+- 0 7254 6817"/>
                  <a:gd name="T93" fmla="*/ T92 w 1860"/>
                  <a:gd name="T94" fmla="+- 0 1417 1085"/>
                  <a:gd name="T95" fmla="*/ 1417 h 332"/>
                  <a:gd name="T96" fmla="+- 0 7175 6817"/>
                  <a:gd name="T97" fmla="*/ T96 w 1860"/>
                  <a:gd name="T98" fmla="+- 0 1414 1085"/>
                  <a:gd name="T99" fmla="*/ 1414 h 332"/>
                  <a:gd name="T100" fmla="+- 0 7094 6817"/>
                  <a:gd name="T101" fmla="*/ T100 w 1860"/>
                  <a:gd name="T102" fmla="+- 0 1409 1085"/>
                  <a:gd name="T103" fmla="*/ 1409 h 332"/>
                  <a:gd name="T104" fmla="+- 0 7030 6817"/>
                  <a:gd name="T105" fmla="*/ T104 w 1860"/>
                  <a:gd name="T106" fmla="+- 0 1404 1085"/>
                  <a:gd name="T107" fmla="*/ 1404 h 332"/>
                  <a:gd name="T108" fmla="+- 0 6970 6817"/>
                  <a:gd name="T109" fmla="*/ T108 w 1860"/>
                  <a:gd name="T110" fmla="+- 0 1397 1085"/>
                  <a:gd name="T111" fmla="*/ 1397 h 332"/>
                  <a:gd name="T112" fmla="+- 0 6892 6817"/>
                  <a:gd name="T113" fmla="*/ T112 w 1860"/>
                  <a:gd name="T114" fmla="+- 0 1387 1085"/>
                  <a:gd name="T115" fmla="*/ 1387 h 332"/>
                  <a:gd name="T116" fmla="+- 0 6836 6817"/>
                  <a:gd name="T117" fmla="*/ T116 w 1860"/>
                  <a:gd name="T118" fmla="+- 0 1378 1085"/>
                  <a:gd name="T119" fmla="*/ 1378 h 332"/>
                  <a:gd name="T120" fmla="+- 0 6817 6817"/>
                  <a:gd name="T121" fmla="*/ T120 w 1860"/>
                  <a:gd name="T122" fmla="+- 0 1375 1085"/>
                  <a:gd name="T123" fmla="*/ 1375 h 33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Lst>
                <a:rect l="0" t="0" r="r" b="b"/>
                <a:pathLst>
                  <a:path w="1860" h="332">
                    <a:moveTo>
                      <a:pt x="1860" y="0"/>
                    </a:moveTo>
                    <a:lnTo>
                      <a:pt x="1459" y="13"/>
                    </a:lnTo>
                    <a:lnTo>
                      <a:pt x="1394" y="29"/>
                    </a:lnTo>
                    <a:lnTo>
                      <a:pt x="1325" y="59"/>
                    </a:lnTo>
                    <a:lnTo>
                      <a:pt x="1293" y="77"/>
                    </a:lnTo>
                    <a:lnTo>
                      <a:pt x="1276" y="86"/>
                    </a:lnTo>
                    <a:lnTo>
                      <a:pt x="1258" y="95"/>
                    </a:lnTo>
                    <a:lnTo>
                      <a:pt x="1240" y="104"/>
                    </a:lnTo>
                    <a:lnTo>
                      <a:pt x="1221" y="112"/>
                    </a:lnTo>
                    <a:lnTo>
                      <a:pt x="1203" y="121"/>
                    </a:lnTo>
                    <a:lnTo>
                      <a:pt x="1148" y="148"/>
                    </a:lnTo>
                    <a:lnTo>
                      <a:pt x="1111" y="166"/>
                    </a:lnTo>
                    <a:lnTo>
                      <a:pt x="1093" y="175"/>
                    </a:lnTo>
                    <a:lnTo>
                      <a:pt x="1038" y="201"/>
                    </a:lnTo>
                    <a:lnTo>
                      <a:pt x="966" y="233"/>
                    </a:lnTo>
                    <a:lnTo>
                      <a:pt x="891" y="260"/>
                    </a:lnTo>
                    <a:lnTo>
                      <a:pt x="831" y="277"/>
                    </a:lnTo>
                    <a:lnTo>
                      <a:pt x="772" y="293"/>
                    </a:lnTo>
                    <a:lnTo>
                      <a:pt x="713" y="306"/>
                    </a:lnTo>
                    <a:lnTo>
                      <a:pt x="637" y="319"/>
                    </a:lnTo>
                    <a:lnTo>
                      <a:pt x="558" y="328"/>
                    </a:lnTo>
                    <a:lnTo>
                      <a:pt x="497" y="331"/>
                    </a:lnTo>
                    <a:lnTo>
                      <a:pt x="457" y="332"/>
                    </a:lnTo>
                    <a:lnTo>
                      <a:pt x="437" y="332"/>
                    </a:lnTo>
                    <a:lnTo>
                      <a:pt x="358" y="329"/>
                    </a:lnTo>
                    <a:lnTo>
                      <a:pt x="277" y="324"/>
                    </a:lnTo>
                    <a:lnTo>
                      <a:pt x="213" y="319"/>
                    </a:lnTo>
                    <a:lnTo>
                      <a:pt x="153" y="312"/>
                    </a:lnTo>
                    <a:lnTo>
                      <a:pt x="75" y="302"/>
                    </a:lnTo>
                    <a:lnTo>
                      <a:pt x="19" y="293"/>
                    </a:lnTo>
                    <a:lnTo>
                      <a:pt x="0" y="290"/>
                    </a:lnTo>
                  </a:path>
                </a:pathLst>
              </a:custGeom>
              <a:noFill/>
              <a:ln w="6350">
                <a:solidFill>
                  <a:srgbClr val="000000"/>
                </a:solidFill>
                <a:prstDash val="dash"/>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grpSp>
        <p:grpSp>
          <p:nvGrpSpPr>
            <p:cNvPr id="110" name="Group 109"/>
            <p:cNvGrpSpPr>
              <a:grpSpLocks/>
            </p:cNvGrpSpPr>
            <p:nvPr/>
          </p:nvGrpSpPr>
          <p:grpSpPr bwMode="auto">
            <a:xfrm>
              <a:off x="7066" y="13"/>
              <a:ext cx="2" cy="849"/>
              <a:chOff x="7066" y="13"/>
              <a:chExt cx="2" cy="849"/>
            </a:xfrm>
          </p:grpSpPr>
          <p:sp>
            <p:nvSpPr>
              <p:cNvPr id="139" name="Freeform 138"/>
              <p:cNvSpPr>
                <a:spLocks/>
              </p:cNvSpPr>
              <p:nvPr/>
            </p:nvSpPr>
            <p:spPr bwMode="auto">
              <a:xfrm>
                <a:off x="7066" y="13"/>
                <a:ext cx="2" cy="849"/>
              </a:xfrm>
              <a:custGeom>
                <a:avLst/>
                <a:gdLst>
                  <a:gd name="T0" fmla="+- 0 13 13"/>
                  <a:gd name="T1" fmla="*/ 13 h 849"/>
                  <a:gd name="T2" fmla="+- 0 862 13"/>
                  <a:gd name="T3" fmla="*/ 862 h 849"/>
                </a:gdLst>
                <a:ahLst/>
                <a:cxnLst>
                  <a:cxn ang="0">
                    <a:pos x="0" y="T1"/>
                  </a:cxn>
                  <a:cxn ang="0">
                    <a:pos x="0" y="T3"/>
                  </a:cxn>
                </a:cxnLst>
                <a:rect l="0" t="0" r="r" b="b"/>
                <a:pathLst>
                  <a:path h="849">
                    <a:moveTo>
                      <a:pt x="0" y="0"/>
                    </a:moveTo>
                    <a:lnTo>
                      <a:pt x="0" y="849"/>
                    </a:lnTo>
                  </a:path>
                </a:pathLst>
              </a:custGeom>
              <a:noFill/>
              <a:ln w="12700">
                <a:solidFill>
                  <a:srgbClr val="000000"/>
                </a:solidFill>
                <a:prstDash val="dash"/>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grpSp>
        <p:grpSp>
          <p:nvGrpSpPr>
            <p:cNvPr id="111" name="Group 110"/>
            <p:cNvGrpSpPr>
              <a:grpSpLocks/>
            </p:cNvGrpSpPr>
            <p:nvPr/>
          </p:nvGrpSpPr>
          <p:grpSpPr bwMode="auto">
            <a:xfrm>
              <a:off x="7070" y="863"/>
              <a:ext cx="163" cy="149"/>
              <a:chOff x="7070" y="863"/>
              <a:chExt cx="163" cy="149"/>
            </a:xfrm>
          </p:grpSpPr>
          <p:sp>
            <p:nvSpPr>
              <p:cNvPr id="138" name="Freeform 137"/>
              <p:cNvSpPr>
                <a:spLocks/>
              </p:cNvSpPr>
              <p:nvPr/>
            </p:nvSpPr>
            <p:spPr bwMode="auto">
              <a:xfrm>
                <a:off x="7070" y="863"/>
                <a:ext cx="163" cy="149"/>
              </a:xfrm>
              <a:custGeom>
                <a:avLst/>
                <a:gdLst>
                  <a:gd name="T0" fmla="+- 0 7232 7070"/>
                  <a:gd name="T1" fmla="*/ T0 w 163"/>
                  <a:gd name="T2" fmla="+- 0 1010 863"/>
                  <a:gd name="T3" fmla="*/ 1010 h 149"/>
                  <a:gd name="T4" fmla="+- 0 7215 7070"/>
                  <a:gd name="T5" fmla="*/ T4 w 163"/>
                  <a:gd name="T6" fmla="+- 0 1011 863"/>
                  <a:gd name="T7" fmla="*/ 1011 h 149"/>
                  <a:gd name="T8" fmla="+- 0 7199 7070"/>
                  <a:gd name="T9" fmla="*/ T8 w 163"/>
                  <a:gd name="T10" fmla="+- 0 1010 863"/>
                  <a:gd name="T11" fmla="*/ 1010 h 149"/>
                  <a:gd name="T12" fmla="+- 0 7182 7070"/>
                  <a:gd name="T13" fmla="*/ T12 w 163"/>
                  <a:gd name="T14" fmla="+- 0 1006 863"/>
                  <a:gd name="T15" fmla="*/ 1006 h 149"/>
                  <a:gd name="T16" fmla="+- 0 7121 7070"/>
                  <a:gd name="T17" fmla="*/ T16 w 163"/>
                  <a:gd name="T18" fmla="+- 0 963 863"/>
                  <a:gd name="T19" fmla="*/ 963 h 149"/>
                  <a:gd name="T20" fmla="+- 0 7086 7070"/>
                  <a:gd name="T21" fmla="*/ T20 w 163"/>
                  <a:gd name="T22" fmla="+- 0 908 863"/>
                  <a:gd name="T23" fmla="*/ 908 h 149"/>
                  <a:gd name="T24" fmla="+- 0 7077 7070"/>
                  <a:gd name="T25" fmla="*/ T24 w 163"/>
                  <a:gd name="T26" fmla="+- 0 886 863"/>
                  <a:gd name="T27" fmla="*/ 886 h 149"/>
                  <a:gd name="T28" fmla="+- 0 7070 7070"/>
                  <a:gd name="T29" fmla="*/ T28 w 163"/>
                  <a:gd name="T30" fmla="+- 0 863 863"/>
                  <a:gd name="T31" fmla="*/ 863 h 149"/>
                </a:gdLst>
                <a:ahLst/>
                <a:cxnLst>
                  <a:cxn ang="0">
                    <a:pos x="T1" y="T3"/>
                  </a:cxn>
                  <a:cxn ang="0">
                    <a:pos x="T5" y="T7"/>
                  </a:cxn>
                  <a:cxn ang="0">
                    <a:pos x="T9" y="T11"/>
                  </a:cxn>
                  <a:cxn ang="0">
                    <a:pos x="T13" y="T15"/>
                  </a:cxn>
                  <a:cxn ang="0">
                    <a:pos x="T17" y="T19"/>
                  </a:cxn>
                  <a:cxn ang="0">
                    <a:pos x="T21" y="T23"/>
                  </a:cxn>
                  <a:cxn ang="0">
                    <a:pos x="T25" y="T27"/>
                  </a:cxn>
                  <a:cxn ang="0">
                    <a:pos x="T29" y="T31"/>
                  </a:cxn>
                </a:cxnLst>
                <a:rect l="0" t="0" r="r" b="b"/>
                <a:pathLst>
                  <a:path w="163" h="149">
                    <a:moveTo>
                      <a:pt x="162" y="147"/>
                    </a:moveTo>
                    <a:lnTo>
                      <a:pt x="145" y="148"/>
                    </a:lnTo>
                    <a:lnTo>
                      <a:pt x="129" y="147"/>
                    </a:lnTo>
                    <a:lnTo>
                      <a:pt x="112" y="143"/>
                    </a:lnTo>
                    <a:lnTo>
                      <a:pt x="51" y="100"/>
                    </a:lnTo>
                    <a:lnTo>
                      <a:pt x="16" y="45"/>
                    </a:lnTo>
                    <a:lnTo>
                      <a:pt x="7" y="23"/>
                    </a:lnTo>
                    <a:lnTo>
                      <a:pt x="0" y="0"/>
                    </a:lnTo>
                  </a:path>
                </a:pathLst>
              </a:custGeom>
              <a:noFill/>
              <a:ln w="12700">
                <a:solidFill>
                  <a:srgbClr val="000000"/>
                </a:solidFill>
                <a:prstDash val="dash"/>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grpSp>
        <p:grpSp>
          <p:nvGrpSpPr>
            <p:cNvPr id="112" name="Group 111"/>
            <p:cNvGrpSpPr>
              <a:grpSpLocks/>
            </p:cNvGrpSpPr>
            <p:nvPr/>
          </p:nvGrpSpPr>
          <p:grpSpPr bwMode="auto">
            <a:xfrm>
              <a:off x="7206" y="1009"/>
              <a:ext cx="416" cy="2"/>
              <a:chOff x="7206" y="1009"/>
              <a:chExt cx="416" cy="2"/>
            </a:xfrm>
          </p:grpSpPr>
          <p:sp>
            <p:nvSpPr>
              <p:cNvPr id="137" name="Freeform 136"/>
              <p:cNvSpPr>
                <a:spLocks/>
              </p:cNvSpPr>
              <p:nvPr/>
            </p:nvSpPr>
            <p:spPr bwMode="auto">
              <a:xfrm>
                <a:off x="7206" y="1009"/>
                <a:ext cx="416" cy="2"/>
              </a:xfrm>
              <a:custGeom>
                <a:avLst/>
                <a:gdLst>
                  <a:gd name="T0" fmla="+- 0 7206 7206"/>
                  <a:gd name="T1" fmla="*/ T0 w 416"/>
                  <a:gd name="T2" fmla="+- 0 7622 7206"/>
                  <a:gd name="T3" fmla="*/ T2 w 416"/>
                </a:gdLst>
                <a:ahLst/>
                <a:cxnLst>
                  <a:cxn ang="0">
                    <a:pos x="T1" y="0"/>
                  </a:cxn>
                  <a:cxn ang="0">
                    <a:pos x="T3" y="0"/>
                  </a:cxn>
                </a:cxnLst>
                <a:rect l="0" t="0" r="r" b="b"/>
                <a:pathLst>
                  <a:path w="416">
                    <a:moveTo>
                      <a:pt x="0" y="0"/>
                    </a:moveTo>
                    <a:lnTo>
                      <a:pt x="416" y="0"/>
                    </a:lnTo>
                  </a:path>
                </a:pathLst>
              </a:custGeom>
              <a:noFill/>
              <a:ln w="12700">
                <a:solidFill>
                  <a:srgbClr val="000000"/>
                </a:solidFill>
                <a:prstDash val="dash"/>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grpSp>
        <p:grpSp>
          <p:nvGrpSpPr>
            <p:cNvPr id="113" name="Group 112"/>
            <p:cNvGrpSpPr>
              <a:grpSpLocks/>
            </p:cNvGrpSpPr>
            <p:nvPr/>
          </p:nvGrpSpPr>
          <p:grpSpPr bwMode="auto">
            <a:xfrm>
              <a:off x="7590" y="845"/>
              <a:ext cx="126" cy="164"/>
              <a:chOff x="7590" y="845"/>
              <a:chExt cx="126" cy="164"/>
            </a:xfrm>
          </p:grpSpPr>
          <p:sp>
            <p:nvSpPr>
              <p:cNvPr id="136" name="Freeform 135"/>
              <p:cNvSpPr>
                <a:spLocks/>
              </p:cNvSpPr>
              <p:nvPr/>
            </p:nvSpPr>
            <p:spPr bwMode="auto">
              <a:xfrm>
                <a:off x="7590" y="845"/>
                <a:ext cx="126" cy="164"/>
              </a:xfrm>
              <a:custGeom>
                <a:avLst/>
                <a:gdLst>
                  <a:gd name="T0" fmla="+- 0 7590 7590"/>
                  <a:gd name="T1" fmla="*/ T0 w 126"/>
                  <a:gd name="T2" fmla="+- 0 1009 845"/>
                  <a:gd name="T3" fmla="*/ 1009 h 164"/>
                  <a:gd name="T4" fmla="+- 0 7661 7590"/>
                  <a:gd name="T5" fmla="*/ T4 w 126"/>
                  <a:gd name="T6" fmla="+- 0 981 845"/>
                  <a:gd name="T7" fmla="*/ 981 h 164"/>
                  <a:gd name="T8" fmla="+- 0 7705 7590"/>
                  <a:gd name="T9" fmla="*/ T8 w 126"/>
                  <a:gd name="T10" fmla="+- 0 913 845"/>
                  <a:gd name="T11" fmla="*/ 913 h 164"/>
                  <a:gd name="T12" fmla="+- 0 7714 7590"/>
                  <a:gd name="T13" fmla="*/ T12 w 126"/>
                  <a:gd name="T14" fmla="+- 0 869 845"/>
                  <a:gd name="T15" fmla="*/ 869 h 164"/>
                  <a:gd name="T16" fmla="+- 0 7715 7590"/>
                  <a:gd name="T17" fmla="*/ T16 w 126"/>
                  <a:gd name="T18" fmla="+- 0 845 845"/>
                  <a:gd name="T19" fmla="*/ 845 h 164"/>
                </a:gdLst>
                <a:ahLst/>
                <a:cxnLst>
                  <a:cxn ang="0">
                    <a:pos x="T1" y="T3"/>
                  </a:cxn>
                  <a:cxn ang="0">
                    <a:pos x="T5" y="T7"/>
                  </a:cxn>
                  <a:cxn ang="0">
                    <a:pos x="T9" y="T11"/>
                  </a:cxn>
                  <a:cxn ang="0">
                    <a:pos x="T13" y="T15"/>
                  </a:cxn>
                  <a:cxn ang="0">
                    <a:pos x="T17" y="T19"/>
                  </a:cxn>
                </a:cxnLst>
                <a:rect l="0" t="0" r="r" b="b"/>
                <a:pathLst>
                  <a:path w="126" h="164">
                    <a:moveTo>
                      <a:pt x="0" y="164"/>
                    </a:moveTo>
                    <a:lnTo>
                      <a:pt x="71" y="136"/>
                    </a:lnTo>
                    <a:lnTo>
                      <a:pt x="115" y="68"/>
                    </a:lnTo>
                    <a:lnTo>
                      <a:pt x="124" y="24"/>
                    </a:lnTo>
                    <a:lnTo>
                      <a:pt x="125" y="0"/>
                    </a:lnTo>
                  </a:path>
                </a:pathLst>
              </a:custGeom>
              <a:noFill/>
              <a:ln w="12700">
                <a:solidFill>
                  <a:srgbClr val="000000"/>
                </a:solidFill>
                <a:prstDash val="dash"/>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grpSp>
        <p:grpSp>
          <p:nvGrpSpPr>
            <p:cNvPr id="114" name="Group 113"/>
            <p:cNvGrpSpPr>
              <a:grpSpLocks/>
            </p:cNvGrpSpPr>
            <p:nvPr/>
          </p:nvGrpSpPr>
          <p:grpSpPr bwMode="auto">
            <a:xfrm>
              <a:off x="7700" y="13"/>
              <a:ext cx="2" cy="825"/>
              <a:chOff x="7700" y="13"/>
              <a:chExt cx="2" cy="825"/>
            </a:xfrm>
          </p:grpSpPr>
          <p:sp>
            <p:nvSpPr>
              <p:cNvPr id="135" name="Freeform 134"/>
              <p:cNvSpPr>
                <a:spLocks/>
              </p:cNvSpPr>
              <p:nvPr/>
            </p:nvSpPr>
            <p:spPr bwMode="auto">
              <a:xfrm>
                <a:off x="7700" y="13"/>
                <a:ext cx="2" cy="825"/>
              </a:xfrm>
              <a:custGeom>
                <a:avLst/>
                <a:gdLst>
                  <a:gd name="T0" fmla="+- 0 13 13"/>
                  <a:gd name="T1" fmla="*/ 13 h 825"/>
                  <a:gd name="T2" fmla="+- 0 838 13"/>
                  <a:gd name="T3" fmla="*/ 838 h 825"/>
                </a:gdLst>
                <a:ahLst/>
                <a:cxnLst>
                  <a:cxn ang="0">
                    <a:pos x="0" y="T1"/>
                  </a:cxn>
                  <a:cxn ang="0">
                    <a:pos x="0" y="T3"/>
                  </a:cxn>
                </a:cxnLst>
                <a:rect l="0" t="0" r="r" b="b"/>
                <a:pathLst>
                  <a:path h="825">
                    <a:moveTo>
                      <a:pt x="0" y="0"/>
                    </a:moveTo>
                    <a:lnTo>
                      <a:pt x="0" y="825"/>
                    </a:lnTo>
                  </a:path>
                </a:pathLst>
              </a:custGeom>
              <a:noFill/>
              <a:ln w="12700">
                <a:solidFill>
                  <a:srgbClr val="000000"/>
                </a:solidFill>
                <a:prstDash val="dash"/>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grpSp>
        <p:grpSp>
          <p:nvGrpSpPr>
            <p:cNvPr id="115" name="Group 114"/>
            <p:cNvGrpSpPr>
              <a:grpSpLocks/>
            </p:cNvGrpSpPr>
            <p:nvPr/>
          </p:nvGrpSpPr>
          <p:grpSpPr bwMode="auto">
            <a:xfrm>
              <a:off x="4142" y="13"/>
              <a:ext cx="2" cy="849"/>
              <a:chOff x="4142" y="13"/>
              <a:chExt cx="2" cy="849"/>
            </a:xfrm>
          </p:grpSpPr>
          <p:sp>
            <p:nvSpPr>
              <p:cNvPr id="134" name="Freeform 133"/>
              <p:cNvSpPr>
                <a:spLocks/>
              </p:cNvSpPr>
              <p:nvPr/>
            </p:nvSpPr>
            <p:spPr bwMode="auto">
              <a:xfrm>
                <a:off x="4142" y="13"/>
                <a:ext cx="2" cy="849"/>
              </a:xfrm>
              <a:custGeom>
                <a:avLst/>
                <a:gdLst>
                  <a:gd name="T0" fmla="+- 0 13 13"/>
                  <a:gd name="T1" fmla="*/ 13 h 849"/>
                  <a:gd name="T2" fmla="+- 0 862 13"/>
                  <a:gd name="T3" fmla="*/ 862 h 849"/>
                </a:gdLst>
                <a:ahLst/>
                <a:cxnLst>
                  <a:cxn ang="0">
                    <a:pos x="0" y="T1"/>
                  </a:cxn>
                  <a:cxn ang="0">
                    <a:pos x="0" y="T3"/>
                  </a:cxn>
                </a:cxnLst>
                <a:rect l="0" t="0" r="r" b="b"/>
                <a:pathLst>
                  <a:path h="849">
                    <a:moveTo>
                      <a:pt x="0" y="0"/>
                    </a:moveTo>
                    <a:lnTo>
                      <a:pt x="0" y="849"/>
                    </a:lnTo>
                  </a:path>
                </a:pathLst>
              </a:custGeom>
              <a:noFill/>
              <a:ln w="12700">
                <a:solidFill>
                  <a:srgbClr val="000000"/>
                </a:solidFill>
                <a:prstDash val="dash"/>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grpSp>
        <p:grpSp>
          <p:nvGrpSpPr>
            <p:cNvPr id="116" name="Group 115"/>
            <p:cNvGrpSpPr>
              <a:grpSpLocks/>
            </p:cNvGrpSpPr>
            <p:nvPr/>
          </p:nvGrpSpPr>
          <p:grpSpPr bwMode="auto">
            <a:xfrm>
              <a:off x="4146" y="863"/>
              <a:ext cx="163" cy="149"/>
              <a:chOff x="4146" y="863"/>
              <a:chExt cx="163" cy="149"/>
            </a:xfrm>
          </p:grpSpPr>
          <p:sp>
            <p:nvSpPr>
              <p:cNvPr id="133" name="Freeform 132"/>
              <p:cNvSpPr>
                <a:spLocks/>
              </p:cNvSpPr>
              <p:nvPr/>
            </p:nvSpPr>
            <p:spPr bwMode="auto">
              <a:xfrm>
                <a:off x="4146" y="863"/>
                <a:ext cx="163" cy="149"/>
              </a:xfrm>
              <a:custGeom>
                <a:avLst/>
                <a:gdLst>
                  <a:gd name="T0" fmla="+- 0 4308 4146"/>
                  <a:gd name="T1" fmla="*/ T0 w 163"/>
                  <a:gd name="T2" fmla="+- 0 1010 863"/>
                  <a:gd name="T3" fmla="*/ 1010 h 149"/>
                  <a:gd name="T4" fmla="+- 0 4291 4146"/>
                  <a:gd name="T5" fmla="*/ T4 w 163"/>
                  <a:gd name="T6" fmla="+- 0 1011 863"/>
                  <a:gd name="T7" fmla="*/ 1011 h 149"/>
                  <a:gd name="T8" fmla="+- 0 4275 4146"/>
                  <a:gd name="T9" fmla="*/ T8 w 163"/>
                  <a:gd name="T10" fmla="+- 0 1010 863"/>
                  <a:gd name="T11" fmla="*/ 1010 h 149"/>
                  <a:gd name="T12" fmla="+- 0 4258 4146"/>
                  <a:gd name="T13" fmla="*/ T12 w 163"/>
                  <a:gd name="T14" fmla="+- 0 1006 863"/>
                  <a:gd name="T15" fmla="*/ 1006 h 149"/>
                  <a:gd name="T16" fmla="+- 0 4197 4146"/>
                  <a:gd name="T17" fmla="*/ T16 w 163"/>
                  <a:gd name="T18" fmla="+- 0 963 863"/>
                  <a:gd name="T19" fmla="*/ 963 h 149"/>
                  <a:gd name="T20" fmla="+- 0 4162 4146"/>
                  <a:gd name="T21" fmla="*/ T20 w 163"/>
                  <a:gd name="T22" fmla="+- 0 908 863"/>
                  <a:gd name="T23" fmla="*/ 908 h 149"/>
                  <a:gd name="T24" fmla="+- 0 4153 4146"/>
                  <a:gd name="T25" fmla="*/ T24 w 163"/>
                  <a:gd name="T26" fmla="+- 0 886 863"/>
                  <a:gd name="T27" fmla="*/ 886 h 149"/>
                  <a:gd name="T28" fmla="+- 0 4146 4146"/>
                  <a:gd name="T29" fmla="*/ T28 w 163"/>
                  <a:gd name="T30" fmla="+- 0 863 863"/>
                  <a:gd name="T31" fmla="*/ 863 h 149"/>
                </a:gdLst>
                <a:ahLst/>
                <a:cxnLst>
                  <a:cxn ang="0">
                    <a:pos x="T1" y="T3"/>
                  </a:cxn>
                  <a:cxn ang="0">
                    <a:pos x="T5" y="T7"/>
                  </a:cxn>
                  <a:cxn ang="0">
                    <a:pos x="T9" y="T11"/>
                  </a:cxn>
                  <a:cxn ang="0">
                    <a:pos x="T13" y="T15"/>
                  </a:cxn>
                  <a:cxn ang="0">
                    <a:pos x="T17" y="T19"/>
                  </a:cxn>
                  <a:cxn ang="0">
                    <a:pos x="T21" y="T23"/>
                  </a:cxn>
                  <a:cxn ang="0">
                    <a:pos x="T25" y="T27"/>
                  </a:cxn>
                  <a:cxn ang="0">
                    <a:pos x="T29" y="T31"/>
                  </a:cxn>
                </a:cxnLst>
                <a:rect l="0" t="0" r="r" b="b"/>
                <a:pathLst>
                  <a:path w="163" h="149">
                    <a:moveTo>
                      <a:pt x="162" y="147"/>
                    </a:moveTo>
                    <a:lnTo>
                      <a:pt x="145" y="148"/>
                    </a:lnTo>
                    <a:lnTo>
                      <a:pt x="129" y="147"/>
                    </a:lnTo>
                    <a:lnTo>
                      <a:pt x="112" y="143"/>
                    </a:lnTo>
                    <a:lnTo>
                      <a:pt x="51" y="100"/>
                    </a:lnTo>
                    <a:lnTo>
                      <a:pt x="16" y="45"/>
                    </a:lnTo>
                    <a:lnTo>
                      <a:pt x="7" y="23"/>
                    </a:lnTo>
                    <a:lnTo>
                      <a:pt x="0" y="0"/>
                    </a:lnTo>
                  </a:path>
                </a:pathLst>
              </a:custGeom>
              <a:noFill/>
              <a:ln w="12700">
                <a:solidFill>
                  <a:srgbClr val="000000"/>
                </a:solidFill>
                <a:prstDash val="dash"/>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grpSp>
        <p:grpSp>
          <p:nvGrpSpPr>
            <p:cNvPr id="117" name="Group 116"/>
            <p:cNvGrpSpPr>
              <a:grpSpLocks/>
            </p:cNvGrpSpPr>
            <p:nvPr/>
          </p:nvGrpSpPr>
          <p:grpSpPr bwMode="auto">
            <a:xfrm>
              <a:off x="4282" y="1009"/>
              <a:ext cx="416" cy="2"/>
              <a:chOff x="4282" y="1009"/>
              <a:chExt cx="416" cy="2"/>
            </a:xfrm>
          </p:grpSpPr>
          <p:sp>
            <p:nvSpPr>
              <p:cNvPr id="132" name="Freeform 131"/>
              <p:cNvSpPr>
                <a:spLocks/>
              </p:cNvSpPr>
              <p:nvPr/>
            </p:nvSpPr>
            <p:spPr bwMode="auto">
              <a:xfrm>
                <a:off x="4282" y="1009"/>
                <a:ext cx="416" cy="2"/>
              </a:xfrm>
              <a:custGeom>
                <a:avLst/>
                <a:gdLst>
                  <a:gd name="T0" fmla="+- 0 4282 4282"/>
                  <a:gd name="T1" fmla="*/ T0 w 416"/>
                  <a:gd name="T2" fmla="+- 0 4698 4282"/>
                  <a:gd name="T3" fmla="*/ T2 w 416"/>
                </a:gdLst>
                <a:ahLst/>
                <a:cxnLst>
                  <a:cxn ang="0">
                    <a:pos x="T1" y="0"/>
                  </a:cxn>
                  <a:cxn ang="0">
                    <a:pos x="T3" y="0"/>
                  </a:cxn>
                </a:cxnLst>
                <a:rect l="0" t="0" r="r" b="b"/>
                <a:pathLst>
                  <a:path w="416">
                    <a:moveTo>
                      <a:pt x="0" y="0"/>
                    </a:moveTo>
                    <a:lnTo>
                      <a:pt x="416" y="0"/>
                    </a:lnTo>
                  </a:path>
                </a:pathLst>
              </a:custGeom>
              <a:noFill/>
              <a:ln w="12700">
                <a:solidFill>
                  <a:srgbClr val="000000"/>
                </a:solidFill>
                <a:prstDash val="dash"/>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grpSp>
        <p:grpSp>
          <p:nvGrpSpPr>
            <p:cNvPr id="118" name="Group 117"/>
            <p:cNvGrpSpPr>
              <a:grpSpLocks/>
            </p:cNvGrpSpPr>
            <p:nvPr/>
          </p:nvGrpSpPr>
          <p:grpSpPr bwMode="auto">
            <a:xfrm>
              <a:off x="4666" y="845"/>
              <a:ext cx="126" cy="164"/>
              <a:chOff x="4666" y="845"/>
              <a:chExt cx="126" cy="164"/>
            </a:xfrm>
          </p:grpSpPr>
          <p:sp>
            <p:nvSpPr>
              <p:cNvPr id="131" name="Freeform 130"/>
              <p:cNvSpPr>
                <a:spLocks/>
              </p:cNvSpPr>
              <p:nvPr/>
            </p:nvSpPr>
            <p:spPr bwMode="auto">
              <a:xfrm>
                <a:off x="4666" y="845"/>
                <a:ext cx="126" cy="164"/>
              </a:xfrm>
              <a:custGeom>
                <a:avLst/>
                <a:gdLst>
                  <a:gd name="T0" fmla="+- 0 4666 4666"/>
                  <a:gd name="T1" fmla="*/ T0 w 126"/>
                  <a:gd name="T2" fmla="+- 0 1009 845"/>
                  <a:gd name="T3" fmla="*/ 1009 h 164"/>
                  <a:gd name="T4" fmla="+- 0 4737 4666"/>
                  <a:gd name="T5" fmla="*/ T4 w 126"/>
                  <a:gd name="T6" fmla="+- 0 981 845"/>
                  <a:gd name="T7" fmla="*/ 981 h 164"/>
                  <a:gd name="T8" fmla="+- 0 4781 4666"/>
                  <a:gd name="T9" fmla="*/ T8 w 126"/>
                  <a:gd name="T10" fmla="+- 0 913 845"/>
                  <a:gd name="T11" fmla="*/ 913 h 164"/>
                  <a:gd name="T12" fmla="+- 0 4790 4666"/>
                  <a:gd name="T13" fmla="*/ T12 w 126"/>
                  <a:gd name="T14" fmla="+- 0 869 845"/>
                  <a:gd name="T15" fmla="*/ 869 h 164"/>
                  <a:gd name="T16" fmla="+- 0 4791 4666"/>
                  <a:gd name="T17" fmla="*/ T16 w 126"/>
                  <a:gd name="T18" fmla="+- 0 845 845"/>
                  <a:gd name="T19" fmla="*/ 845 h 164"/>
                </a:gdLst>
                <a:ahLst/>
                <a:cxnLst>
                  <a:cxn ang="0">
                    <a:pos x="T1" y="T3"/>
                  </a:cxn>
                  <a:cxn ang="0">
                    <a:pos x="T5" y="T7"/>
                  </a:cxn>
                  <a:cxn ang="0">
                    <a:pos x="T9" y="T11"/>
                  </a:cxn>
                  <a:cxn ang="0">
                    <a:pos x="T13" y="T15"/>
                  </a:cxn>
                  <a:cxn ang="0">
                    <a:pos x="T17" y="T19"/>
                  </a:cxn>
                </a:cxnLst>
                <a:rect l="0" t="0" r="r" b="b"/>
                <a:pathLst>
                  <a:path w="126" h="164">
                    <a:moveTo>
                      <a:pt x="0" y="164"/>
                    </a:moveTo>
                    <a:lnTo>
                      <a:pt x="71" y="136"/>
                    </a:lnTo>
                    <a:lnTo>
                      <a:pt x="115" y="68"/>
                    </a:lnTo>
                    <a:lnTo>
                      <a:pt x="124" y="24"/>
                    </a:lnTo>
                    <a:lnTo>
                      <a:pt x="125" y="0"/>
                    </a:lnTo>
                  </a:path>
                </a:pathLst>
              </a:custGeom>
              <a:noFill/>
              <a:ln w="12700">
                <a:solidFill>
                  <a:srgbClr val="000000"/>
                </a:solidFill>
                <a:prstDash val="dash"/>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grpSp>
        <p:grpSp>
          <p:nvGrpSpPr>
            <p:cNvPr id="119" name="Group 118"/>
            <p:cNvGrpSpPr>
              <a:grpSpLocks/>
            </p:cNvGrpSpPr>
            <p:nvPr/>
          </p:nvGrpSpPr>
          <p:grpSpPr bwMode="auto">
            <a:xfrm>
              <a:off x="4776" y="13"/>
              <a:ext cx="2" cy="825"/>
              <a:chOff x="4776" y="13"/>
              <a:chExt cx="2" cy="825"/>
            </a:xfrm>
          </p:grpSpPr>
          <p:sp>
            <p:nvSpPr>
              <p:cNvPr id="130" name="Freeform 129"/>
              <p:cNvSpPr>
                <a:spLocks/>
              </p:cNvSpPr>
              <p:nvPr/>
            </p:nvSpPr>
            <p:spPr bwMode="auto">
              <a:xfrm>
                <a:off x="4776" y="13"/>
                <a:ext cx="2" cy="825"/>
              </a:xfrm>
              <a:custGeom>
                <a:avLst/>
                <a:gdLst>
                  <a:gd name="T0" fmla="+- 0 13 13"/>
                  <a:gd name="T1" fmla="*/ 13 h 825"/>
                  <a:gd name="T2" fmla="+- 0 838 13"/>
                  <a:gd name="T3" fmla="*/ 838 h 825"/>
                </a:gdLst>
                <a:ahLst/>
                <a:cxnLst>
                  <a:cxn ang="0">
                    <a:pos x="0" y="T1"/>
                  </a:cxn>
                  <a:cxn ang="0">
                    <a:pos x="0" y="T3"/>
                  </a:cxn>
                </a:cxnLst>
                <a:rect l="0" t="0" r="r" b="b"/>
                <a:pathLst>
                  <a:path h="825">
                    <a:moveTo>
                      <a:pt x="0" y="0"/>
                    </a:moveTo>
                    <a:lnTo>
                      <a:pt x="0" y="825"/>
                    </a:lnTo>
                  </a:path>
                </a:pathLst>
              </a:custGeom>
              <a:noFill/>
              <a:ln w="12700">
                <a:solidFill>
                  <a:srgbClr val="000000"/>
                </a:solidFill>
                <a:prstDash val="dash"/>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grpSp>
        <p:grpSp>
          <p:nvGrpSpPr>
            <p:cNvPr id="120" name="Group 119"/>
            <p:cNvGrpSpPr>
              <a:grpSpLocks/>
            </p:cNvGrpSpPr>
            <p:nvPr/>
          </p:nvGrpSpPr>
          <p:grpSpPr bwMode="auto">
            <a:xfrm>
              <a:off x="1237" y="10"/>
              <a:ext cx="2" cy="849"/>
              <a:chOff x="1237" y="10"/>
              <a:chExt cx="2" cy="849"/>
            </a:xfrm>
          </p:grpSpPr>
          <p:sp>
            <p:nvSpPr>
              <p:cNvPr id="129" name="Freeform 128"/>
              <p:cNvSpPr>
                <a:spLocks/>
              </p:cNvSpPr>
              <p:nvPr/>
            </p:nvSpPr>
            <p:spPr bwMode="auto">
              <a:xfrm>
                <a:off x="1237" y="10"/>
                <a:ext cx="2" cy="849"/>
              </a:xfrm>
              <a:custGeom>
                <a:avLst/>
                <a:gdLst>
                  <a:gd name="T0" fmla="+- 0 10 10"/>
                  <a:gd name="T1" fmla="*/ 10 h 849"/>
                  <a:gd name="T2" fmla="+- 0 859 10"/>
                  <a:gd name="T3" fmla="*/ 859 h 849"/>
                </a:gdLst>
                <a:ahLst/>
                <a:cxnLst>
                  <a:cxn ang="0">
                    <a:pos x="0" y="T1"/>
                  </a:cxn>
                  <a:cxn ang="0">
                    <a:pos x="0" y="T3"/>
                  </a:cxn>
                </a:cxnLst>
                <a:rect l="0" t="0" r="r" b="b"/>
                <a:pathLst>
                  <a:path h="849">
                    <a:moveTo>
                      <a:pt x="0" y="0"/>
                    </a:moveTo>
                    <a:lnTo>
                      <a:pt x="0" y="849"/>
                    </a:lnTo>
                  </a:path>
                </a:pathLst>
              </a:custGeom>
              <a:noFill/>
              <a:ln w="12700">
                <a:solidFill>
                  <a:srgbClr val="000000"/>
                </a:solidFill>
                <a:prstDash val="dash"/>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grpSp>
        <p:grpSp>
          <p:nvGrpSpPr>
            <p:cNvPr id="121" name="Group 120"/>
            <p:cNvGrpSpPr>
              <a:grpSpLocks/>
            </p:cNvGrpSpPr>
            <p:nvPr/>
          </p:nvGrpSpPr>
          <p:grpSpPr bwMode="auto">
            <a:xfrm>
              <a:off x="1241" y="860"/>
              <a:ext cx="163" cy="149"/>
              <a:chOff x="1241" y="860"/>
              <a:chExt cx="163" cy="149"/>
            </a:xfrm>
          </p:grpSpPr>
          <p:sp>
            <p:nvSpPr>
              <p:cNvPr id="128" name="Freeform 127"/>
              <p:cNvSpPr>
                <a:spLocks/>
              </p:cNvSpPr>
              <p:nvPr/>
            </p:nvSpPr>
            <p:spPr bwMode="auto">
              <a:xfrm>
                <a:off x="1241" y="860"/>
                <a:ext cx="163" cy="149"/>
              </a:xfrm>
              <a:custGeom>
                <a:avLst/>
                <a:gdLst>
                  <a:gd name="T0" fmla="+- 0 1403 1241"/>
                  <a:gd name="T1" fmla="*/ T0 w 163"/>
                  <a:gd name="T2" fmla="+- 0 1007 860"/>
                  <a:gd name="T3" fmla="*/ 1007 h 149"/>
                  <a:gd name="T4" fmla="+- 0 1386 1241"/>
                  <a:gd name="T5" fmla="*/ T4 w 163"/>
                  <a:gd name="T6" fmla="+- 0 1008 860"/>
                  <a:gd name="T7" fmla="*/ 1008 h 149"/>
                  <a:gd name="T8" fmla="+- 0 1370 1241"/>
                  <a:gd name="T9" fmla="*/ T8 w 163"/>
                  <a:gd name="T10" fmla="+- 0 1007 860"/>
                  <a:gd name="T11" fmla="*/ 1007 h 149"/>
                  <a:gd name="T12" fmla="+- 0 1353 1241"/>
                  <a:gd name="T13" fmla="*/ T12 w 163"/>
                  <a:gd name="T14" fmla="+- 0 1003 860"/>
                  <a:gd name="T15" fmla="*/ 1003 h 149"/>
                  <a:gd name="T16" fmla="+- 0 1292 1241"/>
                  <a:gd name="T17" fmla="*/ T16 w 163"/>
                  <a:gd name="T18" fmla="+- 0 960 860"/>
                  <a:gd name="T19" fmla="*/ 960 h 149"/>
                  <a:gd name="T20" fmla="+- 0 1257 1241"/>
                  <a:gd name="T21" fmla="*/ T20 w 163"/>
                  <a:gd name="T22" fmla="+- 0 905 860"/>
                  <a:gd name="T23" fmla="*/ 905 h 149"/>
                  <a:gd name="T24" fmla="+- 0 1248 1241"/>
                  <a:gd name="T25" fmla="*/ T24 w 163"/>
                  <a:gd name="T26" fmla="+- 0 883 860"/>
                  <a:gd name="T27" fmla="*/ 883 h 149"/>
                  <a:gd name="T28" fmla="+- 0 1241 1241"/>
                  <a:gd name="T29" fmla="*/ T28 w 163"/>
                  <a:gd name="T30" fmla="+- 0 860 860"/>
                  <a:gd name="T31" fmla="*/ 860 h 149"/>
                </a:gdLst>
                <a:ahLst/>
                <a:cxnLst>
                  <a:cxn ang="0">
                    <a:pos x="T1" y="T3"/>
                  </a:cxn>
                  <a:cxn ang="0">
                    <a:pos x="T5" y="T7"/>
                  </a:cxn>
                  <a:cxn ang="0">
                    <a:pos x="T9" y="T11"/>
                  </a:cxn>
                  <a:cxn ang="0">
                    <a:pos x="T13" y="T15"/>
                  </a:cxn>
                  <a:cxn ang="0">
                    <a:pos x="T17" y="T19"/>
                  </a:cxn>
                  <a:cxn ang="0">
                    <a:pos x="T21" y="T23"/>
                  </a:cxn>
                  <a:cxn ang="0">
                    <a:pos x="T25" y="T27"/>
                  </a:cxn>
                  <a:cxn ang="0">
                    <a:pos x="T29" y="T31"/>
                  </a:cxn>
                </a:cxnLst>
                <a:rect l="0" t="0" r="r" b="b"/>
                <a:pathLst>
                  <a:path w="163" h="149">
                    <a:moveTo>
                      <a:pt x="162" y="147"/>
                    </a:moveTo>
                    <a:lnTo>
                      <a:pt x="145" y="148"/>
                    </a:lnTo>
                    <a:lnTo>
                      <a:pt x="129" y="147"/>
                    </a:lnTo>
                    <a:lnTo>
                      <a:pt x="112" y="143"/>
                    </a:lnTo>
                    <a:lnTo>
                      <a:pt x="51" y="100"/>
                    </a:lnTo>
                    <a:lnTo>
                      <a:pt x="16" y="45"/>
                    </a:lnTo>
                    <a:lnTo>
                      <a:pt x="7" y="23"/>
                    </a:lnTo>
                    <a:lnTo>
                      <a:pt x="0" y="0"/>
                    </a:lnTo>
                  </a:path>
                </a:pathLst>
              </a:custGeom>
              <a:noFill/>
              <a:ln w="12700">
                <a:solidFill>
                  <a:srgbClr val="000000"/>
                </a:solidFill>
                <a:prstDash val="dash"/>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grpSp>
        <p:grpSp>
          <p:nvGrpSpPr>
            <p:cNvPr id="122" name="Group 121"/>
            <p:cNvGrpSpPr>
              <a:grpSpLocks/>
            </p:cNvGrpSpPr>
            <p:nvPr/>
          </p:nvGrpSpPr>
          <p:grpSpPr bwMode="auto">
            <a:xfrm>
              <a:off x="1377" y="1006"/>
              <a:ext cx="416" cy="2"/>
              <a:chOff x="1377" y="1006"/>
              <a:chExt cx="416" cy="2"/>
            </a:xfrm>
          </p:grpSpPr>
          <p:sp>
            <p:nvSpPr>
              <p:cNvPr id="127" name="Freeform 126"/>
              <p:cNvSpPr>
                <a:spLocks/>
              </p:cNvSpPr>
              <p:nvPr/>
            </p:nvSpPr>
            <p:spPr bwMode="auto">
              <a:xfrm>
                <a:off x="1377" y="1006"/>
                <a:ext cx="416" cy="2"/>
              </a:xfrm>
              <a:custGeom>
                <a:avLst/>
                <a:gdLst>
                  <a:gd name="T0" fmla="+- 0 1377 1377"/>
                  <a:gd name="T1" fmla="*/ T0 w 416"/>
                  <a:gd name="T2" fmla="+- 0 1793 1377"/>
                  <a:gd name="T3" fmla="*/ T2 w 416"/>
                </a:gdLst>
                <a:ahLst/>
                <a:cxnLst>
                  <a:cxn ang="0">
                    <a:pos x="T1" y="0"/>
                  </a:cxn>
                  <a:cxn ang="0">
                    <a:pos x="T3" y="0"/>
                  </a:cxn>
                </a:cxnLst>
                <a:rect l="0" t="0" r="r" b="b"/>
                <a:pathLst>
                  <a:path w="416">
                    <a:moveTo>
                      <a:pt x="0" y="0"/>
                    </a:moveTo>
                    <a:lnTo>
                      <a:pt x="416" y="0"/>
                    </a:lnTo>
                  </a:path>
                </a:pathLst>
              </a:custGeom>
              <a:noFill/>
              <a:ln w="12700">
                <a:solidFill>
                  <a:srgbClr val="000000"/>
                </a:solidFill>
                <a:prstDash val="dash"/>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grpSp>
        <p:grpSp>
          <p:nvGrpSpPr>
            <p:cNvPr id="123" name="Group 122"/>
            <p:cNvGrpSpPr>
              <a:grpSpLocks/>
            </p:cNvGrpSpPr>
            <p:nvPr/>
          </p:nvGrpSpPr>
          <p:grpSpPr bwMode="auto">
            <a:xfrm>
              <a:off x="1761" y="842"/>
              <a:ext cx="126" cy="164"/>
              <a:chOff x="1761" y="842"/>
              <a:chExt cx="126" cy="164"/>
            </a:xfrm>
          </p:grpSpPr>
          <p:sp>
            <p:nvSpPr>
              <p:cNvPr id="126" name="Freeform 125"/>
              <p:cNvSpPr>
                <a:spLocks/>
              </p:cNvSpPr>
              <p:nvPr/>
            </p:nvSpPr>
            <p:spPr bwMode="auto">
              <a:xfrm>
                <a:off x="1761" y="842"/>
                <a:ext cx="126" cy="164"/>
              </a:xfrm>
              <a:custGeom>
                <a:avLst/>
                <a:gdLst>
                  <a:gd name="T0" fmla="+- 0 1761 1761"/>
                  <a:gd name="T1" fmla="*/ T0 w 126"/>
                  <a:gd name="T2" fmla="+- 0 1006 842"/>
                  <a:gd name="T3" fmla="*/ 1006 h 164"/>
                  <a:gd name="T4" fmla="+- 0 1832 1761"/>
                  <a:gd name="T5" fmla="*/ T4 w 126"/>
                  <a:gd name="T6" fmla="+- 0 978 842"/>
                  <a:gd name="T7" fmla="*/ 978 h 164"/>
                  <a:gd name="T8" fmla="+- 0 1876 1761"/>
                  <a:gd name="T9" fmla="*/ T8 w 126"/>
                  <a:gd name="T10" fmla="+- 0 910 842"/>
                  <a:gd name="T11" fmla="*/ 910 h 164"/>
                  <a:gd name="T12" fmla="+- 0 1885 1761"/>
                  <a:gd name="T13" fmla="*/ T12 w 126"/>
                  <a:gd name="T14" fmla="+- 0 866 842"/>
                  <a:gd name="T15" fmla="*/ 866 h 164"/>
                  <a:gd name="T16" fmla="+- 0 1886 1761"/>
                  <a:gd name="T17" fmla="*/ T16 w 126"/>
                  <a:gd name="T18" fmla="+- 0 842 842"/>
                  <a:gd name="T19" fmla="*/ 842 h 164"/>
                </a:gdLst>
                <a:ahLst/>
                <a:cxnLst>
                  <a:cxn ang="0">
                    <a:pos x="T1" y="T3"/>
                  </a:cxn>
                  <a:cxn ang="0">
                    <a:pos x="T5" y="T7"/>
                  </a:cxn>
                  <a:cxn ang="0">
                    <a:pos x="T9" y="T11"/>
                  </a:cxn>
                  <a:cxn ang="0">
                    <a:pos x="T13" y="T15"/>
                  </a:cxn>
                  <a:cxn ang="0">
                    <a:pos x="T17" y="T19"/>
                  </a:cxn>
                </a:cxnLst>
                <a:rect l="0" t="0" r="r" b="b"/>
                <a:pathLst>
                  <a:path w="126" h="164">
                    <a:moveTo>
                      <a:pt x="0" y="164"/>
                    </a:moveTo>
                    <a:lnTo>
                      <a:pt x="71" y="136"/>
                    </a:lnTo>
                    <a:lnTo>
                      <a:pt x="115" y="68"/>
                    </a:lnTo>
                    <a:lnTo>
                      <a:pt x="124" y="24"/>
                    </a:lnTo>
                    <a:lnTo>
                      <a:pt x="125" y="0"/>
                    </a:lnTo>
                  </a:path>
                </a:pathLst>
              </a:custGeom>
              <a:noFill/>
              <a:ln w="12700">
                <a:solidFill>
                  <a:srgbClr val="000000"/>
                </a:solidFill>
                <a:prstDash val="dash"/>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grpSp>
        <p:grpSp>
          <p:nvGrpSpPr>
            <p:cNvPr id="124" name="Group 123"/>
            <p:cNvGrpSpPr>
              <a:grpSpLocks/>
            </p:cNvGrpSpPr>
            <p:nvPr/>
          </p:nvGrpSpPr>
          <p:grpSpPr bwMode="auto">
            <a:xfrm>
              <a:off x="1871" y="10"/>
              <a:ext cx="2" cy="825"/>
              <a:chOff x="1871" y="10"/>
              <a:chExt cx="2" cy="825"/>
            </a:xfrm>
          </p:grpSpPr>
          <p:sp>
            <p:nvSpPr>
              <p:cNvPr id="125" name="Freeform 124"/>
              <p:cNvSpPr>
                <a:spLocks/>
              </p:cNvSpPr>
              <p:nvPr/>
            </p:nvSpPr>
            <p:spPr bwMode="auto">
              <a:xfrm>
                <a:off x="1871" y="10"/>
                <a:ext cx="2" cy="825"/>
              </a:xfrm>
              <a:custGeom>
                <a:avLst/>
                <a:gdLst>
                  <a:gd name="T0" fmla="+- 0 10 10"/>
                  <a:gd name="T1" fmla="*/ 10 h 825"/>
                  <a:gd name="T2" fmla="+- 0 835 10"/>
                  <a:gd name="T3" fmla="*/ 835 h 825"/>
                </a:gdLst>
                <a:ahLst/>
                <a:cxnLst>
                  <a:cxn ang="0">
                    <a:pos x="0" y="T1"/>
                  </a:cxn>
                  <a:cxn ang="0">
                    <a:pos x="0" y="T3"/>
                  </a:cxn>
                </a:cxnLst>
                <a:rect l="0" t="0" r="r" b="b"/>
                <a:pathLst>
                  <a:path h="825">
                    <a:moveTo>
                      <a:pt x="0" y="0"/>
                    </a:moveTo>
                    <a:lnTo>
                      <a:pt x="0" y="825"/>
                    </a:lnTo>
                  </a:path>
                </a:pathLst>
              </a:custGeom>
              <a:noFill/>
              <a:ln w="12700">
                <a:solidFill>
                  <a:srgbClr val="000000"/>
                </a:solidFill>
                <a:prstDash val="dash"/>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grpSp>
      </p:grpSp>
      <p:sp>
        <p:nvSpPr>
          <p:cNvPr id="151" name="TextBox 150"/>
          <p:cNvSpPr txBox="1"/>
          <p:nvPr/>
        </p:nvSpPr>
        <p:spPr>
          <a:xfrm>
            <a:off x="2215479" y="2647890"/>
            <a:ext cx="644728" cy="400110"/>
          </a:xfrm>
          <a:prstGeom prst="rect">
            <a:avLst/>
          </a:prstGeom>
          <a:noFill/>
        </p:spPr>
        <p:txBody>
          <a:bodyPr wrap="none" rtlCol="0">
            <a:spAutoFit/>
          </a:bodyPr>
          <a:lstStyle/>
          <a:p>
            <a:r>
              <a:rPr lang="en-US" sz="2000" i="1" dirty="0" smtClean="0"/>
              <a:t>t = 0</a:t>
            </a:r>
            <a:endParaRPr lang="en-US" sz="2000" i="1" dirty="0"/>
          </a:p>
        </p:txBody>
      </p:sp>
      <p:sp>
        <p:nvSpPr>
          <p:cNvPr id="152" name="TextBox 151"/>
          <p:cNvSpPr txBox="1"/>
          <p:nvPr/>
        </p:nvSpPr>
        <p:spPr>
          <a:xfrm>
            <a:off x="3778576" y="2662535"/>
            <a:ext cx="1478290" cy="400110"/>
          </a:xfrm>
          <a:prstGeom prst="rect">
            <a:avLst/>
          </a:prstGeom>
          <a:noFill/>
        </p:spPr>
        <p:txBody>
          <a:bodyPr wrap="none" rtlCol="0">
            <a:spAutoFit/>
          </a:bodyPr>
          <a:lstStyle/>
          <a:p>
            <a:r>
              <a:rPr lang="en-US" sz="2000" i="1" dirty="0" smtClean="0"/>
              <a:t>t = </a:t>
            </a:r>
            <a:r>
              <a:rPr lang="en-US" sz="2000" dirty="0" smtClean="0"/>
              <a:t>0.5</a:t>
            </a:r>
            <a:r>
              <a:rPr lang="en-US" sz="2000" i="1" dirty="0" smtClean="0"/>
              <a:t> </a:t>
            </a:r>
            <a:r>
              <a:rPr lang="en-US" sz="2000" dirty="0" smtClean="0"/>
              <a:t>hours</a:t>
            </a:r>
            <a:endParaRPr lang="en-US" sz="2000" dirty="0"/>
          </a:p>
        </p:txBody>
      </p:sp>
      <p:sp>
        <p:nvSpPr>
          <p:cNvPr id="153" name="TextBox 152"/>
          <p:cNvSpPr txBox="1"/>
          <p:nvPr/>
        </p:nvSpPr>
        <p:spPr>
          <a:xfrm>
            <a:off x="5713494" y="2689265"/>
            <a:ext cx="1486754" cy="400110"/>
          </a:xfrm>
          <a:prstGeom prst="rect">
            <a:avLst/>
          </a:prstGeom>
          <a:noFill/>
        </p:spPr>
        <p:txBody>
          <a:bodyPr wrap="none" rtlCol="0">
            <a:spAutoFit/>
          </a:bodyPr>
          <a:lstStyle/>
          <a:p>
            <a:r>
              <a:rPr lang="en-US" sz="2000" i="1" dirty="0" smtClean="0"/>
              <a:t>t = </a:t>
            </a:r>
            <a:r>
              <a:rPr lang="en-US" sz="2000" dirty="0" smtClean="0"/>
              <a:t>1.0</a:t>
            </a:r>
            <a:r>
              <a:rPr lang="en-US" sz="2000" i="1" dirty="0" smtClean="0"/>
              <a:t> </a:t>
            </a:r>
            <a:r>
              <a:rPr lang="en-US" sz="2000" dirty="0" smtClean="0"/>
              <a:t>hours</a:t>
            </a:r>
            <a:endParaRPr lang="en-US" sz="2000" dirty="0"/>
          </a:p>
        </p:txBody>
      </p:sp>
      <p:sp>
        <p:nvSpPr>
          <p:cNvPr id="154" name="TextBox 153"/>
          <p:cNvSpPr txBox="1"/>
          <p:nvPr/>
        </p:nvSpPr>
        <p:spPr>
          <a:xfrm>
            <a:off x="2060010" y="4462144"/>
            <a:ext cx="1292790" cy="400110"/>
          </a:xfrm>
          <a:prstGeom prst="rect">
            <a:avLst/>
          </a:prstGeom>
          <a:noFill/>
        </p:spPr>
        <p:txBody>
          <a:bodyPr wrap="none" rtlCol="0">
            <a:spAutoFit/>
          </a:bodyPr>
          <a:lstStyle/>
          <a:p>
            <a:r>
              <a:rPr lang="en-US" sz="2000" i="1" dirty="0" smtClean="0"/>
              <a:t>t = </a:t>
            </a:r>
            <a:r>
              <a:rPr lang="en-US" sz="2000" dirty="0" smtClean="0"/>
              <a:t>5</a:t>
            </a:r>
            <a:r>
              <a:rPr lang="en-US" sz="2000" i="1" dirty="0" smtClean="0"/>
              <a:t> </a:t>
            </a:r>
            <a:r>
              <a:rPr lang="en-US" sz="2000" dirty="0" smtClean="0"/>
              <a:t>hours</a:t>
            </a:r>
            <a:endParaRPr lang="en-US" sz="2000" dirty="0"/>
          </a:p>
        </p:txBody>
      </p:sp>
      <p:sp>
        <p:nvSpPr>
          <p:cNvPr id="155" name="TextBox 154"/>
          <p:cNvSpPr txBox="1"/>
          <p:nvPr/>
        </p:nvSpPr>
        <p:spPr>
          <a:xfrm>
            <a:off x="3987566" y="4462144"/>
            <a:ext cx="1422634" cy="400110"/>
          </a:xfrm>
          <a:prstGeom prst="rect">
            <a:avLst/>
          </a:prstGeom>
          <a:noFill/>
        </p:spPr>
        <p:txBody>
          <a:bodyPr wrap="none" rtlCol="0">
            <a:spAutoFit/>
          </a:bodyPr>
          <a:lstStyle/>
          <a:p>
            <a:r>
              <a:rPr lang="en-US" sz="2000" i="1" dirty="0" smtClean="0"/>
              <a:t>t = </a:t>
            </a:r>
            <a:r>
              <a:rPr lang="en-US" sz="2000" dirty="0" smtClean="0"/>
              <a:t>10</a:t>
            </a:r>
            <a:r>
              <a:rPr lang="en-US" sz="2000" i="1" dirty="0" smtClean="0"/>
              <a:t> </a:t>
            </a:r>
            <a:r>
              <a:rPr lang="en-US" sz="2000" dirty="0" smtClean="0"/>
              <a:t>hours</a:t>
            </a:r>
            <a:endParaRPr lang="en-US" sz="2000" dirty="0"/>
          </a:p>
        </p:txBody>
      </p:sp>
      <p:sp>
        <p:nvSpPr>
          <p:cNvPr id="156" name="TextBox 155"/>
          <p:cNvSpPr txBox="1"/>
          <p:nvPr/>
        </p:nvSpPr>
        <p:spPr>
          <a:xfrm>
            <a:off x="5713494" y="4461955"/>
            <a:ext cx="1422634" cy="400110"/>
          </a:xfrm>
          <a:prstGeom prst="rect">
            <a:avLst/>
          </a:prstGeom>
          <a:noFill/>
        </p:spPr>
        <p:txBody>
          <a:bodyPr wrap="none" rtlCol="0">
            <a:spAutoFit/>
          </a:bodyPr>
          <a:lstStyle/>
          <a:p>
            <a:r>
              <a:rPr lang="en-US" sz="2000" i="1" dirty="0" smtClean="0"/>
              <a:t>t = </a:t>
            </a:r>
            <a:r>
              <a:rPr lang="en-US" sz="2000" dirty="0" smtClean="0"/>
              <a:t>20</a:t>
            </a:r>
            <a:r>
              <a:rPr lang="en-US" sz="2000" i="1" dirty="0" smtClean="0"/>
              <a:t> </a:t>
            </a:r>
            <a:r>
              <a:rPr lang="en-US" sz="2000" dirty="0" smtClean="0"/>
              <a:t>hours</a:t>
            </a:r>
            <a:endParaRPr lang="en-US" sz="2000" dirty="0"/>
          </a:p>
        </p:txBody>
      </p:sp>
      <p:sp>
        <p:nvSpPr>
          <p:cNvPr id="157" name="TextBox 156"/>
          <p:cNvSpPr txBox="1"/>
          <p:nvPr/>
        </p:nvSpPr>
        <p:spPr>
          <a:xfrm>
            <a:off x="1875767" y="6263870"/>
            <a:ext cx="1422634" cy="400110"/>
          </a:xfrm>
          <a:prstGeom prst="rect">
            <a:avLst/>
          </a:prstGeom>
          <a:noFill/>
        </p:spPr>
        <p:txBody>
          <a:bodyPr wrap="none" rtlCol="0">
            <a:spAutoFit/>
          </a:bodyPr>
          <a:lstStyle/>
          <a:p>
            <a:r>
              <a:rPr lang="en-US" sz="2000" i="1" dirty="0" smtClean="0"/>
              <a:t>t = </a:t>
            </a:r>
            <a:r>
              <a:rPr lang="en-US" sz="2000" dirty="0" smtClean="0"/>
              <a:t>30</a:t>
            </a:r>
            <a:r>
              <a:rPr lang="en-US" sz="2000" i="1" dirty="0" smtClean="0"/>
              <a:t> </a:t>
            </a:r>
            <a:r>
              <a:rPr lang="en-US" sz="2000" dirty="0" smtClean="0"/>
              <a:t>hours</a:t>
            </a:r>
            <a:endParaRPr lang="en-US" sz="2000" dirty="0"/>
          </a:p>
        </p:txBody>
      </p:sp>
      <p:sp>
        <p:nvSpPr>
          <p:cNvPr id="158" name="TextBox 157"/>
          <p:cNvSpPr txBox="1"/>
          <p:nvPr/>
        </p:nvSpPr>
        <p:spPr>
          <a:xfrm>
            <a:off x="3980792" y="6263870"/>
            <a:ext cx="1422634" cy="400110"/>
          </a:xfrm>
          <a:prstGeom prst="rect">
            <a:avLst/>
          </a:prstGeom>
          <a:noFill/>
        </p:spPr>
        <p:txBody>
          <a:bodyPr wrap="none" rtlCol="0">
            <a:spAutoFit/>
          </a:bodyPr>
          <a:lstStyle/>
          <a:p>
            <a:r>
              <a:rPr lang="en-US" sz="2000" i="1" dirty="0" smtClean="0"/>
              <a:t>t = </a:t>
            </a:r>
            <a:r>
              <a:rPr lang="en-US" sz="2000" dirty="0" smtClean="0"/>
              <a:t>50</a:t>
            </a:r>
            <a:r>
              <a:rPr lang="en-US" sz="2000" i="1" dirty="0" smtClean="0"/>
              <a:t> </a:t>
            </a:r>
            <a:r>
              <a:rPr lang="en-US" sz="2000" dirty="0" smtClean="0"/>
              <a:t>hours</a:t>
            </a:r>
            <a:endParaRPr lang="en-US" sz="2000" dirty="0"/>
          </a:p>
        </p:txBody>
      </p:sp>
      <p:sp>
        <p:nvSpPr>
          <p:cNvPr id="159" name="TextBox 158"/>
          <p:cNvSpPr txBox="1"/>
          <p:nvPr/>
        </p:nvSpPr>
        <p:spPr>
          <a:xfrm>
            <a:off x="5821022" y="6252845"/>
            <a:ext cx="1422634" cy="400110"/>
          </a:xfrm>
          <a:prstGeom prst="rect">
            <a:avLst/>
          </a:prstGeom>
          <a:noFill/>
        </p:spPr>
        <p:txBody>
          <a:bodyPr wrap="none" rtlCol="0">
            <a:spAutoFit/>
          </a:bodyPr>
          <a:lstStyle/>
          <a:p>
            <a:r>
              <a:rPr lang="en-US" sz="2000" i="1" dirty="0" smtClean="0"/>
              <a:t>t = </a:t>
            </a:r>
            <a:r>
              <a:rPr lang="en-US" sz="2000" dirty="0" smtClean="0"/>
              <a:t>70</a:t>
            </a:r>
            <a:r>
              <a:rPr lang="en-US" sz="2000" i="1" dirty="0" smtClean="0"/>
              <a:t> </a:t>
            </a:r>
            <a:r>
              <a:rPr lang="en-US" sz="2000" dirty="0" smtClean="0"/>
              <a:t>hours</a:t>
            </a:r>
            <a:endParaRPr lang="en-US" sz="2000" dirty="0"/>
          </a:p>
        </p:txBody>
      </p:sp>
      <p:sp>
        <p:nvSpPr>
          <p:cNvPr id="160" name="Slide Number Placeholder 159"/>
          <p:cNvSpPr>
            <a:spLocks noGrp="1"/>
          </p:cNvSpPr>
          <p:nvPr>
            <p:ph type="sldNum" sz="quarter" idx="12"/>
          </p:nvPr>
        </p:nvSpPr>
        <p:spPr/>
        <p:txBody>
          <a:bodyPr/>
          <a:lstStyle/>
          <a:p>
            <a:fld id="{9AD492F2-DF1D-41CC-B0F8-392E748F6276}" type="slidenum">
              <a:rPr lang="en-US" smtClean="0"/>
              <a:t>22</a:t>
            </a:fld>
            <a:endParaRPr lang="en-US"/>
          </a:p>
        </p:txBody>
      </p:sp>
    </p:spTree>
    <p:extLst>
      <p:ext uri="{BB962C8B-B14F-4D97-AF65-F5344CB8AC3E}">
        <p14:creationId xmlns:p14="http://schemas.microsoft.com/office/powerpoint/2010/main" val="244896637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15962"/>
          </a:xfrm>
        </p:spPr>
        <p:txBody>
          <a:bodyPr>
            <a:normAutofit/>
          </a:bodyPr>
          <a:lstStyle/>
          <a:p>
            <a:r>
              <a:rPr lang="en-US" sz="3200" dirty="0" smtClean="0"/>
              <a:t>CWS </a:t>
            </a:r>
            <a:r>
              <a:rPr lang="en-US" sz="3200" dirty="0" smtClean="0"/>
              <a:t>VIDEO FOLLOWED BY LBS VIDEO</a:t>
            </a:r>
            <a:endParaRPr lang="en-US" sz="3200" dirty="0"/>
          </a:p>
        </p:txBody>
      </p:sp>
      <p:pic>
        <p:nvPicPr>
          <p:cNvPr id="3" name="For Prof. Sturm.mp4">
            <a:hlinkClick r:id="" action="ppaction://media"/>
          </p:cNvPr>
          <p:cNvPicPr>
            <a:picLocks noChangeAspect="1"/>
          </p:cNvPicPr>
          <p:nvPr>
            <a:videoFile r:link="rId1"/>
            <p:extLst>
              <p:ext uri="{DAA4B4D4-6D71-4841-9C94-3DE7FCFB9230}">
                <p14:media xmlns:p14="http://schemas.microsoft.com/office/powerpoint/2010/main" r:embed="rId2">
                  <p14:trim st="3238.1906" end="26553.1639"/>
                </p14:media>
              </p:ext>
            </p:extLst>
          </p:nvPr>
        </p:nvPicPr>
        <p:blipFill>
          <a:blip r:embed="rId4"/>
          <a:stretch>
            <a:fillRect/>
          </a:stretch>
        </p:blipFill>
        <p:spPr>
          <a:xfrm>
            <a:off x="504825" y="1143000"/>
            <a:ext cx="8134350" cy="4572000"/>
          </a:xfrm>
          <a:prstGeom prst="rect">
            <a:avLst/>
          </a:prstGeom>
        </p:spPr>
      </p:pic>
      <p:sp>
        <p:nvSpPr>
          <p:cNvPr id="4" name="Slide Number Placeholder 3"/>
          <p:cNvSpPr>
            <a:spLocks noGrp="1"/>
          </p:cNvSpPr>
          <p:nvPr>
            <p:ph type="sldNum" sz="quarter" idx="12"/>
          </p:nvPr>
        </p:nvSpPr>
        <p:spPr/>
        <p:txBody>
          <a:bodyPr/>
          <a:lstStyle/>
          <a:p>
            <a:fld id="{9AD492F2-DF1D-41CC-B0F8-392E748F6276}" type="slidenum">
              <a:rPr lang="en-US" smtClean="0"/>
              <a:t>23</a:t>
            </a:fld>
            <a:endParaRPr lang="en-US"/>
          </a:p>
        </p:txBody>
      </p:sp>
      <p:sp>
        <p:nvSpPr>
          <p:cNvPr id="5" name="TextBox 4"/>
          <p:cNvSpPr txBox="1"/>
          <p:nvPr/>
        </p:nvSpPr>
        <p:spPr>
          <a:xfrm>
            <a:off x="2133600" y="6096000"/>
            <a:ext cx="5718745" cy="646331"/>
          </a:xfrm>
          <a:prstGeom prst="rect">
            <a:avLst/>
          </a:prstGeom>
          <a:noFill/>
        </p:spPr>
        <p:txBody>
          <a:bodyPr wrap="none" rtlCol="0">
            <a:spAutoFit/>
          </a:bodyPr>
          <a:lstStyle/>
          <a:p>
            <a:r>
              <a:rPr lang="en-US" dirty="0" smtClean="0"/>
              <a:t>VIDEO:  playback speed is x360; actual duration = 4.5 hours</a:t>
            </a:r>
          </a:p>
          <a:p>
            <a:r>
              <a:rPr lang="en-US" dirty="0" smtClean="0"/>
              <a:t>Note dune migration in LBS segment</a:t>
            </a:r>
            <a:endParaRPr lang="en-US" dirty="0"/>
          </a:p>
        </p:txBody>
      </p:sp>
    </p:spTree>
    <p:extLst>
      <p:ext uri="{BB962C8B-B14F-4D97-AF65-F5344CB8AC3E}">
        <p14:creationId xmlns:p14="http://schemas.microsoft.com/office/powerpoint/2010/main" val="110858198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remove" display="0">
                  <p:stCondLst>
                    <p:cond delay="indefinite"/>
                  </p:stCondLst>
                </p:cTn>
                <p:tgtEl>
                  <p:spTgt spid="3"/>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62000" y="2819400"/>
            <a:ext cx="7772400" cy="1362075"/>
          </a:xfrm>
        </p:spPr>
        <p:txBody>
          <a:bodyPr>
            <a:normAutofit fontScale="90000"/>
          </a:bodyPr>
          <a:lstStyle/>
          <a:p>
            <a:pPr algn="ctr"/>
            <a:r>
              <a:rPr lang="en-US" sz="3100" b="0" dirty="0"/>
              <a:t>NCHRP </a:t>
            </a:r>
            <a:r>
              <a:rPr lang="en-US" sz="3100" b="0" dirty="0" smtClean="0"/>
              <a:t>24-37:  “Combining </a:t>
            </a:r>
            <a:r>
              <a:rPr lang="en-US" sz="3100" b="0" dirty="0"/>
              <a:t>Individual Scour Components to Determine Total Scour</a:t>
            </a:r>
            <a:r>
              <a:rPr lang="en-US" sz="3100" b="0" dirty="0" smtClean="0"/>
              <a:t>”</a:t>
            </a:r>
            <a:r>
              <a:rPr lang="en-US" b="0" dirty="0" smtClean="0"/>
              <a:t/>
            </a:r>
            <a:br>
              <a:rPr lang="en-US" b="0" dirty="0" smtClean="0"/>
            </a:br>
            <a:endParaRPr lang="en-US" b="0" dirty="0"/>
          </a:p>
        </p:txBody>
      </p:sp>
      <p:sp>
        <p:nvSpPr>
          <p:cNvPr id="4" name="Text Placeholder 3"/>
          <p:cNvSpPr>
            <a:spLocks noGrp="1"/>
          </p:cNvSpPr>
          <p:nvPr>
            <p:ph type="body" idx="1"/>
          </p:nvPr>
        </p:nvSpPr>
        <p:spPr>
          <a:xfrm>
            <a:off x="722313" y="914400"/>
            <a:ext cx="7772400" cy="1500187"/>
          </a:xfrm>
        </p:spPr>
        <p:txBody>
          <a:bodyPr>
            <a:normAutofit/>
          </a:bodyPr>
          <a:lstStyle/>
          <a:p>
            <a:pPr algn="r"/>
            <a:r>
              <a:rPr lang="en-US" sz="2800" b="1" dirty="0" smtClean="0">
                <a:solidFill>
                  <a:srgbClr val="0070C0"/>
                </a:solidFill>
              </a:rPr>
              <a:t>EXPERIMENTAL RESULTS</a:t>
            </a:r>
            <a:endParaRPr lang="en-US" sz="2800" b="1" dirty="0">
              <a:solidFill>
                <a:srgbClr val="0070C0"/>
              </a:solidFill>
            </a:endParaRPr>
          </a:p>
        </p:txBody>
      </p:sp>
      <p:sp>
        <p:nvSpPr>
          <p:cNvPr id="2" name="Slide Number Placeholder 1"/>
          <p:cNvSpPr>
            <a:spLocks noGrp="1"/>
          </p:cNvSpPr>
          <p:nvPr>
            <p:ph type="sldNum" sz="quarter" idx="12"/>
          </p:nvPr>
        </p:nvSpPr>
        <p:spPr/>
        <p:txBody>
          <a:bodyPr/>
          <a:lstStyle/>
          <a:p>
            <a:fld id="{9AD492F2-DF1D-41CC-B0F8-392E748F6276}" type="slidenum">
              <a:rPr lang="en-US" smtClean="0"/>
              <a:t>24</a:t>
            </a:fld>
            <a:endParaRPr lang="en-US"/>
          </a:p>
        </p:txBody>
      </p:sp>
    </p:spTree>
    <p:extLst>
      <p:ext uri="{BB962C8B-B14F-4D97-AF65-F5344CB8AC3E}">
        <p14:creationId xmlns:p14="http://schemas.microsoft.com/office/powerpoint/2010/main" val="4876626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normAutofit/>
          </a:bodyPr>
          <a:lstStyle/>
          <a:p>
            <a:r>
              <a:rPr lang="en-US" sz="3200" dirty="0" smtClean="0"/>
              <a:t>RESULTS-SCOUR INTERACTION CATEGORIES</a:t>
            </a:r>
            <a:endParaRPr lang="en-US" sz="3200" dirty="0"/>
          </a:p>
        </p:txBody>
      </p:sp>
      <p:sp>
        <p:nvSpPr>
          <p:cNvPr id="3" name="Rectangle 2"/>
          <p:cNvSpPr/>
          <p:nvPr/>
        </p:nvSpPr>
        <p:spPr>
          <a:xfrm>
            <a:off x="990600" y="1524000"/>
            <a:ext cx="7772400" cy="4247317"/>
          </a:xfrm>
          <a:prstGeom prst="rect">
            <a:avLst/>
          </a:prstGeom>
        </p:spPr>
        <p:txBody>
          <a:bodyPr wrap="square">
            <a:spAutoFit/>
          </a:bodyPr>
          <a:lstStyle/>
          <a:p>
            <a:r>
              <a:rPr lang="en-US" dirty="0"/>
              <a:t> </a:t>
            </a:r>
          </a:p>
          <a:p>
            <a:pPr lvl="0"/>
            <a:r>
              <a:rPr lang="en-US" dirty="0" smtClean="0"/>
              <a:t>I. </a:t>
            </a:r>
            <a:r>
              <a:rPr lang="en-US" u="sng" dirty="0" smtClean="0"/>
              <a:t>Abutment/Lateral </a:t>
            </a:r>
            <a:r>
              <a:rPr lang="en-US" u="sng" dirty="0"/>
              <a:t>Contraction Scour with or without Vertical Contraction Scour for LSA</a:t>
            </a:r>
            <a:r>
              <a:rPr lang="en-US" dirty="0"/>
              <a:t>:  combination of local scour around the abutment induced by the turbulent structure of the flow and acceleration of the flow resulting from the width constriction offered by the bridge opening for free flow around LSA, with or without the addition of vertical contraction scour in SO and OT flows;</a:t>
            </a:r>
          </a:p>
          <a:p>
            <a:r>
              <a:rPr lang="en-US" dirty="0"/>
              <a:t> </a:t>
            </a:r>
          </a:p>
          <a:p>
            <a:r>
              <a:rPr lang="en-US" dirty="0"/>
              <a:t>II. </a:t>
            </a:r>
            <a:r>
              <a:rPr lang="en-US" u="sng" dirty="0"/>
              <a:t>Abutment/Lateral Contraction Scour with or without Vertical Contraction Scour for SSA/BLA</a:t>
            </a:r>
            <a:r>
              <a:rPr lang="en-US" dirty="0"/>
              <a:t>: same combinations as Category I, but for SSA and BLA;</a:t>
            </a:r>
          </a:p>
          <a:p>
            <a:r>
              <a:rPr lang="en-US" dirty="0"/>
              <a:t> </a:t>
            </a:r>
          </a:p>
          <a:p>
            <a:r>
              <a:rPr lang="en-US" dirty="0" smtClean="0"/>
              <a:t>III.  </a:t>
            </a:r>
            <a:r>
              <a:rPr lang="en-US" u="sng" dirty="0" smtClean="0"/>
              <a:t>Abutment/Lateral </a:t>
            </a:r>
            <a:r>
              <a:rPr lang="en-US" u="sng" dirty="0"/>
              <a:t>Contraction Scour for LSA with pier scour</a:t>
            </a:r>
            <a:r>
              <a:rPr lang="en-US" dirty="0"/>
              <a:t> in F, SO, and OT flow;</a:t>
            </a:r>
          </a:p>
          <a:p>
            <a:r>
              <a:rPr lang="en-US" dirty="0"/>
              <a:t> </a:t>
            </a:r>
          </a:p>
          <a:p>
            <a:r>
              <a:rPr lang="en-US" dirty="0" smtClean="0"/>
              <a:t>IV.  </a:t>
            </a:r>
            <a:r>
              <a:rPr lang="en-US" u="sng" dirty="0" smtClean="0"/>
              <a:t>Vertical </a:t>
            </a:r>
            <a:r>
              <a:rPr lang="en-US" u="sng" dirty="0"/>
              <a:t>Contraction Scour and Pier Scour </a:t>
            </a:r>
            <a:r>
              <a:rPr lang="en-US" dirty="0"/>
              <a:t>in the floodplain outside the zone of influence of the abutment.</a:t>
            </a:r>
          </a:p>
        </p:txBody>
      </p:sp>
      <p:cxnSp>
        <p:nvCxnSpPr>
          <p:cNvPr id="5" name="Straight Connector 4"/>
          <p:cNvCxnSpPr/>
          <p:nvPr/>
        </p:nvCxnSpPr>
        <p:spPr>
          <a:xfrm>
            <a:off x="990600" y="5771317"/>
            <a:ext cx="75438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586965" y="5892923"/>
            <a:ext cx="8351069" cy="646331"/>
          </a:xfrm>
          <a:prstGeom prst="rect">
            <a:avLst/>
          </a:prstGeom>
          <a:noFill/>
        </p:spPr>
        <p:txBody>
          <a:bodyPr wrap="none" rtlCol="0">
            <a:spAutoFit/>
          </a:bodyPr>
          <a:lstStyle/>
          <a:p>
            <a:r>
              <a:rPr lang="en-US" dirty="0" smtClean="0"/>
              <a:t>LSA – long setback abutment; SSA – short setback abutment; BLA – </a:t>
            </a:r>
            <a:r>
              <a:rPr lang="en-US" dirty="0" err="1" smtClean="0"/>
              <a:t>bankline</a:t>
            </a:r>
            <a:r>
              <a:rPr lang="en-US" dirty="0" smtClean="0"/>
              <a:t> abutment;</a:t>
            </a:r>
          </a:p>
          <a:p>
            <a:r>
              <a:rPr lang="en-US" dirty="0" smtClean="0"/>
              <a:t>F – free flow; SO – submerged orifice flow; OT – overtopping flow</a:t>
            </a:r>
            <a:endParaRPr lang="en-US" dirty="0"/>
          </a:p>
        </p:txBody>
      </p:sp>
      <p:sp>
        <p:nvSpPr>
          <p:cNvPr id="4" name="Slide Number Placeholder 3"/>
          <p:cNvSpPr>
            <a:spLocks noGrp="1"/>
          </p:cNvSpPr>
          <p:nvPr>
            <p:ph type="sldNum" sz="quarter" idx="12"/>
          </p:nvPr>
        </p:nvSpPr>
        <p:spPr/>
        <p:txBody>
          <a:bodyPr/>
          <a:lstStyle/>
          <a:p>
            <a:fld id="{9AD492F2-DF1D-41CC-B0F8-392E748F6276}" type="slidenum">
              <a:rPr lang="en-US" smtClean="0"/>
              <a:t>25</a:t>
            </a:fld>
            <a:endParaRPr lang="en-US"/>
          </a:p>
        </p:txBody>
      </p:sp>
    </p:spTree>
    <p:extLst>
      <p:ext uri="{BB962C8B-B14F-4D97-AF65-F5344CB8AC3E}">
        <p14:creationId xmlns:p14="http://schemas.microsoft.com/office/powerpoint/2010/main" val="128982309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SCOUR INTERACTION CATEGORIES ILLUSTRATED</a:t>
            </a:r>
            <a:endParaRPr lang="en-US" sz="3200" dirty="0"/>
          </a:p>
        </p:txBody>
      </p:sp>
      <p:pic>
        <p:nvPicPr>
          <p:cNvPr id="8200" name="Picture 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400" y="1690255"/>
            <a:ext cx="8725813" cy="381317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066800" y="5715000"/>
            <a:ext cx="7525778" cy="646331"/>
          </a:xfrm>
          <a:prstGeom prst="rect">
            <a:avLst/>
          </a:prstGeom>
          <a:noFill/>
        </p:spPr>
        <p:txBody>
          <a:bodyPr wrap="none" rtlCol="0">
            <a:spAutoFit/>
          </a:bodyPr>
          <a:lstStyle/>
          <a:p>
            <a:r>
              <a:rPr lang="en-US" dirty="0" smtClean="0"/>
              <a:t>Category I (upper scour hole) and Category II (lower scour hole) for Free Flow,</a:t>
            </a:r>
          </a:p>
          <a:p>
            <a:r>
              <a:rPr lang="en-US" dirty="0" smtClean="0"/>
              <a:t>Submerged Orifice Flow, and Overtopping Flow; from left to right, respectively</a:t>
            </a:r>
            <a:endParaRPr lang="en-US" dirty="0"/>
          </a:p>
        </p:txBody>
      </p:sp>
      <p:sp>
        <p:nvSpPr>
          <p:cNvPr id="3" name="Slide Number Placeholder 2"/>
          <p:cNvSpPr>
            <a:spLocks noGrp="1"/>
          </p:cNvSpPr>
          <p:nvPr>
            <p:ph type="sldNum" sz="quarter" idx="12"/>
          </p:nvPr>
        </p:nvSpPr>
        <p:spPr/>
        <p:txBody>
          <a:bodyPr/>
          <a:lstStyle/>
          <a:p>
            <a:fld id="{9AD492F2-DF1D-41CC-B0F8-392E748F6276}" type="slidenum">
              <a:rPr lang="en-US" smtClean="0"/>
              <a:t>26</a:t>
            </a:fld>
            <a:endParaRPr lang="en-US"/>
          </a:p>
        </p:txBody>
      </p:sp>
    </p:spTree>
    <p:extLst>
      <p:ext uri="{BB962C8B-B14F-4D97-AF65-F5344CB8AC3E}">
        <p14:creationId xmlns:p14="http://schemas.microsoft.com/office/powerpoint/2010/main" val="127377824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SCOUR INTERACTION CATEGORIES ILLUSTRATED, continued.</a:t>
            </a:r>
            <a:endParaRPr lang="en-US" sz="3200" dirty="0"/>
          </a:p>
        </p:txBody>
      </p:sp>
      <p:pic>
        <p:nvPicPr>
          <p:cNvPr id="9218" name="Picture 3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1326" y="1985573"/>
            <a:ext cx="3320692" cy="4004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9" name="Picture 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2015679"/>
            <a:ext cx="3276600" cy="4004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2526676" y="1632282"/>
            <a:ext cx="723275" cy="369332"/>
          </a:xfrm>
          <a:prstGeom prst="rect">
            <a:avLst/>
          </a:prstGeom>
          <a:noFill/>
        </p:spPr>
        <p:txBody>
          <a:bodyPr wrap="none" rtlCol="0">
            <a:spAutoFit/>
          </a:bodyPr>
          <a:lstStyle/>
          <a:p>
            <a:r>
              <a:rPr lang="en-US" dirty="0" smtClean="0"/>
              <a:t>Run 7</a:t>
            </a:r>
            <a:endParaRPr lang="en-US" dirty="0"/>
          </a:p>
        </p:txBody>
      </p:sp>
      <p:sp>
        <p:nvSpPr>
          <p:cNvPr id="6" name="TextBox 5"/>
          <p:cNvSpPr txBox="1"/>
          <p:nvPr/>
        </p:nvSpPr>
        <p:spPr>
          <a:xfrm>
            <a:off x="6705600" y="1616241"/>
            <a:ext cx="723275" cy="369332"/>
          </a:xfrm>
          <a:prstGeom prst="rect">
            <a:avLst/>
          </a:prstGeom>
          <a:noFill/>
        </p:spPr>
        <p:txBody>
          <a:bodyPr wrap="none" rtlCol="0">
            <a:spAutoFit/>
          </a:bodyPr>
          <a:lstStyle/>
          <a:p>
            <a:r>
              <a:rPr lang="en-US" dirty="0" smtClean="0"/>
              <a:t>Run 9</a:t>
            </a:r>
            <a:endParaRPr lang="en-US" dirty="0"/>
          </a:p>
        </p:txBody>
      </p:sp>
      <p:sp>
        <p:nvSpPr>
          <p:cNvPr id="7" name="TextBox 6"/>
          <p:cNvSpPr txBox="1"/>
          <p:nvPr/>
        </p:nvSpPr>
        <p:spPr>
          <a:xfrm>
            <a:off x="1066800" y="6038165"/>
            <a:ext cx="6832896" cy="646331"/>
          </a:xfrm>
          <a:prstGeom prst="rect">
            <a:avLst/>
          </a:prstGeom>
          <a:noFill/>
        </p:spPr>
        <p:txBody>
          <a:bodyPr wrap="none" rtlCol="0">
            <a:spAutoFit/>
          </a:bodyPr>
          <a:lstStyle/>
          <a:p>
            <a:r>
              <a:rPr lang="en-US" dirty="0" smtClean="0"/>
              <a:t>Pier Scour in Category </a:t>
            </a:r>
            <a:r>
              <a:rPr lang="en-US" dirty="0" err="1" smtClean="0"/>
              <a:t>IIIa</a:t>
            </a:r>
            <a:r>
              <a:rPr lang="en-US" dirty="0" smtClean="0"/>
              <a:t>  and Category </a:t>
            </a:r>
            <a:r>
              <a:rPr lang="en-US" dirty="0" err="1" smtClean="0"/>
              <a:t>IIIb</a:t>
            </a:r>
            <a:r>
              <a:rPr lang="en-US" dirty="0" smtClean="0"/>
              <a:t> for Overtopping Flow and</a:t>
            </a:r>
          </a:p>
          <a:p>
            <a:r>
              <a:rPr lang="en-US" dirty="0" smtClean="0"/>
              <a:t>Long Setback Abutments; from left to right, respectively.</a:t>
            </a:r>
            <a:endParaRPr lang="en-US" dirty="0"/>
          </a:p>
        </p:txBody>
      </p:sp>
      <p:sp>
        <p:nvSpPr>
          <p:cNvPr id="4" name="Slide Number Placeholder 3"/>
          <p:cNvSpPr>
            <a:spLocks noGrp="1"/>
          </p:cNvSpPr>
          <p:nvPr>
            <p:ph type="sldNum" sz="quarter" idx="12"/>
          </p:nvPr>
        </p:nvSpPr>
        <p:spPr/>
        <p:txBody>
          <a:bodyPr/>
          <a:lstStyle/>
          <a:p>
            <a:fld id="{9AD492F2-DF1D-41CC-B0F8-392E748F6276}" type="slidenum">
              <a:rPr lang="en-US" smtClean="0"/>
              <a:t>27</a:t>
            </a:fld>
            <a:endParaRPr lang="en-US"/>
          </a:p>
        </p:txBody>
      </p:sp>
    </p:spTree>
    <p:extLst>
      <p:ext uri="{BB962C8B-B14F-4D97-AF65-F5344CB8AC3E}">
        <p14:creationId xmlns:p14="http://schemas.microsoft.com/office/powerpoint/2010/main" val="136927544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229600" cy="1143000"/>
          </a:xfrm>
        </p:spPr>
        <p:txBody>
          <a:bodyPr>
            <a:normAutofit/>
          </a:bodyPr>
          <a:lstStyle/>
          <a:p>
            <a:r>
              <a:rPr lang="en-US" sz="3200" dirty="0" smtClean="0"/>
              <a:t>SCOUR INTERACTION CATEGORIES ILLUSTRATED, continued.</a:t>
            </a:r>
            <a:endParaRPr lang="en-US" sz="3200" dirty="0"/>
          </a:p>
        </p:txBody>
      </p:sp>
      <p:pic>
        <p:nvPicPr>
          <p:cNvPr id="10242" name="Picture 12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1579235"/>
            <a:ext cx="3657600" cy="4458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3" name="Picture 4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552281"/>
            <a:ext cx="3429000" cy="4485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352425" y="6038165"/>
            <a:ext cx="8786508" cy="646331"/>
          </a:xfrm>
          <a:prstGeom prst="rect">
            <a:avLst/>
          </a:prstGeom>
          <a:noFill/>
        </p:spPr>
        <p:txBody>
          <a:bodyPr wrap="none" rtlCol="0">
            <a:spAutoFit/>
          </a:bodyPr>
          <a:lstStyle/>
          <a:p>
            <a:r>
              <a:rPr lang="en-US" dirty="0" smtClean="0"/>
              <a:t>Pier Scour in Category </a:t>
            </a:r>
            <a:r>
              <a:rPr lang="en-US" dirty="0" err="1" smtClean="0"/>
              <a:t>IVa</a:t>
            </a:r>
            <a:r>
              <a:rPr lang="en-US" dirty="0" smtClean="0"/>
              <a:t>  (pier scour alone) and Category </a:t>
            </a:r>
            <a:r>
              <a:rPr lang="en-US" dirty="0" err="1" smtClean="0"/>
              <a:t>IVb</a:t>
            </a:r>
            <a:r>
              <a:rPr lang="en-US" dirty="0" smtClean="0"/>
              <a:t> (pier scour and vertical</a:t>
            </a:r>
          </a:p>
          <a:p>
            <a:r>
              <a:rPr lang="en-US" dirty="0" smtClean="0"/>
              <a:t>contraction scour); Free Flow and Submerged Orifice Flow from left to right, respectively.</a:t>
            </a:r>
            <a:endParaRPr lang="en-US" dirty="0"/>
          </a:p>
        </p:txBody>
      </p:sp>
      <p:sp>
        <p:nvSpPr>
          <p:cNvPr id="6" name="TextBox 5"/>
          <p:cNvSpPr txBox="1"/>
          <p:nvPr/>
        </p:nvSpPr>
        <p:spPr>
          <a:xfrm>
            <a:off x="2526675" y="1262950"/>
            <a:ext cx="840295" cy="369332"/>
          </a:xfrm>
          <a:prstGeom prst="rect">
            <a:avLst/>
          </a:prstGeom>
          <a:noFill/>
        </p:spPr>
        <p:txBody>
          <a:bodyPr wrap="none" rtlCol="0">
            <a:spAutoFit/>
          </a:bodyPr>
          <a:lstStyle/>
          <a:p>
            <a:r>
              <a:rPr lang="en-US" dirty="0" smtClean="0"/>
              <a:t>Run 43</a:t>
            </a:r>
            <a:endParaRPr lang="en-US" dirty="0"/>
          </a:p>
        </p:txBody>
      </p:sp>
      <p:sp>
        <p:nvSpPr>
          <p:cNvPr id="7" name="TextBox 6"/>
          <p:cNvSpPr txBox="1"/>
          <p:nvPr/>
        </p:nvSpPr>
        <p:spPr>
          <a:xfrm>
            <a:off x="6477000" y="1262950"/>
            <a:ext cx="840295" cy="369332"/>
          </a:xfrm>
          <a:prstGeom prst="rect">
            <a:avLst/>
          </a:prstGeom>
          <a:noFill/>
        </p:spPr>
        <p:txBody>
          <a:bodyPr wrap="none" rtlCol="0">
            <a:spAutoFit/>
          </a:bodyPr>
          <a:lstStyle/>
          <a:p>
            <a:r>
              <a:rPr lang="en-US" dirty="0" smtClean="0"/>
              <a:t>Run 37</a:t>
            </a:r>
            <a:endParaRPr lang="en-US" dirty="0"/>
          </a:p>
        </p:txBody>
      </p:sp>
      <p:sp>
        <p:nvSpPr>
          <p:cNvPr id="3" name="Slide Number Placeholder 2"/>
          <p:cNvSpPr>
            <a:spLocks noGrp="1"/>
          </p:cNvSpPr>
          <p:nvPr>
            <p:ph type="sldNum" sz="quarter" idx="12"/>
          </p:nvPr>
        </p:nvSpPr>
        <p:spPr/>
        <p:txBody>
          <a:bodyPr/>
          <a:lstStyle/>
          <a:p>
            <a:fld id="{9AD492F2-DF1D-41CC-B0F8-392E748F6276}" type="slidenum">
              <a:rPr lang="en-US" smtClean="0"/>
              <a:t>28</a:t>
            </a:fld>
            <a:endParaRPr lang="en-US"/>
          </a:p>
        </p:txBody>
      </p:sp>
    </p:spTree>
    <p:extLst>
      <p:ext uri="{BB962C8B-B14F-4D97-AF65-F5344CB8AC3E}">
        <p14:creationId xmlns:p14="http://schemas.microsoft.com/office/powerpoint/2010/main" val="396504344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SPILL-THROUGH VS. WINGWALL ABUTMENTS</a:t>
            </a:r>
            <a:endParaRPr lang="en-US" sz="3200" dirty="0"/>
          </a:p>
        </p:txBody>
      </p:sp>
      <p:pic>
        <p:nvPicPr>
          <p:cNvPr id="11266"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127" y="1981200"/>
            <a:ext cx="3276600" cy="4313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7"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1981200"/>
            <a:ext cx="3505200" cy="4399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2095500" y="1609314"/>
            <a:ext cx="723275" cy="369332"/>
          </a:xfrm>
          <a:prstGeom prst="rect">
            <a:avLst/>
          </a:prstGeom>
          <a:noFill/>
        </p:spPr>
        <p:txBody>
          <a:bodyPr wrap="none" rtlCol="0">
            <a:spAutoFit/>
          </a:bodyPr>
          <a:lstStyle/>
          <a:p>
            <a:r>
              <a:rPr lang="en-US" dirty="0" smtClean="0"/>
              <a:t>Run 1</a:t>
            </a:r>
            <a:endParaRPr lang="en-US" dirty="0"/>
          </a:p>
        </p:txBody>
      </p:sp>
      <p:sp>
        <p:nvSpPr>
          <p:cNvPr id="6" name="TextBox 5"/>
          <p:cNvSpPr txBox="1"/>
          <p:nvPr/>
        </p:nvSpPr>
        <p:spPr>
          <a:xfrm>
            <a:off x="5977611" y="1588349"/>
            <a:ext cx="840295" cy="369332"/>
          </a:xfrm>
          <a:prstGeom prst="rect">
            <a:avLst/>
          </a:prstGeom>
          <a:noFill/>
        </p:spPr>
        <p:txBody>
          <a:bodyPr wrap="none" rtlCol="0">
            <a:spAutoFit/>
          </a:bodyPr>
          <a:lstStyle/>
          <a:p>
            <a:r>
              <a:rPr lang="en-US" dirty="0" smtClean="0"/>
              <a:t>Run 22</a:t>
            </a:r>
            <a:endParaRPr lang="en-US" dirty="0"/>
          </a:p>
        </p:txBody>
      </p:sp>
      <p:sp>
        <p:nvSpPr>
          <p:cNvPr id="7" name="TextBox 6"/>
          <p:cNvSpPr txBox="1"/>
          <p:nvPr/>
        </p:nvSpPr>
        <p:spPr>
          <a:xfrm>
            <a:off x="990600" y="6211669"/>
            <a:ext cx="6880858" cy="646331"/>
          </a:xfrm>
          <a:prstGeom prst="rect">
            <a:avLst/>
          </a:prstGeom>
          <a:noFill/>
        </p:spPr>
        <p:txBody>
          <a:bodyPr wrap="none" rtlCol="0">
            <a:spAutoFit/>
          </a:bodyPr>
          <a:lstStyle/>
          <a:p>
            <a:r>
              <a:rPr lang="en-US" dirty="0" smtClean="0"/>
              <a:t>Category I scour for Spill-Through vs. </a:t>
            </a:r>
            <a:r>
              <a:rPr lang="en-US" dirty="0" err="1" smtClean="0"/>
              <a:t>Wingwall</a:t>
            </a:r>
            <a:r>
              <a:rPr lang="en-US" dirty="0" smtClean="0"/>
              <a:t> Abutments in Free Flow;</a:t>
            </a:r>
          </a:p>
          <a:p>
            <a:r>
              <a:rPr lang="en-US" dirty="0" smtClean="0"/>
              <a:t>from left to right, respectively.</a:t>
            </a:r>
            <a:endParaRPr lang="en-US" dirty="0"/>
          </a:p>
        </p:txBody>
      </p:sp>
      <p:sp>
        <p:nvSpPr>
          <p:cNvPr id="3" name="Slide Number Placeholder 2"/>
          <p:cNvSpPr>
            <a:spLocks noGrp="1"/>
          </p:cNvSpPr>
          <p:nvPr>
            <p:ph type="sldNum" sz="quarter" idx="12"/>
          </p:nvPr>
        </p:nvSpPr>
        <p:spPr/>
        <p:txBody>
          <a:bodyPr/>
          <a:lstStyle/>
          <a:p>
            <a:fld id="{9AD492F2-DF1D-41CC-B0F8-392E748F6276}" type="slidenum">
              <a:rPr lang="en-US" smtClean="0"/>
              <a:t>29</a:t>
            </a:fld>
            <a:endParaRPr lang="en-US"/>
          </a:p>
        </p:txBody>
      </p:sp>
    </p:spTree>
    <p:extLst>
      <p:ext uri="{BB962C8B-B14F-4D97-AF65-F5344CB8AC3E}">
        <p14:creationId xmlns:p14="http://schemas.microsoft.com/office/powerpoint/2010/main" val="36491178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MOTIVATION</a:t>
            </a:r>
            <a:endParaRPr lang="en-US" sz="3600" dirty="0"/>
          </a:p>
        </p:txBody>
      </p:sp>
      <p:sp>
        <p:nvSpPr>
          <p:cNvPr id="40" name="Rectangle 39"/>
          <p:cNvSpPr/>
          <p:nvPr/>
        </p:nvSpPr>
        <p:spPr>
          <a:xfrm>
            <a:off x="1257300" y="1784866"/>
            <a:ext cx="4343400" cy="76200"/>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1257300" y="1861066"/>
            <a:ext cx="762000" cy="1110734"/>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38700" y="1861066"/>
            <a:ext cx="786452" cy="1018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 name="Rectangle 42"/>
          <p:cNvSpPr/>
          <p:nvPr/>
        </p:nvSpPr>
        <p:spPr>
          <a:xfrm>
            <a:off x="1028700" y="2851666"/>
            <a:ext cx="495300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2019300" y="2165866"/>
            <a:ext cx="2819400" cy="685800"/>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5" name="Straight Connector 44"/>
          <p:cNvCxnSpPr/>
          <p:nvPr/>
        </p:nvCxnSpPr>
        <p:spPr>
          <a:xfrm>
            <a:off x="1943100" y="1632466"/>
            <a:ext cx="228600" cy="457200"/>
          </a:xfrm>
          <a:prstGeom prst="line">
            <a:avLst/>
          </a:prstGeom>
          <a:ln w="31750" cmpd="dbl">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46" name="Freeform 45"/>
          <p:cNvSpPr/>
          <p:nvPr/>
        </p:nvSpPr>
        <p:spPr>
          <a:xfrm>
            <a:off x="1770759" y="2843625"/>
            <a:ext cx="3411874" cy="317034"/>
          </a:xfrm>
          <a:custGeom>
            <a:avLst/>
            <a:gdLst>
              <a:gd name="connsiteX0" fmla="*/ 0 w 3394782"/>
              <a:gd name="connsiteY0" fmla="*/ 5905 h 317034"/>
              <a:gd name="connsiteX1" fmla="*/ 94004 w 3394782"/>
              <a:gd name="connsiteY1" fmla="*/ 176820 h 317034"/>
              <a:gd name="connsiteX2" fmla="*/ 333286 w 3394782"/>
              <a:gd name="connsiteY2" fmla="*/ 313553 h 317034"/>
              <a:gd name="connsiteX3" fmla="*/ 504202 w 3394782"/>
              <a:gd name="connsiteY3" fmla="*/ 270824 h 317034"/>
              <a:gd name="connsiteX4" fmla="*/ 598206 w 3394782"/>
              <a:gd name="connsiteY4" fmla="*/ 211004 h 317034"/>
              <a:gd name="connsiteX5" fmla="*/ 717847 w 3394782"/>
              <a:gd name="connsiteY5" fmla="*/ 151183 h 317034"/>
              <a:gd name="connsiteX6" fmla="*/ 1025496 w 3394782"/>
              <a:gd name="connsiteY6" fmla="*/ 117000 h 317034"/>
              <a:gd name="connsiteX7" fmla="*/ 1444240 w 3394782"/>
              <a:gd name="connsiteY7" fmla="*/ 117000 h 317034"/>
              <a:gd name="connsiteX8" fmla="*/ 2153541 w 3394782"/>
              <a:gd name="connsiteY8" fmla="*/ 125546 h 317034"/>
              <a:gd name="connsiteX9" fmla="*/ 2709017 w 3394782"/>
              <a:gd name="connsiteY9" fmla="*/ 117000 h 317034"/>
              <a:gd name="connsiteX10" fmla="*/ 2956845 w 3394782"/>
              <a:gd name="connsiteY10" fmla="*/ 262278 h 317034"/>
              <a:gd name="connsiteX11" fmla="*/ 3247402 w 3394782"/>
              <a:gd name="connsiteY11" fmla="*/ 236641 h 317034"/>
              <a:gd name="connsiteX12" fmla="*/ 3384135 w 3394782"/>
              <a:gd name="connsiteY12" fmla="*/ 14450 h 317034"/>
              <a:gd name="connsiteX13" fmla="*/ 3375589 w 3394782"/>
              <a:gd name="connsiteY13" fmla="*/ 40088 h 317034"/>
              <a:gd name="connsiteX0" fmla="*/ 0 w 3394782"/>
              <a:gd name="connsiteY0" fmla="*/ 5905 h 317034"/>
              <a:gd name="connsiteX1" fmla="*/ 94004 w 3394782"/>
              <a:gd name="connsiteY1" fmla="*/ 176820 h 317034"/>
              <a:gd name="connsiteX2" fmla="*/ 333286 w 3394782"/>
              <a:gd name="connsiteY2" fmla="*/ 313553 h 317034"/>
              <a:gd name="connsiteX3" fmla="*/ 504202 w 3394782"/>
              <a:gd name="connsiteY3" fmla="*/ 270824 h 317034"/>
              <a:gd name="connsiteX4" fmla="*/ 598206 w 3394782"/>
              <a:gd name="connsiteY4" fmla="*/ 211004 h 317034"/>
              <a:gd name="connsiteX5" fmla="*/ 717847 w 3394782"/>
              <a:gd name="connsiteY5" fmla="*/ 151183 h 317034"/>
              <a:gd name="connsiteX6" fmla="*/ 1025496 w 3394782"/>
              <a:gd name="connsiteY6" fmla="*/ 117000 h 317034"/>
              <a:gd name="connsiteX7" fmla="*/ 1444240 w 3394782"/>
              <a:gd name="connsiteY7" fmla="*/ 117000 h 317034"/>
              <a:gd name="connsiteX8" fmla="*/ 2153541 w 3394782"/>
              <a:gd name="connsiteY8" fmla="*/ 125546 h 317034"/>
              <a:gd name="connsiteX9" fmla="*/ 2709017 w 3394782"/>
              <a:gd name="connsiteY9" fmla="*/ 117000 h 317034"/>
              <a:gd name="connsiteX10" fmla="*/ 2956845 w 3394782"/>
              <a:gd name="connsiteY10" fmla="*/ 262278 h 317034"/>
              <a:gd name="connsiteX11" fmla="*/ 3247402 w 3394782"/>
              <a:gd name="connsiteY11" fmla="*/ 236641 h 317034"/>
              <a:gd name="connsiteX12" fmla="*/ 3384135 w 3394782"/>
              <a:gd name="connsiteY12" fmla="*/ 14450 h 317034"/>
              <a:gd name="connsiteX13" fmla="*/ 3375589 w 3394782"/>
              <a:gd name="connsiteY13" fmla="*/ 40088 h 317034"/>
              <a:gd name="connsiteX14" fmla="*/ 3367043 w 3394782"/>
              <a:gd name="connsiteY14" fmla="*/ 14450 h 317034"/>
              <a:gd name="connsiteX0" fmla="*/ 17092 w 3411874"/>
              <a:gd name="connsiteY0" fmla="*/ 5905 h 317034"/>
              <a:gd name="connsiteX1" fmla="*/ 111096 w 3411874"/>
              <a:gd name="connsiteY1" fmla="*/ 176820 h 317034"/>
              <a:gd name="connsiteX2" fmla="*/ 350378 w 3411874"/>
              <a:gd name="connsiteY2" fmla="*/ 313553 h 317034"/>
              <a:gd name="connsiteX3" fmla="*/ 521294 w 3411874"/>
              <a:gd name="connsiteY3" fmla="*/ 270824 h 317034"/>
              <a:gd name="connsiteX4" fmla="*/ 615298 w 3411874"/>
              <a:gd name="connsiteY4" fmla="*/ 211004 h 317034"/>
              <a:gd name="connsiteX5" fmla="*/ 734939 w 3411874"/>
              <a:gd name="connsiteY5" fmla="*/ 151183 h 317034"/>
              <a:gd name="connsiteX6" fmla="*/ 1042588 w 3411874"/>
              <a:gd name="connsiteY6" fmla="*/ 117000 h 317034"/>
              <a:gd name="connsiteX7" fmla="*/ 1461332 w 3411874"/>
              <a:gd name="connsiteY7" fmla="*/ 117000 h 317034"/>
              <a:gd name="connsiteX8" fmla="*/ 2170633 w 3411874"/>
              <a:gd name="connsiteY8" fmla="*/ 125546 h 317034"/>
              <a:gd name="connsiteX9" fmla="*/ 2726109 w 3411874"/>
              <a:gd name="connsiteY9" fmla="*/ 117000 h 317034"/>
              <a:gd name="connsiteX10" fmla="*/ 2973937 w 3411874"/>
              <a:gd name="connsiteY10" fmla="*/ 262278 h 317034"/>
              <a:gd name="connsiteX11" fmla="*/ 3264494 w 3411874"/>
              <a:gd name="connsiteY11" fmla="*/ 236641 h 317034"/>
              <a:gd name="connsiteX12" fmla="*/ 3401227 w 3411874"/>
              <a:gd name="connsiteY12" fmla="*/ 14450 h 317034"/>
              <a:gd name="connsiteX13" fmla="*/ 3392681 w 3411874"/>
              <a:gd name="connsiteY13" fmla="*/ 40088 h 317034"/>
              <a:gd name="connsiteX14" fmla="*/ 0 w 3411874"/>
              <a:gd name="connsiteY14" fmla="*/ 14450 h 317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411874" h="317034">
                <a:moveTo>
                  <a:pt x="17092" y="5905"/>
                </a:moveTo>
                <a:cubicBezTo>
                  <a:pt x="36320" y="65725"/>
                  <a:pt x="55549" y="125546"/>
                  <a:pt x="111096" y="176820"/>
                </a:cubicBezTo>
                <a:cubicBezTo>
                  <a:pt x="166643" y="228094"/>
                  <a:pt x="282012" y="297886"/>
                  <a:pt x="350378" y="313553"/>
                </a:cubicBezTo>
                <a:cubicBezTo>
                  <a:pt x="418744" y="329220"/>
                  <a:pt x="477141" y="287915"/>
                  <a:pt x="521294" y="270824"/>
                </a:cubicBezTo>
                <a:cubicBezTo>
                  <a:pt x="565447" y="253733"/>
                  <a:pt x="579691" y="230944"/>
                  <a:pt x="615298" y="211004"/>
                </a:cubicBezTo>
                <a:cubicBezTo>
                  <a:pt x="650905" y="191064"/>
                  <a:pt x="663724" y="166850"/>
                  <a:pt x="734939" y="151183"/>
                </a:cubicBezTo>
                <a:cubicBezTo>
                  <a:pt x="806154" y="135516"/>
                  <a:pt x="921523" y="122697"/>
                  <a:pt x="1042588" y="117000"/>
                </a:cubicBezTo>
                <a:cubicBezTo>
                  <a:pt x="1163653" y="111303"/>
                  <a:pt x="1461332" y="117000"/>
                  <a:pt x="1461332" y="117000"/>
                </a:cubicBezTo>
                <a:lnTo>
                  <a:pt x="2170633" y="125546"/>
                </a:lnTo>
                <a:cubicBezTo>
                  <a:pt x="2381429" y="125546"/>
                  <a:pt x="2592225" y="94211"/>
                  <a:pt x="2726109" y="117000"/>
                </a:cubicBezTo>
                <a:cubicBezTo>
                  <a:pt x="2859993" y="139789"/>
                  <a:pt x="2884206" y="242338"/>
                  <a:pt x="2973937" y="262278"/>
                </a:cubicBezTo>
                <a:cubicBezTo>
                  <a:pt x="3063668" y="282218"/>
                  <a:pt x="3193279" y="277946"/>
                  <a:pt x="3264494" y="236641"/>
                </a:cubicBezTo>
                <a:cubicBezTo>
                  <a:pt x="3335709" y="195336"/>
                  <a:pt x="3379862" y="47209"/>
                  <a:pt x="3401227" y="14450"/>
                </a:cubicBezTo>
                <a:cubicBezTo>
                  <a:pt x="3422592" y="-18309"/>
                  <a:pt x="3407636" y="10889"/>
                  <a:pt x="3392681" y="40088"/>
                </a:cubicBezTo>
                <a:lnTo>
                  <a:pt x="0" y="14450"/>
                </a:lnTo>
              </a:path>
            </a:pathLst>
          </a:custGeom>
          <a:blipFill>
            <a:blip r:embed="rId3"/>
            <a:tile tx="0" ty="0" sx="100000" sy="100000" flip="none" algn="tl"/>
          </a:blip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p:cNvSpPr txBox="1"/>
          <p:nvPr/>
        </p:nvSpPr>
        <p:spPr>
          <a:xfrm>
            <a:off x="1638300" y="1327666"/>
            <a:ext cx="659155" cy="369332"/>
          </a:xfrm>
          <a:prstGeom prst="rect">
            <a:avLst/>
          </a:prstGeom>
          <a:noFill/>
        </p:spPr>
        <p:txBody>
          <a:bodyPr wrap="none" rtlCol="0">
            <a:spAutoFit/>
          </a:bodyPr>
          <a:lstStyle/>
          <a:p>
            <a:r>
              <a:rPr lang="en-US" b="1" dirty="0" smtClean="0"/>
              <a:t>Risk</a:t>
            </a:r>
            <a:r>
              <a:rPr lang="en-US" dirty="0" smtClean="0"/>
              <a:t> </a:t>
            </a:r>
            <a:endParaRPr lang="en-US" dirty="0"/>
          </a:p>
        </p:txBody>
      </p:sp>
      <p:sp>
        <p:nvSpPr>
          <p:cNvPr id="48" name="TextBox 47"/>
          <p:cNvSpPr txBox="1"/>
          <p:nvPr/>
        </p:nvSpPr>
        <p:spPr>
          <a:xfrm>
            <a:off x="2552700" y="2318266"/>
            <a:ext cx="1727396" cy="369332"/>
          </a:xfrm>
          <a:prstGeom prst="rect">
            <a:avLst/>
          </a:prstGeom>
          <a:noFill/>
        </p:spPr>
        <p:txBody>
          <a:bodyPr wrap="none" rtlCol="0">
            <a:spAutoFit/>
          </a:bodyPr>
          <a:lstStyle/>
          <a:p>
            <a:r>
              <a:rPr lang="en-US" b="1" dirty="0" smtClean="0"/>
              <a:t>Hydrodynamics</a:t>
            </a:r>
            <a:r>
              <a:rPr lang="en-US" dirty="0" smtClean="0"/>
              <a:t> </a:t>
            </a:r>
            <a:endParaRPr lang="en-US" dirty="0"/>
          </a:p>
        </p:txBody>
      </p:sp>
      <p:sp>
        <p:nvSpPr>
          <p:cNvPr id="49" name="TextBox 48"/>
          <p:cNvSpPr txBox="1"/>
          <p:nvPr/>
        </p:nvSpPr>
        <p:spPr>
          <a:xfrm>
            <a:off x="1790700" y="2775466"/>
            <a:ext cx="801823" cy="369332"/>
          </a:xfrm>
          <a:prstGeom prst="rect">
            <a:avLst/>
          </a:prstGeom>
          <a:noFill/>
        </p:spPr>
        <p:txBody>
          <a:bodyPr wrap="none" rtlCol="0">
            <a:spAutoFit/>
          </a:bodyPr>
          <a:lstStyle/>
          <a:p>
            <a:r>
              <a:rPr lang="en-US" b="1" dirty="0" smtClean="0"/>
              <a:t>Scour </a:t>
            </a:r>
            <a:endParaRPr lang="en-US" b="1" dirty="0"/>
          </a:p>
        </p:txBody>
      </p:sp>
      <p:sp>
        <p:nvSpPr>
          <p:cNvPr id="50" name="TextBox 49"/>
          <p:cNvSpPr txBox="1"/>
          <p:nvPr/>
        </p:nvSpPr>
        <p:spPr>
          <a:xfrm>
            <a:off x="2400300" y="3004066"/>
            <a:ext cx="2177840" cy="369332"/>
          </a:xfrm>
          <a:prstGeom prst="rect">
            <a:avLst/>
          </a:prstGeom>
          <a:noFill/>
        </p:spPr>
        <p:txBody>
          <a:bodyPr wrap="none" rtlCol="0">
            <a:spAutoFit/>
          </a:bodyPr>
          <a:lstStyle/>
          <a:p>
            <a:r>
              <a:rPr lang="en-US" b="1" dirty="0" smtClean="0"/>
              <a:t>Sediment Erodibility </a:t>
            </a:r>
            <a:endParaRPr lang="en-US" b="1" dirty="0"/>
          </a:p>
        </p:txBody>
      </p:sp>
      <p:cxnSp>
        <p:nvCxnSpPr>
          <p:cNvPr id="51" name="Straight Connector 50"/>
          <p:cNvCxnSpPr/>
          <p:nvPr/>
        </p:nvCxnSpPr>
        <p:spPr>
          <a:xfrm>
            <a:off x="1028700" y="1828800"/>
            <a:ext cx="5105400" cy="0"/>
          </a:xfrm>
          <a:prstGeom prst="line">
            <a:avLst/>
          </a:prstGeom>
          <a:ln w="19050">
            <a:solidFill>
              <a:srgbClr val="0070C0"/>
            </a:solidFill>
            <a:prstDash val="dash"/>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1028700" y="1403866"/>
            <a:ext cx="5105400" cy="0"/>
          </a:xfrm>
          <a:prstGeom prst="line">
            <a:avLst/>
          </a:prstGeom>
          <a:ln w="19050">
            <a:solidFill>
              <a:srgbClr val="0070C0"/>
            </a:solidFill>
            <a:prstDash val="dash"/>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1028700" y="2165866"/>
            <a:ext cx="5105400" cy="0"/>
          </a:xfrm>
          <a:prstGeom prst="line">
            <a:avLst/>
          </a:prstGeom>
          <a:ln w="19050">
            <a:solidFill>
              <a:srgbClr val="0070C0"/>
            </a:solidFill>
            <a:prstDash val="dash"/>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6134100" y="1263134"/>
            <a:ext cx="1360437" cy="369332"/>
          </a:xfrm>
          <a:prstGeom prst="rect">
            <a:avLst/>
          </a:prstGeom>
          <a:noFill/>
        </p:spPr>
        <p:txBody>
          <a:bodyPr wrap="none" rtlCol="0">
            <a:spAutoFit/>
          </a:bodyPr>
          <a:lstStyle/>
          <a:p>
            <a:r>
              <a:rPr lang="en-US" dirty="0" smtClean="0">
                <a:solidFill>
                  <a:srgbClr val="0070C0"/>
                </a:solidFill>
              </a:rPr>
              <a:t>Overtopping</a:t>
            </a:r>
            <a:endParaRPr lang="en-US" dirty="0">
              <a:solidFill>
                <a:srgbClr val="0070C0"/>
              </a:solidFill>
            </a:endParaRPr>
          </a:p>
        </p:txBody>
      </p:sp>
      <p:sp>
        <p:nvSpPr>
          <p:cNvPr id="55" name="TextBox 54"/>
          <p:cNvSpPr txBox="1"/>
          <p:nvPr/>
        </p:nvSpPr>
        <p:spPr>
          <a:xfrm>
            <a:off x="6134100" y="1632466"/>
            <a:ext cx="2414379" cy="369332"/>
          </a:xfrm>
          <a:prstGeom prst="rect">
            <a:avLst/>
          </a:prstGeom>
          <a:noFill/>
        </p:spPr>
        <p:txBody>
          <a:bodyPr wrap="none" rtlCol="0">
            <a:spAutoFit/>
          </a:bodyPr>
          <a:lstStyle/>
          <a:p>
            <a:r>
              <a:rPr lang="en-US" dirty="0" smtClean="0">
                <a:solidFill>
                  <a:srgbClr val="0070C0"/>
                </a:solidFill>
              </a:rPr>
              <a:t>Submerged orifice flow</a:t>
            </a:r>
            <a:endParaRPr lang="en-US" dirty="0">
              <a:solidFill>
                <a:srgbClr val="0070C0"/>
              </a:solidFill>
            </a:endParaRPr>
          </a:p>
        </p:txBody>
      </p:sp>
      <p:sp>
        <p:nvSpPr>
          <p:cNvPr id="56" name="TextBox 55"/>
          <p:cNvSpPr txBox="1"/>
          <p:nvPr/>
        </p:nvSpPr>
        <p:spPr>
          <a:xfrm>
            <a:off x="6134100" y="2013466"/>
            <a:ext cx="1849481" cy="369332"/>
          </a:xfrm>
          <a:prstGeom prst="rect">
            <a:avLst/>
          </a:prstGeom>
          <a:noFill/>
        </p:spPr>
        <p:txBody>
          <a:bodyPr wrap="none" rtlCol="0">
            <a:spAutoFit/>
          </a:bodyPr>
          <a:lstStyle/>
          <a:p>
            <a:r>
              <a:rPr lang="en-US" dirty="0" smtClean="0">
                <a:solidFill>
                  <a:srgbClr val="0070C0"/>
                </a:solidFill>
              </a:rPr>
              <a:t>Free surface flow</a:t>
            </a:r>
            <a:endParaRPr lang="en-US" dirty="0">
              <a:solidFill>
                <a:srgbClr val="0070C0"/>
              </a:solidFill>
            </a:endParaRPr>
          </a:p>
        </p:txBody>
      </p:sp>
      <p:sp>
        <p:nvSpPr>
          <p:cNvPr id="57" name="TextBox 56"/>
          <p:cNvSpPr txBox="1"/>
          <p:nvPr/>
        </p:nvSpPr>
        <p:spPr>
          <a:xfrm>
            <a:off x="1181100" y="2165866"/>
            <a:ext cx="976742" cy="369332"/>
          </a:xfrm>
          <a:prstGeom prst="rect">
            <a:avLst/>
          </a:prstGeom>
          <a:noFill/>
        </p:spPr>
        <p:txBody>
          <a:bodyPr wrap="none" rtlCol="0">
            <a:spAutoFit/>
          </a:bodyPr>
          <a:lstStyle/>
          <a:p>
            <a:r>
              <a:rPr lang="en-US" sz="1400" i="1" dirty="0" smtClean="0"/>
              <a:t>Abutment</a:t>
            </a:r>
            <a:r>
              <a:rPr lang="en-US" dirty="0" smtClean="0"/>
              <a:t> </a:t>
            </a:r>
            <a:endParaRPr lang="en-US" dirty="0"/>
          </a:p>
        </p:txBody>
      </p:sp>
      <p:sp>
        <p:nvSpPr>
          <p:cNvPr id="58" name="TextBox 57"/>
          <p:cNvSpPr txBox="1"/>
          <p:nvPr/>
        </p:nvSpPr>
        <p:spPr>
          <a:xfrm>
            <a:off x="2857500" y="1480066"/>
            <a:ext cx="1138453" cy="369332"/>
          </a:xfrm>
          <a:prstGeom prst="rect">
            <a:avLst/>
          </a:prstGeom>
          <a:noFill/>
        </p:spPr>
        <p:txBody>
          <a:bodyPr wrap="none" rtlCol="0">
            <a:spAutoFit/>
          </a:bodyPr>
          <a:lstStyle/>
          <a:p>
            <a:r>
              <a:rPr lang="en-US" sz="1400" i="1" dirty="0" smtClean="0"/>
              <a:t>Bridge deck</a:t>
            </a:r>
            <a:r>
              <a:rPr lang="en-US" dirty="0" smtClean="0"/>
              <a:t> </a:t>
            </a:r>
            <a:endParaRPr lang="en-US" dirty="0"/>
          </a:p>
        </p:txBody>
      </p:sp>
      <p:sp>
        <p:nvSpPr>
          <p:cNvPr id="59" name="TextBox 58"/>
          <p:cNvSpPr txBox="1"/>
          <p:nvPr/>
        </p:nvSpPr>
        <p:spPr>
          <a:xfrm>
            <a:off x="1028700" y="2927866"/>
            <a:ext cx="959237" cy="369332"/>
          </a:xfrm>
          <a:prstGeom prst="rect">
            <a:avLst/>
          </a:prstGeom>
          <a:noFill/>
        </p:spPr>
        <p:txBody>
          <a:bodyPr wrap="none" rtlCol="0">
            <a:spAutoFit/>
          </a:bodyPr>
          <a:lstStyle/>
          <a:p>
            <a:r>
              <a:rPr lang="en-US" sz="1400" i="1" dirty="0" smtClean="0"/>
              <a:t>River bed</a:t>
            </a:r>
            <a:r>
              <a:rPr lang="en-US" dirty="0" smtClean="0"/>
              <a:t> </a:t>
            </a:r>
            <a:endParaRPr lang="en-US" dirty="0"/>
          </a:p>
        </p:txBody>
      </p:sp>
      <p:sp>
        <p:nvSpPr>
          <p:cNvPr id="61" name="Rectangle 60"/>
          <p:cNvSpPr/>
          <p:nvPr/>
        </p:nvSpPr>
        <p:spPr>
          <a:xfrm>
            <a:off x="330926" y="3461265"/>
            <a:ext cx="8382000" cy="3416320"/>
          </a:xfrm>
          <a:prstGeom prst="rect">
            <a:avLst/>
          </a:prstGeom>
        </p:spPr>
        <p:txBody>
          <a:bodyPr wrap="square">
            <a:spAutoFit/>
          </a:bodyPr>
          <a:lstStyle/>
          <a:p>
            <a:pPr algn="just"/>
            <a:r>
              <a:rPr lang="en-US" dirty="0" smtClean="0"/>
              <a:t>Extreme flood events can cause bridge foundation failure through scour of erodible sediments due to the action of complex turbulent flows induced by the bridge abutments and forced flow contraction through the bridge opening. Current practice is linear superposition of scour depth components which may over-predict maximum scour depths.</a:t>
            </a:r>
          </a:p>
          <a:p>
            <a:endParaRPr lang="en-US" dirty="0" smtClean="0"/>
          </a:p>
          <a:p>
            <a:r>
              <a:rPr lang="en-US" dirty="0" smtClean="0"/>
              <a:t>Research needs in bridge scour prediction methodology: </a:t>
            </a:r>
          </a:p>
          <a:p>
            <a:pPr marL="285750" indent="-285750">
              <a:buFont typeface="Wingdings" panose="05000000000000000000" pitchFamily="2" charset="2"/>
              <a:buChar char="q"/>
            </a:pPr>
            <a:r>
              <a:rPr lang="en-US" dirty="0" smtClean="0"/>
              <a:t>Predicting scour depth for </a:t>
            </a:r>
            <a:r>
              <a:rPr lang="en-US" u="sng" dirty="0" smtClean="0"/>
              <a:t>combined</a:t>
            </a:r>
            <a:r>
              <a:rPr lang="en-US" dirty="0" smtClean="0"/>
              <a:t> abutment, pier and contraction scour assuming no interaction of scour components in free surface, submerged orifice, and overtopping flows</a:t>
            </a:r>
          </a:p>
          <a:p>
            <a:pPr marL="285750" indent="-285750">
              <a:buFont typeface="Wingdings" panose="05000000000000000000" pitchFamily="2" charset="2"/>
              <a:buChar char="q"/>
            </a:pPr>
            <a:r>
              <a:rPr lang="en-US" dirty="0" smtClean="0"/>
              <a:t>Understanding and computing flow field turbulence properties that cause scour component interactions</a:t>
            </a:r>
          </a:p>
        </p:txBody>
      </p:sp>
      <p:sp>
        <p:nvSpPr>
          <p:cNvPr id="3" name="Slide Number Placeholder 2"/>
          <p:cNvSpPr>
            <a:spLocks noGrp="1"/>
          </p:cNvSpPr>
          <p:nvPr>
            <p:ph type="sldNum" sz="quarter" idx="12"/>
          </p:nvPr>
        </p:nvSpPr>
        <p:spPr/>
        <p:txBody>
          <a:bodyPr/>
          <a:lstStyle/>
          <a:p>
            <a:fld id="{9AD492F2-DF1D-41CC-B0F8-392E748F6276}" type="slidenum">
              <a:rPr lang="en-US" smtClean="0"/>
              <a:t>3</a:t>
            </a:fld>
            <a:endParaRPr lang="en-US"/>
          </a:p>
        </p:txBody>
      </p:sp>
    </p:spTree>
    <p:extLst>
      <p:ext uri="{BB962C8B-B14F-4D97-AF65-F5344CB8AC3E}">
        <p14:creationId xmlns:p14="http://schemas.microsoft.com/office/powerpoint/2010/main" val="49126887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RECTANGULAR COLUMN PIER VS. WALL PIER</a:t>
            </a:r>
            <a:endParaRPr lang="en-US" sz="3200" dirty="0"/>
          </a:p>
        </p:txBody>
      </p:sp>
      <p:pic>
        <p:nvPicPr>
          <p:cNvPr id="12290"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746869"/>
            <a:ext cx="3581400" cy="4196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1" name="Picture 1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88873" y="1699826"/>
            <a:ext cx="3409899" cy="4319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2095500" y="1383268"/>
            <a:ext cx="723275" cy="369332"/>
          </a:xfrm>
          <a:prstGeom prst="rect">
            <a:avLst/>
          </a:prstGeom>
          <a:noFill/>
        </p:spPr>
        <p:txBody>
          <a:bodyPr wrap="none" rtlCol="0">
            <a:spAutoFit/>
          </a:bodyPr>
          <a:lstStyle/>
          <a:p>
            <a:r>
              <a:rPr lang="en-US" dirty="0" smtClean="0"/>
              <a:t>Run 6</a:t>
            </a:r>
            <a:endParaRPr lang="en-US" dirty="0"/>
          </a:p>
        </p:txBody>
      </p:sp>
      <p:sp>
        <p:nvSpPr>
          <p:cNvPr id="6" name="TextBox 5"/>
          <p:cNvSpPr txBox="1"/>
          <p:nvPr/>
        </p:nvSpPr>
        <p:spPr>
          <a:xfrm>
            <a:off x="6096000" y="1383268"/>
            <a:ext cx="840295" cy="369332"/>
          </a:xfrm>
          <a:prstGeom prst="rect">
            <a:avLst/>
          </a:prstGeom>
          <a:noFill/>
        </p:spPr>
        <p:txBody>
          <a:bodyPr wrap="none" rtlCol="0">
            <a:spAutoFit/>
          </a:bodyPr>
          <a:lstStyle/>
          <a:p>
            <a:r>
              <a:rPr lang="en-US" dirty="0" smtClean="0"/>
              <a:t>Run 39</a:t>
            </a:r>
            <a:endParaRPr lang="en-US" dirty="0"/>
          </a:p>
        </p:txBody>
      </p:sp>
      <p:sp>
        <p:nvSpPr>
          <p:cNvPr id="7" name="TextBox 6"/>
          <p:cNvSpPr txBox="1"/>
          <p:nvPr/>
        </p:nvSpPr>
        <p:spPr>
          <a:xfrm>
            <a:off x="1017914" y="6096000"/>
            <a:ext cx="6492098" cy="646331"/>
          </a:xfrm>
          <a:prstGeom prst="rect">
            <a:avLst/>
          </a:prstGeom>
          <a:noFill/>
        </p:spPr>
        <p:txBody>
          <a:bodyPr wrap="none" rtlCol="0">
            <a:spAutoFit/>
          </a:bodyPr>
          <a:lstStyle/>
          <a:p>
            <a:r>
              <a:rPr lang="en-US" dirty="0" smtClean="0"/>
              <a:t>Category I scour for Rectangular Column vs. Wall Piers in Free Flow;</a:t>
            </a:r>
          </a:p>
          <a:p>
            <a:r>
              <a:rPr lang="en-US" dirty="0" smtClean="0"/>
              <a:t>from left to right, respectively.</a:t>
            </a:r>
            <a:endParaRPr lang="en-US" dirty="0"/>
          </a:p>
        </p:txBody>
      </p:sp>
      <p:sp>
        <p:nvSpPr>
          <p:cNvPr id="3" name="Slide Number Placeholder 2"/>
          <p:cNvSpPr>
            <a:spLocks noGrp="1"/>
          </p:cNvSpPr>
          <p:nvPr>
            <p:ph type="sldNum" sz="quarter" idx="12"/>
          </p:nvPr>
        </p:nvSpPr>
        <p:spPr/>
        <p:txBody>
          <a:bodyPr/>
          <a:lstStyle/>
          <a:p>
            <a:fld id="{9AD492F2-DF1D-41CC-B0F8-392E748F6276}" type="slidenum">
              <a:rPr lang="en-US" smtClean="0"/>
              <a:t>30</a:t>
            </a:fld>
            <a:endParaRPr lang="en-US"/>
          </a:p>
        </p:txBody>
      </p:sp>
    </p:spTree>
    <p:extLst>
      <p:ext uri="{BB962C8B-B14F-4D97-AF65-F5344CB8AC3E}">
        <p14:creationId xmlns:p14="http://schemas.microsoft.com/office/powerpoint/2010/main" val="76085541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TIME </a:t>
            </a:r>
            <a:r>
              <a:rPr lang="en-US" sz="3200" dirty="0" smtClean="0"/>
              <a:t>DEVELOPMENT OF SCOUR</a:t>
            </a:r>
            <a:endParaRPr lang="en-US" sz="3200" dirty="0"/>
          </a:p>
        </p:txBody>
      </p:sp>
      <p:pic>
        <p:nvPicPr>
          <p:cNvPr id="1026" name="Picture 105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905000"/>
            <a:ext cx="423808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59851" y="1905000"/>
            <a:ext cx="4016322"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766110" y="4779818"/>
            <a:ext cx="3315459" cy="646331"/>
          </a:xfrm>
          <a:prstGeom prst="rect">
            <a:avLst/>
          </a:prstGeom>
          <a:noFill/>
        </p:spPr>
        <p:txBody>
          <a:bodyPr wrap="none" rtlCol="0">
            <a:spAutoFit/>
          </a:bodyPr>
          <a:lstStyle/>
          <a:p>
            <a:r>
              <a:rPr lang="en-US" dirty="0" smtClean="0"/>
              <a:t>Time development of clear-water</a:t>
            </a:r>
          </a:p>
          <a:p>
            <a:r>
              <a:rPr lang="en-US" dirty="0" smtClean="0"/>
              <a:t>scour in Georgia Tech flume</a:t>
            </a:r>
            <a:endParaRPr lang="en-US" dirty="0"/>
          </a:p>
        </p:txBody>
      </p:sp>
      <p:sp>
        <p:nvSpPr>
          <p:cNvPr id="6" name="TextBox 5"/>
          <p:cNvSpPr txBox="1"/>
          <p:nvPr/>
        </p:nvSpPr>
        <p:spPr>
          <a:xfrm>
            <a:off x="5001204" y="4800600"/>
            <a:ext cx="2999796" cy="646331"/>
          </a:xfrm>
          <a:prstGeom prst="rect">
            <a:avLst/>
          </a:prstGeom>
          <a:noFill/>
        </p:spPr>
        <p:txBody>
          <a:bodyPr wrap="none" rtlCol="0">
            <a:spAutoFit/>
          </a:bodyPr>
          <a:lstStyle/>
          <a:p>
            <a:r>
              <a:rPr lang="en-US" dirty="0" smtClean="0"/>
              <a:t>Time development of live-bed</a:t>
            </a:r>
          </a:p>
          <a:p>
            <a:r>
              <a:rPr lang="en-US" dirty="0" smtClean="0"/>
              <a:t>scour in Auckland flume</a:t>
            </a:r>
            <a:endParaRPr lang="en-US" dirty="0"/>
          </a:p>
        </p:txBody>
      </p:sp>
      <p:sp>
        <p:nvSpPr>
          <p:cNvPr id="4" name="Slide Number Placeholder 3"/>
          <p:cNvSpPr>
            <a:spLocks noGrp="1"/>
          </p:cNvSpPr>
          <p:nvPr>
            <p:ph type="sldNum" sz="quarter" idx="12"/>
          </p:nvPr>
        </p:nvSpPr>
        <p:spPr/>
        <p:txBody>
          <a:bodyPr/>
          <a:lstStyle/>
          <a:p>
            <a:fld id="{9AD492F2-DF1D-41CC-B0F8-392E748F6276}" type="slidenum">
              <a:rPr lang="en-US" smtClean="0"/>
              <a:t>31</a:t>
            </a:fld>
            <a:endParaRPr lang="en-US"/>
          </a:p>
        </p:txBody>
      </p:sp>
    </p:spTree>
    <p:extLst>
      <p:ext uri="{BB962C8B-B14F-4D97-AF65-F5344CB8AC3E}">
        <p14:creationId xmlns:p14="http://schemas.microsoft.com/office/powerpoint/2010/main" val="31872555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200" dirty="0" smtClean="0"/>
              <a:t>WATER SURFACE </a:t>
            </a:r>
            <a:r>
              <a:rPr lang="en-US" sz="3200" dirty="0" smtClean="0"/>
              <a:t>PROILES FOR FREE, SUBMERGED ORIFICE AND OVERTOPPING FLOWS</a:t>
            </a:r>
            <a:endParaRPr lang="en-US" sz="3200" dirty="0"/>
          </a:p>
        </p:txBody>
      </p:sp>
      <p:pic>
        <p:nvPicPr>
          <p:cNvPr id="2050" name="Picture 2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03787" y="2133600"/>
            <a:ext cx="3859213" cy="301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009775"/>
            <a:ext cx="4751677" cy="317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219200" y="5377934"/>
            <a:ext cx="2976456" cy="369332"/>
          </a:xfrm>
          <a:prstGeom prst="rect">
            <a:avLst/>
          </a:prstGeom>
          <a:noFill/>
        </p:spPr>
        <p:txBody>
          <a:bodyPr wrap="none" rtlCol="0">
            <a:spAutoFit/>
          </a:bodyPr>
          <a:lstStyle/>
          <a:p>
            <a:r>
              <a:rPr lang="en-US" dirty="0" smtClean="0"/>
              <a:t>Clear-water scour in GT flume</a:t>
            </a:r>
            <a:endParaRPr lang="en-US" dirty="0"/>
          </a:p>
        </p:txBody>
      </p:sp>
      <p:sp>
        <p:nvSpPr>
          <p:cNvPr id="6" name="TextBox 5"/>
          <p:cNvSpPr txBox="1"/>
          <p:nvPr/>
        </p:nvSpPr>
        <p:spPr>
          <a:xfrm>
            <a:off x="5141733" y="5377934"/>
            <a:ext cx="3287118" cy="369332"/>
          </a:xfrm>
          <a:prstGeom prst="rect">
            <a:avLst/>
          </a:prstGeom>
          <a:noFill/>
        </p:spPr>
        <p:txBody>
          <a:bodyPr wrap="none" rtlCol="0">
            <a:spAutoFit/>
          </a:bodyPr>
          <a:lstStyle/>
          <a:p>
            <a:r>
              <a:rPr lang="en-US" dirty="0" smtClean="0"/>
              <a:t>Live-bed scour in Auckland flume</a:t>
            </a:r>
            <a:endParaRPr lang="en-US" dirty="0"/>
          </a:p>
        </p:txBody>
      </p:sp>
      <p:sp>
        <p:nvSpPr>
          <p:cNvPr id="4" name="Slide Number Placeholder 3"/>
          <p:cNvSpPr>
            <a:spLocks noGrp="1"/>
          </p:cNvSpPr>
          <p:nvPr>
            <p:ph type="sldNum" sz="quarter" idx="12"/>
          </p:nvPr>
        </p:nvSpPr>
        <p:spPr/>
        <p:txBody>
          <a:bodyPr/>
          <a:lstStyle/>
          <a:p>
            <a:fld id="{9AD492F2-DF1D-41CC-B0F8-392E748F6276}" type="slidenum">
              <a:rPr lang="en-US" smtClean="0"/>
              <a:t>32</a:t>
            </a:fld>
            <a:endParaRPr lang="en-US"/>
          </a:p>
        </p:txBody>
      </p:sp>
    </p:spTree>
    <p:extLst>
      <p:ext uri="{BB962C8B-B14F-4D97-AF65-F5344CB8AC3E}">
        <p14:creationId xmlns:p14="http://schemas.microsoft.com/office/powerpoint/2010/main" val="366845198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74638"/>
            <a:ext cx="8991600" cy="563562"/>
          </a:xfrm>
        </p:spPr>
        <p:txBody>
          <a:bodyPr>
            <a:noAutofit/>
          </a:bodyPr>
          <a:lstStyle/>
          <a:p>
            <a:r>
              <a:rPr lang="en-US" sz="2400" dirty="0" smtClean="0"/>
              <a:t>MEASURED CROSS-SECTIONAL DISTRIBUTION OF VARIABLES AT DOWNSTREAM FACE OF BRIDGE AND DOWNSTREAM TOE OF EMBANKMENT (GT)</a:t>
            </a:r>
            <a:endParaRPr lang="en-US" sz="2400" dirty="0"/>
          </a:p>
        </p:txBody>
      </p:sp>
      <p:pic>
        <p:nvPicPr>
          <p:cNvPr id="3077"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0" y="1066800"/>
            <a:ext cx="5946775" cy="2068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2362200" y="3124200"/>
            <a:ext cx="5829010" cy="338554"/>
          </a:xfrm>
          <a:prstGeom prst="rect">
            <a:avLst/>
          </a:prstGeom>
        </p:spPr>
        <p:txBody>
          <a:bodyPr wrap="square">
            <a:spAutoFit/>
          </a:bodyPr>
          <a:lstStyle/>
          <a:p>
            <a:r>
              <a:rPr lang="en-US" sz="1600" dirty="0"/>
              <a:t> (a) Run 1, Free flow, </a:t>
            </a:r>
            <a:r>
              <a:rPr lang="en-US" sz="1600" i="1" dirty="0"/>
              <a:t>L</a:t>
            </a:r>
            <a:r>
              <a:rPr lang="en-US" sz="1600" i="1" baseline="-25000" dirty="0"/>
              <a:t>a</a:t>
            </a:r>
            <a:r>
              <a:rPr lang="en-US" sz="1600" i="1" dirty="0"/>
              <a:t>/B</a:t>
            </a:r>
            <a:r>
              <a:rPr lang="en-US" sz="1600" i="1" baseline="-25000" dirty="0"/>
              <a:t>f</a:t>
            </a:r>
            <a:r>
              <a:rPr lang="en-US" sz="1600" baseline="-25000" dirty="0"/>
              <a:t> </a:t>
            </a:r>
            <a:r>
              <a:rPr lang="en-US" sz="1600" dirty="0"/>
              <a:t>= 0.41	</a:t>
            </a:r>
            <a:r>
              <a:rPr lang="en-US" sz="1600" dirty="0" smtClean="0"/>
              <a:t>   (</a:t>
            </a:r>
            <a:r>
              <a:rPr lang="en-US" sz="1600" dirty="0"/>
              <a:t>b) Run 10, Free flow, </a:t>
            </a:r>
            <a:r>
              <a:rPr lang="en-US" sz="1600" i="1" dirty="0"/>
              <a:t>L</a:t>
            </a:r>
            <a:r>
              <a:rPr lang="en-US" sz="1600" i="1" baseline="-25000" dirty="0"/>
              <a:t>a</a:t>
            </a:r>
            <a:r>
              <a:rPr lang="en-US" sz="1600" i="1" dirty="0"/>
              <a:t>/B</a:t>
            </a:r>
            <a:r>
              <a:rPr lang="en-US" sz="1600" i="1" baseline="-25000" dirty="0"/>
              <a:t>f</a:t>
            </a:r>
            <a:r>
              <a:rPr lang="en-US" sz="1600" baseline="-25000" dirty="0"/>
              <a:t> </a:t>
            </a:r>
            <a:r>
              <a:rPr lang="en-US" sz="1600" dirty="0"/>
              <a:t>= 0.77</a:t>
            </a:r>
          </a:p>
        </p:txBody>
      </p:sp>
      <p:pic>
        <p:nvPicPr>
          <p:cNvPr id="3084" name="Picture 1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0" y="3733800"/>
            <a:ext cx="5946775" cy="1873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2286000" y="5562600"/>
            <a:ext cx="6210009" cy="338554"/>
          </a:xfrm>
          <a:prstGeom prst="rect">
            <a:avLst/>
          </a:prstGeom>
        </p:spPr>
        <p:txBody>
          <a:bodyPr wrap="square">
            <a:spAutoFit/>
          </a:bodyPr>
          <a:lstStyle/>
          <a:p>
            <a:r>
              <a:rPr lang="en-US" sz="1600" dirty="0"/>
              <a:t>(c) Run 2, SO flow, </a:t>
            </a:r>
            <a:r>
              <a:rPr lang="en-US" sz="1600" i="1" dirty="0"/>
              <a:t>L</a:t>
            </a:r>
            <a:r>
              <a:rPr lang="en-US" sz="1600" i="1" baseline="-25000" dirty="0"/>
              <a:t>a</a:t>
            </a:r>
            <a:r>
              <a:rPr lang="en-US" sz="1600" i="1" dirty="0"/>
              <a:t>/B</a:t>
            </a:r>
            <a:r>
              <a:rPr lang="en-US" sz="1600" i="1" baseline="-25000" dirty="0"/>
              <a:t>f</a:t>
            </a:r>
            <a:r>
              <a:rPr lang="en-US" sz="1600" baseline="-25000" dirty="0"/>
              <a:t> </a:t>
            </a:r>
            <a:r>
              <a:rPr lang="en-US" sz="1600" dirty="0"/>
              <a:t>= </a:t>
            </a:r>
            <a:r>
              <a:rPr lang="en-US" sz="1600" dirty="0" smtClean="0"/>
              <a:t>0.41      (d</a:t>
            </a:r>
            <a:r>
              <a:rPr lang="en-US" sz="1600" dirty="0"/>
              <a:t>) Run 11, SO flow, </a:t>
            </a:r>
            <a:r>
              <a:rPr lang="en-US" sz="1600" i="1" dirty="0"/>
              <a:t>L</a:t>
            </a:r>
            <a:r>
              <a:rPr lang="en-US" sz="1600" i="1" baseline="-25000" dirty="0"/>
              <a:t>a</a:t>
            </a:r>
            <a:r>
              <a:rPr lang="en-US" sz="1600" i="1" dirty="0"/>
              <a:t>/B</a:t>
            </a:r>
            <a:r>
              <a:rPr lang="en-US" sz="1600" i="1" baseline="-25000" dirty="0"/>
              <a:t>f</a:t>
            </a:r>
            <a:r>
              <a:rPr lang="en-US" sz="1600" baseline="-25000" dirty="0"/>
              <a:t> </a:t>
            </a:r>
            <a:r>
              <a:rPr lang="en-US" sz="1600" dirty="0"/>
              <a:t>= 0.77</a:t>
            </a:r>
          </a:p>
        </p:txBody>
      </p:sp>
      <p:pic>
        <p:nvPicPr>
          <p:cNvPr id="3085" name="Picture 13" descr="Capture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89213" y="5943600"/>
            <a:ext cx="5259387"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2"/>
          </p:nvPr>
        </p:nvSpPr>
        <p:spPr/>
        <p:txBody>
          <a:bodyPr/>
          <a:lstStyle/>
          <a:p>
            <a:fld id="{9AD492F2-DF1D-41CC-B0F8-392E748F6276}" type="slidenum">
              <a:rPr lang="en-US" smtClean="0"/>
              <a:t>33</a:t>
            </a:fld>
            <a:endParaRPr lang="en-US"/>
          </a:p>
        </p:txBody>
      </p:sp>
      <p:sp>
        <p:nvSpPr>
          <p:cNvPr id="4" name="TextBox 3"/>
          <p:cNvSpPr txBox="1"/>
          <p:nvPr/>
        </p:nvSpPr>
        <p:spPr>
          <a:xfrm>
            <a:off x="138220" y="1295400"/>
            <a:ext cx="1919180" cy="4185761"/>
          </a:xfrm>
          <a:prstGeom prst="rect">
            <a:avLst/>
          </a:prstGeom>
          <a:solidFill>
            <a:schemeClr val="bg1"/>
          </a:solidFill>
        </p:spPr>
        <p:txBody>
          <a:bodyPr wrap="none" rtlCol="0">
            <a:spAutoFit/>
          </a:bodyPr>
          <a:lstStyle/>
          <a:p>
            <a:r>
              <a:rPr lang="en-US" sz="1400" dirty="0" smtClean="0"/>
              <a:t>K</a:t>
            </a:r>
            <a:r>
              <a:rPr lang="en-US" sz="1400" i="1" baseline="-25000" dirty="0" smtClean="0"/>
              <a:t>b</a:t>
            </a:r>
            <a:r>
              <a:rPr lang="en-US" sz="1400" dirty="0" smtClean="0"/>
              <a:t>=turbulent</a:t>
            </a:r>
          </a:p>
          <a:p>
            <a:r>
              <a:rPr lang="en-US" sz="1400" dirty="0" smtClean="0"/>
              <a:t>kinetic energy</a:t>
            </a:r>
          </a:p>
          <a:p>
            <a:endParaRPr lang="en-US" sz="1400" dirty="0"/>
          </a:p>
          <a:p>
            <a:r>
              <a:rPr lang="en-US" sz="1400" i="1" dirty="0" smtClean="0"/>
              <a:t>u</a:t>
            </a:r>
            <a:r>
              <a:rPr lang="en-US" sz="1400" i="1" baseline="-25000" dirty="0" smtClean="0"/>
              <a:t>*c</a:t>
            </a:r>
            <a:r>
              <a:rPr lang="en-US" sz="1400" dirty="0" smtClean="0"/>
              <a:t> = critical</a:t>
            </a:r>
          </a:p>
          <a:p>
            <a:r>
              <a:rPr lang="en-US" sz="1400" dirty="0" smtClean="0"/>
              <a:t>shear velocity</a:t>
            </a:r>
          </a:p>
          <a:p>
            <a:endParaRPr lang="en-US" sz="1400" dirty="0"/>
          </a:p>
          <a:p>
            <a:r>
              <a:rPr lang="en-US" sz="1400" i="1" dirty="0"/>
              <a:t>q</a:t>
            </a:r>
            <a:r>
              <a:rPr lang="en-US" sz="1400" baseline="-25000" dirty="0" smtClean="0"/>
              <a:t>2</a:t>
            </a:r>
            <a:r>
              <a:rPr lang="en-US" sz="1400" dirty="0" smtClean="0"/>
              <a:t> = unit discharge</a:t>
            </a:r>
          </a:p>
          <a:p>
            <a:r>
              <a:rPr lang="en-US" sz="1400" dirty="0" smtClean="0"/>
              <a:t>in bridge section</a:t>
            </a:r>
          </a:p>
          <a:p>
            <a:endParaRPr lang="en-US" sz="1400" dirty="0"/>
          </a:p>
          <a:p>
            <a:r>
              <a:rPr lang="en-US" sz="1400" i="1" dirty="0" smtClean="0"/>
              <a:t>q</a:t>
            </a:r>
            <a:r>
              <a:rPr lang="en-US" sz="1400" i="1" baseline="-25000" dirty="0" smtClean="0"/>
              <a:t>1avg</a:t>
            </a:r>
            <a:r>
              <a:rPr lang="en-US" sz="1400" dirty="0" smtClean="0"/>
              <a:t>=</a:t>
            </a:r>
            <a:r>
              <a:rPr lang="en-US" sz="1400" dirty="0" err="1" smtClean="0"/>
              <a:t>ave.</a:t>
            </a:r>
            <a:r>
              <a:rPr lang="en-US" sz="1400" dirty="0" smtClean="0"/>
              <a:t> unit </a:t>
            </a:r>
          </a:p>
          <a:p>
            <a:r>
              <a:rPr lang="en-US" sz="1400" dirty="0" smtClean="0"/>
              <a:t>discharge in approach</a:t>
            </a:r>
          </a:p>
          <a:p>
            <a:r>
              <a:rPr lang="en-US" sz="1400" dirty="0" smtClean="0"/>
              <a:t>flow section</a:t>
            </a:r>
          </a:p>
          <a:p>
            <a:endParaRPr lang="en-US" sz="1400" dirty="0"/>
          </a:p>
          <a:p>
            <a:r>
              <a:rPr lang="en-US" sz="1400" i="1" dirty="0" smtClean="0"/>
              <a:t>V</a:t>
            </a:r>
            <a:r>
              <a:rPr lang="en-US" sz="1400" i="1" baseline="-25000" dirty="0" smtClean="0"/>
              <a:t>2(R)</a:t>
            </a:r>
            <a:r>
              <a:rPr lang="en-US" sz="1400" dirty="0" smtClean="0"/>
              <a:t> = resultant velocity</a:t>
            </a:r>
          </a:p>
          <a:p>
            <a:r>
              <a:rPr lang="en-US" sz="1400" dirty="0" smtClean="0"/>
              <a:t>in bridge section</a:t>
            </a:r>
          </a:p>
          <a:p>
            <a:endParaRPr lang="en-US" sz="1400" dirty="0"/>
          </a:p>
          <a:p>
            <a:r>
              <a:rPr lang="en-US" sz="1400" i="1" dirty="0" smtClean="0"/>
              <a:t>L</a:t>
            </a:r>
            <a:r>
              <a:rPr lang="en-US" sz="1400" i="1" baseline="-25000" dirty="0" smtClean="0"/>
              <a:t>a</a:t>
            </a:r>
            <a:r>
              <a:rPr lang="en-US" sz="1400" dirty="0" smtClean="0"/>
              <a:t> = abutment length</a:t>
            </a:r>
          </a:p>
          <a:p>
            <a:endParaRPr lang="en-US" sz="1400" i="1" dirty="0"/>
          </a:p>
          <a:p>
            <a:r>
              <a:rPr lang="en-US" sz="1400" i="1" dirty="0" smtClean="0"/>
              <a:t>B</a:t>
            </a:r>
            <a:r>
              <a:rPr lang="en-US" sz="1400" i="1" baseline="-25000" dirty="0" smtClean="0"/>
              <a:t>f</a:t>
            </a:r>
            <a:r>
              <a:rPr lang="en-US" sz="1400" dirty="0" smtClean="0"/>
              <a:t> = floodplain width</a:t>
            </a:r>
            <a:endParaRPr lang="en-US" sz="1400" i="1" dirty="0"/>
          </a:p>
        </p:txBody>
      </p:sp>
    </p:spTree>
    <p:extLst>
      <p:ext uri="{BB962C8B-B14F-4D97-AF65-F5344CB8AC3E}">
        <p14:creationId xmlns:p14="http://schemas.microsoft.com/office/powerpoint/2010/main" val="172658435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ABUTMENT LENGTH: LSA VS. SSA/BLA </a:t>
            </a:r>
            <a:endParaRPr lang="en-US" sz="3200"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295400"/>
            <a:ext cx="5486400" cy="4247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914400" y="5791200"/>
            <a:ext cx="7143687" cy="584775"/>
          </a:xfrm>
          <a:prstGeom prst="rect">
            <a:avLst/>
          </a:prstGeom>
          <a:noFill/>
        </p:spPr>
        <p:txBody>
          <a:bodyPr wrap="none" rtlCol="0">
            <a:spAutoFit/>
          </a:bodyPr>
          <a:lstStyle/>
          <a:p>
            <a:r>
              <a:rPr lang="en-US" sz="1600" dirty="0" smtClean="0"/>
              <a:t>Circled data points were observed to have maximum scour depths on the bank or in</a:t>
            </a:r>
          </a:p>
          <a:p>
            <a:r>
              <a:rPr lang="en-US" sz="1600" dirty="0" smtClean="0"/>
              <a:t>the main channel so they were identified as SSA. </a:t>
            </a:r>
            <a:endParaRPr lang="en-US" sz="1600" dirty="0"/>
          </a:p>
        </p:txBody>
      </p:sp>
      <p:sp>
        <p:nvSpPr>
          <p:cNvPr id="4" name="Slide Number Placeholder 3"/>
          <p:cNvSpPr>
            <a:spLocks noGrp="1"/>
          </p:cNvSpPr>
          <p:nvPr>
            <p:ph type="sldNum" sz="quarter" idx="12"/>
          </p:nvPr>
        </p:nvSpPr>
        <p:spPr/>
        <p:txBody>
          <a:bodyPr/>
          <a:lstStyle/>
          <a:p>
            <a:fld id="{9AD492F2-DF1D-41CC-B0F8-392E748F6276}" type="slidenum">
              <a:rPr lang="en-US" smtClean="0"/>
              <a:t>34</a:t>
            </a:fld>
            <a:endParaRPr lang="en-US"/>
          </a:p>
        </p:txBody>
      </p:sp>
    </p:spTree>
    <p:extLst>
      <p:ext uri="{BB962C8B-B14F-4D97-AF65-F5344CB8AC3E}">
        <p14:creationId xmlns:p14="http://schemas.microsoft.com/office/powerpoint/2010/main" val="75789957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44562"/>
          </a:xfrm>
        </p:spPr>
        <p:txBody>
          <a:bodyPr>
            <a:normAutofit/>
          </a:bodyPr>
          <a:lstStyle/>
          <a:p>
            <a:r>
              <a:rPr lang="en-US" sz="3200" dirty="0" smtClean="0"/>
              <a:t>SCOUR RESULTS:  PIER SCOUR ALONE</a:t>
            </a:r>
            <a:endParaRPr lang="en-US" sz="3200" dirty="0"/>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143000"/>
            <a:ext cx="5486400" cy="4942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914400" y="6248400"/>
            <a:ext cx="7346370" cy="584775"/>
          </a:xfrm>
          <a:prstGeom prst="rect">
            <a:avLst/>
          </a:prstGeom>
          <a:noFill/>
        </p:spPr>
        <p:txBody>
          <a:bodyPr wrap="none" rtlCol="0">
            <a:spAutoFit/>
          </a:bodyPr>
          <a:lstStyle/>
          <a:p>
            <a:r>
              <a:rPr lang="en-US" sz="1600" dirty="0" smtClean="0"/>
              <a:t>The Sheppard and Melville (S&amp;M) pier scour equation and the CSU equation produced</a:t>
            </a:r>
          </a:p>
          <a:p>
            <a:r>
              <a:rPr lang="en-US" sz="1600" dirty="0" smtClean="0"/>
              <a:t> very similar results for pier scour alone in comparison with the GT experiments.</a:t>
            </a:r>
            <a:endParaRPr lang="en-US" sz="1600" dirty="0"/>
          </a:p>
        </p:txBody>
      </p:sp>
      <p:sp>
        <p:nvSpPr>
          <p:cNvPr id="4" name="Slide Number Placeholder 3"/>
          <p:cNvSpPr>
            <a:spLocks noGrp="1"/>
          </p:cNvSpPr>
          <p:nvPr>
            <p:ph type="sldNum" sz="quarter" idx="12"/>
          </p:nvPr>
        </p:nvSpPr>
        <p:spPr/>
        <p:txBody>
          <a:bodyPr/>
          <a:lstStyle/>
          <a:p>
            <a:fld id="{9AD492F2-DF1D-41CC-B0F8-392E748F6276}" type="slidenum">
              <a:rPr lang="en-US" smtClean="0"/>
              <a:t>35</a:t>
            </a:fld>
            <a:endParaRPr lang="en-US"/>
          </a:p>
        </p:txBody>
      </p:sp>
    </p:spTree>
    <p:extLst>
      <p:ext uri="{BB962C8B-B14F-4D97-AF65-F5344CB8AC3E}">
        <p14:creationId xmlns:p14="http://schemas.microsoft.com/office/powerpoint/2010/main" val="172770813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838200"/>
          </a:xfrm>
        </p:spPr>
        <p:txBody>
          <a:bodyPr>
            <a:normAutofit/>
          </a:bodyPr>
          <a:lstStyle/>
          <a:p>
            <a:r>
              <a:rPr lang="en-US" sz="3200" dirty="0" smtClean="0"/>
              <a:t>VERTICAL CONTRACTION SCOUR ALONE</a:t>
            </a:r>
            <a:endParaRPr lang="en-US" sz="3200"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914400"/>
            <a:ext cx="6400800" cy="5059892"/>
          </a:xfrm>
          <a:prstGeom prst="rect">
            <a:avLst/>
          </a:prstGeom>
          <a:solidFill>
            <a:schemeClr val="bg1"/>
          </a:solidFill>
          <a:ln>
            <a:noFill/>
          </a:ln>
          <a:extLst/>
        </p:spPr>
      </p:pic>
      <p:sp>
        <p:nvSpPr>
          <p:cNvPr id="3" name="TextBox 2"/>
          <p:cNvSpPr txBox="1"/>
          <p:nvPr/>
        </p:nvSpPr>
        <p:spPr>
          <a:xfrm>
            <a:off x="914400" y="6210300"/>
            <a:ext cx="7489871" cy="584775"/>
          </a:xfrm>
          <a:prstGeom prst="rect">
            <a:avLst/>
          </a:prstGeom>
          <a:noFill/>
        </p:spPr>
        <p:txBody>
          <a:bodyPr wrap="none" rtlCol="0">
            <a:spAutoFit/>
          </a:bodyPr>
          <a:lstStyle/>
          <a:p>
            <a:r>
              <a:rPr lang="en-US" sz="1600" dirty="0" smtClean="0"/>
              <a:t>Due to the scatter in data from several sources, the upper Lyn equation is recommended</a:t>
            </a:r>
          </a:p>
          <a:p>
            <a:r>
              <a:rPr lang="en-US" sz="1600" dirty="0" smtClean="0"/>
              <a:t>For vertical contraction scour alone.</a:t>
            </a:r>
            <a:endParaRPr lang="en-US" sz="1600" dirty="0"/>
          </a:p>
        </p:txBody>
      </p:sp>
      <p:sp>
        <p:nvSpPr>
          <p:cNvPr id="4" name="Slide Number Placeholder 3"/>
          <p:cNvSpPr>
            <a:spLocks noGrp="1"/>
          </p:cNvSpPr>
          <p:nvPr>
            <p:ph type="sldNum" sz="quarter" idx="12"/>
          </p:nvPr>
        </p:nvSpPr>
        <p:spPr/>
        <p:txBody>
          <a:bodyPr/>
          <a:lstStyle/>
          <a:p>
            <a:fld id="{9AD492F2-DF1D-41CC-B0F8-392E748F6276}" type="slidenum">
              <a:rPr lang="en-US" smtClean="0"/>
              <a:t>36</a:t>
            </a:fld>
            <a:endParaRPr lang="en-US"/>
          </a:p>
        </p:txBody>
      </p:sp>
    </p:spTree>
    <p:extLst>
      <p:ext uri="{BB962C8B-B14F-4D97-AF65-F5344CB8AC3E}">
        <p14:creationId xmlns:p14="http://schemas.microsoft.com/office/powerpoint/2010/main" val="16036893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normAutofit/>
          </a:bodyPr>
          <a:lstStyle/>
          <a:p>
            <a:r>
              <a:rPr lang="en-US" sz="3200" dirty="0" smtClean="0"/>
              <a:t>CATEGORY I SCOUR </a:t>
            </a:r>
            <a:r>
              <a:rPr lang="en-US" sz="3200" dirty="0" smtClean="0"/>
              <a:t>RESULTS (CWS)</a:t>
            </a:r>
            <a:endParaRPr lang="en-US" sz="3200" dirty="0"/>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1" y="1219199"/>
            <a:ext cx="4458071"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4" name="Object 3"/>
          <p:cNvGraphicFramePr>
            <a:graphicFrameLocks noChangeAspect="1"/>
          </p:cNvGraphicFramePr>
          <p:nvPr>
            <p:extLst>
              <p:ext uri="{D42A27DB-BD31-4B8C-83A1-F6EECF244321}">
                <p14:modId xmlns:p14="http://schemas.microsoft.com/office/powerpoint/2010/main" val="2397862759"/>
              </p:ext>
            </p:extLst>
          </p:nvPr>
        </p:nvGraphicFramePr>
        <p:xfrm>
          <a:off x="3124200" y="1447800"/>
          <a:ext cx="3069167" cy="762000"/>
        </p:xfrm>
        <a:graphic>
          <a:graphicData uri="http://schemas.openxmlformats.org/presentationml/2006/ole">
            <mc:AlternateContent xmlns:mc="http://schemas.openxmlformats.org/markup-compatibility/2006">
              <mc:Choice xmlns:v="urn:schemas-microsoft-com:vml" Requires="v">
                <p:oleObj spid="_x0000_s7208" name="Equation" r:id="rId4" imgW="2654300" imgH="571500" progId="Equation.3">
                  <p:embed/>
                </p:oleObj>
              </mc:Choice>
              <mc:Fallback>
                <p:oleObj name="Equation" r:id="rId4" imgW="2654300" imgH="571500" progId="Equation.3">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4200" y="1447800"/>
                        <a:ext cx="3069167" cy="762000"/>
                      </a:xfrm>
                      <a:prstGeom prst="rect">
                        <a:avLst/>
                      </a:prstGeom>
                      <a:noFill/>
                    </p:spPr>
                  </p:pic>
                </p:oleObj>
              </mc:Fallback>
            </mc:AlternateContent>
          </a:graphicData>
        </a:graphic>
      </p:graphicFrame>
      <p:sp>
        <p:nvSpPr>
          <p:cNvPr id="5" name="TextBox 4"/>
          <p:cNvSpPr txBox="1"/>
          <p:nvPr/>
        </p:nvSpPr>
        <p:spPr>
          <a:xfrm>
            <a:off x="1325338" y="5821361"/>
            <a:ext cx="6666890" cy="1077218"/>
          </a:xfrm>
          <a:prstGeom prst="rect">
            <a:avLst/>
          </a:prstGeom>
          <a:noFill/>
        </p:spPr>
        <p:txBody>
          <a:bodyPr wrap="none" rtlCol="0">
            <a:spAutoFit/>
          </a:bodyPr>
          <a:lstStyle/>
          <a:p>
            <a:r>
              <a:rPr lang="en-US" sz="1600" dirty="0" smtClean="0"/>
              <a:t>Best fit equation for CWS Category I lab results at UOA and GT agrees well</a:t>
            </a:r>
          </a:p>
          <a:p>
            <a:r>
              <a:rPr lang="en-US" sz="1600" dirty="0" smtClean="0"/>
              <a:t>with data from others and with two extreme field data points at either end</a:t>
            </a:r>
          </a:p>
          <a:p>
            <a:r>
              <a:rPr lang="en-US" sz="1600" dirty="0" smtClean="0"/>
              <a:t> of the spectrum. Ratio of predicted scour to theoretical contraction scour </a:t>
            </a:r>
          </a:p>
          <a:p>
            <a:r>
              <a:rPr lang="en-US" sz="1600" dirty="0" smtClean="0"/>
              <a:t>decreases as the driving independent variable on the horizontal axis increases.</a:t>
            </a:r>
            <a:endParaRPr lang="en-US" sz="1600" dirty="0"/>
          </a:p>
        </p:txBody>
      </p:sp>
      <p:sp>
        <p:nvSpPr>
          <p:cNvPr id="6" name="Slide Number Placeholder 5"/>
          <p:cNvSpPr>
            <a:spLocks noGrp="1"/>
          </p:cNvSpPr>
          <p:nvPr>
            <p:ph type="sldNum" sz="quarter" idx="12"/>
          </p:nvPr>
        </p:nvSpPr>
        <p:spPr/>
        <p:txBody>
          <a:bodyPr/>
          <a:lstStyle/>
          <a:p>
            <a:fld id="{9AD492F2-DF1D-41CC-B0F8-392E748F6276}" type="slidenum">
              <a:rPr lang="en-US" smtClean="0"/>
              <a:t>37</a:t>
            </a:fld>
            <a:endParaRPr lang="en-US"/>
          </a:p>
        </p:txBody>
      </p:sp>
    </p:spTree>
    <p:extLst>
      <p:ext uri="{BB962C8B-B14F-4D97-AF65-F5344CB8AC3E}">
        <p14:creationId xmlns:p14="http://schemas.microsoft.com/office/powerpoint/2010/main" val="160876914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a:bodyPr>
          <a:lstStyle/>
          <a:p>
            <a:r>
              <a:rPr lang="en-US" sz="3200" dirty="0" smtClean="0"/>
              <a:t>CATEGORY II SCOUR RESULTS (CWS)</a:t>
            </a:r>
            <a:endParaRPr lang="en-US" sz="3200" dirty="0"/>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117898"/>
            <a:ext cx="5615098" cy="4901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2396014830"/>
              </p:ext>
            </p:extLst>
          </p:nvPr>
        </p:nvGraphicFramePr>
        <p:xfrm>
          <a:off x="3286523" y="1368206"/>
          <a:ext cx="2885677" cy="765394"/>
        </p:xfrm>
        <a:graphic>
          <a:graphicData uri="http://schemas.openxmlformats.org/presentationml/2006/ole">
            <mc:AlternateContent xmlns:mc="http://schemas.openxmlformats.org/markup-compatibility/2006">
              <mc:Choice xmlns:v="urn:schemas-microsoft-com:vml" Requires="v">
                <p:oleObj spid="_x0000_s8234" name="Equation" r:id="rId4" imgW="1930400" imgH="508000" progId="Equation.3">
                  <p:embed/>
                </p:oleObj>
              </mc:Choice>
              <mc:Fallback>
                <p:oleObj name="Equation" r:id="rId4" imgW="1930400" imgH="508000" progId="Equation.3">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86523" y="1368206"/>
                        <a:ext cx="2885677" cy="765394"/>
                      </a:xfrm>
                      <a:prstGeom prst="rect">
                        <a:avLst/>
                      </a:prstGeom>
                      <a:noFill/>
                    </p:spPr>
                  </p:pic>
                </p:oleObj>
              </mc:Fallback>
            </mc:AlternateContent>
          </a:graphicData>
        </a:graphic>
      </p:graphicFrame>
      <p:sp>
        <p:nvSpPr>
          <p:cNvPr id="3" name="TextBox 2"/>
          <p:cNvSpPr txBox="1"/>
          <p:nvPr/>
        </p:nvSpPr>
        <p:spPr>
          <a:xfrm>
            <a:off x="1676400" y="6019800"/>
            <a:ext cx="6602513" cy="830997"/>
          </a:xfrm>
          <a:prstGeom prst="rect">
            <a:avLst/>
          </a:prstGeom>
          <a:noFill/>
        </p:spPr>
        <p:txBody>
          <a:bodyPr wrap="none" rtlCol="0">
            <a:spAutoFit/>
          </a:bodyPr>
          <a:lstStyle/>
          <a:p>
            <a:r>
              <a:rPr lang="en-US" sz="1600" dirty="0" smtClean="0"/>
              <a:t>Similar behavior to Category I best-fit relationship but with a smaller</a:t>
            </a:r>
          </a:p>
          <a:p>
            <a:r>
              <a:rPr lang="en-US" sz="1600" dirty="0" smtClean="0"/>
              <a:t>leading coefficient of 1.725 compared to 2.363. Good agreement again with</a:t>
            </a:r>
          </a:p>
          <a:p>
            <a:r>
              <a:rPr lang="en-US" sz="1600" dirty="0" smtClean="0"/>
              <a:t>data from others and field data through the entire range of the relationship.</a:t>
            </a:r>
            <a:endParaRPr lang="en-US" sz="1600" dirty="0"/>
          </a:p>
        </p:txBody>
      </p:sp>
      <p:sp>
        <p:nvSpPr>
          <p:cNvPr id="4" name="Slide Number Placeholder 3"/>
          <p:cNvSpPr>
            <a:spLocks noGrp="1"/>
          </p:cNvSpPr>
          <p:nvPr>
            <p:ph type="sldNum" sz="quarter" idx="12"/>
          </p:nvPr>
        </p:nvSpPr>
        <p:spPr/>
        <p:txBody>
          <a:bodyPr/>
          <a:lstStyle/>
          <a:p>
            <a:fld id="{9AD492F2-DF1D-41CC-B0F8-392E748F6276}" type="slidenum">
              <a:rPr lang="en-US" smtClean="0"/>
              <a:t>38</a:t>
            </a:fld>
            <a:endParaRPr lang="en-US"/>
          </a:p>
        </p:txBody>
      </p:sp>
    </p:spTree>
    <p:extLst>
      <p:ext uri="{BB962C8B-B14F-4D97-AF65-F5344CB8AC3E}">
        <p14:creationId xmlns:p14="http://schemas.microsoft.com/office/powerpoint/2010/main" val="390849933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5563" y="990599"/>
            <a:ext cx="5369916"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77091" y="152400"/>
            <a:ext cx="8839200" cy="838200"/>
          </a:xfrm>
        </p:spPr>
        <p:txBody>
          <a:bodyPr>
            <a:normAutofit/>
          </a:bodyPr>
          <a:lstStyle/>
          <a:p>
            <a:r>
              <a:rPr lang="en-US" sz="3200" dirty="0" smtClean="0"/>
              <a:t>CATEGORY II SCOUR RESULTS (CWS &amp; LBS)</a:t>
            </a:r>
            <a:endParaRPr lang="en-US" sz="3200" dirty="0"/>
          </a:p>
        </p:txBody>
      </p:sp>
      <p:sp>
        <p:nvSpPr>
          <p:cNvPr id="5"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2632803630"/>
              </p:ext>
            </p:extLst>
          </p:nvPr>
        </p:nvGraphicFramePr>
        <p:xfrm>
          <a:off x="2819400" y="1676400"/>
          <a:ext cx="2885677" cy="765394"/>
        </p:xfrm>
        <a:graphic>
          <a:graphicData uri="http://schemas.openxmlformats.org/presentationml/2006/ole">
            <mc:AlternateContent xmlns:mc="http://schemas.openxmlformats.org/markup-compatibility/2006">
              <mc:Choice xmlns:v="urn:schemas-microsoft-com:vml" Requires="v">
                <p:oleObj spid="_x0000_s12327" name="Equation" r:id="rId4" imgW="1930400" imgH="508000" progId="Equation.3">
                  <p:embed/>
                </p:oleObj>
              </mc:Choice>
              <mc:Fallback>
                <p:oleObj name="Equation" r:id="rId4" imgW="1930400" imgH="5080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19400" y="1676400"/>
                        <a:ext cx="2885677" cy="765394"/>
                      </a:xfrm>
                      <a:prstGeom prst="rect">
                        <a:avLst/>
                      </a:prstGeom>
                      <a:noFill/>
                    </p:spPr>
                  </p:pic>
                </p:oleObj>
              </mc:Fallback>
            </mc:AlternateContent>
          </a:graphicData>
        </a:graphic>
      </p:graphicFrame>
      <p:sp>
        <p:nvSpPr>
          <p:cNvPr id="3" name="TextBox 2"/>
          <p:cNvSpPr txBox="1"/>
          <p:nvPr/>
        </p:nvSpPr>
        <p:spPr>
          <a:xfrm>
            <a:off x="1752600" y="6255601"/>
            <a:ext cx="5294655" cy="830997"/>
          </a:xfrm>
          <a:prstGeom prst="rect">
            <a:avLst/>
          </a:prstGeom>
          <a:noFill/>
        </p:spPr>
        <p:txBody>
          <a:bodyPr wrap="none" rtlCol="0">
            <a:spAutoFit/>
          </a:bodyPr>
          <a:lstStyle/>
          <a:p>
            <a:r>
              <a:rPr lang="en-US" sz="1600" dirty="0" smtClean="0"/>
              <a:t>Reasonable agreement of LBS results in Category II with CWS </a:t>
            </a:r>
          </a:p>
          <a:p>
            <a:r>
              <a:rPr lang="en-US" sz="1600" dirty="0" smtClean="0"/>
              <a:t>Category II results. Single scour relationship suffices for both</a:t>
            </a:r>
          </a:p>
          <a:p>
            <a:endParaRPr lang="en-US" sz="1600" dirty="0"/>
          </a:p>
        </p:txBody>
      </p:sp>
      <p:sp>
        <p:nvSpPr>
          <p:cNvPr id="4" name="Slide Number Placeholder 3"/>
          <p:cNvSpPr>
            <a:spLocks noGrp="1"/>
          </p:cNvSpPr>
          <p:nvPr>
            <p:ph type="sldNum" sz="quarter" idx="12"/>
          </p:nvPr>
        </p:nvSpPr>
        <p:spPr/>
        <p:txBody>
          <a:bodyPr/>
          <a:lstStyle/>
          <a:p>
            <a:fld id="{9AD492F2-DF1D-41CC-B0F8-392E748F6276}" type="slidenum">
              <a:rPr lang="en-US" smtClean="0"/>
              <a:t>39</a:t>
            </a:fld>
            <a:endParaRPr lang="en-US"/>
          </a:p>
        </p:txBody>
      </p:sp>
    </p:spTree>
    <p:extLst>
      <p:ext uri="{BB962C8B-B14F-4D97-AF65-F5344CB8AC3E}">
        <p14:creationId xmlns:p14="http://schemas.microsoft.com/office/powerpoint/2010/main" val="420570124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OBJECTIVE</a:t>
            </a:r>
            <a:endParaRPr lang="en-US" sz="3200" dirty="0"/>
          </a:p>
        </p:txBody>
      </p:sp>
      <p:sp>
        <p:nvSpPr>
          <p:cNvPr id="3" name="TextBox 2"/>
          <p:cNvSpPr txBox="1"/>
          <p:nvPr/>
        </p:nvSpPr>
        <p:spPr>
          <a:xfrm>
            <a:off x="1371600" y="1143000"/>
            <a:ext cx="7086600" cy="2308324"/>
          </a:xfrm>
          <a:prstGeom prst="rect">
            <a:avLst/>
          </a:prstGeom>
          <a:solidFill>
            <a:schemeClr val="bg1"/>
          </a:solidFill>
          <a:ln w="19050">
            <a:solidFill>
              <a:schemeClr val="accent1"/>
            </a:solidFill>
          </a:ln>
        </p:spPr>
        <p:txBody>
          <a:bodyPr wrap="square" rtlCol="0">
            <a:spAutoFit/>
          </a:bodyPr>
          <a:lstStyle/>
          <a:p>
            <a:r>
              <a:rPr lang="en-US" sz="2400" i="1" dirty="0"/>
              <a:t>Determine the relationships among individual scour components observed in the same flow event at a bridge, and determine how to combine them to produce realistic estimates of total </a:t>
            </a:r>
            <a:r>
              <a:rPr lang="en-US" sz="2400" i="1" dirty="0" smtClean="0"/>
              <a:t>scour depth based on laboratory experiments and numerical modeling.</a:t>
            </a:r>
            <a:r>
              <a:rPr lang="en-US" sz="2400" dirty="0" smtClean="0"/>
              <a:t> </a:t>
            </a:r>
          </a:p>
        </p:txBody>
      </p:sp>
      <p:sp>
        <p:nvSpPr>
          <p:cNvPr id="4" name="TextBox 3"/>
          <p:cNvSpPr txBox="1"/>
          <p:nvPr/>
        </p:nvSpPr>
        <p:spPr>
          <a:xfrm>
            <a:off x="2362200" y="3657600"/>
            <a:ext cx="4697055" cy="3139321"/>
          </a:xfrm>
          <a:prstGeom prst="rect">
            <a:avLst/>
          </a:prstGeom>
          <a:solidFill>
            <a:schemeClr val="bg1"/>
          </a:solidFill>
          <a:ln w="19050">
            <a:solidFill>
              <a:schemeClr val="accent1"/>
            </a:solidFill>
          </a:ln>
        </p:spPr>
        <p:txBody>
          <a:bodyPr wrap="none" rtlCol="0">
            <a:spAutoFit/>
          </a:bodyPr>
          <a:lstStyle/>
          <a:p>
            <a:r>
              <a:rPr lang="en-US" dirty="0" smtClean="0"/>
              <a:t>T = A + L + V + P  ??</a:t>
            </a:r>
          </a:p>
          <a:p>
            <a:r>
              <a:rPr lang="en-US" dirty="0" smtClean="0"/>
              <a:t>where</a:t>
            </a:r>
          </a:p>
          <a:p>
            <a:pPr lvl="1"/>
            <a:r>
              <a:rPr lang="en-US" dirty="0" smtClean="0"/>
              <a:t>T = total scour depth</a:t>
            </a:r>
          </a:p>
          <a:p>
            <a:pPr lvl="1"/>
            <a:r>
              <a:rPr lang="en-US" dirty="0" smtClean="0"/>
              <a:t>A = abutment scour depth</a:t>
            </a:r>
          </a:p>
          <a:p>
            <a:pPr lvl="1"/>
            <a:r>
              <a:rPr lang="en-US" dirty="0" smtClean="0"/>
              <a:t>L = lateral contraction scour depth</a:t>
            </a:r>
          </a:p>
          <a:p>
            <a:pPr lvl="1"/>
            <a:r>
              <a:rPr lang="en-US" dirty="0" smtClean="0"/>
              <a:t>V = vertical contraction scour depth</a:t>
            </a:r>
          </a:p>
          <a:p>
            <a:pPr lvl="1"/>
            <a:r>
              <a:rPr lang="en-US" dirty="0" smtClean="0"/>
              <a:t>P = pier scour depth</a:t>
            </a:r>
          </a:p>
          <a:p>
            <a:endParaRPr lang="en-US" dirty="0" smtClean="0"/>
          </a:p>
          <a:p>
            <a:r>
              <a:rPr lang="en-US" dirty="0" smtClean="0"/>
              <a:t>i.e., Does linear superposition overestimate </a:t>
            </a:r>
          </a:p>
          <a:p>
            <a:r>
              <a:rPr lang="en-US" dirty="0" smtClean="0"/>
              <a:t>scour depths, and if so, how can we account for </a:t>
            </a:r>
          </a:p>
          <a:p>
            <a:r>
              <a:rPr lang="en-US" dirty="0" smtClean="0"/>
              <a:t>component interactions?</a:t>
            </a:r>
            <a:endParaRPr lang="en-US" dirty="0"/>
          </a:p>
        </p:txBody>
      </p:sp>
      <p:sp>
        <p:nvSpPr>
          <p:cNvPr id="5" name="Slide Number Placeholder 4"/>
          <p:cNvSpPr>
            <a:spLocks noGrp="1"/>
          </p:cNvSpPr>
          <p:nvPr>
            <p:ph type="sldNum" sz="quarter" idx="12"/>
          </p:nvPr>
        </p:nvSpPr>
        <p:spPr/>
        <p:txBody>
          <a:bodyPr/>
          <a:lstStyle/>
          <a:p>
            <a:fld id="{9AD492F2-DF1D-41CC-B0F8-392E748F6276}" type="slidenum">
              <a:rPr lang="en-US" smtClean="0"/>
              <a:t>4</a:t>
            </a:fld>
            <a:endParaRPr lang="en-US"/>
          </a:p>
        </p:txBody>
      </p:sp>
    </p:spTree>
    <p:extLst>
      <p:ext uri="{BB962C8B-B14F-4D97-AF65-F5344CB8AC3E}">
        <p14:creationId xmlns:p14="http://schemas.microsoft.com/office/powerpoint/2010/main" val="328213474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CATEGORY III:  ABUTMENT INFLUENCE ON PIER SCOUR</a:t>
            </a:r>
            <a:endParaRPr lang="en-US" sz="2800" dirty="0"/>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1219200"/>
            <a:ext cx="4746413" cy="4602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Object 2"/>
          <p:cNvGraphicFramePr>
            <a:graphicFrameLocks noChangeAspect="1"/>
          </p:cNvGraphicFramePr>
          <p:nvPr>
            <p:extLst>
              <p:ext uri="{D42A27DB-BD31-4B8C-83A1-F6EECF244321}">
                <p14:modId xmlns:p14="http://schemas.microsoft.com/office/powerpoint/2010/main" val="2935531418"/>
              </p:ext>
            </p:extLst>
          </p:nvPr>
        </p:nvGraphicFramePr>
        <p:xfrm>
          <a:off x="152400" y="3276600"/>
          <a:ext cx="3725863" cy="677863"/>
        </p:xfrm>
        <a:graphic>
          <a:graphicData uri="http://schemas.openxmlformats.org/presentationml/2006/ole">
            <mc:AlternateContent xmlns:mc="http://schemas.openxmlformats.org/markup-compatibility/2006">
              <mc:Choice xmlns:v="urn:schemas-microsoft-com:vml" Requires="v">
                <p:oleObj spid="_x0000_s9294" name="Equation" r:id="rId4" imgW="3314700" imgH="584200" progId="Equation.3">
                  <p:embed/>
                </p:oleObj>
              </mc:Choice>
              <mc:Fallback>
                <p:oleObj name="Equation" r:id="rId4" imgW="3314700" imgH="584200" progId="Equation.3">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3276600"/>
                        <a:ext cx="3725863" cy="6778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 name="Object 3"/>
          <p:cNvGraphicFramePr>
            <a:graphicFrameLocks noChangeAspect="1"/>
          </p:cNvGraphicFramePr>
          <p:nvPr>
            <p:extLst>
              <p:ext uri="{D42A27DB-BD31-4B8C-83A1-F6EECF244321}">
                <p14:modId xmlns:p14="http://schemas.microsoft.com/office/powerpoint/2010/main" val="3460728625"/>
              </p:ext>
            </p:extLst>
          </p:nvPr>
        </p:nvGraphicFramePr>
        <p:xfrm>
          <a:off x="228600" y="1676400"/>
          <a:ext cx="3856038" cy="677862"/>
        </p:xfrm>
        <a:graphic>
          <a:graphicData uri="http://schemas.openxmlformats.org/presentationml/2006/ole">
            <mc:AlternateContent xmlns:mc="http://schemas.openxmlformats.org/markup-compatibility/2006">
              <mc:Choice xmlns:v="urn:schemas-microsoft-com:vml" Requires="v">
                <p:oleObj spid="_x0000_s9295" name="Equation" r:id="rId6" imgW="3276600" imgH="584200" progId="Equation.3">
                  <p:embed/>
                </p:oleObj>
              </mc:Choice>
              <mc:Fallback>
                <p:oleObj name="Equation" r:id="rId6" imgW="3276600" imgH="584200" progId="Equation.3">
                  <p:embed/>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8600" y="1676400"/>
                        <a:ext cx="3856038" cy="6778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Rectangle 5"/>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8" name="TextBox 7"/>
          <p:cNvSpPr txBox="1"/>
          <p:nvPr/>
        </p:nvSpPr>
        <p:spPr>
          <a:xfrm>
            <a:off x="304800" y="1295400"/>
            <a:ext cx="2327560" cy="369332"/>
          </a:xfrm>
          <a:prstGeom prst="rect">
            <a:avLst/>
          </a:prstGeom>
          <a:noFill/>
        </p:spPr>
        <p:txBody>
          <a:bodyPr wrap="none" rtlCol="0">
            <a:spAutoFit/>
          </a:bodyPr>
          <a:lstStyle/>
          <a:p>
            <a:r>
              <a:rPr lang="en-US" dirty="0" smtClean="0"/>
              <a:t>Upper curve – Eq. 4-12</a:t>
            </a:r>
            <a:endParaRPr lang="en-US" dirty="0"/>
          </a:p>
        </p:txBody>
      </p:sp>
      <p:sp>
        <p:nvSpPr>
          <p:cNvPr id="10" name="TextBox 9"/>
          <p:cNvSpPr txBox="1"/>
          <p:nvPr/>
        </p:nvSpPr>
        <p:spPr>
          <a:xfrm>
            <a:off x="304800" y="2819400"/>
            <a:ext cx="2318199" cy="369332"/>
          </a:xfrm>
          <a:prstGeom prst="rect">
            <a:avLst/>
          </a:prstGeom>
          <a:noFill/>
        </p:spPr>
        <p:txBody>
          <a:bodyPr wrap="none" rtlCol="0">
            <a:spAutoFit/>
          </a:bodyPr>
          <a:lstStyle/>
          <a:p>
            <a:r>
              <a:rPr lang="en-US" dirty="0" smtClean="0"/>
              <a:t>Lower curve – Eq. 4-13</a:t>
            </a:r>
            <a:endParaRPr lang="en-US" dirty="0"/>
          </a:p>
        </p:txBody>
      </p:sp>
      <p:sp>
        <p:nvSpPr>
          <p:cNvPr id="11" name="TextBox 10"/>
          <p:cNvSpPr txBox="1"/>
          <p:nvPr/>
        </p:nvSpPr>
        <p:spPr>
          <a:xfrm>
            <a:off x="609600" y="4648200"/>
            <a:ext cx="3478196" cy="923330"/>
          </a:xfrm>
          <a:prstGeom prst="rect">
            <a:avLst/>
          </a:prstGeom>
          <a:noFill/>
        </p:spPr>
        <p:txBody>
          <a:bodyPr wrap="none" rtlCol="0">
            <a:spAutoFit/>
          </a:bodyPr>
          <a:lstStyle/>
          <a:p>
            <a:r>
              <a:rPr lang="en-US" dirty="0" smtClean="0"/>
              <a:t>NOTE:  Add pier scour from CSU or </a:t>
            </a:r>
          </a:p>
          <a:p>
            <a:r>
              <a:rPr lang="en-US" dirty="0" smtClean="0"/>
              <a:t>S-M eq. to excess pier scour from </a:t>
            </a:r>
          </a:p>
          <a:p>
            <a:r>
              <a:rPr lang="en-US" dirty="0" smtClean="0"/>
              <a:t>Eq. 4-12 or Eq. 4-13</a:t>
            </a:r>
            <a:endParaRPr lang="en-US" dirty="0"/>
          </a:p>
        </p:txBody>
      </p:sp>
      <p:sp>
        <p:nvSpPr>
          <p:cNvPr id="6" name="TextBox 5"/>
          <p:cNvSpPr txBox="1"/>
          <p:nvPr/>
        </p:nvSpPr>
        <p:spPr>
          <a:xfrm>
            <a:off x="1429065" y="6008132"/>
            <a:ext cx="6733638" cy="830997"/>
          </a:xfrm>
          <a:prstGeom prst="rect">
            <a:avLst/>
          </a:prstGeom>
          <a:noFill/>
        </p:spPr>
        <p:txBody>
          <a:bodyPr wrap="none" rtlCol="0">
            <a:spAutoFit/>
          </a:bodyPr>
          <a:lstStyle/>
          <a:p>
            <a:r>
              <a:rPr lang="en-US" sz="1600" dirty="0" smtClean="0"/>
              <a:t>Excess pier scour due to abutment influence dependent on same independent </a:t>
            </a:r>
          </a:p>
          <a:p>
            <a:r>
              <a:rPr lang="en-US" sz="1600" dirty="0" smtClean="0"/>
              <a:t>variables as for abutment/ contraction scour but with additional effect of pier</a:t>
            </a:r>
          </a:p>
          <a:p>
            <a:r>
              <a:rPr lang="en-US" sz="1600" dirty="0" smtClean="0"/>
              <a:t>distance from toe of abutment. </a:t>
            </a:r>
            <a:endParaRPr lang="en-US" sz="1600" dirty="0"/>
          </a:p>
        </p:txBody>
      </p:sp>
      <p:sp>
        <p:nvSpPr>
          <p:cNvPr id="7" name="Slide Number Placeholder 6"/>
          <p:cNvSpPr>
            <a:spLocks noGrp="1"/>
          </p:cNvSpPr>
          <p:nvPr>
            <p:ph type="sldNum" sz="quarter" idx="12"/>
          </p:nvPr>
        </p:nvSpPr>
        <p:spPr/>
        <p:txBody>
          <a:bodyPr/>
          <a:lstStyle/>
          <a:p>
            <a:fld id="{9AD492F2-DF1D-41CC-B0F8-392E748F6276}" type="slidenum">
              <a:rPr lang="en-US" smtClean="0"/>
              <a:t>40</a:t>
            </a:fld>
            <a:endParaRPr lang="en-US"/>
          </a:p>
        </p:txBody>
      </p:sp>
    </p:spTree>
    <p:extLst>
      <p:ext uri="{BB962C8B-B14F-4D97-AF65-F5344CB8AC3E}">
        <p14:creationId xmlns:p14="http://schemas.microsoft.com/office/powerpoint/2010/main" val="173886630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CATEGORY III - EFFECT OF PIER SCOUR ON ABUTMENT/CONTRACTION SCOUR</a:t>
            </a:r>
            <a:endParaRPr lang="en-US" sz="3200" dirty="0"/>
          </a:p>
        </p:txBody>
      </p:sp>
      <p:pic>
        <p:nvPicPr>
          <p:cNvPr id="3" name="Picture 2"/>
          <p:cNvPicPr>
            <a:picLocks noChangeAspect="1"/>
          </p:cNvPicPr>
          <p:nvPr/>
        </p:nvPicPr>
        <p:blipFill>
          <a:blip r:embed="rId2"/>
          <a:stretch>
            <a:fillRect/>
          </a:stretch>
        </p:blipFill>
        <p:spPr>
          <a:xfrm>
            <a:off x="609600" y="1981200"/>
            <a:ext cx="3838095" cy="2952381"/>
          </a:xfrm>
          <a:prstGeom prst="rect">
            <a:avLst/>
          </a:prstGeom>
        </p:spPr>
      </p:pic>
      <p:pic>
        <p:nvPicPr>
          <p:cNvPr id="4" name="Picture 3"/>
          <p:cNvPicPr>
            <a:picLocks noChangeAspect="1"/>
          </p:cNvPicPr>
          <p:nvPr/>
        </p:nvPicPr>
        <p:blipFill>
          <a:blip r:embed="rId3"/>
          <a:stretch>
            <a:fillRect/>
          </a:stretch>
        </p:blipFill>
        <p:spPr>
          <a:xfrm>
            <a:off x="4813333" y="1943105"/>
            <a:ext cx="3895238" cy="2990476"/>
          </a:xfrm>
          <a:prstGeom prst="rect">
            <a:avLst/>
          </a:prstGeom>
        </p:spPr>
      </p:pic>
      <p:sp>
        <p:nvSpPr>
          <p:cNvPr id="5" name="TextBox 4"/>
          <p:cNvSpPr txBox="1"/>
          <p:nvPr/>
        </p:nvSpPr>
        <p:spPr>
          <a:xfrm>
            <a:off x="533400" y="5480701"/>
            <a:ext cx="8283806" cy="1323439"/>
          </a:xfrm>
          <a:prstGeom prst="rect">
            <a:avLst/>
          </a:prstGeom>
          <a:noFill/>
        </p:spPr>
        <p:txBody>
          <a:bodyPr wrap="none" rtlCol="0">
            <a:spAutoFit/>
          </a:bodyPr>
          <a:lstStyle/>
          <a:p>
            <a:r>
              <a:rPr lang="en-US" sz="1600" dirty="0"/>
              <a:t>Category III abutment/contraction scour:  Ratio of maximum abutment/contraction scour </a:t>
            </a:r>
            <a:r>
              <a:rPr lang="en-US" sz="1600" dirty="0" smtClean="0"/>
              <a:t>depth</a:t>
            </a:r>
          </a:p>
          <a:p>
            <a:r>
              <a:rPr lang="en-US" sz="1600" dirty="0" smtClean="0"/>
              <a:t> </a:t>
            </a:r>
            <a:r>
              <a:rPr lang="en-US" sz="1600" dirty="0"/>
              <a:t>with pier to that without pier for rectangular column piers and wall piers (</a:t>
            </a:r>
            <a:r>
              <a:rPr lang="en-US" sz="1600" i="1" dirty="0"/>
              <a:t>Y</a:t>
            </a:r>
            <a:r>
              <a:rPr lang="en-US" sz="1600" i="1" baseline="-25000" dirty="0"/>
              <a:t>f2maxo </a:t>
            </a:r>
            <a:r>
              <a:rPr lang="en-US" sz="1600" i="1" dirty="0" smtClean="0"/>
              <a:t>) </a:t>
            </a:r>
            <a:r>
              <a:rPr lang="en-US" sz="1600" dirty="0" smtClean="0"/>
              <a:t>from </a:t>
            </a:r>
            <a:r>
              <a:rPr lang="en-US" sz="1600" dirty="0"/>
              <a:t>Eq. (4-8</a:t>
            </a:r>
            <a:r>
              <a:rPr lang="en-US" sz="1600" dirty="0" smtClean="0"/>
              <a:t>)</a:t>
            </a:r>
          </a:p>
          <a:p>
            <a:r>
              <a:rPr lang="en-US" sz="1600" dirty="0" smtClean="0"/>
              <a:t> </a:t>
            </a:r>
            <a:r>
              <a:rPr lang="en-US" sz="1600" dirty="0"/>
              <a:t>for Category I scour</a:t>
            </a:r>
            <a:r>
              <a:rPr lang="en-US" sz="1600" dirty="0" smtClean="0"/>
              <a:t>). The piers have essentially no effect on the maximum abutment/contraction</a:t>
            </a:r>
          </a:p>
          <a:p>
            <a:r>
              <a:rPr lang="en-US" sz="1600" dirty="0" smtClean="0"/>
              <a:t>scour which occurs downstream of the maximum pier scour at the upstream face of the pier</a:t>
            </a:r>
            <a:endParaRPr lang="en-US" sz="1600" dirty="0"/>
          </a:p>
          <a:p>
            <a:endParaRPr lang="en-US" sz="1600" dirty="0"/>
          </a:p>
        </p:txBody>
      </p:sp>
      <p:sp>
        <p:nvSpPr>
          <p:cNvPr id="6" name="TextBox 5"/>
          <p:cNvSpPr txBox="1"/>
          <p:nvPr/>
        </p:nvSpPr>
        <p:spPr>
          <a:xfrm>
            <a:off x="1512311" y="5018002"/>
            <a:ext cx="2032672" cy="307777"/>
          </a:xfrm>
          <a:prstGeom prst="rect">
            <a:avLst/>
          </a:prstGeom>
          <a:noFill/>
        </p:spPr>
        <p:txBody>
          <a:bodyPr wrap="none" rtlCol="0">
            <a:spAutoFit/>
          </a:bodyPr>
          <a:lstStyle/>
          <a:p>
            <a:r>
              <a:rPr lang="en-US" sz="1400" dirty="0" smtClean="0"/>
              <a:t>Rectangular column piers</a:t>
            </a:r>
            <a:endParaRPr lang="en-US" sz="1400" dirty="0"/>
          </a:p>
        </p:txBody>
      </p:sp>
      <p:sp>
        <p:nvSpPr>
          <p:cNvPr id="7" name="TextBox 6"/>
          <p:cNvSpPr txBox="1"/>
          <p:nvPr/>
        </p:nvSpPr>
        <p:spPr>
          <a:xfrm>
            <a:off x="6308584" y="4981966"/>
            <a:ext cx="904735" cy="307777"/>
          </a:xfrm>
          <a:prstGeom prst="rect">
            <a:avLst/>
          </a:prstGeom>
          <a:noFill/>
        </p:spPr>
        <p:txBody>
          <a:bodyPr wrap="none" rtlCol="0">
            <a:spAutoFit/>
          </a:bodyPr>
          <a:lstStyle/>
          <a:p>
            <a:r>
              <a:rPr lang="en-US" sz="1400" dirty="0" smtClean="0"/>
              <a:t>Wall piers</a:t>
            </a:r>
            <a:endParaRPr lang="en-US" sz="1400" dirty="0"/>
          </a:p>
        </p:txBody>
      </p:sp>
      <p:sp>
        <p:nvSpPr>
          <p:cNvPr id="8" name="Slide Number Placeholder 7"/>
          <p:cNvSpPr>
            <a:spLocks noGrp="1"/>
          </p:cNvSpPr>
          <p:nvPr>
            <p:ph type="sldNum" sz="quarter" idx="12"/>
          </p:nvPr>
        </p:nvSpPr>
        <p:spPr/>
        <p:txBody>
          <a:bodyPr/>
          <a:lstStyle/>
          <a:p>
            <a:fld id="{9AD492F2-DF1D-41CC-B0F8-392E748F6276}" type="slidenum">
              <a:rPr lang="en-US" smtClean="0"/>
              <a:t>41</a:t>
            </a:fld>
            <a:endParaRPr lang="en-US"/>
          </a:p>
        </p:txBody>
      </p:sp>
    </p:spTree>
    <p:extLst>
      <p:ext uri="{BB962C8B-B14F-4D97-AF65-F5344CB8AC3E}">
        <p14:creationId xmlns:p14="http://schemas.microsoft.com/office/powerpoint/2010/main" val="60731759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CATEGORY IV - COMBINED PIER AND VERTICAL CONTRACTION SCOUR</a:t>
            </a:r>
            <a:endParaRPr lang="en-US" sz="3200"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97583" y="1524000"/>
            <a:ext cx="4557053" cy="439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52400" y="3200400"/>
            <a:ext cx="2900346" cy="1200329"/>
          </a:xfrm>
          <a:prstGeom prst="rect">
            <a:avLst/>
          </a:prstGeom>
          <a:noFill/>
        </p:spPr>
        <p:txBody>
          <a:bodyPr wrap="none" rtlCol="0">
            <a:spAutoFit/>
          </a:bodyPr>
          <a:lstStyle/>
          <a:p>
            <a:r>
              <a:rPr lang="en-US" dirty="0" smtClean="0"/>
              <a:t>NOTE:  Add vertical</a:t>
            </a:r>
          </a:p>
          <a:p>
            <a:r>
              <a:rPr lang="en-US" dirty="0" smtClean="0"/>
              <a:t>contraction scour from </a:t>
            </a:r>
          </a:p>
          <a:p>
            <a:r>
              <a:rPr lang="en-US" dirty="0" smtClean="0"/>
              <a:t>upper Lyn Eq. and pier scour </a:t>
            </a:r>
          </a:p>
          <a:p>
            <a:r>
              <a:rPr lang="en-US" dirty="0" smtClean="0"/>
              <a:t>from CSU or S-M eq. </a:t>
            </a:r>
            <a:endParaRPr lang="en-US" dirty="0"/>
          </a:p>
        </p:txBody>
      </p:sp>
      <p:sp>
        <p:nvSpPr>
          <p:cNvPr id="4" name="Slide Number Placeholder 3"/>
          <p:cNvSpPr>
            <a:spLocks noGrp="1"/>
          </p:cNvSpPr>
          <p:nvPr>
            <p:ph type="sldNum" sz="quarter" idx="12"/>
          </p:nvPr>
        </p:nvSpPr>
        <p:spPr/>
        <p:txBody>
          <a:bodyPr/>
          <a:lstStyle/>
          <a:p>
            <a:fld id="{9AD492F2-DF1D-41CC-B0F8-392E748F6276}" type="slidenum">
              <a:rPr lang="en-US" smtClean="0"/>
              <a:t>42</a:t>
            </a:fld>
            <a:endParaRPr lang="en-US"/>
          </a:p>
        </p:txBody>
      </p:sp>
    </p:spTree>
    <p:extLst>
      <p:ext uri="{BB962C8B-B14F-4D97-AF65-F5344CB8AC3E}">
        <p14:creationId xmlns:p14="http://schemas.microsoft.com/office/powerpoint/2010/main" val="402422843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COMPARISON WITH HEC-18 – CATEGORY I</a:t>
            </a:r>
            <a:endParaRPr lang="en-US" sz="3200"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552742"/>
            <a:ext cx="4114800" cy="3632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91558" y="1552742"/>
            <a:ext cx="4114800" cy="3633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2185828" y="5223164"/>
            <a:ext cx="866456" cy="369332"/>
          </a:xfrm>
          <a:prstGeom prst="rect">
            <a:avLst/>
          </a:prstGeom>
          <a:noFill/>
        </p:spPr>
        <p:txBody>
          <a:bodyPr wrap="none" rtlCol="0">
            <a:spAutoFit/>
          </a:bodyPr>
          <a:lstStyle/>
          <a:p>
            <a:r>
              <a:rPr lang="en-US" dirty="0" smtClean="0"/>
              <a:t>HEC-18</a:t>
            </a:r>
            <a:endParaRPr lang="en-US" dirty="0"/>
          </a:p>
        </p:txBody>
      </p:sp>
      <p:sp>
        <p:nvSpPr>
          <p:cNvPr id="6" name="TextBox 5"/>
          <p:cNvSpPr txBox="1"/>
          <p:nvPr/>
        </p:nvSpPr>
        <p:spPr>
          <a:xfrm>
            <a:off x="6109855" y="5248503"/>
            <a:ext cx="830484" cy="369332"/>
          </a:xfrm>
          <a:prstGeom prst="rect">
            <a:avLst/>
          </a:prstGeom>
          <a:noFill/>
        </p:spPr>
        <p:txBody>
          <a:bodyPr wrap="none" rtlCol="0">
            <a:spAutoFit/>
          </a:bodyPr>
          <a:lstStyle/>
          <a:p>
            <a:r>
              <a:rPr lang="en-US" dirty="0" smtClean="0"/>
              <a:t>Eq. 4-8</a:t>
            </a:r>
            <a:endParaRPr lang="en-US" dirty="0"/>
          </a:p>
        </p:txBody>
      </p:sp>
      <p:sp>
        <p:nvSpPr>
          <p:cNvPr id="4" name="TextBox 3"/>
          <p:cNvSpPr txBox="1"/>
          <p:nvPr/>
        </p:nvSpPr>
        <p:spPr>
          <a:xfrm>
            <a:off x="76200" y="5630706"/>
            <a:ext cx="8991599" cy="1077218"/>
          </a:xfrm>
          <a:prstGeom prst="rect">
            <a:avLst/>
          </a:prstGeom>
          <a:noFill/>
        </p:spPr>
        <p:txBody>
          <a:bodyPr wrap="square" rtlCol="0">
            <a:spAutoFit/>
          </a:bodyPr>
          <a:lstStyle/>
          <a:p>
            <a:r>
              <a:rPr lang="en-US" sz="1600" dirty="0" smtClean="0"/>
              <a:t>Over-prediction </a:t>
            </a:r>
            <a:r>
              <a:rPr lang="en-US" sz="1600" dirty="0"/>
              <a:t>by the HEC-18 additive procedure is approximately 20-30% within 95% confidence limits</a:t>
            </a:r>
            <a:r>
              <a:rPr lang="en-US" sz="1600" dirty="0" smtClean="0"/>
              <a:t>.</a:t>
            </a:r>
          </a:p>
          <a:p>
            <a:r>
              <a:rPr lang="en-US" sz="1600" dirty="0" smtClean="0"/>
              <a:t>In </a:t>
            </a:r>
            <a:r>
              <a:rPr lang="en-US" sz="1600" dirty="0"/>
              <a:t>contrast, the prediction error of Eq. 4-8 developed in this study is ±4% within the 95% confidence </a:t>
            </a:r>
            <a:endParaRPr lang="en-US" sz="1600" dirty="0" smtClean="0"/>
          </a:p>
          <a:p>
            <a:r>
              <a:rPr lang="en-US" sz="1600" dirty="0" smtClean="0"/>
              <a:t>Intervals. </a:t>
            </a:r>
            <a:r>
              <a:rPr lang="en-US" sz="1600" dirty="0"/>
              <a:t>Approximately 75% of the predictions of Eq. (4-8</a:t>
            </a:r>
            <a:r>
              <a:rPr lang="en-US" sz="1600" dirty="0" smtClean="0"/>
              <a:t>) </a:t>
            </a:r>
            <a:r>
              <a:rPr lang="en-US" sz="1600" dirty="0"/>
              <a:t>are </a:t>
            </a:r>
            <a:r>
              <a:rPr lang="en-US" sz="1600" dirty="0" smtClean="0"/>
              <a:t>within </a:t>
            </a:r>
            <a:r>
              <a:rPr lang="en-US" sz="1600" dirty="0"/>
              <a:t>±10% of the measured values. This level of error is consistent with the expected experimental uncertainty. </a:t>
            </a:r>
          </a:p>
        </p:txBody>
      </p:sp>
      <p:sp>
        <p:nvSpPr>
          <p:cNvPr id="5" name="Slide Number Placeholder 4"/>
          <p:cNvSpPr>
            <a:spLocks noGrp="1"/>
          </p:cNvSpPr>
          <p:nvPr>
            <p:ph type="sldNum" sz="quarter" idx="12"/>
          </p:nvPr>
        </p:nvSpPr>
        <p:spPr/>
        <p:txBody>
          <a:bodyPr/>
          <a:lstStyle/>
          <a:p>
            <a:fld id="{9AD492F2-DF1D-41CC-B0F8-392E748F6276}" type="slidenum">
              <a:rPr lang="en-US" smtClean="0"/>
              <a:t>43</a:t>
            </a:fld>
            <a:endParaRPr lang="en-US"/>
          </a:p>
        </p:txBody>
      </p:sp>
    </p:spTree>
    <p:extLst>
      <p:ext uri="{BB962C8B-B14F-4D97-AF65-F5344CB8AC3E}">
        <p14:creationId xmlns:p14="http://schemas.microsoft.com/office/powerpoint/2010/main" val="23764369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458200" cy="1143000"/>
          </a:xfrm>
        </p:spPr>
        <p:txBody>
          <a:bodyPr>
            <a:normAutofit fontScale="90000"/>
          </a:bodyPr>
          <a:lstStyle/>
          <a:p>
            <a:r>
              <a:rPr lang="en-US" sz="3600" dirty="0" smtClean="0"/>
              <a:t>COMPARISON WITH HEC-18 – CATEGORY II (CWS)</a:t>
            </a:r>
            <a:endParaRPr lang="en-US" sz="3600" dirty="0"/>
          </a:p>
        </p:txBody>
      </p:sp>
      <p:sp>
        <p:nvSpPr>
          <p:cNvPr id="3" name="TextBox 2"/>
          <p:cNvSpPr txBox="1"/>
          <p:nvPr/>
        </p:nvSpPr>
        <p:spPr>
          <a:xfrm>
            <a:off x="2185828" y="5223164"/>
            <a:ext cx="866456" cy="369332"/>
          </a:xfrm>
          <a:prstGeom prst="rect">
            <a:avLst/>
          </a:prstGeom>
          <a:noFill/>
        </p:spPr>
        <p:txBody>
          <a:bodyPr wrap="none" rtlCol="0">
            <a:spAutoFit/>
          </a:bodyPr>
          <a:lstStyle/>
          <a:p>
            <a:r>
              <a:rPr lang="en-US" dirty="0" smtClean="0"/>
              <a:t>HEC-18</a:t>
            </a:r>
            <a:endParaRPr lang="en-US" dirty="0"/>
          </a:p>
        </p:txBody>
      </p:sp>
      <p:sp>
        <p:nvSpPr>
          <p:cNvPr id="6" name="TextBox 5"/>
          <p:cNvSpPr txBox="1"/>
          <p:nvPr/>
        </p:nvSpPr>
        <p:spPr>
          <a:xfrm>
            <a:off x="6109855" y="5248503"/>
            <a:ext cx="947503" cy="369332"/>
          </a:xfrm>
          <a:prstGeom prst="rect">
            <a:avLst/>
          </a:prstGeom>
          <a:noFill/>
        </p:spPr>
        <p:txBody>
          <a:bodyPr wrap="none" rtlCol="0">
            <a:spAutoFit/>
          </a:bodyPr>
          <a:lstStyle/>
          <a:p>
            <a:r>
              <a:rPr lang="en-US" dirty="0" smtClean="0"/>
              <a:t>Eq. 4-10</a:t>
            </a:r>
            <a:endParaRPr lang="en-US" dirty="0"/>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295400"/>
            <a:ext cx="4114800" cy="3768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1295400"/>
            <a:ext cx="4114800" cy="3765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76200" y="5751793"/>
            <a:ext cx="9184245" cy="1077218"/>
          </a:xfrm>
          <a:prstGeom prst="rect">
            <a:avLst/>
          </a:prstGeom>
          <a:noFill/>
        </p:spPr>
        <p:txBody>
          <a:bodyPr wrap="none" rtlCol="0">
            <a:spAutoFit/>
          </a:bodyPr>
          <a:lstStyle/>
          <a:p>
            <a:r>
              <a:rPr lang="en-US" sz="1600" dirty="0"/>
              <a:t>The prediction error of Eq. (4-10) is approximately ±3% within the 95% confidence limits. Nearly 80% of the </a:t>
            </a:r>
            <a:endParaRPr lang="en-US" sz="1600" dirty="0" smtClean="0"/>
          </a:p>
          <a:p>
            <a:r>
              <a:rPr lang="en-US" sz="1600" dirty="0" smtClean="0"/>
              <a:t>predictions </a:t>
            </a:r>
            <a:r>
              <a:rPr lang="en-US" sz="1600" dirty="0"/>
              <a:t>are within the ±10% error lines, indicating that as for Category I scour</a:t>
            </a:r>
            <a:r>
              <a:rPr lang="en-US" sz="1600" dirty="0" smtClean="0"/>
              <a:t>, </a:t>
            </a:r>
            <a:r>
              <a:rPr lang="en-US" sz="1600" dirty="0"/>
              <a:t>the approach </a:t>
            </a:r>
            <a:r>
              <a:rPr lang="en-US" sz="1600" dirty="0" smtClean="0"/>
              <a:t>suggested</a:t>
            </a:r>
          </a:p>
          <a:p>
            <a:r>
              <a:rPr lang="en-US" sz="1600" dirty="0" smtClean="0"/>
              <a:t> </a:t>
            </a:r>
            <a:r>
              <a:rPr lang="en-US" sz="1600" dirty="0"/>
              <a:t>in this study eliminates the large bias associated with over-predictions by the HEC-18 </a:t>
            </a:r>
            <a:r>
              <a:rPr lang="en-US" sz="1600" dirty="0" smtClean="0"/>
              <a:t>procedure of as much </a:t>
            </a:r>
          </a:p>
          <a:p>
            <a:r>
              <a:rPr lang="en-US" sz="1600" dirty="0" smtClean="0"/>
              <a:t>as 40% to 50% within the 95% confidence intervals.</a:t>
            </a:r>
            <a:endParaRPr lang="en-US" sz="1600" dirty="0"/>
          </a:p>
        </p:txBody>
      </p:sp>
      <p:sp>
        <p:nvSpPr>
          <p:cNvPr id="5" name="Slide Number Placeholder 4"/>
          <p:cNvSpPr>
            <a:spLocks noGrp="1"/>
          </p:cNvSpPr>
          <p:nvPr>
            <p:ph type="sldNum" sz="quarter" idx="12"/>
          </p:nvPr>
        </p:nvSpPr>
        <p:spPr/>
        <p:txBody>
          <a:bodyPr/>
          <a:lstStyle/>
          <a:p>
            <a:fld id="{9AD492F2-DF1D-41CC-B0F8-392E748F6276}" type="slidenum">
              <a:rPr lang="en-US" smtClean="0"/>
              <a:t>44</a:t>
            </a:fld>
            <a:endParaRPr lang="en-US"/>
          </a:p>
        </p:txBody>
      </p:sp>
    </p:spTree>
    <p:extLst>
      <p:ext uri="{BB962C8B-B14F-4D97-AF65-F5344CB8AC3E}">
        <p14:creationId xmlns:p14="http://schemas.microsoft.com/office/powerpoint/2010/main" val="112700999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smtClean="0"/>
              <a:t>COMPARISON WITH HEC-18 – CATEGORY II (LBS)</a:t>
            </a:r>
            <a:endParaRPr lang="en-US" sz="3600" dirty="0"/>
          </a:p>
        </p:txBody>
      </p:sp>
      <p:sp>
        <p:nvSpPr>
          <p:cNvPr id="3" name="TextBox 2"/>
          <p:cNvSpPr txBox="1"/>
          <p:nvPr/>
        </p:nvSpPr>
        <p:spPr>
          <a:xfrm>
            <a:off x="2185828" y="5223164"/>
            <a:ext cx="866456" cy="369332"/>
          </a:xfrm>
          <a:prstGeom prst="rect">
            <a:avLst/>
          </a:prstGeom>
          <a:noFill/>
        </p:spPr>
        <p:txBody>
          <a:bodyPr wrap="none" rtlCol="0">
            <a:spAutoFit/>
          </a:bodyPr>
          <a:lstStyle/>
          <a:p>
            <a:r>
              <a:rPr lang="en-US" dirty="0" smtClean="0"/>
              <a:t>HEC-18</a:t>
            </a:r>
            <a:endParaRPr lang="en-US" dirty="0"/>
          </a:p>
        </p:txBody>
      </p:sp>
      <p:sp>
        <p:nvSpPr>
          <p:cNvPr id="6" name="TextBox 5"/>
          <p:cNvSpPr txBox="1"/>
          <p:nvPr/>
        </p:nvSpPr>
        <p:spPr>
          <a:xfrm>
            <a:off x="6109855" y="5248503"/>
            <a:ext cx="947503" cy="369332"/>
          </a:xfrm>
          <a:prstGeom prst="rect">
            <a:avLst/>
          </a:prstGeom>
          <a:noFill/>
        </p:spPr>
        <p:txBody>
          <a:bodyPr wrap="none" rtlCol="0">
            <a:spAutoFit/>
          </a:bodyPr>
          <a:lstStyle/>
          <a:p>
            <a:r>
              <a:rPr lang="en-US" dirty="0" smtClean="0"/>
              <a:t>Eq. 4-10</a:t>
            </a:r>
            <a:endParaRPr lang="en-US" dirty="0"/>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295400"/>
            <a:ext cx="4114800" cy="3762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1295400"/>
            <a:ext cx="4114800" cy="3773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381000" y="5562600"/>
            <a:ext cx="8614859" cy="1323439"/>
          </a:xfrm>
          <a:prstGeom prst="rect">
            <a:avLst/>
          </a:prstGeom>
          <a:noFill/>
        </p:spPr>
        <p:txBody>
          <a:bodyPr wrap="none" rtlCol="0">
            <a:spAutoFit/>
          </a:bodyPr>
          <a:lstStyle/>
          <a:p>
            <a:r>
              <a:rPr lang="en-US" sz="1600" dirty="0"/>
              <a:t>Predicted maximum </a:t>
            </a:r>
            <a:r>
              <a:rPr lang="en-US" sz="1600" dirty="0" smtClean="0"/>
              <a:t>Category II LBS </a:t>
            </a:r>
            <a:r>
              <a:rPr lang="en-US" sz="1600" dirty="0"/>
              <a:t>depths are compared with observed values in </a:t>
            </a:r>
            <a:r>
              <a:rPr lang="en-US" sz="1600" dirty="0" smtClean="0"/>
              <a:t>the figure on the</a:t>
            </a:r>
          </a:p>
          <a:p>
            <a:r>
              <a:rPr lang="en-US" sz="1600" dirty="0" smtClean="0"/>
              <a:t>left in </a:t>
            </a:r>
            <a:r>
              <a:rPr lang="en-US" sz="1600" dirty="0"/>
              <a:t>which </a:t>
            </a:r>
            <a:r>
              <a:rPr lang="en-US" sz="1600" dirty="0" smtClean="0"/>
              <a:t>the HEC-18 </a:t>
            </a:r>
            <a:r>
              <a:rPr lang="en-US" sz="1600" dirty="0"/>
              <a:t>additive calculation procedure has been used. Overestimates of as much </a:t>
            </a:r>
            <a:r>
              <a:rPr lang="en-US" sz="1600" dirty="0" smtClean="0"/>
              <a:t>as</a:t>
            </a:r>
          </a:p>
          <a:p>
            <a:r>
              <a:rPr lang="en-US" sz="1600" dirty="0" smtClean="0"/>
              <a:t>a </a:t>
            </a:r>
            <a:r>
              <a:rPr lang="en-US" sz="1600" dirty="0"/>
              <a:t>factor </a:t>
            </a:r>
            <a:r>
              <a:rPr lang="en-US" sz="1600" dirty="0" smtClean="0"/>
              <a:t>of two </a:t>
            </a:r>
            <a:r>
              <a:rPr lang="en-US" sz="1600" dirty="0"/>
              <a:t>are shown. </a:t>
            </a:r>
            <a:r>
              <a:rPr lang="en-US" sz="1600" dirty="0" smtClean="0"/>
              <a:t>The figure on the right shows </a:t>
            </a:r>
            <a:r>
              <a:rPr lang="en-US" sz="1600" dirty="0"/>
              <a:t>the comparison of observed LBS depths </a:t>
            </a:r>
            <a:r>
              <a:rPr lang="en-US" sz="1600" dirty="0" smtClean="0"/>
              <a:t>with</a:t>
            </a:r>
          </a:p>
          <a:p>
            <a:r>
              <a:rPr lang="en-US" sz="1600" dirty="0" smtClean="0"/>
              <a:t>values predicted </a:t>
            </a:r>
            <a:r>
              <a:rPr lang="en-US" sz="1600" dirty="0"/>
              <a:t>by Eq. (4-10), and the data all lie within the ±20% error limits.</a:t>
            </a:r>
          </a:p>
          <a:p>
            <a:endParaRPr lang="en-US" sz="1600" dirty="0"/>
          </a:p>
        </p:txBody>
      </p:sp>
      <p:sp>
        <p:nvSpPr>
          <p:cNvPr id="5" name="Slide Number Placeholder 4"/>
          <p:cNvSpPr>
            <a:spLocks noGrp="1"/>
          </p:cNvSpPr>
          <p:nvPr>
            <p:ph type="sldNum" sz="quarter" idx="12"/>
          </p:nvPr>
        </p:nvSpPr>
        <p:spPr/>
        <p:txBody>
          <a:bodyPr/>
          <a:lstStyle/>
          <a:p>
            <a:fld id="{9AD492F2-DF1D-41CC-B0F8-392E748F6276}" type="slidenum">
              <a:rPr lang="en-US" smtClean="0"/>
              <a:t>45</a:t>
            </a:fld>
            <a:endParaRPr lang="en-US"/>
          </a:p>
        </p:txBody>
      </p:sp>
    </p:spTree>
    <p:extLst>
      <p:ext uri="{BB962C8B-B14F-4D97-AF65-F5344CB8AC3E}">
        <p14:creationId xmlns:p14="http://schemas.microsoft.com/office/powerpoint/2010/main" val="380570435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COMPARISON WITH HEC-18 – CATEGORY III</a:t>
            </a:r>
            <a:endParaRPr lang="en-US" sz="3600" dirty="0"/>
          </a:p>
        </p:txBody>
      </p:sp>
      <p:sp>
        <p:nvSpPr>
          <p:cNvPr id="3" name="TextBox 2"/>
          <p:cNvSpPr txBox="1"/>
          <p:nvPr/>
        </p:nvSpPr>
        <p:spPr>
          <a:xfrm>
            <a:off x="2185828" y="5223164"/>
            <a:ext cx="866456" cy="369332"/>
          </a:xfrm>
          <a:prstGeom prst="rect">
            <a:avLst/>
          </a:prstGeom>
          <a:noFill/>
        </p:spPr>
        <p:txBody>
          <a:bodyPr wrap="none" rtlCol="0">
            <a:spAutoFit/>
          </a:bodyPr>
          <a:lstStyle/>
          <a:p>
            <a:r>
              <a:rPr lang="en-US" dirty="0" smtClean="0"/>
              <a:t>HEC-18</a:t>
            </a:r>
            <a:endParaRPr lang="en-US" dirty="0"/>
          </a:p>
        </p:txBody>
      </p:sp>
      <p:sp>
        <p:nvSpPr>
          <p:cNvPr id="6" name="TextBox 5"/>
          <p:cNvSpPr txBox="1"/>
          <p:nvPr/>
        </p:nvSpPr>
        <p:spPr>
          <a:xfrm>
            <a:off x="6109855" y="5248503"/>
            <a:ext cx="2170402" cy="369332"/>
          </a:xfrm>
          <a:prstGeom prst="rect">
            <a:avLst/>
          </a:prstGeom>
          <a:noFill/>
        </p:spPr>
        <p:txBody>
          <a:bodyPr wrap="none" rtlCol="0">
            <a:spAutoFit/>
          </a:bodyPr>
          <a:lstStyle/>
          <a:p>
            <a:r>
              <a:rPr lang="en-US" dirty="0" smtClean="0"/>
              <a:t>Eq. 4-12 and Eq. 4-13</a:t>
            </a:r>
            <a:endParaRPr lang="en-US" dirty="0"/>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447800"/>
            <a:ext cx="4114800" cy="3560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1382" y="1369068"/>
            <a:ext cx="4114800" cy="3843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762000" y="5768486"/>
            <a:ext cx="7329314" cy="1077218"/>
          </a:xfrm>
          <a:prstGeom prst="rect">
            <a:avLst/>
          </a:prstGeom>
          <a:noFill/>
        </p:spPr>
        <p:txBody>
          <a:bodyPr wrap="none" rtlCol="0">
            <a:spAutoFit/>
          </a:bodyPr>
          <a:lstStyle/>
          <a:p>
            <a:r>
              <a:rPr lang="en-US" sz="1600" dirty="0" smtClean="0"/>
              <a:t>Effect of abutment/contraction scour on pier scour indicates HEC-18 overestimation</a:t>
            </a:r>
          </a:p>
          <a:p>
            <a:r>
              <a:rPr lang="en-US" sz="1600" dirty="0" smtClean="0"/>
              <a:t>of approximately </a:t>
            </a:r>
            <a:r>
              <a:rPr lang="en-US" sz="1600" dirty="0"/>
              <a:t>30 to 50% within 95% confidence </a:t>
            </a:r>
            <a:r>
              <a:rPr lang="en-US" sz="1600" dirty="0" smtClean="0"/>
              <a:t>intervals.</a:t>
            </a:r>
          </a:p>
          <a:p>
            <a:r>
              <a:rPr lang="en-US" sz="1600" dirty="0" smtClean="0"/>
              <a:t>In contrast, for the proposed method, approximately </a:t>
            </a:r>
            <a:r>
              <a:rPr lang="en-US" sz="1600" dirty="0"/>
              <a:t>80% of the predicted data </a:t>
            </a:r>
            <a:r>
              <a:rPr lang="en-US" sz="1600" dirty="0" smtClean="0"/>
              <a:t>points</a:t>
            </a:r>
          </a:p>
          <a:p>
            <a:r>
              <a:rPr lang="en-US" sz="1600" dirty="0" smtClean="0"/>
              <a:t>lie </a:t>
            </a:r>
            <a:r>
              <a:rPr lang="en-US" sz="1600" dirty="0"/>
              <a:t>within the ±10% error criterion.</a:t>
            </a:r>
            <a:endParaRPr lang="en-US" sz="1600" dirty="0" smtClean="0"/>
          </a:p>
        </p:txBody>
      </p:sp>
      <p:sp>
        <p:nvSpPr>
          <p:cNvPr id="5" name="Slide Number Placeholder 4"/>
          <p:cNvSpPr>
            <a:spLocks noGrp="1"/>
          </p:cNvSpPr>
          <p:nvPr>
            <p:ph type="sldNum" sz="quarter" idx="12"/>
          </p:nvPr>
        </p:nvSpPr>
        <p:spPr/>
        <p:txBody>
          <a:bodyPr/>
          <a:lstStyle/>
          <a:p>
            <a:fld id="{9AD492F2-DF1D-41CC-B0F8-392E748F6276}" type="slidenum">
              <a:rPr lang="en-US" smtClean="0"/>
              <a:t>46</a:t>
            </a:fld>
            <a:endParaRPr lang="en-US"/>
          </a:p>
        </p:txBody>
      </p:sp>
    </p:spTree>
    <p:extLst>
      <p:ext uri="{BB962C8B-B14F-4D97-AF65-F5344CB8AC3E}">
        <p14:creationId xmlns:p14="http://schemas.microsoft.com/office/powerpoint/2010/main" val="170206384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4636"/>
            <a:ext cx="8839200" cy="955964"/>
          </a:xfrm>
        </p:spPr>
        <p:txBody>
          <a:bodyPr>
            <a:normAutofit/>
          </a:bodyPr>
          <a:lstStyle/>
          <a:p>
            <a:r>
              <a:rPr lang="en-US" sz="4000" dirty="0" smtClean="0"/>
              <a:t>SCOUR PREDICTION EQ. SUMMARY</a:t>
            </a:r>
            <a:endParaRPr lang="en-US" sz="4000" dirty="0"/>
          </a:p>
        </p:txBody>
      </p:sp>
      <p:graphicFrame>
        <p:nvGraphicFramePr>
          <p:cNvPr id="10" name="Object 9"/>
          <p:cNvGraphicFramePr>
            <a:graphicFrameLocks noChangeAspect="1"/>
          </p:cNvGraphicFramePr>
          <p:nvPr>
            <p:extLst>
              <p:ext uri="{D42A27DB-BD31-4B8C-83A1-F6EECF244321}">
                <p14:modId xmlns:p14="http://schemas.microsoft.com/office/powerpoint/2010/main" val="3166928919"/>
              </p:ext>
            </p:extLst>
          </p:nvPr>
        </p:nvGraphicFramePr>
        <p:xfrm>
          <a:off x="152400" y="838200"/>
          <a:ext cx="8845694" cy="5715000"/>
        </p:xfrm>
        <a:graphic>
          <a:graphicData uri="http://schemas.openxmlformats.org/presentationml/2006/ole">
            <mc:AlternateContent xmlns:mc="http://schemas.openxmlformats.org/markup-compatibility/2006">
              <mc:Choice xmlns:v="urn:schemas-microsoft-com:vml" Requires="v">
                <p:oleObj spid="_x0000_s18473" name="Document" r:id="rId3" imgW="8282713" imgH="5356285" progId="Word.Document.12">
                  <p:embed/>
                </p:oleObj>
              </mc:Choice>
              <mc:Fallback>
                <p:oleObj name="Document" r:id="rId3" imgW="8282713" imgH="5356285" progId="Word.Document.12">
                  <p:embed/>
                  <p:pic>
                    <p:nvPicPr>
                      <p:cNvPr id="0" name=""/>
                      <p:cNvPicPr/>
                      <p:nvPr/>
                    </p:nvPicPr>
                    <p:blipFill>
                      <a:blip r:embed="rId4"/>
                      <a:stretch>
                        <a:fillRect/>
                      </a:stretch>
                    </p:blipFill>
                    <p:spPr>
                      <a:xfrm>
                        <a:off x="152400" y="838200"/>
                        <a:ext cx="8845694" cy="5715000"/>
                      </a:xfrm>
                      <a:prstGeom prst="rect">
                        <a:avLst/>
                      </a:prstGeom>
                      <a:solidFill>
                        <a:schemeClr val="bg1"/>
                      </a:solidFill>
                    </p:spPr>
                  </p:pic>
                </p:oleObj>
              </mc:Fallback>
            </mc:AlternateContent>
          </a:graphicData>
        </a:graphic>
      </p:graphicFrame>
      <p:sp>
        <p:nvSpPr>
          <p:cNvPr id="3" name="Slide Number Placeholder 2"/>
          <p:cNvSpPr>
            <a:spLocks noGrp="1"/>
          </p:cNvSpPr>
          <p:nvPr>
            <p:ph type="sldNum" sz="quarter" idx="12"/>
          </p:nvPr>
        </p:nvSpPr>
        <p:spPr/>
        <p:txBody>
          <a:bodyPr/>
          <a:lstStyle/>
          <a:p>
            <a:fld id="{9AD492F2-DF1D-41CC-B0F8-392E748F6276}" type="slidenum">
              <a:rPr lang="en-US" smtClean="0"/>
              <a:t>47</a:t>
            </a:fld>
            <a:endParaRPr lang="en-US"/>
          </a:p>
        </p:txBody>
      </p:sp>
    </p:spTree>
    <p:extLst>
      <p:ext uri="{BB962C8B-B14F-4D97-AF65-F5344CB8AC3E}">
        <p14:creationId xmlns:p14="http://schemas.microsoft.com/office/powerpoint/2010/main" val="68677555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62000" y="2819400"/>
            <a:ext cx="7772400" cy="1362075"/>
          </a:xfrm>
        </p:spPr>
        <p:txBody>
          <a:bodyPr>
            <a:normAutofit fontScale="90000"/>
          </a:bodyPr>
          <a:lstStyle/>
          <a:p>
            <a:pPr algn="ctr"/>
            <a:r>
              <a:rPr lang="en-US" sz="3100" b="0" dirty="0"/>
              <a:t>NCHRP </a:t>
            </a:r>
            <a:r>
              <a:rPr lang="en-US" sz="3100" b="0" dirty="0" smtClean="0"/>
              <a:t>24-37:  “Combining </a:t>
            </a:r>
            <a:r>
              <a:rPr lang="en-US" sz="3100" b="0" dirty="0"/>
              <a:t>Individual Scour Components to Determine Total Scour</a:t>
            </a:r>
            <a:r>
              <a:rPr lang="en-US" sz="3100" b="0" dirty="0" smtClean="0"/>
              <a:t>”</a:t>
            </a:r>
            <a:r>
              <a:rPr lang="en-US" b="0" dirty="0" smtClean="0"/>
              <a:t/>
            </a:r>
            <a:br>
              <a:rPr lang="en-US" b="0" dirty="0" smtClean="0"/>
            </a:br>
            <a:endParaRPr lang="en-US" b="0" dirty="0"/>
          </a:p>
        </p:txBody>
      </p:sp>
      <p:sp>
        <p:nvSpPr>
          <p:cNvPr id="4" name="Text Placeholder 3"/>
          <p:cNvSpPr>
            <a:spLocks noGrp="1"/>
          </p:cNvSpPr>
          <p:nvPr>
            <p:ph type="body" idx="1"/>
          </p:nvPr>
        </p:nvSpPr>
        <p:spPr>
          <a:xfrm>
            <a:off x="722313" y="914400"/>
            <a:ext cx="7772400" cy="1500187"/>
          </a:xfrm>
        </p:spPr>
        <p:txBody>
          <a:bodyPr>
            <a:normAutofit/>
          </a:bodyPr>
          <a:lstStyle/>
          <a:p>
            <a:pPr algn="r"/>
            <a:r>
              <a:rPr lang="en-US" sz="2800" b="1" dirty="0" smtClean="0">
                <a:solidFill>
                  <a:srgbClr val="0070C0"/>
                </a:solidFill>
              </a:rPr>
              <a:t>CFD RESULTS</a:t>
            </a:r>
            <a:endParaRPr lang="en-US" sz="2800" b="1" dirty="0">
              <a:solidFill>
                <a:srgbClr val="0070C0"/>
              </a:solidFill>
            </a:endParaRPr>
          </a:p>
        </p:txBody>
      </p:sp>
      <p:sp>
        <p:nvSpPr>
          <p:cNvPr id="2" name="Slide Number Placeholder 1"/>
          <p:cNvSpPr>
            <a:spLocks noGrp="1"/>
          </p:cNvSpPr>
          <p:nvPr>
            <p:ph type="sldNum" sz="quarter" idx="12"/>
          </p:nvPr>
        </p:nvSpPr>
        <p:spPr/>
        <p:txBody>
          <a:bodyPr/>
          <a:lstStyle/>
          <a:p>
            <a:fld id="{9AD492F2-DF1D-41CC-B0F8-392E748F6276}" type="slidenum">
              <a:rPr lang="en-US" smtClean="0"/>
              <a:t>48</a:t>
            </a:fld>
            <a:endParaRPr lang="en-US"/>
          </a:p>
        </p:txBody>
      </p:sp>
    </p:spTree>
    <p:extLst>
      <p:ext uri="{BB962C8B-B14F-4D97-AF65-F5344CB8AC3E}">
        <p14:creationId xmlns:p14="http://schemas.microsoft.com/office/powerpoint/2010/main" val="4876626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a:bodyPr>
          <a:lstStyle/>
          <a:p>
            <a:r>
              <a:rPr lang="en-US" sz="3200" dirty="0" smtClean="0"/>
              <a:t>SAMPLE LES VALIDATION</a:t>
            </a:r>
            <a:endParaRPr lang="en-US" sz="3200" dirty="0"/>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143000"/>
            <a:ext cx="8686800" cy="1710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381000" y="4674275"/>
            <a:ext cx="8534400" cy="2031325"/>
          </a:xfrm>
          <a:prstGeom prst="rect">
            <a:avLst/>
          </a:prstGeom>
          <a:noFill/>
        </p:spPr>
        <p:txBody>
          <a:bodyPr wrap="square" rtlCol="0">
            <a:spAutoFit/>
          </a:bodyPr>
          <a:lstStyle/>
          <a:p>
            <a:r>
              <a:rPr lang="en-GB" dirty="0"/>
              <a:t>Profiles of the normalized </a:t>
            </a:r>
            <a:r>
              <a:rPr lang="en-GB" dirty="0" err="1"/>
              <a:t>streamwise</a:t>
            </a:r>
            <a:r>
              <a:rPr lang="en-GB" dirty="0"/>
              <a:t> time-averaged velocity for Run </a:t>
            </a:r>
            <a:r>
              <a:rPr lang="en-GB" dirty="0" smtClean="0"/>
              <a:t>1  </a:t>
            </a:r>
            <a:r>
              <a:rPr lang="en-GB" dirty="0"/>
              <a:t>(free flow, long setback abutment) at </a:t>
            </a:r>
            <a:r>
              <a:rPr lang="en-GB" dirty="0" smtClean="0"/>
              <a:t>two cross sections, </a:t>
            </a:r>
            <a:r>
              <a:rPr lang="en-GB" dirty="0" err="1" smtClean="0"/>
              <a:t>up_bridge</a:t>
            </a:r>
            <a:r>
              <a:rPr lang="en-GB" dirty="0" smtClean="0"/>
              <a:t> = upstream face of bridge; </a:t>
            </a:r>
            <a:r>
              <a:rPr lang="en-GB" dirty="0" err="1" smtClean="0"/>
              <a:t>down_toe</a:t>
            </a:r>
            <a:r>
              <a:rPr lang="en-GB" dirty="0" smtClean="0"/>
              <a:t> = downstream toe of embankment. Each </a:t>
            </a:r>
            <a:r>
              <a:rPr lang="en-GB" dirty="0"/>
              <a:t>row </a:t>
            </a:r>
            <a:r>
              <a:rPr lang="en-GB" dirty="0" smtClean="0"/>
              <a:t>represents </a:t>
            </a:r>
            <a:r>
              <a:rPr lang="en-GB" dirty="0"/>
              <a:t>a cross-section with increasing lateral distances shown across </a:t>
            </a:r>
            <a:r>
              <a:rPr lang="en-GB" dirty="0" smtClean="0"/>
              <a:t>the </a:t>
            </a:r>
            <a:r>
              <a:rPr lang="en-GB" dirty="0"/>
              <a:t>top of each row for each velocity </a:t>
            </a:r>
            <a:r>
              <a:rPr lang="en-GB" dirty="0" smtClean="0"/>
              <a:t>profile. (</a:t>
            </a:r>
            <a:r>
              <a:rPr lang="en-GB" i="1" dirty="0" smtClean="0"/>
              <a:t>U/</a:t>
            </a:r>
            <a:r>
              <a:rPr lang="en-GB" i="1" dirty="0" err="1" smtClean="0"/>
              <a:t>U</a:t>
            </a:r>
            <a:r>
              <a:rPr lang="en-GB" i="1" baseline="-25000" dirty="0" err="1" smtClean="0"/>
              <a:t>bulk</a:t>
            </a:r>
            <a:r>
              <a:rPr lang="en-GB" dirty="0" smtClean="0"/>
              <a:t> vs.    </a:t>
            </a:r>
            <a:r>
              <a:rPr lang="en-GB" i="1" dirty="0" smtClean="0"/>
              <a:t>z/h</a:t>
            </a:r>
            <a:r>
              <a:rPr lang="en-GB" dirty="0" smtClean="0"/>
              <a:t> </a:t>
            </a:r>
            <a:r>
              <a:rPr lang="en-GB" dirty="0"/>
              <a:t>w</a:t>
            </a:r>
            <a:r>
              <a:rPr lang="en-GB" dirty="0" smtClean="0"/>
              <a:t>here </a:t>
            </a:r>
            <a:r>
              <a:rPr lang="en-GB" i="1" dirty="0" smtClean="0"/>
              <a:t>U</a:t>
            </a:r>
            <a:r>
              <a:rPr lang="en-GB" dirty="0" smtClean="0"/>
              <a:t> is point velocity, </a:t>
            </a:r>
            <a:r>
              <a:rPr lang="en-GB" i="1" dirty="0" err="1" smtClean="0"/>
              <a:t>U</a:t>
            </a:r>
            <a:r>
              <a:rPr lang="en-GB" i="1" baseline="-25000" dirty="0" err="1" smtClean="0"/>
              <a:t>bulk</a:t>
            </a:r>
            <a:r>
              <a:rPr lang="en-GB" dirty="0" smtClean="0"/>
              <a:t> is mean cross-sectional velocity, </a:t>
            </a:r>
            <a:r>
              <a:rPr lang="en-GB" i="1" dirty="0" smtClean="0"/>
              <a:t>z</a:t>
            </a:r>
            <a:r>
              <a:rPr lang="en-GB" dirty="0" smtClean="0"/>
              <a:t> is vertical distance </a:t>
            </a:r>
          </a:p>
          <a:p>
            <a:r>
              <a:rPr lang="en-GB" dirty="0" smtClean="0"/>
              <a:t>above bottom of main channel and </a:t>
            </a:r>
            <a:r>
              <a:rPr lang="en-GB" i="1" dirty="0" smtClean="0"/>
              <a:t>h</a:t>
            </a:r>
            <a:r>
              <a:rPr lang="en-GB" dirty="0" smtClean="0"/>
              <a:t> is flow </a:t>
            </a:r>
            <a:r>
              <a:rPr lang="en-GB" dirty="0" smtClean="0"/>
              <a:t>depth). </a:t>
            </a:r>
            <a:r>
              <a:rPr lang="en-GB" dirty="0" smtClean="0"/>
              <a:t>(CIRCLES ARE MEASURED AND LINES ARE COMPUTED)</a:t>
            </a:r>
            <a:endParaRPr lang="en-US" dirty="0"/>
          </a:p>
        </p:txBody>
      </p:sp>
      <p:pic>
        <p:nvPicPr>
          <p:cNvPr id="7"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971800"/>
            <a:ext cx="8229600" cy="1620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4"/>
          <p:cNvSpPr>
            <a:spLocks noGrp="1"/>
          </p:cNvSpPr>
          <p:nvPr>
            <p:ph type="sldNum" sz="quarter" idx="12"/>
          </p:nvPr>
        </p:nvSpPr>
        <p:spPr/>
        <p:txBody>
          <a:bodyPr/>
          <a:lstStyle/>
          <a:p>
            <a:fld id="{9AD492F2-DF1D-41CC-B0F8-392E748F6276}" type="slidenum">
              <a:rPr lang="en-US" smtClean="0"/>
              <a:t>49</a:t>
            </a:fld>
            <a:endParaRPr lang="en-US"/>
          </a:p>
        </p:txBody>
      </p:sp>
    </p:spTree>
    <p:extLst>
      <p:ext uri="{BB962C8B-B14F-4D97-AF65-F5344CB8AC3E}">
        <p14:creationId xmlns:p14="http://schemas.microsoft.com/office/powerpoint/2010/main" val="154373459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229600" cy="990600"/>
          </a:xfrm>
        </p:spPr>
        <p:txBody>
          <a:bodyPr>
            <a:normAutofit/>
          </a:bodyPr>
          <a:lstStyle/>
          <a:p>
            <a:r>
              <a:rPr lang="en-US" sz="3200" dirty="0" smtClean="0"/>
              <a:t>TYPES OF SCOUR</a:t>
            </a:r>
            <a:endParaRPr lang="en-US" sz="3200" dirty="0"/>
          </a:p>
        </p:txBody>
      </p:sp>
      <p:pic>
        <p:nvPicPr>
          <p:cNvPr id="3082" name="Picture 1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990600"/>
            <a:ext cx="8610600" cy="56478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lide Number Placeholder 2"/>
          <p:cNvSpPr>
            <a:spLocks noGrp="1"/>
          </p:cNvSpPr>
          <p:nvPr>
            <p:ph type="sldNum" sz="quarter" idx="12"/>
          </p:nvPr>
        </p:nvSpPr>
        <p:spPr/>
        <p:txBody>
          <a:bodyPr/>
          <a:lstStyle/>
          <a:p>
            <a:fld id="{9AD492F2-DF1D-41CC-B0F8-392E748F6276}" type="slidenum">
              <a:rPr lang="en-US" smtClean="0"/>
              <a:t>5</a:t>
            </a:fld>
            <a:endParaRPr lang="en-US"/>
          </a:p>
        </p:txBody>
      </p:sp>
    </p:spTree>
    <p:extLst>
      <p:ext uri="{BB962C8B-B14F-4D97-AF65-F5344CB8AC3E}">
        <p14:creationId xmlns:p14="http://schemas.microsoft.com/office/powerpoint/2010/main" val="125704552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LES COMPUTED WATER SURFACE,</a:t>
            </a:r>
            <a:br>
              <a:rPr lang="en-US" sz="3200" dirty="0" smtClean="0"/>
            </a:br>
            <a:r>
              <a:rPr lang="en-US" sz="3200" dirty="0" smtClean="0"/>
              <a:t> FREE FLOW, SSA</a:t>
            </a:r>
            <a:endParaRPr lang="en-US" sz="3200" dirty="0"/>
          </a:p>
        </p:txBody>
      </p:sp>
      <p:pic>
        <p:nvPicPr>
          <p:cNvPr id="23554" name="Picture 8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600200"/>
            <a:ext cx="5943600" cy="417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533400" y="5791200"/>
            <a:ext cx="8610562" cy="923330"/>
          </a:xfrm>
          <a:prstGeom prst="rect">
            <a:avLst/>
          </a:prstGeom>
          <a:noFill/>
        </p:spPr>
        <p:txBody>
          <a:bodyPr wrap="none" rtlCol="0">
            <a:spAutoFit/>
          </a:bodyPr>
          <a:lstStyle/>
          <a:p>
            <a:r>
              <a:rPr lang="en-GB" dirty="0"/>
              <a:t>Free surface of the instantaneous flow of Run 10 (free flow, short setback abutment</a:t>
            </a:r>
            <a:r>
              <a:rPr lang="en-GB" dirty="0" smtClean="0"/>
              <a:t>)</a:t>
            </a:r>
          </a:p>
          <a:p>
            <a:r>
              <a:rPr lang="en-GB" dirty="0" smtClean="0"/>
              <a:t> </a:t>
            </a:r>
            <a:r>
              <a:rPr lang="en-GB" dirty="0"/>
              <a:t>color-coded with the water surface </a:t>
            </a:r>
            <a:r>
              <a:rPr lang="en-GB" dirty="0" smtClean="0"/>
              <a:t>elevation.</a:t>
            </a:r>
            <a:r>
              <a:rPr lang="en-GB" dirty="0"/>
              <a:t> </a:t>
            </a:r>
            <a:r>
              <a:rPr lang="en-GB" dirty="0" smtClean="0"/>
              <a:t>Water </a:t>
            </a:r>
            <a:r>
              <a:rPr lang="en-GB" dirty="0"/>
              <a:t>surface deformation is </a:t>
            </a:r>
            <a:r>
              <a:rPr lang="en-GB" dirty="0" smtClean="0"/>
              <a:t>exaggerated</a:t>
            </a:r>
          </a:p>
          <a:p>
            <a:r>
              <a:rPr lang="en-GB" dirty="0" smtClean="0"/>
              <a:t> </a:t>
            </a:r>
            <a:r>
              <a:rPr lang="en-GB" dirty="0"/>
              <a:t>by a factor of two to highlight the significance of the turbulence </a:t>
            </a:r>
            <a:r>
              <a:rPr lang="en-GB" dirty="0" smtClean="0"/>
              <a:t>structures.</a:t>
            </a:r>
            <a:endParaRPr lang="en-US" dirty="0"/>
          </a:p>
        </p:txBody>
      </p:sp>
      <p:sp>
        <p:nvSpPr>
          <p:cNvPr id="4" name="Slide Number Placeholder 3"/>
          <p:cNvSpPr>
            <a:spLocks noGrp="1"/>
          </p:cNvSpPr>
          <p:nvPr>
            <p:ph type="sldNum" sz="quarter" idx="12"/>
          </p:nvPr>
        </p:nvSpPr>
        <p:spPr/>
        <p:txBody>
          <a:bodyPr/>
          <a:lstStyle/>
          <a:p>
            <a:fld id="{9AD492F2-DF1D-41CC-B0F8-392E748F6276}" type="slidenum">
              <a:rPr lang="en-US" smtClean="0"/>
              <a:t>50</a:t>
            </a:fld>
            <a:endParaRPr lang="en-US"/>
          </a:p>
        </p:txBody>
      </p:sp>
    </p:spTree>
    <p:extLst>
      <p:ext uri="{BB962C8B-B14F-4D97-AF65-F5344CB8AC3E}">
        <p14:creationId xmlns:p14="http://schemas.microsoft.com/office/powerpoint/2010/main" val="373665292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LES COMPUTED WATER SURFACE,</a:t>
            </a:r>
            <a:br>
              <a:rPr lang="en-US" sz="3200" dirty="0" smtClean="0"/>
            </a:br>
            <a:r>
              <a:rPr lang="en-US" sz="3200" dirty="0" smtClean="0"/>
              <a:t> OVERTOPPING FLOW, SSA</a:t>
            </a:r>
            <a:endParaRPr lang="en-US" sz="3200" dirty="0"/>
          </a:p>
        </p:txBody>
      </p:sp>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600200"/>
            <a:ext cx="5962650" cy="428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219200" y="5934670"/>
            <a:ext cx="6223948" cy="923330"/>
          </a:xfrm>
          <a:prstGeom prst="rect">
            <a:avLst/>
          </a:prstGeom>
          <a:noFill/>
        </p:spPr>
        <p:txBody>
          <a:bodyPr wrap="none" rtlCol="0">
            <a:spAutoFit/>
          </a:bodyPr>
          <a:lstStyle/>
          <a:p>
            <a:r>
              <a:rPr lang="en-US" dirty="0" smtClean="0"/>
              <a:t>Flow from left to right. Note standing waves on the downstream</a:t>
            </a:r>
          </a:p>
          <a:p>
            <a:r>
              <a:rPr lang="en-US" dirty="0" smtClean="0"/>
              <a:t>side of the bridge. These can be seen in the experimental results</a:t>
            </a:r>
          </a:p>
          <a:p>
            <a:r>
              <a:rPr lang="en-US" dirty="0" smtClean="0"/>
              <a:t>and the field photos.</a:t>
            </a:r>
            <a:endParaRPr lang="en-US" dirty="0"/>
          </a:p>
        </p:txBody>
      </p:sp>
      <p:sp>
        <p:nvSpPr>
          <p:cNvPr id="4" name="Slide Number Placeholder 3"/>
          <p:cNvSpPr>
            <a:spLocks noGrp="1"/>
          </p:cNvSpPr>
          <p:nvPr>
            <p:ph type="sldNum" sz="quarter" idx="12"/>
          </p:nvPr>
        </p:nvSpPr>
        <p:spPr/>
        <p:txBody>
          <a:bodyPr/>
          <a:lstStyle/>
          <a:p>
            <a:fld id="{9AD492F2-DF1D-41CC-B0F8-392E748F6276}" type="slidenum">
              <a:rPr lang="en-US" smtClean="0"/>
              <a:t>51</a:t>
            </a:fld>
            <a:endParaRPr lang="en-US"/>
          </a:p>
        </p:txBody>
      </p:sp>
    </p:spTree>
    <p:extLst>
      <p:ext uri="{BB962C8B-B14F-4D97-AF65-F5344CB8AC3E}">
        <p14:creationId xmlns:p14="http://schemas.microsoft.com/office/powerpoint/2010/main" val="7113708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152400"/>
            <a:ext cx="8915400" cy="1143000"/>
          </a:xfrm>
        </p:spPr>
        <p:txBody>
          <a:bodyPr>
            <a:normAutofit/>
          </a:bodyPr>
          <a:lstStyle/>
          <a:p>
            <a:r>
              <a:rPr lang="en-US" sz="3200" dirty="0" smtClean="0"/>
              <a:t>LES </a:t>
            </a:r>
            <a:r>
              <a:rPr lang="en-US" sz="3200" dirty="0" smtClean="0"/>
              <a:t>STREAMLINES, FREE FLOW (color code is for </a:t>
            </a:r>
            <a:r>
              <a:rPr lang="en-US" sz="3200" i="1" dirty="0" smtClean="0"/>
              <a:t>U</a:t>
            </a:r>
            <a:r>
              <a:rPr lang="en-US" sz="3200" dirty="0" smtClean="0"/>
              <a:t>/</a:t>
            </a:r>
            <a:r>
              <a:rPr lang="en-US" sz="3200" i="1" dirty="0" smtClean="0"/>
              <a:t>U</a:t>
            </a:r>
            <a:r>
              <a:rPr lang="en-US" sz="3200" i="1" baseline="-25000" dirty="0" smtClean="0"/>
              <a:t>BULK</a:t>
            </a:r>
            <a:r>
              <a:rPr lang="en-US" sz="3200" dirty="0" smtClean="0"/>
              <a:t>)</a:t>
            </a:r>
            <a:endParaRPr lang="en-US" sz="3200" dirty="0"/>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447800"/>
            <a:ext cx="4114800" cy="2793594"/>
          </a:xfrm>
          <a:prstGeom prst="rect">
            <a:avLst/>
          </a:prstGeom>
          <a:noFill/>
          <a:extLst>
            <a:ext uri="{909E8E84-426E-40DD-AFC4-6F175D3DCCD1}">
              <a14:hiddenFill xmlns:a14="http://schemas.microsoft.com/office/drawing/2010/main">
                <a:solidFill>
                  <a:srgbClr val="FFFFFF"/>
                </a:solidFill>
              </a14:hiddenFill>
            </a:ext>
          </a:extLst>
        </p:spPr>
      </p:pic>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1447800"/>
            <a:ext cx="4114800" cy="2793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295400" y="4343400"/>
            <a:ext cx="2133148" cy="369332"/>
          </a:xfrm>
          <a:prstGeom prst="rect">
            <a:avLst/>
          </a:prstGeom>
          <a:noFill/>
        </p:spPr>
        <p:txBody>
          <a:bodyPr wrap="none" rtlCol="0">
            <a:spAutoFit/>
          </a:bodyPr>
          <a:lstStyle/>
          <a:p>
            <a:r>
              <a:rPr lang="en-US" dirty="0"/>
              <a:t>Run 1, Free Flow LSA</a:t>
            </a:r>
          </a:p>
        </p:txBody>
      </p:sp>
      <p:sp>
        <p:nvSpPr>
          <p:cNvPr id="4" name="TextBox 3"/>
          <p:cNvSpPr txBox="1"/>
          <p:nvPr/>
        </p:nvSpPr>
        <p:spPr>
          <a:xfrm>
            <a:off x="5413076" y="4343400"/>
            <a:ext cx="2296078" cy="369332"/>
          </a:xfrm>
          <a:prstGeom prst="rect">
            <a:avLst/>
          </a:prstGeom>
          <a:noFill/>
        </p:spPr>
        <p:txBody>
          <a:bodyPr wrap="none" rtlCol="0">
            <a:spAutoFit/>
          </a:bodyPr>
          <a:lstStyle/>
          <a:p>
            <a:r>
              <a:rPr lang="en-US" dirty="0"/>
              <a:t>Run 10, Free Flow, SSA</a:t>
            </a:r>
          </a:p>
        </p:txBody>
      </p:sp>
      <p:sp>
        <p:nvSpPr>
          <p:cNvPr id="5" name="TextBox 4"/>
          <p:cNvSpPr txBox="1"/>
          <p:nvPr/>
        </p:nvSpPr>
        <p:spPr>
          <a:xfrm>
            <a:off x="228600" y="4661118"/>
            <a:ext cx="4554415" cy="1815882"/>
          </a:xfrm>
          <a:prstGeom prst="rect">
            <a:avLst/>
          </a:prstGeom>
          <a:noFill/>
        </p:spPr>
        <p:txBody>
          <a:bodyPr wrap="square" rtlCol="0">
            <a:spAutoFit/>
          </a:bodyPr>
          <a:lstStyle/>
          <a:p>
            <a:r>
              <a:rPr lang="en-GB" sz="1600" dirty="0"/>
              <a:t>At the leading edges of the abutments, the </a:t>
            </a:r>
            <a:r>
              <a:rPr lang="en-GB" sz="1600" dirty="0" smtClean="0"/>
              <a:t>flow</a:t>
            </a:r>
          </a:p>
          <a:p>
            <a:r>
              <a:rPr lang="en-GB" sz="1600" dirty="0" smtClean="0"/>
              <a:t>separates</a:t>
            </a:r>
            <a:r>
              <a:rPr lang="en-GB" sz="1600" dirty="0"/>
              <a:t>, which causes the formation of </a:t>
            </a:r>
            <a:endParaRPr lang="en-GB" sz="1600" dirty="0" smtClean="0"/>
          </a:p>
          <a:p>
            <a:r>
              <a:rPr lang="en-GB" sz="1600" dirty="0" smtClean="0"/>
              <a:t>substantial </a:t>
            </a:r>
            <a:r>
              <a:rPr lang="en-GB" sz="1600" dirty="0"/>
              <a:t>recirculation </a:t>
            </a:r>
            <a:r>
              <a:rPr lang="en-GB" sz="1600" dirty="0" smtClean="0"/>
              <a:t>zones.  The length of the large recirculation </a:t>
            </a:r>
            <a:r>
              <a:rPr lang="en-GB" sz="1600" dirty="0"/>
              <a:t>zone </a:t>
            </a:r>
            <a:r>
              <a:rPr lang="en-GB" sz="1600" dirty="0" smtClean="0"/>
              <a:t>on the left is approximately </a:t>
            </a:r>
            <a:r>
              <a:rPr lang="en-GB" sz="1600" dirty="0"/>
              <a:t>two times the </a:t>
            </a:r>
            <a:r>
              <a:rPr lang="en-GB" sz="1600" dirty="0" smtClean="0"/>
              <a:t>width </a:t>
            </a:r>
            <a:r>
              <a:rPr lang="en-GB" sz="1600" dirty="0"/>
              <a:t>of the </a:t>
            </a:r>
            <a:r>
              <a:rPr lang="en-GB" sz="1600" dirty="0" smtClean="0"/>
              <a:t>channel.  High velocity flow occurs on the floodplain and in the main channel with a maximum </a:t>
            </a:r>
            <a:r>
              <a:rPr lang="en-US" sz="1600" i="1" dirty="0" smtClean="0"/>
              <a:t>U</a:t>
            </a:r>
            <a:r>
              <a:rPr lang="en-US" sz="1600" dirty="0" smtClean="0"/>
              <a:t>/</a:t>
            </a:r>
            <a:r>
              <a:rPr lang="en-US" sz="1600" i="1" dirty="0" err="1" smtClean="0"/>
              <a:t>U</a:t>
            </a:r>
            <a:r>
              <a:rPr lang="en-US" sz="1600" i="1" baseline="-25000" dirty="0" err="1" smtClean="0"/>
              <a:t>bulk</a:t>
            </a:r>
            <a:r>
              <a:rPr lang="en-US" sz="1600" baseline="-25000" dirty="0" smtClean="0"/>
              <a:t> </a:t>
            </a:r>
            <a:r>
              <a:rPr lang="en-US" sz="1600" dirty="0" smtClean="0"/>
              <a:t> of 2</a:t>
            </a:r>
            <a:r>
              <a:rPr lang="en-GB" sz="1600" dirty="0" smtClean="0"/>
              <a:t>.</a:t>
            </a:r>
            <a:endParaRPr lang="en-US" sz="1600" dirty="0"/>
          </a:p>
        </p:txBody>
      </p:sp>
      <p:sp>
        <p:nvSpPr>
          <p:cNvPr id="6" name="TextBox 5"/>
          <p:cNvSpPr txBox="1"/>
          <p:nvPr/>
        </p:nvSpPr>
        <p:spPr>
          <a:xfrm>
            <a:off x="4648200" y="4724400"/>
            <a:ext cx="4250459" cy="1569660"/>
          </a:xfrm>
          <a:prstGeom prst="rect">
            <a:avLst/>
          </a:prstGeom>
          <a:noFill/>
        </p:spPr>
        <p:txBody>
          <a:bodyPr wrap="none" rtlCol="0">
            <a:spAutoFit/>
          </a:bodyPr>
          <a:lstStyle/>
          <a:p>
            <a:r>
              <a:rPr lang="en-GB" sz="1600" dirty="0"/>
              <a:t>The flow is forced through a much </a:t>
            </a:r>
            <a:r>
              <a:rPr lang="en-GB" sz="1600" dirty="0" smtClean="0"/>
              <a:t>smaller</a:t>
            </a:r>
          </a:p>
          <a:p>
            <a:r>
              <a:rPr lang="en-GB" sz="1600" dirty="0" smtClean="0"/>
              <a:t> </a:t>
            </a:r>
            <a:r>
              <a:rPr lang="en-GB" sz="1600" dirty="0"/>
              <a:t>bridge opening between the abutments, </a:t>
            </a:r>
            <a:endParaRPr lang="en-GB" sz="1600" dirty="0" smtClean="0"/>
          </a:p>
          <a:p>
            <a:r>
              <a:rPr lang="en-GB" sz="1600" dirty="0" smtClean="0"/>
              <a:t>causing </a:t>
            </a:r>
            <a:r>
              <a:rPr lang="en-GB" sz="1600" dirty="0"/>
              <a:t>a significant velocity increase, </a:t>
            </a:r>
            <a:r>
              <a:rPr lang="en-GB" sz="1600" dirty="0" smtClean="0"/>
              <a:t>up</a:t>
            </a:r>
          </a:p>
          <a:p>
            <a:r>
              <a:rPr lang="en-GB" sz="1600" dirty="0" smtClean="0"/>
              <a:t>to </a:t>
            </a:r>
            <a:r>
              <a:rPr lang="en-GB" sz="1600" dirty="0"/>
              <a:t>more than 2.5 times the bulk velocity</a:t>
            </a:r>
            <a:r>
              <a:rPr lang="en-GB" sz="1600" dirty="0" smtClean="0"/>
              <a:t>. The </a:t>
            </a:r>
          </a:p>
          <a:p>
            <a:r>
              <a:rPr lang="en-GB" sz="1600" dirty="0" smtClean="0"/>
              <a:t>counter-rotating vortex  downstream of the left</a:t>
            </a:r>
          </a:p>
          <a:p>
            <a:r>
              <a:rPr lang="en-GB" sz="1600" dirty="0" smtClean="0"/>
              <a:t>abutment is driven by the recirculating flow.</a:t>
            </a:r>
            <a:endParaRPr lang="en-US" sz="1600" dirty="0"/>
          </a:p>
        </p:txBody>
      </p:sp>
      <p:sp>
        <p:nvSpPr>
          <p:cNvPr id="7" name="Slide Number Placeholder 6"/>
          <p:cNvSpPr>
            <a:spLocks noGrp="1"/>
          </p:cNvSpPr>
          <p:nvPr>
            <p:ph type="sldNum" sz="quarter" idx="12"/>
          </p:nvPr>
        </p:nvSpPr>
        <p:spPr/>
        <p:txBody>
          <a:bodyPr/>
          <a:lstStyle/>
          <a:p>
            <a:fld id="{9AD492F2-DF1D-41CC-B0F8-392E748F6276}" type="slidenum">
              <a:rPr lang="en-US" smtClean="0"/>
              <a:t>52</a:t>
            </a:fld>
            <a:endParaRPr lang="en-US"/>
          </a:p>
        </p:txBody>
      </p:sp>
    </p:spTree>
    <p:extLst>
      <p:ext uri="{BB962C8B-B14F-4D97-AF65-F5344CB8AC3E}">
        <p14:creationId xmlns:p14="http://schemas.microsoft.com/office/powerpoint/2010/main" val="3183300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86800" cy="1143000"/>
          </a:xfrm>
        </p:spPr>
        <p:txBody>
          <a:bodyPr>
            <a:normAutofit/>
          </a:bodyPr>
          <a:lstStyle/>
          <a:p>
            <a:r>
              <a:rPr lang="en-US" sz="3200" dirty="0" smtClean="0"/>
              <a:t>LES </a:t>
            </a:r>
            <a:r>
              <a:rPr lang="en-US" sz="3200" dirty="0" smtClean="0"/>
              <a:t>STREAMLINES, SUBMERGED ORIFICE FLOW</a:t>
            </a:r>
            <a:br>
              <a:rPr lang="en-US" sz="3200" dirty="0" smtClean="0"/>
            </a:br>
            <a:r>
              <a:rPr lang="en-US" sz="3200" dirty="0" smtClean="0"/>
              <a:t>(</a:t>
            </a:r>
            <a:r>
              <a:rPr lang="en-US" sz="3200" dirty="0" smtClean="0"/>
              <a:t>color code is for </a:t>
            </a:r>
            <a:r>
              <a:rPr lang="en-US" sz="3200" i="1" dirty="0" smtClean="0"/>
              <a:t>U</a:t>
            </a:r>
            <a:r>
              <a:rPr lang="en-US" sz="3200" dirty="0" smtClean="0"/>
              <a:t>/</a:t>
            </a:r>
            <a:r>
              <a:rPr lang="en-US" sz="3200" i="1" dirty="0" err="1" smtClean="0"/>
              <a:t>U</a:t>
            </a:r>
            <a:r>
              <a:rPr lang="en-US" sz="3200" i="1" baseline="-25000" dirty="0" err="1" smtClean="0"/>
              <a:t>bulk</a:t>
            </a:r>
            <a:r>
              <a:rPr lang="en-US" sz="3200" dirty="0" smtClean="0"/>
              <a:t>)</a:t>
            </a:r>
            <a:endParaRPr lang="en-US" sz="3200" dirty="0"/>
          </a:p>
        </p:txBody>
      </p:sp>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447800"/>
            <a:ext cx="4114800" cy="279595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1447800"/>
            <a:ext cx="4114800" cy="279595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07377" y="4343400"/>
            <a:ext cx="4540823" cy="2123658"/>
          </a:xfrm>
          <a:prstGeom prst="rect">
            <a:avLst/>
          </a:prstGeom>
          <a:noFill/>
        </p:spPr>
        <p:txBody>
          <a:bodyPr wrap="square" rtlCol="0">
            <a:spAutoFit/>
          </a:bodyPr>
          <a:lstStyle/>
          <a:p>
            <a:pPr algn="ctr"/>
            <a:r>
              <a:rPr lang="en-US" dirty="0"/>
              <a:t>Run 2, Submerged Orifice Flow, </a:t>
            </a:r>
            <a:r>
              <a:rPr lang="en-US" dirty="0" smtClean="0"/>
              <a:t>LSA</a:t>
            </a:r>
          </a:p>
          <a:p>
            <a:pPr algn="ctr"/>
            <a:endParaRPr lang="en-GB" dirty="0" smtClean="0"/>
          </a:p>
          <a:p>
            <a:r>
              <a:rPr lang="en-GB" sz="1600" dirty="0" smtClean="0"/>
              <a:t>In </a:t>
            </a:r>
            <a:r>
              <a:rPr lang="en-GB" sz="1600" dirty="0"/>
              <a:t>comparison to the free </a:t>
            </a:r>
            <a:r>
              <a:rPr lang="en-GB" sz="1600" dirty="0" smtClean="0"/>
              <a:t>flow, </a:t>
            </a:r>
            <a:r>
              <a:rPr lang="en-GB" sz="1600" dirty="0"/>
              <a:t>the </a:t>
            </a:r>
            <a:r>
              <a:rPr lang="en-GB" sz="1600" dirty="0" smtClean="0"/>
              <a:t>streamlines</a:t>
            </a:r>
          </a:p>
          <a:p>
            <a:r>
              <a:rPr lang="en-GB" sz="1600" dirty="0" smtClean="0"/>
              <a:t>downstream </a:t>
            </a:r>
            <a:r>
              <a:rPr lang="en-GB" sz="1600" dirty="0"/>
              <a:t>of the abutment are almost </a:t>
            </a:r>
            <a:r>
              <a:rPr lang="en-GB" sz="1600" dirty="0" smtClean="0"/>
              <a:t>parallel.</a:t>
            </a:r>
          </a:p>
          <a:p>
            <a:r>
              <a:rPr lang="en-GB" sz="1600" dirty="0" smtClean="0"/>
              <a:t>The </a:t>
            </a:r>
            <a:r>
              <a:rPr lang="en-GB" sz="1600" dirty="0"/>
              <a:t>variation of </a:t>
            </a:r>
            <a:r>
              <a:rPr lang="en-GB" sz="1600" dirty="0" err="1"/>
              <a:t>streamwise</a:t>
            </a:r>
            <a:r>
              <a:rPr lang="en-GB" sz="1600" dirty="0"/>
              <a:t> velocity across the </a:t>
            </a:r>
            <a:endParaRPr lang="en-GB" sz="1600" dirty="0" smtClean="0"/>
          </a:p>
          <a:p>
            <a:r>
              <a:rPr lang="en-GB" sz="1600" dirty="0" smtClean="0"/>
              <a:t>cross-section </a:t>
            </a:r>
            <a:r>
              <a:rPr lang="en-GB" sz="1600" dirty="0"/>
              <a:t>is not as pronounced as for the </a:t>
            </a:r>
            <a:r>
              <a:rPr lang="en-GB" sz="1600" dirty="0" smtClean="0"/>
              <a:t>free</a:t>
            </a:r>
          </a:p>
          <a:p>
            <a:r>
              <a:rPr lang="en-GB" sz="1600" dirty="0" smtClean="0"/>
              <a:t> </a:t>
            </a:r>
            <a:r>
              <a:rPr lang="en-GB" sz="1600" dirty="0"/>
              <a:t>flow run. A large horizontal vortex is found </a:t>
            </a:r>
            <a:r>
              <a:rPr lang="en-GB" sz="1600" dirty="0" smtClean="0"/>
              <a:t>further</a:t>
            </a:r>
          </a:p>
          <a:p>
            <a:r>
              <a:rPr lang="en-GB" sz="1600" dirty="0" smtClean="0"/>
              <a:t> </a:t>
            </a:r>
            <a:r>
              <a:rPr lang="en-GB" sz="1600" dirty="0"/>
              <a:t>downstream than for free </a:t>
            </a:r>
            <a:r>
              <a:rPr lang="en-GB" sz="1600" dirty="0" smtClean="0"/>
              <a:t>flow.</a:t>
            </a:r>
            <a:endParaRPr lang="en-US" sz="1600" dirty="0"/>
          </a:p>
        </p:txBody>
      </p:sp>
      <p:sp>
        <p:nvSpPr>
          <p:cNvPr id="5" name="TextBox 4"/>
          <p:cNvSpPr txBox="1"/>
          <p:nvPr/>
        </p:nvSpPr>
        <p:spPr>
          <a:xfrm>
            <a:off x="4724400" y="4343400"/>
            <a:ext cx="4386522" cy="2369880"/>
          </a:xfrm>
          <a:prstGeom prst="rect">
            <a:avLst/>
          </a:prstGeom>
          <a:noFill/>
        </p:spPr>
        <p:txBody>
          <a:bodyPr wrap="none" rtlCol="0">
            <a:spAutoFit/>
          </a:bodyPr>
          <a:lstStyle/>
          <a:p>
            <a:r>
              <a:rPr lang="en-US" dirty="0" smtClean="0"/>
              <a:t>Run 11, Submerged Orifice Flow, SSA</a:t>
            </a:r>
          </a:p>
          <a:p>
            <a:endParaRPr lang="en-US" dirty="0"/>
          </a:p>
          <a:p>
            <a:r>
              <a:rPr lang="en-GB" sz="1600" dirty="0" smtClean="0"/>
              <a:t>The </a:t>
            </a:r>
            <a:r>
              <a:rPr lang="en-GB" sz="1600" dirty="0"/>
              <a:t>recirculation zone on the left floodplain </a:t>
            </a:r>
            <a:endParaRPr lang="en-GB" sz="1600" dirty="0" smtClean="0"/>
          </a:p>
          <a:p>
            <a:r>
              <a:rPr lang="en-GB" sz="1600" dirty="0" smtClean="0"/>
              <a:t>appears </a:t>
            </a:r>
            <a:r>
              <a:rPr lang="en-GB" sz="1600" dirty="0"/>
              <a:t>to </a:t>
            </a:r>
            <a:r>
              <a:rPr lang="en-GB" sz="1600" dirty="0" smtClean="0"/>
              <a:t>rotate </a:t>
            </a:r>
            <a:r>
              <a:rPr lang="en-GB" sz="1600" dirty="0"/>
              <a:t>about a horizontal axis </a:t>
            </a:r>
            <a:r>
              <a:rPr lang="en-GB" sz="1600" dirty="0" smtClean="0"/>
              <a:t>rather</a:t>
            </a:r>
          </a:p>
          <a:p>
            <a:r>
              <a:rPr lang="en-GB" sz="1600" dirty="0" smtClean="0"/>
              <a:t>than </a:t>
            </a:r>
            <a:r>
              <a:rPr lang="en-GB" sz="1600" dirty="0"/>
              <a:t>a vertical axis</a:t>
            </a:r>
            <a:r>
              <a:rPr lang="en-GB" sz="1600" dirty="0" smtClean="0"/>
              <a:t>, whereas </a:t>
            </a:r>
            <a:r>
              <a:rPr lang="en-GB" sz="1600" dirty="0"/>
              <a:t>the recirculation </a:t>
            </a:r>
            <a:r>
              <a:rPr lang="en-GB" sz="1600" dirty="0" smtClean="0"/>
              <a:t>zone</a:t>
            </a:r>
          </a:p>
          <a:p>
            <a:r>
              <a:rPr lang="en-GB" sz="1600" dirty="0" smtClean="0"/>
              <a:t>on </a:t>
            </a:r>
            <a:r>
              <a:rPr lang="en-GB" sz="1600" dirty="0"/>
              <a:t>the right </a:t>
            </a:r>
            <a:r>
              <a:rPr lang="en-GB" sz="1600" dirty="0" smtClean="0"/>
              <a:t>floodplain is predominantly rotating</a:t>
            </a:r>
          </a:p>
          <a:p>
            <a:r>
              <a:rPr lang="en-GB" sz="1600" dirty="0" smtClean="0"/>
              <a:t>about </a:t>
            </a:r>
            <a:r>
              <a:rPr lang="en-GB" sz="1600" dirty="0"/>
              <a:t>a vertical axis. The </a:t>
            </a:r>
            <a:r>
              <a:rPr lang="en-GB" sz="1600" dirty="0" smtClean="0"/>
              <a:t>highest </a:t>
            </a:r>
            <a:r>
              <a:rPr lang="en-GB" sz="1600" dirty="0"/>
              <a:t>velocities are </a:t>
            </a:r>
            <a:endParaRPr lang="en-GB" sz="1600" dirty="0" smtClean="0"/>
          </a:p>
          <a:p>
            <a:r>
              <a:rPr lang="en-GB" sz="1600" dirty="0" smtClean="0"/>
              <a:t>found </a:t>
            </a:r>
            <a:r>
              <a:rPr lang="en-GB" sz="1600" dirty="0"/>
              <a:t>on the downstream side of the </a:t>
            </a:r>
            <a:r>
              <a:rPr lang="en-GB" sz="1600" dirty="0" smtClean="0"/>
              <a:t>abutment</a:t>
            </a:r>
          </a:p>
          <a:p>
            <a:r>
              <a:rPr lang="en-GB" sz="1600" dirty="0" smtClean="0"/>
              <a:t>and </a:t>
            </a:r>
            <a:r>
              <a:rPr lang="en-GB" sz="1600" dirty="0"/>
              <a:t>primarily in the main channel.</a:t>
            </a:r>
            <a:endParaRPr lang="en-US" sz="1600" dirty="0"/>
          </a:p>
        </p:txBody>
      </p:sp>
      <p:sp>
        <p:nvSpPr>
          <p:cNvPr id="6" name="Slide Number Placeholder 5"/>
          <p:cNvSpPr>
            <a:spLocks noGrp="1"/>
          </p:cNvSpPr>
          <p:nvPr>
            <p:ph type="sldNum" sz="quarter" idx="12"/>
          </p:nvPr>
        </p:nvSpPr>
        <p:spPr/>
        <p:txBody>
          <a:bodyPr/>
          <a:lstStyle/>
          <a:p>
            <a:fld id="{9AD492F2-DF1D-41CC-B0F8-392E748F6276}" type="slidenum">
              <a:rPr lang="en-US" smtClean="0"/>
              <a:t>53</a:t>
            </a:fld>
            <a:endParaRPr lang="en-US"/>
          </a:p>
        </p:txBody>
      </p:sp>
    </p:spTree>
    <p:extLst>
      <p:ext uri="{BB962C8B-B14F-4D97-AF65-F5344CB8AC3E}">
        <p14:creationId xmlns:p14="http://schemas.microsoft.com/office/powerpoint/2010/main" val="410891073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normAutofit fontScale="90000"/>
          </a:bodyPr>
          <a:lstStyle/>
          <a:p>
            <a:r>
              <a:rPr lang="en-US" sz="3600" dirty="0" smtClean="0"/>
              <a:t>LES </a:t>
            </a:r>
            <a:r>
              <a:rPr lang="en-US" sz="3600" dirty="0" smtClean="0"/>
              <a:t>STREAMLINES, OVERTOPPING FLOW</a:t>
            </a:r>
            <a:br>
              <a:rPr lang="en-US" sz="3600" dirty="0" smtClean="0"/>
            </a:br>
            <a:r>
              <a:rPr lang="en-US" sz="3600" dirty="0" smtClean="0"/>
              <a:t>(</a:t>
            </a:r>
            <a:r>
              <a:rPr lang="en-US" sz="3600" dirty="0" smtClean="0"/>
              <a:t>color code is for </a:t>
            </a:r>
            <a:r>
              <a:rPr lang="en-US" sz="3600" i="1" dirty="0" smtClean="0"/>
              <a:t>U</a:t>
            </a:r>
            <a:r>
              <a:rPr lang="en-US" sz="3600" dirty="0" smtClean="0"/>
              <a:t>/</a:t>
            </a:r>
            <a:r>
              <a:rPr lang="en-US" sz="3600" i="1" dirty="0" err="1" smtClean="0"/>
              <a:t>U</a:t>
            </a:r>
            <a:r>
              <a:rPr lang="en-US" sz="3600" i="1" baseline="-25000" dirty="0" err="1" smtClean="0"/>
              <a:t>bulk</a:t>
            </a:r>
            <a:r>
              <a:rPr lang="en-US" sz="3600" dirty="0" smtClean="0"/>
              <a:t>)</a:t>
            </a:r>
            <a:endParaRPr lang="en-US" sz="3600" dirty="0"/>
          </a:p>
        </p:txBody>
      </p:sp>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524000"/>
            <a:ext cx="4114800" cy="2795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1524000"/>
            <a:ext cx="4114800" cy="279595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07377" y="4343400"/>
            <a:ext cx="4540823" cy="1877437"/>
          </a:xfrm>
          <a:prstGeom prst="rect">
            <a:avLst/>
          </a:prstGeom>
          <a:noFill/>
        </p:spPr>
        <p:txBody>
          <a:bodyPr wrap="square" rtlCol="0">
            <a:spAutoFit/>
          </a:bodyPr>
          <a:lstStyle/>
          <a:p>
            <a:pPr algn="ctr"/>
            <a:r>
              <a:rPr lang="en-US" dirty="0"/>
              <a:t>Run </a:t>
            </a:r>
            <a:r>
              <a:rPr lang="en-US" dirty="0" smtClean="0"/>
              <a:t>3, Overtopping Flow, LSA</a:t>
            </a:r>
          </a:p>
          <a:p>
            <a:pPr algn="ctr"/>
            <a:endParaRPr lang="en-GB" dirty="0" smtClean="0"/>
          </a:p>
          <a:p>
            <a:r>
              <a:rPr lang="en-GB" sz="1600" dirty="0"/>
              <a:t>The overtopping flow accelerates at the trailing edge of the bridge deck due to the flow plunging into the downstream area of the bridge. The overtopping causes a vertical recirculation zone downstream of the abutments on both floodplains</a:t>
            </a:r>
            <a:r>
              <a:rPr lang="en-GB" sz="1600" dirty="0" smtClean="0"/>
              <a:t>. </a:t>
            </a:r>
            <a:endParaRPr lang="en-US" sz="1600" dirty="0"/>
          </a:p>
        </p:txBody>
      </p:sp>
      <p:sp>
        <p:nvSpPr>
          <p:cNvPr id="6" name="TextBox 5"/>
          <p:cNvSpPr txBox="1"/>
          <p:nvPr/>
        </p:nvSpPr>
        <p:spPr>
          <a:xfrm>
            <a:off x="5413076" y="4343400"/>
            <a:ext cx="3056029" cy="369332"/>
          </a:xfrm>
          <a:prstGeom prst="rect">
            <a:avLst/>
          </a:prstGeom>
          <a:noFill/>
        </p:spPr>
        <p:txBody>
          <a:bodyPr wrap="none" rtlCol="0">
            <a:spAutoFit/>
          </a:bodyPr>
          <a:lstStyle/>
          <a:p>
            <a:r>
              <a:rPr lang="en-US" dirty="0"/>
              <a:t>Run </a:t>
            </a:r>
            <a:r>
              <a:rPr lang="en-US" dirty="0" smtClean="0"/>
              <a:t>12, Overtopping Flow, </a:t>
            </a:r>
            <a:r>
              <a:rPr lang="en-US" dirty="0"/>
              <a:t>SSA</a:t>
            </a:r>
          </a:p>
        </p:txBody>
      </p:sp>
      <p:sp>
        <p:nvSpPr>
          <p:cNvPr id="7" name="TextBox 6"/>
          <p:cNvSpPr txBox="1"/>
          <p:nvPr/>
        </p:nvSpPr>
        <p:spPr>
          <a:xfrm>
            <a:off x="4572001" y="4876800"/>
            <a:ext cx="4572000" cy="1323439"/>
          </a:xfrm>
          <a:prstGeom prst="rect">
            <a:avLst/>
          </a:prstGeom>
          <a:noFill/>
        </p:spPr>
        <p:txBody>
          <a:bodyPr wrap="square" rtlCol="0">
            <a:spAutoFit/>
          </a:bodyPr>
          <a:lstStyle/>
          <a:p>
            <a:r>
              <a:rPr lang="en-GB" sz="1600" dirty="0"/>
              <a:t>The overtopping flow plunges into the </a:t>
            </a:r>
            <a:r>
              <a:rPr lang="en-GB" sz="1600" dirty="0" smtClean="0"/>
              <a:t>downstream</a:t>
            </a:r>
          </a:p>
          <a:p>
            <a:r>
              <a:rPr lang="en-GB" sz="1600" dirty="0" smtClean="0"/>
              <a:t>area </a:t>
            </a:r>
            <a:r>
              <a:rPr lang="en-GB" sz="1600" dirty="0"/>
              <a:t>where it accelerates and drives the </a:t>
            </a:r>
            <a:r>
              <a:rPr lang="en-GB" sz="1600" dirty="0" smtClean="0"/>
              <a:t>vertical</a:t>
            </a:r>
          </a:p>
          <a:p>
            <a:r>
              <a:rPr lang="en-GB" sz="1600" dirty="0" smtClean="0"/>
              <a:t>recirculation </a:t>
            </a:r>
            <a:r>
              <a:rPr lang="en-GB" sz="1600" dirty="0"/>
              <a:t>zones that form on the downstream </a:t>
            </a:r>
            <a:r>
              <a:rPr lang="en-GB" sz="1600" dirty="0" smtClean="0"/>
              <a:t>side of </a:t>
            </a:r>
            <a:r>
              <a:rPr lang="en-GB" sz="1600" dirty="0"/>
              <a:t>the abutments</a:t>
            </a:r>
            <a:r>
              <a:rPr lang="en-GB" sz="1600" dirty="0" smtClean="0"/>
              <a:t>. </a:t>
            </a:r>
            <a:r>
              <a:rPr lang="en-GB" sz="1600" dirty="0"/>
              <a:t>Maximum </a:t>
            </a:r>
            <a:r>
              <a:rPr lang="en-GB" sz="1600" dirty="0" err="1"/>
              <a:t>streamwise</a:t>
            </a:r>
            <a:r>
              <a:rPr lang="en-GB" sz="1600" dirty="0"/>
              <a:t> </a:t>
            </a:r>
            <a:r>
              <a:rPr lang="en-GB" sz="1600" dirty="0" smtClean="0"/>
              <a:t>velocities are </a:t>
            </a:r>
            <a:r>
              <a:rPr lang="en-GB" sz="1600" dirty="0"/>
              <a:t>found in the main channel.</a:t>
            </a:r>
            <a:endParaRPr lang="en-US" sz="1600" dirty="0"/>
          </a:p>
        </p:txBody>
      </p:sp>
      <p:sp>
        <p:nvSpPr>
          <p:cNvPr id="3" name="Slide Number Placeholder 2"/>
          <p:cNvSpPr>
            <a:spLocks noGrp="1"/>
          </p:cNvSpPr>
          <p:nvPr>
            <p:ph type="sldNum" sz="quarter" idx="12"/>
          </p:nvPr>
        </p:nvSpPr>
        <p:spPr/>
        <p:txBody>
          <a:bodyPr/>
          <a:lstStyle/>
          <a:p>
            <a:fld id="{9AD492F2-DF1D-41CC-B0F8-392E748F6276}" type="slidenum">
              <a:rPr lang="en-US" smtClean="0"/>
              <a:t>54</a:t>
            </a:fld>
            <a:endParaRPr lang="en-US"/>
          </a:p>
        </p:txBody>
      </p:sp>
    </p:spTree>
    <p:extLst>
      <p:ext uri="{BB962C8B-B14F-4D97-AF65-F5344CB8AC3E}">
        <p14:creationId xmlns:p14="http://schemas.microsoft.com/office/powerpoint/2010/main" val="200362796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20762"/>
          </a:xfrm>
        </p:spPr>
        <p:txBody>
          <a:bodyPr>
            <a:normAutofit fontScale="90000"/>
          </a:bodyPr>
          <a:lstStyle/>
          <a:p>
            <a:r>
              <a:rPr lang="en-US" sz="3200" dirty="0" smtClean="0"/>
              <a:t>LES </a:t>
            </a:r>
            <a:r>
              <a:rPr lang="en-US" sz="3200" dirty="0" smtClean="0"/>
              <a:t>TURBULENT KINETIC ENERGY (TKE) &amp; SHEAR STRESS, FREE FLOW, </a:t>
            </a:r>
            <a:r>
              <a:rPr lang="en-US" sz="3200" dirty="0" smtClean="0"/>
              <a:t>LSA</a:t>
            </a:r>
            <a:endParaRPr lang="en-US" sz="3200" dirty="0"/>
          </a:p>
        </p:txBody>
      </p:sp>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 y="1371600"/>
            <a:ext cx="2857500" cy="3552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1809750"/>
            <a:ext cx="5943600" cy="3067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457200" y="5638800"/>
            <a:ext cx="7958782" cy="1077218"/>
          </a:xfrm>
          <a:prstGeom prst="rect">
            <a:avLst/>
          </a:prstGeom>
          <a:noFill/>
        </p:spPr>
        <p:txBody>
          <a:bodyPr wrap="none" rtlCol="0">
            <a:spAutoFit/>
          </a:bodyPr>
          <a:lstStyle/>
          <a:p>
            <a:r>
              <a:rPr lang="en-GB" sz="1600" dirty="0"/>
              <a:t>Two peaks of TKE are found near the </a:t>
            </a:r>
            <a:r>
              <a:rPr lang="en-GB" sz="1600" dirty="0" smtClean="0"/>
              <a:t>tips </a:t>
            </a:r>
            <a:r>
              <a:rPr lang="en-GB" sz="1600" dirty="0"/>
              <a:t>of the abutments, clearly the signatures of </a:t>
            </a:r>
            <a:r>
              <a:rPr lang="en-GB" sz="1600" dirty="0" smtClean="0"/>
              <a:t>the</a:t>
            </a:r>
          </a:p>
          <a:p>
            <a:r>
              <a:rPr lang="en-GB" sz="1600" dirty="0" smtClean="0"/>
              <a:t> </a:t>
            </a:r>
            <a:r>
              <a:rPr lang="en-GB" sz="1600" dirty="0"/>
              <a:t>shear </a:t>
            </a:r>
            <a:r>
              <a:rPr lang="en-GB" sz="1600" dirty="0" smtClean="0"/>
              <a:t>layers. </a:t>
            </a:r>
            <a:r>
              <a:rPr lang="en-GB" sz="1600" dirty="0"/>
              <a:t>Elevated levels of the bed </a:t>
            </a:r>
            <a:r>
              <a:rPr lang="en-US" sz="1600" dirty="0"/>
              <a:t>shear stress are fairly consistent with elevated </a:t>
            </a:r>
            <a:r>
              <a:rPr lang="en-US" sz="1600" dirty="0" smtClean="0"/>
              <a:t>levels</a:t>
            </a:r>
          </a:p>
          <a:p>
            <a:r>
              <a:rPr lang="en-US" sz="1600" dirty="0" smtClean="0"/>
              <a:t> </a:t>
            </a:r>
            <a:r>
              <a:rPr lang="en-US" sz="1600" dirty="0"/>
              <a:t>of the TKE with the location of the peaks of these two quantities nearly coinciding </a:t>
            </a:r>
            <a:r>
              <a:rPr lang="en-US" sz="1600" dirty="0" smtClean="0"/>
              <a:t>suggesting</a:t>
            </a:r>
          </a:p>
          <a:p>
            <a:r>
              <a:rPr lang="en-US" sz="1600" dirty="0" smtClean="0"/>
              <a:t> </a:t>
            </a:r>
            <a:r>
              <a:rPr lang="en-US" sz="1600" dirty="0"/>
              <a:t>that both quantities contribute to local scour.</a:t>
            </a:r>
          </a:p>
        </p:txBody>
      </p:sp>
      <p:sp>
        <p:nvSpPr>
          <p:cNvPr id="4" name="TextBox 3"/>
          <p:cNvSpPr txBox="1"/>
          <p:nvPr/>
        </p:nvSpPr>
        <p:spPr>
          <a:xfrm>
            <a:off x="228600" y="4953000"/>
            <a:ext cx="3175485" cy="646331"/>
          </a:xfrm>
          <a:prstGeom prst="rect">
            <a:avLst/>
          </a:prstGeom>
          <a:noFill/>
        </p:spPr>
        <p:txBody>
          <a:bodyPr wrap="none" rtlCol="0">
            <a:spAutoFit/>
          </a:bodyPr>
          <a:lstStyle/>
          <a:p>
            <a:r>
              <a:rPr lang="en-US" dirty="0" smtClean="0"/>
              <a:t>(a) Color coded TKE overlaid on </a:t>
            </a:r>
          </a:p>
          <a:p>
            <a:r>
              <a:rPr lang="en-US" dirty="0" smtClean="0"/>
              <a:t>bed elevation contours</a:t>
            </a:r>
            <a:endParaRPr lang="en-US" dirty="0"/>
          </a:p>
        </p:txBody>
      </p:sp>
      <p:sp>
        <p:nvSpPr>
          <p:cNvPr id="7" name="TextBox 6"/>
          <p:cNvSpPr txBox="1"/>
          <p:nvPr/>
        </p:nvSpPr>
        <p:spPr>
          <a:xfrm>
            <a:off x="4114800" y="4876800"/>
            <a:ext cx="3927678" cy="646331"/>
          </a:xfrm>
          <a:prstGeom prst="rect">
            <a:avLst/>
          </a:prstGeom>
          <a:noFill/>
        </p:spPr>
        <p:txBody>
          <a:bodyPr wrap="none" rtlCol="0">
            <a:spAutoFit/>
          </a:bodyPr>
          <a:lstStyle/>
          <a:p>
            <a:r>
              <a:rPr lang="en-US" dirty="0" smtClean="0"/>
              <a:t>(b) Color coded shear stress relative to </a:t>
            </a:r>
          </a:p>
          <a:p>
            <a:r>
              <a:rPr lang="en-US" dirty="0" smtClean="0"/>
              <a:t>the </a:t>
            </a:r>
            <a:r>
              <a:rPr lang="en-US" dirty="0" smtClean="0"/>
              <a:t>maximum value. </a:t>
            </a:r>
            <a:endParaRPr lang="en-US" dirty="0"/>
          </a:p>
        </p:txBody>
      </p:sp>
      <p:sp>
        <p:nvSpPr>
          <p:cNvPr id="5" name="Slide Number Placeholder 4"/>
          <p:cNvSpPr>
            <a:spLocks noGrp="1"/>
          </p:cNvSpPr>
          <p:nvPr>
            <p:ph type="sldNum" sz="quarter" idx="12"/>
          </p:nvPr>
        </p:nvSpPr>
        <p:spPr/>
        <p:txBody>
          <a:bodyPr/>
          <a:lstStyle/>
          <a:p>
            <a:fld id="{9AD492F2-DF1D-41CC-B0F8-392E748F6276}" type="slidenum">
              <a:rPr lang="en-US" smtClean="0"/>
              <a:t>55</a:t>
            </a:fld>
            <a:endParaRPr lang="en-US"/>
          </a:p>
        </p:txBody>
      </p:sp>
    </p:spTree>
    <p:extLst>
      <p:ext uri="{BB962C8B-B14F-4D97-AF65-F5344CB8AC3E}">
        <p14:creationId xmlns:p14="http://schemas.microsoft.com/office/powerpoint/2010/main" val="143576164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r>
              <a:rPr lang="en-US" sz="3200" dirty="0" smtClean="0"/>
              <a:t>LES Turbulent Kinetic Energy (TKE) &amp; Shear Stress, Overtopping Flow, LSA</a:t>
            </a:r>
            <a:endParaRPr lang="en-US" sz="3200" dirty="0"/>
          </a:p>
        </p:txBody>
      </p:sp>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295400"/>
            <a:ext cx="2752725" cy="3876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1905000"/>
            <a:ext cx="5943600" cy="3067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52400" y="5181600"/>
            <a:ext cx="3175485" cy="646331"/>
          </a:xfrm>
          <a:prstGeom prst="rect">
            <a:avLst/>
          </a:prstGeom>
          <a:noFill/>
        </p:spPr>
        <p:txBody>
          <a:bodyPr wrap="none" rtlCol="0">
            <a:spAutoFit/>
          </a:bodyPr>
          <a:lstStyle/>
          <a:p>
            <a:r>
              <a:rPr lang="en-US" dirty="0" smtClean="0"/>
              <a:t>(a) Color coded TKE overlaid on </a:t>
            </a:r>
          </a:p>
          <a:p>
            <a:r>
              <a:rPr lang="en-US" dirty="0" smtClean="0"/>
              <a:t>bed elevation contours</a:t>
            </a:r>
            <a:endParaRPr lang="en-US" dirty="0"/>
          </a:p>
        </p:txBody>
      </p:sp>
      <p:sp>
        <p:nvSpPr>
          <p:cNvPr id="6" name="TextBox 5"/>
          <p:cNvSpPr txBox="1"/>
          <p:nvPr/>
        </p:nvSpPr>
        <p:spPr>
          <a:xfrm>
            <a:off x="4038600" y="5105400"/>
            <a:ext cx="3927678" cy="646331"/>
          </a:xfrm>
          <a:prstGeom prst="rect">
            <a:avLst/>
          </a:prstGeom>
          <a:noFill/>
        </p:spPr>
        <p:txBody>
          <a:bodyPr wrap="none" rtlCol="0">
            <a:spAutoFit/>
          </a:bodyPr>
          <a:lstStyle/>
          <a:p>
            <a:r>
              <a:rPr lang="en-US" dirty="0" smtClean="0"/>
              <a:t>(b) Color coded shear stress relative to </a:t>
            </a:r>
          </a:p>
          <a:p>
            <a:r>
              <a:rPr lang="en-US" dirty="0" smtClean="0"/>
              <a:t>the </a:t>
            </a:r>
            <a:r>
              <a:rPr lang="en-US" dirty="0" smtClean="0"/>
              <a:t>maximum value. </a:t>
            </a:r>
            <a:endParaRPr lang="en-US" dirty="0"/>
          </a:p>
        </p:txBody>
      </p:sp>
      <p:sp>
        <p:nvSpPr>
          <p:cNvPr id="7" name="TextBox 6"/>
          <p:cNvSpPr txBox="1"/>
          <p:nvPr/>
        </p:nvSpPr>
        <p:spPr>
          <a:xfrm>
            <a:off x="29308" y="5867400"/>
            <a:ext cx="8972841" cy="830997"/>
          </a:xfrm>
          <a:prstGeom prst="rect">
            <a:avLst/>
          </a:prstGeom>
          <a:noFill/>
        </p:spPr>
        <p:txBody>
          <a:bodyPr wrap="none" rtlCol="0">
            <a:spAutoFit/>
          </a:bodyPr>
          <a:lstStyle/>
          <a:p>
            <a:r>
              <a:rPr lang="en-GB" sz="1600" dirty="0" smtClean="0"/>
              <a:t>Elevated </a:t>
            </a:r>
            <a:r>
              <a:rPr lang="en-GB" sz="1600" dirty="0"/>
              <a:t>areas of TKE are visible on the floodplain, due to the flow acceleration, and distinct peaks of TKE </a:t>
            </a:r>
            <a:endParaRPr lang="en-GB" sz="1600" dirty="0" smtClean="0"/>
          </a:p>
          <a:p>
            <a:r>
              <a:rPr lang="en-GB" sz="1600" dirty="0" smtClean="0"/>
              <a:t>are </a:t>
            </a:r>
            <a:r>
              <a:rPr lang="en-GB" sz="1600" dirty="0"/>
              <a:t>found near the abutment </a:t>
            </a:r>
            <a:r>
              <a:rPr lang="en-GB" sz="1600" dirty="0" smtClean="0"/>
              <a:t>toes coinciding with the local scour. However, large values of shear stress </a:t>
            </a:r>
          </a:p>
          <a:p>
            <a:r>
              <a:rPr lang="en-GB" sz="1600" dirty="0" smtClean="0"/>
              <a:t>occur </a:t>
            </a:r>
            <a:r>
              <a:rPr lang="en-GB" sz="1600" dirty="0" smtClean="0"/>
              <a:t>across the floodplain  and are primarily responsible for the vertical contraction scour.</a:t>
            </a:r>
            <a:endParaRPr lang="en-US" sz="1600" dirty="0"/>
          </a:p>
        </p:txBody>
      </p:sp>
      <p:sp>
        <p:nvSpPr>
          <p:cNvPr id="3" name="Slide Number Placeholder 2"/>
          <p:cNvSpPr>
            <a:spLocks noGrp="1"/>
          </p:cNvSpPr>
          <p:nvPr>
            <p:ph type="sldNum" sz="quarter" idx="12"/>
          </p:nvPr>
        </p:nvSpPr>
        <p:spPr/>
        <p:txBody>
          <a:bodyPr/>
          <a:lstStyle/>
          <a:p>
            <a:fld id="{9AD492F2-DF1D-41CC-B0F8-392E748F6276}" type="slidenum">
              <a:rPr lang="en-US" smtClean="0"/>
              <a:t>56</a:t>
            </a:fld>
            <a:endParaRPr lang="en-US"/>
          </a:p>
        </p:txBody>
      </p:sp>
    </p:spTree>
    <p:extLst>
      <p:ext uri="{BB962C8B-B14F-4D97-AF65-F5344CB8AC3E}">
        <p14:creationId xmlns:p14="http://schemas.microsoft.com/office/powerpoint/2010/main" val="115515939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
            <a:ext cx="8686800" cy="1143000"/>
          </a:xfrm>
        </p:spPr>
        <p:txBody>
          <a:bodyPr>
            <a:normAutofit/>
          </a:bodyPr>
          <a:lstStyle/>
          <a:p>
            <a:r>
              <a:rPr lang="en-US" sz="3200" dirty="0" smtClean="0"/>
              <a:t>3D RANS </a:t>
            </a:r>
            <a:r>
              <a:rPr lang="en-US" sz="3200" dirty="0" smtClean="0"/>
              <a:t>SCOUR PREDICTORS, LSA, FREE FLOW</a:t>
            </a:r>
            <a:endParaRPr lang="en-US" sz="3200" dirty="0"/>
          </a:p>
        </p:txBody>
      </p:sp>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295400"/>
            <a:ext cx="7315200" cy="34817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990600" y="4798874"/>
            <a:ext cx="7409977" cy="1754326"/>
          </a:xfrm>
          <a:prstGeom prst="rect">
            <a:avLst/>
          </a:prstGeom>
          <a:noFill/>
        </p:spPr>
        <p:txBody>
          <a:bodyPr wrap="none" rtlCol="0">
            <a:spAutoFit/>
          </a:bodyPr>
          <a:lstStyle/>
          <a:p>
            <a:r>
              <a:rPr lang="en-GB" dirty="0" smtClean="0"/>
              <a:t>The </a:t>
            </a:r>
            <a:r>
              <a:rPr lang="en-GB" dirty="0"/>
              <a:t>3D-RANS predicted profiles are in reasonably good agreement with </a:t>
            </a:r>
            <a:endParaRPr lang="en-GB" dirty="0" smtClean="0"/>
          </a:p>
          <a:p>
            <a:r>
              <a:rPr lang="en-GB" dirty="0" smtClean="0"/>
              <a:t>the </a:t>
            </a:r>
            <a:r>
              <a:rPr lang="en-GB" dirty="0"/>
              <a:t>measurements, in particular for </a:t>
            </a:r>
            <a:r>
              <a:rPr lang="en-GB" dirty="0" smtClean="0"/>
              <a:t>the unit discharge ratio, </a:t>
            </a:r>
            <a:r>
              <a:rPr lang="en-GB" i="1" dirty="0" smtClean="0"/>
              <a:t>q</a:t>
            </a:r>
            <a:r>
              <a:rPr lang="en-GB" baseline="-25000" dirty="0" smtClean="0"/>
              <a:t>2</a:t>
            </a:r>
            <a:r>
              <a:rPr lang="en-GB" dirty="0" smtClean="0"/>
              <a:t>/</a:t>
            </a:r>
            <a:r>
              <a:rPr lang="en-GB" i="1" dirty="0" smtClean="0"/>
              <a:t>q</a:t>
            </a:r>
            <a:r>
              <a:rPr lang="en-GB" baseline="-25000" dirty="0" smtClean="0"/>
              <a:t>1 , </a:t>
            </a:r>
            <a:r>
              <a:rPr lang="en-GB" dirty="0" smtClean="0"/>
              <a:t>but also</a:t>
            </a:r>
          </a:p>
          <a:p>
            <a:r>
              <a:rPr lang="en-GB" dirty="0" smtClean="0"/>
              <a:t>for the resultant velocity, </a:t>
            </a:r>
            <a:r>
              <a:rPr lang="en-GB" i="1" dirty="0" smtClean="0"/>
              <a:t>V</a:t>
            </a:r>
            <a:r>
              <a:rPr lang="en-GB" baseline="-25000" dirty="0" smtClean="0"/>
              <a:t>2</a:t>
            </a:r>
            <a:r>
              <a:rPr lang="en-GB" dirty="0" smtClean="0"/>
              <a:t>(</a:t>
            </a:r>
            <a:r>
              <a:rPr lang="en-GB" i="1" dirty="0" smtClean="0"/>
              <a:t>R</a:t>
            </a:r>
            <a:r>
              <a:rPr lang="en-GB" dirty="0"/>
              <a:t>)/</a:t>
            </a:r>
            <a:r>
              <a:rPr lang="en-GB" i="1" dirty="0"/>
              <a:t>u</a:t>
            </a:r>
            <a:r>
              <a:rPr lang="en-GB" baseline="-25000" dirty="0"/>
              <a:t>*c</a:t>
            </a:r>
            <a:r>
              <a:rPr lang="en-GB" dirty="0" smtClean="0"/>
              <a:t>. However, the 3D RANS significantly </a:t>
            </a:r>
          </a:p>
          <a:p>
            <a:r>
              <a:rPr lang="en-GB" dirty="0" smtClean="0"/>
              <a:t>overestimates the TKE (</a:t>
            </a:r>
            <a:r>
              <a:rPr lang="en-GB" i="1" dirty="0" smtClean="0"/>
              <a:t>K/u</a:t>
            </a:r>
            <a:r>
              <a:rPr lang="en-GB" i="1" baseline="-25000" dirty="0" smtClean="0"/>
              <a:t>*c</a:t>
            </a:r>
            <a:r>
              <a:rPr lang="en-GB" i="1" baseline="30000" dirty="0" smtClean="0"/>
              <a:t>2</a:t>
            </a:r>
            <a:r>
              <a:rPr lang="en-GB" dirty="0" smtClean="0"/>
              <a:t>) at the left abutment and underestimates it</a:t>
            </a:r>
          </a:p>
          <a:p>
            <a:r>
              <a:rPr lang="en-GB" dirty="0" smtClean="0"/>
              <a:t>at the right abutment. As shown in the final report, the 3D RANS also </a:t>
            </a:r>
          </a:p>
          <a:p>
            <a:r>
              <a:rPr lang="en-GB" dirty="0" smtClean="0"/>
              <a:t>overestimates the size of the recirculation zone which is important to scour.</a:t>
            </a:r>
            <a:endParaRPr lang="en-US" dirty="0"/>
          </a:p>
        </p:txBody>
      </p:sp>
      <p:sp>
        <p:nvSpPr>
          <p:cNvPr id="4" name="Slide Number Placeholder 3"/>
          <p:cNvSpPr>
            <a:spLocks noGrp="1"/>
          </p:cNvSpPr>
          <p:nvPr>
            <p:ph type="sldNum" sz="quarter" idx="12"/>
          </p:nvPr>
        </p:nvSpPr>
        <p:spPr/>
        <p:txBody>
          <a:bodyPr/>
          <a:lstStyle/>
          <a:p>
            <a:fld id="{9AD492F2-DF1D-41CC-B0F8-392E748F6276}" type="slidenum">
              <a:rPr lang="en-US" smtClean="0"/>
              <a:t>57</a:t>
            </a:fld>
            <a:endParaRPr lang="en-US"/>
          </a:p>
        </p:txBody>
      </p:sp>
    </p:spTree>
    <p:extLst>
      <p:ext uri="{BB962C8B-B14F-4D97-AF65-F5344CB8AC3E}">
        <p14:creationId xmlns:p14="http://schemas.microsoft.com/office/powerpoint/2010/main" val="318090169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2D RANS, </a:t>
            </a:r>
            <a:r>
              <a:rPr lang="en-US" sz="3200" dirty="0" smtClean="0"/>
              <a:t>FREE FLOW, </a:t>
            </a:r>
            <a:r>
              <a:rPr lang="en-US" sz="3200" dirty="0" smtClean="0"/>
              <a:t>LSA</a:t>
            </a:r>
            <a:endParaRPr lang="en-US" sz="3200" dirty="0"/>
          </a:p>
        </p:txBody>
      </p:sp>
      <p:pic>
        <p:nvPicPr>
          <p:cNvPr id="317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524000"/>
            <a:ext cx="7315200" cy="34817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881664" y="5181600"/>
            <a:ext cx="7652736" cy="923330"/>
          </a:xfrm>
          <a:prstGeom prst="rect">
            <a:avLst/>
          </a:prstGeom>
          <a:noFill/>
        </p:spPr>
        <p:txBody>
          <a:bodyPr wrap="none" rtlCol="0">
            <a:spAutoFit/>
          </a:bodyPr>
          <a:lstStyle/>
          <a:p>
            <a:r>
              <a:rPr lang="en-GB" dirty="0" smtClean="0"/>
              <a:t>The </a:t>
            </a:r>
            <a:r>
              <a:rPr lang="en-GB" dirty="0"/>
              <a:t>2D model is able to calculate with reasonable accuracy the measured </a:t>
            </a:r>
            <a:r>
              <a:rPr lang="en-GB" i="1" dirty="0"/>
              <a:t>q</a:t>
            </a:r>
            <a:r>
              <a:rPr lang="en-GB" baseline="-25000" dirty="0"/>
              <a:t>2</a:t>
            </a:r>
            <a:r>
              <a:rPr lang="en-GB" dirty="0"/>
              <a:t>/</a:t>
            </a:r>
            <a:r>
              <a:rPr lang="en-GB" i="1" dirty="0"/>
              <a:t>q</a:t>
            </a:r>
            <a:r>
              <a:rPr lang="en-GB" baseline="-25000" dirty="0"/>
              <a:t>1</a:t>
            </a:r>
            <a:r>
              <a:rPr lang="en-GB" dirty="0"/>
              <a:t> </a:t>
            </a:r>
            <a:endParaRPr lang="en-GB" dirty="0" smtClean="0"/>
          </a:p>
          <a:p>
            <a:r>
              <a:rPr lang="en-GB" dirty="0" smtClean="0"/>
              <a:t>and </a:t>
            </a:r>
            <a:r>
              <a:rPr lang="en-GB" i="1" dirty="0"/>
              <a:t>V</a:t>
            </a:r>
            <a:r>
              <a:rPr lang="en-GB" baseline="-25000" dirty="0"/>
              <a:t>2</a:t>
            </a:r>
            <a:r>
              <a:rPr lang="en-GB" dirty="0"/>
              <a:t>(</a:t>
            </a:r>
            <a:r>
              <a:rPr lang="en-GB" i="1" dirty="0"/>
              <a:t>R</a:t>
            </a:r>
            <a:r>
              <a:rPr lang="en-GB" dirty="0"/>
              <a:t>)/</a:t>
            </a:r>
            <a:r>
              <a:rPr lang="en-GB" i="1" dirty="0"/>
              <a:t>u</a:t>
            </a:r>
            <a:r>
              <a:rPr lang="en-GB" baseline="-25000" dirty="0"/>
              <a:t>*</a:t>
            </a:r>
            <a:r>
              <a:rPr lang="en-GB" i="1" baseline="-25000" dirty="0"/>
              <a:t>c</a:t>
            </a:r>
            <a:r>
              <a:rPr lang="en-GB" dirty="0"/>
              <a:t> </a:t>
            </a:r>
            <a:r>
              <a:rPr lang="en-GB" dirty="0" smtClean="0"/>
              <a:t>profiles, but it fails completely with respect to predicting TKE as </a:t>
            </a:r>
          </a:p>
          <a:p>
            <a:r>
              <a:rPr lang="en-GB" dirty="0" smtClean="0"/>
              <a:t>expected because the turbulence processes are highly three-dimensional.</a:t>
            </a:r>
            <a:endParaRPr lang="en-US" dirty="0"/>
          </a:p>
        </p:txBody>
      </p:sp>
      <p:sp>
        <p:nvSpPr>
          <p:cNvPr id="4" name="Slide Number Placeholder 3"/>
          <p:cNvSpPr>
            <a:spLocks noGrp="1"/>
          </p:cNvSpPr>
          <p:nvPr>
            <p:ph type="sldNum" sz="quarter" idx="12"/>
          </p:nvPr>
        </p:nvSpPr>
        <p:spPr/>
        <p:txBody>
          <a:bodyPr/>
          <a:lstStyle/>
          <a:p>
            <a:fld id="{9AD492F2-DF1D-41CC-B0F8-392E748F6276}" type="slidenum">
              <a:rPr lang="en-US" smtClean="0"/>
              <a:t>58</a:t>
            </a:fld>
            <a:endParaRPr lang="en-US"/>
          </a:p>
        </p:txBody>
      </p:sp>
    </p:spTree>
    <p:extLst>
      <p:ext uri="{BB962C8B-B14F-4D97-AF65-F5344CB8AC3E}">
        <p14:creationId xmlns:p14="http://schemas.microsoft.com/office/powerpoint/2010/main" val="101123494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a:bodyPr>
          <a:lstStyle/>
          <a:p>
            <a:r>
              <a:rPr lang="en-US" sz="3200" dirty="0" smtClean="0"/>
              <a:t>2D RANS SCOUR PREDICTORS, FF, SSA</a:t>
            </a:r>
            <a:endParaRPr lang="en-US" sz="3200" dirty="0"/>
          </a:p>
        </p:txBody>
      </p:sp>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1500" y="895350"/>
            <a:ext cx="5410200" cy="5200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lide Number Placeholder 2"/>
          <p:cNvSpPr>
            <a:spLocks noGrp="1"/>
          </p:cNvSpPr>
          <p:nvPr>
            <p:ph type="sldNum" sz="quarter" idx="12"/>
          </p:nvPr>
        </p:nvSpPr>
        <p:spPr/>
        <p:txBody>
          <a:bodyPr/>
          <a:lstStyle/>
          <a:p>
            <a:fld id="{9AD492F2-DF1D-41CC-B0F8-392E748F6276}" type="slidenum">
              <a:rPr lang="en-US" smtClean="0"/>
              <a:t>59</a:t>
            </a:fld>
            <a:endParaRPr lang="en-US"/>
          </a:p>
        </p:txBody>
      </p:sp>
      <p:sp>
        <p:nvSpPr>
          <p:cNvPr id="4" name="TextBox 3"/>
          <p:cNvSpPr txBox="1"/>
          <p:nvPr/>
        </p:nvSpPr>
        <p:spPr>
          <a:xfrm>
            <a:off x="2057400" y="6172200"/>
            <a:ext cx="5312608" cy="584775"/>
          </a:xfrm>
          <a:prstGeom prst="rect">
            <a:avLst/>
          </a:prstGeom>
          <a:noFill/>
        </p:spPr>
        <p:txBody>
          <a:bodyPr wrap="none" rtlCol="0">
            <a:spAutoFit/>
          </a:bodyPr>
          <a:lstStyle/>
          <a:p>
            <a:r>
              <a:rPr lang="en-US" sz="1600" dirty="0" smtClean="0"/>
              <a:t>Note good agreement of LES and 2D RANS with experimental </a:t>
            </a:r>
          </a:p>
          <a:p>
            <a:r>
              <a:rPr lang="en-US" sz="1600" dirty="0" smtClean="0"/>
              <a:t>values of velocity distribution.</a:t>
            </a:r>
            <a:endParaRPr lang="en-US" sz="1600" dirty="0"/>
          </a:p>
        </p:txBody>
      </p:sp>
    </p:spTree>
    <p:extLst>
      <p:ext uri="{BB962C8B-B14F-4D97-AF65-F5344CB8AC3E}">
        <p14:creationId xmlns:p14="http://schemas.microsoft.com/office/powerpoint/2010/main" val="400631319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7709"/>
            <a:ext cx="8229600" cy="792162"/>
          </a:xfrm>
        </p:spPr>
        <p:txBody>
          <a:bodyPr>
            <a:normAutofit/>
          </a:bodyPr>
          <a:lstStyle/>
          <a:p>
            <a:r>
              <a:rPr lang="en-US" sz="3200" dirty="0" smtClean="0"/>
              <a:t>FLOW TYPES</a:t>
            </a:r>
            <a:endParaRPr lang="en-US" sz="3200" dirty="0"/>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95400" y="758806"/>
            <a:ext cx="6248400" cy="594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lide Number Placeholder 2"/>
          <p:cNvSpPr>
            <a:spLocks noGrp="1"/>
          </p:cNvSpPr>
          <p:nvPr>
            <p:ph type="sldNum" sz="quarter" idx="12"/>
          </p:nvPr>
        </p:nvSpPr>
        <p:spPr/>
        <p:txBody>
          <a:bodyPr/>
          <a:lstStyle/>
          <a:p>
            <a:fld id="{9AD492F2-DF1D-41CC-B0F8-392E748F6276}" type="slidenum">
              <a:rPr lang="en-US" smtClean="0"/>
              <a:t>6</a:t>
            </a:fld>
            <a:endParaRPr lang="en-US"/>
          </a:p>
        </p:txBody>
      </p:sp>
    </p:spTree>
    <p:extLst>
      <p:ext uri="{BB962C8B-B14F-4D97-AF65-F5344CB8AC3E}">
        <p14:creationId xmlns:p14="http://schemas.microsoft.com/office/powerpoint/2010/main" val="353442460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62000" y="2819400"/>
            <a:ext cx="7772400" cy="1362075"/>
          </a:xfrm>
        </p:spPr>
        <p:txBody>
          <a:bodyPr>
            <a:normAutofit fontScale="90000"/>
          </a:bodyPr>
          <a:lstStyle/>
          <a:p>
            <a:pPr algn="ctr"/>
            <a:r>
              <a:rPr lang="en-US" sz="3100" b="0" dirty="0"/>
              <a:t>NCHRP </a:t>
            </a:r>
            <a:r>
              <a:rPr lang="en-US" sz="3100" b="0" dirty="0" smtClean="0"/>
              <a:t>24-37:  “Combining </a:t>
            </a:r>
            <a:r>
              <a:rPr lang="en-US" sz="3100" b="0" dirty="0"/>
              <a:t>Individual Scour Components to Determine Total Scour</a:t>
            </a:r>
            <a:r>
              <a:rPr lang="en-US" sz="3100" b="0" dirty="0" smtClean="0"/>
              <a:t>”</a:t>
            </a:r>
            <a:r>
              <a:rPr lang="en-US" b="0" dirty="0" smtClean="0"/>
              <a:t/>
            </a:r>
            <a:br>
              <a:rPr lang="en-US" b="0" dirty="0" smtClean="0"/>
            </a:br>
            <a:endParaRPr lang="en-US" b="0" dirty="0"/>
          </a:p>
        </p:txBody>
      </p:sp>
      <p:sp>
        <p:nvSpPr>
          <p:cNvPr id="4" name="Text Placeholder 3"/>
          <p:cNvSpPr>
            <a:spLocks noGrp="1"/>
          </p:cNvSpPr>
          <p:nvPr>
            <p:ph type="body" idx="1"/>
          </p:nvPr>
        </p:nvSpPr>
        <p:spPr>
          <a:xfrm>
            <a:off x="722313" y="914400"/>
            <a:ext cx="7772400" cy="1500187"/>
          </a:xfrm>
        </p:spPr>
        <p:txBody>
          <a:bodyPr>
            <a:normAutofit/>
          </a:bodyPr>
          <a:lstStyle/>
          <a:p>
            <a:pPr algn="r"/>
            <a:r>
              <a:rPr lang="en-US" sz="2800" b="1" dirty="0" smtClean="0">
                <a:solidFill>
                  <a:srgbClr val="0070C0"/>
                </a:solidFill>
              </a:rPr>
              <a:t>NUMERICAL SIMULATION</a:t>
            </a:r>
          </a:p>
          <a:p>
            <a:pPr algn="r"/>
            <a:r>
              <a:rPr lang="en-US" sz="2800" b="1" dirty="0" smtClean="0">
                <a:solidFill>
                  <a:srgbClr val="0070C0"/>
                </a:solidFill>
              </a:rPr>
              <a:t> AT PROTOTYPE SCALE</a:t>
            </a:r>
            <a:endParaRPr lang="en-US" sz="2800" b="1" dirty="0">
              <a:solidFill>
                <a:srgbClr val="0070C0"/>
              </a:solidFill>
            </a:endParaRPr>
          </a:p>
        </p:txBody>
      </p:sp>
      <p:sp>
        <p:nvSpPr>
          <p:cNvPr id="2" name="Slide Number Placeholder 1"/>
          <p:cNvSpPr>
            <a:spLocks noGrp="1"/>
          </p:cNvSpPr>
          <p:nvPr>
            <p:ph type="sldNum" sz="quarter" idx="12"/>
          </p:nvPr>
        </p:nvSpPr>
        <p:spPr/>
        <p:txBody>
          <a:bodyPr/>
          <a:lstStyle/>
          <a:p>
            <a:fld id="{9AD492F2-DF1D-41CC-B0F8-392E748F6276}" type="slidenum">
              <a:rPr lang="en-US" smtClean="0"/>
              <a:t>60</a:t>
            </a:fld>
            <a:endParaRPr lang="en-US"/>
          </a:p>
        </p:txBody>
      </p:sp>
    </p:spTree>
    <p:extLst>
      <p:ext uri="{BB962C8B-B14F-4D97-AF65-F5344CB8AC3E}">
        <p14:creationId xmlns:p14="http://schemas.microsoft.com/office/powerpoint/2010/main" val="4876626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74638"/>
            <a:ext cx="8991600" cy="1143000"/>
          </a:xfrm>
        </p:spPr>
        <p:txBody>
          <a:bodyPr>
            <a:noAutofit/>
          </a:bodyPr>
          <a:lstStyle/>
          <a:p>
            <a:r>
              <a:rPr lang="en-US" sz="3200" dirty="0" smtClean="0"/>
              <a:t>SRH-2D and HEC-RAS </a:t>
            </a:r>
            <a:r>
              <a:rPr lang="en-US" sz="3200" dirty="0" smtClean="0"/>
              <a:t>SIMULATION AT PROTOTYPE SCALE, OCMULGEE R. BRIDGE AT MACON, GA</a:t>
            </a:r>
            <a:endParaRPr lang="en-US" sz="3200" dirty="0"/>
          </a:p>
        </p:txBody>
      </p:sp>
      <p:pic>
        <p:nvPicPr>
          <p:cNvPr id="399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8655" y="2207882"/>
            <a:ext cx="4114800" cy="308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9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2207882"/>
            <a:ext cx="4114800" cy="30184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914400" y="5486400"/>
            <a:ext cx="3008516" cy="369332"/>
          </a:xfrm>
          <a:prstGeom prst="rect">
            <a:avLst/>
          </a:prstGeom>
          <a:noFill/>
        </p:spPr>
        <p:txBody>
          <a:bodyPr wrap="none" rtlCol="0">
            <a:spAutoFit/>
          </a:bodyPr>
          <a:lstStyle/>
          <a:p>
            <a:r>
              <a:rPr lang="en-US" dirty="0" smtClean="0"/>
              <a:t>Prototype Ocmulgee R. Bridge</a:t>
            </a:r>
            <a:endParaRPr lang="en-US" dirty="0"/>
          </a:p>
        </p:txBody>
      </p:sp>
      <p:sp>
        <p:nvSpPr>
          <p:cNvPr id="4" name="TextBox 3"/>
          <p:cNvSpPr txBox="1"/>
          <p:nvPr/>
        </p:nvSpPr>
        <p:spPr>
          <a:xfrm>
            <a:off x="4648200" y="5486400"/>
            <a:ext cx="4307782" cy="369332"/>
          </a:xfrm>
          <a:prstGeom prst="rect">
            <a:avLst/>
          </a:prstGeom>
          <a:noFill/>
        </p:spPr>
        <p:txBody>
          <a:bodyPr wrap="none" rtlCol="0">
            <a:spAutoFit/>
          </a:bodyPr>
          <a:lstStyle/>
          <a:p>
            <a:r>
              <a:rPr lang="en-US" dirty="0" smtClean="0"/>
              <a:t>Physical Model Study of Ocmulgee R. Bridge</a:t>
            </a:r>
            <a:endParaRPr lang="en-US" dirty="0"/>
          </a:p>
        </p:txBody>
      </p:sp>
      <p:sp>
        <p:nvSpPr>
          <p:cNvPr id="5" name="Slide Number Placeholder 4"/>
          <p:cNvSpPr>
            <a:spLocks noGrp="1"/>
          </p:cNvSpPr>
          <p:nvPr>
            <p:ph type="sldNum" sz="quarter" idx="12"/>
          </p:nvPr>
        </p:nvSpPr>
        <p:spPr/>
        <p:txBody>
          <a:bodyPr/>
          <a:lstStyle/>
          <a:p>
            <a:fld id="{9AD492F2-DF1D-41CC-B0F8-392E748F6276}" type="slidenum">
              <a:rPr lang="en-US" smtClean="0"/>
              <a:t>61</a:t>
            </a:fld>
            <a:endParaRPr lang="en-US"/>
          </a:p>
        </p:txBody>
      </p:sp>
    </p:spTree>
    <p:extLst>
      <p:ext uri="{BB962C8B-B14F-4D97-AF65-F5344CB8AC3E}">
        <p14:creationId xmlns:p14="http://schemas.microsoft.com/office/powerpoint/2010/main" val="331755755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smtClean="0"/>
              <a:t>BATHYMETRY, OCMULGEE R. BRIDGE AT MACON, GA</a:t>
            </a:r>
            <a:endParaRPr lang="en-US" sz="3600" dirty="0"/>
          </a:p>
        </p:txBody>
      </p:sp>
      <p:pic>
        <p:nvPicPr>
          <p:cNvPr id="327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1676400"/>
            <a:ext cx="5600700" cy="4905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lide Number Placeholder 2"/>
          <p:cNvSpPr>
            <a:spLocks noGrp="1"/>
          </p:cNvSpPr>
          <p:nvPr>
            <p:ph type="sldNum" sz="quarter" idx="12"/>
          </p:nvPr>
        </p:nvSpPr>
        <p:spPr/>
        <p:txBody>
          <a:bodyPr/>
          <a:lstStyle/>
          <a:p>
            <a:fld id="{9AD492F2-DF1D-41CC-B0F8-392E748F6276}" type="slidenum">
              <a:rPr lang="en-US" smtClean="0"/>
              <a:t>62</a:t>
            </a:fld>
            <a:endParaRPr lang="en-US"/>
          </a:p>
        </p:txBody>
      </p:sp>
    </p:spTree>
    <p:extLst>
      <p:ext uri="{BB962C8B-B14F-4D97-AF65-F5344CB8AC3E}">
        <p14:creationId xmlns:p14="http://schemas.microsoft.com/office/powerpoint/2010/main" val="21297964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
            <a:ext cx="8686800" cy="1143000"/>
          </a:xfrm>
        </p:spPr>
        <p:txBody>
          <a:bodyPr>
            <a:normAutofit/>
          </a:bodyPr>
          <a:lstStyle/>
          <a:p>
            <a:r>
              <a:rPr lang="en-US" sz="3200" dirty="0" smtClean="0"/>
              <a:t>SRH-2D VELOCITY VECTORS AROUND BRIDGE PIERS</a:t>
            </a:r>
            <a:endParaRPr lang="en-US" sz="3200" dirty="0"/>
          </a:p>
        </p:txBody>
      </p:sp>
      <p:pic>
        <p:nvPicPr>
          <p:cNvPr id="33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1371600"/>
            <a:ext cx="5638800" cy="493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lide Number Placeholder 2"/>
          <p:cNvSpPr>
            <a:spLocks noGrp="1"/>
          </p:cNvSpPr>
          <p:nvPr>
            <p:ph type="sldNum" sz="quarter" idx="12"/>
          </p:nvPr>
        </p:nvSpPr>
        <p:spPr/>
        <p:txBody>
          <a:bodyPr/>
          <a:lstStyle/>
          <a:p>
            <a:fld id="{9AD492F2-DF1D-41CC-B0F8-392E748F6276}" type="slidenum">
              <a:rPr lang="en-US" smtClean="0"/>
              <a:t>63</a:t>
            </a:fld>
            <a:endParaRPr lang="en-US"/>
          </a:p>
        </p:txBody>
      </p:sp>
    </p:spTree>
    <p:extLst>
      <p:ext uri="{BB962C8B-B14F-4D97-AF65-F5344CB8AC3E}">
        <p14:creationId xmlns:p14="http://schemas.microsoft.com/office/powerpoint/2010/main" val="100286954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OCMULGEE R. VELOCITY DISTRIBUTION COMPARISONS AT CROSS SECTION 4</a:t>
            </a:r>
            <a:endParaRPr lang="en-US" sz="3200" dirty="0"/>
          </a:p>
        </p:txBody>
      </p:sp>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20246" y="2057400"/>
            <a:ext cx="4295154"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8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057400"/>
            <a:ext cx="4114800" cy="30283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474453" y="5495026"/>
            <a:ext cx="8473730" cy="1200329"/>
          </a:xfrm>
          <a:prstGeom prst="rect">
            <a:avLst/>
          </a:prstGeom>
          <a:noFill/>
        </p:spPr>
        <p:txBody>
          <a:bodyPr wrap="none" rtlCol="0">
            <a:spAutoFit/>
          </a:bodyPr>
          <a:lstStyle/>
          <a:p>
            <a:r>
              <a:rPr lang="en-US" dirty="0" smtClean="0"/>
              <a:t>SRH-2D predictions of </a:t>
            </a:r>
            <a:r>
              <a:rPr lang="en-US" dirty="0" err="1" smtClean="0"/>
              <a:t>streamwise</a:t>
            </a:r>
            <a:r>
              <a:rPr lang="en-US" dirty="0" smtClean="0"/>
              <a:t> velocity are reasonably good, but the HEC-RAS</a:t>
            </a:r>
          </a:p>
          <a:p>
            <a:r>
              <a:rPr lang="en-GB" dirty="0" smtClean="0"/>
              <a:t>velocity </a:t>
            </a:r>
            <a:r>
              <a:rPr lang="en-GB" dirty="0"/>
              <a:t>results are as much as 12% less than the measured values in the </a:t>
            </a:r>
            <a:r>
              <a:rPr lang="en-GB" dirty="0" err="1" smtClean="0"/>
              <a:t>center</a:t>
            </a:r>
            <a:endParaRPr lang="en-GB" dirty="0" smtClean="0"/>
          </a:p>
          <a:p>
            <a:r>
              <a:rPr lang="en-GB" dirty="0" smtClean="0"/>
              <a:t>of </a:t>
            </a:r>
            <a:r>
              <a:rPr lang="en-GB" dirty="0"/>
              <a:t>the main channel</a:t>
            </a:r>
            <a:r>
              <a:rPr lang="en-GB" dirty="0" smtClean="0"/>
              <a:t>, </a:t>
            </a:r>
            <a:r>
              <a:rPr lang="en-GB" dirty="0"/>
              <a:t>and the decrease in velocity as the piers are approached is </a:t>
            </a:r>
            <a:r>
              <a:rPr lang="en-GB" dirty="0" smtClean="0"/>
              <a:t>not</a:t>
            </a:r>
          </a:p>
          <a:p>
            <a:r>
              <a:rPr lang="en-GB" dirty="0" smtClean="0"/>
              <a:t>captured</a:t>
            </a:r>
            <a:r>
              <a:rPr lang="en-GB" dirty="0"/>
              <a:t>. The velocity near the left abutment is significantly </a:t>
            </a:r>
            <a:r>
              <a:rPr lang="en-GB" dirty="0" smtClean="0"/>
              <a:t>overestimated by HEC-RAS.</a:t>
            </a:r>
            <a:r>
              <a:rPr lang="en-US" dirty="0" smtClean="0"/>
              <a:t> </a:t>
            </a:r>
            <a:endParaRPr lang="en-US" dirty="0"/>
          </a:p>
        </p:txBody>
      </p:sp>
      <p:sp>
        <p:nvSpPr>
          <p:cNvPr id="4" name="Slide Number Placeholder 3"/>
          <p:cNvSpPr>
            <a:spLocks noGrp="1"/>
          </p:cNvSpPr>
          <p:nvPr>
            <p:ph type="sldNum" sz="quarter" idx="12"/>
          </p:nvPr>
        </p:nvSpPr>
        <p:spPr/>
        <p:txBody>
          <a:bodyPr/>
          <a:lstStyle/>
          <a:p>
            <a:fld id="{9AD492F2-DF1D-41CC-B0F8-392E748F6276}" type="slidenum">
              <a:rPr lang="en-US" smtClean="0"/>
              <a:t>64</a:t>
            </a:fld>
            <a:endParaRPr lang="en-US"/>
          </a:p>
        </p:txBody>
      </p:sp>
    </p:spTree>
    <p:extLst>
      <p:ext uri="{BB962C8B-B14F-4D97-AF65-F5344CB8AC3E}">
        <p14:creationId xmlns:p14="http://schemas.microsoft.com/office/powerpoint/2010/main" val="130159278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62000" y="2819400"/>
            <a:ext cx="7772400" cy="1362075"/>
          </a:xfrm>
        </p:spPr>
        <p:txBody>
          <a:bodyPr>
            <a:normAutofit fontScale="90000"/>
          </a:bodyPr>
          <a:lstStyle/>
          <a:p>
            <a:pPr algn="ctr"/>
            <a:r>
              <a:rPr lang="en-US" sz="3100" b="0" dirty="0"/>
              <a:t>NCHRP </a:t>
            </a:r>
            <a:r>
              <a:rPr lang="en-US" sz="3100" b="0" dirty="0" smtClean="0"/>
              <a:t>24-37:  “Combining </a:t>
            </a:r>
            <a:r>
              <a:rPr lang="en-US" sz="3100" b="0" dirty="0"/>
              <a:t>Individual Scour Components to Determine Total Scour</a:t>
            </a:r>
            <a:r>
              <a:rPr lang="en-US" sz="3100" b="0" dirty="0" smtClean="0"/>
              <a:t>”</a:t>
            </a:r>
            <a:r>
              <a:rPr lang="en-US" b="0" dirty="0" smtClean="0"/>
              <a:t/>
            </a:r>
            <a:br>
              <a:rPr lang="en-US" b="0" dirty="0" smtClean="0"/>
            </a:br>
            <a:endParaRPr lang="en-US" b="0" dirty="0"/>
          </a:p>
        </p:txBody>
      </p:sp>
      <p:sp>
        <p:nvSpPr>
          <p:cNvPr id="4" name="Text Placeholder 3"/>
          <p:cNvSpPr>
            <a:spLocks noGrp="1"/>
          </p:cNvSpPr>
          <p:nvPr>
            <p:ph type="body" idx="1"/>
          </p:nvPr>
        </p:nvSpPr>
        <p:spPr>
          <a:xfrm>
            <a:off x="722313" y="914400"/>
            <a:ext cx="7772400" cy="1500187"/>
          </a:xfrm>
        </p:spPr>
        <p:txBody>
          <a:bodyPr>
            <a:normAutofit/>
          </a:bodyPr>
          <a:lstStyle/>
          <a:p>
            <a:pPr algn="r"/>
            <a:r>
              <a:rPr lang="en-US" sz="2800" b="1" dirty="0" smtClean="0">
                <a:solidFill>
                  <a:srgbClr val="0070C0"/>
                </a:solidFill>
              </a:rPr>
              <a:t>APPLICATION</a:t>
            </a:r>
            <a:endParaRPr lang="en-US" sz="2800" b="1" dirty="0">
              <a:solidFill>
                <a:srgbClr val="0070C0"/>
              </a:solidFill>
            </a:endParaRPr>
          </a:p>
        </p:txBody>
      </p:sp>
      <p:sp>
        <p:nvSpPr>
          <p:cNvPr id="2" name="Slide Number Placeholder 1"/>
          <p:cNvSpPr>
            <a:spLocks noGrp="1"/>
          </p:cNvSpPr>
          <p:nvPr>
            <p:ph type="sldNum" sz="quarter" idx="12"/>
          </p:nvPr>
        </p:nvSpPr>
        <p:spPr/>
        <p:txBody>
          <a:bodyPr/>
          <a:lstStyle/>
          <a:p>
            <a:fld id="{9AD492F2-DF1D-41CC-B0F8-392E748F6276}" type="slidenum">
              <a:rPr lang="en-US" smtClean="0"/>
              <a:t>65</a:t>
            </a:fld>
            <a:endParaRPr lang="en-US"/>
          </a:p>
        </p:txBody>
      </p:sp>
    </p:spTree>
    <p:extLst>
      <p:ext uri="{BB962C8B-B14F-4D97-AF65-F5344CB8AC3E}">
        <p14:creationId xmlns:p14="http://schemas.microsoft.com/office/powerpoint/2010/main" val="4876626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9" name="Picture 2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28800" y="76200"/>
            <a:ext cx="5638800" cy="6665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457200" y="457200"/>
            <a:ext cx="705642" cy="646331"/>
          </a:xfrm>
          <a:prstGeom prst="rect">
            <a:avLst/>
          </a:prstGeom>
          <a:noFill/>
        </p:spPr>
        <p:txBody>
          <a:bodyPr wrap="none" rtlCol="0">
            <a:spAutoFit/>
          </a:bodyPr>
          <a:lstStyle/>
          <a:p>
            <a:r>
              <a:rPr lang="en-US" b="1" dirty="0" smtClean="0"/>
              <a:t>Flow</a:t>
            </a:r>
          </a:p>
          <a:p>
            <a:r>
              <a:rPr lang="en-US" b="1" dirty="0" smtClean="0"/>
              <a:t>Chart</a:t>
            </a:r>
            <a:endParaRPr lang="en-US" b="1" dirty="0"/>
          </a:p>
        </p:txBody>
      </p:sp>
      <p:sp>
        <p:nvSpPr>
          <p:cNvPr id="3" name="Slide Number Placeholder 2"/>
          <p:cNvSpPr>
            <a:spLocks noGrp="1"/>
          </p:cNvSpPr>
          <p:nvPr>
            <p:ph type="sldNum" sz="quarter" idx="12"/>
          </p:nvPr>
        </p:nvSpPr>
        <p:spPr/>
        <p:txBody>
          <a:bodyPr/>
          <a:lstStyle/>
          <a:p>
            <a:fld id="{9AD492F2-DF1D-41CC-B0F8-392E748F6276}" type="slidenum">
              <a:rPr lang="en-US" smtClean="0"/>
              <a:t>66</a:t>
            </a:fld>
            <a:endParaRPr lang="en-US"/>
          </a:p>
        </p:txBody>
      </p:sp>
    </p:spTree>
    <p:extLst>
      <p:ext uri="{BB962C8B-B14F-4D97-AF65-F5344CB8AC3E}">
        <p14:creationId xmlns:p14="http://schemas.microsoft.com/office/powerpoint/2010/main" val="242833026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HEC-RAS </a:t>
            </a:r>
            <a:r>
              <a:rPr lang="en-US" dirty="0" smtClean="0"/>
              <a:t>EXAMPLE BRIDGE SECTION</a:t>
            </a:r>
            <a:endParaRPr lang="en-US" dirty="0"/>
          </a:p>
        </p:txBody>
      </p:sp>
      <p:pic>
        <p:nvPicPr>
          <p:cNvPr id="358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1676400"/>
            <a:ext cx="4572000" cy="43037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lide Number Placeholder 2"/>
          <p:cNvSpPr>
            <a:spLocks noGrp="1"/>
          </p:cNvSpPr>
          <p:nvPr>
            <p:ph type="sldNum" sz="quarter" idx="12"/>
          </p:nvPr>
        </p:nvSpPr>
        <p:spPr/>
        <p:txBody>
          <a:bodyPr/>
          <a:lstStyle/>
          <a:p>
            <a:fld id="{9AD492F2-DF1D-41CC-B0F8-392E748F6276}" type="slidenum">
              <a:rPr lang="en-US" smtClean="0"/>
              <a:t>67</a:t>
            </a:fld>
            <a:endParaRPr lang="en-US"/>
          </a:p>
        </p:txBody>
      </p:sp>
    </p:spTree>
    <p:extLst>
      <p:ext uri="{BB962C8B-B14F-4D97-AF65-F5344CB8AC3E}">
        <p14:creationId xmlns:p14="http://schemas.microsoft.com/office/powerpoint/2010/main" val="384111095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763000" cy="1143000"/>
          </a:xfrm>
        </p:spPr>
        <p:txBody>
          <a:bodyPr>
            <a:normAutofit fontScale="90000"/>
          </a:bodyPr>
          <a:lstStyle/>
          <a:p>
            <a:r>
              <a:rPr lang="en-US" dirty="0" smtClean="0"/>
              <a:t>HEC-RAS </a:t>
            </a:r>
            <a:r>
              <a:rPr lang="en-US" dirty="0" smtClean="0"/>
              <a:t>EXAMPLE CROSS SECTION LAYOUT</a:t>
            </a:r>
            <a:endParaRPr lang="en-US" dirty="0"/>
          </a:p>
        </p:txBody>
      </p:sp>
      <p:pic>
        <p:nvPicPr>
          <p:cNvPr id="368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752600"/>
            <a:ext cx="7315200" cy="42018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lide Number Placeholder 2"/>
          <p:cNvSpPr>
            <a:spLocks noGrp="1"/>
          </p:cNvSpPr>
          <p:nvPr>
            <p:ph type="sldNum" sz="quarter" idx="12"/>
          </p:nvPr>
        </p:nvSpPr>
        <p:spPr/>
        <p:txBody>
          <a:bodyPr/>
          <a:lstStyle/>
          <a:p>
            <a:fld id="{9AD492F2-DF1D-41CC-B0F8-392E748F6276}" type="slidenum">
              <a:rPr lang="en-US" smtClean="0"/>
              <a:t>68</a:t>
            </a:fld>
            <a:endParaRPr lang="en-US"/>
          </a:p>
        </p:txBody>
      </p:sp>
    </p:spTree>
    <p:extLst>
      <p:ext uri="{BB962C8B-B14F-4D97-AF65-F5344CB8AC3E}">
        <p14:creationId xmlns:p14="http://schemas.microsoft.com/office/powerpoint/2010/main" val="349491679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8610600" cy="1143000"/>
          </a:xfrm>
        </p:spPr>
        <p:txBody>
          <a:bodyPr>
            <a:noAutofit/>
          </a:bodyPr>
          <a:lstStyle/>
          <a:p>
            <a:r>
              <a:rPr lang="en-US" sz="3200" dirty="0" smtClean="0"/>
              <a:t>HEC-RAS </a:t>
            </a:r>
            <a:r>
              <a:rPr lang="en-US" sz="3200" dirty="0" smtClean="0"/>
              <a:t>EXAMPLE WATER SURFACE PROFILES</a:t>
            </a:r>
            <a:endParaRPr lang="en-US" sz="3200" dirty="0"/>
          </a:p>
        </p:txBody>
      </p:sp>
      <p:pic>
        <p:nvPicPr>
          <p:cNvPr id="378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371600"/>
            <a:ext cx="6400800" cy="40392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lide Number Placeholder 2"/>
          <p:cNvSpPr>
            <a:spLocks noGrp="1"/>
          </p:cNvSpPr>
          <p:nvPr>
            <p:ph type="sldNum" sz="quarter" idx="12"/>
          </p:nvPr>
        </p:nvSpPr>
        <p:spPr/>
        <p:txBody>
          <a:bodyPr/>
          <a:lstStyle/>
          <a:p>
            <a:fld id="{9AD492F2-DF1D-41CC-B0F8-392E748F6276}" type="slidenum">
              <a:rPr lang="en-US" smtClean="0"/>
              <a:t>69</a:t>
            </a:fld>
            <a:endParaRPr lang="en-US"/>
          </a:p>
        </p:txBody>
      </p:sp>
      <p:sp>
        <p:nvSpPr>
          <p:cNvPr id="4" name="TextBox 3"/>
          <p:cNvSpPr txBox="1"/>
          <p:nvPr/>
        </p:nvSpPr>
        <p:spPr>
          <a:xfrm>
            <a:off x="3048000" y="5562600"/>
            <a:ext cx="4399602" cy="923330"/>
          </a:xfrm>
          <a:prstGeom prst="rect">
            <a:avLst/>
          </a:prstGeom>
          <a:noFill/>
        </p:spPr>
        <p:txBody>
          <a:bodyPr wrap="none" rtlCol="0">
            <a:spAutoFit/>
          </a:bodyPr>
          <a:lstStyle/>
          <a:p>
            <a:r>
              <a:rPr lang="en-US" dirty="0" smtClean="0"/>
              <a:t>PF1: </a:t>
            </a:r>
            <a:r>
              <a:rPr lang="en-US" i="1" dirty="0" smtClean="0"/>
              <a:t>Q</a:t>
            </a:r>
            <a:r>
              <a:rPr lang="en-US" i="1" baseline="-25000" dirty="0" smtClean="0"/>
              <a:t>1</a:t>
            </a:r>
            <a:r>
              <a:rPr lang="en-US" i="1" dirty="0" smtClean="0"/>
              <a:t> = </a:t>
            </a:r>
            <a:r>
              <a:rPr lang="en-US" dirty="0" smtClean="0"/>
              <a:t>16,000 </a:t>
            </a:r>
            <a:r>
              <a:rPr lang="en-US" dirty="0" err="1" smtClean="0"/>
              <a:t>cfs</a:t>
            </a:r>
            <a:r>
              <a:rPr lang="en-US" dirty="0" smtClean="0"/>
              <a:t>, Free Flow </a:t>
            </a:r>
          </a:p>
          <a:p>
            <a:r>
              <a:rPr lang="en-US" dirty="0" smtClean="0"/>
              <a:t>PF2: </a:t>
            </a:r>
            <a:r>
              <a:rPr lang="en-US" i="1" dirty="0" smtClean="0"/>
              <a:t>Q</a:t>
            </a:r>
            <a:r>
              <a:rPr lang="en-US" i="1" baseline="-25000" dirty="0" smtClean="0"/>
              <a:t>2</a:t>
            </a:r>
            <a:r>
              <a:rPr lang="en-US" i="1" dirty="0" smtClean="0"/>
              <a:t> </a:t>
            </a:r>
            <a:r>
              <a:rPr lang="en-US" i="1" dirty="0"/>
              <a:t>= </a:t>
            </a:r>
            <a:r>
              <a:rPr lang="en-US" dirty="0" smtClean="0"/>
              <a:t>23,000 </a:t>
            </a:r>
            <a:r>
              <a:rPr lang="en-US" dirty="0" err="1"/>
              <a:t>cfs</a:t>
            </a:r>
            <a:r>
              <a:rPr lang="en-US" dirty="0"/>
              <a:t>, </a:t>
            </a:r>
            <a:r>
              <a:rPr lang="en-US" dirty="0" smtClean="0"/>
              <a:t>Submerged Orifice Flow</a:t>
            </a:r>
          </a:p>
          <a:p>
            <a:r>
              <a:rPr lang="en-US" dirty="0" smtClean="0"/>
              <a:t>PF3: </a:t>
            </a:r>
            <a:r>
              <a:rPr lang="en-US" i="1" dirty="0" smtClean="0"/>
              <a:t>Q</a:t>
            </a:r>
            <a:r>
              <a:rPr lang="en-US" i="1" baseline="-25000" dirty="0" smtClean="0"/>
              <a:t>3</a:t>
            </a:r>
            <a:r>
              <a:rPr lang="en-US" i="1" dirty="0" smtClean="0"/>
              <a:t> </a:t>
            </a:r>
            <a:r>
              <a:rPr lang="en-US" i="1" dirty="0"/>
              <a:t>= </a:t>
            </a:r>
            <a:r>
              <a:rPr lang="en-US" dirty="0" smtClean="0"/>
              <a:t>30,000 </a:t>
            </a:r>
            <a:r>
              <a:rPr lang="en-US" dirty="0" err="1"/>
              <a:t>cfs</a:t>
            </a:r>
            <a:r>
              <a:rPr lang="en-US" dirty="0"/>
              <a:t>, </a:t>
            </a:r>
            <a:r>
              <a:rPr lang="en-US" dirty="0" smtClean="0"/>
              <a:t>Overtopping Flow </a:t>
            </a:r>
            <a:endParaRPr lang="en-US" dirty="0"/>
          </a:p>
        </p:txBody>
      </p:sp>
    </p:spTree>
    <p:extLst>
      <p:ext uri="{BB962C8B-B14F-4D97-AF65-F5344CB8AC3E}">
        <p14:creationId xmlns:p14="http://schemas.microsoft.com/office/powerpoint/2010/main" val="59173861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fontScale="90000"/>
          </a:bodyPr>
          <a:lstStyle/>
          <a:p>
            <a:r>
              <a:rPr lang="en-US" sz="3200" dirty="0" smtClean="0"/>
              <a:t>SCOUR INTERACTIONS</a:t>
            </a:r>
            <a:endParaRPr lang="en-US" sz="3200" dirty="0"/>
          </a:p>
        </p:txBody>
      </p:sp>
      <p:sp>
        <p:nvSpPr>
          <p:cNvPr id="3" name="Rectangle 5"/>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512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914400"/>
            <a:ext cx="4572000" cy="340783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79394" y="4419600"/>
            <a:ext cx="8478924" cy="2308324"/>
          </a:xfrm>
          <a:prstGeom prst="rect">
            <a:avLst/>
          </a:prstGeom>
          <a:noFill/>
        </p:spPr>
        <p:txBody>
          <a:bodyPr wrap="none" rtlCol="0">
            <a:spAutoFit/>
          </a:bodyPr>
          <a:lstStyle/>
          <a:p>
            <a:r>
              <a:rPr lang="en-US" dirty="0" smtClean="0"/>
              <a:t>Lateral contraction scour and abutment scour act simultaneously and are influenced</a:t>
            </a:r>
          </a:p>
          <a:p>
            <a:r>
              <a:rPr lang="en-US" dirty="0" smtClean="0"/>
              <a:t>by similar variables that reflect the relative degree of turbulence-induced shear flow</a:t>
            </a:r>
          </a:p>
          <a:p>
            <a:r>
              <a:rPr lang="en-US" dirty="0" smtClean="0"/>
              <a:t>due to flow separation near abutments and piers vs. pure contraction of the flow</a:t>
            </a:r>
          </a:p>
          <a:p>
            <a:r>
              <a:rPr lang="en-US" dirty="0" smtClean="0"/>
              <a:t>caused by the constricted bridge opening. Pier interaction with abutment/contraction</a:t>
            </a:r>
          </a:p>
          <a:p>
            <a:r>
              <a:rPr lang="en-US" dirty="0" smtClean="0"/>
              <a:t>scour depends on pier position relative to the abutment, while vertical contraction scour </a:t>
            </a:r>
          </a:p>
          <a:p>
            <a:r>
              <a:rPr lang="en-US" dirty="0" smtClean="0"/>
              <a:t>can be treated similarly to lateral contraction scour in the vicinity of the abutment. </a:t>
            </a:r>
            <a:endParaRPr lang="en-US" dirty="0"/>
          </a:p>
          <a:p>
            <a:r>
              <a:rPr lang="en-US" dirty="0" smtClean="0"/>
              <a:t>Outside the zone of influence of the abutment, interactions of pier scour and vertical</a:t>
            </a:r>
          </a:p>
          <a:p>
            <a:r>
              <a:rPr lang="en-US" dirty="0" smtClean="0"/>
              <a:t>contraction scour may be weak.</a:t>
            </a:r>
            <a:endParaRPr lang="en-US" dirty="0"/>
          </a:p>
        </p:txBody>
      </p:sp>
      <p:sp>
        <p:nvSpPr>
          <p:cNvPr id="5" name="TextBox 4"/>
          <p:cNvSpPr txBox="1"/>
          <p:nvPr/>
        </p:nvSpPr>
        <p:spPr>
          <a:xfrm>
            <a:off x="533400" y="4038600"/>
            <a:ext cx="1373196" cy="369332"/>
          </a:xfrm>
          <a:prstGeom prst="rect">
            <a:avLst/>
          </a:prstGeom>
          <a:noFill/>
        </p:spPr>
        <p:txBody>
          <a:bodyPr wrap="none" rtlCol="0">
            <a:spAutoFit/>
          </a:bodyPr>
          <a:lstStyle/>
          <a:p>
            <a:r>
              <a:rPr lang="en-US" b="1" dirty="0" smtClean="0"/>
              <a:t>HYPOTHESIS</a:t>
            </a:r>
            <a:endParaRPr lang="en-US" b="1" dirty="0"/>
          </a:p>
        </p:txBody>
      </p:sp>
      <p:sp>
        <p:nvSpPr>
          <p:cNvPr id="6" name="Slide Number Placeholder 5"/>
          <p:cNvSpPr>
            <a:spLocks noGrp="1"/>
          </p:cNvSpPr>
          <p:nvPr>
            <p:ph type="sldNum" sz="quarter" idx="12"/>
          </p:nvPr>
        </p:nvSpPr>
        <p:spPr/>
        <p:txBody>
          <a:bodyPr/>
          <a:lstStyle/>
          <a:p>
            <a:fld id="{9AD492F2-DF1D-41CC-B0F8-392E748F6276}" type="slidenum">
              <a:rPr lang="en-US" smtClean="0"/>
              <a:t>7</a:t>
            </a:fld>
            <a:endParaRPr lang="en-US"/>
          </a:p>
        </p:txBody>
      </p:sp>
    </p:spTree>
    <p:extLst>
      <p:ext uri="{BB962C8B-B14F-4D97-AF65-F5344CB8AC3E}">
        <p14:creationId xmlns:p14="http://schemas.microsoft.com/office/powerpoint/2010/main" val="254650704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normAutofit/>
          </a:bodyPr>
          <a:lstStyle/>
          <a:p>
            <a:r>
              <a:rPr lang="en-US" sz="3200" dirty="0" smtClean="0"/>
              <a:t>MAXIMUM SCOUR DEPTH COMPARISONS</a:t>
            </a:r>
            <a:endParaRPr lang="en-US" sz="3200" dirty="0"/>
          </a:p>
        </p:txBody>
      </p:sp>
      <p:pic>
        <p:nvPicPr>
          <p:cNvPr id="389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1295400"/>
            <a:ext cx="4572000" cy="4122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143000" y="5486400"/>
            <a:ext cx="7548541" cy="1200329"/>
          </a:xfrm>
          <a:prstGeom prst="rect">
            <a:avLst/>
          </a:prstGeom>
          <a:noFill/>
        </p:spPr>
        <p:txBody>
          <a:bodyPr wrap="none" rtlCol="0">
            <a:spAutoFit/>
          </a:bodyPr>
          <a:lstStyle/>
          <a:p>
            <a:r>
              <a:rPr lang="en-US" dirty="0" smtClean="0"/>
              <a:t>HEC-RAS estimates of scour in this example problem are significantly </a:t>
            </a:r>
          </a:p>
          <a:p>
            <a:r>
              <a:rPr lang="en-US" dirty="0" smtClean="0"/>
              <a:t>larger near the abutments than for the proposed methodology, but a </a:t>
            </a:r>
          </a:p>
          <a:p>
            <a:r>
              <a:rPr lang="en-US" dirty="0" smtClean="0"/>
              <a:t>proper comparison is the statistical one relative to lab and field measurements</a:t>
            </a:r>
          </a:p>
          <a:p>
            <a:r>
              <a:rPr lang="en-US" dirty="0" smtClean="0"/>
              <a:t>provided previously.</a:t>
            </a:r>
            <a:endParaRPr lang="en-US" dirty="0"/>
          </a:p>
        </p:txBody>
      </p:sp>
      <p:sp>
        <p:nvSpPr>
          <p:cNvPr id="4" name="Slide Number Placeholder 3"/>
          <p:cNvSpPr>
            <a:spLocks noGrp="1"/>
          </p:cNvSpPr>
          <p:nvPr>
            <p:ph type="sldNum" sz="quarter" idx="12"/>
          </p:nvPr>
        </p:nvSpPr>
        <p:spPr/>
        <p:txBody>
          <a:bodyPr/>
          <a:lstStyle/>
          <a:p>
            <a:fld id="{9AD492F2-DF1D-41CC-B0F8-392E748F6276}" type="slidenum">
              <a:rPr lang="en-US" smtClean="0"/>
              <a:t>70</a:t>
            </a:fld>
            <a:endParaRPr lang="en-US"/>
          </a:p>
        </p:txBody>
      </p:sp>
    </p:spTree>
    <p:extLst>
      <p:ext uri="{BB962C8B-B14F-4D97-AF65-F5344CB8AC3E}">
        <p14:creationId xmlns:p14="http://schemas.microsoft.com/office/powerpoint/2010/main" val="194038415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62000" y="2819400"/>
            <a:ext cx="7772400" cy="1362075"/>
          </a:xfrm>
        </p:spPr>
        <p:txBody>
          <a:bodyPr>
            <a:normAutofit fontScale="90000"/>
          </a:bodyPr>
          <a:lstStyle/>
          <a:p>
            <a:pPr algn="ctr"/>
            <a:r>
              <a:rPr lang="en-US" sz="3100" b="0" dirty="0"/>
              <a:t>NCHRP </a:t>
            </a:r>
            <a:r>
              <a:rPr lang="en-US" sz="3100" b="0" dirty="0" smtClean="0"/>
              <a:t>24-37:  “Combining </a:t>
            </a:r>
            <a:r>
              <a:rPr lang="en-US" sz="3100" b="0" dirty="0"/>
              <a:t>Individual Scour Components to Determine Total Scour</a:t>
            </a:r>
            <a:r>
              <a:rPr lang="en-US" sz="3100" b="0" dirty="0" smtClean="0"/>
              <a:t>”</a:t>
            </a:r>
            <a:r>
              <a:rPr lang="en-US" b="0" dirty="0" smtClean="0"/>
              <a:t/>
            </a:r>
            <a:br>
              <a:rPr lang="en-US" b="0" dirty="0" smtClean="0"/>
            </a:br>
            <a:endParaRPr lang="en-US" b="0" dirty="0"/>
          </a:p>
        </p:txBody>
      </p:sp>
      <p:sp>
        <p:nvSpPr>
          <p:cNvPr id="4" name="Text Placeholder 3"/>
          <p:cNvSpPr>
            <a:spLocks noGrp="1"/>
          </p:cNvSpPr>
          <p:nvPr>
            <p:ph type="body" idx="1"/>
          </p:nvPr>
        </p:nvSpPr>
        <p:spPr>
          <a:xfrm>
            <a:off x="722313" y="914400"/>
            <a:ext cx="7772400" cy="1500187"/>
          </a:xfrm>
        </p:spPr>
        <p:txBody>
          <a:bodyPr>
            <a:normAutofit/>
          </a:bodyPr>
          <a:lstStyle/>
          <a:p>
            <a:pPr algn="r"/>
            <a:r>
              <a:rPr lang="en-US" sz="2800" b="1" dirty="0" smtClean="0">
                <a:solidFill>
                  <a:srgbClr val="0070C0"/>
                </a:solidFill>
              </a:rPr>
              <a:t>CONCLUSIONS AND RECOMMENDATIONS</a:t>
            </a:r>
            <a:endParaRPr lang="en-US" sz="2800" b="1" dirty="0">
              <a:solidFill>
                <a:srgbClr val="0070C0"/>
              </a:solidFill>
            </a:endParaRPr>
          </a:p>
        </p:txBody>
      </p:sp>
      <p:sp>
        <p:nvSpPr>
          <p:cNvPr id="2" name="Slide Number Placeholder 1"/>
          <p:cNvSpPr>
            <a:spLocks noGrp="1"/>
          </p:cNvSpPr>
          <p:nvPr>
            <p:ph type="sldNum" sz="quarter" idx="12"/>
          </p:nvPr>
        </p:nvSpPr>
        <p:spPr/>
        <p:txBody>
          <a:bodyPr/>
          <a:lstStyle/>
          <a:p>
            <a:fld id="{9AD492F2-DF1D-41CC-B0F8-392E748F6276}" type="slidenum">
              <a:rPr lang="en-US" smtClean="0"/>
              <a:t>71</a:t>
            </a:fld>
            <a:endParaRPr lang="en-US"/>
          </a:p>
        </p:txBody>
      </p:sp>
    </p:spTree>
    <p:extLst>
      <p:ext uri="{BB962C8B-B14F-4D97-AF65-F5344CB8AC3E}">
        <p14:creationId xmlns:p14="http://schemas.microsoft.com/office/powerpoint/2010/main" val="4876626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CONCLUSIONS</a:t>
            </a:r>
            <a:endParaRPr lang="en-US" dirty="0"/>
          </a:p>
        </p:txBody>
      </p:sp>
      <p:sp>
        <p:nvSpPr>
          <p:cNvPr id="6" name="Content Placeholder 5"/>
          <p:cNvSpPr>
            <a:spLocks noGrp="1"/>
          </p:cNvSpPr>
          <p:nvPr>
            <p:ph idx="1"/>
          </p:nvPr>
        </p:nvSpPr>
        <p:spPr/>
        <p:txBody>
          <a:bodyPr>
            <a:normAutofit fontScale="70000" lnSpcReduction="20000"/>
          </a:bodyPr>
          <a:lstStyle/>
          <a:p>
            <a:r>
              <a:rPr lang="en-US" dirty="0" smtClean="0"/>
              <a:t>Scour interactions can be organized into four categories according to the </a:t>
            </a:r>
            <a:r>
              <a:rPr lang="en-US" dirty="0" smtClean="0"/>
              <a:t>relationships </a:t>
            </a:r>
            <a:r>
              <a:rPr lang="en-US" dirty="0" smtClean="0"/>
              <a:t>governing their prediction:</a:t>
            </a:r>
          </a:p>
          <a:p>
            <a:pPr lvl="1"/>
            <a:r>
              <a:rPr lang="en-US" dirty="0" smtClean="0"/>
              <a:t>Category I – combination of lateral contraction and abutment scour, including vertical contraction scour for submerged orifice and overtopping flows, for long setback abutments defined by the maximum scour depth occurring in the floodplain</a:t>
            </a:r>
          </a:p>
          <a:p>
            <a:pPr lvl="1"/>
            <a:r>
              <a:rPr lang="en-US" dirty="0" smtClean="0"/>
              <a:t>Category II – same combinations of scour components as in Category I except for short setback and </a:t>
            </a:r>
            <a:r>
              <a:rPr lang="en-US" dirty="0" err="1" smtClean="0"/>
              <a:t>bankline</a:t>
            </a:r>
            <a:r>
              <a:rPr lang="en-US" dirty="0" smtClean="0"/>
              <a:t> abutments for which maximum scour occurs in the main channel</a:t>
            </a:r>
          </a:p>
          <a:p>
            <a:pPr lvl="1"/>
            <a:r>
              <a:rPr lang="en-US" dirty="0" smtClean="0"/>
              <a:t>Category III-combination of pier scour with Category I or Category II scour in terms of the influence of abutment/contraction scour on pier scour, based on the distance of the pier from the toe of the abutment, but with negligible influence of pier scour on abutment/contraction scour</a:t>
            </a:r>
          </a:p>
          <a:p>
            <a:pPr lvl="1"/>
            <a:r>
              <a:rPr lang="en-US" dirty="0" smtClean="0"/>
              <a:t>Category IV-interaction of pier scour with vertical contraction scour</a:t>
            </a:r>
          </a:p>
        </p:txBody>
      </p:sp>
      <p:sp>
        <p:nvSpPr>
          <p:cNvPr id="2" name="Slide Number Placeholder 1"/>
          <p:cNvSpPr>
            <a:spLocks noGrp="1"/>
          </p:cNvSpPr>
          <p:nvPr>
            <p:ph type="sldNum" sz="quarter" idx="12"/>
          </p:nvPr>
        </p:nvSpPr>
        <p:spPr/>
        <p:txBody>
          <a:bodyPr/>
          <a:lstStyle/>
          <a:p>
            <a:fld id="{9AD492F2-DF1D-41CC-B0F8-392E748F6276}" type="slidenum">
              <a:rPr lang="en-US" smtClean="0"/>
              <a:t>72</a:t>
            </a:fld>
            <a:endParaRPr lang="en-US"/>
          </a:p>
        </p:txBody>
      </p:sp>
    </p:spTree>
    <p:extLst>
      <p:ext uri="{BB962C8B-B14F-4D97-AF65-F5344CB8AC3E}">
        <p14:creationId xmlns:p14="http://schemas.microsoft.com/office/powerpoint/2010/main" val="328114657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 continued</a:t>
            </a:r>
            <a:endParaRPr lang="en-US" dirty="0"/>
          </a:p>
        </p:txBody>
      </p:sp>
      <p:sp>
        <p:nvSpPr>
          <p:cNvPr id="3" name="Content Placeholder 2"/>
          <p:cNvSpPr>
            <a:spLocks noGrp="1"/>
          </p:cNvSpPr>
          <p:nvPr>
            <p:ph idx="1"/>
          </p:nvPr>
        </p:nvSpPr>
        <p:spPr>
          <a:xfrm>
            <a:off x="457200" y="1447800"/>
            <a:ext cx="8229600" cy="4724399"/>
          </a:xfrm>
        </p:spPr>
        <p:txBody>
          <a:bodyPr>
            <a:noAutofit/>
          </a:bodyPr>
          <a:lstStyle/>
          <a:p>
            <a:r>
              <a:rPr lang="en-US" sz="1800" dirty="0" smtClean="0"/>
              <a:t>Scour prediction equations for Category I and II were determined from dimensional analysis and regression of the large database obtained from realistic experiments in this study (compound channel, typical bridge geometry, live-bed and clear-water scour, and flow types of free, submerged orifice and </a:t>
            </a:r>
            <a:r>
              <a:rPr lang="en-US" sz="1800" dirty="0" smtClean="0"/>
              <a:t>overtopping).</a:t>
            </a:r>
            <a:endParaRPr lang="en-US" sz="1800" dirty="0" smtClean="0"/>
          </a:p>
          <a:p>
            <a:r>
              <a:rPr lang="en-US" sz="1800" dirty="0" smtClean="0"/>
              <a:t>Category I and II scour prediction equations were found to depend on the flow </a:t>
            </a:r>
            <a:r>
              <a:rPr lang="en-US" sz="1800" dirty="0" smtClean="0"/>
              <a:t>intensity (</a:t>
            </a:r>
            <a:r>
              <a:rPr lang="en-US" sz="1800" i="1" dirty="0" smtClean="0"/>
              <a:t>V</a:t>
            </a:r>
            <a:r>
              <a:rPr lang="en-US" sz="1800" baseline="-25000" dirty="0" smtClean="0"/>
              <a:t>1</a:t>
            </a:r>
            <a:r>
              <a:rPr lang="en-US" sz="1800" dirty="0" smtClean="0"/>
              <a:t>/</a:t>
            </a:r>
            <a:r>
              <a:rPr lang="en-US" sz="1800" i="1" dirty="0" err="1" smtClean="0"/>
              <a:t>V</a:t>
            </a:r>
            <a:r>
              <a:rPr lang="en-US" sz="1800" i="1" baseline="-25000" dirty="0" err="1" smtClean="0"/>
              <a:t>c</a:t>
            </a:r>
            <a:r>
              <a:rPr lang="en-US" sz="1800" dirty="0" smtClean="0"/>
              <a:t>), </a:t>
            </a:r>
            <a:r>
              <a:rPr lang="en-US" sz="1800" dirty="0" smtClean="0"/>
              <a:t>unit discharge </a:t>
            </a:r>
            <a:r>
              <a:rPr lang="en-US" sz="1800" dirty="0" smtClean="0"/>
              <a:t>ratio (</a:t>
            </a:r>
            <a:r>
              <a:rPr lang="en-US" sz="1800" i="1" dirty="0" smtClean="0"/>
              <a:t>q</a:t>
            </a:r>
            <a:r>
              <a:rPr lang="en-US" sz="1800" baseline="-25000" dirty="0" smtClean="0"/>
              <a:t>2</a:t>
            </a:r>
            <a:r>
              <a:rPr lang="en-US" sz="1800" dirty="0" smtClean="0"/>
              <a:t>/</a:t>
            </a:r>
            <a:r>
              <a:rPr lang="en-US" sz="1800" i="1" dirty="0" smtClean="0"/>
              <a:t>q</a:t>
            </a:r>
            <a:r>
              <a:rPr lang="en-US" sz="1800" baseline="-25000" dirty="0" smtClean="0"/>
              <a:t>1</a:t>
            </a:r>
            <a:r>
              <a:rPr lang="en-US" sz="1800" dirty="0" smtClean="0"/>
              <a:t>), </a:t>
            </a:r>
            <a:r>
              <a:rPr lang="en-US" sz="1800" dirty="0" smtClean="0"/>
              <a:t>and backwater </a:t>
            </a:r>
            <a:r>
              <a:rPr lang="en-US" sz="1800" dirty="0" smtClean="0"/>
              <a:t>ratio </a:t>
            </a:r>
            <a:r>
              <a:rPr lang="en-US" sz="1800" i="1" dirty="0" smtClean="0"/>
              <a:t>Y</a:t>
            </a:r>
            <a:r>
              <a:rPr lang="en-US" sz="1800" baseline="-25000" dirty="0" smtClean="0"/>
              <a:t>1</a:t>
            </a:r>
            <a:r>
              <a:rPr lang="en-US" sz="1800" dirty="0" smtClean="0"/>
              <a:t>/</a:t>
            </a:r>
            <a:r>
              <a:rPr lang="en-US" sz="1800" i="1" dirty="0" smtClean="0"/>
              <a:t>Y</a:t>
            </a:r>
            <a:r>
              <a:rPr lang="en-US" sz="1800" baseline="-25000" dirty="0" smtClean="0"/>
              <a:t>0</a:t>
            </a:r>
            <a:r>
              <a:rPr lang="en-US" sz="1800" dirty="0" smtClean="0"/>
              <a:t>)</a:t>
            </a:r>
            <a:endParaRPr lang="en-US" sz="1800" dirty="0" smtClean="0"/>
          </a:p>
          <a:p>
            <a:r>
              <a:rPr lang="en-US" sz="1800" dirty="0" smtClean="0"/>
              <a:t>Category III maximum scour depth was determined to be a sum of </a:t>
            </a:r>
            <a:r>
              <a:rPr lang="en-US" sz="1800" i="1" dirty="0" smtClean="0"/>
              <a:t>excess scour</a:t>
            </a:r>
            <a:r>
              <a:rPr lang="en-US" sz="1800" dirty="0" smtClean="0"/>
              <a:t> due to abutment influence as a fraction of Category I or II scour depths, depending on the pier distance from the abutment, and the estimated isolated pier scour depth</a:t>
            </a:r>
          </a:p>
          <a:p>
            <a:r>
              <a:rPr lang="en-US" sz="1800" dirty="0" smtClean="0"/>
              <a:t>Category IV scour depth was found to be reasonably estimated by the sum of the vertical contraction scour depth of the Lyn equation and either the CSU or Sheppard-Melville pier scour equation  </a:t>
            </a:r>
          </a:p>
          <a:p>
            <a:r>
              <a:rPr lang="en-US" sz="1800" dirty="0" smtClean="0"/>
              <a:t>The proposed combined scour equations were validated by laboratory data of others and field data from the Missouri River, </a:t>
            </a:r>
            <a:r>
              <a:rPr lang="en-US" sz="1800" dirty="0" err="1" smtClean="0"/>
              <a:t>Towaliga</a:t>
            </a:r>
            <a:r>
              <a:rPr lang="en-US" sz="1800" dirty="0" smtClean="0"/>
              <a:t> River in Georgia, and two Minnesota rivers</a:t>
            </a:r>
            <a:endParaRPr lang="en-US" sz="1800" dirty="0"/>
          </a:p>
        </p:txBody>
      </p:sp>
      <p:sp>
        <p:nvSpPr>
          <p:cNvPr id="4" name="Slide Number Placeholder 3"/>
          <p:cNvSpPr>
            <a:spLocks noGrp="1"/>
          </p:cNvSpPr>
          <p:nvPr>
            <p:ph type="sldNum" sz="quarter" idx="12"/>
          </p:nvPr>
        </p:nvSpPr>
        <p:spPr/>
        <p:txBody>
          <a:bodyPr/>
          <a:lstStyle/>
          <a:p>
            <a:fld id="{9AD492F2-DF1D-41CC-B0F8-392E748F6276}" type="slidenum">
              <a:rPr lang="en-US" smtClean="0"/>
              <a:t>73</a:t>
            </a:fld>
            <a:endParaRPr lang="en-US"/>
          </a:p>
        </p:txBody>
      </p:sp>
    </p:spTree>
    <p:extLst>
      <p:ext uri="{BB962C8B-B14F-4D97-AF65-F5344CB8AC3E}">
        <p14:creationId xmlns:p14="http://schemas.microsoft.com/office/powerpoint/2010/main" val="233122933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 continued</a:t>
            </a:r>
            <a:endParaRPr lang="en-US" dirty="0"/>
          </a:p>
        </p:txBody>
      </p:sp>
      <p:sp>
        <p:nvSpPr>
          <p:cNvPr id="3" name="Content Placeholder 2"/>
          <p:cNvSpPr>
            <a:spLocks noGrp="1"/>
          </p:cNvSpPr>
          <p:nvPr>
            <p:ph idx="1"/>
          </p:nvPr>
        </p:nvSpPr>
        <p:spPr>
          <a:xfrm>
            <a:off x="533400" y="1295400"/>
            <a:ext cx="8229600" cy="5486400"/>
          </a:xfrm>
        </p:spPr>
        <p:txBody>
          <a:bodyPr>
            <a:noAutofit/>
          </a:bodyPr>
          <a:lstStyle/>
          <a:p>
            <a:r>
              <a:rPr lang="en-US" sz="1800" dirty="0" smtClean="0"/>
              <a:t>Clear-water scour was modeled at two different physical </a:t>
            </a:r>
            <a:r>
              <a:rPr lang="en-US" sz="1800" dirty="0" smtClean="0"/>
              <a:t>scales </a:t>
            </a:r>
            <a:r>
              <a:rPr lang="en-US" sz="1800" dirty="0" smtClean="0"/>
              <a:t>in the laboratory and the results were found to </a:t>
            </a:r>
            <a:r>
              <a:rPr lang="en-US" sz="1800" dirty="0" smtClean="0"/>
              <a:t>agree.</a:t>
            </a:r>
            <a:endParaRPr lang="en-US" sz="1800" dirty="0" smtClean="0"/>
          </a:p>
          <a:p>
            <a:r>
              <a:rPr lang="en-US" sz="1800" dirty="0" smtClean="0"/>
              <a:t>Live-bed scour experiments all fell into Category II and the results were found to agree with the relationship developed for Category II clear-water </a:t>
            </a:r>
            <a:r>
              <a:rPr lang="en-US" sz="1800" dirty="0" smtClean="0"/>
              <a:t>scour.</a:t>
            </a:r>
            <a:endParaRPr lang="en-US" sz="1800" dirty="0" smtClean="0"/>
          </a:p>
          <a:p>
            <a:r>
              <a:rPr lang="en-US" sz="1800" dirty="0" smtClean="0"/>
              <a:t>The LES results were validated by extensive experimental data from the GT flume and they revealed the characteristics of turbulence and their influence on scour as affected by the type of flow and abutment length. Areas of high turbulent kinetic energy due to flow separation and formation of a shear layer around the abutment coincided with regions of local scour. Vertical contraction scour was more dependent on elevated regions of shear stress on the floodplain due to the flow acceleration there.</a:t>
            </a:r>
          </a:p>
          <a:p>
            <a:r>
              <a:rPr lang="en-US" sz="1800" dirty="0" smtClean="0"/>
              <a:t>3D RANS simulations showed good agreement with experimental distributions of unit discharge ratio and resultant velocities in the bridge sections but turbulent kinetic energy and the size of the recirculation zone downstream of the abutment, which is an important factor in the scour process, were not reproduced well.</a:t>
            </a:r>
          </a:p>
          <a:p>
            <a:r>
              <a:rPr lang="en-US" sz="1800" dirty="0" smtClean="0"/>
              <a:t>2D RANS modeling provided very good agreement of unit discharge ratios and resultant velocities in the bridge sections with experimental data and the LES results, but turbulent kinetic energy results were unacceptable, as might be expected for a two-dimensional model</a:t>
            </a:r>
            <a:endParaRPr lang="en-US" sz="1800" dirty="0"/>
          </a:p>
        </p:txBody>
      </p:sp>
      <p:sp>
        <p:nvSpPr>
          <p:cNvPr id="4" name="Slide Number Placeholder 3"/>
          <p:cNvSpPr>
            <a:spLocks noGrp="1"/>
          </p:cNvSpPr>
          <p:nvPr>
            <p:ph type="sldNum" sz="quarter" idx="12"/>
          </p:nvPr>
        </p:nvSpPr>
        <p:spPr/>
        <p:txBody>
          <a:bodyPr/>
          <a:lstStyle/>
          <a:p>
            <a:fld id="{9AD492F2-DF1D-41CC-B0F8-392E748F6276}" type="slidenum">
              <a:rPr lang="en-US" smtClean="0"/>
              <a:t>74</a:t>
            </a:fld>
            <a:endParaRPr lang="en-US"/>
          </a:p>
        </p:txBody>
      </p:sp>
    </p:spTree>
    <p:extLst>
      <p:ext uri="{BB962C8B-B14F-4D97-AF65-F5344CB8AC3E}">
        <p14:creationId xmlns:p14="http://schemas.microsoft.com/office/powerpoint/2010/main" val="165863116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 continued</a:t>
            </a:r>
            <a:endParaRPr lang="en-US" dirty="0"/>
          </a:p>
        </p:txBody>
      </p:sp>
      <p:sp>
        <p:nvSpPr>
          <p:cNvPr id="3" name="Content Placeholder 2"/>
          <p:cNvSpPr>
            <a:spLocks noGrp="1"/>
          </p:cNvSpPr>
          <p:nvPr>
            <p:ph idx="1"/>
          </p:nvPr>
        </p:nvSpPr>
        <p:spPr>
          <a:xfrm>
            <a:off x="457200" y="1371600"/>
            <a:ext cx="8229600" cy="5181600"/>
          </a:xfrm>
        </p:spPr>
        <p:txBody>
          <a:bodyPr>
            <a:noAutofit/>
          </a:bodyPr>
          <a:lstStyle/>
          <a:p>
            <a:r>
              <a:rPr lang="en-US" sz="1800" dirty="0" smtClean="0"/>
              <a:t>The Ocmulgee River bridge in Macon, GA was modeled by 2D RANS at prototype scale and the flow field agreed very well with field measurements and results from a physical model study.</a:t>
            </a:r>
          </a:p>
          <a:p>
            <a:r>
              <a:rPr lang="en-US" sz="1800" dirty="0" smtClean="0"/>
              <a:t>HEC-RAS modeling of the Ocmulgee River produced velocity distributions with some deficiencies in the bridge section but they were not unacceptable.</a:t>
            </a:r>
          </a:p>
          <a:p>
            <a:r>
              <a:rPr lang="en-US" sz="1800" dirty="0" smtClean="0"/>
              <a:t>An applications guide showed that the proposed methodology can be implemented using HEC-RAS but future efforts toward widespread use of a 2D </a:t>
            </a:r>
            <a:r>
              <a:rPr lang="en-US" sz="1800" dirty="0" smtClean="0"/>
              <a:t>flow field model that includes submerged orifice and overtopping flows would </a:t>
            </a:r>
            <a:r>
              <a:rPr lang="en-US" sz="1800" dirty="0" smtClean="0"/>
              <a:t>be </a:t>
            </a:r>
            <a:r>
              <a:rPr lang="en-US" sz="1800" dirty="0" smtClean="0"/>
              <a:t>desirable.</a:t>
            </a:r>
            <a:endParaRPr lang="en-US" sz="1800" dirty="0" smtClean="0"/>
          </a:p>
          <a:p>
            <a:r>
              <a:rPr lang="en-US" sz="1800" dirty="0" smtClean="0"/>
              <a:t>Scour </a:t>
            </a:r>
            <a:r>
              <a:rPr lang="en-US" sz="1800" dirty="0"/>
              <a:t>interactions produce less scour than predicted by current methods of adding individual scour components in Categories I, II, and III. Overestimation of maximum scour depth ranged from 20% to 45% at the 95% level of confidence for these three categories.</a:t>
            </a:r>
            <a:r>
              <a:rPr lang="en-US" sz="1800" dirty="0" smtClean="0"/>
              <a:t> In contrast, approximately </a:t>
            </a:r>
            <a:r>
              <a:rPr lang="en-US" sz="1800" dirty="0"/>
              <a:t>80% of maximum scour depth estimates using equations developed in this study fell within ±10% of the line of perfect agreement. Using current methods, zero to 15% of the data points fell within ±10% of the line of perfect agreement. For Category IV scour, 100% of the data points fell within ±20% of the line of perfect agreement using the equations suggested herein. </a:t>
            </a:r>
          </a:p>
        </p:txBody>
      </p:sp>
      <p:sp>
        <p:nvSpPr>
          <p:cNvPr id="4" name="Slide Number Placeholder 3"/>
          <p:cNvSpPr>
            <a:spLocks noGrp="1"/>
          </p:cNvSpPr>
          <p:nvPr>
            <p:ph type="sldNum" sz="quarter" idx="12"/>
          </p:nvPr>
        </p:nvSpPr>
        <p:spPr/>
        <p:txBody>
          <a:bodyPr/>
          <a:lstStyle/>
          <a:p>
            <a:fld id="{9AD492F2-DF1D-41CC-B0F8-392E748F6276}" type="slidenum">
              <a:rPr lang="en-US" smtClean="0"/>
              <a:t>75</a:t>
            </a:fld>
            <a:endParaRPr lang="en-US"/>
          </a:p>
        </p:txBody>
      </p:sp>
    </p:spTree>
    <p:extLst>
      <p:ext uri="{BB962C8B-B14F-4D97-AF65-F5344CB8AC3E}">
        <p14:creationId xmlns:p14="http://schemas.microsoft.com/office/powerpoint/2010/main" val="2413984958"/>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RECOMMENDATIONS</a:t>
            </a:r>
            <a:endParaRPr lang="en-US" dirty="0"/>
          </a:p>
        </p:txBody>
      </p:sp>
      <p:sp>
        <p:nvSpPr>
          <p:cNvPr id="3" name="Content Placeholder 2"/>
          <p:cNvSpPr>
            <a:spLocks noGrp="1"/>
          </p:cNvSpPr>
          <p:nvPr>
            <p:ph idx="1"/>
          </p:nvPr>
        </p:nvSpPr>
        <p:spPr>
          <a:xfrm>
            <a:off x="414068" y="1186132"/>
            <a:ext cx="8229600" cy="5290868"/>
          </a:xfrm>
        </p:spPr>
        <p:txBody>
          <a:bodyPr>
            <a:normAutofit fontScale="32500" lnSpcReduction="20000"/>
          </a:bodyPr>
          <a:lstStyle/>
          <a:p>
            <a:pPr marL="0" indent="0">
              <a:buNone/>
            </a:pPr>
            <a:r>
              <a:rPr lang="en-US" dirty="0"/>
              <a:t> </a:t>
            </a:r>
          </a:p>
          <a:p>
            <a:pPr lvl="0"/>
            <a:r>
              <a:rPr lang="en-US" sz="6200" dirty="0"/>
              <a:t>Implement the scour interaction equations proposed herein for estimating maximum depth of scour for four separate categories of interactions;</a:t>
            </a:r>
          </a:p>
          <a:p>
            <a:pPr lvl="0"/>
            <a:r>
              <a:rPr lang="en-US" sz="6200" dirty="0"/>
              <a:t>Investigate additional properties of turbulent flow features using LES, especially for overtopping flows, and their quantitative connection with scour depths;</a:t>
            </a:r>
          </a:p>
          <a:p>
            <a:pPr lvl="0"/>
            <a:r>
              <a:rPr lang="en-US" sz="6200" dirty="0"/>
              <a:t>Add a sediment transport model to the LES model to obtain direct estimates of scour depth;</a:t>
            </a:r>
          </a:p>
          <a:p>
            <a:pPr lvl="0"/>
            <a:r>
              <a:rPr lang="en-US" sz="6200" dirty="0"/>
              <a:t>Adopt the Bureau of Reclamation model SRH-2D or a similar 2D model using k-epsilon turbulence closure and including submerged orifice and overtopping flows as well as free flows for estimating scour prediction parameters; </a:t>
            </a:r>
          </a:p>
          <a:p>
            <a:pPr lvl="0"/>
            <a:r>
              <a:rPr lang="en-US" sz="6200" dirty="0"/>
              <a:t>Extend current riprap protection design procedures for embankments and riprap aprons to include more energetic submerged orifice and overtopping flows, especially in live-bed scour;</a:t>
            </a:r>
          </a:p>
          <a:p>
            <a:pPr lvl="0"/>
            <a:r>
              <a:rPr lang="en-US" sz="6200" dirty="0"/>
              <a:t>Commit to a long-term scour monitoring program at bridges to obtain a more robust set of field data for model validation at a wide variety of bridges.</a:t>
            </a:r>
          </a:p>
          <a:p>
            <a:endParaRPr lang="en-US" sz="5000" dirty="0"/>
          </a:p>
        </p:txBody>
      </p:sp>
      <p:sp>
        <p:nvSpPr>
          <p:cNvPr id="4" name="Slide Number Placeholder 3"/>
          <p:cNvSpPr>
            <a:spLocks noGrp="1"/>
          </p:cNvSpPr>
          <p:nvPr>
            <p:ph type="sldNum" sz="quarter" idx="12"/>
          </p:nvPr>
        </p:nvSpPr>
        <p:spPr/>
        <p:txBody>
          <a:bodyPr/>
          <a:lstStyle/>
          <a:p>
            <a:fld id="{9AD492F2-DF1D-41CC-B0F8-392E748F6276}" type="slidenum">
              <a:rPr lang="en-US" smtClean="0"/>
              <a:t>76</a:t>
            </a:fld>
            <a:endParaRPr lang="en-US"/>
          </a:p>
        </p:txBody>
      </p:sp>
    </p:spTree>
    <p:extLst>
      <p:ext uri="{BB962C8B-B14F-4D97-AF65-F5344CB8AC3E}">
        <p14:creationId xmlns:p14="http://schemas.microsoft.com/office/powerpoint/2010/main" val="374359876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62000" y="2819400"/>
            <a:ext cx="7772400" cy="1362075"/>
          </a:xfrm>
        </p:spPr>
        <p:txBody>
          <a:bodyPr>
            <a:normAutofit fontScale="90000"/>
          </a:bodyPr>
          <a:lstStyle/>
          <a:p>
            <a:pPr algn="ctr"/>
            <a:r>
              <a:rPr lang="en-US" sz="3100" b="0" dirty="0"/>
              <a:t>NCHRP </a:t>
            </a:r>
            <a:r>
              <a:rPr lang="en-US" sz="3100" b="0" dirty="0" smtClean="0"/>
              <a:t>24-37:  “Combining </a:t>
            </a:r>
            <a:r>
              <a:rPr lang="en-US" sz="3100" b="0" dirty="0"/>
              <a:t>Individual Scour Components to Determine Total Scour</a:t>
            </a:r>
            <a:r>
              <a:rPr lang="en-US" sz="3100" b="0" dirty="0" smtClean="0"/>
              <a:t>”</a:t>
            </a:r>
            <a:r>
              <a:rPr lang="en-US" b="0" dirty="0" smtClean="0"/>
              <a:t/>
            </a:r>
            <a:br>
              <a:rPr lang="en-US" b="0" dirty="0" smtClean="0"/>
            </a:br>
            <a:endParaRPr lang="en-US" b="0" dirty="0"/>
          </a:p>
        </p:txBody>
      </p:sp>
      <p:sp>
        <p:nvSpPr>
          <p:cNvPr id="4" name="Text Placeholder 3"/>
          <p:cNvSpPr>
            <a:spLocks noGrp="1"/>
          </p:cNvSpPr>
          <p:nvPr>
            <p:ph type="body" idx="1"/>
          </p:nvPr>
        </p:nvSpPr>
        <p:spPr>
          <a:xfrm>
            <a:off x="722313" y="914400"/>
            <a:ext cx="7772400" cy="1500187"/>
          </a:xfrm>
        </p:spPr>
        <p:txBody>
          <a:bodyPr>
            <a:normAutofit/>
          </a:bodyPr>
          <a:lstStyle/>
          <a:p>
            <a:pPr algn="r"/>
            <a:r>
              <a:rPr lang="en-US" sz="2800" b="1" dirty="0" smtClean="0">
                <a:solidFill>
                  <a:srgbClr val="0070C0"/>
                </a:solidFill>
              </a:rPr>
              <a:t>RESEARCH APPROACH</a:t>
            </a:r>
            <a:endParaRPr lang="en-US" sz="2800" b="1" dirty="0">
              <a:solidFill>
                <a:srgbClr val="0070C0"/>
              </a:solidFill>
            </a:endParaRPr>
          </a:p>
        </p:txBody>
      </p:sp>
      <p:sp>
        <p:nvSpPr>
          <p:cNvPr id="2" name="Slide Number Placeholder 1"/>
          <p:cNvSpPr>
            <a:spLocks noGrp="1"/>
          </p:cNvSpPr>
          <p:nvPr>
            <p:ph type="sldNum" sz="quarter" idx="12"/>
          </p:nvPr>
        </p:nvSpPr>
        <p:spPr/>
        <p:txBody>
          <a:bodyPr/>
          <a:lstStyle/>
          <a:p>
            <a:fld id="{9AD492F2-DF1D-41CC-B0F8-392E748F6276}" type="slidenum">
              <a:rPr lang="en-US" smtClean="0"/>
              <a:t>8</a:t>
            </a:fld>
            <a:endParaRPr lang="en-US"/>
          </a:p>
        </p:txBody>
      </p:sp>
    </p:spTree>
    <p:extLst>
      <p:ext uri="{BB962C8B-B14F-4D97-AF65-F5344CB8AC3E}">
        <p14:creationId xmlns:p14="http://schemas.microsoft.com/office/powerpoint/2010/main" val="19756408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7353"/>
            <a:ext cx="8229600" cy="1143000"/>
          </a:xfrm>
        </p:spPr>
        <p:txBody>
          <a:bodyPr>
            <a:normAutofit/>
          </a:bodyPr>
          <a:lstStyle/>
          <a:p>
            <a:r>
              <a:rPr lang="en-US" sz="3200" dirty="0" smtClean="0"/>
              <a:t>RESEARCH APPROACH</a:t>
            </a:r>
            <a:r>
              <a:rPr lang="en-US" dirty="0" smtClean="0"/>
              <a:t/>
            </a:r>
            <a:br>
              <a:rPr lang="en-US" dirty="0" smtClean="0"/>
            </a:br>
            <a:r>
              <a:rPr lang="en-US" sz="2700" dirty="0" smtClean="0"/>
              <a:t>Experimental and computational: </a:t>
            </a:r>
            <a:endParaRPr lang="en-US" sz="2700" dirty="0"/>
          </a:p>
        </p:txBody>
      </p:sp>
      <p:pic>
        <p:nvPicPr>
          <p:cNvPr id="6146" name="Picture 1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1390353"/>
            <a:ext cx="3200400" cy="2393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Picture 4" descr="streamtraces_UM_zoom_nor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67200" y="2133600"/>
            <a:ext cx="4572000" cy="3103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697343" y="3833152"/>
            <a:ext cx="2100640" cy="369332"/>
          </a:xfrm>
          <a:prstGeom prst="rect">
            <a:avLst/>
          </a:prstGeom>
          <a:noFill/>
        </p:spPr>
        <p:txBody>
          <a:bodyPr wrap="none" rtlCol="0">
            <a:spAutoFit/>
          </a:bodyPr>
          <a:lstStyle/>
          <a:p>
            <a:r>
              <a:rPr lang="en-US" dirty="0" smtClean="0"/>
              <a:t>Georgia Tech Flume</a:t>
            </a:r>
            <a:endParaRPr lang="en-US" dirty="0"/>
          </a:p>
        </p:txBody>
      </p:sp>
      <p:sp>
        <p:nvSpPr>
          <p:cNvPr id="8" name="TextBox 7"/>
          <p:cNvSpPr txBox="1"/>
          <p:nvPr/>
        </p:nvSpPr>
        <p:spPr>
          <a:xfrm>
            <a:off x="543378" y="6483350"/>
            <a:ext cx="2972480" cy="369332"/>
          </a:xfrm>
          <a:prstGeom prst="rect">
            <a:avLst/>
          </a:prstGeom>
          <a:noFill/>
        </p:spPr>
        <p:txBody>
          <a:bodyPr wrap="none" rtlCol="0">
            <a:spAutoFit/>
          </a:bodyPr>
          <a:lstStyle/>
          <a:p>
            <a:r>
              <a:rPr lang="en-US" dirty="0" smtClean="0"/>
              <a:t>University  of Auckland Flume</a:t>
            </a:r>
            <a:endParaRPr lang="en-US" dirty="0"/>
          </a:p>
        </p:txBody>
      </p:sp>
      <p:sp>
        <p:nvSpPr>
          <p:cNvPr id="9" name="TextBox 8"/>
          <p:cNvSpPr txBox="1"/>
          <p:nvPr/>
        </p:nvSpPr>
        <p:spPr>
          <a:xfrm>
            <a:off x="4748924" y="5451475"/>
            <a:ext cx="3608552" cy="646331"/>
          </a:xfrm>
          <a:prstGeom prst="rect">
            <a:avLst/>
          </a:prstGeom>
          <a:noFill/>
        </p:spPr>
        <p:txBody>
          <a:bodyPr wrap="none" rtlCol="0">
            <a:spAutoFit/>
          </a:bodyPr>
          <a:lstStyle/>
          <a:p>
            <a:r>
              <a:rPr lang="en-US" dirty="0" smtClean="0"/>
              <a:t>Computational Fluid Dynamics (CFD)</a:t>
            </a:r>
          </a:p>
          <a:p>
            <a:r>
              <a:rPr lang="en-US" dirty="0" smtClean="0"/>
              <a:t> at Cardiff University</a:t>
            </a:r>
            <a:endParaRPr lang="en-US" dirty="0"/>
          </a:p>
        </p:txBody>
      </p:sp>
      <p:pic>
        <p:nvPicPr>
          <p:cNvPr id="10" name="image50.jpeg" descr="\\uoa.auckland.ac.nz\engdfs\home\xxia529\Desktop\t3-small rocks-before.JPG"/>
          <p:cNvPicPr/>
          <p:nvPr/>
        </p:nvPicPr>
        <p:blipFill>
          <a:blip r:embed="rId4" cstate="print"/>
          <a:stretch>
            <a:fillRect/>
          </a:stretch>
        </p:blipFill>
        <p:spPr>
          <a:xfrm>
            <a:off x="408564" y="4385295"/>
            <a:ext cx="3072658" cy="2098055"/>
          </a:xfrm>
          <a:prstGeom prst="rect">
            <a:avLst/>
          </a:prstGeom>
        </p:spPr>
      </p:pic>
      <p:sp>
        <p:nvSpPr>
          <p:cNvPr id="3" name="Slide Number Placeholder 2"/>
          <p:cNvSpPr>
            <a:spLocks noGrp="1"/>
          </p:cNvSpPr>
          <p:nvPr>
            <p:ph type="sldNum" sz="quarter" idx="12"/>
          </p:nvPr>
        </p:nvSpPr>
        <p:spPr/>
        <p:txBody>
          <a:bodyPr/>
          <a:lstStyle/>
          <a:p>
            <a:fld id="{9AD492F2-DF1D-41CC-B0F8-392E748F6276}" type="slidenum">
              <a:rPr lang="en-US" smtClean="0"/>
              <a:t>9</a:t>
            </a:fld>
            <a:endParaRPr lang="en-US"/>
          </a:p>
        </p:txBody>
      </p:sp>
    </p:spTree>
    <p:extLst>
      <p:ext uri="{BB962C8B-B14F-4D97-AF65-F5344CB8AC3E}">
        <p14:creationId xmlns:p14="http://schemas.microsoft.com/office/powerpoint/2010/main" val="158390841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2078</TotalTime>
  <Words>4204</Words>
  <Application>Microsoft Office PowerPoint</Application>
  <PresentationFormat>On-screen Show (4:3)</PresentationFormat>
  <Paragraphs>498</Paragraphs>
  <Slides>76</Slides>
  <Notes>0</Notes>
  <HiddenSlides>0</HiddenSlides>
  <MMClips>4</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76</vt:i4>
      </vt:variant>
    </vt:vector>
  </HeadingPairs>
  <TitlesOfParts>
    <vt:vector size="79" baseType="lpstr">
      <vt:lpstr>Office Theme</vt:lpstr>
      <vt:lpstr>Equation</vt:lpstr>
      <vt:lpstr>Document</vt:lpstr>
      <vt:lpstr>“Combining Individual Scour Components to Determine Total Scour” </vt:lpstr>
      <vt:lpstr>NCHRP 24-37:  “Combining Individual Scour Components to Determine Total Scour” </vt:lpstr>
      <vt:lpstr>MOTIVATION</vt:lpstr>
      <vt:lpstr>OBJECTIVE</vt:lpstr>
      <vt:lpstr>TYPES OF SCOUR</vt:lpstr>
      <vt:lpstr>FLOW TYPES</vt:lpstr>
      <vt:lpstr>SCOUR INTERACTIONS</vt:lpstr>
      <vt:lpstr>NCHRP 24-37:  “Combining Individual Scour Components to Determine Total Scour” </vt:lpstr>
      <vt:lpstr>RESEARCH APPROACH Experimental and computational: </vt:lpstr>
      <vt:lpstr>RIPRAP APRON (HEC-23)</vt:lpstr>
      <vt:lpstr>DEFINITION OF VARIABLES</vt:lpstr>
      <vt:lpstr>TERMINOLOGY</vt:lpstr>
      <vt:lpstr>EXPERIMENTAL VARIABLES</vt:lpstr>
      <vt:lpstr>CFD SCOPE</vt:lpstr>
      <vt:lpstr>NCHRP 24-37:  “Combining Individual Scour Components to Determine Total Scour” </vt:lpstr>
      <vt:lpstr>FREE FLOW AROUND A PIER (GT) OUTSIDE THE ZONE OF INFLUENCE OF THE ABUTMENT</vt:lpstr>
      <vt:lpstr>SUBMERGED ORIFICE FLOW – LSA FIXED BED (GT)</vt:lpstr>
      <vt:lpstr>OVERTOPPING FLOW-LSA FIXED BED (GT)</vt:lpstr>
      <vt:lpstr>OVERTOPPING FLOW, SSA (GT)</vt:lpstr>
      <vt:lpstr>GT RUN 27, OVERTOPPING FLOW, SSA, WINGWALL</vt:lpstr>
      <vt:lpstr>GT RUN 43, FREE FLOW, LSA, WITH PIERS</vt:lpstr>
      <vt:lpstr>PLAN VIEW OF TIME DEVELOPMENT OF LIVE-BED SCOUR WITH RIPRAP APRON</vt:lpstr>
      <vt:lpstr>CWS VIDEO FOLLOWED BY LBS VIDEO</vt:lpstr>
      <vt:lpstr>NCHRP 24-37:  “Combining Individual Scour Components to Determine Total Scour” </vt:lpstr>
      <vt:lpstr>RESULTS-SCOUR INTERACTION CATEGORIES</vt:lpstr>
      <vt:lpstr>SCOUR INTERACTION CATEGORIES ILLUSTRATED</vt:lpstr>
      <vt:lpstr>SCOUR INTERACTION CATEGORIES ILLUSTRATED, continued.</vt:lpstr>
      <vt:lpstr>SCOUR INTERACTION CATEGORIES ILLUSTRATED, continued.</vt:lpstr>
      <vt:lpstr>SPILL-THROUGH VS. WINGWALL ABUTMENTS</vt:lpstr>
      <vt:lpstr>RECTANGULAR COLUMN PIER VS. WALL PIER</vt:lpstr>
      <vt:lpstr>TIME DEVELOPMENT OF SCOUR</vt:lpstr>
      <vt:lpstr>WATER SURFACE PROILES FOR FREE, SUBMERGED ORIFICE AND OVERTOPPING FLOWS</vt:lpstr>
      <vt:lpstr>MEASURED CROSS-SECTIONAL DISTRIBUTION OF VARIABLES AT DOWNSTREAM FACE OF BRIDGE AND DOWNSTREAM TOE OF EMBANKMENT (GT)</vt:lpstr>
      <vt:lpstr>ABUTMENT LENGTH: LSA VS. SSA/BLA </vt:lpstr>
      <vt:lpstr>SCOUR RESULTS:  PIER SCOUR ALONE</vt:lpstr>
      <vt:lpstr>VERTICAL CONTRACTION SCOUR ALONE</vt:lpstr>
      <vt:lpstr>CATEGORY I SCOUR RESULTS (CWS)</vt:lpstr>
      <vt:lpstr>CATEGORY II SCOUR RESULTS (CWS)</vt:lpstr>
      <vt:lpstr>CATEGORY II SCOUR RESULTS (CWS &amp; LBS)</vt:lpstr>
      <vt:lpstr>CATEGORY III:  ABUTMENT INFLUENCE ON PIER SCOUR</vt:lpstr>
      <vt:lpstr>CATEGORY III - EFFECT OF PIER SCOUR ON ABUTMENT/CONTRACTION SCOUR</vt:lpstr>
      <vt:lpstr>CATEGORY IV - COMBINED PIER AND VERTICAL CONTRACTION SCOUR</vt:lpstr>
      <vt:lpstr>COMPARISON WITH HEC-18 – CATEGORY I</vt:lpstr>
      <vt:lpstr>COMPARISON WITH HEC-18 – CATEGORY II (CWS)</vt:lpstr>
      <vt:lpstr>COMPARISON WITH HEC-18 – CATEGORY II (LBS)</vt:lpstr>
      <vt:lpstr>COMPARISON WITH HEC-18 – CATEGORY III</vt:lpstr>
      <vt:lpstr>SCOUR PREDICTION EQ. SUMMARY</vt:lpstr>
      <vt:lpstr>NCHRP 24-37:  “Combining Individual Scour Components to Determine Total Scour” </vt:lpstr>
      <vt:lpstr>SAMPLE LES VALIDATION</vt:lpstr>
      <vt:lpstr>LES COMPUTED WATER SURFACE,  FREE FLOW, SSA</vt:lpstr>
      <vt:lpstr>LES COMPUTED WATER SURFACE,  OVERTOPPING FLOW, SSA</vt:lpstr>
      <vt:lpstr>LES STREAMLINES, FREE FLOW (color code is for U/UBULK)</vt:lpstr>
      <vt:lpstr>LES STREAMLINES, SUBMERGED ORIFICE FLOW (color code is for U/Ubulk)</vt:lpstr>
      <vt:lpstr>LES STREAMLINES, OVERTOPPING FLOW (color code is for U/Ubulk)</vt:lpstr>
      <vt:lpstr>LES TURBULENT KINETIC ENERGY (TKE) &amp; SHEAR STRESS, FREE FLOW, LSA</vt:lpstr>
      <vt:lpstr>LES Turbulent Kinetic Energy (TKE) &amp; Shear Stress, Overtopping Flow, LSA</vt:lpstr>
      <vt:lpstr>3D RANS SCOUR PREDICTORS, LSA, FREE FLOW</vt:lpstr>
      <vt:lpstr>2D RANS, FREE FLOW, LSA</vt:lpstr>
      <vt:lpstr>2D RANS SCOUR PREDICTORS, FF, SSA</vt:lpstr>
      <vt:lpstr>NCHRP 24-37:  “Combining Individual Scour Components to Determine Total Scour” </vt:lpstr>
      <vt:lpstr>SRH-2D and HEC-RAS SIMULATION AT PROTOTYPE SCALE, OCMULGEE R. BRIDGE AT MACON, GA</vt:lpstr>
      <vt:lpstr>BATHYMETRY, OCMULGEE R. BRIDGE AT MACON, GA</vt:lpstr>
      <vt:lpstr>SRH-2D VELOCITY VECTORS AROUND BRIDGE PIERS</vt:lpstr>
      <vt:lpstr>OCMULGEE R. VELOCITY DISTRIBUTION COMPARISONS AT CROSS SECTION 4</vt:lpstr>
      <vt:lpstr>NCHRP 24-37:  “Combining Individual Scour Components to Determine Total Scour” </vt:lpstr>
      <vt:lpstr>PowerPoint Presentation</vt:lpstr>
      <vt:lpstr>HEC-RAS EXAMPLE BRIDGE SECTION</vt:lpstr>
      <vt:lpstr>HEC-RAS EXAMPLE CROSS SECTION LAYOUT</vt:lpstr>
      <vt:lpstr>HEC-RAS EXAMPLE WATER SURFACE PROFILES</vt:lpstr>
      <vt:lpstr>MAXIMUM SCOUR DEPTH COMPARISONS</vt:lpstr>
      <vt:lpstr>NCHRP 24-37:  “Combining Individual Scour Components to Determine Total Scour” </vt:lpstr>
      <vt:lpstr>CONCLUSIONS</vt:lpstr>
      <vt:lpstr>CONCLUSIONS, continued</vt:lpstr>
      <vt:lpstr>CONCLUSIONS, continued</vt:lpstr>
      <vt:lpstr>CONCLUSIONS, continued</vt:lpstr>
      <vt:lpstr>RECOMMENDATIONS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“Combining Individual Scour Components to Determine Total Scour”</dc:title>
  <dc:creator>ts18</dc:creator>
  <cp:lastModifiedBy>terry</cp:lastModifiedBy>
  <cp:revision>118</cp:revision>
  <cp:lastPrinted>2017-09-16T16:28:24Z</cp:lastPrinted>
  <dcterms:created xsi:type="dcterms:W3CDTF">2017-07-21T17:58:05Z</dcterms:created>
  <dcterms:modified xsi:type="dcterms:W3CDTF">2017-09-18T00:24:39Z</dcterms:modified>
</cp:coreProperties>
</file>