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1" r:id="rId3"/>
    <p:sldId id="260" r:id="rId4"/>
    <p:sldId id="264" r:id="rId5"/>
    <p:sldId id="270" r:id="rId6"/>
    <p:sldId id="265" r:id="rId7"/>
    <p:sldId id="277" r:id="rId8"/>
    <p:sldId id="278" r:id="rId9"/>
    <p:sldId id="271" r:id="rId10"/>
    <p:sldId id="280" r:id="rId11"/>
    <p:sldId id="268" r:id="rId12"/>
    <p:sldId id="266" r:id="rId13"/>
    <p:sldId id="279" r:id="rId14"/>
    <p:sldId id="274" r:id="rId15"/>
    <p:sldId id="272" r:id="rId16"/>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8172" autoAdjust="0"/>
  </p:normalViewPr>
  <p:slideViewPr>
    <p:cSldViewPr>
      <p:cViewPr varScale="1">
        <p:scale>
          <a:sx n="62" d="100"/>
          <a:sy n="62" d="100"/>
        </p:scale>
        <p:origin x="-1138"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03" y="523"/>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7" tIns="46244" rIns="92487" bIns="46244"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87" tIns="46244" rIns="92487" bIns="46244" rtlCol="0"/>
          <a:lstStyle>
            <a:lvl1pPr algn="r">
              <a:defRPr sz="1200"/>
            </a:lvl1pPr>
          </a:lstStyle>
          <a:p>
            <a:fld id="{29F608D4-B9CF-4927-AE25-F22FA299075B}" type="datetimeFigureOut">
              <a:rPr lang="en-US" smtClean="0"/>
              <a:pPr/>
              <a:t>7/14/2016</a:t>
            </a:fld>
            <a:endParaRPr lang="en-US"/>
          </a:p>
        </p:txBody>
      </p:sp>
      <p:sp>
        <p:nvSpPr>
          <p:cNvPr id="4" name="Slide Image Placeholder 3"/>
          <p:cNvSpPr>
            <a:spLocks noGrp="1" noRot="1" noChangeAspect="1"/>
          </p:cNvSpPr>
          <p:nvPr>
            <p:ph type="sldImg" idx="2"/>
          </p:nvPr>
        </p:nvSpPr>
        <p:spPr>
          <a:xfrm>
            <a:off x="1166813" y="692150"/>
            <a:ext cx="4616450" cy="3463925"/>
          </a:xfrm>
          <a:prstGeom prst="rect">
            <a:avLst/>
          </a:prstGeom>
          <a:noFill/>
          <a:ln w="12700">
            <a:solidFill>
              <a:prstClr val="black"/>
            </a:solidFill>
          </a:ln>
        </p:spPr>
        <p:txBody>
          <a:bodyPr vert="horz" lIns="92487" tIns="46244" rIns="92487" bIns="46244"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87" tIns="46244" rIns="92487" bIns="4624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11699" cy="461804"/>
          </a:xfrm>
          <a:prstGeom prst="rect">
            <a:avLst/>
          </a:prstGeom>
        </p:spPr>
        <p:txBody>
          <a:bodyPr vert="horz" lIns="92487" tIns="46244" rIns="92487" bIns="46244"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87" tIns="46244" rIns="92487" bIns="46244" rtlCol="0" anchor="b"/>
          <a:lstStyle>
            <a:lvl1pPr algn="r">
              <a:defRPr sz="1200"/>
            </a:lvl1pPr>
          </a:lstStyle>
          <a:p>
            <a:fld id="{D4152771-F792-416D-B72E-7812D57A32EC}" type="slidenum">
              <a:rPr lang="en-US" smtClean="0"/>
              <a:pPr/>
              <a:t>‹#›</a:t>
            </a:fld>
            <a:endParaRPr lang="en-US"/>
          </a:p>
        </p:txBody>
      </p:sp>
    </p:spTree>
    <p:extLst>
      <p:ext uri="{BB962C8B-B14F-4D97-AF65-F5344CB8AC3E}">
        <p14:creationId xmlns:p14="http://schemas.microsoft.com/office/powerpoint/2010/main" val="2501748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NCHRP 25-43 adds to the body of research and literature on ways to efficiently navigate the National Environmental Policy Act of 1969 (NEPA) process, while meeting the goals and requirements of this federal legislation.  </a:t>
            </a:r>
          </a:p>
          <a:p>
            <a:endParaRPr lang="en-US" dirty="0" smtClean="0"/>
          </a:p>
          <a:p>
            <a:r>
              <a:rPr lang="en-US" dirty="0" smtClean="0"/>
              <a:t>NEPA sets forth federal policies and procedures related to environmental protection. It requires federal agencies to utilize a systematic, interdisciplinary approach, and to ensure that environmental amenities and values are given appropriate consideration in decision-making. Whenever a federal action likely to have a significant impact on the environment is contemplated, NEPA requires preparation of a detailed statement on the action’s impacts and alternatives. </a:t>
            </a:r>
          </a:p>
          <a:p>
            <a:endParaRPr lang="en-US" dirty="0" smtClean="0"/>
          </a:p>
          <a:p>
            <a:r>
              <a:rPr lang="en-US" dirty="0" smtClean="0"/>
              <a:t>This research was completed in 2016 following a 30-month research period. The findings should be helpful to practitioners</a:t>
            </a:r>
            <a:r>
              <a:rPr lang="en-US" baseline="0" dirty="0" smtClean="0"/>
              <a:t> who are undertaking NEPA for a project or program of projects involving more than one mode of transportation and/or more than one U.S. DOT agency.   </a:t>
            </a:r>
            <a:endParaRPr lang="en-US" dirty="0"/>
          </a:p>
        </p:txBody>
      </p:sp>
      <p:sp>
        <p:nvSpPr>
          <p:cNvPr id="4" name="Slide Number Placeholder 3"/>
          <p:cNvSpPr>
            <a:spLocks noGrp="1"/>
          </p:cNvSpPr>
          <p:nvPr>
            <p:ph type="sldNum" sz="quarter" idx="10"/>
          </p:nvPr>
        </p:nvSpPr>
        <p:spPr/>
        <p:txBody>
          <a:bodyPr/>
          <a:lstStyle/>
          <a:p>
            <a:fld id="{D4152771-F792-416D-B72E-7812D57A32E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152771-F792-416D-B72E-7812D57A32E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Table 10 in </a:t>
            </a:r>
            <a:r>
              <a:rPr lang="en-US" baseline="0" dirty="0" smtClean="0"/>
              <a:t>the final report identifies 23 transferrable strategies and tactics that were applied in the case studies. </a:t>
            </a:r>
            <a:endParaRPr lang="en-US" dirty="0"/>
          </a:p>
        </p:txBody>
      </p:sp>
      <p:sp>
        <p:nvSpPr>
          <p:cNvPr id="4" name="Slide Number Placeholder 3"/>
          <p:cNvSpPr>
            <a:spLocks noGrp="1"/>
          </p:cNvSpPr>
          <p:nvPr>
            <p:ph type="sldNum" sz="quarter" idx="10"/>
          </p:nvPr>
        </p:nvSpPr>
        <p:spPr/>
        <p:txBody>
          <a:bodyPr/>
          <a:lstStyle/>
          <a:p>
            <a:fld id="{D4152771-F792-416D-B72E-7812D57A32EC}" type="slidenum">
              <a:rPr lang="en-US" smtClean="0"/>
              <a:pPr/>
              <a:t>11</a:t>
            </a:fld>
            <a:endParaRPr lang="en-US"/>
          </a:p>
        </p:txBody>
      </p:sp>
    </p:spTree>
    <p:extLst>
      <p:ext uri="{BB962C8B-B14F-4D97-AF65-F5344CB8AC3E}">
        <p14:creationId xmlns:p14="http://schemas.microsoft.com/office/powerpoint/2010/main" val="4202930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a:t>
            </a:r>
            <a:r>
              <a:rPr lang="en-US" baseline="0" dirty="0" smtClean="0"/>
              <a:t> the case study findings and identified strategies and tactics, the research team was able to identify several cross cutting themes and keys to success. They were also able to identify several stumbling blocks to avoid, e.g., missteps that were found in one or more case studies. They include:</a:t>
            </a:r>
          </a:p>
          <a:p>
            <a:endParaRPr lang="en-US" baseline="0" dirty="0" smtClean="0"/>
          </a:p>
          <a:p>
            <a:pPr marL="173413" indent="-173413">
              <a:buFontTx/>
              <a:buChar char="-"/>
            </a:pPr>
            <a:r>
              <a:rPr lang="en-US" baseline="0" dirty="0" smtClean="0"/>
              <a:t>Programmatic differences can lead to reluctance to full understand or embrace program requirements</a:t>
            </a:r>
            <a:r>
              <a:rPr lang="en-US" dirty="0" smtClean="0"/>
              <a:t> of other agencies.</a:t>
            </a:r>
            <a:r>
              <a:rPr lang="en-US" baseline="0" dirty="0" smtClean="0"/>
              <a:t> </a:t>
            </a:r>
          </a:p>
          <a:p>
            <a:pPr marL="173413" indent="-173413">
              <a:buFontTx/>
              <a:buChar char="-"/>
            </a:pPr>
            <a:r>
              <a:rPr lang="en-US" baseline="0" dirty="0" smtClean="0"/>
              <a:t>Differing levels of commitment to a project can nullify effectiveness of prior agreements</a:t>
            </a:r>
          </a:p>
          <a:p>
            <a:pPr marL="173413" indent="-173413">
              <a:buFontTx/>
              <a:buChar char="-"/>
            </a:pPr>
            <a:r>
              <a:rPr lang="en-US" baseline="0" dirty="0" smtClean="0"/>
              <a:t>Insufficient time or resources can hinder successful </a:t>
            </a:r>
            <a:r>
              <a:rPr lang="en-US" dirty="0" smtClean="0"/>
              <a:t>coordination.</a:t>
            </a:r>
            <a:endParaRPr lang="en-US" baseline="0" dirty="0" smtClean="0"/>
          </a:p>
          <a:p>
            <a:pPr marL="173413" indent="-173413">
              <a:buFontTx/>
              <a:buChar char="-"/>
            </a:pPr>
            <a:r>
              <a:rPr lang="en-US" baseline="0" dirty="0" smtClean="0"/>
              <a:t>Limited interest on the part of project sponsors to coordinate or learn agency requirements, and failure to communicate full agency engagement, can be barriers to implementing recommended strategies.</a:t>
            </a:r>
          </a:p>
          <a:p>
            <a:pPr marL="173413" indent="-173413">
              <a:buFontTx/>
              <a:buChar char="-"/>
            </a:pPr>
            <a:r>
              <a:rPr lang="en-US" baseline="0" dirty="0" smtClean="0"/>
              <a:t>Resistance on the part of state or local sponsors to adapt their current processes to reflect U.S. DOT agency NEPA processes can be a source of delay.</a:t>
            </a:r>
          </a:p>
          <a:p>
            <a:pPr marL="173413" indent="-173413">
              <a:buFontTx/>
              <a:buChar char="-"/>
            </a:pPr>
            <a:r>
              <a:rPr lang="en-US" baseline="0" dirty="0" smtClean="0"/>
              <a:t>Reluctance of federal agencies to engage in projects prior to the identification of a major action can handicap coordination of the overall process. </a:t>
            </a:r>
            <a:endParaRPr lang="en-US" dirty="0"/>
          </a:p>
        </p:txBody>
      </p:sp>
      <p:sp>
        <p:nvSpPr>
          <p:cNvPr id="4" name="Slide Number Placeholder 3"/>
          <p:cNvSpPr>
            <a:spLocks noGrp="1"/>
          </p:cNvSpPr>
          <p:nvPr>
            <p:ph type="sldNum" sz="quarter" idx="10"/>
          </p:nvPr>
        </p:nvSpPr>
        <p:spPr/>
        <p:txBody>
          <a:bodyPr/>
          <a:lstStyle/>
          <a:p>
            <a:fld id="{D4152771-F792-416D-B72E-7812D57A32EC}" type="slidenum">
              <a:rPr lang="en-US" smtClean="0"/>
              <a:pPr/>
              <a:t>12</a:t>
            </a:fld>
            <a:endParaRPr lang="en-US"/>
          </a:p>
        </p:txBody>
      </p:sp>
    </p:spTree>
    <p:extLst>
      <p:ext uri="{BB962C8B-B14F-4D97-AF65-F5344CB8AC3E}">
        <p14:creationId xmlns:p14="http://schemas.microsoft.com/office/powerpoint/2010/main" val="12572464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152771-F792-416D-B72E-7812D57A32E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part of the case study synthesis</a:t>
            </a:r>
            <a:r>
              <a:rPr lang="en-US" baseline="0" dirty="0" smtClean="0"/>
              <a:t> the research team developed a self-assessment tool to help future practitioners identify and address the major challenges that arise on projects where multiple U.S. DOT agencies are involved. The statements in the tool are organized into sections that reflect consecutive steps in the NEPA process, from identifying participants and roles, to establishing NEPA approach and procedures throughout the NEPA process. The choices for each statement are meant to help respondents assess their familiarity and preparedness on a particular subject. The tool points to case studies that best exhibit the particular challenge(s) discussed, and includes potential strategies to overcome a particular challenge. </a:t>
            </a:r>
          </a:p>
          <a:p>
            <a:endParaRPr lang="en-US" baseline="0" dirty="0" smtClean="0"/>
          </a:p>
          <a:p>
            <a:r>
              <a:rPr lang="en-US" baseline="0" dirty="0" smtClean="0"/>
              <a:t>The tool can be applied both at the beginning of the NEPA process and later, during the NEPA process, to reassess challenges and serve as a monitoring tool for progress. The tool may also offer a helpful guide for single-mode projects in which multiple stakeholders, federal agencies, and competing interests are involved. </a:t>
            </a:r>
            <a:endParaRPr lang="en-US" dirty="0"/>
          </a:p>
        </p:txBody>
      </p:sp>
      <p:sp>
        <p:nvSpPr>
          <p:cNvPr id="4" name="Slide Number Placeholder 3"/>
          <p:cNvSpPr>
            <a:spLocks noGrp="1"/>
          </p:cNvSpPr>
          <p:nvPr>
            <p:ph type="sldNum" sz="quarter" idx="10"/>
          </p:nvPr>
        </p:nvSpPr>
        <p:spPr/>
        <p:txBody>
          <a:bodyPr/>
          <a:lstStyle/>
          <a:p>
            <a:fld id="{D4152771-F792-416D-B72E-7812D57A32EC}" type="slidenum">
              <a:rPr lang="en-US" smtClean="0"/>
              <a:pPr/>
              <a:t>14</a:t>
            </a:fld>
            <a:endParaRPr lang="en-US"/>
          </a:p>
        </p:txBody>
      </p:sp>
    </p:spTree>
    <p:extLst>
      <p:ext uri="{BB962C8B-B14F-4D97-AF65-F5344CB8AC3E}">
        <p14:creationId xmlns:p14="http://schemas.microsoft.com/office/powerpoint/2010/main" val="4052599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Final Report summarizes</a:t>
            </a:r>
            <a:r>
              <a:rPr lang="en-US" baseline="0" dirty="0" smtClean="0"/>
              <a:t> the research and has separate appendices for each of the 12 case studies.  The appendices describe each project and highlight the challenges faced, strategies/tactics used, and lessons learned.  The body of the report, particularly the synthesis chapter, is organized such that a reader can find a challenge or tactic of interest, then turn to one or more case studies that faced that challenge or that applied a particular strategy.</a:t>
            </a:r>
            <a:endParaRPr lang="en-US" dirty="0"/>
          </a:p>
        </p:txBody>
      </p:sp>
      <p:sp>
        <p:nvSpPr>
          <p:cNvPr id="4" name="Slide Number Placeholder 3"/>
          <p:cNvSpPr>
            <a:spLocks noGrp="1"/>
          </p:cNvSpPr>
          <p:nvPr>
            <p:ph type="sldNum" sz="quarter" idx="10"/>
          </p:nvPr>
        </p:nvSpPr>
        <p:spPr/>
        <p:txBody>
          <a:bodyPr/>
          <a:lstStyle/>
          <a:p>
            <a:fld id="{D4152771-F792-416D-B72E-7812D57A32EC}"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The NCHRP 25-43 Project Panel established three objectives for this research:</a:t>
            </a:r>
          </a:p>
          <a:p>
            <a:pPr>
              <a:buNone/>
            </a:pPr>
            <a:endParaRPr lang="en-US" dirty="0" smtClean="0"/>
          </a:p>
          <a:p>
            <a:pPr>
              <a:buNone/>
            </a:pPr>
            <a:r>
              <a:rPr lang="en-US" dirty="0" smtClean="0"/>
              <a:t>1. Characterize the challenges inherent in satisfying NEPA requirements from multiple federal agencies</a:t>
            </a:r>
          </a:p>
          <a:p>
            <a:pPr>
              <a:buNone/>
            </a:pPr>
            <a:r>
              <a:rPr lang="en-US" dirty="0" smtClean="0"/>
              <a:t>2. Identify strategies and tactics used to overcome these challenges</a:t>
            </a:r>
          </a:p>
          <a:p>
            <a:pPr>
              <a:buNone/>
            </a:pPr>
            <a:r>
              <a:rPr lang="en-US" dirty="0" smtClean="0"/>
              <a:t>3. Suggest new and innovative strategies</a:t>
            </a:r>
          </a:p>
          <a:p>
            <a:pPr>
              <a:buNone/>
            </a:pPr>
            <a:endParaRPr lang="en-US" dirty="0" smtClean="0"/>
          </a:p>
          <a:p>
            <a:pPr>
              <a:buNone/>
            </a:pPr>
            <a:r>
              <a:rPr lang="en-US" dirty="0" smtClean="0"/>
              <a:t>During the kick-off meeting, the</a:t>
            </a:r>
            <a:r>
              <a:rPr lang="en-US" baseline="0" dirty="0" smtClean="0"/>
              <a:t> Project Panel and the research team agreed that multi-agency would be taken to mean the involvement of more than one U.S. DOT agency.</a:t>
            </a:r>
            <a:endParaRPr lang="en-US" dirty="0"/>
          </a:p>
        </p:txBody>
      </p:sp>
      <p:sp>
        <p:nvSpPr>
          <p:cNvPr id="4" name="Slide Number Placeholder 3"/>
          <p:cNvSpPr>
            <a:spLocks noGrp="1"/>
          </p:cNvSpPr>
          <p:nvPr>
            <p:ph type="sldNum" sz="quarter" idx="10"/>
          </p:nvPr>
        </p:nvSpPr>
        <p:spPr/>
        <p:txBody>
          <a:bodyPr/>
          <a:lstStyle/>
          <a:p>
            <a:fld id="{C7FB9E46-0F86-4F76-A5C6-79D9DCC6F0B1}"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research was carried out in three phases containing 10 tasks.  In phase 1, the research team identified five common challenges faced when a multi-agency, multimodal NEPA process is carried out. In phase 2, the team conducted case studies to confirm the challenges and the strategies/tactics used to address them. In phase 3, the team synthesized the case studies, identifying cross-cutting themes and lessons learned, and developed the final report. </a:t>
            </a:r>
            <a:endParaRPr lang="en-US" dirty="0"/>
          </a:p>
        </p:txBody>
      </p:sp>
      <p:sp>
        <p:nvSpPr>
          <p:cNvPr id="4" name="Slide Number Placeholder 3"/>
          <p:cNvSpPr>
            <a:spLocks noGrp="1"/>
          </p:cNvSpPr>
          <p:nvPr>
            <p:ph type="sldNum" sz="quarter" idx="10"/>
          </p:nvPr>
        </p:nvSpPr>
        <p:spPr/>
        <p:txBody>
          <a:bodyPr/>
          <a:lstStyle/>
          <a:p>
            <a:fld id="{D4152771-F792-416D-B72E-7812D57A32E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This</a:t>
            </a:r>
            <a:r>
              <a:rPr lang="en-US" baseline="0" dirty="0" smtClean="0"/>
              <a:t> research was organized around five challenges that agencies face when navigating the NEPA process for projects involving more than one U.S. DOT agency. The challenges were identified based on the research team’s project experience, a literature review, interviews with U.S. DOT staff, and input from a focus group of experienced practitioners.</a:t>
            </a:r>
          </a:p>
          <a:p>
            <a:endParaRPr lang="en-US" baseline="0" dirty="0" smtClean="0"/>
          </a:p>
          <a:p>
            <a:r>
              <a:rPr lang="en-US" baseline="0" dirty="0" smtClean="0"/>
              <a:t>Challenge 1: The “NEPA umbrella” refers to the tendency of U.S. DOT agencies to address multiple environmental impact issues in conjunction with the NEPA process. The umbrella includes such federal requirements as clean air, historic preservation, parklands, environmental justice, noise impacts, and others.  Additionally, individual U.S. DOT agencies have piggy backed some of their own unique project requirements onto the NEPA process. </a:t>
            </a:r>
          </a:p>
          <a:p>
            <a:endParaRPr lang="en-US" baseline="0" dirty="0" smtClean="0"/>
          </a:p>
          <a:p>
            <a:r>
              <a:rPr lang="en-US" baseline="0" dirty="0" smtClean="0"/>
              <a:t>Challenge 2: Each U.S. DOT agency maintains unique NEPA  procedures which reflect agency interpretations of NEPA requirements. These distinct procedures have evolved as a result of differences in legislation, NEPA litigation history, internal organization, and agency culture. </a:t>
            </a:r>
          </a:p>
          <a:p>
            <a:endParaRPr lang="en-US" baseline="0" dirty="0" smtClean="0"/>
          </a:p>
          <a:p>
            <a:r>
              <a:rPr lang="en-US" baseline="0" dirty="0" smtClean="0"/>
              <a:t>Challenge 3: Often project sponsors cannot anticipate all the sources of federal funds, or all of the actions needed on projects that are multimodal and/or conducted in phases. A related challenge is determining which agency(s) ought serve as the lead. </a:t>
            </a:r>
          </a:p>
          <a:p>
            <a:endParaRPr lang="en-US" baseline="0" dirty="0" smtClean="0"/>
          </a:p>
          <a:p>
            <a:r>
              <a:rPr lang="en-US" baseline="0" dirty="0" smtClean="0"/>
              <a:t>Challenge 4: Projects involving more than one U.S. DOT agency by their nature require more coordination than a project with only one federal agency. Efficient and effective coordination can be difficult to maintain, especially when agencies have different, and sometimes competing, interests and priorities. </a:t>
            </a:r>
          </a:p>
          <a:p>
            <a:endParaRPr lang="en-US" baseline="0" dirty="0" smtClean="0"/>
          </a:p>
          <a:p>
            <a:r>
              <a:rPr lang="en-US" baseline="0" dirty="0" smtClean="0"/>
              <a:t>Challenge 5: Funding for NEPA processes that involve more than one agency may be difficult to secure when funds are sought from multiple sources, or when a project is not “owned” by any one program. Legal restrictions on uses of funding may make it difficult to assemble funding for multimodal projects.  </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D4152771-F792-416D-B72E-7812D57A32EC}" type="slidenum">
              <a:rPr lang="en-US" smtClean="0"/>
              <a:pPr/>
              <a:t>4</a:t>
            </a:fld>
            <a:endParaRPr lang="en-US"/>
          </a:p>
        </p:txBody>
      </p:sp>
    </p:spTree>
    <p:extLst>
      <p:ext uri="{BB962C8B-B14F-4D97-AF65-F5344CB8AC3E}">
        <p14:creationId xmlns:p14="http://schemas.microsoft.com/office/powerpoint/2010/main" val="2373454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team also sought diversity. The 12 cases include projects involving each of the U.S. DOT agencies and modes, varying approaches to NEPA, different NEPA classes of action (EIS, EA, CE), </a:t>
            </a:r>
            <a:r>
              <a:rPr lang="en-US" baseline="0" dirty="0" err="1" smtClean="0"/>
              <a:t>tiering</a:t>
            </a:r>
            <a:r>
              <a:rPr lang="en-US" baseline="0" dirty="0" smtClean="0"/>
              <a:t>, and broad geographic distribution.  </a:t>
            </a:r>
            <a:endParaRPr lang="en-US" dirty="0"/>
          </a:p>
        </p:txBody>
      </p:sp>
      <p:sp>
        <p:nvSpPr>
          <p:cNvPr id="4" name="Slide Number Placeholder 3"/>
          <p:cNvSpPr>
            <a:spLocks noGrp="1"/>
          </p:cNvSpPr>
          <p:nvPr>
            <p:ph type="sldNum" sz="quarter" idx="10"/>
          </p:nvPr>
        </p:nvSpPr>
        <p:spPr/>
        <p:txBody>
          <a:bodyPr/>
          <a:lstStyle/>
          <a:p>
            <a:fld id="{D4152771-F792-416D-B72E-7812D57A32EC}" type="slidenum">
              <a:rPr lang="en-US" smtClean="0"/>
              <a:pPr/>
              <a:t>5</a:t>
            </a:fld>
            <a:endParaRPr lang="en-US"/>
          </a:p>
        </p:txBody>
      </p:sp>
    </p:spTree>
    <p:extLst>
      <p:ext uri="{BB962C8B-B14F-4D97-AF65-F5344CB8AC3E}">
        <p14:creationId xmlns:p14="http://schemas.microsoft.com/office/powerpoint/2010/main" val="4273781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research team selected 1</a:t>
            </a:r>
            <a:r>
              <a:rPr lang="en-US" baseline="0" dirty="0" smtClean="0"/>
              <a:t>2 projects to study. Starting with a list of fifty-plus multimodal case studies, the team narrowed the list to those with significant involvement of two or more U.S. DOT agencies, and those that achieved one more NEPA milestone in the past 10 years. </a:t>
            </a:r>
            <a:endParaRPr lang="en-US" dirty="0"/>
          </a:p>
        </p:txBody>
      </p:sp>
      <p:sp>
        <p:nvSpPr>
          <p:cNvPr id="4" name="Slide Number Placeholder 3"/>
          <p:cNvSpPr>
            <a:spLocks noGrp="1"/>
          </p:cNvSpPr>
          <p:nvPr>
            <p:ph type="sldNum" sz="quarter" idx="10"/>
          </p:nvPr>
        </p:nvSpPr>
        <p:spPr/>
        <p:txBody>
          <a:bodyPr/>
          <a:lstStyle/>
          <a:p>
            <a:fld id="{D4152771-F792-416D-B72E-7812D57A32EC}" type="slidenum">
              <a:rPr lang="en-US" smtClean="0"/>
              <a:pPr/>
              <a:t>6</a:t>
            </a:fld>
            <a:endParaRPr lang="en-US"/>
          </a:p>
        </p:txBody>
      </p:sp>
    </p:spTree>
    <p:extLst>
      <p:ext uri="{BB962C8B-B14F-4D97-AF65-F5344CB8AC3E}">
        <p14:creationId xmlns:p14="http://schemas.microsoft.com/office/powerpoint/2010/main" val="2067280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152771-F792-416D-B72E-7812D57A32E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research team observed three different approaches to conducting NEPA for multimodal situations:  a single merged process for all modes, a process that starts out merged and then splits into separate processes for different modes, and an approach that involves separate but coordinated NEPA processes.</a:t>
            </a:r>
          </a:p>
          <a:p>
            <a:endParaRPr lang="en-US" dirty="0"/>
          </a:p>
        </p:txBody>
      </p:sp>
      <p:sp>
        <p:nvSpPr>
          <p:cNvPr id="4" name="Slide Number Placeholder 3"/>
          <p:cNvSpPr>
            <a:spLocks noGrp="1"/>
          </p:cNvSpPr>
          <p:nvPr>
            <p:ph type="sldNum" sz="quarter" idx="10"/>
          </p:nvPr>
        </p:nvSpPr>
        <p:spPr/>
        <p:txBody>
          <a:bodyPr/>
          <a:lstStyle/>
          <a:p>
            <a:fld id="{D4152771-F792-416D-B72E-7812D57A32E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The </a:t>
            </a:r>
            <a:r>
              <a:rPr lang="en-US" baseline="0" dirty="0" smtClean="0"/>
              <a:t>case studies confirmed the first four challenges. The fifth was not explicitly encountered by the cases, although it is still deemed to be a challenge by the research team and the NCHRP Project Panel. </a:t>
            </a:r>
          </a:p>
          <a:p>
            <a:endParaRPr lang="en-US" baseline="0" dirty="0" smtClean="0"/>
          </a:p>
          <a:p>
            <a:r>
              <a:rPr lang="en-US" baseline="0" dirty="0" smtClean="0"/>
              <a:t>Challenge 1: Eight of the twelve case studies experienced this challenge. In cases where FTA was a lead or cooperating agency, FTA’s New Starts requirements arose as a unique agency requirement. FAA’s unique requirements were a challenge for projects close to or serving airports. On the CREATE project in Chicago, FRA’s launch of the High Speed Intercity Passenger Rail program increased their involvement and led to revisiting some project components. </a:t>
            </a:r>
          </a:p>
          <a:p>
            <a:endParaRPr lang="en-US" baseline="0" dirty="0" smtClean="0"/>
          </a:p>
          <a:p>
            <a:r>
              <a:rPr lang="en-US" baseline="0" dirty="0" smtClean="0"/>
              <a:t>Challenge 2: Eight of the twelve cases studies experienced this challenge. Five issues were identified: (a) differing agency methodologies for assessing specific impacts, (b) differing agency procedural requirements; (c) programmatic differences among the agencies that affected procedures, coordination, and deliverables; (d) different agency perspectives on the role of NEPA and planning; and (e) differing interpretations by different offices of the same U.S. DOT agency. </a:t>
            </a:r>
          </a:p>
          <a:p>
            <a:endParaRPr lang="en-US" baseline="0" dirty="0" smtClean="0"/>
          </a:p>
          <a:p>
            <a:r>
              <a:rPr lang="en-US" baseline="0" dirty="0" smtClean="0"/>
              <a:t>Challenge 3:  Six of the twelve cases experienced this challenge. A majority of the challenges stemmed from lack of clarity on federal funding sources, putting several scenarios in play. Selection of the lead agency or co-lead agencies was an important decision that drove the rest of the NEPA process. </a:t>
            </a:r>
          </a:p>
          <a:p>
            <a:endParaRPr lang="en-US" baseline="0" dirty="0" smtClean="0"/>
          </a:p>
          <a:p>
            <a:r>
              <a:rPr lang="en-US" baseline="0" dirty="0" smtClean="0"/>
              <a:t>Challenge 4: Effective coordination was a challenge in nearly all of the case studies. Coordination involves integrating different NEPA approaches, priorities and program requirements across agencies throughout the life of the NEPA process. </a:t>
            </a:r>
          </a:p>
        </p:txBody>
      </p:sp>
      <p:sp>
        <p:nvSpPr>
          <p:cNvPr id="4" name="Slide Number Placeholder 3"/>
          <p:cNvSpPr>
            <a:spLocks noGrp="1"/>
          </p:cNvSpPr>
          <p:nvPr>
            <p:ph type="sldNum" sz="quarter" idx="10"/>
          </p:nvPr>
        </p:nvSpPr>
        <p:spPr/>
        <p:txBody>
          <a:bodyPr/>
          <a:lstStyle/>
          <a:p>
            <a:fld id="{D4152771-F792-416D-B72E-7812D57A32EC}" type="slidenum">
              <a:rPr lang="en-US" smtClean="0"/>
              <a:pPr/>
              <a:t>9</a:t>
            </a:fld>
            <a:endParaRPr lang="en-US"/>
          </a:p>
        </p:txBody>
      </p:sp>
    </p:spTree>
    <p:extLst>
      <p:ext uri="{BB962C8B-B14F-4D97-AF65-F5344CB8AC3E}">
        <p14:creationId xmlns:p14="http://schemas.microsoft.com/office/powerpoint/2010/main" val="1191320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218CF7-0C85-4504-B862-7E9C798B06C1}" type="datetime1">
              <a:rPr lang="en-US" smtClean="0"/>
              <a:pPr/>
              <a:t>7/14/2016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D4A167-72E9-4ADA-9013-77A5166941E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2CF4BF-95E3-4521-BDA8-F63472AD3C61}" type="datetime1">
              <a:rPr lang="en-US" smtClean="0"/>
              <a:pPr/>
              <a:t>7/14/2016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D4A167-72E9-4ADA-9013-77A5166941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511C94-BC8F-40D7-8A30-081998512086}" type="datetime1">
              <a:rPr lang="en-US" smtClean="0"/>
              <a:pPr/>
              <a:t>7/14/2016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D4A167-72E9-4ADA-9013-77A5166941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7FFD67-B84E-470D-B548-5A939A479C55}" type="datetime1">
              <a:rPr lang="en-US" smtClean="0"/>
              <a:pPr/>
              <a:t>7/14/2016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C1B8B-ED89-4F8C-B5F2-19F7B875B91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1F77A9-98FC-487F-AC94-0DB11E602870}" type="datetime1">
              <a:rPr lang="en-US" smtClean="0"/>
              <a:pPr/>
              <a:t>7/14/2016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D4A167-72E9-4ADA-9013-77A5166941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CA956D-3A77-4011-8B61-6B9B9428F668}" type="datetime1">
              <a:rPr lang="en-US" smtClean="0"/>
              <a:pPr/>
              <a:t>7/14/2016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D4A167-72E9-4ADA-9013-77A5166941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C9C8A5-4890-4668-8B41-7DCF71B7AFF5}" type="datetime1">
              <a:rPr lang="en-US" smtClean="0"/>
              <a:pPr/>
              <a:t>7/14/2016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D4A167-72E9-4ADA-9013-77A5166941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5DAD24-386B-4AD7-AF39-3708BC4149BB}" type="datetime1">
              <a:rPr lang="en-US" smtClean="0"/>
              <a:pPr/>
              <a:t>7/14/2016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D4A167-72E9-4ADA-9013-77A5166941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3E84CF-4808-429F-AF3E-4089CB54EDDB}" type="datetime1">
              <a:rPr lang="en-US" smtClean="0"/>
              <a:pPr/>
              <a:t>7/14/2016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D4A167-72E9-4ADA-9013-77A5166941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5FC4B2-F1BC-469B-AAE3-02D81A58B794}" type="datetime1">
              <a:rPr lang="en-US" smtClean="0"/>
              <a:pPr/>
              <a:t>7/14/2016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D4A167-72E9-4ADA-9013-77A5166941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6B0285-B083-41C7-89F6-9C1033F1A031}" type="datetime1">
              <a:rPr lang="en-US" smtClean="0"/>
              <a:pPr/>
              <a:t>7/14/2016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D4A167-72E9-4ADA-9013-77A5166941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BC650-DC38-4EFE-9DCA-3F6B76EA21F8}" type="datetime1">
              <a:rPr lang="en-US" smtClean="0"/>
              <a:pPr/>
              <a:t>7/14/2016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D4A167-72E9-4ADA-9013-77A5166941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371600"/>
            <a:ext cx="7772400" cy="1470025"/>
          </a:xfrm>
        </p:spPr>
        <p:txBody>
          <a:bodyPr/>
          <a:lstStyle/>
          <a:p>
            <a:r>
              <a:rPr lang="en-US" dirty="0" smtClean="0"/>
              <a:t>NCHRP </a:t>
            </a:r>
            <a:r>
              <a:rPr lang="en-US" dirty="0" smtClean="0"/>
              <a:t>Report 827 </a:t>
            </a:r>
            <a:br>
              <a:rPr lang="en-US" dirty="0" smtClean="0"/>
            </a:br>
            <a:r>
              <a:rPr lang="en-US" dirty="0" smtClean="0"/>
              <a:t>(NCHRP Project 25-43)</a:t>
            </a:r>
            <a:endParaRPr lang="en-US" dirty="0"/>
          </a:p>
        </p:txBody>
      </p:sp>
      <p:sp>
        <p:nvSpPr>
          <p:cNvPr id="3" name="Subtitle 2"/>
          <p:cNvSpPr>
            <a:spLocks noGrp="1"/>
          </p:cNvSpPr>
          <p:nvPr>
            <p:ph type="subTitle" idx="1"/>
          </p:nvPr>
        </p:nvSpPr>
        <p:spPr>
          <a:xfrm>
            <a:off x="1447800" y="2895600"/>
            <a:ext cx="6400800" cy="1752600"/>
          </a:xfrm>
        </p:spPr>
        <p:txBody>
          <a:bodyPr/>
          <a:lstStyle/>
          <a:p>
            <a:r>
              <a:rPr lang="en-US" dirty="0" smtClean="0"/>
              <a:t>Navigating Multi-Agency NEPA Processes to Advance Multimodal Transportation Projects</a:t>
            </a:r>
            <a:endParaRPr lang="en-US" dirty="0"/>
          </a:p>
        </p:txBody>
      </p:sp>
      <p:sp>
        <p:nvSpPr>
          <p:cNvPr id="4" name="Slide Number Placeholder 3"/>
          <p:cNvSpPr>
            <a:spLocks noGrp="1"/>
          </p:cNvSpPr>
          <p:nvPr>
            <p:ph type="sldNum" sz="quarter" idx="12"/>
          </p:nvPr>
        </p:nvSpPr>
        <p:spPr/>
        <p:txBody>
          <a:bodyPr/>
          <a:lstStyle/>
          <a:p>
            <a:fld id="{FED4A167-72E9-4ADA-9013-77A5166941E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Faced </a:t>
            </a:r>
            <a:endParaRPr lang="en-US" dirty="0"/>
          </a:p>
        </p:txBody>
      </p:sp>
      <p:sp>
        <p:nvSpPr>
          <p:cNvPr id="3" name="Slide Number Placeholder 2"/>
          <p:cNvSpPr>
            <a:spLocks noGrp="1"/>
          </p:cNvSpPr>
          <p:nvPr>
            <p:ph type="sldNum" sz="quarter" idx="12"/>
          </p:nvPr>
        </p:nvSpPr>
        <p:spPr/>
        <p:txBody>
          <a:bodyPr/>
          <a:lstStyle/>
          <a:p>
            <a:fld id="{FED4A167-72E9-4ADA-9013-77A5166941EB}" type="slidenum">
              <a:rPr lang="en-US" smtClean="0"/>
              <a:pPr/>
              <a:t>10</a:t>
            </a:fld>
            <a:endParaRPr lang="en-US"/>
          </a:p>
        </p:txBody>
      </p:sp>
      <p:graphicFrame>
        <p:nvGraphicFramePr>
          <p:cNvPr id="5" name="Table 4"/>
          <p:cNvGraphicFramePr>
            <a:graphicFrameLocks noGrp="1"/>
          </p:cNvGraphicFramePr>
          <p:nvPr/>
        </p:nvGraphicFramePr>
        <p:xfrm>
          <a:off x="304800" y="1397000"/>
          <a:ext cx="8412480" cy="5303520"/>
        </p:xfrm>
        <a:graphic>
          <a:graphicData uri="http://schemas.openxmlformats.org/drawingml/2006/table">
            <a:tbl>
              <a:tblPr firstRow="1" bandRow="1">
                <a:tableStyleId>{5C22544A-7EE6-4342-B048-85BDC9FD1C3A}</a:tableStyleId>
              </a:tblPr>
              <a:tblGrid>
                <a:gridCol w="2560320"/>
                <a:gridCol w="1463040"/>
                <a:gridCol w="1463040"/>
                <a:gridCol w="1463040"/>
                <a:gridCol w="1463040"/>
              </a:tblGrid>
              <a:tr h="370840">
                <a:tc>
                  <a:txBody>
                    <a:bodyPr/>
                    <a:lstStyle/>
                    <a:p>
                      <a:endParaRPr lang="en-US" dirty="0"/>
                    </a:p>
                  </a:txBody>
                  <a:tcPr/>
                </a:tc>
                <a:tc>
                  <a:txBody>
                    <a:bodyPr/>
                    <a:lstStyle/>
                    <a:p>
                      <a:pPr algn="ctr"/>
                      <a:r>
                        <a:rPr lang="en-US" dirty="0" smtClean="0"/>
                        <a:t>1. Unique Require-</a:t>
                      </a:r>
                      <a:r>
                        <a:rPr lang="en-US" dirty="0" err="1" smtClean="0"/>
                        <a:t>ments</a:t>
                      </a:r>
                      <a:endParaRPr lang="en-US" dirty="0"/>
                    </a:p>
                  </a:txBody>
                  <a:tcPr anchor="ctr"/>
                </a:tc>
                <a:tc>
                  <a:txBody>
                    <a:bodyPr/>
                    <a:lstStyle/>
                    <a:p>
                      <a:pPr algn="ctr"/>
                      <a:r>
                        <a:rPr lang="en-US" dirty="0" smtClean="0"/>
                        <a:t>2. Differing </a:t>
                      </a:r>
                      <a:r>
                        <a:rPr lang="en-US" dirty="0" err="1" smtClean="0"/>
                        <a:t>Interpre-tations</a:t>
                      </a:r>
                      <a:endParaRPr lang="en-US" dirty="0"/>
                    </a:p>
                  </a:txBody>
                  <a:tcPr anchor="ctr"/>
                </a:tc>
                <a:tc>
                  <a:txBody>
                    <a:bodyPr/>
                    <a:lstStyle/>
                    <a:p>
                      <a:pPr algn="ctr"/>
                      <a:r>
                        <a:rPr lang="en-US" dirty="0" smtClean="0"/>
                        <a:t>3. Identifying Agency with Action</a:t>
                      </a:r>
                      <a:endParaRPr lang="en-US" dirty="0"/>
                    </a:p>
                  </a:txBody>
                  <a:tcPr anchor="ctr"/>
                </a:tc>
                <a:tc>
                  <a:txBody>
                    <a:bodyPr/>
                    <a:lstStyle/>
                    <a:p>
                      <a:pPr algn="ctr"/>
                      <a:r>
                        <a:rPr lang="en-US" dirty="0" smtClean="0"/>
                        <a:t>4. Efficient</a:t>
                      </a:r>
                      <a:r>
                        <a:rPr lang="en-US" baseline="0" dirty="0" smtClean="0"/>
                        <a:t> </a:t>
                      </a:r>
                      <a:r>
                        <a:rPr lang="en-US" baseline="0" dirty="0" err="1" smtClean="0"/>
                        <a:t>Coordin-ation</a:t>
                      </a:r>
                      <a:endParaRPr lang="en-US" dirty="0"/>
                    </a:p>
                  </a:txBody>
                  <a:tcPr anchor="ctr"/>
                </a:tc>
              </a:tr>
              <a:tr h="274320">
                <a:tc>
                  <a:txBody>
                    <a:bodyPr/>
                    <a:lstStyle/>
                    <a:p>
                      <a:r>
                        <a:rPr lang="en-US" dirty="0" smtClean="0"/>
                        <a:t>Dulles </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r h="274320">
                <a:tc>
                  <a:txBody>
                    <a:bodyPr/>
                    <a:lstStyle/>
                    <a:p>
                      <a:r>
                        <a:rPr lang="en-US" dirty="0" smtClean="0"/>
                        <a:t>Port of Miami</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a:p>
                  </a:txBody>
                  <a:tcPr/>
                </a:tc>
              </a:tr>
              <a:tr h="274320">
                <a:tc>
                  <a:txBody>
                    <a:bodyPr/>
                    <a:lstStyle/>
                    <a:p>
                      <a:r>
                        <a:rPr lang="en-US" dirty="0" smtClean="0"/>
                        <a:t>Eastern Corridor</a:t>
                      </a:r>
                      <a:endParaRPr lang="en-US" dirty="0"/>
                    </a:p>
                  </a:txBody>
                  <a:tcPr/>
                </a:tc>
                <a:tc>
                  <a:txBody>
                    <a:bodyPr/>
                    <a:lstStyle/>
                    <a:p>
                      <a:pPr algn="ctr"/>
                      <a:endParaRPr lang="en-US"/>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274320">
                <a:tc>
                  <a:txBody>
                    <a:bodyPr/>
                    <a:lstStyle/>
                    <a:p>
                      <a:r>
                        <a:rPr lang="en-US" dirty="0" smtClean="0"/>
                        <a:t>National Gateway </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274320">
                <a:tc>
                  <a:txBody>
                    <a:bodyPr/>
                    <a:lstStyle/>
                    <a:p>
                      <a:r>
                        <a:rPr lang="en-US" dirty="0" smtClean="0"/>
                        <a:t>CREATE (Chicago)</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r h="274320">
                <a:tc>
                  <a:txBody>
                    <a:bodyPr/>
                    <a:lstStyle/>
                    <a:p>
                      <a:r>
                        <a:rPr lang="en-US" dirty="0" smtClean="0"/>
                        <a:t>T-REX (Denver)</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r>
              <a:tr h="365760">
                <a:tc>
                  <a:txBody>
                    <a:bodyPr/>
                    <a:lstStyle/>
                    <a:p>
                      <a:r>
                        <a:rPr lang="en-US" dirty="0" smtClean="0"/>
                        <a:t>I-70 East</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r h="365760">
                <a:tc>
                  <a:txBody>
                    <a:bodyPr/>
                    <a:lstStyle/>
                    <a:p>
                      <a:r>
                        <a:rPr lang="en-US" dirty="0" smtClean="0"/>
                        <a:t>Mountain View</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365760">
                <a:tc>
                  <a:txBody>
                    <a:bodyPr/>
                    <a:lstStyle/>
                    <a:p>
                      <a:r>
                        <a:rPr lang="en-US" dirty="0" err="1" smtClean="0"/>
                        <a:t>XpressWest</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365760">
                <a:tc>
                  <a:txBody>
                    <a:bodyPr/>
                    <a:lstStyle/>
                    <a:p>
                      <a:r>
                        <a:rPr lang="en-US" dirty="0" smtClean="0"/>
                        <a:t>Columbia River Crossing </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365760">
                <a:tc>
                  <a:txBody>
                    <a:bodyPr/>
                    <a:lstStyle/>
                    <a:p>
                      <a:r>
                        <a:rPr lang="en-US" dirty="0" smtClean="0"/>
                        <a:t>East Link </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r>
              <a:tr h="365760">
                <a:tc>
                  <a:txBody>
                    <a:bodyPr/>
                    <a:lstStyle/>
                    <a:p>
                      <a:r>
                        <a:rPr lang="en-US" dirty="0" smtClean="0"/>
                        <a:t>DFW Airport</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&amp; Tactics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No single best approach to overcoming the challenges</a:t>
            </a:r>
          </a:p>
          <a:p>
            <a:r>
              <a:rPr lang="en-US" dirty="0" smtClean="0"/>
              <a:t>Twenty-three </a:t>
            </a:r>
            <a:r>
              <a:rPr lang="en-US" dirty="0"/>
              <a:t>strategies </a:t>
            </a:r>
            <a:r>
              <a:rPr lang="en-US" dirty="0" smtClean="0"/>
              <a:t>identified, many related </a:t>
            </a:r>
            <a:r>
              <a:rPr lang="en-US" dirty="0"/>
              <a:t>to </a:t>
            </a:r>
            <a:r>
              <a:rPr lang="en-US" dirty="0" smtClean="0"/>
              <a:t>coordination </a:t>
            </a:r>
          </a:p>
          <a:p>
            <a:r>
              <a:rPr lang="en-US" dirty="0" smtClean="0"/>
              <a:t>Strategies include:</a:t>
            </a:r>
          </a:p>
          <a:p>
            <a:pPr lvl="1"/>
            <a:r>
              <a:rPr lang="en-US" dirty="0" smtClean="0"/>
              <a:t>Committees</a:t>
            </a:r>
            <a:r>
              <a:rPr lang="en-US" dirty="0"/>
              <a:t>, task forces, </a:t>
            </a:r>
            <a:r>
              <a:rPr lang="en-US" dirty="0" smtClean="0"/>
              <a:t>working groups </a:t>
            </a:r>
          </a:p>
          <a:p>
            <a:pPr lvl="1"/>
            <a:r>
              <a:rPr lang="en-US" dirty="0" smtClean="0"/>
              <a:t>Joint </a:t>
            </a:r>
            <a:r>
              <a:rPr lang="en-US" dirty="0"/>
              <a:t>project </a:t>
            </a:r>
            <a:r>
              <a:rPr lang="en-US" dirty="0" smtClean="0"/>
              <a:t>offices </a:t>
            </a:r>
          </a:p>
          <a:p>
            <a:pPr lvl="1"/>
            <a:r>
              <a:rPr lang="en-US" dirty="0" smtClean="0"/>
              <a:t>Memoranda </a:t>
            </a:r>
            <a:r>
              <a:rPr lang="en-US" dirty="0"/>
              <a:t>of </a:t>
            </a:r>
            <a:r>
              <a:rPr lang="en-US" dirty="0" smtClean="0"/>
              <a:t>agreement </a:t>
            </a:r>
          </a:p>
          <a:p>
            <a:pPr lvl="1"/>
            <a:r>
              <a:rPr lang="en-US" dirty="0" smtClean="0"/>
              <a:t>Frequent </a:t>
            </a:r>
            <a:r>
              <a:rPr lang="en-US" dirty="0"/>
              <a:t>in-person </a:t>
            </a:r>
            <a:r>
              <a:rPr lang="en-US" dirty="0" smtClean="0"/>
              <a:t>meetings</a:t>
            </a:r>
          </a:p>
          <a:p>
            <a:pPr lvl="1"/>
            <a:r>
              <a:rPr lang="en-US" dirty="0" smtClean="0"/>
              <a:t>Technical </a:t>
            </a:r>
            <a:r>
              <a:rPr lang="en-US" dirty="0"/>
              <a:t>documents to address </a:t>
            </a:r>
            <a:r>
              <a:rPr lang="en-US" dirty="0" smtClean="0"/>
              <a:t>&amp; </a:t>
            </a:r>
            <a:r>
              <a:rPr lang="en-US" dirty="0"/>
              <a:t>record solutions to </a:t>
            </a:r>
            <a:r>
              <a:rPr lang="en-US" dirty="0" smtClean="0"/>
              <a:t>issues </a:t>
            </a:r>
            <a:endParaRPr lang="en-US" dirty="0"/>
          </a:p>
          <a:p>
            <a:endParaRPr lang="en-US" dirty="0"/>
          </a:p>
        </p:txBody>
      </p:sp>
      <p:sp>
        <p:nvSpPr>
          <p:cNvPr id="4" name="Slide Number Placeholder 3"/>
          <p:cNvSpPr>
            <a:spLocks noGrp="1"/>
          </p:cNvSpPr>
          <p:nvPr>
            <p:ph type="sldNum" sz="quarter" idx="12"/>
          </p:nvPr>
        </p:nvSpPr>
        <p:spPr/>
        <p:txBody>
          <a:bodyPr/>
          <a:lstStyle/>
          <a:p>
            <a:fld id="{38CC1B8B-ED89-4F8C-B5F2-19F7B875B913}"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Cross-Cutting Themes &amp; </a:t>
            </a:r>
            <a:br>
              <a:rPr lang="en-US" dirty="0" smtClean="0"/>
            </a:br>
            <a:r>
              <a:rPr lang="en-US" dirty="0" smtClean="0"/>
              <a:t>Lessons Learned</a:t>
            </a:r>
            <a:endParaRPr lang="en-US" dirty="0"/>
          </a:p>
        </p:txBody>
      </p:sp>
      <p:sp>
        <p:nvSpPr>
          <p:cNvPr id="3" name="Content Placeholder 2"/>
          <p:cNvSpPr>
            <a:spLocks noGrp="1"/>
          </p:cNvSpPr>
          <p:nvPr>
            <p:ph idx="1"/>
          </p:nvPr>
        </p:nvSpPr>
        <p:spPr>
          <a:xfrm>
            <a:off x="457200" y="1752600"/>
            <a:ext cx="8229600" cy="4953000"/>
          </a:xfrm>
        </p:spPr>
        <p:txBody>
          <a:bodyPr>
            <a:normAutofit/>
          </a:bodyPr>
          <a:lstStyle/>
          <a:p>
            <a:r>
              <a:rPr lang="en-US" dirty="0"/>
              <a:t>Maintain early </a:t>
            </a:r>
            <a:r>
              <a:rPr lang="en-US" dirty="0" smtClean="0"/>
              <a:t>&amp; </a:t>
            </a:r>
            <a:r>
              <a:rPr lang="en-US" dirty="0"/>
              <a:t>continuous </a:t>
            </a:r>
            <a:r>
              <a:rPr lang="en-US" dirty="0" smtClean="0"/>
              <a:t>coordination</a:t>
            </a:r>
            <a:endParaRPr lang="en-US" dirty="0"/>
          </a:p>
          <a:p>
            <a:r>
              <a:rPr lang="en-US" dirty="0"/>
              <a:t>Leverage </a:t>
            </a:r>
            <a:r>
              <a:rPr lang="en-US" dirty="0" smtClean="0"/>
              <a:t>relationships &amp; </a:t>
            </a:r>
            <a:r>
              <a:rPr lang="en-US" dirty="0"/>
              <a:t>high-level </a:t>
            </a:r>
            <a:r>
              <a:rPr lang="en-US" dirty="0" smtClean="0"/>
              <a:t>interests</a:t>
            </a:r>
            <a:endParaRPr lang="en-US" dirty="0"/>
          </a:p>
          <a:p>
            <a:r>
              <a:rPr lang="en-US" dirty="0" smtClean="0"/>
              <a:t>Engage necessary </a:t>
            </a:r>
            <a:r>
              <a:rPr lang="en-US" dirty="0"/>
              <a:t>staff throughout </a:t>
            </a:r>
            <a:r>
              <a:rPr lang="en-US" dirty="0" smtClean="0"/>
              <a:t>process </a:t>
            </a:r>
            <a:endParaRPr lang="en-US" dirty="0"/>
          </a:p>
          <a:p>
            <a:r>
              <a:rPr lang="en-US" dirty="0" smtClean="0"/>
              <a:t>Make sure agencies </a:t>
            </a:r>
            <a:r>
              <a:rPr lang="en-US" dirty="0"/>
              <a:t>have </a:t>
            </a:r>
            <a:r>
              <a:rPr lang="en-US" dirty="0" smtClean="0"/>
              <a:t>same interest </a:t>
            </a:r>
            <a:r>
              <a:rPr lang="en-US" dirty="0"/>
              <a:t>and </a:t>
            </a:r>
            <a:r>
              <a:rPr lang="en-US" dirty="0" smtClean="0"/>
              <a:t>commitment</a:t>
            </a:r>
            <a:endParaRPr lang="en-US" dirty="0"/>
          </a:p>
          <a:p>
            <a:r>
              <a:rPr lang="en-US" dirty="0"/>
              <a:t>Allocate adequate time </a:t>
            </a:r>
            <a:r>
              <a:rPr lang="en-US" dirty="0" smtClean="0"/>
              <a:t>&amp; resources </a:t>
            </a:r>
            <a:endParaRPr lang="en-US" dirty="0"/>
          </a:p>
          <a:p>
            <a:endParaRPr lang="en-US" dirty="0"/>
          </a:p>
        </p:txBody>
      </p:sp>
      <p:sp>
        <p:nvSpPr>
          <p:cNvPr id="4" name="Slide Number Placeholder 3"/>
          <p:cNvSpPr>
            <a:spLocks noGrp="1"/>
          </p:cNvSpPr>
          <p:nvPr>
            <p:ph type="sldNum" sz="quarter" idx="12"/>
          </p:nvPr>
        </p:nvSpPr>
        <p:spPr/>
        <p:txBody>
          <a:bodyPr/>
          <a:lstStyle/>
          <a:p>
            <a:fld id="{38CC1B8B-ED89-4F8C-B5F2-19F7B875B913}"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Cross-Cutting Themes &amp;</a:t>
            </a:r>
            <a:br>
              <a:rPr lang="en-US" dirty="0" smtClean="0"/>
            </a:br>
            <a:r>
              <a:rPr lang="en-US" dirty="0" smtClean="0"/>
              <a:t>Lessons Learned</a:t>
            </a:r>
            <a:endParaRPr lang="en-US" dirty="0"/>
          </a:p>
        </p:txBody>
      </p:sp>
      <p:sp>
        <p:nvSpPr>
          <p:cNvPr id="5" name="Content Placeholder 4"/>
          <p:cNvSpPr>
            <a:spLocks noGrp="1"/>
          </p:cNvSpPr>
          <p:nvPr>
            <p:ph idx="1"/>
          </p:nvPr>
        </p:nvSpPr>
        <p:spPr>
          <a:xfrm>
            <a:off x="457200" y="1752600"/>
            <a:ext cx="8229600" cy="2209800"/>
          </a:xfrm>
        </p:spPr>
        <p:txBody>
          <a:bodyPr/>
          <a:lstStyle/>
          <a:p>
            <a:r>
              <a:rPr lang="en-US" dirty="0" smtClean="0"/>
              <a:t>Become familiar with partner processes, reconcile differences early</a:t>
            </a:r>
          </a:p>
          <a:p>
            <a:r>
              <a:rPr lang="en-US" dirty="0" smtClean="0"/>
              <a:t>Understand agency constraints &amp; expectations </a:t>
            </a:r>
          </a:p>
        </p:txBody>
      </p:sp>
      <p:sp>
        <p:nvSpPr>
          <p:cNvPr id="2" name="Slide Number Placeholder 1"/>
          <p:cNvSpPr>
            <a:spLocks noGrp="1"/>
          </p:cNvSpPr>
          <p:nvPr>
            <p:ph type="sldNum" sz="quarter" idx="12"/>
          </p:nvPr>
        </p:nvSpPr>
        <p:spPr/>
        <p:txBody>
          <a:bodyPr/>
          <a:lstStyle/>
          <a:p>
            <a:fld id="{FED4A167-72E9-4ADA-9013-77A5166941EB}" type="slidenum">
              <a:rPr lang="en-US" smtClean="0"/>
              <a:pPr/>
              <a:t>13</a:t>
            </a:fld>
            <a:endParaRPr lang="en-US"/>
          </a:p>
        </p:txBody>
      </p:sp>
      <p:sp>
        <p:nvSpPr>
          <p:cNvPr id="6" name="TextBox 5"/>
          <p:cNvSpPr txBox="1"/>
          <p:nvPr/>
        </p:nvSpPr>
        <p:spPr>
          <a:xfrm>
            <a:off x="609600" y="4495800"/>
            <a:ext cx="8077200" cy="1477328"/>
          </a:xfrm>
          <a:prstGeom prst="rect">
            <a:avLst/>
          </a:prstGeom>
          <a:noFill/>
        </p:spPr>
        <p:txBody>
          <a:bodyPr wrap="square" rtlCol="0">
            <a:spAutoFit/>
          </a:bodyPr>
          <a:lstStyle/>
          <a:p>
            <a:pPr algn="ctr">
              <a:buNone/>
            </a:pPr>
            <a:r>
              <a:rPr lang="en-US" sz="2400" b="1" i="1" dirty="0" smtClean="0"/>
              <a:t>Success  depends  on willingness </a:t>
            </a:r>
          </a:p>
          <a:p>
            <a:pPr algn="ctr">
              <a:buNone/>
            </a:pPr>
            <a:r>
              <a:rPr lang="en-US" sz="2400" b="1" i="1" dirty="0" smtClean="0"/>
              <a:t>and motivation to work together, find common ground, and work around and bridge procedural differences.</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Self-Assessment Tool</a:t>
            </a:r>
            <a:endParaRPr lang="en-US" dirty="0"/>
          </a:p>
        </p:txBody>
      </p:sp>
      <p:sp>
        <p:nvSpPr>
          <p:cNvPr id="3" name="Content Placeholder 2"/>
          <p:cNvSpPr>
            <a:spLocks noGrp="1"/>
          </p:cNvSpPr>
          <p:nvPr>
            <p:ph idx="1"/>
          </p:nvPr>
        </p:nvSpPr>
        <p:spPr>
          <a:xfrm>
            <a:off x="457200" y="1600200"/>
            <a:ext cx="7543800" cy="4525963"/>
          </a:xfrm>
        </p:spPr>
        <p:txBody>
          <a:bodyPr>
            <a:normAutofit lnSpcReduction="10000"/>
          </a:bodyPr>
          <a:lstStyle/>
          <a:p>
            <a:r>
              <a:rPr lang="en-US" dirty="0" smtClean="0"/>
              <a:t>Contains 36 statements with 5 choices: completely agree, somewhat agree, somewhat disagree, somewhat disagree, no progress made</a:t>
            </a:r>
          </a:p>
          <a:p>
            <a:r>
              <a:rPr lang="en-US" dirty="0" smtClean="0"/>
              <a:t>By applying the tool, respondents (or team) become aware of issues they are likely to encounter</a:t>
            </a:r>
          </a:p>
          <a:p>
            <a:r>
              <a:rPr lang="en-US" dirty="0" smtClean="0"/>
              <a:t>Tool steers respondent(s) to case studies with similar issues</a:t>
            </a:r>
          </a:p>
          <a:p>
            <a:pPr lvl="1"/>
            <a:endParaRPr lang="en-US" dirty="0" smtClean="0"/>
          </a:p>
          <a:p>
            <a:endParaRPr lang="en-US" dirty="0"/>
          </a:p>
        </p:txBody>
      </p:sp>
      <p:sp>
        <p:nvSpPr>
          <p:cNvPr id="5" name="Slide Number Placeholder 4"/>
          <p:cNvSpPr>
            <a:spLocks noGrp="1"/>
          </p:cNvSpPr>
          <p:nvPr>
            <p:ph type="sldNum" sz="quarter" idx="12"/>
          </p:nvPr>
        </p:nvSpPr>
        <p:spPr/>
        <p:txBody>
          <a:bodyPr/>
          <a:lstStyle/>
          <a:p>
            <a:fld id="{38CC1B8B-ED89-4F8C-B5F2-19F7B875B913}"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 of Final Report</a:t>
            </a:r>
            <a:endParaRPr lang="en-US" dirty="0"/>
          </a:p>
        </p:txBody>
      </p:sp>
      <p:sp>
        <p:nvSpPr>
          <p:cNvPr id="3" name="Content Placeholder 2"/>
          <p:cNvSpPr>
            <a:spLocks noGrp="1"/>
          </p:cNvSpPr>
          <p:nvPr>
            <p:ph idx="1"/>
          </p:nvPr>
        </p:nvSpPr>
        <p:spPr/>
        <p:txBody>
          <a:bodyPr/>
          <a:lstStyle/>
          <a:p>
            <a:r>
              <a:rPr lang="en-US" dirty="0" smtClean="0"/>
              <a:t>Case study summaries &amp; synthesis</a:t>
            </a:r>
          </a:p>
          <a:p>
            <a:r>
              <a:rPr lang="en-US" dirty="0" smtClean="0"/>
              <a:t>Write-ups on each case study: description, agencies involved, challenges, strategies/tactics, lessons learned</a:t>
            </a:r>
          </a:p>
          <a:p>
            <a:r>
              <a:rPr lang="en-US" dirty="0" smtClean="0"/>
              <a:t>Table of U.S. DOT agency NEPA requirements</a:t>
            </a:r>
          </a:p>
          <a:p>
            <a:r>
              <a:rPr lang="en-US" dirty="0" smtClean="0"/>
              <a:t>Self-assessment tool to help practitioners </a:t>
            </a:r>
            <a:r>
              <a:rPr lang="en-US" smtClean="0"/>
              <a:t>anticipate &amp; </a:t>
            </a:r>
            <a:r>
              <a:rPr lang="en-US" dirty="0" smtClean="0"/>
              <a:t>work through challenges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38CC1B8B-ED89-4F8C-B5F2-19F7B875B913}" type="slidenum">
              <a:rPr lang="en-US" smtClean="0"/>
              <a:pPr/>
              <a:t>15</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Objectives</a:t>
            </a:r>
            <a:endParaRPr lang="en-US" dirty="0"/>
          </a:p>
        </p:txBody>
      </p:sp>
      <p:sp>
        <p:nvSpPr>
          <p:cNvPr id="3" name="Content Placeholder 2"/>
          <p:cNvSpPr>
            <a:spLocks noGrp="1"/>
          </p:cNvSpPr>
          <p:nvPr>
            <p:ph idx="1"/>
          </p:nvPr>
        </p:nvSpPr>
        <p:spPr/>
        <p:txBody>
          <a:bodyPr/>
          <a:lstStyle/>
          <a:p>
            <a:pPr>
              <a:buNone/>
            </a:pPr>
            <a:r>
              <a:rPr lang="en-US" dirty="0" smtClean="0"/>
              <a:t>1. Characterize the challenges inherent in satisfying NEPA requirements from more than one U.S. DOT agency</a:t>
            </a:r>
          </a:p>
          <a:p>
            <a:pPr>
              <a:buNone/>
            </a:pPr>
            <a:r>
              <a:rPr lang="en-US" dirty="0" smtClean="0"/>
              <a:t>2. Identify strategies and tactics used to overcome these challenges</a:t>
            </a:r>
          </a:p>
          <a:p>
            <a:pPr>
              <a:buNone/>
            </a:pPr>
            <a:r>
              <a:rPr lang="en-US" dirty="0" smtClean="0"/>
              <a:t>3. Suggest new and innovative strategies</a:t>
            </a:r>
            <a:endParaRPr lang="en-US" dirty="0"/>
          </a:p>
        </p:txBody>
      </p:sp>
      <p:sp>
        <p:nvSpPr>
          <p:cNvPr id="4" name="Slide Number Placeholder 3"/>
          <p:cNvSpPr>
            <a:spLocks noGrp="1"/>
          </p:cNvSpPr>
          <p:nvPr>
            <p:ph type="sldNum" sz="quarter" idx="12"/>
          </p:nvPr>
        </p:nvSpPr>
        <p:spPr/>
        <p:txBody>
          <a:bodyPr/>
          <a:lstStyle/>
          <a:p>
            <a:fld id="{38CC1B8B-ED89-4F8C-B5F2-19F7B875B913}"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a:t>
            </a:r>
            <a:endParaRPr lang="en-US" dirty="0"/>
          </a:p>
        </p:txBody>
      </p:sp>
      <p:sp>
        <p:nvSpPr>
          <p:cNvPr id="3" name="TextBox 2"/>
          <p:cNvSpPr txBox="1"/>
          <p:nvPr/>
        </p:nvSpPr>
        <p:spPr>
          <a:xfrm>
            <a:off x="1122947" y="1619253"/>
            <a:ext cx="2117558"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45720" rIns="45720" rtlCol="0">
            <a:spAutoFit/>
          </a:bodyPr>
          <a:lstStyle/>
          <a:p>
            <a:r>
              <a:rPr lang="en-US" sz="1200" b="1" dirty="0">
                <a:solidFill>
                  <a:prstClr val="white"/>
                </a:solidFill>
              </a:rPr>
              <a:t>Task 1</a:t>
            </a:r>
          </a:p>
        </p:txBody>
      </p:sp>
      <p:sp>
        <p:nvSpPr>
          <p:cNvPr id="4" name="TextBox 3"/>
          <p:cNvSpPr txBox="1"/>
          <p:nvPr/>
        </p:nvSpPr>
        <p:spPr>
          <a:xfrm>
            <a:off x="1122947" y="1865474"/>
            <a:ext cx="2117558"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200" dirty="0">
                <a:solidFill>
                  <a:srgbClr val="595959">
                    <a:lumMod val="50000"/>
                  </a:srgbClr>
                </a:solidFill>
              </a:rPr>
              <a:t>Conduct NEPA project scan and federal action review</a:t>
            </a:r>
          </a:p>
        </p:txBody>
      </p:sp>
      <p:sp>
        <p:nvSpPr>
          <p:cNvPr id="5" name="TextBox 4"/>
          <p:cNvSpPr txBox="1"/>
          <p:nvPr/>
        </p:nvSpPr>
        <p:spPr>
          <a:xfrm>
            <a:off x="3318710" y="1619253"/>
            <a:ext cx="2117558"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45720" rIns="45720" rtlCol="0">
            <a:spAutoFit/>
          </a:bodyPr>
          <a:lstStyle/>
          <a:p>
            <a:r>
              <a:rPr lang="en-US" sz="1200" b="1" dirty="0">
                <a:solidFill>
                  <a:prstClr val="white"/>
                </a:solidFill>
              </a:rPr>
              <a:t>Task 2</a:t>
            </a:r>
          </a:p>
        </p:txBody>
      </p:sp>
      <p:sp>
        <p:nvSpPr>
          <p:cNvPr id="6" name="TextBox 5"/>
          <p:cNvSpPr txBox="1"/>
          <p:nvPr/>
        </p:nvSpPr>
        <p:spPr>
          <a:xfrm>
            <a:off x="3318710" y="1865474"/>
            <a:ext cx="2117558"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200" dirty="0">
                <a:solidFill>
                  <a:srgbClr val="595959">
                    <a:lumMod val="50000"/>
                  </a:srgbClr>
                </a:solidFill>
              </a:rPr>
              <a:t>Conduct focus group on NEPA experience</a:t>
            </a:r>
          </a:p>
        </p:txBody>
      </p:sp>
      <p:sp>
        <p:nvSpPr>
          <p:cNvPr id="7" name="TextBox 6"/>
          <p:cNvSpPr txBox="1"/>
          <p:nvPr/>
        </p:nvSpPr>
        <p:spPr>
          <a:xfrm>
            <a:off x="391026" y="1514478"/>
            <a:ext cx="577516"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45720" rIns="45720" rtlCol="0">
            <a:spAutoFit/>
          </a:bodyPr>
          <a:lstStyle/>
          <a:p>
            <a:r>
              <a:rPr lang="en-US" sz="1200" b="1" dirty="0">
                <a:solidFill>
                  <a:prstClr val="white"/>
                </a:solidFill>
              </a:rPr>
              <a:t>Task 0</a:t>
            </a:r>
          </a:p>
        </p:txBody>
      </p:sp>
      <p:sp>
        <p:nvSpPr>
          <p:cNvPr id="8" name="TextBox 7"/>
          <p:cNvSpPr txBox="1"/>
          <p:nvPr/>
        </p:nvSpPr>
        <p:spPr>
          <a:xfrm>
            <a:off x="495118" y="1828800"/>
            <a:ext cx="369332" cy="4240054"/>
          </a:xfrm>
          <a:prstGeom prst="rect">
            <a:avLst/>
          </a:prstGeom>
          <a:solidFill>
            <a:srgbClr val="0070C0"/>
          </a:solidFill>
        </p:spPr>
        <p:style>
          <a:lnRef idx="1">
            <a:schemeClr val="accent1"/>
          </a:lnRef>
          <a:fillRef idx="2">
            <a:schemeClr val="accent1"/>
          </a:fillRef>
          <a:effectRef idx="1">
            <a:schemeClr val="accent1"/>
          </a:effectRef>
          <a:fontRef idx="minor">
            <a:schemeClr val="dk1"/>
          </a:fontRef>
        </p:style>
        <p:txBody>
          <a:bodyPr vert="vert270" wrap="square" rtlCol="0" anchor="ctr">
            <a:spAutoFit/>
          </a:bodyPr>
          <a:lstStyle/>
          <a:p>
            <a:pPr algn="ctr"/>
            <a:r>
              <a:rPr lang="en-US" sz="1200" b="1" dirty="0">
                <a:solidFill>
                  <a:schemeClr val="bg1"/>
                </a:solidFill>
              </a:rPr>
              <a:t>Project Management </a:t>
            </a:r>
          </a:p>
        </p:txBody>
      </p:sp>
      <p:sp>
        <p:nvSpPr>
          <p:cNvPr id="9" name="TextBox 8"/>
          <p:cNvSpPr txBox="1"/>
          <p:nvPr/>
        </p:nvSpPr>
        <p:spPr>
          <a:xfrm>
            <a:off x="5514474" y="1619253"/>
            <a:ext cx="2117558"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45720" rIns="45720" rtlCol="0">
            <a:spAutoFit/>
          </a:bodyPr>
          <a:lstStyle/>
          <a:p>
            <a:r>
              <a:rPr lang="en-US" sz="1200" b="1" dirty="0">
                <a:solidFill>
                  <a:prstClr val="white"/>
                </a:solidFill>
              </a:rPr>
              <a:t>Task 3</a:t>
            </a:r>
          </a:p>
        </p:txBody>
      </p:sp>
      <p:sp>
        <p:nvSpPr>
          <p:cNvPr id="10" name="TextBox 9"/>
          <p:cNvSpPr txBox="1"/>
          <p:nvPr/>
        </p:nvSpPr>
        <p:spPr>
          <a:xfrm>
            <a:off x="5514474" y="1865471"/>
            <a:ext cx="2117558" cy="45720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200" dirty="0">
                <a:solidFill>
                  <a:srgbClr val="595959">
                    <a:lumMod val="50000"/>
                  </a:srgbClr>
                </a:solidFill>
              </a:rPr>
              <a:t>Develop case study methods &amp; recommendations</a:t>
            </a:r>
          </a:p>
        </p:txBody>
      </p:sp>
      <p:sp>
        <p:nvSpPr>
          <p:cNvPr id="11" name="TextBox 10"/>
          <p:cNvSpPr txBox="1"/>
          <p:nvPr/>
        </p:nvSpPr>
        <p:spPr>
          <a:xfrm>
            <a:off x="3509212" y="2571753"/>
            <a:ext cx="1744579"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45720" rIns="45720" rtlCol="0">
            <a:spAutoFit/>
          </a:bodyPr>
          <a:lstStyle/>
          <a:p>
            <a:r>
              <a:rPr lang="en-US" sz="1200" b="1" dirty="0">
                <a:solidFill>
                  <a:prstClr val="white"/>
                </a:solidFill>
              </a:rPr>
              <a:t>Task 4</a:t>
            </a:r>
          </a:p>
        </p:txBody>
      </p:sp>
      <p:sp>
        <p:nvSpPr>
          <p:cNvPr id="12" name="TextBox 11"/>
          <p:cNvSpPr txBox="1"/>
          <p:nvPr/>
        </p:nvSpPr>
        <p:spPr>
          <a:xfrm>
            <a:off x="3509212" y="2817974"/>
            <a:ext cx="1744579"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200" dirty="0">
                <a:solidFill>
                  <a:srgbClr val="595959">
                    <a:lumMod val="50000"/>
                  </a:srgbClr>
                </a:solidFill>
              </a:rPr>
              <a:t>Produce phase 1 report</a:t>
            </a:r>
          </a:p>
        </p:txBody>
      </p:sp>
      <p:sp>
        <p:nvSpPr>
          <p:cNvPr id="13" name="TextBox 12"/>
          <p:cNvSpPr txBox="1"/>
          <p:nvPr/>
        </p:nvSpPr>
        <p:spPr>
          <a:xfrm>
            <a:off x="3509212" y="3238503"/>
            <a:ext cx="1744579"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45720" rIns="45720" rtlCol="0">
            <a:spAutoFit/>
          </a:bodyPr>
          <a:lstStyle/>
          <a:p>
            <a:r>
              <a:rPr lang="en-US" sz="1200" b="1" dirty="0">
                <a:solidFill>
                  <a:prstClr val="white"/>
                </a:solidFill>
              </a:rPr>
              <a:t>Task 5</a:t>
            </a:r>
          </a:p>
        </p:txBody>
      </p:sp>
      <p:sp>
        <p:nvSpPr>
          <p:cNvPr id="14" name="TextBox 13"/>
          <p:cNvSpPr txBox="1"/>
          <p:nvPr/>
        </p:nvSpPr>
        <p:spPr>
          <a:xfrm>
            <a:off x="3509212" y="3484724"/>
            <a:ext cx="1744579"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200" dirty="0">
                <a:solidFill>
                  <a:srgbClr val="595959">
                    <a:lumMod val="50000"/>
                  </a:srgbClr>
                </a:solidFill>
              </a:rPr>
              <a:t>Conduct case studies</a:t>
            </a:r>
          </a:p>
        </p:txBody>
      </p:sp>
      <p:sp>
        <p:nvSpPr>
          <p:cNvPr id="15" name="TextBox 14"/>
          <p:cNvSpPr txBox="1"/>
          <p:nvPr/>
        </p:nvSpPr>
        <p:spPr>
          <a:xfrm>
            <a:off x="3505200" y="4572003"/>
            <a:ext cx="1752600"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45720" rIns="45720" rtlCol="0">
            <a:spAutoFit/>
          </a:bodyPr>
          <a:lstStyle/>
          <a:p>
            <a:r>
              <a:rPr lang="en-US" sz="1200" b="1" dirty="0">
                <a:solidFill>
                  <a:prstClr val="white"/>
                </a:solidFill>
              </a:rPr>
              <a:t>Task 7</a:t>
            </a:r>
          </a:p>
        </p:txBody>
      </p:sp>
      <p:sp>
        <p:nvSpPr>
          <p:cNvPr id="16" name="TextBox 15"/>
          <p:cNvSpPr txBox="1"/>
          <p:nvPr/>
        </p:nvSpPr>
        <p:spPr>
          <a:xfrm>
            <a:off x="3505200" y="4818224"/>
            <a:ext cx="1752600"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200" dirty="0" smtClean="0">
                <a:solidFill>
                  <a:srgbClr val="595959">
                    <a:lumMod val="50000"/>
                  </a:srgbClr>
                </a:solidFill>
              </a:rPr>
              <a:t>Synthesize case studies </a:t>
            </a:r>
            <a:endParaRPr lang="en-US" sz="1200" dirty="0">
              <a:solidFill>
                <a:srgbClr val="595959">
                  <a:lumMod val="50000"/>
                </a:srgbClr>
              </a:solidFill>
            </a:endParaRPr>
          </a:p>
        </p:txBody>
      </p:sp>
      <p:sp>
        <p:nvSpPr>
          <p:cNvPr id="17" name="TextBox 16"/>
          <p:cNvSpPr txBox="1"/>
          <p:nvPr/>
        </p:nvSpPr>
        <p:spPr>
          <a:xfrm>
            <a:off x="3509212" y="3905253"/>
            <a:ext cx="1744579"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45720" rIns="45720" rtlCol="0">
            <a:spAutoFit/>
          </a:bodyPr>
          <a:lstStyle/>
          <a:p>
            <a:r>
              <a:rPr lang="en-US" sz="1200" b="1" dirty="0">
                <a:solidFill>
                  <a:prstClr val="white"/>
                </a:solidFill>
              </a:rPr>
              <a:t>Task 6</a:t>
            </a:r>
          </a:p>
        </p:txBody>
      </p:sp>
      <p:sp>
        <p:nvSpPr>
          <p:cNvPr id="18" name="TextBox 17"/>
          <p:cNvSpPr txBox="1"/>
          <p:nvPr/>
        </p:nvSpPr>
        <p:spPr>
          <a:xfrm>
            <a:off x="3509212" y="4151474"/>
            <a:ext cx="1744579"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200" dirty="0" smtClean="0">
                <a:solidFill>
                  <a:srgbClr val="595959">
                    <a:lumMod val="50000"/>
                  </a:srgbClr>
                </a:solidFill>
              </a:rPr>
              <a:t>Produce Interim Report</a:t>
            </a:r>
            <a:endParaRPr lang="en-US" sz="1200" dirty="0">
              <a:solidFill>
                <a:srgbClr val="595959">
                  <a:lumMod val="50000"/>
                </a:srgbClr>
              </a:solidFill>
            </a:endParaRPr>
          </a:p>
        </p:txBody>
      </p:sp>
      <p:sp>
        <p:nvSpPr>
          <p:cNvPr id="19" name="TextBox 18"/>
          <p:cNvSpPr txBox="1"/>
          <p:nvPr/>
        </p:nvSpPr>
        <p:spPr>
          <a:xfrm>
            <a:off x="2396289" y="5362578"/>
            <a:ext cx="1744579"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45720" rIns="45720" rtlCol="0">
            <a:spAutoFit/>
          </a:bodyPr>
          <a:lstStyle/>
          <a:p>
            <a:r>
              <a:rPr lang="en-US" sz="1200" b="1" dirty="0">
                <a:solidFill>
                  <a:prstClr val="white"/>
                </a:solidFill>
              </a:rPr>
              <a:t>Task 8</a:t>
            </a:r>
          </a:p>
        </p:txBody>
      </p:sp>
      <p:sp>
        <p:nvSpPr>
          <p:cNvPr id="20" name="TextBox 19"/>
          <p:cNvSpPr txBox="1"/>
          <p:nvPr/>
        </p:nvSpPr>
        <p:spPr>
          <a:xfrm>
            <a:off x="2396289" y="5608799"/>
            <a:ext cx="1744579"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200" dirty="0">
                <a:solidFill>
                  <a:srgbClr val="595959">
                    <a:lumMod val="50000"/>
                  </a:srgbClr>
                </a:solidFill>
              </a:rPr>
              <a:t>Produce final report</a:t>
            </a:r>
          </a:p>
        </p:txBody>
      </p:sp>
      <p:sp>
        <p:nvSpPr>
          <p:cNvPr id="21" name="TextBox 20"/>
          <p:cNvSpPr txBox="1"/>
          <p:nvPr/>
        </p:nvSpPr>
        <p:spPr>
          <a:xfrm>
            <a:off x="4592054" y="5362578"/>
            <a:ext cx="1744579"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45720" rIns="45720" rtlCol="0">
            <a:spAutoFit/>
          </a:bodyPr>
          <a:lstStyle/>
          <a:p>
            <a:r>
              <a:rPr lang="en-US" sz="1200" b="1" dirty="0">
                <a:solidFill>
                  <a:prstClr val="white"/>
                </a:solidFill>
              </a:rPr>
              <a:t>Task 9</a:t>
            </a:r>
          </a:p>
        </p:txBody>
      </p:sp>
      <p:sp>
        <p:nvSpPr>
          <p:cNvPr id="22" name="TextBox 21"/>
          <p:cNvSpPr txBox="1"/>
          <p:nvPr/>
        </p:nvSpPr>
        <p:spPr>
          <a:xfrm>
            <a:off x="4592054" y="5608799"/>
            <a:ext cx="1744579"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200" dirty="0">
                <a:solidFill>
                  <a:srgbClr val="595959">
                    <a:lumMod val="50000"/>
                  </a:srgbClr>
                </a:solidFill>
              </a:rPr>
              <a:t>Develop Presentation</a:t>
            </a:r>
          </a:p>
        </p:txBody>
      </p:sp>
      <p:cxnSp>
        <p:nvCxnSpPr>
          <p:cNvPr id="23" name="Elbow Connector 22"/>
          <p:cNvCxnSpPr>
            <a:stCxn id="4" idx="2"/>
            <a:endCxn id="11" idx="0"/>
          </p:cNvCxnSpPr>
          <p:nvPr/>
        </p:nvCxnSpPr>
        <p:spPr>
          <a:xfrm rot="16200000" flipH="1">
            <a:off x="3159306" y="1349557"/>
            <a:ext cx="244614" cy="2199774"/>
          </a:xfrm>
          <a:prstGeom prst="bentConnector3">
            <a:avLst>
              <a:gd name="adj1" fmla="val 50000"/>
            </a:avLst>
          </a:prstGeom>
          <a:ln w="22225">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6" idx="2"/>
            <a:endCxn id="11" idx="0"/>
          </p:cNvCxnSpPr>
          <p:nvPr/>
        </p:nvCxnSpPr>
        <p:spPr>
          <a:xfrm rot="16200000" flipH="1">
            <a:off x="4257188" y="2447439"/>
            <a:ext cx="244614" cy="4011"/>
          </a:xfrm>
          <a:prstGeom prst="bentConnector3">
            <a:avLst>
              <a:gd name="adj1" fmla="val 50000"/>
            </a:avLst>
          </a:prstGeom>
          <a:ln w="22225">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10" idx="2"/>
            <a:endCxn id="11" idx="0"/>
          </p:cNvCxnSpPr>
          <p:nvPr/>
        </p:nvCxnSpPr>
        <p:spPr>
          <a:xfrm rot="5400000">
            <a:off x="5352839" y="1351337"/>
            <a:ext cx="249079" cy="2191753"/>
          </a:xfrm>
          <a:prstGeom prst="bentConnector3">
            <a:avLst>
              <a:gd name="adj1" fmla="val 50000"/>
            </a:avLst>
          </a:prstGeom>
          <a:ln w="22225">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12" idx="2"/>
            <a:endCxn id="13" idx="0"/>
          </p:cNvCxnSpPr>
          <p:nvPr/>
        </p:nvCxnSpPr>
        <p:spPr>
          <a:xfrm rot="5400000">
            <a:off x="4309735" y="3166693"/>
            <a:ext cx="143530" cy="1672"/>
          </a:xfrm>
          <a:prstGeom prst="bentConnector3">
            <a:avLst>
              <a:gd name="adj1" fmla="val 50000"/>
            </a:avLst>
          </a:prstGeom>
          <a:ln w="22225">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14" idx="2"/>
            <a:endCxn id="17" idx="0"/>
          </p:cNvCxnSpPr>
          <p:nvPr/>
        </p:nvCxnSpPr>
        <p:spPr>
          <a:xfrm rot="5400000">
            <a:off x="4309735" y="3833443"/>
            <a:ext cx="143530" cy="1672"/>
          </a:xfrm>
          <a:prstGeom prst="bentConnector3">
            <a:avLst>
              <a:gd name="adj1" fmla="val 50000"/>
            </a:avLst>
          </a:prstGeom>
          <a:ln w="22225">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18" idx="2"/>
            <a:endCxn id="15" idx="0"/>
          </p:cNvCxnSpPr>
          <p:nvPr/>
        </p:nvCxnSpPr>
        <p:spPr>
          <a:xfrm rot="5400000">
            <a:off x="4309736" y="4500237"/>
            <a:ext cx="143530" cy="2"/>
          </a:xfrm>
          <a:prstGeom prst="bentConnector3">
            <a:avLst>
              <a:gd name="adj1" fmla="val 50000"/>
            </a:avLst>
          </a:prstGeom>
          <a:ln w="22225">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16" idx="2"/>
            <a:endCxn id="19" idx="0"/>
          </p:cNvCxnSpPr>
          <p:nvPr/>
        </p:nvCxnSpPr>
        <p:spPr>
          <a:xfrm rot="5400000">
            <a:off x="3691363" y="4672440"/>
            <a:ext cx="267355" cy="1112921"/>
          </a:xfrm>
          <a:prstGeom prst="bentConnector3">
            <a:avLst>
              <a:gd name="adj1" fmla="val 50000"/>
            </a:avLst>
          </a:prstGeom>
          <a:ln w="22225">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16" idx="2"/>
            <a:endCxn id="21" idx="0"/>
          </p:cNvCxnSpPr>
          <p:nvPr/>
        </p:nvCxnSpPr>
        <p:spPr>
          <a:xfrm rot="16200000" flipH="1">
            <a:off x="4789245" y="4687478"/>
            <a:ext cx="267355" cy="1082844"/>
          </a:xfrm>
          <a:prstGeom prst="bentConnector3">
            <a:avLst>
              <a:gd name="adj1" fmla="val 50000"/>
            </a:avLst>
          </a:prstGeom>
          <a:ln w="22225">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8460023" y="1524000"/>
            <a:ext cx="369332" cy="4473412"/>
          </a:xfrm>
          <a:prstGeom prst="rect">
            <a:avLst/>
          </a:prstGeom>
          <a:solidFill>
            <a:schemeClr val="accent1"/>
          </a:solidFill>
        </p:spPr>
        <p:style>
          <a:lnRef idx="1">
            <a:schemeClr val="accent4"/>
          </a:lnRef>
          <a:fillRef idx="2">
            <a:schemeClr val="accent4"/>
          </a:fillRef>
          <a:effectRef idx="1">
            <a:schemeClr val="accent4"/>
          </a:effectRef>
          <a:fontRef idx="minor">
            <a:schemeClr val="dk1"/>
          </a:fontRef>
        </p:style>
        <p:txBody>
          <a:bodyPr vert="vert270" wrap="square" rtlCol="0" anchor="ctr">
            <a:spAutoFit/>
          </a:bodyPr>
          <a:lstStyle/>
          <a:p>
            <a:pPr algn="ctr"/>
            <a:r>
              <a:rPr lang="en-US" sz="1200" b="1" dirty="0">
                <a:solidFill>
                  <a:schemeClr val="bg1"/>
                </a:solidFill>
              </a:rPr>
              <a:t>NCHRP Panel Review and Input</a:t>
            </a:r>
          </a:p>
        </p:txBody>
      </p:sp>
      <p:sp>
        <p:nvSpPr>
          <p:cNvPr id="32" name="Right Arrow 31"/>
          <p:cNvSpPr/>
          <p:nvPr/>
        </p:nvSpPr>
        <p:spPr>
          <a:xfrm>
            <a:off x="918412" y="2073595"/>
            <a:ext cx="144379" cy="249079"/>
          </a:xfrm>
          <a:prstGeom prst="rightArrow">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33" name="Right Arrow 32"/>
          <p:cNvSpPr/>
          <p:nvPr/>
        </p:nvSpPr>
        <p:spPr>
          <a:xfrm>
            <a:off x="914400" y="3505200"/>
            <a:ext cx="144379" cy="249079"/>
          </a:xfrm>
          <a:prstGeom prst="rightArrow">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34" name="Right Arrow 33"/>
          <p:cNvSpPr/>
          <p:nvPr/>
        </p:nvSpPr>
        <p:spPr>
          <a:xfrm>
            <a:off x="914400" y="5515037"/>
            <a:ext cx="144379" cy="249079"/>
          </a:xfrm>
          <a:prstGeom prst="rightArrow">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35" name="Right Arrow 34"/>
          <p:cNvSpPr/>
          <p:nvPr/>
        </p:nvSpPr>
        <p:spPr>
          <a:xfrm flipH="1">
            <a:off x="8255664" y="1976916"/>
            <a:ext cx="144379" cy="249079"/>
          </a:xfrm>
          <a:prstGeom prst="rightArrow">
            <a:avLst/>
          </a:prstGeom>
          <a:solidFill>
            <a:schemeClr val="accent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prstClr val="white"/>
              </a:solidFill>
            </a:endParaRPr>
          </a:p>
        </p:txBody>
      </p:sp>
      <p:sp>
        <p:nvSpPr>
          <p:cNvPr id="36" name="Right Arrow 35"/>
          <p:cNvSpPr/>
          <p:nvPr/>
        </p:nvSpPr>
        <p:spPr>
          <a:xfrm flipH="1">
            <a:off x="8305800" y="4038600"/>
            <a:ext cx="144379" cy="249079"/>
          </a:xfrm>
          <a:prstGeom prst="rightArrow">
            <a:avLst/>
          </a:prstGeom>
          <a:solidFill>
            <a:schemeClr val="accent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prstClr val="white"/>
              </a:solidFill>
            </a:endParaRPr>
          </a:p>
        </p:txBody>
      </p:sp>
      <p:sp>
        <p:nvSpPr>
          <p:cNvPr id="37" name="Right Arrow 36"/>
          <p:cNvSpPr/>
          <p:nvPr/>
        </p:nvSpPr>
        <p:spPr>
          <a:xfrm flipH="1">
            <a:off x="8287748" y="5418358"/>
            <a:ext cx="144379" cy="249079"/>
          </a:xfrm>
          <a:prstGeom prst="rightArrow">
            <a:avLst/>
          </a:prstGeom>
          <a:solidFill>
            <a:schemeClr val="accent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prstClr val="white"/>
              </a:solidFill>
            </a:endParaRPr>
          </a:p>
        </p:txBody>
      </p:sp>
      <p:cxnSp>
        <p:nvCxnSpPr>
          <p:cNvPr id="38" name="Elbow Connector 37"/>
          <p:cNvCxnSpPr>
            <a:stCxn id="19" idx="3"/>
            <a:endCxn id="21" idx="1"/>
          </p:cNvCxnSpPr>
          <p:nvPr/>
        </p:nvCxnSpPr>
        <p:spPr>
          <a:xfrm>
            <a:off x="4140869" y="5501075"/>
            <a:ext cx="451184" cy="1588"/>
          </a:xfrm>
          <a:prstGeom prst="bentConnector3">
            <a:avLst>
              <a:gd name="adj1" fmla="val 50000"/>
            </a:avLst>
          </a:prstGeom>
          <a:ln w="22225">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066800" y="1219200"/>
            <a:ext cx="7162800" cy="1950720"/>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066800" y="4495800"/>
            <a:ext cx="7162800" cy="16459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p:cNvCxnSpPr/>
          <p:nvPr/>
        </p:nvCxnSpPr>
        <p:spPr>
          <a:xfrm rot="5400000">
            <a:off x="7543800" y="3810000"/>
            <a:ext cx="13716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381000" y="3810000"/>
            <a:ext cx="13716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7086600" y="1219200"/>
            <a:ext cx="1143000" cy="307777"/>
          </a:xfrm>
          <a:prstGeom prst="rect">
            <a:avLst/>
          </a:prstGeom>
          <a:noFill/>
        </p:spPr>
        <p:txBody>
          <a:bodyPr wrap="square" rtlCol="0">
            <a:spAutoFit/>
          </a:bodyPr>
          <a:lstStyle/>
          <a:p>
            <a:pPr algn="r"/>
            <a:r>
              <a:rPr lang="en-US" sz="1400" dirty="0" smtClean="0"/>
              <a:t>Phase 1</a:t>
            </a:r>
            <a:endParaRPr lang="en-US" sz="1400" dirty="0"/>
          </a:p>
        </p:txBody>
      </p:sp>
      <p:sp>
        <p:nvSpPr>
          <p:cNvPr id="44" name="TextBox 43"/>
          <p:cNvSpPr txBox="1"/>
          <p:nvPr/>
        </p:nvSpPr>
        <p:spPr>
          <a:xfrm>
            <a:off x="7086600" y="4495800"/>
            <a:ext cx="1143000" cy="307777"/>
          </a:xfrm>
          <a:prstGeom prst="rect">
            <a:avLst/>
          </a:prstGeom>
          <a:noFill/>
        </p:spPr>
        <p:txBody>
          <a:bodyPr wrap="square" rtlCol="0">
            <a:spAutoFit/>
          </a:bodyPr>
          <a:lstStyle/>
          <a:p>
            <a:pPr algn="r"/>
            <a:r>
              <a:rPr lang="en-US" sz="1400" dirty="0" smtClean="0"/>
              <a:t>Phase 3</a:t>
            </a:r>
            <a:endParaRPr lang="en-US" sz="1400" dirty="0"/>
          </a:p>
        </p:txBody>
      </p:sp>
      <p:sp>
        <p:nvSpPr>
          <p:cNvPr id="45" name="TextBox 44"/>
          <p:cNvSpPr txBox="1"/>
          <p:nvPr/>
        </p:nvSpPr>
        <p:spPr>
          <a:xfrm>
            <a:off x="7086600" y="3124200"/>
            <a:ext cx="1143000" cy="307777"/>
          </a:xfrm>
          <a:prstGeom prst="rect">
            <a:avLst/>
          </a:prstGeom>
          <a:noFill/>
        </p:spPr>
        <p:txBody>
          <a:bodyPr wrap="square" rtlCol="0">
            <a:spAutoFit/>
          </a:bodyPr>
          <a:lstStyle/>
          <a:p>
            <a:pPr algn="r"/>
            <a:r>
              <a:rPr lang="en-US" sz="1400" dirty="0" smtClean="0"/>
              <a:t>Phase 2</a:t>
            </a:r>
            <a:endParaRPr lang="en-US" sz="1400" dirty="0"/>
          </a:p>
        </p:txBody>
      </p:sp>
      <p:sp>
        <p:nvSpPr>
          <p:cNvPr id="46" name="Slide Number Placeholder 45"/>
          <p:cNvSpPr>
            <a:spLocks noGrp="1"/>
          </p:cNvSpPr>
          <p:nvPr>
            <p:ph type="sldNum" sz="quarter" idx="12"/>
          </p:nvPr>
        </p:nvSpPr>
        <p:spPr/>
        <p:txBody>
          <a:bodyPr/>
          <a:lstStyle/>
          <a:p>
            <a:fld id="{FED4A167-72E9-4ADA-9013-77A5166941EB}"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of Multimodal NEPA</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smtClean="0"/>
              <a:t>Unique agency-specific program requirements under “NEPA umbrella” </a:t>
            </a:r>
          </a:p>
          <a:p>
            <a:pPr marL="514350" indent="-514350">
              <a:buFont typeface="+mj-lt"/>
              <a:buAutoNum type="arabicPeriod"/>
            </a:pPr>
            <a:r>
              <a:rPr lang="en-US" dirty="0" smtClean="0"/>
              <a:t>Differing agency interpretations of NEPA requirements </a:t>
            </a:r>
          </a:p>
          <a:p>
            <a:pPr marL="514350" indent="-514350">
              <a:buFont typeface="+mj-lt"/>
              <a:buAutoNum type="arabicPeriod"/>
            </a:pPr>
            <a:r>
              <a:rPr lang="en-US" dirty="0" smtClean="0"/>
              <a:t>Anticipating which agencies will have a major federal action</a:t>
            </a:r>
          </a:p>
          <a:p>
            <a:pPr marL="514350" indent="-514350">
              <a:buFont typeface="+mj-lt"/>
              <a:buAutoNum type="arabicPeriod"/>
            </a:pPr>
            <a:r>
              <a:rPr lang="en-US" dirty="0" smtClean="0"/>
              <a:t>Efficient coordination among participating agencies</a:t>
            </a:r>
          </a:p>
          <a:p>
            <a:pPr marL="514350" indent="-514350">
              <a:buFont typeface="+mj-lt"/>
              <a:buAutoNum type="arabicPeriod"/>
            </a:pPr>
            <a:r>
              <a:rPr lang="en-US" dirty="0" smtClean="0"/>
              <a:t>Securing funding for multimodal NEPA studies</a:t>
            </a:r>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38CC1B8B-ED89-4F8C-B5F2-19F7B875B913}"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Diversity of Case Studies</a:t>
            </a:r>
            <a:endParaRPr lang="en-US" dirty="0"/>
          </a:p>
        </p:txBody>
      </p:sp>
      <p:sp>
        <p:nvSpPr>
          <p:cNvPr id="3" name="Content Placeholder 2"/>
          <p:cNvSpPr>
            <a:spLocks noGrp="1"/>
          </p:cNvSpPr>
          <p:nvPr>
            <p:ph idx="1"/>
          </p:nvPr>
        </p:nvSpPr>
        <p:spPr>
          <a:xfrm>
            <a:off x="457200" y="1600200"/>
            <a:ext cx="4038600" cy="4525963"/>
          </a:xfrm>
        </p:spPr>
        <p:txBody>
          <a:bodyPr>
            <a:normAutofit/>
          </a:bodyPr>
          <a:lstStyle/>
          <a:p>
            <a:r>
              <a:rPr lang="en-US" dirty="0" smtClean="0"/>
              <a:t>U.S. DOT agencies &amp; modes involved</a:t>
            </a:r>
          </a:p>
          <a:p>
            <a:r>
              <a:rPr lang="en-US" dirty="0" smtClean="0"/>
              <a:t>NEPA approach</a:t>
            </a:r>
          </a:p>
          <a:p>
            <a:r>
              <a:rPr lang="en-US" dirty="0" smtClean="0"/>
              <a:t>NEPA class of action</a:t>
            </a:r>
          </a:p>
          <a:p>
            <a:r>
              <a:rPr lang="en-US" dirty="0" smtClean="0"/>
              <a:t>Challenges faced</a:t>
            </a:r>
          </a:p>
          <a:p>
            <a:r>
              <a:rPr lang="en-US" dirty="0" smtClean="0"/>
              <a:t>NEPA document within last 10 years</a:t>
            </a:r>
            <a:endParaRPr lang="en-US" dirty="0"/>
          </a:p>
        </p:txBody>
      </p:sp>
      <p:sp>
        <p:nvSpPr>
          <p:cNvPr id="4" name="Slide Number Placeholder 3"/>
          <p:cNvSpPr>
            <a:spLocks noGrp="1"/>
          </p:cNvSpPr>
          <p:nvPr>
            <p:ph type="sldNum" sz="quarter" idx="12"/>
          </p:nvPr>
        </p:nvSpPr>
        <p:spPr/>
        <p:txBody>
          <a:bodyPr/>
          <a:lstStyle/>
          <a:p>
            <a:fld id="{38CC1B8B-ED89-4F8C-B5F2-19F7B875B913}"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Twelve Case Studies</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1752600"/>
            <a:ext cx="6229350" cy="3833446"/>
          </a:xfrm>
          <a:prstGeom prst="rect">
            <a:avLst/>
          </a:prstGeom>
        </p:spPr>
      </p:pic>
      <p:sp>
        <p:nvSpPr>
          <p:cNvPr id="4" name="Oval 3"/>
          <p:cNvSpPr/>
          <p:nvPr/>
        </p:nvSpPr>
        <p:spPr>
          <a:xfrm>
            <a:off x="4495800" y="43434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819400" y="2286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334000" y="32004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715000" y="35052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038600" y="35052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962400" y="3429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971800" y="3733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096000" y="3352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667000" y="2590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324600" y="4876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429000" y="3352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324600" y="35052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81000" y="1676400"/>
            <a:ext cx="1905000" cy="4247317"/>
          </a:xfrm>
          <a:prstGeom prst="rect">
            <a:avLst/>
          </a:prstGeom>
          <a:noFill/>
        </p:spPr>
        <p:txBody>
          <a:bodyPr wrap="square" rtlCol="0">
            <a:spAutoFit/>
          </a:bodyPr>
          <a:lstStyle/>
          <a:p>
            <a:r>
              <a:rPr lang="en-US" b="1" dirty="0" smtClean="0"/>
              <a:t>Seattle – I-90 East Link</a:t>
            </a:r>
          </a:p>
          <a:p>
            <a:endParaRPr lang="en-US" b="1" dirty="0" smtClean="0"/>
          </a:p>
          <a:p>
            <a:r>
              <a:rPr lang="en-US" b="1" dirty="0" smtClean="0"/>
              <a:t>OR, WA –  I-5 Columbia River Crossing</a:t>
            </a:r>
          </a:p>
          <a:p>
            <a:endParaRPr lang="en-US" b="1" dirty="0" smtClean="0"/>
          </a:p>
          <a:p>
            <a:r>
              <a:rPr lang="en-US" b="1" dirty="0" smtClean="0"/>
              <a:t>CA, NV – </a:t>
            </a:r>
          </a:p>
          <a:p>
            <a:r>
              <a:rPr lang="en-US" b="1" dirty="0" smtClean="0"/>
              <a:t>Xpress West</a:t>
            </a:r>
          </a:p>
          <a:p>
            <a:endParaRPr lang="en-US" b="1" dirty="0" smtClean="0"/>
          </a:p>
          <a:p>
            <a:r>
              <a:rPr lang="en-US" b="1" dirty="0" smtClean="0"/>
              <a:t>Salt Lake – Mountain View</a:t>
            </a:r>
          </a:p>
          <a:p>
            <a:endParaRPr lang="en-US" b="1" dirty="0" smtClean="0"/>
          </a:p>
          <a:p>
            <a:r>
              <a:rPr lang="en-US" b="1" dirty="0" smtClean="0"/>
              <a:t>Denver – TREX and I-70 East</a:t>
            </a:r>
            <a:endParaRPr lang="en-US" b="1" dirty="0"/>
          </a:p>
        </p:txBody>
      </p:sp>
      <p:sp>
        <p:nvSpPr>
          <p:cNvPr id="17" name="TextBox 16"/>
          <p:cNvSpPr txBox="1"/>
          <p:nvPr/>
        </p:nvSpPr>
        <p:spPr>
          <a:xfrm>
            <a:off x="7162800" y="1676400"/>
            <a:ext cx="1828800" cy="4247317"/>
          </a:xfrm>
          <a:prstGeom prst="rect">
            <a:avLst/>
          </a:prstGeom>
          <a:noFill/>
        </p:spPr>
        <p:txBody>
          <a:bodyPr wrap="square" rtlCol="0">
            <a:spAutoFit/>
          </a:bodyPr>
          <a:lstStyle/>
          <a:p>
            <a:pPr algn="r"/>
            <a:r>
              <a:rPr lang="en-US" b="1" dirty="0" smtClean="0"/>
              <a:t>Chicago – CREATE</a:t>
            </a:r>
          </a:p>
          <a:p>
            <a:pPr algn="r"/>
            <a:endParaRPr lang="en-US" b="1" dirty="0" smtClean="0"/>
          </a:p>
          <a:p>
            <a:pPr algn="r"/>
            <a:r>
              <a:rPr lang="en-US" b="1" dirty="0" smtClean="0"/>
              <a:t>Cincinnati – Eastern Corridor</a:t>
            </a:r>
          </a:p>
          <a:p>
            <a:pPr algn="r"/>
            <a:endParaRPr lang="en-US" b="1" dirty="0" smtClean="0"/>
          </a:p>
          <a:p>
            <a:pPr algn="r"/>
            <a:r>
              <a:rPr lang="en-US" b="1" dirty="0" smtClean="0"/>
              <a:t>OH, PA, MD, WV – National Gateway Clearance</a:t>
            </a:r>
          </a:p>
          <a:p>
            <a:pPr algn="r"/>
            <a:endParaRPr lang="en-US" b="1" dirty="0" smtClean="0"/>
          </a:p>
          <a:p>
            <a:pPr algn="r"/>
            <a:r>
              <a:rPr lang="en-US" b="1" dirty="0" smtClean="0"/>
              <a:t>Northern VA – Rail to Dulles Airport</a:t>
            </a:r>
          </a:p>
          <a:p>
            <a:endParaRPr lang="en-US" dirty="0" smtClean="0"/>
          </a:p>
        </p:txBody>
      </p:sp>
      <p:sp>
        <p:nvSpPr>
          <p:cNvPr id="18" name="TextBox 17"/>
          <p:cNvSpPr txBox="1"/>
          <p:nvPr/>
        </p:nvSpPr>
        <p:spPr>
          <a:xfrm>
            <a:off x="2971800" y="5257800"/>
            <a:ext cx="3124200" cy="923330"/>
          </a:xfrm>
          <a:prstGeom prst="rect">
            <a:avLst/>
          </a:prstGeom>
          <a:noFill/>
        </p:spPr>
        <p:txBody>
          <a:bodyPr wrap="square" rtlCol="0">
            <a:spAutoFit/>
          </a:bodyPr>
          <a:lstStyle/>
          <a:p>
            <a:pPr algn="ctr"/>
            <a:r>
              <a:rPr lang="en-US" b="1" dirty="0" smtClean="0"/>
              <a:t>Miami – Port of Miami Tunnel</a:t>
            </a:r>
          </a:p>
          <a:p>
            <a:pPr algn="ctr"/>
            <a:endParaRPr lang="en-US" b="1" dirty="0" smtClean="0"/>
          </a:p>
          <a:p>
            <a:pPr algn="ctr"/>
            <a:r>
              <a:rPr lang="en-US" b="1" dirty="0" smtClean="0"/>
              <a:t>Dallas – DART to DFW Airport</a:t>
            </a:r>
            <a:endParaRPr lang="en-US" b="1" dirty="0"/>
          </a:p>
        </p:txBody>
      </p:sp>
      <p:sp>
        <p:nvSpPr>
          <p:cNvPr id="19" name="Slide Number Placeholder 18"/>
          <p:cNvSpPr>
            <a:spLocks noGrp="1"/>
          </p:cNvSpPr>
          <p:nvPr>
            <p:ph type="sldNum" sz="quarter" idx="12"/>
          </p:nvPr>
        </p:nvSpPr>
        <p:spPr/>
        <p:txBody>
          <a:bodyPr/>
          <a:lstStyle/>
          <a:p>
            <a:fld id="{FED4A167-72E9-4ADA-9013-77A5166941EB}"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DOT Agency Roles</a:t>
            </a:r>
            <a:endParaRPr lang="en-US" dirty="0"/>
          </a:p>
        </p:txBody>
      </p:sp>
      <p:sp>
        <p:nvSpPr>
          <p:cNvPr id="3" name="Slide Number Placeholder 2"/>
          <p:cNvSpPr>
            <a:spLocks noGrp="1"/>
          </p:cNvSpPr>
          <p:nvPr>
            <p:ph type="sldNum" sz="quarter" idx="12"/>
          </p:nvPr>
        </p:nvSpPr>
        <p:spPr/>
        <p:txBody>
          <a:bodyPr/>
          <a:lstStyle/>
          <a:p>
            <a:fld id="{FED4A167-72E9-4ADA-9013-77A5166941EB}" type="slidenum">
              <a:rPr lang="en-US" smtClean="0"/>
              <a:pPr/>
              <a:t>7</a:t>
            </a:fld>
            <a:endParaRPr lang="en-US"/>
          </a:p>
        </p:txBody>
      </p:sp>
      <p:graphicFrame>
        <p:nvGraphicFramePr>
          <p:cNvPr id="5" name="Table 4"/>
          <p:cNvGraphicFramePr>
            <a:graphicFrameLocks noGrp="1"/>
          </p:cNvGraphicFramePr>
          <p:nvPr/>
        </p:nvGraphicFramePr>
        <p:xfrm>
          <a:off x="304800" y="1397000"/>
          <a:ext cx="8595360" cy="4759960"/>
        </p:xfrm>
        <a:graphic>
          <a:graphicData uri="http://schemas.openxmlformats.org/drawingml/2006/table">
            <a:tbl>
              <a:tblPr firstRow="1" bandRow="1">
                <a:tableStyleId>{5C22544A-7EE6-4342-B048-85BDC9FD1C3A}</a:tableStyleId>
              </a:tblPr>
              <a:tblGrid>
                <a:gridCol w="2560320"/>
                <a:gridCol w="1005840"/>
                <a:gridCol w="1005840"/>
                <a:gridCol w="1005840"/>
                <a:gridCol w="1005840"/>
                <a:gridCol w="1005840"/>
                <a:gridCol w="1005840"/>
              </a:tblGrid>
              <a:tr h="370840">
                <a:tc>
                  <a:txBody>
                    <a:bodyPr/>
                    <a:lstStyle/>
                    <a:p>
                      <a:endParaRPr lang="en-US" dirty="0"/>
                    </a:p>
                  </a:txBody>
                  <a:tcPr/>
                </a:tc>
                <a:tc>
                  <a:txBody>
                    <a:bodyPr/>
                    <a:lstStyle/>
                    <a:p>
                      <a:pPr algn="ctr"/>
                      <a:r>
                        <a:rPr lang="en-US" dirty="0" smtClean="0"/>
                        <a:t>FAA</a:t>
                      </a:r>
                      <a:endParaRPr lang="en-US" dirty="0"/>
                    </a:p>
                  </a:txBody>
                  <a:tcPr anchor="ctr"/>
                </a:tc>
                <a:tc>
                  <a:txBody>
                    <a:bodyPr/>
                    <a:lstStyle/>
                    <a:p>
                      <a:pPr algn="ctr"/>
                      <a:r>
                        <a:rPr lang="en-US" dirty="0" smtClean="0"/>
                        <a:t>FHWA</a:t>
                      </a:r>
                      <a:endParaRPr lang="en-US" dirty="0"/>
                    </a:p>
                  </a:txBody>
                  <a:tcPr anchor="ctr"/>
                </a:tc>
                <a:tc>
                  <a:txBody>
                    <a:bodyPr/>
                    <a:lstStyle/>
                    <a:p>
                      <a:pPr algn="ctr"/>
                      <a:r>
                        <a:rPr lang="en-US" dirty="0" smtClean="0"/>
                        <a:t>FRA</a:t>
                      </a:r>
                      <a:endParaRPr lang="en-US" dirty="0"/>
                    </a:p>
                  </a:txBody>
                  <a:tcPr anchor="ctr"/>
                </a:tc>
                <a:tc>
                  <a:txBody>
                    <a:bodyPr/>
                    <a:lstStyle/>
                    <a:p>
                      <a:pPr algn="ctr"/>
                      <a:r>
                        <a:rPr lang="en-US" dirty="0" smtClean="0"/>
                        <a:t>FTA</a:t>
                      </a:r>
                      <a:endParaRPr lang="en-US" dirty="0"/>
                    </a:p>
                  </a:txBody>
                  <a:tcPr anchor="ctr"/>
                </a:tc>
                <a:tc>
                  <a:txBody>
                    <a:bodyPr/>
                    <a:lstStyle/>
                    <a:p>
                      <a:pPr algn="ctr"/>
                      <a:r>
                        <a:rPr lang="en-US" dirty="0" smtClean="0"/>
                        <a:t>STB</a:t>
                      </a:r>
                      <a:endParaRPr lang="en-US" dirty="0"/>
                    </a:p>
                  </a:txBody>
                  <a:tcPr anchor="ctr"/>
                </a:tc>
                <a:tc>
                  <a:txBody>
                    <a:bodyPr/>
                    <a:lstStyle/>
                    <a:p>
                      <a:pPr algn="ctr"/>
                      <a:r>
                        <a:rPr lang="en-US" dirty="0" smtClean="0"/>
                        <a:t>USCG</a:t>
                      </a:r>
                      <a:endParaRPr lang="en-US" dirty="0"/>
                    </a:p>
                  </a:txBody>
                  <a:tcPr anchor="ctr"/>
                </a:tc>
              </a:tr>
              <a:tr h="274320">
                <a:tc>
                  <a:txBody>
                    <a:bodyPr/>
                    <a:lstStyle/>
                    <a:p>
                      <a:r>
                        <a:rPr lang="en-US" dirty="0" smtClean="0"/>
                        <a:t>Dulles </a:t>
                      </a:r>
                      <a:endParaRPr lang="en-US" dirty="0"/>
                    </a:p>
                  </a:txBody>
                  <a:tcPr/>
                </a:tc>
                <a:tc>
                  <a:txBody>
                    <a:bodyPr/>
                    <a:lstStyle/>
                    <a:p>
                      <a:pPr algn="ctr"/>
                      <a:r>
                        <a:rPr lang="en-US" dirty="0" smtClean="0"/>
                        <a:t>Coop.</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Lead</a:t>
                      </a:r>
                      <a:endParaRPr lang="en-US" dirty="0"/>
                    </a:p>
                  </a:txBody>
                  <a:tcPr/>
                </a:tc>
                <a:tc>
                  <a:txBody>
                    <a:bodyPr/>
                    <a:lstStyle/>
                    <a:p>
                      <a:pPr algn="ctr"/>
                      <a:endParaRPr lang="en-US" dirty="0"/>
                    </a:p>
                  </a:txBody>
                  <a:tcPr/>
                </a:tc>
                <a:tc>
                  <a:txBody>
                    <a:bodyPr/>
                    <a:lstStyle/>
                    <a:p>
                      <a:pPr algn="ctr"/>
                      <a:endParaRPr lang="en-US" dirty="0"/>
                    </a:p>
                  </a:txBody>
                  <a:tcPr/>
                </a:tc>
              </a:tr>
              <a:tr h="274320">
                <a:tc>
                  <a:txBody>
                    <a:bodyPr/>
                    <a:lstStyle/>
                    <a:p>
                      <a:r>
                        <a:rPr lang="en-US" dirty="0" smtClean="0"/>
                        <a:t>Port of Miami</a:t>
                      </a:r>
                      <a:endParaRPr lang="en-US" dirty="0"/>
                    </a:p>
                  </a:txBody>
                  <a:tcPr/>
                </a:tc>
                <a:tc>
                  <a:txBody>
                    <a:bodyPr/>
                    <a:lstStyle/>
                    <a:p>
                      <a:pPr algn="ctr"/>
                      <a:endParaRPr lang="en-US"/>
                    </a:p>
                  </a:txBody>
                  <a:tcPr/>
                </a:tc>
                <a:tc>
                  <a:txBody>
                    <a:bodyPr/>
                    <a:lstStyle/>
                    <a:p>
                      <a:pPr algn="ctr"/>
                      <a:r>
                        <a:rPr lang="en-US" dirty="0" smtClean="0"/>
                        <a:t>Lead</a:t>
                      </a:r>
                      <a:endParaRPr lang="en-US" dirty="0"/>
                    </a:p>
                  </a:txBody>
                  <a:tcPr/>
                </a:tc>
                <a:tc>
                  <a:txBody>
                    <a:bodyPr/>
                    <a:lstStyle/>
                    <a:p>
                      <a:pPr algn="ctr"/>
                      <a:endParaRPr lang="en-US" dirty="0"/>
                    </a:p>
                  </a:txBody>
                  <a:tcPr/>
                </a:tc>
                <a:tc>
                  <a:txBody>
                    <a:bodyPr/>
                    <a:lstStyle/>
                    <a:p>
                      <a:pPr algn="ctr"/>
                      <a:endParaRPr lang="en-US"/>
                    </a:p>
                  </a:txBody>
                  <a:tcPr/>
                </a:tc>
                <a:tc>
                  <a:txBody>
                    <a:bodyPr/>
                    <a:lstStyle/>
                    <a:p>
                      <a:pPr algn="ctr"/>
                      <a:endParaRPr lang="en-US" dirty="0"/>
                    </a:p>
                  </a:txBody>
                  <a:tcPr/>
                </a:tc>
                <a:tc>
                  <a:txBody>
                    <a:bodyPr/>
                    <a:lstStyle/>
                    <a:p>
                      <a:pPr algn="ctr"/>
                      <a:r>
                        <a:rPr lang="en-US" dirty="0" smtClean="0"/>
                        <a:t>Coop.</a:t>
                      </a:r>
                      <a:endParaRPr lang="en-US" dirty="0"/>
                    </a:p>
                  </a:txBody>
                  <a:tcPr/>
                </a:tc>
              </a:tr>
              <a:tr h="274320">
                <a:tc>
                  <a:txBody>
                    <a:bodyPr/>
                    <a:lstStyle/>
                    <a:p>
                      <a:r>
                        <a:rPr lang="en-US" dirty="0" smtClean="0"/>
                        <a:t>Eastern Corridor</a:t>
                      </a:r>
                      <a:endParaRPr lang="en-US" dirty="0"/>
                    </a:p>
                  </a:txBody>
                  <a:tcPr/>
                </a:tc>
                <a:tc>
                  <a:txBody>
                    <a:bodyPr/>
                    <a:lstStyle/>
                    <a:p>
                      <a:pPr algn="ctr"/>
                      <a:endParaRPr lang="en-US"/>
                    </a:p>
                  </a:txBody>
                  <a:tcPr/>
                </a:tc>
                <a:tc>
                  <a:txBody>
                    <a:bodyPr/>
                    <a:lstStyle/>
                    <a:p>
                      <a:pPr algn="ctr"/>
                      <a:r>
                        <a:rPr lang="en-US" dirty="0" smtClean="0"/>
                        <a:t>Lead</a:t>
                      </a:r>
                      <a:endParaRPr lang="en-US" dirty="0"/>
                    </a:p>
                  </a:txBody>
                  <a:tcPr/>
                </a:tc>
                <a:tc>
                  <a:txBody>
                    <a:bodyPr/>
                    <a:lstStyle/>
                    <a:p>
                      <a:pPr algn="ctr"/>
                      <a:endParaRPr lang="en-US" dirty="0"/>
                    </a:p>
                  </a:txBody>
                  <a:tcPr/>
                </a:tc>
                <a:tc>
                  <a:txBody>
                    <a:bodyPr/>
                    <a:lstStyle/>
                    <a:p>
                      <a:pPr algn="ctr"/>
                      <a:r>
                        <a:rPr lang="en-US" dirty="0" smtClean="0"/>
                        <a:t>Coop.</a:t>
                      </a:r>
                      <a:endParaRPr lang="en-US" dirty="0"/>
                    </a:p>
                  </a:txBody>
                  <a:tcPr/>
                </a:tc>
                <a:tc>
                  <a:txBody>
                    <a:bodyPr/>
                    <a:lstStyle/>
                    <a:p>
                      <a:pPr algn="ctr"/>
                      <a:endParaRPr lang="en-US" dirty="0"/>
                    </a:p>
                  </a:txBody>
                  <a:tcPr/>
                </a:tc>
                <a:tc>
                  <a:txBody>
                    <a:bodyPr/>
                    <a:lstStyle/>
                    <a:p>
                      <a:pPr algn="ctr"/>
                      <a:endParaRPr lang="en-US" dirty="0"/>
                    </a:p>
                  </a:txBody>
                  <a:tcPr/>
                </a:tc>
              </a:tr>
              <a:tr h="274320">
                <a:tc>
                  <a:txBody>
                    <a:bodyPr/>
                    <a:lstStyle/>
                    <a:p>
                      <a:r>
                        <a:rPr lang="en-US" dirty="0" smtClean="0"/>
                        <a:t>National Gateway </a:t>
                      </a:r>
                      <a:endParaRPr lang="en-US" dirty="0"/>
                    </a:p>
                  </a:txBody>
                  <a:tcPr/>
                </a:tc>
                <a:tc>
                  <a:txBody>
                    <a:bodyPr/>
                    <a:lstStyle/>
                    <a:p>
                      <a:pPr algn="ctr"/>
                      <a:endParaRPr lang="en-US"/>
                    </a:p>
                  </a:txBody>
                  <a:tcPr/>
                </a:tc>
                <a:tc>
                  <a:txBody>
                    <a:bodyPr/>
                    <a:lstStyle/>
                    <a:p>
                      <a:pPr algn="ctr"/>
                      <a:r>
                        <a:rPr lang="en-US" dirty="0" smtClean="0"/>
                        <a:t>Jt. Lead</a:t>
                      </a:r>
                      <a:endParaRPr lang="en-US" dirty="0"/>
                    </a:p>
                  </a:txBody>
                  <a:tcPr/>
                </a:tc>
                <a:tc>
                  <a:txBody>
                    <a:bodyPr/>
                    <a:lstStyle/>
                    <a:p>
                      <a:pPr algn="ctr"/>
                      <a:r>
                        <a:rPr lang="en-US" dirty="0" smtClean="0"/>
                        <a:t>J. Lead</a:t>
                      </a:r>
                      <a:endParaRPr lang="en-US" dirty="0"/>
                    </a:p>
                  </a:txBody>
                  <a:tcPr/>
                </a:tc>
                <a:tc>
                  <a:txBody>
                    <a:bodyPr/>
                    <a:lstStyle/>
                    <a:p>
                      <a:pPr algn="ctr"/>
                      <a:endParaRPr lang="en-US" dirty="0"/>
                    </a:p>
                  </a:txBody>
                  <a:tcPr/>
                </a:tc>
                <a:tc>
                  <a:txBody>
                    <a:bodyPr/>
                    <a:lstStyle/>
                    <a:p>
                      <a:pPr algn="ctr"/>
                      <a:endParaRPr lang="en-US"/>
                    </a:p>
                  </a:txBody>
                  <a:tcPr/>
                </a:tc>
                <a:tc>
                  <a:txBody>
                    <a:bodyPr/>
                    <a:lstStyle/>
                    <a:p>
                      <a:pPr algn="ctr"/>
                      <a:endParaRPr lang="en-US" dirty="0"/>
                    </a:p>
                  </a:txBody>
                  <a:tcPr/>
                </a:tc>
              </a:tr>
              <a:tr h="274320">
                <a:tc>
                  <a:txBody>
                    <a:bodyPr/>
                    <a:lstStyle/>
                    <a:p>
                      <a:r>
                        <a:rPr lang="en-US" dirty="0" smtClean="0"/>
                        <a:t>CREATE (Chicago)</a:t>
                      </a:r>
                      <a:endParaRPr lang="en-US" dirty="0"/>
                    </a:p>
                  </a:txBody>
                  <a:tcPr/>
                </a:tc>
                <a:tc>
                  <a:txBody>
                    <a:bodyPr/>
                    <a:lstStyle/>
                    <a:p>
                      <a:pPr algn="ctr"/>
                      <a:endParaRPr lang="en-US"/>
                    </a:p>
                  </a:txBody>
                  <a:tcPr/>
                </a:tc>
                <a:tc>
                  <a:txBody>
                    <a:bodyPr/>
                    <a:lstStyle/>
                    <a:p>
                      <a:pPr algn="ctr"/>
                      <a:r>
                        <a:rPr lang="en-US" dirty="0" smtClean="0"/>
                        <a:t>Lead</a:t>
                      </a:r>
                      <a:endParaRPr lang="en-US" dirty="0"/>
                    </a:p>
                  </a:txBody>
                  <a:tcPr/>
                </a:tc>
                <a:tc>
                  <a:txBody>
                    <a:bodyPr/>
                    <a:lstStyle/>
                    <a:p>
                      <a:pPr algn="ctr"/>
                      <a:r>
                        <a:rPr lang="en-US" dirty="0" smtClean="0"/>
                        <a:t>Coop.</a:t>
                      </a:r>
                      <a:endParaRPr lang="en-US" dirty="0"/>
                    </a:p>
                  </a:txBody>
                  <a:tcPr/>
                </a:tc>
                <a:tc>
                  <a:txBody>
                    <a:bodyPr/>
                    <a:lstStyle/>
                    <a:p>
                      <a:pPr algn="ctr"/>
                      <a:r>
                        <a:rPr lang="en-US" dirty="0" smtClean="0"/>
                        <a:t>Coop.</a:t>
                      </a:r>
                      <a:endParaRPr lang="en-US" dirty="0"/>
                    </a:p>
                  </a:txBody>
                  <a:tcPr/>
                </a:tc>
                <a:tc>
                  <a:txBody>
                    <a:bodyPr/>
                    <a:lstStyle/>
                    <a:p>
                      <a:pPr algn="ctr"/>
                      <a:endParaRPr lang="en-US" dirty="0"/>
                    </a:p>
                  </a:txBody>
                  <a:tcPr/>
                </a:tc>
                <a:tc>
                  <a:txBody>
                    <a:bodyPr/>
                    <a:lstStyle/>
                    <a:p>
                      <a:pPr algn="ctr"/>
                      <a:endParaRPr lang="en-US" dirty="0"/>
                    </a:p>
                  </a:txBody>
                  <a:tcPr/>
                </a:tc>
              </a:tr>
              <a:tr h="274320">
                <a:tc>
                  <a:txBody>
                    <a:bodyPr/>
                    <a:lstStyle/>
                    <a:p>
                      <a:r>
                        <a:rPr lang="en-US" dirty="0" smtClean="0"/>
                        <a:t>T-REX (Denver)</a:t>
                      </a:r>
                      <a:endParaRPr lang="en-US" dirty="0"/>
                    </a:p>
                  </a:txBody>
                  <a:tcPr/>
                </a:tc>
                <a:tc>
                  <a:txBody>
                    <a:bodyPr/>
                    <a:lstStyle/>
                    <a:p>
                      <a:pPr algn="ctr"/>
                      <a:endParaRPr lang="en-US"/>
                    </a:p>
                  </a:txBody>
                  <a:tcPr/>
                </a:tc>
                <a:tc>
                  <a:txBody>
                    <a:bodyPr/>
                    <a:lstStyle/>
                    <a:p>
                      <a:pPr algn="ctr"/>
                      <a:r>
                        <a:rPr lang="en-US" dirty="0" smtClean="0"/>
                        <a:t>Jt. Lead</a:t>
                      </a:r>
                      <a:endParaRPr lang="en-US" dirty="0"/>
                    </a:p>
                  </a:txBody>
                  <a:tcPr/>
                </a:tc>
                <a:tc>
                  <a:txBody>
                    <a:bodyPr/>
                    <a:lstStyle/>
                    <a:p>
                      <a:pPr algn="ctr"/>
                      <a:endParaRPr lang="en-US"/>
                    </a:p>
                  </a:txBody>
                  <a:tcPr/>
                </a:tc>
                <a:tc>
                  <a:txBody>
                    <a:bodyPr/>
                    <a:lstStyle/>
                    <a:p>
                      <a:pPr algn="ctr"/>
                      <a:r>
                        <a:rPr lang="en-US" dirty="0" smtClean="0"/>
                        <a:t>Jt. Lead</a:t>
                      </a:r>
                      <a:endParaRPr lang="en-US" dirty="0"/>
                    </a:p>
                  </a:txBody>
                  <a:tcPr/>
                </a:tc>
                <a:tc>
                  <a:txBody>
                    <a:bodyPr/>
                    <a:lstStyle/>
                    <a:p>
                      <a:pPr algn="ctr"/>
                      <a:endParaRPr lang="en-US" dirty="0"/>
                    </a:p>
                  </a:txBody>
                  <a:tcPr/>
                </a:tc>
                <a:tc>
                  <a:txBody>
                    <a:bodyPr/>
                    <a:lstStyle/>
                    <a:p>
                      <a:pPr algn="ctr"/>
                      <a:endParaRPr lang="en-US" dirty="0"/>
                    </a:p>
                  </a:txBody>
                  <a:tcPr/>
                </a:tc>
              </a:tr>
              <a:tr h="365760">
                <a:tc>
                  <a:txBody>
                    <a:bodyPr/>
                    <a:lstStyle/>
                    <a:p>
                      <a:r>
                        <a:rPr lang="en-US" dirty="0" smtClean="0"/>
                        <a:t>I-70 East</a:t>
                      </a:r>
                      <a:endParaRPr lang="en-US" dirty="0"/>
                    </a:p>
                  </a:txBody>
                  <a:tcPr/>
                </a:tc>
                <a:tc>
                  <a:txBody>
                    <a:bodyPr/>
                    <a:lstStyle/>
                    <a:p>
                      <a:pPr algn="ctr"/>
                      <a:r>
                        <a:rPr lang="en-US" dirty="0" smtClean="0"/>
                        <a:t>Coop.</a:t>
                      </a:r>
                      <a:endParaRPr lang="en-US" dirty="0"/>
                    </a:p>
                  </a:txBody>
                  <a:tcPr/>
                </a:tc>
                <a:tc>
                  <a:txBody>
                    <a:bodyPr/>
                    <a:lstStyle/>
                    <a:p>
                      <a:pPr algn="ctr"/>
                      <a:r>
                        <a:rPr lang="en-US" dirty="0" smtClean="0"/>
                        <a:t>Jt.</a:t>
                      </a:r>
                      <a:r>
                        <a:rPr lang="en-US" baseline="0" dirty="0" smtClean="0"/>
                        <a:t> Lead</a:t>
                      </a:r>
                      <a:endParaRPr lang="en-US" dirty="0"/>
                    </a:p>
                  </a:txBody>
                  <a:tcPr/>
                </a:tc>
                <a:tc>
                  <a:txBody>
                    <a:bodyPr/>
                    <a:lstStyle/>
                    <a:p>
                      <a:pPr algn="ctr"/>
                      <a:r>
                        <a:rPr lang="en-US" dirty="0" smtClean="0"/>
                        <a:t>Coop.</a:t>
                      </a:r>
                      <a:endParaRPr lang="en-US" dirty="0"/>
                    </a:p>
                  </a:txBody>
                  <a:tcPr/>
                </a:tc>
                <a:tc>
                  <a:txBody>
                    <a:bodyPr/>
                    <a:lstStyle/>
                    <a:p>
                      <a:pPr algn="ctr"/>
                      <a:r>
                        <a:rPr lang="en-US" dirty="0" smtClean="0"/>
                        <a:t>Jt. Lead</a:t>
                      </a:r>
                      <a:endParaRPr lang="en-US" dirty="0"/>
                    </a:p>
                  </a:txBody>
                  <a:tcPr/>
                </a:tc>
                <a:tc>
                  <a:txBody>
                    <a:bodyPr/>
                    <a:lstStyle/>
                    <a:p>
                      <a:pPr algn="ctr"/>
                      <a:endParaRPr lang="en-US" dirty="0"/>
                    </a:p>
                  </a:txBody>
                  <a:tcPr/>
                </a:tc>
                <a:tc>
                  <a:txBody>
                    <a:bodyPr/>
                    <a:lstStyle/>
                    <a:p>
                      <a:pPr algn="ctr"/>
                      <a:endParaRPr lang="en-US" dirty="0"/>
                    </a:p>
                  </a:txBody>
                  <a:tcPr/>
                </a:tc>
              </a:tr>
              <a:tr h="365760">
                <a:tc>
                  <a:txBody>
                    <a:bodyPr/>
                    <a:lstStyle/>
                    <a:p>
                      <a:r>
                        <a:rPr lang="en-US" dirty="0" smtClean="0"/>
                        <a:t>Mountain View</a:t>
                      </a:r>
                      <a:endParaRPr lang="en-US" dirty="0"/>
                    </a:p>
                  </a:txBody>
                  <a:tcPr/>
                </a:tc>
                <a:tc>
                  <a:txBody>
                    <a:bodyPr/>
                    <a:lstStyle/>
                    <a:p>
                      <a:pPr algn="ctr"/>
                      <a:endParaRPr lang="en-US" dirty="0"/>
                    </a:p>
                  </a:txBody>
                  <a:tcPr/>
                </a:tc>
                <a:tc>
                  <a:txBody>
                    <a:bodyPr/>
                    <a:lstStyle/>
                    <a:p>
                      <a:pPr algn="ctr"/>
                      <a:r>
                        <a:rPr lang="en-US" dirty="0" smtClean="0"/>
                        <a:t>Lead</a:t>
                      </a:r>
                      <a:endParaRPr lang="en-US" dirty="0"/>
                    </a:p>
                  </a:txBody>
                  <a:tcPr/>
                </a:tc>
                <a:tc>
                  <a:txBody>
                    <a:bodyPr/>
                    <a:lstStyle/>
                    <a:p>
                      <a:pPr algn="ctr"/>
                      <a:endParaRPr lang="en-US"/>
                    </a:p>
                  </a:txBody>
                  <a:tcPr/>
                </a:tc>
                <a:tc>
                  <a:txBody>
                    <a:bodyPr/>
                    <a:lstStyle/>
                    <a:p>
                      <a:pPr algn="ctr"/>
                      <a:r>
                        <a:rPr lang="en-US" dirty="0" smtClean="0"/>
                        <a:t>Coop.</a:t>
                      </a:r>
                      <a:endParaRPr lang="en-US" dirty="0"/>
                    </a:p>
                  </a:txBody>
                  <a:tcPr/>
                </a:tc>
                <a:tc>
                  <a:txBody>
                    <a:bodyPr/>
                    <a:lstStyle/>
                    <a:p>
                      <a:pPr algn="ctr"/>
                      <a:endParaRPr lang="en-US" dirty="0"/>
                    </a:p>
                  </a:txBody>
                  <a:tcPr/>
                </a:tc>
                <a:tc>
                  <a:txBody>
                    <a:bodyPr/>
                    <a:lstStyle/>
                    <a:p>
                      <a:pPr algn="ctr"/>
                      <a:endParaRPr lang="en-US" dirty="0"/>
                    </a:p>
                  </a:txBody>
                  <a:tcPr/>
                </a:tc>
              </a:tr>
              <a:tr h="365760">
                <a:tc>
                  <a:txBody>
                    <a:bodyPr/>
                    <a:lstStyle/>
                    <a:p>
                      <a:r>
                        <a:rPr lang="en-US" dirty="0" err="1" smtClean="0"/>
                        <a:t>XpressWest</a:t>
                      </a:r>
                      <a:endParaRPr lang="en-US" dirty="0"/>
                    </a:p>
                  </a:txBody>
                  <a:tcPr/>
                </a:tc>
                <a:tc>
                  <a:txBody>
                    <a:bodyPr/>
                    <a:lstStyle/>
                    <a:p>
                      <a:pPr algn="ctr"/>
                      <a:r>
                        <a:rPr lang="en-US" dirty="0" err="1" smtClean="0"/>
                        <a:t>Partic</a:t>
                      </a:r>
                      <a:r>
                        <a:rPr lang="en-US" dirty="0" smtClean="0"/>
                        <a:t>.</a:t>
                      </a:r>
                      <a:endParaRPr lang="en-US" dirty="0"/>
                    </a:p>
                  </a:txBody>
                  <a:tcPr/>
                </a:tc>
                <a:tc>
                  <a:txBody>
                    <a:bodyPr/>
                    <a:lstStyle/>
                    <a:p>
                      <a:pPr algn="ctr"/>
                      <a:r>
                        <a:rPr lang="en-US" dirty="0" smtClean="0"/>
                        <a:t>Coop.</a:t>
                      </a:r>
                      <a:endParaRPr lang="en-US" dirty="0"/>
                    </a:p>
                  </a:txBody>
                  <a:tcPr/>
                </a:tc>
                <a:tc>
                  <a:txBody>
                    <a:bodyPr/>
                    <a:lstStyle/>
                    <a:p>
                      <a:pPr algn="ctr"/>
                      <a:r>
                        <a:rPr lang="en-US" dirty="0" smtClean="0"/>
                        <a:t>Lead</a:t>
                      </a:r>
                      <a:endParaRPr lang="en-US" dirty="0"/>
                    </a:p>
                  </a:txBody>
                  <a:tcPr/>
                </a:tc>
                <a:tc>
                  <a:txBody>
                    <a:bodyPr/>
                    <a:lstStyle/>
                    <a:p>
                      <a:pPr algn="ctr"/>
                      <a:endParaRPr lang="en-US" dirty="0"/>
                    </a:p>
                  </a:txBody>
                  <a:tcPr/>
                </a:tc>
                <a:tc>
                  <a:txBody>
                    <a:bodyPr/>
                    <a:lstStyle/>
                    <a:p>
                      <a:pPr algn="ctr"/>
                      <a:r>
                        <a:rPr lang="en-US" dirty="0" smtClean="0"/>
                        <a:t>Coop.</a:t>
                      </a:r>
                      <a:endParaRPr lang="en-US" dirty="0"/>
                    </a:p>
                  </a:txBody>
                  <a:tcPr/>
                </a:tc>
                <a:tc>
                  <a:txBody>
                    <a:bodyPr/>
                    <a:lstStyle/>
                    <a:p>
                      <a:pPr algn="ctr"/>
                      <a:endParaRPr lang="en-US" dirty="0"/>
                    </a:p>
                  </a:txBody>
                  <a:tcPr/>
                </a:tc>
              </a:tr>
              <a:tr h="365760">
                <a:tc>
                  <a:txBody>
                    <a:bodyPr/>
                    <a:lstStyle/>
                    <a:p>
                      <a:r>
                        <a:rPr lang="en-US" dirty="0" smtClean="0"/>
                        <a:t>Columbia River Crossing </a:t>
                      </a:r>
                      <a:endParaRPr lang="en-US" dirty="0"/>
                    </a:p>
                  </a:txBody>
                  <a:tcPr/>
                </a:tc>
                <a:tc>
                  <a:txBody>
                    <a:bodyPr/>
                    <a:lstStyle/>
                    <a:p>
                      <a:pPr algn="ctr"/>
                      <a:r>
                        <a:rPr lang="en-US" dirty="0" smtClean="0"/>
                        <a:t>Coop.</a:t>
                      </a:r>
                      <a:endParaRPr lang="en-US" dirty="0"/>
                    </a:p>
                  </a:txBody>
                  <a:tcPr/>
                </a:tc>
                <a:tc>
                  <a:txBody>
                    <a:bodyPr/>
                    <a:lstStyle/>
                    <a:p>
                      <a:pPr algn="ctr"/>
                      <a:r>
                        <a:rPr lang="en-US" dirty="0" smtClean="0"/>
                        <a:t>Jt. Lead</a:t>
                      </a:r>
                      <a:endParaRPr lang="en-US" dirty="0"/>
                    </a:p>
                  </a:txBody>
                  <a:tcPr/>
                </a:tc>
                <a:tc>
                  <a:txBody>
                    <a:bodyPr/>
                    <a:lstStyle/>
                    <a:p>
                      <a:pPr algn="ctr"/>
                      <a:endParaRPr lang="en-US" dirty="0"/>
                    </a:p>
                  </a:txBody>
                  <a:tcPr/>
                </a:tc>
                <a:tc>
                  <a:txBody>
                    <a:bodyPr/>
                    <a:lstStyle/>
                    <a:p>
                      <a:pPr algn="ctr"/>
                      <a:r>
                        <a:rPr lang="en-US" dirty="0" smtClean="0"/>
                        <a:t>Jt. Lead</a:t>
                      </a:r>
                      <a:endParaRPr lang="en-US" dirty="0"/>
                    </a:p>
                  </a:txBody>
                  <a:tcPr/>
                </a:tc>
                <a:tc>
                  <a:txBody>
                    <a:bodyPr/>
                    <a:lstStyle/>
                    <a:p>
                      <a:pPr algn="ctr"/>
                      <a:endParaRPr lang="en-US" dirty="0"/>
                    </a:p>
                  </a:txBody>
                  <a:tcPr/>
                </a:tc>
                <a:tc>
                  <a:txBody>
                    <a:bodyPr/>
                    <a:lstStyle/>
                    <a:p>
                      <a:pPr algn="ctr"/>
                      <a:r>
                        <a:rPr lang="en-US" dirty="0" smtClean="0"/>
                        <a:t>Coop.</a:t>
                      </a:r>
                      <a:endParaRPr lang="en-US" dirty="0"/>
                    </a:p>
                  </a:txBody>
                  <a:tcPr/>
                </a:tc>
              </a:tr>
              <a:tr h="365760">
                <a:tc>
                  <a:txBody>
                    <a:bodyPr/>
                    <a:lstStyle/>
                    <a:p>
                      <a:r>
                        <a:rPr lang="en-US" dirty="0" smtClean="0"/>
                        <a:t>East Link </a:t>
                      </a:r>
                      <a:endParaRPr lang="en-US" dirty="0"/>
                    </a:p>
                  </a:txBody>
                  <a:tcPr/>
                </a:tc>
                <a:tc>
                  <a:txBody>
                    <a:bodyPr/>
                    <a:lstStyle/>
                    <a:p>
                      <a:pPr algn="ctr"/>
                      <a:endParaRPr lang="en-US" dirty="0"/>
                    </a:p>
                  </a:txBody>
                  <a:tcPr/>
                </a:tc>
                <a:tc>
                  <a:txBody>
                    <a:bodyPr/>
                    <a:lstStyle/>
                    <a:p>
                      <a:pPr algn="ctr"/>
                      <a:r>
                        <a:rPr lang="en-US" dirty="0" smtClean="0"/>
                        <a:t>Coop.</a:t>
                      </a:r>
                      <a:endParaRPr lang="en-US" dirty="0"/>
                    </a:p>
                  </a:txBody>
                  <a:tcPr/>
                </a:tc>
                <a:tc>
                  <a:txBody>
                    <a:bodyPr/>
                    <a:lstStyle/>
                    <a:p>
                      <a:pPr algn="ctr"/>
                      <a:endParaRPr lang="en-US"/>
                    </a:p>
                  </a:txBody>
                  <a:tcPr/>
                </a:tc>
                <a:tc>
                  <a:txBody>
                    <a:bodyPr/>
                    <a:lstStyle/>
                    <a:p>
                      <a:pPr algn="ctr"/>
                      <a:r>
                        <a:rPr lang="en-US" dirty="0" smtClean="0"/>
                        <a:t>Lead</a:t>
                      </a:r>
                      <a:endParaRPr lang="en-US" dirty="0"/>
                    </a:p>
                  </a:txBody>
                  <a:tcPr/>
                </a:tc>
                <a:tc>
                  <a:txBody>
                    <a:bodyPr/>
                    <a:lstStyle/>
                    <a:p>
                      <a:pPr algn="ctr"/>
                      <a:endParaRPr lang="en-US" dirty="0"/>
                    </a:p>
                  </a:txBody>
                  <a:tcPr/>
                </a:tc>
                <a:tc>
                  <a:txBody>
                    <a:bodyPr/>
                    <a:lstStyle/>
                    <a:p>
                      <a:pPr algn="ctr"/>
                      <a:endParaRPr lang="en-US" dirty="0"/>
                    </a:p>
                  </a:txBody>
                  <a:tcPr/>
                </a:tc>
              </a:tr>
              <a:tr h="365760">
                <a:tc>
                  <a:txBody>
                    <a:bodyPr/>
                    <a:lstStyle/>
                    <a:p>
                      <a:r>
                        <a:rPr lang="en-US" dirty="0" smtClean="0"/>
                        <a:t>DFW Airport</a:t>
                      </a:r>
                      <a:endParaRPr lang="en-US" dirty="0"/>
                    </a:p>
                  </a:txBody>
                  <a:tcPr/>
                </a:tc>
                <a:tc>
                  <a:txBody>
                    <a:bodyPr/>
                    <a:lstStyle/>
                    <a:p>
                      <a:pPr algn="ctr"/>
                      <a:r>
                        <a:rPr lang="en-US" dirty="0" smtClean="0"/>
                        <a:t>Coop.</a:t>
                      </a:r>
                      <a:endParaRPr lang="en-US" dirty="0"/>
                    </a:p>
                  </a:txBody>
                  <a:tcPr/>
                </a:tc>
                <a:tc>
                  <a:txBody>
                    <a:bodyPr/>
                    <a:lstStyle/>
                    <a:p>
                      <a:pPr algn="ctr"/>
                      <a:endParaRPr lang="en-US"/>
                    </a:p>
                  </a:txBody>
                  <a:tcPr/>
                </a:tc>
                <a:tc>
                  <a:txBody>
                    <a:bodyPr/>
                    <a:lstStyle/>
                    <a:p>
                      <a:pPr algn="ctr"/>
                      <a:endParaRPr lang="en-US"/>
                    </a:p>
                  </a:txBody>
                  <a:tcPr/>
                </a:tc>
                <a:tc>
                  <a:txBody>
                    <a:bodyPr/>
                    <a:lstStyle/>
                    <a:p>
                      <a:pPr algn="ctr"/>
                      <a:r>
                        <a:rPr lang="en-US" dirty="0" smtClean="0"/>
                        <a:t>Lead</a:t>
                      </a:r>
                      <a:endParaRPr lang="en-US" dirty="0"/>
                    </a:p>
                  </a:txBody>
                  <a:tcPr/>
                </a:tc>
                <a:tc>
                  <a:txBody>
                    <a:bodyPr/>
                    <a:lstStyle/>
                    <a:p>
                      <a:pPr algn="ctr"/>
                      <a:endParaRPr lang="en-US" dirty="0"/>
                    </a:p>
                  </a:txBody>
                  <a:tcPr/>
                </a:tc>
                <a:tc>
                  <a:txBody>
                    <a:bodyPr/>
                    <a:lstStyle/>
                    <a:p>
                      <a:pPr algn="ctr"/>
                      <a:endParaRPr lang="en-US"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NEPA Approach</a:t>
            </a:r>
            <a:endParaRPr lang="en-US" dirty="0"/>
          </a:p>
        </p:txBody>
      </p:sp>
      <p:sp>
        <p:nvSpPr>
          <p:cNvPr id="3" name="Slide Number Placeholder 2"/>
          <p:cNvSpPr>
            <a:spLocks noGrp="1"/>
          </p:cNvSpPr>
          <p:nvPr>
            <p:ph type="sldNum" sz="quarter" idx="12"/>
          </p:nvPr>
        </p:nvSpPr>
        <p:spPr/>
        <p:txBody>
          <a:bodyPr/>
          <a:lstStyle/>
          <a:p>
            <a:fld id="{FED4A167-72E9-4ADA-9013-77A5166941EB}" type="slidenum">
              <a:rPr lang="en-US" smtClean="0"/>
              <a:pPr/>
              <a:t>8</a:t>
            </a:fld>
            <a:endParaRPr lang="en-US"/>
          </a:p>
        </p:txBody>
      </p:sp>
      <p:graphicFrame>
        <p:nvGraphicFramePr>
          <p:cNvPr id="5" name="Table 4"/>
          <p:cNvGraphicFramePr>
            <a:graphicFrameLocks noGrp="1"/>
          </p:cNvGraphicFramePr>
          <p:nvPr/>
        </p:nvGraphicFramePr>
        <p:xfrm>
          <a:off x="457200" y="1447800"/>
          <a:ext cx="8046720" cy="5085080"/>
        </p:xfrm>
        <a:graphic>
          <a:graphicData uri="http://schemas.openxmlformats.org/drawingml/2006/table">
            <a:tbl>
              <a:tblPr firstRow="1" bandRow="1">
                <a:tableStyleId>{5C22544A-7EE6-4342-B048-85BDC9FD1C3A}</a:tableStyleId>
              </a:tblPr>
              <a:tblGrid>
                <a:gridCol w="2560320"/>
                <a:gridCol w="1828800"/>
                <a:gridCol w="1828800"/>
                <a:gridCol w="1828800"/>
              </a:tblGrid>
              <a:tr h="370840">
                <a:tc>
                  <a:txBody>
                    <a:bodyPr/>
                    <a:lstStyle/>
                    <a:p>
                      <a:endParaRPr lang="en-US" dirty="0"/>
                    </a:p>
                  </a:txBody>
                  <a:tcPr/>
                </a:tc>
                <a:tc>
                  <a:txBody>
                    <a:bodyPr/>
                    <a:lstStyle/>
                    <a:p>
                      <a:pPr algn="ctr"/>
                      <a:r>
                        <a:rPr lang="en-US" dirty="0" smtClean="0"/>
                        <a:t>Single NEPA Process</a:t>
                      </a:r>
                      <a:endParaRPr lang="en-US" dirty="0"/>
                    </a:p>
                  </a:txBody>
                  <a:tcPr anchor="ctr"/>
                </a:tc>
                <a:tc>
                  <a:txBody>
                    <a:bodyPr/>
                    <a:lstStyle/>
                    <a:p>
                      <a:pPr algn="ctr"/>
                      <a:r>
                        <a:rPr lang="en-US" dirty="0" smtClean="0"/>
                        <a:t>Merged</a:t>
                      </a:r>
                      <a:r>
                        <a:rPr lang="en-US" baseline="0" dirty="0" smtClean="0"/>
                        <a:t> then Split</a:t>
                      </a:r>
                      <a:endParaRPr lang="en-US" dirty="0"/>
                    </a:p>
                  </a:txBody>
                  <a:tcPr anchor="ctr"/>
                </a:tc>
                <a:tc>
                  <a:txBody>
                    <a:bodyPr/>
                    <a:lstStyle/>
                    <a:p>
                      <a:pPr algn="ctr"/>
                      <a:r>
                        <a:rPr lang="en-US" dirty="0" smtClean="0"/>
                        <a:t>Separate, Coordinated</a:t>
                      </a:r>
                      <a:endParaRPr lang="en-US" dirty="0"/>
                    </a:p>
                  </a:txBody>
                  <a:tcPr anchor="ctr"/>
                </a:tc>
              </a:tr>
              <a:tr h="137160">
                <a:tc>
                  <a:txBody>
                    <a:bodyPr/>
                    <a:lstStyle/>
                    <a:p>
                      <a:r>
                        <a:rPr lang="en-US" dirty="0" smtClean="0"/>
                        <a:t>Dulles </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370840">
                <a:tc>
                  <a:txBody>
                    <a:bodyPr/>
                    <a:lstStyle/>
                    <a:p>
                      <a:r>
                        <a:rPr lang="en-US" dirty="0" smtClean="0"/>
                        <a:t>Port of Miami </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370840">
                <a:tc>
                  <a:txBody>
                    <a:bodyPr/>
                    <a:lstStyle/>
                    <a:p>
                      <a:r>
                        <a:rPr lang="en-US" dirty="0" smtClean="0"/>
                        <a:t>Eastern Corridor </a:t>
                      </a:r>
                      <a:endParaRPr lang="en-US" dirty="0"/>
                    </a:p>
                  </a:txBody>
                  <a:tcPr/>
                </a:tc>
                <a:tc>
                  <a:txBody>
                    <a:bodyPr/>
                    <a:lstStyle/>
                    <a:p>
                      <a:pPr algn="ctr"/>
                      <a:endParaRPr lang="en-US"/>
                    </a:p>
                  </a:txBody>
                  <a:tcPr/>
                </a:tc>
                <a:tc>
                  <a:txBody>
                    <a:bodyPr/>
                    <a:lstStyle/>
                    <a:p>
                      <a:pPr algn="ctr"/>
                      <a:r>
                        <a:rPr lang="en-US" dirty="0" smtClean="0"/>
                        <a:t>X (Tiered)</a:t>
                      </a:r>
                      <a:endParaRPr lang="en-US" dirty="0"/>
                    </a:p>
                  </a:txBody>
                  <a:tcPr/>
                </a:tc>
                <a:tc>
                  <a:txBody>
                    <a:bodyPr/>
                    <a:lstStyle/>
                    <a:p>
                      <a:pPr algn="ctr"/>
                      <a:endParaRPr lang="en-US" dirty="0"/>
                    </a:p>
                  </a:txBody>
                  <a:tcPr/>
                </a:tc>
              </a:tr>
              <a:tr h="370840">
                <a:tc>
                  <a:txBody>
                    <a:bodyPr/>
                    <a:lstStyle/>
                    <a:p>
                      <a:r>
                        <a:rPr lang="en-US" dirty="0" smtClean="0"/>
                        <a:t>National Gateway </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370840">
                <a:tc>
                  <a:txBody>
                    <a:bodyPr/>
                    <a:lstStyle/>
                    <a:p>
                      <a:r>
                        <a:rPr lang="en-US" dirty="0" smtClean="0"/>
                        <a:t>CREATE </a:t>
                      </a:r>
                      <a:endParaRPr lang="en-US" dirty="0"/>
                    </a:p>
                  </a:txBody>
                  <a:tcPr/>
                </a:tc>
                <a:tc>
                  <a:txBody>
                    <a:bodyPr/>
                    <a:lstStyle/>
                    <a:p>
                      <a:pPr algn="ctr"/>
                      <a:endParaRPr lang="en-US"/>
                    </a:p>
                  </a:txBody>
                  <a:tcPr/>
                </a:tc>
                <a:tc>
                  <a:txBody>
                    <a:bodyPr/>
                    <a:lstStyle/>
                    <a:p>
                      <a:pPr algn="ctr"/>
                      <a:endParaRPr lang="en-US" dirty="0"/>
                    </a:p>
                  </a:txBody>
                  <a:tcPr/>
                </a:tc>
                <a:tc>
                  <a:txBody>
                    <a:bodyPr/>
                    <a:lstStyle/>
                    <a:p>
                      <a:pPr algn="ctr"/>
                      <a:r>
                        <a:rPr lang="en-US" dirty="0" smtClean="0"/>
                        <a:t>X</a:t>
                      </a:r>
                      <a:endParaRPr lang="en-US" dirty="0"/>
                    </a:p>
                  </a:txBody>
                  <a:tcPr/>
                </a:tc>
              </a:tr>
              <a:tr h="370840">
                <a:tc>
                  <a:txBody>
                    <a:bodyPr/>
                    <a:lstStyle/>
                    <a:p>
                      <a:r>
                        <a:rPr lang="en-US" dirty="0" smtClean="0"/>
                        <a:t>T-REX </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370840">
                <a:tc>
                  <a:txBody>
                    <a:bodyPr/>
                    <a:lstStyle/>
                    <a:p>
                      <a:r>
                        <a:rPr lang="en-US" dirty="0" smtClean="0"/>
                        <a:t>I-70 East </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r>
              <a:tr h="370840">
                <a:tc>
                  <a:txBody>
                    <a:bodyPr/>
                    <a:lstStyle/>
                    <a:p>
                      <a:r>
                        <a:rPr lang="en-US" dirty="0" smtClean="0"/>
                        <a:t>Mountain View </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dirty="0"/>
                    </a:p>
                  </a:txBody>
                  <a:tcPr/>
                </a:tc>
              </a:tr>
              <a:tr h="370840">
                <a:tc>
                  <a:txBody>
                    <a:bodyPr/>
                    <a:lstStyle/>
                    <a:p>
                      <a:r>
                        <a:rPr lang="en-US" dirty="0" err="1" smtClean="0"/>
                        <a:t>XpressWest</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370840">
                <a:tc>
                  <a:txBody>
                    <a:bodyPr/>
                    <a:lstStyle/>
                    <a:p>
                      <a:r>
                        <a:rPr lang="en-US" dirty="0" smtClean="0"/>
                        <a:t>Columbia River Crossing </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370840">
                <a:tc>
                  <a:txBody>
                    <a:bodyPr/>
                    <a:lstStyle/>
                    <a:p>
                      <a:r>
                        <a:rPr lang="en-US" dirty="0" smtClean="0"/>
                        <a:t>East Link</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370840">
                <a:tc>
                  <a:txBody>
                    <a:bodyPr/>
                    <a:lstStyle/>
                    <a:p>
                      <a:r>
                        <a:rPr lang="en-US" dirty="0" smtClean="0"/>
                        <a:t>DFW Airport </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endParaRPr lang="en-US"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normAutofit/>
          </a:bodyPr>
          <a:lstStyle/>
          <a:p>
            <a:r>
              <a:rPr lang="en-US" dirty="0" smtClean="0"/>
              <a:t>First four challenges confirmed, strategies &amp; lessons learned identified</a:t>
            </a:r>
          </a:p>
          <a:p>
            <a:r>
              <a:rPr lang="en-US" dirty="0" smtClean="0"/>
              <a:t>Fifth challenge not encountered</a:t>
            </a:r>
          </a:p>
          <a:p>
            <a:pPr lvl="1"/>
            <a:r>
              <a:rPr lang="en-US" dirty="0" smtClean="0"/>
              <a:t>Funds for multimodal NEPA tended to come from one mode</a:t>
            </a:r>
          </a:p>
          <a:p>
            <a:pPr lvl="1"/>
            <a:r>
              <a:rPr lang="en-US" dirty="0" smtClean="0"/>
              <a:t>Criteria used to select cases may have screened out projects that could not assemble multimodal funding</a:t>
            </a:r>
          </a:p>
        </p:txBody>
      </p:sp>
      <p:sp>
        <p:nvSpPr>
          <p:cNvPr id="4" name="Slide Number Placeholder 3"/>
          <p:cNvSpPr>
            <a:spLocks noGrp="1"/>
          </p:cNvSpPr>
          <p:nvPr>
            <p:ph type="sldNum" sz="quarter" idx="12"/>
          </p:nvPr>
        </p:nvSpPr>
        <p:spPr/>
        <p:txBody>
          <a:bodyPr/>
          <a:lstStyle/>
          <a:p>
            <a:fld id="{38CC1B8B-ED89-4F8C-B5F2-19F7B875B913}"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2898</TotalTime>
  <Words>2304</Words>
  <Application>Microsoft Office PowerPoint</Application>
  <PresentationFormat>On-screen Show (4:3)</PresentationFormat>
  <Paragraphs>306</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NCHRP Report 827  (NCHRP Project 25-43)</vt:lpstr>
      <vt:lpstr>Research Objectives</vt:lpstr>
      <vt:lpstr>Approach</vt:lpstr>
      <vt:lpstr>Challenges of Multimodal NEPA</vt:lpstr>
      <vt:lpstr>Diversity of Case Studies</vt:lpstr>
      <vt:lpstr>Twelve Case Studies</vt:lpstr>
      <vt:lpstr>U.S. DOT Agency Roles</vt:lpstr>
      <vt:lpstr>NEPA Approach</vt:lpstr>
      <vt:lpstr>Findings</vt:lpstr>
      <vt:lpstr>Challenges Faced </vt:lpstr>
      <vt:lpstr>Strategies &amp; Tactics</vt:lpstr>
      <vt:lpstr>Cross-Cutting Themes &amp;  Lessons Learned</vt:lpstr>
      <vt:lpstr>Cross-Cutting Themes &amp; Lessons Learned</vt:lpstr>
      <vt:lpstr>Self-Assessment Tool</vt:lpstr>
      <vt:lpstr>Contents of Final Report</vt:lpstr>
    </vt:vector>
  </TitlesOfParts>
  <Company>Parsons Brinckerhoff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NCHRP 25-43</dc:title>
  <dc:creator>emerson</dc:creator>
  <cp:lastModifiedBy>ITS</cp:lastModifiedBy>
  <cp:revision>77</cp:revision>
  <dcterms:created xsi:type="dcterms:W3CDTF">2015-03-26T20:21:25Z</dcterms:created>
  <dcterms:modified xsi:type="dcterms:W3CDTF">2016-07-14T14:35:29Z</dcterms:modified>
</cp:coreProperties>
</file>