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8"/>
  </p:sldMasterIdLst>
  <p:notesMasterIdLst>
    <p:notesMasterId r:id="rId24"/>
  </p:notesMasterIdLst>
  <p:handoutMasterIdLst>
    <p:handoutMasterId r:id="rId25"/>
  </p:handoutMasterIdLst>
  <p:sldIdLst>
    <p:sldId id="258" r:id="rId9"/>
    <p:sldId id="338" r:id="rId10"/>
    <p:sldId id="343" r:id="rId11"/>
    <p:sldId id="324" r:id="rId12"/>
    <p:sldId id="294" r:id="rId13"/>
    <p:sldId id="307" r:id="rId14"/>
    <p:sldId id="340" r:id="rId15"/>
    <p:sldId id="341" r:id="rId16"/>
    <p:sldId id="342" r:id="rId17"/>
    <p:sldId id="327" r:id="rId18"/>
    <p:sldId id="328" r:id="rId19"/>
    <p:sldId id="326" r:id="rId20"/>
    <p:sldId id="330" r:id="rId21"/>
    <p:sldId id="318" r:id="rId22"/>
    <p:sldId id="336" r:id="rId23"/>
  </p:sldIdLst>
  <p:sldSz cx="12192000" cy="6858000"/>
  <p:notesSz cx="6950075" cy="9236075"/>
  <p:embeddedFontLst>
    <p:embeddedFont>
      <p:font typeface="Gentium Basic" panose="020B0604020202020204" charset="0"/>
      <p:regular r:id="rId26"/>
      <p:bold r:id="rId27"/>
      <p:italic r:id="rId28"/>
      <p:boldItalic r:id="rId29"/>
    </p:embeddedFont>
    <p:embeddedFont>
      <p:font typeface=".HelveticaNeueDeskInterface-Regular" panose="020B0604020202020204" charset="0"/>
      <p:regular r:id="rId30"/>
      <p:bold r:id="rId31"/>
    </p:embeddedFont>
    <p:embeddedFont>
      <p:font typeface="Montserrat SemiBold" panose="020B0604020202020204" charset="0"/>
      <p:bold r:id="rId32"/>
      <p:boldItalic r:id="rId33"/>
    </p:embeddedFont>
    <p:embeddedFont>
      <p:font typeface="Montserrat" panose="020B0604020202020204" charset="0"/>
      <p:regular r:id="rId34"/>
      <p:bold r:id="rId35"/>
      <p:italic r:id="rId36"/>
      <p:boldItalic r:id="rId3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72C47FDB-D128-7F4E-91AC-A20DEDB1EED8}">
          <p14:sldIdLst>
            <p14:sldId id="258"/>
          </p14:sldIdLst>
        </p14:section>
        <p14:section name="Content Pages" id="{78C528B3-687E-BE4B-BDCE-11EBCD988D3C}">
          <p14:sldIdLst>
            <p14:sldId id="338"/>
            <p14:sldId id="343"/>
            <p14:sldId id="324"/>
            <p14:sldId id="294"/>
            <p14:sldId id="307"/>
            <p14:sldId id="340"/>
            <p14:sldId id="341"/>
            <p14:sldId id="342"/>
            <p14:sldId id="327"/>
            <p14:sldId id="328"/>
            <p14:sldId id="326"/>
            <p14:sldId id="330"/>
            <p14:sldId id="318"/>
            <p14:sldId id="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osbah, Simon M." initials="MSM [2]" lastIdx="9" clrIdx="6">
    <p:extLst>
      <p:ext uri="{19B8F6BF-5375-455C-9EA6-DF929625EA0E}">
        <p15:presenceInfo xmlns:p15="http://schemas.microsoft.com/office/powerpoint/2012/main" userId="S::Simon.Mosbah@wsp.com::74b0e061-6ec9-42e8-a80a-3fb2f2f5f820" providerId="AD"/>
      </p:ext>
    </p:extLst>
  </p:cmAuthor>
  <p:cmAuthor id="1" name="Reilly, Allison M. [Allie]" initials="RAM[" lastIdx="22" clrIdx="0">
    <p:extLst>
      <p:ext uri="{19B8F6BF-5375-455C-9EA6-DF929625EA0E}">
        <p15:presenceInfo xmlns:p15="http://schemas.microsoft.com/office/powerpoint/2012/main" userId="S-1-5-21-527237240-1500820517-725345543-634825" providerId="AD"/>
      </p:ext>
    </p:extLst>
  </p:cmAuthor>
  <p:cmAuthor id="2" name="Mosbah, Simon M." initials="MSM" lastIdx="24" clrIdx="1">
    <p:extLst>
      <p:ext uri="{19B8F6BF-5375-455C-9EA6-DF929625EA0E}">
        <p15:presenceInfo xmlns:p15="http://schemas.microsoft.com/office/powerpoint/2012/main" userId="S-1-5-21-527237240-1500820517-725345543-433836" providerId="AD"/>
      </p:ext>
    </p:extLst>
  </p:cmAuthor>
  <p:cmAuthor id="3" name="Macek, Nathan M." initials="MNM" lastIdx="7" clrIdx="2">
    <p:extLst>
      <p:ext uri="{19B8F6BF-5375-455C-9EA6-DF929625EA0E}">
        <p15:presenceInfo xmlns:p15="http://schemas.microsoft.com/office/powerpoint/2012/main" userId="S-1-5-21-527237240-1500820517-725345543-305924" providerId="AD"/>
      </p:ext>
    </p:extLst>
  </p:cmAuthor>
  <p:cmAuthor id="4" name="Kara Macek" initials="KM" lastIdx="1" clrIdx="3">
    <p:extLst>
      <p:ext uri="{19B8F6BF-5375-455C-9EA6-DF929625EA0E}">
        <p15:presenceInfo xmlns:p15="http://schemas.microsoft.com/office/powerpoint/2012/main" userId="Kara Macek" providerId="None"/>
      </p:ext>
    </p:extLst>
  </p:cmAuthor>
  <p:cmAuthor id="5" name="Reilly, Allie" initials="RAM[" lastIdx="17" clrIdx="4">
    <p:extLst>
      <p:ext uri="{19B8F6BF-5375-455C-9EA6-DF929625EA0E}">
        <p15:presenceInfo xmlns:p15="http://schemas.microsoft.com/office/powerpoint/2012/main" userId="Reilly, Allie" providerId="None"/>
      </p:ext>
    </p:extLst>
  </p:cmAuthor>
  <p:cmAuthor id="6" name="Sarah Kline" initials="SK" lastIdx="15" clrIdx="5">
    <p:extLst>
      <p:ext uri="{19B8F6BF-5375-455C-9EA6-DF929625EA0E}">
        <p15:presenceInfo xmlns:p15="http://schemas.microsoft.com/office/powerpoint/2012/main" userId="e93c043e264f91f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337"/>
    <a:srgbClr val="1E242B"/>
    <a:srgbClr val="D9D9D6"/>
    <a:srgbClr val="EEEBEA"/>
    <a:srgbClr val="D8E6F0"/>
    <a:srgbClr val="B3D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AEA4F0-9F59-46D0-97E7-AAC3923B5FF0}" v="4" dt="2022-02-14T21:29:17.7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92357" autoAdjust="0"/>
  </p:normalViewPr>
  <p:slideViewPr>
    <p:cSldViewPr snapToGrid="0" snapToObjects="1" showGuides="1">
      <p:cViewPr varScale="1">
        <p:scale>
          <a:sx n="57" d="100"/>
          <a:sy n="57" d="100"/>
        </p:scale>
        <p:origin x="90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12"/>
    </p:cViewPr>
  </p:sorterViewPr>
  <p:notesViewPr>
    <p:cSldViewPr snapToGrid="0" snapToObjects="1" showGuides="1">
      <p:cViewPr varScale="1">
        <p:scale>
          <a:sx n="161" d="100"/>
          <a:sy n="161" d="100"/>
        </p:scale>
        <p:origin x="490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6.fntdata"/><Relationship Id="rId44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microsoft.com/office/2016/11/relationships/changesInfo" Target="changesInfos/changesInfo1.xml"/><Relationship Id="rId8" Type="http://schemas.openxmlformats.org/officeDocument/2006/relationships/slideMaster" Target="slideMasters/slide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sbah, Simon M." userId="74b0e061-6ec9-42e8-a80a-3fb2f2f5f820" providerId="ADAL" clId="{D8AEA4F0-9F59-46D0-97E7-AAC3923B5FF0}"/>
    <pc:docChg chg="modSld">
      <pc:chgData name="Mosbah, Simon M." userId="74b0e061-6ec9-42e8-a80a-3fb2f2f5f820" providerId="ADAL" clId="{D8AEA4F0-9F59-46D0-97E7-AAC3923B5FF0}" dt="2022-02-14T21:29:05.553" v="10" actId="20577"/>
      <pc:docMkLst>
        <pc:docMk/>
      </pc:docMkLst>
      <pc:sldChg chg="modSp mod">
        <pc:chgData name="Mosbah, Simon M." userId="74b0e061-6ec9-42e8-a80a-3fb2f2f5f820" providerId="ADAL" clId="{D8AEA4F0-9F59-46D0-97E7-AAC3923B5FF0}" dt="2022-02-14T21:29:05.553" v="10" actId="20577"/>
        <pc:sldMkLst>
          <pc:docMk/>
          <pc:sldMk cId="1565020192" sldId="258"/>
        </pc:sldMkLst>
        <pc:spChg chg="mod">
          <ac:chgData name="Mosbah, Simon M." userId="74b0e061-6ec9-42e8-a80a-3fb2f2f5f820" providerId="ADAL" clId="{D8AEA4F0-9F59-46D0-97E7-AAC3923B5FF0}" dt="2022-02-14T21:29:05.553" v="10" actId="20577"/>
          <ac:spMkLst>
            <pc:docMk/>
            <pc:sldMk cId="1565020192" sldId="258"/>
            <ac:spMk id="5" creationId="{00000000-0000-0000-0000-000000000000}"/>
          </ac:spMkLst>
        </pc:spChg>
      </pc:sldChg>
      <pc:sldChg chg="modSp mod">
        <pc:chgData name="Mosbah, Simon M." userId="74b0e061-6ec9-42e8-a80a-3fb2f2f5f820" providerId="ADAL" clId="{D8AEA4F0-9F59-46D0-97E7-AAC3923B5FF0}" dt="2022-02-14T21:28:40.296" v="0" actId="20577"/>
        <pc:sldMkLst>
          <pc:docMk/>
          <pc:sldMk cId="2584332039" sldId="318"/>
        </pc:sldMkLst>
        <pc:spChg chg="mod">
          <ac:chgData name="Mosbah, Simon M." userId="74b0e061-6ec9-42e8-a80a-3fb2f2f5f820" providerId="ADAL" clId="{D8AEA4F0-9F59-46D0-97E7-AAC3923B5FF0}" dt="2022-02-14T21:28:40.296" v="0" actId="20577"/>
          <ac:spMkLst>
            <pc:docMk/>
            <pc:sldMk cId="2584332039" sldId="318"/>
            <ac:spMk id="6" creationId="{00000000-0000-0000-0000-000000000000}"/>
          </ac:spMkLst>
        </pc:spChg>
      </pc:sldChg>
      <pc:sldChg chg="modSp mod">
        <pc:chgData name="Mosbah, Simon M." userId="74b0e061-6ec9-42e8-a80a-3fb2f2f5f820" providerId="ADAL" clId="{D8AEA4F0-9F59-46D0-97E7-AAC3923B5FF0}" dt="2022-02-14T21:28:46.928" v="2" actId="20577"/>
        <pc:sldMkLst>
          <pc:docMk/>
          <pc:sldMk cId="1363685216" sldId="324"/>
        </pc:sldMkLst>
        <pc:spChg chg="mod">
          <ac:chgData name="Mosbah, Simon M." userId="74b0e061-6ec9-42e8-a80a-3fb2f2f5f820" providerId="ADAL" clId="{D8AEA4F0-9F59-46D0-97E7-AAC3923B5FF0}" dt="2022-02-14T21:28:46.928" v="2" actId="20577"/>
          <ac:spMkLst>
            <pc:docMk/>
            <pc:sldMk cId="1363685216" sldId="324"/>
            <ac:spMk id="4" creationId="{00000000-0000-0000-0000-000000000000}"/>
          </ac:spMkLst>
        </pc:spChg>
      </pc:sldChg>
    </pc:docChg>
  </pc:docChgLst>
  <pc:docChgLst>
    <pc:chgData name="Patel, Muhammed" userId="S::muhammed.patel@wsp.com::564a9b2a-599d-47e5-aea0-8346831f9850" providerId="AD" clId="Web-{90EE4B9E-36ED-A47D-1BDA-C935B163B498}"/>
    <pc:docChg chg="modSld">
      <pc:chgData name="Patel, Muhammed" userId="S::muhammed.patel@wsp.com::564a9b2a-599d-47e5-aea0-8346831f9850" providerId="AD" clId="Web-{90EE4B9E-36ED-A47D-1BDA-C935B163B498}" dt="2022-01-20T17:51:48.690" v="8" actId="20577"/>
      <pc:docMkLst>
        <pc:docMk/>
      </pc:docMkLst>
      <pc:sldChg chg="modSp">
        <pc:chgData name="Patel, Muhammed" userId="S::muhammed.patel@wsp.com::564a9b2a-599d-47e5-aea0-8346831f9850" providerId="AD" clId="Web-{90EE4B9E-36ED-A47D-1BDA-C935B163B498}" dt="2022-01-20T17:51:48.690" v="8" actId="20577"/>
        <pc:sldMkLst>
          <pc:docMk/>
          <pc:sldMk cId="1565020192" sldId="258"/>
        </pc:sldMkLst>
        <pc:spChg chg="mod">
          <ac:chgData name="Patel, Muhammed" userId="S::muhammed.patel@wsp.com::564a9b2a-599d-47e5-aea0-8346831f9850" providerId="AD" clId="Web-{90EE4B9E-36ED-A47D-1BDA-C935B163B498}" dt="2022-01-20T17:51:48.690" v="8" actId="20577"/>
          <ac:spMkLst>
            <pc:docMk/>
            <pc:sldMk cId="1565020192" sldId="258"/>
            <ac:spMk id="5" creationId="{00000000-0000-0000-0000-000000000000}"/>
          </ac:spMkLst>
        </pc:spChg>
      </pc:sldChg>
    </pc:docChg>
  </pc:docChgLst>
  <pc:docChgLst>
    <pc:chgData name="Mosbah, Simon M." userId="74b0e061-6ec9-42e8-a80a-3fb2f2f5f820" providerId="ADAL" clId="{E98A7A8A-1628-4938-8A2A-8B138D2AA8A7}"/>
    <pc:docChg chg="modSld">
      <pc:chgData name="Mosbah, Simon M." userId="74b0e061-6ec9-42e8-a80a-3fb2f2f5f820" providerId="ADAL" clId="{E98A7A8A-1628-4938-8A2A-8B138D2AA8A7}" dt="2022-01-27T16:42:29.616" v="87" actId="554"/>
      <pc:docMkLst>
        <pc:docMk/>
      </pc:docMkLst>
      <pc:sldChg chg="addSp modSp mod">
        <pc:chgData name="Mosbah, Simon M." userId="74b0e061-6ec9-42e8-a80a-3fb2f2f5f820" providerId="ADAL" clId="{E98A7A8A-1628-4938-8A2A-8B138D2AA8A7}" dt="2022-01-27T16:42:29.616" v="87" actId="554"/>
        <pc:sldMkLst>
          <pc:docMk/>
          <pc:sldMk cId="3197592584" sldId="336"/>
        </pc:sldMkLst>
        <pc:spChg chg="add mod">
          <ac:chgData name="Mosbah, Simon M." userId="74b0e061-6ec9-42e8-a80a-3fb2f2f5f820" providerId="ADAL" clId="{E98A7A8A-1628-4938-8A2A-8B138D2AA8A7}" dt="2022-01-27T16:42:29.616" v="87" actId="554"/>
          <ac:spMkLst>
            <pc:docMk/>
            <pc:sldMk cId="3197592584" sldId="336"/>
            <ac:spMk id="12" creationId="{F0CCFA32-0BEB-44B7-800A-D8EF421DECAE}"/>
          </ac:spMkLst>
        </pc:spChg>
        <pc:spChg chg="mod">
          <ac:chgData name="Mosbah, Simon M." userId="74b0e061-6ec9-42e8-a80a-3fb2f2f5f820" providerId="ADAL" clId="{E98A7A8A-1628-4938-8A2A-8B138D2AA8A7}" dt="2022-01-27T16:42:24.704" v="86" actId="554"/>
          <ac:spMkLst>
            <pc:docMk/>
            <pc:sldMk cId="3197592584" sldId="336"/>
            <ac:spMk id="14" creationId="{718E5947-DCFD-46E1-8F4C-DD1D18D3CB3D}"/>
          </ac:spMkLst>
        </pc:spChg>
        <pc:spChg chg="mod">
          <ac:chgData name="Mosbah, Simon M." userId="74b0e061-6ec9-42e8-a80a-3fb2f2f5f820" providerId="ADAL" clId="{E98A7A8A-1628-4938-8A2A-8B138D2AA8A7}" dt="2022-01-27T16:42:24.704" v="86" actId="554"/>
          <ac:spMkLst>
            <pc:docMk/>
            <pc:sldMk cId="3197592584" sldId="336"/>
            <ac:spMk id="15" creationId="{FD23BB30-75F6-4F5B-A130-2E61EEC99C77}"/>
          </ac:spMkLst>
        </pc:spChg>
        <pc:spChg chg="add mod">
          <ac:chgData name="Mosbah, Simon M." userId="74b0e061-6ec9-42e8-a80a-3fb2f2f5f820" providerId="ADAL" clId="{E98A7A8A-1628-4938-8A2A-8B138D2AA8A7}" dt="2022-01-27T16:42:29.616" v="87" actId="554"/>
          <ac:spMkLst>
            <pc:docMk/>
            <pc:sldMk cId="3197592584" sldId="336"/>
            <ac:spMk id="16" creationId="{4BBDFE04-A8CE-4895-BD22-E41F80CB2F4E}"/>
          </ac:spMkLst>
        </pc:spChg>
        <pc:picChg chg="mod">
          <ac:chgData name="Mosbah, Simon M." userId="74b0e061-6ec9-42e8-a80a-3fb2f2f5f820" providerId="ADAL" clId="{E98A7A8A-1628-4938-8A2A-8B138D2AA8A7}" dt="2022-01-27T16:42:29.616" v="87" actId="554"/>
          <ac:picMkLst>
            <pc:docMk/>
            <pc:sldMk cId="3197592584" sldId="336"/>
            <ac:picMk id="9" creationId="{6EE7B6B0-0F4B-4908-A78B-4EE40A33A25D}"/>
          </ac:picMkLst>
        </pc:picChg>
        <pc:picChg chg="mod">
          <ac:chgData name="Mosbah, Simon M." userId="74b0e061-6ec9-42e8-a80a-3fb2f2f5f820" providerId="ADAL" clId="{E98A7A8A-1628-4938-8A2A-8B138D2AA8A7}" dt="2022-01-27T16:42:29.616" v="87" actId="554"/>
          <ac:picMkLst>
            <pc:docMk/>
            <pc:sldMk cId="3197592584" sldId="336"/>
            <ac:picMk id="10" creationId="{827940F5-E5C7-4C1C-BC3E-34313812C1D7}"/>
          </ac:picMkLst>
        </pc:picChg>
        <pc:picChg chg="mod">
          <ac:chgData name="Mosbah, Simon M." userId="74b0e061-6ec9-42e8-a80a-3fb2f2f5f820" providerId="ADAL" clId="{E98A7A8A-1628-4938-8A2A-8B138D2AA8A7}" dt="2022-01-27T16:42:24.704" v="86" actId="554"/>
          <ac:picMkLst>
            <pc:docMk/>
            <pc:sldMk cId="3197592584" sldId="336"/>
            <ac:picMk id="11" creationId="{72401BF3-6526-4A97-8B25-EE4CB5ACDBEA}"/>
          </ac:picMkLst>
        </pc:picChg>
        <pc:picChg chg="mod">
          <ac:chgData name="Mosbah, Simon M." userId="74b0e061-6ec9-42e8-a80a-3fb2f2f5f820" providerId="ADAL" clId="{E98A7A8A-1628-4938-8A2A-8B138D2AA8A7}" dt="2022-01-27T16:42:24.704" v="86" actId="554"/>
          <ac:picMkLst>
            <pc:docMk/>
            <pc:sldMk cId="3197592584" sldId="336"/>
            <ac:picMk id="13" creationId="{74D3E8A2-995A-4F91-BBE7-D0DD10125E2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fr-FR" dirty="0">
              <a:latin typeface="Montserrat" panose="00000500000000000000" pitchFamily="2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A312493-3EF0-F140-9DE3-73B6E60D87D3}" type="datetimeFigureOut">
              <a:rPr lang="fr-FR" smtClean="0">
                <a:latin typeface="Montserrat" panose="00000500000000000000" pitchFamily="2" charset="0"/>
              </a:rPr>
              <a:t>18/05/2022</a:t>
            </a:fld>
            <a:endParaRPr lang="fr-FR" dirty="0">
              <a:latin typeface="Montserrat" panose="00000500000000000000" pitchFamily="2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fr-FR" dirty="0">
              <a:latin typeface="Montserrat" panose="00000500000000000000" pitchFamily="2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78B393B7-D41B-414F-B16D-BEE219EAF2BF}" type="slidenum">
              <a:rPr lang="fr-FR" smtClean="0">
                <a:latin typeface="Montserrat" panose="00000500000000000000" pitchFamily="2" charset="0"/>
              </a:rPr>
              <a:t>‹#›</a:t>
            </a:fld>
            <a:endParaRPr lang="fr-FR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95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>
                <a:latin typeface="Montserrat" panose="00000500000000000000" pitchFamily="2" charset="0"/>
              </a:defRPr>
            </a:lvl1pPr>
          </a:lstStyle>
          <a:p>
            <a:endParaRPr lang="en-C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>
                <a:latin typeface="Montserrat" panose="00000500000000000000" pitchFamily="2" charset="0"/>
              </a:defRPr>
            </a:lvl1pPr>
          </a:lstStyle>
          <a:p>
            <a:fld id="{6EABAEEB-E490-AF48-B0D1-7B00A0A50865}" type="datetimeFigureOut">
              <a:rPr lang="en-CA" smtClean="0"/>
              <a:pPr/>
              <a:t>2022-05-18</a:t>
            </a:fld>
            <a:endParaRPr lang="en-CA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fr-FR" dirty="0">
              <a:latin typeface="Montserrat" panose="00000500000000000000" pitchFamily="2" charset="0"/>
            </a:endParaRPr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CA" dirty="0" err="1"/>
              <a:t>Cliquez</a:t>
            </a:r>
            <a:r>
              <a:rPr lang="en-CA" dirty="0"/>
              <a:t> pour modifier les styles du </a:t>
            </a:r>
            <a:r>
              <a:rPr lang="en-CA" dirty="0" err="1"/>
              <a:t>texte</a:t>
            </a:r>
            <a:r>
              <a:rPr lang="en-CA" dirty="0"/>
              <a:t> du masque</a:t>
            </a:r>
          </a:p>
          <a:p>
            <a:pPr lvl="1"/>
            <a:r>
              <a:rPr lang="en-CA" dirty="0" err="1"/>
              <a:t>Deuxième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2"/>
            <a:r>
              <a:rPr lang="en-CA" dirty="0" err="1"/>
              <a:t>Troisième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3"/>
            <a:r>
              <a:rPr lang="en-CA" dirty="0" err="1"/>
              <a:t>Quatrième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4"/>
            <a:r>
              <a:rPr lang="en-CA" dirty="0" err="1"/>
              <a:t>Cinquième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>
                <a:latin typeface="Montserrat" panose="00000500000000000000" pitchFamily="2" charset="0"/>
              </a:defRPr>
            </a:lvl1pPr>
          </a:lstStyle>
          <a:p>
            <a:endParaRPr lang="en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>
                <a:latin typeface="Montserrat" panose="00000500000000000000" pitchFamily="2" charset="0"/>
              </a:defRPr>
            </a:lvl1pPr>
          </a:lstStyle>
          <a:p>
            <a:fld id="{523C7FC6-2EB7-DC4F-9390-156888BAA8A2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89998231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Montserrat" panose="000005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>
                <a:latin typeface="Montserrat" panose="00000500000000000000" pitchFamily="2" charset="0"/>
              </a:rPr>
              <a:t>1</a:t>
            </a:fld>
            <a:endParaRPr lang="en-CA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74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/>
              <a:pPr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29837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/>
              <a:pPr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91876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/>
              <a:pPr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23578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Sub-sections: 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How to determine the 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need to issue debt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. 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How to develop 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guiding policies and tools 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that consider </a:t>
            </a:r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statutory and regulatory parameters and constraints </a:t>
            </a:r>
            <a:endParaRPr lang="en-US" sz="1200" u="none" strike="noStrike" kern="1200" dirty="0">
              <a:solidFill>
                <a:schemeClr val="tx1"/>
              </a:solidFill>
              <a:effectLst/>
              <a:latin typeface="Montserrat" panose="00000500000000000000" pitchFamily="2" charset="0"/>
              <a:ea typeface="+mn-ea"/>
              <a:cs typeface="+mn-cs"/>
            </a:endParaRP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How the various 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types of surface transportation debt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 may be aligned with surface transportation priorities and policies to establish an approach to debt issuance</a:t>
            </a:r>
          </a:p>
          <a:p>
            <a:pPr marL="171450" lvl="0" indent="-171450" fontAlgn="base">
              <a:buFont typeface="Arial" panose="020B0604020202020204" pitchFamily="34" charset="0"/>
              <a:buChar char="•"/>
            </a:pP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How to incorporate 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iterative learning and strategy enhancement, 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including </a:t>
            </a:r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+mn-ea"/>
                <a:cs typeface="+mn-cs"/>
              </a:rPr>
              <a:t>market analysis</a:t>
            </a:r>
            <a:endParaRPr lang="en-US" sz="1200" u="none" strike="noStrike" kern="1200" dirty="0">
              <a:solidFill>
                <a:schemeClr val="tx1"/>
              </a:solidFill>
              <a:effectLst/>
              <a:latin typeface="Montserrat" panose="00000500000000000000" pitchFamily="2" charset="0"/>
              <a:ea typeface="+mn-ea"/>
              <a:cs typeface="+mn-cs"/>
            </a:endParaRPr>
          </a:p>
          <a:p>
            <a:pPr lvl="0" fontAlgn="base"/>
            <a:endParaRPr lang="en-US" sz="1200" u="none" strike="noStrike" kern="1200" dirty="0">
              <a:solidFill>
                <a:schemeClr val="tx1"/>
              </a:solidFill>
              <a:effectLst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C7FC6-2EB7-DC4F-9390-156888BAA8A2}" type="slidenum">
              <a:rPr lang="en-CA" smtClean="0"/>
              <a:pPr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54233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C7FC6-2EB7-DC4F-9390-156888BAA8A2}" type="slidenum">
              <a:rPr lang="en-CA" smtClean="0"/>
              <a:pPr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79211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C7FC6-2EB7-DC4F-9390-156888BAA8A2}" type="slidenum">
              <a:rPr lang="en-CA" smtClean="0"/>
              <a:pPr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40079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C7FC6-2EB7-DC4F-9390-156888BAA8A2}" type="slidenum">
              <a:rPr lang="en-CA" smtClean="0"/>
              <a:pPr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73439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C7FC6-2EB7-DC4F-9390-156888BAA8A2}" type="slidenum">
              <a:rPr lang="en-CA" smtClean="0"/>
              <a:pPr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15932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C7FC6-2EB7-DC4F-9390-156888BAA8A2}" type="slidenum">
              <a:rPr lang="en-CA" smtClean="0"/>
              <a:pPr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15092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/>
              <a:pPr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86935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/>
              <a:pPr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62206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/>
              <a:pPr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5453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/>
              <a:pPr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5798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C7FC6-2EB7-DC4F-9390-156888BAA8A2}" type="slidenum">
              <a:rPr lang="en-CA" smtClean="0"/>
              <a:pPr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2460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itle: Hero Red logo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  5"/>
          <p:cNvSpPr>
            <a:spLocks noGrp="1"/>
          </p:cNvSpPr>
          <p:nvPr>
            <p:ph type="pic" sz="quarter" idx="12" hasCustomPrompt="1"/>
          </p:nvPr>
        </p:nvSpPr>
        <p:spPr>
          <a:xfrm>
            <a:off x="7104063" y="0"/>
            <a:ext cx="5087937" cy="6858000"/>
          </a:xfrm>
          <a:gradFill flip="none" rotWithShape="1"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anchor="t">
            <a:normAutofit/>
          </a:bodyPr>
          <a:lstStyle>
            <a:lvl1pPr marL="0" indent="0" algn="l">
              <a:buNone/>
              <a:defRPr sz="10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  <p:sp>
        <p:nvSpPr>
          <p:cNvPr id="8" name="Espace réservé pour une image 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104063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7013" y="4182035"/>
            <a:ext cx="5832475" cy="1889251"/>
          </a:xfrm>
        </p:spPr>
        <p:txBody>
          <a:bodyPr anchor="b">
            <a:normAutofit/>
          </a:bodyPr>
          <a:lstStyle>
            <a:lvl1pPr algn="l">
              <a:defRPr sz="2800" baseline="0"/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7013" y="6071286"/>
            <a:ext cx="5832475" cy="55777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0" i="1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CA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087" y="2250830"/>
            <a:ext cx="5127644" cy="24386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ection: Sk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At a glance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>
          <a:xfrm>
            <a:off x="227013" y="1052513"/>
            <a:ext cx="2376487" cy="313213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CA" dirty="0"/>
              <a:t>Insert section 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190662" y="0"/>
            <a:ext cx="9001338" cy="6875248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25000">
                <a:srgbClr val="D8E6F0"/>
              </a:gs>
              <a:gs pos="8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Project: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  5"/>
          <p:cNvSpPr>
            <a:spLocks noGrp="1"/>
          </p:cNvSpPr>
          <p:nvPr>
            <p:ph type="pic" sz="quarter" idx="15" hasCustomPrompt="1"/>
          </p:nvPr>
        </p:nvSpPr>
        <p:spPr>
          <a:xfrm>
            <a:off x="1703388" y="0"/>
            <a:ext cx="10488612" cy="6876364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project image here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At a glance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3" name="Titre 12"/>
          <p:cNvSpPr>
            <a:spLocks noGrp="1"/>
          </p:cNvSpPr>
          <p:nvPr>
            <p:ph type="title" hasCustomPrompt="1"/>
          </p:nvPr>
        </p:nvSpPr>
        <p:spPr>
          <a:xfrm>
            <a:off x="2208214" y="620713"/>
            <a:ext cx="9251949" cy="115252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CA" dirty="0"/>
              <a:t>Insert project title here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Project: 1 Photo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  5"/>
          <p:cNvSpPr>
            <a:spLocks noGrp="1"/>
          </p:cNvSpPr>
          <p:nvPr>
            <p:ph type="pic" sz="quarter" idx="15" hasCustomPrompt="1"/>
          </p:nvPr>
        </p:nvSpPr>
        <p:spPr>
          <a:xfrm>
            <a:off x="1703388" y="0"/>
            <a:ext cx="6805612" cy="6903695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baseline="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project image here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At a glance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3" name="Titre 12"/>
          <p:cNvSpPr>
            <a:spLocks noGrp="1"/>
          </p:cNvSpPr>
          <p:nvPr>
            <p:ph type="title" hasCustomPrompt="1"/>
          </p:nvPr>
        </p:nvSpPr>
        <p:spPr>
          <a:xfrm>
            <a:off x="8580438" y="620713"/>
            <a:ext cx="3384550" cy="1152526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CA" dirty="0"/>
              <a:t>Insert project title here</a:t>
            </a:r>
            <a:br>
              <a:rPr lang="en-CA" dirty="0"/>
            </a:b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6" hasCustomPrompt="1"/>
          </p:nvPr>
        </p:nvSpPr>
        <p:spPr>
          <a:xfrm>
            <a:off x="8580438" y="1844675"/>
            <a:ext cx="3384549" cy="4358875"/>
          </a:xfrm>
        </p:spPr>
        <p:txBody>
          <a:bodyPr anchor="b"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CA" dirty="0"/>
              <a:t>Insert project description here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Project: 2 Photos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  5"/>
          <p:cNvSpPr>
            <a:spLocks noGrp="1"/>
          </p:cNvSpPr>
          <p:nvPr>
            <p:ph type="pic" sz="quarter" idx="15" hasCustomPrompt="1"/>
          </p:nvPr>
        </p:nvSpPr>
        <p:spPr>
          <a:xfrm>
            <a:off x="6794219" y="225425"/>
            <a:ext cx="5170769" cy="2771776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baseline="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project image here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At a glance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3" name="Titre 12"/>
          <p:cNvSpPr>
            <a:spLocks noGrp="1"/>
          </p:cNvSpPr>
          <p:nvPr>
            <p:ph type="title" hasCustomPrompt="1"/>
          </p:nvPr>
        </p:nvSpPr>
        <p:spPr>
          <a:xfrm>
            <a:off x="1930400" y="3281137"/>
            <a:ext cx="4597400" cy="754748"/>
          </a:xfrm>
        </p:spPr>
        <p:txBody>
          <a:bodyPr/>
          <a:lstStyle>
            <a:lvl1pPr algn="l">
              <a:defRPr baseline="0"/>
            </a:lvl1pPr>
          </a:lstStyle>
          <a:p>
            <a:r>
              <a:rPr lang="en-CA" dirty="0"/>
              <a:t>Insert project title here</a:t>
            </a:r>
            <a:br>
              <a:rPr lang="en-CA" dirty="0"/>
            </a:b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6" hasCustomPrompt="1"/>
          </p:nvPr>
        </p:nvSpPr>
        <p:spPr>
          <a:xfrm>
            <a:off x="1930400" y="4257675"/>
            <a:ext cx="4597400" cy="1945876"/>
          </a:xfrm>
        </p:spPr>
        <p:txBody>
          <a:bodyPr anchor="b"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CA" dirty="0"/>
              <a:t>Insert project description here</a:t>
            </a:r>
          </a:p>
        </p:txBody>
      </p:sp>
      <p:sp>
        <p:nvSpPr>
          <p:cNvPr id="10" name="Espace réservé pour une image  5"/>
          <p:cNvSpPr>
            <a:spLocks noGrp="1"/>
          </p:cNvSpPr>
          <p:nvPr>
            <p:ph type="pic" sz="quarter" idx="17" hasCustomPrompt="1"/>
          </p:nvPr>
        </p:nvSpPr>
        <p:spPr>
          <a:xfrm>
            <a:off x="1703389" y="225425"/>
            <a:ext cx="5090830" cy="2771776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baseline="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project image here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sz="quarter" idx="18" hasCustomPrompt="1"/>
          </p:nvPr>
        </p:nvSpPr>
        <p:spPr>
          <a:xfrm>
            <a:off x="7104063" y="4257675"/>
            <a:ext cx="4860925" cy="1945876"/>
          </a:xfrm>
        </p:spPr>
        <p:txBody>
          <a:bodyPr anchor="b"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CA" dirty="0"/>
              <a:t>Insert project description here</a:t>
            </a:r>
          </a:p>
        </p:txBody>
      </p:sp>
      <p:cxnSp>
        <p:nvCxnSpPr>
          <p:cNvPr id="16" name="Connecteur droit 15"/>
          <p:cNvCxnSpPr/>
          <p:nvPr userDrawn="1"/>
        </p:nvCxnSpPr>
        <p:spPr>
          <a:xfrm>
            <a:off x="6794219" y="3254188"/>
            <a:ext cx="0" cy="2949363"/>
          </a:xfrm>
          <a:prstGeom prst="line">
            <a:avLst/>
          </a:prstGeom>
          <a:ln>
            <a:solidFill>
              <a:srgbClr val="FF43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18"/>
          <p:cNvSpPr>
            <a:spLocks noGrp="1"/>
          </p:cNvSpPr>
          <p:nvPr>
            <p:ph type="body" sz="quarter" idx="19" hasCustomPrompt="1"/>
          </p:nvPr>
        </p:nvSpPr>
        <p:spPr>
          <a:xfrm>
            <a:off x="7104063" y="3281363"/>
            <a:ext cx="4860925" cy="7540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srgbClr val="FF4337"/>
                </a:solidFill>
                <a:effectLst/>
                <a:uLnTx/>
                <a:uFillTx/>
                <a:latin typeface="Montserrat SemiBold" charset="0"/>
                <a:ea typeface="Montserrat SemiBold" charset="0"/>
                <a:cs typeface="Montserrat SemiBold" charset="0"/>
              </a:rPr>
              <a:t>Insert project title here</a:t>
            </a:r>
            <a:br>
              <a:rPr kumimoji="0" lang="en-CA" sz="2800" b="1" i="0" u="none" strike="noStrike" kern="1200" cap="none" spc="0" normalizeH="0" baseline="0" noProof="0" dirty="0">
                <a:ln>
                  <a:noFill/>
                </a:ln>
                <a:solidFill>
                  <a:srgbClr val="FF4337"/>
                </a:solidFill>
                <a:effectLst/>
                <a:uLnTx/>
                <a:uFillTx/>
                <a:latin typeface="Montserrat SemiBold" charset="0"/>
                <a:ea typeface="Montserrat SemiBold" charset="0"/>
                <a:cs typeface="Montserrat SemiBold" charset="0"/>
              </a:rPr>
            </a:br>
            <a:endParaRPr lang="en-CA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Content 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703387" cy="6863984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E242B"/>
                </a:solidFill>
              </a:defRPr>
            </a:lvl1pPr>
          </a:lstStyle>
          <a:p>
            <a:r>
              <a:rPr lang="en-CA" dirty="0"/>
              <a:t>At a glance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E242B"/>
                </a:solidFill>
              </a:defRPr>
            </a:lvl1pPr>
          </a:lstStyle>
          <a:p>
            <a:fld id="{52326D77-2960-1A4A-B5CA-B95B3484A035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00" y="6203551"/>
            <a:ext cx="900111" cy="42902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208213" y="1844675"/>
            <a:ext cx="9251950" cy="435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Content 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703387" cy="6863984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At a glance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3" name="Titre 12"/>
          <p:cNvSpPr>
            <a:spLocks noGrp="1"/>
          </p:cNvSpPr>
          <p:nvPr>
            <p:ph type="title" hasCustomPrompt="1"/>
          </p:nvPr>
        </p:nvSpPr>
        <p:spPr>
          <a:xfrm>
            <a:off x="2208214" y="620713"/>
            <a:ext cx="9251949" cy="1152526"/>
          </a:xfrm>
        </p:spPr>
        <p:txBody>
          <a:bodyPr/>
          <a:lstStyle/>
          <a:p>
            <a:r>
              <a:rPr lang="en-CA" dirty="0"/>
              <a:t>Insert slide title here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00" y="6203551"/>
            <a:ext cx="900111" cy="429024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208213" y="1844675"/>
            <a:ext cx="4319587" cy="435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9" name="Espace réservé du contenu 2"/>
          <p:cNvSpPr>
            <a:spLocks noGrp="1"/>
          </p:cNvSpPr>
          <p:nvPr>
            <p:ph sz="quarter" idx="14"/>
          </p:nvPr>
        </p:nvSpPr>
        <p:spPr>
          <a:xfrm>
            <a:off x="7104064" y="1844675"/>
            <a:ext cx="4356100" cy="435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4" name="Connecteur droit 3"/>
          <p:cNvCxnSpPr/>
          <p:nvPr userDrawn="1"/>
        </p:nvCxnSpPr>
        <p:spPr>
          <a:xfrm flipH="1">
            <a:off x="6529502" y="1773239"/>
            <a:ext cx="43424" cy="4427536"/>
          </a:xfrm>
          <a:prstGeom prst="line">
            <a:avLst/>
          </a:prstGeom>
          <a:ln>
            <a:solidFill>
              <a:srgbClr val="FF43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itle: Hero White logo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104063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9" name="Espace réservé pour une image  5"/>
          <p:cNvSpPr>
            <a:spLocks noGrp="1"/>
          </p:cNvSpPr>
          <p:nvPr>
            <p:ph type="pic" sz="quarter" idx="12" hasCustomPrompt="1"/>
          </p:nvPr>
        </p:nvSpPr>
        <p:spPr>
          <a:xfrm>
            <a:off x="7104063" y="0"/>
            <a:ext cx="5087937" cy="6858000"/>
          </a:xfrm>
          <a:gradFill flip="none" rotWithShape="1"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anchor="t">
            <a:normAutofit/>
          </a:bodyPr>
          <a:lstStyle>
            <a:lvl1pPr marL="0" indent="0" algn="l">
              <a:buNone/>
              <a:defRPr sz="100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7013" y="4168589"/>
            <a:ext cx="5832475" cy="1902698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7013" y="6071286"/>
            <a:ext cx="5832475" cy="55777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0" i="1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CA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995" y="2241550"/>
            <a:ext cx="5173385" cy="24603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itle: Hero Red logo + Sk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7104063" cy="6875248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25000">
                <a:srgbClr val="D8E6F0"/>
              </a:gs>
              <a:gs pos="8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"/>
          <a:stretch/>
        </p:blipFill>
        <p:spPr>
          <a:xfrm>
            <a:off x="0" y="1047583"/>
            <a:ext cx="3270722" cy="584320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7104063" y="0"/>
            <a:ext cx="5087938" cy="6875248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-6093"/>
            <a:ext cx="3032425" cy="594919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188257" y="957156"/>
            <a:ext cx="5832475" cy="1381811"/>
          </a:xfrm>
        </p:spPr>
        <p:txBody>
          <a:bodyPr anchor="b">
            <a:normAutofit/>
          </a:bodyPr>
          <a:lstStyle>
            <a:lvl1pPr algn="l">
              <a:defRPr sz="2800" baseline="0"/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188258" y="2618959"/>
            <a:ext cx="5832475" cy="557770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0" i="1" baseline="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3959" y="5723383"/>
            <a:ext cx="2330784" cy="11084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tle: Red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  5"/>
          <p:cNvSpPr>
            <a:spLocks noGrp="1"/>
          </p:cNvSpPr>
          <p:nvPr>
            <p:ph type="pic" sz="quarter" idx="11" hasCustomPrompt="1"/>
          </p:nvPr>
        </p:nvSpPr>
        <p:spPr>
          <a:xfrm>
            <a:off x="1703388" y="0"/>
            <a:ext cx="10488612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6"/>
            <a:ext cx="1404937" cy="32385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CA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7339" y="-6093"/>
            <a:ext cx="3032425" cy="594919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08213" y="620713"/>
            <a:ext cx="9251950" cy="5038682"/>
          </a:xfrm>
        </p:spPr>
        <p:txBody>
          <a:bodyPr anchor="ctr">
            <a:normAutofit/>
          </a:bodyPr>
          <a:lstStyle>
            <a:lvl1pPr algn="ctr">
              <a:defRPr sz="5400" b="0" i="0"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24216" y="5651157"/>
            <a:ext cx="9242854" cy="541294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0" i="1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itle: Red Text + Sk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703388" y="0"/>
            <a:ext cx="10488611" cy="6875248"/>
          </a:xfrm>
          <a:prstGeom prst="rect">
            <a:avLst/>
          </a:prstGeom>
          <a:gradFill flip="none" rotWithShape="1">
            <a:gsLst>
              <a:gs pos="0">
                <a:srgbClr val="B3D6EC"/>
              </a:gs>
              <a:gs pos="25000">
                <a:srgbClr val="D8E6F0"/>
              </a:gs>
              <a:gs pos="8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"/>
          <a:stretch/>
        </p:blipFill>
        <p:spPr>
          <a:xfrm>
            <a:off x="1706148" y="1052513"/>
            <a:ext cx="3267962" cy="583827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08213" y="620713"/>
            <a:ext cx="9251950" cy="5022206"/>
          </a:xfrm>
        </p:spPr>
        <p:txBody>
          <a:bodyPr anchor="ctr">
            <a:normAutofit/>
          </a:bodyPr>
          <a:lstStyle>
            <a:lvl1pPr algn="ctr">
              <a:defRPr sz="5400" b="0" i="0"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9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24216" y="5651157"/>
            <a:ext cx="9242854" cy="541294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0" i="1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  <p:sp>
        <p:nvSpPr>
          <p:cNvPr id="1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6"/>
            <a:ext cx="1404937" cy="32385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itle: White Text +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703388" y="0"/>
            <a:ext cx="10488611" cy="6875248"/>
          </a:xfrm>
          <a:prstGeom prst="rect">
            <a:avLst/>
          </a:prstGeom>
          <a:solidFill>
            <a:srgbClr val="FF4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FF4337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08213" y="620713"/>
            <a:ext cx="9251950" cy="5038682"/>
          </a:xfrm>
        </p:spPr>
        <p:txBody>
          <a:bodyPr anchor="ctr">
            <a:normAutofit/>
          </a:bodyPr>
          <a:lstStyle>
            <a:lvl1pPr algn="ctr">
              <a:defRPr sz="5400" b="0" i="0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CA" dirty="0"/>
              <a:t>Insert presentation title </a:t>
            </a:r>
            <a:br>
              <a:rPr lang="en-CA" dirty="0"/>
            </a:br>
            <a:r>
              <a:rPr lang="en-CA" dirty="0"/>
              <a:t>here</a:t>
            </a:r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24216" y="5651157"/>
            <a:ext cx="9242854" cy="541294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0" i="1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6"/>
            <a:ext cx="1404937" cy="32385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Title: White Text + Imag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  5"/>
          <p:cNvSpPr>
            <a:spLocks noGrp="1"/>
          </p:cNvSpPr>
          <p:nvPr>
            <p:ph type="pic" sz="quarter" idx="11" hasCustomPrompt="1"/>
          </p:nvPr>
        </p:nvSpPr>
        <p:spPr>
          <a:xfrm>
            <a:off x="1703388" y="0"/>
            <a:ext cx="10488612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2208213" y="620713"/>
            <a:ext cx="9251950" cy="5038682"/>
          </a:xfrm>
        </p:spPr>
        <p:txBody>
          <a:bodyPr anchor="ctr">
            <a:normAutofit/>
          </a:bodyPr>
          <a:lstStyle>
            <a:lvl1pPr algn="ctr">
              <a:defRPr sz="5400" b="0" i="0" baseline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CA" dirty="0"/>
              <a:t>Insert presentation title here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227013" y="225426"/>
            <a:ext cx="1404937" cy="32385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CA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2224216" y="5651157"/>
            <a:ext cx="9242854" cy="541294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 b="0" i="1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dirty="0"/>
              <a:t>Insert sub-title here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Section: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At a glance</a:t>
            </a:r>
          </a:p>
        </p:txBody>
      </p:sp>
      <p:sp>
        <p:nvSpPr>
          <p:cNvPr id="10" name="Espace réservé pour une image  5"/>
          <p:cNvSpPr>
            <a:spLocks noGrp="1"/>
          </p:cNvSpPr>
          <p:nvPr>
            <p:ph type="pic" sz="quarter" idx="13" hasCustomPrompt="1"/>
          </p:nvPr>
        </p:nvSpPr>
        <p:spPr>
          <a:xfrm>
            <a:off x="3179763" y="0"/>
            <a:ext cx="5832475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>
          <a:xfrm>
            <a:off x="227013" y="1052513"/>
            <a:ext cx="2376487" cy="3132137"/>
          </a:xfrm>
        </p:spPr>
        <p:txBody>
          <a:bodyPr/>
          <a:lstStyle>
            <a:lvl1pPr>
              <a:defRPr/>
            </a:lvl1pPr>
          </a:lstStyle>
          <a:p>
            <a:r>
              <a:rPr lang="en-CA" dirty="0"/>
              <a:t>Insert section title here</a:t>
            </a:r>
          </a:p>
        </p:txBody>
      </p:sp>
      <p:sp>
        <p:nvSpPr>
          <p:cNvPr id="14" name="Espace réservé pour une image  5"/>
          <p:cNvSpPr>
            <a:spLocks noGrp="1"/>
          </p:cNvSpPr>
          <p:nvPr>
            <p:ph type="pic" sz="quarter" idx="14" hasCustomPrompt="1"/>
          </p:nvPr>
        </p:nvSpPr>
        <p:spPr>
          <a:xfrm>
            <a:off x="9010651" y="0"/>
            <a:ext cx="3181349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41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ection: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At a glance</a:t>
            </a:r>
          </a:p>
        </p:txBody>
      </p:sp>
      <p:sp>
        <p:nvSpPr>
          <p:cNvPr id="10" name="Espace réservé pour une image  5"/>
          <p:cNvSpPr>
            <a:spLocks noGrp="1"/>
          </p:cNvSpPr>
          <p:nvPr>
            <p:ph type="pic" sz="quarter" idx="13" hasCustomPrompt="1"/>
          </p:nvPr>
        </p:nvSpPr>
        <p:spPr>
          <a:xfrm>
            <a:off x="3179763" y="0"/>
            <a:ext cx="9012237" cy="6858000"/>
          </a:xfrm>
          <a:gradFill>
            <a:gsLst>
              <a:gs pos="0">
                <a:srgbClr val="B3D6EC"/>
              </a:gs>
              <a:gs pos="39000">
                <a:srgbClr val="D8E6F0"/>
              </a:gs>
              <a:gs pos="100000">
                <a:schemeClr val="bg1"/>
              </a:gs>
            </a:gsLst>
            <a:path path="circle">
              <a:fillToRect r="100000" b="100000"/>
            </a:path>
          </a:gradFill>
        </p:spPr>
        <p:txBody>
          <a:bodyPr vert="horz" lIns="91440" tIns="45720" rIns="91440" bIns="45720" rtlCol="0" anchor="t">
            <a:normAutofit/>
          </a:bodyPr>
          <a:lstStyle>
            <a:lvl1pPr>
              <a:defRPr lang="fr-FR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CA" dirty="0"/>
              <a:t>Insert hero image here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>
          <a:xfrm>
            <a:off x="227013" y="1052513"/>
            <a:ext cx="2376487" cy="3132137"/>
          </a:xfrm>
        </p:spPr>
        <p:txBody>
          <a:bodyPr/>
          <a:lstStyle/>
          <a:p>
            <a:r>
              <a:rPr lang="en-CA" dirty="0"/>
              <a:t>Insert section title here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0"/>
            <a:ext cx="3032425" cy="5949194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14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703388" y="2231048"/>
            <a:ext cx="9756775" cy="3969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err="1"/>
              <a:t>Cliquez</a:t>
            </a:r>
            <a:r>
              <a:rPr lang="en-CA" dirty="0"/>
              <a:t> pour modifier les styles du </a:t>
            </a:r>
            <a:r>
              <a:rPr lang="en-CA" dirty="0" err="1"/>
              <a:t>texte</a:t>
            </a:r>
            <a:r>
              <a:rPr lang="en-CA" dirty="0"/>
              <a:t> du masque</a:t>
            </a:r>
          </a:p>
          <a:p>
            <a:pPr lvl="1"/>
            <a:r>
              <a:rPr lang="en-CA" dirty="0" err="1"/>
              <a:t>Deuxième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2"/>
            <a:r>
              <a:rPr lang="en-CA" dirty="0" err="1"/>
              <a:t>Troisième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3"/>
            <a:r>
              <a:rPr lang="en-CA" dirty="0" err="1"/>
              <a:t>Quatrième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  <a:p>
            <a:pPr lvl="4"/>
            <a:r>
              <a:rPr lang="en-CA" dirty="0" err="1"/>
              <a:t>Cinquième</a:t>
            </a:r>
            <a:r>
              <a:rPr lang="en-CA" dirty="0"/>
              <a:t> </a:t>
            </a:r>
            <a:r>
              <a:rPr lang="en-CA" dirty="0" err="1"/>
              <a:t>niveau</a:t>
            </a:r>
            <a:endParaRPr lang="en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27014" y="3465513"/>
            <a:ext cx="1404936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fld id="{52326D77-2960-1A4A-B5CA-B95B3484A03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227014" y="225425"/>
            <a:ext cx="1326016" cy="75564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rgbClr val="FF433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CA" dirty="0"/>
              <a:t>At a glance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23" y="6202800"/>
            <a:ext cx="900111" cy="429024"/>
          </a:xfrm>
          <a:prstGeom prst="rect">
            <a:avLst/>
          </a:prstGeom>
        </p:spPr>
      </p:pic>
      <p:sp>
        <p:nvSpPr>
          <p:cNvPr id="13" name="Espace réservé du titre 12"/>
          <p:cNvSpPr>
            <a:spLocks noGrp="1"/>
          </p:cNvSpPr>
          <p:nvPr>
            <p:ph type="title"/>
          </p:nvPr>
        </p:nvSpPr>
        <p:spPr>
          <a:xfrm>
            <a:off x="1703388" y="620713"/>
            <a:ext cx="9756775" cy="1152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6196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9" r:id="rId4"/>
    <p:sldLayoutId id="2147483658" r:id="rId5"/>
    <p:sldLayoutId id="2147483666" r:id="rId6"/>
    <p:sldLayoutId id="2147483661" r:id="rId7"/>
    <p:sldLayoutId id="2147483649" r:id="rId8"/>
    <p:sldLayoutId id="2147483664" r:id="rId9"/>
    <p:sldLayoutId id="2147483662" r:id="rId10"/>
    <p:sldLayoutId id="2147483663" r:id="rId11"/>
    <p:sldLayoutId id="2147483665" r:id="rId12"/>
    <p:sldLayoutId id="2147483668" r:id="rId13"/>
    <p:sldLayoutId id="2147483650" r:id="rId14"/>
    <p:sldLayoutId id="2147483660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rgbClr val="FF4337"/>
          </a:solidFill>
          <a:latin typeface="Montserrat SemiBold" charset="0"/>
          <a:ea typeface="Montserrat SemiBold" charset="0"/>
          <a:cs typeface="Montserrat SemiBold" charset="0"/>
        </a:defRPr>
      </a:lvl1pPr>
    </p:titleStyle>
    <p:bodyStyle>
      <a:lvl1pPr marL="403225" indent="-403225" algn="l" defTabSz="914400" rtl="0" eaLnBrk="1" latinLnBrk="0" hangingPunct="1">
        <a:lnSpc>
          <a:spcPct val="90000"/>
        </a:lnSpc>
        <a:spcBef>
          <a:spcPts val="1000"/>
        </a:spcBef>
        <a:buFont typeface=".HelveticaNeueDeskInterface-Regular" charset="0"/>
        <a:buChar char="—"/>
        <a:tabLst/>
        <a:defRPr sz="2400" kern="1200">
          <a:solidFill>
            <a:srgbClr val="1E242B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.HelveticaNeueDeskInterface-Regular" charset="0"/>
        <a:buChar char="—"/>
        <a:tabLst/>
        <a:defRPr sz="2000" b="0" i="1" kern="1200">
          <a:solidFill>
            <a:srgbClr val="1E242B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.HelveticaNeueDeskInterface-Regular" charset="0"/>
        <a:buChar char="—"/>
        <a:defRPr sz="1600" b="0" i="0" kern="1200">
          <a:solidFill>
            <a:srgbClr val="1E242B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.HelveticaNeueDeskInterface-Regular" charset="0"/>
        <a:buChar char="—"/>
        <a:defRPr sz="1600" b="0" i="0" kern="1200">
          <a:solidFill>
            <a:srgbClr val="1E242B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.HelveticaNeueDeskInterface-Regular" charset="0"/>
        <a:buChar char="—"/>
        <a:defRPr sz="1600" b="0" i="0" kern="1200">
          <a:solidFill>
            <a:srgbClr val="1E242B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3">
          <p15:clr>
            <a:srgbClr val="F26B43"/>
          </p15:clr>
        </p15:guide>
        <p15:guide id="2" pos="7537">
          <p15:clr>
            <a:srgbClr val="F26B43"/>
          </p15:clr>
        </p15:guide>
        <p15:guide id="3" pos="3863">
          <p15:clr>
            <a:srgbClr val="F26B43"/>
          </p15:clr>
        </p15:guide>
        <p15:guide id="4" pos="3817">
          <p15:clr>
            <a:srgbClr val="F26B43"/>
          </p15:clr>
        </p15:guide>
        <p15:guide id="5" pos="415">
          <p15:clr>
            <a:srgbClr val="F26B43"/>
          </p15:clr>
        </p15:guide>
        <p15:guide id="6" pos="710">
          <p15:clr>
            <a:srgbClr val="F26B43"/>
          </p15:clr>
        </p15:guide>
        <p15:guide id="7" pos="756">
          <p15:clr>
            <a:srgbClr val="F26B43"/>
          </p15:clr>
        </p15:guide>
        <p15:guide id="8" pos="461">
          <p15:clr>
            <a:srgbClr val="F26B43"/>
          </p15:clr>
        </p15:guide>
        <p15:guide id="9" pos="1028">
          <p15:clr>
            <a:srgbClr val="F26B43"/>
          </p15:clr>
        </p15:guide>
        <p15:guide id="10" pos="1073">
          <p15:clr>
            <a:srgbClr val="F26B43"/>
          </p15:clr>
        </p15:guide>
        <p15:guide id="11" pos="1345">
          <p15:clr>
            <a:srgbClr val="F26B43"/>
          </p15:clr>
        </p15:guide>
        <p15:guide id="12" pos="1391">
          <p15:clr>
            <a:srgbClr val="F26B43"/>
          </p15:clr>
        </p15:guide>
        <p15:guide id="13" pos="1640">
          <p15:clr>
            <a:srgbClr val="F26B43"/>
          </p15:clr>
        </p15:guide>
        <p15:guide id="14" pos="1685">
          <p15:clr>
            <a:srgbClr val="F26B43"/>
          </p15:clr>
        </p15:guide>
        <p15:guide id="15" pos="1958">
          <p15:clr>
            <a:srgbClr val="F26B43"/>
          </p15:clr>
        </p15:guide>
        <p15:guide id="16" pos="2003">
          <p15:clr>
            <a:srgbClr val="F26B43"/>
          </p15:clr>
        </p15:guide>
        <p15:guide id="17" pos="2275">
          <p15:clr>
            <a:srgbClr val="F26B43"/>
          </p15:clr>
        </p15:guide>
        <p15:guide id="18" pos="2320">
          <p15:clr>
            <a:srgbClr val="F26B43"/>
          </p15:clr>
        </p15:guide>
        <p15:guide id="19" pos="2570">
          <p15:clr>
            <a:srgbClr val="F26B43"/>
          </p15:clr>
        </p15:guide>
        <p15:guide id="20" pos="2615">
          <p15:clr>
            <a:srgbClr val="F26B43"/>
          </p15:clr>
        </p15:guide>
        <p15:guide id="21" pos="2865">
          <p15:clr>
            <a:srgbClr val="F26B43"/>
          </p15:clr>
        </p15:guide>
        <p15:guide id="22" pos="2933">
          <p15:clr>
            <a:srgbClr val="F26B43"/>
          </p15:clr>
        </p15:guide>
        <p15:guide id="23" pos="3205">
          <p15:clr>
            <a:srgbClr val="F26B43"/>
          </p15:clr>
        </p15:guide>
        <p15:guide id="24" pos="3250">
          <p15:clr>
            <a:srgbClr val="F26B43"/>
          </p15:clr>
        </p15:guide>
        <p15:guide id="25" pos="3500">
          <p15:clr>
            <a:srgbClr val="F26B43"/>
          </p15:clr>
        </p15:guide>
        <p15:guide id="26" pos="3545">
          <p15:clr>
            <a:srgbClr val="F26B43"/>
          </p15:clr>
        </p15:guide>
        <p15:guide id="27" pos="4112">
          <p15:clr>
            <a:srgbClr val="F26B43"/>
          </p15:clr>
        </p15:guide>
        <p15:guide id="28" pos="4158">
          <p15:clr>
            <a:srgbClr val="F26B43"/>
          </p15:clr>
        </p15:guide>
        <p15:guide id="29" pos="4430">
          <p15:clr>
            <a:srgbClr val="F26B43"/>
          </p15:clr>
        </p15:guide>
        <p15:guide id="30" pos="4475">
          <p15:clr>
            <a:srgbClr val="F26B43"/>
          </p15:clr>
        </p15:guide>
        <p15:guide id="31" pos="4747">
          <p15:clr>
            <a:srgbClr val="F26B43"/>
          </p15:clr>
        </p15:guide>
        <p15:guide id="32" pos="4793">
          <p15:clr>
            <a:srgbClr val="F26B43"/>
          </p15:clr>
        </p15:guide>
        <p15:guide id="33" pos="5042">
          <p15:clr>
            <a:srgbClr val="F26B43"/>
          </p15:clr>
        </p15:guide>
        <p15:guide id="34" pos="5087">
          <p15:clr>
            <a:srgbClr val="F26B43"/>
          </p15:clr>
        </p15:guide>
        <p15:guide id="35" pos="5360">
          <p15:clr>
            <a:srgbClr val="F26B43"/>
          </p15:clr>
        </p15:guide>
        <p15:guide id="36" pos="5677">
          <p15:clr>
            <a:srgbClr val="F26B43"/>
          </p15:clr>
        </p15:guide>
        <p15:guide id="37" pos="5722">
          <p15:clr>
            <a:srgbClr val="F26B43"/>
          </p15:clr>
        </p15:guide>
        <p15:guide id="38" pos="5405">
          <p15:clr>
            <a:srgbClr val="F26B43"/>
          </p15:clr>
        </p15:guide>
        <p15:guide id="39" pos="5972">
          <p15:clr>
            <a:srgbClr val="F26B43"/>
          </p15:clr>
        </p15:guide>
        <p15:guide id="40" pos="6017">
          <p15:clr>
            <a:srgbClr val="F26B43"/>
          </p15:clr>
        </p15:guide>
        <p15:guide id="41" pos="6289">
          <p15:clr>
            <a:srgbClr val="F26B43"/>
          </p15:clr>
        </p15:guide>
        <p15:guide id="42" pos="6335">
          <p15:clr>
            <a:srgbClr val="F26B43"/>
          </p15:clr>
        </p15:guide>
        <p15:guide id="43" pos="6607">
          <p15:clr>
            <a:srgbClr val="F26B43"/>
          </p15:clr>
        </p15:guide>
        <p15:guide id="44" pos="6652">
          <p15:clr>
            <a:srgbClr val="F26B43"/>
          </p15:clr>
        </p15:guide>
        <p15:guide id="45" pos="6902">
          <p15:clr>
            <a:srgbClr val="F26B43"/>
          </p15:clr>
        </p15:guide>
        <p15:guide id="46" pos="6947">
          <p15:clr>
            <a:srgbClr val="F26B43"/>
          </p15:clr>
        </p15:guide>
        <p15:guide id="47" pos="7219">
          <p15:clr>
            <a:srgbClr val="F26B43"/>
          </p15:clr>
        </p15:guide>
        <p15:guide id="48" pos="7265">
          <p15:clr>
            <a:srgbClr val="F26B43"/>
          </p15:clr>
        </p15:guide>
        <p15:guide id="49" orient="horz" pos="142">
          <p15:clr>
            <a:srgbClr val="F26B43"/>
          </p15:clr>
        </p15:guide>
        <p15:guide id="50" orient="horz" pos="346">
          <p15:clr>
            <a:srgbClr val="F26B43"/>
          </p15:clr>
        </p15:guide>
        <p15:guide id="51" orient="horz" pos="391">
          <p15:clr>
            <a:srgbClr val="F26B43"/>
          </p15:clr>
        </p15:guide>
        <p15:guide id="52" orient="horz" pos="618">
          <p15:clr>
            <a:srgbClr val="F26B43"/>
          </p15:clr>
        </p15:guide>
        <p15:guide id="53" orient="horz" pos="663">
          <p15:clr>
            <a:srgbClr val="F26B43"/>
          </p15:clr>
        </p15:guide>
        <p15:guide id="54" orient="horz" pos="867">
          <p15:clr>
            <a:srgbClr val="F26B43"/>
          </p15:clr>
        </p15:guide>
        <p15:guide id="55" orient="horz" pos="913">
          <p15:clr>
            <a:srgbClr val="F26B43"/>
          </p15:clr>
        </p15:guide>
        <p15:guide id="56" orient="horz" pos="1117">
          <p15:clr>
            <a:srgbClr val="F26B43"/>
          </p15:clr>
        </p15:guide>
        <p15:guide id="57" orient="horz" pos="1162">
          <p15:clr>
            <a:srgbClr val="F26B43"/>
          </p15:clr>
        </p15:guide>
        <p15:guide id="58" orient="horz" pos="1366">
          <p15:clr>
            <a:srgbClr val="F26B43"/>
          </p15:clr>
        </p15:guide>
        <p15:guide id="59" orient="horz" pos="1412">
          <p15:clr>
            <a:srgbClr val="F26B43"/>
          </p15:clr>
        </p15:guide>
        <p15:guide id="60" orient="horz" pos="1616">
          <p15:clr>
            <a:srgbClr val="F26B43"/>
          </p15:clr>
        </p15:guide>
        <p15:guide id="61" orient="horz" pos="1684">
          <p15:clr>
            <a:srgbClr val="F26B43"/>
          </p15:clr>
        </p15:guide>
        <p15:guide id="62" orient="horz" pos="1888">
          <p15:clr>
            <a:srgbClr val="F26B43"/>
          </p15:clr>
        </p15:guide>
        <p15:guide id="63" orient="horz" pos="1933">
          <p15:clr>
            <a:srgbClr val="F26B43"/>
          </p15:clr>
        </p15:guide>
        <p15:guide id="64" orient="horz" pos="2137">
          <p15:clr>
            <a:srgbClr val="F26B43"/>
          </p15:clr>
        </p15:guide>
        <p15:guide id="65" orient="horz" pos="2183">
          <p15:clr>
            <a:srgbClr val="F26B43"/>
          </p15:clr>
        </p15:guide>
        <p15:guide id="66" orient="horz" pos="2387">
          <p15:clr>
            <a:srgbClr val="F26B43"/>
          </p15:clr>
        </p15:guide>
        <p15:guide id="67" orient="horz" pos="2432">
          <p15:clr>
            <a:srgbClr val="F26B43"/>
          </p15:clr>
        </p15:guide>
        <p15:guide id="68" orient="horz" pos="2636">
          <p15:clr>
            <a:srgbClr val="F26B43"/>
          </p15:clr>
        </p15:guide>
        <p15:guide id="69" orient="horz" pos="2682">
          <p15:clr>
            <a:srgbClr val="F26B43"/>
          </p15:clr>
        </p15:guide>
        <p15:guide id="70" orient="horz" pos="2908">
          <p15:clr>
            <a:srgbClr val="F26B43"/>
          </p15:clr>
        </p15:guide>
        <p15:guide id="71" orient="horz" pos="2954">
          <p15:clr>
            <a:srgbClr val="F26B43"/>
          </p15:clr>
        </p15:guide>
        <p15:guide id="72" orient="horz" pos="3158">
          <p15:clr>
            <a:srgbClr val="F26B43"/>
          </p15:clr>
        </p15:guide>
        <p15:guide id="73" orient="horz" pos="3203">
          <p15:clr>
            <a:srgbClr val="F26B43"/>
          </p15:clr>
        </p15:guide>
        <p15:guide id="74" orient="horz" pos="3407">
          <p15:clr>
            <a:srgbClr val="F26B43"/>
          </p15:clr>
        </p15:guide>
        <p15:guide id="75" orient="horz" pos="3453">
          <p15:clr>
            <a:srgbClr val="F26B43"/>
          </p15:clr>
        </p15:guide>
        <p15:guide id="76" orient="horz" pos="3657">
          <p15:clr>
            <a:srgbClr val="F26B43"/>
          </p15:clr>
        </p15:guide>
        <p15:guide id="77" orient="horz" pos="3702">
          <p15:clr>
            <a:srgbClr val="F26B43"/>
          </p15:clr>
        </p15:guide>
        <p15:guide id="78" orient="horz" pos="3906">
          <p15:clr>
            <a:srgbClr val="F26B43"/>
          </p15:clr>
        </p15:guide>
        <p15:guide id="79" orient="horz" pos="3952">
          <p15:clr>
            <a:srgbClr val="F26B43"/>
          </p15:clr>
        </p15:guide>
        <p15:guide id="80" orient="horz" pos="41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Muhammed.Patel@wsp.com" TargetMode="External"/><Relationship Id="rId3" Type="http://schemas.openxmlformats.org/officeDocument/2006/relationships/image" Target="../media/image19.jpg"/><Relationship Id="rId7" Type="http://schemas.openxmlformats.org/officeDocument/2006/relationships/hyperlink" Target="mailto:Simon.Mosbah@wsp.co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10" Type="http://schemas.openxmlformats.org/officeDocument/2006/relationships/hyperlink" Target="mailto:Benjamin.Perez@wsp.com" TargetMode="External"/><Relationship Id="rId4" Type="http://schemas.openxmlformats.org/officeDocument/2006/relationships/image" Target="../media/image20.png"/><Relationship Id="rId9" Type="http://schemas.openxmlformats.org/officeDocument/2006/relationships/hyperlink" Target="mailto:sarah@sksolutions.ne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830424" y="5943101"/>
            <a:ext cx="5229064" cy="685955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1E242B"/>
                </a:solidFill>
                <a:latin typeface="Montserrat"/>
              </a:rPr>
              <a:t>February 2022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9575" y="-6093"/>
            <a:ext cx="3032425" cy="5949194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755780" y="1416856"/>
            <a:ext cx="11084767" cy="1551648"/>
          </a:xfrm>
        </p:spPr>
        <p:txBody>
          <a:bodyPr>
            <a:normAutofit/>
          </a:bodyPr>
          <a:lstStyle/>
          <a:p>
            <a:r>
              <a:rPr lang="en-CA" sz="3600" dirty="0">
                <a:latin typeface="Montserrat" panose="00000500000000000000" pitchFamily="2" charset="0"/>
              </a:rPr>
              <a:t>NCHRP 19-16: Executive Presentation</a:t>
            </a:r>
            <a:r>
              <a:rPr lang="en-CA" sz="2400" dirty="0">
                <a:latin typeface="Montserrat" panose="00000500000000000000" pitchFamily="2" charset="0"/>
              </a:rPr>
              <a:t/>
            </a:r>
            <a:br>
              <a:rPr lang="en-CA" sz="2400" dirty="0">
                <a:latin typeface="Montserrat" panose="00000500000000000000" pitchFamily="2" charset="0"/>
              </a:rPr>
            </a:br>
            <a:r>
              <a:rPr lang="en-US" sz="2400" dirty="0">
                <a:solidFill>
                  <a:srgbClr val="1E242B"/>
                </a:solidFill>
              </a:rPr>
              <a:t>Federal Funding Uncertainty in State, Local, and Regional Departments of Transportation: Impacts, Responses, and Adaptations</a:t>
            </a:r>
            <a:endParaRPr lang="en-CA" sz="2400" dirty="0">
              <a:solidFill>
                <a:srgbClr val="1E242B"/>
              </a:solidFill>
              <a:latin typeface="Gentium Basic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02019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04937" cy="755650"/>
          </a:xfrm>
        </p:spPr>
        <p:txBody>
          <a:bodyPr/>
          <a:lstStyle/>
          <a:p>
            <a:r>
              <a:rPr lang="en-CA" sz="1200" dirty="0"/>
              <a:t>Mitigation Strategies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7014" y="3465513"/>
            <a:ext cx="1404936" cy="323850"/>
          </a:xfrm>
        </p:spPr>
        <p:txBody>
          <a:bodyPr/>
          <a:lstStyle/>
          <a:p>
            <a:fld id="{52326D77-2960-1A4A-B5CA-B95B3484A035}" type="slidenum">
              <a:rPr lang="en-CA" smtClean="0"/>
              <a:t>10</a:t>
            </a:fld>
            <a:endParaRPr lang="en-CA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208213" y="613465"/>
            <a:ext cx="9251950" cy="1152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CA" dirty="0"/>
              <a:t>Mitigation Strategies by Functional Area</a:t>
            </a:r>
            <a:endParaRPr lang="en-CA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236789" y="1385886"/>
            <a:ext cx="94361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3225" lvl="0" indent="-403225">
              <a:lnSpc>
                <a:spcPct val="90000"/>
              </a:lnSpc>
              <a:spcBef>
                <a:spcPts val="1000"/>
              </a:spcBef>
              <a:buFont typeface=".HelveticaNeueDeskInterface-Regular" charset="0"/>
              <a:buChar char="—"/>
            </a:pPr>
            <a:endParaRPr lang="en-US" sz="2200" dirty="0">
              <a:solidFill>
                <a:srgbClr val="1E242B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B549BD0-C776-401D-AC2E-986CA08DB89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918" y="1385886"/>
            <a:ext cx="5209953" cy="501491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19A0657-0F36-408F-B2C3-68B8F096F7E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310" y="1434558"/>
            <a:ext cx="726608" cy="731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2FF3E5-C241-4720-8F6F-C9FE9E3F672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47" y="1377047"/>
            <a:ext cx="731520" cy="731520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04FCA9A-617C-499B-B745-32645DAA815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398" y="4876947"/>
            <a:ext cx="731520" cy="731520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87AD749F-14AD-4AAE-9BA1-61C9D935B0B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871" y="4060367"/>
            <a:ext cx="731520" cy="731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67021" y="2458065"/>
            <a:ext cx="29791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A similar toolbox is used around the country to mitigate federal funding uncertainty.</a:t>
            </a:r>
          </a:p>
        </p:txBody>
      </p:sp>
    </p:spTree>
    <p:extLst>
      <p:ext uri="{BB962C8B-B14F-4D97-AF65-F5344CB8AC3E}">
        <p14:creationId xmlns:p14="http://schemas.microsoft.com/office/powerpoint/2010/main" val="842453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200" dirty="0"/>
              <a:t>Mitigation Strategies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11</a:t>
            </a:fld>
            <a:endParaRPr lang="en-CA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208213" y="613465"/>
            <a:ext cx="9251950" cy="1152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CA" dirty="0"/>
              <a:t>Mitigation Strategies to Manage Short- and Long-Term Uncertainty</a:t>
            </a:r>
            <a:endParaRPr lang="en-CA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A42DBB-BC26-400C-8CD5-663AAA1093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995" y="1899233"/>
            <a:ext cx="9058386" cy="39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09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iagram, text&#10;&#10;Description automatically generated">
            <a:extLst>
              <a:ext uri="{FF2B5EF4-FFF2-40B4-BE49-F238E27FC236}">
                <a16:creationId xmlns:a16="http://schemas.microsoft.com/office/drawing/2014/main" id="{896BFA5D-4D58-4C93-B943-5D937454E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842" y="1356938"/>
            <a:ext cx="8027719" cy="517331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200" dirty="0"/>
              <a:t>Outcomes of Federal Funding Uncertainty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12</a:t>
            </a:fld>
            <a:endParaRPr lang="en-CA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208213" y="613465"/>
            <a:ext cx="9251950" cy="1152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CA" dirty="0"/>
              <a:t>Outcomes of Federal Funding Uncertainty</a:t>
            </a:r>
            <a:endParaRPr lang="en-CA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264613" y="1416521"/>
            <a:ext cx="51167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While there are both generally positive and negative outcomes, the effects of funding uncertainty are largely deleterious.</a:t>
            </a:r>
          </a:p>
        </p:txBody>
      </p:sp>
    </p:spTree>
    <p:extLst>
      <p:ext uri="{BB962C8B-B14F-4D97-AF65-F5344CB8AC3E}">
        <p14:creationId xmlns:p14="http://schemas.microsoft.com/office/powerpoint/2010/main" val="639949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200" dirty="0"/>
              <a:t>Outcomes of Federal Funding Uncertainty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13</a:t>
            </a:fld>
            <a:endParaRPr lang="en-CA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208213" y="613465"/>
            <a:ext cx="9251950" cy="755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CA" dirty="0"/>
              <a:t>Sensitivity to Federal Funding </a:t>
            </a:r>
            <a:endParaRPr lang="en-CA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67BC0E-AA83-450F-9007-1E5FBD5151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7" r="2838"/>
          <a:stretch/>
        </p:blipFill>
        <p:spPr bwMode="auto">
          <a:xfrm>
            <a:off x="2271313" y="2155465"/>
            <a:ext cx="9125749" cy="37039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55742" y="707923"/>
            <a:ext cx="23936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Some States are better</a:t>
            </a:r>
          </a:p>
          <a:p>
            <a:r>
              <a:rPr lang="en-US" sz="1400" i="1" dirty="0"/>
              <a:t>equipped than others to</a:t>
            </a:r>
          </a:p>
          <a:p>
            <a:r>
              <a:rPr lang="en-US" sz="1400" i="1" dirty="0"/>
              <a:t>manage federal funding</a:t>
            </a:r>
          </a:p>
          <a:p>
            <a:r>
              <a:rPr lang="en-US" sz="1400" i="1" dirty="0"/>
              <a:t>uncertainty.</a:t>
            </a:r>
          </a:p>
        </p:txBody>
      </p:sp>
    </p:spTree>
    <p:extLst>
      <p:ext uri="{BB962C8B-B14F-4D97-AF65-F5344CB8AC3E}">
        <p14:creationId xmlns:p14="http://schemas.microsoft.com/office/powerpoint/2010/main" val="869747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200" dirty="0"/>
              <a:t>Conclusion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14</a:t>
            </a:fld>
            <a:endParaRPr lang="en-CA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208213" y="570451"/>
            <a:ext cx="9251950" cy="11955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CA" dirty="0"/>
              <a:t>Conclusion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research shows that: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Short-term effects of uncertainty are largely mitigated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/>
              <a:t>But uncertainty generates significant inefficiencies for agencies in planning and delivering projects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Many state and local governments continue to struggle to meet their transportation investment needs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/>
              <a:t>Even with increases in federal, state and local transportation funding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Federal funding uncertainty is particularly harmful to states and regions more dependent on federal funding and have comparatively poor asset condition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332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200" dirty="0"/>
              <a:t>Contact Info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15</a:t>
            </a:fld>
            <a:endParaRPr lang="en-CA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208213" y="570451"/>
            <a:ext cx="9251950" cy="11955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CA" dirty="0"/>
              <a:t>NCHRP 19-16 Research Team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E7B6B0-0F4B-4908-A78B-4EE40A33A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93" r="5004" b="24785"/>
          <a:stretch/>
        </p:blipFill>
        <p:spPr>
          <a:xfrm>
            <a:off x="2210098" y="2954515"/>
            <a:ext cx="1104776" cy="1119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7940F5-E5C7-4C1C-BC3E-34313812C1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97" t="9481" r="1577" b="34390"/>
          <a:stretch/>
        </p:blipFill>
        <p:spPr>
          <a:xfrm>
            <a:off x="6734448" y="2954515"/>
            <a:ext cx="1104775" cy="10855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401BF3-6526-4A97-8B25-EE4CB5ACDB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3" t="7478" r="13325" b="30136"/>
          <a:stretch/>
        </p:blipFill>
        <p:spPr>
          <a:xfrm>
            <a:off x="6734448" y="1707807"/>
            <a:ext cx="1114562" cy="1115897"/>
          </a:xfrm>
          <a:prstGeom prst="rect">
            <a:avLst/>
          </a:prstGeom>
        </p:spPr>
      </p:pic>
      <p:pic>
        <p:nvPicPr>
          <p:cNvPr id="13" name="Picture 1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4D3E8A2-995A-4F91-BBE7-D0DD10125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8213" y="1707807"/>
            <a:ext cx="1115897" cy="1115897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718E5947-DCFD-46E1-8F4C-DD1D18D3CB3D}"/>
              </a:ext>
            </a:extLst>
          </p:cNvPr>
          <p:cNvSpPr txBox="1">
            <a:spLocks/>
          </p:cNvSpPr>
          <p:nvPr/>
        </p:nvSpPr>
        <p:spPr>
          <a:xfrm>
            <a:off x="3551057" y="1707807"/>
            <a:ext cx="3332628" cy="946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03225" indent="-4032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HelveticaNeueDeskInterface-Regular" charset="0"/>
              <a:buChar char="—"/>
              <a:tabLst/>
              <a:defRPr sz="240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tabLst/>
              <a:defRPr sz="2000" b="0" i="1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4337"/>
              </a:buClr>
              <a:buFont typeface=".HelveticaNeueDeskInterface-Regular" charset="0"/>
              <a:buNone/>
            </a:pPr>
            <a:r>
              <a:rPr lang="en-US" sz="1800" b="1" dirty="0">
                <a:solidFill>
                  <a:srgbClr val="FF0000"/>
                </a:solidFill>
              </a:rPr>
              <a:t>Simon Mosbah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i="1" dirty="0"/>
              <a:t>Principal Investigator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4337"/>
              </a:buClr>
              <a:buFont typeface=".HelveticaNeueDeskInterface-Regular" charset="0"/>
              <a:buNone/>
            </a:pPr>
            <a:r>
              <a:rPr lang="en-US" sz="1600" dirty="0">
                <a:hlinkClick r:id="rId7"/>
              </a:rPr>
              <a:t>Simon.Mosbah@wsp.com</a:t>
            </a: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4337"/>
              </a:buClr>
              <a:buFont typeface=".HelveticaNeueDeskInterface-Regular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4337"/>
              </a:buClr>
              <a:buFont typeface=".HelveticaNeueDeskInterface-Regular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4337"/>
              </a:buClr>
              <a:buFont typeface=".HelveticaNeueDeskInterface-Regular" charset="0"/>
              <a:buNone/>
            </a:pPr>
            <a:endParaRPr lang="en-US" sz="1600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FD23BB30-75F6-4F5B-A130-2E61EEC99C77}"/>
              </a:ext>
            </a:extLst>
          </p:cNvPr>
          <p:cNvSpPr txBox="1">
            <a:spLocks/>
          </p:cNvSpPr>
          <p:nvPr/>
        </p:nvSpPr>
        <p:spPr>
          <a:xfrm>
            <a:off x="8066170" y="1707807"/>
            <a:ext cx="3660774" cy="933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03225" indent="-4032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HelveticaNeueDeskInterface-Regular" charset="0"/>
              <a:buChar char="—"/>
              <a:tabLst/>
              <a:defRPr sz="240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tabLst/>
              <a:defRPr sz="2000" b="0" i="1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FF4337"/>
              </a:buClr>
              <a:buFont typeface=".HelveticaNeueDeskInterface-Regular" charset="0"/>
              <a:buNone/>
            </a:pPr>
            <a:r>
              <a:rPr lang="en-US" sz="1800" b="1" dirty="0">
                <a:solidFill>
                  <a:srgbClr val="FF0000"/>
                </a:solidFill>
              </a:rPr>
              <a:t>Muhammed Patel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i="1" dirty="0"/>
              <a:t>Research Analyst</a:t>
            </a:r>
            <a:br>
              <a:rPr lang="en-US" sz="1600" i="1" dirty="0"/>
            </a:br>
            <a:r>
              <a:rPr lang="en-US" sz="1600" dirty="0">
                <a:hlinkClick r:id="rId8"/>
              </a:rPr>
              <a:t>Muhammed.Patel@wsp.com</a:t>
            </a:r>
            <a:endParaRPr lang="en-US" sz="1600" i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FF4337"/>
              </a:buClr>
              <a:buFont typeface=".HelveticaNeueDeskInterface-Regular" charset="0"/>
              <a:buNone/>
            </a:pPr>
            <a:endParaRPr lang="en-US" sz="1600" i="1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FF4337"/>
              </a:buClr>
              <a:buFont typeface=".HelveticaNeueDeskInterface-Regular" charset="0"/>
              <a:buNone/>
            </a:pPr>
            <a:r>
              <a:rPr lang="en-US" sz="1600" i="1" dirty="0"/>
              <a:t/>
            </a:r>
            <a:br>
              <a:rPr lang="en-US" sz="1600" i="1" dirty="0"/>
            </a:b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CCFA32-0BEB-44B7-800A-D8EF421DECAE}"/>
              </a:ext>
            </a:extLst>
          </p:cNvPr>
          <p:cNvSpPr txBox="1"/>
          <p:nvPr/>
        </p:nvSpPr>
        <p:spPr>
          <a:xfrm>
            <a:off x="3551057" y="2954515"/>
            <a:ext cx="25402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4337"/>
              </a:buClr>
              <a:buFont typeface=".HelveticaNeueDeskInterface-Regular" charset="0"/>
              <a:buNone/>
            </a:pPr>
            <a:r>
              <a:rPr lang="en-US" b="1" dirty="0">
                <a:solidFill>
                  <a:srgbClr val="FF0000"/>
                </a:solidFill>
                <a:latin typeface="Montserrat" panose="00000500000000000000" pitchFamily="2" charset="0"/>
              </a:rPr>
              <a:t>Sarah Kline</a:t>
            </a:r>
            <a:r>
              <a:rPr lang="en-US" dirty="0">
                <a:latin typeface="Montserrat" panose="00000500000000000000" pitchFamily="2" charset="0"/>
              </a:rPr>
              <a:t/>
            </a:r>
            <a:br>
              <a:rPr lang="en-US" dirty="0">
                <a:latin typeface="Montserrat" panose="00000500000000000000" pitchFamily="2" charset="0"/>
              </a:rPr>
            </a:br>
            <a:r>
              <a:rPr lang="en-US" sz="1600" i="1" dirty="0">
                <a:latin typeface="Montserrat" panose="00000500000000000000" pitchFamily="2" charset="0"/>
              </a:rPr>
              <a:t>Case Study Researcher </a:t>
            </a:r>
            <a:r>
              <a:rPr lang="en-US" sz="1600" b="1" dirty="0">
                <a:latin typeface="Montserrat" panose="00000500000000000000" pitchFamily="2" charset="0"/>
              </a:rPr>
              <a:t/>
            </a:r>
            <a:br>
              <a:rPr lang="en-US" sz="1600" b="1" dirty="0">
                <a:latin typeface="Montserrat" panose="00000500000000000000" pitchFamily="2" charset="0"/>
              </a:rPr>
            </a:br>
            <a:r>
              <a:rPr lang="en-US" sz="1600" dirty="0">
                <a:latin typeface="Montserrat" panose="00000500000000000000" pitchFamily="2" charset="0"/>
                <a:hlinkClick r:id="rId9"/>
              </a:rPr>
              <a:t>sarah@sksolutions.net</a:t>
            </a:r>
            <a:endParaRPr lang="en-US" sz="1600" dirty="0">
              <a:latin typeface="Montserrat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BDFE04-A8CE-4895-BD22-E41F80CB2F4E}"/>
              </a:ext>
            </a:extLst>
          </p:cNvPr>
          <p:cNvSpPr txBox="1"/>
          <p:nvPr/>
        </p:nvSpPr>
        <p:spPr>
          <a:xfrm>
            <a:off x="8066170" y="2954515"/>
            <a:ext cx="296019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FF4337"/>
              </a:buClr>
              <a:buFont typeface=".HelveticaNeueDeskInterface-Regular" charset="0"/>
              <a:buNone/>
            </a:pPr>
            <a:r>
              <a:rPr lang="en-US" b="1" dirty="0">
                <a:solidFill>
                  <a:srgbClr val="FF0000"/>
                </a:solidFill>
                <a:latin typeface="Montserrat" panose="00000500000000000000" pitchFamily="2" charset="0"/>
              </a:rPr>
              <a:t>Ben Perez</a:t>
            </a:r>
            <a:r>
              <a:rPr lang="en-US" sz="1600" b="1" dirty="0">
                <a:latin typeface="Montserrat" panose="00000500000000000000" pitchFamily="2" charset="0"/>
              </a:rPr>
              <a:t/>
            </a:r>
            <a:br>
              <a:rPr lang="en-US" sz="1600" b="1" dirty="0">
                <a:latin typeface="Montserrat" panose="00000500000000000000" pitchFamily="2" charset="0"/>
              </a:rPr>
            </a:br>
            <a:r>
              <a:rPr lang="en-US" sz="1600" i="1" dirty="0">
                <a:latin typeface="Montserrat" panose="00000500000000000000" pitchFamily="2" charset="0"/>
              </a:rPr>
              <a:t>White Paper Lead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4337"/>
              </a:buClr>
              <a:buFont typeface=".HelveticaNeueDeskInterface-Regular" charset="0"/>
              <a:buNone/>
            </a:pPr>
            <a:r>
              <a:rPr lang="en-US" sz="1600" dirty="0">
                <a:latin typeface="Montserrat" panose="00000500000000000000" pitchFamily="2" charset="0"/>
                <a:hlinkClick r:id="rId10"/>
              </a:rPr>
              <a:t>Benjamin.Perez@wsp.com</a:t>
            </a:r>
            <a:endParaRPr lang="en-US" sz="16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92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640892-EA60-4FA8-9017-8409E2E33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200" dirty="0"/>
              <a:t>Presentation Contents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2982B-5C8A-47C0-8293-65936ABF5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2</a:t>
            </a:fld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70B19B-8C05-4499-A65D-825B457FCA5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Objectives and Audience</a:t>
            </a:r>
          </a:p>
          <a:p>
            <a:pPr>
              <a:spcAft>
                <a:spcPts val="1000"/>
              </a:spcAft>
            </a:pPr>
            <a:r>
              <a:rPr lang="en-US" dirty="0"/>
              <a:t>History of Federal Funding Uncertainty</a:t>
            </a:r>
          </a:p>
          <a:p>
            <a:pPr>
              <a:spcAft>
                <a:spcPts val="1000"/>
              </a:spcAft>
            </a:pPr>
            <a:r>
              <a:rPr lang="en-US" dirty="0"/>
              <a:t>Impact on Transportation Agencies and the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Mitigation Strategies</a:t>
            </a:r>
          </a:p>
          <a:p>
            <a:pPr>
              <a:spcAft>
                <a:spcPts val="1000"/>
              </a:spcAft>
            </a:pPr>
            <a:r>
              <a:rPr lang="en-US" dirty="0"/>
              <a:t>Outcomes of Federal Funding Uncertainty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099BBBD-4840-434E-89D0-D0A9EF5FD1D5}"/>
              </a:ext>
            </a:extLst>
          </p:cNvPr>
          <p:cNvSpPr txBox="1">
            <a:spLocks/>
          </p:cNvSpPr>
          <p:nvPr/>
        </p:nvSpPr>
        <p:spPr>
          <a:xfrm>
            <a:off x="2208213" y="613465"/>
            <a:ext cx="9251950" cy="1152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CA" dirty="0"/>
              <a:t>Presentation Contents</a:t>
            </a:r>
          </a:p>
        </p:txBody>
      </p:sp>
    </p:spTree>
    <p:extLst>
      <p:ext uri="{BB962C8B-B14F-4D97-AF65-F5344CB8AC3E}">
        <p14:creationId xmlns:p14="http://schemas.microsoft.com/office/powerpoint/2010/main" val="943255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BAADD6-ECB9-4350-9C58-60A13E707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Background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333FC3-81EF-4E31-9D9E-85530E0AD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pPr/>
              <a:t>3</a:t>
            </a:fld>
            <a:endParaRPr lang="en-CA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6136EC9-298F-47E2-886A-5EF17B5DCEC3}"/>
              </a:ext>
            </a:extLst>
          </p:cNvPr>
          <p:cNvSpPr txBox="1">
            <a:spLocks/>
          </p:cNvSpPr>
          <p:nvPr/>
        </p:nvSpPr>
        <p:spPr>
          <a:xfrm>
            <a:off x="2208214" y="620713"/>
            <a:ext cx="9251949" cy="11525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CA" b="1" i="0" kern="1200" baseline="0" dirty="0">
                <a:latin typeface="Montserrat SemiBold" charset="0"/>
                <a:ea typeface="Montserrat SemiBold" charset="0"/>
                <a:cs typeface="Montserrat SemiBold" charset="0"/>
              </a:rPr>
              <a:t>Objectives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10C2584-8889-4735-AF45-D64C0D9C5DAE}"/>
              </a:ext>
            </a:extLst>
          </p:cNvPr>
          <p:cNvSpPr txBox="1">
            <a:spLocks/>
          </p:cNvSpPr>
          <p:nvPr/>
        </p:nvSpPr>
        <p:spPr>
          <a:xfrm>
            <a:off x="2208214" y="1844675"/>
            <a:ext cx="9251949" cy="2967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03225" indent="-4032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.HelveticaNeueDeskInterface-Regular" charset="0"/>
              <a:buChar char="—"/>
              <a:tabLst/>
              <a:defRPr sz="240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tabLst/>
              <a:defRPr sz="2000" b="0" i="1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HelveticaNeueDeskInterface-Regular" charset="0"/>
              <a:buChar char="—"/>
              <a:defRPr sz="1600" b="0" i="0" kern="1200">
                <a:solidFill>
                  <a:srgbClr val="1E242B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900" dirty="0"/>
              <a:t>Characterize how federal funding uncertainty has impacted state, regional, and local transportation programs </a:t>
            </a:r>
          </a:p>
          <a:p>
            <a:r>
              <a:rPr lang="en-CA" sz="1900" dirty="0"/>
              <a:t>Investigate the methods agencies employ to mitigate and adapt</a:t>
            </a:r>
          </a:p>
          <a:p>
            <a:r>
              <a:rPr lang="en-CA" sz="1900" dirty="0"/>
              <a:t>Assess the impacts of federal funding uncertainty on program delivery</a:t>
            </a:r>
          </a:p>
        </p:txBody>
      </p:sp>
    </p:spTree>
    <p:extLst>
      <p:ext uri="{BB962C8B-B14F-4D97-AF65-F5344CB8AC3E}">
        <p14:creationId xmlns:p14="http://schemas.microsoft.com/office/powerpoint/2010/main" val="3853160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200" dirty="0"/>
              <a:t>Audience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4</a:t>
            </a:fld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The report is useful for a variety of audiences, including: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State Departments of Transportation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Metropolitan and Rural/Regional Transportation Planning Organizations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United States Department of Transportation staff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Legislative and elected officials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Legislative Aides and Staff </a:t>
            </a:r>
          </a:p>
          <a:p>
            <a:pPr lvl="1"/>
            <a:endParaRPr lang="en-US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208213" y="613465"/>
            <a:ext cx="9251950" cy="1152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CA" dirty="0"/>
              <a:t>Report Audience</a:t>
            </a:r>
          </a:p>
        </p:txBody>
      </p:sp>
    </p:spTree>
    <p:extLst>
      <p:ext uri="{BB962C8B-B14F-4D97-AF65-F5344CB8AC3E}">
        <p14:creationId xmlns:p14="http://schemas.microsoft.com/office/powerpoint/2010/main" val="1363685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z="1200" dirty="0"/>
              <a:t>History of Federal Funding Uncertainty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26D77-2960-1A4A-B5CA-B95B3484A035}" type="slidenum">
              <a:rPr lang="en-CA" smtClean="0"/>
              <a:t>5</a:t>
            </a:fld>
            <a:endParaRPr lang="en-CA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208213" y="613465"/>
            <a:ext cx="9251950" cy="1152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CA" dirty="0"/>
              <a:t>The History of Federal Transportation Funding Uncertainty</a:t>
            </a:r>
          </a:p>
          <a:p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2024063" y="1579996"/>
            <a:ext cx="3771095" cy="479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3225" lvl="0" indent="-403225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.HelveticaNeueDeskInterface-Regular" charset="0"/>
              <a:buChar char="—"/>
            </a:pPr>
            <a:r>
              <a:rPr lang="en-US" sz="2400" dirty="0">
                <a:solidFill>
                  <a:srgbClr val="1E242B"/>
                </a:solidFill>
                <a:latin typeface="Montserrat" panose="00000500000000000000" pitchFamily="2" charset="0"/>
              </a:rPr>
              <a:t>Significant gaps between authorization bills leads to numerous continuing resolutions</a:t>
            </a:r>
          </a:p>
          <a:p>
            <a:pPr marL="403225" lvl="0" indent="-403225">
              <a:lnSpc>
                <a:spcPct val="90000"/>
              </a:lnSpc>
              <a:spcBef>
                <a:spcPts val="1000"/>
              </a:spcBef>
              <a:buFont typeface=".HelveticaNeueDeskInterface-Regular" charset="0"/>
              <a:buChar char="—"/>
            </a:pPr>
            <a:r>
              <a:rPr lang="en-US" sz="2400" dirty="0">
                <a:solidFill>
                  <a:srgbClr val="1E242B"/>
                </a:solidFill>
                <a:latin typeface="Montserrat" panose="00000500000000000000" pitchFamily="2" charset="0"/>
              </a:rPr>
              <a:t>The Highway Trust Fund (HTF) account is facing significant shortfalls due to an unchanging federal gas tax</a:t>
            </a:r>
          </a:p>
          <a:p>
            <a:pPr marL="403225" lvl="0" indent="-403225">
              <a:lnSpc>
                <a:spcPct val="90000"/>
              </a:lnSpc>
              <a:spcBef>
                <a:spcPts val="1000"/>
              </a:spcBef>
              <a:buFont typeface=".HelveticaNeueDeskInterface-Regular" charset="0"/>
              <a:buChar char="—"/>
            </a:pPr>
            <a:endParaRPr lang="en-US" sz="2400" dirty="0">
              <a:solidFill>
                <a:srgbClr val="1E242B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4814A1-553E-47F1-B8E2-2407B6B649B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r="3847"/>
          <a:stretch/>
        </p:blipFill>
        <p:spPr bwMode="auto">
          <a:xfrm>
            <a:off x="5795158" y="3789364"/>
            <a:ext cx="6169828" cy="25418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5" descr="Timeline&#10;&#10;Description automatically generated">
            <a:extLst>
              <a:ext uri="{FF2B5EF4-FFF2-40B4-BE49-F238E27FC236}">
                <a16:creationId xmlns:a16="http://schemas.microsoft.com/office/drawing/2014/main" id="{6AFC5B87-3519-4820-9426-F2F74E3C1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582" y="1388954"/>
            <a:ext cx="5662550" cy="222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50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71158" cy="755650"/>
          </a:xfrm>
        </p:spPr>
        <p:txBody>
          <a:bodyPr/>
          <a:lstStyle/>
          <a:p>
            <a:r>
              <a:rPr lang="en-US" sz="1100" dirty="0"/>
              <a:t>Areas of Impact on Transportation Agencies and the Economy</a:t>
            </a:r>
            <a:endParaRPr lang="en-CA" sz="11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7014" y="3465513"/>
            <a:ext cx="1404936" cy="323850"/>
          </a:xfrm>
        </p:spPr>
        <p:txBody>
          <a:bodyPr/>
          <a:lstStyle/>
          <a:p>
            <a:fld id="{52326D77-2960-1A4A-B5CA-B95B3484A035}" type="slidenum">
              <a:rPr lang="en-CA" smtClean="0"/>
              <a:t>6</a:t>
            </a:fld>
            <a:endParaRPr lang="en-CA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208213" y="613465"/>
            <a:ext cx="9251950" cy="1152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US" dirty="0"/>
              <a:t>Primary Elements of Federal Transportation Funding Uncertainty</a:t>
            </a:r>
            <a:endParaRPr lang="en-CA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16845" y="4793746"/>
            <a:ext cx="94361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dirty="0"/>
              <a:t>Timing: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600" dirty="0"/>
              <a:t>within a single fiscal year (timing of appropriations)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600" dirty="0"/>
              <a:t>over a longer period for large projects with multi-year federal funding needs.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dirty="0"/>
              <a:t>Amount: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600" dirty="0"/>
              <a:t>Changes within a fiscal year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600" dirty="0"/>
              <a:t>Changes in later fiscal years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en-US" sz="1600" dirty="0"/>
              <a:t>Long-term outlook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DF8BE221-069A-48D1-A7EB-5618F9BB641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6" b="3328"/>
          <a:stretch/>
        </p:blipFill>
        <p:spPr>
          <a:xfrm>
            <a:off x="3293220" y="1599627"/>
            <a:ext cx="7222379" cy="324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08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7014" y="3465513"/>
            <a:ext cx="1404936" cy="323850"/>
          </a:xfrm>
        </p:spPr>
        <p:txBody>
          <a:bodyPr/>
          <a:lstStyle/>
          <a:p>
            <a:fld id="{52326D77-2960-1A4A-B5CA-B95B3484A035}" type="slidenum">
              <a:rPr lang="en-CA" smtClean="0"/>
              <a:t>7</a:t>
            </a:fld>
            <a:endParaRPr lang="en-CA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208213" y="613465"/>
            <a:ext cx="9251950" cy="1152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US" dirty="0"/>
              <a:t>Functional Areas Affected by Federal Funding Uncertainty</a:t>
            </a:r>
            <a:endParaRPr lang="en-CA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D305FF-F9F4-4136-B47A-0D28066A29A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182" y="1765990"/>
            <a:ext cx="8620496" cy="44785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71158" cy="755650"/>
          </a:xfrm>
        </p:spPr>
        <p:txBody>
          <a:bodyPr/>
          <a:lstStyle/>
          <a:p>
            <a:r>
              <a:rPr lang="en-US" sz="1100" dirty="0"/>
              <a:t>Areas of Impact on Transportation Agencies and the Economy</a:t>
            </a:r>
            <a:endParaRPr lang="en-CA" sz="1100" i="1" dirty="0"/>
          </a:p>
        </p:txBody>
      </p:sp>
    </p:spTree>
    <p:extLst>
      <p:ext uri="{BB962C8B-B14F-4D97-AF65-F5344CB8AC3E}">
        <p14:creationId xmlns:p14="http://schemas.microsoft.com/office/powerpoint/2010/main" val="2608705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7014" y="3465513"/>
            <a:ext cx="1404936" cy="323850"/>
          </a:xfrm>
        </p:spPr>
        <p:txBody>
          <a:bodyPr/>
          <a:lstStyle/>
          <a:p>
            <a:fld id="{52326D77-2960-1A4A-B5CA-B95B3484A035}" type="slidenum">
              <a:rPr lang="en-CA" smtClean="0"/>
              <a:t>8</a:t>
            </a:fld>
            <a:endParaRPr lang="en-CA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208213" y="613465"/>
            <a:ext cx="9251950" cy="1152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US" dirty="0"/>
              <a:t>Broader Economic Impacts</a:t>
            </a:r>
            <a:endParaRPr lang="en-CA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CFD11-E98E-45FD-8DAE-7BB41AC58919}"/>
              </a:ext>
            </a:extLst>
          </p:cNvPr>
          <p:cNvSpPr txBox="1"/>
          <p:nvPr/>
        </p:nvSpPr>
        <p:spPr>
          <a:xfrm>
            <a:off x="2024063" y="1579996"/>
            <a:ext cx="9251950" cy="4864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dirty="0"/>
              <a:t>3 federal funding programs chosen to demonstrate impacts of potential federal funding shortfall or delays: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CMAQ</a:t>
            </a:r>
            <a:r>
              <a:rPr lang="en-US" dirty="0"/>
              <a:t> – Cutting CMAQ funding by 50% would defund an estimated 1,200 eligible projects per year</a:t>
            </a: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/>
              <a:t>Full social cost &gt; </a:t>
            </a:r>
            <a:r>
              <a:rPr lang="en-US" b="1" dirty="0"/>
              <a:t>$1.3 billion / year.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FTA CIG</a:t>
            </a:r>
            <a:r>
              <a:rPr lang="en-US" dirty="0"/>
              <a:t>: reducing FTA CIG funding by $463 million per year would result in lower transit service leading to slower public transit ridership growth. 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Increase in household transportation costs: </a:t>
            </a:r>
            <a:r>
              <a:rPr lang="en-US" b="1" dirty="0"/>
              <a:t>$1.6 billion / year by 2040 </a:t>
            </a:r>
            <a:r>
              <a:rPr lang="en-US" dirty="0"/>
              <a:t>due to congestion and increases in emissions</a:t>
            </a:r>
          </a:p>
          <a:p>
            <a:pPr marL="285750" lvl="0" indent="-28575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Bridges - </a:t>
            </a:r>
            <a:r>
              <a:rPr lang="en-US" dirty="0"/>
              <a:t>A reduced funding scenario (50%) in the short-term would impact bridge ratings and possibly result in diversions, reduced speeds, and weight restrictions. 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Net loss</a:t>
            </a:r>
            <a:r>
              <a:rPr lang="en-US" b="1" dirty="0"/>
              <a:t> </a:t>
            </a:r>
            <a:r>
              <a:rPr lang="en-US" dirty="0"/>
              <a:t>in travel benefits and vehicle costs: </a:t>
            </a:r>
            <a:r>
              <a:rPr lang="en-US" b="1" dirty="0"/>
              <a:t>$2.52 billion / year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Increase in transportation agencies costs: </a:t>
            </a:r>
            <a:r>
              <a:rPr lang="en-US" b="1" dirty="0"/>
              <a:t>$5.4 billion / year</a:t>
            </a: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71158" cy="755650"/>
          </a:xfrm>
        </p:spPr>
        <p:txBody>
          <a:bodyPr/>
          <a:lstStyle/>
          <a:p>
            <a:r>
              <a:rPr lang="en-US" sz="1100" dirty="0"/>
              <a:t>Areas of Impact on Transportation Agencies and the Economy</a:t>
            </a:r>
            <a:endParaRPr lang="en-CA" sz="1100" i="1" dirty="0"/>
          </a:p>
        </p:txBody>
      </p:sp>
    </p:spTree>
    <p:extLst>
      <p:ext uri="{BB962C8B-B14F-4D97-AF65-F5344CB8AC3E}">
        <p14:creationId xmlns:p14="http://schemas.microsoft.com/office/powerpoint/2010/main" val="2502098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227014" y="3465513"/>
            <a:ext cx="1404936" cy="323850"/>
          </a:xfrm>
        </p:spPr>
        <p:txBody>
          <a:bodyPr/>
          <a:lstStyle/>
          <a:p>
            <a:fld id="{52326D77-2960-1A4A-B5CA-B95B3484A035}" type="slidenum">
              <a:rPr lang="en-CA" smtClean="0"/>
              <a:t>9</a:t>
            </a:fld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CFD11-E98E-45FD-8DAE-7BB41AC58919}"/>
              </a:ext>
            </a:extLst>
          </p:cNvPr>
          <p:cNvSpPr txBox="1"/>
          <p:nvPr/>
        </p:nvSpPr>
        <p:spPr>
          <a:xfrm>
            <a:off x="2024061" y="1345875"/>
            <a:ext cx="925195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Various states and regional transportation agencies were involved in the project:</a:t>
            </a:r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27013" y="225425"/>
            <a:ext cx="1471158" cy="755650"/>
          </a:xfrm>
        </p:spPr>
        <p:txBody>
          <a:bodyPr/>
          <a:lstStyle/>
          <a:p>
            <a:r>
              <a:rPr lang="en-US" sz="1100" dirty="0"/>
              <a:t>Areas of Impact on Transportation Agencies and the Economy</a:t>
            </a:r>
            <a:endParaRPr lang="en-CA" sz="1100" i="1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317C0088-7602-4837-BFE8-B770E84E4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06" y="1687507"/>
            <a:ext cx="7048533" cy="4558235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7720A5B9-2ADA-4894-9BDD-2D9ECA619A83}"/>
              </a:ext>
            </a:extLst>
          </p:cNvPr>
          <p:cNvSpPr txBox="1">
            <a:spLocks/>
          </p:cNvSpPr>
          <p:nvPr/>
        </p:nvSpPr>
        <p:spPr>
          <a:xfrm>
            <a:off x="2208213" y="613465"/>
            <a:ext cx="9251950" cy="1152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rgbClr val="FF4337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en-CA" dirty="0"/>
              <a:t>Agencies Interviewed</a:t>
            </a: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18260586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WSP Corporate">
      <a:dk1>
        <a:sysClr val="windowText" lastClr="000000"/>
      </a:dk1>
      <a:lt1>
        <a:srgbClr val="FFFFFF"/>
      </a:lt1>
      <a:dk2>
        <a:srgbClr val="F9423A"/>
      </a:dk2>
      <a:lt2>
        <a:srgbClr val="FFFFFF"/>
      </a:lt2>
      <a:accent1>
        <a:srgbClr val="F9423A"/>
      </a:accent1>
      <a:accent2>
        <a:srgbClr val="D8E6F0"/>
      </a:accent2>
      <a:accent3>
        <a:srgbClr val="1E252B"/>
      </a:accent3>
      <a:accent4>
        <a:srgbClr val="333E48"/>
      </a:accent4>
      <a:accent5>
        <a:srgbClr val="D9D9D6"/>
      </a:accent5>
      <a:accent6>
        <a:srgbClr val="EFECEA"/>
      </a:accent6>
      <a:hlink>
        <a:srgbClr val="0046AD"/>
      </a:hlink>
      <a:folHlink>
        <a:srgbClr val="0098DB"/>
      </a:folHlink>
    </a:clrScheme>
    <a:fontScheme name="Personnalisé 1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P Presentation - HD Light.potm" id="{2C334889-7AF7-4C1A-B81D-3D0D99B2F100}" vid="{8B8F4C6A-3C47-4575-83EC-CCF4BD651943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f2020d7d-77c8-4294-a427-590ee8eb3328" origin="userSelected"/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mMjAyMGQ3ZC03N2M4LTQyOTQtYTQyNy01OTBlZThlYjMzMjgiIG9yaWdpbj0idXNlclNlbGVjdGVkIiAvPjxVc2VyTmFtZT5DT1JQXFVTTVA2NzA3MTA8L1VzZXJOYW1lPjxEYXRlVGltZT45LzE1LzIwMjEgMzozNzo0MiBQTTwvRGF0ZVRpbWU+PExhYmVsU3RyaW5nPk5vIE1hcmtpbmc8L0xhYmVsU3RyaW5nPjwvaXRlbT48L2xhYmVsSGlzdG9yeT4=</Value>
</WrappedLabelHistory>
</file>

<file path=customXml/item4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mMjAyMGQ3ZC03N2M4LTQyOTQtYTQyNy01OTBlZThlYjMzMjgiIG9yaWdpbj0idXNlclNlbGVjdGVkIiAvPjxVc2VyTmFtZT5DT1JQXFVTQVI2Njc5Mjg8L1VzZXJOYW1lPjxEYXRlVGltZT4xMi8xMC8yMDIwIDEyOjA0OjM2IEFNPC9EYXRlVGltZT48TGFiZWxTdHJpbmc+Tm8gTWFya2luZzwvTGFiZWxTdHJpbmc+PC9pdGVtPjwvbGFiZWxIaXN0b3J5Pg==</Value>
</WrappedLabelHistory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C67C72C67CE44DAC094931B543FB4C" ma:contentTypeVersion="12" ma:contentTypeDescription="Create a new document." ma:contentTypeScope="" ma:versionID="c1b8253fec4a3606d503a97630551810">
  <xsd:schema xmlns:xsd="http://www.w3.org/2001/XMLSchema" xmlns:xs="http://www.w3.org/2001/XMLSchema" xmlns:p="http://schemas.microsoft.com/office/2006/metadata/properties" xmlns:ns3="9a02b63f-035e-4436-b22b-1dd97ed5ed92" xmlns:ns4="829e513d-d4b2-4127-b6fd-b995810f4ee8" targetNamespace="http://schemas.microsoft.com/office/2006/metadata/properties" ma:root="true" ma:fieldsID="8fd32aab6cc71cd95acbc3f9238c9c50" ns3:_="" ns4:_="">
    <xsd:import namespace="9a02b63f-035e-4436-b22b-1dd97ed5ed92"/>
    <xsd:import namespace="829e513d-d4b2-4127-b6fd-b995810f4ee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02b63f-035e-4436-b22b-1dd97ed5ed9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9e513d-d4b2-4127-b6fd-b995810f4e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mMjAyMGQ3ZC03N2M4LTQyOTQtYTQyNy01OTBlZThlYjMzMjgiIG9yaWdpbj0idXNlclNlbGVjdGVkIiAvPjxVc2VyTmFtZT5DT1JQXG1vc2JhaHNtPC9Vc2VyTmFtZT48RGF0ZVRpbWU+MTAvMjAvMjAyMSAxOjMwOjIwIFBNPC9EYXRlVGltZT48TGFiZWxTdHJpbmc+Tm8gTWFya2luZzwvTGFiZWxTdHJpbmc+PC9pdGVtPjwvbGFiZWxIaXN0b3J5Pg==</Value>
</WrappedLabelHistory>
</file>

<file path=customXml/itemProps1.xml><?xml version="1.0" encoding="utf-8"?>
<ds:datastoreItem xmlns:ds="http://schemas.openxmlformats.org/officeDocument/2006/customXml" ds:itemID="{2C3C3742-ED05-4D08-AD56-92B945EE86A4}">
  <ds:schemaRefs>
    <ds:schemaRef ds:uri="http://www.w3.org/2001/XMLSchema"/>
    <ds:schemaRef ds:uri="http://www.boldonjames.com/2008/01/sie/internal/label"/>
  </ds:schemaRefs>
</ds:datastoreItem>
</file>

<file path=customXml/itemProps2.xml><?xml version="1.0" encoding="utf-8"?>
<ds:datastoreItem xmlns:ds="http://schemas.openxmlformats.org/officeDocument/2006/customXml" ds:itemID="{6742B9AE-6C39-457D-A7E8-652A8DCF9406}">
  <ds:schemaRefs>
    <ds:schemaRef ds:uri="http://purl.org/dc/terms/"/>
    <ds:schemaRef ds:uri="http://purl.org/dc/dcmitype/"/>
    <ds:schemaRef ds:uri="829e513d-d4b2-4127-b6fd-b995810f4ee8"/>
    <ds:schemaRef ds:uri="9a02b63f-035e-4436-b22b-1dd97ed5ed92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3E7B6C8-57DA-46DF-B150-1BE1E1E31F54}">
  <ds:schemaRefs>
    <ds:schemaRef ds:uri="http://www.w3.org/2001/XMLSchema"/>
    <ds:schemaRef ds:uri="http://www.boldonjames.com/2016/02/Classifier/internal/wrappedLabelHistory"/>
  </ds:schemaRefs>
</ds:datastoreItem>
</file>

<file path=customXml/itemProps4.xml><?xml version="1.0" encoding="utf-8"?>
<ds:datastoreItem xmlns:ds="http://schemas.openxmlformats.org/officeDocument/2006/customXml" ds:itemID="{12B5C60B-A27B-47F3-9BF9-00BBD3BE9D53}">
  <ds:schemaRefs>
    <ds:schemaRef ds:uri="http://www.w3.org/2001/XMLSchema"/>
    <ds:schemaRef ds:uri="http://www.boldonjames.com/2016/02/Classifier/internal/wrappedLabelHistory"/>
  </ds:schemaRefs>
</ds:datastoreItem>
</file>

<file path=customXml/itemProps5.xml><?xml version="1.0" encoding="utf-8"?>
<ds:datastoreItem xmlns:ds="http://schemas.openxmlformats.org/officeDocument/2006/customXml" ds:itemID="{D202B555-4E2F-4AFC-BCF2-47AB3A2C3A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02b63f-035e-4436-b22b-1dd97ed5ed92"/>
    <ds:schemaRef ds:uri="829e513d-d4b2-4127-b6fd-b995810f4e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6.xml><?xml version="1.0" encoding="utf-8"?>
<ds:datastoreItem xmlns:ds="http://schemas.openxmlformats.org/officeDocument/2006/customXml" ds:itemID="{22EE0D15-0C5A-4704-AFC6-EED1C09DB92B}">
  <ds:schemaRefs>
    <ds:schemaRef ds:uri="http://schemas.microsoft.com/sharepoint/v3/contenttype/forms"/>
  </ds:schemaRefs>
</ds:datastoreItem>
</file>

<file path=customXml/itemProps7.xml><?xml version="1.0" encoding="utf-8"?>
<ds:datastoreItem xmlns:ds="http://schemas.openxmlformats.org/officeDocument/2006/customXml" ds:itemID="{7F025867-42AA-4C04-BFC5-34AC2F5E0C5E}">
  <ds:schemaRefs>
    <ds:schemaRef ds:uri="http://www.w3.org/2001/XMLSchema"/>
    <ds:schemaRef ds:uri="http://www.boldonjames.com/2016/02/Classifier/internal/wrappedLabelHistory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701</Words>
  <Application>Microsoft Office PowerPoint</Application>
  <PresentationFormat>Widescreen</PresentationFormat>
  <Paragraphs>121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Wingdings</vt:lpstr>
      <vt:lpstr>Arial</vt:lpstr>
      <vt:lpstr>Gentium Basic</vt:lpstr>
      <vt:lpstr>.HelveticaNeueDeskInterface-Regular</vt:lpstr>
      <vt:lpstr>Montserrat SemiBold</vt:lpstr>
      <vt:lpstr>Montserrat</vt:lpstr>
      <vt:lpstr>Thème Office</vt:lpstr>
      <vt:lpstr>NCHRP 19-16: Executive Presentation Federal Funding Uncertainty in State, Local, and Regional Departments of Transportation: Impacts, Responses, and Adaptations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NCHRP 19-16 Federal Funding Uncertainty in State, Local, and Regional Departments of Transportation: Impacts, Responses, and Adaptations</dc:title>
  <dc:creator>Patel, Muhammed</dc:creator>
  <cp:lastModifiedBy>Mackie, Paul</cp:lastModifiedBy>
  <cp:revision>16</cp:revision>
  <dcterms:created xsi:type="dcterms:W3CDTF">2021-10-06T13:55:44Z</dcterms:created>
  <dcterms:modified xsi:type="dcterms:W3CDTF">2022-05-18T19:30:18Z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fd03e33a-24d4-4f82-b3d0-246705cd6d71</vt:lpwstr>
  </property>
  <property fmtid="{D5CDD505-2E9C-101B-9397-08002B2CF9AE}" pid="3" name="bjDocumentSecurityLabel">
    <vt:lpwstr>No Marking</vt:lpwstr>
  </property>
  <property fmtid="{D5CDD505-2E9C-101B-9397-08002B2CF9AE}" pid="4" name="bjClsUserRVM">
    <vt:lpwstr>[]</vt:lpwstr>
  </property>
  <property fmtid="{D5CDD505-2E9C-101B-9397-08002B2CF9AE}" pid="5" name="bjSaver">
    <vt:lpwstr>CQBv8wK5BETbIgNhUiYTuwnov1CJK5no</vt:lpwstr>
  </property>
  <property fmtid="{D5CDD505-2E9C-101B-9397-08002B2CF9AE}" pid="6" name="bjLabelHistoryID">
    <vt:lpwstr>{7F025867-42AA-4C04-BFC5-34AC2F5E0C5E}</vt:lpwstr>
  </property>
</Properties>
</file>