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9"/>
  </p:notesMasterIdLst>
  <p:handoutMasterIdLst>
    <p:handoutMasterId r:id="rId30"/>
  </p:handoutMasterIdLst>
  <p:sldIdLst>
    <p:sldId id="261" r:id="rId3"/>
    <p:sldId id="495" r:id="rId4"/>
    <p:sldId id="493" r:id="rId5"/>
    <p:sldId id="264" r:id="rId6"/>
    <p:sldId id="266" r:id="rId7"/>
    <p:sldId id="494" r:id="rId8"/>
    <p:sldId id="271" r:id="rId9"/>
    <p:sldId id="272" r:id="rId10"/>
    <p:sldId id="273" r:id="rId11"/>
    <p:sldId id="275" r:id="rId12"/>
    <p:sldId id="276" r:id="rId13"/>
    <p:sldId id="277" r:id="rId14"/>
    <p:sldId id="278" r:id="rId15"/>
    <p:sldId id="280" r:id="rId16"/>
    <p:sldId id="492" r:id="rId17"/>
    <p:sldId id="471" r:id="rId18"/>
    <p:sldId id="472" r:id="rId19"/>
    <p:sldId id="476" r:id="rId20"/>
    <p:sldId id="478" r:id="rId21"/>
    <p:sldId id="489" r:id="rId22"/>
    <p:sldId id="482" r:id="rId23"/>
    <p:sldId id="483" r:id="rId24"/>
    <p:sldId id="484" r:id="rId25"/>
    <p:sldId id="487" r:id="rId26"/>
    <p:sldId id="488" r:id="rId27"/>
    <p:sldId id="4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FF99"/>
    <a:srgbClr val="CCEBFF"/>
    <a:srgbClr val="8BE1FF"/>
    <a:srgbClr val="CC0000"/>
    <a:srgbClr val="FFFF66"/>
    <a:srgbClr val="0033CC"/>
    <a:srgbClr val="C8C8C8"/>
    <a:srgbClr val="782C2A"/>
    <a:srgbClr val="0F2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872" y="28"/>
      </p:cViewPr>
      <p:guideLst>
        <p:guide orient="horz" pos="2160"/>
        <p:guide pos="3840"/>
      </p:guideLst>
    </p:cSldViewPr>
  </p:slideViewPr>
  <p:notesTextViewPr>
    <p:cViewPr>
      <p:scale>
        <a:sx n="100" d="100"/>
        <a:sy n="100" d="100"/>
      </p:scale>
      <p:origin x="0" y="0"/>
    </p:cViewPr>
  </p:notesTextViewPr>
  <p:sorterViewPr>
    <p:cViewPr>
      <p:scale>
        <a:sx n="130" d="100"/>
        <a:sy n="130" d="100"/>
      </p:scale>
      <p:origin x="0" y="0"/>
    </p:cViewPr>
  </p:sorterViewPr>
  <p:notesViewPr>
    <p:cSldViewPr>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26E113-847C-438E-AD95-594558F72E48}" type="datetimeFigureOut">
              <a:rPr lang="en-US" smtClean="0"/>
              <a:t>10/25/2022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320F1-5EF4-4747-BD67-C33AAC9D3179}" type="slidenum">
              <a:rPr lang="en-US" smtClean="0"/>
              <a:t>‹#›</a:t>
            </a:fld>
            <a:endParaRPr lang="en-US"/>
          </a:p>
        </p:txBody>
      </p:sp>
    </p:spTree>
    <p:extLst>
      <p:ext uri="{BB962C8B-B14F-4D97-AF65-F5344CB8AC3E}">
        <p14:creationId xmlns:p14="http://schemas.microsoft.com/office/powerpoint/2010/main" val="229571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395155-283A-4A30-A920-F2E8D24041A0}" type="datetimeFigureOut">
              <a:rPr lang="en-US" smtClean="0"/>
              <a:t>10/25/2022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9F4B5-BEEB-472D-B69B-0BD9ABAAF5A3}" type="slidenum">
              <a:rPr lang="en-US" smtClean="0"/>
              <a:t>‹#›</a:t>
            </a:fld>
            <a:endParaRPr lang="en-US"/>
          </a:p>
        </p:txBody>
      </p:sp>
    </p:spTree>
    <p:extLst>
      <p:ext uri="{BB962C8B-B14F-4D97-AF65-F5344CB8AC3E}">
        <p14:creationId xmlns:p14="http://schemas.microsoft.com/office/powerpoint/2010/main" val="222165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2B02B-775C-491A-9637-D54A7ECE2FB9}" type="slidenum">
              <a:rPr lang="en-US"/>
              <a:pPr/>
              <a:t>1</a:t>
            </a:fld>
            <a:endParaRPr lang="en-US"/>
          </a:p>
        </p:txBody>
      </p:sp>
      <p:sp>
        <p:nvSpPr>
          <p:cNvPr id="522242" name="Rectangle 2"/>
          <p:cNvSpPr>
            <a:spLocks noGrp="1" noRot="1" noChangeAspect="1" noChangeArrowheads="1" noTextEdit="1"/>
          </p:cNvSpPr>
          <p:nvPr>
            <p:ph type="sldImg"/>
          </p:nvPr>
        </p:nvSpPr>
        <p:spPr>
          <a:xfrm>
            <a:off x="382588" y="684213"/>
            <a:ext cx="6094412" cy="3429000"/>
          </a:xfrm>
          <a:ln/>
        </p:spPr>
      </p:sp>
      <p:sp>
        <p:nvSpPr>
          <p:cNvPr id="522243" name="Rectangle 3"/>
          <p:cNvSpPr>
            <a:spLocks noGrp="1" noChangeArrowheads="1"/>
          </p:cNvSpPr>
          <p:nvPr>
            <p:ph type="body" idx="1"/>
          </p:nvPr>
        </p:nvSpPr>
        <p:spPr>
          <a:xfrm>
            <a:off x="686099" y="4343705"/>
            <a:ext cx="5485805" cy="4115405"/>
          </a:xfrm>
        </p:spPr>
        <p:txBody>
          <a:bodyPr/>
          <a:lstStyle/>
          <a:p>
            <a:endParaRPr lang="en-US"/>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396210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914400" y="2393950"/>
            <a:ext cx="103632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130050" name="Rectangle 2"/>
          <p:cNvSpPr>
            <a:spLocks noGrp="1" noChangeArrowheads="1"/>
          </p:cNvSpPr>
          <p:nvPr>
            <p:ph type="ctrTitle"/>
          </p:nvPr>
        </p:nvSpPr>
        <p:spPr>
          <a:xfrm>
            <a:off x="914400" y="990600"/>
            <a:ext cx="10363200" cy="1371600"/>
          </a:xfrm>
        </p:spPr>
        <p:txBody>
          <a:bodyPr/>
          <a:lstStyle>
            <a:lvl1pPr>
              <a:defRPr sz="4000"/>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914400" y="6248400"/>
            <a:ext cx="2540000" cy="457200"/>
          </a:xfrm>
        </p:spPr>
        <p:txBody>
          <a:bodyPr/>
          <a:lstStyle>
            <a:lvl1pPr>
              <a:defRPr/>
            </a:lvl1pPr>
          </a:lstStyle>
          <a:p>
            <a:fld id="{1D8BD707-D9CF-40AE-B4C6-C98DA3205C09}" type="datetimeFigureOut">
              <a:rPr lang="en-US" smtClean="0"/>
              <a:pPr/>
              <a:t>10/25/2022</a:t>
            </a:fld>
            <a:endParaRPr lang="en-US"/>
          </a:p>
        </p:txBody>
      </p:sp>
      <p:sp>
        <p:nvSpPr>
          <p:cNvPr id="6" name="Rectangle 5"/>
          <p:cNvSpPr>
            <a:spLocks noGrp="1" noChangeArrowheads="1"/>
          </p:cNvSpPr>
          <p:nvPr>
            <p:ph type="ftr" sz="quarter" idx="11"/>
          </p:nvPr>
        </p:nvSpPr>
        <p:spPr>
          <a:xfrm>
            <a:off x="4165600" y="6248400"/>
            <a:ext cx="3860800" cy="457200"/>
          </a:xfrm>
        </p:spPr>
        <p:txBody>
          <a:bodyPr/>
          <a:lstStyle>
            <a:lvl1pPr>
              <a:defRPr/>
            </a:lvl1pPr>
          </a:lstStyle>
          <a:p>
            <a:endParaRPr lang="en-US"/>
          </a:p>
        </p:txBody>
      </p:sp>
      <p:sp>
        <p:nvSpPr>
          <p:cNvPr id="7" name="Rectangle 6"/>
          <p:cNvSpPr>
            <a:spLocks noGrp="1" noChangeArrowheads="1"/>
          </p:cNvSpPr>
          <p:nvPr>
            <p:ph type="sldNum" sz="quarter" idx="12"/>
          </p:nvPr>
        </p:nvSpPr>
        <p:spPr>
          <a:xfrm>
            <a:off x="8737600" y="6248400"/>
            <a:ext cx="2540000" cy="457200"/>
          </a:xfrm>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ClipArt Placeholder 2"/>
          <p:cNvSpPr>
            <a:spLocks noGrp="1"/>
          </p:cNvSpPr>
          <p:nvPr>
            <p:ph type="clipArt" sz="half" idx="1"/>
          </p:nvPr>
        </p:nvSpPr>
        <p:spPr>
          <a:xfrm>
            <a:off x="755651" y="1752600"/>
            <a:ext cx="5232400" cy="4267200"/>
          </a:xfrm>
        </p:spPr>
        <p:txBody>
          <a:bodyPr/>
          <a:lstStyle/>
          <a:p>
            <a:pPr lvl="0"/>
            <a:r>
              <a:rPr lang="en-US" noProof="0"/>
              <a:t>Click icon to add clip art</a:t>
            </a:r>
          </a:p>
        </p:txBody>
      </p:sp>
      <p:sp>
        <p:nvSpPr>
          <p:cNvPr id="4" name="Text Placeholder 3"/>
          <p:cNvSpPr>
            <a:spLocks noGrp="1"/>
          </p:cNvSpPr>
          <p:nvPr>
            <p:ph type="body"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useBgFill="1">
        <p:nvSpPr>
          <p:cNvPr id="6" name="Rectangle 5"/>
          <p:cNvSpPr/>
          <p:nvPr userDrawn="1"/>
        </p:nvSpPr>
        <p:spPr bwMode="auto">
          <a:xfrm>
            <a:off x="609600" y="1371600"/>
            <a:ext cx="11582400" cy="3048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1"/>
            <a:ext cx="10363200" cy="1362075"/>
          </a:xfrm>
        </p:spPr>
        <p:txBody>
          <a:bodyPr anchor="t"/>
          <a:lstStyle>
            <a:lvl1pPr algn="l">
              <a:defRPr sz="3600" b="0" cap="none" baseline="0">
                <a:latin typeface="+mj-lt"/>
              </a:defRPr>
            </a:lvl1pPr>
          </a:lstStyle>
          <a:p>
            <a:r>
              <a:rPr lang="en-US" dirty="0"/>
              <a:t>Click to edit Master title style</a:t>
            </a:r>
          </a:p>
        </p:txBody>
      </p:sp>
      <p:sp>
        <p:nvSpPr>
          <p:cNvPr id="3" name="Text Placeholder 2"/>
          <p:cNvSpPr>
            <a:spLocks noGrp="1"/>
          </p:cNvSpPr>
          <p:nvPr>
            <p:ph type="body" idx="1"/>
          </p:nvPr>
        </p:nvSpPr>
        <p:spPr>
          <a:xfrm>
            <a:off x="609600" y="1676401"/>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5D3945B-7C50-4860-9C8A-9F359487CE60}" type="slidenum">
              <a:rPr lang="en-US"/>
              <a:pPr>
                <a:defRPr/>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06130D3-46B2-4C05-8B2E-9569A6D28DC2}" type="slidenum">
              <a:rPr lang="en-US" smtClean="0"/>
              <a:pPr>
                <a:defRPr/>
              </a:pPr>
              <a:t>‹#›</a:t>
            </a:fld>
            <a:endParaRPr lang="en-US"/>
          </a:p>
        </p:txBody>
      </p:sp>
      <p:sp useBgFill="1">
        <p:nvSpPr>
          <p:cNvPr id="6" name="Rectangle 5"/>
          <p:cNvSpPr/>
          <p:nvPr userDrawn="1"/>
        </p:nvSpPr>
        <p:spPr bwMode="auto">
          <a:xfrm>
            <a:off x="0" y="4495800"/>
            <a:ext cx="12192000" cy="8382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09083" y="5638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9083" y="1752600"/>
            <a:ext cx="5386917"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8" name="Rectangle 7"/>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
        <p:nvSpPr>
          <p:cNvPr id="10" name="Text Placeholder 2"/>
          <p:cNvSpPr>
            <a:spLocks noGrp="1"/>
          </p:cNvSpPr>
          <p:nvPr>
            <p:ph type="body" idx="13"/>
          </p:nvPr>
        </p:nvSpPr>
        <p:spPr>
          <a:xfrm>
            <a:off x="6400800" y="5638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14"/>
          </p:nvPr>
        </p:nvSpPr>
        <p:spPr>
          <a:xfrm>
            <a:off x="6400800" y="1752600"/>
            <a:ext cx="5386917"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4" name="Rectangle 7"/>
          <p:cNvSpPr>
            <a:spLocks noGrp="1" noChangeArrowheads="1"/>
          </p:cNvSpPr>
          <p:nvPr>
            <p:ph type="ftr" sz="quarter" idx="11"/>
          </p:nvPr>
        </p:nvSpPr>
        <p:spPr>
          <a:ln/>
        </p:spPr>
        <p:txBody>
          <a:bodyPr/>
          <a:lstStyle>
            <a:lvl1pPr>
              <a:defRPr/>
            </a:lvl1pPr>
          </a:lstStyle>
          <a:p>
            <a:endParaRPr lang="en-US"/>
          </a:p>
        </p:txBody>
      </p:sp>
      <p:sp>
        <p:nvSpPr>
          <p:cNvPr id="5"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3" name="Rectangle 7"/>
          <p:cNvSpPr>
            <a:spLocks noGrp="1" noChangeArrowheads="1"/>
          </p:cNvSpPr>
          <p:nvPr>
            <p:ph type="ftr" sz="quarter" idx="11"/>
          </p:nvPr>
        </p:nvSpPr>
        <p:spPr>
          <a:ln/>
        </p:spPr>
        <p:txBody>
          <a:bodyPr/>
          <a:lstStyle>
            <a:lvl1pPr>
              <a:defRPr/>
            </a:lvl1pPr>
          </a:lstStyle>
          <a:p>
            <a:endParaRPr lang="en-US"/>
          </a:p>
        </p:txBody>
      </p:sp>
      <p:sp>
        <p:nvSpPr>
          <p:cNvPr id="4"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1D8BD707-D9CF-40AE-B4C6-C98DA3205C09}" type="datetimeFigureOut">
              <a:rPr lang="en-US" smtClean="0"/>
              <a:pPr/>
              <a:t>10/25/2022</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6233" y="155576"/>
            <a:ext cx="10668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55651" y="1752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9028" name="AutoShape 4"/>
          <p:cNvSpPr>
            <a:spLocks noChangeArrowheads="1"/>
          </p:cNvSpPr>
          <p:nvPr/>
        </p:nvSpPr>
        <p:spPr bwMode="auto">
          <a:xfrm>
            <a:off x="812800" y="1414464"/>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Verdana" panose="020B0604030504040204" pitchFamily="34" charset="0"/>
              <a:ea typeface="Verdana" panose="020B0604030504040204" pitchFamily="34" charset="0"/>
            </a:endParaRPr>
          </a:p>
        </p:txBody>
      </p:sp>
      <p:sp>
        <p:nvSpPr>
          <p:cNvPr id="129030" name="Rectangle 6"/>
          <p:cNvSpPr>
            <a:spLocks noGrp="1" noChangeArrowheads="1"/>
          </p:cNvSpPr>
          <p:nvPr>
            <p:ph type="dt" sz="half" idx="2"/>
          </p:nvPr>
        </p:nvSpPr>
        <p:spPr bwMode="auto">
          <a:xfrm>
            <a:off x="8128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erdana" panose="020B0604030504040204" pitchFamily="34" charset="0"/>
                <a:ea typeface="Verdana" panose="020B0604030504040204" pitchFamily="34" charset="0"/>
              </a:defRPr>
            </a:lvl1pPr>
          </a:lstStyle>
          <a:p>
            <a:fld id="{1D8BD707-D9CF-40AE-B4C6-C98DA3205C09}" type="datetimeFigureOut">
              <a:rPr lang="en-US" smtClean="0"/>
              <a:pPr/>
              <a:t>10/25/2022</a:t>
            </a:fld>
            <a:endParaRPr lang="en-US"/>
          </a:p>
        </p:txBody>
      </p:sp>
      <p:sp>
        <p:nvSpPr>
          <p:cNvPr id="129031"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Verdana" panose="020B0604030504040204" pitchFamily="34" charset="0"/>
                <a:ea typeface="Verdana" panose="020B0604030504040204" pitchFamily="34" charset="0"/>
              </a:defRPr>
            </a:lvl1pPr>
          </a:lstStyle>
          <a:p>
            <a:endParaRPr lang="en-US"/>
          </a:p>
        </p:txBody>
      </p:sp>
      <p:sp>
        <p:nvSpPr>
          <p:cNvPr id="129032" name="Rectangle 8"/>
          <p:cNvSpPr>
            <a:spLocks noGrp="1" noChangeArrowheads="1"/>
          </p:cNvSpPr>
          <p:nvPr>
            <p:ph type="sldNum" sz="quarter" idx="4"/>
          </p:nvPr>
        </p:nvSpPr>
        <p:spPr bwMode="auto">
          <a:xfrm>
            <a:off x="87376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b="1">
                <a:latin typeface="Verdana" panose="020B0604030504040204" pitchFamily="34" charset="0"/>
                <a:ea typeface="Verdana" panose="020B0604030504040204"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algn="l" rtl="0" eaLnBrk="1" fontAlgn="base" hangingPunct="1">
        <a:spcBef>
          <a:spcPct val="0"/>
        </a:spcBef>
        <a:spcAft>
          <a:spcPct val="0"/>
        </a:spcAft>
        <a:defRPr sz="3800">
          <a:solidFill>
            <a:schemeClr val="tx2"/>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3800">
          <a:solidFill>
            <a:schemeClr val="tx2"/>
          </a:solidFill>
          <a:latin typeface="Verdana" pitchFamily="34" charset="0"/>
        </a:defRPr>
      </a:lvl2pPr>
      <a:lvl3pPr algn="l" rtl="0" eaLnBrk="1" fontAlgn="base" hangingPunct="1">
        <a:spcBef>
          <a:spcPct val="0"/>
        </a:spcBef>
        <a:spcAft>
          <a:spcPct val="0"/>
        </a:spcAft>
        <a:defRPr sz="3800">
          <a:solidFill>
            <a:schemeClr val="tx2"/>
          </a:solidFill>
          <a:latin typeface="Verdana" pitchFamily="34" charset="0"/>
        </a:defRPr>
      </a:lvl3pPr>
      <a:lvl4pPr algn="l" rtl="0" eaLnBrk="1" fontAlgn="base" hangingPunct="1">
        <a:spcBef>
          <a:spcPct val="0"/>
        </a:spcBef>
        <a:spcAft>
          <a:spcPct val="0"/>
        </a:spcAft>
        <a:defRPr sz="3800">
          <a:solidFill>
            <a:schemeClr val="tx2"/>
          </a:solidFill>
          <a:latin typeface="Verdana" pitchFamily="34" charset="0"/>
        </a:defRPr>
      </a:lvl4pPr>
      <a:lvl5pPr algn="l" rtl="0" eaLnBrk="1" fontAlgn="base" hangingPunct="1">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Verdana" panose="020B0604030504040204" pitchFamily="34" charset="0"/>
          <a:ea typeface="Verdana" panose="020B0604030504040204" pitchFamily="34" charset="0"/>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Verdana" panose="020B0604030504040204" pitchFamily="34" charset="0"/>
          <a:ea typeface="Verdana" panose="020B0604030504040204" pitchFamily="34" charset="0"/>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Verdana" panose="020B0604030504040204" pitchFamily="34" charset="0"/>
          <a:ea typeface="Verdana" panose="020B0604030504040204" pitchFamily="34" charset="0"/>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Verdana" panose="020B0604030504040204" pitchFamily="34" charset="0"/>
          <a:ea typeface="Verdana" panose="020B0604030504040204" pitchFamily="34" charset="0"/>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Verdana" panose="020B0604030504040204" pitchFamily="34" charset="0"/>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6233" y="304801"/>
            <a:ext cx="10668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55651" y="1752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9028" name="AutoShape 4"/>
          <p:cNvSpPr>
            <a:spLocks noChangeArrowheads="1"/>
          </p:cNvSpPr>
          <p:nvPr/>
        </p:nvSpPr>
        <p:spPr bwMode="auto">
          <a:xfrm>
            <a:off x="790575" y="4648201"/>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129030" name="Rectangle 6"/>
          <p:cNvSpPr>
            <a:spLocks noGrp="1" noChangeArrowheads="1"/>
          </p:cNvSpPr>
          <p:nvPr>
            <p:ph type="dt" sz="half" idx="2"/>
          </p:nvPr>
        </p:nvSpPr>
        <p:spPr bwMode="auto">
          <a:xfrm>
            <a:off x="8128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29031"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129032" name="Rectangle 8"/>
          <p:cNvSpPr>
            <a:spLocks noGrp="1" noChangeArrowheads="1"/>
          </p:cNvSpPr>
          <p:nvPr>
            <p:ph type="sldNum" sz="quarter" idx="4"/>
          </p:nvPr>
        </p:nvSpPr>
        <p:spPr bwMode="auto">
          <a:xfrm>
            <a:off x="87376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06130D3-46B2-4C05-8B2E-9569A6D28D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ransition spd="med"/>
  <p:hf sldNum="0"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Verdana" pitchFamily="34" charset="0"/>
        </a:defRPr>
      </a:lvl2pPr>
      <a:lvl3pPr algn="l" rtl="0" eaLnBrk="1" fontAlgn="base" hangingPunct="1">
        <a:spcBef>
          <a:spcPct val="0"/>
        </a:spcBef>
        <a:spcAft>
          <a:spcPct val="0"/>
        </a:spcAft>
        <a:defRPr sz="3800">
          <a:solidFill>
            <a:schemeClr val="tx2"/>
          </a:solidFill>
          <a:latin typeface="Verdana" pitchFamily="34" charset="0"/>
        </a:defRPr>
      </a:lvl3pPr>
      <a:lvl4pPr algn="l" rtl="0" eaLnBrk="1" fontAlgn="base" hangingPunct="1">
        <a:spcBef>
          <a:spcPct val="0"/>
        </a:spcBef>
        <a:spcAft>
          <a:spcPct val="0"/>
        </a:spcAft>
        <a:defRPr sz="3800">
          <a:solidFill>
            <a:schemeClr val="tx2"/>
          </a:solidFill>
          <a:latin typeface="Verdana" pitchFamily="34" charset="0"/>
        </a:defRPr>
      </a:lvl4pPr>
      <a:lvl5pPr algn="l" rtl="0" eaLnBrk="1" fontAlgn="base" hangingPunct="1">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ChangeArrowheads="1"/>
          </p:cNvSpPr>
          <p:nvPr/>
        </p:nvSpPr>
        <p:spPr bwMode="auto">
          <a:xfrm>
            <a:off x="0" y="5105400"/>
            <a:ext cx="12188952" cy="76200"/>
          </a:xfrm>
          <a:prstGeom prst="rect">
            <a:avLst/>
          </a:prstGeom>
          <a:solidFill>
            <a:srgbClr val="990033"/>
          </a:solidFill>
          <a:ln w="9525">
            <a:noFill/>
            <a:miter lim="800000"/>
            <a:headEnd/>
            <a:tailEnd/>
          </a:ln>
          <a:effectLst/>
        </p:spPr>
        <p:txBody>
          <a:bodyPr wrap="none" anchor="ctr"/>
          <a:lstStyle/>
          <a:p>
            <a:endParaRPr lang="en-US"/>
          </a:p>
        </p:txBody>
      </p:sp>
      <p:sp>
        <p:nvSpPr>
          <p:cNvPr id="521219" name="Rectangle 3"/>
          <p:cNvSpPr>
            <a:spLocks noChangeArrowheads="1"/>
          </p:cNvSpPr>
          <p:nvPr/>
        </p:nvSpPr>
        <p:spPr bwMode="auto">
          <a:xfrm>
            <a:off x="0" y="433460"/>
            <a:ext cx="12192000" cy="2438400"/>
          </a:xfrm>
          <a:prstGeom prst="rect">
            <a:avLst/>
          </a:prstGeom>
          <a:solidFill>
            <a:srgbClr val="990033"/>
          </a:solidFill>
          <a:ln w="28575">
            <a:noFill/>
            <a:miter lim="800000"/>
            <a:headEnd/>
            <a:tailEnd/>
          </a:ln>
          <a:effectLst/>
        </p:spPr>
        <p:txBody>
          <a:bodyPr wrap="none" anchor="ctr"/>
          <a:lstStyle/>
          <a:p>
            <a:endParaRPr lang="en-US"/>
          </a:p>
        </p:txBody>
      </p:sp>
      <p:sp>
        <p:nvSpPr>
          <p:cNvPr id="521220" name="Rectangle 4"/>
          <p:cNvSpPr>
            <a:spLocks noGrp="1" noChangeArrowheads="1"/>
          </p:cNvSpPr>
          <p:nvPr>
            <p:ph type="ctrTitle"/>
          </p:nvPr>
        </p:nvSpPr>
        <p:spPr>
          <a:xfrm>
            <a:off x="1752600" y="381000"/>
            <a:ext cx="8763000" cy="2362200"/>
          </a:xfrm>
        </p:spPr>
        <p:txBody>
          <a:bodyPr anchor="ctr"/>
          <a:lstStyle/>
          <a:p>
            <a:pPr algn="ctr">
              <a:spcBef>
                <a:spcPts val="1200"/>
              </a:spcBef>
              <a:spcAft>
                <a:spcPts val="1200"/>
              </a:spcAft>
              <a:tabLst>
                <a:tab pos="6740525" algn="l"/>
              </a:tabLst>
            </a:pPr>
            <a:r>
              <a:rPr lang="en-US" sz="3200" dirty="0">
                <a:solidFill>
                  <a:schemeClr val="bg1"/>
                </a:solidFill>
                <a:latin typeface="Verdana" pitchFamily="34" charset="0"/>
                <a:ea typeface="Verdana" pitchFamily="34" charset="0"/>
                <a:cs typeface="Verdana" pitchFamily="34" charset="0"/>
              </a:rPr>
              <a:t>NCHRP 22-26:</a:t>
            </a:r>
            <a:br>
              <a:rPr lang="en-US" sz="3200" dirty="0">
                <a:solidFill>
                  <a:schemeClr val="bg1"/>
                </a:solidFill>
                <a:latin typeface="Verdana" pitchFamily="34" charset="0"/>
                <a:ea typeface="Verdana" pitchFamily="34" charset="0"/>
                <a:cs typeface="Verdana" pitchFamily="34" charset="0"/>
              </a:rPr>
            </a:br>
            <a:r>
              <a:rPr lang="en-US" sz="3200" dirty="0">
                <a:solidFill>
                  <a:schemeClr val="bg1"/>
                </a:solidFill>
                <a:latin typeface="Verdana" pitchFamily="34" charset="0"/>
                <a:ea typeface="Verdana" pitchFamily="34" charset="0"/>
                <a:cs typeface="Verdana" pitchFamily="34" charset="0"/>
              </a:rPr>
              <a:t>Fatal and Serious Injury</a:t>
            </a:r>
            <a:br>
              <a:rPr lang="en-US" sz="3200" dirty="0">
                <a:solidFill>
                  <a:schemeClr val="bg1"/>
                </a:solidFill>
                <a:latin typeface="Verdana" pitchFamily="34" charset="0"/>
                <a:ea typeface="Verdana" pitchFamily="34" charset="0"/>
                <a:cs typeface="Verdana" pitchFamily="34" charset="0"/>
              </a:rPr>
            </a:br>
            <a:r>
              <a:rPr lang="en-US" sz="3200" dirty="0">
                <a:solidFill>
                  <a:schemeClr val="bg1"/>
                </a:solidFill>
                <a:latin typeface="Verdana" pitchFamily="34" charset="0"/>
                <a:ea typeface="Verdana" pitchFamily="34" charset="0"/>
                <a:cs typeface="Verdana" pitchFamily="34" charset="0"/>
              </a:rPr>
              <a:t> Factors in</a:t>
            </a:r>
            <a:br>
              <a:rPr lang="en-US" sz="3200" dirty="0">
                <a:solidFill>
                  <a:schemeClr val="bg1"/>
                </a:solidFill>
                <a:latin typeface="Verdana" pitchFamily="34" charset="0"/>
                <a:ea typeface="Verdana" pitchFamily="34" charset="0"/>
                <a:cs typeface="Verdana" pitchFamily="34" charset="0"/>
              </a:rPr>
            </a:br>
            <a:r>
              <a:rPr lang="en-US" sz="3200" dirty="0">
                <a:solidFill>
                  <a:schemeClr val="bg1"/>
                </a:solidFill>
                <a:latin typeface="Verdana" pitchFamily="34" charset="0"/>
                <a:ea typeface="Verdana" pitchFamily="34" charset="0"/>
                <a:cs typeface="Verdana" pitchFamily="34" charset="0"/>
              </a:rPr>
              <a:t> Motorcycle Collisions with Traffic Barriers</a:t>
            </a:r>
            <a:endParaRPr lang="en-US" sz="3200" i="1" dirty="0">
              <a:solidFill>
                <a:schemeClr val="bg1"/>
              </a:solidFill>
              <a:latin typeface="Verdana" pitchFamily="34" charset="0"/>
              <a:ea typeface="Verdana" pitchFamily="34" charset="0"/>
              <a:cs typeface="Verdana" pitchFamily="34" charset="0"/>
            </a:endParaRPr>
          </a:p>
        </p:txBody>
      </p:sp>
      <p:sp>
        <p:nvSpPr>
          <p:cNvPr id="521221" name="Rectangle 5"/>
          <p:cNvSpPr>
            <a:spLocks noGrp="1" noChangeArrowheads="1"/>
          </p:cNvSpPr>
          <p:nvPr>
            <p:ph type="subTitle" idx="1"/>
          </p:nvPr>
        </p:nvSpPr>
        <p:spPr>
          <a:xfrm>
            <a:off x="2209800" y="3124200"/>
            <a:ext cx="7772400" cy="1752600"/>
          </a:xfrm>
        </p:spPr>
        <p:txBody>
          <a:bodyPr/>
          <a:lstStyle/>
          <a:p>
            <a:pPr marL="533400" indent="-533400" algn="ctr">
              <a:lnSpc>
                <a:spcPct val="80000"/>
              </a:lnSpc>
              <a:spcAft>
                <a:spcPts val="600"/>
              </a:spcAft>
            </a:pPr>
            <a:r>
              <a:rPr lang="en-US" dirty="0"/>
              <a:t>H. </a:t>
            </a:r>
            <a:r>
              <a:rPr lang="en-US" dirty="0">
                <a:solidFill>
                  <a:schemeClr val="tx1"/>
                </a:solidFill>
              </a:rPr>
              <a:t>Clay Gabler</a:t>
            </a:r>
          </a:p>
          <a:p>
            <a:pPr marL="533400" indent="-533400" algn="ctr">
              <a:lnSpc>
                <a:spcPct val="80000"/>
              </a:lnSpc>
              <a:spcAft>
                <a:spcPts val="600"/>
              </a:spcAft>
            </a:pPr>
            <a:endParaRPr lang="en-US" sz="1200" dirty="0">
              <a:solidFill>
                <a:schemeClr val="tx1"/>
              </a:solidFill>
            </a:endParaRPr>
          </a:p>
          <a:p>
            <a:pPr marL="533400" indent="-533400" algn="ctr">
              <a:lnSpc>
                <a:spcPct val="80000"/>
              </a:lnSpc>
            </a:pPr>
            <a:r>
              <a:rPr lang="en-US" sz="2000" dirty="0"/>
              <a:t>Virginia Tech</a:t>
            </a:r>
          </a:p>
          <a:p>
            <a:pPr marL="533400" indent="-533400" algn="ctr">
              <a:lnSpc>
                <a:spcPct val="80000"/>
              </a:lnSpc>
            </a:pPr>
            <a:r>
              <a:rPr lang="en-US" sz="2000" dirty="0"/>
              <a:t>Department of Biomedical Engineering and Mechanics</a:t>
            </a:r>
            <a:endParaRPr lang="en-US" sz="1600" dirty="0"/>
          </a:p>
          <a:p>
            <a:pPr marL="533400" indent="-533400" algn="ctr">
              <a:lnSpc>
                <a:spcPct val="80000"/>
              </a:lnSpc>
            </a:pPr>
            <a:endParaRPr lang="en-US" sz="1800" dirty="0"/>
          </a:p>
          <a:p>
            <a:pPr marL="533400" indent="-533400" algn="ctr">
              <a:lnSpc>
                <a:spcPct val="80000"/>
              </a:lnSpc>
            </a:pPr>
            <a:endParaRPr lang="en-US" sz="1800" dirty="0"/>
          </a:p>
        </p:txBody>
      </p:sp>
      <p:sp>
        <p:nvSpPr>
          <p:cNvPr id="521224" name="Text Box 8"/>
          <p:cNvSpPr txBox="1">
            <a:spLocks noChangeArrowheads="1"/>
          </p:cNvSpPr>
          <p:nvPr/>
        </p:nvSpPr>
        <p:spPr bwMode="auto">
          <a:xfrm>
            <a:off x="1524000" y="5181601"/>
            <a:ext cx="9144000" cy="549275"/>
          </a:xfrm>
          <a:prstGeom prst="rect">
            <a:avLst/>
          </a:prstGeom>
          <a:noFill/>
          <a:ln w="9525">
            <a:noFill/>
            <a:miter lim="800000"/>
            <a:headEnd/>
            <a:tailEnd/>
          </a:ln>
          <a:effectLst/>
        </p:spPr>
        <p:txBody>
          <a:bodyPr>
            <a:spAutoFit/>
          </a:bodyPr>
          <a:lstStyle/>
          <a:p>
            <a:pPr algn="ctr" eaLnBrk="1" hangingPunct="1"/>
            <a:r>
              <a:rPr lang="en-US" sz="3000" dirty="0">
                <a:solidFill>
                  <a:srgbClr val="990033"/>
                </a:solidFill>
                <a:latin typeface="Book Antiqua" pitchFamily="18" charset="0"/>
              </a:rPr>
              <a:t>Center for Injury Biomechanics</a:t>
            </a:r>
          </a:p>
        </p:txBody>
      </p:sp>
    </p:spTree>
    <p:extLst>
      <p:ext uri="{BB962C8B-B14F-4D97-AF65-F5344CB8AC3E}">
        <p14:creationId xmlns:p14="http://schemas.microsoft.com/office/powerpoint/2010/main" val="24404890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6B23-6B9D-44BC-89DF-D50AC376A681}"/>
              </a:ext>
            </a:extLst>
          </p:cNvPr>
          <p:cNvSpPr>
            <a:spLocks noGrp="1"/>
          </p:cNvSpPr>
          <p:nvPr>
            <p:ph type="title"/>
          </p:nvPr>
        </p:nvSpPr>
        <p:spPr/>
        <p:txBody>
          <a:bodyPr/>
          <a:lstStyle/>
          <a:p>
            <a:r>
              <a:rPr lang="en-US" dirty="0"/>
              <a:t>Injury Risk vs. Upright</a:t>
            </a:r>
          </a:p>
        </p:txBody>
      </p:sp>
      <p:pic>
        <p:nvPicPr>
          <p:cNvPr id="4" name="Picture 3">
            <a:extLst>
              <a:ext uri="{FF2B5EF4-FFF2-40B4-BE49-F238E27FC236}">
                <a16:creationId xmlns:a16="http://schemas.microsoft.com/office/drawing/2014/main" id="{25465B62-D527-4F9C-A566-3E133EE03A25}"/>
              </a:ext>
            </a:extLst>
          </p:cNvPr>
          <p:cNvPicPr>
            <a:picLocks noChangeAspect="1"/>
          </p:cNvPicPr>
          <p:nvPr/>
        </p:nvPicPr>
        <p:blipFill>
          <a:blip r:embed="rId2"/>
          <a:stretch>
            <a:fillRect/>
          </a:stretch>
        </p:blipFill>
        <p:spPr>
          <a:xfrm>
            <a:off x="839425" y="1676400"/>
            <a:ext cx="10521616" cy="5029200"/>
          </a:xfrm>
          <a:prstGeom prst="rect">
            <a:avLst/>
          </a:prstGeom>
        </p:spPr>
      </p:pic>
    </p:spTree>
    <p:extLst>
      <p:ext uri="{BB962C8B-B14F-4D97-AF65-F5344CB8AC3E}">
        <p14:creationId xmlns:p14="http://schemas.microsoft.com/office/powerpoint/2010/main" val="21912321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C4BF-1868-4B25-96BD-5997FAD7465B}"/>
              </a:ext>
            </a:extLst>
          </p:cNvPr>
          <p:cNvSpPr>
            <a:spLocks noGrp="1"/>
          </p:cNvSpPr>
          <p:nvPr>
            <p:ph type="title"/>
          </p:nvPr>
        </p:nvSpPr>
        <p:spPr/>
        <p:txBody>
          <a:bodyPr/>
          <a:lstStyle/>
          <a:p>
            <a:r>
              <a:rPr lang="en-US" dirty="0"/>
              <a:t>Impact Configuration</a:t>
            </a:r>
          </a:p>
        </p:txBody>
      </p:sp>
      <p:graphicFrame>
        <p:nvGraphicFramePr>
          <p:cNvPr id="4" name="Table 3">
            <a:extLst>
              <a:ext uri="{FF2B5EF4-FFF2-40B4-BE49-F238E27FC236}">
                <a16:creationId xmlns:a16="http://schemas.microsoft.com/office/drawing/2014/main" id="{5E5F6473-5DD5-444D-AC12-0CB7FCABCBA1}"/>
              </a:ext>
            </a:extLst>
          </p:cNvPr>
          <p:cNvGraphicFramePr>
            <a:graphicFrameLocks noGrp="1"/>
          </p:cNvGraphicFramePr>
          <p:nvPr>
            <p:extLst>
              <p:ext uri="{D42A27DB-BD31-4B8C-83A1-F6EECF244321}">
                <p14:modId xmlns:p14="http://schemas.microsoft.com/office/powerpoint/2010/main" val="3640270820"/>
              </p:ext>
            </p:extLst>
          </p:nvPr>
        </p:nvGraphicFramePr>
        <p:xfrm>
          <a:off x="701040" y="1752600"/>
          <a:ext cx="9052560" cy="440944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20000"/>
                    </a:ext>
                  </a:extLst>
                </a:gridCol>
                <a:gridCol w="3017520">
                  <a:extLst>
                    <a:ext uri="{9D8B030D-6E8A-4147-A177-3AD203B41FA5}">
                      <a16:colId xmlns:a16="http://schemas.microsoft.com/office/drawing/2014/main" val="20001"/>
                    </a:ext>
                  </a:extLst>
                </a:gridCol>
                <a:gridCol w="3017520">
                  <a:extLst>
                    <a:ext uri="{9D8B030D-6E8A-4147-A177-3AD203B41FA5}">
                      <a16:colId xmlns:a16="http://schemas.microsoft.com/office/drawing/2014/main" val="20002"/>
                    </a:ext>
                  </a:extLst>
                </a:gridCol>
              </a:tblGrid>
              <a:tr h="2123440">
                <a:tc>
                  <a:txBody>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Source</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Upright Impact (%)</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Sliding Impact (%)</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7200">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Quincy et al. (1988)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Berg et al. (2005)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r>
                        <a:rPr lang="en-US" sz="1800" spc="-19" dirty="0" err="1">
                          <a:latin typeface="Verdana" panose="020B0604030504040204" pitchFamily="34" charset="0"/>
                          <a:ea typeface="Verdana" panose="020B0604030504040204" pitchFamily="34" charset="0"/>
                          <a:cs typeface="Verdana" panose="020B0604030504040204" pitchFamily="34" charset="0"/>
                        </a:rPr>
                        <a:t>P</a:t>
                      </a:r>
                      <a:r>
                        <a:rPr lang="en-US" sz="1800" spc="0" dirty="0" err="1">
                          <a:latin typeface="Verdana" panose="020B0604030504040204" pitchFamily="34" charset="0"/>
                          <a:ea typeface="Verdana" panose="020B0604030504040204" pitchFamily="34" charset="0"/>
                          <a:cs typeface="Verdana" panose="020B0604030504040204" pitchFamily="34" charset="0"/>
                        </a:rPr>
                        <a:t>eldschus</a:t>
                      </a:r>
                      <a:r>
                        <a:rPr lang="en-US" sz="1800" spc="0" dirty="0">
                          <a:latin typeface="Verdana" panose="020B0604030504040204" pitchFamily="34" charset="0"/>
                          <a:ea typeface="Verdana" panose="020B0604030504040204" pitchFamily="34" charset="0"/>
                          <a:cs typeface="Verdana" panose="020B0604030504040204" pitchFamily="34" charset="0"/>
                        </a:rPr>
                        <a:t> </a:t>
                      </a:r>
                      <a:r>
                        <a:rPr lang="en-US" sz="1800" spc="-4" dirty="0">
                          <a:latin typeface="Verdana" panose="020B0604030504040204" pitchFamily="34" charset="0"/>
                          <a:ea typeface="Verdana" panose="020B0604030504040204" pitchFamily="34" charset="0"/>
                          <a:cs typeface="Verdana" panose="020B0604030504040204" pitchFamily="34" charset="0"/>
                        </a:rPr>
                        <a:t>e</a:t>
                      </a:r>
                      <a:r>
                        <a:rPr lang="en-US" sz="1800" spc="0" dirty="0">
                          <a:latin typeface="Verdana" panose="020B0604030504040204" pitchFamily="34" charset="0"/>
                          <a:ea typeface="Verdana" panose="020B0604030504040204" pitchFamily="34" charset="0"/>
                          <a:cs typeface="Verdana" panose="020B0604030504040204" pitchFamily="34" charset="0"/>
                        </a:rPr>
                        <a:t>t al.</a:t>
                      </a:r>
                      <a:r>
                        <a:rPr lang="en-US" sz="1800" spc="4" dirty="0">
                          <a:latin typeface="Verdana" panose="020B0604030504040204" pitchFamily="34" charset="0"/>
                          <a:ea typeface="Verdana" panose="020B0604030504040204" pitchFamily="34" charset="0"/>
                          <a:cs typeface="Verdana" panose="020B0604030504040204" pitchFamily="34" charset="0"/>
                        </a:rPr>
                        <a:t> </a:t>
                      </a:r>
                      <a:r>
                        <a:rPr lang="en-US" sz="1800" spc="0" dirty="0">
                          <a:latin typeface="Verdana" panose="020B0604030504040204" pitchFamily="34" charset="0"/>
                          <a:ea typeface="Verdana" panose="020B0604030504040204" pitchFamily="34" charset="0"/>
                          <a:cs typeface="Verdana" panose="020B0604030504040204" pitchFamily="34" charset="0"/>
                        </a:rPr>
                        <a:t>(2007)*</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75*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25*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r>
                        <a:rPr lang="en-US" sz="1800" dirty="0" err="1">
                          <a:latin typeface="Verdana" panose="020B0604030504040204" pitchFamily="34" charset="0"/>
                          <a:ea typeface="Verdana" panose="020B0604030504040204" pitchFamily="34" charset="0"/>
                          <a:cs typeface="Verdana" panose="020B0604030504040204" pitchFamily="34" charset="0"/>
                        </a:rPr>
                        <a:t>Baumbach</a:t>
                      </a:r>
                      <a:r>
                        <a:rPr lang="en-US" sz="1800" dirty="0">
                          <a:latin typeface="Verdana" panose="020B0604030504040204" pitchFamily="34" charset="0"/>
                          <a:ea typeface="Verdana" panose="020B0604030504040204" pitchFamily="34" charset="0"/>
                          <a:cs typeface="Verdana" panose="020B0604030504040204" pitchFamily="34" charset="0"/>
                        </a:rPr>
                        <a:t> et al. (2013)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r>
                        <a:rPr lang="en-US" sz="1800" dirty="0" err="1">
                          <a:latin typeface="Verdana" panose="020B0604030504040204" pitchFamily="34" charset="0"/>
                          <a:ea typeface="Verdana" panose="020B0604030504040204" pitchFamily="34" charset="0"/>
                          <a:cs typeface="Verdana" panose="020B0604030504040204" pitchFamily="34" charset="0"/>
                        </a:rPr>
                        <a:t>Daniello</a:t>
                      </a:r>
                      <a:r>
                        <a:rPr lang="en-US" sz="1800" dirty="0">
                          <a:latin typeface="Verdana" panose="020B0604030504040204" pitchFamily="34" charset="0"/>
                          <a:ea typeface="Verdana" panose="020B0604030504040204" pitchFamily="34" charset="0"/>
                          <a:cs typeface="Verdana" panose="020B0604030504040204" pitchFamily="34" charset="0"/>
                        </a:rPr>
                        <a:t> et al. (2013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A60BDEF8-C9AB-41F4-ABE0-9240C8431066}"/>
              </a:ext>
            </a:extLst>
          </p:cNvPr>
          <p:cNvSpPr/>
          <p:nvPr/>
        </p:nvSpPr>
        <p:spPr>
          <a:xfrm>
            <a:off x="1752600" y="6400800"/>
            <a:ext cx="4063548" cy="240066"/>
          </a:xfrm>
          <a:prstGeom prst="rect">
            <a:avLst/>
          </a:prstGeom>
        </p:spPr>
        <p:txBody>
          <a:bodyPr wrap="none">
            <a:spAutoFit/>
          </a:bodyPr>
          <a:lstStyle/>
          <a:p>
            <a:pPr algn="ctr">
              <a:lnSpc>
                <a:spcPct val="95825"/>
              </a:lnSpc>
              <a:spcBef>
                <a:spcPts val="1159"/>
              </a:spcBef>
            </a:pPr>
            <a:r>
              <a:rPr lang="en-US" sz="1000" b="1" spc="-1" dirty="0">
                <a:latin typeface="Verdana" panose="020B0604030504040204" pitchFamily="34" charset="0"/>
                <a:ea typeface="Verdana" panose="020B0604030504040204" pitchFamily="34" charset="0"/>
                <a:cs typeface="Verdana" panose="020B0604030504040204" pitchFamily="34" charset="0"/>
              </a:rPr>
              <a:t>*</a:t>
            </a:r>
            <a:r>
              <a:rPr lang="en-US" sz="1000" b="1" u="sng" spc="-1" dirty="0">
                <a:latin typeface="Verdana" panose="020B0604030504040204" pitchFamily="34" charset="0"/>
                <a:ea typeface="Verdana" panose="020B0604030504040204" pitchFamily="34" charset="0"/>
                <a:cs typeface="Verdana" panose="020B0604030504040204" pitchFamily="34" charset="0"/>
              </a:rPr>
              <a:t>Note</a:t>
            </a:r>
            <a:r>
              <a:rPr lang="en-US" sz="1000" b="1" spc="-1" dirty="0">
                <a:latin typeface="Verdana" panose="020B0604030504040204" pitchFamily="34" charset="0"/>
                <a:ea typeface="Verdana" panose="020B0604030504040204" pitchFamily="34" charset="0"/>
                <a:cs typeface="Verdana" panose="020B0604030504040204" pitchFamily="34" charset="0"/>
              </a:rPr>
              <a:t>: Also included non-barrier run-off-road crashes</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object 98">
            <a:extLst>
              <a:ext uri="{FF2B5EF4-FFF2-40B4-BE49-F238E27FC236}">
                <a16:creationId xmlns:a16="http://schemas.microsoft.com/office/drawing/2014/main" id="{962D02B4-5903-4C29-91CC-A7F8CE3A05AA}"/>
              </a:ext>
            </a:extLst>
          </p:cNvPr>
          <p:cNvSpPr/>
          <p:nvPr/>
        </p:nvSpPr>
        <p:spPr>
          <a:xfrm>
            <a:off x="10210800" y="5105400"/>
            <a:ext cx="1828800" cy="876300"/>
          </a:xfrm>
          <a:custGeom>
            <a:avLst/>
            <a:gdLst/>
            <a:ahLst/>
            <a:cxnLst/>
            <a:rect l="l" t="t" r="r" b="b"/>
            <a:pathLst>
              <a:path w="1028700" h="495300">
                <a:moveTo>
                  <a:pt x="0" y="495300"/>
                </a:moveTo>
                <a:lnTo>
                  <a:pt x="1028700" y="495300"/>
                </a:lnTo>
                <a:lnTo>
                  <a:pt x="1028700" y="0"/>
                </a:lnTo>
                <a:lnTo>
                  <a:pt x="0" y="0"/>
                </a:lnTo>
                <a:lnTo>
                  <a:pt x="0" y="495300"/>
                </a:lnTo>
                <a:close/>
              </a:path>
            </a:pathLst>
          </a:custGeom>
          <a:solidFill>
            <a:srgbClr val="CCEBFF"/>
          </a:solidFill>
          <a:ln w="12700">
            <a:solidFill>
              <a:schemeClr val="tx1"/>
            </a:solidFill>
          </a:ln>
        </p:spPr>
        <p:txBody>
          <a:bodyPr wrap="square" lIns="91440" tIns="0" rIns="91440" bIns="0" rtlCol="0" anchor="ctr" anchorCtr="0">
            <a:noAutofit/>
          </a:bodyPr>
          <a:lstStyle/>
          <a:p>
            <a:pPr algn="ctr"/>
            <a:r>
              <a:rPr lang="en-US" dirty="0">
                <a:latin typeface="Verdana" panose="020B0604030504040204" pitchFamily="34" charset="0"/>
                <a:ea typeface="Verdana" panose="020B0604030504040204" pitchFamily="34" charset="0"/>
              </a:rPr>
              <a:t>Only 8% of riders do not impact barrier</a:t>
            </a:r>
            <a:endParaRPr dirty="0">
              <a:latin typeface="Verdana" panose="020B0604030504040204" pitchFamily="34" charset="0"/>
              <a:ea typeface="Verdana" panose="020B0604030504040204" pitchFamily="34" charset="0"/>
            </a:endParaRPr>
          </a:p>
        </p:txBody>
      </p:sp>
      <p:cxnSp>
        <p:nvCxnSpPr>
          <p:cNvPr id="8" name="Straight Arrow Connector 7">
            <a:extLst>
              <a:ext uri="{FF2B5EF4-FFF2-40B4-BE49-F238E27FC236}">
                <a16:creationId xmlns:a16="http://schemas.microsoft.com/office/drawing/2014/main" id="{F50739C2-BBB5-4034-9B22-0934BC382CE2}"/>
              </a:ext>
            </a:extLst>
          </p:cNvPr>
          <p:cNvCxnSpPr/>
          <p:nvPr/>
        </p:nvCxnSpPr>
        <p:spPr bwMode="auto">
          <a:xfrm flipH="1">
            <a:off x="5562600" y="1232270"/>
            <a:ext cx="1828800" cy="2349130"/>
          </a:xfrm>
          <a:prstGeom prst="straightConnector1">
            <a:avLst/>
          </a:prstGeom>
          <a:solidFill>
            <a:schemeClr val="accent1"/>
          </a:solidFill>
          <a:ln w="44450" cap="flat" cmpd="sng" algn="ctr">
            <a:solidFill>
              <a:schemeClr val="tx1"/>
            </a:solidFill>
            <a:prstDash val="solid"/>
            <a:round/>
            <a:headEnd type="none" w="med" len="med"/>
            <a:tailEnd type="triangle" w="lg" len="lg"/>
          </a:ln>
          <a:effectLst/>
        </p:spPr>
      </p:cxnSp>
      <p:sp>
        <p:nvSpPr>
          <p:cNvPr id="9" name="object 89">
            <a:extLst>
              <a:ext uri="{FF2B5EF4-FFF2-40B4-BE49-F238E27FC236}">
                <a16:creationId xmlns:a16="http://schemas.microsoft.com/office/drawing/2014/main" id="{FA326536-38FA-4922-A724-0BC4FB69098C}"/>
              </a:ext>
            </a:extLst>
          </p:cNvPr>
          <p:cNvSpPr/>
          <p:nvPr/>
        </p:nvSpPr>
        <p:spPr>
          <a:xfrm>
            <a:off x="6343650" y="294905"/>
            <a:ext cx="2190750" cy="937365"/>
          </a:xfrm>
          <a:custGeom>
            <a:avLst/>
            <a:gdLst/>
            <a:ahLst/>
            <a:cxnLst/>
            <a:rect l="l" t="t" r="r" b="b"/>
            <a:pathLst>
              <a:path w="1181100" h="457200">
                <a:moveTo>
                  <a:pt x="0" y="457200"/>
                </a:moveTo>
                <a:lnTo>
                  <a:pt x="1181100" y="457200"/>
                </a:lnTo>
                <a:lnTo>
                  <a:pt x="1181100" y="0"/>
                </a:lnTo>
                <a:lnTo>
                  <a:pt x="0" y="0"/>
                </a:lnTo>
                <a:lnTo>
                  <a:pt x="0" y="457200"/>
                </a:lnTo>
                <a:close/>
              </a:path>
            </a:pathLst>
          </a:custGeom>
          <a:solidFill>
            <a:srgbClr val="FFBF00"/>
          </a:solidFill>
          <a:ln w="12700">
            <a:solidFill>
              <a:schemeClr val="tx1"/>
            </a:solidFill>
          </a:ln>
        </p:spPr>
        <p:txBody>
          <a:bodyPr wrap="square" lIns="91440" tIns="0" rIns="91440" bIns="0" rtlCol="0" anchor="ctr" anchorCtr="0">
            <a:noAutofit/>
          </a:bodyPr>
          <a:lstStyle/>
          <a:p>
            <a:pPr algn="ctr"/>
            <a:r>
              <a:rPr lang="en-US" dirty="0">
                <a:latin typeface="Verdana" panose="020B0604030504040204" pitchFamily="34" charset="0"/>
                <a:ea typeface="Verdana" panose="020B0604030504040204" pitchFamily="34" charset="0"/>
              </a:rPr>
              <a:t>Impacts approx. split between upright &amp; sliding</a:t>
            </a:r>
            <a:endParaRPr dirty="0">
              <a:latin typeface="Verdana" panose="020B0604030504040204" pitchFamily="34" charset="0"/>
              <a:ea typeface="Verdana" panose="020B0604030504040204" pitchFamily="34" charset="0"/>
            </a:endParaRPr>
          </a:p>
        </p:txBody>
      </p:sp>
      <p:graphicFrame>
        <p:nvGraphicFramePr>
          <p:cNvPr id="11" name="Table 10">
            <a:extLst>
              <a:ext uri="{FF2B5EF4-FFF2-40B4-BE49-F238E27FC236}">
                <a16:creationId xmlns:a16="http://schemas.microsoft.com/office/drawing/2014/main" id="{A62CC321-5521-4F63-B575-F6A84CA07B3D}"/>
              </a:ext>
            </a:extLst>
          </p:cNvPr>
          <p:cNvGraphicFramePr>
            <a:graphicFrameLocks noGrp="1"/>
          </p:cNvGraphicFramePr>
          <p:nvPr>
            <p:extLst>
              <p:ext uri="{D42A27DB-BD31-4B8C-83A1-F6EECF244321}">
                <p14:modId xmlns:p14="http://schemas.microsoft.com/office/powerpoint/2010/main" val="3892961223"/>
              </p:ext>
            </p:extLst>
          </p:nvPr>
        </p:nvGraphicFramePr>
        <p:xfrm>
          <a:off x="701040" y="1752600"/>
          <a:ext cx="9052560" cy="440944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20000"/>
                    </a:ext>
                  </a:extLst>
                </a:gridCol>
                <a:gridCol w="3017520">
                  <a:extLst>
                    <a:ext uri="{9D8B030D-6E8A-4147-A177-3AD203B41FA5}">
                      <a16:colId xmlns:a16="http://schemas.microsoft.com/office/drawing/2014/main" val="20001"/>
                    </a:ext>
                  </a:extLst>
                </a:gridCol>
                <a:gridCol w="3017520">
                  <a:extLst>
                    <a:ext uri="{9D8B030D-6E8A-4147-A177-3AD203B41FA5}">
                      <a16:colId xmlns:a16="http://schemas.microsoft.com/office/drawing/2014/main" val="20002"/>
                    </a:ext>
                  </a:extLst>
                </a:gridCol>
              </a:tblGrid>
              <a:tr h="2123440">
                <a:tc>
                  <a:txBody>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Source</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Upright Impact (%)</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Sliding Impact (%)</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7200">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Quincy et al. (1988)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Berg et al. (2005)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r>
                        <a:rPr lang="en-US" sz="1800" spc="-19" dirty="0" err="1">
                          <a:latin typeface="Verdana" panose="020B0604030504040204" pitchFamily="34" charset="0"/>
                          <a:ea typeface="Verdana" panose="020B0604030504040204" pitchFamily="34" charset="0"/>
                          <a:cs typeface="Verdana" panose="020B0604030504040204" pitchFamily="34" charset="0"/>
                        </a:rPr>
                        <a:t>P</a:t>
                      </a:r>
                      <a:r>
                        <a:rPr lang="en-US" sz="1800" spc="0" dirty="0" err="1">
                          <a:latin typeface="Verdana" panose="020B0604030504040204" pitchFamily="34" charset="0"/>
                          <a:ea typeface="Verdana" panose="020B0604030504040204" pitchFamily="34" charset="0"/>
                          <a:cs typeface="Verdana" panose="020B0604030504040204" pitchFamily="34" charset="0"/>
                        </a:rPr>
                        <a:t>eldschus</a:t>
                      </a:r>
                      <a:r>
                        <a:rPr lang="en-US" sz="1800" spc="0" dirty="0">
                          <a:latin typeface="Verdana" panose="020B0604030504040204" pitchFamily="34" charset="0"/>
                          <a:ea typeface="Verdana" panose="020B0604030504040204" pitchFamily="34" charset="0"/>
                          <a:cs typeface="Verdana" panose="020B0604030504040204" pitchFamily="34" charset="0"/>
                        </a:rPr>
                        <a:t> </a:t>
                      </a:r>
                      <a:r>
                        <a:rPr lang="en-US" sz="1800" spc="-4" dirty="0">
                          <a:latin typeface="Verdana" panose="020B0604030504040204" pitchFamily="34" charset="0"/>
                          <a:ea typeface="Verdana" panose="020B0604030504040204" pitchFamily="34" charset="0"/>
                          <a:cs typeface="Verdana" panose="020B0604030504040204" pitchFamily="34" charset="0"/>
                        </a:rPr>
                        <a:t>e</a:t>
                      </a:r>
                      <a:r>
                        <a:rPr lang="en-US" sz="1800" spc="0" dirty="0">
                          <a:latin typeface="Verdana" panose="020B0604030504040204" pitchFamily="34" charset="0"/>
                          <a:ea typeface="Verdana" panose="020B0604030504040204" pitchFamily="34" charset="0"/>
                          <a:cs typeface="Verdana" panose="020B0604030504040204" pitchFamily="34" charset="0"/>
                        </a:rPr>
                        <a:t>t al.</a:t>
                      </a:r>
                      <a:r>
                        <a:rPr lang="en-US" sz="1800" spc="4" dirty="0">
                          <a:latin typeface="Verdana" panose="020B0604030504040204" pitchFamily="34" charset="0"/>
                          <a:ea typeface="Verdana" panose="020B0604030504040204" pitchFamily="34" charset="0"/>
                          <a:cs typeface="Verdana" panose="020B0604030504040204" pitchFamily="34" charset="0"/>
                        </a:rPr>
                        <a:t> </a:t>
                      </a:r>
                      <a:r>
                        <a:rPr lang="en-US" sz="1800" spc="0" dirty="0">
                          <a:latin typeface="Verdana" panose="020B0604030504040204" pitchFamily="34" charset="0"/>
                          <a:ea typeface="Verdana" panose="020B0604030504040204" pitchFamily="34" charset="0"/>
                          <a:cs typeface="Verdana" panose="020B0604030504040204" pitchFamily="34" charset="0"/>
                        </a:rPr>
                        <a:t>(2007)*</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75*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25*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r>
                        <a:rPr lang="en-US" sz="1800" dirty="0" err="1">
                          <a:latin typeface="Verdana" panose="020B0604030504040204" pitchFamily="34" charset="0"/>
                          <a:ea typeface="Verdana" panose="020B0604030504040204" pitchFamily="34" charset="0"/>
                          <a:cs typeface="Verdana" panose="020B0604030504040204" pitchFamily="34" charset="0"/>
                        </a:rPr>
                        <a:t>Baumbach</a:t>
                      </a:r>
                      <a:r>
                        <a:rPr lang="en-US" sz="1800" dirty="0">
                          <a:latin typeface="Verdana" panose="020B0604030504040204" pitchFamily="34" charset="0"/>
                          <a:ea typeface="Verdana" panose="020B0604030504040204" pitchFamily="34" charset="0"/>
                          <a:cs typeface="Verdana" panose="020B0604030504040204" pitchFamily="34" charset="0"/>
                        </a:rPr>
                        <a:t> et al. (2013)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r>
                        <a:rPr lang="en-US" sz="1800" dirty="0" err="1">
                          <a:latin typeface="Verdana" panose="020B0604030504040204" pitchFamily="34" charset="0"/>
                          <a:ea typeface="Verdana" panose="020B0604030504040204" pitchFamily="34" charset="0"/>
                          <a:cs typeface="Verdana" panose="020B0604030504040204" pitchFamily="34" charset="0"/>
                        </a:rPr>
                        <a:t>Daniello</a:t>
                      </a:r>
                      <a:r>
                        <a:rPr lang="en-US" sz="1800" dirty="0">
                          <a:latin typeface="Verdana" panose="020B0604030504040204" pitchFamily="34" charset="0"/>
                          <a:ea typeface="Verdana" panose="020B0604030504040204" pitchFamily="34" charset="0"/>
                          <a:cs typeface="Verdana" panose="020B0604030504040204" pitchFamily="34" charset="0"/>
                        </a:rPr>
                        <a:t> et al. (2013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41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bl>
          </a:graphicData>
        </a:graphic>
      </p:graphicFrame>
      <p:pic>
        <p:nvPicPr>
          <p:cNvPr id="12" name="Picture 11">
            <a:extLst>
              <a:ext uri="{FF2B5EF4-FFF2-40B4-BE49-F238E27FC236}">
                <a16:creationId xmlns:a16="http://schemas.microsoft.com/office/drawing/2014/main" id="{630A88BD-2D40-420E-8BCE-E36B4406F874}"/>
              </a:ext>
            </a:extLst>
          </p:cNvPr>
          <p:cNvPicPr>
            <a:picLocks noChangeAspect="1"/>
          </p:cNvPicPr>
          <p:nvPr/>
        </p:nvPicPr>
        <p:blipFill>
          <a:blip r:embed="rId2"/>
          <a:stretch>
            <a:fillRect/>
          </a:stretch>
        </p:blipFill>
        <p:spPr>
          <a:xfrm>
            <a:off x="4469553" y="1848278"/>
            <a:ext cx="1093047" cy="1643874"/>
          </a:xfrm>
          <a:prstGeom prst="rect">
            <a:avLst/>
          </a:prstGeom>
        </p:spPr>
      </p:pic>
      <p:pic>
        <p:nvPicPr>
          <p:cNvPr id="13" name="Picture 12">
            <a:extLst>
              <a:ext uri="{FF2B5EF4-FFF2-40B4-BE49-F238E27FC236}">
                <a16:creationId xmlns:a16="http://schemas.microsoft.com/office/drawing/2014/main" id="{F352BAAC-BF96-45B2-B51F-1E99F25E10C0}"/>
              </a:ext>
            </a:extLst>
          </p:cNvPr>
          <p:cNvPicPr>
            <a:picLocks noChangeAspect="1"/>
          </p:cNvPicPr>
          <p:nvPr/>
        </p:nvPicPr>
        <p:blipFill>
          <a:blip r:embed="rId3"/>
          <a:stretch>
            <a:fillRect/>
          </a:stretch>
        </p:blipFill>
        <p:spPr>
          <a:xfrm>
            <a:off x="7086600" y="2268113"/>
            <a:ext cx="1916691" cy="1148362"/>
          </a:xfrm>
          <a:prstGeom prst="rect">
            <a:avLst/>
          </a:prstGeom>
        </p:spPr>
      </p:pic>
      <p:sp>
        <p:nvSpPr>
          <p:cNvPr id="7" name="Rounded Rectangle 6">
            <a:extLst>
              <a:ext uri="{FF2B5EF4-FFF2-40B4-BE49-F238E27FC236}">
                <a16:creationId xmlns:a16="http://schemas.microsoft.com/office/drawing/2014/main" id="{5C7B7256-8DE9-4DD5-8585-C2AE17A73FBB}"/>
              </a:ext>
            </a:extLst>
          </p:cNvPr>
          <p:cNvSpPr/>
          <p:nvPr/>
        </p:nvSpPr>
        <p:spPr bwMode="auto">
          <a:xfrm>
            <a:off x="4724400" y="5638800"/>
            <a:ext cx="4038600" cy="609600"/>
          </a:xfrm>
          <a:prstGeom prst="roundRect">
            <a:avLst/>
          </a:prstGeom>
          <a:noFill/>
          <a:ln w="63500" cap="flat" cmpd="sng" algn="ctr">
            <a:solidFill>
              <a:srgbClr val="8FD4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0" name="Straight Arrow Connector 9">
            <a:extLst>
              <a:ext uri="{FF2B5EF4-FFF2-40B4-BE49-F238E27FC236}">
                <a16:creationId xmlns:a16="http://schemas.microsoft.com/office/drawing/2014/main" id="{0D2CFBF9-07FF-4333-B6E2-FB9310F89B84}"/>
              </a:ext>
            </a:extLst>
          </p:cNvPr>
          <p:cNvCxnSpPr/>
          <p:nvPr/>
        </p:nvCxnSpPr>
        <p:spPr bwMode="auto">
          <a:xfrm flipH="1">
            <a:off x="8790140" y="5543550"/>
            <a:ext cx="1420660" cy="438150"/>
          </a:xfrm>
          <a:prstGeom prst="straightConnector1">
            <a:avLst/>
          </a:prstGeom>
          <a:solidFill>
            <a:schemeClr val="accent1"/>
          </a:solidFill>
          <a:ln w="4445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4005305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FEF3-122B-40D5-ABA6-7754A51A6C2F}"/>
              </a:ext>
            </a:extLst>
          </p:cNvPr>
          <p:cNvSpPr>
            <a:spLocks noGrp="1"/>
          </p:cNvSpPr>
          <p:nvPr>
            <p:ph type="title"/>
          </p:nvPr>
        </p:nvSpPr>
        <p:spPr/>
        <p:txBody>
          <a:bodyPr/>
          <a:lstStyle/>
          <a:p>
            <a:r>
              <a:rPr lang="en-US" u="sng" dirty="0"/>
              <a:t>Study 4:</a:t>
            </a:r>
            <a:r>
              <a:rPr lang="en-US" dirty="0"/>
              <a:t/>
            </a:r>
            <a:br>
              <a:rPr lang="en-US" dirty="0"/>
            </a:br>
            <a:r>
              <a:rPr lang="en-US" dirty="0"/>
              <a:t>What Injuries Occur in Barrier Crashes?</a:t>
            </a:r>
            <a:endParaRPr lang="en-US" u="sng" dirty="0"/>
          </a:p>
        </p:txBody>
      </p:sp>
      <p:sp>
        <p:nvSpPr>
          <p:cNvPr id="3" name="Content Placeholder 2">
            <a:extLst>
              <a:ext uri="{FF2B5EF4-FFF2-40B4-BE49-F238E27FC236}">
                <a16:creationId xmlns:a16="http://schemas.microsoft.com/office/drawing/2014/main" id="{987202C2-1F0A-4F8A-B11D-91C921227767}"/>
              </a:ext>
            </a:extLst>
          </p:cNvPr>
          <p:cNvSpPr>
            <a:spLocks noGrp="1"/>
          </p:cNvSpPr>
          <p:nvPr>
            <p:ph idx="1"/>
          </p:nvPr>
        </p:nvSpPr>
        <p:spPr>
          <a:xfrm>
            <a:off x="7010399" y="1752600"/>
            <a:ext cx="4572001" cy="4267200"/>
          </a:xfrm>
        </p:spPr>
        <p:txBody>
          <a:bodyPr/>
          <a:lstStyle/>
          <a:p>
            <a:pPr>
              <a:spcAft>
                <a:spcPts val="1200"/>
              </a:spcAft>
            </a:pPr>
            <a:r>
              <a:rPr lang="en-US" sz="2400" dirty="0"/>
              <a:t>1,707 motorcyclists in crashes in Maryland</a:t>
            </a:r>
          </a:p>
          <a:p>
            <a:pPr lvl="1">
              <a:spcAft>
                <a:spcPts val="1200"/>
              </a:spcAft>
            </a:pPr>
            <a:r>
              <a:rPr lang="en-US" sz="2000" dirty="0"/>
              <a:t>CODES: Linked Hospital + Police Accident Reports</a:t>
            </a:r>
          </a:p>
          <a:p>
            <a:pPr>
              <a:spcAft>
                <a:spcPts val="1200"/>
              </a:spcAft>
            </a:pPr>
            <a:r>
              <a:rPr lang="en-US" sz="2400" dirty="0"/>
              <a:t>Odds of thoracic injury double in barrier crashes</a:t>
            </a:r>
          </a:p>
          <a:p>
            <a:pPr>
              <a:spcAft>
                <a:spcPts val="1200"/>
              </a:spcAft>
            </a:pPr>
            <a:r>
              <a:rPr lang="en-US" sz="2400" dirty="0"/>
              <a:t>Need to differentiate between barrier types</a:t>
            </a:r>
          </a:p>
        </p:txBody>
      </p:sp>
      <p:pic>
        <p:nvPicPr>
          <p:cNvPr id="4" name="Picture 3">
            <a:extLst>
              <a:ext uri="{FF2B5EF4-FFF2-40B4-BE49-F238E27FC236}">
                <a16:creationId xmlns:a16="http://schemas.microsoft.com/office/drawing/2014/main" id="{3340C612-974E-42C0-9F8B-2814B6AC85A5}"/>
              </a:ext>
            </a:extLst>
          </p:cNvPr>
          <p:cNvPicPr>
            <a:picLocks noChangeAspect="1"/>
          </p:cNvPicPr>
          <p:nvPr/>
        </p:nvPicPr>
        <p:blipFill rotWithShape="1">
          <a:blip r:embed="rId2"/>
          <a:srcRect b="51719"/>
          <a:stretch/>
        </p:blipFill>
        <p:spPr>
          <a:xfrm>
            <a:off x="1524001" y="1787325"/>
            <a:ext cx="4267200" cy="2175075"/>
          </a:xfrm>
          <a:prstGeom prst="rect">
            <a:avLst/>
          </a:prstGeom>
        </p:spPr>
      </p:pic>
      <p:sp>
        <p:nvSpPr>
          <p:cNvPr id="5" name="Rectangle 4">
            <a:extLst>
              <a:ext uri="{FF2B5EF4-FFF2-40B4-BE49-F238E27FC236}">
                <a16:creationId xmlns:a16="http://schemas.microsoft.com/office/drawing/2014/main" id="{62EC7429-22D3-4925-BBCF-4DF8C4513B70}"/>
              </a:ext>
            </a:extLst>
          </p:cNvPr>
          <p:cNvSpPr/>
          <p:nvPr/>
        </p:nvSpPr>
        <p:spPr>
          <a:xfrm>
            <a:off x="7010399" y="5867400"/>
            <a:ext cx="3657600" cy="861774"/>
          </a:xfrm>
          <a:prstGeom prst="rect">
            <a:avLst/>
          </a:prstGeom>
        </p:spPr>
        <p:txBody>
          <a:bodyPr wrap="square">
            <a:spAutoFit/>
          </a:bodyPr>
          <a:lstStyle/>
          <a:p>
            <a:r>
              <a:rPr lang="en-US" sz="1000" dirty="0">
                <a:latin typeface="Verdana" panose="020B0604030504040204" pitchFamily="34" charset="0"/>
                <a:ea typeface="Verdana" panose="020B0604030504040204" pitchFamily="34" charset="0"/>
              </a:rPr>
              <a:t>Re: </a:t>
            </a:r>
            <a:r>
              <a:rPr lang="en-US" sz="1000" dirty="0" err="1">
                <a:latin typeface="Verdana" panose="020B0604030504040204" pitchFamily="34" charset="0"/>
                <a:ea typeface="Verdana" panose="020B0604030504040204" pitchFamily="34" charset="0"/>
              </a:rPr>
              <a:t>Daniello</a:t>
            </a:r>
            <a:r>
              <a:rPr lang="en-US" sz="1000" dirty="0">
                <a:latin typeface="Verdana" panose="020B0604030504040204" pitchFamily="34" charset="0"/>
                <a:ea typeface="Verdana" panose="020B0604030504040204" pitchFamily="34" charset="0"/>
              </a:rPr>
              <a:t> A and </a:t>
            </a:r>
            <a:r>
              <a:rPr lang="en-US" sz="1000" dirty="0" err="1">
                <a:latin typeface="Verdana" panose="020B0604030504040204" pitchFamily="34" charset="0"/>
                <a:ea typeface="Verdana" panose="020B0604030504040204" pitchFamily="34" charset="0"/>
              </a:rPr>
              <a:t>Gabler</a:t>
            </a:r>
            <a:r>
              <a:rPr lang="en-US" sz="1000" dirty="0">
                <a:latin typeface="Verdana" panose="020B0604030504040204" pitchFamily="34" charset="0"/>
                <a:ea typeface="Verdana" panose="020B0604030504040204" pitchFamily="34" charset="0"/>
              </a:rPr>
              <a:t> HC,</a:t>
            </a:r>
          </a:p>
          <a:p>
            <a:r>
              <a:rPr lang="en-US" sz="1000" dirty="0">
                <a:latin typeface="Verdana" panose="020B0604030504040204" pitchFamily="34" charset="0"/>
                <a:ea typeface="Verdana" panose="020B0604030504040204" pitchFamily="34" charset="0"/>
              </a:rPr>
              <a:t>“The Characteristics of Injuries in Motorcycle to Barrier</a:t>
            </a:r>
          </a:p>
          <a:p>
            <a:r>
              <a:rPr lang="en-US" sz="1000" dirty="0">
                <a:latin typeface="Verdana" panose="020B0604030504040204" pitchFamily="34" charset="0"/>
                <a:ea typeface="Verdana" panose="020B0604030504040204" pitchFamily="34" charset="0"/>
              </a:rPr>
              <a:t>Collisions in Maryland”,</a:t>
            </a:r>
          </a:p>
          <a:p>
            <a:r>
              <a:rPr lang="en-US" sz="1000" b="1" i="1" dirty="0">
                <a:latin typeface="Verdana" panose="020B0604030504040204" pitchFamily="34" charset="0"/>
                <a:ea typeface="Verdana" panose="020B0604030504040204" pitchFamily="34" charset="0"/>
              </a:rPr>
              <a:t>Transportation Research Record </a:t>
            </a:r>
            <a:r>
              <a:rPr lang="en-US" sz="1000" dirty="0">
                <a:latin typeface="Verdana" panose="020B0604030504040204" pitchFamily="34" charset="0"/>
                <a:ea typeface="Verdana" panose="020B0604030504040204" pitchFamily="34" charset="0"/>
              </a:rPr>
              <a:t>(2012)</a:t>
            </a:r>
            <a:endParaRPr lang="en-US" sz="1000" dirty="0">
              <a:latin typeface="Verdana" panose="020B0604030504040204" pitchFamily="34" charset="0"/>
              <a:ea typeface="Verdana" panose="020B0604030504040204" pitchFamily="34" charset="0"/>
              <a:cs typeface="Verdana"/>
            </a:endParaRPr>
          </a:p>
        </p:txBody>
      </p:sp>
      <p:sp>
        <p:nvSpPr>
          <p:cNvPr id="6" name="TextBox 5">
            <a:extLst>
              <a:ext uri="{FF2B5EF4-FFF2-40B4-BE49-F238E27FC236}">
                <a16:creationId xmlns:a16="http://schemas.microsoft.com/office/drawing/2014/main" id="{E411942A-C41B-423A-BDD6-D7786675EF9F}"/>
              </a:ext>
            </a:extLst>
          </p:cNvPr>
          <p:cNvSpPr txBox="1"/>
          <p:nvPr/>
        </p:nvSpPr>
        <p:spPr>
          <a:xfrm>
            <a:off x="2590800" y="1459468"/>
            <a:ext cx="3429000"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Serious Injuries (AIS3+)</a:t>
            </a:r>
          </a:p>
        </p:txBody>
      </p:sp>
      <p:sp>
        <p:nvSpPr>
          <p:cNvPr id="7" name="TextBox 6">
            <a:extLst>
              <a:ext uri="{FF2B5EF4-FFF2-40B4-BE49-F238E27FC236}">
                <a16:creationId xmlns:a16="http://schemas.microsoft.com/office/drawing/2014/main" id="{1E1B498C-BB1D-4742-ABC4-9F59F9E8EABF}"/>
              </a:ext>
            </a:extLst>
          </p:cNvPr>
          <p:cNvSpPr txBox="1"/>
          <p:nvPr/>
        </p:nvSpPr>
        <p:spPr>
          <a:xfrm>
            <a:off x="1600201" y="6059269"/>
            <a:ext cx="4038599" cy="646331"/>
          </a:xfrm>
          <a:prstGeom prst="rect">
            <a:avLst/>
          </a:prstGeom>
          <a:solidFill>
            <a:srgbClr val="FFFF99"/>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Injuries indicate blunt impact, Not laceration</a:t>
            </a:r>
          </a:p>
        </p:txBody>
      </p:sp>
      <p:pic>
        <p:nvPicPr>
          <p:cNvPr id="8" name="Picture 7">
            <a:extLst>
              <a:ext uri="{FF2B5EF4-FFF2-40B4-BE49-F238E27FC236}">
                <a16:creationId xmlns:a16="http://schemas.microsoft.com/office/drawing/2014/main" id="{7392CA05-EBA1-4CFB-AD50-040102A0FCE1}"/>
              </a:ext>
            </a:extLst>
          </p:cNvPr>
          <p:cNvPicPr>
            <a:picLocks noChangeAspect="1"/>
          </p:cNvPicPr>
          <p:nvPr/>
        </p:nvPicPr>
        <p:blipFill rotWithShape="1">
          <a:blip r:embed="rId2"/>
          <a:srcRect t="54915"/>
          <a:stretch/>
        </p:blipFill>
        <p:spPr>
          <a:xfrm>
            <a:off x="1638301" y="3962400"/>
            <a:ext cx="4267200" cy="2031087"/>
          </a:xfrm>
          <a:prstGeom prst="rect">
            <a:avLst/>
          </a:prstGeom>
        </p:spPr>
      </p:pic>
    </p:spTree>
    <p:extLst>
      <p:ext uri="{BB962C8B-B14F-4D97-AF65-F5344CB8AC3E}">
        <p14:creationId xmlns:p14="http://schemas.microsoft.com/office/powerpoint/2010/main" val="14466406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FBCC-DB3B-485F-8B4C-5A60C51FFD31}"/>
              </a:ext>
            </a:extLst>
          </p:cNvPr>
          <p:cNvSpPr>
            <a:spLocks noGrp="1"/>
          </p:cNvSpPr>
          <p:nvPr>
            <p:ph type="title"/>
          </p:nvPr>
        </p:nvSpPr>
        <p:spPr>
          <a:xfrm>
            <a:off x="766232" y="155576"/>
            <a:ext cx="10892367" cy="1216025"/>
          </a:xfrm>
        </p:spPr>
        <p:txBody>
          <a:bodyPr/>
          <a:lstStyle/>
          <a:p>
            <a:r>
              <a:rPr lang="en-US" u="sng" dirty="0"/>
              <a:t>Study 5:</a:t>
            </a:r>
            <a:r>
              <a:rPr lang="en-US" dirty="0"/>
              <a:t/>
            </a:r>
            <a:br>
              <a:rPr lang="en-US" dirty="0"/>
            </a:br>
            <a:r>
              <a:rPr lang="en-US" dirty="0"/>
              <a:t>Effect of Roadway Characteristics on Injury</a:t>
            </a:r>
            <a:endParaRPr lang="en-US" u="sng" dirty="0"/>
          </a:p>
        </p:txBody>
      </p:sp>
      <p:sp>
        <p:nvSpPr>
          <p:cNvPr id="3" name="Content Placeholder 2">
            <a:extLst>
              <a:ext uri="{FF2B5EF4-FFF2-40B4-BE49-F238E27FC236}">
                <a16:creationId xmlns:a16="http://schemas.microsoft.com/office/drawing/2014/main" id="{B0117E9C-5954-472C-AF8A-C629AA82BB3A}"/>
              </a:ext>
            </a:extLst>
          </p:cNvPr>
          <p:cNvSpPr>
            <a:spLocks noGrp="1"/>
          </p:cNvSpPr>
          <p:nvPr>
            <p:ph idx="1"/>
          </p:nvPr>
        </p:nvSpPr>
        <p:spPr>
          <a:xfrm>
            <a:off x="685800" y="1676400"/>
            <a:ext cx="9677400" cy="4648200"/>
          </a:xfrm>
        </p:spPr>
        <p:txBody>
          <a:bodyPr/>
          <a:lstStyle/>
          <a:p>
            <a:pPr marL="0" indent="0">
              <a:buNone/>
            </a:pPr>
            <a:r>
              <a:rPr lang="en-US" sz="2800" u="sng" dirty="0"/>
              <a:t>Research Question:</a:t>
            </a:r>
          </a:p>
          <a:p>
            <a:pPr>
              <a:spcAft>
                <a:spcPts val="1200"/>
              </a:spcAft>
            </a:pPr>
            <a:r>
              <a:rPr lang="en-US" sz="2000" dirty="0"/>
              <a:t>Do roadway characteristics affect risk of injury in barrier crashes?</a:t>
            </a:r>
          </a:p>
          <a:p>
            <a:pPr lvl="1"/>
            <a:r>
              <a:rPr lang="en-US" sz="1800" dirty="0"/>
              <a:t>Radius of Curvature</a:t>
            </a:r>
          </a:p>
          <a:p>
            <a:pPr lvl="1"/>
            <a:r>
              <a:rPr lang="en-US" sz="1800" dirty="0"/>
              <a:t>Vertical Grade</a:t>
            </a:r>
          </a:p>
          <a:p>
            <a:pPr lvl="1"/>
            <a:r>
              <a:rPr lang="en-US" sz="1800" dirty="0"/>
              <a:t>Speed Limit</a:t>
            </a:r>
          </a:p>
          <a:p>
            <a:pPr lvl="1"/>
            <a:r>
              <a:rPr lang="en-US" sz="1800" dirty="0"/>
              <a:t>Shoulder Width</a:t>
            </a:r>
          </a:p>
          <a:p>
            <a:pPr lvl="1"/>
            <a:r>
              <a:rPr lang="en-US" sz="1800" dirty="0"/>
              <a:t>Traffic Volume</a:t>
            </a:r>
          </a:p>
          <a:p>
            <a:pPr lvl="1"/>
            <a:r>
              <a:rPr lang="en-US" sz="1800" dirty="0"/>
              <a:t>Divided vs. Undivided</a:t>
            </a:r>
          </a:p>
        </p:txBody>
      </p:sp>
      <p:pic>
        <p:nvPicPr>
          <p:cNvPr id="4" name="Picture 3">
            <a:extLst>
              <a:ext uri="{FF2B5EF4-FFF2-40B4-BE49-F238E27FC236}">
                <a16:creationId xmlns:a16="http://schemas.microsoft.com/office/drawing/2014/main" id="{4009F215-4963-4149-8C93-3B29687E6278}"/>
              </a:ext>
            </a:extLst>
          </p:cNvPr>
          <p:cNvPicPr>
            <a:picLocks noChangeAspect="1"/>
          </p:cNvPicPr>
          <p:nvPr/>
        </p:nvPicPr>
        <p:blipFill>
          <a:blip r:embed="rId2"/>
          <a:stretch>
            <a:fillRect/>
          </a:stretch>
        </p:blipFill>
        <p:spPr>
          <a:xfrm>
            <a:off x="5257800" y="3224107"/>
            <a:ext cx="6705600" cy="3374812"/>
          </a:xfrm>
          <a:prstGeom prst="rect">
            <a:avLst/>
          </a:prstGeom>
        </p:spPr>
      </p:pic>
      <p:sp>
        <p:nvSpPr>
          <p:cNvPr id="5" name="Rectangle 4">
            <a:extLst>
              <a:ext uri="{FF2B5EF4-FFF2-40B4-BE49-F238E27FC236}">
                <a16:creationId xmlns:a16="http://schemas.microsoft.com/office/drawing/2014/main" id="{F0237FDD-3B22-4844-9B5B-D02765A0E9CE}"/>
              </a:ext>
            </a:extLst>
          </p:cNvPr>
          <p:cNvSpPr/>
          <p:nvPr/>
        </p:nvSpPr>
        <p:spPr>
          <a:xfrm>
            <a:off x="4943601" y="3224107"/>
            <a:ext cx="2304798" cy="523220"/>
          </a:xfrm>
          <a:prstGeom prst="rect">
            <a:avLst/>
          </a:prstGeom>
        </p:spPr>
        <p:txBody>
          <a:bodyPr wrap="none">
            <a:spAutoFit/>
          </a:bodyPr>
          <a:lstStyle/>
          <a:p>
            <a:r>
              <a:rPr lang="en-US" sz="2800" u="sng" dirty="0"/>
              <a:t>Data Sources:</a:t>
            </a:r>
          </a:p>
        </p:txBody>
      </p:sp>
      <p:sp>
        <p:nvSpPr>
          <p:cNvPr id="6" name="Rectangle 5">
            <a:extLst>
              <a:ext uri="{FF2B5EF4-FFF2-40B4-BE49-F238E27FC236}">
                <a16:creationId xmlns:a16="http://schemas.microsoft.com/office/drawing/2014/main" id="{D43B3248-666A-41F2-8B45-28D7D3778046}"/>
              </a:ext>
            </a:extLst>
          </p:cNvPr>
          <p:cNvSpPr/>
          <p:nvPr/>
        </p:nvSpPr>
        <p:spPr>
          <a:xfrm>
            <a:off x="228600" y="6035777"/>
            <a:ext cx="4501896" cy="553998"/>
          </a:xfrm>
          <a:prstGeom prst="rect">
            <a:avLst/>
          </a:prstGeom>
        </p:spPr>
        <p:txBody>
          <a:bodyPr wrap="square">
            <a:spAutoFit/>
          </a:bodyPr>
          <a:lstStyle/>
          <a:p>
            <a:r>
              <a:rPr lang="en-US" sz="1000" dirty="0">
                <a:latin typeface="Verdana" panose="020B0604030504040204" pitchFamily="34" charset="0"/>
                <a:ea typeface="Verdana" panose="020B0604030504040204" pitchFamily="34" charset="0"/>
              </a:rPr>
              <a:t>Re: Gabauer DJ, “Characterization of roadway geometry associated with motorcycle crashes into longitudinal barriers,” </a:t>
            </a:r>
          </a:p>
          <a:p>
            <a:r>
              <a:rPr lang="en-US" sz="1000" b="1" dirty="0">
                <a:latin typeface="Verdana" panose="020B0604030504040204" pitchFamily="34" charset="0"/>
                <a:ea typeface="Verdana" panose="020B0604030504040204" pitchFamily="34" charset="0"/>
              </a:rPr>
              <a:t>Journal of Transportation Safety and Security </a:t>
            </a:r>
            <a:r>
              <a:rPr lang="en-US" sz="1000" dirty="0">
                <a:latin typeface="Verdana" panose="020B0604030504040204" pitchFamily="34" charset="0"/>
                <a:ea typeface="Verdana" panose="020B0604030504040204" pitchFamily="34" charset="0"/>
              </a:rPr>
              <a:t>(2016)</a:t>
            </a:r>
          </a:p>
        </p:txBody>
      </p:sp>
    </p:spTree>
    <p:extLst>
      <p:ext uri="{BB962C8B-B14F-4D97-AF65-F5344CB8AC3E}">
        <p14:creationId xmlns:p14="http://schemas.microsoft.com/office/powerpoint/2010/main" val="31611848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0CE7-2803-43A0-BD38-AE3448D47BA7}"/>
              </a:ext>
            </a:extLst>
          </p:cNvPr>
          <p:cNvSpPr>
            <a:spLocks noGrp="1"/>
          </p:cNvSpPr>
          <p:nvPr>
            <p:ph type="title"/>
          </p:nvPr>
        </p:nvSpPr>
        <p:spPr/>
        <p:txBody>
          <a:bodyPr/>
          <a:lstStyle/>
          <a:p>
            <a:r>
              <a:rPr lang="en-US" dirty="0"/>
              <a:t>Injury Risk (K+A)</a:t>
            </a:r>
          </a:p>
        </p:txBody>
      </p:sp>
      <p:graphicFrame>
        <p:nvGraphicFramePr>
          <p:cNvPr id="4" name="Table 3">
            <a:extLst>
              <a:ext uri="{FF2B5EF4-FFF2-40B4-BE49-F238E27FC236}">
                <a16:creationId xmlns:a16="http://schemas.microsoft.com/office/drawing/2014/main" id="{B9C3CD47-E023-4A33-83B0-6101E35B0FF7}"/>
              </a:ext>
            </a:extLst>
          </p:cNvPr>
          <p:cNvGraphicFramePr>
            <a:graphicFrameLocks noGrp="1"/>
          </p:cNvGraphicFramePr>
          <p:nvPr>
            <p:extLst>
              <p:ext uri="{D42A27DB-BD31-4B8C-83A1-F6EECF244321}">
                <p14:modId xmlns:p14="http://schemas.microsoft.com/office/powerpoint/2010/main" val="422898780"/>
              </p:ext>
            </p:extLst>
          </p:nvPr>
        </p:nvGraphicFramePr>
        <p:xfrm>
          <a:off x="838200" y="1661160"/>
          <a:ext cx="8610600" cy="50444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879599">
                  <a:extLst>
                    <a:ext uri="{9D8B030D-6E8A-4147-A177-3AD203B41FA5}">
                      <a16:colId xmlns:a16="http://schemas.microsoft.com/office/drawing/2014/main" val="20002"/>
                    </a:ext>
                  </a:extLst>
                </a:gridCol>
                <a:gridCol w="1617133">
                  <a:extLst>
                    <a:ext uri="{9D8B030D-6E8A-4147-A177-3AD203B41FA5}">
                      <a16:colId xmlns:a16="http://schemas.microsoft.com/office/drawing/2014/main" val="20003"/>
                    </a:ext>
                  </a:extLst>
                </a:gridCol>
                <a:gridCol w="999068">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655320">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Variable</a:t>
                      </a:r>
                    </a:p>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Type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EBE0"/>
                    </a:solidFill>
                  </a:tcPr>
                </a:tc>
                <a:tc>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Parameter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EBE0"/>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Value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EBE0"/>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Comparison Group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EBE0"/>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Odds Ratio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EBE0"/>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95% CI</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EBE0"/>
                    </a:solidFill>
                  </a:tcPr>
                </a:tc>
                <a:extLst>
                  <a:ext uri="{0D108BD9-81ED-4DB2-BD59-A6C34878D82A}">
                    <a16:rowId xmlns:a16="http://schemas.microsoft.com/office/drawing/2014/main" val="10000"/>
                  </a:ext>
                </a:extLst>
              </a:tr>
              <a:tr h="274320">
                <a:tc rowSpan="10">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Roadway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Normalized horizontal</a:t>
                      </a:r>
                      <a:r>
                        <a:rPr lang="en-US" sz="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curve radius</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&lt; 820 feet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Tangent Section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1.31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0.92 – 1.9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820 feet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Tangent Section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0.96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0.63 – 1.5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Vertical grade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&lt; 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1.28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0.95 – 1.7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Posted speed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&gt; 45 mph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45 mph</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1.32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0.97 – 1.8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Roadside shoulder width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2 and &lt; 10 feet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&lt; 2 feet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1.11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0.72 – 1.7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10+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ft</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&lt; 2 feet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0.91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0.53 – 1.6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3">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AADT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&lt; 2,500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vpd</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&gt; 50,000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vpd</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1.09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0.62 – 1.9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2,500 – 9,999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vpd</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&gt; 50,000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vpd</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1.55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0.89</a:t>
                      </a:r>
                      <a:r>
                        <a:rPr lang="en-US" sz="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 2.7</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10,000 – 49,000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vpd</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&gt; 50,000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vpd</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0.67 – 1.5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Configuration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Divided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Undivided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1.81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1.16 – 2.8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10"/>
                  </a:ext>
                </a:extLst>
              </a:tr>
              <a:tr h="274320">
                <a:tc rowSpan="2">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Crash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Surface condition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Dry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Wet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3.78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2.09 – 6.8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11"/>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Other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Wet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2.86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0.80 – 10.2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274320">
                <a:tc rowSpan="4">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Rider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Helmet use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Yes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2.04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1.56 – 2.7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13"/>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Unknown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Yes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1.45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0.81 – 2.6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14"/>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Age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&gt; 25 years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25 years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1.43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1.03 – 2.0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15"/>
                  </a:ext>
                </a:extLst>
              </a:tr>
              <a:tr h="274320">
                <a:tc vMerge="1">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Alcohol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Yes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2.99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2.10 – 4.3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16"/>
                  </a:ext>
                </a:extLst>
              </a:tr>
            </a:tbl>
          </a:graphicData>
        </a:graphic>
      </p:graphicFrame>
      <p:sp>
        <p:nvSpPr>
          <p:cNvPr id="6" name="Right Brace 5">
            <a:extLst>
              <a:ext uri="{FF2B5EF4-FFF2-40B4-BE49-F238E27FC236}">
                <a16:creationId xmlns:a16="http://schemas.microsoft.com/office/drawing/2014/main" id="{6467750F-BE6B-4F8C-BAA8-0D464CFBE7CB}"/>
              </a:ext>
            </a:extLst>
          </p:cNvPr>
          <p:cNvSpPr/>
          <p:nvPr/>
        </p:nvSpPr>
        <p:spPr bwMode="auto">
          <a:xfrm>
            <a:off x="9473153" y="2329992"/>
            <a:ext cx="228600" cy="2438400"/>
          </a:xfrm>
          <a:prstGeom prst="rightBrace">
            <a:avLst>
              <a:gd name="adj1" fmla="val 61941"/>
              <a:gd name="adj2" fmla="val 50000"/>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7" name="Right Brace 6">
            <a:extLst>
              <a:ext uri="{FF2B5EF4-FFF2-40B4-BE49-F238E27FC236}">
                <a16:creationId xmlns:a16="http://schemas.microsoft.com/office/drawing/2014/main" id="{EC9D2879-502C-4EE2-A672-C8AE1E3DB228}"/>
              </a:ext>
            </a:extLst>
          </p:cNvPr>
          <p:cNvSpPr/>
          <p:nvPr/>
        </p:nvSpPr>
        <p:spPr bwMode="auto">
          <a:xfrm>
            <a:off x="9497506" y="4768392"/>
            <a:ext cx="228600" cy="1934032"/>
          </a:xfrm>
          <a:prstGeom prst="rightBrace">
            <a:avLst>
              <a:gd name="adj1" fmla="val 61941"/>
              <a:gd name="adj2" fmla="val 50000"/>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8" name="TextBox 7">
            <a:extLst>
              <a:ext uri="{FF2B5EF4-FFF2-40B4-BE49-F238E27FC236}">
                <a16:creationId xmlns:a16="http://schemas.microsoft.com/office/drawing/2014/main" id="{4DCBF02D-4AC7-4F41-857B-EE142E1CACD0}"/>
              </a:ext>
            </a:extLst>
          </p:cNvPr>
          <p:cNvSpPr txBox="1"/>
          <p:nvPr/>
        </p:nvSpPr>
        <p:spPr>
          <a:xfrm>
            <a:off x="9829800" y="2949027"/>
            <a:ext cx="1828800" cy="1200329"/>
          </a:xfrm>
          <a:prstGeom prst="rect">
            <a:avLst/>
          </a:prstGeom>
          <a:solidFill>
            <a:srgbClr val="CCEBFF"/>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No statistically significant difference</a:t>
            </a:r>
          </a:p>
        </p:txBody>
      </p:sp>
      <p:sp>
        <p:nvSpPr>
          <p:cNvPr id="10" name="TextBox 9">
            <a:extLst>
              <a:ext uri="{FF2B5EF4-FFF2-40B4-BE49-F238E27FC236}">
                <a16:creationId xmlns:a16="http://schemas.microsoft.com/office/drawing/2014/main" id="{4D629386-7312-42A6-B230-15C45EF356AA}"/>
              </a:ext>
            </a:extLst>
          </p:cNvPr>
          <p:cNvSpPr txBox="1"/>
          <p:nvPr/>
        </p:nvSpPr>
        <p:spPr>
          <a:xfrm>
            <a:off x="9829800" y="5273743"/>
            <a:ext cx="1828800" cy="923330"/>
          </a:xfrm>
          <a:prstGeom prst="rect">
            <a:avLst/>
          </a:prstGeom>
          <a:solidFill>
            <a:srgbClr val="FFC0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Higher Injury</a:t>
            </a:r>
          </a:p>
          <a:p>
            <a:pPr algn="ctr"/>
            <a:r>
              <a:rPr lang="en-US" dirty="0">
                <a:latin typeface="Verdana" panose="020B0604030504040204" pitchFamily="34" charset="0"/>
                <a:ea typeface="Verdana" panose="020B0604030504040204" pitchFamily="34" charset="0"/>
              </a:rPr>
              <a:t>Risk</a:t>
            </a:r>
          </a:p>
          <a:p>
            <a:pPr algn="ctr"/>
            <a:r>
              <a:rPr lang="en-US" dirty="0">
                <a:latin typeface="Verdana" panose="020B0604030504040204" pitchFamily="34" charset="0"/>
                <a:ea typeface="Verdana" panose="020B0604030504040204" pitchFamily="34" charset="0"/>
              </a:rPr>
              <a:t>Factors</a:t>
            </a:r>
          </a:p>
        </p:txBody>
      </p:sp>
    </p:spTree>
    <p:extLst>
      <p:ext uri="{BB962C8B-B14F-4D97-AF65-F5344CB8AC3E}">
        <p14:creationId xmlns:p14="http://schemas.microsoft.com/office/powerpoint/2010/main" val="5416434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E1DC-99F2-4B9E-9D86-044C748D8E1D}"/>
              </a:ext>
            </a:extLst>
          </p:cNvPr>
          <p:cNvSpPr>
            <a:spLocks noGrp="1"/>
          </p:cNvSpPr>
          <p:nvPr>
            <p:ph type="title"/>
          </p:nvPr>
        </p:nvSpPr>
        <p:spPr/>
        <p:txBody>
          <a:bodyPr/>
          <a:lstStyle/>
          <a:p>
            <a:r>
              <a:rPr lang="en-US" sz="3200" u="sng" dirty="0"/>
              <a:t>Study 6:</a:t>
            </a:r>
            <a:r>
              <a:rPr lang="en-US" sz="3200" dirty="0"/>
              <a:t/>
            </a:r>
            <a:br>
              <a:rPr lang="en-US" sz="3200" dirty="0"/>
            </a:br>
            <a:r>
              <a:rPr lang="en-US" sz="3200" dirty="0"/>
              <a:t>What are the causes of Motorcycle-Barrier Injuries</a:t>
            </a:r>
            <a:endParaRPr lang="en-US" sz="3200" u="sng" dirty="0"/>
          </a:p>
        </p:txBody>
      </p:sp>
      <p:pic>
        <p:nvPicPr>
          <p:cNvPr id="8" name="Picture 7">
            <a:extLst>
              <a:ext uri="{FF2B5EF4-FFF2-40B4-BE49-F238E27FC236}">
                <a16:creationId xmlns:a16="http://schemas.microsoft.com/office/drawing/2014/main" id="{2043410E-964E-48E5-BC0F-BC2A8DAB155D}"/>
              </a:ext>
            </a:extLst>
          </p:cNvPr>
          <p:cNvPicPr>
            <a:picLocks noChangeAspect="1"/>
          </p:cNvPicPr>
          <p:nvPr/>
        </p:nvPicPr>
        <p:blipFill>
          <a:blip r:embed="rId2"/>
          <a:stretch>
            <a:fillRect/>
          </a:stretch>
        </p:blipFill>
        <p:spPr>
          <a:xfrm>
            <a:off x="664025" y="3042598"/>
            <a:ext cx="5965375" cy="2952818"/>
          </a:xfrm>
          <a:prstGeom prst="rect">
            <a:avLst/>
          </a:prstGeom>
        </p:spPr>
      </p:pic>
      <p:sp>
        <p:nvSpPr>
          <p:cNvPr id="6" name="Content Placeholder 2">
            <a:extLst>
              <a:ext uri="{FF2B5EF4-FFF2-40B4-BE49-F238E27FC236}">
                <a16:creationId xmlns:a16="http://schemas.microsoft.com/office/drawing/2014/main" id="{0D03B0A2-D4C0-4EEF-987A-CF4348588FB3}"/>
              </a:ext>
            </a:extLst>
          </p:cNvPr>
          <p:cNvSpPr txBox="1">
            <a:spLocks/>
          </p:cNvSpPr>
          <p:nvPr/>
        </p:nvSpPr>
        <p:spPr bwMode="auto">
          <a:xfrm>
            <a:off x="533400" y="1676400"/>
            <a:ext cx="4883149"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Verdana" panose="020B0604030504040204" pitchFamily="34" charset="0"/>
                <a:ea typeface="Verdana" panose="020B0604030504040204" pitchFamily="34" charset="0"/>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Verdana" panose="020B0604030504040204" pitchFamily="34" charset="0"/>
                <a:ea typeface="Verdana" panose="020B0604030504040204" pitchFamily="34" charset="0"/>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Verdana" panose="020B0604030504040204" pitchFamily="34" charset="0"/>
                <a:ea typeface="Verdana" panose="020B0604030504040204" pitchFamily="34" charset="0"/>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Verdana" panose="020B0604030504040204" pitchFamily="34" charset="0"/>
                <a:ea typeface="Verdana" panose="020B0604030504040204" pitchFamily="34" charset="0"/>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Verdana" panose="020B0604030504040204" pitchFamily="34" charset="0"/>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a:lstStyle>
          <a:p>
            <a:r>
              <a:rPr lang="en-US" sz="2400" u="sng" kern="0" dirty="0"/>
              <a:t>Approach:</a:t>
            </a:r>
          </a:p>
          <a:p>
            <a:pPr lvl="1"/>
            <a:r>
              <a:rPr lang="en-US" sz="1800" kern="0" dirty="0"/>
              <a:t>In-depth crash investigations</a:t>
            </a:r>
          </a:p>
          <a:p>
            <a:pPr lvl="1"/>
            <a:r>
              <a:rPr lang="en-US" sz="1800" kern="0" dirty="0"/>
              <a:t>22 cases collected</a:t>
            </a:r>
          </a:p>
        </p:txBody>
      </p:sp>
      <p:sp>
        <p:nvSpPr>
          <p:cNvPr id="7" name="Content Placeholder 2">
            <a:extLst>
              <a:ext uri="{FF2B5EF4-FFF2-40B4-BE49-F238E27FC236}">
                <a16:creationId xmlns:a16="http://schemas.microsoft.com/office/drawing/2014/main" id="{39EBDDF6-DDEE-467D-9581-50CBBC06A626}"/>
              </a:ext>
            </a:extLst>
          </p:cNvPr>
          <p:cNvSpPr txBox="1">
            <a:spLocks/>
          </p:cNvSpPr>
          <p:nvPr/>
        </p:nvSpPr>
        <p:spPr bwMode="auto">
          <a:xfrm>
            <a:off x="6858000" y="1682496"/>
            <a:ext cx="4883149" cy="2051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Verdana" panose="020B0604030504040204" pitchFamily="34" charset="0"/>
                <a:ea typeface="Verdana" panose="020B0604030504040204" pitchFamily="34" charset="0"/>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Verdana" panose="020B0604030504040204" pitchFamily="34" charset="0"/>
                <a:ea typeface="Verdana" panose="020B0604030504040204" pitchFamily="34" charset="0"/>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Verdana" panose="020B0604030504040204" pitchFamily="34" charset="0"/>
                <a:ea typeface="Verdana" panose="020B0604030504040204" pitchFamily="34" charset="0"/>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Verdana" panose="020B0604030504040204" pitchFamily="34" charset="0"/>
                <a:ea typeface="Verdana" panose="020B0604030504040204" pitchFamily="34" charset="0"/>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Verdana" panose="020B0604030504040204" pitchFamily="34" charset="0"/>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a:lstStyle>
          <a:p>
            <a:r>
              <a:rPr lang="en-US" sz="2400" u="sng" kern="0" dirty="0"/>
              <a:t>Barrier Struck Distribution:</a:t>
            </a:r>
          </a:p>
          <a:p>
            <a:pPr lvl="1"/>
            <a:r>
              <a:rPr lang="en-US" sz="1800" kern="0" dirty="0"/>
              <a:t>18 W-beam</a:t>
            </a:r>
          </a:p>
          <a:p>
            <a:pPr lvl="1"/>
            <a:r>
              <a:rPr lang="en-US" sz="1800" kern="0" dirty="0"/>
              <a:t>2 Cable</a:t>
            </a:r>
          </a:p>
          <a:p>
            <a:pPr lvl="1"/>
            <a:r>
              <a:rPr lang="en-US" sz="1800" kern="0" dirty="0"/>
              <a:t>1 Cable + W-Beam</a:t>
            </a:r>
          </a:p>
          <a:p>
            <a:pPr lvl="1"/>
            <a:r>
              <a:rPr lang="en-US" sz="1800" kern="0" dirty="0"/>
              <a:t>1 Concrete + W-Beam</a:t>
            </a:r>
          </a:p>
        </p:txBody>
      </p:sp>
      <p:pic>
        <p:nvPicPr>
          <p:cNvPr id="10" name="Picture 9">
            <a:extLst>
              <a:ext uri="{FF2B5EF4-FFF2-40B4-BE49-F238E27FC236}">
                <a16:creationId xmlns:a16="http://schemas.microsoft.com/office/drawing/2014/main" id="{E06EC978-920C-4A57-999A-3E0D898C6E33}"/>
              </a:ext>
            </a:extLst>
          </p:cNvPr>
          <p:cNvPicPr>
            <a:picLocks noChangeAspect="1"/>
          </p:cNvPicPr>
          <p:nvPr/>
        </p:nvPicPr>
        <p:blipFill>
          <a:blip r:embed="rId3"/>
          <a:stretch>
            <a:fillRect/>
          </a:stretch>
        </p:blipFill>
        <p:spPr>
          <a:xfrm>
            <a:off x="7567893" y="3886200"/>
            <a:ext cx="1701711" cy="1134474"/>
          </a:xfrm>
          <a:prstGeom prst="rect">
            <a:avLst/>
          </a:prstGeom>
        </p:spPr>
      </p:pic>
      <p:pic>
        <p:nvPicPr>
          <p:cNvPr id="11" name="Picture 10">
            <a:extLst>
              <a:ext uri="{FF2B5EF4-FFF2-40B4-BE49-F238E27FC236}">
                <a16:creationId xmlns:a16="http://schemas.microsoft.com/office/drawing/2014/main" id="{66F0D05C-ECC2-4843-9939-C999E86D636B}"/>
              </a:ext>
            </a:extLst>
          </p:cNvPr>
          <p:cNvPicPr>
            <a:picLocks noChangeAspect="1"/>
          </p:cNvPicPr>
          <p:nvPr/>
        </p:nvPicPr>
        <p:blipFill>
          <a:blip r:embed="rId4"/>
          <a:stretch>
            <a:fillRect/>
          </a:stretch>
        </p:blipFill>
        <p:spPr>
          <a:xfrm>
            <a:off x="9464728" y="3886200"/>
            <a:ext cx="1701711" cy="1128206"/>
          </a:xfrm>
          <a:prstGeom prst="rect">
            <a:avLst/>
          </a:prstGeom>
        </p:spPr>
      </p:pic>
      <p:pic>
        <p:nvPicPr>
          <p:cNvPr id="12" name="Picture 11">
            <a:extLst>
              <a:ext uri="{FF2B5EF4-FFF2-40B4-BE49-F238E27FC236}">
                <a16:creationId xmlns:a16="http://schemas.microsoft.com/office/drawing/2014/main" id="{6C2639D1-2157-4499-BE9C-6EECAABAADB6}"/>
              </a:ext>
            </a:extLst>
          </p:cNvPr>
          <p:cNvPicPr>
            <a:picLocks noChangeAspect="1"/>
          </p:cNvPicPr>
          <p:nvPr/>
        </p:nvPicPr>
        <p:blipFill>
          <a:blip r:embed="rId5"/>
          <a:stretch>
            <a:fillRect/>
          </a:stretch>
        </p:blipFill>
        <p:spPr>
          <a:xfrm>
            <a:off x="7567892" y="5173075"/>
            <a:ext cx="1701711" cy="1134474"/>
          </a:xfrm>
          <a:prstGeom prst="rect">
            <a:avLst/>
          </a:prstGeom>
        </p:spPr>
      </p:pic>
      <p:pic>
        <p:nvPicPr>
          <p:cNvPr id="13" name="Picture 12">
            <a:extLst>
              <a:ext uri="{FF2B5EF4-FFF2-40B4-BE49-F238E27FC236}">
                <a16:creationId xmlns:a16="http://schemas.microsoft.com/office/drawing/2014/main" id="{54DEFC83-80F0-4B6B-BC90-E6D4C74C3596}"/>
              </a:ext>
            </a:extLst>
          </p:cNvPr>
          <p:cNvPicPr>
            <a:picLocks noChangeAspect="1"/>
          </p:cNvPicPr>
          <p:nvPr/>
        </p:nvPicPr>
        <p:blipFill>
          <a:blip r:embed="rId6"/>
          <a:stretch>
            <a:fillRect/>
          </a:stretch>
        </p:blipFill>
        <p:spPr>
          <a:xfrm>
            <a:off x="9464728" y="5175504"/>
            <a:ext cx="1701711" cy="1109403"/>
          </a:xfrm>
          <a:prstGeom prst="rect">
            <a:avLst/>
          </a:prstGeom>
        </p:spPr>
      </p:pic>
    </p:spTree>
    <p:extLst>
      <p:ext uri="{BB962C8B-B14F-4D97-AF65-F5344CB8AC3E}">
        <p14:creationId xmlns:p14="http://schemas.microsoft.com/office/powerpoint/2010/main" val="3252818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29000" y="990600"/>
            <a:ext cx="8406809" cy="5486400"/>
          </a:xfrm>
          <a:prstGeom prst="rect">
            <a:avLst/>
          </a:prstGeom>
        </p:spPr>
      </p:pic>
      <p:sp>
        <p:nvSpPr>
          <p:cNvPr id="7" name="Rectangle 6"/>
          <p:cNvSpPr/>
          <p:nvPr/>
        </p:nvSpPr>
        <p:spPr>
          <a:xfrm>
            <a:off x="457200" y="325610"/>
            <a:ext cx="4801314" cy="664990"/>
          </a:xfrm>
          <a:prstGeom prst="rect">
            <a:avLst/>
          </a:prstGeom>
        </p:spPr>
        <p:txBody>
          <a:bodyPr wrap="none">
            <a:spAutoFit/>
          </a:bodyPr>
          <a:lstStyle/>
          <a:p>
            <a:pPr algn="ctr">
              <a:lnSpc>
                <a:spcPct val="101277"/>
              </a:lnSpc>
              <a:spcBef>
                <a:spcPts val="2453"/>
              </a:spcBef>
            </a:pPr>
            <a:r>
              <a:rPr lang="en-US" sz="4000" b="1" dirty="0">
                <a:latin typeface="Verdana"/>
                <a:cs typeface="Verdana"/>
              </a:rPr>
              <a:t>Case MC-007-D:</a:t>
            </a:r>
          </a:p>
        </p:txBody>
      </p:sp>
      <p:sp>
        <p:nvSpPr>
          <p:cNvPr id="8" name="Rectangle 7"/>
          <p:cNvSpPr/>
          <p:nvPr/>
        </p:nvSpPr>
        <p:spPr>
          <a:xfrm>
            <a:off x="30707" y="1752600"/>
            <a:ext cx="3398293" cy="3477875"/>
          </a:xfrm>
          <a:prstGeom prst="rect">
            <a:avLst/>
          </a:prstGeom>
        </p:spPr>
        <p:txBody>
          <a:bodyPr wrap="square">
            <a:spAutoFit/>
          </a:bodyPr>
          <a:lstStyle/>
          <a:p>
            <a:pPr algn="ctr"/>
            <a:r>
              <a:rPr lang="en-US" sz="2200" u="sng" dirty="0">
                <a:latin typeface="Verdana" panose="020B0604030504040204" pitchFamily="34" charset="0"/>
              </a:rPr>
              <a:t>Motorcycle:</a:t>
            </a:r>
          </a:p>
          <a:p>
            <a:pPr algn="ctr"/>
            <a:r>
              <a:rPr lang="en-US" sz="2200" dirty="0">
                <a:latin typeface="Verdana" panose="020B0604030504040204" pitchFamily="34" charset="0"/>
              </a:rPr>
              <a:t>2003 Harley Davidson</a:t>
            </a:r>
          </a:p>
          <a:p>
            <a:pPr algn="ctr"/>
            <a:r>
              <a:rPr lang="en-US" sz="2200" dirty="0">
                <a:latin typeface="Verdana" panose="020B0604030504040204" pitchFamily="34" charset="0"/>
              </a:rPr>
              <a:t>Electra Glide Classic</a:t>
            </a:r>
          </a:p>
          <a:p>
            <a:pPr algn="ctr"/>
            <a:endParaRPr lang="en-US" sz="2200" dirty="0">
              <a:latin typeface="Verdana" panose="020B0604030504040204" pitchFamily="34" charset="0"/>
            </a:endParaRPr>
          </a:p>
          <a:p>
            <a:pPr algn="ctr"/>
            <a:r>
              <a:rPr lang="en-US" sz="2200" u="sng" dirty="0">
                <a:latin typeface="Verdana" panose="020B0604030504040204" pitchFamily="34" charset="0"/>
              </a:rPr>
              <a:t>Barrier Struck</a:t>
            </a:r>
          </a:p>
          <a:p>
            <a:pPr algn="ctr"/>
            <a:r>
              <a:rPr lang="en-US" sz="2200" dirty="0">
                <a:latin typeface="Verdana" panose="020B0604030504040204" pitchFamily="34" charset="0"/>
              </a:rPr>
              <a:t>W-Beam</a:t>
            </a:r>
          </a:p>
          <a:p>
            <a:pPr algn="ctr"/>
            <a:endParaRPr lang="en-US" sz="2200" dirty="0">
              <a:latin typeface="Verdana" panose="020B0604030504040204" pitchFamily="34" charset="0"/>
            </a:endParaRPr>
          </a:p>
          <a:p>
            <a:pPr algn="ctr"/>
            <a:r>
              <a:rPr lang="en-US" sz="2200" u="sng" dirty="0">
                <a:latin typeface="Verdana" panose="020B0604030504040204" pitchFamily="34" charset="0"/>
              </a:rPr>
              <a:t>Rider</a:t>
            </a:r>
          </a:p>
          <a:p>
            <a:pPr algn="ctr"/>
            <a:r>
              <a:rPr lang="en-US" sz="2200" dirty="0">
                <a:latin typeface="Verdana" panose="020B0604030504040204" pitchFamily="34" charset="0"/>
              </a:rPr>
              <a:t>33 </a:t>
            </a:r>
            <a:r>
              <a:rPr lang="en-US" sz="2200" dirty="0" err="1">
                <a:latin typeface="Verdana" panose="020B0604030504040204" pitchFamily="34" charset="0"/>
              </a:rPr>
              <a:t>y.o</a:t>
            </a:r>
            <a:r>
              <a:rPr lang="en-US" sz="2200" dirty="0">
                <a:latin typeface="Verdana" panose="020B0604030504040204" pitchFamily="34" charset="0"/>
              </a:rPr>
              <a:t>. male</a:t>
            </a:r>
          </a:p>
          <a:p>
            <a:pPr algn="ctr"/>
            <a:r>
              <a:rPr lang="en-US" sz="2200" dirty="0">
                <a:latin typeface="Verdana" panose="020B0604030504040204" pitchFamily="34" charset="0"/>
              </a:rPr>
              <a:t>230+ lbs.</a:t>
            </a:r>
            <a:endParaRPr lang="en-US" sz="2200" dirty="0"/>
          </a:p>
        </p:txBody>
      </p:sp>
    </p:spTree>
    <p:extLst>
      <p:ext uri="{BB962C8B-B14F-4D97-AF65-F5344CB8AC3E}">
        <p14:creationId xmlns:p14="http://schemas.microsoft.com/office/powerpoint/2010/main" val="34902735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03868"/>
            <a:ext cx="8915400" cy="5943600"/>
          </a:xfrm>
          <a:prstGeom prst="rect">
            <a:avLst/>
          </a:prstGeom>
        </p:spPr>
      </p:pic>
      <p:pic>
        <p:nvPicPr>
          <p:cNvPr id="3" name="Picture 2">
            <a:extLst>
              <a:ext uri="{FF2B5EF4-FFF2-40B4-BE49-F238E27FC236}">
                <a16:creationId xmlns:a16="http://schemas.microsoft.com/office/drawing/2014/main" id="{643B211C-A64B-4A7C-884B-A3FE746A1202}"/>
              </a:ext>
            </a:extLst>
          </p:cNvPr>
          <p:cNvPicPr>
            <a:picLocks noChangeAspect="1"/>
          </p:cNvPicPr>
          <p:nvPr/>
        </p:nvPicPr>
        <p:blipFill>
          <a:blip r:embed="rId3"/>
          <a:stretch>
            <a:fillRect/>
          </a:stretch>
        </p:blipFill>
        <p:spPr>
          <a:xfrm>
            <a:off x="5257800" y="3805954"/>
            <a:ext cx="3429000" cy="2286000"/>
          </a:xfrm>
          <a:prstGeom prst="rect">
            <a:avLst/>
          </a:prstGeom>
        </p:spPr>
      </p:pic>
      <p:grpSp>
        <p:nvGrpSpPr>
          <p:cNvPr id="4" name="Group 3">
            <a:extLst>
              <a:ext uri="{FF2B5EF4-FFF2-40B4-BE49-F238E27FC236}">
                <a16:creationId xmlns:a16="http://schemas.microsoft.com/office/drawing/2014/main" id="{19398CCA-EF05-4691-9BEC-995160D5FFF1}"/>
              </a:ext>
            </a:extLst>
          </p:cNvPr>
          <p:cNvGrpSpPr/>
          <p:nvPr/>
        </p:nvGrpSpPr>
        <p:grpSpPr>
          <a:xfrm>
            <a:off x="7934227" y="3904268"/>
            <a:ext cx="4114800" cy="2743200"/>
            <a:chOff x="2057400" y="685800"/>
            <a:chExt cx="8229600" cy="5486400"/>
          </a:xfrm>
        </p:grpSpPr>
        <p:pic>
          <p:nvPicPr>
            <p:cNvPr id="5" name="Picture 4">
              <a:extLst>
                <a:ext uri="{FF2B5EF4-FFF2-40B4-BE49-F238E27FC236}">
                  <a16:creationId xmlns:a16="http://schemas.microsoft.com/office/drawing/2014/main" id="{AA11D369-2A5F-4C0D-AA52-2873063FF22B}"/>
                </a:ext>
              </a:extLst>
            </p:cNvPr>
            <p:cNvPicPr>
              <a:picLocks noChangeAspect="1"/>
            </p:cNvPicPr>
            <p:nvPr/>
          </p:nvPicPr>
          <p:blipFill>
            <a:blip r:embed="rId4"/>
            <a:stretch>
              <a:fillRect/>
            </a:stretch>
          </p:blipFill>
          <p:spPr>
            <a:xfrm>
              <a:off x="2057400" y="685800"/>
              <a:ext cx="8229600" cy="5486400"/>
            </a:xfrm>
            <a:prstGeom prst="rect">
              <a:avLst/>
            </a:prstGeom>
            <a:noFill/>
          </p:spPr>
        </p:pic>
        <p:sp>
          <p:nvSpPr>
            <p:cNvPr id="6" name="Oval 5">
              <a:extLst>
                <a:ext uri="{FF2B5EF4-FFF2-40B4-BE49-F238E27FC236}">
                  <a16:creationId xmlns:a16="http://schemas.microsoft.com/office/drawing/2014/main" id="{16F7C77F-2031-43F9-9782-20F959F69DF9}"/>
                </a:ext>
              </a:extLst>
            </p:cNvPr>
            <p:cNvSpPr/>
            <p:nvPr/>
          </p:nvSpPr>
          <p:spPr bwMode="auto">
            <a:xfrm>
              <a:off x="5638800" y="2895600"/>
              <a:ext cx="1770798" cy="112776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pSp>
      <p:pic>
        <p:nvPicPr>
          <p:cNvPr id="7" name="Picture 6">
            <a:extLst>
              <a:ext uri="{FF2B5EF4-FFF2-40B4-BE49-F238E27FC236}">
                <a16:creationId xmlns:a16="http://schemas.microsoft.com/office/drawing/2014/main" id="{94B71AF7-BCED-4AA1-A18D-D0A5BD81D543}"/>
              </a:ext>
            </a:extLst>
          </p:cNvPr>
          <p:cNvPicPr>
            <a:picLocks noChangeAspect="1"/>
          </p:cNvPicPr>
          <p:nvPr/>
        </p:nvPicPr>
        <p:blipFill>
          <a:blip r:embed="rId5"/>
          <a:stretch>
            <a:fillRect/>
          </a:stretch>
        </p:blipFill>
        <p:spPr>
          <a:xfrm>
            <a:off x="6890208" y="533400"/>
            <a:ext cx="3314700" cy="2209800"/>
          </a:xfrm>
          <a:prstGeom prst="rect">
            <a:avLst/>
          </a:prstGeom>
        </p:spPr>
      </p:pic>
      <p:cxnSp>
        <p:nvCxnSpPr>
          <p:cNvPr id="9" name="Straight Connector 8">
            <a:extLst>
              <a:ext uri="{FF2B5EF4-FFF2-40B4-BE49-F238E27FC236}">
                <a16:creationId xmlns:a16="http://schemas.microsoft.com/office/drawing/2014/main" id="{680BEB3E-DEB5-4B76-B511-E9913B2D2BEE}"/>
              </a:ext>
            </a:extLst>
          </p:cNvPr>
          <p:cNvCxnSpPr>
            <a:cxnSpLocks/>
          </p:cNvCxnSpPr>
          <p:nvPr/>
        </p:nvCxnSpPr>
        <p:spPr bwMode="auto">
          <a:xfrm flipH="1" flipV="1">
            <a:off x="4191000" y="3429000"/>
            <a:ext cx="1066800" cy="2662954"/>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0" name="Rectangle 9">
            <a:extLst>
              <a:ext uri="{FF2B5EF4-FFF2-40B4-BE49-F238E27FC236}">
                <a16:creationId xmlns:a16="http://schemas.microsoft.com/office/drawing/2014/main" id="{7BA13889-60D5-4AC4-9C98-631A7444CD07}"/>
              </a:ext>
            </a:extLst>
          </p:cNvPr>
          <p:cNvSpPr/>
          <p:nvPr/>
        </p:nvSpPr>
        <p:spPr bwMode="auto">
          <a:xfrm>
            <a:off x="4190999" y="3200399"/>
            <a:ext cx="422635" cy="23724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2" name="Straight Connector 11">
            <a:extLst>
              <a:ext uri="{FF2B5EF4-FFF2-40B4-BE49-F238E27FC236}">
                <a16:creationId xmlns:a16="http://schemas.microsoft.com/office/drawing/2014/main" id="{356A998A-35F1-48CA-9C9E-B4BB0259273D}"/>
              </a:ext>
            </a:extLst>
          </p:cNvPr>
          <p:cNvCxnSpPr>
            <a:cxnSpLocks/>
          </p:cNvCxnSpPr>
          <p:nvPr/>
        </p:nvCxnSpPr>
        <p:spPr bwMode="auto">
          <a:xfrm flipH="1" flipV="1">
            <a:off x="4613636" y="3200400"/>
            <a:ext cx="4038597" cy="58748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7" name="Rectangle 16">
            <a:extLst>
              <a:ext uri="{FF2B5EF4-FFF2-40B4-BE49-F238E27FC236}">
                <a16:creationId xmlns:a16="http://schemas.microsoft.com/office/drawing/2014/main" id="{48F9C8FC-A20C-47D9-A189-AB9BD6AD99AB}"/>
              </a:ext>
            </a:extLst>
          </p:cNvPr>
          <p:cNvSpPr/>
          <p:nvPr/>
        </p:nvSpPr>
        <p:spPr bwMode="auto">
          <a:xfrm>
            <a:off x="6324600" y="4402474"/>
            <a:ext cx="1371599" cy="89633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8" name="Straight Connector 17">
            <a:extLst>
              <a:ext uri="{FF2B5EF4-FFF2-40B4-BE49-F238E27FC236}">
                <a16:creationId xmlns:a16="http://schemas.microsoft.com/office/drawing/2014/main" id="{A04CB361-350B-427B-ADE2-1E61460E278B}"/>
              </a:ext>
            </a:extLst>
          </p:cNvPr>
          <p:cNvCxnSpPr>
            <a:cxnSpLocks/>
          </p:cNvCxnSpPr>
          <p:nvPr/>
        </p:nvCxnSpPr>
        <p:spPr bwMode="auto">
          <a:xfrm flipH="1" flipV="1">
            <a:off x="6324600" y="5298806"/>
            <a:ext cx="1600200" cy="133059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8C884B3D-9B6B-41FE-B4CF-D1F2BD27D434}"/>
              </a:ext>
            </a:extLst>
          </p:cNvPr>
          <p:cNvCxnSpPr>
            <a:cxnSpLocks/>
          </p:cNvCxnSpPr>
          <p:nvPr/>
        </p:nvCxnSpPr>
        <p:spPr bwMode="auto">
          <a:xfrm flipH="1">
            <a:off x="6324600" y="3904268"/>
            <a:ext cx="1600200" cy="49820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6" name="Rectangle 25">
            <a:extLst>
              <a:ext uri="{FF2B5EF4-FFF2-40B4-BE49-F238E27FC236}">
                <a16:creationId xmlns:a16="http://schemas.microsoft.com/office/drawing/2014/main" id="{B34C886F-94FC-4F63-99FA-26A7D83D7CCE}"/>
              </a:ext>
            </a:extLst>
          </p:cNvPr>
          <p:cNvSpPr/>
          <p:nvPr/>
        </p:nvSpPr>
        <p:spPr bwMode="auto">
          <a:xfrm>
            <a:off x="4028386" y="2878650"/>
            <a:ext cx="422635" cy="237241"/>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27" name="Straight Connector 26">
            <a:extLst>
              <a:ext uri="{FF2B5EF4-FFF2-40B4-BE49-F238E27FC236}">
                <a16:creationId xmlns:a16="http://schemas.microsoft.com/office/drawing/2014/main" id="{3F35062D-099E-4B35-87E2-6B076E018B0E}"/>
              </a:ext>
            </a:extLst>
          </p:cNvPr>
          <p:cNvCxnSpPr>
            <a:cxnSpLocks/>
          </p:cNvCxnSpPr>
          <p:nvPr/>
        </p:nvCxnSpPr>
        <p:spPr bwMode="auto">
          <a:xfrm flipH="1">
            <a:off x="4028386" y="533399"/>
            <a:ext cx="2861822" cy="2340087"/>
          </a:xfrm>
          <a:prstGeom prst="line">
            <a:avLst/>
          </a:prstGeom>
          <a:solidFill>
            <a:schemeClr val="accent1"/>
          </a:solidFill>
          <a:ln w="28575" cap="flat" cmpd="sng" algn="ctr">
            <a:solidFill>
              <a:srgbClr val="FFC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0F4643B-DE61-4EDD-B007-419A6B25AF2F}"/>
              </a:ext>
            </a:extLst>
          </p:cNvPr>
          <p:cNvCxnSpPr>
            <a:cxnSpLocks/>
          </p:cNvCxnSpPr>
          <p:nvPr/>
        </p:nvCxnSpPr>
        <p:spPr bwMode="auto">
          <a:xfrm flipH="1">
            <a:off x="4451022" y="2739262"/>
            <a:ext cx="5753886" cy="376629"/>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9EB1B356-7E40-4A67-9830-D5354A91281D}"/>
              </a:ext>
            </a:extLst>
          </p:cNvPr>
          <p:cNvSpPr txBox="1"/>
          <p:nvPr/>
        </p:nvSpPr>
        <p:spPr>
          <a:xfrm>
            <a:off x="2065255" y="3214003"/>
            <a:ext cx="1751813" cy="923330"/>
          </a:xfrm>
          <a:prstGeom prst="rect">
            <a:avLst/>
          </a:prstGeom>
          <a:solidFill>
            <a:srgbClr val="FF0000">
              <a:alpha val="50000"/>
            </a:srgbClr>
          </a:solidFill>
          <a:ln w="28575">
            <a:solidFill>
              <a:srgbClr val="FF0000"/>
            </a:solidFill>
          </a:ln>
        </p:spPr>
        <p:txBody>
          <a:bodyPr wrap="square" rtlCol="0">
            <a:spAutoFit/>
          </a:bodyPr>
          <a:lstStyle/>
          <a:p>
            <a:pPr algn="ctr"/>
            <a:r>
              <a:rPr lang="en-US" dirty="0"/>
              <a:t>Second Post Upstream from Impact Point</a:t>
            </a:r>
          </a:p>
        </p:txBody>
      </p:sp>
      <p:sp>
        <p:nvSpPr>
          <p:cNvPr id="35" name="TextBox 34">
            <a:extLst>
              <a:ext uri="{FF2B5EF4-FFF2-40B4-BE49-F238E27FC236}">
                <a16:creationId xmlns:a16="http://schemas.microsoft.com/office/drawing/2014/main" id="{B5D59B0D-9925-4441-A7BD-18FC83CF6520}"/>
              </a:ext>
            </a:extLst>
          </p:cNvPr>
          <p:cNvSpPr txBox="1"/>
          <p:nvPr/>
        </p:nvSpPr>
        <p:spPr>
          <a:xfrm>
            <a:off x="2065255" y="2200870"/>
            <a:ext cx="1751813" cy="923330"/>
          </a:xfrm>
          <a:prstGeom prst="rect">
            <a:avLst/>
          </a:prstGeom>
          <a:solidFill>
            <a:srgbClr val="FFC000">
              <a:alpha val="50000"/>
            </a:srgbClr>
          </a:solidFill>
          <a:ln w="28575">
            <a:solidFill>
              <a:srgbClr val="FFC000"/>
            </a:solidFill>
          </a:ln>
        </p:spPr>
        <p:txBody>
          <a:bodyPr wrap="square" rtlCol="0">
            <a:spAutoFit/>
          </a:bodyPr>
          <a:lstStyle/>
          <a:p>
            <a:pPr algn="ctr"/>
            <a:r>
              <a:rPr lang="en-US" dirty="0"/>
              <a:t>Fourth Post Upstream from Impact Point</a:t>
            </a:r>
          </a:p>
        </p:txBody>
      </p:sp>
      <p:sp>
        <p:nvSpPr>
          <p:cNvPr id="36" name="Oval 35">
            <a:extLst>
              <a:ext uri="{FF2B5EF4-FFF2-40B4-BE49-F238E27FC236}">
                <a16:creationId xmlns:a16="http://schemas.microsoft.com/office/drawing/2014/main" id="{C13F15A2-652B-4E0F-AE44-57CD70205FA9}"/>
              </a:ext>
            </a:extLst>
          </p:cNvPr>
          <p:cNvSpPr/>
          <p:nvPr/>
        </p:nvSpPr>
        <p:spPr bwMode="auto">
          <a:xfrm>
            <a:off x="6972301" y="2098655"/>
            <a:ext cx="720754" cy="563880"/>
          </a:xfrm>
          <a:prstGeom prst="ellipse">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37" name="TextBox 36">
            <a:extLst>
              <a:ext uri="{FF2B5EF4-FFF2-40B4-BE49-F238E27FC236}">
                <a16:creationId xmlns:a16="http://schemas.microsoft.com/office/drawing/2014/main" id="{D9B97545-D67C-4AD1-96CC-D0FA8FA25074}"/>
              </a:ext>
            </a:extLst>
          </p:cNvPr>
          <p:cNvSpPr txBox="1"/>
          <p:nvPr/>
        </p:nvSpPr>
        <p:spPr>
          <a:xfrm>
            <a:off x="10539951" y="1913989"/>
            <a:ext cx="1499649" cy="369332"/>
          </a:xfrm>
          <a:prstGeom prst="rect">
            <a:avLst/>
          </a:prstGeom>
          <a:solidFill>
            <a:schemeClr val="bg1"/>
          </a:solidFill>
          <a:ln w="28575">
            <a:solidFill>
              <a:srgbClr val="FFC000"/>
            </a:solidFill>
          </a:ln>
        </p:spPr>
        <p:txBody>
          <a:bodyPr wrap="square" rtlCol="0">
            <a:spAutoFit/>
          </a:bodyPr>
          <a:lstStyle/>
          <a:p>
            <a:r>
              <a:rPr lang="en-US" dirty="0" err="1"/>
              <a:t>Ebar</a:t>
            </a:r>
            <a:r>
              <a:rPr lang="en-US" dirty="0"/>
              <a:t> End Cap</a:t>
            </a:r>
          </a:p>
        </p:txBody>
      </p:sp>
      <p:cxnSp>
        <p:nvCxnSpPr>
          <p:cNvPr id="39" name="Straight Arrow Connector 38">
            <a:extLst>
              <a:ext uri="{FF2B5EF4-FFF2-40B4-BE49-F238E27FC236}">
                <a16:creationId xmlns:a16="http://schemas.microsoft.com/office/drawing/2014/main" id="{F39B2747-42E2-4810-9920-831623576CCE}"/>
              </a:ext>
            </a:extLst>
          </p:cNvPr>
          <p:cNvCxnSpPr>
            <a:stCxn id="37" idx="1"/>
            <a:endCxn id="36" idx="6"/>
          </p:cNvCxnSpPr>
          <p:nvPr/>
        </p:nvCxnSpPr>
        <p:spPr bwMode="auto">
          <a:xfrm flipH="1">
            <a:off x="7693055" y="2098655"/>
            <a:ext cx="2846896" cy="28194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2" name="TextBox 41">
            <a:extLst>
              <a:ext uri="{FF2B5EF4-FFF2-40B4-BE49-F238E27FC236}">
                <a16:creationId xmlns:a16="http://schemas.microsoft.com/office/drawing/2014/main" id="{AA36975E-19AF-4ACE-BA58-A0EDE68F5B4D}"/>
              </a:ext>
            </a:extLst>
          </p:cNvPr>
          <p:cNvSpPr txBox="1"/>
          <p:nvPr/>
        </p:nvSpPr>
        <p:spPr>
          <a:xfrm>
            <a:off x="10381659" y="1100286"/>
            <a:ext cx="1657941" cy="369332"/>
          </a:xfrm>
          <a:prstGeom prst="rect">
            <a:avLst/>
          </a:prstGeom>
          <a:solidFill>
            <a:schemeClr val="bg1"/>
          </a:solidFill>
          <a:ln w="28575">
            <a:solidFill>
              <a:srgbClr val="FFC000"/>
            </a:solidFill>
          </a:ln>
        </p:spPr>
        <p:txBody>
          <a:bodyPr wrap="square" rtlCol="0">
            <a:spAutoFit/>
          </a:bodyPr>
          <a:lstStyle/>
          <a:p>
            <a:r>
              <a:rPr lang="en-US" dirty="0"/>
              <a:t>Displaced Post</a:t>
            </a:r>
          </a:p>
        </p:txBody>
      </p:sp>
      <p:cxnSp>
        <p:nvCxnSpPr>
          <p:cNvPr id="44" name="Straight Arrow Connector 43">
            <a:extLst>
              <a:ext uri="{FF2B5EF4-FFF2-40B4-BE49-F238E27FC236}">
                <a16:creationId xmlns:a16="http://schemas.microsoft.com/office/drawing/2014/main" id="{1F08EC92-210F-4BA3-8758-16BF988AB3A6}"/>
              </a:ext>
            </a:extLst>
          </p:cNvPr>
          <p:cNvCxnSpPr>
            <a:cxnSpLocks/>
            <a:stCxn id="42" idx="1"/>
          </p:cNvCxnSpPr>
          <p:nvPr/>
        </p:nvCxnSpPr>
        <p:spPr bwMode="auto">
          <a:xfrm flipH="1" flipV="1">
            <a:off x="8911472" y="1114320"/>
            <a:ext cx="1470187" cy="17063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7" name="TextBox 46">
            <a:extLst>
              <a:ext uri="{FF2B5EF4-FFF2-40B4-BE49-F238E27FC236}">
                <a16:creationId xmlns:a16="http://schemas.microsoft.com/office/drawing/2014/main" id="{A2900073-C3D3-4012-AE8B-F3E7B318CCE4}"/>
              </a:ext>
            </a:extLst>
          </p:cNvPr>
          <p:cNvSpPr txBox="1"/>
          <p:nvPr/>
        </p:nvSpPr>
        <p:spPr>
          <a:xfrm>
            <a:off x="9991627" y="3336991"/>
            <a:ext cx="1666973" cy="369332"/>
          </a:xfrm>
          <a:prstGeom prst="rect">
            <a:avLst/>
          </a:prstGeom>
          <a:solidFill>
            <a:schemeClr val="bg1"/>
          </a:solidFill>
          <a:ln w="28575">
            <a:solidFill>
              <a:srgbClr val="FF0000"/>
            </a:solidFill>
          </a:ln>
        </p:spPr>
        <p:txBody>
          <a:bodyPr wrap="square" rtlCol="0">
            <a:spAutoFit/>
          </a:bodyPr>
          <a:lstStyle/>
          <a:p>
            <a:r>
              <a:rPr lang="en-US" dirty="0"/>
              <a:t>Tissue Transfer</a:t>
            </a:r>
          </a:p>
        </p:txBody>
      </p:sp>
      <p:cxnSp>
        <p:nvCxnSpPr>
          <p:cNvPr id="48" name="Straight Arrow Connector 47">
            <a:extLst>
              <a:ext uri="{FF2B5EF4-FFF2-40B4-BE49-F238E27FC236}">
                <a16:creationId xmlns:a16="http://schemas.microsoft.com/office/drawing/2014/main" id="{E53D772F-9B52-4DA4-A041-DD657234F576}"/>
              </a:ext>
            </a:extLst>
          </p:cNvPr>
          <p:cNvCxnSpPr>
            <a:cxnSpLocks/>
            <a:stCxn id="47" idx="2"/>
            <a:endCxn id="6" idx="0"/>
          </p:cNvCxnSpPr>
          <p:nvPr/>
        </p:nvCxnSpPr>
        <p:spPr bwMode="auto">
          <a:xfrm flipH="1">
            <a:off x="10167627" y="3706323"/>
            <a:ext cx="657487" cy="130284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1" name="Rectangle 50">
            <a:extLst>
              <a:ext uri="{FF2B5EF4-FFF2-40B4-BE49-F238E27FC236}">
                <a16:creationId xmlns:a16="http://schemas.microsoft.com/office/drawing/2014/main" id="{5DDEE2AA-2D95-4F6D-9E6D-8F8C52BCF14F}"/>
              </a:ext>
            </a:extLst>
          </p:cNvPr>
          <p:cNvSpPr/>
          <p:nvPr/>
        </p:nvSpPr>
        <p:spPr>
          <a:xfrm>
            <a:off x="457200" y="76200"/>
            <a:ext cx="4801314" cy="664990"/>
          </a:xfrm>
          <a:prstGeom prst="rect">
            <a:avLst/>
          </a:prstGeom>
        </p:spPr>
        <p:txBody>
          <a:bodyPr wrap="none">
            <a:spAutoFit/>
          </a:bodyPr>
          <a:lstStyle/>
          <a:p>
            <a:pPr algn="ctr">
              <a:lnSpc>
                <a:spcPct val="101277"/>
              </a:lnSpc>
              <a:spcBef>
                <a:spcPts val="2453"/>
              </a:spcBef>
            </a:pPr>
            <a:r>
              <a:rPr lang="en-US" sz="4000" b="1" dirty="0">
                <a:latin typeface="Verdana"/>
                <a:cs typeface="Verdana"/>
              </a:rPr>
              <a:t>Case MC-007-D:</a:t>
            </a:r>
          </a:p>
        </p:txBody>
      </p:sp>
    </p:spTree>
    <p:extLst>
      <p:ext uri="{BB962C8B-B14F-4D97-AF65-F5344CB8AC3E}">
        <p14:creationId xmlns:p14="http://schemas.microsoft.com/office/powerpoint/2010/main" val="8251765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1781088" y="813895"/>
            <a:ext cx="8629823" cy="5943600"/>
            <a:chOff x="1491238" y="257571"/>
            <a:chExt cx="9209524" cy="6342857"/>
          </a:xfrm>
        </p:grpSpPr>
        <p:pic>
          <p:nvPicPr>
            <p:cNvPr id="2" name="Picture 1"/>
            <p:cNvPicPr>
              <a:picLocks noChangeAspect="1"/>
            </p:cNvPicPr>
            <p:nvPr/>
          </p:nvPicPr>
          <p:blipFill>
            <a:blip r:embed="rId2"/>
            <a:stretch>
              <a:fillRect/>
            </a:stretch>
          </p:blipFill>
          <p:spPr>
            <a:xfrm>
              <a:off x="1491238" y="257571"/>
              <a:ext cx="9209524" cy="6342857"/>
            </a:xfrm>
            <a:prstGeom prst="rect">
              <a:avLst/>
            </a:prstGeom>
          </p:spPr>
        </p:pic>
        <p:sp>
          <p:nvSpPr>
            <p:cNvPr id="3" name="Rectangle 2"/>
            <p:cNvSpPr/>
            <p:nvPr/>
          </p:nvSpPr>
          <p:spPr bwMode="auto">
            <a:xfrm>
              <a:off x="4876800" y="257571"/>
              <a:ext cx="4724400" cy="1996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pSp>
      <p:sp>
        <p:nvSpPr>
          <p:cNvPr id="5" name="Rectangle 4"/>
          <p:cNvSpPr/>
          <p:nvPr/>
        </p:nvSpPr>
        <p:spPr>
          <a:xfrm>
            <a:off x="4343400" y="187030"/>
            <a:ext cx="6183103" cy="707886"/>
          </a:xfrm>
          <a:prstGeom prst="rect">
            <a:avLst/>
          </a:prstGeom>
        </p:spPr>
        <p:txBody>
          <a:bodyPr wrap="none">
            <a:spAutoFit/>
          </a:bodyPr>
          <a:lstStyle/>
          <a:p>
            <a:r>
              <a:rPr lang="en-US" sz="4000" u="sng" dirty="0">
                <a:latin typeface="Verdana" panose="020B0604030504040204" pitchFamily="34" charset="0"/>
                <a:ea typeface="Verdana" panose="020B0604030504040204" pitchFamily="34" charset="0"/>
                <a:cs typeface="Verdana" panose="020B0604030504040204" pitchFamily="34" charset="0"/>
              </a:rPr>
              <a:t>Case Occupant Injuries</a:t>
            </a:r>
          </a:p>
        </p:txBody>
      </p:sp>
    </p:spTree>
    <p:extLst>
      <p:ext uri="{BB962C8B-B14F-4D97-AF65-F5344CB8AC3E}">
        <p14:creationId xmlns:p14="http://schemas.microsoft.com/office/powerpoint/2010/main" val="25333097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E4292A-D86E-4D83-AA21-3425683FBE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1204" y="2209800"/>
            <a:ext cx="5675996" cy="4114800"/>
          </a:xfrm>
          <a:prstGeom prst="rect">
            <a:avLst/>
          </a:prstGeom>
          <a:noFill/>
          <a:ln>
            <a:noFill/>
          </a:ln>
        </p:spPr>
      </p:pic>
      <p:sp>
        <p:nvSpPr>
          <p:cNvPr id="2" name="Title 1">
            <a:extLst>
              <a:ext uri="{FF2B5EF4-FFF2-40B4-BE49-F238E27FC236}">
                <a16:creationId xmlns:a16="http://schemas.microsoft.com/office/drawing/2014/main" id="{176A0709-F767-4876-84B4-501DD9ADA451}"/>
              </a:ext>
            </a:extLst>
          </p:cNvPr>
          <p:cNvSpPr>
            <a:spLocks noGrp="1"/>
          </p:cNvSpPr>
          <p:nvPr>
            <p:ph type="title"/>
          </p:nvPr>
        </p:nvSpPr>
        <p:spPr>
          <a:xfrm>
            <a:off x="766232" y="155576"/>
            <a:ext cx="10892367" cy="1216025"/>
          </a:xfrm>
        </p:spPr>
        <p:txBody>
          <a:bodyPr/>
          <a:lstStyle/>
          <a:p>
            <a:r>
              <a:rPr lang="en-US" dirty="0"/>
              <a:t>Serious Injuries by Body Region and Source</a:t>
            </a:r>
            <a:br>
              <a:rPr lang="en-US" dirty="0"/>
            </a:br>
            <a:r>
              <a:rPr lang="en-US" dirty="0"/>
              <a:t>(MAIS 3+)</a:t>
            </a:r>
          </a:p>
        </p:txBody>
      </p:sp>
      <p:pic>
        <p:nvPicPr>
          <p:cNvPr id="5" name="Picture 4">
            <a:extLst>
              <a:ext uri="{FF2B5EF4-FFF2-40B4-BE49-F238E27FC236}">
                <a16:creationId xmlns:a16="http://schemas.microsoft.com/office/drawing/2014/main" id="{3F88E021-B9BD-43A3-80FA-3D889A6B91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89" y="2209800"/>
            <a:ext cx="5673641" cy="4114800"/>
          </a:xfrm>
          <a:prstGeom prst="rect">
            <a:avLst/>
          </a:prstGeom>
          <a:noFill/>
          <a:ln>
            <a:noFill/>
          </a:ln>
        </p:spPr>
      </p:pic>
      <p:cxnSp>
        <p:nvCxnSpPr>
          <p:cNvPr id="7" name="Straight Arrow Connector 6">
            <a:extLst>
              <a:ext uri="{FF2B5EF4-FFF2-40B4-BE49-F238E27FC236}">
                <a16:creationId xmlns:a16="http://schemas.microsoft.com/office/drawing/2014/main" id="{6F0F2701-7785-4122-ADB2-6DCB9678B8AD}"/>
              </a:ext>
            </a:extLst>
          </p:cNvPr>
          <p:cNvCxnSpPr>
            <a:cxnSpLocks/>
            <a:stCxn id="10" idx="0"/>
          </p:cNvCxnSpPr>
          <p:nvPr/>
        </p:nvCxnSpPr>
        <p:spPr bwMode="auto">
          <a:xfrm flipH="1" flipV="1">
            <a:off x="3632616" y="3124202"/>
            <a:ext cx="863184" cy="90259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B64E7721-5750-46CB-B3A1-88F867300E62}"/>
              </a:ext>
            </a:extLst>
          </p:cNvPr>
          <p:cNvCxnSpPr>
            <a:cxnSpLocks/>
            <a:stCxn id="10" idx="0"/>
          </p:cNvCxnSpPr>
          <p:nvPr/>
        </p:nvCxnSpPr>
        <p:spPr bwMode="auto">
          <a:xfrm flipH="1" flipV="1">
            <a:off x="4208420" y="2667002"/>
            <a:ext cx="287380" cy="135979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3CE9ED51-2CF6-4D91-876D-DB69A10F2924}"/>
              </a:ext>
            </a:extLst>
          </p:cNvPr>
          <p:cNvSpPr txBox="1"/>
          <p:nvPr/>
        </p:nvSpPr>
        <p:spPr>
          <a:xfrm>
            <a:off x="3352800" y="4026800"/>
            <a:ext cx="2286000" cy="1200329"/>
          </a:xfrm>
          <a:prstGeom prst="rect">
            <a:avLst/>
          </a:prstGeom>
          <a:solidFill>
            <a:srgbClr val="FFFF99"/>
          </a:solidFill>
          <a:ln>
            <a:solidFill>
              <a:schemeClr val="tx1"/>
            </a:solidFill>
          </a:ln>
        </p:spPr>
        <p:txBody>
          <a:bodyPr wrap="square" rtlCol="0">
            <a:spAutoFit/>
          </a:bodyPr>
          <a:lstStyle/>
          <a:p>
            <a:pPr algn="ctr"/>
            <a:r>
              <a:rPr lang="en-US" dirty="0"/>
              <a:t>Thorax and Lower Extremities are nearly 2/3 of serious injuries</a:t>
            </a:r>
          </a:p>
        </p:txBody>
      </p:sp>
      <p:sp>
        <p:nvSpPr>
          <p:cNvPr id="12" name="TextBox 11">
            <a:extLst>
              <a:ext uri="{FF2B5EF4-FFF2-40B4-BE49-F238E27FC236}">
                <a16:creationId xmlns:a16="http://schemas.microsoft.com/office/drawing/2014/main" id="{95D70A6F-07BD-4B61-912F-01E1C4448AE6}"/>
              </a:ext>
            </a:extLst>
          </p:cNvPr>
          <p:cNvSpPr txBox="1"/>
          <p:nvPr/>
        </p:nvSpPr>
        <p:spPr>
          <a:xfrm>
            <a:off x="1274720" y="1610380"/>
            <a:ext cx="3581400" cy="523220"/>
          </a:xfrm>
          <a:prstGeom prst="rect">
            <a:avLst/>
          </a:prstGeom>
          <a:noFill/>
        </p:spPr>
        <p:txBody>
          <a:bodyPr wrap="square" rtlCol="0">
            <a:spAutoFit/>
          </a:bodyPr>
          <a:lstStyle/>
          <a:p>
            <a:pPr algn="ctr"/>
            <a:r>
              <a:rPr lang="en-US" sz="2800" u="sng" dirty="0"/>
              <a:t>Body Region</a:t>
            </a:r>
          </a:p>
        </p:txBody>
      </p:sp>
      <p:sp>
        <p:nvSpPr>
          <p:cNvPr id="13" name="TextBox 12">
            <a:extLst>
              <a:ext uri="{FF2B5EF4-FFF2-40B4-BE49-F238E27FC236}">
                <a16:creationId xmlns:a16="http://schemas.microsoft.com/office/drawing/2014/main" id="{995FE198-72CA-43D9-B7F7-C4203C703EE9}"/>
              </a:ext>
            </a:extLst>
          </p:cNvPr>
          <p:cNvSpPr txBox="1"/>
          <p:nvPr/>
        </p:nvSpPr>
        <p:spPr>
          <a:xfrm>
            <a:off x="7258502" y="1610380"/>
            <a:ext cx="3581400" cy="523220"/>
          </a:xfrm>
          <a:prstGeom prst="rect">
            <a:avLst/>
          </a:prstGeom>
          <a:noFill/>
        </p:spPr>
        <p:txBody>
          <a:bodyPr wrap="square" rtlCol="0">
            <a:spAutoFit/>
          </a:bodyPr>
          <a:lstStyle/>
          <a:p>
            <a:pPr algn="ctr"/>
            <a:r>
              <a:rPr lang="en-US" sz="2800" u="sng" dirty="0"/>
              <a:t>Injury Source</a:t>
            </a:r>
          </a:p>
        </p:txBody>
      </p:sp>
    </p:spTree>
    <p:extLst>
      <p:ext uri="{BB962C8B-B14F-4D97-AF65-F5344CB8AC3E}">
        <p14:creationId xmlns:p14="http://schemas.microsoft.com/office/powerpoint/2010/main" val="39073393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NCHRP</a:t>
            </a:r>
            <a:endParaRPr lang="en-US" dirty="0"/>
          </a:p>
        </p:txBody>
      </p:sp>
      <p:sp>
        <p:nvSpPr>
          <p:cNvPr id="5" name="Content Placeholder 4"/>
          <p:cNvSpPr>
            <a:spLocks noGrp="1"/>
          </p:cNvSpPr>
          <p:nvPr>
            <p:ph idx="1"/>
          </p:nvPr>
        </p:nvSpPr>
        <p:spPr/>
        <p:txBody>
          <a:bodyPr/>
          <a:lstStyle/>
          <a:p>
            <a:pPr marL="0" indent="0">
              <a:buNone/>
            </a:pPr>
            <a:r>
              <a:rPr lang="en-US" sz="1800" dirty="0"/>
              <a:t>The National Cooperative Highway Research Program (NCHRP) produces ready-to-implement solutions to the challenges facing transportation professionals.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t>
            </a:r>
            <a:r>
              <a:rPr lang="en-US" sz="1800" dirty="0" smtClean="0"/>
              <a:t>Academies of </a:t>
            </a:r>
            <a:r>
              <a:rPr lang="en-US" sz="1800" dirty="0"/>
              <a:t>Sciences, </a:t>
            </a:r>
            <a:r>
              <a:rPr lang="en-US" sz="1800" dirty="0" smtClean="0"/>
              <a:t>Engineering</a:t>
            </a:r>
            <a:r>
              <a:rPr lang="en-US" sz="1800" dirty="0"/>
              <a:t>, and Medicine; the FHWA; or NCHRP sponsors. </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219857"/>
            <a:ext cx="3359149" cy="1162469"/>
          </a:xfrm>
          <a:prstGeom prst="rect">
            <a:avLst/>
          </a:prstGeom>
        </p:spPr>
      </p:pic>
    </p:spTree>
    <p:extLst>
      <p:ext uri="{BB962C8B-B14F-4D97-AF65-F5344CB8AC3E}">
        <p14:creationId xmlns:p14="http://schemas.microsoft.com/office/powerpoint/2010/main" val="123481382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318-10C7-4811-BED4-968000EF159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999B7E7-9A8A-49CE-844D-1C00670AAD80}"/>
              </a:ext>
            </a:extLst>
          </p:cNvPr>
          <p:cNvSpPr>
            <a:spLocks noGrp="1"/>
          </p:cNvSpPr>
          <p:nvPr>
            <p:ph idx="1"/>
          </p:nvPr>
        </p:nvSpPr>
        <p:spPr>
          <a:xfrm>
            <a:off x="755650" y="1752600"/>
            <a:ext cx="11360150" cy="4267200"/>
          </a:xfrm>
        </p:spPr>
        <p:txBody>
          <a:bodyPr/>
          <a:lstStyle/>
          <a:p>
            <a:r>
              <a:rPr lang="en-US" sz="2400" smtClean="0"/>
              <a:t>40% </a:t>
            </a:r>
            <a:r>
              <a:rPr lang="en-US" sz="2400" dirty="0"/>
              <a:t>of guardrail fatalities are motorcyclists.</a:t>
            </a:r>
          </a:p>
          <a:p>
            <a:pPr marL="0" indent="0">
              <a:buNone/>
            </a:pPr>
            <a:endParaRPr lang="en-US" sz="2400" dirty="0"/>
          </a:p>
          <a:p>
            <a:r>
              <a:rPr lang="en-US" sz="2400" dirty="0">
                <a:latin typeface="Verdana"/>
                <a:cs typeface="Verdana"/>
              </a:rPr>
              <a:t>Fatality Risk from guardrail nearly double risk from concrete barrier.</a:t>
            </a:r>
            <a:endParaRPr lang="da-DK" sz="2400" dirty="0">
              <a:latin typeface="Verdana"/>
              <a:cs typeface="Verdana"/>
            </a:endParaRPr>
          </a:p>
          <a:p>
            <a:pPr marL="0" indent="0">
              <a:buNone/>
            </a:pPr>
            <a:endParaRPr lang="da-DK" sz="2400" dirty="0">
              <a:latin typeface="Verdana"/>
              <a:cs typeface="Verdana"/>
            </a:endParaRPr>
          </a:p>
          <a:p>
            <a:r>
              <a:rPr lang="en-US" sz="2400" dirty="0">
                <a:latin typeface="Verdana"/>
                <a:cs typeface="Verdana"/>
              </a:rPr>
              <a:t>No evidence that cable more dangerous than W-Beam.</a:t>
            </a:r>
            <a:endParaRPr lang="da-DK" sz="2400" dirty="0">
              <a:latin typeface="Verdana"/>
              <a:cs typeface="Verdana"/>
            </a:endParaRPr>
          </a:p>
          <a:p>
            <a:pPr marL="0" indent="0">
              <a:buNone/>
            </a:pPr>
            <a:endParaRPr lang="da-DK" sz="2400" dirty="0">
              <a:latin typeface="Verdana"/>
              <a:cs typeface="Verdana"/>
            </a:endParaRPr>
          </a:p>
          <a:p>
            <a:r>
              <a:rPr lang="en-US" sz="2400" dirty="0">
                <a:latin typeface="Verdana"/>
                <a:cs typeface="Verdana"/>
              </a:rPr>
              <a:t>Serious injuries are primarily to thorax and lower extremities.</a:t>
            </a:r>
          </a:p>
          <a:p>
            <a:pPr marL="0" indent="0">
              <a:buNone/>
            </a:pPr>
            <a:endParaRPr lang="en-US" sz="2400" dirty="0">
              <a:latin typeface="Verdana"/>
              <a:cs typeface="Verdana"/>
            </a:endParaRPr>
          </a:p>
          <a:p>
            <a:r>
              <a:rPr lang="en-US" sz="2400" dirty="0">
                <a:latin typeface="Verdana"/>
                <a:cs typeface="Verdana"/>
              </a:rPr>
              <a:t>Countermeasure priority – reduce post entanglement.</a:t>
            </a:r>
            <a:endParaRPr lang="da-DK" sz="2400" dirty="0">
              <a:latin typeface="Verdana"/>
              <a:cs typeface="Verdana"/>
            </a:endParaRPr>
          </a:p>
          <a:p>
            <a:endParaRPr lang="en-US" sz="2400" dirty="0"/>
          </a:p>
        </p:txBody>
      </p:sp>
    </p:spTree>
    <p:extLst>
      <p:ext uri="{BB962C8B-B14F-4D97-AF65-F5344CB8AC3E}">
        <p14:creationId xmlns:p14="http://schemas.microsoft.com/office/powerpoint/2010/main" val="18116906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512-B0A4-46C1-AA2B-35A63B8242E7}"/>
              </a:ext>
            </a:extLst>
          </p:cNvPr>
          <p:cNvSpPr>
            <a:spLocks noGrp="1"/>
          </p:cNvSpPr>
          <p:nvPr>
            <p:ph type="title"/>
          </p:nvPr>
        </p:nvSpPr>
        <p:spPr/>
        <p:txBody>
          <a:bodyPr/>
          <a:lstStyle/>
          <a:p>
            <a:r>
              <a:rPr lang="en-US" dirty="0"/>
              <a:t>Countermeasure Priorities</a:t>
            </a:r>
          </a:p>
        </p:txBody>
      </p:sp>
      <p:sp>
        <p:nvSpPr>
          <p:cNvPr id="3" name="Content Placeholder 2">
            <a:extLst>
              <a:ext uri="{FF2B5EF4-FFF2-40B4-BE49-F238E27FC236}">
                <a16:creationId xmlns:a16="http://schemas.microsoft.com/office/drawing/2014/main" id="{60506DD8-8F21-4E6A-B80E-117F24CEF18F}"/>
              </a:ext>
            </a:extLst>
          </p:cNvPr>
          <p:cNvSpPr>
            <a:spLocks noGrp="1"/>
          </p:cNvSpPr>
          <p:nvPr>
            <p:ph idx="1"/>
          </p:nvPr>
        </p:nvSpPr>
        <p:spPr>
          <a:xfrm>
            <a:off x="5562600" y="1752600"/>
            <a:ext cx="6324600" cy="4267200"/>
          </a:xfrm>
        </p:spPr>
        <p:txBody>
          <a:bodyPr/>
          <a:lstStyle/>
          <a:p>
            <a:pPr>
              <a:spcAft>
                <a:spcPts val="2400"/>
              </a:spcAft>
            </a:pPr>
            <a:r>
              <a:rPr lang="en-US" dirty="0"/>
              <a:t>Rider entanglement with posts</a:t>
            </a:r>
          </a:p>
          <a:p>
            <a:pPr>
              <a:spcAft>
                <a:spcPts val="2400"/>
              </a:spcAft>
            </a:pPr>
            <a:r>
              <a:rPr lang="en-US" dirty="0"/>
              <a:t>Lacerations from top of posts</a:t>
            </a:r>
          </a:p>
          <a:p>
            <a:pPr>
              <a:spcAft>
                <a:spcPts val="2400"/>
              </a:spcAft>
            </a:pPr>
            <a:r>
              <a:rPr lang="en-US" dirty="0"/>
              <a:t>Laceration from top of rail</a:t>
            </a:r>
          </a:p>
          <a:p>
            <a:pPr>
              <a:spcAft>
                <a:spcPts val="2400"/>
              </a:spcAft>
            </a:pPr>
            <a:r>
              <a:rPr lang="en-US" dirty="0"/>
              <a:t>No evidence of wire rope laceration</a:t>
            </a:r>
          </a:p>
        </p:txBody>
      </p:sp>
      <p:sp>
        <p:nvSpPr>
          <p:cNvPr id="4" name="Rectangle 3">
            <a:extLst>
              <a:ext uri="{FF2B5EF4-FFF2-40B4-BE49-F238E27FC236}">
                <a16:creationId xmlns:a16="http://schemas.microsoft.com/office/drawing/2014/main" id="{4E4B7032-5235-47CE-AABE-CFF1F0AF57DC}"/>
              </a:ext>
            </a:extLst>
          </p:cNvPr>
          <p:cNvSpPr/>
          <p:nvPr/>
        </p:nvSpPr>
        <p:spPr>
          <a:xfrm>
            <a:off x="1371600" y="4868374"/>
            <a:ext cx="3657600" cy="1200329"/>
          </a:xfrm>
          <a:prstGeom prst="rect">
            <a:avLst/>
          </a:prstGeom>
        </p:spPr>
        <p:txBody>
          <a:bodyPr wrap="square">
            <a:spAutoFit/>
          </a:bodyPr>
          <a:lstStyle/>
          <a:p>
            <a:pPr algn="ctr"/>
            <a:r>
              <a:rPr lang="en-US" dirty="0">
                <a:latin typeface="Verdana" panose="020B0604030504040204" pitchFamily="34" charset="0"/>
              </a:rPr>
              <a:t>Rider MC-007-D</a:t>
            </a:r>
          </a:p>
          <a:p>
            <a:pPr algn="ctr"/>
            <a:r>
              <a:rPr lang="en-US" dirty="0">
                <a:latin typeface="Verdana" panose="020B0604030504040204" pitchFamily="34" charset="0"/>
              </a:rPr>
              <a:t>dragged along top of posts</a:t>
            </a:r>
          </a:p>
          <a:p>
            <a:pPr algn="ctr"/>
            <a:r>
              <a:rPr lang="en-US" dirty="0">
                <a:latin typeface="Verdana" panose="020B0604030504040204" pitchFamily="34" charset="0"/>
              </a:rPr>
              <a:t>causing serious abdominal</a:t>
            </a:r>
          </a:p>
          <a:p>
            <a:pPr algn="ctr"/>
            <a:r>
              <a:rPr lang="en-US" dirty="0">
                <a:latin typeface="Verdana" panose="020B0604030504040204" pitchFamily="34" charset="0"/>
              </a:rPr>
              <a:t>injuries</a:t>
            </a:r>
            <a:endParaRPr lang="en-US" dirty="0"/>
          </a:p>
        </p:txBody>
      </p:sp>
      <p:pic>
        <p:nvPicPr>
          <p:cNvPr id="5" name="Picture 4">
            <a:extLst>
              <a:ext uri="{FF2B5EF4-FFF2-40B4-BE49-F238E27FC236}">
                <a16:creationId xmlns:a16="http://schemas.microsoft.com/office/drawing/2014/main" id="{C0BBA22B-D1F7-46FD-B46E-86D39FEE5FB0}"/>
              </a:ext>
            </a:extLst>
          </p:cNvPr>
          <p:cNvPicPr>
            <a:picLocks noChangeAspect="1"/>
          </p:cNvPicPr>
          <p:nvPr/>
        </p:nvPicPr>
        <p:blipFill>
          <a:blip r:embed="rId2"/>
          <a:stretch>
            <a:fillRect/>
          </a:stretch>
        </p:blipFill>
        <p:spPr>
          <a:xfrm>
            <a:off x="1287574" y="2209800"/>
            <a:ext cx="3764372" cy="2514600"/>
          </a:xfrm>
          <a:prstGeom prst="rect">
            <a:avLst/>
          </a:prstGeom>
        </p:spPr>
      </p:pic>
    </p:spTree>
    <p:extLst>
      <p:ext uri="{BB962C8B-B14F-4D97-AF65-F5344CB8AC3E}">
        <p14:creationId xmlns:p14="http://schemas.microsoft.com/office/powerpoint/2010/main" val="10208032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D48D-93DD-48F8-B1B2-F2F35EB25C63}"/>
              </a:ext>
            </a:extLst>
          </p:cNvPr>
          <p:cNvSpPr>
            <a:spLocks noGrp="1"/>
          </p:cNvSpPr>
          <p:nvPr>
            <p:ph type="title"/>
          </p:nvPr>
        </p:nvSpPr>
        <p:spPr/>
        <p:txBody>
          <a:bodyPr/>
          <a:lstStyle/>
          <a:p>
            <a:r>
              <a:rPr lang="en-US" dirty="0"/>
              <a:t>Example Countermeasures</a:t>
            </a:r>
          </a:p>
        </p:txBody>
      </p:sp>
      <p:grpSp>
        <p:nvGrpSpPr>
          <p:cNvPr id="4" name="Group 3">
            <a:extLst>
              <a:ext uri="{FF2B5EF4-FFF2-40B4-BE49-F238E27FC236}">
                <a16:creationId xmlns:a16="http://schemas.microsoft.com/office/drawing/2014/main" id="{1BDF3BC4-880A-4AEB-A6BC-6C3378CC26B0}"/>
              </a:ext>
            </a:extLst>
          </p:cNvPr>
          <p:cNvGrpSpPr>
            <a:grpSpLocks noChangeAspect="1"/>
          </p:cNvGrpSpPr>
          <p:nvPr/>
        </p:nvGrpSpPr>
        <p:grpSpPr>
          <a:xfrm>
            <a:off x="1047366" y="1828800"/>
            <a:ext cx="10105734" cy="4572000"/>
            <a:chOff x="1129284" y="1987643"/>
            <a:chExt cx="5628894" cy="2546604"/>
          </a:xfrm>
        </p:grpSpPr>
        <p:grpSp>
          <p:nvGrpSpPr>
            <p:cNvPr id="5" name="Group 4">
              <a:extLst>
                <a:ext uri="{FF2B5EF4-FFF2-40B4-BE49-F238E27FC236}">
                  <a16:creationId xmlns:a16="http://schemas.microsoft.com/office/drawing/2014/main" id="{3238C121-1C22-4574-BFC4-DFBD3E243D50}"/>
                </a:ext>
              </a:extLst>
            </p:cNvPr>
            <p:cNvGrpSpPr/>
            <p:nvPr/>
          </p:nvGrpSpPr>
          <p:grpSpPr>
            <a:xfrm>
              <a:off x="1129284" y="1987643"/>
              <a:ext cx="5628894" cy="2546604"/>
              <a:chOff x="1129284" y="1987643"/>
              <a:chExt cx="5628894" cy="2546604"/>
            </a:xfrm>
          </p:grpSpPr>
          <p:sp>
            <p:nvSpPr>
              <p:cNvPr id="12" name="object 33">
                <a:extLst>
                  <a:ext uri="{FF2B5EF4-FFF2-40B4-BE49-F238E27FC236}">
                    <a16:creationId xmlns:a16="http://schemas.microsoft.com/office/drawing/2014/main" id="{AD8417E1-E8BA-4963-85F2-342DFE04E785}"/>
                  </a:ext>
                </a:extLst>
              </p:cNvPr>
              <p:cNvSpPr/>
              <p:nvPr/>
            </p:nvSpPr>
            <p:spPr>
              <a:xfrm>
                <a:off x="1129284" y="1989581"/>
                <a:ext cx="4447794" cy="2542794"/>
              </a:xfrm>
              <a:custGeom>
                <a:avLst/>
                <a:gdLst/>
                <a:ahLst/>
                <a:cxnLst/>
                <a:rect l="l" t="t" r="r" b="b"/>
                <a:pathLst>
                  <a:path w="4447794" h="2542794">
                    <a:moveTo>
                      <a:pt x="0" y="2528316"/>
                    </a:moveTo>
                    <a:lnTo>
                      <a:pt x="0" y="2536698"/>
                    </a:lnTo>
                    <a:lnTo>
                      <a:pt x="6096" y="2542794"/>
                    </a:lnTo>
                    <a:lnTo>
                      <a:pt x="4433316" y="2542794"/>
                    </a:lnTo>
                    <a:lnTo>
                      <a:pt x="28194" y="2528316"/>
                    </a:lnTo>
                    <a:lnTo>
                      <a:pt x="28193" y="28193"/>
                    </a:lnTo>
                    <a:lnTo>
                      <a:pt x="4433316" y="28194"/>
                    </a:lnTo>
                    <a:lnTo>
                      <a:pt x="4441698" y="2542794"/>
                    </a:lnTo>
                    <a:lnTo>
                      <a:pt x="4447794" y="2536698"/>
                    </a:lnTo>
                    <a:lnTo>
                      <a:pt x="4447794" y="6096"/>
                    </a:lnTo>
                    <a:lnTo>
                      <a:pt x="4441698" y="0"/>
                    </a:lnTo>
                    <a:lnTo>
                      <a:pt x="4433316" y="0"/>
                    </a:lnTo>
                    <a:lnTo>
                      <a:pt x="4419600" y="13716"/>
                    </a:lnTo>
                    <a:lnTo>
                      <a:pt x="28194" y="13716"/>
                    </a:lnTo>
                    <a:lnTo>
                      <a:pt x="13716" y="28194"/>
                    </a:lnTo>
                    <a:lnTo>
                      <a:pt x="13716" y="2514600"/>
                    </a:lnTo>
                    <a:lnTo>
                      <a:pt x="13716" y="0"/>
                    </a:lnTo>
                    <a:lnTo>
                      <a:pt x="6096" y="0"/>
                    </a:lnTo>
                    <a:lnTo>
                      <a:pt x="0" y="6096"/>
                    </a:lnTo>
                    <a:lnTo>
                      <a:pt x="0" y="2528316"/>
                    </a:lnTo>
                    <a:close/>
                  </a:path>
                  <a:path w="4447794" h="2542794">
                    <a:moveTo>
                      <a:pt x="4433316" y="2514600"/>
                    </a:moveTo>
                    <a:lnTo>
                      <a:pt x="4419600" y="2528316"/>
                    </a:lnTo>
                    <a:lnTo>
                      <a:pt x="4433316" y="2542794"/>
                    </a:lnTo>
                    <a:lnTo>
                      <a:pt x="4441698" y="2542794"/>
                    </a:lnTo>
                    <a:lnTo>
                      <a:pt x="4433316" y="28194"/>
                    </a:lnTo>
                    <a:lnTo>
                      <a:pt x="4433316" y="2514600"/>
                    </a:lnTo>
                    <a:close/>
                  </a:path>
                  <a:path w="4447794" h="2542794">
                    <a:moveTo>
                      <a:pt x="4433316" y="28194"/>
                    </a:moveTo>
                    <a:lnTo>
                      <a:pt x="4419600" y="28194"/>
                    </a:lnTo>
                    <a:lnTo>
                      <a:pt x="4419600" y="2514600"/>
                    </a:lnTo>
                    <a:lnTo>
                      <a:pt x="28193" y="2514599"/>
                    </a:lnTo>
                    <a:lnTo>
                      <a:pt x="28194" y="2528316"/>
                    </a:lnTo>
                    <a:lnTo>
                      <a:pt x="4433316" y="2542794"/>
                    </a:lnTo>
                    <a:lnTo>
                      <a:pt x="4419600" y="2528316"/>
                    </a:lnTo>
                    <a:lnTo>
                      <a:pt x="4433316" y="2514600"/>
                    </a:lnTo>
                    <a:lnTo>
                      <a:pt x="4433316" y="28194"/>
                    </a:lnTo>
                    <a:close/>
                  </a:path>
                  <a:path w="4447794" h="2542794">
                    <a:moveTo>
                      <a:pt x="13716" y="2514600"/>
                    </a:moveTo>
                    <a:lnTo>
                      <a:pt x="13716" y="28194"/>
                    </a:lnTo>
                    <a:lnTo>
                      <a:pt x="28194" y="13716"/>
                    </a:lnTo>
                    <a:lnTo>
                      <a:pt x="4419600" y="13716"/>
                    </a:lnTo>
                    <a:lnTo>
                      <a:pt x="4433316" y="0"/>
                    </a:lnTo>
                    <a:lnTo>
                      <a:pt x="13716" y="0"/>
                    </a:lnTo>
                    <a:lnTo>
                      <a:pt x="13716" y="2514600"/>
                    </a:lnTo>
                    <a:close/>
                  </a:path>
                </a:pathLst>
              </a:custGeom>
              <a:solidFill>
                <a:srgbClr val="0070BF"/>
              </a:solidFill>
            </p:spPr>
            <p:txBody>
              <a:bodyPr wrap="square" lIns="0" tIns="0" rIns="0" bIns="0" rtlCol="0">
                <a:noAutofit/>
              </a:bodyPr>
              <a:lstStyle/>
              <a:p>
                <a:endParaRPr/>
              </a:p>
            </p:txBody>
          </p:sp>
          <p:sp>
            <p:nvSpPr>
              <p:cNvPr id="13" name="object 36">
                <a:extLst>
                  <a:ext uri="{FF2B5EF4-FFF2-40B4-BE49-F238E27FC236}">
                    <a16:creationId xmlns:a16="http://schemas.microsoft.com/office/drawing/2014/main" id="{4FDDA57B-6CA2-48D9-9B15-7594B75C51E6}"/>
                  </a:ext>
                </a:extLst>
              </p:cNvPr>
              <p:cNvSpPr/>
              <p:nvPr/>
            </p:nvSpPr>
            <p:spPr>
              <a:xfrm>
                <a:off x="5548884" y="1987643"/>
                <a:ext cx="1209294" cy="2546604"/>
              </a:xfrm>
              <a:custGeom>
                <a:avLst/>
                <a:gdLst/>
                <a:ahLst/>
                <a:cxnLst/>
                <a:rect l="l" t="t" r="r" b="b"/>
                <a:pathLst>
                  <a:path w="1209293" h="2546604">
                    <a:moveTo>
                      <a:pt x="0" y="2532126"/>
                    </a:moveTo>
                    <a:lnTo>
                      <a:pt x="0" y="2540508"/>
                    </a:lnTo>
                    <a:lnTo>
                      <a:pt x="6096" y="2546604"/>
                    </a:lnTo>
                    <a:lnTo>
                      <a:pt x="1194816" y="2546604"/>
                    </a:lnTo>
                    <a:lnTo>
                      <a:pt x="28194" y="2532126"/>
                    </a:lnTo>
                    <a:lnTo>
                      <a:pt x="28194" y="28194"/>
                    </a:lnTo>
                    <a:lnTo>
                      <a:pt x="1194816" y="28193"/>
                    </a:lnTo>
                    <a:lnTo>
                      <a:pt x="1203198" y="2546604"/>
                    </a:lnTo>
                    <a:lnTo>
                      <a:pt x="1209294" y="2540508"/>
                    </a:lnTo>
                    <a:lnTo>
                      <a:pt x="1209294" y="6095"/>
                    </a:lnTo>
                    <a:lnTo>
                      <a:pt x="1203198" y="0"/>
                    </a:lnTo>
                    <a:lnTo>
                      <a:pt x="1194816" y="0"/>
                    </a:lnTo>
                    <a:lnTo>
                      <a:pt x="1181100" y="14477"/>
                    </a:lnTo>
                    <a:lnTo>
                      <a:pt x="28194" y="14477"/>
                    </a:lnTo>
                    <a:lnTo>
                      <a:pt x="13716" y="28193"/>
                    </a:lnTo>
                    <a:lnTo>
                      <a:pt x="13716" y="2518410"/>
                    </a:lnTo>
                    <a:lnTo>
                      <a:pt x="13716" y="0"/>
                    </a:lnTo>
                    <a:lnTo>
                      <a:pt x="6096" y="0"/>
                    </a:lnTo>
                    <a:lnTo>
                      <a:pt x="0" y="6095"/>
                    </a:lnTo>
                    <a:lnTo>
                      <a:pt x="0" y="2532126"/>
                    </a:lnTo>
                    <a:close/>
                  </a:path>
                  <a:path w="1209293" h="2546604">
                    <a:moveTo>
                      <a:pt x="1194816" y="2518410"/>
                    </a:moveTo>
                    <a:lnTo>
                      <a:pt x="1181100" y="2532126"/>
                    </a:lnTo>
                    <a:lnTo>
                      <a:pt x="1194816" y="2546604"/>
                    </a:lnTo>
                    <a:lnTo>
                      <a:pt x="1203198" y="2546604"/>
                    </a:lnTo>
                    <a:lnTo>
                      <a:pt x="1194816" y="28193"/>
                    </a:lnTo>
                    <a:lnTo>
                      <a:pt x="1194816" y="2518410"/>
                    </a:lnTo>
                    <a:close/>
                  </a:path>
                  <a:path w="1209293" h="2546604">
                    <a:moveTo>
                      <a:pt x="1194816" y="28193"/>
                    </a:moveTo>
                    <a:lnTo>
                      <a:pt x="1181100" y="28194"/>
                    </a:lnTo>
                    <a:lnTo>
                      <a:pt x="1181100" y="2518410"/>
                    </a:lnTo>
                    <a:lnTo>
                      <a:pt x="28194" y="2518410"/>
                    </a:lnTo>
                    <a:lnTo>
                      <a:pt x="28194" y="2532126"/>
                    </a:lnTo>
                    <a:lnTo>
                      <a:pt x="1194816" y="2546604"/>
                    </a:lnTo>
                    <a:lnTo>
                      <a:pt x="1181100" y="2532126"/>
                    </a:lnTo>
                    <a:lnTo>
                      <a:pt x="1194816" y="2518410"/>
                    </a:lnTo>
                    <a:lnTo>
                      <a:pt x="1194816" y="28193"/>
                    </a:lnTo>
                    <a:close/>
                  </a:path>
                  <a:path w="1209293" h="2546604">
                    <a:moveTo>
                      <a:pt x="13716" y="2518410"/>
                    </a:moveTo>
                    <a:lnTo>
                      <a:pt x="13716" y="28193"/>
                    </a:lnTo>
                    <a:lnTo>
                      <a:pt x="28194" y="14477"/>
                    </a:lnTo>
                    <a:lnTo>
                      <a:pt x="1181100" y="14477"/>
                    </a:lnTo>
                    <a:lnTo>
                      <a:pt x="1194816" y="0"/>
                    </a:lnTo>
                    <a:lnTo>
                      <a:pt x="13716" y="0"/>
                    </a:lnTo>
                    <a:lnTo>
                      <a:pt x="13716" y="2518410"/>
                    </a:lnTo>
                    <a:close/>
                  </a:path>
                </a:pathLst>
              </a:custGeom>
              <a:solidFill>
                <a:srgbClr val="0070BF"/>
              </a:solidFill>
            </p:spPr>
            <p:txBody>
              <a:bodyPr wrap="square" lIns="0" tIns="0" rIns="0" bIns="0" rtlCol="0">
                <a:noAutofit/>
              </a:bodyPr>
              <a:lstStyle/>
              <a:p>
                <a:endParaRPr/>
              </a:p>
            </p:txBody>
          </p:sp>
        </p:grpSp>
        <p:sp>
          <p:nvSpPr>
            <p:cNvPr id="6" name="object 28">
              <a:extLst>
                <a:ext uri="{FF2B5EF4-FFF2-40B4-BE49-F238E27FC236}">
                  <a16:creationId xmlns:a16="http://schemas.microsoft.com/office/drawing/2014/main" id="{DD218CEA-1204-407B-BB24-1B44076681B9}"/>
                </a:ext>
              </a:extLst>
            </p:cNvPr>
            <p:cNvSpPr/>
            <p:nvPr/>
          </p:nvSpPr>
          <p:spPr>
            <a:xfrm>
              <a:off x="1257300" y="2069592"/>
              <a:ext cx="2385606" cy="1011935"/>
            </a:xfrm>
            <a:prstGeom prst="rect">
              <a:avLst/>
            </a:prstGeom>
            <a:blipFill>
              <a:blip r:embed="rId2" cstate="print"/>
              <a:stretch>
                <a:fillRect/>
              </a:stretch>
            </a:blipFill>
          </p:spPr>
          <p:txBody>
            <a:bodyPr wrap="square" lIns="0" tIns="0" rIns="0" bIns="0" rtlCol="0">
              <a:noAutofit/>
            </a:bodyPr>
            <a:lstStyle/>
            <a:p>
              <a:endParaRPr/>
            </a:p>
          </p:txBody>
        </p:sp>
        <p:sp>
          <p:nvSpPr>
            <p:cNvPr id="7" name="object 23">
              <a:extLst>
                <a:ext uri="{FF2B5EF4-FFF2-40B4-BE49-F238E27FC236}">
                  <a16:creationId xmlns:a16="http://schemas.microsoft.com/office/drawing/2014/main" id="{FEA52DCB-445F-4208-9E7B-F74337D427E7}"/>
                </a:ext>
              </a:extLst>
            </p:cNvPr>
            <p:cNvSpPr/>
            <p:nvPr/>
          </p:nvSpPr>
          <p:spPr>
            <a:xfrm>
              <a:off x="3726179" y="2036826"/>
              <a:ext cx="1534668" cy="1035557"/>
            </a:xfrm>
            <a:prstGeom prst="rect">
              <a:avLst/>
            </a:prstGeom>
            <a:blipFill>
              <a:blip r:embed="rId3" cstate="print"/>
              <a:stretch>
                <a:fillRect/>
              </a:stretch>
            </a:blipFill>
          </p:spPr>
          <p:txBody>
            <a:bodyPr wrap="square" lIns="0" tIns="0" rIns="0" bIns="0" rtlCol="0">
              <a:noAutofit/>
            </a:bodyPr>
            <a:lstStyle/>
            <a:p>
              <a:endParaRPr/>
            </a:p>
          </p:txBody>
        </p:sp>
        <p:sp>
          <p:nvSpPr>
            <p:cNvPr id="8" name="object 34">
              <a:extLst>
                <a:ext uri="{FF2B5EF4-FFF2-40B4-BE49-F238E27FC236}">
                  <a16:creationId xmlns:a16="http://schemas.microsoft.com/office/drawing/2014/main" id="{9D455BAF-342F-4851-89FB-5E95A10B5932}"/>
                </a:ext>
              </a:extLst>
            </p:cNvPr>
            <p:cNvSpPr/>
            <p:nvPr/>
          </p:nvSpPr>
          <p:spPr>
            <a:xfrm>
              <a:off x="5795772" y="2041398"/>
              <a:ext cx="615200" cy="10256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35">
              <a:extLst>
                <a:ext uri="{FF2B5EF4-FFF2-40B4-BE49-F238E27FC236}">
                  <a16:creationId xmlns:a16="http://schemas.microsoft.com/office/drawing/2014/main" id="{7937BA05-09CA-4390-AB26-4B23E6EEE676}"/>
                </a:ext>
              </a:extLst>
            </p:cNvPr>
            <p:cNvSpPr/>
            <p:nvPr/>
          </p:nvSpPr>
          <p:spPr>
            <a:xfrm>
              <a:off x="5737860" y="3159252"/>
              <a:ext cx="894588" cy="1056132"/>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3">
              <a:extLst>
                <a:ext uri="{FF2B5EF4-FFF2-40B4-BE49-F238E27FC236}">
                  <a16:creationId xmlns:a16="http://schemas.microsoft.com/office/drawing/2014/main" id="{1BDE13A7-A977-4CB5-90A9-C4C933DD193C}"/>
                </a:ext>
              </a:extLst>
            </p:cNvPr>
            <p:cNvSpPr/>
            <p:nvPr/>
          </p:nvSpPr>
          <p:spPr>
            <a:xfrm>
              <a:off x="2907792" y="3230118"/>
              <a:ext cx="2515361" cy="9852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8">
              <a:extLst>
                <a:ext uri="{FF2B5EF4-FFF2-40B4-BE49-F238E27FC236}">
                  <a16:creationId xmlns:a16="http://schemas.microsoft.com/office/drawing/2014/main" id="{71AB1AC7-F762-4E5C-BF85-D0303495767A}"/>
                </a:ext>
              </a:extLst>
            </p:cNvPr>
            <p:cNvSpPr/>
            <p:nvPr/>
          </p:nvSpPr>
          <p:spPr>
            <a:xfrm>
              <a:off x="1253490" y="3345942"/>
              <a:ext cx="1504949" cy="857249"/>
            </a:xfrm>
            <a:prstGeom prst="rect">
              <a:avLst/>
            </a:prstGeom>
            <a:blipFill>
              <a:blip r:embed="rId7" cstate="print"/>
              <a:stretch>
                <a:fillRect/>
              </a:stretch>
            </a:blipFill>
          </p:spPr>
          <p:txBody>
            <a:bodyPr wrap="square" lIns="0" tIns="0" rIns="0" bIns="0" rtlCol="0">
              <a:noAutofit/>
            </a:bodyPr>
            <a:lstStyle/>
            <a:p>
              <a:endParaRPr/>
            </a:p>
          </p:txBody>
        </p:sp>
      </p:grpSp>
      <p:sp>
        <p:nvSpPr>
          <p:cNvPr id="14" name="Rectangle 13">
            <a:extLst>
              <a:ext uri="{FF2B5EF4-FFF2-40B4-BE49-F238E27FC236}">
                <a16:creationId xmlns:a16="http://schemas.microsoft.com/office/drawing/2014/main" id="{8BE0C36F-4002-46E3-9AAE-DEEB04FC05B7}"/>
              </a:ext>
            </a:extLst>
          </p:cNvPr>
          <p:cNvSpPr/>
          <p:nvPr/>
        </p:nvSpPr>
        <p:spPr>
          <a:xfrm>
            <a:off x="8464894" y="219055"/>
            <a:ext cx="3433694" cy="646331"/>
          </a:xfrm>
          <a:prstGeom prst="rect">
            <a:avLst/>
          </a:prstGeom>
        </p:spPr>
        <p:txBody>
          <a:bodyPr wrap="square">
            <a:spAutoFit/>
          </a:bodyPr>
          <a:lstStyle/>
          <a:p>
            <a:r>
              <a:rPr lang="en-US" i="1" dirty="0">
                <a:latin typeface="Verdana" panose="020B0604030504040204" pitchFamily="34" charset="0"/>
              </a:rPr>
              <a:t>Images – Lindsay, </a:t>
            </a:r>
            <a:r>
              <a:rPr lang="en-US" i="1" dirty="0" err="1">
                <a:latin typeface="Verdana" panose="020B0604030504040204" pitchFamily="34" charset="0"/>
              </a:rPr>
              <a:t>Sodirel</a:t>
            </a:r>
            <a:r>
              <a:rPr lang="en-US" i="1" dirty="0">
                <a:latin typeface="Verdana" panose="020B0604030504040204" pitchFamily="34" charset="0"/>
              </a:rPr>
              <a:t>,</a:t>
            </a:r>
          </a:p>
          <a:p>
            <a:r>
              <a:rPr lang="en-US" i="1" dirty="0" err="1">
                <a:latin typeface="Verdana" panose="020B0604030504040204" pitchFamily="34" charset="0"/>
              </a:rPr>
              <a:t>EuroRAP</a:t>
            </a:r>
            <a:r>
              <a:rPr lang="en-US" i="1" dirty="0">
                <a:latin typeface="Verdana" panose="020B0604030504040204" pitchFamily="34" charset="0"/>
              </a:rPr>
              <a:t>, </a:t>
            </a:r>
            <a:r>
              <a:rPr lang="en-US" i="1" dirty="0" err="1">
                <a:latin typeface="Verdana" panose="020B0604030504040204" pitchFamily="34" charset="0"/>
              </a:rPr>
              <a:t>MCDonald</a:t>
            </a:r>
            <a:r>
              <a:rPr lang="en-US" i="1" dirty="0">
                <a:latin typeface="Verdana" panose="020B0604030504040204" pitchFamily="34" charset="0"/>
              </a:rPr>
              <a:t>, </a:t>
            </a:r>
            <a:r>
              <a:rPr lang="en-US" i="1" dirty="0" err="1">
                <a:latin typeface="Verdana" panose="020B0604030504040204" pitchFamily="34" charset="0"/>
              </a:rPr>
              <a:t>Ingal</a:t>
            </a:r>
            <a:endParaRPr lang="en-US" dirty="0"/>
          </a:p>
        </p:txBody>
      </p:sp>
    </p:spTree>
    <p:extLst>
      <p:ext uri="{BB962C8B-B14F-4D97-AF65-F5344CB8AC3E}">
        <p14:creationId xmlns:p14="http://schemas.microsoft.com/office/powerpoint/2010/main" val="164639876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01BF-14C9-4B5D-B96B-06F9E71CD2C9}"/>
              </a:ext>
            </a:extLst>
          </p:cNvPr>
          <p:cNvSpPr>
            <a:spLocks noGrp="1"/>
          </p:cNvSpPr>
          <p:nvPr>
            <p:ph type="title"/>
          </p:nvPr>
        </p:nvSpPr>
        <p:spPr/>
        <p:txBody>
          <a:bodyPr/>
          <a:lstStyle/>
          <a:p>
            <a:r>
              <a:rPr lang="en-US" dirty="0"/>
              <a:t>Pilot Tests of MPS in US</a:t>
            </a:r>
          </a:p>
        </p:txBody>
      </p:sp>
      <p:sp>
        <p:nvSpPr>
          <p:cNvPr id="3" name="Content Placeholder 2">
            <a:extLst>
              <a:ext uri="{FF2B5EF4-FFF2-40B4-BE49-F238E27FC236}">
                <a16:creationId xmlns:a16="http://schemas.microsoft.com/office/drawing/2014/main" id="{ABB3D277-1536-4AB2-9FE6-C203FFC60CED}"/>
              </a:ext>
            </a:extLst>
          </p:cNvPr>
          <p:cNvSpPr>
            <a:spLocks noGrp="1"/>
          </p:cNvSpPr>
          <p:nvPr>
            <p:ph idx="1"/>
          </p:nvPr>
        </p:nvSpPr>
        <p:spPr>
          <a:xfrm>
            <a:off x="6559550" y="1752600"/>
            <a:ext cx="5175250" cy="4267200"/>
          </a:xfrm>
        </p:spPr>
        <p:txBody>
          <a:bodyPr/>
          <a:lstStyle/>
          <a:p>
            <a:pPr>
              <a:spcAft>
                <a:spcPts val="2400"/>
              </a:spcAft>
            </a:pPr>
            <a:r>
              <a:rPr lang="en-US" u="sng" dirty="0"/>
              <a:t>CALTRANS</a:t>
            </a:r>
            <a:r>
              <a:rPr lang="en-US" dirty="0"/>
              <a:t>: 260 feet on canyon road near Auburn, CA. No impacts since installed.</a:t>
            </a:r>
          </a:p>
          <a:p>
            <a:r>
              <a:rPr lang="en-US" u="sng" dirty="0"/>
              <a:t>NCDOT</a:t>
            </a:r>
            <a:r>
              <a:rPr lang="en-US" dirty="0"/>
              <a:t>: 4500 feet on NC 143 installed in 2018. Will be evaluated in 2021.</a:t>
            </a:r>
            <a:endParaRPr lang="en-US" u="sng" dirty="0"/>
          </a:p>
        </p:txBody>
      </p:sp>
      <p:sp>
        <p:nvSpPr>
          <p:cNvPr id="4" name="Rectangle 3">
            <a:extLst>
              <a:ext uri="{FF2B5EF4-FFF2-40B4-BE49-F238E27FC236}">
                <a16:creationId xmlns:a16="http://schemas.microsoft.com/office/drawing/2014/main" id="{2333D403-B86A-46B1-A2F9-D07CC55432E8}"/>
              </a:ext>
            </a:extLst>
          </p:cNvPr>
          <p:cNvSpPr/>
          <p:nvPr/>
        </p:nvSpPr>
        <p:spPr>
          <a:xfrm>
            <a:off x="1371600" y="4401233"/>
            <a:ext cx="4495800" cy="646331"/>
          </a:xfrm>
          <a:prstGeom prst="rect">
            <a:avLst/>
          </a:prstGeom>
        </p:spPr>
        <p:txBody>
          <a:bodyPr wrap="square">
            <a:spAutoFit/>
          </a:bodyPr>
          <a:lstStyle/>
          <a:p>
            <a:pPr algn="ctr"/>
            <a:r>
              <a:rPr lang="en-US" dirty="0">
                <a:latin typeface="Verdana" panose="020B0604030504040204" pitchFamily="34" charset="0"/>
              </a:rPr>
              <a:t>Lindsay Transportation Systems</a:t>
            </a:r>
          </a:p>
          <a:p>
            <a:pPr algn="ctr"/>
            <a:r>
              <a:rPr lang="en-US" dirty="0">
                <a:latin typeface="Verdana" panose="020B0604030504040204" pitchFamily="34" charset="0"/>
              </a:rPr>
              <a:t>DR-46 Motorcycle Barrier Attenuator</a:t>
            </a:r>
            <a:endParaRPr lang="en-US" dirty="0"/>
          </a:p>
        </p:txBody>
      </p:sp>
      <p:pic>
        <p:nvPicPr>
          <p:cNvPr id="5" name="Picture 4">
            <a:extLst>
              <a:ext uri="{FF2B5EF4-FFF2-40B4-BE49-F238E27FC236}">
                <a16:creationId xmlns:a16="http://schemas.microsoft.com/office/drawing/2014/main" id="{EE940245-E337-4FBB-BBDF-13702CCE10E8}"/>
              </a:ext>
            </a:extLst>
          </p:cNvPr>
          <p:cNvPicPr>
            <a:picLocks noChangeAspect="1"/>
          </p:cNvPicPr>
          <p:nvPr/>
        </p:nvPicPr>
        <p:blipFill>
          <a:blip r:embed="rId2"/>
          <a:stretch>
            <a:fillRect/>
          </a:stretch>
        </p:blipFill>
        <p:spPr>
          <a:xfrm>
            <a:off x="850394" y="2057400"/>
            <a:ext cx="5498214" cy="1981200"/>
          </a:xfrm>
          <a:prstGeom prst="rect">
            <a:avLst/>
          </a:prstGeom>
        </p:spPr>
      </p:pic>
    </p:spTree>
    <p:extLst>
      <p:ext uri="{BB962C8B-B14F-4D97-AF65-F5344CB8AC3E}">
        <p14:creationId xmlns:p14="http://schemas.microsoft.com/office/powerpoint/2010/main" val="21957673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20D3-B837-46FD-9508-F854690C8DA2}"/>
              </a:ext>
            </a:extLst>
          </p:cNvPr>
          <p:cNvSpPr>
            <a:spLocks noGrp="1"/>
          </p:cNvSpPr>
          <p:nvPr>
            <p:ph type="title"/>
          </p:nvPr>
        </p:nvSpPr>
        <p:spPr/>
        <p:txBody>
          <a:bodyPr/>
          <a:lstStyle/>
          <a:p>
            <a:r>
              <a:rPr lang="en-US" dirty="0"/>
              <a:t>CEN TS 1317-8 Crash Testing in Europe</a:t>
            </a:r>
          </a:p>
        </p:txBody>
      </p:sp>
      <p:pic>
        <p:nvPicPr>
          <p:cNvPr id="4" name="Picture 3">
            <a:extLst>
              <a:ext uri="{FF2B5EF4-FFF2-40B4-BE49-F238E27FC236}">
                <a16:creationId xmlns:a16="http://schemas.microsoft.com/office/drawing/2014/main" id="{E9EAE200-7807-4ACD-9A0C-C8793E7877D8}"/>
              </a:ext>
            </a:extLst>
          </p:cNvPr>
          <p:cNvPicPr>
            <a:picLocks noChangeAspect="1"/>
          </p:cNvPicPr>
          <p:nvPr/>
        </p:nvPicPr>
        <p:blipFill>
          <a:blip r:embed="rId2"/>
          <a:stretch>
            <a:fillRect/>
          </a:stretch>
        </p:blipFill>
        <p:spPr>
          <a:xfrm>
            <a:off x="198120" y="1905000"/>
            <a:ext cx="11765280" cy="2331720"/>
          </a:xfrm>
          <a:prstGeom prst="rect">
            <a:avLst/>
          </a:prstGeom>
        </p:spPr>
      </p:pic>
      <p:sp>
        <p:nvSpPr>
          <p:cNvPr id="5" name="Rectangle 4">
            <a:extLst>
              <a:ext uri="{FF2B5EF4-FFF2-40B4-BE49-F238E27FC236}">
                <a16:creationId xmlns:a16="http://schemas.microsoft.com/office/drawing/2014/main" id="{4F6634C2-3254-4981-B4DE-8E3256DC4603}"/>
              </a:ext>
            </a:extLst>
          </p:cNvPr>
          <p:cNvSpPr/>
          <p:nvPr/>
        </p:nvSpPr>
        <p:spPr>
          <a:xfrm>
            <a:off x="381000" y="4594860"/>
            <a:ext cx="2743200" cy="1200329"/>
          </a:xfrm>
          <a:prstGeom prst="rect">
            <a:avLst/>
          </a:prstGeom>
          <a:ln w="12700">
            <a:solidFill>
              <a:schemeClr val="tx1"/>
            </a:solidFill>
          </a:ln>
        </p:spPr>
        <p:txBody>
          <a:bodyPr wrap="square">
            <a:spAutoFit/>
          </a:bodyPr>
          <a:lstStyle/>
          <a:p>
            <a:pPr algn="ctr"/>
            <a:r>
              <a:rPr lang="en-US" dirty="0">
                <a:latin typeface="Verdana" panose="020B0604030504040204" pitchFamily="34" charset="0"/>
              </a:rPr>
              <a:t>Configuration 1:</a:t>
            </a:r>
          </a:p>
          <a:p>
            <a:pPr algn="ctr"/>
            <a:r>
              <a:rPr lang="en-US" dirty="0">
                <a:latin typeface="Verdana" panose="020B0604030504040204" pitchFamily="34" charset="0"/>
              </a:rPr>
              <a:t>Post-Centered</a:t>
            </a:r>
          </a:p>
          <a:p>
            <a:pPr algn="ctr"/>
            <a:r>
              <a:rPr lang="en-US" dirty="0">
                <a:latin typeface="Verdana" panose="020B0604030504040204" pitchFamily="34" charset="0"/>
              </a:rPr>
              <a:t>for continuous and</a:t>
            </a:r>
          </a:p>
          <a:p>
            <a:pPr algn="ctr"/>
            <a:r>
              <a:rPr lang="en-US" dirty="0">
                <a:latin typeface="Verdana" panose="020B0604030504040204" pitchFamily="34" charset="0"/>
              </a:rPr>
              <a:t>discontinuous MPS</a:t>
            </a:r>
            <a:endParaRPr lang="en-US" dirty="0"/>
          </a:p>
        </p:txBody>
      </p:sp>
      <p:sp>
        <p:nvSpPr>
          <p:cNvPr id="6" name="Rectangle 5">
            <a:extLst>
              <a:ext uri="{FF2B5EF4-FFF2-40B4-BE49-F238E27FC236}">
                <a16:creationId xmlns:a16="http://schemas.microsoft.com/office/drawing/2014/main" id="{032EA841-B021-410F-9734-60CD84C51914}"/>
              </a:ext>
            </a:extLst>
          </p:cNvPr>
          <p:cNvSpPr/>
          <p:nvPr/>
        </p:nvSpPr>
        <p:spPr>
          <a:xfrm>
            <a:off x="4648200" y="4594860"/>
            <a:ext cx="2743200" cy="1200329"/>
          </a:xfrm>
          <a:prstGeom prst="rect">
            <a:avLst/>
          </a:prstGeom>
          <a:ln w="12700">
            <a:solidFill>
              <a:schemeClr val="tx1"/>
            </a:solidFill>
          </a:ln>
        </p:spPr>
        <p:txBody>
          <a:bodyPr wrap="square">
            <a:spAutoFit/>
          </a:bodyPr>
          <a:lstStyle/>
          <a:p>
            <a:pPr algn="ctr"/>
            <a:r>
              <a:rPr lang="en-US" dirty="0"/>
              <a:t>Configuration 2:</a:t>
            </a:r>
          </a:p>
          <a:p>
            <a:pPr algn="ctr"/>
            <a:r>
              <a:rPr lang="en-US" dirty="0"/>
              <a:t>Post- Offset</a:t>
            </a:r>
          </a:p>
          <a:p>
            <a:pPr algn="ctr"/>
            <a:r>
              <a:rPr lang="en-US" dirty="0"/>
              <a:t>only for</a:t>
            </a:r>
          </a:p>
          <a:p>
            <a:pPr algn="ctr"/>
            <a:r>
              <a:rPr lang="en-US" dirty="0"/>
              <a:t>discontinuous MPS</a:t>
            </a:r>
          </a:p>
        </p:txBody>
      </p:sp>
      <p:sp>
        <p:nvSpPr>
          <p:cNvPr id="7" name="Rectangle 6">
            <a:extLst>
              <a:ext uri="{FF2B5EF4-FFF2-40B4-BE49-F238E27FC236}">
                <a16:creationId xmlns:a16="http://schemas.microsoft.com/office/drawing/2014/main" id="{DD92941F-01E2-493E-9D11-47AB3482FEDF}"/>
              </a:ext>
            </a:extLst>
          </p:cNvPr>
          <p:cNvSpPr/>
          <p:nvPr/>
        </p:nvSpPr>
        <p:spPr>
          <a:xfrm>
            <a:off x="8763000" y="4594859"/>
            <a:ext cx="2743200" cy="1200329"/>
          </a:xfrm>
          <a:prstGeom prst="rect">
            <a:avLst/>
          </a:prstGeom>
          <a:ln w="12700">
            <a:solidFill>
              <a:schemeClr val="tx1"/>
            </a:solidFill>
          </a:ln>
        </p:spPr>
        <p:txBody>
          <a:bodyPr wrap="square">
            <a:spAutoFit/>
          </a:bodyPr>
          <a:lstStyle/>
          <a:p>
            <a:pPr algn="ctr"/>
            <a:r>
              <a:rPr lang="en-US" dirty="0"/>
              <a:t>Configuration 3:</a:t>
            </a:r>
          </a:p>
          <a:p>
            <a:pPr algn="ctr"/>
            <a:r>
              <a:rPr lang="en-US" dirty="0" err="1"/>
              <a:t>Midspan</a:t>
            </a:r>
            <a:endParaRPr lang="en-US" dirty="0"/>
          </a:p>
          <a:p>
            <a:pPr algn="ctr"/>
            <a:r>
              <a:rPr lang="en-US" dirty="0"/>
              <a:t>only for</a:t>
            </a:r>
          </a:p>
          <a:p>
            <a:pPr algn="ctr"/>
            <a:r>
              <a:rPr lang="en-US" dirty="0"/>
              <a:t>continuous MPS</a:t>
            </a:r>
          </a:p>
        </p:txBody>
      </p:sp>
      <p:sp>
        <p:nvSpPr>
          <p:cNvPr id="9" name="TextBox 8">
            <a:extLst>
              <a:ext uri="{FF2B5EF4-FFF2-40B4-BE49-F238E27FC236}">
                <a16:creationId xmlns:a16="http://schemas.microsoft.com/office/drawing/2014/main" id="{18E1CB86-AA71-466A-9899-F2426C62B6FE}"/>
              </a:ext>
            </a:extLst>
          </p:cNvPr>
          <p:cNvSpPr txBox="1"/>
          <p:nvPr/>
        </p:nvSpPr>
        <p:spPr>
          <a:xfrm>
            <a:off x="1219200" y="6096000"/>
            <a:ext cx="9753600" cy="584775"/>
          </a:xfrm>
          <a:prstGeom prst="rect">
            <a:avLst/>
          </a:prstGeom>
          <a:noFill/>
        </p:spPr>
        <p:txBody>
          <a:bodyPr wrap="square">
            <a:spAutoFit/>
          </a:bodyPr>
          <a:lstStyle/>
          <a:p>
            <a:r>
              <a:rPr lang="en-US" sz="3200" dirty="0">
                <a:latin typeface="Verdana" panose="020B0604030504040204" pitchFamily="34" charset="0"/>
                <a:ea typeface="Verdana" panose="020B0604030504040204" pitchFamily="34" charset="0"/>
              </a:rPr>
              <a:t>Currently, No Motorcycle Crash Test in MASH</a:t>
            </a:r>
          </a:p>
        </p:txBody>
      </p:sp>
    </p:spTree>
    <p:extLst>
      <p:ext uri="{BB962C8B-B14F-4D97-AF65-F5344CB8AC3E}">
        <p14:creationId xmlns:p14="http://schemas.microsoft.com/office/powerpoint/2010/main" val="368435354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4524-C915-46C0-A4CF-03965774D497}"/>
              </a:ext>
            </a:extLst>
          </p:cNvPr>
          <p:cNvSpPr>
            <a:spLocks noGrp="1"/>
          </p:cNvSpPr>
          <p:nvPr>
            <p:ph type="title"/>
          </p:nvPr>
        </p:nvSpPr>
        <p:spPr/>
        <p:txBody>
          <a:bodyPr/>
          <a:lstStyle/>
          <a:p>
            <a:r>
              <a:rPr lang="en-US" dirty="0"/>
              <a:t>Opportunities to improve CEN 1317-8</a:t>
            </a:r>
          </a:p>
        </p:txBody>
      </p:sp>
      <p:sp>
        <p:nvSpPr>
          <p:cNvPr id="3" name="Content Placeholder 2">
            <a:extLst>
              <a:ext uri="{FF2B5EF4-FFF2-40B4-BE49-F238E27FC236}">
                <a16:creationId xmlns:a16="http://schemas.microsoft.com/office/drawing/2014/main" id="{D4382E30-C0CB-4233-8B35-E5F82AEC26FB}"/>
              </a:ext>
            </a:extLst>
          </p:cNvPr>
          <p:cNvSpPr>
            <a:spLocks noGrp="1"/>
          </p:cNvSpPr>
          <p:nvPr>
            <p:ph idx="1"/>
          </p:nvPr>
        </p:nvSpPr>
        <p:spPr/>
        <p:txBody>
          <a:bodyPr/>
          <a:lstStyle/>
          <a:p>
            <a:r>
              <a:rPr lang="en-US" sz="2800" dirty="0" err="1"/>
              <a:t>Grzebieta</a:t>
            </a:r>
            <a:r>
              <a:rPr lang="en-US" sz="2800" dirty="0"/>
              <a:t> et al. (2013) noted CEN 1317-8 does not test most common crash configurations and injuries.</a:t>
            </a:r>
          </a:p>
          <a:p>
            <a:pPr marL="0" indent="0">
              <a:buNone/>
            </a:pPr>
            <a:endParaRPr lang="en-US" sz="2000" dirty="0"/>
          </a:p>
          <a:p>
            <a:r>
              <a:rPr lang="en-US" sz="2800" dirty="0">
                <a:latin typeface="Verdana"/>
                <a:cs typeface="Verdana"/>
              </a:rPr>
              <a:t>Only tests sliding configuration. Upright impacts are approximately 50% of crashes.</a:t>
            </a:r>
            <a:endParaRPr lang="da-DK" sz="2800" dirty="0">
              <a:latin typeface="Verdana"/>
              <a:cs typeface="Verdana"/>
            </a:endParaRPr>
          </a:p>
          <a:p>
            <a:pPr marL="0" indent="0">
              <a:buNone/>
            </a:pPr>
            <a:endParaRPr lang="da-DK" sz="2000" dirty="0">
              <a:latin typeface="Verdana"/>
              <a:cs typeface="Verdana"/>
            </a:endParaRPr>
          </a:p>
          <a:p>
            <a:r>
              <a:rPr lang="en-US" sz="2800" dirty="0">
                <a:latin typeface="Verdana"/>
                <a:cs typeface="Verdana"/>
              </a:rPr>
              <a:t>Only evaluates head and neck injury. Most serious injuries are to thorax.</a:t>
            </a:r>
            <a:endParaRPr lang="da-DK" sz="2800" dirty="0">
              <a:latin typeface="Verdana"/>
              <a:cs typeface="Verdana"/>
            </a:endParaRPr>
          </a:p>
          <a:p>
            <a:pPr marL="0" indent="0">
              <a:buNone/>
            </a:pPr>
            <a:endParaRPr lang="da-DK" sz="2000" dirty="0">
              <a:latin typeface="Verdana"/>
              <a:cs typeface="Verdana"/>
            </a:endParaRPr>
          </a:p>
          <a:p>
            <a:r>
              <a:rPr lang="da-DK" sz="2800" dirty="0">
                <a:latin typeface="Verdana"/>
                <a:cs typeface="Verdana"/>
              </a:rPr>
              <a:t>Is dummy biofidelic?</a:t>
            </a:r>
          </a:p>
          <a:p>
            <a:pPr marL="0" indent="0">
              <a:buNone/>
            </a:pPr>
            <a:endParaRPr lang="en-US" sz="2800" dirty="0"/>
          </a:p>
        </p:txBody>
      </p:sp>
    </p:spTree>
    <p:extLst>
      <p:ext uri="{BB962C8B-B14F-4D97-AF65-F5344CB8AC3E}">
        <p14:creationId xmlns:p14="http://schemas.microsoft.com/office/powerpoint/2010/main" val="31810169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F2FA-4251-4A65-ADAA-4668263E44D1}"/>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B64AE33C-8473-47D6-89F0-85FCBA56C145}"/>
              </a:ext>
            </a:extLst>
          </p:cNvPr>
          <p:cNvSpPr>
            <a:spLocks noGrp="1"/>
          </p:cNvSpPr>
          <p:nvPr>
            <p:ph idx="1"/>
          </p:nvPr>
        </p:nvSpPr>
        <p:spPr/>
        <p:txBody>
          <a:bodyPr/>
          <a:lstStyle/>
          <a:p>
            <a:pPr>
              <a:spcAft>
                <a:spcPts val="1800"/>
              </a:spcAft>
            </a:pPr>
            <a:r>
              <a:rPr lang="en-US" sz="2400" dirty="0"/>
              <a:t>Develop a MASH motorcyclist crash test</a:t>
            </a:r>
          </a:p>
          <a:p>
            <a:pPr>
              <a:spcAft>
                <a:spcPts val="1800"/>
              </a:spcAft>
            </a:pPr>
            <a:r>
              <a:rPr lang="en-US" sz="2400" dirty="0"/>
              <a:t>Considerations for the AASHTO Roadside Design Guide</a:t>
            </a:r>
          </a:p>
          <a:p>
            <a:pPr>
              <a:spcAft>
                <a:spcPts val="1800"/>
              </a:spcAft>
            </a:pPr>
            <a:r>
              <a:rPr lang="en-US" sz="2400" dirty="0"/>
              <a:t>Develop methods to determine where to locate Motorcycle Protection Systems (MPS)</a:t>
            </a:r>
          </a:p>
          <a:p>
            <a:pPr>
              <a:spcAft>
                <a:spcPts val="1800"/>
              </a:spcAft>
            </a:pPr>
            <a:r>
              <a:rPr lang="en-US" sz="2400" dirty="0"/>
              <a:t>Evaluate field performance of US pilot tests of Motorcyclist Protection Systems (CA and NC)</a:t>
            </a:r>
          </a:p>
          <a:p>
            <a:pPr>
              <a:spcAft>
                <a:spcPts val="1800"/>
              </a:spcAft>
            </a:pPr>
            <a:r>
              <a:rPr lang="en-US" sz="2400" dirty="0"/>
              <a:t>Evaluate EN 1317-8 crash test in the US</a:t>
            </a:r>
          </a:p>
          <a:p>
            <a:pPr>
              <a:spcAft>
                <a:spcPts val="1800"/>
              </a:spcAft>
            </a:pPr>
            <a:r>
              <a:rPr lang="en-US" sz="2400" dirty="0"/>
              <a:t>Evaluate crash performance of Motorcyclist Protection Systems for four-wheeled vehicles</a:t>
            </a:r>
          </a:p>
        </p:txBody>
      </p:sp>
    </p:spTree>
    <p:extLst>
      <p:ext uri="{BB962C8B-B14F-4D97-AF65-F5344CB8AC3E}">
        <p14:creationId xmlns:p14="http://schemas.microsoft.com/office/powerpoint/2010/main" val="41429785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EC8D-BBFB-44D0-9719-1692461D46E5}"/>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Guardrail Fatalities by Vehicle Type</a:t>
            </a:r>
          </a:p>
        </p:txBody>
      </p:sp>
      <p:pic>
        <p:nvPicPr>
          <p:cNvPr id="6" name="Picture 5">
            <a:extLst>
              <a:ext uri="{FF2B5EF4-FFF2-40B4-BE49-F238E27FC236}">
                <a16:creationId xmlns:a16="http://schemas.microsoft.com/office/drawing/2014/main" id="{C84E1674-0342-4990-BA56-CE9515C26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62" y="2362200"/>
            <a:ext cx="5209538" cy="3542165"/>
          </a:xfrm>
          <a:prstGeom prst="rect">
            <a:avLst/>
          </a:prstGeom>
          <a:noFill/>
          <a:ln>
            <a:noFill/>
          </a:ln>
        </p:spPr>
      </p:pic>
      <p:sp>
        <p:nvSpPr>
          <p:cNvPr id="7" name="Oval 6">
            <a:extLst>
              <a:ext uri="{FF2B5EF4-FFF2-40B4-BE49-F238E27FC236}">
                <a16:creationId xmlns:a16="http://schemas.microsoft.com/office/drawing/2014/main" id="{DBE3EE1B-F88C-4120-AEC2-938C2458C831}"/>
              </a:ext>
            </a:extLst>
          </p:cNvPr>
          <p:cNvSpPr/>
          <p:nvPr/>
        </p:nvSpPr>
        <p:spPr bwMode="auto">
          <a:xfrm>
            <a:off x="4038600" y="2895600"/>
            <a:ext cx="1524000" cy="3011812"/>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9" name="Straight Arrow Connector 8">
            <a:extLst>
              <a:ext uri="{FF2B5EF4-FFF2-40B4-BE49-F238E27FC236}">
                <a16:creationId xmlns:a16="http://schemas.microsoft.com/office/drawing/2014/main" id="{A8F384EE-BB6F-485B-9F04-9B52EDBDE281}"/>
              </a:ext>
            </a:extLst>
          </p:cNvPr>
          <p:cNvCxnSpPr>
            <a:cxnSpLocks/>
            <a:endCxn id="7" idx="1"/>
          </p:cNvCxnSpPr>
          <p:nvPr/>
        </p:nvCxnSpPr>
        <p:spPr bwMode="auto">
          <a:xfrm>
            <a:off x="1828800" y="2200364"/>
            <a:ext cx="2432985" cy="1136306"/>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AC5AFF65-C221-4ADA-8F2D-089AC63EEBA2}"/>
              </a:ext>
            </a:extLst>
          </p:cNvPr>
          <p:cNvSpPr txBox="1"/>
          <p:nvPr/>
        </p:nvSpPr>
        <p:spPr>
          <a:xfrm>
            <a:off x="547959" y="1650260"/>
            <a:ext cx="4191000" cy="646331"/>
          </a:xfrm>
          <a:prstGeom prst="rect">
            <a:avLst/>
          </a:prstGeom>
          <a:solidFill>
            <a:srgbClr val="FFFF99"/>
          </a:solidFill>
          <a:ln>
            <a:solidFill>
              <a:schemeClr val="tx1"/>
            </a:solidFill>
          </a:ln>
        </p:spPr>
        <p:txBody>
          <a:bodyPr wrap="square" rtlCol="0">
            <a:spAutoFit/>
          </a:bodyPr>
          <a:lstStyle/>
          <a:p>
            <a:pPr algn="ctr"/>
            <a:r>
              <a:rPr lang="en-US" dirty="0"/>
              <a:t>Motorcycles account for more guardrail fatalities than any other vehicle type</a:t>
            </a:r>
          </a:p>
        </p:txBody>
      </p:sp>
      <p:sp>
        <p:nvSpPr>
          <p:cNvPr id="3" name="Rectangle 2">
            <a:extLst>
              <a:ext uri="{FF2B5EF4-FFF2-40B4-BE49-F238E27FC236}">
                <a16:creationId xmlns:a16="http://schemas.microsoft.com/office/drawing/2014/main" id="{BF140090-0DFD-4056-9E3E-7A1B6789B21A}"/>
              </a:ext>
            </a:extLst>
          </p:cNvPr>
          <p:cNvSpPr/>
          <p:nvPr/>
        </p:nvSpPr>
        <p:spPr>
          <a:xfrm>
            <a:off x="766233" y="5904365"/>
            <a:ext cx="4567767" cy="307777"/>
          </a:xfrm>
          <a:prstGeom prst="rect">
            <a:avLst/>
          </a:prstGeom>
        </p:spPr>
        <p:txBody>
          <a:bodyPr wrap="square">
            <a:spAutoFit/>
          </a:bodyPr>
          <a:lstStyle/>
          <a:p>
            <a:pPr algn="ctr"/>
            <a:r>
              <a:rPr lang="en-US" sz="1400" dirty="0">
                <a:latin typeface="Verdana" panose="020B0604030504040204" pitchFamily="34" charset="0"/>
                <a:ea typeface="Verdana" panose="020B0604030504040204" pitchFamily="34" charset="0"/>
              </a:rPr>
              <a:t>[Data from FARS 2018]</a:t>
            </a:r>
            <a:endParaRPr lang="en-US" sz="1400" dirty="0"/>
          </a:p>
        </p:txBody>
      </p:sp>
      <p:pic>
        <p:nvPicPr>
          <p:cNvPr id="17" name="Picture 16">
            <a:extLst>
              <a:ext uri="{FF2B5EF4-FFF2-40B4-BE49-F238E27FC236}">
                <a16:creationId xmlns:a16="http://schemas.microsoft.com/office/drawing/2014/main" id="{FC467B93-9F2D-4658-974A-90E1E355F3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7523" y="2363577"/>
            <a:ext cx="5676192" cy="3857709"/>
          </a:xfrm>
          <a:prstGeom prst="rect">
            <a:avLst/>
          </a:prstGeom>
          <a:noFill/>
          <a:ln>
            <a:noFill/>
          </a:ln>
        </p:spPr>
      </p:pic>
      <p:sp>
        <p:nvSpPr>
          <p:cNvPr id="18" name="TextBox 17">
            <a:extLst>
              <a:ext uri="{FF2B5EF4-FFF2-40B4-BE49-F238E27FC236}">
                <a16:creationId xmlns:a16="http://schemas.microsoft.com/office/drawing/2014/main" id="{5A7D8B8F-992E-499D-AEBF-80BEFED0A4DC}"/>
              </a:ext>
            </a:extLst>
          </p:cNvPr>
          <p:cNvSpPr txBox="1"/>
          <p:nvPr/>
        </p:nvSpPr>
        <p:spPr>
          <a:xfrm>
            <a:off x="6969501" y="1650260"/>
            <a:ext cx="3661833" cy="646331"/>
          </a:xfrm>
          <a:prstGeom prst="rect">
            <a:avLst/>
          </a:prstGeom>
          <a:solidFill>
            <a:schemeClr val="bg1"/>
          </a:solidFill>
          <a:ln w="19050">
            <a:solidFill>
              <a:schemeClr val="tx1"/>
            </a:solidFill>
          </a:ln>
        </p:spPr>
        <p:txBody>
          <a:bodyPr wrap="square" rtlCol="0">
            <a:spAutoFit/>
          </a:bodyPr>
          <a:lstStyle/>
          <a:p>
            <a:r>
              <a:rPr lang="en-US" dirty="0"/>
              <a:t>Motorcycles surpass all vehicles in Guardrail Fatalities</a:t>
            </a:r>
          </a:p>
        </p:txBody>
      </p:sp>
      <p:cxnSp>
        <p:nvCxnSpPr>
          <p:cNvPr id="19" name="Straight Arrow Connector 18">
            <a:extLst>
              <a:ext uri="{FF2B5EF4-FFF2-40B4-BE49-F238E27FC236}">
                <a16:creationId xmlns:a16="http://schemas.microsoft.com/office/drawing/2014/main" id="{F9022AAD-63CC-4B0D-AC75-431E3D841AD4}"/>
              </a:ext>
            </a:extLst>
          </p:cNvPr>
          <p:cNvCxnSpPr>
            <a:cxnSpLocks/>
            <a:stCxn id="18" idx="2"/>
            <a:endCxn id="20" idx="0"/>
          </p:cNvCxnSpPr>
          <p:nvPr/>
        </p:nvCxnSpPr>
        <p:spPr bwMode="auto">
          <a:xfrm flipH="1">
            <a:off x="8575619" y="2296591"/>
            <a:ext cx="224799" cy="112145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0" name="Oval 19">
            <a:extLst>
              <a:ext uri="{FF2B5EF4-FFF2-40B4-BE49-F238E27FC236}">
                <a16:creationId xmlns:a16="http://schemas.microsoft.com/office/drawing/2014/main" id="{CA6E34BE-043E-4B22-9585-DD8A470D6730}"/>
              </a:ext>
            </a:extLst>
          </p:cNvPr>
          <p:cNvSpPr/>
          <p:nvPr/>
        </p:nvSpPr>
        <p:spPr bwMode="auto">
          <a:xfrm>
            <a:off x="8350819" y="3418049"/>
            <a:ext cx="449599" cy="1004793"/>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0268413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5C32-EE85-4772-B286-6C04938CBB0D}"/>
              </a:ext>
            </a:extLst>
          </p:cNvPr>
          <p:cNvSpPr>
            <a:spLocks noGrp="1"/>
          </p:cNvSpPr>
          <p:nvPr>
            <p:ph type="title"/>
          </p:nvPr>
        </p:nvSpPr>
        <p:spPr/>
        <p:txBody>
          <a:bodyPr/>
          <a:lstStyle/>
          <a:p>
            <a:r>
              <a:rPr lang="en-US" dirty="0"/>
              <a:t>NCHRP 22-26:</a:t>
            </a:r>
            <a:br>
              <a:rPr lang="en-US" dirty="0"/>
            </a:br>
            <a:r>
              <a:rPr lang="en-US" dirty="0"/>
              <a:t>Objective</a:t>
            </a:r>
          </a:p>
        </p:txBody>
      </p:sp>
      <p:sp>
        <p:nvSpPr>
          <p:cNvPr id="3" name="Content Placeholder 2">
            <a:extLst>
              <a:ext uri="{FF2B5EF4-FFF2-40B4-BE49-F238E27FC236}">
                <a16:creationId xmlns:a16="http://schemas.microsoft.com/office/drawing/2014/main" id="{1F491DB9-276D-4622-BDE0-04423CA50215}"/>
              </a:ext>
            </a:extLst>
          </p:cNvPr>
          <p:cNvSpPr>
            <a:spLocks noGrp="1"/>
          </p:cNvSpPr>
          <p:nvPr>
            <p:ph idx="1"/>
          </p:nvPr>
        </p:nvSpPr>
        <p:spPr>
          <a:xfrm>
            <a:off x="755651" y="1752600"/>
            <a:ext cx="6483349" cy="4267200"/>
          </a:xfrm>
        </p:spPr>
        <p:txBody>
          <a:bodyPr/>
          <a:lstStyle/>
          <a:p>
            <a:pPr>
              <a:spcAft>
                <a:spcPts val="3000"/>
              </a:spcAft>
            </a:pPr>
            <a:r>
              <a:rPr lang="en-US" dirty="0"/>
              <a:t>What is the risk of serious-to-fatal injury in barrier crashes?</a:t>
            </a:r>
          </a:p>
          <a:p>
            <a:pPr>
              <a:spcAft>
                <a:spcPts val="3000"/>
              </a:spcAft>
            </a:pPr>
            <a:r>
              <a:rPr lang="en-US" dirty="0"/>
              <a:t>What are the causes of serious-to-fatal barrier injuries?</a:t>
            </a:r>
          </a:p>
          <a:p>
            <a:pPr>
              <a:spcAft>
                <a:spcPts val="3000"/>
              </a:spcAft>
            </a:pPr>
            <a:r>
              <a:rPr lang="en-US" dirty="0"/>
              <a:t>What are the countermeasures?</a:t>
            </a:r>
          </a:p>
        </p:txBody>
      </p:sp>
      <p:pic>
        <p:nvPicPr>
          <p:cNvPr id="4" name="Picture 3">
            <a:extLst>
              <a:ext uri="{FF2B5EF4-FFF2-40B4-BE49-F238E27FC236}">
                <a16:creationId xmlns:a16="http://schemas.microsoft.com/office/drawing/2014/main" id="{3733C151-C298-4AE3-B7FE-56D42682327A}"/>
              </a:ext>
            </a:extLst>
          </p:cNvPr>
          <p:cNvPicPr>
            <a:picLocks noChangeAspect="1"/>
          </p:cNvPicPr>
          <p:nvPr/>
        </p:nvPicPr>
        <p:blipFill>
          <a:blip r:embed="rId2"/>
          <a:stretch>
            <a:fillRect/>
          </a:stretch>
        </p:blipFill>
        <p:spPr>
          <a:xfrm>
            <a:off x="7315200" y="2057400"/>
            <a:ext cx="4423833" cy="3348129"/>
          </a:xfrm>
          <a:prstGeom prst="rect">
            <a:avLst/>
          </a:prstGeom>
        </p:spPr>
      </p:pic>
    </p:spTree>
    <p:extLst>
      <p:ext uri="{BB962C8B-B14F-4D97-AF65-F5344CB8AC3E}">
        <p14:creationId xmlns:p14="http://schemas.microsoft.com/office/powerpoint/2010/main" val="13348016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2C87-A1B9-4C35-981E-4B20DB2984DE}"/>
              </a:ext>
            </a:extLst>
          </p:cNvPr>
          <p:cNvSpPr>
            <a:spLocks noGrp="1"/>
          </p:cNvSpPr>
          <p:nvPr>
            <p:ph type="title"/>
          </p:nvPr>
        </p:nvSpPr>
        <p:spPr/>
        <p:txBody>
          <a:bodyPr/>
          <a:lstStyle/>
          <a:p>
            <a:r>
              <a:rPr lang="en-US" sz="3600" u="sng" dirty="0"/>
              <a:t>Study 1:</a:t>
            </a:r>
            <a:r>
              <a:rPr lang="en-US" sz="3600" dirty="0"/>
              <a:t> Relative fatality risk of fixed object vs. ground collisions</a:t>
            </a:r>
          </a:p>
        </p:txBody>
      </p:sp>
      <p:pic>
        <p:nvPicPr>
          <p:cNvPr id="5" name="Picture 4">
            <a:extLst>
              <a:ext uri="{FF2B5EF4-FFF2-40B4-BE49-F238E27FC236}">
                <a16:creationId xmlns:a16="http://schemas.microsoft.com/office/drawing/2014/main" id="{1292722F-E73D-48B2-8859-BC599E7BEE46}"/>
              </a:ext>
            </a:extLst>
          </p:cNvPr>
          <p:cNvPicPr>
            <a:picLocks noChangeAspect="1"/>
          </p:cNvPicPr>
          <p:nvPr/>
        </p:nvPicPr>
        <p:blipFill>
          <a:blip r:embed="rId2"/>
          <a:stretch>
            <a:fillRect/>
          </a:stretch>
        </p:blipFill>
        <p:spPr>
          <a:xfrm>
            <a:off x="1948059" y="1676400"/>
            <a:ext cx="8304347" cy="5029200"/>
          </a:xfrm>
          <a:prstGeom prst="rect">
            <a:avLst/>
          </a:prstGeom>
        </p:spPr>
      </p:pic>
    </p:spTree>
    <p:extLst>
      <p:ext uri="{BB962C8B-B14F-4D97-AF65-F5344CB8AC3E}">
        <p14:creationId xmlns:p14="http://schemas.microsoft.com/office/powerpoint/2010/main" val="3747046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1001-AAD1-493A-AFA3-66579DFF5E6D}"/>
              </a:ext>
            </a:extLst>
          </p:cNvPr>
          <p:cNvSpPr>
            <a:spLocks noGrp="1"/>
          </p:cNvSpPr>
          <p:nvPr>
            <p:ph type="title"/>
          </p:nvPr>
        </p:nvSpPr>
        <p:spPr/>
        <p:txBody>
          <a:bodyPr/>
          <a:lstStyle/>
          <a:p>
            <a:r>
              <a:rPr lang="en-US" u="sng" dirty="0"/>
              <a:t>Study 2:</a:t>
            </a:r>
            <a:r>
              <a:rPr lang="en-US" dirty="0"/>
              <a:t/>
            </a:r>
            <a:br>
              <a:rPr lang="en-US" dirty="0"/>
            </a:br>
            <a:r>
              <a:rPr lang="en-US" dirty="0"/>
              <a:t>Does Injury Risk vary by Barrier Design?</a:t>
            </a:r>
          </a:p>
        </p:txBody>
      </p:sp>
      <p:sp>
        <p:nvSpPr>
          <p:cNvPr id="4" name="object 73">
            <a:extLst>
              <a:ext uri="{FF2B5EF4-FFF2-40B4-BE49-F238E27FC236}">
                <a16:creationId xmlns:a16="http://schemas.microsoft.com/office/drawing/2014/main" id="{891AAD34-585A-472D-8BB8-E9CE45DC5DC1}"/>
              </a:ext>
            </a:extLst>
          </p:cNvPr>
          <p:cNvSpPr>
            <a:spLocks noChangeAspect="1"/>
          </p:cNvSpPr>
          <p:nvPr/>
        </p:nvSpPr>
        <p:spPr>
          <a:xfrm>
            <a:off x="6274855" y="1609223"/>
            <a:ext cx="2430505" cy="1743577"/>
          </a:xfrm>
          <a:prstGeom prst="rect">
            <a:avLst/>
          </a:prstGeom>
          <a:blipFill>
            <a:blip r:embed="rId2" cstate="print"/>
            <a:stretch>
              <a:fillRect/>
            </a:stretch>
          </a:blipFill>
        </p:spPr>
        <p:txBody>
          <a:bodyPr wrap="square" lIns="0" tIns="0" rIns="0" bIns="0" rtlCol="0">
            <a:noAutofit/>
          </a:bodyPr>
          <a:lstStyle/>
          <a:p>
            <a:endParaRPr/>
          </a:p>
        </p:txBody>
      </p:sp>
      <p:sp>
        <p:nvSpPr>
          <p:cNvPr id="5" name="object 75">
            <a:extLst>
              <a:ext uri="{FF2B5EF4-FFF2-40B4-BE49-F238E27FC236}">
                <a16:creationId xmlns:a16="http://schemas.microsoft.com/office/drawing/2014/main" id="{6EC48EBC-8337-4DCA-9673-81DA63800A02}"/>
              </a:ext>
            </a:extLst>
          </p:cNvPr>
          <p:cNvSpPr>
            <a:spLocks noChangeAspect="1"/>
          </p:cNvSpPr>
          <p:nvPr/>
        </p:nvSpPr>
        <p:spPr>
          <a:xfrm>
            <a:off x="3621049" y="1609223"/>
            <a:ext cx="2474952" cy="1753298"/>
          </a:xfrm>
          <a:prstGeom prst="rect">
            <a:avLst/>
          </a:prstGeom>
          <a:blipFill>
            <a:blip r:embed="rId3" cstate="print"/>
            <a:stretch>
              <a:fillRect/>
            </a:stretch>
          </a:blipFill>
        </p:spPr>
        <p:txBody>
          <a:bodyPr wrap="square" lIns="0" tIns="0" rIns="0" bIns="0" rtlCol="0">
            <a:noAutofit/>
          </a:bodyPr>
          <a:lstStyle/>
          <a:p>
            <a:endParaRPr/>
          </a:p>
        </p:txBody>
      </p:sp>
      <p:sp>
        <p:nvSpPr>
          <p:cNvPr id="6" name="object 77">
            <a:extLst>
              <a:ext uri="{FF2B5EF4-FFF2-40B4-BE49-F238E27FC236}">
                <a16:creationId xmlns:a16="http://schemas.microsoft.com/office/drawing/2014/main" id="{CC5747DC-9AF2-485F-BA7D-61F78092F69E}"/>
              </a:ext>
            </a:extLst>
          </p:cNvPr>
          <p:cNvSpPr>
            <a:spLocks noChangeAspect="1"/>
          </p:cNvSpPr>
          <p:nvPr/>
        </p:nvSpPr>
        <p:spPr>
          <a:xfrm>
            <a:off x="810592" y="1600200"/>
            <a:ext cx="2676049" cy="1752600"/>
          </a:xfrm>
          <a:prstGeom prst="rect">
            <a:avLst/>
          </a:prstGeom>
          <a:blipFill>
            <a:blip r:embed="rId4" cstate="print"/>
            <a:stretch>
              <a:fillRect/>
            </a:stretch>
          </a:blipFill>
        </p:spPr>
        <p:txBody>
          <a:bodyPr wrap="square" lIns="0" tIns="0" rIns="0" bIns="0" rtlCol="0">
            <a:noAutofit/>
          </a:bodyPr>
          <a:lstStyle/>
          <a:p>
            <a:endParaRPr/>
          </a:p>
        </p:txBody>
      </p:sp>
      <p:sp>
        <p:nvSpPr>
          <p:cNvPr id="7" name="object 78">
            <a:extLst>
              <a:ext uri="{FF2B5EF4-FFF2-40B4-BE49-F238E27FC236}">
                <a16:creationId xmlns:a16="http://schemas.microsoft.com/office/drawing/2014/main" id="{3D1CAFB0-5734-46D5-900D-2D43E909C7D1}"/>
              </a:ext>
            </a:extLst>
          </p:cNvPr>
          <p:cNvSpPr/>
          <p:nvPr/>
        </p:nvSpPr>
        <p:spPr>
          <a:xfrm>
            <a:off x="9144000" y="1725460"/>
            <a:ext cx="2432223" cy="1520824"/>
          </a:xfrm>
          <a:custGeom>
            <a:avLst/>
            <a:gdLst/>
            <a:ahLst/>
            <a:cxnLst/>
            <a:rect l="l" t="t" r="r" b="b"/>
            <a:pathLst>
              <a:path w="1212342" h="477012">
                <a:moveTo>
                  <a:pt x="0" y="477012"/>
                </a:moveTo>
                <a:lnTo>
                  <a:pt x="1212342" y="477012"/>
                </a:lnTo>
                <a:lnTo>
                  <a:pt x="1212342" y="0"/>
                </a:lnTo>
                <a:lnTo>
                  <a:pt x="0" y="0"/>
                </a:lnTo>
                <a:lnTo>
                  <a:pt x="0" y="477012"/>
                </a:lnTo>
                <a:close/>
              </a:path>
            </a:pathLst>
          </a:custGeom>
          <a:solidFill>
            <a:srgbClr val="FFFF99"/>
          </a:solidFill>
          <a:ln w="12700">
            <a:solidFill>
              <a:schemeClr val="tx1"/>
            </a:solidFill>
          </a:ln>
        </p:spPr>
        <p:txBody>
          <a:bodyPr wrap="square" lIns="0" tIns="0" rIns="0" bIns="0" rtlCol="0">
            <a:noAutofit/>
          </a:bodyPr>
          <a:lstStyle/>
          <a:p>
            <a:pPr algn="ctr"/>
            <a:r>
              <a:rPr lang="en-US" sz="3200" dirty="0">
                <a:latin typeface="Arial" panose="020B0604020202020204" pitchFamily="34" charset="0"/>
                <a:cs typeface="Arial" panose="020B0604020202020204" pitchFamily="34" charset="0"/>
              </a:rPr>
              <a:t>2003 to 2008</a:t>
            </a:r>
          </a:p>
          <a:p>
            <a:pPr algn="ctr"/>
            <a:r>
              <a:rPr lang="en-US" sz="3200" dirty="0">
                <a:latin typeface="Arial" panose="020B0604020202020204" pitchFamily="34" charset="0"/>
                <a:cs typeface="Arial" panose="020B0604020202020204" pitchFamily="34" charset="0"/>
              </a:rPr>
              <a:t>3 States</a:t>
            </a:r>
          </a:p>
          <a:p>
            <a:pPr algn="ctr"/>
            <a:r>
              <a:rPr lang="en-US" sz="3200" dirty="0">
                <a:latin typeface="Arial" panose="020B0604020202020204" pitchFamily="34" charset="0"/>
                <a:cs typeface="Arial" panose="020B0604020202020204" pitchFamily="34" charset="0"/>
              </a:rPr>
              <a:t>951 Crashes</a:t>
            </a:r>
          </a:p>
        </p:txBody>
      </p:sp>
      <p:sp>
        <p:nvSpPr>
          <p:cNvPr id="8" name="Rectangle 7">
            <a:extLst>
              <a:ext uri="{FF2B5EF4-FFF2-40B4-BE49-F238E27FC236}">
                <a16:creationId xmlns:a16="http://schemas.microsoft.com/office/drawing/2014/main" id="{58244972-BCEC-4F08-9AA3-601DDCE66F0D}"/>
              </a:ext>
            </a:extLst>
          </p:cNvPr>
          <p:cNvSpPr/>
          <p:nvPr/>
        </p:nvSpPr>
        <p:spPr>
          <a:xfrm>
            <a:off x="6231580" y="2881821"/>
            <a:ext cx="2579552" cy="307777"/>
          </a:xfrm>
          <a:prstGeom prst="rect">
            <a:avLst/>
          </a:prstGeom>
        </p:spPr>
        <p:txBody>
          <a:bodyPr wrap="none">
            <a:spAutoFit/>
          </a:bodyPr>
          <a:lstStyle/>
          <a:p>
            <a:r>
              <a:rPr lang="en-US" sz="1400" b="1" dirty="0">
                <a:solidFill>
                  <a:srgbClr val="FFFFFF"/>
                </a:solidFill>
                <a:latin typeface="Verdana" panose="020B0604030504040204" pitchFamily="34" charset="0"/>
              </a:rPr>
              <a:t>W-Beam Guardrail (NC)</a:t>
            </a:r>
            <a:endParaRPr lang="en-US" sz="1400" b="1" dirty="0"/>
          </a:p>
        </p:txBody>
      </p:sp>
      <p:sp>
        <p:nvSpPr>
          <p:cNvPr id="9" name="Rectangle 8">
            <a:extLst>
              <a:ext uri="{FF2B5EF4-FFF2-40B4-BE49-F238E27FC236}">
                <a16:creationId xmlns:a16="http://schemas.microsoft.com/office/drawing/2014/main" id="{B5E8C1AB-FE0F-4C47-98B2-738AFCCFBB9C}"/>
              </a:ext>
            </a:extLst>
          </p:cNvPr>
          <p:cNvSpPr/>
          <p:nvPr/>
        </p:nvSpPr>
        <p:spPr>
          <a:xfrm>
            <a:off x="754961" y="2626642"/>
            <a:ext cx="2731680" cy="738664"/>
          </a:xfrm>
          <a:prstGeom prst="rect">
            <a:avLst/>
          </a:prstGeom>
        </p:spPr>
        <p:txBody>
          <a:bodyPr wrap="square">
            <a:spAutoFit/>
          </a:bodyPr>
          <a:lstStyle/>
          <a:p>
            <a:pPr algn="ctr"/>
            <a:r>
              <a:rPr lang="en-US" sz="1400" b="1" dirty="0">
                <a:solidFill>
                  <a:srgbClr val="FFFFFF"/>
                </a:solidFill>
                <a:latin typeface="Verdana" panose="020B0604030504040204" pitchFamily="34" charset="0"/>
              </a:rPr>
              <a:t>W-Beam and Concrete Barrier</a:t>
            </a:r>
          </a:p>
          <a:p>
            <a:pPr algn="ctr"/>
            <a:r>
              <a:rPr lang="en-US" sz="1400" b="1" dirty="0">
                <a:solidFill>
                  <a:srgbClr val="FFFFFF"/>
                </a:solidFill>
                <a:latin typeface="Verdana" panose="020B0604030504040204" pitchFamily="34" charset="0"/>
              </a:rPr>
              <a:t>(NJ)</a:t>
            </a:r>
            <a:endParaRPr lang="en-US" sz="1400" b="1" dirty="0"/>
          </a:p>
        </p:txBody>
      </p:sp>
      <p:sp>
        <p:nvSpPr>
          <p:cNvPr id="10" name="Rectangle 9">
            <a:extLst>
              <a:ext uri="{FF2B5EF4-FFF2-40B4-BE49-F238E27FC236}">
                <a16:creationId xmlns:a16="http://schemas.microsoft.com/office/drawing/2014/main" id="{4F38910F-EBA1-482B-ACDC-EB143B50DA4C}"/>
              </a:ext>
            </a:extLst>
          </p:cNvPr>
          <p:cNvSpPr/>
          <p:nvPr/>
        </p:nvSpPr>
        <p:spPr>
          <a:xfrm>
            <a:off x="3800179" y="3004932"/>
            <a:ext cx="2021707" cy="307777"/>
          </a:xfrm>
          <a:prstGeom prst="rect">
            <a:avLst/>
          </a:prstGeom>
        </p:spPr>
        <p:txBody>
          <a:bodyPr wrap="none">
            <a:spAutoFit/>
          </a:bodyPr>
          <a:lstStyle/>
          <a:p>
            <a:r>
              <a:rPr lang="en-US" sz="1400" b="1" dirty="0">
                <a:solidFill>
                  <a:schemeClr val="bg1"/>
                </a:solidFill>
                <a:latin typeface="Verdana" panose="020B0604030504040204" pitchFamily="34" charset="0"/>
              </a:rPr>
              <a:t>Cable Barrier (TX)</a:t>
            </a:r>
            <a:endParaRPr lang="en-US" sz="1400" b="1" dirty="0">
              <a:solidFill>
                <a:schemeClr val="bg1"/>
              </a:solidFill>
            </a:endParaRPr>
          </a:p>
        </p:txBody>
      </p:sp>
      <p:sp>
        <p:nvSpPr>
          <p:cNvPr id="11" name="Rectangle 10">
            <a:extLst>
              <a:ext uri="{FF2B5EF4-FFF2-40B4-BE49-F238E27FC236}">
                <a16:creationId xmlns:a16="http://schemas.microsoft.com/office/drawing/2014/main" id="{223DA928-3506-443D-9AFA-1A17008EE9EA}"/>
              </a:ext>
            </a:extLst>
          </p:cNvPr>
          <p:cNvSpPr/>
          <p:nvPr/>
        </p:nvSpPr>
        <p:spPr>
          <a:xfrm>
            <a:off x="91222" y="6585339"/>
            <a:ext cx="1518364" cy="230832"/>
          </a:xfrm>
          <a:prstGeom prst="rect">
            <a:avLst/>
          </a:prstGeom>
        </p:spPr>
        <p:txBody>
          <a:bodyPr wrap="none">
            <a:spAutoFit/>
          </a:bodyPr>
          <a:lstStyle/>
          <a:p>
            <a:r>
              <a:rPr lang="en-US" sz="900" i="1" dirty="0">
                <a:latin typeface="Arial" panose="020B0604020202020204" pitchFamily="34" charset="0"/>
                <a:cs typeface="Arial" panose="020B0604020202020204" pitchFamily="34" charset="0"/>
              </a:rPr>
              <a:t>Photos from Google Earth</a:t>
            </a:r>
            <a:endParaRPr lang="en-US" sz="900" dirty="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9E9CEE41-FE1B-4D6A-ABA6-AE85CB8D5629}"/>
              </a:ext>
            </a:extLst>
          </p:cNvPr>
          <p:cNvGraphicFramePr>
            <a:graphicFrameLocks noGrp="1"/>
          </p:cNvGraphicFramePr>
          <p:nvPr>
            <p:extLst>
              <p:ext uri="{D42A27DB-BD31-4B8C-83A1-F6EECF244321}">
                <p14:modId xmlns:p14="http://schemas.microsoft.com/office/powerpoint/2010/main" val="1452034736"/>
              </p:ext>
            </p:extLst>
          </p:nvPr>
        </p:nvGraphicFramePr>
        <p:xfrm>
          <a:off x="850404" y="3471674"/>
          <a:ext cx="8016242" cy="3016441"/>
        </p:xfrm>
        <a:graphic>
          <a:graphicData uri="http://schemas.openxmlformats.org/drawingml/2006/table">
            <a:tbl>
              <a:tblPr firstRow="1" bandRow="1">
                <a:tableStyleId>{5C22544A-7EE6-4342-B048-85BDC9FD1C3A}</a:tableStyleId>
              </a:tblPr>
              <a:tblGrid>
                <a:gridCol w="2622134">
                  <a:extLst>
                    <a:ext uri="{9D8B030D-6E8A-4147-A177-3AD203B41FA5}">
                      <a16:colId xmlns:a16="http://schemas.microsoft.com/office/drawing/2014/main" val="20000"/>
                    </a:ext>
                  </a:extLst>
                </a:gridCol>
                <a:gridCol w="1348527">
                  <a:extLst>
                    <a:ext uri="{9D8B030D-6E8A-4147-A177-3AD203B41FA5}">
                      <a16:colId xmlns:a16="http://schemas.microsoft.com/office/drawing/2014/main" val="20001"/>
                    </a:ext>
                  </a:extLst>
                </a:gridCol>
                <a:gridCol w="1348527">
                  <a:extLst>
                    <a:ext uri="{9D8B030D-6E8A-4147-A177-3AD203B41FA5}">
                      <a16:colId xmlns:a16="http://schemas.microsoft.com/office/drawing/2014/main" val="20002"/>
                    </a:ext>
                  </a:extLst>
                </a:gridCol>
                <a:gridCol w="1348527">
                  <a:extLst>
                    <a:ext uri="{9D8B030D-6E8A-4147-A177-3AD203B41FA5}">
                      <a16:colId xmlns:a16="http://schemas.microsoft.com/office/drawing/2014/main" val="20003"/>
                    </a:ext>
                  </a:extLst>
                </a:gridCol>
                <a:gridCol w="1348527">
                  <a:extLst>
                    <a:ext uri="{9D8B030D-6E8A-4147-A177-3AD203B41FA5}">
                      <a16:colId xmlns:a16="http://schemas.microsoft.com/office/drawing/2014/main" val="20004"/>
                    </a:ext>
                  </a:extLst>
                </a:gridCol>
              </a:tblGrid>
              <a:tr h="1022385">
                <a:tc>
                  <a:txBody>
                    <a:bodyPr/>
                    <a:lstStyle/>
                    <a:p>
                      <a:pPr algn="ctr"/>
                      <a:r>
                        <a:rPr lang="en-US" sz="1800" b="1" spc="0" dirty="0">
                          <a:solidFill>
                            <a:srgbClr val="FFFFFF"/>
                          </a:solidFill>
                          <a:latin typeface="Verdana" panose="020B0604030504040204" pitchFamily="34" charset="0"/>
                          <a:ea typeface="Verdana" panose="020B0604030504040204" pitchFamily="34" charset="0"/>
                          <a:cs typeface="Verdana" panose="020B0604030504040204" pitchFamily="34" charset="0"/>
                        </a:rPr>
                        <a:t>Barrier</a:t>
                      </a:r>
                      <a:r>
                        <a:rPr lang="en-US" sz="1800" b="1" spc="9"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800" b="1" spc="0" dirty="0">
                          <a:solidFill>
                            <a:srgbClr val="FFFFFF"/>
                          </a:solidFill>
                          <a:latin typeface="Verdana" panose="020B0604030504040204" pitchFamily="34" charset="0"/>
                          <a:ea typeface="Verdana" panose="020B0604030504040204" pitchFamily="34" charset="0"/>
                          <a:cs typeface="Verdana" panose="020B0604030504040204" pitchFamily="34" charset="0"/>
                        </a:rPr>
                        <a:t>Type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00"/>
                    </a:solid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New</a:t>
                      </a:r>
                    </a:p>
                    <a:p>
                      <a:pPr algn="ctr"/>
                      <a:r>
                        <a:rPr lang="en-US" sz="1800" dirty="0">
                          <a:latin typeface="Verdana" panose="020B0604030504040204" pitchFamily="34" charset="0"/>
                          <a:ea typeface="Verdana" panose="020B0604030504040204" pitchFamily="34" charset="0"/>
                          <a:cs typeface="Verdana" panose="020B0604030504040204" pitchFamily="34" charset="0"/>
                        </a:rPr>
                        <a:t>Jersey</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00"/>
                    </a:solid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North</a:t>
                      </a:r>
                    </a:p>
                    <a:p>
                      <a:pPr algn="ctr"/>
                      <a:r>
                        <a:rPr lang="en-US" sz="1800" dirty="0">
                          <a:latin typeface="Verdana" panose="020B0604030504040204" pitchFamily="34" charset="0"/>
                          <a:ea typeface="Verdana" panose="020B0604030504040204" pitchFamily="34" charset="0"/>
                          <a:cs typeface="Verdana" panose="020B0604030504040204" pitchFamily="34" charset="0"/>
                        </a:rPr>
                        <a:t>Carolina</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00"/>
                    </a:solid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Texas</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00"/>
                    </a:solidFill>
                  </a:tcP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Total</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00"/>
                    </a:solidFill>
                  </a:tcPr>
                </a:tc>
                <a:extLst>
                  <a:ext uri="{0D108BD9-81ED-4DB2-BD59-A6C34878D82A}">
                    <a16:rowId xmlns:a16="http://schemas.microsoft.com/office/drawing/2014/main" val="10000"/>
                  </a:ext>
                </a:extLst>
              </a:tr>
              <a:tr h="498514">
                <a:tc>
                  <a:txBody>
                    <a:bodyPr/>
                    <a:lstStyle/>
                    <a:p>
                      <a:pPr algn="l"/>
                      <a:r>
                        <a:rPr lang="en-US" sz="2000" dirty="0">
                          <a:latin typeface="Verdana" panose="020B0604030504040204" pitchFamily="34" charset="0"/>
                          <a:ea typeface="Verdana" panose="020B0604030504040204" pitchFamily="34" charset="0"/>
                          <a:cs typeface="Verdana" panose="020B0604030504040204" pitchFamily="34" charset="0"/>
                        </a:rPr>
                        <a:t>W-beam</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it-IT" sz="2000" dirty="0">
                          <a:latin typeface="Verdana"/>
                          <a:cs typeface="Verdana"/>
                        </a:rPr>
                        <a:t>168</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it-IT" sz="2000" dirty="0">
                          <a:latin typeface="Verdana"/>
                          <a:cs typeface="Verdana"/>
                        </a:rPr>
                        <a:t>134</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it-IT" sz="2000" dirty="0">
                          <a:latin typeface="Verdana"/>
                          <a:cs typeface="Verdana"/>
                        </a:rPr>
                        <a:t>244</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i="1" dirty="0">
                          <a:latin typeface="Verdana"/>
                          <a:cs typeface="Verdana"/>
                        </a:rPr>
                        <a:t>546</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0001"/>
                  </a:ext>
                </a:extLst>
              </a:tr>
              <a:tr h="498514">
                <a:tc>
                  <a:txBody>
                    <a:bodyPr/>
                    <a:lstStyle/>
                    <a:p>
                      <a:pPr algn="l"/>
                      <a:r>
                        <a:rPr lang="en-US" sz="2000" dirty="0">
                          <a:latin typeface="Verdana" panose="020B0604030504040204" pitchFamily="34" charset="0"/>
                          <a:ea typeface="Verdana" panose="020B0604030504040204" pitchFamily="34" charset="0"/>
                          <a:cs typeface="Verdana" panose="020B0604030504040204" pitchFamily="34" charset="0"/>
                        </a:rPr>
                        <a:t>Concrete</a:t>
                      </a:r>
                      <a:r>
                        <a:rPr lang="en-US" sz="2000" baseline="0" dirty="0">
                          <a:latin typeface="Verdana" panose="020B0604030504040204" pitchFamily="34" charset="0"/>
                          <a:ea typeface="Verdana" panose="020B0604030504040204" pitchFamily="34" charset="0"/>
                          <a:cs typeface="Verdana" panose="020B0604030504040204" pitchFamily="34" charset="0"/>
                        </a:rPr>
                        <a:t> Barrier</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87</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23</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248</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en-US" sz="2000" i="1" dirty="0">
                          <a:latin typeface="Verdana" panose="020B0604030504040204" pitchFamily="34" charset="0"/>
                          <a:ea typeface="Verdana" panose="020B0604030504040204" pitchFamily="34" charset="0"/>
                          <a:cs typeface="Verdana" panose="020B0604030504040204" pitchFamily="34" charset="0"/>
                        </a:rPr>
                        <a:t>358</a:t>
                      </a:r>
                    </a:p>
                  </a:txBody>
                  <a:tcPr anchor="ctr">
                    <a:lnL w="19050" cap="flat" cmpd="sng" algn="ctr">
                      <a:solidFill>
                        <a:schemeClr val="tx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98514">
                <a:tc>
                  <a:txBody>
                    <a:bodyPr/>
                    <a:lstStyle/>
                    <a:p>
                      <a:pPr algn="l"/>
                      <a:r>
                        <a:rPr lang="en-US" sz="2000" dirty="0">
                          <a:latin typeface="Verdana" panose="020B0604030504040204" pitchFamily="34" charset="0"/>
                          <a:ea typeface="Verdana" panose="020B0604030504040204" pitchFamily="34" charset="0"/>
                          <a:cs typeface="Verdana" panose="020B0604030504040204" pitchFamily="34" charset="0"/>
                        </a:rPr>
                        <a:t>Cable</a:t>
                      </a:r>
                      <a:r>
                        <a:rPr lang="en-US" sz="2000" baseline="0" dirty="0">
                          <a:latin typeface="Verdana" panose="020B0604030504040204" pitchFamily="34" charset="0"/>
                          <a:ea typeface="Verdana" panose="020B0604030504040204" pitchFamily="34" charset="0"/>
                          <a:cs typeface="Verdana" panose="020B0604030504040204" pitchFamily="34" charset="0"/>
                        </a:rPr>
                        <a:t> Barrier</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0</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15</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32</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000" i="1" dirty="0">
                          <a:latin typeface="Verdana" panose="020B0604030504040204" pitchFamily="34" charset="0"/>
                          <a:ea typeface="Verdana" panose="020B0604030504040204" pitchFamily="34" charset="0"/>
                          <a:cs typeface="Verdana" panose="020B0604030504040204" pitchFamily="34" charset="0"/>
                        </a:rPr>
                        <a:t>47</a:t>
                      </a:r>
                    </a:p>
                  </a:txBody>
                  <a:tcPr anchor="ctr">
                    <a:lnL w="19050" cap="flat" cmpd="sng" algn="ctr">
                      <a:solidFill>
                        <a:schemeClr val="tx1"/>
                      </a:solidFill>
                      <a:prstDash val="solid"/>
                      <a:round/>
                      <a:headEnd type="none" w="med" len="med"/>
                      <a:tailEnd type="none" w="med" len="med"/>
                    </a:lnL>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8514">
                <a:tc>
                  <a:txBody>
                    <a:bodyPr/>
                    <a:lstStyle/>
                    <a:p>
                      <a:pPr algn="ct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Total</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255</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172</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524</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951</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3" name="Rectangle 12">
            <a:extLst>
              <a:ext uri="{FF2B5EF4-FFF2-40B4-BE49-F238E27FC236}">
                <a16:creationId xmlns:a16="http://schemas.microsoft.com/office/drawing/2014/main" id="{8F0497EC-0FCD-457A-ACB0-9FC5B74E298A}"/>
              </a:ext>
            </a:extLst>
          </p:cNvPr>
          <p:cNvSpPr/>
          <p:nvPr/>
        </p:nvSpPr>
        <p:spPr>
          <a:xfrm>
            <a:off x="8539549" y="6523334"/>
            <a:ext cx="3503331" cy="292837"/>
          </a:xfrm>
          <a:prstGeom prst="rect">
            <a:avLst/>
          </a:prstGeom>
        </p:spPr>
        <p:txBody>
          <a:bodyPr wrap="none">
            <a:spAutoFit/>
          </a:bodyPr>
          <a:lstStyle/>
          <a:p>
            <a:pPr>
              <a:lnSpc>
                <a:spcPct val="101277"/>
              </a:lnSpc>
              <a:spcBef>
                <a:spcPts val="7150"/>
              </a:spcBef>
            </a:pPr>
            <a:r>
              <a:rPr lang="en-US" sz="1400" dirty="0">
                <a:latin typeface="Verdana"/>
                <a:cs typeface="Verdana"/>
              </a:rPr>
              <a:t>Re: </a:t>
            </a:r>
            <a:r>
              <a:rPr lang="en-US" sz="1400" dirty="0" err="1">
                <a:latin typeface="Verdana"/>
                <a:cs typeface="Verdana"/>
              </a:rPr>
              <a:t>Daniello</a:t>
            </a:r>
            <a:r>
              <a:rPr lang="en-US" sz="1400" dirty="0">
                <a:latin typeface="Verdana"/>
                <a:cs typeface="Verdana"/>
              </a:rPr>
              <a:t> and </a:t>
            </a:r>
            <a:r>
              <a:rPr lang="en-US" sz="1400" dirty="0" err="1">
                <a:latin typeface="Verdana"/>
                <a:cs typeface="Verdana"/>
              </a:rPr>
              <a:t>Gabler</a:t>
            </a:r>
            <a:r>
              <a:rPr lang="en-US" sz="1400" dirty="0">
                <a:latin typeface="Verdana"/>
                <a:cs typeface="Verdana"/>
              </a:rPr>
              <a:t> (TRR, 2011)</a:t>
            </a:r>
          </a:p>
        </p:txBody>
      </p:sp>
    </p:spTree>
    <p:extLst>
      <p:ext uri="{BB962C8B-B14F-4D97-AF65-F5344CB8AC3E}">
        <p14:creationId xmlns:p14="http://schemas.microsoft.com/office/powerpoint/2010/main" val="2727648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57C4-1B41-41FF-876D-84160B1F1D8E}"/>
              </a:ext>
            </a:extLst>
          </p:cNvPr>
          <p:cNvSpPr>
            <a:spLocks noGrp="1"/>
          </p:cNvSpPr>
          <p:nvPr>
            <p:ph type="title"/>
          </p:nvPr>
        </p:nvSpPr>
        <p:spPr/>
        <p:txBody>
          <a:bodyPr/>
          <a:lstStyle/>
          <a:p>
            <a:r>
              <a:rPr lang="en-US" dirty="0"/>
              <a:t>Injury Severity by Barrier Type</a:t>
            </a:r>
            <a:br>
              <a:rPr lang="en-US" dirty="0"/>
            </a:br>
            <a:r>
              <a:rPr lang="en-US" sz="2400" b="1" dirty="0"/>
              <a:t>Helmeted Riders</a:t>
            </a:r>
            <a:endParaRPr lang="en-US" dirty="0"/>
          </a:p>
        </p:txBody>
      </p:sp>
      <p:pic>
        <p:nvPicPr>
          <p:cNvPr id="4" name="Picture 3">
            <a:extLst>
              <a:ext uri="{FF2B5EF4-FFF2-40B4-BE49-F238E27FC236}">
                <a16:creationId xmlns:a16="http://schemas.microsoft.com/office/drawing/2014/main" id="{7F5A90BE-FA67-48A6-B872-A73EDEDC525D}"/>
              </a:ext>
            </a:extLst>
          </p:cNvPr>
          <p:cNvPicPr>
            <a:picLocks noChangeAspect="1"/>
          </p:cNvPicPr>
          <p:nvPr/>
        </p:nvPicPr>
        <p:blipFill>
          <a:blip r:embed="rId2"/>
          <a:stretch>
            <a:fillRect/>
          </a:stretch>
        </p:blipFill>
        <p:spPr>
          <a:xfrm>
            <a:off x="1550670" y="1673224"/>
            <a:ext cx="9090660" cy="5029200"/>
          </a:xfrm>
          <a:prstGeom prst="rect">
            <a:avLst/>
          </a:prstGeom>
        </p:spPr>
      </p:pic>
    </p:spTree>
    <p:extLst>
      <p:ext uri="{BB962C8B-B14F-4D97-AF65-F5344CB8AC3E}">
        <p14:creationId xmlns:p14="http://schemas.microsoft.com/office/powerpoint/2010/main" val="17870919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ECA9-A036-4204-98B4-4A5C449608BD}"/>
              </a:ext>
            </a:extLst>
          </p:cNvPr>
          <p:cNvSpPr>
            <a:spLocks noGrp="1"/>
          </p:cNvSpPr>
          <p:nvPr>
            <p:ph type="title"/>
          </p:nvPr>
        </p:nvSpPr>
        <p:spPr/>
        <p:txBody>
          <a:bodyPr/>
          <a:lstStyle/>
          <a:p>
            <a:r>
              <a:rPr lang="en-US" dirty="0"/>
              <a:t>Odds Ratio of Severe Injury (K+A)</a:t>
            </a:r>
            <a:br>
              <a:rPr lang="en-US" dirty="0"/>
            </a:br>
            <a:r>
              <a:rPr lang="en-US" sz="2400" b="1" dirty="0"/>
              <a:t>Helmeted Riders</a:t>
            </a:r>
            <a:endParaRPr lang="en-US" dirty="0"/>
          </a:p>
        </p:txBody>
      </p:sp>
      <p:grpSp>
        <p:nvGrpSpPr>
          <p:cNvPr id="7" name="Group 6">
            <a:extLst>
              <a:ext uri="{FF2B5EF4-FFF2-40B4-BE49-F238E27FC236}">
                <a16:creationId xmlns:a16="http://schemas.microsoft.com/office/drawing/2014/main" id="{709AB497-2636-4C1D-976E-CB859756F02A}"/>
              </a:ext>
            </a:extLst>
          </p:cNvPr>
          <p:cNvGrpSpPr/>
          <p:nvPr/>
        </p:nvGrpSpPr>
        <p:grpSpPr>
          <a:xfrm>
            <a:off x="1692865" y="1905000"/>
            <a:ext cx="8806269" cy="4274348"/>
            <a:chOff x="1524000" y="1905000"/>
            <a:chExt cx="8806269" cy="4274348"/>
          </a:xfrm>
        </p:grpSpPr>
        <p:grpSp>
          <p:nvGrpSpPr>
            <p:cNvPr id="5" name="Group 4">
              <a:extLst>
                <a:ext uri="{FF2B5EF4-FFF2-40B4-BE49-F238E27FC236}">
                  <a16:creationId xmlns:a16="http://schemas.microsoft.com/office/drawing/2014/main" id="{A2B536BF-1CEF-4625-B4B0-30C2FA764F19}"/>
                </a:ext>
              </a:extLst>
            </p:cNvPr>
            <p:cNvGrpSpPr>
              <a:grpSpLocks noChangeAspect="1"/>
            </p:cNvGrpSpPr>
            <p:nvPr/>
          </p:nvGrpSpPr>
          <p:grpSpPr>
            <a:xfrm>
              <a:off x="1524000" y="1905000"/>
              <a:ext cx="7010400" cy="4274348"/>
              <a:chOff x="2971800" y="2057400"/>
              <a:chExt cx="5686425" cy="3467100"/>
            </a:xfrm>
          </p:grpSpPr>
          <p:pic>
            <p:nvPicPr>
              <p:cNvPr id="1026" name="Picture 53">
                <a:extLst>
                  <a:ext uri="{FF2B5EF4-FFF2-40B4-BE49-F238E27FC236}">
                    <a16:creationId xmlns:a16="http://schemas.microsoft.com/office/drawing/2014/main" id="{CCE44E0F-C801-40F7-9A53-C87589141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10858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2">
                <a:extLst>
                  <a:ext uri="{FF2B5EF4-FFF2-40B4-BE49-F238E27FC236}">
                    <a16:creationId xmlns:a16="http://schemas.microsoft.com/office/drawing/2014/main" id="{C7AC18F7-A286-4490-8F05-79B1BFD92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600"/>
              <a:stretch>
                <a:fillRect/>
              </a:stretch>
            </p:blipFill>
            <p:spPr bwMode="auto">
              <a:xfrm>
                <a:off x="4057650" y="2057400"/>
                <a:ext cx="4600575" cy="34671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4B33E8B5-8A87-439D-AA2B-EBDA69769F5A}"/>
                </a:ext>
              </a:extLst>
            </p:cNvPr>
            <p:cNvSpPr txBox="1"/>
            <p:nvPr/>
          </p:nvSpPr>
          <p:spPr>
            <a:xfrm>
              <a:off x="8213133" y="2124670"/>
              <a:ext cx="2057400" cy="923330"/>
            </a:xfrm>
            <a:prstGeom prst="rect">
              <a:avLst/>
            </a:prstGeom>
            <a:noFill/>
          </p:spPr>
          <p:txBody>
            <a:bodyPr wrap="square" rtlCol="0">
              <a:spAutoFit/>
            </a:bodyPr>
            <a:lstStyle/>
            <a:p>
              <a:pPr algn="ctr"/>
              <a:r>
                <a:rPr lang="en-US" dirty="0"/>
                <a:t>W-Beam</a:t>
              </a:r>
            </a:p>
            <a:p>
              <a:pPr algn="ctr"/>
              <a:r>
                <a:rPr lang="en-US" dirty="0"/>
                <a:t>vs. </a:t>
              </a:r>
            </a:p>
            <a:p>
              <a:pPr algn="ctr"/>
              <a:r>
                <a:rPr lang="en-US" dirty="0"/>
                <a:t>Concrete Barrier</a:t>
              </a:r>
            </a:p>
          </p:txBody>
        </p:sp>
        <p:sp>
          <p:nvSpPr>
            <p:cNvPr id="9" name="TextBox 8">
              <a:extLst>
                <a:ext uri="{FF2B5EF4-FFF2-40B4-BE49-F238E27FC236}">
                  <a16:creationId xmlns:a16="http://schemas.microsoft.com/office/drawing/2014/main" id="{71644C68-13DC-4B8B-8E90-795246418DC8}"/>
                </a:ext>
              </a:extLst>
            </p:cNvPr>
            <p:cNvSpPr txBox="1"/>
            <p:nvPr/>
          </p:nvSpPr>
          <p:spPr>
            <a:xfrm>
              <a:off x="8153399" y="3276600"/>
              <a:ext cx="2176869" cy="923330"/>
            </a:xfrm>
            <a:prstGeom prst="rect">
              <a:avLst/>
            </a:prstGeom>
            <a:noFill/>
          </p:spPr>
          <p:txBody>
            <a:bodyPr wrap="square" rtlCol="0">
              <a:spAutoFit/>
            </a:bodyPr>
            <a:lstStyle/>
            <a:p>
              <a:pPr algn="ctr"/>
              <a:r>
                <a:rPr lang="en-US" dirty="0"/>
                <a:t>Cable Barrier</a:t>
              </a:r>
            </a:p>
            <a:p>
              <a:pPr algn="ctr"/>
              <a:r>
                <a:rPr lang="en-US" dirty="0"/>
                <a:t>vs. </a:t>
              </a:r>
            </a:p>
            <a:p>
              <a:pPr algn="ctr"/>
              <a:r>
                <a:rPr lang="en-US" dirty="0"/>
                <a:t>Concrete Barrier</a:t>
              </a:r>
            </a:p>
          </p:txBody>
        </p:sp>
        <p:sp>
          <p:nvSpPr>
            <p:cNvPr id="10" name="TextBox 9">
              <a:extLst>
                <a:ext uri="{FF2B5EF4-FFF2-40B4-BE49-F238E27FC236}">
                  <a16:creationId xmlns:a16="http://schemas.microsoft.com/office/drawing/2014/main" id="{87AB8351-BE05-4122-9970-BDEC35405919}"/>
                </a:ext>
              </a:extLst>
            </p:cNvPr>
            <p:cNvSpPr txBox="1"/>
            <p:nvPr/>
          </p:nvSpPr>
          <p:spPr>
            <a:xfrm>
              <a:off x="8153400" y="4510804"/>
              <a:ext cx="2176869" cy="923330"/>
            </a:xfrm>
            <a:prstGeom prst="rect">
              <a:avLst/>
            </a:prstGeom>
            <a:noFill/>
          </p:spPr>
          <p:txBody>
            <a:bodyPr wrap="square" rtlCol="0">
              <a:spAutoFit/>
            </a:bodyPr>
            <a:lstStyle/>
            <a:p>
              <a:pPr algn="ctr"/>
              <a:r>
                <a:rPr lang="en-US" dirty="0"/>
                <a:t>Cable Barrier</a:t>
              </a:r>
            </a:p>
            <a:p>
              <a:pPr algn="ctr"/>
              <a:r>
                <a:rPr lang="en-US" dirty="0"/>
                <a:t>vs. </a:t>
              </a:r>
            </a:p>
            <a:p>
              <a:pPr algn="ctr"/>
              <a:r>
                <a:rPr lang="en-US" dirty="0"/>
                <a:t>W-Beam</a:t>
              </a:r>
            </a:p>
          </p:txBody>
        </p:sp>
      </p:grpSp>
      <p:sp>
        <p:nvSpPr>
          <p:cNvPr id="8" name="Oval 7">
            <a:extLst>
              <a:ext uri="{FF2B5EF4-FFF2-40B4-BE49-F238E27FC236}">
                <a16:creationId xmlns:a16="http://schemas.microsoft.com/office/drawing/2014/main" id="{B3C64957-92E8-44E3-97BC-AFA5B18D9E62}"/>
              </a:ext>
            </a:extLst>
          </p:cNvPr>
          <p:cNvSpPr/>
          <p:nvPr/>
        </p:nvSpPr>
        <p:spPr bwMode="auto">
          <a:xfrm>
            <a:off x="3034676" y="4362869"/>
            <a:ext cx="3826466" cy="121920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1" name="TextBox 10">
            <a:extLst>
              <a:ext uri="{FF2B5EF4-FFF2-40B4-BE49-F238E27FC236}">
                <a16:creationId xmlns:a16="http://schemas.microsoft.com/office/drawing/2014/main" id="{A2235A19-FE9F-4A1C-8095-7B5FCAEE55E7}"/>
              </a:ext>
            </a:extLst>
          </p:cNvPr>
          <p:cNvSpPr txBox="1"/>
          <p:nvPr/>
        </p:nvSpPr>
        <p:spPr>
          <a:xfrm>
            <a:off x="5840659" y="2711175"/>
            <a:ext cx="2515384" cy="923330"/>
          </a:xfrm>
          <a:prstGeom prst="rect">
            <a:avLst/>
          </a:prstGeom>
          <a:solidFill>
            <a:srgbClr val="FFC000"/>
          </a:solidFill>
          <a:ln>
            <a:solidFill>
              <a:schemeClr val="tx1"/>
            </a:solidFill>
          </a:ln>
        </p:spPr>
        <p:txBody>
          <a:bodyPr wrap="square" rtlCol="0">
            <a:spAutoFit/>
          </a:bodyPr>
          <a:lstStyle/>
          <a:p>
            <a:pPr algn="ctr"/>
            <a:r>
              <a:rPr lang="en-US" b="1" dirty="0"/>
              <a:t>No Statistical</a:t>
            </a:r>
          </a:p>
          <a:p>
            <a:pPr algn="ctr"/>
            <a:r>
              <a:rPr lang="en-US" b="1" dirty="0"/>
              <a:t>Difference between</a:t>
            </a:r>
          </a:p>
          <a:p>
            <a:pPr algn="ctr"/>
            <a:r>
              <a:rPr lang="en-US" b="1" dirty="0"/>
              <a:t>Cable and W-Beam Risk</a:t>
            </a:r>
          </a:p>
        </p:txBody>
      </p:sp>
      <p:cxnSp>
        <p:nvCxnSpPr>
          <p:cNvPr id="13" name="Straight Arrow Connector 12">
            <a:extLst>
              <a:ext uri="{FF2B5EF4-FFF2-40B4-BE49-F238E27FC236}">
                <a16:creationId xmlns:a16="http://schemas.microsoft.com/office/drawing/2014/main" id="{B16FC1B5-A1E1-4506-B775-35E80AD8A60A}"/>
              </a:ext>
            </a:extLst>
          </p:cNvPr>
          <p:cNvCxnSpPr>
            <a:stCxn id="11" idx="2"/>
          </p:cNvCxnSpPr>
          <p:nvPr/>
        </p:nvCxnSpPr>
        <p:spPr bwMode="auto">
          <a:xfrm flipH="1">
            <a:off x="6324600" y="3634505"/>
            <a:ext cx="773751" cy="93749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024918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872E-C822-47CA-B7D6-2C651FA1CE19}"/>
              </a:ext>
            </a:extLst>
          </p:cNvPr>
          <p:cNvSpPr>
            <a:spLocks noGrp="1"/>
          </p:cNvSpPr>
          <p:nvPr>
            <p:ph type="title"/>
          </p:nvPr>
        </p:nvSpPr>
        <p:spPr/>
        <p:txBody>
          <a:bodyPr/>
          <a:lstStyle/>
          <a:p>
            <a:r>
              <a:rPr lang="en-US" dirty="0"/>
              <a:t>Study 3: Rider Trajectory vs. Injury</a:t>
            </a:r>
          </a:p>
        </p:txBody>
      </p:sp>
      <p:sp>
        <p:nvSpPr>
          <p:cNvPr id="3" name="Content Placeholder 2">
            <a:extLst>
              <a:ext uri="{FF2B5EF4-FFF2-40B4-BE49-F238E27FC236}">
                <a16:creationId xmlns:a16="http://schemas.microsoft.com/office/drawing/2014/main" id="{DCCDC918-7EA5-4817-A5F2-4965E0B0B8F6}"/>
              </a:ext>
            </a:extLst>
          </p:cNvPr>
          <p:cNvSpPr>
            <a:spLocks noGrp="1"/>
          </p:cNvSpPr>
          <p:nvPr>
            <p:ph idx="1"/>
          </p:nvPr>
        </p:nvSpPr>
        <p:spPr>
          <a:xfrm>
            <a:off x="755651" y="1752600"/>
            <a:ext cx="4883149" cy="4267200"/>
          </a:xfrm>
        </p:spPr>
        <p:txBody>
          <a:bodyPr/>
          <a:lstStyle/>
          <a:p>
            <a:r>
              <a:rPr lang="en-US" sz="2400" u="sng" dirty="0"/>
              <a:t>Problem:</a:t>
            </a:r>
          </a:p>
          <a:p>
            <a:pPr lvl="1"/>
            <a:r>
              <a:rPr lang="en-US" sz="1800" dirty="0"/>
              <a:t>Riders often separate from motorcycle on impact</a:t>
            </a:r>
          </a:p>
          <a:p>
            <a:pPr lvl="1"/>
            <a:r>
              <a:rPr lang="en-US" sz="1800" dirty="0"/>
              <a:t>Police accident reports indicate rider/motorcycle as united</a:t>
            </a:r>
          </a:p>
          <a:p>
            <a:pPr lvl="1"/>
            <a:r>
              <a:rPr lang="en-US" sz="1800" dirty="0"/>
              <a:t>Do riders actually impact guardrail?</a:t>
            </a:r>
          </a:p>
          <a:p>
            <a:r>
              <a:rPr lang="en-US" sz="2400" u="sng" dirty="0"/>
              <a:t>Research Questions</a:t>
            </a:r>
          </a:p>
          <a:p>
            <a:pPr lvl="1"/>
            <a:r>
              <a:rPr lang="en-US" sz="1800" dirty="0"/>
              <a:t>How do riders impact barrier? Upright, sliding, other?</a:t>
            </a:r>
          </a:p>
          <a:p>
            <a:pPr lvl="1"/>
            <a:r>
              <a:rPr lang="en-US" sz="1800" dirty="0"/>
              <a:t>How does rider trajectory influence injury risk?</a:t>
            </a:r>
          </a:p>
        </p:txBody>
      </p:sp>
      <p:pic>
        <p:nvPicPr>
          <p:cNvPr id="4" name="Picture 3">
            <a:extLst>
              <a:ext uri="{FF2B5EF4-FFF2-40B4-BE49-F238E27FC236}">
                <a16:creationId xmlns:a16="http://schemas.microsoft.com/office/drawing/2014/main" id="{DEFCA207-56B1-46AE-B3BB-C8F41538D590}"/>
              </a:ext>
            </a:extLst>
          </p:cNvPr>
          <p:cNvPicPr>
            <a:picLocks noChangeAspect="1"/>
          </p:cNvPicPr>
          <p:nvPr/>
        </p:nvPicPr>
        <p:blipFill>
          <a:blip r:embed="rId2"/>
          <a:stretch>
            <a:fillRect/>
          </a:stretch>
        </p:blipFill>
        <p:spPr>
          <a:xfrm>
            <a:off x="5669280" y="3657600"/>
            <a:ext cx="5638800" cy="2849522"/>
          </a:xfrm>
          <a:prstGeom prst="rect">
            <a:avLst/>
          </a:prstGeom>
        </p:spPr>
      </p:pic>
      <p:sp>
        <p:nvSpPr>
          <p:cNvPr id="5" name="Rectangle 4">
            <a:extLst>
              <a:ext uri="{FF2B5EF4-FFF2-40B4-BE49-F238E27FC236}">
                <a16:creationId xmlns:a16="http://schemas.microsoft.com/office/drawing/2014/main" id="{74C94EE4-F47F-4A7F-9EBD-D2D28AE9714A}"/>
              </a:ext>
            </a:extLst>
          </p:cNvPr>
          <p:cNvSpPr/>
          <p:nvPr/>
        </p:nvSpPr>
        <p:spPr>
          <a:xfrm>
            <a:off x="152400" y="6046856"/>
            <a:ext cx="3429000" cy="707886"/>
          </a:xfrm>
          <a:prstGeom prst="rect">
            <a:avLst/>
          </a:prstGeom>
        </p:spPr>
        <p:txBody>
          <a:bodyPr wrap="square">
            <a:spAutoFit/>
          </a:bodyPr>
          <a:lstStyle/>
          <a:p>
            <a:pPr marR="87469">
              <a:spcBef>
                <a:spcPts val="171"/>
              </a:spcBef>
            </a:pPr>
            <a:r>
              <a:rPr lang="en-US" sz="1000" dirty="0">
                <a:latin typeface="Verdana"/>
                <a:cs typeface="Verdana"/>
              </a:rPr>
              <a:t>Re: </a:t>
            </a:r>
            <a:r>
              <a:rPr lang="en-US" sz="1000" dirty="0" err="1">
                <a:latin typeface="Verdana"/>
                <a:cs typeface="Verdana"/>
              </a:rPr>
              <a:t>Daniello</a:t>
            </a:r>
            <a:r>
              <a:rPr lang="en-US" sz="1000" dirty="0">
                <a:latin typeface="Verdana"/>
                <a:cs typeface="Verdana"/>
              </a:rPr>
              <a:t> A, </a:t>
            </a:r>
            <a:r>
              <a:rPr lang="en-US" sz="1000" dirty="0" err="1">
                <a:latin typeface="Verdana"/>
                <a:cs typeface="Verdana"/>
              </a:rPr>
              <a:t>Cristino</a:t>
            </a:r>
            <a:r>
              <a:rPr lang="en-US" sz="1000" dirty="0">
                <a:latin typeface="Verdana"/>
                <a:cs typeface="Verdana"/>
              </a:rPr>
              <a:t> D, and </a:t>
            </a:r>
            <a:r>
              <a:rPr lang="en-US" sz="1000" dirty="0" err="1">
                <a:latin typeface="Verdana"/>
                <a:cs typeface="Verdana"/>
              </a:rPr>
              <a:t>Gabler</a:t>
            </a:r>
            <a:r>
              <a:rPr lang="en-US" sz="1000" dirty="0">
                <a:latin typeface="Verdana"/>
                <a:cs typeface="Verdana"/>
              </a:rPr>
              <a:t> HC, “Relationship Between Rider Trajectory and Injury Outcome in Motorcycle-Barrier Crashes”, </a:t>
            </a:r>
            <a:r>
              <a:rPr lang="en-US" sz="1000" b="1" i="1" dirty="0">
                <a:latin typeface="Verdana"/>
                <a:cs typeface="Verdana"/>
              </a:rPr>
              <a:t>Transportation Research Record </a:t>
            </a:r>
            <a:r>
              <a:rPr lang="en-US" sz="1000" dirty="0">
                <a:latin typeface="Verdana"/>
                <a:cs typeface="Verdana"/>
              </a:rPr>
              <a:t>(2013)</a:t>
            </a:r>
          </a:p>
        </p:txBody>
      </p:sp>
      <p:sp>
        <p:nvSpPr>
          <p:cNvPr id="7" name="Content Placeholder 2">
            <a:extLst>
              <a:ext uri="{FF2B5EF4-FFF2-40B4-BE49-F238E27FC236}">
                <a16:creationId xmlns:a16="http://schemas.microsoft.com/office/drawing/2014/main" id="{17FE70A9-5A33-43C2-9420-5B9F18869C7D}"/>
              </a:ext>
            </a:extLst>
          </p:cNvPr>
          <p:cNvSpPr txBox="1">
            <a:spLocks/>
          </p:cNvSpPr>
          <p:nvPr/>
        </p:nvSpPr>
        <p:spPr bwMode="auto">
          <a:xfrm>
            <a:off x="5867400" y="1743456"/>
            <a:ext cx="4883149"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Verdana" panose="020B0604030504040204" pitchFamily="34" charset="0"/>
                <a:ea typeface="Verdana" panose="020B0604030504040204" pitchFamily="34" charset="0"/>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Verdana" panose="020B0604030504040204" pitchFamily="34" charset="0"/>
                <a:ea typeface="Verdana" panose="020B0604030504040204" pitchFamily="34" charset="0"/>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Verdana" panose="020B0604030504040204" pitchFamily="34" charset="0"/>
                <a:ea typeface="Verdana" panose="020B0604030504040204" pitchFamily="34" charset="0"/>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Verdana" panose="020B0604030504040204" pitchFamily="34" charset="0"/>
                <a:ea typeface="Verdana" panose="020B0604030504040204" pitchFamily="34" charset="0"/>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Verdana" panose="020B0604030504040204" pitchFamily="34" charset="0"/>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a:lstStyle>
          <a:p>
            <a:r>
              <a:rPr lang="en-US" sz="2400" u="sng" kern="0" dirty="0"/>
              <a:t>Approach:</a:t>
            </a:r>
          </a:p>
          <a:p>
            <a:pPr lvl="1"/>
            <a:r>
              <a:rPr lang="en-US" sz="1800" kern="0" dirty="0"/>
              <a:t>NJ 2007 – 2011</a:t>
            </a:r>
          </a:p>
          <a:p>
            <a:pPr lvl="1"/>
            <a:r>
              <a:rPr lang="en-US" sz="1800" kern="0" dirty="0"/>
              <a:t>342 MC-Barrier crashes categorized</a:t>
            </a:r>
          </a:p>
          <a:p>
            <a:pPr lvl="1"/>
            <a:r>
              <a:rPr lang="en-US" sz="1800" kern="0" dirty="0"/>
              <a:t>Compute odds of serious injury (K+A)</a:t>
            </a:r>
          </a:p>
        </p:txBody>
      </p:sp>
    </p:spTree>
    <p:extLst>
      <p:ext uri="{BB962C8B-B14F-4D97-AF65-F5344CB8AC3E}">
        <p14:creationId xmlns:p14="http://schemas.microsoft.com/office/powerpoint/2010/main" val="1355569012"/>
      </p:ext>
    </p:extLst>
  </p:cSld>
  <p:clrMapOvr>
    <a:masterClrMapping/>
  </p:clrMapOvr>
  <p:transition spd="med"/>
</p:sld>
</file>

<file path=ppt/theme/theme1.xml><?xml version="1.0" encoding="utf-8"?>
<a:theme xmlns:a="http://schemas.openxmlformats.org/drawingml/2006/main" name="GablerThem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oyotaPCS-Task3a-20100405">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GablerTheme</Template>
  <TotalTime>1573</TotalTime>
  <Words>1335</Words>
  <Application>Microsoft Office PowerPoint</Application>
  <PresentationFormat>Widescreen</PresentationFormat>
  <Paragraphs>322</Paragraphs>
  <Slides>26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Book Antiqua</vt:lpstr>
      <vt:lpstr>Calibri</vt:lpstr>
      <vt:lpstr>Franklin Gothic Book</vt:lpstr>
      <vt:lpstr>Times New Roman</vt:lpstr>
      <vt:lpstr>Verdana</vt:lpstr>
      <vt:lpstr>Wingdings</vt:lpstr>
      <vt:lpstr>GablerTheme</vt:lpstr>
      <vt:lpstr>1_ToyotaPCS-Task3a-20100405</vt:lpstr>
      <vt:lpstr>NCHRP 22-26: Fatal and Serious Injury  Factors in  Motorcycle Collisions with Traffic Barriers</vt:lpstr>
      <vt:lpstr>NCHRP</vt:lpstr>
      <vt:lpstr>Guardrail Fatalities by Vehicle Type</vt:lpstr>
      <vt:lpstr>NCHRP 22-26: Objective</vt:lpstr>
      <vt:lpstr>Study 1: Relative fatality risk of fixed object vs. ground collisions</vt:lpstr>
      <vt:lpstr>Study 2: Does Injury Risk vary by Barrier Design?</vt:lpstr>
      <vt:lpstr>Injury Severity by Barrier Type Helmeted Riders</vt:lpstr>
      <vt:lpstr>Odds Ratio of Severe Injury (K+A) Helmeted Riders</vt:lpstr>
      <vt:lpstr>Study 3: Rider Trajectory vs. Injury</vt:lpstr>
      <vt:lpstr>Injury Risk vs. Upright</vt:lpstr>
      <vt:lpstr>Impact Configuration</vt:lpstr>
      <vt:lpstr>Study 4: What Injuries Occur in Barrier Crashes?</vt:lpstr>
      <vt:lpstr>Study 5: Effect of Roadway Characteristics on Injury</vt:lpstr>
      <vt:lpstr>Injury Risk (K+A)</vt:lpstr>
      <vt:lpstr>Study 6: What are the causes of Motorcycle-Barrier Injuries</vt:lpstr>
      <vt:lpstr>PowerPoint Presentation</vt:lpstr>
      <vt:lpstr>PowerPoint Presentation</vt:lpstr>
      <vt:lpstr>PowerPoint Presentation</vt:lpstr>
      <vt:lpstr>Serious Injuries by Body Region and Source (MAIS 3+)</vt:lpstr>
      <vt:lpstr>Conclusions</vt:lpstr>
      <vt:lpstr>Countermeasure Priorities</vt:lpstr>
      <vt:lpstr>Example Countermeasures</vt:lpstr>
      <vt:lpstr>Pilot Tests of MPS in US</vt:lpstr>
      <vt:lpstr>CEN TS 1317-8 Crash Testing in Europe</vt:lpstr>
      <vt:lpstr>Opportunities to improve CEN 1317-8</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Kristofer D Kusano</dc:creator>
  <cp:lastModifiedBy>Mackie, Paul</cp:lastModifiedBy>
  <cp:revision>91</cp:revision>
  <cp:lastPrinted>2012-10-31T18:07:35Z</cp:lastPrinted>
  <dcterms:created xsi:type="dcterms:W3CDTF">2006-08-16T00:00:00Z</dcterms:created>
  <dcterms:modified xsi:type="dcterms:W3CDTF">2022-10-25T21:21:52Z</dcterms:modified>
</cp:coreProperties>
</file>