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536" r:id="rId3"/>
    <p:sldId id="258" r:id="rId4"/>
    <p:sldId id="261" r:id="rId5"/>
    <p:sldId id="262" r:id="rId6"/>
    <p:sldId id="510" r:id="rId7"/>
    <p:sldId id="511" r:id="rId8"/>
    <p:sldId id="512" r:id="rId9"/>
    <p:sldId id="513" r:id="rId10"/>
    <p:sldId id="517" r:id="rId11"/>
    <p:sldId id="514" r:id="rId12"/>
    <p:sldId id="518" r:id="rId13"/>
    <p:sldId id="519" r:id="rId14"/>
    <p:sldId id="520" r:id="rId15"/>
    <p:sldId id="515" r:id="rId16"/>
    <p:sldId id="516" r:id="rId17"/>
    <p:sldId id="521" r:id="rId18"/>
    <p:sldId id="532" r:id="rId19"/>
    <p:sldId id="531" r:id="rId20"/>
    <p:sldId id="533" r:id="rId21"/>
    <p:sldId id="534" r:id="rId22"/>
    <p:sldId id="535"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5" autoAdjust="0"/>
    <p:restoredTop sz="94660"/>
  </p:normalViewPr>
  <p:slideViewPr>
    <p:cSldViewPr snapToGrid="0">
      <p:cViewPr varScale="1">
        <p:scale>
          <a:sx n="43" d="100"/>
          <a:sy n="43" d="100"/>
        </p:scale>
        <p:origin x="700"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C05EF-E192-43E2-91A3-FA366485DA8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5882BD2-DA6A-4A51-8ECF-16255E11292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3ABEB10-83F9-4F93-8E30-F1CAC5383557}"/>
              </a:ext>
            </a:extLst>
          </p:cNvPr>
          <p:cNvSpPr>
            <a:spLocks noGrp="1"/>
          </p:cNvSpPr>
          <p:nvPr>
            <p:ph type="dt" sz="half" idx="10"/>
          </p:nvPr>
        </p:nvSpPr>
        <p:spPr/>
        <p:txBody>
          <a:bodyPr/>
          <a:lstStyle/>
          <a:p>
            <a:fld id="{D493C268-9F8E-4B73-BB05-18194AC8B075}" type="datetimeFigureOut">
              <a:rPr lang="en-US" smtClean="0"/>
              <a:t>10/18/2022</a:t>
            </a:fld>
            <a:endParaRPr lang="en-US"/>
          </a:p>
        </p:txBody>
      </p:sp>
      <p:sp>
        <p:nvSpPr>
          <p:cNvPr id="5" name="Footer Placeholder 4">
            <a:extLst>
              <a:ext uri="{FF2B5EF4-FFF2-40B4-BE49-F238E27FC236}">
                <a16:creationId xmlns:a16="http://schemas.microsoft.com/office/drawing/2014/main" id="{78B4A70C-9232-43C4-AE13-C9A5A6424D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2F5C49-92F7-4197-810F-D398E8007748}"/>
              </a:ext>
            </a:extLst>
          </p:cNvPr>
          <p:cNvSpPr>
            <a:spLocks noGrp="1"/>
          </p:cNvSpPr>
          <p:nvPr>
            <p:ph type="sldNum" sz="quarter" idx="12"/>
          </p:nvPr>
        </p:nvSpPr>
        <p:spPr/>
        <p:txBody>
          <a:bodyPr/>
          <a:lstStyle/>
          <a:p>
            <a:fld id="{A3263439-D21A-44DE-99E0-183583751130}" type="slidenum">
              <a:rPr lang="en-US" smtClean="0"/>
              <a:t>‹#›</a:t>
            </a:fld>
            <a:endParaRPr lang="en-US"/>
          </a:p>
        </p:txBody>
      </p:sp>
    </p:spTree>
    <p:extLst>
      <p:ext uri="{BB962C8B-B14F-4D97-AF65-F5344CB8AC3E}">
        <p14:creationId xmlns:p14="http://schemas.microsoft.com/office/powerpoint/2010/main" val="3399836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0FA59-FDBE-46C9-8839-0510337AB7C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28CBA85-B7AE-4CA4-B5DC-EBED2CF2909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EBFE4B-29B2-4824-80C4-C270694F39B3}"/>
              </a:ext>
            </a:extLst>
          </p:cNvPr>
          <p:cNvSpPr>
            <a:spLocks noGrp="1"/>
          </p:cNvSpPr>
          <p:nvPr>
            <p:ph type="dt" sz="half" idx="10"/>
          </p:nvPr>
        </p:nvSpPr>
        <p:spPr/>
        <p:txBody>
          <a:bodyPr/>
          <a:lstStyle/>
          <a:p>
            <a:fld id="{D493C268-9F8E-4B73-BB05-18194AC8B075}" type="datetimeFigureOut">
              <a:rPr lang="en-US" smtClean="0"/>
              <a:t>10/18/2022</a:t>
            </a:fld>
            <a:endParaRPr lang="en-US"/>
          </a:p>
        </p:txBody>
      </p:sp>
      <p:sp>
        <p:nvSpPr>
          <p:cNvPr id="5" name="Footer Placeholder 4">
            <a:extLst>
              <a:ext uri="{FF2B5EF4-FFF2-40B4-BE49-F238E27FC236}">
                <a16:creationId xmlns:a16="http://schemas.microsoft.com/office/drawing/2014/main" id="{CC7FE523-FCB5-4B69-9386-7C5B5D44D1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D701E3-2BDB-4F22-B2F1-4BADD04F1C2D}"/>
              </a:ext>
            </a:extLst>
          </p:cNvPr>
          <p:cNvSpPr>
            <a:spLocks noGrp="1"/>
          </p:cNvSpPr>
          <p:nvPr>
            <p:ph type="sldNum" sz="quarter" idx="12"/>
          </p:nvPr>
        </p:nvSpPr>
        <p:spPr/>
        <p:txBody>
          <a:bodyPr/>
          <a:lstStyle/>
          <a:p>
            <a:fld id="{A3263439-D21A-44DE-99E0-183583751130}" type="slidenum">
              <a:rPr lang="en-US" smtClean="0"/>
              <a:t>‹#›</a:t>
            </a:fld>
            <a:endParaRPr lang="en-US"/>
          </a:p>
        </p:txBody>
      </p:sp>
    </p:spTree>
    <p:extLst>
      <p:ext uri="{BB962C8B-B14F-4D97-AF65-F5344CB8AC3E}">
        <p14:creationId xmlns:p14="http://schemas.microsoft.com/office/powerpoint/2010/main" val="1517507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01705C4-3826-46B7-9EBB-FDA67425B06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972EE2A-094E-4708-8433-2BD2834EF57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6422F9-EA72-4E57-B9DB-A20404E2E9CF}"/>
              </a:ext>
            </a:extLst>
          </p:cNvPr>
          <p:cNvSpPr>
            <a:spLocks noGrp="1"/>
          </p:cNvSpPr>
          <p:nvPr>
            <p:ph type="dt" sz="half" idx="10"/>
          </p:nvPr>
        </p:nvSpPr>
        <p:spPr/>
        <p:txBody>
          <a:bodyPr/>
          <a:lstStyle/>
          <a:p>
            <a:fld id="{D493C268-9F8E-4B73-BB05-18194AC8B075}" type="datetimeFigureOut">
              <a:rPr lang="en-US" smtClean="0"/>
              <a:t>10/18/2022</a:t>
            </a:fld>
            <a:endParaRPr lang="en-US"/>
          </a:p>
        </p:txBody>
      </p:sp>
      <p:sp>
        <p:nvSpPr>
          <p:cNvPr id="5" name="Footer Placeholder 4">
            <a:extLst>
              <a:ext uri="{FF2B5EF4-FFF2-40B4-BE49-F238E27FC236}">
                <a16:creationId xmlns:a16="http://schemas.microsoft.com/office/drawing/2014/main" id="{D73CAC87-B06B-4BE5-9E69-170708231E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2D873F6-36A5-4A8F-A30E-FC623414F3BF}"/>
              </a:ext>
            </a:extLst>
          </p:cNvPr>
          <p:cNvSpPr>
            <a:spLocks noGrp="1"/>
          </p:cNvSpPr>
          <p:nvPr>
            <p:ph type="sldNum" sz="quarter" idx="12"/>
          </p:nvPr>
        </p:nvSpPr>
        <p:spPr/>
        <p:txBody>
          <a:bodyPr/>
          <a:lstStyle/>
          <a:p>
            <a:fld id="{A3263439-D21A-44DE-99E0-183583751130}" type="slidenum">
              <a:rPr lang="en-US" smtClean="0"/>
              <a:t>‹#›</a:t>
            </a:fld>
            <a:endParaRPr lang="en-US"/>
          </a:p>
        </p:txBody>
      </p:sp>
    </p:spTree>
    <p:extLst>
      <p:ext uri="{BB962C8B-B14F-4D97-AF65-F5344CB8AC3E}">
        <p14:creationId xmlns:p14="http://schemas.microsoft.com/office/powerpoint/2010/main" val="2118549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CCAAC-E155-4625-8D8C-B93E4D7CC99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99C46A-4FC9-4F35-86C1-ECD36A52619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3B34B9-7D08-44FF-9E38-7ECC4478030A}"/>
              </a:ext>
            </a:extLst>
          </p:cNvPr>
          <p:cNvSpPr>
            <a:spLocks noGrp="1"/>
          </p:cNvSpPr>
          <p:nvPr>
            <p:ph type="dt" sz="half" idx="10"/>
          </p:nvPr>
        </p:nvSpPr>
        <p:spPr/>
        <p:txBody>
          <a:bodyPr/>
          <a:lstStyle/>
          <a:p>
            <a:fld id="{D493C268-9F8E-4B73-BB05-18194AC8B075}" type="datetimeFigureOut">
              <a:rPr lang="en-US" smtClean="0"/>
              <a:t>10/18/2022</a:t>
            </a:fld>
            <a:endParaRPr lang="en-US"/>
          </a:p>
        </p:txBody>
      </p:sp>
      <p:sp>
        <p:nvSpPr>
          <p:cNvPr id="5" name="Footer Placeholder 4">
            <a:extLst>
              <a:ext uri="{FF2B5EF4-FFF2-40B4-BE49-F238E27FC236}">
                <a16:creationId xmlns:a16="http://schemas.microsoft.com/office/drawing/2014/main" id="{219AC917-44B0-47AD-8C92-BB502EE352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833240-341F-4412-90F4-D9F4ED0E5387}"/>
              </a:ext>
            </a:extLst>
          </p:cNvPr>
          <p:cNvSpPr>
            <a:spLocks noGrp="1"/>
          </p:cNvSpPr>
          <p:nvPr>
            <p:ph type="sldNum" sz="quarter" idx="12"/>
          </p:nvPr>
        </p:nvSpPr>
        <p:spPr/>
        <p:txBody>
          <a:bodyPr/>
          <a:lstStyle/>
          <a:p>
            <a:fld id="{A3263439-D21A-44DE-99E0-183583751130}" type="slidenum">
              <a:rPr lang="en-US" smtClean="0"/>
              <a:t>‹#›</a:t>
            </a:fld>
            <a:endParaRPr lang="en-US"/>
          </a:p>
        </p:txBody>
      </p:sp>
    </p:spTree>
    <p:extLst>
      <p:ext uri="{BB962C8B-B14F-4D97-AF65-F5344CB8AC3E}">
        <p14:creationId xmlns:p14="http://schemas.microsoft.com/office/powerpoint/2010/main" val="2388841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7B14AD-1844-4431-B0E8-23DAE8C332A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51058D8-65E5-4621-9772-884182044D5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A6DDF30-9001-4022-8DED-A4BE34FD3A45}"/>
              </a:ext>
            </a:extLst>
          </p:cNvPr>
          <p:cNvSpPr>
            <a:spLocks noGrp="1"/>
          </p:cNvSpPr>
          <p:nvPr>
            <p:ph type="dt" sz="half" idx="10"/>
          </p:nvPr>
        </p:nvSpPr>
        <p:spPr/>
        <p:txBody>
          <a:bodyPr/>
          <a:lstStyle/>
          <a:p>
            <a:fld id="{D493C268-9F8E-4B73-BB05-18194AC8B075}" type="datetimeFigureOut">
              <a:rPr lang="en-US" smtClean="0"/>
              <a:t>10/18/2022</a:t>
            </a:fld>
            <a:endParaRPr lang="en-US"/>
          </a:p>
        </p:txBody>
      </p:sp>
      <p:sp>
        <p:nvSpPr>
          <p:cNvPr id="5" name="Footer Placeholder 4">
            <a:extLst>
              <a:ext uri="{FF2B5EF4-FFF2-40B4-BE49-F238E27FC236}">
                <a16:creationId xmlns:a16="http://schemas.microsoft.com/office/drawing/2014/main" id="{B4FE5B6C-126E-4CE2-B72C-ECBD4CC7CC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553010-8A48-4690-9D9B-099E5A421130}"/>
              </a:ext>
            </a:extLst>
          </p:cNvPr>
          <p:cNvSpPr>
            <a:spLocks noGrp="1"/>
          </p:cNvSpPr>
          <p:nvPr>
            <p:ph type="sldNum" sz="quarter" idx="12"/>
          </p:nvPr>
        </p:nvSpPr>
        <p:spPr/>
        <p:txBody>
          <a:bodyPr/>
          <a:lstStyle/>
          <a:p>
            <a:fld id="{A3263439-D21A-44DE-99E0-183583751130}" type="slidenum">
              <a:rPr lang="en-US" smtClean="0"/>
              <a:t>‹#›</a:t>
            </a:fld>
            <a:endParaRPr lang="en-US"/>
          </a:p>
        </p:txBody>
      </p:sp>
    </p:spTree>
    <p:extLst>
      <p:ext uri="{BB962C8B-B14F-4D97-AF65-F5344CB8AC3E}">
        <p14:creationId xmlns:p14="http://schemas.microsoft.com/office/powerpoint/2010/main" val="837106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BA5E5-3A0B-496F-BB29-59912F7D01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96D6A5E-CC15-4C19-845A-B0834B23494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233ECB9-7357-471D-8F1B-6B98FE80B3E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3BE48B7-BB60-4D7B-B8DF-C82918EB2919}"/>
              </a:ext>
            </a:extLst>
          </p:cNvPr>
          <p:cNvSpPr>
            <a:spLocks noGrp="1"/>
          </p:cNvSpPr>
          <p:nvPr>
            <p:ph type="dt" sz="half" idx="10"/>
          </p:nvPr>
        </p:nvSpPr>
        <p:spPr/>
        <p:txBody>
          <a:bodyPr/>
          <a:lstStyle/>
          <a:p>
            <a:fld id="{D493C268-9F8E-4B73-BB05-18194AC8B075}" type="datetimeFigureOut">
              <a:rPr lang="en-US" smtClean="0"/>
              <a:t>10/18/2022</a:t>
            </a:fld>
            <a:endParaRPr lang="en-US"/>
          </a:p>
        </p:txBody>
      </p:sp>
      <p:sp>
        <p:nvSpPr>
          <p:cNvPr id="6" name="Footer Placeholder 5">
            <a:extLst>
              <a:ext uri="{FF2B5EF4-FFF2-40B4-BE49-F238E27FC236}">
                <a16:creationId xmlns:a16="http://schemas.microsoft.com/office/drawing/2014/main" id="{B3AF99C7-C561-4F57-8F6E-89FBF00E439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303533-EE5E-4261-ACE0-BFB2B7FFD289}"/>
              </a:ext>
            </a:extLst>
          </p:cNvPr>
          <p:cNvSpPr>
            <a:spLocks noGrp="1"/>
          </p:cNvSpPr>
          <p:nvPr>
            <p:ph type="sldNum" sz="quarter" idx="12"/>
          </p:nvPr>
        </p:nvSpPr>
        <p:spPr/>
        <p:txBody>
          <a:bodyPr/>
          <a:lstStyle/>
          <a:p>
            <a:fld id="{A3263439-D21A-44DE-99E0-183583751130}" type="slidenum">
              <a:rPr lang="en-US" smtClean="0"/>
              <a:t>‹#›</a:t>
            </a:fld>
            <a:endParaRPr lang="en-US"/>
          </a:p>
        </p:txBody>
      </p:sp>
    </p:spTree>
    <p:extLst>
      <p:ext uri="{BB962C8B-B14F-4D97-AF65-F5344CB8AC3E}">
        <p14:creationId xmlns:p14="http://schemas.microsoft.com/office/powerpoint/2010/main" val="1063222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C9C55-30DF-435E-888D-59EADF3A3EF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519DF28-32BD-46A0-A746-E2F5EE572A0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5D515F-BE1D-4371-ADC0-586391A3F77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FB13C93-922C-4E85-9E00-F4E612C2CC5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029D4F9-A2FC-469D-A473-0B93963286B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A1037D5-E278-4836-AE0D-C857C42E2E52}"/>
              </a:ext>
            </a:extLst>
          </p:cNvPr>
          <p:cNvSpPr>
            <a:spLocks noGrp="1"/>
          </p:cNvSpPr>
          <p:nvPr>
            <p:ph type="dt" sz="half" idx="10"/>
          </p:nvPr>
        </p:nvSpPr>
        <p:spPr/>
        <p:txBody>
          <a:bodyPr/>
          <a:lstStyle/>
          <a:p>
            <a:fld id="{D493C268-9F8E-4B73-BB05-18194AC8B075}" type="datetimeFigureOut">
              <a:rPr lang="en-US" smtClean="0"/>
              <a:t>10/18/2022</a:t>
            </a:fld>
            <a:endParaRPr lang="en-US"/>
          </a:p>
        </p:txBody>
      </p:sp>
      <p:sp>
        <p:nvSpPr>
          <p:cNvPr id="8" name="Footer Placeholder 7">
            <a:extLst>
              <a:ext uri="{FF2B5EF4-FFF2-40B4-BE49-F238E27FC236}">
                <a16:creationId xmlns:a16="http://schemas.microsoft.com/office/drawing/2014/main" id="{F362A923-7968-4259-8BDA-CEDEF1E6C1B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0EBD7DD-C7BE-4E8B-8FD6-C8A555D96836}"/>
              </a:ext>
            </a:extLst>
          </p:cNvPr>
          <p:cNvSpPr>
            <a:spLocks noGrp="1"/>
          </p:cNvSpPr>
          <p:nvPr>
            <p:ph type="sldNum" sz="quarter" idx="12"/>
          </p:nvPr>
        </p:nvSpPr>
        <p:spPr/>
        <p:txBody>
          <a:bodyPr/>
          <a:lstStyle/>
          <a:p>
            <a:fld id="{A3263439-D21A-44DE-99E0-183583751130}" type="slidenum">
              <a:rPr lang="en-US" smtClean="0"/>
              <a:t>‹#›</a:t>
            </a:fld>
            <a:endParaRPr lang="en-US"/>
          </a:p>
        </p:txBody>
      </p:sp>
    </p:spTree>
    <p:extLst>
      <p:ext uri="{BB962C8B-B14F-4D97-AF65-F5344CB8AC3E}">
        <p14:creationId xmlns:p14="http://schemas.microsoft.com/office/powerpoint/2010/main" val="11483938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BC632-8728-42C8-B901-C122A420641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C962F28-6D43-43CA-B1DA-898D588DC52E}"/>
              </a:ext>
            </a:extLst>
          </p:cNvPr>
          <p:cNvSpPr>
            <a:spLocks noGrp="1"/>
          </p:cNvSpPr>
          <p:nvPr>
            <p:ph type="dt" sz="half" idx="10"/>
          </p:nvPr>
        </p:nvSpPr>
        <p:spPr/>
        <p:txBody>
          <a:bodyPr/>
          <a:lstStyle/>
          <a:p>
            <a:fld id="{D493C268-9F8E-4B73-BB05-18194AC8B075}" type="datetimeFigureOut">
              <a:rPr lang="en-US" smtClean="0"/>
              <a:t>10/18/2022</a:t>
            </a:fld>
            <a:endParaRPr lang="en-US"/>
          </a:p>
        </p:txBody>
      </p:sp>
      <p:sp>
        <p:nvSpPr>
          <p:cNvPr id="4" name="Footer Placeholder 3">
            <a:extLst>
              <a:ext uri="{FF2B5EF4-FFF2-40B4-BE49-F238E27FC236}">
                <a16:creationId xmlns:a16="http://schemas.microsoft.com/office/drawing/2014/main" id="{4258F530-A915-4AE9-B020-10C97145369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52E022D-34A3-4DBB-9D92-E04E603DE89E}"/>
              </a:ext>
            </a:extLst>
          </p:cNvPr>
          <p:cNvSpPr>
            <a:spLocks noGrp="1"/>
          </p:cNvSpPr>
          <p:nvPr>
            <p:ph type="sldNum" sz="quarter" idx="12"/>
          </p:nvPr>
        </p:nvSpPr>
        <p:spPr/>
        <p:txBody>
          <a:bodyPr/>
          <a:lstStyle/>
          <a:p>
            <a:fld id="{A3263439-D21A-44DE-99E0-183583751130}" type="slidenum">
              <a:rPr lang="en-US" smtClean="0"/>
              <a:t>‹#›</a:t>
            </a:fld>
            <a:endParaRPr lang="en-US"/>
          </a:p>
        </p:txBody>
      </p:sp>
    </p:spTree>
    <p:extLst>
      <p:ext uri="{BB962C8B-B14F-4D97-AF65-F5344CB8AC3E}">
        <p14:creationId xmlns:p14="http://schemas.microsoft.com/office/powerpoint/2010/main" val="3086481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885EA0-812E-4DC8-A746-14B66DEBA00A}"/>
              </a:ext>
            </a:extLst>
          </p:cNvPr>
          <p:cNvSpPr>
            <a:spLocks noGrp="1"/>
          </p:cNvSpPr>
          <p:nvPr>
            <p:ph type="dt" sz="half" idx="10"/>
          </p:nvPr>
        </p:nvSpPr>
        <p:spPr/>
        <p:txBody>
          <a:bodyPr/>
          <a:lstStyle/>
          <a:p>
            <a:fld id="{D493C268-9F8E-4B73-BB05-18194AC8B075}" type="datetimeFigureOut">
              <a:rPr lang="en-US" smtClean="0"/>
              <a:t>10/18/2022</a:t>
            </a:fld>
            <a:endParaRPr lang="en-US"/>
          </a:p>
        </p:txBody>
      </p:sp>
      <p:sp>
        <p:nvSpPr>
          <p:cNvPr id="3" name="Footer Placeholder 2">
            <a:extLst>
              <a:ext uri="{FF2B5EF4-FFF2-40B4-BE49-F238E27FC236}">
                <a16:creationId xmlns:a16="http://schemas.microsoft.com/office/drawing/2014/main" id="{D0A19D50-63CC-41ED-802E-2A0EA27A99C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2AC8F27-69C7-4DC5-A2A0-E074C55A6670}"/>
              </a:ext>
            </a:extLst>
          </p:cNvPr>
          <p:cNvSpPr>
            <a:spLocks noGrp="1"/>
          </p:cNvSpPr>
          <p:nvPr>
            <p:ph type="sldNum" sz="quarter" idx="12"/>
          </p:nvPr>
        </p:nvSpPr>
        <p:spPr/>
        <p:txBody>
          <a:bodyPr/>
          <a:lstStyle/>
          <a:p>
            <a:fld id="{A3263439-D21A-44DE-99E0-183583751130}" type="slidenum">
              <a:rPr lang="en-US" smtClean="0"/>
              <a:t>‹#›</a:t>
            </a:fld>
            <a:endParaRPr lang="en-US"/>
          </a:p>
        </p:txBody>
      </p:sp>
    </p:spTree>
    <p:extLst>
      <p:ext uri="{BB962C8B-B14F-4D97-AF65-F5344CB8AC3E}">
        <p14:creationId xmlns:p14="http://schemas.microsoft.com/office/powerpoint/2010/main" val="2852450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B4D4F-143E-4437-80B1-ECE617DC35D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693AB6E-97C7-4D55-AB52-1F09A160AE9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11C2A88-2F69-4AF6-960E-29C99ED927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EFDF54A-845C-4410-996B-D10D74122B3D}"/>
              </a:ext>
            </a:extLst>
          </p:cNvPr>
          <p:cNvSpPr>
            <a:spLocks noGrp="1"/>
          </p:cNvSpPr>
          <p:nvPr>
            <p:ph type="dt" sz="half" idx="10"/>
          </p:nvPr>
        </p:nvSpPr>
        <p:spPr/>
        <p:txBody>
          <a:bodyPr/>
          <a:lstStyle/>
          <a:p>
            <a:fld id="{D493C268-9F8E-4B73-BB05-18194AC8B075}" type="datetimeFigureOut">
              <a:rPr lang="en-US" smtClean="0"/>
              <a:t>10/18/2022</a:t>
            </a:fld>
            <a:endParaRPr lang="en-US"/>
          </a:p>
        </p:txBody>
      </p:sp>
      <p:sp>
        <p:nvSpPr>
          <p:cNvPr id="6" name="Footer Placeholder 5">
            <a:extLst>
              <a:ext uri="{FF2B5EF4-FFF2-40B4-BE49-F238E27FC236}">
                <a16:creationId xmlns:a16="http://schemas.microsoft.com/office/drawing/2014/main" id="{8B80E664-AF4C-43EF-9F2B-9EE96284B8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A72F0F-B60A-400B-BE4B-A29202428C73}"/>
              </a:ext>
            </a:extLst>
          </p:cNvPr>
          <p:cNvSpPr>
            <a:spLocks noGrp="1"/>
          </p:cNvSpPr>
          <p:nvPr>
            <p:ph type="sldNum" sz="quarter" idx="12"/>
          </p:nvPr>
        </p:nvSpPr>
        <p:spPr/>
        <p:txBody>
          <a:bodyPr/>
          <a:lstStyle/>
          <a:p>
            <a:fld id="{A3263439-D21A-44DE-99E0-183583751130}" type="slidenum">
              <a:rPr lang="en-US" smtClean="0"/>
              <a:t>‹#›</a:t>
            </a:fld>
            <a:endParaRPr lang="en-US"/>
          </a:p>
        </p:txBody>
      </p:sp>
    </p:spTree>
    <p:extLst>
      <p:ext uri="{BB962C8B-B14F-4D97-AF65-F5344CB8AC3E}">
        <p14:creationId xmlns:p14="http://schemas.microsoft.com/office/powerpoint/2010/main" val="836987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1058F-DD62-4A56-9DF3-8E1FCFACAEB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3ED56A3-E567-4E23-AFDE-8D35A144317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DC8BA44-81A7-4BF1-AB27-0573C43A51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4A85B2-47ED-4264-A0F1-3E63A7212964}"/>
              </a:ext>
            </a:extLst>
          </p:cNvPr>
          <p:cNvSpPr>
            <a:spLocks noGrp="1"/>
          </p:cNvSpPr>
          <p:nvPr>
            <p:ph type="dt" sz="half" idx="10"/>
          </p:nvPr>
        </p:nvSpPr>
        <p:spPr/>
        <p:txBody>
          <a:bodyPr/>
          <a:lstStyle/>
          <a:p>
            <a:fld id="{D493C268-9F8E-4B73-BB05-18194AC8B075}" type="datetimeFigureOut">
              <a:rPr lang="en-US" smtClean="0"/>
              <a:t>10/18/2022</a:t>
            </a:fld>
            <a:endParaRPr lang="en-US"/>
          </a:p>
        </p:txBody>
      </p:sp>
      <p:sp>
        <p:nvSpPr>
          <p:cNvPr id="6" name="Footer Placeholder 5">
            <a:extLst>
              <a:ext uri="{FF2B5EF4-FFF2-40B4-BE49-F238E27FC236}">
                <a16:creationId xmlns:a16="http://schemas.microsoft.com/office/drawing/2014/main" id="{421520DD-5C1D-4382-BF8A-11437E0275D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9388347-ED2A-4C54-A3C3-C6FD855DEF11}"/>
              </a:ext>
            </a:extLst>
          </p:cNvPr>
          <p:cNvSpPr>
            <a:spLocks noGrp="1"/>
          </p:cNvSpPr>
          <p:nvPr>
            <p:ph type="sldNum" sz="quarter" idx="12"/>
          </p:nvPr>
        </p:nvSpPr>
        <p:spPr/>
        <p:txBody>
          <a:bodyPr/>
          <a:lstStyle/>
          <a:p>
            <a:fld id="{A3263439-D21A-44DE-99E0-183583751130}" type="slidenum">
              <a:rPr lang="en-US" smtClean="0"/>
              <a:t>‹#›</a:t>
            </a:fld>
            <a:endParaRPr lang="en-US"/>
          </a:p>
        </p:txBody>
      </p:sp>
    </p:spTree>
    <p:extLst>
      <p:ext uri="{BB962C8B-B14F-4D97-AF65-F5344CB8AC3E}">
        <p14:creationId xmlns:p14="http://schemas.microsoft.com/office/powerpoint/2010/main" val="1234486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8A67D04-AB32-40EE-ACD6-8F18BB2A6FD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F04B0EB-0257-468E-A3D3-0EDE1807A18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D78B8D-1E94-4AB8-B00D-A76AC3C5C09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93C268-9F8E-4B73-BB05-18194AC8B075}" type="datetimeFigureOut">
              <a:rPr lang="en-US" smtClean="0"/>
              <a:t>10/18/2022</a:t>
            </a:fld>
            <a:endParaRPr lang="en-US"/>
          </a:p>
        </p:txBody>
      </p:sp>
      <p:sp>
        <p:nvSpPr>
          <p:cNvPr id="5" name="Footer Placeholder 4">
            <a:extLst>
              <a:ext uri="{FF2B5EF4-FFF2-40B4-BE49-F238E27FC236}">
                <a16:creationId xmlns:a16="http://schemas.microsoft.com/office/drawing/2014/main" id="{5A786904-6619-4501-BF72-F966837C002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5B6DC01-7248-4335-BF3C-6DE6D69FA8E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263439-D21A-44DE-99E0-183583751130}" type="slidenum">
              <a:rPr lang="en-US" smtClean="0"/>
              <a:t>‹#›</a:t>
            </a:fld>
            <a:endParaRPr lang="en-US"/>
          </a:p>
        </p:txBody>
      </p:sp>
    </p:spTree>
    <p:extLst>
      <p:ext uri="{BB962C8B-B14F-4D97-AF65-F5344CB8AC3E}">
        <p14:creationId xmlns:p14="http://schemas.microsoft.com/office/powerpoint/2010/main" val="22039913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nap.edu/"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4F8AE-79D2-48F1-992E-C5DA94513381}"/>
              </a:ext>
            </a:extLst>
          </p:cNvPr>
          <p:cNvSpPr>
            <a:spLocks noGrp="1"/>
          </p:cNvSpPr>
          <p:nvPr>
            <p:ph type="ctrTitle"/>
          </p:nvPr>
        </p:nvSpPr>
        <p:spPr/>
        <p:txBody>
          <a:bodyPr>
            <a:normAutofit/>
          </a:bodyPr>
          <a:lstStyle/>
          <a:p>
            <a:r>
              <a:rPr lang="en-US" sz="4400" dirty="0"/>
              <a:t>Proposed Guidance for Fixed Objects</a:t>
            </a:r>
            <a:br>
              <a:rPr lang="en-US" sz="4400" dirty="0"/>
            </a:br>
            <a:r>
              <a:rPr lang="en-US" sz="4400" dirty="0"/>
              <a:t>in the </a:t>
            </a:r>
            <a:r>
              <a:rPr lang="en-US" sz="4400" i="1" dirty="0"/>
              <a:t>Roadside Design Guide</a:t>
            </a:r>
            <a:br>
              <a:rPr lang="en-US" sz="4400" i="1" dirty="0"/>
            </a:br>
            <a:r>
              <a:rPr lang="en-US" sz="4400" dirty="0"/>
              <a:t>NCHRP Project 17-82</a:t>
            </a:r>
          </a:p>
        </p:txBody>
      </p:sp>
    </p:spTree>
    <p:extLst>
      <p:ext uri="{BB962C8B-B14F-4D97-AF65-F5344CB8AC3E}">
        <p14:creationId xmlns:p14="http://schemas.microsoft.com/office/powerpoint/2010/main" val="37831016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0017"/>
            <a:ext cx="10515600" cy="549275"/>
          </a:xfrm>
        </p:spPr>
        <p:txBody>
          <a:bodyPr>
            <a:noAutofit/>
          </a:bodyPr>
          <a:lstStyle/>
          <a:p>
            <a:r>
              <a:rPr lang="en-US" sz="3600" dirty="0"/>
              <a:t>Chapter 4 – Relationship of Presence of Roadside Trees and Utility Poles to Crash Frequency and Severity</a:t>
            </a:r>
          </a:p>
        </p:txBody>
      </p:sp>
      <p:sp>
        <p:nvSpPr>
          <p:cNvPr id="3" name="Content Placeholder 2"/>
          <p:cNvSpPr>
            <a:spLocks noGrp="1"/>
          </p:cNvSpPr>
          <p:nvPr>
            <p:ph idx="1"/>
          </p:nvPr>
        </p:nvSpPr>
        <p:spPr>
          <a:xfrm>
            <a:off x="838200" y="1797611"/>
            <a:ext cx="10515600" cy="4351338"/>
          </a:xfrm>
        </p:spPr>
        <p:txBody>
          <a:bodyPr/>
          <a:lstStyle/>
          <a:p>
            <a:pPr>
              <a:lnSpc>
                <a:spcPct val="100000"/>
              </a:lnSpc>
              <a:spcAft>
                <a:spcPts val="1000"/>
              </a:spcAft>
            </a:pPr>
            <a:r>
              <a:rPr lang="en-US" dirty="0"/>
              <a:t>Presents brief review of literature/existing models</a:t>
            </a:r>
          </a:p>
          <a:p>
            <a:pPr>
              <a:lnSpc>
                <a:spcPct val="100000"/>
              </a:lnSpc>
            </a:pPr>
            <a:r>
              <a:rPr lang="en-US" dirty="0"/>
              <a:t>Presents a new recommended crash prediction model developed in the research – a modified version of the Road Assessment Program (RAP) model:</a:t>
            </a:r>
          </a:p>
          <a:p>
            <a:pPr lvl="1">
              <a:lnSpc>
                <a:spcPct val="100000"/>
              </a:lnSpc>
              <a:buFont typeface="Arial" panose="020B0604020202020204" pitchFamily="34" charset="0"/>
              <a:buChar char="−"/>
            </a:pPr>
            <a:r>
              <a:rPr lang="en-US" dirty="0"/>
              <a:t>predicts annual frequency of fatality and injury (FI) crashes related to trees or utility poles</a:t>
            </a:r>
          </a:p>
          <a:p>
            <a:pPr lvl="1">
              <a:lnSpc>
                <a:spcPct val="100000"/>
              </a:lnSpc>
              <a:buFont typeface="Arial" panose="020B0604020202020204" pitchFamily="34" charset="0"/>
              <a:buChar char="−"/>
            </a:pPr>
            <a:r>
              <a:rPr lang="en-US" dirty="0"/>
              <a:t>applicable to rural two-lane undivided highways, rural four-lane undivided highways, rural four-lane divided highways (nonfreeways)</a:t>
            </a:r>
          </a:p>
          <a:p>
            <a:pPr lvl="1">
              <a:lnSpc>
                <a:spcPct val="100000"/>
              </a:lnSpc>
            </a:pPr>
            <a:endParaRPr lang="en-US" dirty="0"/>
          </a:p>
          <a:p>
            <a:pPr lvl="1"/>
            <a:endParaRPr lang="en-US" dirty="0"/>
          </a:p>
        </p:txBody>
      </p:sp>
    </p:spTree>
    <p:extLst>
      <p:ext uri="{BB962C8B-B14F-4D97-AF65-F5344CB8AC3E}">
        <p14:creationId xmlns:p14="http://schemas.microsoft.com/office/powerpoint/2010/main" val="774783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39762"/>
            <a:ext cx="10515600" cy="549275"/>
          </a:xfrm>
        </p:spPr>
        <p:txBody>
          <a:bodyPr>
            <a:noAutofit/>
          </a:bodyPr>
          <a:lstStyle/>
          <a:p>
            <a:r>
              <a:rPr lang="en-US" sz="3600" dirty="0"/>
              <a:t>Chapter 4 – Relationship of Presence of Roadside Trees and Utility Poles to Crash Frequency and Severity</a:t>
            </a:r>
          </a:p>
        </p:txBody>
      </p:sp>
      <p:sp>
        <p:nvSpPr>
          <p:cNvPr id="3" name="Content Placeholder 2"/>
          <p:cNvSpPr>
            <a:spLocks noGrp="1"/>
          </p:cNvSpPr>
          <p:nvPr>
            <p:ph idx="1"/>
          </p:nvPr>
        </p:nvSpPr>
        <p:spPr>
          <a:xfrm>
            <a:off x="838200" y="1722659"/>
            <a:ext cx="10515600" cy="4598146"/>
          </a:xfrm>
        </p:spPr>
        <p:txBody>
          <a:bodyPr>
            <a:normAutofit fontScale="85000" lnSpcReduction="20000"/>
          </a:bodyPr>
          <a:lstStyle/>
          <a:p>
            <a:pPr>
              <a:lnSpc>
                <a:spcPct val="110000"/>
              </a:lnSpc>
            </a:pPr>
            <a:r>
              <a:rPr lang="en-US" dirty="0"/>
              <a:t>Safety Performance Functions (SPFs) consider:</a:t>
            </a:r>
          </a:p>
          <a:p>
            <a:pPr lvl="1">
              <a:lnSpc>
                <a:spcPct val="110000"/>
              </a:lnSpc>
              <a:buFont typeface="Arial" panose="020B0604020202020204" pitchFamily="34" charset="0"/>
              <a:buChar char="−"/>
            </a:pPr>
            <a:r>
              <a:rPr lang="en-US" dirty="0"/>
              <a:t>motor-vehicle traffic volume (AADT)</a:t>
            </a:r>
          </a:p>
          <a:p>
            <a:pPr lvl="1">
              <a:lnSpc>
                <a:spcPct val="110000"/>
              </a:lnSpc>
              <a:buFont typeface="Arial" panose="020B0604020202020204" pitchFamily="34" charset="0"/>
              <a:buChar char="−"/>
            </a:pPr>
            <a:r>
              <a:rPr lang="en-US" dirty="0"/>
              <a:t>number of objects on left and right sides of the road</a:t>
            </a:r>
          </a:p>
          <a:p>
            <a:pPr lvl="2">
              <a:lnSpc>
                <a:spcPct val="110000"/>
              </a:lnSpc>
            </a:pPr>
            <a:r>
              <a:rPr lang="en-US" dirty="0"/>
              <a:t>number of individual objects (trees or utility poles)</a:t>
            </a:r>
          </a:p>
          <a:p>
            <a:pPr lvl="2">
              <a:lnSpc>
                <a:spcPct val="110000"/>
              </a:lnSpc>
            </a:pPr>
            <a:r>
              <a:rPr lang="en-US" dirty="0"/>
              <a:t>length of continuous tree groups (converted to an equivalent number of individual trees)</a:t>
            </a:r>
          </a:p>
          <a:p>
            <a:pPr lvl="1">
              <a:lnSpc>
                <a:spcPct val="110000"/>
              </a:lnSpc>
              <a:spcAft>
                <a:spcPts val="1000"/>
              </a:spcAft>
              <a:buFont typeface="Arial" panose="020B0604020202020204" pitchFamily="34" charset="0"/>
              <a:buChar char="−"/>
            </a:pPr>
            <a:r>
              <a:rPr lang="en-US" dirty="0"/>
              <a:t>calibration factors for trees and utility poles (based on data collected and analyzed in this research)</a:t>
            </a:r>
          </a:p>
          <a:p>
            <a:pPr>
              <a:lnSpc>
                <a:spcPct val="110000"/>
              </a:lnSpc>
            </a:pPr>
            <a:r>
              <a:rPr lang="en-US" dirty="0"/>
              <a:t>Adjustment Factors (AFs):</a:t>
            </a:r>
          </a:p>
          <a:p>
            <a:pPr lvl="1">
              <a:lnSpc>
                <a:spcPct val="110000"/>
              </a:lnSpc>
              <a:buFont typeface="Arial" panose="020B0604020202020204" pitchFamily="34" charset="0"/>
              <a:buChar char="−"/>
            </a:pPr>
            <a:r>
              <a:rPr lang="en-US" dirty="0"/>
              <a:t>roadway design speed</a:t>
            </a:r>
          </a:p>
          <a:p>
            <a:pPr lvl="1">
              <a:lnSpc>
                <a:spcPct val="110000"/>
              </a:lnSpc>
              <a:buFont typeface="Arial" panose="020B0604020202020204" pitchFamily="34" charset="0"/>
              <a:buChar char="−"/>
            </a:pPr>
            <a:r>
              <a:rPr lang="en-US" dirty="0"/>
              <a:t>traffic flow influence factor</a:t>
            </a:r>
          </a:p>
          <a:p>
            <a:pPr lvl="1">
              <a:lnSpc>
                <a:spcPct val="110000"/>
              </a:lnSpc>
              <a:buFont typeface="Arial" panose="020B0604020202020204" pitchFamily="34" charset="0"/>
              <a:buChar char="−"/>
            </a:pPr>
            <a:r>
              <a:rPr lang="en-US" dirty="0"/>
              <a:t>median traversability factor</a:t>
            </a:r>
          </a:p>
          <a:p>
            <a:pPr lvl="1">
              <a:lnSpc>
                <a:spcPct val="110000"/>
              </a:lnSpc>
              <a:buFont typeface="Arial" panose="020B0604020202020204" pitchFamily="34" charset="0"/>
              <a:buChar char="−"/>
            </a:pPr>
            <a:r>
              <a:rPr lang="en-US" dirty="0"/>
              <a:t>crash likelihood factors</a:t>
            </a:r>
          </a:p>
          <a:p>
            <a:pPr lvl="1">
              <a:lnSpc>
                <a:spcPct val="110000"/>
              </a:lnSpc>
              <a:buFont typeface="Arial" panose="020B0604020202020204" pitchFamily="34" charset="0"/>
              <a:buChar char="−"/>
            </a:pPr>
            <a:r>
              <a:rPr lang="en-US" dirty="0"/>
              <a:t>crash severity factors</a:t>
            </a:r>
          </a:p>
          <a:p>
            <a:pPr lvl="1"/>
            <a:endParaRPr lang="en-US" dirty="0"/>
          </a:p>
          <a:p>
            <a:pPr lvl="1"/>
            <a:endParaRPr lang="en-US" dirty="0"/>
          </a:p>
        </p:txBody>
      </p:sp>
    </p:spTree>
    <p:extLst>
      <p:ext uri="{BB962C8B-B14F-4D97-AF65-F5344CB8AC3E}">
        <p14:creationId xmlns:p14="http://schemas.microsoft.com/office/powerpoint/2010/main" val="39760778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19959"/>
            <a:ext cx="10515600" cy="549275"/>
          </a:xfrm>
        </p:spPr>
        <p:txBody>
          <a:bodyPr>
            <a:noAutofit/>
          </a:bodyPr>
          <a:lstStyle/>
          <a:p>
            <a:r>
              <a:rPr lang="en-US" sz="3600" dirty="0"/>
              <a:t>Chapter 4 – Relationship of Presence of Roadside Trees and Utility Poles to Crash Frequency and Severity</a:t>
            </a:r>
          </a:p>
        </p:txBody>
      </p:sp>
      <p:sp>
        <p:nvSpPr>
          <p:cNvPr id="3" name="Content Placeholder 2"/>
          <p:cNvSpPr>
            <a:spLocks noGrp="1"/>
          </p:cNvSpPr>
          <p:nvPr>
            <p:ph sz="half" idx="1"/>
          </p:nvPr>
        </p:nvSpPr>
        <p:spPr>
          <a:xfrm>
            <a:off x="838199" y="1886703"/>
            <a:ext cx="5181600" cy="4351338"/>
          </a:xfrm>
        </p:spPr>
        <p:txBody>
          <a:bodyPr/>
          <a:lstStyle/>
          <a:p>
            <a:pPr marL="457200" lvl="1" indent="0">
              <a:lnSpc>
                <a:spcPct val="100000"/>
              </a:lnSpc>
              <a:buNone/>
            </a:pPr>
            <a:r>
              <a:rPr lang="en-US" sz="2400" dirty="0"/>
              <a:t>Crash Likelihood Factors:</a:t>
            </a:r>
          </a:p>
          <a:p>
            <a:pPr lvl="1">
              <a:lnSpc>
                <a:spcPct val="100000"/>
              </a:lnSpc>
            </a:pPr>
            <a:r>
              <a:rPr lang="en-US" dirty="0"/>
              <a:t>lane width</a:t>
            </a:r>
          </a:p>
          <a:p>
            <a:pPr lvl="1">
              <a:lnSpc>
                <a:spcPct val="100000"/>
              </a:lnSpc>
            </a:pPr>
            <a:r>
              <a:rPr lang="en-US" dirty="0"/>
              <a:t>horizontal curvature</a:t>
            </a:r>
          </a:p>
          <a:p>
            <a:pPr lvl="1">
              <a:lnSpc>
                <a:spcPct val="100000"/>
              </a:lnSpc>
            </a:pPr>
            <a:r>
              <a:rPr lang="en-US" dirty="0"/>
              <a:t>advance visibility of curve</a:t>
            </a:r>
          </a:p>
          <a:p>
            <a:pPr lvl="1">
              <a:lnSpc>
                <a:spcPct val="100000"/>
              </a:lnSpc>
            </a:pPr>
            <a:r>
              <a:rPr lang="en-US" dirty="0"/>
              <a:t>percent grade</a:t>
            </a:r>
          </a:p>
          <a:p>
            <a:pPr lvl="1">
              <a:lnSpc>
                <a:spcPct val="100000"/>
              </a:lnSpc>
            </a:pPr>
            <a:r>
              <a:rPr lang="en-US" dirty="0"/>
              <a:t>presence of shoulder rumble strips</a:t>
            </a:r>
          </a:p>
          <a:p>
            <a:pPr lvl="1">
              <a:lnSpc>
                <a:spcPct val="100000"/>
              </a:lnSpc>
            </a:pPr>
            <a:r>
              <a:rPr lang="en-US" dirty="0"/>
              <a:t>presence of delineation</a:t>
            </a:r>
          </a:p>
          <a:p>
            <a:pPr lvl="1">
              <a:lnSpc>
                <a:spcPct val="100000"/>
              </a:lnSpc>
            </a:pPr>
            <a:r>
              <a:rPr lang="en-US" dirty="0"/>
              <a:t>road surface condition </a:t>
            </a:r>
          </a:p>
          <a:p>
            <a:pPr lvl="1">
              <a:lnSpc>
                <a:spcPct val="100000"/>
              </a:lnSpc>
            </a:pPr>
            <a:r>
              <a:rPr lang="en-US" dirty="0"/>
              <a:t>pavement skid resistance</a:t>
            </a:r>
          </a:p>
          <a:p>
            <a:pPr lvl="1"/>
            <a:endParaRPr lang="en-US" sz="2400" dirty="0"/>
          </a:p>
          <a:p>
            <a:pPr marL="457200" lvl="1" indent="0">
              <a:buNone/>
            </a:pPr>
            <a:endParaRPr lang="en-US" dirty="0"/>
          </a:p>
          <a:p>
            <a:pPr lvl="1"/>
            <a:endParaRPr lang="en-US" dirty="0"/>
          </a:p>
        </p:txBody>
      </p:sp>
      <p:sp>
        <p:nvSpPr>
          <p:cNvPr id="4" name="Content Placeholder 3"/>
          <p:cNvSpPr>
            <a:spLocks noGrp="1"/>
          </p:cNvSpPr>
          <p:nvPr>
            <p:ph sz="half" idx="2"/>
          </p:nvPr>
        </p:nvSpPr>
        <p:spPr>
          <a:xfrm>
            <a:off x="6172203" y="1886703"/>
            <a:ext cx="5286530" cy="4351338"/>
          </a:xfrm>
        </p:spPr>
        <p:txBody>
          <a:bodyPr/>
          <a:lstStyle/>
          <a:p>
            <a:pPr marL="457200" lvl="1" indent="0">
              <a:lnSpc>
                <a:spcPct val="100000"/>
              </a:lnSpc>
              <a:buNone/>
            </a:pPr>
            <a:r>
              <a:rPr lang="en-US" sz="2400" dirty="0"/>
              <a:t>Crash Severity Factors:</a:t>
            </a:r>
          </a:p>
          <a:p>
            <a:pPr lvl="1">
              <a:lnSpc>
                <a:spcPct val="100000"/>
              </a:lnSpc>
            </a:pPr>
            <a:r>
              <a:rPr lang="en-US" dirty="0"/>
              <a:t>type of roadside object</a:t>
            </a:r>
          </a:p>
          <a:p>
            <a:pPr lvl="1">
              <a:lnSpc>
                <a:spcPct val="100000"/>
              </a:lnSpc>
            </a:pPr>
            <a:r>
              <a:rPr lang="en-US" dirty="0"/>
              <a:t>distance from traveled way to roadside object</a:t>
            </a:r>
          </a:p>
          <a:p>
            <a:pPr lvl="1">
              <a:lnSpc>
                <a:spcPct val="100000"/>
              </a:lnSpc>
            </a:pPr>
            <a:r>
              <a:rPr lang="en-US" dirty="0"/>
              <a:t>paved shoulder width</a:t>
            </a:r>
          </a:p>
          <a:p>
            <a:endParaRPr lang="en-US" dirty="0"/>
          </a:p>
        </p:txBody>
      </p:sp>
    </p:spTree>
    <p:extLst>
      <p:ext uri="{BB962C8B-B14F-4D97-AF65-F5344CB8AC3E}">
        <p14:creationId xmlns:p14="http://schemas.microsoft.com/office/powerpoint/2010/main" val="6114568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0017"/>
            <a:ext cx="10515600" cy="549275"/>
          </a:xfrm>
        </p:spPr>
        <p:txBody>
          <a:bodyPr>
            <a:noAutofit/>
          </a:bodyPr>
          <a:lstStyle/>
          <a:p>
            <a:r>
              <a:rPr lang="en-US" sz="3600" dirty="0"/>
              <a:t>Chapter 4 – Relationship of Presence of Roadside Trees and Utility Poles to Crash Frequency and Severity</a:t>
            </a:r>
          </a:p>
        </p:txBody>
      </p:sp>
      <p:sp>
        <p:nvSpPr>
          <p:cNvPr id="3" name="Content Placeholder 2"/>
          <p:cNvSpPr>
            <a:spLocks noGrp="1"/>
          </p:cNvSpPr>
          <p:nvPr>
            <p:ph idx="1"/>
          </p:nvPr>
        </p:nvSpPr>
        <p:spPr>
          <a:xfrm>
            <a:off x="552450" y="1510836"/>
            <a:ext cx="11087100" cy="5221768"/>
          </a:xfrm>
        </p:spPr>
        <p:txBody>
          <a:bodyPr>
            <a:normAutofit fontScale="70000" lnSpcReduction="20000"/>
          </a:bodyPr>
          <a:lstStyle/>
          <a:p>
            <a:pPr lvl="1">
              <a:lnSpc>
                <a:spcPct val="120000"/>
              </a:lnSpc>
              <a:spcAft>
                <a:spcPts val="600"/>
              </a:spcAft>
            </a:pPr>
            <a:r>
              <a:rPr lang="en-US" sz="3100" dirty="0"/>
              <a:t>Model Outputs</a:t>
            </a:r>
          </a:p>
          <a:p>
            <a:pPr lvl="2">
              <a:lnSpc>
                <a:spcPct val="120000"/>
              </a:lnSpc>
              <a:spcAft>
                <a:spcPts val="600"/>
              </a:spcAft>
              <a:buFont typeface="Arial" panose="020B0604020202020204" pitchFamily="34" charset="0"/>
              <a:buChar char="−"/>
            </a:pPr>
            <a:r>
              <a:rPr lang="en-US" sz="2900" dirty="0"/>
              <a:t>predicted number of FI run-off-road tree-related (or utility-pole-related) crashes per year (N</a:t>
            </a:r>
            <a:r>
              <a:rPr lang="en-US" sz="2900" baseline="-25000" dirty="0"/>
              <a:t>ROR</a:t>
            </a:r>
            <a:r>
              <a:rPr lang="en-US" sz="2900" dirty="0"/>
              <a:t>)</a:t>
            </a:r>
          </a:p>
          <a:p>
            <a:pPr lvl="2">
              <a:lnSpc>
                <a:spcPct val="120000"/>
              </a:lnSpc>
              <a:buFont typeface="Arial" panose="020B0604020202020204" pitchFamily="34" charset="0"/>
              <a:buChar char="−"/>
            </a:pPr>
            <a:r>
              <a:rPr lang="en-US" sz="2900" dirty="0"/>
              <a:t>predicted number of FI tree-related (or utility-pole-related) crashes per year by crash severity level:</a:t>
            </a:r>
          </a:p>
          <a:p>
            <a:pPr lvl="3">
              <a:lnSpc>
                <a:spcPct val="120000"/>
              </a:lnSpc>
            </a:pPr>
            <a:r>
              <a:rPr lang="en-US" sz="2300" dirty="0"/>
              <a:t>fatal (K-injury) crashes</a:t>
            </a:r>
          </a:p>
          <a:p>
            <a:pPr lvl="3">
              <a:lnSpc>
                <a:spcPct val="120000"/>
              </a:lnSpc>
            </a:pPr>
            <a:r>
              <a:rPr lang="en-US" sz="2300" dirty="0"/>
              <a:t>incapacitating injury (A-injury) crashes</a:t>
            </a:r>
          </a:p>
          <a:p>
            <a:pPr lvl="3">
              <a:lnSpc>
                <a:spcPct val="120000"/>
              </a:lnSpc>
            </a:pPr>
            <a:r>
              <a:rPr lang="en-US" sz="2300" dirty="0"/>
              <a:t>nonincapacitating injury (B-injury) crashes</a:t>
            </a:r>
          </a:p>
          <a:p>
            <a:pPr lvl="3">
              <a:lnSpc>
                <a:spcPct val="120000"/>
              </a:lnSpc>
              <a:spcAft>
                <a:spcPts val="1000"/>
              </a:spcAft>
            </a:pPr>
            <a:r>
              <a:rPr lang="en-US" sz="2300" dirty="0"/>
              <a:t>possible injury (C-injury) crashes</a:t>
            </a:r>
          </a:p>
          <a:p>
            <a:pPr lvl="2">
              <a:lnSpc>
                <a:spcPct val="120000"/>
              </a:lnSpc>
              <a:buFont typeface="Arial" panose="020B0604020202020204" pitchFamily="34" charset="0"/>
              <a:buChar char="−"/>
            </a:pPr>
            <a:r>
              <a:rPr lang="en-US" sz="2900" dirty="0"/>
              <a:t>predicted number of persons injured in tree-related (or utility-pole-related) crashes per year:</a:t>
            </a:r>
          </a:p>
          <a:p>
            <a:pPr lvl="3">
              <a:lnSpc>
                <a:spcPct val="120000"/>
              </a:lnSpc>
            </a:pPr>
            <a:r>
              <a:rPr lang="en-US" sz="2300" dirty="0"/>
              <a:t>persons with fatal injuries (K injuries)</a:t>
            </a:r>
          </a:p>
          <a:p>
            <a:pPr lvl="3">
              <a:lnSpc>
                <a:spcPct val="120000"/>
              </a:lnSpc>
            </a:pPr>
            <a:r>
              <a:rPr lang="en-US" sz="2300" dirty="0"/>
              <a:t>persons with incapacitating injuries (A injuries)</a:t>
            </a:r>
          </a:p>
          <a:p>
            <a:pPr lvl="3">
              <a:lnSpc>
                <a:spcPct val="120000"/>
              </a:lnSpc>
            </a:pPr>
            <a:r>
              <a:rPr lang="en-US" sz="2300" dirty="0"/>
              <a:t>persons with nonincapacitating injuries (B injuries)</a:t>
            </a:r>
          </a:p>
          <a:p>
            <a:pPr lvl="3">
              <a:lnSpc>
                <a:spcPct val="120000"/>
              </a:lnSpc>
            </a:pPr>
            <a:r>
              <a:rPr lang="en-US" sz="2300" dirty="0"/>
              <a:t>persons with possible injuries (C injuries)</a:t>
            </a:r>
          </a:p>
          <a:p>
            <a:pPr lvl="2"/>
            <a:endParaRPr lang="en-US" sz="2200" dirty="0"/>
          </a:p>
        </p:txBody>
      </p:sp>
    </p:spTree>
    <p:extLst>
      <p:ext uri="{BB962C8B-B14F-4D97-AF65-F5344CB8AC3E}">
        <p14:creationId xmlns:p14="http://schemas.microsoft.com/office/powerpoint/2010/main" val="14140070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15026"/>
            <a:ext cx="10515600" cy="549275"/>
          </a:xfrm>
        </p:spPr>
        <p:txBody>
          <a:bodyPr>
            <a:noAutofit/>
          </a:bodyPr>
          <a:lstStyle/>
          <a:p>
            <a:r>
              <a:rPr lang="en-US" sz="3600" dirty="0"/>
              <a:t>Chapter 4 – Relationship of Presence of Roadside Trees and Utility Poles to Crash Frequency and Severity</a:t>
            </a:r>
          </a:p>
        </p:txBody>
      </p:sp>
      <p:sp>
        <p:nvSpPr>
          <p:cNvPr id="3" name="Content Placeholder 2"/>
          <p:cNvSpPr>
            <a:spLocks noGrp="1"/>
          </p:cNvSpPr>
          <p:nvPr>
            <p:ph idx="1"/>
          </p:nvPr>
        </p:nvSpPr>
        <p:spPr>
          <a:xfrm>
            <a:off x="838200" y="1862111"/>
            <a:ext cx="10515600" cy="4846563"/>
          </a:xfrm>
        </p:spPr>
        <p:txBody>
          <a:bodyPr>
            <a:normAutofit/>
          </a:bodyPr>
          <a:lstStyle/>
          <a:p>
            <a:pPr lvl="1"/>
            <a:r>
              <a:rPr lang="en-US" sz="2400" dirty="0"/>
              <a:t>Model predictions can be expressed as a crash modification factor (CMF):</a:t>
            </a:r>
          </a:p>
          <a:p>
            <a:pPr marL="457200" lvl="1" indent="0">
              <a:buNone/>
            </a:pPr>
            <a:endParaRPr lang="en-US" sz="2400" dirty="0"/>
          </a:p>
          <a:p>
            <a:pPr marL="457200" lvl="1" indent="0">
              <a:buNone/>
            </a:pPr>
            <a:r>
              <a:rPr lang="en-US" sz="2200" dirty="0"/>
              <a:t>CMF = N</a:t>
            </a:r>
            <a:r>
              <a:rPr lang="en-US" sz="2200" baseline="-25000" dirty="0"/>
              <a:t>ROR</a:t>
            </a:r>
            <a:r>
              <a:rPr lang="en-US" sz="2200" dirty="0"/>
              <a:t> for potential improved design / N</a:t>
            </a:r>
            <a:r>
              <a:rPr lang="en-US" sz="2200" baseline="-25000" dirty="0"/>
              <a:t>ROR</a:t>
            </a:r>
            <a:r>
              <a:rPr lang="en-US" sz="2200" dirty="0"/>
              <a:t> for existing or planned design</a:t>
            </a:r>
          </a:p>
          <a:p>
            <a:pPr marL="914400" lvl="2" indent="0">
              <a:buNone/>
            </a:pPr>
            <a:endParaRPr lang="en-US" sz="2200" dirty="0"/>
          </a:p>
        </p:txBody>
      </p:sp>
    </p:spTree>
    <p:extLst>
      <p:ext uri="{BB962C8B-B14F-4D97-AF65-F5344CB8AC3E}">
        <p14:creationId xmlns:p14="http://schemas.microsoft.com/office/powerpoint/2010/main" val="3861182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5 – Benefit-Cost Analysis Method</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761288" y="1925916"/>
                <a:ext cx="10515600" cy="4351338"/>
              </a:xfrm>
            </p:spPr>
            <p:txBody>
              <a:bodyPr/>
              <a:lstStyle/>
              <a:p>
                <a:pPr marL="0" indent="0">
                  <a:buNone/>
                </a:pPr>
                <a:r>
                  <a:rPr lang="en-US" dirty="0"/>
                  <a:t>Benefit-Cost Ratio:   Benefits / Costs</a:t>
                </a:r>
              </a:p>
              <a:p>
                <a:pPr marL="0" indent="0">
                  <a:buNone/>
                </a:pPr>
                <a14:m>
                  <m:oMath xmlns:m="http://schemas.openxmlformats.org/officeDocument/2006/math">
                    <m:r>
                      <a:rPr lang="en-US" i="1">
                        <a:latin typeface="Cambria Math" panose="02040503050406030204" pitchFamily="18" charset="0"/>
                      </a:rPr>
                      <m:t>𝐵</m:t>
                    </m:r>
                    <m:r>
                      <a:rPr lang="en-US" i="1">
                        <a:latin typeface="Cambria Math" panose="02040503050406030204" pitchFamily="18" charset="0"/>
                      </a:rPr>
                      <m:t>/</m:t>
                    </m:r>
                    <m:r>
                      <a:rPr lang="en-US" i="1">
                        <a:latin typeface="Cambria Math" panose="02040503050406030204" pitchFamily="18" charset="0"/>
                      </a:rPr>
                      <m:t>𝐶</m:t>
                    </m:r>
                    <m:r>
                      <a:rPr lang="en-US" i="1">
                        <a:latin typeface="Cambria Math" panose="02040503050406030204" pitchFamily="18" charset="0"/>
                      </a:rPr>
                      <m:t>= </m:t>
                    </m:r>
                    <m:f>
                      <m:fPr>
                        <m:ctrlPr>
                          <a:rPr lang="en-US" i="1">
                            <a:latin typeface="Cambria Math" panose="02040503050406030204" pitchFamily="18" charset="0"/>
                          </a:rPr>
                        </m:ctrlPr>
                      </m:fPr>
                      <m:num>
                        <m:nary>
                          <m:naryPr>
                            <m:chr m:val="∑"/>
                            <m:limLoc m:val="undOvr"/>
                            <m:supHide m:val="on"/>
                            <m:ctrlPr>
                              <a:rPr lang="en-US" i="1">
                                <a:latin typeface="Cambria Math" panose="02040503050406030204" pitchFamily="18" charset="0"/>
                              </a:rPr>
                            </m:ctrlPr>
                          </m:naryPr>
                          <m:sub>
                            <m:r>
                              <a:rPr lang="en-US" i="1">
                                <a:latin typeface="Cambria Math" panose="02040503050406030204" pitchFamily="18" charset="0"/>
                              </a:rPr>
                              <m:t>𝑗</m:t>
                            </m:r>
                          </m:sub>
                          <m:sup/>
                          <m:e>
                            <m:sSub>
                              <m:sSubPr>
                                <m:ctrlPr>
                                  <a:rPr lang="en-US" i="1">
                                    <a:latin typeface="Cambria Math" panose="02040503050406030204" pitchFamily="18" charset="0"/>
                                  </a:rPr>
                                </m:ctrlPr>
                              </m:sSubPr>
                              <m:e>
                                <m:r>
                                  <a:rPr lang="en-US" i="1">
                                    <a:latin typeface="Cambria Math" panose="02040503050406030204" pitchFamily="18" charset="0"/>
                                  </a:rPr>
                                  <m:t> </m:t>
                                </m:r>
                                <m:r>
                                  <a:rPr lang="en-US" i="1">
                                    <a:latin typeface="Cambria Math" panose="02040503050406030204" pitchFamily="18" charset="0"/>
                                  </a:rPr>
                                  <m:t>𝛥</m:t>
                                </m:r>
                                <m:r>
                                  <a:rPr lang="en-US" i="1">
                                    <a:latin typeface="Cambria Math" panose="02040503050406030204" pitchFamily="18" charset="0"/>
                                  </a:rPr>
                                  <m:t>𝑁</m:t>
                                </m:r>
                              </m:e>
                              <m:sub>
                                <m:r>
                                  <a:rPr lang="en-US" i="1">
                                    <a:latin typeface="Cambria Math" panose="02040503050406030204" pitchFamily="18" charset="0"/>
                                  </a:rPr>
                                  <m:t>𝑅𝑂𝑅𝑗</m:t>
                                </m:r>
                              </m:sub>
                            </m:sSub>
                            <m:r>
                              <a:rPr lang="en-US" i="1">
                                <a:latin typeface="Cambria Math" panose="02040503050406030204" pitchFamily="18" charset="0"/>
                              </a:rPr>
                              <m:t> × </m:t>
                            </m:r>
                            <m:sSub>
                              <m:sSubPr>
                                <m:ctrlPr>
                                  <a:rPr lang="en-US" i="1">
                                    <a:latin typeface="Cambria Math" panose="02040503050406030204" pitchFamily="18" charset="0"/>
                                  </a:rPr>
                                </m:ctrlPr>
                              </m:sSubPr>
                              <m:e>
                                <m:r>
                                  <a:rPr lang="en-US" i="1">
                                    <a:latin typeface="Cambria Math" panose="02040503050406030204" pitchFamily="18" charset="0"/>
                                  </a:rPr>
                                  <m:t>𝐶𝐶</m:t>
                                </m:r>
                              </m:e>
                              <m:sub>
                                <m:r>
                                  <a:rPr lang="en-US" i="1">
                                    <a:latin typeface="Cambria Math" panose="02040503050406030204" pitchFamily="18" charset="0"/>
                                  </a:rPr>
                                  <m:t>𝑗</m:t>
                                </m:r>
                              </m:sub>
                            </m:sSub>
                            <m:r>
                              <a:rPr lang="en-US" i="1">
                                <a:latin typeface="Cambria Math" panose="02040503050406030204" pitchFamily="18" charset="0"/>
                              </a:rPr>
                              <m:t> ×</m:t>
                            </m:r>
                            <m:d>
                              <m:dPr>
                                <m:ctrlPr>
                                  <a:rPr lang="en-US" i="1">
                                    <a:latin typeface="Cambria Math" panose="02040503050406030204" pitchFamily="18" charset="0"/>
                                  </a:rPr>
                                </m:ctrlPr>
                              </m:dPr>
                              <m:e>
                                <m:r>
                                  <a:rPr lang="en-US" i="1">
                                    <a:latin typeface="Cambria Math" panose="02040503050406030204" pitchFamily="18" charset="0"/>
                                  </a:rPr>
                                  <m:t>𝑃</m:t>
                                </m:r>
                              </m:e>
                              <m:e>
                                <m:r>
                                  <a:rPr lang="en-US" i="1">
                                    <a:latin typeface="Cambria Math" panose="02040503050406030204" pitchFamily="18" charset="0"/>
                                  </a:rPr>
                                  <m:t>𝐴</m:t>
                                </m:r>
                                <m:r>
                                  <a:rPr lang="en-US" i="1">
                                    <a:latin typeface="Cambria Math" panose="02040503050406030204" pitchFamily="18" charset="0"/>
                                  </a:rPr>
                                  <m:t>, </m:t>
                                </m:r>
                                <m:r>
                                  <a:rPr lang="en-US" i="1">
                                    <a:latin typeface="Cambria Math" panose="02040503050406030204" pitchFamily="18" charset="0"/>
                                  </a:rPr>
                                  <m:t>𝑖</m:t>
                                </m:r>
                                <m:r>
                                  <a:rPr lang="en-US" i="1">
                                    <a:latin typeface="Cambria Math" panose="02040503050406030204" pitchFamily="18" charset="0"/>
                                  </a:rPr>
                                  <m:t>%,</m:t>
                                </m:r>
                                <m:r>
                                  <a:rPr lang="en-US" i="1">
                                    <a:latin typeface="Cambria Math" panose="02040503050406030204" pitchFamily="18" charset="0"/>
                                  </a:rPr>
                                  <m:t>𝑛</m:t>
                                </m:r>
                              </m:e>
                            </m:d>
                          </m:e>
                        </m:nary>
                      </m:num>
                      <m:den>
                        <m:r>
                          <a:rPr lang="en-US" i="1">
                            <a:latin typeface="Cambria Math" panose="02040503050406030204" pitchFamily="18" charset="0"/>
                          </a:rPr>
                          <m:t>𝐼𝐶</m:t>
                        </m:r>
                      </m:den>
                    </m:f>
                  </m:oMath>
                </a14:m>
                <a:r>
                  <a:rPr lang="en-US" dirty="0"/>
                  <a:t> 					</a:t>
                </a:r>
              </a:p>
              <a:p>
                <a:pPr marL="0" indent="0">
                  <a:buNone/>
                </a:pPr>
                <a:endParaRPr lang="en-US" dirty="0"/>
              </a:p>
              <a:p>
                <a:pPr marL="0" indent="0">
                  <a:buNone/>
                </a:pPr>
                <a:r>
                  <a:rPr lang="en-US" dirty="0"/>
                  <a:t>Net Benefits:   Benefits - Costs</a:t>
                </a:r>
              </a:p>
              <a:p>
                <a:pPr marL="0" indent="0">
                  <a:buNone/>
                </a:pPr>
                <a14:m>
                  <m:oMath xmlns:m="http://schemas.openxmlformats.org/officeDocument/2006/math">
                    <m:r>
                      <a:rPr lang="en-US" i="1">
                        <a:latin typeface="Cambria Math" panose="02040503050406030204" pitchFamily="18" charset="0"/>
                      </a:rPr>
                      <m:t>𝑁𝐵</m:t>
                    </m:r>
                    <m:r>
                      <a:rPr lang="en-US" i="1">
                        <a:latin typeface="Cambria Math" panose="02040503050406030204" pitchFamily="18" charset="0"/>
                      </a:rPr>
                      <m:t>= </m:t>
                    </m:r>
                    <m:nary>
                      <m:naryPr>
                        <m:chr m:val="∑"/>
                        <m:limLoc m:val="undOvr"/>
                        <m:supHide m:val="on"/>
                        <m:ctrlPr>
                          <a:rPr lang="en-US" i="1">
                            <a:latin typeface="Cambria Math" panose="02040503050406030204" pitchFamily="18" charset="0"/>
                          </a:rPr>
                        </m:ctrlPr>
                      </m:naryPr>
                      <m:sub>
                        <m:r>
                          <a:rPr lang="en-US" i="1">
                            <a:latin typeface="Cambria Math" panose="02040503050406030204" pitchFamily="18" charset="0"/>
                          </a:rPr>
                          <m:t>𝑗</m:t>
                        </m:r>
                      </m:sub>
                      <m:sup/>
                      <m:e>
                        <m:sSub>
                          <m:sSubPr>
                            <m:ctrlPr>
                              <a:rPr lang="en-US" i="1">
                                <a:latin typeface="Cambria Math" panose="02040503050406030204" pitchFamily="18" charset="0"/>
                              </a:rPr>
                            </m:ctrlPr>
                          </m:sSubPr>
                          <m:e>
                            <m:r>
                              <a:rPr lang="en-US" i="1">
                                <a:latin typeface="Cambria Math" panose="02040503050406030204" pitchFamily="18" charset="0"/>
                              </a:rPr>
                              <m:t> </m:t>
                            </m:r>
                            <m:r>
                              <a:rPr lang="en-US" i="1">
                                <a:latin typeface="Cambria Math" panose="02040503050406030204" pitchFamily="18" charset="0"/>
                              </a:rPr>
                              <m:t>𝛥</m:t>
                            </m:r>
                            <m:r>
                              <a:rPr lang="en-US" i="1">
                                <a:latin typeface="Cambria Math" panose="02040503050406030204" pitchFamily="18" charset="0"/>
                              </a:rPr>
                              <m:t>𝑁</m:t>
                            </m:r>
                          </m:e>
                          <m:sub>
                            <m:r>
                              <a:rPr lang="en-US" i="1">
                                <a:latin typeface="Cambria Math" panose="02040503050406030204" pitchFamily="18" charset="0"/>
                              </a:rPr>
                              <m:t>𝑅𝑂𝑅𝑗</m:t>
                            </m:r>
                          </m:sub>
                        </m:sSub>
                        <m:r>
                          <a:rPr lang="en-US" i="1">
                            <a:latin typeface="Cambria Math" panose="02040503050406030204" pitchFamily="18" charset="0"/>
                          </a:rPr>
                          <m:t> × </m:t>
                        </m:r>
                        <m:sSub>
                          <m:sSubPr>
                            <m:ctrlPr>
                              <a:rPr lang="en-US" i="1">
                                <a:latin typeface="Cambria Math" panose="02040503050406030204" pitchFamily="18" charset="0"/>
                              </a:rPr>
                            </m:ctrlPr>
                          </m:sSubPr>
                          <m:e>
                            <m:r>
                              <a:rPr lang="en-US" i="1">
                                <a:latin typeface="Cambria Math" panose="02040503050406030204" pitchFamily="18" charset="0"/>
                              </a:rPr>
                              <m:t>𝐶𝐶</m:t>
                            </m:r>
                          </m:e>
                          <m:sub>
                            <m:r>
                              <a:rPr lang="en-US" i="1">
                                <a:latin typeface="Cambria Math" panose="02040503050406030204" pitchFamily="18" charset="0"/>
                              </a:rPr>
                              <m:t>𝑗</m:t>
                            </m:r>
                          </m:sub>
                        </m:sSub>
                        <m:r>
                          <a:rPr lang="en-US" i="1">
                            <a:latin typeface="Cambria Math" panose="02040503050406030204" pitchFamily="18" charset="0"/>
                          </a:rPr>
                          <m:t> ×</m:t>
                        </m:r>
                        <m:d>
                          <m:dPr>
                            <m:ctrlPr>
                              <a:rPr lang="en-US" i="1">
                                <a:latin typeface="Cambria Math" panose="02040503050406030204" pitchFamily="18" charset="0"/>
                              </a:rPr>
                            </m:ctrlPr>
                          </m:dPr>
                          <m:e>
                            <m:r>
                              <a:rPr lang="en-US" i="1">
                                <a:latin typeface="Cambria Math" panose="02040503050406030204" pitchFamily="18" charset="0"/>
                              </a:rPr>
                              <m:t>𝑃</m:t>
                            </m:r>
                          </m:e>
                          <m:e>
                            <m:r>
                              <a:rPr lang="en-US" i="1">
                                <a:latin typeface="Cambria Math" panose="02040503050406030204" pitchFamily="18" charset="0"/>
                              </a:rPr>
                              <m:t>𝐴</m:t>
                            </m:r>
                            <m:r>
                              <a:rPr lang="en-US" i="1">
                                <a:latin typeface="Cambria Math" panose="02040503050406030204" pitchFamily="18" charset="0"/>
                              </a:rPr>
                              <m:t>, </m:t>
                            </m:r>
                            <m:r>
                              <a:rPr lang="en-US" i="1">
                                <a:latin typeface="Cambria Math" panose="02040503050406030204" pitchFamily="18" charset="0"/>
                              </a:rPr>
                              <m:t>𝑖</m:t>
                            </m:r>
                            <m:r>
                              <a:rPr lang="en-US" i="1">
                                <a:latin typeface="Cambria Math" panose="02040503050406030204" pitchFamily="18" charset="0"/>
                              </a:rPr>
                              <m:t>%,</m:t>
                            </m:r>
                            <m:r>
                              <a:rPr lang="en-US" i="1">
                                <a:latin typeface="Cambria Math" panose="02040503050406030204" pitchFamily="18" charset="0"/>
                              </a:rPr>
                              <m:t>𝑛</m:t>
                            </m:r>
                          </m:e>
                        </m:d>
                      </m:e>
                    </m:nary>
                    <m:r>
                      <a:rPr lang="en-US" i="1">
                        <a:latin typeface="Cambria Math" panose="02040503050406030204" pitchFamily="18" charset="0"/>
                      </a:rPr>
                      <m:t>−</m:t>
                    </m:r>
                    <m:r>
                      <a:rPr lang="en-US" i="1">
                        <a:latin typeface="Cambria Math" panose="02040503050406030204" pitchFamily="18" charset="0"/>
                      </a:rPr>
                      <m:t>𝐼𝐶</m:t>
                    </m:r>
                  </m:oMath>
                </a14:m>
                <a:r>
                  <a:rPr lang="en-US" dirty="0"/>
                  <a:t> 					</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761288" y="1925916"/>
                <a:ext cx="10515600" cy="4351338"/>
              </a:xfrm>
              <a:blipFill>
                <a:blip r:embed="rId2"/>
                <a:stretch>
                  <a:fillRect l="-1217" t="-2381"/>
                </a:stretch>
              </a:blipFill>
            </p:spPr>
            <p:txBody>
              <a:bodyPr/>
              <a:lstStyle/>
              <a:p>
                <a:r>
                  <a:rPr lang="en-US">
                    <a:noFill/>
                  </a:rPr>
                  <a:t> </a:t>
                </a:r>
              </a:p>
            </p:txBody>
          </p:sp>
        </mc:Fallback>
      </mc:AlternateContent>
    </p:spTree>
    <p:extLst>
      <p:ext uri="{BB962C8B-B14F-4D97-AF65-F5344CB8AC3E}">
        <p14:creationId xmlns:p14="http://schemas.microsoft.com/office/powerpoint/2010/main" val="2670979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5 – Benefit-Cost Analysis Method</a:t>
            </a:r>
          </a:p>
        </p:txBody>
      </p:sp>
      <p:sp>
        <p:nvSpPr>
          <p:cNvPr id="3" name="Content Placeholder 2"/>
          <p:cNvSpPr>
            <a:spLocks noGrp="1"/>
          </p:cNvSpPr>
          <p:nvPr>
            <p:ph idx="1"/>
          </p:nvPr>
        </p:nvSpPr>
        <p:spPr>
          <a:xfrm>
            <a:off x="838200" y="1775231"/>
            <a:ext cx="10666445" cy="4351338"/>
          </a:xfrm>
        </p:spPr>
        <p:txBody>
          <a:bodyPr/>
          <a:lstStyle/>
          <a:p>
            <a:pPr>
              <a:lnSpc>
                <a:spcPct val="100000"/>
              </a:lnSpc>
            </a:pPr>
            <a:r>
              <a:rPr lang="en-US" dirty="0"/>
              <a:t>Elements of Benefit-Cost Analysis Method</a:t>
            </a:r>
          </a:p>
          <a:p>
            <a:pPr lvl="1">
              <a:lnSpc>
                <a:spcPct val="100000"/>
              </a:lnSpc>
              <a:buFont typeface="Arial" panose="020B0604020202020204" pitchFamily="34" charset="0"/>
              <a:buChar char="−"/>
            </a:pPr>
            <a:r>
              <a:rPr lang="en-US" dirty="0"/>
              <a:t>annual number of crashes reduced</a:t>
            </a:r>
          </a:p>
          <a:p>
            <a:pPr lvl="1">
              <a:lnSpc>
                <a:spcPct val="100000"/>
              </a:lnSpc>
              <a:buFont typeface="Arial" panose="020B0604020202020204" pitchFamily="34" charset="0"/>
              <a:buChar char="−"/>
            </a:pPr>
            <a:r>
              <a:rPr lang="en-US" dirty="0"/>
              <a:t>crash costs by crash severity level (based on 2018 FHWA publication by Harmon et al.)</a:t>
            </a:r>
          </a:p>
          <a:p>
            <a:pPr lvl="1">
              <a:lnSpc>
                <a:spcPct val="100000"/>
              </a:lnSpc>
              <a:buFont typeface="Arial" panose="020B0604020202020204" pitchFamily="34" charset="0"/>
              <a:buChar char="−"/>
            </a:pPr>
            <a:r>
              <a:rPr lang="en-US" dirty="0"/>
              <a:t>improvement service life (default value: 20 years)</a:t>
            </a:r>
          </a:p>
          <a:p>
            <a:pPr lvl="1">
              <a:lnSpc>
                <a:spcPct val="100000"/>
              </a:lnSpc>
              <a:buFont typeface="Arial" panose="020B0604020202020204" pitchFamily="34" charset="0"/>
              <a:buChar char="−"/>
            </a:pPr>
            <a:r>
              <a:rPr lang="en-US" dirty="0"/>
              <a:t>discount rate or minimum attractive rate of return (default value: 7%)</a:t>
            </a:r>
          </a:p>
          <a:p>
            <a:pPr lvl="1">
              <a:lnSpc>
                <a:spcPct val="100000"/>
              </a:lnSpc>
              <a:buFont typeface="Arial" panose="020B0604020202020204" pitchFamily="34" charset="0"/>
              <a:buChar char="−"/>
            </a:pPr>
            <a:r>
              <a:rPr lang="en-US" dirty="0"/>
              <a:t>uniform series present worth factor</a:t>
            </a:r>
          </a:p>
          <a:p>
            <a:pPr lvl="1">
              <a:lnSpc>
                <a:spcPct val="100000"/>
              </a:lnSpc>
              <a:buFont typeface="Arial" panose="020B0604020202020204" pitchFamily="34" charset="0"/>
              <a:buChar char="−"/>
            </a:pPr>
            <a:r>
              <a:rPr lang="en-US" dirty="0"/>
              <a:t>present value of crash reduction benefits</a:t>
            </a:r>
          </a:p>
          <a:p>
            <a:pPr lvl="1">
              <a:lnSpc>
                <a:spcPct val="100000"/>
              </a:lnSpc>
              <a:buFont typeface="Arial" panose="020B0604020202020204" pitchFamily="34" charset="0"/>
              <a:buChar char="−"/>
            </a:pPr>
            <a:r>
              <a:rPr lang="en-US" dirty="0"/>
              <a:t>implementation cost for proposed improvement</a:t>
            </a:r>
          </a:p>
        </p:txBody>
      </p:sp>
    </p:spTree>
    <p:extLst>
      <p:ext uri="{BB962C8B-B14F-4D97-AF65-F5344CB8AC3E}">
        <p14:creationId xmlns:p14="http://schemas.microsoft.com/office/powerpoint/2010/main" val="28936925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6 – Benefit-Cost Analysis Examples</a:t>
            </a:r>
          </a:p>
        </p:txBody>
      </p:sp>
      <p:sp>
        <p:nvSpPr>
          <p:cNvPr id="3" name="Content Placeholder 2"/>
          <p:cNvSpPr>
            <a:spLocks noGrp="1"/>
          </p:cNvSpPr>
          <p:nvPr>
            <p:ph idx="1"/>
          </p:nvPr>
        </p:nvSpPr>
        <p:spPr>
          <a:xfrm>
            <a:off x="838200" y="1690688"/>
            <a:ext cx="10515600" cy="4811833"/>
          </a:xfrm>
        </p:spPr>
        <p:txBody>
          <a:bodyPr>
            <a:normAutofit fontScale="77500" lnSpcReduction="20000"/>
          </a:bodyPr>
          <a:lstStyle/>
          <a:p>
            <a:pPr>
              <a:lnSpc>
                <a:spcPct val="110000"/>
              </a:lnSpc>
              <a:spcAft>
                <a:spcPts val="1000"/>
              </a:spcAft>
            </a:pPr>
            <a:r>
              <a:rPr lang="en-US" dirty="0"/>
              <a:t>Computations illustrated for five (5) benefit-cost examples</a:t>
            </a:r>
          </a:p>
          <a:p>
            <a:pPr>
              <a:lnSpc>
                <a:spcPct val="110000"/>
              </a:lnSpc>
              <a:spcAft>
                <a:spcPts val="1000"/>
              </a:spcAft>
            </a:pPr>
            <a:r>
              <a:rPr lang="en-US" dirty="0"/>
              <a:t>All examples related to roadside fixed objects on rural two-lane undivided highways</a:t>
            </a:r>
          </a:p>
          <a:p>
            <a:pPr>
              <a:lnSpc>
                <a:spcPct val="110000"/>
              </a:lnSpc>
            </a:pPr>
            <a:r>
              <a:rPr lang="en-US" dirty="0"/>
              <a:t>Range of conditions considered:</a:t>
            </a:r>
          </a:p>
          <a:p>
            <a:pPr lvl="1">
              <a:lnSpc>
                <a:spcPct val="110000"/>
              </a:lnSpc>
              <a:buFont typeface="Arial" panose="020B0604020202020204" pitchFamily="34" charset="0"/>
              <a:buChar char="−"/>
            </a:pPr>
            <a:r>
              <a:rPr lang="en-US" dirty="0"/>
              <a:t>Two-way traffic volume (AADT) equal to 1,000, 5,000, and 10,000 veh/day</a:t>
            </a:r>
          </a:p>
          <a:p>
            <a:pPr lvl="1">
              <a:lnSpc>
                <a:spcPct val="110000"/>
              </a:lnSpc>
              <a:spcAft>
                <a:spcPts val="1000"/>
              </a:spcAft>
              <a:buFont typeface="Arial" panose="020B0604020202020204" pitchFamily="34" charset="0"/>
              <a:buChar char="−"/>
            </a:pPr>
            <a:r>
              <a:rPr lang="en-US" dirty="0"/>
              <a:t>Distance from traveled way to roadside object: 6, 10, 15, 20, 25, 30, 35, and 40 ft</a:t>
            </a:r>
          </a:p>
          <a:p>
            <a:pPr>
              <a:lnSpc>
                <a:spcPct val="110000"/>
              </a:lnSpc>
            </a:pPr>
            <a:r>
              <a:rPr lang="en-US" dirty="0"/>
              <a:t>Roadway characteristics for all examples</a:t>
            </a:r>
          </a:p>
          <a:p>
            <a:pPr lvl="1">
              <a:lnSpc>
                <a:spcPct val="110000"/>
              </a:lnSpc>
              <a:buFont typeface="Arial" panose="020B0604020202020204" pitchFamily="34" charset="0"/>
              <a:buChar char="−"/>
            </a:pPr>
            <a:r>
              <a:rPr lang="en-US" dirty="0"/>
              <a:t>70-mph design speed</a:t>
            </a:r>
          </a:p>
          <a:p>
            <a:pPr lvl="1">
              <a:lnSpc>
                <a:spcPct val="110000"/>
              </a:lnSpc>
              <a:buFont typeface="Arial" panose="020B0604020202020204" pitchFamily="34" charset="0"/>
              <a:buChar char="−"/>
            </a:pPr>
            <a:r>
              <a:rPr lang="en-US" dirty="0"/>
              <a:t>12-ft lanes, 6-ft paved shoulders</a:t>
            </a:r>
          </a:p>
          <a:p>
            <a:pPr lvl="1">
              <a:lnSpc>
                <a:spcPct val="110000"/>
              </a:lnSpc>
              <a:buFont typeface="Arial" panose="020B0604020202020204" pitchFamily="34" charset="0"/>
              <a:buChar char="−"/>
            </a:pPr>
            <a:r>
              <a:rPr lang="en-US" dirty="0"/>
              <a:t>Tangent alignment</a:t>
            </a:r>
          </a:p>
          <a:p>
            <a:pPr lvl="1">
              <a:lnSpc>
                <a:spcPct val="110000"/>
              </a:lnSpc>
              <a:buFont typeface="Arial" panose="020B0604020202020204" pitchFamily="34" charset="0"/>
              <a:buChar char="−"/>
            </a:pPr>
            <a:r>
              <a:rPr lang="en-US" dirty="0"/>
              <a:t>2% grade</a:t>
            </a:r>
          </a:p>
          <a:p>
            <a:pPr lvl="1">
              <a:lnSpc>
                <a:spcPct val="110000"/>
              </a:lnSpc>
              <a:buFont typeface="Arial" panose="020B0604020202020204" pitchFamily="34" charset="0"/>
              <a:buChar char="−"/>
            </a:pPr>
            <a:r>
              <a:rPr lang="en-US" dirty="0"/>
              <a:t>Good delineation, road surface condition, and pavement skid resistance</a:t>
            </a:r>
          </a:p>
          <a:p>
            <a:pPr lvl="1"/>
            <a:endParaRPr lang="en-US" dirty="0"/>
          </a:p>
        </p:txBody>
      </p:sp>
    </p:spTree>
    <p:extLst>
      <p:ext uri="{BB962C8B-B14F-4D97-AF65-F5344CB8AC3E}">
        <p14:creationId xmlns:p14="http://schemas.microsoft.com/office/powerpoint/2010/main" val="41704681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6 – Benefit-Cost Analysis Examples</a:t>
            </a:r>
          </a:p>
        </p:txBody>
      </p:sp>
      <p:sp>
        <p:nvSpPr>
          <p:cNvPr id="3" name="Content Placeholder 2"/>
          <p:cNvSpPr>
            <a:spLocks noGrp="1"/>
          </p:cNvSpPr>
          <p:nvPr>
            <p:ph idx="1"/>
          </p:nvPr>
        </p:nvSpPr>
        <p:spPr>
          <a:xfrm>
            <a:off x="838200" y="1364152"/>
            <a:ext cx="10515600" cy="4351338"/>
          </a:xfrm>
        </p:spPr>
        <p:txBody>
          <a:bodyPr/>
          <a:lstStyle/>
          <a:p>
            <a:pPr marL="0" lvl="0" indent="0">
              <a:lnSpc>
                <a:spcPct val="100000"/>
              </a:lnSpc>
              <a:spcAft>
                <a:spcPts val="1000"/>
              </a:spcAft>
              <a:buNone/>
            </a:pPr>
            <a:r>
              <a:rPr lang="en-US" dirty="0">
                <a:solidFill>
                  <a:srgbClr val="4C4D4C"/>
                </a:solidFill>
              </a:rPr>
              <a:t>Benefit-Cost Example #1 – Removal of an Isolated Roadside Tree</a:t>
            </a:r>
          </a:p>
          <a:p>
            <a:pPr lvl="0"/>
            <a:r>
              <a:rPr lang="en-US" sz="2400" dirty="0">
                <a:solidFill>
                  <a:srgbClr val="4C4D4C"/>
                </a:solidFill>
              </a:rPr>
              <a:t>Removal of a single, isolated roadside tree on a rural two-lane highway</a:t>
            </a:r>
          </a:p>
          <a:p>
            <a:pPr marL="0" indent="0">
              <a:buNone/>
            </a:pPr>
            <a:endParaRPr lang="en-US" dirty="0"/>
          </a:p>
          <a:p>
            <a:endParaRPr lang="en-US" dirty="0"/>
          </a:p>
          <a:p>
            <a:pPr marL="0" indent="0">
              <a:buNone/>
            </a:pPr>
            <a:endParaRPr lang="en-US" dirty="0"/>
          </a:p>
          <a:p>
            <a:pPr marL="0" indent="0">
              <a:buNone/>
            </a:pPr>
            <a:endParaRPr lang="en-US" dirty="0"/>
          </a:p>
        </p:txBody>
      </p:sp>
      <p:pic>
        <p:nvPicPr>
          <p:cNvPr id="4" name="Picture 3"/>
          <p:cNvPicPr>
            <a:picLocks noChangeAspect="1"/>
          </p:cNvPicPr>
          <p:nvPr/>
        </p:nvPicPr>
        <p:blipFill>
          <a:blip r:embed="rId2"/>
          <a:stretch>
            <a:fillRect/>
          </a:stretch>
        </p:blipFill>
        <p:spPr>
          <a:xfrm>
            <a:off x="1021354" y="2821418"/>
            <a:ext cx="10149292" cy="3585216"/>
          </a:xfrm>
          <a:prstGeom prst="rect">
            <a:avLst/>
          </a:prstGeom>
        </p:spPr>
      </p:pic>
    </p:spTree>
    <p:extLst>
      <p:ext uri="{BB962C8B-B14F-4D97-AF65-F5344CB8AC3E}">
        <p14:creationId xmlns:p14="http://schemas.microsoft.com/office/powerpoint/2010/main" val="32054270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6 – Benefit-Cost Analysis Examples</a:t>
            </a:r>
          </a:p>
        </p:txBody>
      </p:sp>
      <p:sp>
        <p:nvSpPr>
          <p:cNvPr id="3" name="Content Placeholder 2"/>
          <p:cNvSpPr>
            <a:spLocks noGrp="1"/>
          </p:cNvSpPr>
          <p:nvPr>
            <p:ph idx="1"/>
          </p:nvPr>
        </p:nvSpPr>
        <p:spPr>
          <a:xfrm>
            <a:off x="838200" y="1406881"/>
            <a:ext cx="10647348" cy="4351338"/>
          </a:xfrm>
        </p:spPr>
        <p:txBody>
          <a:bodyPr/>
          <a:lstStyle/>
          <a:p>
            <a:pPr marL="0" lvl="0" indent="0">
              <a:lnSpc>
                <a:spcPct val="100000"/>
              </a:lnSpc>
              <a:spcAft>
                <a:spcPts val="1000"/>
              </a:spcAft>
              <a:buNone/>
            </a:pPr>
            <a:r>
              <a:rPr lang="en-US" dirty="0">
                <a:solidFill>
                  <a:srgbClr val="4C4D4C"/>
                </a:solidFill>
              </a:rPr>
              <a:t>Benefit-Cost Example #2 – Removal of an Continuous Tree Group </a:t>
            </a:r>
          </a:p>
          <a:p>
            <a:pPr lvl="0"/>
            <a:r>
              <a:rPr lang="en-US" sz="2400" dirty="0">
                <a:solidFill>
                  <a:srgbClr val="4C4D4C"/>
                </a:solidFill>
              </a:rPr>
              <a:t>Removal of a continuous tree group, 0.5 miles in length, spaced at intervals of 5 ft, on a rural two-lane highway</a:t>
            </a:r>
          </a:p>
          <a:p>
            <a:endParaRPr lang="en-US" dirty="0"/>
          </a:p>
          <a:p>
            <a:endParaRPr lang="en-US" dirty="0"/>
          </a:p>
          <a:p>
            <a:pPr marL="0" indent="0">
              <a:buNone/>
            </a:pPr>
            <a:endParaRPr lang="en-US" dirty="0"/>
          </a:p>
          <a:p>
            <a:pPr marL="0" indent="0">
              <a:buNone/>
            </a:pPr>
            <a:endParaRPr lang="en-US" dirty="0"/>
          </a:p>
        </p:txBody>
      </p:sp>
      <p:pic>
        <p:nvPicPr>
          <p:cNvPr id="4" name="Picture 3"/>
          <p:cNvPicPr>
            <a:picLocks noChangeAspect="1"/>
          </p:cNvPicPr>
          <p:nvPr/>
        </p:nvPicPr>
        <p:blipFill>
          <a:blip r:embed="rId2"/>
          <a:stretch>
            <a:fillRect/>
          </a:stretch>
        </p:blipFill>
        <p:spPr>
          <a:xfrm>
            <a:off x="820491" y="2989543"/>
            <a:ext cx="10551018" cy="3727125"/>
          </a:xfrm>
          <a:prstGeom prst="rect">
            <a:avLst/>
          </a:prstGeom>
        </p:spPr>
      </p:pic>
    </p:spTree>
    <p:extLst>
      <p:ext uri="{BB962C8B-B14F-4D97-AF65-F5344CB8AC3E}">
        <p14:creationId xmlns:p14="http://schemas.microsoft.com/office/powerpoint/2010/main" val="2621726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marL="0" lvl="0" indent="0">
              <a:lnSpc>
                <a:spcPct val="120000"/>
              </a:lnSpc>
              <a:buNone/>
              <a:defRPr/>
            </a:pP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This slide presentation was developed by </a:t>
            </a:r>
            <a:r>
              <a:rPr lang="en-US" dirty="0" err="1">
                <a:solidFill>
                  <a:srgbClr val="000000"/>
                </a:solidFill>
                <a:latin typeface="Calibri" panose="020F0502020204030204" pitchFamily="34" charset="0"/>
                <a:ea typeface="Calibri" panose="020F0502020204030204" pitchFamily="34" charset="0"/>
                <a:cs typeface="Calibri" panose="020F0502020204030204" pitchFamily="34" charset="0"/>
              </a:rPr>
              <a:t>MRIGlobal</a:t>
            </a: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 under NCHRP Project 17-82. More information about this topic can be found in </a:t>
            </a:r>
            <a:r>
              <a:rPr lang="en-US" i="1" dirty="0">
                <a:solidFill>
                  <a:srgbClr val="000000"/>
                </a:solidFill>
                <a:latin typeface="Calibri" panose="020F0502020204030204" pitchFamily="34" charset="0"/>
                <a:ea typeface="Calibri" panose="020F0502020204030204" pitchFamily="34" charset="0"/>
                <a:cs typeface="Calibri" panose="020F0502020204030204" pitchFamily="34" charset="0"/>
              </a:rPr>
              <a:t>NCHRP Research Report 1016: Design Guidelines for Mitigating Collisions with Trees and Utility Poles </a:t>
            </a: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on the National Academies Press website (</a:t>
            </a:r>
            <a:r>
              <a:rPr lang="en-US" u="sng" dirty="0">
                <a:solidFill>
                  <a:srgbClr val="0000FF"/>
                </a:solidFill>
                <a:latin typeface="Calibri" panose="020F0502020204030204" pitchFamily="34" charset="0"/>
                <a:ea typeface="Calibri" panose="020F0502020204030204" pitchFamily="34" charset="0"/>
                <a:cs typeface="Calibri" panose="020F0502020204030204" pitchFamily="34" charset="0"/>
                <a:hlinkClick r:id="rId2"/>
              </a:rPr>
              <a:t>www.nap.edu</a:t>
            </a: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a:t>
            </a:r>
          </a:p>
          <a:p>
            <a:pPr lvl="0" indent="0" defTabSz="713232">
              <a:lnSpc>
                <a:spcPct val="120000"/>
              </a:lnSpc>
              <a:spcBef>
                <a:spcPts val="0"/>
              </a:spcBef>
              <a:buNone/>
              <a:defRPr/>
            </a:pP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 </a:t>
            </a:r>
          </a:p>
          <a:p>
            <a:pPr marL="0" lvl="0" indent="0" defTabSz="713232">
              <a:lnSpc>
                <a:spcPct val="120000"/>
              </a:lnSpc>
              <a:spcBef>
                <a:spcPts val="0"/>
              </a:spcBef>
              <a:buNone/>
              <a:defRPr/>
            </a:pP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NCHRP is sponsored by the individual state departments of transportation of the American Association of State Highway and Transportation Officials. NCHRP is administered by the Transportation Research Board (TRB), part of the National Academies of Sciences, Engineering, and Medicine, under a cooperative agreement with the Federal Highway Administration (FHWA). Any opinions and conclusions expressed or implied in resulting research products are those of the individuals and organizations who performed the research and are not necessarily those of TRB; the National Academies of Sciences, Engineering, and Medicine; FHWA; or NCHRP sponsors. </a:t>
            </a:r>
            <a:endParaRPr lang="en-US" dirty="0" smtClean="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0" lvl="0" indent="0" defTabSz="713232">
              <a:lnSpc>
                <a:spcPct val="120000"/>
              </a:lnSpc>
              <a:spcBef>
                <a:spcPts val="0"/>
              </a:spcBef>
              <a:buNone/>
              <a:defRPr/>
            </a:pPr>
            <a:endParaRPr lang="en-US"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0" lvl="0" indent="0" defTabSz="713232">
              <a:lnSpc>
                <a:spcPct val="120000"/>
              </a:lnSpc>
              <a:spcBef>
                <a:spcPts val="0"/>
              </a:spcBef>
              <a:buNone/>
              <a:defRPr/>
            </a:pPr>
            <a:endParaRPr lang="en-US"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endParaRPr lang="en-US" dirty="0"/>
          </a:p>
          <a:p>
            <a:endParaRPr lang="en-US" dirty="0"/>
          </a:p>
        </p:txBody>
      </p:sp>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4559726" y="720934"/>
            <a:ext cx="2371090" cy="631190"/>
          </a:xfrm>
          <a:prstGeom prst="rect">
            <a:avLst/>
          </a:prstGeom>
        </p:spPr>
      </p:pic>
    </p:spTree>
    <p:extLst>
      <p:ext uri="{BB962C8B-B14F-4D97-AF65-F5344CB8AC3E}">
        <p14:creationId xmlns:p14="http://schemas.microsoft.com/office/powerpoint/2010/main" val="5239980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6 – Benefit-Cost Analysis Examples</a:t>
            </a:r>
          </a:p>
        </p:txBody>
      </p:sp>
      <p:sp>
        <p:nvSpPr>
          <p:cNvPr id="3" name="Content Placeholder 2"/>
          <p:cNvSpPr>
            <a:spLocks noGrp="1"/>
          </p:cNvSpPr>
          <p:nvPr>
            <p:ph idx="1"/>
          </p:nvPr>
        </p:nvSpPr>
        <p:spPr/>
        <p:txBody>
          <a:bodyPr/>
          <a:lstStyle/>
          <a:p>
            <a:endParaRPr lang="en-US" dirty="0"/>
          </a:p>
          <a:p>
            <a:endParaRPr lang="en-US" dirty="0"/>
          </a:p>
          <a:p>
            <a:pPr marL="0" indent="0">
              <a:buNone/>
            </a:pPr>
            <a:endParaRPr lang="en-US" dirty="0"/>
          </a:p>
        </p:txBody>
      </p:sp>
      <p:pic>
        <p:nvPicPr>
          <p:cNvPr id="4" name="Picture 3"/>
          <p:cNvPicPr>
            <a:picLocks noChangeAspect="1"/>
          </p:cNvPicPr>
          <p:nvPr/>
        </p:nvPicPr>
        <p:blipFill>
          <a:blip r:embed="rId2"/>
          <a:stretch>
            <a:fillRect/>
          </a:stretch>
        </p:blipFill>
        <p:spPr>
          <a:xfrm>
            <a:off x="785985" y="2342733"/>
            <a:ext cx="10620029" cy="3751503"/>
          </a:xfrm>
          <a:prstGeom prst="rect">
            <a:avLst/>
          </a:prstGeom>
        </p:spPr>
      </p:pic>
      <p:sp>
        <p:nvSpPr>
          <p:cNvPr id="5" name="Rectangle 4"/>
          <p:cNvSpPr/>
          <p:nvPr/>
        </p:nvSpPr>
        <p:spPr>
          <a:xfrm>
            <a:off x="838200" y="1318907"/>
            <a:ext cx="10113768" cy="1050544"/>
          </a:xfrm>
          <a:prstGeom prst="rect">
            <a:avLst/>
          </a:prstGeom>
        </p:spPr>
        <p:txBody>
          <a:bodyPr wrap="square">
            <a:spAutoFit/>
          </a:bodyPr>
          <a:lstStyle/>
          <a:p>
            <a:pPr lvl="0">
              <a:spcBef>
                <a:spcPts val="1000"/>
              </a:spcBef>
              <a:spcAft>
                <a:spcPts val="1000"/>
              </a:spcAft>
            </a:pPr>
            <a:r>
              <a:rPr lang="en-US" sz="2400" dirty="0">
                <a:solidFill>
                  <a:srgbClr val="4C4D4C"/>
                </a:solidFill>
              </a:rPr>
              <a:t>Benefit-Cost Example #3 – Relocation of a Single Utility Pole </a:t>
            </a:r>
          </a:p>
          <a:p>
            <a:pPr marL="228600" lvl="0" indent="-228600">
              <a:lnSpc>
                <a:spcPct val="90000"/>
              </a:lnSpc>
              <a:spcBef>
                <a:spcPts val="1000"/>
              </a:spcBef>
              <a:buFont typeface="Arial" panose="020B0604020202020204" pitchFamily="34" charset="0"/>
              <a:buChar char="•"/>
            </a:pPr>
            <a:r>
              <a:rPr lang="en-US" sz="2400" dirty="0">
                <a:solidFill>
                  <a:srgbClr val="4C4D4C"/>
                </a:solidFill>
              </a:rPr>
              <a:t>Removal of a single utility pole on a rural two-lane highway </a:t>
            </a:r>
          </a:p>
        </p:txBody>
      </p:sp>
    </p:spTree>
    <p:extLst>
      <p:ext uri="{BB962C8B-B14F-4D97-AF65-F5344CB8AC3E}">
        <p14:creationId xmlns:p14="http://schemas.microsoft.com/office/powerpoint/2010/main" val="38477994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6 – Benefit-Cost Analysis Examples</a:t>
            </a:r>
          </a:p>
        </p:txBody>
      </p:sp>
      <p:sp>
        <p:nvSpPr>
          <p:cNvPr id="3" name="Content Placeholder 2"/>
          <p:cNvSpPr>
            <a:spLocks noGrp="1"/>
          </p:cNvSpPr>
          <p:nvPr>
            <p:ph idx="1"/>
          </p:nvPr>
        </p:nvSpPr>
        <p:spPr/>
        <p:txBody>
          <a:bodyPr/>
          <a:lstStyle/>
          <a:p>
            <a:endParaRPr lang="en-US" dirty="0"/>
          </a:p>
          <a:p>
            <a:endParaRPr lang="en-US" dirty="0"/>
          </a:p>
          <a:p>
            <a:pPr marL="0" indent="0">
              <a:buNone/>
            </a:pPr>
            <a:endParaRPr lang="en-US" dirty="0"/>
          </a:p>
        </p:txBody>
      </p:sp>
      <p:pic>
        <p:nvPicPr>
          <p:cNvPr id="6" name="Picture 5"/>
          <p:cNvPicPr>
            <a:picLocks noChangeAspect="1"/>
          </p:cNvPicPr>
          <p:nvPr/>
        </p:nvPicPr>
        <p:blipFill>
          <a:blip r:embed="rId2"/>
          <a:stretch>
            <a:fillRect/>
          </a:stretch>
        </p:blipFill>
        <p:spPr>
          <a:xfrm>
            <a:off x="1000373" y="2646514"/>
            <a:ext cx="10191254" cy="3600039"/>
          </a:xfrm>
          <a:prstGeom prst="rect">
            <a:avLst/>
          </a:prstGeom>
        </p:spPr>
      </p:pic>
      <p:sp>
        <p:nvSpPr>
          <p:cNvPr id="7" name="Rectangle 6"/>
          <p:cNvSpPr/>
          <p:nvPr/>
        </p:nvSpPr>
        <p:spPr>
          <a:xfrm>
            <a:off x="913804" y="1545481"/>
            <a:ext cx="10144594" cy="1752275"/>
          </a:xfrm>
          <a:prstGeom prst="rect">
            <a:avLst/>
          </a:prstGeom>
        </p:spPr>
        <p:txBody>
          <a:bodyPr wrap="square">
            <a:spAutoFit/>
          </a:bodyPr>
          <a:lstStyle/>
          <a:p>
            <a:pPr lvl="0">
              <a:spcBef>
                <a:spcPts val="1000"/>
              </a:spcBef>
              <a:spcAft>
                <a:spcPts val="1000"/>
              </a:spcAft>
            </a:pPr>
            <a:r>
              <a:rPr lang="en-US" sz="2400" dirty="0">
                <a:solidFill>
                  <a:srgbClr val="4C4D4C"/>
                </a:solidFill>
              </a:rPr>
              <a:t>Benefit-Cost Example #4 – Relocation of an Extended Series of Utility Poles </a:t>
            </a:r>
          </a:p>
          <a:p>
            <a:pPr marL="228600" lvl="0" indent="-228600">
              <a:lnSpc>
                <a:spcPct val="90000"/>
              </a:lnSpc>
              <a:spcBef>
                <a:spcPts val="1000"/>
              </a:spcBef>
              <a:buFont typeface="Arial" panose="020B0604020202020204" pitchFamily="34" charset="0"/>
              <a:buChar char="•"/>
            </a:pPr>
            <a:r>
              <a:rPr lang="en-US" sz="2400" dirty="0">
                <a:solidFill>
                  <a:srgbClr val="4C4D4C"/>
                </a:solidFill>
              </a:rPr>
              <a:t>Relocation of a series of 9 utility poles spaced at 300-ft intervals over 0.5 miles of a rural two-lane highway </a:t>
            </a:r>
            <a:endParaRPr lang="en-US" dirty="0"/>
          </a:p>
        </p:txBody>
      </p:sp>
    </p:spTree>
    <p:extLst>
      <p:ext uri="{BB962C8B-B14F-4D97-AF65-F5344CB8AC3E}">
        <p14:creationId xmlns:p14="http://schemas.microsoft.com/office/powerpoint/2010/main" val="22555466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6 – Benefit-Cost Analysis Examples</a:t>
            </a:r>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p:txBody>
      </p:sp>
      <p:pic>
        <p:nvPicPr>
          <p:cNvPr id="6" name="Picture 5"/>
          <p:cNvPicPr>
            <a:picLocks noChangeAspect="1"/>
          </p:cNvPicPr>
          <p:nvPr/>
        </p:nvPicPr>
        <p:blipFill>
          <a:blip r:embed="rId2"/>
          <a:stretch>
            <a:fillRect/>
          </a:stretch>
        </p:blipFill>
        <p:spPr>
          <a:xfrm>
            <a:off x="978511" y="2839797"/>
            <a:ext cx="9988887" cy="3528553"/>
          </a:xfrm>
          <a:prstGeom prst="rect">
            <a:avLst/>
          </a:prstGeom>
        </p:spPr>
      </p:pic>
      <p:sp>
        <p:nvSpPr>
          <p:cNvPr id="7" name="Rectangle 6"/>
          <p:cNvSpPr/>
          <p:nvPr/>
        </p:nvSpPr>
        <p:spPr>
          <a:xfrm>
            <a:off x="838200" y="1337809"/>
            <a:ext cx="10269511" cy="2545312"/>
          </a:xfrm>
          <a:prstGeom prst="rect">
            <a:avLst/>
          </a:prstGeom>
        </p:spPr>
        <p:txBody>
          <a:bodyPr wrap="square">
            <a:spAutoFit/>
          </a:bodyPr>
          <a:lstStyle/>
          <a:p>
            <a:pPr lvl="0">
              <a:spcBef>
                <a:spcPts val="1000"/>
              </a:spcBef>
              <a:spcAft>
                <a:spcPts val="1000"/>
              </a:spcAft>
            </a:pPr>
            <a:r>
              <a:rPr lang="en-US" sz="2400" dirty="0">
                <a:solidFill>
                  <a:srgbClr val="4C4D4C"/>
                </a:solidFill>
              </a:rPr>
              <a:t>Benefit-Cost Example #5 – Relocation of an Extended Series of Utility Poles and Replacement with Underground Utilities</a:t>
            </a:r>
          </a:p>
          <a:p>
            <a:pPr marL="228600" indent="-228600">
              <a:lnSpc>
                <a:spcPct val="90000"/>
              </a:lnSpc>
              <a:spcBef>
                <a:spcPts val="1000"/>
              </a:spcBef>
              <a:buFont typeface="Arial" panose="020B0604020202020204" pitchFamily="34" charset="0"/>
              <a:buChar char="•"/>
            </a:pPr>
            <a:r>
              <a:rPr lang="en-US" sz="2400" dirty="0">
                <a:solidFill>
                  <a:srgbClr val="4C4D4C"/>
                </a:solidFill>
              </a:rPr>
              <a:t>Relocation of a series of 9 utility poles spaced at 300-ft intervals over 0.5 miles of a rural two-lane highway and replacement with underground utilities</a:t>
            </a:r>
          </a:p>
          <a:p>
            <a:pPr marL="228600" lvl="0" indent="-228600">
              <a:lnSpc>
                <a:spcPct val="90000"/>
              </a:lnSpc>
              <a:spcBef>
                <a:spcPts val="1000"/>
              </a:spcBef>
              <a:buFont typeface="Arial" panose="020B0604020202020204" pitchFamily="34" charset="0"/>
              <a:buChar char="•"/>
            </a:pPr>
            <a:endParaRPr lang="en-US" sz="2400" dirty="0">
              <a:solidFill>
                <a:srgbClr val="4C4D4C"/>
              </a:solidFill>
            </a:endParaRPr>
          </a:p>
        </p:txBody>
      </p:sp>
    </p:spTree>
    <p:extLst>
      <p:ext uri="{BB962C8B-B14F-4D97-AF65-F5344CB8AC3E}">
        <p14:creationId xmlns:p14="http://schemas.microsoft.com/office/powerpoint/2010/main" val="27901904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3" name="Content Placeholder 2"/>
          <p:cNvSpPr>
            <a:spLocks noGrp="1"/>
          </p:cNvSpPr>
          <p:nvPr>
            <p:ph idx="1"/>
          </p:nvPr>
        </p:nvSpPr>
        <p:spPr/>
        <p:txBody>
          <a:bodyPr/>
          <a:lstStyle/>
          <a:p>
            <a:r>
              <a:rPr lang="en-US" dirty="0"/>
              <a:t>18,000 traffic fatalities per year result from roadway departures</a:t>
            </a:r>
          </a:p>
          <a:p>
            <a:pPr lvl="1">
              <a:buFont typeface="Arial" panose="020B0604020202020204" pitchFamily="34" charset="0"/>
              <a:buChar char="-"/>
            </a:pPr>
            <a:r>
              <a:rPr lang="en-US" dirty="0"/>
              <a:t>Over 7,000 of these involve collisions with roadside fixed objects.</a:t>
            </a:r>
          </a:p>
          <a:p>
            <a:pPr lvl="1">
              <a:buFont typeface="Arial" panose="020B0604020202020204" pitchFamily="34" charset="0"/>
              <a:buChar char="-"/>
            </a:pPr>
            <a:r>
              <a:rPr lang="en-US" dirty="0"/>
              <a:t>Trees are the roadside fixed object most frequently involved in fatal crashes.</a:t>
            </a:r>
          </a:p>
          <a:p>
            <a:pPr lvl="1">
              <a:buFont typeface="Arial" panose="020B0604020202020204" pitchFamily="34" charset="0"/>
              <a:buChar char="-"/>
            </a:pPr>
            <a:r>
              <a:rPr lang="en-US" dirty="0"/>
              <a:t>The second type of roadside fixed object most commonly struck in fatal crashes are utility poles and light supports.</a:t>
            </a:r>
          </a:p>
          <a:p>
            <a:r>
              <a:rPr lang="en-US" dirty="0"/>
              <a:t>Given the scale of our roadway system, the diverse nature of existing roadsides, and the limited funds for safety improvement, not every roadside can be treated or mitigated to provide the full clear zone.</a:t>
            </a:r>
          </a:p>
          <a:p>
            <a:r>
              <a:rPr lang="en-US" dirty="0"/>
              <a:t>Highway agencies need to be able to establish priorities for roadside improvements.</a:t>
            </a:r>
          </a:p>
          <a:p>
            <a:endParaRPr lang="en-US" dirty="0"/>
          </a:p>
        </p:txBody>
      </p:sp>
    </p:spTree>
    <p:extLst>
      <p:ext uri="{BB962C8B-B14F-4D97-AF65-F5344CB8AC3E}">
        <p14:creationId xmlns:p14="http://schemas.microsoft.com/office/powerpoint/2010/main" val="20818803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Objective</a:t>
            </a:r>
          </a:p>
        </p:txBody>
      </p:sp>
      <p:sp>
        <p:nvSpPr>
          <p:cNvPr id="3" name="Content Placeholder 2"/>
          <p:cNvSpPr>
            <a:spLocks noGrp="1"/>
          </p:cNvSpPr>
          <p:nvPr>
            <p:ph idx="1"/>
          </p:nvPr>
        </p:nvSpPr>
        <p:spPr/>
        <p:txBody>
          <a:bodyPr/>
          <a:lstStyle/>
          <a:p>
            <a:r>
              <a:rPr lang="en-US" dirty="0"/>
              <a:t>To develop design guidance for use by engineering practitioners to quantify the relative risk of collisions with roadside fixed objects.</a:t>
            </a:r>
          </a:p>
          <a:p>
            <a:endParaRPr lang="en-US" dirty="0"/>
          </a:p>
          <a:p>
            <a:endParaRPr lang="en-US" dirty="0"/>
          </a:p>
        </p:txBody>
      </p:sp>
    </p:spTree>
    <p:extLst>
      <p:ext uri="{BB962C8B-B14F-4D97-AF65-F5344CB8AC3E}">
        <p14:creationId xmlns:p14="http://schemas.microsoft.com/office/powerpoint/2010/main" val="3854609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Focus</a:t>
            </a:r>
          </a:p>
        </p:txBody>
      </p:sp>
      <p:sp>
        <p:nvSpPr>
          <p:cNvPr id="3" name="Content Placeholder 2"/>
          <p:cNvSpPr>
            <a:spLocks noGrp="1"/>
          </p:cNvSpPr>
          <p:nvPr>
            <p:ph idx="1"/>
          </p:nvPr>
        </p:nvSpPr>
        <p:spPr/>
        <p:txBody>
          <a:bodyPr>
            <a:normAutofit/>
          </a:bodyPr>
          <a:lstStyle/>
          <a:p>
            <a:pPr lvl="0"/>
            <a:r>
              <a:rPr lang="en-US" dirty="0"/>
              <a:t>Fixed objects on the </a:t>
            </a:r>
            <a:r>
              <a:rPr lang="en-US" b="1" dirty="0"/>
              <a:t>outside</a:t>
            </a:r>
            <a:r>
              <a:rPr lang="en-US" dirty="0"/>
              <a:t> of the roadway (i.e., on the right side of the road on divided highways and on both sides of the road on undivided highways).</a:t>
            </a:r>
          </a:p>
          <a:p>
            <a:pPr lvl="1">
              <a:buFont typeface="Arial" panose="020B0604020202020204" pitchFamily="34" charset="0"/>
              <a:buChar char="-"/>
            </a:pPr>
            <a:r>
              <a:rPr lang="en-US" dirty="0"/>
              <a:t>Fixed objects in the median can be addressed through interpretation of the results for roadside fixed objects outside of the roadway(s).</a:t>
            </a:r>
          </a:p>
          <a:p>
            <a:pPr lvl="0"/>
            <a:r>
              <a:rPr lang="en-US" dirty="0"/>
              <a:t>Trees and utility poles on the following roadway types:</a:t>
            </a:r>
          </a:p>
          <a:p>
            <a:pPr lvl="1">
              <a:buFont typeface="Arial" panose="020B0604020202020204" pitchFamily="34" charset="0"/>
              <a:buChar char="-"/>
            </a:pPr>
            <a:r>
              <a:rPr lang="en-US" dirty="0"/>
              <a:t>Rural two-lane highways</a:t>
            </a:r>
          </a:p>
          <a:p>
            <a:pPr lvl="1">
              <a:buFont typeface="Arial" panose="020B0604020202020204" pitchFamily="34" charset="0"/>
              <a:buChar char="-"/>
            </a:pPr>
            <a:r>
              <a:rPr lang="en-US" dirty="0"/>
              <a:t>Rural multilane undivided highways</a:t>
            </a:r>
          </a:p>
          <a:p>
            <a:pPr lvl="1">
              <a:buFont typeface="Arial" panose="020B0604020202020204" pitchFamily="34" charset="0"/>
              <a:buChar char="-"/>
            </a:pPr>
            <a:r>
              <a:rPr lang="en-US" dirty="0"/>
              <a:t>Rural multilane divided highways</a:t>
            </a:r>
          </a:p>
          <a:p>
            <a:endParaRPr lang="en-US" dirty="0"/>
          </a:p>
        </p:txBody>
      </p:sp>
    </p:spTree>
    <p:extLst>
      <p:ext uri="{BB962C8B-B14F-4D97-AF65-F5344CB8AC3E}">
        <p14:creationId xmlns:p14="http://schemas.microsoft.com/office/powerpoint/2010/main" val="1594222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 of Design Guidelines </a:t>
            </a:r>
          </a:p>
        </p:txBody>
      </p:sp>
      <p:sp>
        <p:nvSpPr>
          <p:cNvPr id="3" name="Content Placeholder 2"/>
          <p:cNvSpPr>
            <a:spLocks noGrp="1"/>
          </p:cNvSpPr>
          <p:nvPr>
            <p:ph idx="1"/>
          </p:nvPr>
        </p:nvSpPr>
        <p:spPr>
          <a:xfrm>
            <a:off x="838200" y="1591670"/>
            <a:ext cx="10515600" cy="5026438"/>
          </a:xfrm>
        </p:spPr>
        <p:txBody>
          <a:bodyPr>
            <a:normAutofit fontScale="77500" lnSpcReduction="20000"/>
          </a:bodyPr>
          <a:lstStyle/>
          <a:p>
            <a:pPr>
              <a:lnSpc>
                <a:spcPct val="110000"/>
              </a:lnSpc>
            </a:pPr>
            <a:r>
              <a:rPr lang="en-US" dirty="0"/>
              <a:t>Chapter 1 – Introduction</a:t>
            </a:r>
          </a:p>
          <a:p>
            <a:pPr>
              <a:lnSpc>
                <a:spcPct val="110000"/>
              </a:lnSpc>
            </a:pPr>
            <a:r>
              <a:rPr lang="en-US" dirty="0"/>
              <a:t>Chapter 2 – Design Criteria for Clear Zones</a:t>
            </a:r>
          </a:p>
          <a:p>
            <a:pPr>
              <a:lnSpc>
                <a:spcPct val="110000"/>
              </a:lnSpc>
            </a:pPr>
            <a:r>
              <a:rPr lang="en-US" dirty="0"/>
              <a:t>Chapter 3 – Crash Reduction Programs for Roadside Trees and Utility Poles</a:t>
            </a:r>
          </a:p>
          <a:p>
            <a:pPr>
              <a:lnSpc>
                <a:spcPct val="110000"/>
              </a:lnSpc>
            </a:pPr>
            <a:r>
              <a:rPr lang="en-US" dirty="0"/>
              <a:t>Chapter 4 – Relationship of Presence of Roadside Trees and Utility Poles to Crash Frequency and Severity</a:t>
            </a:r>
          </a:p>
          <a:p>
            <a:pPr>
              <a:lnSpc>
                <a:spcPct val="110000"/>
              </a:lnSpc>
            </a:pPr>
            <a:r>
              <a:rPr lang="en-US" dirty="0"/>
              <a:t>Chapter 5 – Recommended Benefit-Cost Analysis Method</a:t>
            </a:r>
          </a:p>
          <a:p>
            <a:pPr>
              <a:lnSpc>
                <a:spcPct val="110000"/>
              </a:lnSpc>
            </a:pPr>
            <a:r>
              <a:rPr lang="en-US" dirty="0"/>
              <a:t>Chapter 6 – Benefit-Cost Analysis Examples</a:t>
            </a:r>
          </a:p>
          <a:p>
            <a:pPr>
              <a:lnSpc>
                <a:spcPct val="110000"/>
              </a:lnSpc>
            </a:pPr>
            <a:r>
              <a:rPr lang="en-US" dirty="0"/>
              <a:t>References</a:t>
            </a:r>
          </a:p>
          <a:p>
            <a:pPr>
              <a:lnSpc>
                <a:spcPct val="110000"/>
              </a:lnSpc>
            </a:pPr>
            <a:r>
              <a:rPr lang="en-US" dirty="0"/>
              <a:t>Appendix A – Recommended Crash Prediction Model for Tree- and Utility-Pole-Related Crashes</a:t>
            </a:r>
          </a:p>
          <a:p>
            <a:pPr>
              <a:lnSpc>
                <a:spcPct val="110000"/>
              </a:lnSpc>
            </a:pPr>
            <a:r>
              <a:rPr lang="en-US" dirty="0"/>
              <a:t>Appendix B – Predicting the Frequency and Severity of Tree- and Utility-Pole-Related Crashes with the Accompanying Spreadsheet Tool</a:t>
            </a:r>
          </a:p>
          <a:p>
            <a:endParaRPr lang="en-US" dirty="0"/>
          </a:p>
        </p:txBody>
      </p:sp>
    </p:spTree>
    <p:extLst>
      <p:ext uri="{BB962C8B-B14F-4D97-AF65-F5344CB8AC3E}">
        <p14:creationId xmlns:p14="http://schemas.microsoft.com/office/powerpoint/2010/main" val="29216940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1 – Introduction</a:t>
            </a:r>
          </a:p>
        </p:txBody>
      </p:sp>
      <p:sp>
        <p:nvSpPr>
          <p:cNvPr id="3" name="Content Placeholder 2"/>
          <p:cNvSpPr>
            <a:spLocks noGrp="1"/>
          </p:cNvSpPr>
          <p:nvPr>
            <p:ph idx="1"/>
          </p:nvPr>
        </p:nvSpPr>
        <p:spPr/>
        <p:txBody>
          <a:bodyPr/>
          <a:lstStyle/>
          <a:p>
            <a:pPr>
              <a:lnSpc>
                <a:spcPct val="100000"/>
              </a:lnSpc>
            </a:pPr>
            <a:r>
              <a:rPr lang="en-US" dirty="0"/>
              <a:t>Presents basic crash history data</a:t>
            </a:r>
          </a:p>
          <a:p>
            <a:pPr lvl="1">
              <a:lnSpc>
                <a:spcPct val="100000"/>
              </a:lnSpc>
              <a:buFont typeface="Arial" panose="020B0604020202020204" pitchFamily="34" charset="0"/>
              <a:buChar char="−"/>
            </a:pPr>
            <a:r>
              <a:rPr lang="en-US" dirty="0"/>
              <a:t>18,000 roadway departure fatalities per year</a:t>
            </a:r>
          </a:p>
          <a:p>
            <a:pPr lvl="1">
              <a:lnSpc>
                <a:spcPct val="100000"/>
              </a:lnSpc>
              <a:buFont typeface="Arial" panose="020B0604020202020204" pitchFamily="34" charset="0"/>
              <a:buChar char="−"/>
            </a:pPr>
            <a:r>
              <a:rPr lang="en-US" dirty="0"/>
              <a:t>7,000 roadside fixed-object fatalities per year</a:t>
            </a:r>
          </a:p>
          <a:p>
            <a:pPr lvl="1">
              <a:lnSpc>
                <a:spcPct val="100000"/>
              </a:lnSpc>
              <a:buFont typeface="Arial" panose="020B0604020202020204" pitchFamily="34" charset="0"/>
              <a:buChar char="−"/>
            </a:pPr>
            <a:r>
              <a:rPr lang="en-US" dirty="0"/>
              <a:t>3,500 fatalities per year involving roadside trees</a:t>
            </a:r>
          </a:p>
          <a:p>
            <a:pPr lvl="1">
              <a:lnSpc>
                <a:spcPct val="100000"/>
              </a:lnSpc>
              <a:spcAft>
                <a:spcPts val="1000"/>
              </a:spcAft>
              <a:buFont typeface="Arial" panose="020B0604020202020204" pitchFamily="34" charset="0"/>
              <a:buChar char="−"/>
            </a:pPr>
            <a:r>
              <a:rPr lang="en-US" dirty="0"/>
              <a:t>820 fatalities per year involving roadside utility poles and light supports</a:t>
            </a:r>
          </a:p>
          <a:p>
            <a:pPr>
              <a:spcAft>
                <a:spcPts val="1000"/>
              </a:spcAft>
            </a:pPr>
            <a:r>
              <a:rPr lang="en-US" dirty="0"/>
              <a:t>Explains role of roadside improvement program</a:t>
            </a:r>
          </a:p>
          <a:p>
            <a:pPr>
              <a:spcAft>
                <a:spcPts val="1000"/>
              </a:spcAft>
            </a:pPr>
            <a:r>
              <a:rPr lang="en-US" dirty="0"/>
              <a:t>References key role of the AASHTO RDG</a:t>
            </a:r>
          </a:p>
          <a:p>
            <a:r>
              <a:rPr lang="en-US" dirty="0"/>
              <a:t>Presents organization of remainder of design guidelines document </a:t>
            </a:r>
          </a:p>
        </p:txBody>
      </p:sp>
    </p:spTree>
    <p:extLst>
      <p:ext uri="{BB962C8B-B14F-4D97-AF65-F5344CB8AC3E}">
        <p14:creationId xmlns:p14="http://schemas.microsoft.com/office/powerpoint/2010/main" val="39813519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2 – Design Criteria for Clear Zones</a:t>
            </a:r>
          </a:p>
        </p:txBody>
      </p:sp>
      <p:sp>
        <p:nvSpPr>
          <p:cNvPr id="3" name="Content Placeholder 2"/>
          <p:cNvSpPr>
            <a:spLocks noGrp="1"/>
          </p:cNvSpPr>
          <p:nvPr>
            <p:ph idx="1"/>
          </p:nvPr>
        </p:nvSpPr>
        <p:spPr/>
        <p:txBody>
          <a:bodyPr/>
          <a:lstStyle/>
          <a:p>
            <a:pPr>
              <a:spcAft>
                <a:spcPts val="1000"/>
              </a:spcAft>
            </a:pPr>
            <a:r>
              <a:rPr lang="en-US" dirty="0"/>
              <a:t>Summarizes AASHTO RDG guidance on clear zones including suggested clear-zone distance and horizontal curve adjustment factors</a:t>
            </a:r>
          </a:p>
        </p:txBody>
      </p:sp>
    </p:spTree>
    <p:extLst>
      <p:ext uri="{BB962C8B-B14F-4D97-AF65-F5344CB8AC3E}">
        <p14:creationId xmlns:p14="http://schemas.microsoft.com/office/powerpoint/2010/main" val="40903269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30447"/>
            <a:ext cx="10515600" cy="549275"/>
          </a:xfrm>
        </p:spPr>
        <p:txBody>
          <a:bodyPr>
            <a:normAutofit fontScale="90000"/>
          </a:bodyPr>
          <a:lstStyle/>
          <a:p>
            <a:r>
              <a:rPr lang="en-US" dirty="0"/>
              <a:t>Chapter 3 – Crash Reduction Programs for Roadside Trees and Utility Poles </a:t>
            </a:r>
          </a:p>
        </p:txBody>
      </p:sp>
      <p:sp>
        <p:nvSpPr>
          <p:cNvPr id="3" name="Content Placeholder 2"/>
          <p:cNvSpPr>
            <a:spLocks noGrp="1"/>
          </p:cNvSpPr>
          <p:nvPr>
            <p:ph idx="1"/>
          </p:nvPr>
        </p:nvSpPr>
        <p:spPr>
          <a:xfrm>
            <a:off x="838200" y="1846363"/>
            <a:ext cx="10515600" cy="4351338"/>
          </a:xfrm>
        </p:spPr>
        <p:txBody>
          <a:bodyPr/>
          <a:lstStyle/>
          <a:p>
            <a:pPr>
              <a:lnSpc>
                <a:spcPct val="100000"/>
              </a:lnSpc>
            </a:pPr>
            <a:r>
              <a:rPr lang="en-US" dirty="0"/>
              <a:t>Roadside trees</a:t>
            </a:r>
          </a:p>
          <a:p>
            <a:pPr lvl="1">
              <a:lnSpc>
                <a:spcPct val="100000"/>
              </a:lnSpc>
              <a:buFont typeface="Arial" panose="020B0604020202020204" pitchFamily="34" charset="0"/>
              <a:buChar char="−"/>
            </a:pPr>
            <a:r>
              <a:rPr lang="en-US" dirty="0"/>
              <a:t>includes existing material about trees from RDG Section 4.9</a:t>
            </a:r>
          </a:p>
          <a:p>
            <a:pPr lvl="1">
              <a:lnSpc>
                <a:spcPct val="100000"/>
              </a:lnSpc>
              <a:spcAft>
                <a:spcPts val="1000"/>
              </a:spcAft>
              <a:buFont typeface="Arial" panose="020B0604020202020204" pitchFamily="34" charset="0"/>
              <a:buChar char="−"/>
            </a:pPr>
            <a:r>
              <a:rPr lang="en-US" dirty="0"/>
              <a:t>includes new material about trees from benefit-cost analysis examples (Chapter 5 of design guidelines)</a:t>
            </a:r>
          </a:p>
          <a:p>
            <a:pPr>
              <a:lnSpc>
                <a:spcPct val="100000"/>
              </a:lnSpc>
            </a:pPr>
            <a:r>
              <a:rPr lang="en-US" dirty="0"/>
              <a:t>Utility poles</a:t>
            </a:r>
          </a:p>
          <a:p>
            <a:pPr lvl="1">
              <a:lnSpc>
                <a:spcPct val="100000"/>
              </a:lnSpc>
              <a:buFont typeface="Arial" panose="020B0604020202020204" pitchFamily="34" charset="0"/>
              <a:buChar char="−"/>
            </a:pPr>
            <a:r>
              <a:rPr lang="en-US" dirty="0"/>
              <a:t>includes existing material about utility poles from RDG Section 4.8</a:t>
            </a:r>
          </a:p>
          <a:p>
            <a:pPr lvl="1">
              <a:lnSpc>
                <a:spcPct val="100000"/>
              </a:lnSpc>
              <a:buFont typeface="Arial" panose="020B0604020202020204" pitchFamily="34" charset="0"/>
              <a:buChar char="−"/>
            </a:pPr>
            <a:r>
              <a:rPr lang="en-US" dirty="0"/>
              <a:t>includes new material about utility poles from benefit-cost analysis examples (Chapter 5 of design guidelines)</a:t>
            </a:r>
          </a:p>
          <a:p>
            <a:pPr marL="0" indent="0">
              <a:buNone/>
            </a:pPr>
            <a:endParaRPr lang="en-US" dirty="0"/>
          </a:p>
          <a:p>
            <a:endParaRPr lang="en-US" dirty="0"/>
          </a:p>
        </p:txBody>
      </p:sp>
    </p:spTree>
    <p:extLst>
      <p:ext uri="{BB962C8B-B14F-4D97-AF65-F5344CB8AC3E}">
        <p14:creationId xmlns:p14="http://schemas.microsoft.com/office/powerpoint/2010/main" val="40305270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1473</TotalTime>
  <Words>1492</Words>
  <Application>Microsoft Office PowerPoint</Application>
  <PresentationFormat>Widescreen</PresentationFormat>
  <Paragraphs>150</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Cambria Math</vt:lpstr>
      <vt:lpstr>Office Theme</vt:lpstr>
      <vt:lpstr>Proposed Guidance for Fixed Objects in the Roadside Design Guide NCHRP Project 17-82</vt:lpstr>
      <vt:lpstr>PowerPoint Presentation</vt:lpstr>
      <vt:lpstr>Background</vt:lpstr>
      <vt:lpstr>Research Objective</vt:lpstr>
      <vt:lpstr>Research Focus</vt:lpstr>
      <vt:lpstr>Outline of Design Guidelines </vt:lpstr>
      <vt:lpstr>Chapter 1 – Introduction</vt:lpstr>
      <vt:lpstr>Chapter 2 – Design Criteria for Clear Zones</vt:lpstr>
      <vt:lpstr>Chapter 3 – Crash Reduction Programs for Roadside Trees and Utility Poles </vt:lpstr>
      <vt:lpstr>Chapter 4 – Relationship of Presence of Roadside Trees and Utility Poles to Crash Frequency and Severity</vt:lpstr>
      <vt:lpstr>Chapter 4 – Relationship of Presence of Roadside Trees and Utility Poles to Crash Frequency and Severity</vt:lpstr>
      <vt:lpstr>Chapter 4 – Relationship of Presence of Roadside Trees and Utility Poles to Crash Frequency and Severity</vt:lpstr>
      <vt:lpstr>Chapter 4 – Relationship of Presence of Roadside Trees and Utility Poles to Crash Frequency and Severity</vt:lpstr>
      <vt:lpstr>Chapter 4 – Relationship of Presence of Roadside Trees and Utility Poles to Crash Frequency and Severity</vt:lpstr>
      <vt:lpstr>Chapter 5 – Benefit-Cost Analysis Method</vt:lpstr>
      <vt:lpstr>Chapter 5 – Benefit-Cost Analysis Method</vt:lpstr>
      <vt:lpstr>Chapter 6 – Benefit-Cost Analysis Examples</vt:lpstr>
      <vt:lpstr>Chapter 6 – Benefit-Cost Analysis Examples</vt:lpstr>
      <vt:lpstr>Chapter 6 – Benefit-Cost Analysis Examples</vt:lpstr>
      <vt:lpstr>Chapter 6 – Benefit-Cost Analysis Examples</vt:lpstr>
      <vt:lpstr>Chapter 6 – Benefit-Cost Analysis Examples</vt:lpstr>
      <vt:lpstr>Chapter 6 – Benefit-Cost Analysis Examples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Proposed Guidance for Fixed Objects in the Roadside Design Guide NCHRP Project 17-82</dc:title>
  <dc:creator>Potts, Ingrid</dc:creator>
  <cp:lastModifiedBy>Mackie, Paul</cp:lastModifiedBy>
  <cp:revision>4</cp:revision>
  <dcterms:created xsi:type="dcterms:W3CDTF">2022-04-25T14:28:32Z</dcterms:created>
  <dcterms:modified xsi:type="dcterms:W3CDTF">2022-10-18T20:14:29Z</dcterms:modified>
</cp:coreProperties>
</file>