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842" r:id="rId2"/>
    <p:sldMasterId id="2147483855" r:id="rId3"/>
  </p:sldMasterIdLst>
  <p:notesMasterIdLst>
    <p:notesMasterId r:id="rId51"/>
  </p:notesMasterIdLst>
  <p:handoutMasterIdLst>
    <p:handoutMasterId r:id="rId52"/>
  </p:handoutMasterIdLst>
  <p:sldIdLst>
    <p:sldId id="496" r:id="rId4"/>
    <p:sldId id="449" r:id="rId5"/>
    <p:sldId id="451" r:id="rId6"/>
    <p:sldId id="452" r:id="rId7"/>
    <p:sldId id="453" r:id="rId8"/>
    <p:sldId id="454" r:id="rId9"/>
    <p:sldId id="455" r:id="rId10"/>
    <p:sldId id="456" r:id="rId11"/>
    <p:sldId id="457" r:id="rId12"/>
    <p:sldId id="458" r:id="rId13"/>
    <p:sldId id="459" r:id="rId14"/>
    <p:sldId id="460" r:id="rId15"/>
    <p:sldId id="461" r:id="rId16"/>
    <p:sldId id="462" r:id="rId17"/>
    <p:sldId id="463" r:id="rId18"/>
    <p:sldId id="464" r:id="rId19"/>
    <p:sldId id="465" r:id="rId20"/>
    <p:sldId id="466" r:id="rId21"/>
    <p:sldId id="467" r:id="rId22"/>
    <p:sldId id="468" r:id="rId23"/>
    <p:sldId id="469" r:id="rId24"/>
    <p:sldId id="470" r:id="rId25"/>
    <p:sldId id="471" r:id="rId26"/>
    <p:sldId id="472" r:id="rId27"/>
    <p:sldId id="473" r:id="rId28"/>
    <p:sldId id="474" r:id="rId29"/>
    <p:sldId id="475" r:id="rId30"/>
    <p:sldId id="476" r:id="rId31"/>
    <p:sldId id="477" r:id="rId32"/>
    <p:sldId id="478" r:id="rId33"/>
    <p:sldId id="479" r:id="rId34"/>
    <p:sldId id="480" r:id="rId35"/>
    <p:sldId id="481" r:id="rId36"/>
    <p:sldId id="482" r:id="rId37"/>
    <p:sldId id="483" r:id="rId38"/>
    <p:sldId id="484" r:id="rId39"/>
    <p:sldId id="485" r:id="rId40"/>
    <p:sldId id="486" r:id="rId41"/>
    <p:sldId id="487" r:id="rId42"/>
    <p:sldId id="488" r:id="rId43"/>
    <p:sldId id="489" r:id="rId44"/>
    <p:sldId id="490" r:id="rId45"/>
    <p:sldId id="491" r:id="rId46"/>
    <p:sldId id="492" r:id="rId47"/>
    <p:sldId id="493" r:id="rId48"/>
    <p:sldId id="494" r:id="rId49"/>
    <p:sldId id="495" r:id="rId50"/>
  </p:sldIdLst>
  <p:sldSz cx="9144000" cy="6858000" type="screen4x3"/>
  <p:notesSz cx="7010400" cy="9296400"/>
  <p:defaultTextStyle>
    <a:defPPr>
      <a:defRPr lang="en-US"/>
    </a:defPPr>
    <a:lvl1pPr algn="l" rtl="0" fontAlgn="base">
      <a:spcBef>
        <a:spcPct val="0"/>
      </a:spcBef>
      <a:spcAft>
        <a:spcPct val="0"/>
      </a:spcAft>
      <a:defRPr sz="3200" kern="1200">
        <a:solidFill>
          <a:schemeClr val="tx2"/>
        </a:solidFill>
        <a:latin typeface="News Gothic MT" charset="0"/>
        <a:ea typeface="Geneva" charset="0"/>
        <a:cs typeface="Geneva" charset="0"/>
      </a:defRPr>
    </a:lvl1pPr>
    <a:lvl2pPr marL="457200" algn="l" rtl="0" fontAlgn="base">
      <a:spcBef>
        <a:spcPct val="0"/>
      </a:spcBef>
      <a:spcAft>
        <a:spcPct val="0"/>
      </a:spcAft>
      <a:defRPr sz="3200" kern="1200">
        <a:solidFill>
          <a:schemeClr val="tx2"/>
        </a:solidFill>
        <a:latin typeface="News Gothic MT" charset="0"/>
        <a:ea typeface="Geneva" charset="0"/>
        <a:cs typeface="Geneva" charset="0"/>
      </a:defRPr>
    </a:lvl2pPr>
    <a:lvl3pPr marL="914400" algn="l" rtl="0" fontAlgn="base">
      <a:spcBef>
        <a:spcPct val="0"/>
      </a:spcBef>
      <a:spcAft>
        <a:spcPct val="0"/>
      </a:spcAft>
      <a:defRPr sz="3200" kern="1200">
        <a:solidFill>
          <a:schemeClr val="tx2"/>
        </a:solidFill>
        <a:latin typeface="News Gothic MT" charset="0"/>
        <a:ea typeface="Geneva" charset="0"/>
        <a:cs typeface="Geneva" charset="0"/>
      </a:defRPr>
    </a:lvl3pPr>
    <a:lvl4pPr marL="1371600" algn="l" rtl="0" fontAlgn="base">
      <a:spcBef>
        <a:spcPct val="0"/>
      </a:spcBef>
      <a:spcAft>
        <a:spcPct val="0"/>
      </a:spcAft>
      <a:defRPr sz="3200" kern="1200">
        <a:solidFill>
          <a:schemeClr val="tx2"/>
        </a:solidFill>
        <a:latin typeface="News Gothic MT" charset="0"/>
        <a:ea typeface="Geneva" charset="0"/>
        <a:cs typeface="Geneva" charset="0"/>
      </a:defRPr>
    </a:lvl4pPr>
    <a:lvl5pPr marL="1828800" algn="l" rtl="0" fontAlgn="base">
      <a:spcBef>
        <a:spcPct val="0"/>
      </a:spcBef>
      <a:spcAft>
        <a:spcPct val="0"/>
      </a:spcAft>
      <a:defRPr sz="3200" kern="1200">
        <a:solidFill>
          <a:schemeClr val="tx2"/>
        </a:solidFill>
        <a:latin typeface="News Gothic MT" charset="0"/>
        <a:ea typeface="Geneva" charset="0"/>
        <a:cs typeface="Geneva" charset="0"/>
      </a:defRPr>
    </a:lvl5pPr>
    <a:lvl6pPr marL="2286000" algn="l" defTabSz="457200" rtl="0" eaLnBrk="1" latinLnBrk="0" hangingPunct="1">
      <a:defRPr sz="3200" kern="1200">
        <a:solidFill>
          <a:schemeClr val="tx2"/>
        </a:solidFill>
        <a:latin typeface="News Gothic MT" charset="0"/>
        <a:ea typeface="Geneva" charset="0"/>
        <a:cs typeface="Geneva" charset="0"/>
      </a:defRPr>
    </a:lvl6pPr>
    <a:lvl7pPr marL="2743200" algn="l" defTabSz="457200" rtl="0" eaLnBrk="1" latinLnBrk="0" hangingPunct="1">
      <a:defRPr sz="3200" kern="1200">
        <a:solidFill>
          <a:schemeClr val="tx2"/>
        </a:solidFill>
        <a:latin typeface="News Gothic MT" charset="0"/>
        <a:ea typeface="Geneva" charset="0"/>
        <a:cs typeface="Geneva" charset="0"/>
      </a:defRPr>
    </a:lvl7pPr>
    <a:lvl8pPr marL="3200400" algn="l" defTabSz="457200" rtl="0" eaLnBrk="1" latinLnBrk="0" hangingPunct="1">
      <a:defRPr sz="3200" kern="1200">
        <a:solidFill>
          <a:schemeClr val="tx2"/>
        </a:solidFill>
        <a:latin typeface="News Gothic MT" charset="0"/>
        <a:ea typeface="Geneva" charset="0"/>
        <a:cs typeface="Geneva" charset="0"/>
      </a:defRPr>
    </a:lvl8pPr>
    <a:lvl9pPr marL="3657600" algn="l" defTabSz="457200" rtl="0" eaLnBrk="1" latinLnBrk="0" hangingPunct="1">
      <a:defRPr sz="3200" kern="1200">
        <a:solidFill>
          <a:schemeClr val="tx2"/>
        </a:solidFill>
        <a:latin typeface="News Gothic MT" charset="0"/>
        <a:ea typeface="Geneva" charset="0"/>
        <a:cs typeface="Geneva"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chton-Sumners, Camille" initials="CC" lastIdx="0" clrIdx="0">
    <p:extLst>
      <p:ext uri="{19B8F6BF-5375-455C-9EA6-DF929625EA0E}">
        <p15:presenceInfo xmlns:p15="http://schemas.microsoft.com/office/powerpoint/2012/main" userId="S-1-5-21-45552981-430774846-1031210941-721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BB7"/>
    <a:srgbClr val="3A85B3"/>
    <a:srgbClr val="CC0000"/>
    <a:srgbClr val="C9935D"/>
    <a:srgbClr val="D7AF87"/>
    <a:srgbClr val="8C5D2E"/>
    <a:srgbClr val="CC66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55" autoAdjust="0"/>
    <p:restoredTop sz="94322" autoAdjust="0"/>
  </p:normalViewPr>
  <p:slideViewPr>
    <p:cSldViewPr snapToGrid="0">
      <p:cViewPr varScale="1">
        <p:scale>
          <a:sx n="55" d="100"/>
          <a:sy n="55" d="100"/>
        </p:scale>
        <p:origin x="1292" y="36"/>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commentAuthors" Target="commentAuthor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8" tIns="46585" rIns="93168" bIns="46585" numCol="1" anchor="t" anchorCtr="0" compatLnSpc="1">
            <a:prstTxWarp prst="textNoShape">
              <a:avLst/>
            </a:prstTxWarp>
          </a:bodyPr>
          <a:lstStyle>
            <a:lvl1pPr defTabSz="931863" eaLnBrk="0" hangingPunct="0">
              <a:defRPr sz="1200">
                <a:solidFill>
                  <a:schemeClr val="tx1"/>
                </a:solidFill>
                <a:latin typeface="Verdana" pitchFamily="34" charset="0"/>
                <a:ea typeface="+mn-ea"/>
                <a:cs typeface="+mn-cs"/>
              </a:defRPr>
            </a:lvl1pPr>
          </a:lstStyle>
          <a:p>
            <a:pPr>
              <a:defRPr/>
            </a:pPr>
            <a:endParaRPr lang="en-US" altLang="en-US" dirty="0"/>
          </a:p>
        </p:txBody>
      </p:sp>
      <p:sp>
        <p:nvSpPr>
          <p:cNvPr id="43011"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8" tIns="46585" rIns="93168" bIns="46585" numCol="1" anchor="t" anchorCtr="0" compatLnSpc="1">
            <a:prstTxWarp prst="textNoShape">
              <a:avLst/>
            </a:prstTxWarp>
          </a:bodyPr>
          <a:lstStyle>
            <a:lvl1pPr algn="r" defTabSz="931863" eaLnBrk="0" hangingPunct="0">
              <a:defRPr sz="1200">
                <a:solidFill>
                  <a:schemeClr val="tx1"/>
                </a:solidFill>
                <a:latin typeface="Verdana" pitchFamily="34" charset="0"/>
                <a:ea typeface="+mn-ea"/>
                <a:cs typeface="+mn-cs"/>
              </a:defRPr>
            </a:lvl1pPr>
          </a:lstStyle>
          <a:p>
            <a:pPr>
              <a:defRPr/>
            </a:pPr>
            <a:endParaRPr lang="en-US" altLang="en-US" dirty="0"/>
          </a:p>
        </p:txBody>
      </p:sp>
      <p:sp>
        <p:nvSpPr>
          <p:cNvPr id="43012"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8" tIns="46585" rIns="93168" bIns="46585" numCol="1" anchor="b" anchorCtr="0" compatLnSpc="1">
            <a:prstTxWarp prst="textNoShape">
              <a:avLst/>
            </a:prstTxWarp>
          </a:bodyPr>
          <a:lstStyle>
            <a:lvl1pPr defTabSz="931863" eaLnBrk="0" hangingPunct="0">
              <a:defRPr sz="1200">
                <a:solidFill>
                  <a:schemeClr val="tx1"/>
                </a:solidFill>
                <a:latin typeface="Verdana" pitchFamily="34" charset="0"/>
                <a:ea typeface="+mn-ea"/>
                <a:cs typeface="+mn-cs"/>
              </a:defRPr>
            </a:lvl1pPr>
          </a:lstStyle>
          <a:p>
            <a:pPr>
              <a:defRPr/>
            </a:pPr>
            <a:endParaRPr lang="en-US" altLang="en-US" dirty="0"/>
          </a:p>
        </p:txBody>
      </p:sp>
      <p:sp>
        <p:nvSpPr>
          <p:cNvPr id="43013"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8" tIns="46585" rIns="93168" bIns="46585" numCol="1" anchor="b" anchorCtr="0" compatLnSpc="1">
            <a:prstTxWarp prst="textNoShape">
              <a:avLst/>
            </a:prstTxWarp>
          </a:bodyPr>
          <a:lstStyle>
            <a:lvl1pPr algn="r" defTabSz="931863" eaLnBrk="0" hangingPunct="0">
              <a:defRPr sz="1200">
                <a:solidFill>
                  <a:schemeClr val="tx1"/>
                </a:solidFill>
                <a:latin typeface="Verdana" pitchFamily="34" charset="0"/>
                <a:ea typeface="+mn-ea"/>
                <a:cs typeface="+mn-cs"/>
              </a:defRPr>
            </a:lvl1pPr>
          </a:lstStyle>
          <a:p>
            <a:pPr>
              <a:defRPr/>
            </a:pPr>
            <a:fld id="{C58215AB-DC56-F340-8635-B1B3A0BD6EEB}" type="slidenum">
              <a:rPr lang="en-US" altLang="en-US"/>
              <a:pPr>
                <a:defRPr/>
              </a:pPr>
              <a:t>‹#›</a:t>
            </a:fld>
            <a:endParaRPr lang="en-US" altLang="en-US" dirty="0"/>
          </a:p>
        </p:txBody>
      </p:sp>
    </p:spTree>
    <p:extLst>
      <p:ext uri="{BB962C8B-B14F-4D97-AF65-F5344CB8AC3E}">
        <p14:creationId xmlns:p14="http://schemas.microsoft.com/office/powerpoint/2010/main" val="1740501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1026"/>
          <p:cNvSpPr>
            <a:spLocks noGrp="1" noChangeArrowheads="1"/>
          </p:cNvSpPr>
          <p:nvPr>
            <p:ph type="hdr" sz="quarter"/>
          </p:nvPr>
        </p:nvSpPr>
        <p:spPr bwMode="auto">
          <a:xfrm>
            <a:off x="0" y="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defRPr sz="1200">
                <a:latin typeface="Verdana" pitchFamily="34" charset="0"/>
                <a:ea typeface="+mn-ea"/>
                <a:cs typeface="+mn-cs"/>
              </a:defRPr>
            </a:lvl1pPr>
          </a:lstStyle>
          <a:p>
            <a:pPr>
              <a:defRPr/>
            </a:pPr>
            <a:endParaRPr lang="en-US" altLang="en-US" dirty="0"/>
          </a:p>
        </p:txBody>
      </p:sp>
      <p:sp>
        <p:nvSpPr>
          <p:cNvPr id="69635" name="Rectangle 1027"/>
          <p:cNvSpPr>
            <a:spLocks noGrp="1" noChangeArrowheads="1"/>
          </p:cNvSpPr>
          <p:nvPr>
            <p:ph type="dt" idx="1"/>
          </p:nvPr>
        </p:nvSpPr>
        <p:spPr bwMode="auto">
          <a:xfrm>
            <a:off x="3962400" y="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a:defRPr sz="1200">
                <a:latin typeface="Verdana" pitchFamily="34" charset="0"/>
                <a:ea typeface="+mn-ea"/>
                <a:cs typeface="+mn-cs"/>
              </a:defRPr>
            </a:lvl1pPr>
          </a:lstStyle>
          <a:p>
            <a:pPr>
              <a:defRPr/>
            </a:pPr>
            <a:endParaRPr lang="en-US" altLang="en-US" dirty="0"/>
          </a:p>
        </p:txBody>
      </p:sp>
      <p:sp>
        <p:nvSpPr>
          <p:cNvPr id="10244" name="Rectangle 1028"/>
          <p:cNvSpPr>
            <a:spLocks noGrp="1" noRot="1" noChangeAspect="1" noChangeArrowheads="1" noTextEdit="1"/>
          </p:cNvSpPr>
          <p:nvPr>
            <p:ph type="sldImg" idx="2"/>
          </p:nvPr>
        </p:nvSpPr>
        <p:spPr bwMode="auto">
          <a:xfrm>
            <a:off x="1168400" y="685800"/>
            <a:ext cx="4673600" cy="3505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 uri="{FAA26D3D-D897-4be2-8F04-BA451C77F1D7}">
              <ma14:placeholderFlag xmlns="" xmlns:ma14="http://schemas.microsoft.com/office/mac/drawingml/2011/main" val="1"/>
            </a:ext>
          </a:extLst>
        </p:spPr>
      </p:sp>
      <p:sp>
        <p:nvSpPr>
          <p:cNvPr id="69637" name="Rectangle 1029"/>
          <p:cNvSpPr>
            <a:spLocks noGrp="1" noChangeArrowheads="1"/>
          </p:cNvSpPr>
          <p:nvPr>
            <p:ph type="body" sz="quarter" idx="3"/>
          </p:nvPr>
        </p:nvSpPr>
        <p:spPr bwMode="auto">
          <a:xfrm>
            <a:off x="914400" y="4419600"/>
            <a:ext cx="5181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69638" name="Rectangle 1030"/>
          <p:cNvSpPr>
            <a:spLocks noGrp="1" noChangeArrowheads="1"/>
          </p:cNvSpPr>
          <p:nvPr>
            <p:ph type="ftr" sz="quarter" idx="4"/>
          </p:nvPr>
        </p:nvSpPr>
        <p:spPr bwMode="auto">
          <a:xfrm>
            <a:off x="0" y="88392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b" anchorCtr="0" compatLnSpc="1">
            <a:prstTxWarp prst="textNoShape">
              <a:avLst/>
            </a:prstTxWarp>
          </a:bodyPr>
          <a:lstStyle>
            <a:lvl1pPr>
              <a:defRPr sz="1200">
                <a:latin typeface="Verdana" pitchFamily="34" charset="0"/>
                <a:ea typeface="+mn-ea"/>
                <a:cs typeface="+mn-cs"/>
              </a:defRPr>
            </a:lvl1pPr>
          </a:lstStyle>
          <a:p>
            <a:pPr>
              <a:defRPr/>
            </a:pPr>
            <a:endParaRPr lang="en-US" altLang="en-US" dirty="0"/>
          </a:p>
        </p:txBody>
      </p:sp>
      <p:sp>
        <p:nvSpPr>
          <p:cNvPr id="69639" name="Rectangle 1031"/>
          <p:cNvSpPr>
            <a:spLocks noGrp="1" noChangeArrowheads="1"/>
          </p:cNvSpPr>
          <p:nvPr>
            <p:ph type="sldNum" sz="quarter" idx="5"/>
          </p:nvPr>
        </p:nvSpPr>
        <p:spPr bwMode="auto">
          <a:xfrm>
            <a:off x="3962400" y="88392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b" anchorCtr="0" compatLnSpc="1">
            <a:prstTxWarp prst="textNoShape">
              <a:avLst/>
            </a:prstTxWarp>
          </a:bodyPr>
          <a:lstStyle>
            <a:lvl1pPr algn="r">
              <a:defRPr sz="1200">
                <a:latin typeface="Verdana" pitchFamily="34" charset="0"/>
                <a:ea typeface="+mn-ea"/>
                <a:cs typeface="+mn-cs"/>
              </a:defRPr>
            </a:lvl1pPr>
          </a:lstStyle>
          <a:p>
            <a:pPr>
              <a:defRPr/>
            </a:pPr>
            <a:fld id="{04813884-101C-5449-8C31-E5E4452B4BE2}" type="slidenum">
              <a:rPr lang="en-US" altLang="en-US"/>
              <a:pPr>
                <a:defRPr/>
              </a:pPr>
              <a:t>‹#›</a:t>
            </a:fld>
            <a:endParaRPr lang="en-US" altLang="en-US" dirty="0"/>
          </a:p>
        </p:txBody>
      </p:sp>
    </p:spTree>
    <p:extLst>
      <p:ext uri="{BB962C8B-B14F-4D97-AF65-F5344CB8AC3E}">
        <p14:creationId xmlns:p14="http://schemas.microsoft.com/office/powerpoint/2010/main" val="1934907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Geneva" charset="0"/>
        <a:cs typeface="Geneva"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Geneva"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Geneva"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Geneva"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Geneva"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a:ln/>
        </p:spPr>
      </p:sp>
      <p:sp>
        <p:nvSpPr>
          <p:cNvPr id="13314" name="Notes Placeholder 2"/>
          <p:cNvSpPr>
            <a:spLocks noGrp="1"/>
          </p:cNvSpPr>
          <p:nvPr>
            <p:ph type="body" idx="1"/>
          </p:nvPr>
        </p:nvSpPr>
        <p:spPr>
          <a:noFill/>
          <a:extLst>
            <a:ext uri="{FAA26D3D-D897-4be2-8F04-BA451C77F1D7}">
              <ma14:placeholderFlag xmlns="" xmlns:ma14="http://schemas.microsoft.com/office/mac/drawingml/2011/main" val="1"/>
            </a:ext>
          </a:extLst>
        </p:spPr>
        <p:txBody>
          <a:bodyPr/>
          <a:lstStyle/>
          <a:p>
            <a:endParaRPr lang="en-US" dirty="0">
              <a:latin typeface="Times New Roman" charset="0"/>
            </a:endParaRPr>
          </a:p>
        </p:txBody>
      </p:sp>
      <p:sp>
        <p:nvSpPr>
          <p:cNvPr id="4" name="Slide Number Placeholder 3"/>
          <p:cNvSpPr>
            <a:spLocks noGrp="1"/>
          </p:cNvSpPr>
          <p:nvPr>
            <p:ph type="sldNum" sz="quarter" idx="5"/>
          </p:nvPr>
        </p:nvSpPr>
        <p:spPr/>
        <p:txBody>
          <a:bodyPr/>
          <a:lstStyle/>
          <a:p>
            <a:pPr>
              <a:defRPr/>
            </a:pPr>
            <a:fld id="{09CA9998-375E-C947-8A7C-0C2E682A8CC9}" type="slidenum">
              <a:rPr lang="en-US" altLang="en-US" smtClean="0"/>
              <a:pPr>
                <a:defRPr/>
              </a:pPr>
              <a:t>2</a:t>
            </a:fld>
            <a:endParaRPr lang="en-US" altLang="en-US" dirty="0"/>
          </a:p>
        </p:txBody>
      </p:sp>
    </p:spTree>
    <p:extLst>
      <p:ext uri="{BB962C8B-B14F-4D97-AF65-F5344CB8AC3E}">
        <p14:creationId xmlns:p14="http://schemas.microsoft.com/office/powerpoint/2010/main" val="3318417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73D4E6-5411-4646-A04A-D6E513EF5E48}" type="slidenum">
              <a:rPr lang="en-US" smtClean="0"/>
              <a:pPr>
                <a:defRPr/>
              </a:pPr>
              <a:t>4</a:t>
            </a:fld>
            <a:endParaRPr lang="en-US" dirty="0"/>
          </a:p>
        </p:txBody>
      </p:sp>
    </p:spTree>
    <p:extLst>
      <p:ext uri="{BB962C8B-B14F-4D97-AF65-F5344CB8AC3E}">
        <p14:creationId xmlns:p14="http://schemas.microsoft.com/office/powerpoint/2010/main" val="4214111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73D4E6-5411-4646-A04A-D6E513EF5E48}" type="slidenum">
              <a:rPr lang="en-US" smtClean="0"/>
              <a:pPr>
                <a:defRPr/>
              </a:pPr>
              <a:t>9</a:t>
            </a:fld>
            <a:endParaRPr lang="en-US" dirty="0"/>
          </a:p>
        </p:txBody>
      </p:sp>
    </p:spTree>
    <p:extLst>
      <p:ext uri="{BB962C8B-B14F-4D97-AF65-F5344CB8AC3E}">
        <p14:creationId xmlns:p14="http://schemas.microsoft.com/office/powerpoint/2010/main" val="3687707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73D4E6-5411-4646-A04A-D6E513EF5E48}" type="slidenum">
              <a:rPr lang="en-US" smtClean="0"/>
              <a:pPr>
                <a:defRPr/>
              </a:pPr>
              <a:t>10</a:t>
            </a:fld>
            <a:endParaRPr lang="en-US" dirty="0"/>
          </a:p>
        </p:txBody>
      </p:sp>
    </p:spTree>
    <p:extLst>
      <p:ext uri="{BB962C8B-B14F-4D97-AF65-F5344CB8AC3E}">
        <p14:creationId xmlns:p14="http://schemas.microsoft.com/office/powerpoint/2010/main" val="2731486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73D4E6-5411-4646-A04A-D6E513EF5E48}" type="slidenum">
              <a:rPr lang="en-US" smtClean="0"/>
              <a:pPr>
                <a:defRPr/>
              </a:pPr>
              <a:t>11</a:t>
            </a:fld>
            <a:endParaRPr lang="en-US" dirty="0"/>
          </a:p>
        </p:txBody>
      </p:sp>
    </p:spTree>
    <p:extLst>
      <p:ext uri="{BB962C8B-B14F-4D97-AF65-F5344CB8AC3E}">
        <p14:creationId xmlns:p14="http://schemas.microsoft.com/office/powerpoint/2010/main" val="3904337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73D4E6-5411-4646-A04A-D6E513EF5E48}" type="slidenum">
              <a:rPr lang="en-US" smtClean="0"/>
              <a:pPr>
                <a:defRPr/>
              </a:pPr>
              <a:t>12</a:t>
            </a:fld>
            <a:endParaRPr lang="en-US" dirty="0"/>
          </a:p>
        </p:txBody>
      </p:sp>
    </p:spTree>
    <p:extLst>
      <p:ext uri="{BB962C8B-B14F-4D97-AF65-F5344CB8AC3E}">
        <p14:creationId xmlns:p14="http://schemas.microsoft.com/office/powerpoint/2010/main" val="19505969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Division and graphic">
    <p:spTree>
      <p:nvGrpSpPr>
        <p:cNvPr id="1" name=""/>
        <p:cNvGrpSpPr/>
        <p:nvPr/>
      </p:nvGrpSpPr>
      <p:grpSpPr>
        <a:xfrm>
          <a:off x="0" y="0"/>
          <a:ext cx="0" cy="0"/>
          <a:chOff x="0" y="0"/>
          <a:chExt cx="0" cy="0"/>
        </a:xfrm>
      </p:grpSpPr>
      <p:pic>
        <p:nvPicPr>
          <p:cNvPr id="4" name="Picture 2" descr="030767 PPT 2017_4x3_orbits title_2400x1800.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2035048"/>
            <a:ext cx="8229600" cy="2440603"/>
          </a:xfrm>
          <a:prstGeom prst="rect">
            <a:avLst/>
          </a:prstGeom>
        </p:spPr>
        <p:txBody>
          <a:bodyPr/>
          <a:lstStyle>
            <a:lvl1pPr>
              <a:defRPr sz="4400">
                <a:latin typeface="Trebuchet MS" panose="020B0603020202020204" pitchFamily="34" charset="0"/>
              </a:defRPr>
            </a:lvl1pPr>
          </a:lstStyle>
          <a:p>
            <a:r>
              <a:rPr lang="en-US" smtClean="0"/>
              <a:t>Click to edit Master title style</a:t>
            </a:r>
            <a:endParaRPr lang="en-US" dirty="0"/>
          </a:p>
        </p:txBody>
      </p:sp>
      <p:sp>
        <p:nvSpPr>
          <p:cNvPr id="3" name="Text Placeholder 2"/>
          <p:cNvSpPr>
            <a:spLocks noGrp="1"/>
          </p:cNvSpPr>
          <p:nvPr>
            <p:ph type="body" sz="quarter" idx="10"/>
          </p:nvPr>
        </p:nvSpPr>
        <p:spPr>
          <a:xfrm>
            <a:off x="0" y="1019707"/>
            <a:ext cx="9144000" cy="492323"/>
          </a:xfrm>
          <a:prstGeom prst="rect">
            <a:avLst/>
          </a:prstGeom>
        </p:spPr>
        <p:txBody>
          <a:bodyPr vert="horz"/>
          <a:lstStyle>
            <a:lvl1pPr marL="0" indent="0" algn="ctr">
              <a:buFontTx/>
              <a:buNone/>
              <a:defRPr sz="2200" cap="all">
                <a:solidFill>
                  <a:srgbClr val="3A85B3"/>
                </a:solidFill>
                <a:latin typeface="Tw Cen MT"/>
              </a:defRPr>
            </a:lvl1pPr>
            <a:lvl2pPr marL="457200" indent="0" algn="ctr">
              <a:buFontTx/>
              <a:buNone/>
              <a:defRPr sz="2200" cap="all">
                <a:solidFill>
                  <a:srgbClr val="3A85B3"/>
                </a:solidFill>
                <a:latin typeface="Tw Cen MT"/>
              </a:defRPr>
            </a:lvl2pPr>
            <a:lvl3pPr marL="914400" indent="0" algn="ctr">
              <a:buFontTx/>
              <a:buNone/>
              <a:defRPr sz="2200" cap="all">
                <a:solidFill>
                  <a:srgbClr val="3A85B3"/>
                </a:solidFill>
                <a:latin typeface="Tw Cen MT"/>
              </a:defRPr>
            </a:lvl3pPr>
            <a:lvl4pPr marL="1371600" indent="0" algn="ctr">
              <a:buFontTx/>
              <a:buNone/>
              <a:defRPr sz="2200" cap="all">
                <a:solidFill>
                  <a:srgbClr val="3A85B3"/>
                </a:solidFill>
                <a:latin typeface="Tw Cen MT"/>
              </a:defRPr>
            </a:lvl4pPr>
            <a:lvl5pPr marL="1828800" indent="0" algn="ctr">
              <a:buFontTx/>
              <a:buNone/>
              <a:defRPr sz="2200" cap="all">
                <a:solidFill>
                  <a:srgbClr val="3A85B3"/>
                </a:solidFill>
                <a:latin typeface="Tw Cen MT"/>
              </a:defRPr>
            </a:lvl5pPr>
          </a:lstStyle>
          <a:p>
            <a:pPr lvl="0"/>
            <a:r>
              <a:rPr lang="en-US" smtClean="0"/>
              <a:t>Click to edit Master text styles</a:t>
            </a:r>
          </a:p>
        </p:txBody>
      </p:sp>
    </p:spTree>
    <p:extLst>
      <p:ext uri="{BB962C8B-B14F-4D97-AF65-F5344CB8AC3E}">
        <p14:creationId xmlns:p14="http://schemas.microsoft.com/office/powerpoint/2010/main" val="435633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954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84482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56785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32906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11/2/2022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906010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96DFF08F-DC6B-4601-B491-B0F83F6DD2DA}" type="datetimeFigureOut">
              <a:rPr lang="en-US" dirty="0"/>
              <a:pPr/>
              <a:t>11/2/2022</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740884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65440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4443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87180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with Division and graphic">
    <p:spTree>
      <p:nvGrpSpPr>
        <p:cNvPr id="1" name=""/>
        <p:cNvGrpSpPr/>
        <p:nvPr/>
      </p:nvGrpSpPr>
      <p:grpSpPr>
        <a:xfrm>
          <a:off x="0" y="0"/>
          <a:ext cx="0" cy="0"/>
          <a:chOff x="0" y="0"/>
          <a:chExt cx="0" cy="0"/>
        </a:xfrm>
      </p:grpSpPr>
      <p:pic>
        <p:nvPicPr>
          <p:cNvPr id="4" name="Picture 2" descr="030767 PPT 2017_4x3_orbits title_2400x1800.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2035048"/>
            <a:ext cx="8229600" cy="2440603"/>
          </a:xfrm>
          <a:prstGeom prst="rect">
            <a:avLst/>
          </a:prstGeom>
        </p:spPr>
        <p:txBody>
          <a:bodyPr/>
          <a:lstStyle>
            <a:lvl1pPr>
              <a:defRPr sz="4400">
                <a:latin typeface="Trebuchet MS" panose="020B0603020202020204" pitchFamily="34" charset="0"/>
              </a:defRPr>
            </a:lvl1pPr>
          </a:lstStyle>
          <a:p>
            <a:r>
              <a:rPr lang="en-US" smtClean="0"/>
              <a:t>Click to edit Master title style</a:t>
            </a:r>
            <a:endParaRPr lang="en-US" dirty="0"/>
          </a:p>
        </p:txBody>
      </p:sp>
      <p:sp>
        <p:nvSpPr>
          <p:cNvPr id="3" name="Text Placeholder 2"/>
          <p:cNvSpPr>
            <a:spLocks noGrp="1"/>
          </p:cNvSpPr>
          <p:nvPr>
            <p:ph type="body" sz="quarter" idx="10"/>
          </p:nvPr>
        </p:nvSpPr>
        <p:spPr>
          <a:xfrm>
            <a:off x="0" y="1019707"/>
            <a:ext cx="9144000" cy="492323"/>
          </a:xfrm>
          <a:prstGeom prst="rect">
            <a:avLst/>
          </a:prstGeom>
        </p:spPr>
        <p:txBody>
          <a:bodyPr vert="horz"/>
          <a:lstStyle>
            <a:lvl1pPr marL="0" indent="0" algn="ctr">
              <a:buFontTx/>
              <a:buNone/>
              <a:defRPr sz="2200" cap="all">
                <a:solidFill>
                  <a:srgbClr val="3A85B3"/>
                </a:solidFill>
                <a:latin typeface="Tw Cen MT"/>
              </a:defRPr>
            </a:lvl1pPr>
            <a:lvl2pPr marL="457200" indent="0" algn="ctr">
              <a:buFontTx/>
              <a:buNone/>
              <a:defRPr sz="2200" cap="all">
                <a:solidFill>
                  <a:srgbClr val="3A85B3"/>
                </a:solidFill>
                <a:latin typeface="Tw Cen MT"/>
              </a:defRPr>
            </a:lvl2pPr>
            <a:lvl3pPr marL="914400" indent="0" algn="ctr">
              <a:buFontTx/>
              <a:buNone/>
              <a:defRPr sz="2200" cap="all">
                <a:solidFill>
                  <a:srgbClr val="3A85B3"/>
                </a:solidFill>
                <a:latin typeface="Tw Cen MT"/>
              </a:defRPr>
            </a:lvl3pPr>
            <a:lvl4pPr marL="1371600" indent="0" algn="ctr">
              <a:buFontTx/>
              <a:buNone/>
              <a:defRPr sz="2200" cap="all">
                <a:solidFill>
                  <a:srgbClr val="3A85B3"/>
                </a:solidFill>
                <a:latin typeface="Tw Cen MT"/>
              </a:defRPr>
            </a:lvl4pPr>
            <a:lvl5pPr marL="1828800" indent="0" algn="ctr">
              <a:buFontTx/>
              <a:buNone/>
              <a:defRPr sz="2200" cap="all">
                <a:solidFill>
                  <a:srgbClr val="3A85B3"/>
                </a:solidFill>
                <a:latin typeface="Tw Cen MT"/>
              </a:defRPr>
            </a:lvl5pPr>
          </a:lstStyle>
          <a:p>
            <a:pPr lvl="0"/>
            <a:r>
              <a:rPr lang="en-US" smtClean="0"/>
              <a:t>Click to edit Master text styles</a:t>
            </a:r>
          </a:p>
        </p:txBody>
      </p:sp>
    </p:spTree>
    <p:extLst>
      <p:ext uri="{BB962C8B-B14F-4D97-AF65-F5344CB8AC3E}">
        <p14:creationId xmlns:p14="http://schemas.microsoft.com/office/powerpoint/2010/main" val="476058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5"/>
          <p:cNvSpPr>
            <a:spLocks noGrp="1"/>
          </p:cNvSpPr>
          <p:nvPr>
            <p:ph sz="quarter" idx="10"/>
          </p:nvPr>
        </p:nvSpPr>
        <p:spPr>
          <a:xfrm>
            <a:off x="345859" y="1504603"/>
            <a:ext cx="8459369" cy="4231687"/>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9278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F18B71-853A-41B9-873A-9E3FFEC42F4C}"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6DA87A-D106-4059-8117-EA07DDBCF177}" type="slidenum">
              <a:rPr lang="en-US" smtClean="0"/>
              <a:t>‹#›</a:t>
            </a:fld>
            <a:endParaRPr lang="en-US" dirty="0"/>
          </a:p>
        </p:txBody>
      </p:sp>
    </p:spTree>
    <p:extLst>
      <p:ext uri="{BB962C8B-B14F-4D97-AF65-F5344CB8AC3E}">
        <p14:creationId xmlns:p14="http://schemas.microsoft.com/office/powerpoint/2010/main" val="3697625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F18B71-853A-41B9-873A-9E3FFEC42F4C}"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6DA87A-D106-4059-8117-EA07DDBCF177}" type="slidenum">
              <a:rPr lang="en-US" smtClean="0"/>
              <a:t>‹#›</a:t>
            </a:fld>
            <a:endParaRPr lang="en-US" dirty="0"/>
          </a:p>
        </p:txBody>
      </p:sp>
    </p:spTree>
    <p:extLst>
      <p:ext uri="{BB962C8B-B14F-4D97-AF65-F5344CB8AC3E}">
        <p14:creationId xmlns:p14="http://schemas.microsoft.com/office/powerpoint/2010/main" val="2057824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7F18B71-853A-41B9-873A-9E3FFEC42F4C}"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6DA87A-D106-4059-8117-EA07DDBCF177}" type="slidenum">
              <a:rPr lang="en-US" smtClean="0"/>
              <a:t>‹#›</a:t>
            </a:fld>
            <a:endParaRPr lang="en-US" dirty="0"/>
          </a:p>
        </p:txBody>
      </p:sp>
    </p:spTree>
    <p:extLst>
      <p:ext uri="{BB962C8B-B14F-4D97-AF65-F5344CB8AC3E}">
        <p14:creationId xmlns:p14="http://schemas.microsoft.com/office/powerpoint/2010/main" val="1777202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F18B71-853A-41B9-873A-9E3FFEC42F4C}" type="datetimeFigureOut">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6DA87A-D106-4059-8117-EA07DDBCF177}" type="slidenum">
              <a:rPr lang="en-US" smtClean="0"/>
              <a:t>‹#›</a:t>
            </a:fld>
            <a:endParaRPr lang="en-US" dirty="0"/>
          </a:p>
        </p:txBody>
      </p:sp>
    </p:spTree>
    <p:extLst>
      <p:ext uri="{BB962C8B-B14F-4D97-AF65-F5344CB8AC3E}">
        <p14:creationId xmlns:p14="http://schemas.microsoft.com/office/powerpoint/2010/main" val="1627342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F18B71-853A-41B9-873A-9E3FFEC42F4C}" type="datetimeFigureOut">
              <a:rPr lang="en-US" smtClean="0"/>
              <a:t>11/2/2022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06DA87A-D106-4059-8117-EA07DDBCF177}" type="slidenum">
              <a:rPr lang="en-US" smtClean="0"/>
              <a:t>‹#›</a:t>
            </a:fld>
            <a:endParaRPr lang="en-US" dirty="0"/>
          </a:p>
        </p:txBody>
      </p:sp>
    </p:spTree>
    <p:extLst>
      <p:ext uri="{BB962C8B-B14F-4D97-AF65-F5344CB8AC3E}">
        <p14:creationId xmlns:p14="http://schemas.microsoft.com/office/powerpoint/2010/main" val="3138770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F18B71-853A-41B9-873A-9E3FFEC42F4C}" type="datetimeFigureOut">
              <a:rPr lang="en-US" smtClean="0"/>
              <a:t>11/2/2022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06DA87A-D106-4059-8117-EA07DDBCF177}" type="slidenum">
              <a:rPr lang="en-US" smtClean="0"/>
              <a:t>‹#›</a:t>
            </a:fld>
            <a:endParaRPr lang="en-US" dirty="0"/>
          </a:p>
        </p:txBody>
      </p:sp>
    </p:spTree>
    <p:extLst>
      <p:ext uri="{BB962C8B-B14F-4D97-AF65-F5344CB8AC3E}">
        <p14:creationId xmlns:p14="http://schemas.microsoft.com/office/powerpoint/2010/main" val="2784221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F18B71-853A-41B9-873A-9E3FFEC42F4C}" type="datetimeFigureOut">
              <a:rPr lang="en-US" smtClean="0"/>
              <a:t>11/2/2022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06DA87A-D106-4059-8117-EA07DDBCF177}" type="slidenum">
              <a:rPr lang="en-US" smtClean="0"/>
              <a:t>‹#›</a:t>
            </a:fld>
            <a:endParaRPr lang="en-US" dirty="0"/>
          </a:p>
        </p:txBody>
      </p:sp>
    </p:spTree>
    <p:extLst>
      <p:ext uri="{BB962C8B-B14F-4D97-AF65-F5344CB8AC3E}">
        <p14:creationId xmlns:p14="http://schemas.microsoft.com/office/powerpoint/2010/main" val="98703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7F18B71-853A-41B9-873A-9E3FFEC42F4C}" type="datetimeFigureOut">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6DA87A-D106-4059-8117-EA07DDBCF177}" type="slidenum">
              <a:rPr lang="en-US" smtClean="0"/>
              <a:t>‹#›</a:t>
            </a:fld>
            <a:endParaRPr lang="en-US" dirty="0"/>
          </a:p>
        </p:txBody>
      </p:sp>
    </p:spTree>
    <p:extLst>
      <p:ext uri="{BB962C8B-B14F-4D97-AF65-F5344CB8AC3E}">
        <p14:creationId xmlns:p14="http://schemas.microsoft.com/office/powerpoint/2010/main" val="267815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7F18B71-853A-41B9-873A-9E3FFEC42F4C}" type="datetimeFigureOut">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6DA87A-D106-4059-8117-EA07DDBCF177}" type="slidenum">
              <a:rPr lang="en-US" smtClean="0"/>
              <a:t>‹#›</a:t>
            </a:fld>
            <a:endParaRPr lang="en-US" dirty="0"/>
          </a:p>
        </p:txBody>
      </p:sp>
    </p:spTree>
    <p:extLst>
      <p:ext uri="{BB962C8B-B14F-4D97-AF65-F5344CB8AC3E}">
        <p14:creationId xmlns:p14="http://schemas.microsoft.com/office/powerpoint/2010/main" val="3330519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F18B71-853A-41B9-873A-9E3FFEC42F4C}"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6DA87A-D106-4059-8117-EA07DDBCF177}" type="slidenum">
              <a:rPr lang="en-US" smtClean="0"/>
              <a:t>‹#›</a:t>
            </a:fld>
            <a:endParaRPr lang="en-US" dirty="0"/>
          </a:p>
        </p:txBody>
      </p:sp>
    </p:spTree>
    <p:extLst>
      <p:ext uri="{BB962C8B-B14F-4D97-AF65-F5344CB8AC3E}">
        <p14:creationId xmlns:p14="http://schemas.microsoft.com/office/powerpoint/2010/main" val="3196952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5"/>
          <p:cNvSpPr>
            <a:spLocks noGrp="1"/>
          </p:cNvSpPr>
          <p:nvPr>
            <p:ph sz="quarter" idx="10"/>
          </p:nvPr>
        </p:nvSpPr>
        <p:spPr>
          <a:xfrm>
            <a:off x="345860" y="1504603"/>
            <a:ext cx="4118076" cy="4231687"/>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5"/>
          <p:cNvSpPr>
            <a:spLocks noGrp="1"/>
          </p:cNvSpPr>
          <p:nvPr>
            <p:ph sz="quarter" idx="11"/>
          </p:nvPr>
        </p:nvSpPr>
        <p:spPr>
          <a:xfrm>
            <a:off x="4696691" y="1504603"/>
            <a:ext cx="4108537" cy="4231687"/>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59147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F18B71-853A-41B9-873A-9E3FFEC42F4C}"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6DA87A-D106-4059-8117-EA07DDBCF177}" type="slidenum">
              <a:rPr lang="en-US" smtClean="0"/>
              <a:t>‹#›</a:t>
            </a:fld>
            <a:endParaRPr lang="en-US" dirty="0"/>
          </a:p>
        </p:txBody>
      </p:sp>
    </p:spTree>
    <p:extLst>
      <p:ext uri="{BB962C8B-B14F-4D97-AF65-F5344CB8AC3E}">
        <p14:creationId xmlns:p14="http://schemas.microsoft.com/office/powerpoint/2010/main" val="2096330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no titl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345859" y="440107"/>
            <a:ext cx="8459369" cy="5296184"/>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717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6549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Rectangle 1027"/>
          <p:cNvSpPr>
            <a:spLocks noChangeArrowheads="1"/>
          </p:cNvSpPr>
          <p:nvPr/>
        </p:nvSpPr>
        <p:spPr bwMode="hidden">
          <a:xfrm>
            <a:off x="0" y="0"/>
            <a:ext cx="3505200" cy="685800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dirty="0">
              <a:latin typeface="Times New Roman" pitchFamily="18" charset="0"/>
            </a:endParaRPr>
          </a:p>
        </p:txBody>
      </p:sp>
      <p:sp>
        <p:nvSpPr>
          <p:cNvPr id="5" name="Rectangle 1028"/>
          <p:cNvSpPr>
            <a:spLocks noChangeArrowheads="1"/>
          </p:cNvSpPr>
          <p:nvPr/>
        </p:nvSpPr>
        <p:spPr bwMode="hidden">
          <a:xfrm>
            <a:off x="1716088" y="928688"/>
            <a:ext cx="7427912" cy="19065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dirty="0">
              <a:latin typeface="Times New Roman" pitchFamily="18" charset="0"/>
            </a:endParaRPr>
          </a:p>
        </p:txBody>
      </p:sp>
      <p:sp>
        <p:nvSpPr>
          <p:cNvPr id="6" name="Rectangle 1031"/>
          <p:cNvSpPr>
            <a:spLocks noChangeArrowheads="1"/>
          </p:cNvSpPr>
          <p:nvPr/>
        </p:nvSpPr>
        <p:spPr bwMode="auto">
          <a:xfrm>
            <a:off x="1716088" y="928688"/>
            <a:ext cx="574675" cy="64293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dirty="0">
              <a:latin typeface="Times New Roman" pitchFamily="18" charset="0"/>
            </a:endParaRPr>
          </a:p>
        </p:txBody>
      </p:sp>
      <p:sp>
        <p:nvSpPr>
          <p:cNvPr id="7" name="Rectangle 1032"/>
          <p:cNvSpPr>
            <a:spLocks noChangeArrowheads="1"/>
          </p:cNvSpPr>
          <p:nvPr/>
        </p:nvSpPr>
        <p:spPr bwMode="auto">
          <a:xfrm>
            <a:off x="2281238" y="304800"/>
            <a:ext cx="585787" cy="6350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dirty="0">
              <a:latin typeface="Times New Roman" pitchFamily="18" charset="0"/>
            </a:endParaRPr>
          </a:p>
        </p:txBody>
      </p:sp>
      <p:sp>
        <p:nvSpPr>
          <p:cNvPr id="8" name="Rectangle 1034"/>
          <p:cNvSpPr>
            <a:spLocks noChangeArrowheads="1"/>
          </p:cNvSpPr>
          <p:nvPr/>
        </p:nvSpPr>
        <p:spPr bwMode="auto">
          <a:xfrm>
            <a:off x="2281238" y="928688"/>
            <a:ext cx="585787" cy="6429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dirty="0">
              <a:latin typeface="Times New Roman" pitchFamily="18" charset="0"/>
            </a:endParaRPr>
          </a:p>
        </p:txBody>
      </p:sp>
      <p:sp>
        <p:nvSpPr>
          <p:cNvPr id="9" name="Rectangle 1035"/>
          <p:cNvSpPr>
            <a:spLocks noChangeArrowheads="1"/>
          </p:cNvSpPr>
          <p:nvPr/>
        </p:nvSpPr>
        <p:spPr bwMode="auto">
          <a:xfrm>
            <a:off x="1141413" y="1562100"/>
            <a:ext cx="584200" cy="6334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dirty="0">
              <a:latin typeface="Times New Roman" pitchFamily="18" charset="0"/>
            </a:endParaRPr>
          </a:p>
        </p:txBody>
      </p:sp>
      <p:sp>
        <p:nvSpPr>
          <p:cNvPr id="10" name="Rectangle 1036"/>
          <p:cNvSpPr>
            <a:spLocks noChangeArrowheads="1"/>
          </p:cNvSpPr>
          <p:nvPr/>
        </p:nvSpPr>
        <p:spPr bwMode="auto">
          <a:xfrm>
            <a:off x="0" y="1562100"/>
            <a:ext cx="582613" cy="6334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dirty="0">
              <a:latin typeface="Times New Roman" pitchFamily="18" charset="0"/>
            </a:endParaRPr>
          </a:p>
        </p:txBody>
      </p:sp>
      <p:sp>
        <p:nvSpPr>
          <p:cNvPr id="11" name="Rectangle 1037"/>
          <p:cNvSpPr>
            <a:spLocks noChangeArrowheads="1"/>
          </p:cNvSpPr>
          <p:nvPr/>
        </p:nvSpPr>
        <p:spPr bwMode="auto">
          <a:xfrm>
            <a:off x="1716088" y="1562100"/>
            <a:ext cx="574675" cy="6334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dirty="0">
              <a:latin typeface="Times New Roman" pitchFamily="18" charset="0"/>
            </a:endParaRPr>
          </a:p>
        </p:txBody>
      </p:sp>
      <p:sp>
        <p:nvSpPr>
          <p:cNvPr id="12" name="Rectangle 1038"/>
          <p:cNvSpPr>
            <a:spLocks noChangeArrowheads="1"/>
          </p:cNvSpPr>
          <p:nvPr/>
        </p:nvSpPr>
        <p:spPr bwMode="auto">
          <a:xfrm>
            <a:off x="573088" y="2185988"/>
            <a:ext cx="576262" cy="64452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dirty="0">
              <a:latin typeface="Times New Roman" pitchFamily="18" charset="0"/>
            </a:endParaRPr>
          </a:p>
        </p:txBody>
      </p:sp>
      <p:sp>
        <p:nvSpPr>
          <p:cNvPr id="13" name="Rectangle 1039"/>
          <p:cNvSpPr>
            <a:spLocks noChangeArrowheads="1"/>
          </p:cNvSpPr>
          <p:nvPr/>
        </p:nvSpPr>
        <p:spPr bwMode="auto">
          <a:xfrm>
            <a:off x="1141413" y="2185988"/>
            <a:ext cx="584200" cy="6445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dirty="0">
              <a:latin typeface="Times New Roman" pitchFamily="18" charset="0"/>
            </a:endParaRPr>
          </a:p>
        </p:txBody>
      </p:sp>
      <p:sp>
        <p:nvSpPr>
          <p:cNvPr id="65555" name="Rectangle 1043"/>
          <p:cNvSpPr>
            <a:spLocks noGrp="1" noChangeArrowheads="1"/>
          </p:cNvSpPr>
          <p:nvPr>
            <p:ph type="ctrTitle"/>
          </p:nvPr>
        </p:nvSpPr>
        <p:spPr>
          <a:xfrm>
            <a:off x="2971800" y="838200"/>
            <a:ext cx="6019800" cy="2209800"/>
          </a:xfrm>
        </p:spPr>
        <p:txBody>
          <a:bodyPr/>
          <a:lstStyle>
            <a:lvl1pPr>
              <a:defRPr sz="5000">
                <a:solidFill>
                  <a:srgbClr val="FFFFFF"/>
                </a:solidFill>
              </a:defRPr>
            </a:lvl1pPr>
          </a:lstStyle>
          <a:p>
            <a:r>
              <a:rPr lang="en-US"/>
              <a:t>Click to edit Master title style</a:t>
            </a:r>
          </a:p>
        </p:txBody>
      </p:sp>
      <p:sp>
        <p:nvSpPr>
          <p:cNvPr id="65556" name="Rectangle 1044"/>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US"/>
              <a:t>Click to edit Master subtitle style</a:t>
            </a:r>
          </a:p>
        </p:txBody>
      </p:sp>
      <p:sp>
        <p:nvSpPr>
          <p:cNvPr id="14" name="Rectangle 1040"/>
          <p:cNvSpPr>
            <a:spLocks noGrp="1" noChangeArrowheads="1"/>
          </p:cNvSpPr>
          <p:nvPr>
            <p:ph type="dt" sz="half" idx="10"/>
          </p:nvPr>
        </p:nvSpPr>
        <p:spPr>
          <a:xfrm>
            <a:off x="457200" y="6248400"/>
            <a:ext cx="2133600" cy="457200"/>
          </a:xfrm>
        </p:spPr>
        <p:txBody>
          <a:bodyPr/>
          <a:lstStyle>
            <a:lvl1pPr>
              <a:defRPr/>
            </a:lvl1pPr>
          </a:lstStyle>
          <a:p>
            <a:pPr>
              <a:defRPr/>
            </a:pPr>
            <a:endParaRPr lang="en-US" dirty="0"/>
          </a:p>
        </p:txBody>
      </p:sp>
      <p:sp>
        <p:nvSpPr>
          <p:cNvPr id="15" name="Rectangle 1041"/>
          <p:cNvSpPr>
            <a:spLocks noGrp="1" noChangeArrowheads="1"/>
          </p:cNvSpPr>
          <p:nvPr>
            <p:ph type="ftr" sz="quarter" idx="11"/>
          </p:nvPr>
        </p:nvSpPr>
        <p:spPr/>
        <p:txBody>
          <a:bodyPr/>
          <a:lstStyle>
            <a:lvl1pPr>
              <a:defRPr/>
            </a:lvl1pPr>
          </a:lstStyle>
          <a:p>
            <a:pPr>
              <a:defRPr/>
            </a:pPr>
            <a:endParaRPr lang="en-US" dirty="0"/>
          </a:p>
        </p:txBody>
      </p:sp>
      <p:sp>
        <p:nvSpPr>
          <p:cNvPr id="16" name="Rectangle 1042"/>
          <p:cNvSpPr>
            <a:spLocks noGrp="1" noChangeArrowheads="1"/>
          </p:cNvSpPr>
          <p:nvPr>
            <p:ph type="sldNum" sz="quarter" idx="12"/>
          </p:nvPr>
        </p:nvSpPr>
        <p:spPr/>
        <p:txBody>
          <a:bodyPr/>
          <a:lstStyle>
            <a:lvl1pPr>
              <a:defRPr/>
            </a:lvl1pPr>
          </a:lstStyle>
          <a:p>
            <a:pPr>
              <a:defRPr/>
            </a:pPr>
            <a:fld id="{6C4D3585-D2A6-4128-ADA0-0329B4B7A0BA}" type="slidenum">
              <a:rPr lang="en-US"/>
              <a:pPr>
                <a:defRPr/>
              </a:pPr>
              <a:t>‹#›</a:t>
            </a:fld>
            <a:endParaRPr lang="en-US" dirty="0"/>
          </a:p>
        </p:txBody>
      </p:sp>
    </p:spTree>
    <p:extLst>
      <p:ext uri="{BB962C8B-B14F-4D97-AF65-F5344CB8AC3E}">
        <p14:creationId xmlns:p14="http://schemas.microsoft.com/office/powerpoint/2010/main" val="1871439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3"/>
          <p:cNvSpPr>
            <a:spLocks noGrp="1" noChangeArrowheads="1"/>
          </p:cNvSpPr>
          <p:nvPr>
            <p:ph type="sldNum" sz="quarter" idx="11"/>
          </p:nvPr>
        </p:nvSpPr>
        <p:spPr>
          <a:xfrm>
            <a:off x="7010400" y="6400800"/>
            <a:ext cx="2133600" cy="457200"/>
          </a:xfrm>
          <a:ln/>
        </p:spPr>
        <p:txBody>
          <a:bodyPr/>
          <a:lstStyle>
            <a:lvl1pPr>
              <a:defRPr/>
            </a:lvl1pPr>
          </a:lstStyle>
          <a:p>
            <a:pPr>
              <a:defRPr/>
            </a:pPr>
            <a:fld id="{62652FC9-B4A2-484B-A2FC-89D150CA4223}" type="slidenum">
              <a:rPr lang="en-US"/>
              <a:pPr>
                <a:defRPr/>
              </a:pPr>
              <a:t>‹#›</a:t>
            </a:fld>
            <a:endParaRPr lang="en-US" dirty="0"/>
          </a:p>
        </p:txBody>
      </p:sp>
      <p:sp>
        <p:nvSpPr>
          <p:cNvPr id="6" name="Rectangle 16"/>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243768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C4D3585-D2A6-4128-ADA0-0329B4B7A0BA}" type="slidenum">
              <a:rPr lang="en-US" smtClean="0"/>
              <a:pPr>
                <a:defRPr/>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18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E28D29-1ECB-41DF-951B-2A23F95AD026}" type="datetimeFigureOut">
              <a:rPr lang="en-US" dirty="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E3F4F-51B2-42EE-AFA2-40C4572185CC}" type="slidenum">
              <a:rPr lang="en-US" dirty="0"/>
              <a:t>‹#›</a:t>
            </a:fld>
            <a:endParaRPr lang="en-US" dirty="0"/>
          </a:p>
        </p:txBody>
      </p:sp>
    </p:spTree>
    <p:extLst>
      <p:ext uri="{BB962C8B-B14F-4D97-AF65-F5344CB8AC3E}">
        <p14:creationId xmlns:p14="http://schemas.microsoft.com/office/powerpoint/2010/main" val="2487828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C000"/>
            </a:gs>
            <a:gs pos="0">
              <a:schemeClr val="bg1"/>
            </a:gs>
            <a:gs pos="8000">
              <a:schemeClr val="bg1"/>
            </a:gs>
            <a:gs pos="3000">
              <a:schemeClr val="bg1"/>
            </a:gs>
          </a:gsLst>
          <a:lin ang="5400000" scaled="0"/>
          <a:tileRect/>
        </a:gradFill>
        <a:effectLst/>
      </p:bgPr>
    </p:bg>
    <p:spTree>
      <p:nvGrpSpPr>
        <p:cNvPr id="1" name=""/>
        <p:cNvGrpSpPr/>
        <p:nvPr/>
      </p:nvGrpSpPr>
      <p:grpSpPr>
        <a:xfrm>
          <a:off x="0" y="0"/>
          <a:ext cx="0" cy="0"/>
          <a:chOff x="0" y="0"/>
          <a:chExt cx="0" cy="0"/>
        </a:xfrm>
      </p:grpSpPr>
      <p:pic>
        <p:nvPicPr>
          <p:cNvPr id="1026" name="Picture 1" descr="030767 PowerPoint branding rev 2017_4x3_TRB.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60960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39" r:id="rId1"/>
    <p:sldLayoutId id="2147483835" r:id="rId2"/>
    <p:sldLayoutId id="2147483836" r:id="rId3"/>
    <p:sldLayoutId id="2147483837" r:id="rId4"/>
    <p:sldLayoutId id="2147483838" r:id="rId5"/>
    <p:sldLayoutId id="2147483840" r:id="rId6"/>
    <p:sldLayoutId id="2147483841" r:id="rId7"/>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Trebuchet MS"/>
          <a:ea typeface="Geneva" charset="0"/>
          <a:cs typeface="Trebuchet MS"/>
        </a:defRPr>
      </a:lvl1pPr>
      <a:lvl2pPr algn="ctr" rtl="0" eaLnBrk="1" fontAlgn="base" hangingPunct="1">
        <a:spcBef>
          <a:spcPct val="0"/>
        </a:spcBef>
        <a:spcAft>
          <a:spcPct val="0"/>
        </a:spcAft>
        <a:defRPr sz="4400">
          <a:solidFill>
            <a:schemeClr val="tx1"/>
          </a:solidFill>
          <a:latin typeface="Trebuchet MS" charset="0"/>
          <a:ea typeface="Geneva" charset="0"/>
          <a:cs typeface="Geneva" charset="0"/>
        </a:defRPr>
      </a:lvl2pPr>
      <a:lvl3pPr algn="ctr" rtl="0" eaLnBrk="1" fontAlgn="base" hangingPunct="1">
        <a:spcBef>
          <a:spcPct val="0"/>
        </a:spcBef>
        <a:spcAft>
          <a:spcPct val="0"/>
        </a:spcAft>
        <a:defRPr sz="4400">
          <a:solidFill>
            <a:schemeClr val="tx1"/>
          </a:solidFill>
          <a:latin typeface="Trebuchet MS" charset="0"/>
          <a:ea typeface="Geneva" charset="0"/>
          <a:cs typeface="Geneva" charset="0"/>
        </a:defRPr>
      </a:lvl3pPr>
      <a:lvl4pPr algn="ctr" rtl="0" eaLnBrk="1" fontAlgn="base" hangingPunct="1">
        <a:spcBef>
          <a:spcPct val="0"/>
        </a:spcBef>
        <a:spcAft>
          <a:spcPct val="0"/>
        </a:spcAft>
        <a:defRPr sz="4400">
          <a:solidFill>
            <a:schemeClr val="tx1"/>
          </a:solidFill>
          <a:latin typeface="Trebuchet MS" charset="0"/>
          <a:ea typeface="Geneva" charset="0"/>
          <a:cs typeface="Geneva" charset="0"/>
        </a:defRPr>
      </a:lvl4pPr>
      <a:lvl5pPr algn="ctr" rtl="0" eaLnBrk="1" fontAlgn="base" hangingPunct="1">
        <a:spcBef>
          <a:spcPct val="0"/>
        </a:spcBef>
        <a:spcAft>
          <a:spcPct val="0"/>
        </a:spcAft>
        <a:defRPr sz="4400">
          <a:solidFill>
            <a:schemeClr val="tx1"/>
          </a:solidFill>
          <a:latin typeface="Trebuchet MS" charset="0"/>
          <a:ea typeface="Geneva" charset="0"/>
          <a:cs typeface="Geneva" charset="0"/>
        </a:defRPr>
      </a:lvl5pPr>
      <a:lvl6pPr marL="457200" algn="ctr"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11/2/2022</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890906"/>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7F18B71-853A-41B9-873A-9E3FFEC42F4C}" type="datetimeFigureOut">
              <a:rPr lang="en-US" smtClean="0"/>
              <a:t>11/2/2022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06DA87A-D106-4059-8117-EA07DDBCF177}" type="slidenum">
              <a:rPr lang="en-US" smtClean="0"/>
              <a:t>‹#›</a:t>
            </a:fld>
            <a:endParaRPr lang="en-US" dirty="0"/>
          </a:p>
        </p:txBody>
      </p:sp>
    </p:spTree>
    <p:extLst>
      <p:ext uri="{BB962C8B-B14F-4D97-AF65-F5344CB8AC3E}">
        <p14:creationId xmlns:p14="http://schemas.microsoft.com/office/powerpoint/2010/main" val="875033634"/>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slideLayout" Target="../slideLayouts/slideLayout9.xml"/><Relationship Id="rId7" Type="http://schemas.openxmlformats.org/officeDocument/2006/relationships/image" Target="../media/image16.emf"/><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5.emf"/><Relationship Id="rId5" Type="http://schemas.openxmlformats.org/officeDocument/2006/relationships/image" Target="../media/image14.png"/><Relationship Id="rId10" Type="http://schemas.openxmlformats.org/officeDocument/2006/relationships/image" Target="../media/image19.emf"/><Relationship Id="rId4" Type="http://schemas.openxmlformats.org/officeDocument/2006/relationships/notesSlide" Target="../notesSlides/notesSlide6.xml"/><Relationship Id="rId9"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9.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microsoft.com/office/2007/relationships/media" Target="../media/media3.wmv"/><Relationship Id="rId7" Type="http://schemas.microsoft.com/office/2007/relationships/media" Target="../media/media5.wmv"/><Relationship Id="rId12" Type="http://schemas.openxmlformats.org/officeDocument/2006/relationships/image" Target="../media/image32.png"/><Relationship Id="rId2" Type="http://schemas.microsoft.com/office/2007/relationships/media" Target="../media/media2.wmv"/><Relationship Id="rId1" Type="http://schemas.openxmlformats.org/officeDocument/2006/relationships/video" Target="NULL" TargetMode="External"/><Relationship Id="rId6" Type="http://schemas.openxmlformats.org/officeDocument/2006/relationships/video" Target="../media/media4.wmv"/><Relationship Id="rId11" Type="http://schemas.openxmlformats.org/officeDocument/2006/relationships/image" Target="../media/image31.png"/><Relationship Id="rId5" Type="http://schemas.microsoft.com/office/2007/relationships/media" Target="../media/media4.wmv"/><Relationship Id="rId10" Type="http://schemas.openxmlformats.org/officeDocument/2006/relationships/image" Target="../media/image30.png"/><Relationship Id="rId4" Type="http://schemas.openxmlformats.org/officeDocument/2006/relationships/video" Target="../media/media3.wmv"/><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9.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77593" y="1010594"/>
            <a:ext cx="4572000" cy="1475660"/>
          </a:xfrm>
          <a:prstGeom prst="rect">
            <a:avLst/>
          </a:prstGeom>
        </p:spPr>
        <p:txBody>
          <a:bodyPr>
            <a:spAutoFit/>
          </a:bodyPr>
          <a:lstStyle/>
          <a:p>
            <a:pPr defTabSz="685800" fontAlgn="auto">
              <a:lnSpc>
                <a:spcPct val="107000"/>
              </a:lnSpc>
              <a:spcBef>
                <a:spcPts val="0"/>
              </a:spcBef>
              <a:spcAft>
                <a:spcPts val="600"/>
              </a:spcAft>
            </a:pP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following presentation is supplemental to </a:t>
            </a:r>
            <a:r>
              <a:rPr lang="en-US" sz="12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NCHRP Research Report 1018: Zone of Intrusion Envelopes Under MASH Impact Conditions for Rigid Barrier Attachments </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(NCHRP Project 22-34, “Determination of Zone of Intrusion Envelopes Under MASH Impact Conditions for Barrier Attachments”). The full report can be found by searching on the report title on the National Academies Press website (www.nap.edu).</a:t>
            </a:r>
          </a:p>
        </p:txBody>
      </p:sp>
      <p:sp>
        <p:nvSpPr>
          <p:cNvPr id="6" name="Text Box 2"/>
          <p:cNvSpPr txBox="1">
            <a:spLocks noChangeArrowheads="1"/>
          </p:cNvSpPr>
          <p:nvPr/>
        </p:nvSpPr>
        <p:spPr bwMode="auto">
          <a:xfrm>
            <a:off x="2139994" y="3190268"/>
            <a:ext cx="4247198" cy="1490960"/>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a:noAutofit/>
          </a:bodyPr>
          <a:lstStyle/>
          <a:p>
            <a:pPr defTabSz="685800" fontAlgn="auto">
              <a:lnSpc>
                <a:spcPct val="107000"/>
              </a:lnSpc>
              <a:spcBef>
                <a:spcPts val="0"/>
              </a:spcBef>
              <a:spcAft>
                <a:spcPts val="600"/>
              </a:spcAft>
            </a:pPr>
            <a:r>
              <a:rPr lang="en-US"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National Cooperative Highway Research Program (NCHRP) is sponsored by the individual state departments of transportation of the American Association of State Highway and Transportation Officials. NCHRP is administered by the Transportation Research Board (TRB), part of the National Academies of Sciences, Engineering, and Medicine, under a cooperative agreement with the Federal Highway Administration (FHWA).  Any opinions and conclusions expressed or implied in resulting research products are those of the individuals and organizations who performed the research and are not necessarily those of TRB; the National Academies of Sciences, Engineering, and Medicine; the FHWA; or NCHRP sponsors. </a:t>
            </a:r>
          </a:p>
          <a:p>
            <a:pPr defTabSz="685800" fontAlgn="auto">
              <a:lnSpc>
                <a:spcPct val="107000"/>
              </a:lnSpc>
              <a:spcBef>
                <a:spcPts val="0"/>
              </a:spcBef>
              <a:spcAft>
                <a:spcPts val="600"/>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104821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0543"/>
            <a:ext cx="8229600" cy="823912"/>
          </a:xfrm>
        </p:spPr>
        <p:txBody>
          <a:bodyPr/>
          <a:lstStyle/>
          <a:p>
            <a:r>
              <a:rPr lang="en-US" sz="3600" dirty="0"/>
              <a:t>NCHRP Report 350 ZOI envelopes</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10</a:t>
            </a:fld>
            <a:endParaRPr lang="en-US" dirty="0"/>
          </a:p>
        </p:txBody>
      </p:sp>
      <p:sp>
        <p:nvSpPr>
          <p:cNvPr id="15" name="Rectangle 14"/>
          <p:cNvSpPr/>
          <p:nvPr/>
        </p:nvSpPr>
        <p:spPr>
          <a:xfrm>
            <a:off x="-146347" y="4675768"/>
            <a:ext cx="2033219" cy="523220"/>
          </a:xfrm>
          <a:prstGeom prst="rect">
            <a:avLst/>
          </a:prstGeom>
        </p:spPr>
        <p:txBody>
          <a:bodyPr wrap="square">
            <a:spAutoFit/>
          </a:bodyPr>
          <a:lstStyle/>
          <a:p>
            <a:pPr algn="ctr"/>
            <a:r>
              <a:rPr lang="en-US" sz="1400" dirty="0"/>
              <a:t>TL-3 combination barriers (35-to-42 in.)</a:t>
            </a:r>
          </a:p>
        </p:txBody>
      </p:sp>
      <p:sp>
        <p:nvSpPr>
          <p:cNvPr id="17" name="Rectangle 16"/>
          <p:cNvSpPr/>
          <p:nvPr/>
        </p:nvSpPr>
        <p:spPr>
          <a:xfrm>
            <a:off x="7193051" y="4683253"/>
            <a:ext cx="1427037" cy="523220"/>
          </a:xfrm>
          <a:prstGeom prst="rect">
            <a:avLst/>
          </a:prstGeom>
        </p:spPr>
        <p:txBody>
          <a:bodyPr wrap="square">
            <a:spAutoFit/>
          </a:bodyPr>
          <a:lstStyle/>
          <a:p>
            <a:pPr algn="ctr"/>
            <a:r>
              <a:rPr lang="en-US" sz="1400" dirty="0"/>
              <a:t>TL-4 barriers (29-to-42 in.)</a:t>
            </a:r>
          </a:p>
        </p:txBody>
      </p:sp>
      <p:pic>
        <p:nvPicPr>
          <p:cNvPr id="13" name="Picture 12"/>
          <p:cNvPicPr/>
          <p:nvPr/>
        </p:nvPicPr>
        <p:blipFill>
          <a:blip r:embed="rId3"/>
          <a:stretch>
            <a:fillRect/>
          </a:stretch>
        </p:blipFill>
        <p:spPr>
          <a:xfrm>
            <a:off x="95904" y="1866821"/>
            <a:ext cx="4909318" cy="2775424"/>
          </a:xfrm>
          <a:prstGeom prst="rect">
            <a:avLst/>
          </a:prstGeom>
        </p:spPr>
      </p:pic>
      <p:pic>
        <p:nvPicPr>
          <p:cNvPr id="19" name="Picture 18"/>
          <p:cNvPicPr/>
          <p:nvPr/>
        </p:nvPicPr>
        <p:blipFill>
          <a:blip r:embed="rId4"/>
          <a:stretch>
            <a:fillRect/>
          </a:stretch>
        </p:blipFill>
        <p:spPr>
          <a:xfrm>
            <a:off x="6832883" y="1597847"/>
            <a:ext cx="2273692" cy="2629344"/>
          </a:xfrm>
          <a:prstGeom prst="rect">
            <a:avLst/>
          </a:prstGeom>
        </p:spPr>
      </p:pic>
      <p:pic>
        <p:nvPicPr>
          <p:cNvPr id="21" name="Picture 20"/>
          <p:cNvPicPr/>
          <p:nvPr/>
        </p:nvPicPr>
        <p:blipFill>
          <a:blip r:embed="rId5"/>
          <a:stretch>
            <a:fillRect/>
          </a:stretch>
        </p:blipFill>
        <p:spPr>
          <a:xfrm>
            <a:off x="5204589" y="1894844"/>
            <a:ext cx="1669174" cy="2700620"/>
          </a:xfrm>
          <a:prstGeom prst="rect">
            <a:avLst/>
          </a:prstGeom>
        </p:spPr>
      </p:pic>
      <p:sp>
        <p:nvSpPr>
          <p:cNvPr id="12" name="Rectangle 11"/>
          <p:cNvSpPr/>
          <p:nvPr/>
        </p:nvSpPr>
        <p:spPr>
          <a:xfrm>
            <a:off x="1587121" y="4675865"/>
            <a:ext cx="2033219" cy="523220"/>
          </a:xfrm>
          <a:prstGeom prst="rect">
            <a:avLst/>
          </a:prstGeom>
        </p:spPr>
        <p:txBody>
          <a:bodyPr wrap="square">
            <a:spAutoFit/>
          </a:bodyPr>
          <a:lstStyle/>
          <a:p>
            <a:pPr algn="ctr"/>
            <a:r>
              <a:rPr lang="en-US" sz="1400" dirty="0"/>
              <a:t>TL-3 vertical barriers (29-to-32 in.)</a:t>
            </a:r>
          </a:p>
        </p:txBody>
      </p:sp>
      <p:sp>
        <p:nvSpPr>
          <p:cNvPr id="14" name="Rectangle 13"/>
          <p:cNvSpPr/>
          <p:nvPr/>
        </p:nvSpPr>
        <p:spPr>
          <a:xfrm>
            <a:off x="3282151" y="4672019"/>
            <a:ext cx="2033219" cy="523220"/>
          </a:xfrm>
          <a:prstGeom prst="rect">
            <a:avLst/>
          </a:prstGeom>
        </p:spPr>
        <p:txBody>
          <a:bodyPr wrap="square">
            <a:spAutoFit/>
          </a:bodyPr>
          <a:lstStyle/>
          <a:p>
            <a:pPr algn="ctr"/>
            <a:r>
              <a:rPr lang="en-US" sz="1400" dirty="0"/>
              <a:t>TL-3 timber barriers (33 in.)</a:t>
            </a:r>
          </a:p>
        </p:txBody>
      </p:sp>
      <p:sp>
        <p:nvSpPr>
          <p:cNvPr id="18" name="Footer Placeholder 4"/>
          <p:cNvSpPr>
            <a:spLocks noGrp="1"/>
          </p:cNvSpPr>
          <p:nvPr/>
        </p:nvSpPr>
        <p:spPr bwMode="auto">
          <a:xfrm>
            <a:off x="581521" y="6548022"/>
            <a:ext cx="7186407"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a:t>
            </a:r>
            <a:r>
              <a:rPr lang="en-US" b="1" dirty="0"/>
              <a:t>    TASK 1: PROJECT SETUP</a:t>
            </a:r>
            <a:r>
              <a:rPr lang="en-US" dirty="0"/>
              <a:t> </a:t>
            </a:r>
            <a:r>
              <a:rPr lang="en-US" dirty="0">
                <a:sym typeface="Wingdings" panose="05000000000000000000" pitchFamily="2" charset="2"/>
              </a:rPr>
              <a:t></a:t>
            </a:r>
            <a:r>
              <a:rPr lang="en-US" dirty="0"/>
              <a:t> TASK 2 </a:t>
            </a:r>
            <a:r>
              <a:rPr lang="en-US" dirty="0">
                <a:sym typeface="Wingdings" panose="05000000000000000000" pitchFamily="2" charset="2"/>
              </a:rPr>
              <a:t></a:t>
            </a:r>
            <a:r>
              <a:rPr lang="en-US" dirty="0"/>
              <a:t> TASK 3 </a:t>
            </a:r>
            <a:r>
              <a:rPr lang="en-US" dirty="0">
                <a:sym typeface="Wingdings" panose="05000000000000000000" pitchFamily="2" charset="2"/>
              </a:rPr>
              <a:t></a:t>
            </a:r>
            <a:r>
              <a:rPr lang="en-US" dirty="0"/>
              <a:t> TASK 4 </a:t>
            </a:r>
            <a:r>
              <a:rPr lang="en-US" dirty="0">
                <a:sym typeface="Wingdings" panose="05000000000000000000" pitchFamily="2" charset="2"/>
              </a:rPr>
              <a:t></a:t>
            </a:r>
            <a:r>
              <a:rPr lang="en-US" dirty="0"/>
              <a:t> TASK 5</a:t>
            </a:r>
          </a:p>
        </p:txBody>
      </p:sp>
      <p:cxnSp>
        <p:nvCxnSpPr>
          <p:cNvPr id="20" name="Straight Connector 19"/>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sp>
        <p:nvSpPr>
          <p:cNvPr id="22" name="Footer Placeholder 4"/>
          <p:cNvSpPr>
            <a:spLocks noGrp="1"/>
          </p:cNvSpPr>
          <p:nvPr/>
        </p:nvSpPr>
        <p:spPr bwMode="auto">
          <a:xfrm>
            <a:off x="42441" y="5342461"/>
            <a:ext cx="3688862" cy="5774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defRPr/>
            </a:pPr>
            <a:r>
              <a:rPr lang="en-US" sz="1800" dirty="0"/>
              <a:t>*NCHRP Report 350 did not establish TL-5 ZOI envelopes</a:t>
            </a:r>
          </a:p>
        </p:txBody>
      </p:sp>
      <p:sp>
        <p:nvSpPr>
          <p:cNvPr id="23" name="Rectangle 22"/>
          <p:cNvSpPr/>
          <p:nvPr/>
        </p:nvSpPr>
        <p:spPr>
          <a:xfrm>
            <a:off x="5067953" y="4672019"/>
            <a:ext cx="1942447" cy="523220"/>
          </a:xfrm>
          <a:prstGeom prst="rect">
            <a:avLst/>
          </a:prstGeom>
        </p:spPr>
        <p:txBody>
          <a:bodyPr wrap="square">
            <a:spAutoFit/>
          </a:bodyPr>
          <a:lstStyle/>
          <a:p>
            <a:pPr algn="ctr"/>
            <a:r>
              <a:rPr lang="en-US" sz="1400" dirty="0"/>
              <a:t>TL-3 steel tubular rails (27.75-to-36 in.)</a:t>
            </a:r>
          </a:p>
        </p:txBody>
      </p:sp>
      <p:sp>
        <p:nvSpPr>
          <p:cNvPr id="16" name="TextBox 15">
            <a:extLst>
              <a:ext uri="{FF2B5EF4-FFF2-40B4-BE49-F238E27FC236}">
                <a16:creationId xmlns:a16="http://schemas.microsoft.com/office/drawing/2014/main" id="{BB514974-5249-46B8-A09B-0EF85C4FFA3A}"/>
              </a:ext>
            </a:extLst>
          </p:cNvPr>
          <p:cNvSpPr txBox="1"/>
          <p:nvPr/>
        </p:nvSpPr>
        <p:spPr>
          <a:xfrm>
            <a:off x="259189" y="6049309"/>
            <a:ext cx="8427611" cy="369332"/>
          </a:xfrm>
          <a:prstGeom prst="rect">
            <a:avLst/>
          </a:prstGeom>
          <a:noFill/>
        </p:spPr>
        <p:txBody>
          <a:bodyPr wrap="square" rtlCol="0">
            <a:spAutoFit/>
          </a:bodyPr>
          <a:lstStyle/>
          <a:p>
            <a:r>
              <a:rPr lang="en-US" sz="1800" i="1" dirty="0"/>
              <a:t>Roadside Design Guide (4</a:t>
            </a:r>
            <a:r>
              <a:rPr lang="en-US" sz="1800" i="1" baseline="30000" dirty="0"/>
              <a:t>th</a:t>
            </a:r>
            <a:r>
              <a:rPr lang="en-US" sz="1800" i="1" dirty="0"/>
              <a:t> Ed)</a:t>
            </a:r>
            <a:r>
              <a:rPr lang="en-US" sz="1800" dirty="0"/>
              <a:t>, AASHTO, Washington, D.C., 2011.</a:t>
            </a:r>
            <a:endParaRPr lang="en-US" sz="1800" i="1" dirty="0"/>
          </a:p>
        </p:txBody>
      </p:sp>
    </p:spTree>
    <p:extLst>
      <p:ext uri="{BB962C8B-B14F-4D97-AF65-F5344CB8AC3E}">
        <p14:creationId xmlns:p14="http://schemas.microsoft.com/office/powerpoint/2010/main" val="556855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0543"/>
            <a:ext cx="8229600" cy="823912"/>
          </a:xfrm>
        </p:spPr>
        <p:txBody>
          <a:bodyPr/>
          <a:lstStyle/>
          <a:p>
            <a:r>
              <a:rPr lang="en-US" sz="3600" dirty="0"/>
              <a:t>WisDOT simulated ZOI (2014)</a:t>
            </a:r>
          </a:p>
        </p:txBody>
      </p:sp>
      <p:sp>
        <p:nvSpPr>
          <p:cNvPr id="3" name="Content Placeholder 2"/>
          <p:cNvSpPr>
            <a:spLocks noGrp="1"/>
          </p:cNvSpPr>
          <p:nvPr>
            <p:ph idx="1"/>
          </p:nvPr>
        </p:nvSpPr>
        <p:spPr>
          <a:xfrm>
            <a:off x="304800" y="1271469"/>
            <a:ext cx="8229600" cy="5367456"/>
          </a:xfrm>
        </p:spPr>
        <p:txBody>
          <a:bodyPr/>
          <a:lstStyle/>
          <a:p>
            <a:endParaRPr lang="en-US" sz="1100" dirty="0"/>
          </a:p>
          <a:p>
            <a:pPr marL="457200" lvl="1" indent="0">
              <a:buNone/>
            </a:pPr>
            <a:endParaRPr lang="en-US" dirty="0"/>
          </a:p>
        </p:txBody>
      </p:sp>
      <p:sp>
        <p:nvSpPr>
          <p:cNvPr id="6" name="Slide Number Placeholder 5"/>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11</a:t>
            </a:fld>
            <a:endParaRPr lang="en-US" dirty="0"/>
          </a:p>
        </p:txBody>
      </p:sp>
      <p:sp>
        <p:nvSpPr>
          <p:cNvPr id="5" name="Content Placeholder 2"/>
          <p:cNvSpPr txBox="1">
            <a:spLocks/>
          </p:cNvSpPr>
          <p:nvPr/>
        </p:nvSpPr>
        <p:spPr bwMode="auto">
          <a:xfrm>
            <a:off x="457200" y="1835163"/>
            <a:ext cx="4928501" cy="173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bg2"/>
              </a:buClr>
              <a:buSzPct val="40000"/>
              <a:buFont typeface="Wingdings" pitchFamily="2" charset="2"/>
              <a:buChar char="n"/>
              <a:defRPr sz="2400">
                <a:solidFill>
                  <a:schemeClr val="tx1"/>
                </a:solidFill>
                <a:latin typeface="Arial" charset="0"/>
              </a:defRPr>
            </a:lvl3pPr>
            <a:lvl4pPr marL="1600200" indent="-228600" algn="l" rtl="0" eaLnBrk="0" fontAlgn="base" hangingPunct="0">
              <a:spcBef>
                <a:spcPct val="20000"/>
              </a:spcBef>
              <a:spcAft>
                <a:spcPct val="0"/>
              </a:spcAft>
              <a:buClr>
                <a:schemeClr val="accent2"/>
              </a:buClr>
              <a:buSzPct val="40000"/>
              <a:buFont typeface="Wingdings" pitchFamily="2" charset="2"/>
              <a:buChar char="¨"/>
              <a:defRPr sz="2000">
                <a:solidFill>
                  <a:schemeClr val="tx1"/>
                </a:solidFill>
                <a:latin typeface="Arial" charset="0"/>
              </a:defRPr>
            </a:lvl4pPr>
            <a:lvl5pPr marL="2057400" indent="-228600" algn="l" rtl="0" eaLnBrk="0" fontAlgn="base" hangingPunct="0">
              <a:spcBef>
                <a:spcPct val="20000"/>
              </a:spcBef>
              <a:spcAft>
                <a:spcPct val="0"/>
              </a:spcAft>
              <a:buClr>
                <a:schemeClr val="bg2"/>
              </a:buClr>
              <a:buSzPct val="30000"/>
              <a:buFont typeface="Wingdings" pitchFamily="2" charset="2"/>
              <a:buChar char="§"/>
              <a:defRPr sz="2000">
                <a:solidFill>
                  <a:schemeClr val="tx1"/>
                </a:solidFill>
                <a:latin typeface="Arial" charset="0"/>
              </a:defRPr>
            </a:lvl5pPr>
            <a:lvl6pPr marL="25146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9pPr>
          </a:lstStyle>
          <a:p>
            <a:r>
              <a:rPr lang="en-US" sz="2000" kern="0" dirty="0"/>
              <a:t>MASH TL-3 2270P impact with 36-, 42, and 56-in. tall 9.1-deg single-slope concrete barriers</a:t>
            </a:r>
          </a:p>
          <a:p>
            <a:pPr lvl="1"/>
            <a:r>
              <a:rPr lang="en-US" sz="1800" kern="0" dirty="0"/>
              <a:t>Multiple suspension failure conditions used to maximize accuracy</a:t>
            </a:r>
          </a:p>
          <a:p>
            <a:pPr lvl="1"/>
            <a:r>
              <a:rPr lang="en-US" sz="1800" kern="0" dirty="0"/>
              <a:t>Working width: 24.0 in.</a:t>
            </a:r>
          </a:p>
          <a:p>
            <a:pPr lvl="1"/>
            <a:endParaRPr lang="en-US" sz="2000" kern="0" dirty="0"/>
          </a:p>
          <a:p>
            <a:pPr lvl="1"/>
            <a:endParaRPr lang="en-US" sz="2000" kern="0" dirty="0"/>
          </a:p>
          <a:p>
            <a:pPr lvl="1"/>
            <a:endParaRPr lang="en-US" sz="2000" kern="0" dirty="0"/>
          </a:p>
          <a:p>
            <a:pPr lvl="1"/>
            <a:endParaRPr lang="en-US" sz="2000" kern="0" dirty="0"/>
          </a:p>
          <a:p>
            <a:pPr lvl="1"/>
            <a:endParaRPr lang="en-US" sz="2000" kern="0" dirty="0"/>
          </a:p>
          <a:p>
            <a:pPr lvl="1"/>
            <a:endParaRPr lang="en-US" sz="2000" kern="0" dirty="0"/>
          </a:p>
          <a:p>
            <a:pPr lvl="1"/>
            <a:endParaRPr lang="en-US" sz="2000" kern="0" dirty="0"/>
          </a:p>
          <a:p>
            <a:pPr lvl="1"/>
            <a:endParaRPr lang="en-US" sz="2000" kern="0" dirty="0"/>
          </a:p>
          <a:p>
            <a:pPr lvl="2"/>
            <a:endParaRPr lang="en-US" sz="1600" kern="0" dirty="0"/>
          </a:p>
          <a:p>
            <a:pPr lvl="1"/>
            <a:endParaRPr lang="en-US" sz="2000" kern="0" dirty="0"/>
          </a:p>
          <a:p>
            <a:pPr lvl="1"/>
            <a:endParaRPr lang="en-US" sz="2000" kern="0" dirty="0"/>
          </a:p>
          <a:p>
            <a:pPr lvl="1"/>
            <a:endParaRPr lang="en-US" sz="2000" kern="0" dirty="0"/>
          </a:p>
          <a:p>
            <a:pPr lvl="1"/>
            <a:endParaRPr lang="en-US" sz="2000" kern="0" dirty="0"/>
          </a:p>
          <a:p>
            <a:pPr lvl="1"/>
            <a:endParaRPr lang="en-US" sz="2000" kern="0" dirty="0"/>
          </a:p>
          <a:p>
            <a:pPr lvl="1"/>
            <a:endParaRPr lang="en-US" sz="2000" kern="0" dirty="0"/>
          </a:p>
          <a:p>
            <a:pPr lvl="1"/>
            <a:endParaRPr lang="en-US" sz="2000" kern="0" dirty="0"/>
          </a:p>
          <a:p>
            <a:pPr lvl="1"/>
            <a:endParaRPr lang="en-US" sz="2000" kern="0" dirty="0"/>
          </a:p>
          <a:p>
            <a:pPr lvl="1"/>
            <a:endParaRPr lang="en-US" sz="2000" kern="0" dirty="0"/>
          </a:p>
          <a:p>
            <a:pPr lvl="1"/>
            <a:endParaRPr lang="en-US" sz="2000" kern="0" dirty="0"/>
          </a:p>
          <a:p>
            <a:pPr lvl="1"/>
            <a:endParaRPr lang="en-US" kern="0" dirty="0"/>
          </a:p>
        </p:txBody>
      </p:sp>
      <p:pic>
        <p:nvPicPr>
          <p:cNvPr id="13" name="Picture 12" descr="ZOI-36-Baseline-frontfender.jpg"/>
          <p:cNvPicPr/>
          <p:nvPr/>
        </p:nvPicPr>
        <p:blipFill>
          <a:blip r:embed="rId3" cstate="print"/>
          <a:srcRect t="9346" b="14330"/>
          <a:stretch>
            <a:fillRect/>
          </a:stretch>
        </p:blipFill>
        <p:spPr>
          <a:xfrm>
            <a:off x="6196415" y="1450220"/>
            <a:ext cx="2642785" cy="1400244"/>
          </a:xfrm>
          <a:prstGeom prst="rect">
            <a:avLst/>
          </a:prstGeom>
        </p:spPr>
      </p:pic>
      <p:pic>
        <p:nvPicPr>
          <p:cNvPr id="14" name="Picture 13" descr="ZOI-42-Baseline-frontfender.jpg"/>
          <p:cNvPicPr/>
          <p:nvPr/>
        </p:nvPicPr>
        <p:blipFill>
          <a:blip r:embed="rId4" cstate="print"/>
          <a:srcRect t="6854" b="14330"/>
          <a:stretch>
            <a:fillRect/>
          </a:stretch>
        </p:blipFill>
        <p:spPr>
          <a:xfrm>
            <a:off x="6219825" y="3054845"/>
            <a:ext cx="2619375" cy="1433195"/>
          </a:xfrm>
          <a:prstGeom prst="rect">
            <a:avLst/>
          </a:prstGeom>
        </p:spPr>
      </p:pic>
      <p:pic>
        <p:nvPicPr>
          <p:cNvPr id="15" name="Picture 14" descr="ZOI-56-Baseline-frontfender.jpg"/>
          <p:cNvPicPr/>
          <p:nvPr/>
        </p:nvPicPr>
        <p:blipFill>
          <a:blip r:embed="rId5" cstate="print"/>
          <a:srcRect t="6231" b="13084"/>
          <a:stretch>
            <a:fillRect/>
          </a:stretch>
        </p:blipFill>
        <p:spPr>
          <a:xfrm>
            <a:off x="6275096" y="4626068"/>
            <a:ext cx="2564104" cy="1473131"/>
          </a:xfrm>
          <a:prstGeom prst="rect">
            <a:avLst/>
          </a:prstGeom>
        </p:spPr>
      </p:pic>
      <p:sp>
        <p:nvSpPr>
          <p:cNvPr id="16" name="Rectangle 15"/>
          <p:cNvSpPr/>
          <p:nvPr/>
        </p:nvSpPr>
        <p:spPr>
          <a:xfrm>
            <a:off x="6761772" y="2795455"/>
            <a:ext cx="1524072" cy="307777"/>
          </a:xfrm>
          <a:prstGeom prst="rect">
            <a:avLst/>
          </a:prstGeom>
        </p:spPr>
        <p:txBody>
          <a:bodyPr wrap="none">
            <a:spAutoFit/>
          </a:bodyPr>
          <a:lstStyle/>
          <a:p>
            <a:r>
              <a:rPr lang="en-US" sz="1400" dirty="0"/>
              <a:t>36-in. tall barrier</a:t>
            </a:r>
          </a:p>
        </p:txBody>
      </p:sp>
      <p:sp>
        <p:nvSpPr>
          <p:cNvPr id="17" name="Rectangle 16"/>
          <p:cNvSpPr/>
          <p:nvPr/>
        </p:nvSpPr>
        <p:spPr>
          <a:xfrm>
            <a:off x="6829230" y="4400080"/>
            <a:ext cx="1524072" cy="307777"/>
          </a:xfrm>
          <a:prstGeom prst="rect">
            <a:avLst/>
          </a:prstGeom>
        </p:spPr>
        <p:txBody>
          <a:bodyPr wrap="none">
            <a:spAutoFit/>
          </a:bodyPr>
          <a:lstStyle/>
          <a:p>
            <a:r>
              <a:rPr lang="en-US" sz="1400" dirty="0"/>
              <a:t>42-in. tall barrier</a:t>
            </a:r>
          </a:p>
        </p:txBody>
      </p:sp>
      <p:sp>
        <p:nvSpPr>
          <p:cNvPr id="18" name="Rectangle 17"/>
          <p:cNvSpPr/>
          <p:nvPr/>
        </p:nvSpPr>
        <p:spPr>
          <a:xfrm>
            <a:off x="6930571" y="5995803"/>
            <a:ext cx="1524072" cy="307777"/>
          </a:xfrm>
          <a:prstGeom prst="rect">
            <a:avLst/>
          </a:prstGeom>
        </p:spPr>
        <p:txBody>
          <a:bodyPr wrap="none">
            <a:spAutoFit/>
          </a:bodyPr>
          <a:lstStyle/>
          <a:p>
            <a:r>
              <a:rPr lang="en-US" sz="1400" dirty="0"/>
              <a:t>56-in. tall barrier</a:t>
            </a:r>
          </a:p>
        </p:txBody>
      </p:sp>
      <p:graphicFrame>
        <p:nvGraphicFramePr>
          <p:cNvPr id="4" name="Table 3"/>
          <p:cNvGraphicFramePr>
            <a:graphicFrameLocks noGrp="1"/>
          </p:cNvGraphicFramePr>
          <p:nvPr>
            <p:extLst/>
          </p:nvPr>
        </p:nvGraphicFramePr>
        <p:xfrm>
          <a:off x="1281701" y="3955197"/>
          <a:ext cx="3088948" cy="993436"/>
        </p:xfrm>
        <a:graphic>
          <a:graphicData uri="http://schemas.openxmlformats.org/drawingml/2006/table">
            <a:tbl>
              <a:tblPr firstRow="1" firstCol="1" bandRow="1">
                <a:tableStyleId>{5C22544A-7EE6-4342-B048-85BDC9FD1C3A}</a:tableStyleId>
              </a:tblPr>
              <a:tblGrid>
                <a:gridCol w="1218585">
                  <a:extLst>
                    <a:ext uri="{9D8B030D-6E8A-4147-A177-3AD203B41FA5}">
                      <a16:colId xmlns:a16="http://schemas.microsoft.com/office/drawing/2014/main" val="20000"/>
                    </a:ext>
                  </a:extLst>
                </a:gridCol>
                <a:gridCol w="980902">
                  <a:extLst>
                    <a:ext uri="{9D8B030D-6E8A-4147-A177-3AD203B41FA5}">
                      <a16:colId xmlns:a16="http://schemas.microsoft.com/office/drawing/2014/main" val="20001"/>
                    </a:ext>
                  </a:extLst>
                </a:gridCol>
                <a:gridCol w="889461">
                  <a:extLst>
                    <a:ext uri="{9D8B030D-6E8A-4147-A177-3AD203B41FA5}">
                      <a16:colId xmlns:a16="http://schemas.microsoft.com/office/drawing/2014/main" val="20002"/>
                    </a:ext>
                  </a:extLst>
                </a:gridCol>
              </a:tblGrid>
              <a:tr h="419858">
                <a:tc>
                  <a:txBody>
                    <a:bodyPr/>
                    <a:lstStyle/>
                    <a:p>
                      <a:pPr marL="0" marR="0" algn="ctr">
                        <a:spcBef>
                          <a:spcPts val="0"/>
                        </a:spcBef>
                        <a:spcAft>
                          <a:spcPts val="0"/>
                        </a:spcAft>
                      </a:pPr>
                      <a:r>
                        <a:rPr lang="en-US" sz="1200" dirty="0">
                          <a:solidFill>
                            <a:schemeClr val="tx1"/>
                          </a:solidFill>
                          <a:effectLst/>
                        </a:rPr>
                        <a:t>Barrier height</a:t>
                      </a:r>
                    </a:p>
                    <a:p>
                      <a:pPr marL="0" marR="0" algn="ctr">
                        <a:spcBef>
                          <a:spcPts val="0"/>
                        </a:spcBef>
                        <a:spcAft>
                          <a:spcPts val="0"/>
                        </a:spcAft>
                      </a:pPr>
                      <a:r>
                        <a:rPr lang="en-US" sz="1200" dirty="0">
                          <a:solidFill>
                            <a:schemeClr val="tx1"/>
                          </a:solidFill>
                          <a:effectLst/>
                        </a:rPr>
                        <a:t>(in.)</a:t>
                      </a:r>
                      <a:endParaRPr lang="en-US" sz="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Fender ZOI</a:t>
                      </a:r>
                    </a:p>
                    <a:p>
                      <a:pPr marL="0" marR="0" algn="ctr">
                        <a:spcBef>
                          <a:spcPts val="0"/>
                        </a:spcBef>
                        <a:spcAft>
                          <a:spcPts val="0"/>
                        </a:spcAft>
                      </a:pPr>
                      <a:r>
                        <a:rPr lang="en-US" sz="1200" dirty="0">
                          <a:solidFill>
                            <a:schemeClr val="tx1"/>
                          </a:solidFill>
                          <a:effectLst/>
                        </a:rPr>
                        <a:t>(in.)</a:t>
                      </a:r>
                      <a:endParaRPr lang="en-US" sz="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Hood ZOI</a:t>
                      </a:r>
                    </a:p>
                    <a:p>
                      <a:pPr marL="0" marR="0" algn="ctr">
                        <a:spcBef>
                          <a:spcPts val="0"/>
                        </a:spcBef>
                        <a:spcAft>
                          <a:spcPts val="0"/>
                        </a:spcAft>
                      </a:pPr>
                      <a:r>
                        <a:rPr lang="en-US" sz="1200" dirty="0">
                          <a:solidFill>
                            <a:schemeClr val="tx1"/>
                          </a:solidFill>
                          <a:effectLst/>
                        </a:rPr>
                        <a:t>(in.)</a:t>
                      </a:r>
                      <a:endParaRPr lang="en-US" sz="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7818">
                <a:tc>
                  <a:txBody>
                    <a:bodyPr/>
                    <a:lstStyle/>
                    <a:p>
                      <a:pPr marL="0" marR="0" algn="ctr">
                        <a:spcBef>
                          <a:spcPts val="0"/>
                        </a:spcBef>
                        <a:spcAft>
                          <a:spcPts val="0"/>
                        </a:spcAft>
                      </a:pPr>
                      <a:r>
                        <a:rPr lang="en-US" sz="1200" b="0" dirty="0">
                          <a:solidFill>
                            <a:schemeClr val="tx1"/>
                          </a:solidFill>
                          <a:effectLst/>
                        </a:rPr>
                        <a:t>36</a:t>
                      </a:r>
                      <a:endParaRPr lang="en-US" sz="1200" b="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12.2</a:t>
                      </a:r>
                      <a:endParaRPr lang="en-US" sz="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9.4</a:t>
                      </a:r>
                      <a:endParaRPr lang="en-US" sz="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1440">
                <a:tc>
                  <a:txBody>
                    <a:bodyPr/>
                    <a:lstStyle/>
                    <a:p>
                      <a:pPr marL="0" marR="0" algn="ctr">
                        <a:spcBef>
                          <a:spcPts val="0"/>
                        </a:spcBef>
                        <a:spcAft>
                          <a:spcPts val="0"/>
                        </a:spcAft>
                      </a:pPr>
                      <a:r>
                        <a:rPr lang="en-US" sz="1200" b="0" dirty="0">
                          <a:solidFill>
                            <a:schemeClr val="tx1"/>
                          </a:solidFill>
                          <a:effectLst/>
                        </a:rPr>
                        <a:t>42</a:t>
                      </a:r>
                      <a:endParaRPr lang="en-US" sz="1200" b="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6.4</a:t>
                      </a:r>
                      <a:endParaRPr lang="en-US" sz="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6.5</a:t>
                      </a:r>
                      <a:endParaRPr lang="en-US" sz="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marL="0" marR="0" algn="ctr">
                        <a:spcBef>
                          <a:spcPts val="0"/>
                        </a:spcBef>
                        <a:spcAft>
                          <a:spcPts val="0"/>
                        </a:spcAft>
                      </a:pPr>
                      <a:r>
                        <a:rPr lang="en-US" sz="1200" b="0" dirty="0">
                          <a:solidFill>
                            <a:schemeClr val="tx1"/>
                          </a:solidFill>
                          <a:effectLst/>
                        </a:rPr>
                        <a:t>56</a:t>
                      </a:r>
                      <a:endParaRPr lang="en-US" sz="1200" b="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0</a:t>
                      </a:r>
                      <a:endParaRPr lang="en-US" sz="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0</a:t>
                      </a:r>
                      <a:endParaRPr lang="en-US" sz="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9" name="Footer Placeholder 4"/>
          <p:cNvSpPr>
            <a:spLocks noGrp="1"/>
          </p:cNvSpPr>
          <p:nvPr/>
        </p:nvSpPr>
        <p:spPr bwMode="auto">
          <a:xfrm>
            <a:off x="581521" y="6548022"/>
            <a:ext cx="7186407"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a:t>
            </a:r>
            <a:r>
              <a:rPr lang="en-US" b="1" dirty="0"/>
              <a:t>    TASK 1: PROJECT SETUP</a:t>
            </a:r>
            <a:r>
              <a:rPr lang="en-US" dirty="0"/>
              <a:t> </a:t>
            </a:r>
            <a:r>
              <a:rPr lang="en-US" dirty="0">
                <a:sym typeface="Wingdings" panose="05000000000000000000" pitchFamily="2" charset="2"/>
              </a:rPr>
              <a:t></a:t>
            </a:r>
            <a:r>
              <a:rPr lang="en-US" dirty="0"/>
              <a:t> TASK 2 </a:t>
            </a:r>
            <a:r>
              <a:rPr lang="en-US" dirty="0">
                <a:sym typeface="Wingdings" panose="05000000000000000000" pitchFamily="2" charset="2"/>
              </a:rPr>
              <a:t></a:t>
            </a:r>
            <a:r>
              <a:rPr lang="en-US" dirty="0"/>
              <a:t> TASK 3 </a:t>
            </a:r>
            <a:r>
              <a:rPr lang="en-US" dirty="0">
                <a:sym typeface="Wingdings" panose="05000000000000000000" pitchFamily="2" charset="2"/>
              </a:rPr>
              <a:t></a:t>
            </a:r>
            <a:r>
              <a:rPr lang="en-US" dirty="0"/>
              <a:t> TASK 4 </a:t>
            </a:r>
            <a:r>
              <a:rPr lang="en-US" dirty="0">
                <a:sym typeface="Wingdings" panose="05000000000000000000" pitchFamily="2" charset="2"/>
              </a:rPr>
              <a:t></a:t>
            </a:r>
            <a:r>
              <a:rPr lang="en-US" dirty="0"/>
              <a:t> TASK 5</a:t>
            </a:r>
          </a:p>
        </p:txBody>
      </p:sp>
      <p:cxnSp>
        <p:nvCxnSpPr>
          <p:cNvPr id="20" name="Straight Connector 19"/>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spTree>
    <p:extLst>
      <p:ext uri="{BB962C8B-B14F-4D97-AF65-F5344CB8AC3E}">
        <p14:creationId xmlns:p14="http://schemas.microsoft.com/office/powerpoint/2010/main" val="3643015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457200" y="1395258"/>
            <a:ext cx="8229601" cy="63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bg2"/>
              </a:buClr>
              <a:buSzPct val="40000"/>
              <a:buFont typeface="Wingdings" pitchFamily="2" charset="2"/>
              <a:buChar char="n"/>
              <a:defRPr sz="2400">
                <a:solidFill>
                  <a:schemeClr val="tx1"/>
                </a:solidFill>
                <a:latin typeface="Arial" charset="0"/>
              </a:defRPr>
            </a:lvl3pPr>
            <a:lvl4pPr marL="1600200" indent="-228600" algn="l" rtl="0" eaLnBrk="0" fontAlgn="base" hangingPunct="0">
              <a:spcBef>
                <a:spcPct val="20000"/>
              </a:spcBef>
              <a:spcAft>
                <a:spcPct val="0"/>
              </a:spcAft>
              <a:buClr>
                <a:schemeClr val="accent2"/>
              </a:buClr>
              <a:buSzPct val="40000"/>
              <a:buFont typeface="Wingdings" pitchFamily="2" charset="2"/>
              <a:buChar char="¨"/>
              <a:defRPr sz="2000">
                <a:solidFill>
                  <a:schemeClr val="tx1"/>
                </a:solidFill>
                <a:latin typeface="Arial" charset="0"/>
              </a:defRPr>
            </a:lvl4pPr>
            <a:lvl5pPr marL="2057400" indent="-228600" algn="l" rtl="0" eaLnBrk="0" fontAlgn="base" hangingPunct="0">
              <a:spcBef>
                <a:spcPct val="20000"/>
              </a:spcBef>
              <a:spcAft>
                <a:spcPct val="0"/>
              </a:spcAft>
              <a:buClr>
                <a:schemeClr val="bg2"/>
              </a:buClr>
              <a:buSzPct val="30000"/>
              <a:buFont typeface="Wingdings" pitchFamily="2" charset="2"/>
              <a:buChar char="§"/>
              <a:defRPr sz="2000">
                <a:solidFill>
                  <a:schemeClr val="tx1"/>
                </a:solidFill>
                <a:latin typeface="Arial" charset="0"/>
              </a:defRPr>
            </a:lvl5pPr>
            <a:lvl6pPr marL="25146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9pPr>
          </a:lstStyle>
          <a:p>
            <a:r>
              <a:rPr lang="en-US" sz="1800" kern="0" dirty="0"/>
              <a:t>NCHRP Report 350 TL-3 and TL-4 tests, luminaire on 10.8-degree single-slope barrier (MwRSF, 2008)</a:t>
            </a:r>
            <a:endParaRPr lang="en-US" sz="1600" kern="0" dirty="0"/>
          </a:p>
          <a:p>
            <a:pPr lvl="1"/>
            <a:endParaRPr lang="en-US" sz="1600" kern="0" dirty="0"/>
          </a:p>
          <a:p>
            <a:pPr lvl="1"/>
            <a:endParaRPr lang="en-US" sz="1600" kern="0" dirty="0"/>
          </a:p>
          <a:p>
            <a:pPr lvl="1"/>
            <a:endParaRPr lang="en-US" sz="1600" kern="0" dirty="0"/>
          </a:p>
          <a:p>
            <a:pPr lvl="1"/>
            <a:endParaRPr lang="en-US" sz="2000" kern="0" dirty="0"/>
          </a:p>
        </p:txBody>
      </p:sp>
      <p:pic>
        <p:nvPicPr>
          <p:cNvPr id="4" name="zoi3aos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248" t="55661" r="60134" b="13604"/>
          <a:stretch/>
        </p:blipFill>
        <p:spPr>
          <a:xfrm>
            <a:off x="6553663" y="2102841"/>
            <a:ext cx="2217688" cy="1449463"/>
          </a:xfrm>
          <a:prstGeom prst="rect">
            <a:avLst/>
          </a:prstGeom>
        </p:spPr>
      </p:pic>
      <p:pic>
        <p:nvPicPr>
          <p:cNvPr id="19" name="Picture 18"/>
          <p:cNvPicPr/>
          <p:nvPr/>
        </p:nvPicPr>
        <p:blipFill>
          <a:blip r:embed="rId6" cstate="print">
            <a:lum bright="20000" contrast="20000"/>
            <a:extLst>
              <a:ext uri="{28A0092B-C50C-407E-A947-70E740481C1C}">
                <a14:useLocalDpi xmlns:a14="http://schemas.microsoft.com/office/drawing/2010/main" val="0"/>
              </a:ext>
            </a:extLst>
          </a:blip>
          <a:srcRect/>
          <a:stretch>
            <a:fillRect/>
          </a:stretch>
        </p:blipFill>
        <p:spPr bwMode="auto">
          <a:xfrm>
            <a:off x="457200" y="2084502"/>
            <a:ext cx="1974850" cy="1477010"/>
          </a:xfrm>
          <a:prstGeom prst="rect">
            <a:avLst/>
          </a:prstGeom>
          <a:noFill/>
          <a:ln>
            <a:noFill/>
          </a:ln>
        </p:spPr>
      </p:pic>
      <p:pic>
        <p:nvPicPr>
          <p:cNvPr id="20" name="Picture 19"/>
          <p:cNvPicPr/>
          <p:nvPr/>
        </p:nvPicPr>
        <p:blipFill>
          <a:blip r:embed="rId7" cstate="print">
            <a:lum bright="20000"/>
            <a:extLst>
              <a:ext uri="{28A0092B-C50C-407E-A947-70E740481C1C}">
                <a14:useLocalDpi xmlns:a14="http://schemas.microsoft.com/office/drawing/2010/main" val="0"/>
              </a:ext>
            </a:extLst>
          </a:blip>
          <a:srcRect/>
          <a:stretch>
            <a:fillRect/>
          </a:stretch>
        </p:blipFill>
        <p:spPr bwMode="auto">
          <a:xfrm>
            <a:off x="2544837" y="2093709"/>
            <a:ext cx="1946275" cy="1458595"/>
          </a:xfrm>
          <a:prstGeom prst="rect">
            <a:avLst/>
          </a:prstGeom>
          <a:noFill/>
          <a:ln>
            <a:noFill/>
          </a:ln>
        </p:spPr>
      </p:pic>
      <p:pic>
        <p:nvPicPr>
          <p:cNvPr id="21" name="Picture 20"/>
          <p:cNvPicPr/>
          <p:nvPr/>
        </p:nvPicPr>
        <p:blipFill rotWithShape="1">
          <a:blip r:embed="rId8" cstate="print">
            <a:lum bright="20000"/>
            <a:extLst>
              <a:ext uri="{28A0092B-C50C-407E-A947-70E740481C1C}">
                <a14:useLocalDpi xmlns:a14="http://schemas.microsoft.com/office/drawing/2010/main" val="0"/>
              </a:ext>
            </a:extLst>
          </a:blip>
          <a:srcRect r="4595"/>
          <a:stretch/>
        </p:blipFill>
        <p:spPr bwMode="auto">
          <a:xfrm>
            <a:off x="4574036" y="2093709"/>
            <a:ext cx="1871345" cy="1458595"/>
          </a:xfrm>
          <a:prstGeom prst="rect">
            <a:avLst/>
          </a:prstGeom>
          <a:noFill/>
          <a:ln>
            <a:noFill/>
          </a:ln>
          <a:extLst>
            <a:ext uri="{53640926-AAD7-44D8-BBD7-CCE9431645EC}">
              <a14:shadowObscured xmlns:a14="http://schemas.microsoft.com/office/drawing/2010/main"/>
            </a:ext>
          </a:extLst>
        </p:spPr>
      </p:pic>
      <p:sp>
        <p:nvSpPr>
          <p:cNvPr id="7" name="Rectangle 6"/>
          <p:cNvSpPr/>
          <p:nvPr/>
        </p:nvSpPr>
        <p:spPr>
          <a:xfrm>
            <a:off x="901719" y="3566064"/>
            <a:ext cx="7162800" cy="307777"/>
          </a:xfrm>
          <a:prstGeom prst="rect">
            <a:avLst/>
          </a:prstGeom>
        </p:spPr>
        <p:txBody>
          <a:bodyPr wrap="square">
            <a:spAutoFit/>
          </a:bodyPr>
          <a:lstStyle/>
          <a:p>
            <a:r>
              <a:rPr lang="en-US" sz="1400" dirty="0">
                <a:latin typeface="+mj-lt"/>
                <a:ea typeface="Calibri" panose="020F0502020204030204" pitchFamily="34" charset="0"/>
                <a:cs typeface="Arial" panose="020B0604020202020204" pitchFamily="34" charset="0"/>
              </a:rPr>
              <a:t> ZOI-1                                  ZOI-2                                                      ZOI-3</a:t>
            </a:r>
            <a:endParaRPr lang="en-US" sz="1400" dirty="0">
              <a:latin typeface="+mj-lt"/>
            </a:endParaRPr>
          </a:p>
        </p:txBody>
      </p:sp>
      <p:sp>
        <p:nvSpPr>
          <p:cNvPr id="17" name="Title 1"/>
          <p:cNvSpPr>
            <a:spLocks noGrp="1"/>
          </p:cNvSpPr>
          <p:nvPr>
            <p:ph type="title"/>
          </p:nvPr>
        </p:nvSpPr>
        <p:spPr>
          <a:xfrm>
            <a:off x="457200" y="530543"/>
            <a:ext cx="8229600" cy="823912"/>
          </a:xfrm>
        </p:spPr>
        <p:txBody>
          <a:bodyPr/>
          <a:lstStyle/>
          <a:p>
            <a:r>
              <a:rPr lang="en-US" sz="3600" dirty="0"/>
              <a:t>Rigid hazards in ZOI</a:t>
            </a:r>
          </a:p>
        </p:txBody>
      </p:sp>
      <p:sp>
        <p:nvSpPr>
          <p:cNvPr id="8" name="Slide Number Placeholder 7"/>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12</a:t>
            </a:fld>
            <a:endParaRPr lang="en-US" dirty="0"/>
          </a:p>
        </p:txBody>
      </p:sp>
      <p:sp>
        <p:nvSpPr>
          <p:cNvPr id="18" name="Footer Placeholder 4"/>
          <p:cNvSpPr>
            <a:spLocks noGrp="1"/>
          </p:cNvSpPr>
          <p:nvPr/>
        </p:nvSpPr>
        <p:spPr bwMode="auto">
          <a:xfrm>
            <a:off x="581521" y="6548022"/>
            <a:ext cx="7186407"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a:t>
            </a:r>
            <a:r>
              <a:rPr lang="en-US" b="1" dirty="0"/>
              <a:t>    TASK 1: PROJECT SETUP</a:t>
            </a:r>
            <a:r>
              <a:rPr lang="en-US" dirty="0"/>
              <a:t> </a:t>
            </a:r>
            <a:r>
              <a:rPr lang="en-US" dirty="0">
                <a:sym typeface="Wingdings" panose="05000000000000000000" pitchFamily="2" charset="2"/>
              </a:rPr>
              <a:t></a:t>
            </a:r>
            <a:r>
              <a:rPr lang="en-US" dirty="0"/>
              <a:t> TASK 2 </a:t>
            </a:r>
            <a:r>
              <a:rPr lang="en-US" dirty="0">
                <a:sym typeface="Wingdings" panose="05000000000000000000" pitchFamily="2" charset="2"/>
              </a:rPr>
              <a:t></a:t>
            </a:r>
            <a:r>
              <a:rPr lang="en-US" dirty="0"/>
              <a:t> TASK 3 </a:t>
            </a:r>
            <a:r>
              <a:rPr lang="en-US" dirty="0">
                <a:sym typeface="Wingdings" panose="05000000000000000000" pitchFamily="2" charset="2"/>
              </a:rPr>
              <a:t></a:t>
            </a:r>
            <a:r>
              <a:rPr lang="en-US" dirty="0"/>
              <a:t> TASK 4 </a:t>
            </a:r>
            <a:r>
              <a:rPr lang="en-US" dirty="0">
                <a:sym typeface="Wingdings" panose="05000000000000000000" pitchFamily="2" charset="2"/>
              </a:rPr>
              <a:t></a:t>
            </a:r>
            <a:r>
              <a:rPr lang="en-US" dirty="0"/>
              <a:t> TASK 5</a:t>
            </a:r>
          </a:p>
        </p:txBody>
      </p:sp>
      <p:cxnSp>
        <p:nvCxnSpPr>
          <p:cNvPr id="22" name="Straight Connector 21"/>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sp>
        <p:nvSpPr>
          <p:cNvPr id="23" name="Content Placeholder 2"/>
          <p:cNvSpPr txBox="1">
            <a:spLocks/>
          </p:cNvSpPr>
          <p:nvPr/>
        </p:nvSpPr>
        <p:spPr bwMode="auto">
          <a:xfrm>
            <a:off x="459236" y="3931971"/>
            <a:ext cx="8229601" cy="41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bg2"/>
              </a:buClr>
              <a:buSzPct val="40000"/>
              <a:buFont typeface="Wingdings" pitchFamily="2" charset="2"/>
              <a:buChar char="n"/>
              <a:defRPr sz="2400">
                <a:solidFill>
                  <a:schemeClr val="tx1"/>
                </a:solidFill>
                <a:latin typeface="Arial" charset="0"/>
              </a:defRPr>
            </a:lvl3pPr>
            <a:lvl4pPr marL="1600200" indent="-228600" algn="l" rtl="0" eaLnBrk="0" fontAlgn="base" hangingPunct="0">
              <a:spcBef>
                <a:spcPct val="20000"/>
              </a:spcBef>
              <a:spcAft>
                <a:spcPct val="0"/>
              </a:spcAft>
              <a:buClr>
                <a:schemeClr val="accent2"/>
              </a:buClr>
              <a:buSzPct val="40000"/>
              <a:buFont typeface="Wingdings" pitchFamily="2" charset="2"/>
              <a:buChar char="¨"/>
              <a:defRPr sz="2000">
                <a:solidFill>
                  <a:schemeClr val="tx1"/>
                </a:solidFill>
                <a:latin typeface="Arial" charset="0"/>
              </a:defRPr>
            </a:lvl4pPr>
            <a:lvl5pPr marL="2057400" indent="-228600" algn="l" rtl="0" eaLnBrk="0" fontAlgn="base" hangingPunct="0">
              <a:spcBef>
                <a:spcPct val="20000"/>
              </a:spcBef>
              <a:spcAft>
                <a:spcPct val="0"/>
              </a:spcAft>
              <a:buClr>
                <a:schemeClr val="bg2"/>
              </a:buClr>
              <a:buSzPct val="30000"/>
              <a:buFont typeface="Wingdings" pitchFamily="2" charset="2"/>
              <a:buChar char="§"/>
              <a:defRPr sz="2000">
                <a:solidFill>
                  <a:schemeClr val="tx1"/>
                </a:solidFill>
                <a:latin typeface="Arial" charset="0"/>
              </a:defRPr>
            </a:lvl5pPr>
            <a:lvl6pPr marL="25146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9pPr>
          </a:lstStyle>
          <a:p>
            <a:r>
              <a:rPr lang="en-US" sz="1800" kern="0" dirty="0"/>
              <a:t>MASH TL-4 test, luminaire on 10.8-degree single-slope barrier (TTI, 2019)</a:t>
            </a:r>
            <a:endParaRPr lang="en-US" sz="1600" kern="0" dirty="0"/>
          </a:p>
          <a:p>
            <a:pPr lvl="1"/>
            <a:endParaRPr lang="en-US" sz="1600" kern="0" dirty="0"/>
          </a:p>
          <a:p>
            <a:pPr lvl="1"/>
            <a:endParaRPr lang="en-US" sz="2000" kern="0" dirty="0"/>
          </a:p>
        </p:txBody>
      </p:sp>
      <p:pic>
        <p:nvPicPr>
          <p:cNvPr id="24" name="Picture 23"/>
          <p:cNvPicPr/>
          <p:nvPr/>
        </p:nvPicPr>
        <p:blipFill rotWithShape="1">
          <a:blip r:embed="rId9">
            <a:extLst>
              <a:ext uri="{28A0092B-C50C-407E-A947-70E740481C1C}">
                <a14:useLocalDpi xmlns:a14="http://schemas.microsoft.com/office/drawing/2010/main" val="0"/>
              </a:ext>
            </a:extLst>
          </a:blip>
          <a:srcRect l="14823" t="46275" r="8163" b="7565"/>
          <a:stretch/>
        </p:blipFill>
        <p:spPr bwMode="auto">
          <a:xfrm>
            <a:off x="1731082" y="4406319"/>
            <a:ext cx="2503311" cy="1948416"/>
          </a:xfrm>
          <a:prstGeom prst="rect">
            <a:avLst/>
          </a:prstGeom>
          <a:noFill/>
          <a:ln>
            <a:noFill/>
          </a:ln>
          <a:extLst>
            <a:ext uri="{53640926-AAD7-44D8-BBD7-CCE9431645EC}">
              <a14:shadowObscured xmlns:a14="http://schemas.microsoft.com/office/drawing/2010/main"/>
            </a:ext>
          </a:extLst>
        </p:spPr>
      </p:pic>
      <p:pic>
        <p:nvPicPr>
          <p:cNvPr id="25" name="Picture 24"/>
          <p:cNvPicPr/>
          <p:nvPr/>
        </p:nvPicPr>
        <p:blipFill rotWithShape="1">
          <a:blip r:embed="rId10">
            <a:extLst>
              <a:ext uri="{28A0092B-C50C-407E-A947-70E740481C1C}">
                <a14:useLocalDpi xmlns:a14="http://schemas.microsoft.com/office/drawing/2010/main" val="0"/>
              </a:ext>
            </a:extLst>
          </a:blip>
          <a:srcRect l="12423" r="16563" b="13945"/>
          <a:stretch/>
        </p:blipFill>
        <p:spPr bwMode="auto">
          <a:xfrm>
            <a:off x="4294922" y="4406319"/>
            <a:ext cx="2559879" cy="193326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6271006"/>
      </p:ext>
    </p:extLst>
  </p:cSld>
  <p:clrMapOvr>
    <a:masterClrMapping/>
  </p:clrMapOvr>
  <p:timing>
    <p:tnLst>
      <p:par>
        <p:cTn id="1" dur="indefinite" restart="never" nodeType="tmRoot">
          <p:childTnLst>
            <p:video>
              <p:cMediaNode vol="80000">
                <p:cTn id="2" repeatCount="indefinite" fill="remove"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p:nvPr/>
        </p:nvPicPr>
        <p:blipFill rotWithShape="1">
          <a:blip r:embed="rId2"/>
          <a:srcRect l="33905" t="24129" r="16760" b="30464"/>
          <a:stretch/>
        </p:blipFill>
        <p:spPr bwMode="auto">
          <a:xfrm>
            <a:off x="4776757" y="3991975"/>
            <a:ext cx="2110440" cy="1291584"/>
          </a:xfrm>
          <a:prstGeom prst="rect">
            <a:avLst/>
          </a:prstGeom>
          <a:ln>
            <a:noFill/>
          </a:ln>
          <a:extLst>
            <a:ext uri="{53640926-AAD7-44D8-BBD7-CCE9431645EC}">
              <a14:shadowObscured xmlns:a14="http://schemas.microsoft.com/office/drawing/2010/main"/>
            </a:ext>
          </a:extLst>
        </p:spPr>
      </p:pic>
      <p:sp>
        <p:nvSpPr>
          <p:cNvPr id="9" name="Title 1"/>
          <p:cNvSpPr>
            <a:spLocks noGrp="1"/>
          </p:cNvSpPr>
          <p:nvPr>
            <p:ph type="title"/>
          </p:nvPr>
        </p:nvSpPr>
        <p:spPr>
          <a:xfrm>
            <a:off x="457200" y="530543"/>
            <a:ext cx="8229600" cy="823912"/>
          </a:xfrm>
        </p:spPr>
        <p:txBody>
          <a:bodyPr/>
          <a:lstStyle/>
          <a:p>
            <a:r>
              <a:rPr lang="en-US" sz="3600" dirty="0"/>
              <a:t>Crash test database</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13</a:t>
            </a:fld>
            <a:endParaRPr lang="en-US" dirty="0"/>
          </a:p>
        </p:txBody>
      </p:sp>
      <p:sp>
        <p:nvSpPr>
          <p:cNvPr id="7" name="Content Placeholder 2"/>
          <p:cNvSpPr txBox="1">
            <a:spLocks/>
          </p:cNvSpPr>
          <p:nvPr/>
        </p:nvSpPr>
        <p:spPr bwMode="auto">
          <a:xfrm>
            <a:off x="457201" y="1449641"/>
            <a:ext cx="3956857" cy="479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bg2"/>
              </a:buClr>
              <a:buSzPct val="40000"/>
              <a:buFont typeface="Wingdings" pitchFamily="2" charset="2"/>
              <a:buChar char="n"/>
              <a:defRPr sz="2400">
                <a:solidFill>
                  <a:schemeClr val="tx1"/>
                </a:solidFill>
                <a:latin typeface="Arial" charset="0"/>
              </a:defRPr>
            </a:lvl3pPr>
            <a:lvl4pPr marL="1600200" indent="-228600" algn="l" rtl="0" eaLnBrk="0" fontAlgn="base" hangingPunct="0">
              <a:spcBef>
                <a:spcPct val="20000"/>
              </a:spcBef>
              <a:spcAft>
                <a:spcPct val="0"/>
              </a:spcAft>
              <a:buClr>
                <a:schemeClr val="accent2"/>
              </a:buClr>
              <a:buSzPct val="40000"/>
              <a:buFont typeface="Wingdings" pitchFamily="2" charset="2"/>
              <a:buChar char="¨"/>
              <a:defRPr sz="2000">
                <a:solidFill>
                  <a:schemeClr val="tx1"/>
                </a:solidFill>
                <a:latin typeface="Arial" charset="0"/>
              </a:defRPr>
            </a:lvl4pPr>
            <a:lvl5pPr marL="2057400" indent="-228600" algn="l" rtl="0" eaLnBrk="0" fontAlgn="base" hangingPunct="0">
              <a:spcBef>
                <a:spcPct val="20000"/>
              </a:spcBef>
              <a:spcAft>
                <a:spcPct val="0"/>
              </a:spcAft>
              <a:buClr>
                <a:schemeClr val="bg2"/>
              </a:buClr>
              <a:buSzPct val="30000"/>
              <a:buFont typeface="Wingdings" pitchFamily="2" charset="2"/>
              <a:buChar char="§"/>
              <a:defRPr sz="2000">
                <a:solidFill>
                  <a:schemeClr val="tx1"/>
                </a:solidFill>
                <a:latin typeface="Arial" charset="0"/>
              </a:defRPr>
            </a:lvl5pPr>
            <a:lvl6pPr marL="25146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9pPr>
          </a:lstStyle>
          <a:p>
            <a:pPr marL="0" indent="0">
              <a:buNone/>
            </a:pPr>
            <a:r>
              <a:rPr lang="en-US" sz="2000" dirty="0"/>
              <a:t>Data collected from 80 successful MASH crash tests on rigid barriers</a:t>
            </a:r>
          </a:p>
          <a:p>
            <a:r>
              <a:rPr lang="en-US" sz="1800" dirty="0"/>
              <a:t>Rigid: deflected 10 in. or less during impact event</a:t>
            </a:r>
          </a:p>
          <a:p>
            <a:r>
              <a:rPr lang="en-US" sz="1800" dirty="0"/>
              <a:t>NCHRP Report 350 TL-5 tests included as TL-5 criteria was very similar to MASH</a:t>
            </a:r>
          </a:p>
        </p:txBody>
      </p:sp>
      <p:sp>
        <p:nvSpPr>
          <p:cNvPr id="5" name="Footer Placeholder 4"/>
          <p:cNvSpPr>
            <a:spLocks noGrp="1"/>
          </p:cNvSpPr>
          <p:nvPr/>
        </p:nvSpPr>
        <p:spPr bwMode="auto">
          <a:xfrm>
            <a:off x="581521" y="6548022"/>
            <a:ext cx="7186407"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a:t>
            </a:r>
            <a:r>
              <a:rPr lang="en-US" b="1" dirty="0"/>
              <a:t>    </a:t>
            </a:r>
            <a:r>
              <a:rPr lang="en-US" dirty="0"/>
              <a:t>TASK 1 </a:t>
            </a:r>
            <a:r>
              <a:rPr lang="en-US" dirty="0">
                <a:sym typeface="Wingdings" panose="05000000000000000000" pitchFamily="2" charset="2"/>
              </a:rPr>
              <a:t></a:t>
            </a:r>
            <a:r>
              <a:rPr lang="en-US" dirty="0"/>
              <a:t> </a:t>
            </a:r>
            <a:r>
              <a:rPr lang="en-US" b="1" dirty="0"/>
              <a:t>TASK 2: LITERATURE REVIEW </a:t>
            </a:r>
            <a:r>
              <a:rPr lang="en-US" dirty="0">
                <a:sym typeface="Wingdings" panose="05000000000000000000" pitchFamily="2" charset="2"/>
              </a:rPr>
              <a:t></a:t>
            </a:r>
            <a:r>
              <a:rPr lang="en-US" dirty="0"/>
              <a:t> TASK 3 </a:t>
            </a:r>
            <a:r>
              <a:rPr lang="en-US" dirty="0">
                <a:sym typeface="Wingdings" panose="05000000000000000000" pitchFamily="2" charset="2"/>
              </a:rPr>
              <a:t></a:t>
            </a:r>
            <a:r>
              <a:rPr lang="en-US" dirty="0"/>
              <a:t> TASK 4 </a:t>
            </a:r>
            <a:r>
              <a:rPr lang="en-US" dirty="0">
                <a:sym typeface="Wingdings" panose="05000000000000000000" pitchFamily="2" charset="2"/>
              </a:rPr>
              <a:t></a:t>
            </a:r>
            <a:r>
              <a:rPr lang="en-US" dirty="0"/>
              <a:t> TASK 5</a:t>
            </a:r>
          </a:p>
        </p:txBody>
      </p:sp>
      <p:cxnSp>
        <p:nvCxnSpPr>
          <p:cNvPr id="8" name="Straight Connector 7"/>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graphicFrame>
        <p:nvGraphicFramePr>
          <p:cNvPr id="2" name="Table 1"/>
          <p:cNvGraphicFramePr>
            <a:graphicFrameLocks noGrp="1"/>
          </p:cNvGraphicFramePr>
          <p:nvPr>
            <p:extLst/>
          </p:nvPr>
        </p:nvGraphicFramePr>
        <p:xfrm>
          <a:off x="581521" y="4334522"/>
          <a:ext cx="3765665" cy="1676400"/>
        </p:xfrm>
        <a:graphic>
          <a:graphicData uri="http://schemas.openxmlformats.org/drawingml/2006/table">
            <a:tbl>
              <a:tblPr firstRow="1" firstCol="1" bandRow="1">
                <a:tableStyleId>{5C22544A-7EE6-4342-B048-85BDC9FD1C3A}</a:tableStyleId>
              </a:tblPr>
              <a:tblGrid>
                <a:gridCol w="1264884">
                  <a:extLst>
                    <a:ext uri="{9D8B030D-6E8A-4147-A177-3AD203B41FA5}">
                      <a16:colId xmlns:a16="http://schemas.microsoft.com/office/drawing/2014/main" val="3314349893"/>
                    </a:ext>
                  </a:extLst>
                </a:gridCol>
                <a:gridCol w="492974">
                  <a:extLst>
                    <a:ext uri="{9D8B030D-6E8A-4147-A177-3AD203B41FA5}">
                      <a16:colId xmlns:a16="http://schemas.microsoft.com/office/drawing/2014/main" val="3593241106"/>
                    </a:ext>
                  </a:extLst>
                </a:gridCol>
                <a:gridCol w="505455">
                  <a:extLst>
                    <a:ext uri="{9D8B030D-6E8A-4147-A177-3AD203B41FA5}">
                      <a16:colId xmlns:a16="http://schemas.microsoft.com/office/drawing/2014/main" val="2673497629"/>
                    </a:ext>
                  </a:extLst>
                </a:gridCol>
                <a:gridCol w="505455">
                  <a:extLst>
                    <a:ext uri="{9D8B030D-6E8A-4147-A177-3AD203B41FA5}">
                      <a16:colId xmlns:a16="http://schemas.microsoft.com/office/drawing/2014/main" val="1351867134"/>
                    </a:ext>
                  </a:extLst>
                </a:gridCol>
                <a:gridCol w="505455">
                  <a:extLst>
                    <a:ext uri="{9D8B030D-6E8A-4147-A177-3AD203B41FA5}">
                      <a16:colId xmlns:a16="http://schemas.microsoft.com/office/drawing/2014/main" val="2779560865"/>
                    </a:ext>
                  </a:extLst>
                </a:gridCol>
                <a:gridCol w="491442">
                  <a:extLst>
                    <a:ext uri="{9D8B030D-6E8A-4147-A177-3AD203B41FA5}">
                      <a16:colId xmlns:a16="http://schemas.microsoft.com/office/drawing/2014/main" val="3203984718"/>
                    </a:ext>
                  </a:extLst>
                </a:gridCol>
              </a:tblGrid>
              <a:tr h="162965">
                <a:tc rowSpan="2">
                  <a:txBody>
                    <a:bodyPr/>
                    <a:lstStyle/>
                    <a:p>
                      <a:pPr marL="0" marR="0" algn="ctr">
                        <a:spcBef>
                          <a:spcPts val="0"/>
                        </a:spcBef>
                        <a:spcAft>
                          <a:spcPts val="0"/>
                        </a:spcAft>
                      </a:pPr>
                      <a:r>
                        <a:rPr lang="en-US" sz="1100" dirty="0">
                          <a:solidFill>
                            <a:schemeClr val="tx1"/>
                          </a:solidFill>
                          <a:effectLst/>
                        </a:rPr>
                        <a:t>Barrier</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marL="0" marR="0" algn="ctr">
                        <a:spcBef>
                          <a:spcPts val="0"/>
                        </a:spcBef>
                        <a:spcAft>
                          <a:spcPts val="0"/>
                        </a:spcAft>
                      </a:pPr>
                      <a:r>
                        <a:rPr lang="en-US" sz="1100" dirty="0">
                          <a:solidFill>
                            <a:schemeClr val="tx1"/>
                          </a:solidFill>
                          <a:effectLst/>
                        </a:rPr>
                        <a:t>No. crash tests</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spcBef>
                          <a:spcPts val="0"/>
                        </a:spcBef>
                        <a:spcAft>
                          <a:spcPts val="0"/>
                        </a:spcAft>
                      </a:pPr>
                      <a:r>
                        <a:rPr lang="en-US" sz="1100" dirty="0">
                          <a:solidFill>
                            <a:schemeClr val="tx1"/>
                          </a:solidFill>
                          <a:effectLst/>
                        </a:rPr>
                        <a:t>Total</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7999873"/>
                  </a:ext>
                </a:extLst>
              </a:tr>
              <a:tr h="162965">
                <a:tc vMerge="1">
                  <a:txBody>
                    <a:bodyPr/>
                    <a:lstStyle/>
                    <a:p>
                      <a:endParaRPr lang="en-US"/>
                    </a:p>
                  </a:txBody>
                  <a:tcPr/>
                </a:tc>
                <a:tc>
                  <a:txBody>
                    <a:bodyPr/>
                    <a:lstStyle/>
                    <a:p>
                      <a:pPr marL="0" marR="0" algn="ctr">
                        <a:spcBef>
                          <a:spcPts val="0"/>
                        </a:spcBef>
                        <a:spcAft>
                          <a:spcPts val="0"/>
                        </a:spcAft>
                      </a:pPr>
                      <a:r>
                        <a:rPr lang="en-US" sz="1100" b="1" dirty="0">
                          <a:solidFill>
                            <a:schemeClr val="tx1"/>
                          </a:solidFill>
                          <a:effectLst/>
                        </a:rPr>
                        <a:t>TL-2</a:t>
                      </a:r>
                      <a:endParaRPr lang="en-US" sz="1100" b="1"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b="1" dirty="0">
                          <a:solidFill>
                            <a:schemeClr val="tx1"/>
                          </a:solidFill>
                          <a:effectLst/>
                        </a:rPr>
                        <a:t>TL-3</a:t>
                      </a:r>
                      <a:endParaRPr lang="en-US" sz="1100" b="1"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b="1" dirty="0">
                          <a:solidFill>
                            <a:schemeClr val="tx1"/>
                          </a:solidFill>
                          <a:effectLst/>
                        </a:rPr>
                        <a:t>TL-4</a:t>
                      </a:r>
                      <a:endParaRPr lang="en-US" sz="1100" b="1"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b="1" dirty="0">
                          <a:solidFill>
                            <a:schemeClr val="tx1"/>
                          </a:solidFill>
                          <a:effectLst/>
                        </a:rPr>
                        <a:t>TL-5</a:t>
                      </a:r>
                      <a:endParaRPr lang="en-US" sz="1100" b="1"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625469747"/>
                  </a:ext>
                </a:extLst>
              </a:tr>
              <a:tr h="162965">
                <a:tc>
                  <a:txBody>
                    <a:bodyPr/>
                    <a:lstStyle/>
                    <a:p>
                      <a:pPr marL="0" marR="0" algn="ctr">
                        <a:spcBef>
                          <a:spcPts val="0"/>
                        </a:spcBef>
                        <a:spcAft>
                          <a:spcPts val="0"/>
                        </a:spcAft>
                      </a:pPr>
                      <a:r>
                        <a:rPr lang="en-US" sz="1100" b="0" dirty="0">
                          <a:solidFill>
                            <a:schemeClr val="tx1"/>
                          </a:solidFill>
                          <a:effectLst/>
                        </a:rPr>
                        <a:t>Jersey</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0</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8</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0</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3</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11</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3220233"/>
                  </a:ext>
                </a:extLst>
              </a:tr>
              <a:tr h="162965">
                <a:tc>
                  <a:txBody>
                    <a:bodyPr/>
                    <a:lstStyle/>
                    <a:p>
                      <a:pPr marL="0" marR="0" algn="ctr">
                        <a:spcBef>
                          <a:spcPts val="0"/>
                        </a:spcBef>
                        <a:spcAft>
                          <a:spcPts val="0"/>
                        </a:spcAft>
                      </a:pPr>
                      <a:r>
                        <a:rPr lang="en-US" sz="1100" b="0" dirty="0">
                          <a:solidFill>
                            <a:schemeClr val="tx1"/>
                          </a:solidFill>
                          <a:effectLst/>
                        </a:rPr>
                        <a:t>F-shape</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0</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2</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0</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0</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2</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3668431"/>
                  </a:ext>
                </a:extLst>
              </a:tr>
              <a:tr h="162965">
                <a:tc>
                  <a:txBody>
                    <a:bodyPr/>
                    <a:lstStyle/>
                    <a:p>
                      <a:pPr marL="0" marR="0" algn="ctr">
                        <a:spcBef>
                          <a:spcPts val="0"/>
                        </a:spcBef>
                        <a:spcAft>
                          <a:spcPts val="0"/>
                        </a:spcAft>
                      </a:pPr>
                      <a:r>
                        <a:rPr lang="en-US" sz="1100" b="0" dirty="0">
                          <a:solidFill>
                            <a:schemeClr val="tx1"/>
                          </a:solidFill>
                          <a:effectLst/>
                        </a:rPr>
                        <a:t>Single-slope</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0</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4</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6</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2</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12</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4191741"/>
                  </a:ext>
                </a:extLst>
              </a:tr>
              <a:tr h="162965">
                <a:tc>
                  <a:txBody>
                    <a:bodyPr/>
                    <a:lstStyle/>
                    <a:p>
                      <a:pPr marL="0" marR="0" algn="ctr">
                        <a:spcBef>
                          <a:spcPts val="0"/>
                        </a:spcBef>
                        <a:spcAft>
                          <a:spcPts val="0"/>
                        </a:spcAft>
                      </a:pPr>
                      <a:r>
                        <a:rPr lang="en-US" sz="1100" b="0" dirty="0">
                          <a:solidFill>
                            <a:schemeClr val="tx1"/>
                          </a:solidFill>
                          <a:effectLst/>
                        </a:rPr>
                        <a:t>Vertical</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2</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6</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4</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5</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17</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5397229"/>
                  </a:ext>
                </a:extLst>
              </a:tr>
              <a:tr h="162965">
                <a:tc>
                  <a:txBody>
                    <a:bodyPr/>
                    <a:lstStyle/>
                    <a:p>
                      <a:pPr marL="0" marR="0" algn="ctr">
                        <a:spcBef>
                          <a:spcPts val="0"/>
                        </a:spcBef>
                        <a:spcAft>
                          <a:spcPts val="0"/>
                        </a:spcAft>
                      </a:pPr>
                      <a:r>
                        <a:rPr lang="en-US" sz="1100" b="0" dirty="0">
                          <a:solidFill>
                            <a:schemeClr val="tx1"/>
                          </a:solidFill>
                          <a:effectLst/>
                        </a:rPr>
                        <a:t>Steel combination</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2</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8</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17</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3</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30</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8400300"/>
                  </a:ext>
                </a:extLst>
              </a:tr>
              <a:tr h="162965">
                <a:tc>
                  <a:txBody>
                    <a:bodyPr/>
                    <a:lstStyle/>
                    <a:p>
                      <a:pPr marL="0" marR="0" algn="ctr">
                        <a:spcBef>
                          <a:spcPts val="0"/>
                        </a:spcBef>
                        <a:spcAft>
                          <a:spcPts val="0"/>
                        </a:spcAft>
                      </a:pPr>
                      <a:r>
                        <a:rPr lang="en-US" sz="1100" b="0" dirty="0">
                          <a:solidFill>
                            <a:schemeClr val="tx1"/>
                          </a:solidFill>
                          <a:effectLst/>
                        </a:rPr>
                        <a:t>Low-profile</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0</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0</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0</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0</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0</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9741935"/>
                  </a:ext>
                </a:extLst>
              </a:tr>
              <a:tr h="162965">
                <a:tc>
                  <a:txBody>
                    <a:bodyPr/>
                    <a:lstStyle/>
                    <a:p>
                      <a:pPr marL="0" marR="0" algn="ctr">
                        <a:spcBef>
                          <a:spcPts val="0"/>
                        </a:spcBef>
                        <a:spcAft>
                          <a:spcPts val="0"/>
                        </a:spcAft>
                      </a:pPr>
                      <a:r>
                        <a:rPr lang="en-US" sz="1100" b="0" dirty="0">
                          <a:solidFill>
                            <a:schemeClr val="tx1"/>
                          </a:solidFill>
                          <a:effectLst/>
                        </a:rPr>
                        <a:t>Other</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2</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5</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1</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0</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8</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5591683"/>
                  </a:ext>
                </a:extLst>
              </a:tr>
              <a:tr h="162965">
                <a:tc>
                  <a:txBody>
                    <a:bodyPr/>
                    <a:lstStyle/>
                    <a:p>
                      <a:pPr marL="0" marR="0" algn="ctr">
                        <a:spcBef>
                          <a:spcPts val="0"/>
                        </a:spcBef>
                        <a:spcAft>
                          <a:spcPts val="0"/>
                        </a:spcAft>
                      </a:pPr>
                      <a:r>
                        <a:rPr lang="en-US" sz="1100" b="1" dirty="0">
                          <a:solidFill>
                            <a:schemeClr val="tx1"/>
                          </a:solidFill>
                          <a:effectLst/>
                        </a:rPr>
                        <a:t>Total</a:t>
                      </a:r>
                      <a:endParaRPr lang="en-US" sz="1100" b="1"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6</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33</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28</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13</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rPr>
                        <a:t>80</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5862677"/>
                  </a:ext>
                </a:extLst>
              </a:tr>
            </a:tbl>
          </a:graphicData>
        </a:graphic>
      </p:graphicFrame>
      <p:pic>
        <p:nvPicPr>
          <p:cNvPr id="15" name="Picture 14"/>
          <p:cNvPicPr/>
          <p:nvPr/>
        </p:nvPicPr>
        <p:blipFill rotWithShape="1">
          <a:blip r:embed="rId3">
            <a:extLst>
              <a:ext uri="{28A0092B-C50C-407E-A947-70E740481C1C}">
                <a14:useLocalDpi xmlns:a14="http://schemas.microsoft.com/office/drawing/2010/main" val="0"/>
              </a:ext>
            </a:extLst>
          </a:blip>
          <a:srcRect l="20382" t="16271" r="25763" b="19533"/>
          <a:stretch/>
        </p:blipFill>
        <p:spPr bwMode="auto">
          <a:xfrm>
            <a:off x="7010401" y="1788860"/>
            <a:ext cx="1995054" cy="1581381"/>
          </a:xfrm>
          <a:prstGeom prst="rect">
            <a:avLst/>
          </a:prstGeom>
          <a:noFill/>
          <a:ln>
            <a:noFill/>
          </a:ln>
          <a:extLst>
            <a:ext uri="{53640926-AAD7-44D8-BBD7-CCE9431645EC}">
              <a14:shadowObscured xmlns:a14="http://schemas.microsoft.com/office/drawing/2010/main"/>
            </a:ext>
          </a:extLst>
        </p:spPr>
      </p:pic>
      <p:pic>
        <p:nvPicPr>
          <p:cNvPr id="16" name="Picture 15"/>
          <p:cNvPicPr/>
          <p:nvPr/>
        </p:nvPicPr>
        <p:blipFill rotWithShape="1">
          <a:blip r:embed="rId4" cstate="print">
            <a:extLst>
              <a:ext uri="{28A0092B-C50C-407E-A947-70E740481C1C}">
                <a14:useLocalDpi xmlns:a14="http://schemas.microsoft.com/office/drawing/2010/main" val="0"/>
              </a:ext>
            </a:extLst>
          </a:blip>
          <a:srcRect l="1359"/>
          <a:stretch/>
        </p:blipFill>
        <p:spPr bwMode="auto">
          <a:xfrm>
            <a:off x="7010400" y="3443557"/>
            <a:ext cx="1995055" cy="1245810"/>
          </a:xfrm>
          <a:prstGeom prst="rect">
            <a:avLst/>
          </a:prstGeom>
          <a:noFill/>
          <a:ln>
            <a:noFill/>
          </a:ln>
          <a:extLst>
            <a:ext uri="{53640926-AAD7-44D8-BBD7-CCE9431645EC}">
              <a14:shadowObscured xmlns:a14="http://schemas.microsoft.com/office/drawing/2010/main"/>
            </a:ext>
          </a:extLst>
        </p:spPr>
      </p:pic>
      <p:sp>
        <p:nvSpPr>
          <p:cNvPr id="10" name="Content Placeholder 2"/>
          <p:cNvSpPr txBox="1">
            <a:spLocks/>
          </p:cNvSpPr>
          <p:nvPr/>
        </p:nvSpPr>
        <p:spPr bwMode="auto">
          <a:xfrm>
            <a:off x="7062520" y="3017862"/>
            <a:ext cx="884447" cy="289979"/>
          </a:xfrm>
          <a:prstGeom prst="rect">
            <a:avLst/>
          </a:pr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bg2"/>
              </a:buClr>
              <a:buSzPct val="40000"/>
              <a:buFont typeface="Wingdings" pitchFamily="2" charset="2"/>
              <a:buChar char="n"/>
              <a:defRPr sz="2400">
                <a:solidFill>
                  <a:schemeClr val="tx1"/>
                </a:solidFill>
                <a:latin typeface="Arial" charset="0"/>
              </a:defRPr>
            </a:lvl3pPr>
            <a:lvl4pPr marL="1600200" indent="-228600" algn="l" rtl="0" eaLnBrk="0" fontAlgn="base" hangingPunct="0">
              <a:spcBef>
                <a:spcPct val="20000"/>
              </a:spcBef>
              <a:spcAft>
                <a:spcPct val="0"/>
              </a:spcAft>
              <a:buClr>
                <a:schemeClr val="accent2"/>
              </a:buClr>
              <a:buSzPct val="40000"/>
              <a:buFont typeface="Wingdings" pitchFamily="2" charset="2"/>
              <a:buChar char="¨"/>
              <a:defRPr sz="2000">
                <a:solidFill>
                  <a:schemeClr val="tx1"/>
                </a:solidFill>
                <a:latin typeface="Arial" charset="0"/>
              </a:defRPr>
            </a:lvl4pPr>
            <a:lvl5pPr marL="2057400" indent="-228600" algn="l" rtl="0" eaLnBrk="0" fontAlgn="base" hangingPunct="0">
              <a:spcBef>
                <a:spcPct val="20000"/>
              </a:spcBef>
              <a:spcAft>
                <a:spcPct val="0"/>
              </a:spcAft>
              <a:buClr>
                <a:schemeClr val="bg2"/>
              </a:buClr>
              <a:buSzPct val="30000"/>
              <a:buFont typeface="Wingdings" pitchFamily="2" charset="2"/>
              <a:buChar char="§"/>
              <a:defRPr sz="2000">
                <a:solidFill>
                  <a:schemeClr val="tx1"/>
                </a:solidFill>
                <a:latin typeface="Arial" charset="0"/>
              </a:defRPr>
            </a:lvl5pPr>
            <a:lvl6pPr marL="25146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9pPr>
          </a:lstStyle>
          <a:p>
            <a:pPr marL="0" indent="0" algn="ctr">
              <a:buNone/>
            </a:pPr>
            <a:r>
              <a:rPr lang="en-US" sz="1400" dirty="0"/>
              <a:t>F-shape</a:t>
            </a:r>
          </a:p>
        </p:txBody>
      </p:sp>
      <p:sp>
        <p:nvSpPr>
          <p:cNvPr id="11" name="Content Placeholder 2"/>
          <p:cNvSpPr txBox="1">
            <a:spLocks/>
          </p:cNvSpPr>
          <p:nvPr/>
        </p:nvSpPr>
        <p:spPr bwMode="auto">
          <a:xfrm>
            <a:off x="7062521" y="4327234"/>
            <a:ext cx="705408" cy="294983"/>
          </a:xfrm>
          <a:prstGeom prst="rect">
            <a:avLst/>
          </a:pr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bg2"/>
              </a:buClr>
              <a:buSzPct val="40000"/>
              <a:buFont typeface="Wingdings" pitchFamily="2" charset="2"/>
              <a:buChar char="n"/>
              <a:defRPr sz="2400">
                <a:solidFill>
                  <a:schemeClr val="tx1"/>
                </a:solidFill>
                <a:latin typeface="Arial" charset="0"/>
              </a:defRPr>
            </a:lvl3pPr>
            <a:lvl4pPr marL="1600200" indent="-228600" algn="l" rtl="0" eaLnBrk="0" fontAlgn="base" hangingPunct="0">
              <a:spcBef>
                <a:spcPct val="20000"/>
              </a:spcBef>
              <a:spcAft>
                <a:spcPct val="0"/>
              </a:spcAft>
              <a:buClr>
                <a:schemeClr val="accent2"/>
              </a:buClr>
              <a:buSzPct val="40000"/>
              <a:buFont typeface="Wingdings" pitchFamily="2" charset="2"/>
              <a:buChar char="¨"/>
              <a:defRPr sz="2000">
                <a:solidFill>
                  <a:schemeClr val="tx1"/>
                </a:solidFill>
                <a:latin typeface="Arial" charset="0"/>
              </a:defRPr>
            </a:lvl4pPr>
            <a:lvl5pPr marL="2057400" indent="-228600" algn="l" rtl="0" eaLnBrk="0" fontAlgn="base" hangingPunct="0">
              <a:spcBef>
                <a:spcPct val="20000"/>
              </a:spcBef>
              <a:spcAft>
                <a:spcPct val="0"/>
              </a:spcAft>
              <a:buClr>
                <a:schemeClr val="bg2"/>
              </a:buClr>
              <a:buSzPct val="30000"/>
              <a:buFont typeface="Wingdings" pitchFamily="2" charset="2"/>
              <a:buChar char="§"/>
              <a:defRPr sz="2000">
                <a:solidFill>
                  <a:schemeClr val="tx1"/>
                </a:solidFill>
                <a:latin typeface="Arial" charset="0"/>
              </a:defRPr>
            </a:lvl5pPr>
            <a:lvl6pPr marL="25146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9pPr>
          </a:lstStyle>
          <a:p>
            <a:pPr marL="0" indent="0" algn="ctr">
              <a:buNone/>
            </a:pPr>
            <a:r>
              <a:rPr lang="en-US" sz="1400" dirty="0"/>
              <a:t>Jersey</a:t>
            </a:r>
          </a:p>
        </p:txBody>
      </p:sp>
      <p:pic>
        <p:nvPicPr>
          <p:cNvPr id="17" name="Picture 16"/>
          <p:cNvPicPr/>
          <p:nvPr/>
        </p:nvPicPr>
        <p:blipFill rotWithShape="1">
          <a:blip r:embed="rId5">
            <a:extLst>
              <a:ext uri="{28A0092B-C50C-407E-A947-70E740481C1C}">
                <a14:useLocalDpi xmlns:a14="http://schemas.microsoft.com/office/drawing/2010/main" val="0"/>
              </a:ext>
            </a:extLst>
          </a:blip>
          <a:srcRect l="13839" t="9945" r="25768" b="42266"/>
          <a:stretch/>
        </p:blipFill>
        <p:spPr bwMode="auto">
          <a:xfrm flipH="1">
            <a:off x="7010400" y="4769439"/>
            <a:ext cx="1970116" cy="970970"/>
          </a:xfrm>
          <a:prstGeom prst="rect">
            <a:avLst/>
          </a:prstGeom>
          <a:noFill/>
          <a:ln>
            <a:noFill/>
          </a:ln>
          <a:extLst>
            <a:ext uri="{53640926-AAD7-44D8-BBD7-CCE9431645EC}">
              <a14:shadowObscured xmlns:a14="http://schemas.microsoft.com/office/drawing/2010/main"/>
            </a:ext>
          </a:extLst>
        </p:spPr>
      </p:pic>
      <p:sp>
        <p:nvSpPr>
          <p:cNvPr id="12" name="Content Placeholder 2"/>
          <p:cNvSpPr txBox="1">
            <a:spLocks/>
          </p:cNvSpPr>
          <p:nvPr/>
        </p:nvSpPr>
        <p:spPr bwMode="auto">
          <a:xfrm>
            <a:off x="7062520" y="5377744"/>
            <a:ext cx="1175393" cy="294983"/>
          </a:xfrm>
          <a:prstGeom prst="rect">
            <a:avLst/>
          </a:pr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bg2"/>
              </a:buClr>
              <a:buSzPct val="40000"/>
              <a:buFont typeface="Wingdings" pitchFamily="2" charset="2"/>
              <a:buChar char="n"/>
              <a:defRPr sz="2400">
                <a:solidFill>
                  <a:schemeClr val="tx1"/>
                </a:solidFill>
                <a:latin typeface="Arial" charset="0"/>
              </a:defRPr>
            </a:lvl3pPr>
            <a:lvl4pPr marL="1600200" indent="-228600" algn="l" rtl="0" eaLnBrk="0" fontAlgn="base" hangingPunct="0">
              <a:spcBef>
                <a:spcPct val="20000"/>
              </a:spcBef>
              <a:spcAft>
                <a:spcPct val="0"/>
              </a:spcAft>
              <a:buClr>
                <a:schemeClr val="accent2"/>
              </a:buClr>
              <a:buSzPct val="40000"/>
              <a:buFont typeface="Wingdings" pitchFamily="2" charset="2"/>
              <a:buChar char="¨"/>
              <a:defRPr sz="2000">
                <a:solidFill>
                  <a:schemeClr val="tx1"/>
                </a:solidFill>
                <a:latin typeface="Arial" charset="0"/>
              </a:defRPr>
            </a:lvl4pPr>
            <a:lvl5pPr marL="2057400" indent="-228600" algn="l" rtl="0" eaLnBrk="0" fontAlgn="base" hangingPunct="0">
              <a:spcBef>
                <a:spcPct val="20000"/>
              </a:spcBef>
              <a:spcAft>
                <a:spcPct val="0"/>
              </a:spcAft>
              <a:buClr>
                <a:schemeClr val="bg2"/>
              </a:buClr>
              <a:buSzPct val="30000"/>
              <a:buFont typeface="Wingdings" pitchFamily="2" charset="2"/>
              <a:buChar char="§"/>
              <a:defRPr sz="2000">
                <a:solidFill>
                  <a:schemeClr val="tx1"/>
                </a:solidFill>
                <a:latin typeface="Arial" charset="0"/>
              </a:defRPr>
            </a:lvl5pPr>
            <a:lvl6pPr marL="25146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9pPr>
          </a:lstStyle>
          <a:p>
            <a:pPr marL="0" indent="0" algn="ctr">
              <a:buNone/>
            </a:pPr>
            <a:r>
              <a:rPr lang="en-US" sz="1400" dirty="0"/>
              <a:t>Single-slope</a:t>
            </a:r>
          </a:p>
        </p:txBody>
      </p:sp>
      <p:sp>
        <p:nvSpPr>
          <p:cNvPr id="14" name="Content Placeholder 2"/>
          <p:cNvSpPr txBox="1">
            <a:spLocks/>
          </p:cNvSpPr>
          <p:nvPr/>
        </p:nvSpPr>
        <p:spPr bwMode="auto">
          <a:xfrm>
            <a:off x="4820169" y="4901404"/>
            <a:ext cx="807629" cy="294983"/>
          </a:xfrm>
          <a:prstGeom prst="rect">
            <a:avLst/>
          </a:pr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bg2"/>
              </a:buClr>
              <a:buSzPct val="40000"/>
              <a:buFont typeface="Wingdings" pitchFamily="2" charset="2"/>
              <a:buChar char="n"/>
              <a:defRPr sz="2400">
                <a:solidFill>
                  <a:schemeClr val="tx1"/>
                </a:solidFill>
                <a:latin typeface="Arial" charset="0"/>
              </a:defRPr>
            </a:lvl3pPr>
            <a:lvl4pPr marL="1600200" indent="-228600" algn="l" rtl="0" eaLnBrk="0" fontAlgn="base" hangingPunct="0">
              <a:spcBef>
                <a:spcPct val="20000"/>
              </a:spcBef>
              <a:spcAft>
                <a:spcPct val="0"/>
              </a:spcAft>
              <a:buClr>
                <a:schemeClr val="accent2"/>
              </a:buClr>
              <a:buSzPct val="40000"/>
              <a:buFont typeface="Wingdings" pitchFamily="2" charset="2"/>
              <a:buChar char="¨"/>
              <a:defRPr sz="2000">
                <a:solidFill>
                  <a:schemeClr val="tx1"/>
                </a:solidFill>
                <a:latin typeface="Arial" charset="0"/>
              </a:defRPr>
            </a:lvl4pPr>
            <a:lvl5pPr marL="2057400" indent="-228600" algn="l" rtl="0" eaLnBrk="0" fontAlgn="base" hangingPunct="0">
              <a:spcBef>
                <a:spcPct val="20000"/>
              </a:spcBef>
              <a:spcAft>
                <a:spcPct val="0"/>
              </a:spcAft>
              <a:buClr>
                <a:schemeClr val="bg2"/>
              </a:buClr>
              <a:buSzPct val="30000"/>
              <a:buFont typeface="Wingdings" pitchFamily="2" charset="2"/>
              <a:buChar char="§"/>
              <a:defRPr sz="2000">
                <a:solidFill>
                  <a:schemeClr val="tx1"/>
                </a:solidFill>
                <a:latin typeface="Arial" charset="0"/>
              </a:defRPr>
            </a:lvl5pPr>
            <a:lvl6pPr marL="25146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9pPr>
          </a:lstStyle>
          <a:p>
            <a:pPr marL="0" indent="0" algn="ctr">
              <a:buNone/>
            </a:pPr>
            <a:r>
              <a:rPr lang="en-US" sz="1400" dirty="0"/>
              <a:t>Vertical</a:t>
            </a:r>
          </a:p>
        </p:txBody>
      </p:sp>
      <p:pic>
        <p:nvPicPr>
          <p:cNvPr id="18" name="Picture 17"/>
          <p:cNvPicPr/>
          <p:nvPr/>
        </p:nvPicPr>
        <p:blipFill rotWithShape="1">
          <a:blip r:embed="rId6"/>
          <a:srcRect l="14764" t="14771" r="11756" b="14863"/>
          <a:stretch/>
        </p:blipFill>
        <p:spPr bwMode="auto">
          <a:xfrm flipH="1">
            <a:off x="4776757" y="2480949"/>
            <a:ext cx="2126524" cy="1363804"/>
          </a:xfrm>
          <a:prstGeom prst="rect">
            <a:avLst/>
          </a:prstGeom>
          <a:ln>
            <a:noFill/>
          </a:ln>
          <a:extLst>
            <a:ext uri="{53640926-AAD7-44D8-BBD7-CCE9431645EC}">
              <a14:shadowObscured xmlns:a14="http://schemas.microsoft.com/office/drawing/2010/main"/>
            </a:ext>
          </a:extLst>
        </p:spPr>
      </p:pic>
      <p:sp>
        <p:nvSpPr>
          <p:cNvPr id="13" name="Content Placeholder 2"/>
          <p:cNvSpPr txBox="1">
            <a:spLocks/>
          </p:cNvSpPr>
          <p:nvPr/>
        </p:nvSpPr>
        <p:spPr bwMode="auto">
          <a:xfrm>
            <a:off x="4856087" y="3307841"/>
            <a:ext cx="1147945" cy="445530"/>
          </a:xfrm>
          <a:prstGeom prst="rect">
            <a:avLst/>
          </a:pr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bg2"/>
              </a:buClr>
              <a:buSzPct val="40000"/>
              <a:buFont typeface="Wingdings" pitchFamily="2" charset="2"/>
              <a:buChar char="n"/>
              <a:defRPr sz="2400">
                <a:solidFill>
                  <a:schemeClr val="tx1"/>
                </a:solidFill>
                <a:latin typeface="Arial" charset="0"/>
              </a:defRPr>
            </a:lvl3pPr>
            <a:lvl4pPr marL="1600200" indent="-228600" algn="l" rtl="0" eaLnBrk="0" fontAlgn="base" hangingPunct="0">
              <a:spcBef>
                <a:spcPct val="20000"/>
              </a:spcBef>
              <a:spcAft>
                <a:spcPct val="0"/>
              </a:spcAft>
              <a:buClr>
                <a:schemeClr val="accent2"/>
              </a:buClr>
              <a:buSzPct val="40000"/>
              <a:buFont typeface="Wingdings" pitchFamily="2" charset="2"/>
              <a:buChar char="¨"/>
              <a:defRPr sz="2000">
                <a:solidFill>
                  <a:schemeClr val="tx1"/>
                </a:solidFill>
                <a:latin typeface="Arial" charset="0"/>
              </a:defRPr>
            </a:lvl4pPr>
            <a:lvl5pPr marL="2057400" indent="-228600" algn="l" rtl="0" eaLnBrk="0" fontAlgn="base" hangingPunct="0">
              <a:spcBef>
                <a:spcPct val="20000"/>
              </a:spcBef>
              <a:spcAft>
                <a:spcPct val="0"/>
              </a:spcAft>
              <a:buClr>
                <a:schemeClr val="bg2"/>
              </a:buClr>
              <a:buSzPct val="30000"/>
              <a:buFont typeface="Wingdings" pitchFamily="2" charset="2"/>
              <a:buChar char="§"/>
              <a:defRPr sz="2000">
                <a:solidFill>
                  <a:schemeClr val="tx1"/>
                </a:solidFill>
                <a:latin typeface="Arial" charset="0"/>
              </a:defRPr>
            </a:lvl5pPr>
            <a:lvl6pPr marL="25146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9pPr>
          </a:lstStyle>
          <a:p>
            <a:pPr marL="0" indent="0" algn="ctr">
              <a:buNone/>
            </a:pPr>
            <a:r>
              <a:rPr lang="en-US" sz="1400" dirty="0"/>
              <a:t>Steel combination</a:t>
            </a:r>
          </a:p>
        </p:txBody>
      </p:sp>
    </p:spTree>
    <p:extLst>
      <p:ext uri="{BB962C8B-B14F-4D97-AF65-F5344CB8AC3E}">
        <p14:creationId xmlns:p14="http://schemas.microsoft.com/office/powerpoint/2010/main" val="3390101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530543"/>
            <a:ext cx="8229600" cy="823912"/>
          </a:xfrm>
        </p:spPr>
        <p:txBody>
          <a:bodyPr/>
          <a:lstStyle/>
          <a:p>
            <a:r>
              <a:rPr lang="en-US" sz="3600" dirty="0"/>
              <a:t>Existing rigid barrier simulations</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14</a:t>
            </a:fld>
            <a:endParaRPr lang="en-US" dirty="0"/>
          </a:p>
        </p:txBody>
      </p:sp>
      <p:sp>
        <p:nvSpPr>
          <p:cNvPr id="7" name="Content Placeholder 2"/>
          <p:cNvSpPr txBox="1">
            <a:spLocks/>
          </p:cNvSpPr>
          <p:nvPr/>
        </p:nvSpPr>
        <p:spPr bwMode="auto">
          <a:xfrm>
            <a:off x="457201" y="1449642"/>
            <a:ext cx="8229599" cy="242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bg2"/>
              </a:buClr>
              <a:buSzPct val="40000"/>
              <a:buFont typeface="Wingdings" pitchFamily="2" charset="2"/>
              <a:buChar char="n"/>
              <a:defRPr sz="2400">
                <a:solidFill>
                  <a:schemeClr val="tx1"/>
                </a:solidFill>
                <a:latin typeface="Arial" charset="0"/>
              </a:defRPr>
            </a:lvl3pPr>
            <a:lvl4pPr marL="1600200" indent="-228600" algn="l" rtl="0" eaLnBrk="0" fontAlgn="base" hangingPunct="0">
              <a:spcBef>
                <a:spcPct val="20000"/>
              </a:spcBef>
              <a:spcAft>
                <a:spcPct val="0"/>
              </a:spcAft>
              <a:buClr>
                <a:schemeClr val="accent2"/>
              </a:buClr>
              <a:buSzPct val="40000"/>
              <a:buFont typeface="Wingdings" pitchFamily="2" charset="2"/>
              <a:buChar char="¨"/>
              <a:defRPr sz="2000">
                <a:solidFill>
                  <a:schemeClr val="tx1"/>
                </a:solidFill>
                <a:latin typeface="Arial" charset="0"/>
              </a:defRPr>
            </a:lvl4pPr>
            <a:lvl5pPr marL="2057400" indent="-228600" algn="l" rtl="0" eaLnBrk="0" fontAlgn="base" hangingPunct="0">
              <a:spcBef>
                <a:spcPct val="20000"/>
              </a:spcBef>
              <a:spcAft>
                <a:spcPct val="0"/>
              </a:spcAft>
              <a:buClr>
                <a:schemeClr val="bg2"/>
              </a:buClr>
              <a:buSzPct val="30000"/>
              <a:buFont typeface="Wingdings" pitchFamily="2" charset="2"/>
              <a:buChar char="§"/>
              <a:defRPr sz="2000">
                <a:solidFill>
                  <a:schemeClr val="tx1"/>
                </a:solidFill>
                <a:latin typeface="Arial" charset="0"/>
              </a:defRPr>
            </a:lvl5pPr>
            <a:lvl6pPr marL="25146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9pPr>
          </a:lstStyle>
          <a:p>
            <a:r>
              <a:rPr lang="en-US" sz="2000" dirty="0"/>
              <a:t>FEA is often used as a cost-effective method of evaluating vehicle-barrier interaction</a:t>
            </a:r>
          </a:p>
          <a:p>
            <a:r>
              <a:rPr lang="en-US" sz="2000" dirty="0"/>
              <a:t>25 existing NCHRP Report 350 and MASH rigid barrier simulations were identified, 15 of which had been validated against full-scale crash tests</a:t>
            </a:r>
          </a:p>
          <a:p>
            <a:pPr lvl="1"/>
            <a:r>
              <a:rPr lang="en-US" sz="1800" dirty="0"/>
              <a:t>Most simulations used a MASH 2270P test vehicle</a:t>
            </a:r>
          </a:p>
          <a:p>
            <a:r>
              <a:rPr lang="en-US" sz="2000" dirty="0"/>
              <a:t>Friction coefficient ranges determined</a:t>
            </a:r>
          </a:p>
          <a:p>
            <a:endParaRPr lang="en-US" sz="2000" dirty="0"/>
          </a:p>
        </p:txBody>
      </p:sp>
      <p:sp>
        <p:nvSpPr>
          <p:cNvPr id="5" name="Footer Placeholder 4"/>
          <p:cNvSpPr>
            <a:spLocks noGrp="1"/>
          </p:cNvSpPr>
          <p:nvPr/>
        </p:nvSpPr>
        <p:spPr bwMode="auto">
          <a:xfrm>
            <a:off x="581521" y="6548022"/>
            <a:ext cx="7186407"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a:t>
            </a:r>
            <a:r>
              <a:rPr lang="en-US" b="1" dirty="0"/>
              <a:t>    </a:t>
            </a:r>
            <a:r>
              <a:rPr lang="en-US" dirty="0"/>
              <a:t>TASK 1 </a:t>
            </a:r>
            <a:r>
              <a:rPr lang="en-US" dirty="0">
                <a:sym typeface="Wingdings" panose="05000000000000000000" pitchFamily="2" charset="2"/>
              </a:rPr>
              <a:t></a:t>
            </a:r>
            <a:r>
              <a:rPr lang="en-US" dirty="0"/>
              <a:t> </a:t>
            </a:r>
            <a:r>
              <a:rPr lang="en-US" b="1" dirty="0"/>
              <a:t>TASK 2: LITERATURE REVIEW </a:t>
            </a:r>
            <a:r>
              <a:rPr lang="en-US" dirty="0">
                <a:sym typeface="Wingdings" panose="05000000000000000000" pitchFamily="2" charset="2"/>
              </a:rPr>
              <a:t></a:t>
            </a:r>
            <a:r>
              <a:rPr lang="en-US" dirty="0"/>
              <a:t> TASK 3 </a:t>
            </a:r>
            <a:r>
              <a:rPr lang="en-US" dirty="0">
                <a:sym typeface="Wingdings" panose="05000000000000000000" pitchFamily="2" charset="2"/>
              </a:rPr>
              <a:t></a:t>
            </a:r>
            <a:r>
              <a:rPr lang="en-US" dirty="0"/>
              <a:t> TASK 4 </a:t>
            </a:r>
            <a:r>
              <a:rPr lang="en-US" dirty="0">
                <a:sym typeface="Wingdings" panose="05000000000000000000" pitchFamily="2" charset="2"/>
              </a:rPr>
              <a:t></a:t>
            </a:r>
            <a:r>
              <a:rPr lang="en-US" dirty="0"/>
              <a:t> TASK 5</a:t>
            </a:r>
          </a:p>
        </p:txBody>
      </p:sp>
      <p:cxnSp>
        <p:nvCxnSpPr>
          <p:cNvPr id="8" name="Straight Connector 7"/>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pic>
        <p:nvPicPr>
          <p:cNvPr id="10" name="Picture 9"/>
          <p:cNvPicPr/>
          <p:nvPr/>
        </p:nvPicPr>
        <p:blipFill rotWithShape="1">
          <a:blip r:embed="rId2" cstate="print">
            <a:extLst>
              <a:ext uri="{28A0092B-C50C-407E-A947-70E740481C1C}">
                <a14:useLocalDpi xmlns:a14="http://schemas.microsoft.com/office/drawing/2010/main" val="0"/>
              </a:ext>
            </a:extLst>
          </a:blip>
          <a:srcRect t="2167" b="1502"/>
          <a:stretch/>
        </p:blipFill>
        <p:spPr bwMode="auto">
          <a:xfrm>
            <a:off x="4901305" y="3964979"/>
            <a:ext cx="3785495" cy="2426942"/>
          </a:xfrm>
          <a:prstGeom prst="rect">
            <a:avLst/>
          </a:prstGeom>
          <a:noFill/>
          <a:ln>
            <a:noFill/>
          </a:ln>
          <a:extLst>
            <a:ext uri="{53640926-AAD7-44D8-BBD7-CCE9431645EC}">
              <a14:shadowObscured xmlns:a14="http://schemas.microsoft.com/office/drawing/2010/main"/>
            </a:ext>
          </a:extLst>
        </p:spPr>
      </p:pic>
      <p:graphicFrame>
        <p:nvGraphicFramePr>
          <p:cNvPr id="11" name="Table 10"/>
          <p:cNvGraphicFramePr>
            <a:graphicFrameLocks noGrp="1"/>
          </p:cNvGraphicFramePr>
          <p:nvPr>
            <p:extLst/>
          </p:nvPr>
        </p:nvGraphicFramePr>
        <p:xfrm>
          <a:off x="1507158" y="4507576"/>
          <a:ext cx="2344191" cy="1005840"/>
        </p:xfrm>
        <a:graphic>
          <a:graphicData uri="http://schemas.openxmlformats.org/drawingml/2006/table">
            <a:tbl>
              <a:tblPr firstRow="1" firstCol="1" bandRow="1">
                <a:tableStyleId>{5C22544A-7EE6-4342-B048-85BDC9FD1C3A}</a:tableStyleId>
              </a:tblPr>
              <a:tblGrid>
                <a:gridCol w="1246911">
                  <a:extLst>
                    <a:ext uri="{9D8B030D-6E8A-4147-A177-3AD203B41FA5}">
                      <a16:colId xmlns:a16="http://schemas.microsoft.com/office/drawing/2014/main" val="3314349893"/>
                    </a:ext>
                  </a:extLst>
                </a:gridCol>
                <a:gridCol w="548640">
                  <a:extLst>
                    <a:ext uri="{9D8B030D-6E8A-4147-A177-3AD203B41FA5}">
                      <a16:colId xmlns:a16="http://schemas.microsoft.com/office/drawing/2014/main" val="3593241106"/>
                    </a:ext>
                  </a:extLst>
                </a:gridCol>
                <a:gridCol w="548640">
                  <a:extLst>
                    <a:ext uri="{9D8B030D-6E8A-4147-A177-3AD203B41FA5}">
                      <a16:colId xmlns:a16="http://schemas.microsoft.com/office/drawing/2014/main" val="3203984718"/>
                    </a:ext>
                  </a:extLst>
                </a:gridCol>
              </a:tblGrid>
              <a:tr h="0">
                <a:tc rowSpan="2">
                  <a:txBody>
                    <a:bodyPr/>
                    <a:lstStyle/>
                    <a:p>
                      <a:pPr marL="0" marR="0" algn="ctr">
                        <a:spcBef>
                          <a:spcPts val="0"/>
                        </a:spcBef>
                        <a:spcAft>
                          <a:spcPts val="0"/>
                        </a:spcAft>
                      </a:pPr>
                      <a:r>
                        <a:rPr lang="en-US" sz="1100" dirty="0">
                          <a:solidFill>
                            <a:schemeClr val="tx1"/>
                          </a:solidFill>
                          <a:effectLst/>
                        </a:rPr>
                        <a:t>Contact</a:t>
                      </a: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ctr">
                        <a:spcBef>
                          <a:spcPts val="0"/>
                        </a:spcBef>
                        <a:spcAft>
                          <a:spcPts val="0"/>
                        </a:spcAft>
                      </a:pPr>
                      <a:r>
                        <a:rPr lang="en-US" sz="1100" b="1" dirty="0">
                          <a:solidFill>
                            <a:schemeClr val="tx1"/>
                          </a:solidFill>
                          <a:effectLst/>
                          <a:latin typeface="+mn-lt"/>
                          <a:ea typeface="Times New Roman" panose="02020603050405020304" pitchFamily="18" charset="0"/>
                        </a:rPr>
                        <a:t>Friction range</a:t>
                      </a: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gn="ctr">
                        <a:spcBef>
                          <a:spcPts val="0"/>
                        </a:spcBef>
                        <a:spcAft>
                          <a:spcPts val="0"/>
                        </a:spcAft>
                      </a:pP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5326540"/>
                  </a:ext>
                </a:extLst>
              </a:tr>
              <a:tr h="0">
                <a:tc vMerge="1">
                  <a:txBody>
                    <a:bodyPr/>
                    <a:lstStyle/>
                    <a:p>
                      <a:pPr marL="0" marR="0" algn="ctr">
                        <a:spcBef>
                          <a:spcPts val="0"/>
                        </a:spcBef>
                        <a:spcAft>
                          <a:spcPts val="0"/>
                        </a:spcAft>
                      </a:pP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b="1" dirty="0">
                          <a:solidFill>
                            <a:schemeClr val="tx1"/>
                          </a:solidFill>
                          <a:effectLst/>
                          <a:latin typeface="+mn-lt"/>
                        </a:rPr>
                        <a:t>Low</a:t>
                      </a:r>
                      <a:endParaRPr lang="en-US" sz="1100" b="1" dirty="0">
                        <a:solidFill>
                          <a:schemeClr val="tx1"/>
                        </a:solidFill>
                        <a:effectLst/>
                        <a:latin typeface="+mn-lt"/>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b="1" dirty="0">
                          <a:solidFill>
                            <a:schemeClr val="tx1"/>
                          </a:solidFill>
                          <a:effectLst/>
                          <a:latin typeface="+mn-lt"/>
                        </a:rPr>
                        <a:t>High</a:t>
                      </a:r>
                      <a:endParaRPr lang="en-US" sz="1100" b="1" dirty="0">
                        <a:solidFill>
                          <a:schemeClr val="tx1"/>
                        </a:solidFill>
                        <a:effectLst/>
                        <a:latin typeface="+mn-lt"/>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7999873"/>
                  </a:ext>
                </a:extLst>
              </a:tr>
              <a:tr h="162965">
                <a:tc>
                  <a:txBody>
                    <a:bodyPr/>
                    <a:lstStyle/>
                    <a:p>
                      <a:pPr marL="0" marR="0" algn="ctr">
                        <a:spcBef>
                          <a:spcPts val="0"/>
                        </a:spcBef>
                        <a:spcAft>
                          <a:spcPts val="0"/>
                        </a:spcAft>
                      </a:pPr>
                      <a:r>
                        <a:rPr lang="en-US" sz="1100" b="0" dirty="0">
                          <a:solidFill>
                            <a:schemeClr val="tx1"/>
                          </a:solidFill>
                          <a:effectLst/>
                        </a:rPr>
                        <a:t>Vehicle-barrier</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0.05</a:t>
                      </a: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0.4</a:t>
                      </a: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3220233"/>
                  </a:ext>
                </a:extLst>
              </a:tr>
              <a:tr h="162965">
                <a:tc>
                  <a:txBody>
                    <a:bodyPr/>
                    <a:lstStyle/>
                    <a:p>
                      <a:pPr marL="0" marR="0" algn="ctr">
                        <a:spcBef>
                          <a:spcPts val="0"/>
                        </a:spcBef>
                        <a:spcAft>
                          <a:spcPts val="0"/>
                        </a:spcAft>
                      </a:pPr>
                      <a:r>
                        <a:rPr lang="en-US" sz="1100" b="0" dirty="0">
                          <a:solidFill>
                            <a:schemeClr val="tx1"/>
                          </a:solidFill>
                          <a:effectLst/>
                          <a:latin typeface="+mn-lt"/>
                          <a:ea typeface="+mn-ea"/>
                        </a:rPr>
                        <a:t>Tire-barrier</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0.1</a:t>
                      </a: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0.45</a:t>
                      </a: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3668431"/>
                  </a:ext>
                </a:extLst>
              </a:tr>
              <a:tr h="162965">
                <a:tc>
                  <a:txBody>
                    <a:bodyPr/>
                    <a:lstStyle/>
                    <a:p>
                      <a:pPr marL="0" marR="0" algn="ctr">
                        <a:spcBef>
                          <a:spcPts val="0"/>
                        </a:spcBef>
                        <a:spcAft>
                          <a:spcPts val="0"/>
                        </a:spcAft>
                      </a:pPr>
                      <a:r>
                        <a:rPr lang="en-US" sz="1100" b="0" dirty="0">
                          <a:solidFill>
                            <a:schemeClr val="tx1"/>
                          </a:solidFill>
                          <a:effectLst/>
                          <a:latin typeface="+mn-lt"/>
                          <a:ea typeface="+mn-ea"/>
                        </a:rPr>
                        <a:t>Barrier-ground</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0.2</a:t>
                      </a: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1.4</a:t>
                      </a: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4191741"/>
                  </a:ext>
                </a:extLst>
              </a:tr>
              <a:tr h="162965">
                <a:tc>
                  <a:txBody>
                    <a:bodyPr/>
                    <a:lstStyle/>
                    <a:p>
                      <a:pPr marL="0" marR="0" algn="ctr">
                        <a:spcBef>
                          <a:spcPts val="0"/>
                        </a:spcBef>
                        <a:spcAft>
                          <a:spcPts val="0"/>
                        </a:spcAft>
                      </a:pPr>
                      <a:r>
                        <a:rPr lang="en-US" sz="1100" b="0" dirty="0">
                          <a:solidFill>
                            <a:schemeClr val="tx1"/>
                          </a:solidFill>
                          <a:effectLst/>
                          <a:latin typeface="+mn-lt"/>
                          <a:ea typeface="+mn-ea"/>
                        </a:rPr>
                        <a:t>Tire-ground</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0.9</a:t>
                      </a: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gn="ctr">
                        <a:spcBef>
                          <a:spcPts val="0"/>
                        </a:spcBef>
                        <a:spcAft>
                          <a:spcPts val="0"/>
                        </a:spcAft>
                      </a:pPr>
                      <a:endParaRPr lang="en-US" sz="1100" dirty="0">
                        <a:solidFill>
                          <a:schemeClr val="tx1"/>
                        </a:solidFill>
                        <a:effectLst/>
                        <a:latin typeface="Times New Roman" panose="02020603050405020304" pitchFamily="18" charset="0"/>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5397229"/>
                  </a:ext>
                </a:extLst>
              </a:tr>
            </a:tbl>
          </a:graphicData>
        </a:graphic>
      </p:graphicFrame>
    </p:spTree>
    <p:extLst>
      <p:ext uri="{BB962C8B-B14F-4D97-AF65-F5344CB8AC3E}">
        <p14:creationId xmlns:p14="http://schemas.microsoft.com/office/powerpoint/2010/main" val="1618808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530543"/>
            <a:ext cx="8229600" cy="823912"/>
          </a:xfrm>
        </p:spPr>
        <p:txBody>
          <a:bodyPr/>
          <a:lstStyle/>
          <a:p>
            <a:r>
              <a:rPr lang="en-US" sz="3600" dirty="0"/>
              <a:t>In-service performance review</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15</a:t>
            </a:fld>
            <a:endParaRPr lang="en-US" dirty="0"/>
          </a:p>
        </p:txBody>
      </p:sp>
      <p:sp>
        <p:nvSpPr>
          <p:cNvPr id="7" name="Content Placeholder 2"/>
          <p:cNvSpPr txBox="1">
            <a:spLocks/>
          </p:cNvSpPr>
          <p:nvPr/>
        </p:nvSpPr>
        <p:spPr bwMode="auto">
          <a:xfrm>
            <a:off x="457201" y="1449642"/>
            <a:ext cx="8229599" cy="279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bg2"/>
              </a:buClr>
              <a:buSzPct val="40000"/>
              <a:buFont typeface="Wingdings" pitchFamily="2" charset="2"/>
              <a:buChar char="n"/>
              <a:defRPr sz="2400">
                <a:solidFill>
                  <a:schemeClr val="tx1"/>
                </a:solidFill>
                <a:latin typeface="Arial" charset="0"/>
              </a:defRPr>
            </a:lvl3pPr>
            <a:lvl4pPr marL="1600200" indent="-228600" algn="l" rtl="0" eaLnBrk="0" fontAlgn="base" hangingPunct="0">
              <a:spcBef>
                <a:spcPct val="20000"/>
              </a:spcBef>
              <a:spcAft>
                <a:spcPct val="0"/>
              </a:spcAft>
              <a:buClr>
                <a:schemeClr val="accent2"/>
              </a:buClr>
              <a:buSzPct val="40000"/>
              <a:buFont typeface="Wingdings" pitchFamily="2" charset="2"/>
              <a:buChar char="¨"/>
              <a:defRPr sz="2000">
                <a:solidFill>
                  <a:schemeClr val="tx1"/>
                </a:solidFill>
                <a:latin typeface="Arial" charset="0"/>
              </a:defRPr>
            </a:lvl4pPr>
            <a:lvl5pPr marL="2057400" indent="-228600" algn="l" rtl="0" eaLnBrk="0" fontAlgn="base" hangingPunct="0">
              <a:spcBef>
                <a:spcPct val="20000"/>
              </a:spcBef>
              <a:spcAft>
                <a:spcPct val="0"/>
              </a:spcAft>
              <a:buClr>
                <a:schemeClr val="bg2"/>
              </a:buClr>
              <a:buSzPct val="30000"/>
              <a:buFont typeface="Wingdings" pitchFamily="2" charset="2"/>
              <a:buChar char="§"/>
              <a:defRPr sz="2000">
                <a:solidFill>
                  <a:schemeClr val="tx1"/>
                </a:solidFill>
                <a:latin typeface="Arial" charset="0"/>
              </a:defRPr>
            </a:lvl5pPr>
            <a:lvl6pPr marL="25146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9pPr>
          </a:lstStyle>
          <a:p>
            <a:r>
              <a:rPr lang="en-US" sz="2000" dirty="0"/>
              <a:t>Relatively little published information exists reviewing the impact performance of fixed objects in the ZOI</a:t>
            </a:r>
          </a:p>
          <a:p>
            <a:r>
              <a:rPr lang="en-US" sz="2000" dirty="0"/>
              <a:t>No time or budget to conduct a full ISPE, instead focused on crash records, research reports, and anecdotal accounts</a:t>
            </a:r>
          </a:p>
          <a:p>
            <a:pPr lvl="1"/>
            <a:r>
              <a:rPr lang="en-US" sz="1800" dirty="0"/>
              <a:t>No supplementary analysis performed, but considered relevant to provide examples of potential real-world hazards</a:t>
            </a:r>
          </a:p>
          <a:p>
            <a:r>
              <a:rPr lang="en-US" sz="2000" dirty="0"/>
              <a:t>A 2018 study found the majority of force and damage in TL-4 or TL-5 impacts comes from the cab, not cargo box</a:t>
            </a:r>
          </a:p>
        </p:txBody>
      </p:sp>
      <p:sp>
        <p:nvSpPr>
          <p:cNvPr id="5" name="Footer Placeholder 4"/>
          <p:cNvSpPr>
            <a:spLocks noGrp="1"/>
          </p:cNvSpPr>
          <p:nvPr/>
        </p:nvSpPr>
        <p:spPr bwMode="auto">
          <a:xfrm>
            <a:off x="581521" y="6548022"/>
            <a:ext cx="7186407"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a:t>
            </a:r>
            <a:r>
              <a:rPr lang="en-US" b="1" dirty="0"/>
              <a:t>    </a:t>
            </a:r>
            <a:r>
              <a:rPr lang="en-US" dirty="0"/>
              <a:t>TASK 1 </a:t>
            </a:r>
            <a:r>
              <a:rPr lang="en-US" dirty="0">
                <a:sym typeface="Wingdings" panose="05000000000000000000" pitchFamily="2" charset="2"/>
              </a:rPr>
              <a:t></a:t>
            </a:r>
            <a:r>
              <a:rPr lang="en-US" dirty="0"/>
              <a:t> </a:t>
            </a:r>
            <a:r>
              <a:rPr lang="en-US" b="1" dirty="0"/>
              <a:t>TASK 2: LITERATURE REVIEW </a:t>
            </a:r>
            <a:r>
              <a:rPr lang="en-US" dirty="0">
                <a:sym typeface="Wingdings" panose="05000000000000000000" pitchFamily="2" charset="2"/>
              </a:rPr>
              <a:t></a:t>
            </a:r>
            <a:r>
              <a:rPr lang="en-US" dirty="0"/>
              <a:t> TASK 3 </a:t>
            </a:r>
            <a:r>
              <a:rPr lang="en-US" dirty="0">
                <a:sym typeface="Wingdings" panose="05000000000000000000" pitchFamily="2" charset="2"/>
              </a:rPr>
              <a:t></a:t>
            </a:r>
            <a:r>
              <a:rPr lang="en-US" dirty="0"/>
              <a:t> TASK 4 </a:t>
            </a:r>
            <a:r>
              <a:rPr lang="en-US" dirty="0">
                <a:sym typeface="Wingdings" panose="05000000000000000000" pitchFamily="2" charset="2"/>
              </a:rPr>
              <a:t></a:t>
            </a:r>
            <a:r>
              <a:rPr lang="en-US" dirty="0"/>
              <a:t> TASK 5</a:t>
            </a:r>
          </a:p>
        </p:txBody>
      </p:sp>
      <p:cxnSp>
        <p:nvCxnSpPr>
          <p:cNvPr id="8" name="Straight Connector 7"/>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pic>
        <p:nvPicPr>
          <p:cNvPr id="21" name="Picture 20" descr="Screen Shot 2018-05-11 at 9.50.59 AM"/>
          <p:cNvPicPr/>
          <p:nvPr/>
        </p:nvPicPr>
        <p:blipFill rotWithShape="1">
          <a:blip r:embed="rId2" cstate="print">
            <a:extLst>
              <a:ext uri="{28A0092B-C50C-407E-A947-70E740481C1C}">
                <a14:useLocalDpi xmlns:a14="http://schemas.microsoft.com/office/drawing/2010/main" val="0"/>
              </a:ext>
            </a:extLst>
          </a:blip>
          <a:srcRect l="20458" r="11066"/>
          <a:stretch/>
        </p:blipFill>
        <p:spPr bwMode="auto">
          <a:xfrm>
            <a:off x="1778926" y="4342991"/>
            <a:ext cx="2528474" cy="1852535"/>
          </a:xfrm>
          <a:prstGeom prst="rect">
            <a:avLst/>
          </a:prstGeom>
          <a:noFill/>
          <a:ln>
            <a:noFill/>
          </a:ln>
        </p:spPr>
      </p:pic>
      <p:pic>
        <p:nvPicPr>
          <p:cNvPr id="22" name="Picture 21" descr="https://bloximages.chicago2.vip.townnews.com/thesunchronicle.com/content/tncms/assets/v3/editorial/4/06/406632ef-9672-52d2-8a3a-3d85591459da/5bfad8d386748.image.jpg?resize=1662%2C1246"/>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r="19361" b="19907"/>
          <a:stretch/>
        </p:blipFill>
        <p:spPr bwMode="auto">
          <a:xfrm>
            <a:off x="4422372" y="4342991"/>
            <a:ext cx="2487896" cy="18525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9700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530543"/>
            <a:ext cx="8229600" cy="823912"/>
          </a:xfrm>
        </p:spPr>
        <p:txBody>
          <a:bodyPr/>
          <a:lstStyle/>
          <a:p>
            <a:r>
              <a:rPr lang="en-US" sz="3600" dirty="0"/>
              <a:t>Agency survey</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16</a:t>
            </a:fld>
            <a:endParaRPr lang="en-US" dirty="0"/>
          </a:p>
        </p:txBody>
      </p:sp>
      <p:sp>
        <p:nvSpPr>
          <p:cNvPr id="7" name="Content Placeholder 2"/>
          <p:cNvSpPr txBox="1">
            <a:spLocks/>
          </p:cNvSpPr>
          <p:nvPr/>
        </p:nvSpPr>
        <p:spPr bwMode="auto">
          <a:xfrm>
            <a:off x="457201" y="1449642"/>
            <a:ext cx="8229599" cy="218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bg2"/>
              </a:buClr>
              <a:buSzPct val="40000"/>
              <a:buFont typeface="Wingdings" pitchFamily="2" charset="2"/>
              <a:buChar char="n"/>
              <a:defRPr sz="2400">
                <a:solidFill>
                  <a:schemeClr val="tx1"/>
                </a:solidFill>
                <a:latin typeface="Arial" charset="0"/>
              </a:defRPr>
            </a:lvl3pPr>
            <a:lvl4pPr marL="1600200" indent="-228600" algn="l" rtl="0" eaLnBrk="0" fontAlgn="base" hangingPunct="0">
              <a:spcBef>
                <a:spcPct val="20000"/>
              </a:spcBef>
              <a:spcAft>
                <a:spcPct val="0"/>
              </a:spcAft>
              <a:buClr>
                <a:schemeClr val="accent2"/>
              </a:buClr>
              <a:buSzPct val="40000"/>
              <a:buFont typeface="Wingdings" pitchFamily="2" charset="2"/>
              <a:buChar char="¨"/>
              <a:defRPr sz="2000">
                <a:solidFill>
                  <a:schemeClr val="tx1"/>
                </a:solidFill>
                <a:latin typeface="Arial" charset="0"/>
              </a:defRPr>
            </a:lvl4pPr>
            <a:lvl5pPr marL="2057400" indent="-228600" algn="l" rtl="0" eaLnBrk="0" fontAlgn="base" hangingPunct="0">
              <a:spcBef>
                <a:spcPct val="20000"/>
              </a:spcBef>
              <a:spcAft>
                <a:spcPct val="0"/>
              </a:spcAft>
              <a:buClr>
                <a:schemeClr val="bg2"/>
              </a:buClr>
              <a:buSzPct val="30000"/>
              <a:buFont typeface="Wingdings" pitchFamily="2" charset="2"/>
              <a:buChar char="§"/>
              <a:defRPr sz="2000">
                <a:solidFill>
                  <a:schemeClr val="tx1"/>
                </a:solidFill>
                <a:latin typeface="Arial" charset="0"/>
              </a:defRPr>
            </a:lvl5pPr>
            <a:lvl6pPr marL="25146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9pPr>
          </a:lstStyle>
          <a:p>
            <a:r>
              <a:rPr lang="en-US" sz="2000" dirty="0"/>
              <a:t>An eight-question survey was conducted to obtain information on barrier shapes and heights used at each test level</a:t>
            </a:r>
          </a:p>
          <a:p>
            <a:pPr lvl="1"/>
            <a:r>
              <a:rPr lang="en-US" sz="1800" dirty="0"/>
              <a:t>Sent to all 50 state DOTs; 32 responded</a:t>
            </a:r>
          </a:p>
          <a:p>
            <a:r>
              <a:rPr lang="en-US" sz="2000" dirty="0"/>
              <a:t>Most states use </a:t>
            </a:r>
            <a:r>
              <a:rPr lang="en-US" sz="2000" i="1" dirty="0"/>
              <a:t>RDG</a:t>
            </a:r>
            <a:r>
              <a:rPr lang="en-US" sz="2000" dirty="0"/>
              <a:t> when placing barrier attachments</a:t>
            </a:r>
          </a:p>
          <a:p>
            <a:r>
              <a:rPr lang="en-US" sz="2000" dirty="0"/>
              <a:t>Single-slope barriers most common, Jersey barriers least common</a:t>
            </a:r>
          </a:p>
          <a:p>
            <a:r>
              <a:rPr lang="en-US" sz="2000" dirty="0"/>
              <a:t>Most states had not conducted ISPEs on rigid barrier attachments in the ZOI nor planned to</a:t>
            </a:r>
          </a:p>
        </p:txBody>
      </p:sp>
      <p:sp>
        <p:nvSpPr>
          <p:cNvPr id="5" name="Footer Placeholder 4"/>
          <p:cNvSpPr>
            <a:spLocks noGrp="1"/>
          </p:cNvSpPr>
          <p:nvPr/>
        </p:nvSpPr>
        <p:spPr bwMode="auto">
          <a:xfrm>
            <a:off x="581521" y="6548022"/>
            <a:ext cx="7186407"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a:t>
            </a:r>
            <a:r>
              <a:rPr lang="en-US" b="1" dirty="0"/>
              <a:t>    </a:t>
            </a:r>
            <a:r>
              <a:rPr lang="en-US" dirty="0"/>
              <a:t>TASK 1 </a:t>
            </a:r>
            <a:r>
              <a:rPr lang="en-US" dirty="0">
                <a:sym typeface="Wingdings" panose="05000000000000000000" pitchFamily="2" charset="2"/>
              </a:rPr>
              <a:t></a:t>
            </a:r>
            <a:r>
              <a:rPr lang="en-US" dirty="0"/>
              <a:t> </a:t>
            </a:r>
            <a:r>
              <a:rPr lang="en-US" b="1" dirty="0"/>
              <a:t>TASK 2: LITERATURE REVIEW </a:t>
            </a:r>
            <a:r>
              <a:rPr lang="en-US" dirty="0">
                <a:sym typeface="Wingdings" panose="05000000000000000000" pitchFamily="2" charset="2"/>
              </a:rPr>
              <a:t></a:t>
            </a:r>
            <a:r>
              <a:rPr lang="en-US" dirty="0"/>
              <a:t> TASK 3 </a:t>
            </a:r>
            <a:r>
              <a:rPr lang="en-US" dirty="0">
                <a:sym typeface="Wingdings" panose="05000000000000000000" pitchFamily="2" charset="2"/>
              </a:rPr>
              <a:t></a:t>
            </a:r>
            <a:r>
              <a:rPr lang="en-US" dirty="0"/>
              <a:t> TASK 4 </a:t>
            </a:r>
            <a:r>
              <a:rPr lang="en-US" dirty="0">
                <a:sym typeface="Wingdings" panose="05000000000000000000" pitchFamily="2" charset="2"/>
              </a:rPr>
              <a:t></a:t>
            </a:r>
            <a:r>
              <a:rPr lang="en-US" dirty="0"/>
              <a:t> TASK 5</a:t>
            </a:r>
          </a:p>
        </p:txBody>
      </p:sp>
      <p:cxnSp>
        <p:nvCxnSpPr>
          <p:cNvPr id="8" name="Straight Connector 7"/>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grpSp>
        <p:nvGrpSpPr>
          <p:cNvPr id="2" name="Group 1"/>
          <p:cNvGrpSpPr/>
          <p:nvPr/>
        </p:nvGrpSpPr>
        <p:grpSpPr>
          <a:xfrm>
            <a:off x="4308124" y="3720088"/>
            <a:ext cx="4230630" cy="2680711"/>
            <a:chOff x="4734845" y="3720088"/>
            <a:chExt cx="4080165" cy="2593286"/>
          </a:xfrm>
        </p:grpSpPr>
        <p:pic>
          <p:nvPicPr>
            <p:cNvPr id="12" name="Picture 11"/>
            <p:cNvPicPr/>
            <p:nvPr/>
          </p:nvPicPr>
          <p:blipFill rotWithShape="1">
            <a:blip r:embed="rId2">
              <a:extLst>
                <a:ext uri="{28A0092B-C50C-407E-A947-70E740481C1C}">
                  <a14:useLocalDpi xmlns:a14="http://schemas.microsoft.com/office/drawing/2010/main" val="0"/>
                </a:ext>
              </a:extLst>
            </a:blip>
            <a:srcRect l="3124" t="2537" r="13281" b="11198"/>
            <a:stretch/>
          </p:blipFill>
          <p:spPr bwMode="auto">
            <a:xfrm>
              <a:off x="4734845" y="3720088"/>
              <a:ext cx="4080165" cy="2593286"/>
            </a:xfrm>
            <a:prstGeom prst="rect">
              <a:avLst/>
            </a:prstGeom>
            <a:noFill/>
            <a:ln>
              <a:noFill/>
            </a:ln>
            <a:extLst>
              <a:ext uri="{53640926-AAD7-44D8-BBD7-CCE9431645EC}">
                <a14:shadowObscured xmlns:a14="http://schemas.microsoft.com/office/drawing/2010/main"/>
              </a:ext>
            </a:extLst>
          </p:spPr>
        </p:pic>
        <p:pic>
          <p:nvPicPr>
            <p:cNvPr id="14" name="Picture 13"/>
            <p:cNvPicPr/>
            <p:nvPr/>
          </p:nvPicPr>
          <p:blipFill rotWithShape="1">
            <a:blip r:embed="rId2">
              <a:extLst>
                <a:ext uri="{28A0092B-C50C-407E-A947-70E740481C1C}">
                  <a14:useLocalDpi xmlns:a14="http://schemas.microsoft.com/office/drawing/2010/main" val="0"/>
                </a:ext>
              </a:extLst>
            </a:blip>
            <a:srcRect l="89755" t="39822" r="1622" b="29704"/>
            <a:stretch/>
          </p:blipFill>
          <p:spPr bwMode="auto">
            <a:xfrm>
              <a:off x="8354291" y="3981971"/>
              <a:ext cx="460719" cy="1002741"/>
            </a:xfrm>
            <a:prstGeom prst="rect">
              <a:avLst/>
            </a:prstGeom>
            <a:noFill/>
            <a:ln>
              <a:solidFill>
                <a:schemeClr val="tx1"/>
              </a:solid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191426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530543"/>
            <a:ext cx="8229600" cy="823912"/>
          </a:xfrm>
        </p:spPr>
        <p:txBody>
          <a:bodyPr/>
          <a:lstStyle/>
          <a:p>
            <a:r>
              <a:rPr lang="en-US" sz="3000" dirty="0"/>
              <a:t>Task 3: Barrier Height Thresholds</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17</a:t>
            </a:fld>
            <a:endParaRPr lang="en-US" dirty="0"/>
          </a:p>
        </p:txBody>
      </p:sp>
      <p:sp>
        <p:nvSpPr>
          <p:cNvPr id="7" name="Content Placeholder 2"/>
          <p:cNvSpPr txBox="1">
            <a:spLocks/>
          </p:cNvSpPr>
          <p:nvPr/>
        </p:nvSpPr>
        <p:spPr bwMode="auto">
          <a:xfrm>
            <a:off x="457200" y="1439286"/>
            <a:ext cx="8229599" cy="479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bg2"/>
              </a:buClr>
              <a:buSzPct val="40000"/>
              <a:buFont typeface="Wingdings" pitchFamily="2" charset="2"/>
              <a:buChar char="n"/>
              <a:defRPr sz="2400">
                <a:solidFill>
                  <a:schemeClr val="tx1"/>
                </a:solidFill>
                <a:latin typeface="Arial" charset="0"/>
              </a:defRPr>
            </a:lvl3pPr>
            <a:lvl4pPr marL="1600200" indent="-228600" algn="l" rtl="0" eaLnBrk="0" fontAlgn="base" hangingPunct="0">
              <a:spcBef>
                <a:spcPct val="20000"/>
              </a:spcBef>
              <a:spcAft>
                <a:spcPct val="0"/>
              </a:spcAft>
              <a:buClr>
                <a:schemeClr val="accent2"/>
              </a:buClr>
              <a:buSzPct val="40000"/>
              <a:buFont typeface="Wingdings" pitchFamily="2" charset="2"/>
              <a:buChar char="¨"/>
              <a:defRPr sz="2000">
                <a:solidFill>
                  <a:schemeClr val="tx1"/>
                </a:solidFill>
                <a:latin typeface="Arial" charset="0"/>
              </a:defRPr>
            </a:lvl4pPr>
            <a:lvl5pPr marL="2057400" indent="-228600" algn="l" rtl="0" eaLnBrk="0" fontAlgn="base" hangingPunct="0">
              <a:spcBef>
                <a:spcPct val="20000"/>
              </a:spcBef>
              <a:spcAft>
                <a:spcPct val="0"/>
              </a:spcAft>
              <a:buClr>
                <a:schemeClr val="bg2"/>
              </a:buClr>
              <a:buSzPct val="30000"/>
              <a:buFont typeface="Wingdings" pitchFamily="2" charset="2"/>
              <a:buChar char="§"/>
              <a:defRPr sz="2000">
                <a:solidFill>
                  <a:schemeClr val="tx1"/>
                </a:solidFill>
                <a:latin typeface="Arial" charset="0"/>
              </a:defRPr>
            </a:lvl5pPr>
            <a:lvl6pPr marL="25146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9pPr>
          </a:lstStyle>
          <a:p>
            <a:r>
              <a:rPr lang="en-US" sz="2400" dirty="0"/>
              <a:t>Preliminary MASH barrier height thresholds </a:t>
            </a:r>
          </a:p>
          <a:p>
            <a:pPr lvl="1"/>
            <a:r>
              <a:rPr lang="en-US" sz="2000" dirty="0"/>
              <a:t>Based on the literature review and agency survey</a:t>
            </a:r>
          </a:p>
          <a:p>
            <a:pPr lvl="1"/>
            <a:r>
              <a:rPr lang="en-US" sz="1800" dirty="0"/>
              <a:t>Engineering judgement and simulation analyses when necessary</a:t>
            </a:r>
          </a:p>
          <a:p>
            <a:r>
              <a:rPr lang="en-US" sz="2400" dirty="0"/>
              <a:t>Some states used barriers as glare screens</a:t>
            </a:r>
          </a:p>
          <a:p>
            <a:pPr lvl="1"/>
            <a:r>
              <a:rPr lang="en-US" sz="2000" dirty="0"/>
              <a:t>Taller than required by MASH, test plans</a:t>
            </a:r>
          </a:p>
          <a:p>
            <a:r>
              <a:rPr lang="en-US" sz="2400" dirty="0"/>
              <a:t>Maximum concrete and steel barrier heights varied due to availability</a:t>
            </a:r>
          </a:p>
        </p:txBody>
      </p:sp>
      <p:sp>
        <p:nvSpPr>
          <p:cNvPr id="5" name="Footer Placeholder 4"/>
          <p:cNvSpPr>
            <a:spLocks noGrp="1"/>
          </p:cNvSpPr>
          <p:nvPr/>
        </p:nvSpPr>
        <p:spPr bwMode="auto">
          <a:xfrm>
            <a:off x="581521" y="6548022"/>
            <a:ext cx="7186407"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a:t>
            </a:r>
            <a:r>
              <a:rPr lang="en-US" b="1" dirty="0"/>
              <a:t>    </a:t>
            </a:r>
            <a:r>
              <a:rPr lang="en-US" dirty="0"/>
              <a:t>TASK 1 </a:t>
            </a:r>
            <a:r>
              <a:rPr lang="en-US" dirty="0">
                <a:sym typeface="Wingdings" panose="05000000000000000000" pitchFamily="2" charset="2"/>
              </a:rPr>
              <a:t></a:t>
            </a:r>
            <a:r>
              <a:rPr lang="en-US" dirty="0"/>
              <a:t> TASK 2 </a:t>
            </a:r>
            <a:r>
              <a:rPr lang="en-US" dirty="0">
                <a:sym typeface="Wingdings" panose="05000000000000000000" pitchFamily="2" charset="2"/>
              </a:rPr>
              <a:t></a:t>
            </a:r>
            <a:r>
              <a:rPr lang="en-US" dirty="0"/>
              <a:t> </a:t>
            </a:r>
            <a:r>
              <a:rPr lang="en-US" b="1" dirty="0"/>
              <a:t>TASK 3: BARRIER HEIGHT THRESHOLDS</a:t>
            </a:r>
            <a:r>
              <a:rPr lang="en-US" dirty="0"/>
              <a:t> </a:t>
            </a:r>
            <a:r>
              <a:rPr lang="en-US" dirty="0">
                <a:sym typeface="Wingdings" panose="05000000000000000000" pitchFamily="2" charset="2"/>
              </a:rPr>
              <a:t></a:t>
            </a:r>
            <a:r>
              <a:rPr lang="en-US" dirty="0"/>
              <a:t> TASK 4 </a:t>
            </a:r>
            <a:r>
              <a:rPr lang="en-US" dirty="0">
                <a:sym typeface="Wingdings" panose="05000000000000000000" pitchFamily="2" charset="2"/>
              </a:rPr>
              <a:t></a:t>
            </a:r>
            <a:r>
              <a:rPr lang="en-US" dirty="0"/>
              <a:t> TASK 5</a:t>
            </a:r>
          </a:p>
        </p:txBody>
      </p:sp>
      <p:cxnSp>
        <p:nvCxnSpPr>
          <p:cNvPr id="8" name="Straight Connector 7"/>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graphicFrame>
        <p:nvGraphicFramePr>
          <p:cNvPr id="20" name="Table 19"/>
          <p:cNvGraphicFramePr>
            <a:graphicFrameLocks noGrp="1"/>
          </p:cNvGraphicFramePr>
          <p:nvPr>
            <p:extLst/>
          </p:nvPr>
        </p:nvGraphicFramePr>
        <p:xfrm>
          <a:off x="1714693" y="4555747"/>
          <a:ext cx="5175726" cy="1845052"/>
        </p:xfrm>
        <a:graphic>
          <a:graphicData uri="http://schemas.openxmlformats.org/drawingml/2006/table">
            <a:tbl>
              <a:tblPr firstRow="1" firstCol="1" bandRow="1">
                <a:tableStyleId>{5C22544A-7EE6-4342-B048-85BDC9FD1C3A}</a:tableStyleId>
              </a:tblPr>
              <a:tblGrid>
                <a:gridCol w="862621">
                  <a:extLst>
                    <a:ext uri="{9D8B030D-6E8A-4147-A177-3AD203B41FA5}">
                      <a16:colId xmlns:a16="http://schemas.microsoft.com/office/drawing/2014/main" val="3314349893"/>
                    </a:ext>
                  </a:extLst>
                </a:gridCol>
                <a:gridCol w="718851">
                  <a:extLst>
                    <a:ext uri="{9D8B030D-6E8A-4147-A177-3AD203B41FA5}">
                      <a16:colId xmlns:a16="http://schemas.microsoft.com/office/drawing/2014/main" val="3593241106"/>
                    </a:ext>
                  </a:extLst>
                </a:gridCol>
                <a:gridCol w="1150161">
                  <a:extLst>
                    <a:ext uri="{9D8B030D-6E8A-4147-A177-3AD203B41FA5}">
                      <a16:colId xmlns:a16="http://schemas.microsoft.com/office/drawing/2014/main" val="2673497629"/>
                    </a:ext>
                  </a:extLst>
                </a:gridCol>
                <a:gridCol w="718851">
                  <a:extLst>
                    <a:ext uri="{9D8B030D-6E8A-4147-A177-3AD203B41FA5}">
                      <a16:colId xmlns:a16="http://schemas.microsoft.com/office/drawing/2014/main" val="1627862557"/>
                    </a:ext>
                  </a:extLst>
                </a:gridCol>
                <a:gridCol w="1725242">
                  <a:extLst>
                    <a:ext uri="{9D8B030D-6E8A-4147-A177-3AD203B41FA5}">
                      <a16:colId xmlns:a16="http://schemas.microsoft.com/office/drawing/2014/main" val="2658133870"/>
                    </a:ext>
                  </a:extLst>
                </a:gridCol>
              </a:tblGrid>
              <a:tr h="263579">
                <a:tc rowSpan="2">
                  <a:txBody>
                    <a:bodyPr/>
                    <a:lstStyle/>
                    <a:p>
                      <a:pPr marL="0" marR="0" algn="ctr">
                        <a:spcBef>
                          <a:spcPts val="0"/>
                        </a:spcBef>
                        <a:spcAft>
                          <a:spcPts val="0"/>
                        </a:spcAft>
                      </a:pPr>
                      <a:r>
                        <a:rPr lang="en-US" sz="1700" u="none" dirty="0">
                          <a:solidFill>
                            <a:schemeClr val="tx1"/>
                          </a:solidFill>
                          <a:effectLst/>
                          <a:latin typeface="+mn-lt"/>
                        </a:rPr>
                        <a:t>MASH TL</a:t>
                      </a:r>
                      <a:endParaRPr lang="en-US" sz="1700" u="none" dirty="0">
                        <a:solidFill>
                          <a:schemeClr val="tx1"/>
                        </a:solidFill>
                        <a:effectLst/>
                        <a:latin typeface="+mn-lt"/>
                        <a:ea typeface="Times New Roman" panose="02020603050405020304" pitchFamily="18" charset="0"/>
                      </a:endParaRP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marL="0" marR="0" algn="ctr">
                        <a:spcBef>
                          <a:spcPts val="0"/>
                        </a:spcBef>
                        <a:spcAft>
                          <a:spcPts val="0"/>
                        </a:spcAft>
                      </a:pPr>
                      <a:r>
                        <a:rPr lang="en-US" sz="1700" b="1" u="none" dirty="0">
                          <a:solidFill>
                            <a:schemeClr val="tx1"/>
                          </a:solidFill>
                          <a:effectLst/>
                          <a:latin typeface="+mn-lt"/>
                          <a:ea typeface="Times New Roman" panose="02020603050405020304" pitchFamily="18" charset="0"/>
                        </a:rPr>
                        <a:t>Barrier height (in.)</a:t>
                      </a: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pPr marL="0" marR="0" algn="ctr">
                        <a:spcBef>
                          <a:spcPts val="0"/>
                        </a:spcBef>
                        <a:spcAft>
                          <a:spcPts val="0"/>
                        </a:spcAft>
                      </a:pPr>
                      <a:endParaRPr lang="en-US" sz="1100" b="1" dirty="0">
                        <a:solidFill>
                          <a:schemeClr val="tx1"/>
                        </a:solidFill>
                        <a:effectLst/>
                        <a:latin typeface="+mn-lt"/>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5118050"/>
                  </a:ext>
                </a:extLst>
              </a:tr>
              <a:tr h="527157">
                <a:tc vMerge="1">
                  <a:txBody>
                    <a:bodyPr/>
                    <a:lstStyle/>
                    <a:p>
                      <a:pPr marL="0" marR="0" algn="ctr">
                        <a:spcBef>
                          <a:spcPts val="0"/>
                        </a:spcBef>
                        <a:spcAft>
                          <a:spcPts val="0"/>
                        </a:spcAft>
                      </a:pPr>
                      <a:endParaRPr lang="en-US" sz="1100" dirty="0">
                        <a:solidFill>
                          <a:schemeClr val="tx1"/>
                        </a:solidFill>
                        <a:effectLst/>
                        <a:latin typeface="+mn-lt"/>
                        <a:ea typeface="Times New Roman" panose="02020603050405020304" pitchFamily="18" charset="0"/>
                      </a:endParaRPr>
                    </a:p>
                  </a:txBody>
                  <a:tcPr marL="61112" marR="6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b="1" u="none" dirty="0">
                          <a:solidFill>
                            <a:schemeClr val="tx1"/>
                          </a:solidFill>
                          <a:effectLst/>
                          <a:latin typeface="+mn-lt"/>
                          <a:ea typeface="Times New Roman" panose="02020603050405020304" pitchFamily="18" charset="0"/>
                        </a:rPr>
                        <a:t>Min.</a:t>
                      </a: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b="1" u="none" dirty="0">
                          <a:solidFill>
                            <a:schemeClr val="tx1"/>
                          </a:solidFill>
                          <a:effectLst/>
                          <a:latin typeface="+mn-lt"/>
                        </a:rPr>
                        <a:t>Max. concrete</a:t>
                      </a:r>
                      <a:endParaRPr lang="en-US" sz="1700" b="1" u="none" dirty="0">
                        <a:solidFill>
                          <a:schemeClr val="tx1"/>
                        </a:solidFill>
                        <a:effectLst/>
                        <a:latin typeface="+mn-lt"/>
                        <a:ea typeface="Times New Roman" panose="02020603050405020304" pitchFamily="18" charset="0"/>
                      </a:endParaRP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b="1" u="none" dirty="0">
                          <a:solidFill>
                            <a:schemeClr val="tx1"/>
                          </a:solidFill>
                          <a:effectLst/>
                          <a:latin typeface="+mn-lt"/>
                          <a:ea typeface="Times New Roman" panose="02020603050405020304" pitchFamily="18" charset="0"/>
                        </a:rPr>
                        <a:t>Max. steel</a:t>
                      </a: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b="1" u="none" dirty="0">
                          <a:solidFill>
                            <a:schemeClr val="tx1"/>
                          </a:solidFill>
                          <a:effectLst/>
                          <a:latin typeface="+mn-lt"/>
                          <a:ea typeface="Times New Roman" panose="02020603050405020304" pitchFamily="18" charset="0"/>
                        </a:rPr>
                        <a:t>Most common range</a:t>
                      </a: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7999873"/>
                  </a:ext>
                </a:extLst>
              </a:tr>
              <a:tr h="263579">
                <a:tc>
                  <a:txBody>
                    <a:bodyPr/>
                    <a:lstStyle/>
                    <a:p>
                      <a:pPr marL="0" marR="0" algn="ctr">
                        <a:spcBef>
                          <a:spcPts val="0"/>
                        </a:spcBef>
                        <a:spcAft>
                          <a:spcPts val="0"/>
                        </a:spcAft>
                      </a:pPr>
                      <a:r>
                        <a:rPr lang="en-US" sz="1700" b="0" u="none" dirty="0">
                          <a:solidFill>
                            <a:schemeClr val="tx1"/>
                          </a:solidFill>
                          <a:effectLst/>
                          <a:latin typeface="+mn-lt"/>
                        </a:rPr>
                        <a:t>2</a:t>
                      </a:r>
                      <a:endParaRPr lang="en-US" sz="1700" b="0" u="none" dirty="0">
                        <a:solidFill>
                          <a:schemeClr val="tx1"/>
                        </a:solidFill>
                        <a:effectLst/>
                        <a:latin typeface="+mn-lt"/>
                        <a:ea typeface="Times New Roman" panose="02020603050405020304" pitchFamily="18" charset="0"/>
                      </a:endParaRP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u="none" dirty="0">
                          <a:solidFill>
                            <a:schemeClr val="tx1"/>
                          </a:solidFill>
                          <a:effectLst/>
                          <a:latin typeface="+mn-lt"/>
                          <a:ea typeface="Times New Roman" panose="02020603050405020304" pitchFamily="18" charset="0"/>
                        </a:rPr>
                        <a:t>14</a:t>
                      </a: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u="none" dirty="0">
                          <a:solidFill>
                            <a:schemeClr val="tx1"/>
                          </a:solidFill>
                          <a:effectLst/>
                          <a:latin typeface="+mn-lt"/>
                          <a:ea typeface="Times New Roman" panose="02020603050405020304" pitchFamily="18" charset="0"/>
                        </a:rPr>
                        <a:t>54</a:t>
                      </a: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u="none" dirty="0">
                          <a:solidFill>
                            <a:schemeClr val="tx1"/>
                          </a:solidFill>
                          <a:effectLst/>
                          <a:latin typeface="+mn-lt"/>
                          <a:ea typeface="Times New Roman" panose="02020603050405020304" pitchFamily="18" charset="0"/>
                        </a:rPr>
                        <a:t>54</a:t>
                      </a: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u="none" dirty="0">
                          <a:solidFill>
                            <a:schemeClr val="tx1"/>
                          </a:solidFill>
                          <a:effectLst/>
                          <a:latin typeface="+mn-lt"/>
                          <a:ea typeface="Times New Roman" panose="02020603050405020304" pitchFamily="18" charset="0"/>
                        </a:rPr>
                        <a:t>32 to 42</a:t>
                      </a: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3220233"/>
                  </a:ext>
                </a:extLst>
              </a:tr>
              <a:tr h="263579">
                <a:tc>
                  <a:txBody>
                    <a:bodyPr/>
                    <a:lstStyle/>
                    <a:p>
                      <a:pPr marL="0" marR="0" algn="ctr">
                        <a:spcBef>
                          <a:spcPts val="0"/>
                        </a:spcBef>
                        <a:spcAft>
                          <a:spcPts val="0"/>
                        </a:spcAft>
                      </a:pPr>
                      <a:r>
                        <a:rPr lang="en-US" sz="1700" b="0" u="none" dirty="0">
                          <a:solidFill>
                            <a:schemeClr val="tx1"/>
                          </a:solidFill>
                          <a:effectLst/>
                          <a:latin typeface="+mn-lt"/>
                        </a:rPr>
                        <a:t>3</a:t>
                      </a:r>
                      <a:endParaRPr lang="en-US" sz="1700" b="0" u="none" dirty="0">
                        <a:solidFill>
                          <a:schemeClr val="tx1"/>
                        </a:solidFill>
                        <a:effectLst/>
                        <a:latin typeface="+mn-lt"/>
                        <a:ea typeface="Times New Roman" panose="02020603050405020304" pitchFamily="18" charset="0"/>
                      </a:endParaRP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u="none" dirty="0">
                          <a:solidFill>
                            <a:schemeClr val="tx1"/>
                          </a:solidFill>
                          <a:effectLst/>
                          <a:latin typeface="+mn-lt"/>
                          <a:ea typeface="Times New Roman" panose="02020603050405020304" pitchFamily="18" charset="0"/>
                        </a:rPr>
                        <a:t>26</a:t>
                      </a: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u="none" dirty="0">
                          <a:solidFill>
                            <a:schemeClr val="tx1"/>
                          </a:solidFill>
                          <a:effectLst/>
                          <a:latin typeface="+mn-lt"/>
                          <a:ea typeface="Times New Roman" panose="02020603050405020304" pitchFamily="18" charset="0"/>
                        </a:rPr>
                        <a:t>57</a:t>
                      </a: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u="none" dirty="0">
                          <a:solidFill>
                            <a:schemeClr val="tx1"/>
                          </a:solidFill>
                          <a:effectLst/>
                          <a:latin typeface="+mn-lt"/>
                          <a:ea typeface="Times New Roman" panose="02020603050405020304" pitchFamily="18" charset="0"/>
                        </a:rPr>
                        <a:t>56</a:t>
                      </a: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u="none" dirty="0">
                          <a:solidFill>
                            <a:schemeClr val="tx1"/>
                          </a:solidFill>
                          <a:effectLst/>
                          <a:latin typeface="+mn-lt"/>
                          <a:ea typeface="Times New Roman" panose="02020603050405020304" pitchFamily="18" charset="0"/>
                        </a:rPr>
                        <a:t>32 to 54</a:t>
                      </a: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3668431"/>
                  </a:ext>
                </a:extLst>
              </a:tr>
              <a:tr h="263579">
                <a:tc>
                  <a:txBody>
                    <a:bodyPr/>
                    <a:lstStyle/>
                    <a:p>
                      <a:pPr marL="0" marR="0" algn="ctr">
                        <a:spcBef>
                          <a:spcPts val="0"/>
                        </a:spcBef>
                        <a:spcAft>
                          <a:spcPts val="0"/>
                        </a:spcAft>
                      </a:pPr>
                      <a:r>
                        <a:rPr lang="en-US" sz="1700" b="0" u="none" dirty="0">
                          <a:solidFill>
                            <a:schemeClr val="tx1"/>
                          </a:solidFill>
                          <a:effectLst/>
                          <a:latin typeface="+mn-lt"/>
                        </a:rPr>
                        <a:t>4</a:t>
                      </a:r>
                      <a:endParaRPr lang="en-US" sz="1700" b="0" u="none" dirty="0">
                        <a:solidFill>
                          <a:schemeClr val="tx1"/>
                        </a:solidFill>
                        <a:effectLst/>
                        <a:latin typeface="+mn-lt"/>
                        <a:ea typeface="Times New Roman" panose="02020603050405020304" pitchFamily="18" charset="0"/>
                      </a:endParaRP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u="none" dirty="0">
                          <a:solidFill>
                            <a:schemeClr val="tx1"/>
                          </a:solidFill>
                          <a:effectLst/>
                          <a:latin typeface="+mn-lt"/>
                          <a:ea typeface="Times New Roman" panose="02020603050405020304" pitchFamily="18" charset="0"/>
                        </a:rPr>
                        <a:t>32</a:t>
                      </a: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u="none" dirty="0">
                          <a:solidFill>
                            <a:schemeClr val="tx1"/>
                          </a:solidFill>
                          <a:effectLst/>
                          <a:latin typeface="+mn-lt"/>
                          <a:ea typeface="Times New Roman" panose="02020603050405020304" pitchFamily="18" charset="0"/>
                        </a:rPr>
                        <a:t>90</a:t>
                      </a: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u="none" dirty="0">
                          <a:solidFill>
                            <a:schemeClr val="tx1"/>
                          </a:solidFill>
                          <a:effectLst/>
                          <a:latin typeface="+mn-lt"/>
                          <a:ea typeface="Times New Roman" panose="02020603050405020304" pitchFamily="18" charset="0"/>
                        </a:rPr>
                        <a:t>56</a:t>
                      </a: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u="none" dirty="0">
                          <a:solidFill>
                            <a:schemeClr val="tx1"/>
                          </a:solidFill>
                          <a:effectLst/>
                          <a:latin typeface="+mn-lt"/>
                          <a:ea typeface="Times New Roman" panose="02020603050405020304" pitchFamily="18" charset="0"/>
                        </a:rPr>
                        <a:t>32 to 54</a:t>
                      </a: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4191741"/>
                  </a:ext>
                </a:extLst>
              </a:tr>
              <a:tr h="263579">
                <a:tc>
                  <a:txBody>
                    <a:bodyPr/>
                    <a:lstStyle/>
                    <a:p>
                      <a:pPr marL="0" marR="0" algn="ctr">
                        <a:spcBef>
                          <a:spcPts val="0"/>
                        </a:spcBef>
                        <a:spcAft>
                          <a:spcPts val="0"/>
                        </a:spcAft>
                      </a:pPr>
                      <a:r>
                        <a:rPr lang="en-US" sz="1700" b="0" u="none" dirty="0">
                          <a:solidFill>
                            <a:schemeClr val="tx1"/>
                          </a:solidFill>
                          <a:effectLst/>
                          <a:latin typeface="+mn-lt"/>
                        </a:rPr>
                        <a:t>5</a:t>
                      </a:r>
                      <a:endParaRPr lang="en-US" sz="1700" b="0" u="none" dirty="0">
                        <a:solidFill>
                          <a:schemeClr val="tx1"/>
                        </a:solidFill>
                        <a:effectLst/>
                        <a:latin typeface="+mn-lt"/>
                        <a:ea typeface="Times New Roman" panose="02020603050405020304" pitchFamily="18" charset="0"/>
                      </a:endParaRP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u="none" dirty="0">
                          <a:solidFill>
                            <a:schemeClr val="tx1"/>
                          </a:solidFill>
                          <a:effectLst/>
                          <a:latin typeface="+mn-lt"/>
                          <a:ea typeface="Times New Roman" panose="02020603050405020304" pitchFamily="18" charset="0"/>
                        </a:rPr>
                        <a:t>41</a:t>
                      </a: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u="none" dirty="0">
                          <a:solidFill>
                            <a:schemeClr val="tx1"/>
                          </a:solidFill>
                          <a:effectLst/>
                          <a:latin typeface="+mn-lt"/>
                          <a:ea typeface="Times New Roman" panose="02020603050405020304" pitchFamily="18" charset="0"/>
                        </a:rPr>
                        <a:t>90</a:t>
                      </a: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u="none" dirty="0">
                          <a:solidFill>
                            <a:schemeClr val="tx1"/>
                          </a:solidFill>
                          <a:effectLst/>
                          <a:latin typeface="+mn-lt"/>
                          <a:ea typeface="Times New Roman" panose="02020603050405020304" pitchFamily="18" charset="0"/>
                        </a:rPr>
                        <a:t>54</a:t>
                      </a: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u="none" dirty="0">
                          <a:solidFill>
                            <a:schemeClr val="tx1"/>
                          </a:solidFill>
                          <a:effectLst/>
                          <a:latin typeface="+mn-lt"/>
                          <a:ea typeface="Times New Roman" panose="02020603050405020304" pitchFamily="18" charset="0"/>
                        </a:rPr>
                        <a:t>41 to 54</a:t>
                      </a:r>
                    </a:p>
                  </a:txBody>
                  <a:tcPr marL="96086" marR="960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5397229"/>
                  </a:ext>
                </a:extLst>
              </a:tr>
            </a:tbl>
          </a:graphicData>
        </a:graphic>
      </p:graphicFrame>
    </p:spTree>
    <p:extLst>
      <p:ext uri="{BB962C8B-B14F-4D97-AF65-F5344CB8AC3E}">
        <p14:creationId xmlns:p14="http://schemas.microsoft.com/office/powerpoint/2010/main" val="2098155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457200" y="530543"/>
            <a:ext cx="8229600" cy="823912"/>
          </a:xfrm>
        </p:spPr>
        <p:txBody>
          <a:bodyPr/>
          <a:lstStyle/>
          <a:p>
            <a:r>
              <a:rPr lang="en-US" sz="3000" dirty="0"/>
              <a:t>Task 4: Crash Test Video Analysis</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18</a:t>
            </a:fld>
            <a:endParaRPr lang="en-US" dirty="0"/>
          </a:p>
        </p:txBody>
      </p:sp>
      <p:pic>
        <p:nvPicPr>
          <p:cNvPr id="6" name="man1aos7slow">
            <a:hlinkClick r:id="" action="ppaction://media"/>
          </p:cNvPr>
          <p:cNvPicPr>
            <a:picLocks noChangeAspect="1"/>
          </p:cNvPicPr>
          <p:nvPr>
            <a:videoFile r:link="rId1"/>
            <p:extLst>
              <p:ext uri="{DAA4B4D4-6D71-4841-9C94-3DE7FCFB9230}">
                <p14:media xmlns:p14="http://schemas.microsoft.com/office/powerpoint/2010/main" r:embed="rId2">
                  <p14:trim st="20822" end="26384"/>
                </p14:media>
              </p:ext>
            </p:extLst>
          </p:nvPr>
        </p:nvPicPr>
        <p:blipFill rotWithShape="1">
          <a:blip r:embed="rId9"/>
          <a:srcRect l="41732" t="30062" r="19445" b="38226"/>
          <a:stretch/>
        </p:blipFill>
        <p:spPr>
          <a:xfrm>
            <a:off x="5176847" y="4155571"/>
            <a:ext cx="3328086" cy="2174790"/>
          </a:xfrm>
          <a:prstGeom prst="rect">
            <a:avLst/>
          </a:prstGeom>
        </p:spPr>
      </p:pic>
      <p:cxnSp>
        <p:nvCxnSpPr>
          <p:cNvPr id="7" name="Straight Connector 6"/>
          <p:cNvCxnSpPr/>
          <p:nvPr/>
        </p:nvCxnSpPr>
        <p:spPr bwMode="auto">
          <a:xfrm flipH="1">
            <a:off x="5712664" y="4171126"/>
            <a:ext cx="1" cy="2184060"/>
          </a:xfrm>
          <a:prstGeom prst="line">
            <a:avLst/>
          </a:prstGeom>
          <a:solidFill>
            <a:schemeClr val="accent1"/>
          </a:solidFill>
          <a:ln w="19050" cap="flat" cmpd="sng" algn="ctr">
            <a:solidFill>
              <a:srgbClr val="FF0000"/>
            </a:solidFill>
            <a:prstDash val="dash"/>
            <a:round/>
            <a:headEnd type="none" w="med" len="med"/>
            <a:tailEnd type="none" w="med" len="med"/>
          </a:ln>
          <a:effectLst/>
        </p:spPr>
      </p:cxnSp>
      <p:pic>
        <p:nvPicPr>
          <p:cNvPr id="12" name="rsmg1aos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19214" t="8585" r="21597"/>
          <a:stretch/>
        </p:blipFill>
        <p:spPr>
          <a:xfrm>
            <a:off x="765001" y="1779679"/>
            <a:ext cx="3108665" cy="1920479"/>
          </a:xfrm>
          <a:prstGeom prst="rect">
            <a:avLst/>
          </a:prstGeom>
        </p:spPr>
      </p:pic>
      <p:cxnSp>
        <p:nvCxnSpPr>
          <p:cNvPr id="9" name="Straight Connector 8"/>
          <p:cNvCxnSpPr/>
          <p:nvPr/>
        </p:nvCxnSpPr>
        <p:spPr bwMode="auto">
          <a:xfrm>
            <a:off x="765001" y="2644557"/>
            <a:ext cx="3108665" cy="8238"/>
          </a:xfrm>
          <a:prstGeom prst="line">
            <a:avLst/>
          </a:prstGeom>
          <a:solidFill>
            <a:schemeClr val="accent1"/>
          </a:solidFill>
          <a:ln w="12700" cap="flat" cmpd="sng" algn="ctr">
            <a:solidFill>
              <a:srgbClr val="FF0000"/>
            </a:solidFill>
            <a:prstDash val="dash"/>
            <a:round/>
            <a:headEnd type="none" w="med" len="med"/>
            <a:tailEnd type="none" w="med" len="med"/>
          </a:ln>
          <a:effectLst/>
        </p:spPr>
      </p:cxnSp>
      <p:pic>
        <p:nvPicPr>
          <p:cNvPr id="13" name="cbpp1aos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t="8614" b="9539"/>
          <a:stretch/>
        </p:blipFill>
        <p:spPr>
          <a:xfrm>
            <a:off x="5307887" y="1759077"/>
            <a:ext cx="2932648" cy="1920240"/>
          </a:xfrm>
          <a:prstGeom prst="rect">
            <a:avLst/>
          </a:prstGeom>
        </p:spPr>
      </p:pic>
      <p:cxnSp>
        <p:nvCxnSpPr>
          <p:cNvPr id="15" name="Straight Connector 14"/>
          <p:cNvCxnSpPr/>
          <p:nvPr/>
        </p:nvCxnSpPr>
        <p:spPr bwMode="auto">
          <a:xfrm flipH="1">
            <a:off x="6774211" y="1767149"/>
            <a:ext cx="12356" cy="1873758"/>
          </a:xfrm>
          <a:prstGeom prst="line">
            <a:avLst/>
          </a:prstGeom>
          <a:solidFill>
            <a:schemeClr val="accent1"/>
          </a:solidFill>
          <a:ln w="12700" cap="flat" cmpd="sng" algn="ctr">
            <a:solidFill>
              <a:srgbClr val="FF0000"/>
            </a:solidFill>
            <a:prstDash val="dash"/>
            <a:round/>
            <a:headEnd type="none" w="med" len="med"/>
            <a:tailEnd type="none" w="med" len="med"/>
          </a:ln>
          <a:effectLst/>
        </p:spPr>
      </p:cxnSp>
      <p:pic>
        <p:nvPicPr>
          <p:cNvPr id="8" name="420020-9B_A">
            <a:hlinkClick r:id="" action="ppaction://media"/>
          </p:cNvPr>
          <p:cNvPicPr>
            <a:picLocks noChangeAspect="1"/>
          </p:cNvPicPr>
          <p:nvPr>
            <a:videoFile r:link="rId1"/>
            <p:extLst>
              <p:ext uri="{DAA4B4D4-6D71-4841-9C94-3DE7FCFB9230}">
                <p14:media xmlns:p14="http://schemas.microsoft.com/office/powerpoint/2010/main" r:embed="rId7">
                  <p14:trim st="5897" end="5769"/>
                </p14:media>
              </p:ext>
            </p:extLst>
          </p:nvPr>
        </p:nvPicPr>
        <p:blipFill rotWithShape="1">
          <a:blip r:embed="rId12">
            <a:lum bright="20000" contrast="40000"/>
          </a:blip>
          <a:srcRect l="10302" t="12802" r="1306" b="7463"/>
          <a:stretch/>
        </p:blipFill>
        <p:spPr>
          <a:xfrm>
            <a:off x="747408" y="4155571"/>
            <a:ext cx="3126258" cy="2115066"/>
          </a:xfrm>
          <a:prstGeom prst="rect">
            <a:avLst/>
          </a:prstGeom>
        </p:spPr>
      </p:pic>
      <p:sp>
        <p:nvSpPr>
          <p:cNvPr id="16" name="Footer Placeholder 4"/>
          <p:cNvSpPr>
            <a:spLocks noGrp="1"/>
          </p:cNvSpPr>
          <p:nvPr/>
        </p:nvSpPr>
        <p:spPr bwMode="auto">
          <a:xfrm>
            <a:off x="581521" y="6548022"/>
            <a:ext cx="7186407"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a:t>
            </a:r>
            <a:r>
              <a:rPr lang="en-US" b="1" dirty="0"/>
              <a:t>    </a:t>
            </a:r>
            <a:r>
              <a:rPr lang="en-US" dirty="0"/>
              <a:t>TASK 1 </a:t>
            </a:r>
            <a:r>
              <a:rPr lang="en-US" dirty="0">
                <a:sym typeface="Wingdings" panose="05000000000000000000" pitchFamily="2" charset="2"/>
              </a:rPr>
              <a:t></a:t>
            </a:r>
            <a:r>
              <a:rPr lang="en-US" dirty="0"/>
              <a:t> TASK 2 </a:t>
            </a:r>
            <a:r>
              <a:rPr lang="en-US" dirty="0">
                <a:sym typeface="Wingdings" panose="05000000000000000000" pitchFamily="2" charset="2"/>
              </a:rPr>
              <a:t></a:t>
            </a:r>
            <a:r>
              <a:rPr lang="en-US" dirty="0"/>
              <a:t> TASK 3 </a:t>
            </a:r>
            <a:r>
              <a:rPr lang="en-US" dirty="0">
                <a:sym typeface="Wingdings" panose="05000000000000000000" pitchFamily="2" charset="2"/>
              </a:rPr>
              <a:t></a:t>
            </a:r>
            <a:r>
              <a:rPr lang="en-US" dirty="0"/>
              <a:t> </a:t>
            </a:r>
            <a:r>
              <a:rPr lang="en-US" b="1" dirty="0"/>
              <a:t>TASK 4: CRASH TEST REVIEW </a:t>
            </a:r>
            <a:r>
              <a:rPr lang="en-US" dirty="0">
                <a:sym typeface="Wingdings" panose="05000000000000000000" pitchFamily="2" charset="2"/>
              </a:rPr>
              <a:t></a:t>
            </a:r>
            <a:r>
              <a:rPr lang="en-US" dirty="0"/>
              <a:t> TASK 5</a:t>
            </a:r>
          </a:p>
        </p:txBody>
      </p:sp>
      <p:cxnSp>
        <p:nvCxnSpPr>
          <p:cNvPr id="17" name="Straight Connector 16"/>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sp>
        <p:nvSpPr>
          <p:cNvPr id="21" name="Rectangle 20"/>
          <p:cNvSpPr/>
          <p:nvPr/>
        </p:nvSpPr>
        <p:spPr>
          <a:xfrm>
            <a:off x="641502" y="1447433"/>
            <a:ext cx="3355662" cy="338554"/>
          </a:xfrm>
          <a:prstGeom prst="rect">
            <a:avLst/>
          </a:prstGeom>
        </p:spPr>
        <p:txBody>
          <a:bodyPr wrap="none">
            <a:spAutoFit/>
          </a:bodyPr>
          <a:lstStyle/>
          <a:p>
            <a:r>
              <a:rPr lang="en-US" sz="1600" dirty="0"/>
              <a:t>22-in. tall stone wall (NCHRP 2-11)</a:t>
            </a:r>
          </a:p>
        </p:txBody>
      </p:sp>
      <p:sp>
        <p:nvSpPr>
          <p:cNvPr id="22" name="Rectangle 21"/>
          <p:cNvSpPr/>
          <p:nvPr/>
        </p:nvSpPr>
        <p:spPr>
          <a:xfrm>
            <a:off x="4884886" y="1426116"/>
            <a:ext cx="3745192" cy="338554"/>
          </a:xfrm>
          <a:prstGeom prst="rect">
            <a:avLst/>
          </a:prstGeom>
        </p:spPr>
        <p:txBody>
          <a:bodyPr wrap="none">
            <a:spAutoFit/>
          </a:bodyPr>
          <a:lstStyle/>
          <a:p>
            <a:pPr lvl="0" algn="ctr" eaLnBrk="1" fontAlgn="auto" hangingPunct="1">
              <a:spcBef>
                <a:spcPts val="0"/>
              </a:spcBef>
              <a:spcAft>
                <a:spcPts val="0"/>
              </a:spcAft>
              <a:defRPr/>
            </a:pPr>
            <a:r>
              <a:rPr lang="en-US" sz="1600" dirty="0"/>
              <a:t>32-in. tall vertical barrier (NCHRP 3-11)</a:t>
            </a:r>
          </a:p>
        </p:txBody>
      </p:sp>
      <p:sp>
        <p:nvSpPr>
          <p:cNvPr id="23" name="Rectangle 22"/>
          <p:cNvSpPr/>
          <p:nvPr/>
        </p:nvSpPr>
        <p:spPr>
          <a:xfrm>
            <a:off x="274562" y="3800566"/>
            <a:ext cx="4071949" cy="338554"/>
          </a:xfrm>
          <a:prstGeom prst="rect">
            <a:avLst/>
          </a:prstGeom>
        </p:spPr>
        <p:txBody>
          <a:bodyPr wrap="none">
            <a:spAutoFit/>
          </a:bodyPr>
          <a:lstStyle/>
          <a:p>
            <a:pPr lvl="0" algn="ctr" eaLnBrk="1" fontAlgn="auto" hangingPunct="1">
              <a:spcBef>
                <a:spcPts val="0"/>
              </a:spcBef>
              <a:spcAft>
                <a:spcPts val="0"/>
              </a:spcAft>
              <a:defRPr/>
            </a:pPr>
            <a:r>
              <a:rPr lang="en-US" sz="1600" dirty="0"/>
              <a:t>36-in. tall single-slope barrier (MASH 4-12)</a:t>
            </a:r>
          </a:p>
        </p:txBody>
      </p:sp>
      <p:sp>
        <p:nvSpPr>
          <p:cNvPr id="24" name="Rectangle 23"/>
          <p:cNvSpPr/>
          <p:nvPr/>
        </p:nvSpPr>
        <p:spPr>
          <a:xfrm>
            <a:off x="4601601" y="3798477"/>
            <a:ext cx="4360489" cy="338554"/>
          </a:xfrm>
          <a:prstGeom prst="rect">
            <a:avLst/>
          </a:prstGeom>
        </p:spPr>
        <p:txBody>
          <a:bodyPr wrap="none">
            <a:spAutoFit/>
          </a:bodyPr>
          <a:lstStyle/>
          <a:p>
            <a:pPr algn="ctr"/>
            <a:r>
              <a:rPr lang="en-US" sz="1600" dirty="0"/>
              <a:t>49¼-in. tall concrete bridge rail (MASH 5-12)</a:t>
            </a:r>
          </a:p>
        </p:txBody>
      </p:sp>
      <p:cxnSp>
        <p:nvCxnSpPr>
          <p:cNvPr id="25" name="Straight Connector 24"/>
          <p:cNvCxnSpPr/>
          <p:nvPr/>
        </p:nvCxnSpPr>
        <p:spPr bwMode="auto">
          <a:xfrm flipH="1">
            <a:off x="2962127" y="4139120"/>
            <a:ext cx="1" cy="2184060"/>
          </a:xfrm>
          <a:prstGeom prst="line">
            <a:avLst/>
          </a:prstGeom>
          <a:solidFill>
            <a:schemeClr val="accent1"/>
          </a:solidFill>
          <a:ln w="19050" cap="flat" cmpd="sng" algn="ctr">
            <a:solidFill>
              <a:srgbClr val="FF0000"/>
            </a:solidFill>
            <a:prstDash val="dash"/>
            <a:round/>
            <a:headEnd type="none" w="med" len="med"/>
            <a:tailEnd type="none" w="med" len="med"/>
          </a:ln>
          <a:effectLst/>
        </p:spPr>
      </p:cxnSp>
    </p:spTree>
    <p:extLst>
      <p:ext uri="{BB962C8B-B14F-4D97-AF65-F5344CB8AC3E}">
        <p14:creationId xmlns:p14="http://schemas.microsoft.com/office/powerpoint/2010/main" val="225320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398" fill="hold"/>
                                        <p:tgtEl>
                                          <p:spTgt spid="12"/>
                                        </p:tgtEl>
                                      </p:cBhvr>
                                    </p:cmd>
                                  </p:childTnLst>
                                </p:cTn>
                              </p:par>
                              <p:par>
                                <p:cTn id="7" presetID="1" presetClass="mediacall" presetSubtype="0" fill="hold" nodeType="withEffect">
                                  <p:stCondLst>
                                    <p:cond delay="0"/>
                                  </p:stCondLst>
                                  <p:childTnLst>
                                    <p:cmd type="call" cmd="playFrom(0.0)">
                                      <p:cBhvr>
                                        <p:cTn id="8" dur="26833" fill="hold"/>
                                        <p:tgtEl>
                                          <p:spTgt spid="13"/>
                                        </p:tgtEl>
                                      </p:cBhvr>
                                    </p:cmd>
                                  </p:childTnLst>
                                </p:cTn>
                              </p:par>
                              <p:par>
                                <p:cTn id="9" presetID="1" presetClass="mediacall" presetSubtype="0" fill="hold" nodeType="withEffect">
                                  <p:stCondLst>
                                    <p:cond delay="0"/>
                                  </p:stCondLst>
                                  <p:childTnLst>
                                    <p:cmd type="call" cmd="playFrom(0.0)">
                                      <p:cBhvr>
                                        <p:cTn id="10" dur="1905" fill="hold"/>
                                        <p:tgtEl>
                                          <p:spTgt spid="8"/>
                                        </p:tgtEl>
                                      </p:cBhvr>
                                    </p:cmd>
                                  </p:childTnLst>
                                </p:cTn>
                              </p:par>
                              <p:par>
                                <p:cTn id="11" presetID="1" presetClass="mediacall" presetSubtype="0" fill="hold" nodeType="withEffect">
                                  <p:stCondLst>
                                    <p:cond delay="0"/>
                                  </p:stCondLst>
                                  <p:childTnLst>
                                    <p:cmd type="call" cmd="playFrom(0.0)">
                                      <p:cBhvr>
                                        <p:cTn id="12" dur="194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remove" display="0">
                  <p:stCondLst>
                    <p:cond delay="indefinite"/>
                  </p:stCondLst>
                </p:cTn>
                <p:tgtEl>
                  <p:spTgt spid="12"/>
                </p:tgtEl>
              </p:cMediaNode>
            </p:video>
            <p:video>
              <p:cMediaNode vol="80000">
                <p:cTn id="14" repeatCount="indefinite" fill="remove" display="0">
                  <p:stCondLst>
                    <p:cond delay="indefinite"/>
                  </p:stCondLst>
                </p:cTn>
                <p:tgtEl>
                  <p:spTgt spid="6"/>
                </p:tgtEl>
              </p:cMediaNode>
            </p:video>
            <p:video>
              <p:cMediaNode vol="80000">
                <p:cTn id="15" repeatCount="indefinite" fill="remove" display="0">
                  <p:stCondLst>
                    <p:cond delay="indefinite"/>
                  </p:stCondLst>
                </p:cTn>
                <p:tgtEl>
                  <p:spTgt spid="13"/>
                </p:tgtEl>
              </p:cMediaNode>
            </p:video>
            <p:video>
              <p:cMediaNode vol="80000">
                <p:cTn id="16" repeatCount="indefinite" fill="remove" display="0">
                  <p:stCondLst>
                    <p:cond delay="indefinite"/>
                  </p:stCondLst>
                </p:cTn>
                <p:tgtEl>
                  <p:spTgt spid="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530543"/>
            <a:ext cx="8229600" cy="823912"/>
          </a:xfrm>
        </p:spPr>
        <p:txBody>
          <a:bodyPr/>
          <a:lstStyle/>
          <a:p>
            <a:r>
              <a:rPr lang="en-US" sz="3600" dirty="0"/>
              <a:t>ZOI measurement from video</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19</a:t>
            </a:fld>
            <a:endParaRPr lang="en-US" dirty="0"/>
          </a:p>
        </p:txBody>
      </p:sp>
      <p:sp>
        <p:nvSpPr>
          <p:cNvPr id="7" name="Content Placeholder 2"/>
          <p:cNvSpPr txBox="1">
            <a:spLocks/>
          </p:cNvSpPr>
          <p:nvPr/>
        </p:nvSpPr>
        <p:spPr bwMode="auto">
          <a:xfrm>
            <a:off x="457201" y="1449642"/>
            <a:ext cx="8229599" cy="259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bg2"/>
              </a:buClr>
              <a:buSzPct val="40000"/>
              <a:buFont typeface="Wingdings" pitchFamily="2" charset="2"/>
              <a:buChar char="n"/>
              <a:defRPr sz="2400">
                <a:solidFill>
                  <a:schemeClr val="tx1"/>
                </a:solidFill>
                <a:latin typeface="Arial" charset="0"/>
              </a:defRPr>
            </a:lvl3pPr>
            <a:lvl4pPr marL="1600200" indent="-228600" algn="l" rtl="0" eaLnBrk="0" fontAlgn="base" hangingPunct="0">
              <a:spcBef>
                <a:spcPct val="20000"/>
              </a:spcBef>
              <a:spcAft>
                <a:spcPct val="0"/>
              </a:spcAft>
              <a:buClr>
                <a:schemeClr val="accent2"/>
              </a:buClr>
              <a:buSzPct val="40000"/>
              <a:buFont typeface="Wingdings" pitchFamily="2" charset="2"/>
              <a:buChar char="¨"/>
              <a:defRPr sz="2000">
                <a:solidFill>
                  <a:schemeClr val="tx1"/>
                </a:solidFill>
                <a:latin typeface="Arial" charset="0"/>
              </a:defRPr>
            </a:lvl4pPr>
            <a:lvl5pPr marL="2057400" indent="-228600" algn="l" rtl="0" eaLnBrk="0" fontAlgn="base" hangingPunct="0">
              <a:spcBef>
                <a:spcPct val="20000"/>
              </a:spcBef>
              <a:spcAft>
                <a:spcPct val="0"/>
              </a:spcAft>
              <a:buClr>
                <a:schemeClr val="bg2"/>
              </a:buClr>
              <a:buSzPct val="30000"/>
              <a:buFont typeface="Wingdings" pitchFamily="2" charset="2"/>
              <a:buChar char="§"/>
              <a:defRPr sz="2000">
                <a:solidFill>
                  <a:schemeClr val="tx1"/>
                </a:solidFill>
                <a:latin typeface="Arial" charset="0"/>
              </a:defRPr>
            </a:lvl5pPr>
            <a:lvl6pPr marL="25146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9pPr>
          </a:lstStyle>
          <a:p>
            <a:r>
              <a:rPr lang="en-US" sz="2000" dirty="0"/>
              <a:t>High-speed video was used to isolate critical vehicle components and determine range of movement during impacts</a:t>
            </a:r>
          </a:p>
          <a:p>
            <a:r>
              <a:rPr lang="en-US" sz="2000" dirty="0"/>
              <a:t>Three measurements were taken from each test:</a:t>
            </a:r>
          </a:p>
          <a:p>
            <a:pPr lvl="1"/>
            <a:r>
              <a:rPr lang="en-US" sz="1800" dirty="0"/>
              <a:t>Maximum lateral extent</a:t>
            </a:r>
          </a:p>
          <a:p>
            <a:pPr lvl="1"/>
            <a:r>
              <a:rPr lang="en-US" sz="1800" dirty="0"/>
              <a:t>Vertical extent at the point of maximum lateral extent</a:t>
            </a:r>
          </a:p>
          <a:p>
            <a:pPr lvl="1"/>
            <a:r>
              <a:rPr lang="en-US" sz="1800" dirty="0"/>
              <a:t>Maximum vertical extent over the front barrier face</a:t>
            </a:r>
          </a:p>
          <a:p>
            <a:r>
              <a:rPr lang="en-US" sz="2000" dirty="0"/>
              <a:t>Used to develop preliminary, conservative ZOI envelopes</a:t>
            </a:r>
          </a:p>
          <a:p>
            <a:endParaRPr lang="en-US" sz="2000" dirty="0"/>
          </a:p>
          <a:p>
            <a:pPr lvl="1"/>
            <a:endParaRPr lang="en-US" sz="1600" dirty="0"/>
          </a:p>
        </p:txBody>
      </p:sp>
      <p:sp>
        <p:nvSpPr>
          <p:cNvPr id="5" name="Footer Placeholder 4"/>
          <p:cNvSpPr>
            <a:spLocks noGrp="1"/>
          </p:cNvSpPr>
          <p:nvPr/>
        </p:nvSpPr>
        <p:spPr bwMode="auto">
          <a:xfrm>
            <a:off x="581521" y="6548022"/>
            <a:ext cx="7186407"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a:t>
            </a:r>
            <a:r>
              <a:rPr lang="en-US" b="1" dirty="0"/>
              <a:t>    </a:t>
            </a:r>
            <a:r>
              <a:rPr lang="en-US" dirty="0"/>
              <a:t>TASK 1 </a:t>
            </a:r>
            <a:r>
              <a:rPr lang="en-US" dirty="0">
                <a:sym typeface="Wingdings" panose="05000000000000000000" pitchFamily="2" charset="2"/>
              </a:rPr>
              <a:t></a:t>
            </a:r>
            <a:r>
              <a:rPr lang="en-US" dirty="0"/>
              <a:t> TASK 2 </a:t>
            </a:r>
            <a:r>
              <a:rPr lang="en-US" dirty="0">
                <a:sym typeface="Wingdings" panose="05000000000000000000" pitchFamily="2" charset="2"/>
              </a:rPr>
              <a:t></a:t>
            </a:r>
            <a:r>
              <a:rPr lang="en-US" dirty="0"/>
              <a:t> TASK 3 </a:t>
            </a:r>
            <a:r>
              <a:rPr lang="en-US" dirty="0">
                <a:sym typeface="Wingdings" panose="05000000000000000000" pitchFamily="2" charset="2"/>
              </a:rPr>
              <a:t></a:t>
            </a:r>
            <a:r>
              <a:rPr lang="en-US" dirty="0"/>
              <a:t> </a:t>
            </a:r>
            <a:r>
              <a:rPr lang="en-US" b="1" dirty="0"/>
              <a:t>TASK 4: CRASH TEST REVIEW </a:t>
            </a:r>
            <a:r>
              <a:rPr lang="en-US" dirty="0">
                <a:sym typeface="Wingdings" panose="05000000000000000000" pitchFamily="2" charset="2"/>
              </a:rPr>
              <a:t></a:t>
            </a:r>
            <a:r>
              <a:rPr lang="en-US" dirty="0"/>
              <a:t> TASK 5</a:t>
            </a:r>
          </a:p>
        </p:txBody>
      </p:sp>
      <p:cxnSp>
        <p:nvCxnSpPr>
          <p:cNvPr id="8" name="Straight Connector 7"/>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pic>
        <p:nvPicPr>
          <p:cNvPr id="11" name="Picture 10" descr="TL-3 (H34BR-2)"/>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0919" t="17323" r="51660" b="57458"/>
          <a:stretch/>
        </p:blipFill>
        <p:spPr bwMode="auto">
          <a:xfrm>
            <a:off x="765451" y="4048076"/>
            <a:ext cx="2901908" cy="2133515"/>
          </a:xfrm>
          <a:prstGeom prst="rect">
            <a:avLst/>
          </a:prstGeom>
          <a:noFill/>
          <a:ln>
            <a:noFill/>
          </a:ln>
          <a:extLst>
            <a:ext uri="{53640926-AAD7-44D8-BBD7-CCE9431645EC}">
              <a14:shadowObscured xmlns:a14="http://schemas.microsoft.com/office/drawing/2010/main"/>
            </a:ext>
          </a:extLst>
        </p:spPr>
      </p:pic>
      <p:pic>
        <p:nvPicPr>
          <p:cNvPr id="15" name="Picture 14" descr="TL-4 (4CBR-1)"/>
          <p:cNvPicPr/>
          <p:nvPr/>
        </p:nvPicPr>
        <p:blipFill rotWithShape="1">
          <a:blip r:embed="rId4">
            <a:extLst>
              <a:ext uri="{28A0092B-C50C-407E-A947-70E740481C1C}">
                <a14:useLocalDpi xmlns:a14="http://schemas.microsoft.com/office/drawing/2010/main" val="0"/>
              </a:ext>
            </a:extLst>
          </a:blip>
          <a:srcRect l="32399" t="20549" r="35048" b="38156"/>
          <a:stretch/>
        </p:blipFill>
        <p:spPr bwMode="auto">
          <a:xfrm>
            <a:off x="3837041" y="4048076"/>
            <a:ext cx="2102339" cy="2133515"/>
          </a:xfrm>
          <a:prstGeom prst="rect">
            <a:avLst/>
          </a:prstGeom>
          <a:noFill/>
          <a:ln>
            <a:noFill/>
          </a:ln>
          <a:extLst>
            <a:ext uri="{53640926-AAD7-44D8-BBD7-CCE9431645EC}">
              <a14:shadowObscured xmlns:a14="http://schemas.microsoft.com/office/drawing/2010/main"/>
            </a:ext>
          </a:extLst>
        </p:spPr>
      </p:pic>
      <p:pic>
        <p:nvPicPr>
          <p:cNvPr id="16" name="Picture 15" descr="TL-5 (tl5cmb-2)"/>
          <p:cNvPicPr/>
          <p:nvPr/>
        </p:nvPicPr>
        <p:blipFill rotWithShape="1">
          <a:blip r:embed="rId5" cstate="print">
            <a:extLst>
              <a:ext uri="{28A0092B-C50C-407E-A947-70E740481C1C}">
                <a14:useLocalDpi xmlns:a14="http://schemas.microsoft.com/office/drawing/2010/main" val="0"/>
              </a:ext>
            </a:extLst>
          </a:blip>
          <a:srcRect l="18589" t="6001" r="27631" b="38917"/>
          <a:stretch/>
        </p:blipFill>
        <p:spPr bwMode="auto">
          <a:xfrm>
            <a:off x="6082937" y="4048076"/>
            <a:ext cx="2603863" cy="2133515"/>
          </a:xfrm>
          <a:prstGeom prst="rect">
            <a:avLst/>
          </a:prstGeom>
          <a:noFill/>
          <a:ln>
            <a:noFill/>
          </a:ln>
          <a:extLst>
            <a:ext uri="{53640926-AAD7-44D8-BBD7-CCE9431645EC}">
              <a14:shadowObscured xmlns:a14="http://schemas.microsoft.com/office/drawing/2010/main"/>
            </a:ext>
          </a:extLst>
        </p:spPr>
      </p:pic>
      <p:grpSp>
        <p:nvGrpSpPr>
          <p:cNvPr id="17" name="Group 16"/>
          <p:cNvGrpSpPr/>
          <p:nvPr/>
        </p:nvGrpSpPr>
        <p:grpSpPr>
          <a:xfrm>
            <a:off x="6647509" y="4147723"/>
            <a:ext cx="757924" cy="1299781"/>
            <a:chOff x="0" y="14829"/>
            <a:chExt cx="990303" cy="1752243"/>
          </a:xfrm>
          <a:effectLst>
            <a:glow rad="63500">
              <a:schemeClr val="bg1">
                <a:alpha val="40000"/>
              </a:schemeClr>
            </a:glow>
          </a:effectLst>
        </p:grpSpPr>
        <p:cxnSp>
          <p:nvCxnSpPr>
            <p:cNvPr id="18" name="Straight Connector 17"/>
            <p:cNvCxnSpPr/>
            <p:nvPr/>
          </p:nvCxnSpPr>
          <p:spPr>
            <a:xfrm flipH="1">
              <a:off x="1" y="14829"/>
              <a:ext cx="990302" cy="816857"/>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839972"/>
              <a:ext cx="736600" cy="927100"/>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733646" y="1765005"/>
              <a:ext cx="152400" cy="0"/>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5219960" y="4297832"/>
            <a:ext cx="608356" cy="1301022"/>
            <a:chOff x="0" y="0"/>
            <a:chExt cx="814057" cy="1637414"/>
          </a:xfrm>
          <a:effectLst>
            <a:glow rad="63500">
              <a:schemeClr val="bg1">
                <a:alpha val="40000"/>
              </a:schemeClr>
            </a:glow>
          </a:effectLst>
        </p:grpSpPr>
        <p:cxnSp>
          <p:nvCxnSpPr>
            <p:cNvPr id="22" name="Straight Connector 21"/>
            <p:cNvCxnSpPr/>
            <p:nvPr/>
          </p:nvCxnSpPr>
          <p:spPr>
            <a:xfrm>
              <a:off x="116959" y="0"/>
              <a:ext cx="696595" cy="444500"/>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48856" y="446568"/>
              <a:ext cx="665201" cy="1185063"/>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0" y="1637414"/>
              <a:ext cx="145746" cy="0"/>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990236" y="4297832"/>
            <a:ext cx="370840" cy="752475"/>
            <a:chOff x="0" y="7832"/>
            <a:chExt cx="291111" cy="683639"/>
          </a:xfrm>
          <a:effectLst>
            <a:glow rad="63500">
              <a:schemeClr val="bg1">
                <a:alpha val="60000"/>
              </a:schemeClr>
            </a:glow>
          </a:effectLst>
        </p:grpSpPr>
        <p:cxnSp>
          <p:nvCxnSpPr>
            <p:cNvPr id="26" name="Straight Connector 25"/>
            <p:cNvCxnSpPr/>
            <p:nvPr/>
          </p:nvCxnSpPr>
          <p:spPr>
            <a:xfrm flipV="1">
              <a:off x="0" y="7832"/>
              <a:ext cx="291111" cy="518664"/>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0" y="510363"/>
              <a:ext cx="87782" cy="175565"/>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95693" y="691116"/>
              <a:ext cx="175108" cy="355"/>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7601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166255" y="130398"/>
            <a:ext cx="8977745" cy="1617218"/>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Trebuchet MS"/>
                <a:ea typeface="Geneva" charset="0"/>
                <a:cs typeface="Trebuchet MS"/>
              </a:defRPr>
            </a:lvl1pPr>
            <a:lvl2pPr algn="ctr" rtl="0" eaLnBrk="1" fontAlgn="base" hangingPunct="1">
              <a:spcBef>
                <a:spcPct val="0"/>
              </a:spcBef>
              <a:spcAft>
                <a:spcPct val="0"/>
              </a:spcAft>
              <a:defRPr sz="4400">
                <a:solidFill>
                  <a:schemeClr val="tx1"/>
                </a:solidFill>
                <a:latin typeface="Trebuchet MS" charset="0"/>
                <a:ea typeface="Geneva" charset="0"/>
                <a:cs typeface="Geneva" charset="0"/>
              </a:defRPr>
            </a:lvl2pPr>
            <a:lvl3pPr algn="ctr" rtl="0" eaLnBrk="1" fontAlgn="base" hangingPunct="1">
              <a:spcBef>
                <a:spcPct val="0"/>
              </a:spcBef>
              <a:spcAft>
                <a:spcPct val="0"/>
              </a:spcAft>
              <a:defRPr sz="4400">
                <a:solidFill>
                  <a:schemeClr val="tx1"/>
                </a:solidFill>
                <a:latin typeface="Trebuchet MS" charset="0"/>
                <a:ea typeface="Geneva" charset="0"/>
                <a:cs typeface="Geneva" charset="0"/>
              </a:defRPr>
            </a:lvl3pPr>
            <a:lvl4pPr algn="ctr" rtl="0" eaLnBrk="1" fontAlgn="base" hangingPunct="1">
              <a:spcBef>
                <a:spcPct val="0"/>
              </a:spcBef>
              <a:spcAft>
                <a:spcPct val="0"/>
              </a:spcAft>
              <a:defRPr sz="4400">
                <a:solidFill>
                  <a:schemeClr val="tx1"/>
                </a:solidFill>
                <a:latin typeface="Trebuchet MS" charset="0"/>
                <a:ea typeface="Geneva" charset="0"/>
                <a:cs typeface="Geneva" charset="0"/>
              </a:defRPr>
            </a:lvl4pPr>
            <a:lvl5pPr algn="ctr" rtl="0" eaLnBrk="1" fontAlgn="base" hangingPunct="1">
              <a:spcBef>
                <a:spcPct val="0"/>
              </a:spcBef>
              <a:spcAft>
                <a:spcPct val="0"/>
              </a:spcAft>
              <a:defRPr sz="4400">
                <a:solidFill>
                  <a:schemeClr val="tx1"/>
                </a:solidFill>
                <a:latin typeface="Trebuchet MS" charset="0"/>
                <a:ea typeface="Geneva" charset="0"/>
                <a:cs typeface="Geneva" charset="0"/>
              </a:defRPr>
            </a:lvl5pPr>
            <a:lvl6pPr marL="457200" algn="ctr"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rtl="0" eaLnBrk="1" fontAlgn="base" hangingPunct="1">
              <a:spcBef>
                <a:spcPct val="0"/>
              </a:spcBef>
              <a:spcAft>
                <a:spcPct val="0"/>
              </a:spcAft>
              <a:defRPr sz="4400">
                <a:solidFill>
                  <a:schemeClr val="tx1"/>
                </a:solidFill>
                <a:latin typeface="Calibri" charset="0"/>
                <a:ea typeface="Geneva" charset="0"/>
                <a:cs typeface="Geneva" charset="0"/>
              </a:defRPr>
            </a:lvl9pPr>
          </a:lstStyle>
          <a:p>
            <a:r>
              <a:rPr lang="en-US" sz="2800" b="1" dirty="0" smtClean="0"/>
              <a:t>NCHRP Project 22-34:</a:t>
            </a:r>
            <a:br>
              <a:rPr lang="en-US" sz="2800" b="1" dirty="0" smtClean="0"/>
            </a:br>
            <a:r>
              <a:rPr lang="en-US" sz="2800" b="1" dirty="0" smtClean="0"/>
              <a:t>Determination of Zone of Intrusion Envelopes Under MASH Impact Conditions for Rigid Barrier</a:t>
            </a:r>
            <a:br>
              <a:rPr lang="en-US" sz="2800" b="1" dirty="0" smtClean="0"/>
            </a:br>
            <a:endParaRPr lang="en-US" sz="2800" b="1" dirty="0"/>
          </a:p>
        </p:txBody>
      </p:sp>
      <p:sp>
        <p:nvSpPr>
          <p:cNvPr id="9" name="Rectangle 3"/>
          <p:cNvSpPr txBox="1">
            <a:spLocks noChangeArrowheads="1"/>
          </p:cNvSpPr>
          <p:nvPr/>
        </p:nvSpPr>
        <p:spPr>
          <a:xfrm>
            <a:off x="423130" y="1874031"/>
            <a:ext cx="8720870" cy="3205153"/>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b="1" dirty="0" smtClean="0"/>
              <a:t>Midwest Roadside Safety Facility </a:t>
            </a:r>
          </a:p>
          <a:p>
            <a:pPr marL="0" indent="0" algn="ctr">
              <a:buNone/>
            </a:pPr>
            <a:r>
              <a:rPr lang="en-US" sz="2000" b="1" dirty="0" smtClean="0"/>
              <a:t>University of Nebraska–Lincoln</a:t>
            </a:r>
          </a:p>
          <a:p>
            <a:pPr marL="0" indent="0">
              <a:buNone/>
            </a:pPr>
            <a:r>
              <a:rPr lang="en-US" sz="1800" b="1" dirty="0" smtClean="0"/>
              <a:t>Research Team</a:t>
            </a:r>
          </a:p>
          <a:p>
            <a:pPr>
              <a:lnSpc>
                <a:spcPct val="80000"/>
              </a:lnSpc>
            </a:pPr>
            <a:r>
              <a:rPr lang="en-US" sz="1800" dirty="0" smtClean="0"/>
              <a:t>Cody S. Stolle, Ph.D., Principal Investigator</a:t>
            </a:r>
          </a:p>
          <a:p>
            <a:pPr>
              <a:lnSpc>
                <a:spcPct val="80000"/>
              </a:lnSpc>
            </a:pPr>
            <a:r>
              <a:rPr lang="en-US" sz="1800" dirty="0" smtClean="0"/>
              <a:t>Jennifer Rasmussen, Ph.D., P.E., Co-Principal Investigator</a:t>
            </a:r>
          </a:p>
          <a:p>
            <a:pPr>
              <a:lnSpc>
                <a:spcPct val="80000"/>
              </a:lnSpc>
            </a:pPr>
            <a:r>
              <a:rPr lang="en-US" sz="1600" dirty="0" smtClean="0"/>
              <a:t>Robert W. Bielenberg, M.S.M.E.</a:t>
            </a:r>
          </a:p>
          <a:p>
            <a:pPr>
              <a:lnSpc>
                <a:spcPct val="80000"/>
              </a:lnSpc>
            </a:pPr>
            <a:r>
              <a:rPr lang="en-US" sz="1600" dirty="0" smtClean="0"/>
              <a:t>Ronald K. Faller, Ph.D., P.E.</a:t>
            </a:r>
          </a:p>
          <a:p>
            <a:pPr>
              <a:lnSpc>
                <a:spcPct val="80000"/>
              </a:lnSpc>
            </a:pPr>
            <a:r>
              <a:rPr lang="en-US" sz="1600" dirty="0" smtClean="0"/>
              <a:t>Luis Rodriguez, M.S.M.E.</a:t>
            </a:r>
          </a:p>
          <a:p>
            <a:pPr>
              <a:lnSpc>
                <a:spcPct val="80000"/>
              </a:lnSpc>
            </a:pPr>
            <a:r>
              <a:rPr lang="en-US" sz="1600" dirty="0" smtClean="0"/>
              <a:t>Nathan Dowler, M.S.M.E.</a:t>
            </a:r>
          </a:p>
          <a:p>
            <a:pPr>
              <a:lnSpc>
                <a:spcPct val="80000"/>
              </a:lnSpc>
            </a:pPr>
            <a:r>
              <a:rPr lang="en-US" sz="1600" dirty="0" smtClean="0"/>
              <a:t>Chen Fang, Ph.D.</a:t>
            </a:r>
          </a:p>
          <a:p>
            <a:pPr algn="ctr">
              <a:lnSpc>
                <a:spcPct val="80000"/>
              </a:lnSpc>
            </a:pPr>
            <a:endParaRPr lang="en-US" sz="2800" dirty="0" smtClean="0"/>
          </a:p>
          <a:p>
            <a:pPr algn="ctr">
              <a:lnSpc>
                <a:spcPct val="80000"/>
              </a:lnSpc>
            </a:pPr>
            <a:endParaRPr lang="en-US" sz="2800" dirty="0" smtClean="0"/>
          </a:p>
          <a:p>
            <a:pPr algn="ctr">
              <a:lnSpc>
                <a:spcPct val="80000"/>
              </a:lnSpc>
            </a:pPr>
            <a:endParaRPr lang="en-US" sz="2800" dirty="0" smtClean="0"/>
          </a:p>
          <a:p>
            <a:pPr algn="ctr">
              <a:lnSpc>
                <a:spcPct val="80000"/>
              </a:lnSpc>
            </a:pPr>
            <a:endParaRPr lang="en-US" sz="2800" dirty="0"/>
          </a:p>
        </p:txBody>
      </p:sp>
    </p:spTree>
    <p:extLst>
      <p:ext uri="{BB962C8B-B14F-4D97-AF65-F5344CB8AC3E}">
        <p14:creationId xmlns:p14="http://schemas.microsoft.com/office/powerpoint/2010/main" val="9599332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530543"/>
            <a:ext cx="8229600" cy="823912"/>
          </a:xfrm>
        </p:spPr>
        <p:txBody>
          <a:bodyPr/>
          <a:lstStyle/>
          <a:p>
            <a:r>
              <a:rPr lang="en-US" sz="3600" dirty="0"/>
              <a:t>Vehicle-barrier interaction</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20</a:t>
            </a:fld>
            <a:endParaRPr lang="en-US" dirty="0"/>
          </a:p>
        </p:txBody>
      </p:sp>
      <p:sp>
        <p:nvSpPr>
          <p:cNvPr id="7" name="Content Placeholder 2"/>
          <p:cNvSpPr txBox="1">
            <a:spLocks/>
          </p:cNvSpPr>
          <p:nvPr/>
        </p:nvSpPr>
        <p:spPr bwMode="auto">
          <a:xfrm>
            <a:off x="457201" y="1449642"/>
            <a:ext cx="8229599" cy="259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bg2"/>
              </a:buClr>
              <a:buSzPct val="40000"/>
              <a:buFont typeface="Wingdings" pitchFamily="2" charset="2"/>
              <a:buChar char="n"/>
              <a:defRPr sz="2400">
                <a:solidFill>
                  <a:schemeClr val="tx1"/>
                </a:solidFill>
                <a:latin typeface="Arial" charset="0"/>
              </a:defRPr>
            </a:lvl3pPr>
            <a:lvl4pPr marL="1600200" indent="-228600" algn="l" rtl="0" eaLnBrk="0" fontAlgn="base" hangingPunct="0">
              <a:spcBef>
                <a:spcPct val="20000"/>
              </a:spcBef>
              <a:spcAft>
                <a:spcPct val="0"/>
              </a:spcAft>
              <a:buClr>
                <a:schemeClr val="accent2"/>
              </a:buClr>
              <a:buSzPct val="40000"/>
              <a:buFont typeface="Wingdings" pitchFamily="2" charset="2"/>
              <a:buChar char="¨"/>
              <a:defRPr sz="2000">
                <a:solidFill>
                  <a:schemeClr val="tx1"/>
                </a:solidFill>
                <a:latin typeface="Arial" charset="0"/>
              </a:defRPr>
            </a:lvl4pPr>
            <a:lvl5pPr marL="2057400" indent="-228600" algn="l" rtl="0" eaLnBrk="0" fontAlgn="base" hangingPunct="0">
              <a:spcBef>
                <a:spcPct val="20000"/>
              </a:spcBef>
              <a:spcAft>
                <a:spcPct val="0"/>
              </a:spcAft>
              <a:buClr>
                <a:schemeClr val="bg2"/>
              </a:buClr>
              <a:buSzPct val="30000"/>
              <a:buFont typeface="Wingdings" pitchFamily="2" charset="2"/>
              <a:buChar char="§"/>
              <a:defRPr sz="2000">
                <a:solidFill>
                  <a:schemeClr val="tx1"/>
                </a:solidFill>
                <a:latin typeface="Arial" charset="0"/>
              </a:defRPr>
            </a:lvl5pPr>
            <a:lvl6pPr marL="25146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9pPr>
          </a:lstStyle>
          <a:p>
            <a:r>
              <a:rPr lang="en-US" sz="2000" dirty="0"/>
              <a:t>Factors affecting ZOI were examined</a:t>
            </a:r>
          </a:p>
          <a:p>
            <a:pPr lvl="1"/>
            <a:r>
              <a:rPr lang="en-US" sz="1800" dirty="0"/>
              <a:t>Vehicle-barrier friction</a:t>
            </a:r>
          </a:p>
          <a:p>
            <a:pPr lvl="1"/>
            <a:r>
              <a:rPr lang="en-US" sz="1800" dirty="0"/>
              <a:t>Vehicle suspension failure</a:t>
            </a:r>
          </a:p>
          <a:p>
            <a:pPr lvl="1"/>
            <a:r>
              <a:rPr lang="en-US" sz="1800" dirty="0"/>
              <a:t>Tire deflation</a:t>
            </a:r>
          </a:p>
          <a:p>
            <a:r>
              <a:rPr lang="en-US" sz="2000" dirty="0"/>
              <a:t>No common parameters found, but used to develop accurate models for simulation</a:t>
            </a:r>
          </a:p>
          <a:p>
            <a:endParaRPr lang="en-US" sz="2000" dirty="0"/>
          </a:p>
          <a:p>
            <a:pPr lvl="1"/>
            <a:endParaRPr lang="en-US" sz="1600" dirty="0"/>
          </a:p>
        </p:txBody>
      </p:sp>
      <p:sp>
        <p:nvSpPr>
          <p:cNvPr id="5" name="Footer Placeholder 4"/>
          <p:cNvSpPr>
            <a:spLocks noGrp="1"/>
          </p:cNvSpPr>
          <p:nvPr/>
        </p:nvSpPr>
        <p:spPr bwMode="auto">
          <a:xfrm>
            <a:off x="581521" y="6548022"/>
            <a:ext cx="7186407"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a:t>
            </a:r>
            <a:r>
              <a:rPr lang="en-US" b="1" dirty="0"/>
              <a:t>    </a:t>
            </a:r>
            <a:r>
              <a:rPr lang="en-US" dirty="0"/>
              <a:t>TASK 1 </a:t>
            </a:r>
            <a:r>
              <a:rPr lang="en-US" dirty="0">
                <a:sym typeface="Wingdings" panose="05000000000000000000" pitchFamily="2" charset="2"/>
              </a:rPr>
              <a:t></a:t>
            </a:r>
            <a:r>
              <a:rPr lang="en-US" dirty="0"/>
              <a:t> TASK 2 </a:t>
            </a:r>
            <a:r>
              <a:rPr lang="en-US" dirty="0">
                <a:sym typeface="Wingdings" panose="05000000000000000000" pitchFamily="2" charset="2"/>
              </a:rPr>
              <a:t></a:t>
            </a:r>
            <a:r>
              <a:rPr lang="en-US" dirty="0"/>
              <a:t> TASK 3 </a:t>
            </a:r>
            <a:r>
              <a:rPr lang="en-US" dirty="0">
                <a:sym typeface="Wingdings" panose="05000000000000000000" pitchFamily="2" charset="2"/>
              </a:rPr>
              <a:t></a:t>
            </a:r>
            <a:r>
              <a:rPr lang="en-US" dirty="0"/>
              <a:t> </a:t>
            </a:r>
            <a:r>
              <a:rPr lang="en-US" b="1" dirty="0"/>
              <a:t>TASK 4: CRASH TEST REVIEW </a:t>
            </a:r>
            <a:r>
              <a:rPr lang="en-US" dirty="0">
                <a:sym typeface="Wingdings" panose="05000000000000000000" pitchFamily="2" charset="2"/>
              </a:rPr>
              <a:t></a:t>
            </a:r>
            <a:r>
              <a:rPr lang="en-US" dirty="0"/>
              <a:t> TASK 5</a:t>
            </a:r>
          </a:p>
        </p:txBody>
      </p:sp>
      <p:cxnSp>
        <p:nvCxnSpPr>
          <p:cNvPr id="8" name="Straight Connector 7"/>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graphicFrame>
        <p:nvGraphicFramePr>
          <p:cNvPr id="2" name="Table 1"/>
          <p:cNvGraphicFramePr>
            <a:graphicFrameLocks noGrp="1"/>
          </p:cNvGraphicFramePr>
          <p:nvPr>
            <p:extLst/>
          </p:nvPr>
        </p:nvGraphicFramePr>
        <p:xfrm>
          <a:off x="748256" y="3706914"/>
          <a:ext cx="7606391" cy="2722307"/>
        </p:xfrm>
        <a:graphic>
          <a:graphicData uri="http://schemas.openxmlformats.org/drawingml/2006/table">
            <a:tbl>
              <a:tblPr firstRow="1" firstCol="1" bandRow="1">
                <a:tableStyleId>{5C22544A-7EE6-4342-B048-85BDC9FD1C3A}</a:tableStyleId>
              </a:tblPr>
              <a:tblGrid>
                <a:gridCol w="1217428">
                  <a:extLst>
                    <a:ext uri="{9D8B030D-6E8A-4147-A177-3AD203B41FA5}">
                      <a16:colId xmlns:a16="http://schemas.microsoft.com/office/drawing/2014/main" val="1626229248"/>
                    </a:ext>
                  </a:extLst>
                </a:gridCol>
                <a:gridCol w="1366346">
                  <a:extLst>
                    <a:ext uri="{9D8B030D-6E8A-4147-A177-3AD203B41FA5}">
                      <a16:colId xmlns:a16="http://schemas.microsoft.com/office/drawing/2014/main" val="1081368414"/>
                    </a:ext>
                  </a:extLst>
                </a:gridCol>
                <a:gridCol w="1095686">
                  <a:extLst>
                    <a:ext uri="{9D8B030D-6E8A-4147-A177-3AD203B41FA5}">
                      <a16:colId xmlns:a16="http://schemas.microsoft.com/office/drawing/2014/main" val="34506892"/>
                    </a:ext>
                  </a:extLst>
                </a:gridCol>
                <a:gridCol w="1248589">
                  <a:extLst>
                    <a:ext uri="{9D8B030D-6E8A-4147-A177-3AD203B41FA5}">
                      <a16:colId xmlns:a16="http://schemas.microsoft.com/office/drawing/2014/main" val="3058064536"/>
                    </a:ext>
                  </a:extLst>
                </a:gridCol>
                <a:gridCol w="1339171">
                  <a:extLst>
                    <a:ext uri="{9D8B030D-6E8A-4147-A177-3AD203B41FA5}">
                      <a16:colId xmlns:a16="http://schemas.microsoft.com/office/drawing/2014/main" val="1605575599"/>
                    </a:ext>
                  </a:extLst>
                </a:gridCol>
                <a:gridCol w="1339171">
                  <a:extLst>
                    <a:ext uri="{9D8B030D-6E8A-4147-A177-3AD203B41FA5}">
                      <a16:colId xmlns:a16="http://schemas.microsoft.com/office/drawing/2014/main" val="2991439199"/>
                    </a:ext>
                  </a:extLst>
                </a:gridCol>
              </a:tblGrid>
              <a:tr h="771587">
                <a:tc>
                  <a:txBody>
                    <a:bodyPr/>
                    <a:lstStyle/>
                    <a:p>
                      <a:pPr marL="0" marR="0" algn="ctr">
                        <a:spcBef>
                          <a:spcPts val="0"/>
                        </a:spcBef>
                        <a:spcAft>
                          <a:spcPts val="0"/>
                        </a:spcAft>
                      </a:pPr>
                      <a:r>
                        <a:rPr lang="en-US" sz="1600" dirty="0">
                          <a:solidFill>
                            <a:schemeClr val="tx1"/>
                          </a:solidFill>
                          <a:effectLst/>
                        </a:rPr>
                        <a:t>Test no.</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Test designation</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Barrier type</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Peak lateral load (kips)</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Peak longitudinal load (kips)</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Estimated friction coefficient</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9308776"/>
                  </a:ext>
                </a:extLst>
              </a:tr>
              <a:tr h="243485">
                <a:tc>
                  <a:txBody>
                    <a:bodyPr/>
                    <a:lstStyle/>
                    <a:p>
                      <a:pPr marL="0" marR="0" algn="ctr">
                        <a:spcBef>
                          <a:spcPts val="0"/>
                        </a:spcBef>
                        <a:spcAft>
                          <a:spcPts val="0"/>
                        </a:spcAft>
                      </a:pPr>
                      <a:r>
                        <a:rPr lang="en-US" sz="1600" b="0" dirty="0">
                          <a:solidFill>
                            <a:schemeClr val="tx1"/>
                          </a:solidFill>
                          <a:effectLst/>
                        </a:rPr>
                        <a:t>4CBR-1</a:t>
                      </a:r>
                      <a:endParaRPr lang="en-US" sz="1600" b="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4-12</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Concrete</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152.6</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50.2</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0.29 - 0.59</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7782491"/>
                  </a:ext>
                </a:extLst>
              </a:tr>
              <a:tr h="243485">
                <a:tc>
                  <a:txBody>
                    <a:bodyPr/>
                    <a:lstStyle/>
                    <a:p>
                      <a:pPr marL="0" marR="0" algn="ctr">
                        <a:spcBef>
                          <a:spcPts val="0"/>
                        </a:spcBef>
                        <a:spcAft>
                          <a:spcPts val="0"/>
                        </a:spcAft>
                      </a:pPr>
                      <a:r>
                        <a:rPr lang="en-US" sz="1600" b="0" dirty="0">
                          <a:solidFill>
                            <a:schemeClr val="tx1"/>
                          </a:solidFill>
                          <a:effectLst/>
                        </a:rPr>
                        <a:t>H34BR-1</a:t>
                      </a:r>
                      <a:endParaRPr lang="en-US" sz="1600" b="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3-10</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Concrete</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58.7</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16</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0.29 - 0.68</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9672272"/>
                  </a:ext>
                </a:extLst>
              </a:tr>
              <a:tr h="243485">
                <a:tc>
                  <a:txBody>
                    <a:bodyPr/>
                    <a:lstStyle/>
                    <a:p>
                      <a:pPr marL="0" marR="0" algn="ctr">
                        <a:spcBef>
                          <a:spcPts val="0"/>
                        </a:spcBef>
                        <a:spcAft>
                          <a:spcPts val="0"/>
                        </a:spcAft>
                      </a:pPr>
                      <a:r>
                        <a:rPr lang="en-US" sz="1600" b="0" dirty="0">
                          <a:solidFill>
                            <a:schemeClr val="tx1"/>
                          </a:solidFill>
                          <a:effectLst/>
                        </a:rPr>
                        <a:t>H34BR-2</a:t>
                      </a:r>
                      <a:endParaRPr lang="en-US" sz="1600" b="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3-11</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Concrete</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88.6</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21.6</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0.29</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2549884"/>
                  </a:ext>
                </a:extLst>
              </a:tr>
              <a:tr h="243485">
                <a:tc>
                  <a:txBody>
                    <a:bodyPr/>
                    <a:lstStyle/>
                    <a:p>
                      <a:pPr marL="0" marR="0" algn="ctr">
                        <a:spcBef>
                          <a:spcPts val="0"/>
                        </a:spcBef>
                        <a:spcAft>
                          <a:spcPts val="0"/>
                        </a:spcAft>
                      </a:pPr>
                      <a:r>
                        <a:rPr lang="en-US" sz="1600" b="0" dirty="0">
                          <a:solidFill>
                            <a:schemeClr val="tx1"/>
                          </a:solidFill>
                          <a:effectLst/>
                        </a:rPr>
                        <a:t>KSFRP-1</a:t>
                      </a:r>
                      <a:endParaRPr lang="en-US" sz="1600" b="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3-11</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Concrete</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76.2</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15.6</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0.13 - 0.17</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509790"/>
                  </a:ext>
                </a:extLst>
              </a:tr>
              <a:tr h="243485">
                <a:tc>
                  <a:txBody>
                    <a:bodyPr/>
                    <a:lstStyle/>
                    <a:p>
                      <a:pPr marL="0" marR="0" algn="ctr">
                        <a:spcBef>
                          <a:spcPts val="0"/>
                        </a:spcBef>
                        <a:spcAft>
                          <a:spcPts val="0"/>
                        </a:spcAft>
                      </a:pPr>
                      <a:r>
                        <a:rPr lang="en-US" sz="1600" b="0" dirty="0">
                          <a:solidFill>
                            <a:schemeClr val="tx1"/>
                          </a:solidFill>
                          <a:effectLst/>
                        </a:rPr>
                        <a:t>OSSB-1</a:t>
                      </a:r>
                      <a:endParaRPr lang="en-US" sz="1600" b="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3-11</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Concrete</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84.5</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20.0</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0.28</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1258125"/>
                  </a:ext>
                </a:extLst>
              </a:tr>
              <a:tr h="243485">
                <a:tc>
                  <a:txBody>
                    <a:bodyPr/>
                    <a:lstStyle/>
                    <a:p>
                      <a:pPr marL="0" marR="0" algn="ctr">
                        <a:spcBef>
                          <a:spcPts val="0"/>
                        </a:spcBef>
                        <a:spcAft>
                          <a:spcPts val="0"/>
                        </a:spcAft>
                      </a:pPr>
                      <a:r>
                        <a:rPr lang="en-US" sz="1600" b="0" dirty="0">
                          <a:solidFill>
                            <a:schemeClr val="tx1"/>
                          </a:solidFill>
                          <a:effectLst/>
                        </a:rPr>
                        <a:t>STBR-2</a:t>
                      </a:r>
                      <a:endParaRPr lang="en-US" sz="1600" b="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4-11</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Steel</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82.0</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9.1</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0.13</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0672937"/>
                  </a:ext>
                </a:extLst>
              </a:tr>
              <a:tr h="243485">
                <a:tc>
                  <a:txBody>
                    <a:bodyPr/>
                    <a:lstStyle/>
                    <a:p>
                      <a:pPr marL="0" marR="0" algn="ctr">
                        <a:spcBef>
                          <a:spcPts val="0"/>
                        </a:spcBef>
                        <a:spcAft>
                          <a:spcPts val="0"/>
                        </a:spcAft>
                      </a:pPr>
                      <a:r>
                        <a:rPr lang="en-US" sz="1600" b="0" dirty="0">
                          <a:solidFill>
                            <a:schemeClr val="tx1"/>
                          </a:solidFill>
                          <a:effectLst/>
                        </a:rPr>
                        <a:t>STBR-3</a:t>
                      </a:r>
                      <a:endParaRPr lang="en-US" sz="1600" b="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4-10</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Steel</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52.2</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15.9</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0.11 - 0.36</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1514326"/>
                  </a:ext>
                </a:extLst>
              </a:tr>
              <a:tr h="243485">
                <a:tc>
                  <a:txBody>
                    <a:bodyPr/>
                    <a:lstStyle/>
                    <a:p>
                      <a:pPr marL="0" marR="0" algn="ctr">
                        <a:spcBef>
                          <a:spcPts val="0"/>
                        </a:spcBef>
                        <a:spcAft>
                          <a:spcPts val="0"/>
                        </a:spcAft>
                      </a:pPr>
                      <a:r>
                        <a:rPr lang="en-US" sz="1600" b="0" dirty="0">
                          <a:solidFill>
                            <a:schemeClr val="tx1"/>
                          </a:solidFill>
                          <a:effectLst/>
                        </a:rPr>
                        <a:t>STBR-4</a:t>
                      </a:r>
                      <a:endParaRPr lang="en-US" sz="1600" b="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4-12</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Steel</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106.2</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44.9</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0.12</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91307" marR="91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7013465"/>
                  </a:ext>
                </a:extLst>
              </a:tr>
            </a:tbl>
          </a:graphicData>
        </a:graphic>
      </p:graphicFrame>
    </p:spTree>
    <p:extLst>
      <p:ext uri="{BB962C8B-B14F-4D97-AF65-F5344CB8AC3E}">
        <p14:creationId xmlns:p14="http://schemas.microsoft.com/office/powerpoint/2010/main" val="2520234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530543"/>
            <a:ext cx="8229600" cy="823912"/>
          </a:xfrm>
        </p:spPr>
        <p:txBody>
          <a:bodyPr/>
          <a:lstStyle/>
          <a:p>
            <a:r>
              <a:rPr lang="en-US" sz="3600" dirty="0"/>
              <a:t>Task 5: Phase I Summary</a:t>
            </a:r>
          </a:p>
        </p:txBody>
      </p:sp>
      <p:sp>
        <p:nvSpPr>
          <p:cNvPr id="3" name="Content Placeholder 2"/>
          <p:cNvSpPr>
            <a:spLocks noGrp="1"/>
          </p:cNvSpPr>
          <p:nvPr>
            <p:ph idx="1"/>
          </p:nvPr>
        </p:nvSpPr>
        <p:spPr>
          <a:xfrm>
            <a:off x="457200" y="1387664"/>
            <a:ext cx="8229600" cy="5227320"/>
          </a:xfrm>
        </p:spPr>
        <p:txBody>
          <a:bodyPr/>
          <a:lstStyle/>
          <a:p>
            <a:r>
              <a:rPr lang="en-US" sz="2800" dirty="0"/>
              <a:t>Interim report submitted to committee, reviewed, &amp; Phase 1 completed September 2019</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21</a:t>
            </a:fld>
            <a:endParaRPr lang="en-US" dirty="0"/>
          </a:p>
        </p:txBody>
      </p:sp>
      <p:sp>
        <p:nvSpPr>
          <p:cNvPr id="5" name="Footer Placeholder 4"/>
          <p:cNvSpPr>
            <a:spLocks noGrp="1"/>
          </p:cNvSpPr>
          <p:nvPr/>
        </p:nvSpPr>
        <p:spPr bwMode="auto">
          <a:xfrm>
            <a:off x="581521" y="6548022"/>
            <a:ext cx="7186407"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a:t>
            </a:r>
            <a:r>
              <a:rPr lang="en-US" b="1" dirty="0"/>
              <a:t>    </a:t>
            </a:r>
            <a:r>
              <a:rPr lang="en-US" dirty="0"/>
              <a:t>TASK 1 </a:t>
            </a:r>
            <a:r>
              <a:rPr lang="en-US" dirty="0">
                <a:sym typeface="Wingdings" panose="05000000000000000000" pitchFamily="2" charset="2"/>
              </a:rPr>
              <a:t></a:t>
            </a:r>
            <a:r>
              <a:rPr lang="en-US" dirty="0"/>
              <a:t> TASK 2 </a:t>
            </a:r>
            <a:r>
              <a:rPr lang="en-US" dirty="0">
                <a:sym typeface="Wingdings" panose="05000000000000000000" pitchFamily="2" charset="2"/>
              </a:rPr>
              <a:t></a:t>
            </a:r>
            <a:r>
              <a:rPr lang="en-US" dirty="0"/>
              <a:t> TASK 3 </a:t>
            </a:r>
            <a:r>
              <a:rPr lang="en-US" dirty="0">
                <a:sym typeface="Wingdings" panose="05000000000000000000" pitchFamily="2" charset="2"/>
              </a:rPr>
              <a:t></a:t>
            </a:r>
            <a:r>
              <a:rPr lang="en-US" dirty="0"/>
              <a:t> TASK 4 </a:t>
            </a:r>
            <a:r>
              <a:rPr lang="en-US" dirty="0">
                <a:sym typeface="Wingdings" panose="05000000000000000000" pitchFamily="2" charset="2"/>
              </a:rPr>
              <a:t></a:t>
            </a:r>
            <a:r>
              <a:rPr lang="en-US" dirty="0"/>
              <a:t> </a:t>
            </a:r>
            <a:r>
              <a:rPr lang="en-US" b="1" dirty="0"/>
              <a:t>TASK 5: PHASE I SUMMARY</a:t>
            </a:r>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spTree>
    <p:extLst>
      <p:ext uri="{BB962C8B-B14F-4D97-AF65-F5344CB8AC3E}">
        <p14:creationId xmlns:p14="http://schemas.microsoft.com/office/powerpoint/2010/main" val="3139391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530543"/>
            <a:ext cx="8229600" cy="823912"/>
          </a:xfrm>
        </p:spPr>
        <p:txBody>
          <a:bodyPr/>
          <a:lstStyle/>
          <a:p>
            <a:r>
              <a:rPr lang="en-US" sz="3200" dirty="0"/>
              <a:t>Task 6: Simulation Validation</a:t>
            </a:r>
          </a:p>
        </p:txBody>
      </p:sp>
      <p:sp>
        <p:nvSpPr>
          <p:cNvPr id="3" name="Content Placeholder 2"/>
          <p:cNvSpPr>
            <a:spLocks noGrp="1"/>
          </p:cNvSpPr>
          <p:nvPr>
            <p:ph idx="1"/>
          </p:nvPr>
        </p:nvSpPr>
        <p:spPr>
          <a:xfrm>
            <a:off x="457200" y="1477373"/>
            <a:ext cx="8229600" cy="3136191"/>
          </a:xfrm>
        </p:spPr>
        <p:txBody>
          <a:bodyPr/>
          <a:lstStyle/>
          <a:p>
            <a:r>
              <a:rPr lang="en-US" sz="2400" dirty="0"/>
              <a:t>Validation using full-scale tests (2-3 per vehicle model)</a:t>
            </a:r>
          </a:p>
          <a:p>
            <a:pPr lvl="1"/>
            <a:r>
              <a:rPr lang="en-US" sz="2200" dirty="0"/>
              <a:t>Different barrier shapes, heights for each test condition</a:t>
            </a:r>
          </a:p>
          <a:p>
            <a:r>
              <a:rPr lang="en-US" sz="2400" dirty="0"/>
              <a:t>Bracket ZOI behavior considering:</a:t>
            </a:r>
          </a:p>
          <a:p>
            <a:pPr lvl="1"/>
            <a:r>
              <a:rPr lang="en-US" sz="2200" dirty="0"/>
              <a:t>Vehicle tire/suspension failure</a:t>
            </a:r>
          </a:p>
          <a:p>
            <a:pPr lvl="1"/>
            <a:r>
              <a:rPr lang="en-US" sz="2200" dirty="0"/>
              <a:t>Vehicle-barrier friction</a:t>
            </a:r>
          </a:p>
          <a:p>
            <a:r>
              <a:rPr lang="en-US" sz="2400" dirty="0"/>
              <a:t>Test and model compared using visual inspection and kinematic behavior</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22</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TASK 6: MODEL VALIDATION </a:t>
            </a:r>
            <a:r>
              <a:rPr lang="en-US" dirty="0">
                <a:sym typeface="Wingdings" panose="05000000000000000000" pitchFamily="2" charset="2"/>
              </a:rPr>
              <a:t></a:t>
            </a:r>
            <a:r>
              <a:rPr lang="en-US" dirty="0"/>
              <a:t> TASK 7 </a:t>
            </a:r>
            <a:r>
              <a:rPr lang="en-US" dirty="0">
                <a:sym typeface="Wingdings" panose="05000000000000000000" pitchFamily="2" charset="2"/>
              </a:rPr>
              <a:t></a:t>
            </a:r>
            <a:r>
              <a:rPr lang="en-US" dirty="0"/>
              <a:t> TASK 8 </a:t>
            </a:r>
            <a:r>
              <a:rPr lang="en-US" dirty="0">
                <a:sym typeface="Wingdings" panose="05000000000000000000" pitchFamily="2" charset="2"/>
              </a:rPr>
              <a:t></a:t>
            </a:r>
            <a:r>
              <a:rPr lang="en-US" dirty="0"/>
              <a:t> TASK 9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graphicFrame>
        <p:nvGraphicFramePr>
          <p:cNvPr id="10" name="Table 9"/>
          <p:cNvGraphicFramePr>
            <a:graphicFrameLocks noGrp="1"/>
          </p:cNvGraphicFramePr>
          <p:nvPr>
            <p:extLst/>
          </p:nvPr>
        </p:nvGraphicFramePr>
        <p:xfrm>
          <a:off x="251460" y="4613564"/>
          <a:ext cx="8641080" cy="1714500"/>
        </p:xfrm>
        <a:graphic>
          <a:graphicData uri="http://schemas.openxmlformats.org/drawingml/2006/table">
            <a:tbl>
              <a:tblPr firstRow="1" firstCol="1" bandRow="1">
                <a:tableStyleId>{5C22544A-7EE6-4342-B048-85BDC9FD1C3A}</a:tableStyleId>
              </a:tblPr>
              <a:tblGrid>
                <a:gridCol w="594360">
                  <a:extLst>
                    <a:ext uri="{9D8B030D-6E8A-4147-A177-3AD203B41FA5}">
                      <a16:colId xmlns:a16="http://schemas.microsoft.com/office/drawing/2014/main" val="3406598143"/>
                    </a:ext>
                  </a:extLst>
                </a:gridCol>
                <a:gridCol w="1188720">
                  <a:extLst>
                    <a:ext uri="{9D8B030D-6E8A-4147-A177-3AD203B41FA5}">
                      <a16:colId xmlns:a16="http://schemas.microsoft.com/office/drawing/2014/main" val="506041057"/>
                    </a:ext>
                  </a:extLst>
                </a:gridCol>
                <a:gridCol w="1645920">
                  <a:extLst>
                    <a:ext uri="{9D8B030D-6E8A-4147-A177-3AD203B41FA5}">
                      <a16:colId xmlns:a16="http://schemas.microsoft.com/office/drawing/2014/main" val="586538788"/>
                    </a:ext>
                  </a:extLst>
                </a:gridCol>
                <a:gridCol w="1645920">
                  <a:extLst>
                    <a:ext uri="{9D8B030D-6E8A-4147-A177-3AD203B41FA5}">
                      <a16:colId xmlns:a16="http://schemas.microsoft.com/office/drawing/2014/main" val="1765689595"/>
                    </a:ext>
                  </a:extLst>
                </a:gridCol>
                <a:gridCol w="594360">
                  <a:extLst>
                    <a:ext uri="{9D8B030D-6E8A-4147-A177-3AD203B41FA5}">
                      <a16:colId xmlns:a16="http://schemas.microsoft.com/office/drawing/2014/main" val="2116252632"/>
                    </a:ext>
                  </a:extLst>
                </a:gridCol>
                <a:gridCol w="594360">
                  <a:extLst>
                    <a:ext uri="{9D8B030D-6E8A-4147-A177-3AD203B41FA5}">
                      <a16:colId xmlns:a16="http://schemas.microsoft.com/office/drawing/2014/main" val="938082618"/>
                    </a:ext>
                  </a:extLst>
                </a:gridCol>
                <a:gridCol w="594360">
                  <a:extLst>
                    <a:ext uri="{9D8B030D-6E8A-4147-A177-3AD203B41FA5}">
                      <a16:colId xmlns:a16="http://schemas.microsoft.com/office/drawing/2014/main" val="3834987842"/>
                    </a:ext>
                  </a:extLst>
                </a:gridCol>
                <a:gridCol w="594360">
                  <a:extLst>
                    <a:ext uri="{9D8B030D-6E8A-4147-A177-3AD203B41FA5}">
                      <a16:colId xmlns:a16="http://schemas.microsoft.com/office/drawing/2014/main" val="3249350382"/>
                    </a:ext>
                  </a:extLst>
                </a:gridCol>
                <a:gridCol w="594360">
                  <a:extLst>
                    <a:ext uri="{9D8B030D-6E8A-4147-A177-3AD203B41FA5}">
                      <a16:colId xmlns:a16="http://schemas.microsoft.com/office/drawing/2014/main" val="1214955878"/>
                    </a:ext>
                  </a:extLst>
                </a:gridCol>
                <a:gridCol w="594360">
                  <a:extLst>
                    <a:ext uri="{9D8B030D-6E8A-4147-A177-3AD203B41FA5}">
                      <a16:colId xmlns:a16="http://schemas.microsoft.com/office/drawing/2014/main" val="1216468104"/>
                    </a:ext>
                  </a:extLst>
                </a:gridCol>
              </a:tblGrid>
              <a:tr h="190500">
                <a:tc rowSpan="2">
                  <a:txBody>
                    <a:bodyPr/>
                    <a:lstStyle/>
                    <a:p>
                      <a:pPr marL="0" marR="0" algn="ctr">
                        <a:spcBef>
                          <a:spcPts val="0"/>
                        </a:spcBef>
                        <a:spcAft>
                          <a:spcPts val="0"/>
                        </a:spcAft>
                      </a:pPr>
                      <a:r>
                        <a:rPr lang="en-US" sz="1100" dirty="0">
                          <a:solidFill>
                            <a:schemeClr val="tx1"/>
                          </a:solidFill>
                          <a:effectLst/>
                          <a:latin typeface="+mn-lt"/>
                        </a:rPr>
                        <a:t>MASH TL</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spcBef>
                          <a:spcPts val="0"/>
                        </a:spcBef>
                        <a:spcAft>
                          <a:spcPts val="0"/>
                        </a:spcAft>
                      </a:pPr>
                      <a:r>
                        <a:rPr lang="en-US" sz="1100" dirty="0">
                          <a:solidFill>
                            <a:schemeClr val="tx1"/>
                          </a:solidFill>
                          <a:effectLst/>
                          <a:latin typeface="+mn-lt"/>
                        </a:rPr>
                        <a:t>Test no.</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spcBef>
                          <a:spcPts val="0"/>
                        </a:spcBef>
                        <a:spcAft>
                          <a:spcPts val="0"/>
                        </a:spcAft>
                      </a:pPr>
                      <a:r>
                        <a:rPr lang="en-US" sz="1100" dirty="0">
                          <a:solidFill>
                            <a:schemeClr val="tx1"/>
                          </a:solidFill>
                          <a:effectLst/>
                          <a:latin typeface="+mn-lt"/>
                        </a:rPr>
                        <a:t>Test vehicle</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Vehicle model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ctr">
                        <a:spcBef>
                          <a:spcPts val="0"/>
                        </a:spcBef>
                        <a:spcAft>
                          <a:spcPts val="0"/>
                        </a:spcAft>
                      </a:pPr>
                      <a:r>
                        <a:rPr lang="en-US" sz="1100" baseline="0" dirty="0">
                          <a:solidFill>
                            <a:schemeClr val="tx1"/>
                          </a:solidFill>
                          <a:effectLst/>
                          <a:latin typeface="+mn-lt"/>
                          <a:ea typeface="Times New Roman" panose="02020603050405020304" pitchFamily="18" charset="0"/>
                        </a:rPr>
                        <a:t>Weight (lb)</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gn="ctr">
                        <a:spcBef>
                          <a:spcPts val="0"/>
                        </a:spcBef>
                        <a:spcAft>
                          <a:spcPts val="0"/>
                        </a:spcAft>
                      </a:pPr>
                      <a:endParaRPr lang="en-US" sz="12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ctr">
                        <a:spcBef>
                          <a:spcPts val="0"/>
                        </a:spcBef>
                        <a:spcAft>
                          <a:spcPts val="0"/>
                        </a:spcAft>
                      </a:pPr>
                      <a:r>
                        <a:rPr lang="en-US" sz="1100" dirty="0">
                          <a:solidFill>
                            <a:schemeClr val="tx1"/>
                          </a:solidFill>
                          <a:effectLst/>
                          <a:latin typeface="+mn-lt"/>
                        </a:rPr>
                        <a:t>Velocity (mph)</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marL="0" marR="0" algn="ctr">
                        <a:spcBef>
                          <a:spcPts val="0"/>
                        </a:spcBef>
                        <a:spcAft>
                          <a:spcPts val="0"/>
                        </a:spcAft>
                      </a:pPr>
                      <a:r>
                        <a:rPr lang="en-US" sz="1100" dirty="0">
                          <a:solidFill>
                            <a:schemeClr val="tx1"/>
                          </a:solidFill>
                          <a:effectLst/>
                          <a:latin typeface="+mn-lt"/>
                        </a:rPr>
                        <a:t>Angle (deg.)</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063775195"/>
                  </a:ext>
                </a:extLst>
              </a:tr>
              <a:tr h="1905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100" b="1" dirty="0">
                          <a:solidFill>
                            <a:schemeClr val="tx1"/>
                          </a:solidFill>
                          <a:effectLst/>
                          <a:latin typeface="+mn-lt"/>
                          <a:ea typeface="Times New Roman" panose="02020603050405020304" pitchFamily="18" charset="0"/>
                        </a:rPr>
                        <a:t>Test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b="1" dirty="0">
                          <a:solidFill>
                            <a:schemeClr val="tx1"/>
                          </a:solidFill>
                          <a:effectLst/>
                          <a:latin typeface="+mn-lt"/>
                          <a:ea typeface="Times New Roman" panose="02020603050405020304" pitchFamily="18" charset="0"/>
                        </a:rPr>
                        <a:t>Model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b="1" dirty="0">
                          <a:solidFill>
                            <a:schemeClr val="tx1"/>
                          </a:solidFill>
                          <a:effectLst/>
                          <a:latin typeface="+mn-lt"/>
                        </a:rPr>
                        <a:t>Test</a:t>
                      </a:r>
                      <a:endParaRPr lang="en-US" sz="1100" b="1"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b="1" dirty="0">
                          <a:solidFill>
                            <a:schemeClr val="tx1"/>
                          </a:solidFill>
                          <a:effectLst/>
                          <a:latin typeface="+mn-lt"/>
                        </a:rPr>
                        <a:t>Model</a:t>
                      </a:r>
                      <a:endParaRPr lang="en-US" sz="1100" b="1"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b="1" dirty="0">
                          <a:solidFill>
                            <a:schemeClr val="tx1"/>
                          </a:solidFill>
                          <a:effectLst/>
                          <a:latin typeface="+mn-lt"/>
                        </a:rPr>
                        <a:t>Test</a:t>
                      </a:r>
                      <a:endParaRPr lang="en-US" sz="1100" b="1"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b="1" dirty="0">
                          <a:solidFill>
                            <a:schemeClr val="tx1"/>
                          </a:solidFill>
                          <a:effectLst/>
                          <a:latin typeface="+mn-lt"/>
                        </a:rPr>
                        <a:t>Model</a:t>
                      </a:r>
                      <a:endParaRPr lang="en-US" sz="1100" b="1"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6345552"/>
                  </a:ext>
                </a:extLst>
              </a:tr>
              <a:tr h="190500">
                <a:tc>
                  <a:txBody>
                    <a:bodyPr/>
                    <a:lstStyle/>
                    <a:p>
                      <a:pPr marL="0" marR="0" algn="ctr">
                        <a:spcBef>
                          <a:spcPts val="0"/>
                        </a:spcBef>
                        <a:spcAft>
                          <a:spcPts val="0"/>
                        </a:spcAft>
                      </a:pPr>
                      <a:r>
                        <a:rPr lang="en-US" sz="1100" b="0" dirty="0">
                          <a:solidFill>
                            <a:schemeClr val="tx1"/>
                          </a:solidFill>
                          <a:effectLst/>
                          <a:latin typeface="+mn-lt"/>
                        </a:rPr>
                        <a:t>2</a:t>
                      </a:r>
                      <a:endParaRPr lang="en-US" sz="1100" b="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IBBR-1</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2011 RAM 1500 Quad</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2018 RAM 1500 Quad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4,980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5,022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45.3</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45.3</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25.6</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25.0</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173994"/>
                  </a:ext>
                </a:extLst>
              </a:tr>
              <a:tr h="190500">
                <a:tc rowSpan="2">
                  <a:txBody>
                    <a:bodyPr/>
                    <a:lstStyle/>
                    <a:p>
                      <a:pPr marL="0" marR="0" algn="ctr">
                        <a:spcBef>
                          <a:spcPts val="0"/>
                        </a:spcBef>
                        <a:spcAft>
                          <a:spcPts val="0"/>
                        </a:spcAft>
                      </a:pPr>
                      <a:r>
                        <a:rPr lang="en-US" sz="1100" b="0" dirty="0">
                          <a:solidFill>
                            <a:schemeClr val="tx1"/>
                          </a:solidFill>
                          <a:effectLst/>
                          <a:latin typeface="+mn-lt"/>
                        </a:rPr>
                        <a:t>3</a:t>
                      </a:r>
                      <a:endParaRPr lang="en-US" sz="1100" b="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H34BR-2</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2018 RAM 1500 Crew</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2018 RAM 1500 Quad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5,001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5,022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64.0</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63.9</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25.4</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25.0</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4169956"/>
                  </a:ext>
                </a:extLst>
              </a:tr>
              <a:tr h="190500">
                <a:tc vMerge="1">
                  <a:txBody>
                    <a:bodyPr/>
                    <a:lstStyle/>
                    <a:p>
                      <a:endParaRPr lang="en-US"/>
                    </a:p>
                  </a:txBody>
                  <a:tcPr/>
                </a:tc>
                <a:tc>
                  <a:txBody>
                    <a:bodyPr/>
                    <a:lstStyle/>
                    <a:p>
                      <a:pPr marL="0" marR="0" algn="ctr">
                        <a:spcBef>
                          <a:spcPts val="0"/>
                        </a:spcBef>
                        <a:spcAft>
                          <a:spcPts val="0"/>
                        </a:spcAft>
                      </a:pPr>
                      <a:r>
                        <a:rPr lang="en-US" sz="1100" dirty="0">
                          <a:solidFill>
                            <a:schemeClr val="tx1"/>
                          </a:solidFill>
                          <a:effectLst/>
                          <a:latin typeface="+mn-lt"/>
                        </a:rPr>
                        <a:t>OSSB-1</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2011 RAM 1500 Quad</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effectLst/>
                          <a:latin typeface="+mn-lt"/>
                          <a:ea typeface="Times New Roman" panose="02020603050405020304" pitchFamily="18" charset="0"/>
                        </a:rPr>
                        <a:t>2018 RAM 1500 Quad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5,001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5,022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62.8</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62.8</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24.9</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25.0</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9446645"/>
                  </a:ext>
                </a:extLst>
              </a:tr>
              <a:tr h="190500">
                <a:tc rowSpan="2">
                  <a:txBody>
                    <a:bodyPr/>
                    <a:lstStyle/>
                    <a:p>
                      <a:pPr marL="0" marR="0" algn="ctr">
                        <a:spcBef>
                          <a:spcPts val="0"/>
                        </a:spcBef>
                        <a:spcAft>
                          <a:spcPts val="0"/>
                        </a:spcAft>
                      </a:pPr>
                      <a:r>
                        <a:rPr lang="en-US" sz="1100" b="0" dirty="0">
                          <a:solidFill>
                            <a:schemeClr val="tx1"/>
                          </a:solidFill>
                          <a:effectLst/>
                          <a:latin typeface="+mn-lt"/>
                        </a:rPr>
                        <a:t>4</a:t>
                      </a:r>
                      <a:endParaRPr lang="en-US" sz="1100" b="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4CBR-1</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2005 International 4300</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1996 Ford F800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22,198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21,768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57.6</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57.6</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16.0</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16.0</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5665559"/>
                  </a:ext>
                </a:extLst>
              </a:tr>
              <a:tr h="190500">
                <a:tc vMerge="1">
                  <a:txBody>
                    <a:bodyPr/>
                    <a:lstStyle/>
                    <a:p>
                      <a:endParaRPr lang="en-US"/>
                    </a:p>
                  </a:txBody>
                  <a:tcPr/>
                </a:tc>
                <a:tc>
                  <a:txBody>
                    <a:bodyPr/>
                    <a:lstStyle/>
                    <a:p>
                      <a:pPr marL="0" marR="0" algn="ctr">
                        <a:spcBef>
                          <a:spcPts val="0"/>
                        </a:spcBef>
                        <a:spcAft>
                          <a:spcPts val="0"/>
                        </a:spcAft>
                      </a:pPr>
                      <a:r>
                        <a:rPr lang="en-US" sz="1100" dirty="0">
                          <a:solidFill>
                            <a:schemeClr val="tx1"/>
                          </a:solidFill>
                          <a:effectLst/>
                          <a:latin typeface="+mn-lt"/>
                        </a:rPr>
                        <a:t>420020-9b</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1991 International 4700</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1996 Ford F800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22,150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21,768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57.2</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57.2</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16.1</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16.1</a:t>
                      </a:r>
                      <a:endParaRPr lang="en-US" sz="11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8795256"/>
                  </a:ext>
                </a:extLst>
              </a:tr>
              <a:tr h="190500">
                <a:tc rowSpan="2">
                  <a:txBody>
                    <a:bodyPr/>
                    <a:lstStyle/>
                    <a:p>
                      <a:pPr marL="0" marR="0" algn="ctr">
                        <a:spcBef>
                          <a:spcPts val="0"/>
                        </a:spcBef>
                        <a:spcAft>
                          <a:spcPts val="0"/>
                        </a:spcAft>
                      </a:pPr>
                      <a:r>
                        <a:rPr lang="en-US" sz="1100" b="0" dirty="0">
                          <a:solidFill>
                            <a:schemeClr val="tx1"/>
                          </a:solidFill>
                          <a:effectLst/>
                          <a:latin typeface="+mn-lt"/>
                          <a:ea typeface="Times New Roman" panose="02020603050405020304" pitchFamily="18"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MAN-1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2004 International 9200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i="1" dirty="0">
                          <a:solidFill>
                            <a:schemeClr val="tx1"/>
                          </a:solidFill>
                          <a:effectLst/>
                          <a:latin typeface="+mn-lt"/>
                          <a:ea typeface="Times New Roman" panose="02020603050405020304" pitchFamily="18" charset="0"/>
                        </a:rPr>
                        <a:t>Tractor-trailer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80,076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80,126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51.7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51.9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15.2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15.2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4260078"/>
                  </a:ext>
                </a:extLst>
              </a:tr>
              <a:tr h="190500">
                <a:tc vMerge="1">
                  <a:txBody>
                    <a:bodyPr/>
                    <a:lstStyle/>
                    <a:p>
                      <a:pPr marL="0" marR="0" algn="ctr">
                        <a:spcBef>
                          <a:spcPts val="0"/>
                        </a:spcBef>
                        <a:spcAft>
                          <a:spcPts val="0"/>
                        </a:spcAft>
                      </a:pP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510605-RYU-1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1995 GM Tractor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dirty="0">
                          <a:solidFill>
                            <a:schemeClr val="tx1"/>
                          </a:solidFill>
                          <a:effectLst/>
                          <a:latin typeface="+mn-lt"/>
                          <a:ea typeface="Times New Roman" panose="02020603050405020304" pitchFamily="18" charset="0"/>
                        </a:rPr>
                        <a:t>Tractor-trailer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79,650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79,982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49.1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51.9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14.6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ea typeface="Times New Roman" panose="02020603050405020304" pitchFamily="18" charset="0"/>
                        </a:rPr>
                        <a:t>14.6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703631"/>
                  </a:ext>
                </a:extLst>
              </a:tr>
            </a:tbl>
          </a:graphicData>
        </a:graphic>
      </p:graphicFrame>
    </p:spTree>
    <p:extLst>
      <p:ext uri="{BB962C8B-B14F-4D97-AF65-F5344CB8AC3E}">
        <p14:creationId xmlns:p14="http://schemas.microsoft.com/office/powerpoint/2010/main" val="2673430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530543"/>
            <a:ext cx="8229600" cy="823912"/>
          </a:xfrm>
        </p:spPr>
        <p:txBody>
          <a:bodyPr/>
          <a:lstStyle/>
          <a:p>
            <a:r>
              <a:rPr lang="en-US" sz="3600" dirty="0"/>
              <a:t>MASH TL-2 test no. IBBR-1</a:t>
            </a:r>
          </a:p>
        </p:txBody>
      </p:sp>
      <p:sp>
        <p:nvSpPr>
          <p:cNvPr id="3" name="Content Placeholder 2"/>
          <p:cNvSpPr>
            <a:spLocks noGrp="1"/>
          </p:cNvSpPr>
          <p:nvPr>
            <p:ph idx="1"/>
          </p:nvPr>
        </p:nvSpPr>
        <p:spPr>
          <a:xfrm>
            <a:off x="457200" y="1477374"/>
            <a:ext cx="8229600" cy="2039698"/>
          </a:xfrm>
        </p:spPr>
        <p:txBody>
          <a:bodyPr/>
          <a:lstStyle/>
          <a:p>
            <a:r>
              <a:rPr lang="en-US" sz="2000" dirty="0"/>
              <a:t>Barrier: 24-in. tall parapet, 24-in. tall top-mounted bicycle rail</a:t>
            </a:r>
          </a:p>
          <a:p>
            <a:pPr lvl="1"/>
            <a:r>
              <a:rPr lang="en-US" sz="1800" dirty="0"/>
              <a:t>48-in. total barrier height</a:t>
            </a:r>
          </a:p>
          <a:p>
            <a:pPr lvl="1"/>
            <a:r>
              <a:rPr lang="en-US" sz="1800" dirty="0"/>
              <a:t>Top bicycle rail low-strength, did not contribute to vehicle redirection</a:t>
            </a:r>
          </a:p>
          <a:p>
            <a:r>
              <a:rPr lang="en-US" sz="2000" dirty="0"/>
              <a:t>Euler angles similar, but lateral ZOI differed by 26.5 percent</a:t>
            </a:r>
          </a:p>
          <a:p>
            <a:pPr lvl="1"/>
            <a:r>
              <a:rPr lang="en-US" sz="1800" dirty="0"/>
              <a:t>Noted: in test, impacting front fender extended laterally due to buckling after impact with weak vertical posts</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23</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TASK 6: MODEL VALIDATION </a:t>
            </a:r>
            <a:r>
              <a:rPr lang="en-US" dirty="0">
                <a:sym typeface="Wingdings" panose="05000000000000000000" pitchFamily="2" charset="2"/>
              </a:rPr>
              <a:t></a:t>
            </a:r>
            <a:r>
              <a:rPr lang="en-US" dirty="0"/>
              <a:t> TASK 7 </a:t>
            </a:r>
            <a:r>
              <a:rPr lang="en-US" dirty="0">
                <a:sym typeface="Wingdings" panose="05000000000000000000" pitchFamily="2" charset="2"/>
              </a:rPr>
              <a:t></a:t>
            </a:r>
            <a:r>
              <a:rPr lang="en-US" dirty="0"/>
              <a:t> TASK 8 </a:t>
            </a:r>
            <a:r>
              <a:rPr lang="en-US" dirty="0">
                <a:sym typeface="Wingdings" panose="05000000000000000000" pitchFamily="2" charset="2"/>
              </a:rPr>
              <a:t></a:t>
            </a:r>
            <a:r>
              <a:rPr lang="en-US" dirty="0"/>
              <a:t> TASK 9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graphicFrame>
        <p:nvGraphicFramePr>
          <p:cNvPr id="2" name="Table 1"/>
          <p:cNvGraphicFramePr>
            <a:graphicFrameLocks noGrp="1"/>
          </p:cNvGraphicFramePr>
          <p:nvPr>
            <p:extLst/>
          </p:nvPr>
        </p:nvGraphicFramePr>
        <p:xfrm>
          <a:off x="1860648" y="5710954"/>
          <a:ext cx="5532120" cy="762000"/>
        </p:xfrm>
        <a:graphic>
          <a:graphicData uri="http://schemas.openxmlformats.org/drawingml/2006/table">
            <a:tbl>
              <a:tblPr firstRow="1" firstCol="1" bandRow="1">
                <a:tableStyleId>{5C22544A-7EE6-4342-B048-85BDC9FD1C3A}</a:tableStyleId>
              </a:tblPr>
              <a:tblGrid>
                <a:gridCol w="1188720">
                  <a:extLst>
                    <a:ext uri="{9D8B030D-6E8A-4147-A177-3AD203B41FA5}">
                      <a16:colId xmlns:a16="http://schemas.microsoft.com/office/drawing/2014/main" val="2956068424"/>
                    </a:ext>
                  </a:extLst>
                </a:gridCol>
                <a:gridCol w="914400">
                  <a:extLst>
                    <a:ext uri="{9D8B030D-6E8A-4147-A177-3AD203B41FA5}">
                      <a16:colId xmlns:a16="http://schemas.microsoft.com/office/drawing/2014/main" val="626787568"/>
                    </a:ext>
                  </a:extLst>
                </a:gridCol>
                <a:gridCol w="822960">
                  <a:extLst>
                    <a:ext uri="{9D8B030D-6E8A-4147-A177-3AD203B41FA5}">
                      <a16:colId xmlns:a16="http://schemas.microsoft.com/office/drawing/2014/main" val="3599950052"/>
                    </a:ext>
                  </a:extLst>
                </a:gridCol>
                <a:gridCol w="822960">
                  <a:extLst>
                    <a:ext uri="{9D8B030D-6E8A-4147-A177-3AD203B41FA5}">
                      <a16:colId xmlns:a16="http://schemas.microsoft.com/office/drawing/2014/main" val="1372721993"/>
                    </a:ext>
                  </a:extLst>
                </a:gridCol>
                <a:gridCol w="594360">
                  <a:extLst>
                    <a:ext uri="{9D8B030D-6E8A-4147-A177-3AD203B41FA5}">
                      <a16:colId xmlns:a16="http://schemas.microsoft.com/office/drawing/2014/main" val="1381288815"/>
                    </a:ext>
                  </a:extLst>
                </a:gridCol>
                <a:gridCol w="594360">
                  <a:extLst>
                    <a:ext uri="{9D8B030D-6E8A-4147-A177-3AD203B41FA5}">
                      <a16:colId xmlns:a16="http://schemas.microsoft.com/office/drawing/2014/main" val="222958760"/>
                    </a:ext>
                  </a:extLst>
                </a:gridCol>
                <a:gridCol w="594360">
                  <a:extLst>
                    <a:ext uri="{9D8B030D-6E8A-4147-A177-3AD203B41FA5}">
                      <a16:colId xmlns:a16="http://schemas.microsoft.com/office/drawing/2014/main" val="2276093228"/>
                    </a:ext>
                  </a:extLst>
                </a:gridCol>
              </a:tblGrid>
              <a:tr h="190500">
                <a:tc rowSpan="2">
                  <a:txBody>
                    <a:bodyPr/>
                    <a:lstStyle/>
                    <a:p>
                      <a:pPr marL="0" marR="0" algn="ctr">
                        <a:spcBef>
                          <a:spcPts val="0"/>
                        </a:spcBef>
                        <a:spcAft>
                          <a:spcPts val="0"/>
                        </a:spcAft>
                      </a:pPr>
                      <a:r>
                        <a:rPr lang="en-US" sz="1100" dirty="0">
                          <a:solidFill>
                            <a:schemeClr val="tx1"/>
                          </a:solidFill>
                          <a:effectLst/>
                          <a:latin typeface="+mn-lt"/>
                        </a:rPr>
                        <a:t>Validation</a:t>
                      </a:r>
                      <a:br>
                        <a:rPr lang="en-US" sz="1100" dirty="0">
                          <a:solidFill>
                            <a:schemeClr val="tx1"/>
                          </a:solidFill>
                          <a:effectLst/>
                          <a:latin typeface="+mn-lt"/>
                        </a:rPr>
                      </a:br>
                      <a:r>
                        <a:rPr lang="en-US" sz="1100" dirty="0">
                          <a:solidFill>
                            <a:schemeClr val="tx1"/>
                          </a:solidFill>
                          <a:effectLst/>
                          <a:latin typeface="+mn-lt"/>
                        </a:rPr>
                        <a:t>parameters</a:t>
                      </a:r>
                      <a:endParaRPr lang="en-US" sz="12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spcBef>
                          <a:spcPts val="0"/>
                        </a:spcBef>
                        <a:spcAft>
                          <a:spcPts val="0"/>
                        </a:spcAft>
                      </a:pPr>
                      <a:r>
                        <a:rPr lang="en-US" sz="1100" dirty="0">
                          <a:solidFill>
                            <a:schemeClr val="tx1"/>
                          </a:solidFill>
                          <a:effectLst/>
                          <a:latin typeface="+mn-lt"/>
                        </a:rPr>
                        <a:t>Max. lateral</a:t>
                      </a:r>
                      <a:br>
                        <a:rPr lang="en-US" sz="1100" dirty="0">
                          <a:solidFill>
                            <a:schemeClr val="tx1"/>
                          </a:solidFill>
                          <a:effectLst/>
                          <a:latin typeface="+mn-lt"/>
                        </a:rPr>
                      </a:br>
                      <a:r>
                        <a:rPr lang="en-US" sz="1100" dirty="0">
                          <a:solidFill>
                            <a:schemeClr val="tx1"/>
                          </a:solidFill>
                          <a:effectLst/>
                          <a:latin typeface="+mn-lt"/>
                        </a:rPr>
                        <a:t>extent (in.)</a:t>
                      </a:r>
                      <a:endParaRPr lang="en-US" sz="12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spcBef>
                          <a:spcPts val="0"/>
                        </a:spcBef>
                        <a:spcAft>
                          <a:spcPts val="0"/>
                        </a:spcAft>
                      </a:pPr>
                      <a:r>
                        <a:rPr lang="en-US" sz="1200" dirty="0">
                          <a:solidFill>
                            <a:schemeClr val="tx1"/>
                          </a:solidFill>
                          <a:effectLst/>
                          <a:latin typeface="+mn-lt"/>
                          <a:ea typeface="Times New Roman" panose="02020603050405020304" pitchFamily="18" charset="0"/>
                        </a:rPr>
                        <a:t>ZOI time (ms)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spcBef>
                          <a:spcPts val="0"/>
                        </a:spcBef>
                        <a:spcAft>
                          <a:spcPts val="0"/>
                        </a:spcAft>
                      </a:pPr>
                      <a:r>
                        <a:rPr lang="en-US" sz="1200" dirty="0">
                          <a:solidFill>
                            <a:schemeClr val="tx1"/>
                          </a:solidFill>
                          <a:effectLst/>
                          <a:latin typeface="+mn-lt"/>
                          <a:ea typeface="Times New Roman" panose="02020603050405020304" pitchFamily="18" charset="0"/>
                        </a:rPr>
                        <a:t>Parallel time (ms)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marR="0" algn="ctr">
                        <a:spcBef>
                          <a:spcPts val="0"/>
                        </a:spcBef>
                        <a:spcAft>
                          <a:spcPts val="0"/>
                        </a:spcAft>
                      </a:pPr>
                      <a:r>
                        <a:rPr lang="en-US" sz="1100" dirty="0">
                          <a:solidFill>
                            <a:schemeClr val="tx1"/>
                          </a:solidFill>
                          <a:effectLst/>
                          <a:latin typeface="+mn-lt"/>
                        </a:rPr>
                        <a:t>Max. Euler angles (deg.)</a:t>
                      </a:r>
                      <a:endParaRPr lang="en-US" sz="12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4173926"/>
                  </a:ext>
                </a:extLst>
              </a:tr>
              <a:tr h="1905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100" b="1" dirty="0">
                          <a:solidFill>
                            <a:schemeClr val="tx1"/>
                          </a:solidFill>
                          <a:effectLst/>
                          <a:latin typeface="+mn-lt"/>
                        </a:rPr>
                        <a:t>Roll</a:t>
                      </a:r>
                      <a:endParaRPr lang="en-US" sz="1200" b="1"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b="1" dirty="0">
                          <a:solidFill>
                            <a:schemeClr val="tx1"/>
                          </a:solidFill>
                          <a:effectLst/>
                          <a:latin typeface="+mn-lt"/>
                        </a:rPr>
                        <a:t>Pitch</a:t>
                      </a:r>
                      <a:endParaRPr lang="en-US" sz="1200" b="1"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b="1" dirty="0">
                          <a:solidFill>
                            <a:schemeClr val="tx1"/>
                          </a:solidFill>
                          <a:effectLst/>
                          <a:latin typeface="+mn-lt"/>
                        </a:rPr>
                        <a:t>Yaw</a:t>
                      </a:r>
                      <a:endParaRPr lang="en-US" sz="1200" b="1"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2437260"/>
                  </a:ext>
                </a:extLst>
              </a:tr>
              <a:tr h="190500">
                <a:tc>
                  <a:txBody>
                    <a:bodyPr/>
                    <a:lstStyle/>
                    <a:p>
                      <a:pPr marL="0" marR="0" algn="ctr">
                        <a:spcBef>
                          <a:spcPts val="0"/>
                        </a:spcBef>
                        <a:spcAft>
                          <a:spcPts val="0"/>
                        </a:spcAft>
                      </a:pPr>
                      <a:r>
                        <a:rPr lang="en-US" sz="1100" b="0" dirty="0">
                          <a:solidFill>
                            <a:schemeClr val="tx1"/>
                          </a:solidFill>
                          <a:effectLst/>
                          <a:latin typeface="+mn-lt"/>
                        </a:rPr>
                        <a:t>Test no. IBBR-1</a:t>
                      </a:r>
                      <a:endParaRPr lang="en-US" sz="1200" b="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21.7</a:t>
                      </a:r>
                      <a:endParaRPr lang="en-US" sz="12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latin typeface="+mn-lt"/>
                          <a:ea typeface="Times New Roman" panose="02020603050405020304" pitchFamily="18" charset="0"/>
                        </a:rPr>
                        <a:t>68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latin typeface="+mn-lt"/>
                          <a:ea typeface="Times New Roman" panose="02020603050405020304" pitchFamily="18" charset="0"/>
                        </a:rPr>
                        <a:t>254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-3.0</a:t>
                      </a:r>
                      <a:endParaRPr lang="en-US" sz="12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14.8</a:t>
                      </a:r>
                      <a:endParaRPr lang="en-US" sz="12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30.1</a:t>
                      </a:r>
                      <a:endParaRPr lang="en-US" sz="12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0858220"/>
                  </a:ext>
                </a:extLst>
              </a:tr>
              <a:tr h="190500">
                <a:tc>
                  <a:txBody>
                    <a:bodyPr/>
                    <a:lstStyle/>
                    <a:p>
                      <a:pPr marL="0" marR="0" algn="ctr">
                        <a:spcBef>
                          <a:spcPts val="0"/>
                        </a:spcBef>
                        <a:spcAft>
                          <a:spcPts val="0"/>
                        </a:spcAft>
                      </a:pPr>
                      <a:r>
                        <a:rPr lang="en-US" sz="1100" b="0" dirty="0">
                          <a:solidFill>
                            <a:schemeClr val="tx1"/>
                          </a:solidFill>
                          <a:effectLst/>
                          <a:latin typeface="+mn-lt"/>
                        </a:rPr>
                        <a:t>FEA</a:t>
                      </a:r>
                      <a:endParaRPr lang="en-US" sz="1200" b="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16.0</a:t>
                      </a:r>
                      <a:endParaRPr lang="en-US" sz="12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latin typeface="+mn-lt"/>
                          <a:ea typeface="Times New Roman" panose="02020603050405020304" pitchFamily="18" charset="0"/>
                        </a:rPr>
                        <a:t>85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latin typeface="+mn-lt"/>
                          <a:ea typeface="Times New Roman" panose="02020603050405020304" pitchFamily="18" charset="0"/>
                        </a:rPr>
                        <a:t>265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-5.5</a:t>
                      </a:r>
                      <a:endParaRPr lang="en-US" sz="12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11.1</a:t>
                      </a:r>
                      <a:endParaRPr lang="en-US" sz="12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mn-lt"/>
                        </a:rPr>
                        <a:t>31.2</a:t>
                      </a:r>
                      <a:endParaRPr lang="en-US" sz="12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2658465"/>
                  </a:ext>
                </a:extLst>
              </a:tr>
            </a:tbl>
          </a:graphicData>
        </a:graphic>
      </p:graphicFrame>
      <p:pic>
        <p:nvPicPr>
          <p:cNvPr id="10" name="Picture 9"/>
          <p:cNvPicPr/>
          <p:nvPr/>
        </p:nvPicPr>
        <p:blipFill rotWithShape="1">
          <a:blip r:embed="rId2">
            <a:extLst>
              <a:ext uri="{28A0092B-C50C-407E-A947-70E740481C1C}">
                <a14:useLocalDpi xmlns:a14="http://schemas.microsoft.com/office/drawing/2010/main" val="0"/>
              </a:ext>
            </a:extLst>
          </a:blip>
          <a:srcRect l="46530" t="47646" r="22872" b="21402"/>
          <a:stretch/>
        </p:blipFill>
        <p:spPr bwMode="auto">
          <a:xfrm>
            <a:off x="2074701" y="3583753"/>
            <a:ext cx="2436798" cy="1971317"/>
          </a:xfrm>
          <a:prstGeom prst="rect">
            <a:avLst/>
          </a:prstGeom>
          <a:noFill/>
          <a:ln>
            <a:noFill/>
          </a:ln>
          <a:extLst>
            <a:ext uri="{53640926-AAD7-44D8-BBD7-CCE9431645EC}">
              <a14:shadowObscured xmlns:a14="http://schemas.microsoft.com/office/drawing/2010/main"/>
            </a:ext>
          </a:extLst>
        </p:spPr>
      </p:pic>
      <p:pic>
        <p:nvPicPr>
          <p:cNvPr id="11" name="Picture 10"/>
          <p:cNvPicPr/>
          <p:nvPr/>
        </p:nvPicPr>
        <p:blipFill rotWithShape="1">
          <a:blip r:embed="rId3">
            <a:extLst>
              <a:ext uri="{28A0092B-C50C-407E-A947-70E740481C1C}">
                <a14:useLocalDpi xmlns:a14="http://schemas.microsoft.com/office/drawing/2010/main" val="0"/>
              </a:ext>
            </a:extLst>
          </a:blip>
          <a:srcRect l="19427" t="43792" r="45808" b="-46"/>
          <a:stretch/>
        </p:blipFill>
        <p:spPr bwMode="auto">
          <a:xfrm flipH="1">
            <a:off x="4651646" y="3583753"/>
            <a:ext cx="2505768" cy="197131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1024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27226" y="5049885"/>
          <a:ext cx="8559574" cy="1188160"/>
        </p:xfrm>
        <a:graphic>
          <a:graphicData uri="http://schemas.openxmlformats.org/drawingml/2006/table">
            <a:tbl>
              <a:tblPr firstRow="1" firstCol="1" bandRow="1">
                <a:tableStyleId>{5C22544A-7EE6-4342-B048-85BDC9FD1C3A}</a:tableStyleId>
              </a:tblPr>
              <a:tblGrid>
                <a:gridCol w="1948520">
                  <a:extLst>
                    <a:ext uri="{9D8B030D-6E8A-4147-A177-3AD203B41FA5}">
                      <a16:colId xmlns:a16="http://schemas.microsoft.com/office/drawing/2014/main" val="2956068424"/>
                    </a:ext>
                  </a:extLst>
                </a:gridCol>
                <a:gridCol w="1391801">
                  <a:extLst>
                    <a:ext uri="{9D8B030D-6E8A-4147-A177-3AD203B41FA5}">
                      <a16:colId xmlns:a16="http://schemas.microsoft.com/office/drawing/2014/main" val="626787568"/>
                    </a:ext>
                  </a:extLst>
                </a:gridCol>
                <a:gridCol w="1252620">
                  <a:extLst>
                    <a:ext uri="{9D8B030D-6E8A-4147-A177-3AD203B41FA5}">
                      <a16:colId xmlns:a16="http://schemas.microsoft.com/office/drawing/2014/main" val="3629272411"/>
                    </a:ext>
                  </a:extLst>
                </a:gridCol>
                <a:gridCol w="1252620">
                  <a:extLst>
                    <a:ext uri="{9D8B030D-6E8A-4147-A177-3AD203B41FA5}">
                      <a16:colId xmlns:a16="http://schemas.microsoft.com/office/drawing/2014/main" val="2420871735"/>
                    </a:ext>
                  </a:extLst>
                </a:gridCol>
                <a:gridCol w="904671">
                  <a:extLst>
                    <a:ext uri="{9D8B030D-6E8A-4147-A177-3AD203B41FA5}">
                      <a16:colId xmlns:a16="http://schemas.microsoft.com/office/drawing/2014/main" val="1381288815"/>
                    </a:ext>
                  </a:extLst>
                </a:gridCol>
                <a:gridCol w="904671">
                  <a:extLst>
                    <a:ext uri="{9D8B030D-6E8A-4147-A177-3AD203B41FA5}">
                      <a16:colId xmlns:a16="http://schemas.microsoft.com/office/drawing/2014/main" val="222958760"/>
                    </a:ext>
                  </a:extLst>
                </a:gridCol>
                <a:gridCol w="904671">
                  <a:extLst>
                    <a:ext uri="{9D8B030D-6E8A-4147-A177-3AD203B41FA5}">
                      <a16:colId xmlns:a16="http://schemas.microsoft.com/office/drawing/2014/main" val="2276093228"/>
                    </a:ext>
                  </a:extLst>
                </a:gridCol>
              </a:tblGrid>
              <a:tr h="270161">
                <a:tc rowSpan="2">
                  <a:txBody>
                    <a:bodyPr/>
                    <a:lstStyle/>
                    <a:p>
                      <a:pPr marL="0" marR="0" algn="ctr">
                        <a:spcBef>
                          <a:spcPts val="0"/>
                        </a:spcBef>
                        <a:spcAft>
                          <a:spcPts val="0"/>
                        </a:spcAft>
                      </a:pPr>
                      <a:r>
                        <a:rPr lang="en-US" sz="1600" dirty="0">
                          <a:solidFill>
                            <a:schemeClr val="tx1"/>
                          </a:solidFill>
                          <a:effectLst/>
                          <a:latin typeface="+mn-lt"/>
                        </a:rPr>
                        <a:t>Validation</a:t>
                      </a:r>
                      <a:br>
                        <a:rPr lang="en-US" sz="1600" dirty="0">
                          <a:solidFill>
                            <a:schemeClr val="tx1"/>
                          </a:solidFill>
                          <a:effectLst/>
                          <a:latin typeface="+mn-lt"/>
                        </a:rPr>
                      </a:br>
                      <a:r>
                        <a:rPr lang="en-US" sz="1600" dirty="0">
                          <a:solidFill>
                            <a:schemeClr val="tx1"/>
                          </a:solidFill>
                          <a:effectLst/>
                          <a:latin typeface="+mn-lt"/>
                        </a:rPr>
                        <a:t>parameters</a:t>
                      </a:r>
                      <a:endParaRPr lang="en-US" sz="1700" dirty="0">
                        <a:solidFill>
                          <a:schemeClr val="tx1"/>
                        </a:solidFill>
                        <a:effectLst/>
                        <a:latin typeface="+mn-lt"/>
                        <a:ea typeface="Times New Roman" panose="02020603050405020304" pitchFamily="18" charset="0"/>
                      </a:endParaRPr>
                    </a:p>
                  </a:txBody>
                  <a:tcPr marL="129677" marR="129677" marT="64839" marB="648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spcBef>
                          <a:spcPts val="0"/>
                        </a:spcBef>
                        <a:spcAft>
                          <a:spcPts val="0"/>
                        </a:spcAft>
                      </a:pPr>
                      <a:r>
                        <a:rPr lang="en-US" sz="1600" dirty="0">
                          <a:solidFill>
                            <a:schemeClr val="tx1"/>
                          </a:solidFill>
                          <a:effectLst/>
                          <a:latin typeface="+mn-lt"/>
                        </a:rPr>
                        <a:t>Max. lateral</a:t>
                      </a:r>
                      <a:br>
                        <a:rPr lang="en-US" sz="1600" dirty="0">
                          <a:solidFill>
                            <a:schemeClr val="tx1"/>
                          </a:solidFill>
                          <a:effectLst/>
                          <a:latin typeface="+mn-lt"/>
                        </a:rPr>
                      </a:br>
                      <a:r>
                        <a:rPr lang="en-US" sz="1600" dirty="0">
                          <a:solidFill>
                            <a:schemeClr val="tx1"/>
                          </a:solidFill>
                          <a:effectLst/>
                          <a:latin typeface="+mn-lt"/>
                        </a:rPr>
                        <a:t>extent (in.)</a:t>
                      </a:r>
                      <a:endParaRPr lang="en-US" sz="1700" dirty="0">
                        <a:solidFill>
                          <a:schemeClr val="tx1"/>
                        </a:solidFill>
                        <a:effectLst/>
                        <a:latin typeface="+mn-lt"/>
                        <a:ea typeface="Times New Roman" panose="02020603050405020304" pitchFamily="18" charset="0"/>
                      </a:endParaRPr>
                    </a:p>
                  </a:txBody>
                  <a:tcPr marL="129677" marR="129677" marT="64839" marB="648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spcBef>
                          <a:spcPts val="0"/>
                        </a:spcBef>
                        <a:spcAft>
                          <a:spcPts val="0"/>
                        </a:spcAft>
                      </a:pPr>
                      <a:r>
                        <a:rPr lang="en-US" sz="1700" dirty="0">
                          <a:solidFill>
                            <a:schemeClr val="tx1"/>
                          </a:solidFill>
                          <a:effectLst/>
                          <a:latin typeface="+mn-lt"/>
                          <a:ea typeface="Times New Roman" panose="02020603050405020304" pitchFamily="18" charset="0"/>
                        </a:rPr>
                        <a:t>ZOI time (ms)</a:t>
                      </a:r>
                    </a:p>
                  </a:txBody>
                  <a:tcPr marL="129677" marR="129677" marT="64839" marB="648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spcBef>
                          <a:spcPts val="0"/>
                        </a:spcBef>
                        <a:spcAft>
                          <a:spcPts val="0"/>
                        </a:spcAft>
                      </a:pPr>
                      <a:r>
                        <a:rPr lang="en-US" sz="1700" dirty="0">
                          <a:solidFill>
                            <a:schemeClr val="tx1"/>
                          </a:solidFill>
                          <a:effectLst/>
                          <a:latin typeface="+mn-lt"/>
                          <a:ea typeface="Times New Roman" panose="02020603050405020304" pitchFamily="18" charset="0"/>
                        </a:rPr>
                        <a:t>Parallel time</a:t>
                      </a:r>
                      <a:r>
                        <a:rPr lang="en-US" sz="1700" baseline="0" dirty="0">
                          <a:solidFill>
                            <a:schemeClr val="tx1"/>
                          </a:solidFill>
                          <a:effectLst/>
                          <a:latin typeface="+mn-lt"/>
                          <a:ea typeface="Times New Roman" panose="02020603050405020304" pitchFamily="18" charset="0"/>
                        </a:rPr>
                        <a:t> (ms)</a:t>
                      </a:r>
                    </a:p>
                  </a:txBody>
                  <a:tcPr marL="129677" marR="129677" marT="64839" marB="648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marR="0" algn="ctr">
                        <a:spcBef>
                          <a:spcPts val="0"/>
                        </a:spcBef>
                        <a:spcAft>
                          <a:spcPts val="0"/>
                        </a:spcAft>
                      </a:pPr>
                      <a:r>
                        <a:rPr lang="en-US" sz="1600" dirty="0">
                          <a:solidFill>
                            <a:schemeClr val="tx1"/>
                          </a:solidFill>
                          <a:effectLst/>
                          <a:latin typeface="+mn-lt"/>
                        </a:rPr>
                        <a:t>Max. Euler angles (deg.)</a:t>
                      </a:r>
                      <a:endParaRPr lang="en-US" sz="1700" dirty="0">
                        <a:solidFill>
                          <a:schemeClr val="tx1"/>
                        </a:solidFill>
                        <a:effectLst/>
                        <a:latin typeface="+mn-lt"/>
                        <a:ea typeface="Times New Roman" panose="02020603050405020304" pitchFamily="18" charset="0"/>
                      </a:endParaRPr>
                    </a:p>
                  </a:txBody>
                  <a:tcPr marL="129677" marR="129677" marT="64839" marB="648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4173926"/>
                  </a:ext>
                </a:extLst>
              </a:tr>
              <a:tr h="27016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b="1" dirty="0">
                          <a:solidFill>
                            <a:schemeClr val="tx1"/>
                          </a:solidFill>
                          <a:effectLst/>
                          <a:latin typeface="+mn-lt"/>
                        </a:rPr>
                        <a:t>Roll</a:t>
                      </a:r>
                      <a:endParaRPr lang="en-US" sz="1700" b="1" dirty="0">
                        <a:solidFill>
                          <a:schemeClr val="tx1"/>
                        </a:solidFill>
                        <a:effectLst/>
                        <a:latin typeface="+mn-lt"/>
                        <a:ea typeface="Times New Roman" panose="02020603050405020304" pitchFamily="18" charset="0"/>
                      </a:endParaRPr>
                    </a:p>
                  </a:txBody>
                  <a:tcPr marL="97258" marR="972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chemeClr val="tx1"/>
                          </a:solidFill>
                          <a:effectLst/>
                          <a:latin typeface="+mn-lt"/>
                        </a:rPr>
                        <a:t>Pitch</a:t>
                      </a:r>
                      <a:endParaRPr lang="en-US" sz="1700" b="1" dirty="0">
                        <a:solidFill>
                          <a:schemeClr val="tx1"/>
                        </a:solidFill>
                        <a:effectLst/>
                        <a:latin typeface="+mn-lt"/>
                        <a:ea typeface="Times New Roman" panose="02020603050405020304" pitchFamily="18" charset="0"/>
                      </a:endParaRPr>
                    </a:p>
                  </a:txBody>
                  <a:tcPr marL="97258" marR="972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chemeClr val="tx1"/>
                          </a:solidFill>
                          <a:effectLst/>
                          <a:latin typeface="+mn-lt"/>
                        </a:rPr>
                        <a:t>Yaw</a:t>
                      </a:r>
                      <a:endParaRPr lang="en-US" sz="1700" b="1" dirty="0">
                        <a:solidFill>
                          <a:schemeClr val="tx1"/>
                        </a:solidFill>
                        <a:effectLst/>
                        <a:latin typeface="+mn-lt"/>
                        <a:ea typeface="Times New Roman" panose="02020603050405020304" pitchFamily="18" charset="0"/>
                      </a:endParaRPr>
                    </a:p>
                  </a:txBody>
                  <a:tcPr marL="97258" marR="972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2437260"/>
                  </a:ext>
                </a:extLst>
              </a:tr>
              <a:tr h="270161">
                <a:tc>
                  <a:txBody>
                    <a:bodyPr/>
                    <a:lstStyle/>
                    <a:p>
                      <a:pPr marL="0" marR="0" algn="ctr">
                        <a:spcBef>
                          <a:spcPts val="0"/>
                        </a:spcBef>
                        <a:spcAft>
                          <a:spcPts val="0"/>
                        </a:spcAft>
                      </a:pPr>
                      <a:r>
                        <a:rPr lang="en-US" sz="1600" b="0" dirty="0">
                          <a:solidFill>
                            <a:schemeClr val="tx1"/>
                          </a:solidFill>
                          <a:effectLst/>
                          <a:latin typeface="+mn-lt"/>
                        </a:rPr>
                        <a:t>Test no. H34BR-2</a:t>
                      </a:r>
                      <a:endParaRPr lang="en-US" sz="1700" b="0" dirty="0">
                        <a:solidFill>
                          <a:schemeClr val="tx1"/>
                        </a:solidFill>
                        <a:effectLst/>
                        <a:latin typeface="+mn-lt"/>
                        <a:ea typeface="Times New Roman" panose="02020603050405020304" pitchFamily="18" charset="0"/>
                      </a:endParaRPr>
                    </a:p>
                  </a:txBody>
                  <a:tcPr marL="97258" marR="972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mn-lt"/>
                        </a:rPr>
                        <a:t>16.7</a:t>
                      </a:r>
                      <a:endParaRPr lang="en-US" sz="1700" dirty="0">
                        <a:solidFill>
                          <a:schemeClr val="tx1"/>
                        </a:solidFill>
                        <a:effectLst/>
                        <a:latin typeface="+mn-lt"/>
                        <a:ea typeface="Times New Roman" panose="02020603050405020304" pitchFamily="18" charset="0"/>
                      </a:endParaRPr>
                    </a:p>
                  </a:txBody>
                  <a:tcPr marL="97258" marR="972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dirty="0">
                          <a:solidFill>
                            <a:schemeClr val="tx1"/>
                          </a:solidFill>
                          <a:effectLst/>
                          <a:latin typeface="+mn-lt"/>
                          <a:ea typeface="Times New Roman" panose="02020603050405020304" pitchFamily="18" charset="0"/>
                        </a:rPr>
                        <a:t>68</a:t>
                      </a:r>
                    </a:p>
                  </a:txBody>
                  <a:tcPr marL="97258" marR="972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dirty="0">
                          <a:solidFill>
                            <a:schemeClr val="tx1"/>
                          </a:solidFill>
                          <a:effectLst/>
                          <a:latin typeface="+mn-lt"/>
                          <a:ea typeface="Times New Roman" panose="02020603050405020304" pitchFamily="18" charset="0"/>
                        </a:rPr>
                        <a:t>192</a:t>
                      </a:r>
                    </a:p>
                  </a:txBody>
                  <a:tcPr marL="97258" marR="972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mn-lt"/>
                          <a:ea typeface="+mn-ea"/>
                        </a:rPr>
                        <a:t>13.7</a:t>
                      </a:r>
                      <a:endParaRPr lang="en-US" sz="1700" dirty="0">
                        <a:solidFill>
                          <a:schemeClr val="tx1"/>
                        </a:solidFill>
                        <a:effectLst/>
                        <a:latin typeface="+mn-lt"/>
                        <a:ea typeface="Times New Roman" panose="02020603050405020304" pitchFamily="18" charset="0"/>
                      </a:endParaRPr>
                    </a:p>
                  </a:txBody>
                  <a:tcPr marL="97258" marR="972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mn-lt"/>
                          <a:ea typeface="+mn-ea"/>
                        </a:rPr>
                        <a:t>-2.8</a:t>
                      </a:r>
                      <a:endParaRPr lang="en-US" sz="1700" dirty="0">
                        <a:solidFill>
                          <a:schemeClr val="tx1"/>
                        </a:solidFill>
                        <a:effectLst/>
                        <a:latin typeface="+mn-lt"/>
                        <a:ea typeface="Times New Roman" panose="02020603050405020304" pitchFamily="18" charset="0"/>
                      </a:endParaRPr>
                    </a:p>
                  </a:txBody>
                  <a:tcPr marL="97258" marR="972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mn-lt"/>
                          <a:ea typeface="+mn-ea"/>
                        </a:rPr>
                        <a:t>-37.6</a:t>
                      </a:r>
                      <a:endParaRPr lang="en-US" sz="1700" dirty="0">
                        <a:solidFill>
                          <a:schemeClr val="tx1"/>
                        </a:solidFill>
                        <a:effectLst/>
                        <a:latin typeface="+mn-lt"/>
                        <a:ea typeface="Times New Roman" panose="02020603050405020304" pitchFamily="18" charset="0"/>
                      </a:endParaRPr>
                    </a:p>
                  </a:txBody>
                  <a:tcPr marL="97258" marR="972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0858220"/>
                  </a:ext>
                </a:extLst>
              </a:tr>
              <a:tr h="270161">
                <a:tc>
                  <a:txBody>
                    <a:bodyPr/>
                    <a:lstStyle/>
                    <a:p>
                      <a:pPr marL="0" marR="0" algn="ctr">
                        <a:spcBef>
                          <a:spcPts val="0"/>
                        </a:spcBef>
                        <a:spcAft>
                          <a:spcPts val="0"/>
                        </a:spcAft>
                      </a:pPr>
                      <a:r>
                        <a:rPr lang="en-US" sz="1600" b="0" dirty="0">
                          <a:solidFill>
                            <a:schemeClr val="tx1"/>
                          </a:solidFill>
                          <a:effectLst/>
                          <a:latin typeface="+mn-lt"/>
                        </a:rPr>
                        <a:t>FEA</a:t>
                      </a:r>
                      <a:endParaRPr lang="en-US" sz="1700" b="0" dirty="0">
                        <a:solidFill>
                          <a:schemeClr val="tx1"/>
                        </a:solidFill>
                        <a:effectLst/>
                        <a:latin typeface="+mn-lt"/>
                        <a:ea typeface="Times New Roman" panose="02020603050405020304" pitchFamily="18" charset="0"/>
                      </a:endParaRPr>
                    </a:p>
                  </a:txBody>
                  <a:tcPr marL="97258" marR="972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mn-lt"/>
                        </a:rPr>
                        <a:t>16.1</a:t>
                      </a:r>
                      <a:endParaRPr lang="en-US" sz="1700" dirty="0">
                        <a:solidFill>
                          <a:schemeClr val="tx1"/>
                        </a:solidFill>
                        <a:effectLst/>
                        <a:latin typeface="+mn-lt"/>
                        <a:ea typeface="Times New Roman" panose="02020603050405020304" pitchFamily="18" charset="0"/>
                      </a:endParaRPr>
                    </a:p>
                  </a:txBody>
                  <a:tcPr marL="97258" marR="972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dirty="0">
                          <a:solidFill>
                            <a:schemeClr val="tx1"/>
                          </a:solidFill>
                          <a:effectLst/>
                          <a:latin typeface="+mn-lt"/>
                          <a:ea typeface="Times New Roman" panose="02020603050405020304" pitchFamily="18" charset="0"/>
                        </a:rPr>
                        <a:t>75</a:t>
                      </a:r>
                    </a:p>
                  </a:txBody>
                  <a:tcPr marL="97258" marR="972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700" dirty="0">
                          <a:solidFill>
                            <a:schemeClr val="tx1"/>
                          </a:solidFill>
                          <a:effectLst/>
                          <a:latin typeface="+mn-lt"/>
                          <a:ea typeface="Times New Roman" panose="02020603050405020304" pitchFamily="18" charset="0"/>
                        </a:rPr>
                        <a:t>195</a:t>
                      </a:r>
                    </a:p>
                  </a:txBody>
                  <a:tcPr marL="97258" marR="972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mn-lt"/>
                          <a:ea typeface="+mn-ea"/>
                        </a:rPr>
                        <a:t>9.5</a:t>
                      </a:r>
                      <a:endParaRPr lang="en-US" sz="1700" dirty="0">
                        <a:solidFill>
                          <a:schemeClr val="tx1"/>
                        </a:solidFill>
                        <a:effectLst/>
                        <a:latin typeface="+mn-lt"/>
                        <a:ea typeface="Times New Roman" panose="02020603050405020304" pitchFamily="18" charset="0"/>
                      </a:endParaRPr>
                    </a:p>
                  </a:txBody>
                  <a:tcPr marL="97258" marR="972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mn-lt"/>
                          <a:ea typeface="+mn-ea"/>
                        </a:rPr>
                        <a:t>-1.6</a:t>
                      </a:r>
                      <a:endParaRPr lang="en-US" sz="1700" dirty="0">
                        <a:solidFill>
                          <a:schemeClr val="tx1"/>
                        </a:solidFill>
                        <a:effectLst/>
                        <a:latin typeface="+mn-lt"/>
                        <a:ea typeface="Times New Roman" panose="02020603050405020304" pitchFamily="18" charset="0"/>
                      </a:endParaRPr>
                    </a:p>
                  </a:txBody>
                  <a:tcPr marL="97258" marR="972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mn-lt"/>
                          <a:ea typeface="+mn-ea"/>
                        </a:rPr>
                        <a:t>-34.1</a:t>
                      </a:r>
                      <a:endParaRPr lang="en-US" sz="1700" dirty="0">
                        <a:solidFill>
                          <a:schemeClr val="tx1"/>
                        </a:solidFill>
                        <a:effectLst/>
                        <a:latin typeface="+mn-lt"/>
                        <a:ea typeface="Times New Roman" panose="02020603050405020304" pitchFamily="18" charset="0"/>
                      </a:endParaRPr>
                    </a:p>
                  </a:txBody>
                  <a:tcPr marL="97258" marR="972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2658465"/>
                  </a:ext>
                </a:extLst>
              </a:tr>
            </a:tbl>
          </a:graphicData>
        </a:graphic>
      </p:graphicFrame>
      <p:sp>
        <p:nvSpPr>
          <p:cNvPr id="8" name="Title 1"/>
          <p:cNvSpPr>
            <a:spLocks noGrp="1"/>
          </p:cNvSpPr>
          <p:nvPr>
            <p:ph type="title"/>
          </p:nvPr>
        </p:nvSpPr>
        <p:spPr>
          <a:xfrm>
            <a:off x="457200" y="530543"/>
            <a:ext cx="8229600" cy="823912"/>
          </a:xfrm>
        </p:spPr>
        <p:txBody>
          <a:bodyPr/>
          <a:lstStyle/>
          <a:p>
            <a:r>
              <a:rPr lang="en-US" sz="3600" dirty="0"/>
              <a:t>MASH TL-3 test no. H34BR-2</a:t>
            </a:r>
          </a:p>
        </p:txBody>
      </p:sp>
      <p:sp>
        <p:nvSpPr>
          <p:cNvPr id="3" name="Content Placeholder 2"/>
          <p:cNvSpPr>
            <a:spLocks noGrp="1"/>
          </p:cNvSpPr>
          <p:nvPr>
            <p:ph idx="1"/>
          </p:nvPr>
        </p:nvSpPr>
        <p:spPr>
          <a:xfrm>
            <a:off x="457200" y="1477374"/>
            <a:ext cx="8229600" cy="1128862"/>
          </a:xfrm>
        </p:spPr>
        <p:txBody>
          <a:bodyPr/>
          <a:lstStyle/>
          <a:p>
            <a:r>
              <a:rPr lang="en-US" sz="2400" dirty="0"/>
              <a:t>34-in. tall, 10-in. thick vertical barrier</a:t>
            </a:r>
          </a:p>
          <a:p>
            <a:r>
              <a:rPr lang="en-US" sz="2400" dirty="0"/>
              <a:t>Good comparison between test, simulation model</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24</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TASK 6: MODEL VALIDATION </a:t>
            </a:r>
            <a:r>
              <a:rPr lang="en-US" dirty="0">
                <a:sym typeface="Wingdings" panose="05000000000000000000" pitchFamily="2" charset="2"/>
              </a:rPr>
              <a:t></a:t>
            </a:r>
            <a:r>
              <a:rPr lang="en-US" dirty="0"/>
              <a:t> TASK 7 </a:t>
            </a:r>
            <a:r>
              <a:rPr lang="en-US" dirty="0">
                <a:sym typeface="Wingdings" panose="05000000000000000000" pitchFamily="2" charset="2"/>
              </a:rPr>
              <a:t></a:t>
            </a:r>
            <a:r>
              <a:rPr lang="en-US" dirty="0"/>
              <a:t> TASK 8 </a:t>
            </a:r>
            <a:r>
              <a:rPr lang="en-US" dirty="0">
                <a:sym typeface="Wingdings" panose="05000000000000000000" pitchFamily="2" charset="2"/>
              </a:rPr>
              <a:t></a:t>
            </a:r>
            <a:r>
              <a:rPr lang="en-US" dirty="0"/>
              <a:t> TASK 9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pic>
        <p:nvPicPr>
          <p:cNvPr id="11" name="Picture 10"/>
          <p:cNvPicPr/>
          <p:nvPr/>
        </p:nvPicPr>
        <p:blipFill rotWithShape="1">
          <a:blip r:embed="rId2">
            <a:extLst>
              <a:ext uri="{28A0092B-C50C-407E-A947-70E740481C1C}">
                <a14:useLocalDpi xmlns:a14="http://schemas.microsoft.com/office/drawing/2010/main" val="0"/>
              </a:ext>
            </a:extLst>
          </a:blip>
          <a:srcRect l="36469" t="35389" r="50108" b="53236"/>
          <a:stretch/>
        </p:blipFill>
        <p:spPr bwMode="auto">
          <a:xfrm>
            <a:off x="1287596" y="2517578"/>
            <a:ext cx="3366299" cy="2269669"/>
          </a:xfrm>
          <a:prstGeom prst="rect">
            <a:avLst/>
          </a:prstGeom>
          <a:noFill/>
          <a:ln>
            <a:noFill/>
          </a:ln>
          <a:extLst>
            <a:ext uri="{53640926-AAD7-44D8-BBD7-CCE9431645EC}">
              <a14:shadowObscured xmlns:a14="http://schemas.microsoft.com/office/drawing/2010/main"/>
            </a:ext>
          </a:extLst>
        </p:spPr>
      </p:pic>
      <p:pic>
        <p:nvPicPr>
          <p:cNvPr id="12" name="Picture 11"/>
          <p:cNvPicPr/>
          <p:nvPr/>
        </p:nvPicPr>
        <p:blipFill rotWithShape="1">
          <a:blip r:embed="rId3">
            <a:extLst>
              <a:ext uri="{28A0092B-C50C-407E-A947-70E740481C1C}">
                <a14:useLocalDpi xmlns:a14="http://schemas.microsoft.com/office/drawing/2010/main" val="0"/>
              </a:ext>
            </a:extLst>
          </a:blip>
          <a:srcRect l="34189" t="49106" r="37933" b="12480"/>
          <a:stretch/>
        </p:blipFill>
        <p:spPr bwMode="auto">
          <a:xfrm flipH="1">
            <a:off x="4819921" y="2517578"/>
            <a:ext cx="3382552" cy="2269669"/>
          </a:xfrm>
          <a:prstGeom prst="rect">
            <a:avLst/>
          </a:prstGeom>
          <a:noFill/>
          <a:ln>
            <a:noFill/>
          </a:ln>
        </p:spPr>
      </p:pic>
    </p:spTree>
    <p:extLst>
      <p:ext uri="{BB962C8B-B14F-4D97-AF65-F5344CB8AC3E}">
        <p14:creationId xmlns:p14="http://schemas.microsoft.com/office/powerpoint/2010/main" val="1861686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rotWithShape="1">
          <a:blip r:embed="rId2" cstate="print">
            <a:extLst>
              <a:ext uri="{28A0092B-C50C-407E-A947-70E740481C1C}">
                <a14:useLocalDpi xmlns:a14="http://schemas.microsoft.com/office/drawing/2010/main" val="0"/>
              </a:ext>
            </a:extLst>
          </a:blip>
          <a:srcRect l="2777" t="3365" r="5037" b="1494"/>
          <a:stretch/>
        </p:blipFill>
        <p:spPr bwMode="auto">
          <a:xfrm flipH="1">
            <a:off x="4733690" y="3172908"/>
            <a:ext cx="2276710" cy="2231310"/>
          </a:xfrm>
          <a:prstGeom prst="rect">
            <a:avLst/>
          </a:prstGeom>
          <a:noFill/>
          <a:ln>
            <a:noFill/>
          </a:ln>
        </p:spPr>
      </p:pic>
      <p:pic>
        <p:nvPicPr>
          <p:cNvPr id="10" name="Picture 9"/>
          <p:cNvPicPr/>
          <p:nvPr/>
        </p:nvPicPr>
        <p:blipFill>
          <a:blip r:embed="rId3">
            <a:extLst>
              <a:ext uri="{28A0092B-C50C-407E-A947-70E740481C1C}">
                <a14:useLocalDpi xmlns:a14="http://schemas.microsoft.com/office/drawing/2010/main" val="0"/>
              </a:ext>
            </a:extLst>
          </a:blip>
          <a:srcRect l="11505" t="8044" r="3264" b="5779"/>
          <a:stretch>
            <a:fillRect/>
          </a:stretch>
        </p:blipFill>
        <p:spPr bwMode="auto">
          <a:xfrm>
            <a:off x="2396468" y="3172908"/>
            <a:ext cx="2264800" cy="2231310"/>
          </a:xfrm>
          <a:prstGeom prst="rect">
            <a:avLst/>
          </a:prstGeom>
          <a:noFill/>
          <a:ln>
            <a:noFill/>
          </a:ln>
        </p:spPr>
      </p:pic>
      <p:sp>
        <p:nvSpPr>
          <p:cNvPr id="8" name="Title 1"/>
          <p:cNvSpPr>
            <a:spLocks noGrp="1"/>
          </p:cNvSpPr>
          <p:nvPr>
            <p:ph type="title"/>
          </p:nvPr>
        </p:nvSpPr>
        <p:spPr>
          <a:xfrm>
            <a:off x="457200" y="530543"/>
            <a:ext cx="8229600" cy="823912"/>
          </a:xfrm>
        </p:spPr>
        <p:txBody>
          <a:bodyPr/>
          <a:lstStyle/>
          <a:p>
            <a:r>
              <a:rPr lang="en-US" sz="3600" dirty="0"/>
              <a:t>MASH TL-4 test no. 4CBR-1</a:t>
            </a:r>
          </a:p>
        </p:txBody>
      </p:sp>
      <p:sp>
        <p:nvSpPr>
          <p:cNvPr id="3" name="Content Placeholder 2"/>
          <p:cNvSpPr>
            <a:spLocks noGrp="1"/>
          </p:cNvSpPr>
          <p:nvPr>
            <p:ph idx="1"/>
          </p:nvPr>
        </p:nvSpPr>
        <p:spPr>
          <a:xfrm>
            <a:off x="457200" y="1477374"/>
            <a:ext cx="8229600" cy="1980722"/>
          </a:xfrm>
        </p:spPr>
        <p:txBody>
          <a:bodyPr/>
          <a:lstStyle/>
          <a:p>
            <a:r>
              <a:rPr lang="en-US" sz="2000" dirty="0"/>
              <a:t>Barrier: 36-in. tall single-slope barrier</a:t>
            </a:r>
          </a:p>
          <a:p>
            <a:r>
              <a:rPr lang="en-US" sz="2000" dirty="0"/>
              <a:t>Visual and quantitative analysis of simulation results was deemed comparable to the full-scale test</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25</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TASK 6: MODEL VALIDATION </a:t>
            </a:r>
            <a:r>
              <a:rPr lang="en-US" dirty="0">
                <a:sym typeface="Wingdings" panose="05000000000000000000" pitchFamily="2" charset="2"/>
              </a:rPr>
              <a:t></a:t>
            </a:r>
            <a:r>
              <a:rPr lang="en-US" dirty="0"/>
              <a:t> TASK 7 </a:t>
            </a:r>
            <a:r>
              <a:rPr lang="en-US" dirty="0">
                <a:sym typeface="Wingdings" panose="05000000000000000000" pitchFamily="2" charset="2"/>
              </a:rPr>
              <a:t></a:t>
            </a:r>
            <a:r>
              <a:rPr lang="en-US" dirty="0"/>
              <a:t> TASK 8 </a:t>
            </a:r>
            <a:r>
              <a:rPr lang="en-US" dirty="0">
                <a:sym typeface="Wingdings" panose="05000000000000000000" pitchFamily="2" charset="2"/>
              </a:rPr>
              <a:t></a:t>
            </a:r>
            <a:r>
              <a:rPr lang="en-US" dirty="0"/>
              <a:t> TASK 9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graphicFrame>
        <p:nvGraphicFramePr>
          <p:cNvPr id="2" name="Table 1"/>
          <p:cNvGraphicFramePr>
            <a:graphicFrameLocks noGrp="1"/>
          </p:cNvGraphicFramePr>
          <p:nvPr>
            <p:extLst/>
          </p:nvPr>
        </p:nvGraphicFramePr>
        <p:xfrm>
          <a:off x="1874520" y="5483812"/>
          <a:ext cx="5532120" cy="762000"/>
        </p:xfrm>
        <a:graphic>
          <a:graphicData uri="http://schemas.openxmlformats.org/drawingml/2006/table">
            <a:tbl>
              <a:tblPr firstRow="1" firstCol="1" bandRow="1">
                <a:tableStyleId>{5C22544A-7EE6-4342-B048-85BDC9FD1C3A}</a:tableStyleId>
              </a:tblPr>
              <a:tblGrid>
                <a:gridCol w="1188720">
                  <a:extLst>
                    <a:ext uri="{9D8B030D-6E8A-4147-A177-3AD203B41FA5}">
                      <a16:colId xmlns:a16="http://schemas.microsoft.com/office/drawing/2014/main" val="2956068424"/>
                    </a:ext>
                  </a:extLst>
                </a:gridCol>
                <a:gridCol w="914400">
                  <a:extLst>
                    <a:ext uri="{9D8B030D-6E8A-4147-A177-3AD203B41FA5}">
                      <a16:colId xmlns:a16="http://schemas.microsoft.com/office/drawing/2014/main" val="626787568"/>
                    </a:ext>
                  </a:extLst>
                </a:gridCol>
                <a:gridCol w="822960">
                  <a:extLst>
                    <a:ext uri="{9D8B030D-6E8A-4147-A177-3AD203B41FA5}">
                      <a16:colId xmlns:a16="http://schemas.microsoft.com/office/drawing/2014/main" val="84804517"/>
                    </a:ext>
                  </a:extLst>
                </a:gridCol>
                <a:gridCol w="822960">
                  <a:extLst>
                    <a:ext uri="{9D8B030D-6E8A-4147-A177-3AD203B41FA5}">
                      <a16:colId xmlns:a16="http://schemas.microsoft.com/office/drawing/2014/main" val="3381644854"/>
                    </a:ext>
                  </a:extLst>
                </a:gridCol>
                <a:gridCol w="594360">
                  <a:extLst>
                    <a:ext uri="{9D8B030D-6E8A-4147-A177-3AD203B41FA5}">
                      <a16:colId xmlns:a16="http://schemas.microsoft.com/office/drawing/2014/main" val="1381288815"/>
                    </a:ext>
                  </a:extLst>
                </a:gridCol>
                <a:gridCol w="594360">
                  <a:extLst>
                    <a:ext uri="{9D8B030D-6E8A-4147-A177-3AD203B41FA5}">
                      <a16:colId xmlns:a16="http://schemas.microsoft.com/office/drawing/2014/main" val="222958760"/>
                    </a:ext>
                  </a:extLst>
                </a:gridCol>
                <a:gridCol w="594360">
                  <a:extLst>
                    <a:ext uri="{9D8B030D-6E8A-4147-A177-3AD203B41FA5}">
                      <a16:colId xmlns:a16="http://schemas.microsoft.com/office/drawing/2014/main" val="2276093228"/>
                    </a:ext>
                  </a:extLst>
                </a:gridCol>
              </a:tblGrid>
              <a:tr h="190500">
                <a:tc rowSpan="2">
                  <a:txBody>
                    <a:bodyPr/>
                    <a:lstStyle/>
                    <a:p>
                      <a:pPr marL="0" marR="0" algn="ctr">
                        <a:spcBef>
                          <a:spcPts val="0"/>
                        </a:spcBef>
                        <a:spcAft>
                          <a:spcPts val="0"/>
                        </a:spcAft>
                      </a:pPr>
                      <a:r>
                        <a:rPr lang="en-US" sz="1100" dirty="0">
                          <a:solidFill>
                            <a:schemeClr val="tx1"/>
                          </a:solidFill>
                          <a:effectLst/>
                        </a:rPr>
                        <a:t>Validation</a:t>
                      </a:r>
                      <a:br>
                        <a:rPr lang="en-US" sz="1100" dirty="0">
                          <a:solidFill>
                            <a:schemeClr val="tx1"/>
                          </a:solidFill>
                          <a:effectLst/>
                        </a:rPr>
                      </a:br>
                      <a:r>
                        <a:rPr lang="en-US" sz="1100" dirty="0">
                          <a:solidFill>
                            <a:schemeClr val="tx1"/>
                          </a:solidFill>
                          <a:effectLst/>
                        </a:rPr>
                        <a:t>parameters</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spcBef>
                          <a:spcPts val="0"/>
                        </a:spcBef>
                        <a:spcAft>
                          <a:spcPts val="0"/>
                        </a:spcAft>
                      </a:pPr>
                      <a:r>
                        <a:rPr lang="en-US" sz="1100" dirty="0">
                          <a:solidFill>
                            <a:schemeClr val="tx1"/>
                          </a:solidFill>
                          <a:effectLst/>
                          <a:latin typeface="+mn-lt"/>
                        </a:rPr>
                        <a:t>Max. lateral</a:t>
                      </a:r>
                      <a:br>
                        <a:rPr lang="en-US" sz="1100" dirty="0">
                          <a:solidFill>
                            <a:schemeClr val="tx1"/>
                          </a:solidFill>
                          <a:effectLst/>
                          <a:latin typeface="+mn-lt"/>
                        </a:rPr>
                      </a:br>
                      <a:r>
                        <a:rPr lang="en-US" sz="1100" dirty="0">
                          <a:solidFill>
                            <a:schemeClr val="tx1"/>
                          </a:solidFill>
                          <a:effectLst/>
                          <a:latin typeface="+mn-lt"/>
                        </a:rPr>
                        <a:t>extent (in.)</a:t>
                      </a:r>
                      <a:endParaRPr lang="en-US" sz="12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spcBef>
                          <a:spcPts val="0"/>
                        </a:spcBef>
                        <a:spcAft>
                          <a:spcPts val="0"/>
                        </a:spcAft>
                      </a:pPr>
                      <a:r>
                        <a:rPr lang="en-US" sz="1200" dirty="0">
                          <a:solidFill>
                            <a:schemeClr val="tx1"/>
                          </a:solidFill>
                          <a:effectLst/>
                          <a:latin typeface="+mn-lt"/>
                          <a:ea typeface="Times New Roman" panose="02020603050405020304" pitchFamily="18" charset="0"/>
                        </a:rPr>
                        <a:t>ZOI time (ms)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spcBef>
                          <a:spcPts val="0"/>
                        </a:spcBef>
                        <a:spcAft>
                          <a:spcPts val="0"/>
                        </a:spcAft>
                      </a:pPr>
                      <a:r>
                        <a:rPr lang="en-US" sz="1200" dirty="0">
                          <a:solidFill>
                            <a:schemeClr val="tx1"/>
                          </a:solidFill>
                          <a:effectLst/>
                          <a:latin typeface="+mn-lt"/>
                          <a:ea typeface="Times New Roman" panose="02020603050405020304" pitchFamily="18" charset="0"/>
                        </a:rPr>
                        <a:t>Parallel time (ms)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marR="0" algn="ctr">
                        <a:spcBef>
                          <a:spcPts val="0"/>
                        </a:spcBef>
                        <a:spcAft>
                          <a:spcPts val="0"/>
                        </a:spcAft>
                      </a:pPr>
                      <a:r>
                        <a:rPr lang="en-US" sz="1100" dirty="0">
                          <a:solidFill>
                            <a:schemeClr val="tx1"/>
                          </a:solidFill>
                          <a:effectLst/>
                        </a:rPr>
                        <a:t>Max. Euler angles (deg.)</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4173926"/>
                  </a:ext>
                </a:extLst>
              </a:tr>
              <a:tr h="1905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100" b="1" dirty="0">
                          <a:solidFill>
                            <a:schemeClr val="tx1"/>
                          </a:solidFill>
                          <a:effectLst/>
                          <a:latin typeface="+mn-lt"/>
                        </a:rPr>
                        <a:t>Roll</a:t>
                      </a:r>
                      <a:endParaRPr lang="en-US" sz="1200" b="1"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b="1" dirty="0">
                          <a:solidFill>
                            <a:schemeClr val="tx1"/>
                          </a:solidFill>
                          <a:effectLst/>
                          <a:latin typeface="+mn-lt"/>
                        </a:rPr>
                        <a:t>Pitch</a:t>
                      </a:r>
                      <a:endParaRPr lang="en-US" sz="1200" b="1"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b="1" dirty="0">
                          <a:solidFill>
                            <a:schemeClr val="tx1"/>
                          </a:solidFill>
                          <a:effectLst/>
                          <a:latin typeface="+mn-lt"/>
                        </a:rPr>
                        <a:t>Yaw</a:t>
                      </a:r>
                      <a:endParaRPr lang="en-US" sz="1200" b="1"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2437260"/>
                  </a:ext>
                </a:extLst>
              </a:tr>
              <a:tr h="190500">
                <a:tc>
                  <a:txBody>
                    <a:bodyPr/>
                    <a:lstStyle/>
                    <a:p>
                      <a:pPr marL="0" marR="0" algn="ctr">
                        <a:spcBef>
                          <a:spcPts val="0"/>
                        </a:spcBef>
                        <a:spcAft>
                          <a:spcPts val="0"/>
                        </a:spcAft>
                      </a:pPr>
                      <a:r>
                        <a:rPr lang="en-US" sz="1100" b="0" dirty="0">
                          <a:solidFill>
                            <a:schemeClr val="tx1"/>
                          </a:solidFill>
                          <a:effectLst/>
                        </a:rPr>
                        <a:t>Test no. 4CBR-1</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rgbClr val="000000"/>
                          </a:solidFill>
                          <a:effectLst/>
                          <a:latin typeface="+mn-lt"/>
                          <a:ea typeface="Times New Roman" panose="02020603050405020304" pitchFamily="18" charset="0"/>
                        </a:rPr>
                        <a:t>55.4</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n-lt"/>
                          <a:ea typeface="Times New Roman" panose="02020603050405020304" pitchFamily="18" charset="0"/>
                        </a:rPr>
                        <a:t>827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n-lt"/>
                          <a:ea typeface="Times New Roman" panose="02020603050405020304" pitchFamily="18" charset="0"/>
                        </a:rPr>
                        <a:t>840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rgbClr val="000000"/>
                          </a:solidFill>
                          <a:effectLst/>
                          <a:latin typeface="+mn-lt"/>
                          <a:ea typeface="Times New Roman" panose="02020603050405020304" pitchFamily="18" charset="0"/>
                        </a:rPr>
                        <a:t>32.8</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rgbClr val="000000"/>
                          </a:solidFill>
                          <a:effectLst/>
                          <a:latin typeface="+mn-lt"/>
                          <a:ea typeface="Times New Roman" panose="02020603050405020304" pitchFamily="18" charset="0"/>
                        </a:rPr>
                        <a:t>-6.0</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rgbClr val="000000"/>
                          </a:solidFill>
                          <a:effectLst/>
                          <a:latin typeface="+mn-lt"/>
                          <a:ea typeface="Times New Roman" panose="02020603050405020304" pitchFamily="18" charset="0"/>
                        </a:rPr>
                        <a:t>-15.3</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0858220"/>
                  </a:ext>
                </a:extLst>
              </a:tr>
              <a:tr h="190500">
                <a:tc>
                  <a:txBody>
                    <a:bodyPr/>
                    <a:lstStyle/>
                    <a:p>
                      <a:pPr marL="0" marR="0" algn="ctr">
                        <a:spcBef>
                          <a:spcPts val="0"/>
                        </a:spcBef>
                        <a:spcAft>
                          <a:spcPts val="0"/>
                        </a:spcAft>
                      </a:pPr>
                      <a:r>
                        <a:rPr lang="en-US" sz="1100" b="0" dirty="0">
                          <a:solidFill>
                            <a:schemeClr val="tx1"/>
                          </a:solidFill>
                          <a:effectLst/>
                        </a:rPr>
                        <a:t>FEA</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rgbClr val="000000"/>
                          </a:solidFill>
                          <a:effectLst/>
                          <a:latin typeface="+mn-lt"/>
                          <a:ea typeface="Times New Roman" panose="02020603050405020304" pitchFamily="18" charset="0"/>
                        </a:rPr>
                        <a:t>62.4</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n-lt"/>
                          <a:ea typeface="Times New Roman" panose="02020603050405020304" pitchFamily="18" charset="0"/>
                        </a:rPr>
                        <a:t>296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n-lt"/>
                          <a:ea typeface="Times New Roman" panose="02020603050405020304" pitchFamily="18" charset="0"/>
                        </a:rPr>
                        <a:t>300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rgbClr val="000000"/>
                          </a:solidFill>
                          <a:effectLst/>
                          <a:latin typeface="+mn-lt"/>
                          <a:ea typeface="Times New Roman" panose="02020603050405020304" pitchFamily="18" charset="0"/>
                        </a:rPr>
                        <a:t>33.7</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rgbClr val="000000"/>
                          </a:solidFill>
                          <a:effectLst/>
                          <a:latin typeface="+mn-lt"/>
                          <a:ea typeface="Times New Roman" panose="02020603050405020304" pitchFamily="18" charset="0"/>
                        </a:rPr>
                        <a:t>-4.7</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rgbClr val="000000"/>
                          </a:solidFill>
                          <a:effectLst/>
                          <a:latin typeface="+mn-lt"/>
                          <a:ea typeface="Times New Roman" panose="02020603050405020304" pitchFamily="18" charset="0"/>
                        </a:rPr>
                        <a:t>-15.3</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2658465"/>
                  </a:ext>
                </a:extLst>
              </a:tr>
            </a:tbl>
          </a:graphicData>
        </a:graphic>
      </p:graphicFrame>
    </p:spTree>
    <p:extLst>
      <p:ext uri="{BB962C8B-B14F-4D97-AF65-F5344CB8AC3E}">
        <p14:creationId xmlns:p14="http://schemas.microsoft.com/office/powerpoint/2010/main" val="2988968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530543"/>
            <a:ext cx="8229600" cy="823912"/>
          </a:xfrm>
        </p:spPr>
        <p:txBody>
          <a:bodyPr/>
          <a:lstStyle/>
          <a:p>
            <a:r>
              <a:rPr lang="en-US" sz="3600" dirty="0"/>
              <a:t>MASH TL-5 test no. MAN-1</a:t>
            </a:r>
          </a:p>
        </p:txBody>
      </p:sp>
      <p:sp>
        <p:nvSpPr>
          <p:cNvPr id="3" name="Content Placeholder 2"/>
          <p:cNvSpPr>
            <a:spLocks noGrp="1"/>
          </p:cNvSpPr>
          <p:nvPr>
            <p:ph idx="1"/>
          </p:nvPr>
        </p:nvSpPr>
        <p:spPr>
          <a:xfrm>
            <a:off x="457200" y="1477374"/>
            <a:ext cx="8229600" cy="1980722"/>
          </a:xfrm>
        </p:spPr>
        <p:txBody>
          <a:bodyPr/>
          <a:lstStyle/>
          <a:p>
            <a:r>
              <a:rPr lang="en-US" sz="2000" dirty="0"/>
              <a:t>Barrier: 49.25-in. tall, 9.85-in. thick 9.1-degree single-slope barrier</a:t>
            </a:r>
          </a:p>
          <a:p>
            <a:r>
              <a:rPr lang="en-US" sz="2000" dirty="0"/>
              <a:t>Minor vehicle behavior differences attributed to increased front axle stiffness of model</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26</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TASK 6: MODEL VALIDATION </a:t>
            </a:r>
            <a:r>
              <a:rPr lang="en-US" dirty="0">
                <a:sym typeface="Wingdings" panose="05000000000000000000" pitchFamily="2" charset="2"/>
              </a:rPr>
              <a:t></a:t>
            </a:r>
            <a:r>
              <a:rPr lang="en-US" dirty="0"/>
              <a:t> TASK 7 </a:t>
            </a:r>
            <a:r>
              <a:rPr lang="en-US" dirty="0">
                <a:sym typeface="Wingdings" panose="05000000000000000000" pitchFamily="2" charset="2"/>
              </a:rPr>
              <a:t></a:t>
            </a:r>
            <a:r>
              <a:rPr lang="en-US" dirty="0"/>
              <a:t> TASK 8 </a:t>
            </a:r>
            <a:r>
              <a:rPr lang="en-US" dirty="0">
                <a:sym typeface="Wingdings" panose="05000000000000000000" pitchFamily="2" charset="2"/>
              </a:rPr>
              <a:t></a:t>
            </a:r>
            <a:r>
              <a:rPr lang="en-US" dirty="0"/>
              <a:t> TASK 9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graphicFrame>
        <p:nvGraphicFramePr>
          <p:cNvPr id="2" name="Table 1"/>
          <p:cNvGraphicFramePr>
            <a:graphicFrameLocks noGrp="1"/>
          </p:cNvGraphicFramePr>
          <p:nvPr>
            <p:extLst/>
          </p:nvPr>
        </p:nvGraphicFramePr>
        <p:xfrm>
          <a:off x="1874520" y="5483812"/>
          <a:ext cx="5532120" cy="762000"/>
        </p:xfrm>
        <a:graphic>
          <a:graphicData uri="http://schemas.openxmlformats.org/drawingml/2006/table">
            <a:tbl>
              <a:tblPr firstRow="1" firstCol="1" bandRow="1">
                <a:tableStyleId>{5C22544A-7EE6-4342-B048-85BDC9FD1C3A}</a:tableStyleId>
              </a:tblPr>
              <a:tblGrid>
                <a:gridCol w="1188720">
                  <a:extLst>
                    <a:ext uri="{9D8B030D-6E8A-4147-A177-3AD203B41FA5}">
                      <a16:colId xmlns:a16="http://schemas.microsoft.com/office/drawing/2014/main" val="2956068424"/>
                    </a:ext>
                  </a:extLst>
                </a:gridCol>
                <a:gridCol w="914400">
                  <a:extLst>
                    <a:ext uri="{9D8B030D-6E8A-4147-A177-3AD203B41FA5}">
                      <a16:colId xmlns:a16="http://schemas.microsoft.com/office/drawing/2014/main" val="626787568"/>
                    </a:ext>
                  </a:extLst>
                </a:gridCol>
                <a:gridCol w="822960">
                  <a:extLst>
                    <a:ext uri="{9D8B030D-6E8A-4147-A177-3AD203B41FA5}">
                      <a16:colId xmlns:a16="http://schemas.microsoft.com/office/drawing/2014/main" val="84804517"/>
                    </a:ext>
                  </a:extLst>
                </a:gridCol>
                <a:gridCol w="822960">
                  <a:extLst>
                    <a:ext uri="{9D8B030D-6E8A-4147-A177-3AD203B41FA5}">
                      <a16:colId xmlns:a16="http://schemas.microsoft.com/office/drawing/2014/main" val="3381644854"/>
                    </a:ext>
                  </a:extLst>
                </a:gridCol>
                <a:gridCol w="594360">
                  <a:extLst>
                    <a:ext uri="{9D8B030D-6E8A-4147-A177-3AD203B41FA5}">
                      <a16:colId xmlns:a16="http://schemas.microsoft.com/office/drawing/2014/main" val="1381288815"/>
                    </a:ext>
                  </a:extLst>
                </a:gridCol>
                <a:gridCol w="594360">
                  <a:extLst>
                    <a:ext uri="{9D8B030D-6E8A-4147-A177-3AD203B41FA5}">
                      <a16:colId xmlns:a16="http://schemas.microsoft.com/office/drawing/2014/main" val="222958760"/>
                    </a:ext>
                  </a:extLst>
                </a:gridCol>
                <a:gridCol w="594360">
                  <a:extLst>
                    <a:ext uri="{9D8B030D-6E8A-4147-A177-3AD203B41FA5}">
                      <a16:colId xmlns:a16="http://schemas.microsoft.com/office/drawing/2014/main" val="2276093228"/>
                    </a:ext>
                  </a:extLst>
                </a:gridCol>
              </a:tblGrid>
              <a:tr h="190500">
                <a:tc rowSpan="2">
                  <a:txBody>
                    <a:bodyPr/>
                    <a:lstStyle/>
                    <a:p>
                      <a:pPr marL="0" marR="0" algn="ctr">
                        <a:spcBef>
                          <a:spcPts val="0"/>
                        </a:spcBef>
                        <a:spcAft>
                          <a:spcPts val="0"/>
                        </a:spcAft>
                      </a:pPr>
                      <a:r>
                        <a:rPr lang="en-US" sz="1100" dirty="0">
                          <a:solidFill>
                            <a:schemeClr val="tx1"/>
                          </a:solidFill>
                          <a:effectLst/>
                        </a:rPr>
                        <a:t>Validation</a:t>
                      </a:r>
                      <a:br>
                        <a:rPr lang="en-US" sz="1100" dirty="0">
                          <a:solidFill>
                            <a:schemeClr val="tx1"/>
                          </a:solidFill>
                          <a:effectLst/>
                        </a:rPr>
                      </a:br>
                      <a:r>
                        <a:rPr lang="en-US" sz="1100" dirty="0">
                          <a:solidFill>
                            <a:schemeClr val="tx1"/>
                          </a:solidFill>
                          <a:effectLst/>
                        </a:rPr>
                        <a:t>parameters</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spcBef>
                          <a:spcPts val="0"/>
                        </a:spcBef>
                        <a:spcAft>
                          <a:spcPts val="0"/>
                        </a:spcAft>
                      </a:pPr>
                      <a:r>
                        <a:rPr lang="en-US" sz="1100" dirty="0">
                          <a:solidFill>
                            <a:schemeClr val="tx1"/>
                          </a:solidFill>
                          <a:effectLst/>
                          <a:latin typeface="+mn-lt"/>
                        </a:rPr>
                        <a:t>Max. lateral</a:t>
                      </a:r>
                      <a:br>
                        <a:rPr lang="en-US" sz="1100" dirty="0">
                          <a:solidFill>
                            <a:schemeClr val="tx1"/>
                          </a:solidFill>
                          <a:effectLst/>
                          <a:latin typeface="+mn-lt"/>
                        </a:rPr>
                      </a:br>
                      <a:r>
                        <a:rPr lang="en-US" sz="1100" dirty="0">
                          <a:solidFill>
                            <a:schemeClr val="tx1"/>
                          </a:solidFill>
                          <a:effectLst/>
                          <a:latin typeface="+mn-lt"/>
                        </a:rPr>
                        <a:t>extent (in.)</a:t>
                      </a:r>
                      <a:endParaRPr lang="en-US" sz="12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spcBef>
                          <a:spcPts val="0"/>
                        </a:spcBef>
                        <a:spcAft>
                          <a:spcPts val="0"/>
                        </a:spcAft>
                      </a:pPr>
                      <a:r>
                        <a:rPr lang="en-US" sz="1200" dirty="0">
                          <a:solidFill>
                            <a:schemeClr val="tx1"/>
                          </a:solidFill>
                          <a:effectLst/>
                          <a:latin typeface="+mn-lt"/>
                          <a:ea typeface="Times New Roman" panose="02020603050405020304" pitchFamily="18" charset="0"/>
                        </a:rPr>
                        <a:t>ZOI time (ms)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spcBef>
                          <a:spcPts val="0"/>
                        </a:spcBef>
                        <a:spcAft>
                          <a:spcPts val="0"/>
                        </a:spcAft>
                      </a:pPr>
                      <a:r>
                        <a:rPr lang="en-US" sz="1200" dirty="0">
                          <a:solidFill>
                            <a:schemeClr val="tx1"/>
                          </a:solidFill>
                          <a:effectLst/>
                          <a:latin typeface="+mn-lt"/>
                          <a:ea typeface="Times New Roman" panose="02020603050405020304" pitchFamily="18" charset="0"/>
                        </a:rPr>
                        <a:t>Parallel time (ms)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marR="0" algn="ctr">
                        <a:spcBef>
                          <a:spcPts val="0"/>
                        </a:spcBef>
                        <a:spcAft>
                          <a:spcPts val="0"/>
                        </a:spcAft>
                      </a:pPr>
                      <a:r>
                        <a:rPr lang="en-US" sz="1100" dirty="0">
                          <a:solidFill>
                            <a:schemeClr val="tx1"/>
                          </a:solidFill>
                          <a:effectLst/>
                        </a:rPr>
                        <a:t>Max. Euler angles (deg.)</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4173926"/>
                  </a:ext>
                </a:extLst>
              </a:tr>
              <a:tr h="1905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100" b="1" dirty="0">
                          <a:solidFill>
                            <a:schemeClr val="tx1"/>
                          </a:solidFill>
                          <a:effectLst/>
                          <a:latin typeface="+mn-lt"/>
                        </a:rPr>
                        <a:t>Roll</a:t>
                      </a:r>
                      <a:endParaRPr lang="en-US" sz="1200" b="1"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b="1" dirty="0">
                          <a:solidFill>
                            <a:schemeClr val="tx1"/>
                          </a:solidFill>
                          <a:effectLst/>
                          <a:latin typeface="+mn-lt"/>
                        </a:rPr>
                        <a:t>Pitch</a:t>
                      </a:r>
                      <a:endParaRPr lang="en-US" sz="1200" b="1"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b="1" dirty="0">
                          <a:solidFill>
                            <a:schemeClr val="tx1"/>
                          </a:solidFill>
                          <a:effectLst/>
                          <a:latin typeface="+mn-lt"/>
                        </a:rPr>
                        <a:t>Yaw</a:t>
                      </a:r>
                      <a:endParaRPr lang="en-US" sz="1200" b="1"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2437260"/>
                  </a:ext>
                </a:extLst>
              </a:tr>
              <a:tr h="190500">
                <a:tc>
                  <a:txBody>
                    <a:bodyPr/>
                    <a:lstStyle/>
                    <a:p>
                      <a:pPr marL="0" marR="0" algn="ctr">
                        <a:spcBef>
                          <a:spcPts val="0"/>
                        </a:spcBef>
                        <a:spcAft>
                          <a:spcPts val="0"/>
                        </a:spcAft>
                      </a:pPr>
                      <a:r>
                        <a:rPr lang="en-US" sz="1100" b="0" dirty="0">
                          <a:solidFill>
                            <a:schemeClr val="tx1"/>
                          </a:solidFill>
                          <a:effectLst/>
                        </a:rPr>
                        <a:t>Test no. MAN-1</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rgbClr val="000000"/>
                          </a:solidFill>
                          <a:effectLst/>
                          <a:latin typeface="+mn-lt"/>
                          <a:ea typeface="Times New Roman" panose="02020603050405020304" pitchFamily="18" charset="0"/>
                        </a:rPr>
                        <a:t>22.7</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n-lt"/>
                          <a:ea typeface="Times New Roman" panose="02020603050405020304" pitchFamily="18" charset="0"/>
                        </a:rPr>
                        <a:t>XXX</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n-lt"/>
                          <a:ea typeface="Times New Roman" panose="02020603050405020304" pitchFamily="18" charset="0"/>
                        </a:rPr>
                        <a:t>776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16.3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5.2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-15.2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0858220"/>
                  </a:ext>
                </a:extLst>
              </a:tr>
              <a:tr h="190500">
                <a:tc>
                  <a:txBody>
                    <a:bodyPr/>
                    <a:lstStyle/>
                    <a:p>
                      <a:pPr marL="0" marR="0" algn="ctr">
                        <a:spcBef>
                          <a:spcPts val="0"/>
                        </a:spcBef>
                        <a:spcAft>
                          <a:spcPts val="0"/>
                        </a:spcAft>
                      </a:pPr>
                      <a:r>
                        <a:rPr lang="en-US" sz="1100" b="0" dirty="0">
                          <a:solidFill>
                            <a:schemeClr val="tx1"/>
                          </a:solidFill>
                          <a:effectLst/>
                        </a:rPr>
                        <a:t>FEA</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rgbClr val="000000"/>
                          </a:solidFill>
                          <a:effectLst/>
                          <a:latin typeface="+mn-lt"/>
                          <a:ea typeface="Times New Roman" panose="02020603050405020304" pitchFamily="18" charset="0"/>
                        </a:rPr>
                        <a:t>25.2</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n-lt"/>
                          <a:ea typeface="Times New Roman" panose="02020603050405020304" pitchFamily="18" charset="0"/>
                        </a:rPr>
                        <a:t>860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n-lt"/>
                          <a:ea typeface="Times New Roman" panose="02020603050405020304" pitchFamily="18" charset="0"/>
                        </a:rPr>
                        <a:t>720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11.7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4.2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-13.6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2658465"/>
                  </a:ext>
                </a:extLst>
              </a:tr>
            </a:tbl>
          </a:graphicData>
        </a:graphic>
      </p:graphicFrame>
      <p:pic>
        <p:nvPicPr>
          <p:cNvPr id="11" name="Picture 10" descr="A picture containing outdoor, ship, vehicle, person&#10;&#10;Description automatically generated">
            <a:extLst>
              <a:ext uri="{FF2B5EF4-FFF2-40B4-BE49-F238E27FC236}">
                <a16:creationId xmlns:a16="http://schemas.microsoft.com/office/drawing/2014/main" id="{37DECE3F-3FD3-4637-B9ED-A797F2DA7DA7}"/>
              </a:ext>
            </a:extLst>
          </p:cNvPr>
          <p:cNvPicPr/>
          <p:nvPr/>
        </p:nvPicPr>
        <p:blipFill rotWithShape="1">
          <a:blip r:embed="rId2">
            <a:extLst>
              <a:ext uri="{28A0092B-C50C-407E-A947-70E740481C1C}">
                <a14:useLocalDpi xmlns:a14="http://schemas.microsoft.com/office/drawing/2010/main" val="0"/>
              </a:ext>
            </a:extLst>
          </a:blip>
          <a:srcRect l="41197" t="21340" r="31788" b="34028"/>
          <a:stretch/>
        </p:blipFill>
        <p:spPr bwMode="auto">
          <a:xfrm>
            <a:off x="2618509" y="2804687"/>
            <a:ext cx="1909755" cy="2524137"/>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3" cstate="print">
            <a:extLst>
              <a:ext uri="{28A0092B-C50C-407E-A947-70E740481C1C}">
                <a14:useLocalDpi xmlns:a14="http://schemas.microsoft.com/office/drawing/2010/main" val="0"/>
              </a:ext>
            </a:extLst>
          </a:blip>
          <a:srcRect l="35366" t="11656" r="30243" b="7522"/>
          <a:stretch/>
        </p:blipFill>
        <p:spPr bwMode="auto">
          <a:xfrm>
            <a:off x="4600687" y="2805034"/>
            <a:ext cx="2132623" cy="25202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6833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E6975-1866-463C-8513-E0487DDF1AE2}"/>
              </a:ext>
            </a:extLst>
          </p:cNvPr>
          <p:cNvSpPr>
            <a:spLocks noGrp="1"/>
          </p:cNvSpPr>
          <p:nvPr>
            <p:ph type="title"/>
          </p:nvPr>
        </p:nvSpPr>
        <p:spPr>
          <a:xfrm>
            <a:off x="822960" y="286604"/>
            <a:ext cx="7543800" cy="884971"/>
          </a:xfrm>
        </p:spPr>
        <p:txBody>
          <a:bodyPr/>
          <a:lstStyle/>
          <a:p>
            <a:r>
              <a:rPr lang="en-US" sz="3600" dirty="0"/>
              <a:t>Task 7: Simulation Matrix</a:t>
            </a:r>
          </a:p>
        </p:txBody>
      </p:sp>
      <p:sp>
        <p:nvSpPr>
          <p:cNvPr id="8" name="Content Placeholder 7">
            <a:extLst>
              <a:ext uri="{FF2B5EF4-FFF2-40B4-BE49-F238E27FC236}">
                <a16:creationId xmlns:a16="http://schemas.microsoft.com/office/drawing/2014/main" id="{885AAFEE-8360-4A13-B776-BDE4A9626E4C}"/>
              </a:ext>
            </a:extLst>
          </p:cNvPr>
          <p:cNvSpPr>
            <a:spLocks noGrp="1"/>
          </p:cNvSpPr>
          <p:nvPr>
            <p:ph idx="1"/>
          </p:nvPr>
        </p:nvSpPr>
        <p:spPr>
          <a:xfrm>
            <a:off x="457200" y="1400175"/>
            <a:ext cx="8229600" cy="4467225"/>
          </a:xfrm>
        </p:spPr>
        <p:txBody>
          <a:bodyPr/>
          <a:lstStyle/>
          <a:p>
            <a:r>
              <a:rPr lang="en-US" dirty="0"/>
              <a:t>Simulation matrix</a:t>
            </a:r>
          </a:p>
          <a:p>
            <a:pPr lvl="1"/>
            <a:r>
              <a:rPr lang="en-US" dirty="0"/>
              <a:t>MASH test conditions 2-11, 3-11, 4-12, 5-12</a:t>
            </a:r>
          </a:p>
          <a:p>
            <a:pPr lvl="1"/>
            <a:r>
              <a:rPr lang="en-US" dirty="0"/>
              <a:t>Barrier classes simplified</a:t>
            </a:r>
          </a:p>
          <a:p>
            <a:pPr lvl="2"/>
            <a:r>
              <a:rPr lang="en-US" dirty="0"/>
              <a:t>F-shape (similar to NJ)</a:t>
            </a:r>
          </a:p>
          <a:p>
            <a:pPr lvl="2"/>
            <a:r>
              <a:rPr lang="en-US" dirty="0"/>
              <a:t>Single-slope</a:t>
            </a:r>
          </a:p>
          <a:p>
            <a:pPr lvl="2"/>
            <a:r>
              <a:rPr lang="en-US" dirty="0"/>
              <a:t>Vertical (similar to combination rails, hybrid rails)</a:t>
            </a:r>
          </a:p>
          <a:p>
            <a:pPr lvl="1"/>
            <a:r>
              <a:rPr lang="en-US" dirty="0"/>
              <a:t>Table of heights shown below</a:t>
            </a:r>
          </a:p>
        </p:txBody>
      </p:sp>
      <p:sp>
        <p:nvSpPr>
          <p:cNvPr id="4" name="Slide Number Placeholder 3">
            <a:extLst>
              <a:ext uri="{FF2B5EF4-FFF2-40B4-BE49-F238E27FC236}">
                <a16:creationId xmlns:a16="http://schemas.microsoft.com/office/drawing/2014/main" id="{FA6BE11F-CC48-432D-A916-B063173AAA56}"/>
              </a:ext>
            </a:extLst>
          </p:cNvPr>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27</a:t>
            </a:fld>
            <a:endParaRPr lang="en-US" dirty="0"/>
          </a:p>
        </p:txBody>
      </p:sp>
      <p:graphicFrame>
        <p:nvGraphicFramePr>
          <p:cNvPr id="9" name="Content Placeholder 5">
            <a:extLst>
              <a:ext uri="{FF2B5EF4-FFF2-40B4-BE49-F238E27FC236}">
                <a16:creationId xmlns:a16="http://schemas.microsoft.com/office/drawing/2014/main" id="{D4E98E82-2283-47CB-BF72-E9B2CD7F75E2}"/>
              </a:ext>
            </a:extLst>
          </p:cNvPr>
          <p:cNvGraphicFramePr>
            <a:graphicFrameLocks/>
          </p:cNvGraphicFramePr>
          <p:nvPr>
            <p:extLst>
              <p:ext uri="{D42A27DB-BD31-4B8C-83A1-F6EECF244321}">
                <p14:modId xmlns:p14="http://schemas.microsoft.com/office/powerpoint/2010/main" val="3751405095"/>
              </p:ext>
            </p:extLst>
          </p:nvPr>
        </p:nvGraphicFramePr>
        <p:xfrm>
          <a:off x="345157" y="3977917"/>
          <a:ext cx="8453685" cy="1889483"/>
        </p:xfrm>
        <a:graphic>
          <a:graphicData uri="http://schemas.openxmlformats.org/drawingml/2006/table">
            <a:tbl>
              <a:tblPr firstRow="1" firstCol="1" bandRow="1">
                <a:tableStyleId>{5C22544A-7EE6-4342-B048-85BDC9FD1C3A}</a:tableStyleId>
              </a:tblPr>
              <a:tblGrid>
                <a:gridCol w="1439949">
                  <a:extLst>
                    <a:ext uri="{9D8B030D-6E8A-4147-A177-3AD203B41FA5}">
                      <a16:colId xmlns:a16="http://schemas.microsoft.com/office/drawing/2014/main" val="2278912147"/>
                    </a:ext>
                  </a:extLst>
                </a:gridCol>
                <a:gridCol w="779304">
                  <a:extLst>
                    <a:ext uri="{9D8B030D-6E8A-4147-A177-3AD203B41FA5}">
                      <a16:colId xmlns:a16="http://schemas.microsoft.com/office/drawing/2014/main" val="449302538"/>
                    </a:ext>
                  </a:extLst>
                </a:gridCol>
                <a:gridCol w="779304">
                  <a:extLst>
                    <a:ext uri="{9D8B030D-6E8A-4147-A177-3AD203B41FA5}">
                      <a16:colId xmlns:a16="http://schemas.microsoft.com/office/drawing/2014/main" val="2884997583"/>
                    </a:ext>
                  </a:extLst>
                </a:gridCol>
                <a:gridCol w="779304">
                  <a:extLst>
                    <a:ext uri="{9D8B030D-6E8A-4147-A177-3AD203B41FA5}">
                      <a16:colId xmlns:a16="http://schemas.microsoft.com/office/drawing/2014/main" val="2536304472"/>
                    </a:ext>
                  </a:extLst>
                </a:gridCol>
                <a:gridCol w="779304">
                  <a:extLst>
                    <a:ext uri="{9D8B030D-6E8A-4147-A177-3AD203B41FA5}">
                      <a16:colId xmlns:a16="http://schemas.microsoft.com/office/drawing/2014/main" val="2467066801"/>
                    </a:ext>
                  </a:extLst>
                </a:gridCol>
                <a:gridCol w="779304">
                  <a:extLst>
                    <a:ext uri="{9D8B030D-6E8A-4147-A177-3AD203B41FA5}">
                      <a16:colId xmlns:a16="http://schemas.microsoft.com/office/drawing/2014/main" val="1880011086"/>
                    </a:ext>
                  </a:extLst>
                </a:gridCol>
                <a:gridCol w="779304">
                  <a:extLst>
                    <a:ext uri="{9D8B030D-6E8A-4147-A177-3AD203B41FA5}">
                      <a16:colId xmlns:a16="http://schemas.microsoft.com/office/drawing/2014/main" val="970701960"/>
                    </a:ext>
                  </a:extLst>
                </a:gridCol>
                <a:gridCol w="779304">
                  <a:extLst>
                    <a:ext uri="{9D8B030D-6E8A-4147-A177-3AD203B41FA5}">
                      <a16:colId xmlns:a16="http://schemas.microsoft.com/office/drawing/2014/main" val="1478048717"/>
                    </a:ext>
                  </a:extLst>
                </a:gridCol>
                <a:gridCol w="779304">
                  <a:extLst>
                    <a:ext uri="{9D8B030D-6E8A-4147-A177-3AD203B41FA5}">
                      <a16:colId xmlns:a16="http://schemas.microsoft.com/office/drawing/2014/main" val="2451398461"/>
                    </a:ext>
                  </a:extLst>
                </a:gridCol>
                <a:gridCol w="779304">
                  <a:extLst>
                    <a:ext uri="{9D8B030D-6E8A-4147-A177-3AD203B41FA5}">
                      <a16:colId xmlns:a16="http://schemas.microsoft.com/office/drawing/2014/main" val="2756592434"/>
                    </a:ext>
                  </a:extLst>
                </a:gridCol>
              </a:tblGrid>
              <a:tr h="290895">
                <a:tc rowSpan="2">
                  <a:txBody>
                    <a:bodyPr/>
                    <a:lstStyle/>
                    <a:p>
                      <a:pPr marL="0" marR="0" algn="ctr">
                        <a:spcBef>
                          <a:spcPts val="0"/>
                        </a:spcBef>
                        <a:spcAft>
                          <a:spcPts val="0"/>
                        </a:spcAft>
                      </a:pPr>
                      <a:r>
                        <a:rPr lang="en-US" sz="1900" dirty="0">
                          <a:effectLst/>
                        </a:rPr>
                        <a:t>MASH TL</a:t>
                      </a:r>
                      <a:endParaRPr lang="en-US" sz="1900" dirty="0">
                        <a:effectLst/>
                        <a:latin typeface="Times New Roman" panose="02020603050405020304" pitchFamily="18" charset="0"/>
                        <a:ea typeface="Times New Roman" panose="02020603050405020304" pitchFamily="18" charset="0"/>
                      </a:endParaRPr>
                    </a:p>
                  </a:txBody>
                  <a:tcPr marL="145448" marR="145448" marT="72724" marB="72724" anchor="ctr"/>
                </a:tc>
                <a:tc gridSpan="9">
                  <a:txBody>
                    <a:bodyPr/>
                    <a:lstStyle/>
                    <a:p>
                      <a:pPr marL="0" marR="0" algn="ctr">
                        <a:spcBef>
                          <a:spcPts val="0"/>
                        </a:spcBef>
                        <a:spcAft>
                          <a:spcPts val="0"/>
                        </a:spcAft>
                      </a:pPr>
                      <a:r>
                        <a:rPr lang="en-US" sz="1900" dirty="0">
                          <a:effectLst/>
                        </a:rPr>
                        <a:t>Barrier height (in.)</a:t>
                      </a:r>
                      <a:endParaRPr lang="en-US" sz="1900" dirty="0">
                        <a:effectLst/>
                        <a:latin typeface="Times New Roman" panose="02020603050405020304" pitchFamily="18" charset="0"/>
                        <a:ea typeface="Times New Roman" panose="02020603050405020304" pitchFamily="18" charset="0"/>
                      </a:endParaRPr>
                    </a:p>
                  </a:txBody>
                  <a:tcPr marL="145448" marR="145448" marT="72724" marB="72724"/>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5492785"/>
                  </a:ext>
                </a:extLst>
              </a:tr>
              <a:tr h="290895">
                <a:tc vMerge="1">
                  <a:txBody>
                    <a:bodyPr/>
                    <a:lstStyle/>
                    <a:p>
                      <a:endParaRPr lang="en-US"/>
                    </a:p>
                  </a:txBody>
                  <a:tcPr/>
                </a:tc>
                <a:tc>
                  <a:txBody>
                    <a:bodyPr/>
                    <a:lstStyle/>
                    <a:p>
                      <a:pPr marL="0" marR="0" algn="ctr">
                        <a:spcBef>
                          <a:spcPts val="0"/>
                        </a:spcBef>
                        <a:spcAft>
                          <a:spcPts val="0"/>
                        </a:spcAft>
                      </a:pPr>
                      <a:r>
                        <a:rPr lang="en-US" sz="1900" dirty="0">
                          <a:effectLst/>
                        </a:rPr>
                        <a:t>24</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27</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29</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32</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36</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42</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48</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54</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90</a:t>
                      </a:r>
                      <a:endParaRPr lang="en-US" sz="1900" dirty="0">
                        <a:effectLst/>
                        <a:latin typeface="Times New Roman" panose="02020603050405020304" pitchFamily="18" charset="0"/>
                        <a:ea typeface="Times New Roman" panose="02020603050405020304" pitchFamily="18" charset="0"/>
                      </a:endParaRPr>
                    </a:p>
                  </a:txBody>
                  <a:tcPr marL="109086" marR="109086" marT="0" marB="0"/>
                </a:tc>
                <a:extLst>
                  <a:ext uri="{0D108BD9-81ED-4DB2-BD59-A6C34878D82A}">
                    <a16:rowId xmlns:a16="http://schemas.microsoft.com/office/drawing/2014/main" val="3965085270"/>
                  </a:ext>
                </a:extLst>
              </a:tr>
              <a:tr h="290895">
                <a:tc>
                  <a:txBody>
                    <a:bodyPr/>
                    <a:lstStyle/>
                    <a:p>
                      <a:pPr marL="0" marR="0" algn="ctr">
                        <a:spcBef>
                          <a:spcPts val="0"/>
                        </a:spcBef>
                        <a:spcAft>
                          <a:spcPts val="0"/>
                        </a:spcAft>
                      </a:pPr>
                      <a:r>
                        <a:rPr lang="en-US" sz="1900" dirty="0">
                          <a:effectLst/>
                        </a:rPr>
                        <a:t>2</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X</a:t>
                      </a:r>
                      <a:r>
                        <a:rPr lang="en-US" sz="1900" baseline="30000" dirty="0">
                          <a:effectLst/>
                        </a:rPr>
                        <a:t>1</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X</a:t>
                      </a:r>
                      <a:r>
                        <a:rPr lang="en-US" sz="1900" baseline="30000" dirty="0">
                          <a:effectLst/>
                        </a:rPr>
                        <a:t>1</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X</a:t>
                      </a:r>
                      <a:r>
                        <a:rPr lang="en-US" sz="1900" baseline="30000" dirty="0">
                          <a:effectLst/>
                        </a:rPr>
                        <a:t>1</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X</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X</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X</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 </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X</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 </a:t>
                      </a:r>
                      <a:endParaRPr lang="en-US" sz="1900" dirty="0">
                        <a:effectLst/>
                        <a:latin typeface="Times New Roman" panose="02020603050405020304" pitchFamily="18" charset="0"/>
                        <a:ea typeface="Times New Roman" panose="02020603050405020304" pitchFamily="18" charset="0"/>
                      </a:endParaRPr>
                    </a:p>
                  </a:txBody>
                  <a:tcPr marL="109086" marR="109086" marT="0" marB="0"/>
                </a:tc>
                <a:extLst>
                  <a:ext uri="{0D108BD9-81ED-4DB2-BD59-A6C34878D82A}">
                    <a16:rowId xmlns:a16="http://schemas.microsoft.com/office/drawing/2014/main" val="2326690465"/>
                  </a:ext>
                </a:extLst>
              </a:tr>
              <a:tr h="290895">
                <a:tc>
                  <a:txBody>
                    <a:bodyPr/>
                    <a:lstStyle/>
                    <a:p>
                      <a:pPr marL="0" marR="0" algn="ctr">
                        <a:spcBef>
                          <a:spcPts val="0"/>
                        </a:spcBef>
                        <a:spcAft>
                          <a:spcPts val="0"/>
                        </a:spcAft>
                      </a:pPr>
                      <a:r>
                        <a:rPr lang="en-US" sz="1900" dirty="0">
                          <a:effectLst/>
                        </a:rPr>
                        <a:t>3</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 </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 </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X</a:t>
                      </a:r>
                      <a:r>
                        <a:rPr lang="en-US" sz="1900" baseline="30000" dirty="0">
                          <a:effectLst/>
                        </a:rPr>
                        <a:t>1</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X</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X</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X</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 </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X</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 </a:t>
                      </a:r>
                      <a:endParaRPr lang="en-US" sz="1900" dirty="0">
                        <a:effectLst/>
                        <a:latin typeface="Times New Roman" panose="02020603050405020304" pitchFamily="18" charset="0"/>
                        <a:ea typeface="Times New Roman" panose="02020603050405020304" pitchFamily="18" charset="0"/>
                      </a:endParaRPr>
                    </a:p>
                  </a:txBody>
                  <a:tcPr marL="109086" marR="109086" marT="0" marB="0"/>
                </a:tc>
                <a:extLst>
                  <a:ext uri="{0D108BD9-81ED-4DB2-BD59-A6C34878D82A}">
                    <a16:rowId xmlns:a16="http://schemas.microsoft.com/office/drawing/2014/main" val="647171139"/>
                  </a:ext>
                </a:extLst>
              </a:tr>
              <a:tr h="290895">
                <a:tc>
                  <a:txBody>
                    <a:bodyPr/>
                    <a:lstStyle/>
                    <a:p>
                      <a:pPr marL="0" marR="0" algn="ctr">
                        <a:spcBef>
                          <a:spcPts val="0"/>
                        </a:spcBef>
                        <a:spcAft>
                          <a:spcPts val="0"/>
                        </a:spcAft>
                      </a:pPr>
                      <a:r>
                        <a:rPr lang="en-US" sz="1900" dirty="0">
                          <a:effectLst/>
                        </a:rPr>
                        <a:t>4</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 </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 </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 </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 </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X</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X</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X</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X</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X</a:t>
                      </a:r>
                      <a:endParaRPr lang="en-US" sz="1900" dirty="0">
                        <a:effectLst/>
                        <a:latin typeface="Times New Roman" panose="02020603050405020304" pitchFamily="18" charset="0"/>
                        <a:ea typeface="Times New Roman" panose="02020603050405020304" pitchFamily="18" charset="0"/>
                      </a:endParaRPr>
                    </a:p>
                  </a:txBody>
                  <a:tcPr marL="109086" marR="109086" marT="0" marB="0"/>
                </a:tc>
                <a:extLst>
                  <a:ext uri="{0D108BD9-81ED-4DB2-BD59-A6C34878D82A}">
                    <a16:rowId xmlns:a16="http://schemas.microsoft.com/office/drawing/2014/main" val="4290864551"/>
                  </a:ext>
                </a:extLst>
              </a:tr>
              <a:tr h="290895">
                <a:tc>
                  <a:txBody>
                    <a:bodyPr/>
                    <a:lstStyle/>
                    <a:p>
                      <a:pPr marL="0" marR="0" algn="ctr">
                        <a:spcBef>
                          <a:spcPts val="0"/>
                        </a:spcBef>
                        <a:spcAft>
                          <a:spcPts val="0"/>
                        </a:spcAft>
                      </a:pPr>
                      <a:r>
                        <a:rPr lang="en-US" sz="1900" dirty="0">
                          <a:effectLst/>
                        </a:rPr>
                        <a:t>5</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 </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 </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 </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 </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 </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X</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X</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X</a:t>
                      </a:r>
                      <a:endParaRPr lang="en-US" sz="1900" dirty="0">
                        <a:effectLst/>
                        <a:latin typeface="Times New Roman" panose="02020603050405020304" pitchFamily="18" charset="0"/>
                        <a:ea typeface="Times New Roman" panose="02020603050405020304" pitchFamily="18" charset="0"/>
                      </a:endParaRPr>
                    </a:p>
                  </a:txBody>
                  <a:tcPr marL="109086" marR="109086" marT="0" marB="0"/>
                </a:tc>
                <a:tc>
                  <a:txBody>
                    <a:bodyPr/>
                    <a:lstStyle/>
                    <a:p>
                      <a:pPr marL="0" marR="0" algn="ctr">
                        <a:spcBef>
                          <a:spcPts val="0"/>
                        </a:spcBef>
                        <a:spcAft>
                          <a:spcPts val="0"/>
                        </a:spcAft>
                      </a:pPr>
                      <a:r>
                        <a:rPr lang="en-US" sz="1900" dirty="0">
                          <a:effectLst/>
                        </a:rPr>
                        <a:t>X</a:t>
                      </a:r>
                      <a:endParaRPr lang="en-US" sz="1900" dirty="0">
                        <a:effectLst/>
                        <a:latin typeface="Times New Roman" panose="02020603050405020304" pitchFamily="18" charset="0"/>
                        <a:ea typeface="Times New Roman" panose="02020603050405020304" pitchFamily="18" charset="0"/>
                      </a:endParaRPr>
                    </a:p>
                  </a:txBody>
                  <a:tcPr marL="109086" marR="109086" marT="0" marB="0"/>
                </a:tc>
                <a:extLst>
                  <a:ext uri="{0D108BD9-81ED-4DB2-BD59-A6C34878D82A}">
                    <a16:rowId xmlns:a16="http://schemas.microsoft.com/office/drawing/2014/main" val="3526123060"/>
                  </a:ext>
                </a:extLst>
              </a:tr>
            </a:tbl>
          </a:graphicData>
        </a:graphic>
      </p:graphicFrame>
    </p:spTree>
    <p:extLst>
      <p:ext uri="{BB962C8B-B14F-4D97-AF65-F5344CB8AC3E}">
        <p14:creationId xmlns:p14="http://schemas.microsoft.com/office/powerpoint/2010/main" val="934861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530543"/>
            <a:ext cx="8229600" cy="823912"/>
          </a:xfrm>
        </p:spPr>
        <p:txBody>
          <a:bodyPr/>
          <a:lstStyle/>
          <a:p>
            <a:r>
              <a:rPr lang="en-US" sz="2800" dirty="0"/>
              <a:t>Task 8: Selection of ZOI Envelopes</a:t>
            </a:r>
          </a:p>
        </p:txBody>
      </p:sp>
      <p:sp>
        <p:nvSpPr>
          <p:cNvPr id="3" name="Content Placeholder 2"/>
          <p:cNvSpPr>
            <a:spLocks noGrp="1"/>
          </p:cNvSpPr>
          <p:nvPr>
            <p:ph idx="1"/>
          </p:nvPr>
        </p:nvSpPr>
        <p:spPr>
          <a:xfrm>
            <a:off x="457200" y="1477373"/>
            <a:ext cx="4422371" cy="4914548"/>
          </a:xfrm>
        </p:spPr>
        <p:txBody>
          <a:bodyPr/>
          <a:lstStyle/>
          <a:p>
            <a:r>
              <a:rPr lang="en-US" sz="2200" dirty="0"/>
              <a:t>Evaluated ZOI envelope shapes</a:t>
            </a:r>
          </a:p>
          <a:p>
            <a:pPr lvl="1"/>
            <a:r>
              <a:rPr lang="en-US" sz="1800" dirty="0"/>
              <a:t>Detailed: lower box (fenders, hood, engine) &amp; upper box (windows, roof, doors, box)</a:t>
            </a:r>
          </a:p>
          <a:p>
            <a:pPr lvl="1"/>
            <a:r>
              <a:rPr lang="en-US" sz="1800" dirty="0"/>
              <a:t>Piecewise: connect all boundaries of ZOI envelope data</a:t>
            </a:r>
          </a:p>
          <a:p>
            <a:pPr lvl="1"/>
            <a:r>
              <a:rPr lang="en-US" sz="1800" dirty="0"/>
              <a:t>Conservative: max lateral &amp; vertical extents</a:t>
            </a:r>
          </a:p>
          <a:p>
            <a:r>
              <a:rPr lang="en-US" sz="2200" dirty="0"/>
              <a:t>Piecewise offered best comparison to test data but not as conservative</a:t>
            </a:r>
          </a:p>
          <a:p>
            <a:r>
              <a:rPr lang="en-US" sz="2200" dirty="0"/>
              <a:t>Recommendation: hybrid method between detailed, piecewise</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28</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a:t>
            </a:r>
            <a:r>
              <a:rPr lang="en-US" dirty="0"/>
              <a:t>TASK 6 </a:t>
            </a:r>
            <a:r>
              <a:rPr lang="en-US" dirty="0">
                <a:sym typeface="Wingdings" panose="05000000000000000000" pitchFamily="2" charset="2"/>
              </a:rPr>
              <a:t></a:t>
            </a:r>
            <a:r>
              <a:rPr lang="en-US" dirty="0"/>
              <a:t> </a:t>
            </a:r>
            <a:r>
              <a:rPr lang="en-US" b="1" dirty="0"/>
              <a:t>TASK 7: SIMULATION </a:t>
            </a:r>
            <a:r>
              <a:rPr lang="en-US" dirty="0">
                <a:sym typeface="Wingdings" panose="05000000000000000000" pitchFamily="2" charset="2"/>
              </a:rPr>
              <a:t></a:t>
            </a:r>
            <a:r>
              <a:rPr lang="en-US" dirty="0"/>
              <a:t> TASK 8 </a:t>
            </a:r>
            <a:r>
              <a:rPr lang="en-US" dirty="0">
                <a:sym typeface="Wingdings" panose="05000000000000000000" pitchFamily="2" charset="2"/>
              </a:rPr>
              <a:t></a:t>
            </a:r>
            <a:r>
              <a:rPr lang="en-US" dirty="0"/>
              <a:t> TASK 9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pic>
        <p:nvPicPr>
          <p:cNvPr id="10" name="Picture 9"/>
          <p:cNvPicPr/>
          <p:nvPr/>
        </p:nvPicPr>
        <p:blipFill rotWithShape="1">
          <a:blip r:embed="rId2">
            <a:extLst>
              <a:ext uri="{28A0092B-C50C-407E-A947-70E740481C1C}">
                <a14:useLocalDpi xmlns:a14="http://schemas.microsoft.com/office/drawing/2010/main" val="0"/>
              </a:ext>
            </a:extLst>
          </a:blip>
          <a:srcRect l="8992" t="5077" b="5140"/>
          <a:stretch/>
        </p:blipFill>
        <p:spPr bwMode="auto">
          <a:xfrm>
            <a:off x="5172921" y="1623389"/>
            <a:ext cx="3674957" cy="44674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60547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B1279-CD1F-4FCC-9AC0-F93A843E13ED}"/>
              </a:ext>
            </a:extLst>
          </p:cNvPr>
          <p:cNvSpPr>
            <a:spLocks noGrp="1"/>
          </p:cNvSpPr>
          <p:nvPr>
            <p:ph type="title"/>
          </p:nvPr>
        </p:nvSpPr>
        <p:spPr/>
        <p:txBody>
          <a:bodyPr/>
          <a:lstStyle/>
          <a:p>
            <a:r>
              <a:rPr lang="en-US" dirty="0"/>
              <a:t>Evaluation of Simulation Results</a:t>
            </a:r>
          </a:p>
        </p:txBody>
      </p:sp>
      <p:sp>
        <p:nvSpPr>
          <p:cNvPr id="3" name="Content Placeholder 2">
            <a:extLst>
              <a:ext uri="{FF2B5EF4-FFF2-40B4-BE49-F238E27FC236}">
                <a16:creationId xmlns:a16="http://schemas.microsoft.com/office/drawing/2014/main" id="{7E5948B1-5599-4AF9-B88B-420EF4282ADB}"/>
              </a:ext>
            </a:extLst>
          </p:cNvPr>
          <p:cNvSpPr>
            <a:spLocks noGrp="1"/>
          </p:cNvSpPr>
          <p:nvPr>
            <p:ph idx="1"/>
          </p:nvPr>
        </p:nvSpPr>
        <p:spPr>
          <a:xfrm>
            <a:off x="403934" y="2030490"/>
            <a:ext cx="8229600" cy="4467225"/>
          </a:xfrm>
        </p:spPr>
        <p:txBody>
          <a:bodyPr/>
          <a:lstStyle/>
          <a:p>
            <a:r>
              <a:rPr lang="en-US" dirty="0"/>
              <a:t>Compared simulation lateral &amp; vertical points to test data from video analysis</a:t>
            </a:r>
          </a:p>
          <a:p>
            <a:pPr lvl="1"/>
            <a:r>
              <a:rPr lang="en-US" dirty="0"/>
              <a:t>2D spatial plots (per barrier height)</a:t>
            </a:r>
          </a:p>
          <a:p>
            <a:pPr lvl="1"/>
            <a:r>
              <a:rPr lang="en-US" dirty="0"/>
              <a:t>Overplotted lateral results (trends)</a:t>
            </a:r>
          </a:p>
          <a:p>
            <a:r>
              <a:rPr lang="en-US" dirty="0"/>
              <a:t>Observed that there were clear trendline relationships for lateral ZOI as a function of barrier height</a:t>
            </a:r>
          </a:p>
          <a:p>
            <a:pPr lvl="1"/>
            <a:r>
              <a:rPr lang="en-US" dirty="0"/>
              <a:t>Recommended series of conservative lateral extents for each barrier height</a:t>
            </a:r>
          </a:p>
        </p:txBody>
      </p:sp>
      <p:sp>
        <p:nvSpPr>
          <p:cNvPr id="4" name="Slide Number Placeholder 3">
            <a:extLst>
              <a:ext uri="{FF2B5EF4-FFF2-40B4-BE49-F238E27FC236}">
                <a16:creationId xmlns:a16="http://schemas.microsoft.com/office/drawing/2014/main" id="{BF128088-8E48-4978-A38C-A652FFF32209}"/>
              </a:ext>
            </a:extLst>
          </p:cNvPr>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29</a:t>
            </a:fld>
            <a:endParaRPr lang="en-US" dirty="0"/>
          </a:p>
        </p:txBody>
      </p:sp>
    </p:spTree>
    <p:extLst>
      <p:ext uri="{BB962C8B-B14F-4D97-AF65-F5344CB8AC3E}">
        <p14:creationId xmlns:p14="http://schemas.microsoft.com/office/powerpoint/2010/main" val="2483272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30567" y="114536"/>
            <a:ext cx="8229600" cy="823912"/>
          </a:xfrm>
        </p:spPr>
        <p:txBody>
          <a:bodyPr/>
          <a:lstStyle/>
          <a:p>
            <a:r>
              <a:rPr lang="en-US" sz="3600" dirty="0"/>
              <a:t>NCHRP 22-34 Project Scope</a:t>
            </a:r>
          </a:p>
        </p:txBody>
      </p:sp>
      <p:sp>
        <p:nvSpPr>
          <p:cNvPr id="3" name="Content Placeholder 2"/>
          <p:cNvSpPr>
            <a:spLocks noGrp="1"/>
          </p:cNvSpPr>
          <p:nvPr>
            <p:ph idx="1"/>
          </p:nvPr>
        </p:nvSpPr>
        <p:spPr>
          <a:xfrm>
            <a:off x="430567" y="1193538"/>
            <a:ext cx="8229600" cy="4642104"/>
          </a:xfrm>
        </p:spPr>
        <p:txBody>
          <a:bodyPr>
            <a:normAutofit fontScale="77500" lnSpcReduction="20000"/>
          </a:bodyPr>
          <a:lstStyle/>
          <a:p>
            <a:pPr marL="0" indent="0">
              <a:buNone/>
            </a:pPr>
            <a:r>
              <a:rPr lang="en-US" sz="1800" b="1" u="sng" dirty="0"/>
              <a:t>PHASE I</a:t>
            </a:r>
            <a:endParaRPr lang="en-US" sz="1800" u="sng" dirty="0"/>
          </a:p>
          <a:p>
            <a:pPr>
              <a:buFont typeface="Wingdings" panose="05000000000000000000" pitchFamily="2" charset="2"/>
              <a:buChar char="Ø"/>
            </a:pPr>
            <a:r>
              <a:rPr lang="en-US" sz="1800" dirty="0"/>
              <a:t>Task 1: Project setup and kickoff meeting</a:t>
            </a:r>
          </a:p>
          <a:p>
            <a:pPr>
              <a:buFont typeface="Wingdings" panose="05000000000000000000" pitchFamily="2" charset="2"/>
              <a:buChar char="Ø"/>
            </a:pPr>
            <a:r>
              <a:rPr lang="en-US" sz="1800" dirty="0"/>
              <a:t>Task 2: Literature review and agency survey</a:t>
            </a:r>
          </a:p>
          <a:p>
            <a:pPr>
              <a:buFont typeface="Wingdings" panose="05000000000000000000" pitchFamily="2" charset="2"/>
              <a:buChar char="Ø"/>
            </a:pPr>
            <a:r>
              <a:rPr lang="en-US" sz="1800" dirty="0"/>
              <a:t>Task 3: Identify barrier height thresholds </a:t>
            </a:r>
          </a:p>
          <a:p>
            <a:pPr>
              <a:buFont typeface="Wingdings" panose="05000000000000000000" pitchFamily="2" charset="2"/>
              <a:buChar char="Ø"/>
            </a:pPr>
            <a:r>
              <a:rPr lang="en-US" sz="1800" dirty="0"/>
              <a:t>Task 4: Rigid barrier crash data analysis</a:t>
            </a:r>
          </a:p>
          <a:p>
            <a:pPr>
              <a:buFont typeface="Wingdings" panose="05000000000000000000" pitchFamily="2" charset="2"/>
              <a:buChar char="Ø"/>
            </a:pPr>
            <a:r>
              <a:rPr lang="en-US" sz="1800" dirty="0"/>
              <a:t>Task 5: Prepare interim summary report and meet with panel</a:t>
            </a:r>
          </a:p>
          <a:p>
            <a:pPr marL="0" indent="0">
              <a:buNone/>
            </a:pPr>
            <a:r>
              <a:rPr lang="en-US" sz="1600" b="1" dirty="0"/>
              <a:t> </a:t>
            </a:r>
            <a:endParaRPr lang="en-US" sz="1600" dirty="0"/>
          </a:p>
          <a:p>
            <a:pPr marL="0" indent="0">
              <a:buNone/>
            </a:pPr>
            <a:r>
              <a:rPr lang="en-US" sz="1800" b="1" u="sng" dirty="0"/>
              <a:t>PHASE II  </a:t>
            </a:r>
            <a:endParaRPr lang="en-US" sz="1800" u="sng" dirty="0"/>
          </a:p>
          <a:p>
            <a:pPr>
              <a:buFont typeface="Wingdings" panose="05000000000000000000" pitchFamily="2" charset="2"/>
              <a:buChar char="Ø"/>
            </a:pPr>
            <a:r>
              <a:rPr lang="en-US" sz="1800" dirty="0"/>
              <a:t>Task 6: Simulation model creation and validation</a:t>
            </a:r>
          </a:p>
          <a:p>
            <a:pPr>
              <a:buFont typeface="Wingdings" panose="05000000000000000000" pitchFamily="2" charset="2"/>
              <a:buChar char="Ø"/>
            </a:pPr>
            <a:r>
              <a:rPr lang="en-US" sz="1800" dirty="0"/>
              <a:t>Task 7: Simulation of recommended barrier configurations</a:t>
            </a:r>
          </a:p>
          <a:p>
            <a:pPr>
              <a:buFont typeface="Wingdings" panose="05000000000000000000" pitchFamily="2" charset="2"/>
              <a:buChar char="Ø"/>
            </a:pPr>
            <a:r>
              <a:rPr lang="en-US" sz="1800" dirty="0"/>
              <a:t>Task 8: Development and validation of ZOI envelopes </a:t>
            </a:r>
          </a:p>
          <a:p>
            <a:pPr>
              <a:buFont typeface="Wingdings" panose="05000000000000000000" pitchFamily="2" charset="2"/>
              <a:buChar char="Ø"/>
            </a:pPr>
            <a:r>
              <a:rPr lang="en-US" sz="1800" dirty="0"/>
              <a:t>Task 9: Identify future research needs</a:t>
            </a:r>
          </a:p>
          <a:p>
            <a:pPr>
              <a:buFont typeface="Wingdings" panose="05000000000000000000" pitchFamily="2" charset="2"/>
              <a:buChar char="Ø"/>
            </a:pPr>
            <a:r>
              <a:rPr lang="en-US" sz="1800" dirty="0"/>
              <a:t>Task 10: Prepare documentation for inclusion in </a:t>
            </a:r>
            <a:r>
              <a:rPr lang="en-US" sz="1800" i="1" dirty="0"/>
              <a:t>Roadside Design Guide </a:t>
            </a:r>
          </a:p>
          <a:p>
            <a:pPr>
              <a:buFont typeface="Wingdings" panose="05000000000000000000" pitchFamily="2" charset="2"/>
              <a:buChar char="Ø"/>
            </a:pPr>
            <a:r>
              <a:rPr lang="en-US" sz="1800" dirty="0"/>
              <a:t>Task 11: Prepare final report, deliverables, and project closure</a:t>
            </a:r>
          </a:p>
          <a:p>
            <a:endParaRPr lang="en-US" sz="1600" dirty="0"/>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3</a:t>
            </a:fld>
            <a:endParaRPr lang="en-US" dirty="0"/>
          </a:p>
        </p:txBody>
      </p:sp>
    </p:spTree>
    <p:extLst>
      <p:ext uri="{BB962C8B-B14F-4D97-AF65-F5344CB8AC3E}">
        <p14:creationId xmlns:p14="http://schemas.microsoft.com/office/powerpoint/2010/main" val="2606790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530543"/>
            <a:ext cx="8229600" cy="823912"/>
          </a:xfrm>
        </p:spPr>
        <p:txBody>
          <a:bodyPr/>
          <a:lstStyle/>
          <a:p>
            <a:r>
              <a:rPr lang="en-US" sz="3600" dirty="0"/>
              <a:t>Proposed TL-2 ZOI envelopes</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30</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a:t>
            </a:r>
            <a:r>
              <a:rPr lang="en-US" dirty="0"/>
              <a:t>TASK 6 </a:t>
            </a:r>
            <a:r>
              <a:rPr lang="en-US" dirty="0">
                <a:sym typeface="Wingdings" panose="05000000000000000000" pitchFamily="2" charset="2"/>
              </a:rPr>
              <a:t></a:t>
            </a:r>
            <a:r>
              <a:rPr lang="en-US" dirty="0"/>
              <a:t> </a:t>
            </a:r>
            <a:r>
              <a:rPr lang="en-US" b="1" dirty="0"/>
              <a:t>TASK 7: SIMULATION </a:t>
            </a:r>
            <a:r>
              <a:rPr lang="en-US" dirty="0">
                <a:sym typeface="Wingdings" panose="05000000000000000000" pitchFamily="2" charset="2"/>
              </a:rPr>
              <a:t></a:t>
            </a:r>
            <a:r>
              <a:rPr lang="en-US" dirty="0"/>
              <a:t> TASK 8 </a:t>
            </a:r>
            <a:r>
              <a:rPr lang="en-US" dirty="0">
                <a:sym typeface="Wingdings" panose="05000000000000000000" pitchFamily="2" charset="2"/>
              </a:rPr>
              <a:t></a:t>
            </a:r>
            <a:r>
              <a:rPr lang="en-US" dirty="0"/>
              <a:t> TASK 9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pic>
        <p:nvPicPr>
          <p:cNvPr id="3" name="Picture 2">
            <a:extLst>
              <a:ext uri="{FF2B5EF4-FFF2-40B4-BE49-F238E27FC236}">
                <a16:creationId xmlns:a16="http://schemas.microsoft.com/office/drawing/2014/main" id="{09B5DC93-9E3A-4F38-8852-C3719F7258DD}"/>
              </a:ext>
            </a:extLst>
          </p:cNvPr>
          <p:cNvPicPr>
            <a:picLocks noChangeAspect="1"/>
          </p:cNvPicPr>
          <p:nvPr/>
        </p:nvPicPr>
        <p:blipFill>
          <a:blip r:embed="rId2"/>
          <a:stretch>
            <a:fillRect/>
          </a:stretch>
        </p:blipFill>
        <p:spPr>
          <a:xfrm>
            <a:off x="924654" y="1353775"/>
            <a:ext cx="7762146" cy="5047705"/>
          </a:xfrm>
          <a:prstGeom prst="rect">
            <a:avLst/>
          </a:prstGeom>
        </p:spPr>
      </p:pic>
    </p:spTree>
    <p:extLst>
      <p:ext uri="{BB962C8B-B14F-4D97-AF65-F5344CB8AC3E}">
        <p14:creationId xmlns:p14="http://schemas.microsoft.com/office/powerpoint/2010/main" val="4100376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530543"/>
            <a:ext cx="8229600" cy="823912"/>
          </a:xfrm>
        </p:spPr>
        <p:txBody>
          <a:bodyPr/>
          <a:lstStyle/>
          <a:p>
            <a:r>
              <a:rPr lang="en-US" sz="3600" dirty="0"/>
              <a:t>Proposed TL-3 ZOI envelopes</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31</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a:t>
            </a:r>
            <a:r>
              <a:rPr lang="en-US" dirty="0"/>
              <a:t>TASK 6 </a:t>
            </a:r>
            <a:r>
              <a:rPr lang="en-US" dirty="0">
                <a:sym typeface="Wingdings" panose="05000000000000000000" pitchFamily="2" charset="2"/>
              </a:rPr>
              <a:t></a:t>
            </a:r>
            <a:r>
              <a:rPr lang="en-US" dirty="0"/>
              <a:t> </a:t>
            </a:r>
            <a:r>
              <a:rPr lang="en-US" b="1" dirty="0"/>
              <a:t>TASK 7: SIMULATION </a:t>
            </a:r>
            <a:r>
              <a:rPr lang="en-US" dirty="0">
                <a:sym typeface="Wingdings" panose="05000000000000000000" pitchFamily="2" charset="2"/>
              </a:rPr>
              <a:t></a:t>
            </a:r>
            <a:r>
              <a:rPr lang="en-US" dirty="0"/>
              <a:t> TASK 8 </a:t>
            </a:r>
            <a:r>
              <a:rPr lang="en-US" dirty="0">
                <a:sym typeface="Wingdings" panose="05000000000000000000" pitchFamily="2" charset="2"/>
              </a:rPr>
              <a:t></a:t>
            </a:r>
            <a:r>
              <a:rPr lang="en-US" dirty="0"/>
              <a:t> TASK 9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pic>
        <p:nvPicPr>
          <p:cNvPr id="3" name="Picture 2">
            <a:extLst>
              <a:ext uri="{FF2B5EF4-FFF2-40B4-BE49-F238E27FC236}">
                <a16:creationId xmlns:a16="http://schemas.microsoft.com/office/drawing/2014/main" id="{11528504-EC60-4B24-B2D5-4EFDB0595B84}"/>
              </a:ext>
            </a:extLst>
          </p:cNvPr>
          <p:cNvPicPr>
            <a:picLocks noChangeAspect="1"/>
          </p:cNvPicPr>
          <p:nvPr/>
        </p:nvPicPr>
        <p:blipFill>
          <a:blip r:embed="rId2"/>
          <a:stretch>
            <a:fillRect/>
          </a:stretch>
        </p:blipFill>
        <p:spPr>
          <a:xfrm>
            <a:off x="113323" y="1354331"/>
            <a:ext cx="8917354" cy="5193815"/>
          </a:xfrm>
          <a:prstGeom prst="rect">
            <a:avLst/>
          </a:prstGeom>
        </p:spPr>
      </p:pic>
    </p:spTree>
    <p:extLst>
      <p:ext uri="{BB962C8B-B14F-4D97-AF65-F5344CB8AC3E}">
        <p14:creationId xmlns:p14="http://schemas.microsoft.com/office/powerpoint/2010/main" val="2622049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530543"/>
            <a:ext cx="8229600" cy="823912"/>
          </a:xfrm>
        </p:spPr>
        <p:txBody>
          <a:bodyPr/>
          <a:lstStyle/>
          <a:p>
            <a:r>
              <a:rPr lang="en-US" sz="3600" dirty="0"/>
              <a:t>Proposed TL-4 ZOI cab envelopes</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32</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a:t>
            </a:r>
            <a:r>
              <a:rPr lang="en-US" dirty="0"/>
              <a:t>TASK 6 </a:t>
            </a:r>
            <a:r>
              <a:rPr lang="en-US" dirty="0">
                <a:sym typeface="Wingdings" panose="05000000000000000000" pitchFamily="2" charset="2"/>
              </a:rPr>
              <a:t></a:t>
            </a:r>
            <a:r>
              <a:rPr lang="en-US" dirty="0"/>
              <a:t> </a:t>
            </a:r>
            <a:r>
              <a:rPr lang="en-US" b="1" dirty="0"/>
              <a:t>TASK 7: SIMULATION </a:t>
            </a:r>
            <a:r>
              <a:rPr lang="en-US" dirty="0">
                <a:sym typeface="Wingdings" panose="05000000000000000000" pitchFamily="2" charset="2"/>
              </a:rPr>
              <a:t></a:t>
            </a:r>
            <a:r>
              <a:rPr lang="en-US" dirty="0"/>
              <a:t> TASK 8 </a:t>
            </a:r>
            <a:r>
              <a:rPr lang="en-US" dirty="0">
                <a:sym typeface="Wingdings" panose="05000000000000000000" pitchFamily="2" charset="2"/>
              </a:rPr>
              <a:t></a:t>
            </a:r>
            <a:r>
              <a:rPr lang="en-US" dirty="0"/>
              <a:t> TASK 9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pic>
        <p:nvPicPr>
          <p:cNvPr id="3" name="Picture 2">
            <a:extLst>
              <a:ext uri="{FF2B5EF4-FFF2-40B4-BE49-F238E27FC236}">
                <a16:creationId xmlns:a16="http://schemas.microsoft.com/office/drawing/2014/main" id="{2BB94A5C-86FF-4253-ACC2-8C7F2E821A9B}"/>
              </a:ext>
            </a:extLst>
          </p:cNvPr>
          <p:cNvPicPr>
            <a:picLocks noChangeAspect="1"/>
          </p:cNvPicPr>
          <p:nvPr/>
        </p:nvPicPr>
        <p:blipFill>
          <a:blip r:embed="rId2"/>
          <a:stretch>
            <a:fillRect/>
          </a:stretch>
        </p:blipFill>
        <p:spPr>
          <a:xfrm>
            <a:off x="773723" y="1473108"/>
            <a:ext cx="7482010" cy="4854349"/>
          </a:xfrm>
          <a:prstGeom prst="rect">
            <a:avLst/>
          </a:prstGeom>
        </p:spPr>
      </p:pic>
    </p:spTree>
    <p:extLst>
      <p:ext uri="{BB962C8B-B14F-4D97-AF65-F5344CB8AC3E}">
        <p14:creationId xmlns:p14="http://schemas.microsoft.com/office/powerpoint/2010/main" val="637928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530543"/>
            <a:ext cx="8229600" cy="823912"/>
          </a:xfrm>
        </p:spPr>
        <p:txBody>
          <a:bodyPr/>
          <a:lstStyle/>
          <a:p>
            <a:r>
              <a:rPr lang="en-US" sz="3600" dirty="0"/>
              <a:t>Simulated TL-4 ZOI box envelopes</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33</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a:t>
            </a:r>
            <a:r>
              <a:rPr lang="en-US" dirty="0"/>
              <a:t>TASK 6 </a:t>
            </a:r>
            <a:r>
              <a:rPr lang="en-US" dirty="0">
                <a:sym typeface="Wingdings" panose="05000000000000000000" pitchFamily="2" charset="2"/>
              </a:rPr>
              <a:t></a:t>
            </a:r>
            <a:r>
              <a:rPr lang="en-US" dirty="0"/>
              <a:t> </a:t>
            </a:r>
            <a:r>
              <a:rPr lang="en-US" b="1" dirty="0"/>
              <a:t>TASK 7: SIMULATION </a:t>
            </a:r>
            <a:r>
              <a:rPr lang="en-US" dirty="0">
                <a:sym typeface="Wingdings" panose="05000000000000000000" pitchFamily="2" charset="2"/>
              </a:rPr>
              <a:t></a:t>
            </a:r>
            <a:r>
              <a:rPr lang="en-US" dirty="0"/>
              <a:t> TASK 8 </a:t>
            </a:r>
            <a:r>
              <a:rPr lang="en-US" dirty="0">
                <a:sym typeface="Wingdings" panose="05000000000000000000" pitchFamily="2" charset="2"/>
              </a:rPr>
              <a:t></a:t>
            </a:r>
            <a:r>
              <a:rPr lang="en-US" dirty="0"/>
              <a:t> TASK 9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pic>
        <p:nvPicPr>
          <p:cNvPr id="9" name="Picture 8" descr="D:\NCHRP-22-34\ZOI data\Task08-Envelope-validation\Envelope-images\Task8-Envelopes-report\T8-TL4-Vertical-Box-Ground-ZOI-envelopes.png"/>
          <p:cNvPicPr/>
          <p:nvPr/>
        </p:nvPicPr>
        <p:blipFill rotWithShape="1">
          <a:blip r:embed="rId2" cstate="print">
            <a:extLst>
              <a:ext uri="{28A0092B-C50C-407E-A947-70E740481C1C}">
                <a14:useLocalDpi xmlns:a14="http://schemas.microsoft.com/office/drawing/2010/main" val="0"/>
              </a:ext>
            </a:extLst>
          </a:blip>
          <a:srcRect l="3365" t="1586" r="19830"/>
          <a:stretch/>
        </p:blipFill>
        <p:spPr bwMode="auto">
          <a:xfrm>
            <a:off x="270325" y="1761733"/>
            <a:ext cx="2684284" cy="4536341"/>
          </a:xfrm>
          <a:prstGeom prst="rect">
            <a:avLst/>
          </a:prstGeom>
          <a:noFill/>
          <a:ln>
            <a:noFill/>
          </a:ln>
          <a:extLst>
            <a:ext uri="{53640926-AAD7-44D8-BBD7-CCE9431645EC}">
              <a14:shadowObscured xmlns:a14="http://schemas.microsoft.com/office/drawing/2010/main"/>
            </a:ext>
          </a:extLst>
        </p:spPr>
      </p:pic>
      <p:pic>
        <p:nvPicPr>
          <p:cNvPr id="10" name="Picture 9" descr="D:\NCHRP-22-34\ZOI data\Task08-Envelope-validation\Envelope-images\Task8-Envelopes-report\T8-TL4-Single-slope-Box-Ground-ZOI-envelopes.png"/>
          <p:cNvPicPr/>
          <p:nvPr/>
        </p:nvPicPr>
        <p:blipFill rotWithShape="1">
          <a:blip r:embed="rId3" cstate="print">
            <a:extLst>
              <a:ext uri="{28A0092B-C50C-407E-A947-70E740481C1C}">
                <a14:useLocalDpi xmlns:a14="http://schemas.microsoft.com/office/drawing/2010/main" val="0"/>
              </a:ext>
            </a:extLst>
          </a:blip>
          <a:srcRect l="2068" t="2756" r="19267" b="3386"/>
          <a:stretch/>
        </p:blipFill>
        <p:spPr bwMode="auto">
          <a:xfrm>
            <a:off x="2954609" y="1737359"/>
            <a:ext cx="2755671" cy="4560715"/>
          </a:xfrm>
          <a:prstGeom prst="rect">
            <a:avLst/>
          </a:prstGeom>
          <a:noFill/>
          <a:ln>
            <a:noFill/>
          </a:ln>
          <a:extLst>
            <a:ext uri="{53640926-AAD7-44D8-BBD7-CCE9431645EC}">
              <a14:shadowObscured xmlns:a14="http://schemas.microsoft.com/office/drawing/2010/main"/>
            </a:ext>
          </a:extLst>
        </p:spPr>
      </p:pic>
      <p:pic>
        <p:nvPicPr>
          <p:cNvPr id="11" name="Picture 10" descr="D:\NCHRP-22-34\ZOI data\Task08-Envelope-validation\Envelope-images\Task8-Envelopes-report\T8-TL4-F-shape-Box-Ground-ZOI-envelopes.png"/>
          <p:cNvPicPr/>
          <p:nvPr/>
        </p:nvPicPr>
        <p:blipFill rotWithShape="1">
          <a:blip r:embed="rId4" cstate="print">
            <a:extLst>
              <a:ext uri="{28A0092B-C50C-407E-A947-70E740481C1C}">
                <a14:useLocalDpi xmlns:a14="http://schemas.microsoft.com/office/drawing/2010/main" val="0"/>
              </a:ext>
            </a:extLst>
          </a:blip>
          <a:srcRect l="1982" t="2545" r="2523" b="1581"/>
          <a:stretch/>
        </p:blipFill>
        <p:spPr bwMode="auto">
          <a:xfrm>
            <a:off x="5710280" y="1720695"/>
            <a:ext cx="3317342" cy="455513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87970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530543"/>
            <a:ext cx="8229600" cy="823912"/>
          </a:xfrm>
        </p:spPr>
        <p:txBody>
          <a:bodyPr/>
          <a:lstStyle/>
          <a:p>
            <a:r>
              <a:rPr lang="en-US" sz="3600" dirty="0"/>
              <a:t>Proposed TL-4 ZOI box envelopes</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34</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a:t>
            </a:r>
            <a:r>
              <a:rPr lang="en-US" dirty="0"/>
              <a:t>TASK 6 </a:t>
            </a:r>
            <a:r>
              <a:rPr lang="en-US" dirty="0">
                <a:sym typeface="Wingdings" panose="05000000000000000000" pitchFamily="2" charset="2"/>
              </a:rPr>
              <a:t></a:t>
            </a:r>
            <a:r>
              <a:rPr lang="en-US" dirty="0"/>
              <a:t> </a:t>
            </a:r>
            <a:r>
              <a:rPr lang="en-US" b="1" dirty="0"/>
              <a:t>TASK 7: SIMULATION </a:t>
            </a:r>
            <a:r>
              <a:rPr lang="en-US" dirty="0">
                <a:sym typeface="Wingdings" panose="05000000000000000000" pitchFamily="2" charset="2"/>
              </a:rPr>
              <a:t></a:t>
            </a:r>
            <a:r>
              <a:rPr lang="en-US" dirty="0"/>
              <a:t> TASK 8 </a:t>
            </a:r>
            <a:r>
              <a:rPr lang="en-US" dirty="0">
                <a:sym typeface="Wingdings" panose="05000000000000000000" pitchFamily="2" charset="2"/>
              </a:rPr>
              <a:t></a:t>
            </a:r>
            <a:r>
              <a:rPr lang="en-US" dirty="0"/>
              <a:t> TASK 9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pic>
        <p:nvPicPr>
          <p:cNvPr id="3" name="Picture 2">
            <a:extLst>
              <a:ext uri="{FF2B5EF4-FFF2-40B4-BE49-F238E27FC236}">
                <a16:creationId xmlns:a16="http://schemas.microsoft.com/office/drawing/2014/main" id="{60D1B511-184B-4978-ABAA-6EEC42D147BD}"/>
              </a:ext>
            </a:extLst>
          </p:cNvPr>
          <p:cNvPicPr>
            <a:picLocks noChangeAspect="1"/>
          </p:cNvPicPr>
          <p:nvPr/>
        </p:nvPicPr>
        <p:blipFill>
          <a:blip r:embed="rId2"/>
          <a:stretch>
            <a:fillRect/>
          </a:stretch>
        </p:blipFill>
        <p:spPr>
          <a:xfrm>
            <a:off x="562069" y="1433783"/>
            <a:ext cx="8019223" cy="5032811"/>
          </a:xfrm>
          <a:prstGeom prst="rect">
            <a:avLst/>
          </a:prstGeom>
        </p:spPr>
      </p:pic>
    </p:spTree>
    <p:extLst>
      <p:ext uri="{BB962C8B-B14F-4D97-AF65-F5344CB8AC3E}">
        <p14:creationId xmlns:p14="http://schemas.microsoft.com/office/powerpoint/2010/main" val="1942412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530543"/>
            <a:ext cx="8229600" cy="823912"/>
          </a:xfrm>
        </p:spPr>
        <p:txBody>
          <a:bodyPr/>
          <a:lstStyle/>
          <a:p>
            <a:r>
              <a:rPr lang="en-US" sz="3600" dirty="0"/>
              <a:t>Proposed TL-5 ZOI cab envelopes</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35</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a:t>
            </a:r>
            <a:r>
              <a:rPr lang="en-US" dirty="0"/>
              <a:t>TASK 6 </a:t>
            </a:r>
            <a:r>
              <a:rPr lang="en-US" dirty="0">
                <a:sym typeface="Wingdings" panose="05000000000000000000" pitchFamily="2" charset="2"/>
              </a:rPr>
              <a:t></a:t>
            </a:r>
            <a:r>
              <a:rPr lang="en-US" dirty="0"/>
              <a:t> </a:t>
            </a:r>
            <a:r>
              <a:rPr lang="en-US" b="1" dirty="0"/>
              <a:t>TASK 7: SIMULATION </a:t>
            </a:r>
            <a:r>
              <a:rPr lang="en-US" dirty="0">
                <a:sym typeface="Wingdings" panose="05000000000000000000" pitchFamily="2" charset="2"/>
              </a:rPr>
              <a:t></a:t>
            </a:r>
            <a:r>
              <a:rPr lang="en-US" dirty="0"/>
              <a:t> TASK 8 </a:t>
            </a:r>
            <a:r>
              <a:rPr lang="en-US" dirty="0">
                <a:sym typeface="Wingdings" panose="05000000000000000000" pitchFamily="2" charset="2"/>
              </a:rPr>
              <a:t></a:t>
            </a:r>
            <a:r>
              <a:rPr lang="en-US" dirty="0"/>
              <a:t> TASK 9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pic>
        <p:nvPicPr>
          <p:cNvPr id="3" name="Picture 2">
            <a:extLst>
              <a:ext uri="{FF2B5EF4-FFF2-40B4-BE49-F238E27FC236}">
                <a16:creationId xmlns:a16="http://schemas.microsoft.com/office/drawing/2014/main" id="{6888F824-7B86-4A12-90E5-1EE73D27AE0C}"/>
              </a:ext>
            </a:extLst>
          </p:cNvPr>
          <p:cNvPicPr>
            <a:picLocks noChangeAspect="1"/>
          </p:cNvPicPr>
          <p:nvPr/>
        </p:nvPicPr>
        <p:blipFill>
          <a:blip r:embed="rId2"/>
          <a:stretch>
            <a:fillRect/>
          </a:stretch>
        </p:blipFill>
        <p:spPr>
          <a:xfrm>
            <a:off x="631259" y="1501677"/>
            <a:ext cx="7881482" cy="4953829"/>
          </a:xfrm>
          <a:prstGeom prst="rect">
            <a:avLst/>
          </a:prstGeom>
        </p:spPr>
      </p:pic>
    </p:spTree>
    <p:extLst>
      <p:ext uri="{BB962C8B-B14F-4D97-AF65-F5344CB8AC3E}">
        <p14:creationId xmlns:p14="http://schemas.microsoft.com/office/powerpoint/2010/main" val="1393094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530543"/>
            <a:ext cx="8229600" cy="823912"/>
          </a:xfrm>
        </p:spPr>
        <p:txBody>
          <a:bodyPr/>
          <a:lstStyle/>
          <a:p>
            <a:r>
              <a:rPr lang="en-US" sz="3600" dirty="0"/>
              <a:t>Simulated TL-5 ZOI trailer envelopes</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36</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a:t>
            </a:r>
            <a:r>
              <a:rPr lang="en-US" dirty="0"/>
              <a:t>TASK 6 </a:t>
            </a:r>
            <a:r>
              <a:rPr lang="en-US" dirty="0">
                <a:sym typeface="Wingdings" panose="05000000000000000000" pitchFamily="2" charset="2"/>
              </a:rPr>
              <a:t></a:t>
            </a:r>
            <a:r>
              <a:rPr lang="en-US" dirty="0"/>
              <a:t> </a:t>
            </a:r>
            <a:r>
              <a:rPr lang="en-US" b="1" dirty="0"/>
              <a:t>TASK 7: SIMULATION </a:t>
            </a:r>
            <a:r>
              <a:rPr lang="en-US" dirty="0">
                <a:sym typeface="Wingdings" panose="05000000000000000000" pitchFamily="2" charset="2"/>
              </a:rPr>
              <a:t></a:t>
            </a:r>
            <a:r>
              <a:rPr lang="en-US" dirty="0"/>
              <a:t> TASK 8 </a:t>
            </a:r>
            <a:r>
              <a:rPr lang="en-US" dirty="0">
                <a:sym typeface="Wingdings" panose="05000000000000000000" pitchFamily="2" charset="2"/>
              </a:rPr>
              <a:t></a:t>
            </a:r>
            <a:r>
              <a:rPr lang="en-US" dirty="0"/>
              <a:t> TASK 9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pic>
        <p:nvPicPr>
          <p:cNvPr id="2" name="Picture 1"/>
          <p:cNvPicPr>
            <a:picLocks noChangeAspect="1"/>
          </p:cNvPicPr>
          <p:nvPr/>
        </p:nvPicPr>
        <p:blipFill>
          <a:blip r:embed="rId2"/>
          <a:stretch>
            <a:fillRect/>
          </a:stretch>
        </p:blipFill>
        <p:spPr>
          <a:xfrm>
            <a:off x="5696724" y="1512120"/>
            <a:ext cx="3384723" cy="4725925"/>
          </a:xfrm>
          <a:prstGeom prst="rect">
            <a:avLst/>
          </a:prstGeom>
        </p:spPr>
      </p:pic>
      <p:pic>
        <p:nvPicPr>
          <p:cNvPr id="3" name="Picture 2"/>
          <p:cNvPicPr>
            <a:picLocks noChangeAspect="1"/>
          </p:cNvPicPr>
          <p:nvPr/>
        </p:nvPicPr>
        <p:blipFill>
          <a:blip r:embed="rId3"/>
          <a:stretch>
            <a:fillRect/>
          </a:stretch>
        </p:blipFill>
        <p:spPr>
          <a:xfrm>
            <a:off x="3200701" y="1588275"/>
            <a:ext cx="2496023" cy="4578053"/>
          </a:xfrm>
          <a:prstGeom prst="rect">
            <a:avLst/>
          </a:prstGeom>
        </p:spPr>
      </p:pic>
      <p:pic>
        <p:nvPicPr>
          <p:cNvPr id="7" name="Picture 6"/>
          <p:cNvPicPr>
            <a:picLocks noChangeAspect="1"/>
          </p:cNvPicPr>
          <p:nvPr/>
        </p:nvPicPr>
        <p:blipFill>
          <a:blip r:embed="rId4"/>
          <a:stretch>
            <a:fillRect/>
          </a:stretch>
        </p:blipFill>
        <p:spPr>
          <a:xfrm>
            <a:off x="416569" y="1592715"/>
            <a:ext cx="2784132" cy="4573613"/>
          </a:xfrm>
          <a:prstGeom prst="rect">
            <a:avLst/>
          </a:prstGeom>
        </p:spPr>
      </p:pic>
    </p:spTree>
    <p:extLst>
      <p:ext uri="{BB962C8B-B14F-4D97-AF65-F5344CB8AC3E}">
        <p14:creationId xmlns:p14="http://schemas.microsoft.com/office/powerpoint/2010/main" val="374341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530543"/>
            <a:ext cx="8229600" cy="823912"/>
          </a:xfrm>
        </p:spPr>
        <p:txBody>
          <a:bodyPr/>
          <a:lstStyle/>
          <a:p>
            <a:r>
              <a:rPr lang="en-US" sz="3600" dirty="0"/>
              <a:t>Proposed TL-5 ZOI trailer envelopes</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37</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a:t>
            </a:r>
            <a:r>
              <a:rPr lang="en-US" dirty="0"/>
              <a:t>TASK 6 </a:t>
            </a:r>
            <a:r>
              <a:rPr lang="en-US" dirty="0">
                <a:sym typeface="Wingdings" panose="05000000000000000000" pitchFamily="2" charset="2"/>
              </a:rPr>
              <a:t></a:t>
            </a:r>
            <a:r>
              <a:rPr lang="en-US" dirty="0"/>
              <a:t> </a:t>
            </a:r>
            <a:r>
              <a:rPr lang="en-US" b="1" dirty="0"/>
              <a:t>TASK 7: SIMULATION </a:t>
            </a:r>
            <a:r>
              <a:rPr lang="en-US" dirty="0">
                <a:sym typeface="Wingdings" panose="05000000000000000000" pitchFamily="2" charset="2"/>
              </a:rPr>
              <a:t></a:t>
            </a:r>
            <a:r>
              <a:rPr lang="en-US" dirty="0"/>
              <a:t> TASK 8 </a:t>
            </a:r>
            <a:r>
              <a:rPr lang="en-US" dirty="0">
                <a:sym typeface="Wingdings" panose="05000000000000000000" pitchFamily="2" charset="2"/>
              </a:rPr>
              <a:t></a:t>
            </a:r>
            <a:r>
              <a:rPr lang="en-US" dirty="0"/>
              <a:t> TASK 9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pic>
        <p:nvPicPr>
          <p:cNvPr id="3" name="Picture 2">
            <a:extLst>
              <a:ext uri="{FF2B5EF4-FFF2-40B4-BE49-F238E27FC236}">
                <a16:creationId xmlns:a16="http://schemas.microsoft.com/office/drawing/2014/main" id="{71776FCC-2F3F-43B8-B7C1-26C23C3FD620}"/>
              </a:ext>
            </a:extLst>
          </p:cNvPr>
          <p:cNvPicPr>
            <a:picLocks noChangeAspect="1"/>
          </p:cNvPicPr>
          <p:nvPr/>
        </p:nvPicPr>
        <p:blipFill>
          <a:blip r:embed="rId2"/>
          <a:stretch>
            <a:fillRect/>
          </a:stretch>
        </p:blipFill>
        <p:spPr>
          <a:xfrm>
            <a:off x="449385" y="1418548"/>
            <a:ext cx="8146805" cy="5120595"/>
          </a:xfrm>
          <a:prstGeom prst="rect">
            <a:avLst/>
          </a:prstGeom>
        </p:spPr>
      </p:pic>
    </p:spTree>
    <p:extLst>
      <p:ext uri="{BB962C8B-B14F-4D97-AF65-F5344CB8AC3E}">
        <p14:creationId xmlns:p14="http://schemas.microsoft.com/office/powerpoint/2010/main" val="1208885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58808-2862-4734-99B3-CDEEF77BFCBA}"/>
              </a:ext>
            </a:extLst>
          </p:cNvPr>
          <p:cNvSpPr>
            <a:spLocks noGrp="1"/>
          </p:cNvSpPr>
          <p:nvPr>
            <p:ph type="title"/>
          </p:nvPr>
        </p:nvSpPr>
        <p:spPr/>
        <p:txBody>
          <a:bodyPr/>
          <a:lstStyle/>
          <a:p>
            <a:r>
              <a:rPr lang="en-US" sz="4000" dirty="0"/>
              <a:t>RDG Envelope Recommendations</a:t>
            </a:r>
          </a:p>
        </p:txBody>
      </p:sp>
      <p:sp>
        <p:nvSpPr>
          <p:cNvPr id="3" name="Content Placeholder 2">
            <a:extLst>
              <a:ext uri="{FF2B5EF4-FFF2-40B4-BE49-F238E27FC236}">
                <a16:creationId xmlns:a16="http://schemas.microsoft.com/office/drawing/2014/main" id="{5C0943F6-4799-45FA-9FD5-0F12A576F68C}"/>
              </a:ext>
            </a:extLst>
          </p:cNvPr>
          <p:cNvSpPr>
            <a:spLocks noGrp="1"/>
          </p:cNvSpPr>
          <p:nvPr>
            <p:ph idx="1"/>
          </p:nvPr>
        </p:nvSpPr>
        <p:spPr/>
        <p:txBody>
          <a:bodyPr/>
          <a:lstStyle/>
          <a:p>
            <a:r>
              <a:rPr lang="en-US" dirty="0"/>
              <a:t>Used lateral extent trends, vertical extent data from tests and simulations to develop RDG envelope update recommendations</a:t>
            </a:r>
          </a:p>
          <a:p>
            <a:r>
              <a:rPr lang="en-US" dirty="0"/>
              <a:t>Overplotted results to ensure data accurately represented findings</a:t>
            </a:r>
          </a:p>
          <a:p>
            <a:pPr lvl="1"/>
            <a:r>
              <a:rPr lang="en-US" dirty="0"/>
              <a:t>White cells, plain text: test or simulation data collected at noted barrier height</a:t>
            </a:r>
          </a:p>
          <a:p>
            <a:pPr lvl="1"/>
            <a:r>
              <a:rPr lang="en-US" dirty="0"/>
              <a:t>Gray cells, italic text: ZOI estimated using interpolation</a:t>
            </a:r>
          </a:p>
          <a:p>
            <a:endParaRPr lang="en-US" dirty="0"/>
          </a:p>
        </p:txBody>
      </p:sp>
      <p:sp>
        <p:nvSpPr>
          <p:cNvPr id="4" name="Slide Number Placeholder 3">
            <a:extLst>
              <a:ext uri="{FF2B5EF4-FFF2-40B4-BE49-F238E27FC236}">
                <a16:creationId xmlns:a16="http://schemas.microsoft.com/office/drawing/2014/main" id="{1F7707FD-26F7-4CE4-BD14-E02695C12815}"/>
              </a:ext>
            </a:extLst>
          </p:cNvPr>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38</a:t>
            </a:fld>
            <a:endParaRPr lang="en-US" dirty="0"/>
          </a:p>
        </p:txBody>
      </p:sp>
    </p:spTree>
    <p:extLst>
      <p:ext uri="{BB962C8B-B14F-4D97-AF65-F5344CB8AC3E}">
        <p14:creationId xmlns:p14="http://schemas.microsoft.com/office/powerpoint/2010/main" val="2203798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530543"/>
            <a:ext cx="8229600" cy="823912"/>
          </a:xfrm>
        </p:spPr>
        <p:txBody>
          <a:bodyPr/>
          <a:lstStyle/>
          <a:p>
            <a:r>
              <a:rPr lang="en-US" sz="3600" dirty="0"/>
              <a:t>TL-2 RDG Recommendations</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39</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a:t>
            </a:r>
            <a:r>
              <a:rPr lang="en-US" dirty="0"/>
              <a:t>TASK 6 </a:t>
            </a:r>
            <a:r>
              <a:rPr lang="en-US" dirty="0">
                <a:sym typeface="Wingdings" panose="05000000000000000000" pitchFamily="2" charset="2"/>
              </a:rPr>
              <a:t></a:t>
            </a:r>
            <a:r>
              <a:rPr lang="en-US" dirty="0"/>
              <a:t> TASK 7 </a:t>
            </a:r>
            <a:r>
              <a:rPr lang="en-US" dirty="0">
                <a:sym typeface="Wingdings" panose="05000000000000000000" pitchFamily="2" charset="2"/>
              </a:rPr>
              <a:t></a:t>
            </a:r>
            <a:r>
              <a:rPr lang="en-US" dirty="0"/>
              <a:t> </a:t>
            </a:r>
            <a:r>
              <a:rPr lang="en-US" b="1" dirty="0"/>
              <a:t>TASK 8: RECOMMENDATIONS</a:t>
            </a:r>
            <a:r>
              <a:rPr lang="en-US" dirty="0"/>
              <a:t> </a:t>
            </a:r>
            <a:r>
              <a:rPr lang="en-US" dirty="0">
                <a:sym typeface="Wingdings" panose="05000000000000000000" pitchFamily="2" charset="2"/>
              </a:rPr>
              <a:t></a:t>
            </a:r>
            <a:r>
              <a:rPr lang="en-US" dirty="0"/>
              <a:t> TASK 9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graphicFrame>
        <p:nvGraphicFramePr>
          <p:cNvPr id="10" name="Table 9"/>
          <p:cNvGraphicFramePr>
            <a:graphicFrameLocks noGrp="1"/>
          </p:cNvGraphicFramePr>
          <p:nvPr>
            <p:extLst/>
          </p:nvPr>
        </p:nvGraphicFramePr>
        <p:xfrm>
          <a:off x="1074968" y="4885481"/>
          <a:ext cx="2854325" cy="1463040"/>
        </p:xfrm>
        <a:graphic>
          <a:graphicData uri="http://schemas.openxmlformats.org/drawingml/2006/table">
            <a:tbl>
              <a:tblPr firstRow="1" firstCol="1" bandRow="1">
                <a:tableStyleId>{5C22544A-7EE6-4342-B048-85BDC9FD1C3A}</a:tableStyleId>
              </a:tblPr>
              <a:tblGrid>
                <a:gridCol w="1025525">
                  <a:extLst>
                    <a:ext uri="{9D8B030D-6E8A-4147-A177-3AD203B41FA5}">
                      <a16:colId xmlns:a16="http://schemas.microsoft.com/office/drawing/2014/main" val="726792868"/>
                    </a:ext>
                  </a:extLst>
                </a:gridCol>
                <a:gridCol w="457200">
                  <a:extLst>
                    <a:ext uri="{9D8B030D-6E8A-4147-A177-3AD203B41FA5}">
                      <a16:colId xmlns:a16="http://schemas.microsoft.com/office/drawing/2014/main" val="2823251736"/>
                    </a:ext>
                  </a:extLst>
                </a:gridCol>
                <a:gridCol w="457200">
                  <a:extLst>
                    <a:ext uri="{9D8B030D-6E8A-4147-A177-3AD203B41FA5}">
                      <a16:colId xmlns:a16="http://schemas.microsoft.com/office/drawing/2014/main" val="2978999861"/>
                    </a:ext>
                  </a:extLst>
                </a:gridCol>
                <a:gridCol w="457200">
                  <a:extLst>
                    <a:ext uri="{9D8B030D-6E8A-4147-A177-3AD203B41FA5}">
                      <a16:colId xmlns:a16="http://schemas.microsoft.com/office/drawing/2014/main" val="2056734070"/>
                    </a:ext>
                  </a:extLst>
                </a:gridCol>
                <a:gridCol w="457200">
                  <a:extLst>
                    <a:ext uri="{9D8B030D-6E8A-4147-A177-3AD203B41FA5}">
                      <a16:colId xmlns:a16="http://schemas.microsoft.com/office/drawing/2014/main" val="1270023302"/>
                    </a:ext>
                  </a:extLst>
                </a:gridCol>
              </a:tblGrid>
              <a:tr h="0">
                <a:tc rowSpan="2">
                  <a:txBody>
                    <a:bodyPr/>
                    <a:lstStyle/>
                    <a:p>
                      <a:pPr marL="0" marR="0" algn="ctr">
                        <a:spcBef>
                          <a:spcPts val="0"/>
                        </a:spcBef>
                        <a:spcAft>
                          <a:spcPts val="0"/>
                        </a:spcAft>
                      </a:pPr>
                      <a:r>
                        <a:rPr lang="en-US" sz="1200" dirty="0">
                          <a:solidFill>
                            <a:schemeClr val="tx1"/>
                          </a:solidFill>
                          <a:effectLst/>
                        </a:rPr>
                        <a:t>Barrier top height (in.)</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marL="0" marR="0" algn="ctr">
                        <a:spcBef>
                          <a:spcPts val="0"/>
                        </a:spcBef>
                        <a:spcAft>
                          <a:spcPts val="0"/>
                        </a:spcAft>
                      </a:pPr>
                      <a:r>
                        <a:rPr lang="en-US" sz="1200" dirty="0">
                          <a:solidFill>
                            <a:schemeClr val="tx1"/>
                          </a:solidFill>
                          <a:effectLst/>
                        </a:rPr>
                        <a:t>Dimension (in.)</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14969311"/>
                  </a:ext>
                </a:extLst>
              </a:tr>
              <a:tr h="0">
                <a:tc vMerge="1">
                  <a:txBody>
                    <a:bodyPr/>
                    <a:lstStyle/>
                    <a:p>
                      <a:endParaRPr lang="en-US"/>
                    </a:p>
                  </a:txBody>
                  <a:tcPr/>
                </a:tc>
                <a:tc>
                  <a:txBody>
                    <a:bodyPr/>
                    <a:lstStyle/>
                    <a:p>
                      <a:pPr marL="0" marR="0" algn="ctr">
                        <a:spcBef>
                          <a:spcPts val="0"/>
                        </a:spcBef>
                        <a:spcAft>
                          <a:spcPts val="0"/>
                        </a:spcAft>
                      </a:pPr>
                      <a:r>
                        <a:rPr lang="en-US" sz="1200" b="1" dirty="0">
                          <a:effectLst/>
                          <a:latin typeface="+mj-lt"/>
                          <a:ea typeface="Times New Roman" panose="02020603050405020304" pitchFamily="18" charset="0"/>
                        </a:rPr>
                        <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effectLst/>
                          <a:latin typeface="+mj-lt"/>
                          <a:ea typeface="Times New Roman" panose="02020603050405020304" pitchFamily="18"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effectLst/>
                          <a:latin typeface="+mj-lt"/>
                          <a:ea typeface="Times New Roman" panose="02020603050405020304" pitchFamily="18" charset="0"/>
                        </a:rPr>
                        <a:t>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effectLst/>
                          <a:latin typeface="+mj-lt"/>
                          <a:ea typeface="Times New Roman" panose="02020603050405020304" pitchFamily="18" charset="0"/>
                        </a:rPr>
                        <a:t>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1821579"/>
                  </a:ext>
                </a:extLst>
              </a:tr>
              <a:tr h="0">
                <a:tc>
                  <a:txBody>
                    <a:bodyPr/>
                    <a:lstStyle/>
                    <a:p>
                      <a:pPr marL="0" marR="0" algn="ctr">
                        <a:spcBef>
                          <a:spcPts val="0"/>
                        </a:spcBef>
                        <a:spcAft>
                          <a:spcPts val="0"/>
                        </a:spcAft>
                      </a:pPr>
                      <a:r>
                        <a:rPr lang="en-US" sz="1200" b="0" dirty="0">
                          <a:solidFill>
                            <a:schemeClr val="tx1"/>
                          </a:solidFill>
                          <a:effectLst/>
                        </a:rPr>
                        <a:t>24</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76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16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57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6138380"/>
                  </a:ext>
                </a:extLst>
              </a:tr>
              <a:tr h="0">
                <a:tc>
                  <a:txBody>
                    <a:bodyPr/>
                    <a:lstStyle/>
                    <a:p>
                      <a:pPr marL="0" marR="0" algn="ctr">
                        <a:spcBef>
                          <a:spcPts val="0"/>
                        </a:spcBef>
                        <a:spcAft>
                          <a:spcPts val="0"/>
                        </a:spcAft>
                      </a:pPr>
                      <a:r>
                        <a:rPr lang="en-US" sz="1200" b="0" dirty="0">
                          <a:solidFill>
                            <a:schemeClr val="tx1"/>
                          </a:solidFill>
                          <a:effectLst/>
                        </a:rPr>
                        <a:t>27</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65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14.6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54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8263962"/>
                  </a:ext>
                </a:extLst>
              </a:tr>
              <a:tr h="0">
                <a:tc>
                  <a:txBody>
                    <a:bodyPr/>
                    <a:lstStyle/>
                    <a:p>
                      <a:pPr marL="0" marR="0" algn="ctr">
                        <a:spcBef>
                          <a:spcPts val="0"/>
                        </a:spcBef>
                        <a:spcAft>
                          <a:spcPts val="0"/>
                        </a:spcAft>
                      </a:pPr>
                      <a:r>
                        <a:rPr lang="en-US" sz="1200" b="0" dirty="0">
                          <a:solidFill>
                            <a:schemeClr val="tx1"/>
                          </a:solidFill>
                          <a:effectLst/>
                        </a:rPr>
                        <a:t>29</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64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13.6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54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4709654"/>
                  </a:ext>
                </a:extLst>
              </a:tr>
              <a:tr h="0">
                <a:tc>
                  <a:txBody>
                    <a:bodyPr/>
                    <a:lstStyle/>
                    <a:p>
                      <a:pPr marL="0" marR="0" algn="ctr">
                        <a:spcBef>
                          <a:spcPts val="0"/>
                        </a:spcBef>
                        <a:spcAft>
                          <a:spcPts val="0"/>
                        </a:spcAft>
                      </a:pPr>
                      <a:r>
                        <a:rPr lang="en-US" sz="1200" b="0" dirty="0">
                          <a:solidFill>
                            <a:schemeClr val="tx1"/>
                          </a:solidFill>
                          <a:effectLst/>
                        </a:rPr>
                        <a:t>32</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64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12.1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54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8922542"/>
                  </a:ext>
                </a:extLst>
              </a:tr>
              <a:tr h="0">
                <a:tc>
                  <a:txBody>
                    <a:bodyPr/>
                    <a:lstStyle/>
                    <a:p>
                      <a:pPr marL="0" marR="0" algn="ctr">
                        <a:spcBef>
                          <a:spcPts val="0"/>
                        </a:spcBef>
                        <a:spcAft>
                          <a:spcPts val="0"/>
                        </a:spcAft>
                      </a:pPr>
                      <a:r>
                        <a:rPr lang="en-US" sz="1200" b="0" dirty="0">
                          <a:solidFill>
                            <a:schemeClr val="tx1"/>
                          </a:solidFill>
                          <a:effectLst/>
                        </a:rPr>
                        <a:t>36</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61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10.2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5.4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54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3748402"/>
                  </a:ext>
                </a:extLst>
              </a:tr>
              <a:tr h="0">
                <a:tc>
                  <a:txBody>
                    <a:bodyPr/>
                    <a:lstStyle/>
                    <a:p>
                      <a:pPr marL="0" marR="0" algn="ctr">
                        <a:spcBef>
                          <a:spcPts val="0"/>
                        </a:spcBef>
                        <a:spcAft>
                          <a:spcPts val="0"/>
                        </a:spcAft>
                      </a:pPr>
                      <a:r>
                        <a:rPr lang="en-US" sz="1200" b="0" i="1" dirty="0">
                          <a:solidFill>
                            <a:schemeClr val="tx1"/>
                          </a:solidFill>
                          <a:effectLst/>
                        </a:rPr>
                        <a:t>39</a:t>
                      </a:r>
                      <a:endParaRPr lang="en-US" sz="1200" b="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rgbClr val="000000"/>
                          </a:solidFill>
                          <a:effectLst/>
                          <a:latin typeface="+mj-lt"/>
                          <a:ea typeface="Times New Roman" panose="02020603050405020304" pitchFamily="18" charset="0"/>
                        </a:rPr>
                        <a:t>61</a:t>
                      </a:r>
                      <a:endParaRPr lang="en-US" sz="1200" dirty="0">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rgbClr val="000000"/>
                          </a:solidFill>
                          <a:effectLst/>
                          <a:latin typeface="+mj-lt"/>
                          <a:ea typeface="Times New Roman" panose="02020603050405020304" pitchFamily="18" charset="0"/>
                        </a:rPr>
                        <a:t>8.8</a:t>
                      </a:r>
                      <a:endParaRPr lang="en-US" sz="1200" dirty="0">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rgbClr val="000000"/>
                          </a:solidFill>
                          <a:effectLst/>
                          <a:latin typeface="+mj-lt"/>
                          <a:ea typeface="Times New Roman" panose="02020603050405020304" pitchFamily="18" charset="0"/>
                        </a:rPr>
                        <a:t>5.4</a:t>
                      </a:r>
                      <a:endParaRPr lang="en-US" sz="1200" dirty="0">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rgbClr val="000000"/>
                          </a:solidFill>
                          <a:effectLst/>
                          <a:latin typeface="+mj-lt"/>
                          <a:ea typeface="Times New Roman" panose="02020603050405020304" pitchFamily="18" charset="0"/>
                        </a:rPr>
                        <a:t>54</a:t>
                      </a:r>
                      <a:endParaRPr lang="en-US" sz="1200" dirty="0">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12145296"/>
                  </a:ext>
                </a:extLst>
              </a:tr>
            </a:tbl>
          </a:graphicData>
        </a:graphic>
      </p:graphicFrame>
      <p:graphicFrame>
        <p:nvGraphicFramePr>
          <p:cNvPr id="11" name="Table 10"/>
          <p:cNvGraphicFramePr>
            <a:graphicFrameLocks noGrp="1"/>
          </p:cNvGraphicFramePr>
          <p:nvPr>
            <p:extLst/>
          </p:nvPr>
        </p:nvGraphicFramePr>
        <p:xfrm>
          <a:off x="5151955" y="4892407"/>
          <a:ext cx="2305685" cy="1097280"/>
        </p:xfrm>
        <a:graphic>
          <a:graphicData uri="http://schemas.openxmlformats.org/drawingml/2006/table">
            <a:tbl>
              <a:tblPr firstRow="1" firstCol="1" bandRow="1">
                <a:tableStyleId>{5C22544A-7EE6-4342-B048-85BDC9FD1C3A}</a:tableStyleId>
              </a:tblPr>
              <a:tblGrid>
                <a:gridCol w="1025525">
                  <a:extLst>
                    <a:ext uri="{9D8B030D-6E8A-4147-A177-3AD203B41FA5}">
                      <a16:colId xmlns:a16="http://schemas.microsoft.com/office/drawing/2014/main" val="2861434848"/>
                    </a:ext>
                  </a:extLst>
                </a:gridCol>
                <a:gridCol w="640080">
                  <a:extLst>
                    <a:ext uri="{9D8B030D-6E8A-4147-A177-3AD203B41FA5}">
                      <a16:colId xmlns:a16="http://schemas.microsoft.com/office/drawing/2014/main" val="814226243"/>
                    </a:ext>
                  </a:extLst>
                </a:gridCol>
                <a:gridCol w="640080">
                  <a:extLst>
                    <a:ext uri="{9D8B030D-6E8A-4147-A177-3AD203B41FA5}">
                      <a16:colId xmlns:a16="http://schemas.microsoft.com/office/drawing/2014/main" val="3676938685"/>
                    </a:ext>
                  </a:extLst>
                </a:gridCol>
              </a:tblGrid>
              <a:tr h="0">
                <a:tc rowSpan="2">
                  <a:txBody>
                    <a:bodyPr/>
                    <a:lstStyle/>
                    <a:p>
                      <a:pPr marL="0" marR="0" algn="ctr">
                        <a:spcBef>
                          <a:spcPts val="0"/>
                        </a:spcBef>
                        <a:spcAft>
                          <a:spcPts val="0"/>
                        </a:spcAft>
                      </a:pPr>
                      <a:r>
                        <a:rPr lang="en-US" sz="1200" dirty="0">
                          <a:solidFill>
                            <a:schemeClr val="tx1"/>
                          </a:solidFill>
                          <a:effectLst/>
                        </a:rPr>
                        <a:t>Barrier top height (in.)</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ctr">
                        <a:spcBef>
                          <a:spcPts val="0"/>
                        </a:spcBef>
                        <a:spcAft>
                          <a:spcPts val="0"/>
                        </a:spcAft>
                      </a:pPr>
                      <a:r>
                        <a:rPr lang="en-US" sz="1200" dirty="0">
                          <a:solidFill>
                            <a:schemeClr val="tx1"/>
                          </a:solidFill>
                          <a:effectLst/>
                        </a:rPr>
                        <a:t>Dimension (in.)</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887032569"/>
                  </a:ext>
                </a:extLst>
              </a:tr>
              <a:tr h="0">
                <a:tc vMerge="1">
                  <a:txBody>
                    <a:bodyPr/>
                    <a:lstStyle/>
                    <a:p>
                      <a:endParaRPr lang="en-US"/>
                    </a:p>
                  </a:txBody>
                  <a:tcPr/>
                </a:tc>
                <a:tc>
                  <a:txBody>
                    <a:bodyPr/>
                    <a:lstStyle/>
                    <a:p>
                      <a:pPr marL="0" marR="0" algn="ctr">
                        <a:spcBef>
                          <a:spcPts val="0"/>
                        </a:spcBef>
                        <a:spcAft>
                          <a:spcPts val="0"/>
                        </a:spcAft>
                      </a:pPr>
                      <a:r>
                        <a:rPr lang="en-US" sz="1200" b="1" dirty="0">
                          <a:effectLst/>
                          <a:latin typeface="+mj-lt"/>
                          <a:ea typeface="Times New Roman" panose="02020603050405020304" pitchFamily="18" charset="0"/>
                        </a:rPr>
                        <a:t>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effectLst/>
                          <a:latin typeface="+mj-lt"/>
                          <a:ea typeface="Times New Roman" panose="02020603050405020304" pitchFamily="18" charset="0"/>
                        </a:rPr>
                        <a:t>B</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0886089"/>
                  </a:ext>
                </a:extLst>
              </a:tr>
              <a:tr h="0">
                <a:tc>
                  <a:txBody>
                    <a:bodyPr/>
                    <a:lstStyle/>
                    <a:p>
                      <a:pPr marL="0" marR="0" algn="ctr">
                        <a:spcBef>
                          <a:spcPts val="0"/>
                        </a:spcBef>
                        <a:spcAft>
                          <a:spcPts val="0"/>
                        </a:spcAft>
                      </a:pPr>
                      <a:r>
                        <a:rPr lang="en-US" sz="1200" b="0" dirty="0">
                          <a:solidFill>
                            <a:schemeClr val="tx1"/>
                          </a:solidFill>
                          <a:effectLst/>
                        </a:rPr>
                        <a:t>42</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58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7.3</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5758872"/>
                  </a:ext>
                </a:extLst>
              </a:tr>
              <a:tr h="0">
                <a:tc>
                  <a:txBody>
                    <a:bodyPr/>
                    <a:lstStyle/>
                    <a:p>
                      <a:pPr marL="0" marR="0" algn="ctr">
                        <a:spcBef>
                          <a:spcPts val="0"/>
                        </a:spcBef>
                        <a:spcAft>
                          <a:spcPts val="0"/>
                        </a:spcAft>
                      </a:pPr>
                      <a:r>
                        <a:rPr lang="en-US" sz="1200" b="0" i="1" dirty="0">
                          <a:solidFill>
                            <a:schemeClr val="tx1"/>
                          </a:solidFill>
                          <a:effectLst/>
                        </a:rPr>
                        <a:t>46</a:t>
                      </a:r>
                      <a:endParaRPr lang="en-US" sz="1200" b="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rgbClr val="000000"/>
                          </a:solidFill>
                          <a:effectLst/>
                          <a:latin typeface="+mj-lt"/>
                          <a:ea typeface="Times New Roman" panose="02020603050405020304" pitchFamily="18" charset="0"/>
                        </a:rPr>
                        <a:t>58</a:t>
                      </a:r>
                      <a:endParaRPr lang="en-US" sz="1200" dirty="0">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rgbClr val="000000"/>
                          </a:solidFill>
                          <a:effectLst/>
                          <a:latin typeface="+mj-lt"/>
                          <a:ea typeface="Times New Roman" panose="02020603050405020304" pitchFamily="18" charset="0"/>
                        </a:rPr>
                        <a:t>4.9</a:t>
                      </a:r>
                      <a:endParaRPr lang="en-US" sz="1200" dirty="0">
                        <a:effectLst/>
                        <a:latin typeface="+mj-lt"/>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55840883"/>
                  </a:ext>
                </a:extLst>
              </a:tr>
              <a:tr h="0">
                <a:tc>
                  <a:txBody>
                    <a:bodyPr/>
                    <a:lstStyle/>
                    <a:p>
                      <a:pPr marL="0" marR="0" algn="ctr">
                        <a:spcBef>
                          <a:spcPts val="0"/>
                        </a:spcBef>
                        <a:spcAft>
                          <a:spcPts val="0"/>
                        </a:spcAft>
                      </a:pPr>
                      <a:r>
                        <a:rPr lang="en-US" sz="1200" b="0" i="1" dirty="0">
                          <a:solidFill>
                            <a:schemeClr val="tx1"/>
                          </a:solidFill>
                          <a:effectLst/>
                        </a:rPr>
                        <a:t>50</a:t>
                      </a:r>
                      <a:endParaRPr lang="en-US" sz="1200" b="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rgbClr val="000000"/>
                          </a:solidFill>
                          <a:effectLst/>
                          <a:latin typeface="+mj-lt"/>
                          <a:ea typeface="Times New Roman" panose="02020603050405020304" pitchFamily="18" charset="0"/>
                        </a:rPr>
                        <a:t>58</a:t>
                      </a:r>
                      <a:endParaRPr lang="en-US" sz="1200" dirty="0">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rgbClr val="000000"/>
                          </a:solidFill>
                          <a:effectLst/>
                          <a:latin typeface="+mj-lt"/>
                          <a:ea typeface="Times New Roman" panose="02020603050405020304" pitchFamily="18" charset="0"/>
                        </a:rPr>
                        <a:t>2.5</a:t>
                      </a:r>
                      <a:endParaRPr lang="en-US" sz="1200" dirty="0">
                        <a:effectLst/>
                        <a:latin typeface="+mj-lt"/>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44442291"/>
                  </a:ext>
                </a:extLst>
              </a:tr>
              <a:tr h="0">
                <a:tc>
                  <a:txBody>
                    <a:bodyPr/>
                    <a:lstStyle/>
                    <a:p>
                      <a:pPr marL="0" marR="0" algn="ctr">
                        <a:spcBef>
                          <a:spcPts val="0"/>
                        </a:spcBef>
                        <a:spcAft>
                          <a:spcPts val="0"/>
                        </a:spcAft>
                      </a:pPr>
                      <a:r>
                        <a:rPr lang="en-US" sz="1200" b="0" dirty="0">
                          <a:solidFill>
                            <a:schemeClr val="tx1"/>
                          </a:solidFill>
                          <a:effectLst/>
                        </a:rPr>
                        <a:t>54</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55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2705122"/>
                  </a:ext>
                </a:extLst>
              </a:tr>
            </a:tbl>
          </a:graphicData>
        </a:graphic>
      </p:graphicFrame>
      <p:pic>
        <p:nvPicPr>
          <p:cNvPr id="13" name="Picture 12" descr="Diagram&#10;&#10;Description automatically generated">
            <a:extLst>
              <a:ext uri="{FF2B5EF4-FFF2-40B4-BE49-F238E27FC236}">
                <a16:creationId xmlns:a16="http://schemas.microsoft.com/office/drawing/2014/main" id="{3F1C3680-004F-43BF-931B-D3344F0A4796}"/>
              </a:ext>
            </a:extLst>
          </p:cNvPr>
          <p:cNvPicPr>
            <a:picLocks noChangeAspect="1"/>
          </p:cNvPicPr>
          <p:nvPr/>
        </p:nvPicPr>
        <p:blipFill>
          <a:blip r:embed="rId2"/>
          <a:stretch>
            <a:fillRect/>
          </a:stretch>
        </p:blipFill>
        <p:spPr>
          <a:xfrm>
            <a:off x="1188286" y="1359433"/>
            <a:ext cx="2854325" cy="3406455"/>
          </a:xfrm>
          <a:prstGeom prst="rect">
            <a:avLst/>
          </a:prstGeom>
        </p:spPr>
      </p:pic>
      <p:pic>
        <p:nvPicPr>
          <p:cNvPr id="15" name="Picture 14" descr="Diagram&#10;&#10;Description automatically generated">
            <a:extLst>
              <a:ext uri="{FF2B5EF4-FFF2-40B4-BE49-F238E27FC236}">
                <a16:creationId xmlns:a16="http://schemas.microsoft.com/office/drawing/2014/main" id="{82F302D3-8587-4F55-8E82-F721E13FE928}"/>
              </a:ext>
            </a:extLst>
          </p:cNvPr>
          <p:cNvPicPr>
            <a:picLocks noChangeAspect="1"/>
          </p:cNvPicPr>
          <p:nvPr/>
        </p:nvPicPr>
        <p:blipFill>
          <a:blip r:embed="rId3"/>
          <a:stretch>
            <a:fillRect/>
          </a:stretch>
        </p:blipFill>
        <p:spPr>
          <a:xfrm>
            <a:off x="5101391" y="1694764"/>
            <a:ext cx="2452345" cy="3000320"/>
          </a:xfrm>
          <a:prstGeom prst="rect">
            <a:avLst/>
          </a:prstGeom>
        </p:spPr>
      </p:pic>
    </p:spTree>
    <p:extLst>
      <p:ext uri="{BB962C8B-B14F-4D97-AF65-F5344CB8AC3E}">
        <p14:creationId xmlns:p14="http://schemas.microsoft.com/office/powerpoint/2010/main" val="2046805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423" y="80324"/>
            <a:ext cx="8229600" cy="823912"/>
          </a:xfrm>
        </p:spPr>
        <p:txBody>
          <a:bodyPr/>
          <a:lstStyle/>
          <a:p>
            <a:r>
              <a:rPr lang="en-US" sz="3600" dirty="0"/>
              <a:t>Background</a:t>
            </a:r>
          </a:p>
        </p:txBody>
      </p:sp>
      <p:sp>
        <p:nvSpPr>
          <p:cNvPr id="3" name="Content Placeholder 2"/>
          <p:cNvSpPr>
            <a:spLocks noGrp="1"/>
          </p:cNvSpPr>
          <p:nvPr>
            <p:ph idx="1"/>
          </p:nvPr>
        </p:nvSpPr>
        <p:spPr>
          <a:xfrm>
            <a:off x="304800" y="1271469"/>
            <a:ext cx="8229600" cy="5367456"/>
          </a:xfrm>
        </p:spPr>
        <p:txBody>
          <a:bodyPr/>
          <a:lstStyle/>
          <a:p>
            <a:endParaRPr lang="en-US" sz="1100" dirty="0"/>
          </a:p>
          <a:p>
            <a:pPr marL="457200" lvl="1" indent="0">
              <a:buNone/>
            </a:pPr>
            <a:endParaRPr lang="en-US" dirty="0"/>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4</a:t>
            </a:fld>
            <a:endParaRPr lang="en-US" dirty="0"/>
          </a:p>
        </p:txBody>
      </p:sp>
      <p:sp>
        <p:nvSpPr>
          <p:cNvPr id="5" name="Content Placeholder 2"/>
          <p:cNvSpPr txBox="1">
            <a:spLocks/>
          </p:cNvSpPr>
          <p:nvPr/>
        </p:nvSpPr>
        <p:spPr bwMode="auto">
          <a:xfrm>
            <a:off x="231794" y="1131970"/>
            <a:ext cx="8229601" cy="520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bg2"/>
              </a:buClr>
              <a:buSzPct val="40000"/>
              <a:buFont typeface="Wingdings" pitchFamily="2" charset="2"/>
              <a:buChar char="n"/>
              <a:defRPr sz="2400">
                <a:solidFill>
                  <a:schemeClr val="tx1"/>
                </a:solidFill>
                <a:latin typeface="Arial" charset="0"/>
              </a:defRPr>
            </a:lvl3pPr>
            <a:lvl4pPr marL="1600200" indent="-228600" algn="l" rtl="0" eaLnBrk="0" fontAlgn="base" hangingPunct="0">
              <a:spcBef>
                <a:spcPct val="20000"/>
              </a:spcBef>
              <a:spcAft>
                <a:spcPct val="0"/>
              </a:spcAft>
              <a:buClr>
                <a:schemeClr val="accent2"/>
              </a:buClr>
              <a:buSzPct val="40000"/>
              <a:buFont typeface="Wingdings" pitchFamily="2" charset="2"/>
              <a:buChar char="¨"/>
              <a:defRPr sz="2000">
                <a:solidFill>
                  <a:schemeClr val="tx1"/>
                </a:solidFill>
                <a:latin typeface="Arial" charset="0"/>
              </a:defRPr>
            </a:lvl4pPr>
            <a:lvl5pPr marL="2057400" indent="-228600" algn="l" rtl="0" eaLnBrk="0" fontAlgn="base" hangingPunct="0">
              <a:spcBef>
                <a:spcPct val="20000"/>
              </a:spcBef>
              <a:spcAft>
                <a:spcPct val="0"/>
              </a:spcAft>
              <a:buClr>
                <a:schemeClr val="bg2"/>
              </a:buClr>
              <a:buSzPct val="30000"/>
              <a:buFont typeface="Wingdings" pitchFamily="2" charset="2"/>
              <a:buChar char="§"/>
              <a:defRPr sz="2000">
                <a:solidFill>
                  <a:schemeClr val="tx1"/>
                </a:solidFill>
                <a:latin typeface="Arial" charset="0"/>
              </a:defRPr>
            </a:lvl5pPr>
            <a:lvl6pPr marL="25146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9pPr>
          </a:lstStyle>
          <a:p>
            <a:r>
              <a:rPr lang="en-US" sz="2800" kern="0" dirty="0"/>
              <a:t>Zone of Intrusion (ZOI)</a:t>
            </a:r>
          </a:p>
          <a:p>
            <a:pPr lvl="1"/>
            <a:r>
              <a:rPr lang="en-US" sz="2200" kern="0" dirty="0"/>
              <a:t>Concept: stiff components of vehicle can protrude to back side of barrier</a:t>
            </a:r>
          </a:p>
          <a:p>
            <a:pPr lvl="1"/>
            <a:r>
              <a:rPr lang="en-US" sz="2200" kern="0" dirty="0"/>
              <a:t>Lateral and vertical extents of protrusion define the “Zone of Intrusion” (ZOI)</a:t>
            </a:r>
          </a:p>
          <a:p>
            <a:pPr lvl="1"/>
            <a:r>
              <a:rPr lang="en-US" sz="2200" kern="0" dirty="0"/>
              <a:t>May result in occupant compartment penetration or increased vehicle accelerations</a:t>
            </a:r>
          </a:p>
          <a:p>
            <a:pPr lvl="1"/>
            <a:endParaRPr lang="en-US" sz="1600" kern="0" dirty="0"/>
          </a:p>
          <a:p>
            <a:pPr lvl="1"/>
            <a:endParaRPr lang="en-US" sz="1600" kern="0" dirty="0"/>
          </a:p>
          <a:p>
            <a:pPr lvl="1"/>
            <a:endParaRPr lang="en-US" sz="1600" kern="0" dirty="0"/>
          </a:p>
          <a:p>
            <a:pPr marL="457200" lvl="1" indent="0">
              <a:buNone/>
            </a:pPr>
            <a:endParaRPr lang="en-US" sz="1600" kern="0" dirty="0"/>
          </a:p>
          <a:p>
            <a:pPr lvl="1"/>
            <a:endParaRPr lang="en-US" sz="1600" kern="0" dirty="0"/>
          </a:p>
          <a:p>
            <a:pPr lvl="1"/>
            <a:endParaRPr lang="en-US" sz="1600" kern="0" dirty="0"/>
          </a:p>
        </p:txBody>
      </p:sp>
      <p:grpSp>
        <p:nvGrpSpPr>
          <p:cNvPr id="6" name="Group 5">
            <a:extLst>
              <a:ext uri="{FF2B5EF4-FFF2-40B4-BE49-F238E27FC236}">
                <a16:creationId xmlns:a16="http://schemas.microsoft.com/office/drawing/2014/main" id="{59A38867-CB13-45AC-A8F7-850F017E892D}"/>
              </a:ext>
            </a:extLst>
          </p:cNvPr>
          <p:cNvGrpSpPr/>
          <p:nvPr/>
        </p:nvGrpSpPr>
        <p:grpSpPr>
          <a:xfrm>
            <a:off x="4572000" y="4317492"/>
            <a:ext cx="3889395" cy="1963106"/>
            <a:chOff x="6257290" y="1673490"/>
            <a:chExt cx="2725420" cy="1259109"/>
          </a:xfrm>
        </p:grpSpPr>
        <p:pic>
          <p:nvPicPr>
            <p:cNvPr id="20" name="Picture 19" descr="ZOI-36-Baseline-frontfender.jpg"/>
            <p:cNvPicPr/>
            <p:nvPr/>
          </p:nvPicPr>
          <p:blipFill rotWithShape="1">
            <a:blip r:embed="rId3" cstate="print"/>
            <a:srcRect t="14813" b="19019"/>
            <a:stretch/>
          </p:blipFill>
          <p:spPr>
            <a:xfrm>
              <a:off x="6257290" y="1684058"/>
              <a:ext cx="2725420" cy="1248541"/>
            </a:xfrm>
            <a:prstGeom prst="rect">
              <a:avLst/>
            </a:prstGeom>
          </p:spPr>
        </p:pic>
        <p:cxnSp>
          <p:nvCxnSpPr>
            <p:cNvPr id="19" name="Straight Connector 18"/>
            <p:cNvCxnSpPr/>
            <p:nvPr/>
          </p:nvCxnSpPr>
          <p:spPr bwMode="auto">
            <a:xfrm flipH="1">
              <a:off x="8508474" y="1673490"/>
              <a:ext cx="12434" cy="1212707"/>
            </a:xfrm>
            <a:prstGeom prst="line">
              <a:avLst/>
            </a:prstGeom>
            <a:solidFill>
              <a:schemeClr val="accent1"/>
            </a:solidFill>
            <a:ln w="28575" cap="flat" cmpd="sng" algn="ctr">
              <a:solidFill>
                <a:srgbClr val="FF0000"/>
              </a:solidFill>
              <a:prstDash val="dash"/>
              <a:round/>
              <a:headEnd type="none" w="med" len="med"/>
              <a:tailEnd type="none" w="med" len="med"/>
            </a:ln>
            <a:effectLst/>
          </p:spPr>
        </p:cxnSp>
      </p:grpSp>
      <p:grpSp>
        <p:nvGrpSpPr>
          <p:cNvPr id="18" name="Group 17">
            <a:extLst>
              <a:ext uri="{FF2B5EF4-FFF2-40B4-BE49-F238E27FC236}">
                <a16:creationId xmlns:a16="http://schemas.microsoft.com/office/drawing/2014/main" id="{DED034BE-CF04-404D-8669-4551FA75E868}"/>
              </a:ext>
            </a:extLst>
          </p:cNvPr>
          <p:cNvGrpSpPr/>
          <p:nvPr/>
        </p:nvGrpSpPr>
        <p:grpSpPr>
          <a:xfrm>
            <a:off x="818264" y="4262560"/>
            <a:ext cx="3089645" cy="1975485"/>
            <a:chOff x="5061374" y="4682476"/>
            <a:chExt cx="2989936" cy="1896571"/>
          </a:xfrm>
        </p:grpSpPr>
        <p:pic>
          <p:nvPicPr>
            <p:cNvPr id="21" name="Picture 20">
              <a:extLst>
                <a:ext uri="{FF2B5EF4-FFF2-40B4-BE49-F238E27FC236}">
                  <a16:creationId xmlns:a16="http://schemas.microsoft.com/office/drawing/2014/main" id="{43AAD342-E165-442D-A738-9589D312765F}"/>
                </a:ext>
              </a:extLst>
            </p:cNvPr>
            <p:cNvPicPr/>
            <p:nvPr/>
          </p:nvPicPr>
          <p:blipFill rotWithShape="1">
            <a:blip r:embed="rId4">
              <a:extLst>
                <a:ext uri="{28A0092B-C50C-407E-A947-70E740481C1C}">
                  <a14:useLocalDpi xmlns:a14="http://schemas.microsoft.com/office/drawing/2010/main" val="0"/>
                </a:ext>
              </a:extLst>
            </a:blip>
            <a:srcRect l="5757" t="27834" r="29170" b="17280"/>
            <a:stretch/>
          </p:blipFill>
          <p:spPr bwMode="auto">
            <a:xfrm>
              <a:off x="5061374" y="4682476"/>
              <a:ext cx="2989936" cy="1896571"/>
            </a:xfrm>
            <a:prstGeom prst="rect">
              <a:avLst/>
            </a:prstGeom>
            <a:noFill/>
            <a:ln>
              <a:noFill/>
            </a:ln>
          </p:spPr>
        </p:pic>
        <p:cxnSp>
          <p:nvCxnSpPr>
            <p:cNvPr id="22" name="Straight Connector 21">
              <a:extLst>
                <a:ext uri="{FF2B5EF4-FFF2-40B4-BE49-F238E27FC236}">
                  <a16:creationId xmlns:a16="http://schemas.microsoft.com/office/drawing/2014/main" id="{AA2C39C4-824D-495D-873D-9D20C94071C4}"/>
                </a:ext>
              </a:extLst>
            </p:cNvPr>
            <p:cNvCxnSpPr/>
            <p:nvPr/>
          </p:nvCxnSpPr>
          <p:spPr bwMode="auto">
            <a:xfrm>
              <a:off x="7525110" y="4818148"/>
              <a:ext cx="0" cy="1653189"/>
            </a:xfrm>
            <a:prstGeom prst="line">
              <a:avLst/>
            </a:prstGeom>
            <a:solidFill>
              <a:schemeClr val="accent1"/>
            </a:solidFill>
            <a:ln w="28575" cap="flat" cmpd="sng" algn="ctr">
              <a:solidFill>
                <a:srgbClr val="FF0000"/>
              </a:solidFill>
              <a:prstDash val="dash"/>
              <a:round/>
              <a:headEnd type="none" w="med" len="med"/>
              <a:tailEnd type="none" w="med" len="med"/>
            </a:ln>
            <a:effectLst/>
          </p:spPr>
        </p:cxnSp>
      </p:grpSp>
      <p:sp>
        <p:nvSpPr>
          <p:cNvPr id="17" name="Footer Placeholder 4"/>
          <p:cNvSpPr>
            <a:spLocks noGrp="1"/>
          </p:cNvSpPr>
          <p:nvPr/>
        </p:nvSpPr>
        <p:spPr bwMode="auto">
          <a:xfrm>
            <a:off x="581521" y="6548022"/>
            <a:ext cx="7186407"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a:t>
            </a:r>
            <a:r>
              <a:rPr lang="en-US" b="1" dirty="0"/>
              <a:t>    TASK 1: PROJECT SETUP</a:t>
            </a:r>
            <a:r>
              <a:rPr lang="en-US" dirty="0"/>
              <a:t> </a:t>
            </a:r>
            <a:r>
              <a:rPr lang="en-US" dirty="0">
                <a:sym typeface="Wingdings" panose="05000000000000000000" pitchFamily="2" charset="2"/>
              </a:rPr>
              <a:t></a:t>
            </a:r>
            <a:r>
              <a:rPr lang="en-US" dirty="0"/>
              <a:t> TASK 2 </a:t>
            </a:r>
            <a:r>
              <a:rPr lang="en-US" dirty="0">
                <a:sym typeface="Wingdings" panose="05000000000000000000" pitchFamily="2" charset="2"/>
              </a:rPr>
              <a:t></a:t>
            </a:r>
            <a:r>
              <a:rPr lang="en-US" dirty="0"/>
              <a:t> TASK 3 </a:t>
            </a:r>
            <a:r>
              <a:rPr lang="en-US" dirty="0">
                <a:sym typeface="Wingdings" panose="05000000000000000000" pitchFamily="2" charset="2"/>
              </a:rPr>
              <a:t></a:t>
            </a:r>
            <a:r>
              <a:rPr lang="en-US" dirty="0"/>
              <a:t> TASK 4 </a:t>
            </a:r>
            <a:r>
              <a:rPr lang="en-US" dirty="0">
                <a:sym typeface="Wingdings" panose="05000000000000000000" pitchFamily="2" charset="2"/>
              </a:rPr>
              <a:t></a:t>
            </a:r>
            <a:r>
              <a:rPr lang="en-US" dirty="0"/>
              <a:t> TASK 5</a:t>
            </a:r>
          </a:p>
        </p:txBody>
      </p:sp>
      <p:cxnSp>
        <p:nvCxnSpPr>
          <p:cNvPr id="8" name="Straight Connector 7"/>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spTree>
    <p:extLst>
      <p:ext uri="{BB962C8B-B14F-4D97-AF65-F5344CB8AC3E}">
        <p14:creationId xmlns:p14="http://schemas.microsoft.com/office/powerpoint/2010/main" val="1842810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5172698" y="4794041"/>
          <a:ext cx="2305685" cy="1645920"/>
        </p:xfrm>
        <a:graphic>
          <a:graphicData uri="http://schemas.openxmlformats.org/drawingml/2006/table">
            <a:tbl>
              <a:tblPr firstRow="1" firstCol="1" bandRow="1">
                <a:tableStyleId>{5C22544A-7EE6-4342-B048-85BDC9FD1C3A}</a:tableStyleId>
              </a:tblPr>
              <a:tblGrid>
                <a:gridCol w="1025525">
                  <a:extLst>
                    <a:ext uri="{9D8B030D-6E8A-4147-A177-3AD203B41FA5}">
                      <a16:colId xmlns:a16="http://schemas.microsoft.com/office/drawing/2014/main" val="1618034172"/>
                    </a:ext>
                  </a:extLst>
                </a:gridCol>
                <a:gridCol w="640080">
                  <a:extLst>
                    <a:ext uri="{9D8B030D-6E8A-4147-A177-3AD203B41FA5}">
                      <a16:colId xmlns:a16="http://schemas.microsoft.com/office/drawing/2014/main" val="1711900590"/>
                    </a:ext>
                  </a:extLst>
                </a:gridCol>
                <a:gridCol w="640080">
                  <a:extLst>
                    <a:ext uri="{9D8B030D-6E8A-4147-A177-3AD203B41FA5}">
                      <a16:colId xmlns:a16="http://schemas.microsoft.com/office/drawing/2014/main" val="3492884773"/>
                    </a:ext>
                  </a:extLst>
                </a:gridCol>
              </a:tblGrid>
              <a:tr h="0">
                <a:tc rowSpan="2">
                  <a:txBody>
                    <a:bodyPr/>
                    <a:lstStyle/>
                    <a:p>
                      <a:pPr marL="0" marR="0" algn="ctr">
                        <a:spcBef>
                          <a:spcPts val="0"/>
                        </a:spcBef>
                        <a:spcAft>
                          <a:spcPts val="0"/>
                        </a:spcAft>
                      </a:pPr>
                      <a:r>
                        <a:rPr lang="en-US" sz="1200" dirty="0">
                          <a:solidFill>
                            <a:schemeClr val="tx1"/>
                          </a:solidFill>
                          <a:effectLst/>
                        </a:rPr>
                        <a:t>Barrier top height (in.)</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ctr">
                        <a:spcBef>
                          <a:spcPts val="0"/>
                        </a:spcBef>
                        <a:spcAft>
                          <a:spcPts val="0"/>
                        </a:spcAft>
                      </a:pPr>
                      <a:r>
                        <a:rPr lang="en-US" sz="1200" dirty="0">
                          <a:solidFill>
                            <a:schemeClr val="tx1"/>
                          </a:solidFill>
                          <a:effectLst/>
                        </a:rPr>
                        <a:t>Dimension (in.)</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242985242"/>
                  </a:ext>
                </a:extLst>
              </a:tr>
              <a:tr h="0">
                <a:tc vMerge="1">
                  <a:txBody>
                    <a:bodyPr/>
                    <a:lstStyle/>
                    <a:p>
                      <a:endParaRPr lang="en-US"/>
                    </a:p>
                  </a:txBody>
                  <a:tcPr/>
                </a:tc>
                <a:tc>
                  <a:txBody>
                    <a:bodyPr/>
                    <a:lstStyle/>
                    <a:p>
                      <a:pPr marL="0" marR="0" algn="ctr">
                        <a:spcBef>
                          <a:spcPts val="0"/>
                        </a:spcBef>
                        <a:spcAft>
                          <a:spcPts val="0"/>
                        </a:spcAft>
                      </a:pPr>
                      <a:r>
                        <a:rPr lang="en-US" sz="1200" b="1" dirty="0">
                          <a:solidFill>
                            <a:schemeClr val="tx1"/>
                          </a:solidFill>
                          <a:effectLst/>
                        </a:rPr>
                        <a:t>A</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rPr>
                        <a:t>B</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0506713"/>
                  </a:ext>
                </a:extLst>
              </a:tr>
              <a:tr h="0">
                <a:tc>
                  <a:txBody>
                    <a:bodyPr/>
                    <a:lstStyle/>
                    <a:p>
                      <a:pPr marL="0" marR="0" algn="ctr">
                        <a:spcBef>
                          <a:spcPts val="0"/>
                        </a:spcBef>
                        <a:spcAft>
                          <a:spcPts val="0"/>
                        </a:spcAft>
                      </a:pPr>
                      <a:r>
                        <a:rPr lang="en-US" sz="1200" b="0" dirty="0">
                          <a:solidFill>
                            <a:schemeClr val="tx1"/>
                          </a:solidFill>
                          <a:effectLst/>
                        </a:rPr>
                        <a:t>42</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61</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12</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8271102"/>
                  </a:ext>
                </a:extLst>
              </a:tr>
              <a:tr h="0">
                <a:tc>
                  <a:txBody>
                    <a:bodyPr/>
                    <a:lstStyle/>
                    <a:p>
                      <a:pPr marL="0" marR="0" algn="ctr">
                        <a:spcBef>
                          <a:spcPts val="0"/>
                        </a:spcBef>
                        <a:spcAft>
                          <a:spcPts val="0"/>
                        </a:spcAft>
                      </a:pPr>
                      <a:r>
                        <a:rPr lang="en-US" sz="1200" b="0" i="1" dirty="0">
                          <a:solidFill>
                            <a:schemeClr val="tx1"/>
                          </a:solidFill>
                          <a:effectLst/>
                        </a:rPr>
                        <a:t>44</a:t>
                      </a:r>
                      <a:endParaRPr lang="en-US" sz="1200" b="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61</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9.4</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73177002"/>
                  </a:ext>
                </a:extLst>
              </a:tr>
              <a:tr h="0">
                <a:tc>
                  <a:txBody>
                    <a:bodyPr/>
                    <a:lstStyle/>
                    <a:p>
                      <a:pPr marL="0" marR="0" algn="ctr">
                        <a:spcBef>
                          <a:spcPts val="0"/>
                        </a:spcBef>
                        <a:spcAft>
                          <a:spcPts val="0"/>
                        </a:spcAft>
                      </a:pPr>
                      <a:r>
                        <a:rPr lang="en-US" sz="1200" b="0" i="1" dirty="0">
                          <a:solidFill>
                            <a:schemeClr val="tx1"/>
                          </a:solidFill>
                          <a:effectLst/>
                        </a:rPr>
                        <a:t>46</a:t>
                      </a:r>
                      <a:endParaRPr lang="en-US" sz="1200" b="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61</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6.8</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78048345"/>
                  </a:ext>
                </a:extLst>
              </a:tr>
              <a:tr h="0">
                <a:tc>
                  <a:txBody>
                    <a:bodyPr/>
                    <a:lstStyle/>
                    <a:p>
                      <a:pPr marL="0" marR="0" algn="ctr">
                        <a:spcBef>
                          <a:spcPts val="0"/>
                        </a:spcBef>
                        <a:spcAft>
                          <a:spcPts val="0"/>
                        </a:spcAft>
                      </a:pPr>
                      <a:r>
                        <a:rPr lang="en-US" sz="1200" b="0" i="1" dirty="0">
                          <a:solidFill>
                            <a:schemeClr val="tx1"/>
                          </a:solidFill>
                          <a:effectLst/>
                        </a:rPr>
                        <a:t>48</a:t>
                      </a:r>
                      <a:endParaRPr lang="en-US" sz="1200" b="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61</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4.3</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15011305"/>
                  </a:ext>
                </a:extLst>
              </a:tr>
              <a:tr h="0">
                <a:tc>
                  <a:txBody>
                    <a:bodyPr/>
                    <a:lstStyle/>
                    <a:p>
                      <a:pPr marL="0" marR="0" algn="ctr">
                        <a:spcBef>
                          <a:spcPts val="0"/>
                        </a:spcBef>
                        <a:spcAft>
                          <a:spcPts val="0"/>
                        </a:spcAft>
                      </a:pPr>
                      <a:r>
                        <a:rPr lang="en-US" sz="1200" b="0" i="1" dirty="0">
                          <a:solidFill>
                            <a:schemeClr val="tx1"/>
                          </a:solidFill>
                          <a:effectLst/>
                        </a:rPr>
                        <a:t>50</a:t>
                      </a:r>
                      <a:endParaRPr lang="en-US" sz="1200" b="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61</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3.2</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09384672"/>
                  </a:ext>
                </a:extLst>
              </a:tr>
              <a:tr h="0">
                <a:tc>
                  <a:txBody>
                    <a:bodyPr/>
                    <a:lstStyle/>
                    <a:p>
                      <a:pPr marL="0" marR="0" algn="ctr">
                        <a:spcBef>
                          <a:spcPts val="0"/>
                        </a:spcBef>
                        <a:spcAft>
                          <a:spcPts val="0"/>
                        </a:spcAft>
                      </a:pPr>
                      <a:r>
                        <a:rPr lang="en-US" sz="1200" b="0" i="1" dirty="0">
                          <a:solidFill>
                            <a:schemeClr val="tx1"/>
                          </a:solidFill>
                          <a:effectLst/>
                        </a:rPr>
                        <a:t>52</a:t>
                      </a:r>
                      <a:endParaRPr lang="en-US" sz="1200" b="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58</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2.5</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13860333"/>
                  </a:ext>
                </a:extLst>
              </a:tr>
              <a:tr h="0">
                <a:tc>
                  <a:txBody>
                    <a:bodyPr/>
                    <a:lstStyle/>
                    <a:p>
                      <a:pPr marL="0" marR="0" algn="ctr">
                        <a:spcBef>
                          <a:spcPts val="0"/>
                        </a:spcBef>
                        <a:spcAft>
                          <a:spcPts val="0"/>
                        </a:spcAft>
                      </a:pPr>
                      <a:r>
                        <a:rPr lang="en-US" sz="1200" b="0" dirty="0">
                          <a:solidFill>
                            <a:schemeClr val="tx1"/>
                          </a:solidFill>
                          <a:effectLst/>
                        </a:rPr>
                        <a:t>54</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58</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1</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683842"/>
                  </a:ext>
                </a:extLst>
              </a:tr>
            </a:tbl>
          </a:graphicData>
        </a:graphic>
      </p:graphicFrame>
      <p:graphicFrame>
        <p:nvGraphicFramePr>
          <p:cNvPr id="2" name="Table 1"/>
          <p:cNvGraphicFramePr>
            <a:graphicFrameLocks noGrp="1"/>
          </p:cNvGraphicFramePr>
          <p:nvPr>
            <p:extLst/>
          </p:nvPr>
        </p:nvGraphicFramePr>
        <p:xfrm>
          <a:off x="1074968" y="4885481"/>
          <a:ext cx="2854325" cy="1463040"/>
        </p:xfrm>
        <a:graphic>
          <a:graphicData uri="http://schemas.openxmlformats.org/drawingml/2006/table">
            <a:tbl>
              <a:tblPr firstRow="1" firstCol="1" bandRow="1">
                <a:tableStyleId>{5C22544A-7EE6-4342-B048-85BDC9FD1C3A}</a:tableStyleId>
              </a:tblPr>
              <a:tblGrid>
                <a:gridCol w="1025525">
                  <a:extLst>
                    <a:ext uri="{9D8B030D-6E8A-4147-A177-3AD203B41FA5}">
                      <a16:colId xmlns:a16="http://schemas.microsoft.com/office/drawing/2014/main" val="3607891931"/>
                    </a:ext>
                  </a:extLst>
                </a:gridCol>
                <a:gridCol w="457200">
                  <a:extLst>
                    <a:ext uri="{9D8B030D-6E8A-4147-A177-3AD203B41FA5}">
                      <a16:colId xmlns:a16="http://schemas.microsoft.com/office/drawing/2014/main" val="3407695806"/>
                    </a:ext>
                  </a:extLst>
                </a:gridCol>
                <a:gridCol w="457200">
                  <a:extLst>
                    <a:ext uri="{9D8B030D-6E8A-4147-A177-3AD203B41FA5}">
                      <a16:colId xmlns:a16="http://schemas.microsoft.com/office/drawing/2014/main" val="3895401755"/>
                    </a:ext>
                  </a:extLst>
                </a:gridCol>
                <a:gridCol w="457200">
                  <a:extLst>
                    <a:ext uri="{9D8B030D-6E8A-4147-A177-3AD203B41FA5}">
                      <a16:colId xmlns:a16="http://schemas.microsoft.com/office/drawing/2014/main" val="3260237318"/>
                    </a:ext>
                  </a:extLst>
                </a:gridCol>
                <a:gridCol w="457200">
                  <a:extLst>
                    <a:ext uri="{9D8B030D-6E8A-4147-A177-3AD203B41FA5}">
                      <a16:colId xmlns:a16="http://schemas.microsoft.com/office/drawing/2014/main" val="2195123322"/>
                    </a:ext>
                  </a:extLst>
                </a:gridCol>
              </a:tblGrid>
              <a:tr h="0">
                <a:tc rowSpan="2">
                  <a:txBody>
                    <a:bodyPr/>
                    <a:lstStyle/>
                    <a:p>
                      <a:pPr marL="0" marR="0" algn="ctr">
                        <a:spcBef>
                          <a:spcPts val="0"/>
                        </a:spcBef>
                        <a:spcAft>
                          <a:spcPts val="0"/>
                        </a:spcAft>
                      </a:pPr>
                      <a:r>
                        <a:rPr lang="en-US" sz="1200" dirty="0">
                          <a:solidFill>
                            <a:schemeClr val="tx1"/>
                          </a:solidFill>
                          <a:effectLst/>
                        </a:rPr>
                        <a:t>Barrier top height (in.)</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marL="0" marR="0" algn="ctr">
                        <a:spcBef>
                          <a:spcPts val="0"/>
                        </a:spcBef>
                        <a:spcAft>
                          <a:spcPts val="0"/>
                        </a:spcAft>
                      </a:pPr>
                      <a:r>
                        <a:rPr lang="en-US" sz="1200" dirty="0">
                          <a:solidFill>
                            <a:schemeClr val="tx1"/>
                          </a:solidFill>
                          <a:effectLst/>
                        </a:rPr>
                        <a:t>Dimension (in.)</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69975765"/>
                  </a:ext>
                </a:extLst>
              </a:tr>
              <a:tr h="0">
                <a:tc vMerge="1">
                  <a:txBody>
                    <a:bodyPr/>
                    <a:lstStyle/>
                    <a:p>
                      <a:endParaRPr lang="en-US"/>
                    </a:p>
                  </a:txBody>
                  <a:tcPr/>
                </a:tc>
                <a:tc>
                  <a:txBody>
                    <a:bodyPr/>
                    <a:lstStyle/>
                    <a:p>
                      <a:pPr marL="0" marR="0" algn="ctr">
                        <a:spcBef>
                          <a:spcPts val="0"/>
                        </a:spcBef>
                        <a:spcAft>
                          <a:spcPts val="0"/>
                        </a:spcAft>
                      </a:pPr>
                      <a:r>
                        <a:rPr lang="en-US" sz="1200" b="1" dirty="0">
                          <a:solidFill>
                            <a:schemeClr val="tx1"/>
                          </a:solidFill>
                          <a:effectLst/>
                        </a:rPr>
                        <a:t>A</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rPr>
                        <a:t>B</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rPr>
                        <a:t>C</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rPr>
                        <a:t>D</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8562843"/>
                  </a:ext>
                </a:extLst>
              </a:tr>
              <a:tr h="0">
                <a:tc>
                  <a:txBody>
                    <a:bodyPr/>
                    <a:lstStyle/>
                    <a:p>
                      <a:pPr marL="0" marR="0" algn="ctr">
                        <a:spcBef>
                          <a:spcPts val="0"/>
                        </a:spcBef>
                        <a:spcAft>
                          <a:spcPts val="0"/>
                        </a:spcAft>
                      </a:pPr>
                      <a:r>
                        <a:rPr lang="en-US" sz="1200" b="0" dirty="0">
                          <a:solidFill>
                            <a:schemeClr val="tx1"/>
                          </a:solidFill>
                          <a:effectLst/>
                        </a:rPr>
                        <a:t>29</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77</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18</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61</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7</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358052"/>
                  </a:ext>
                </a:extLst>
              </a:tr>
              <a:tr h="0">
                <a:tc>
                  <a:txBody>
                    <a:bodyPr/>
                    <a:lstStyle/>
                    <a:p>
                      <a:pPr marL="0" marR="0" algn="ctr">
                        <a:spcBef>
                          <a:spcPts val="0"/>
                        </a:spcBef>
                        <a:spcAft>
                          <a:spcPts val="0"/>
                        </a:spcAft>
                      </a:pPr>
                      <a:r>
                        <a:rPr lang="en-US" sz="1200" b="0" dirty="0">
                          <a:solidFill>
                            <a:schemeClr val="tx1"/>
                          </a:solidFill>
                          <a:effectLst/>
                        </a:rPr>
                        <a:t>32</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77</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18</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61</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5</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6243327"/>
                  </a:ext>
                </a:extLst>
              </a:tr>
              <a:tr h="0">
                <a:tc>
                  <a:txBody>
                    <a:bodyPr/>
                    <a:lstStyle/>
                    <a:p>
                      <a:pPr marL="0" marR="0" algn="ctr">
                        <a:spcBef>
                          <a:spcPts val="0"/>
                        </a:spcBef>
                        <a:spcAft>
                          <a:spcPts val="0"/>
                        </a:spcAft>
                      </a:pPr>
                      <a:r>
                        <a:rPr lang="en-US" sz="1200" b="0" i="1" dirty="0">
                          <a:solidFill>
                            <a:schemeClr val="tx1"/>
                          </a:solidFill>
                          <a:effectLst/>
                        </a:rPr>
                        <a:t>34</a:t>
                      </a:r>
                      <a:endParaRPr lang="en-US" sz="1200" b="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74</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18</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61</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4</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21290058"/>
                  </a:ext>
                </a:extLst>
              </a:tr>
              <a:tr h="0">
                <a:tc>
                  <a:txBody>
                    <a:bodyPr/>
                    <a:lstStyle/>
                    <a:p>
                      <a:pPr marL="0" marR="0" algn="ctr">
                        <a:spcBef>
                          <a:spcPts val="0"/>
                        </a:spcBef>
                        <a:spcAft>
                          <a:spcPts val="0"/>
                        </a:spcAft>
                      </a:pPr>
                      <a:r>
                        <a:rPr lang="en-US" sz="1200" b="0" dirty="0">
                          <a:solidFill>
                            <a:schemeClr val="tx1"/>
                          </a:solidFill>
                          <a:effectLst/>
                        </a:rPr>
                        <a:t>36</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71</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18</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61</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3</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927841"/>
                  </a:ext>
                </a:extLst>
              </a:tr>
              <a:tr h="0">
                <a:tc>
                  <a:txBody>
                    <a:bodyPr/>
                    <a:lstStyle/>
                    <a:p>
                      <a:pPr marL="0" marR="0" algn="ctr">
                        <a:spcBef>
                          <a:spcPts val="0"/>
                        </a:spcBef>
                        <a:spcAft>
                          <a:spcPts val="0"/>
                        </a:spcAft>
                      </a:pPr>
                      <a:r>
                        <a:rPr lang="en-US" sz="1200" b="0" i="1" dirty="0">
                          <a:solidFill>
                            <a:schemeClr val="tx1"/>
                          </a:solidFill>
                          <a:effectLst/>
                        </a:rPr>
                        <a:t>38</a:t>
                      </a:r>
                      <a:endParaRPr lang="en-US" sz="1200" b="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68</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13</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61</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2</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6383988"/>
                  </a:ext>
                </a:extLst>
              </a:tr>
              <a:tr h="0">
                <a:tc>
                  <a:txBody>
                    <a:bodyPr/>
                    <a:lstStyle/>
                    <a:p>
                      <a:pPr marL="0" marR="0" algn="ctr">
                        <a:spcBef>
                          <a:spcPts val="0"/>
                        </a:spcBef>
                        <a:spcAft>
                          <a:spcPts val="0"/>
                        </a:spcAft>
                      </a:pPr>
                      <a:r>
                        <a:rPr lang="en-US" sz="1200" b="0" i="1" dirty="0">
                          <a:solidFill>
                            <a:schemeClr val="tx1"/>
                          </a:solidFill>
                          <a:effectLst/>
                        </a:rPr>
                        <a:t>40</a:t>
                      </a:r>
                      <a:endParaRPr lang="en-US" sz="1200" b="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65</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13</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61</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1</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99074443"/>
                  </a:ext>
                </a:extLst>
              </a:tr>
            </a:tbl>
          </a:graphicData>
        </a:graphic>
      </p:graphicFrame>
      <p:sp>
        <p:nvSpPr>
          <p:cNvPr id="8" name="Title 1"/>
          <p:cNvSpPr>
            <a:spLocks noGrp="1"/>
          </p:cNvSpPr>
          <p:nvPr>
            <p:ph type="title"/>
          </p:nvPr>
        </p:nvSpPr>
        <p:spPr>
          <a:xfrm>
            <a:off x="457200" y="530543"/>
            <a:ext cx="8229600" cy="823912"/>
          </a:xfrm>
        </p:spPr>
        <p:txBody>
          <a:bodyPr/>
          <a:lstStyle/>
          <a:p>
            <a:r>
              <a:rPr lang="en-US" sz="3600" dirty="0"/>
              <a:t>TL-3 RDG Recommendations</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40</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a:t>
            </a:r>
            <a:r>
              <a:rPr lang="en-US" dirty="0"/>
              <a:t>TASK 6 </a:t>
            </a:r>
            <a:r>
              <a:rPr lang="en-US" dirty="0">
                <a:sym typeface="Wingdings" panose="05000000000000000000" pitchFamily="2" charset="2"/>
              </a:rPr>
              <a:t></a:t>
            </a:r>
            <a:r>
              <a:rPr lang="en-US" dirty="0"/>
              <a:t> TASK 7 </a:t>
            </a:r>
            <a:r>
              <a:rPr lang="en-US" dirty="0">
                <a:sym typeface="Wingdings" panose="05000000000000000000" pitchFamily="2" charset="2"/>
              </a:rPr>
              <a:t></a:t>
            </a:r>
            <a:r>
              <a:rPr lang="en-US" dirty="0"/>
              <a:t> </a:t>
            </a:r>
            <a:r>
              <a:rPr lang="en-US" b="1" dirty="0"/>
              <a:t>TASK 8: RECOMMENDATIONS</a:t>
            </a:r>
            <a:r>
              <a:rPr lang="en-US" dirty="0"/>
              <a:t> </a:t>
            </a:r>
            <a:r>
              <a:rPr lang="en-US" dirty="0">
                <a:sym typeface="Wingdings" panose="05000000000000000000" pitchFamily="2" charset="2"/>
              </a:rPr>
              <a:t></a:t>
            </a:r>
            <a:r>
              <a:rPr lang="en-US" dirty="0"/>
              <a:t> TASK 9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pic>
        <p:nvPicPr>
          <p:cNvPr id="10" name="Picture 9" descr="Diagram&#10;&#10;Description automatically generated">
            <a:extLst>
              <a:ext uri="{FF2B5EF4-FFF2-40B4-BE49-F238E27FC236}">
                <a16:creationId xmlns:a16="http://schemas.microsoft.com/office/drawing/2014/main" id="{C51EEEB9-9BE1-4DBC-AED8-7497817078E4}"/>
              </a:ext>
            </a:extLst>
          </p:cNvPr>
          <p:cNvPicPr>
            <a:picLocks noChangeAspect="1"/>
          </p:cNvPicPr>
          <p:nvPr/>
        </p:nvPicPr>
        <p:blipFill>
          <a:blip r:embed="rId2"/>
          <a:stretch>
            <a:fillRect/>
          </a:stretch>
        </p:blipFill>
        <p:spPr>
          <a:xfrm>
            <a:off x="1188286" y="1359433"/>
            <a:ext cx="2854325" cy="3406455"/>
          </a:xfrm>
          <a:prstGeom prst="rect">
            <a:avLst/>
          </a:prstGeom>
        </p:spPr>
      </p:pic>
      <p:pic>
        <p:nvPicPr>
          <p:cNvPr id="11" name="Picture 10" descr="Diagram&#10;&#10;Description automatically generated">
            <a:extLst>
              <a:ext uri="{FF2B5EF4-FFF2-40B4-BE49-F238E27FC236}">
                <a16:creationId xmlns:a16="http://schemas.microsoft.com/office/drawing/2014/main" id="{BCD56BB6-7A45-47CD-A5AF-BB75B4C070C8}"/>
              </a:ext>
            </a:extLst>
          </p:cNvPr>
          <p:cNvPicPr>
            <a:picLocks noChangeAspect="1"/>
          </p:cNvPicPr>
          <p:nvPr/>
        </p:nvPicPr>
        <p:blipFill>
          <a:blip r:embed="rId3"/>
          <a:stretch>
            <a:fillRect/>
          </a:stretch>
        </p:blipFill>
        <p:spPr>
          <a:xfrm>
            <a:off x="5101391" y="1720110"/>
            <a:ext cx="2452345" cy="3000320"/>
          </a:xfrm>
          <a:prstGeom prst="rect">
            <a:avLst/>
          </a:prstGeom>
        </p:spPr>
      </p:pic>
    </p:spTree>
    <p:extLst>
      <p:ext uri="{BB962C8B-B14F-4D97-AF65-F5344CB8AC3E}">
        <p14:creationId xmlns:p14="http://schemas.microsoft.com/office/powerpoint/2010/main" val="3628752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530543"/>
            <a:ext cx="8229600" cy="823912"/>
          </a:xfrm>
        </p:spPr>
        <p:txBody>
          <a:bodyPr/>
          <a:lstStyle/>
          <a:p>
            <a:r>
              <a:rPr lang="en-US" sz="3400" dirty="0"/>
              <a:t>TL-4 ZOI Cab RDG Recommendations</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41</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a:t>
            </a:r>
            <a:r>
              <a:rPr lang="en-US" dirty="0"/>
              <a:t>TASK 6 </a:t>
            </a:r>
            <a:r>
              <a:rPr lang="en-US" dirty="0">
                <a:sym typeface="Wingdings" panose="05000000000000000000" pitchFamily="2" charset="2"/>
              </a:rPr>
              <a:t></a:t>
            </a:r>
            <a:r>
              <a:rPr lang="en-US" dirty="0"/>
              <a:t> TASK 7 </a:t>
            </a:r>
            <a:r>
              <a:rPr lang="en-US" dirty="0">
                <a:sym typeface="Wingdings" panose="05000000000000000000" pitchFamily="2" charset="2"/>
              </a:rPr>
              <a:t></a:t>
            </a:r>
            <a:r>
              <a:rPr lang="en-US" dirty="0"/>
              <a:t> </a:t>
            </a:r>
            <a:r>
              <a:rPr lang="en-US" b="1" dirty="0"/>
              <a:t>TASK 8: RECOMMENDATIONS</a:t>
            </a:r>
            <a:r>
              <a:rPr lang="en-US" dirty="0"/>
              <a:t> </a:t>
            </a:r>
            <a:r>
              <a:rPr lang="en-US" dirty="0">
                <a:sym typeface="Wingdings" panose="05000000000000000000" pitchFamily="2" charset="2"/>
              </a:rPr>
              <a:t></a:t>
            </a:r>
            <a:r>
              <a:rPr lang="en-US" dirty="0"/>
              <a:t> TASK 9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graphicFrame>
        <p:nvGraphicFramePr>
          <p:cNvPr id="7" name="Table 6"/>
          <p:cNvGraphicFramePr>
            <a:graphicFrameLocks noGrp="1"/>
          </p:cNvGraphicFramePr>
          <p:nvPr>
            <p:extLst/>
          </p:nvPr>
        </p:nvGraphicFramePr>
        <p:xfrm>
          <a:off x="5210550" y="3328987"/>
          <a:ext cx="2305685" cy="1097280"/>
        </p:xfrm>
        <a:graphic>
          <a:graphicData uri="http://schemas.openxmlformats.org/drawingml/2006/table">
            <a:tbl>
              <a:tblPr firstRow="1" firstCol="1" bandRow="1">
                <a:tableStyleId>{5C22544A-7EE6-4342-B048-85BDC9FD1C3A}</a:tableStyleId>
              </a:tblPr>
              <a:tblGrid>
                <a:gridCol w="1025525">
                  <a:extLst>
                    <a:ext uri="{9D8B030D-6E8A-4147-A177-3AD203B41FA5}">
                      <a16:colId xmlns:a16="http://schemas.microsoft.com/office/drawing/2014/main" val="1463313518"/>
                    </a:ext>
                  </a:extLst>
                </a:gridCol>
                <a:gridCol w="640080">
                  <a:extLst>
                    <a:ext uri="{9D8B030D-6E8A-4147-A177-3AD203B41FA5}">
                      <a16:colId xmlns:a16="http://schemas.microsoft.com/office/drawing/2014/main" val="2266786000"/>
                    </a:ext>
                  </a:extLst>
                </a:gridCol>
                <a:gridCol w="640080">
                  <a:extLst>
                    <a:ext uri="{9D8B030D-6E8A-4147-A177-3AD203B41FA5}">
                      <a16:colId xmlns:a16="http://schemas.microsoft.com/office/drawing/2014/main" val="1280022880"/>
                    </a:ext>
                  </a:extLst>
                </a:gridCol>
              </a:tblGrid>
              <a:tr h="0">
                <a:tc rowSpan="2">
                  <a:txBody>
                    <a:bodyPr/>
                    <a:lstStyle/>
                    <a:p>
                      <a:pPr marL="0" marR="0" algn="ctr">
                        <a:spcBef>
                          <a:spcPts val="0"/>
                        </a:spcBef>
                        <a:spcAft>
                          <a:spcPts val="0"/>
                        </a:spcAft>
                      </a:pPr>
                      <a:r>
                        <a:rPr lang="en-US" sz="1200" dirty="0">
                          <a:solidFill>
                            <a:schemeClr val="tx1"/>
                          </a:solidFill>
                          <a:effectLst/>
                        </a:rPr>
                        <a:t>Barrier top height (in.)</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ctr">
                        <a:spcBef>
                          <a:spcPts val="0"/>
                        </a:spcBef>
                        <a:spcAft>
                          <a:spcPts val="0"/>
                        </a:spcAft>
                      </a:pPr>
                      <a:r>
                        <a:rPr lang="en-US" sz="1200" dirty="0">
                          <a:solidFill>
                            <a:schemeClr val="tx1"/>
                          </a:solidFill>
                          <a:effectLst/>
                        </a:rPr>
                        <a:t>Dimension (in.)</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371109904"/>
                  </a:ext>
                </a:extLst>
              </a:tr>
              <a:tr h="0">
                <a:tc vMerge="1">
                  <a:txBody>
                    <a:bodyPr/>
                    <a:lstStyle/>
                    <a:p>
                      <a:endParaRPr lang="en-US"/>
                    </a:p>
                  </a:txBody>
                  <a:tcPr/>
                </a:tc>
                <a:tc>
                  <a:txBody>
                    <a:bodyPr/>
                    <a:lstStyle/>
                    <a:p>
                      <a:pPr marL="0" marR="0" algn="ctr">
                        <a:spcBef>
                          <a:spcPts val="0"/>
                        </a:spcBef>
                        <a:spcAft>
                          <a:spcPts val="0"/>
                        </a:spcAft>
                      </a:pPr>
                      <a:r>
                        <a:rPr lang="en-US" sz="1200" b="1" dirty="0">
                          <a:solidFill>
                            <a:schemeClr val="tx1"/>
                          </a:solidFill>
                          <a:effectLst/>
                        </a:rPr>
                        <a:t>A</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rPr>
                        <a:t>B</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9026698"/>
                  </a:ext>
                </a:extLst>
              </a:tr>
              <a:tr h="0">
                <a:tc>
                  <a:txBody>
                    <a:bodyPr/>
                    <a:lstStyle/>
                    <a:p>
                      <a:pPr marL="0" marR="0" algn="ctr">
                        <a:spcBef>
                          <a:spcPts val="0"/>
                        </a:spcBef>
                        <a:spcAft>
                          <a:spcPts val="0"/>
                        </a:spcAft>
                      </a:pPr>
                      <a:r>
                        <a:rPr lang="en-US" sz="1200" b="0" dirty="0">
                          <a:solidFill>
                            <a:schemeClr val="tx1"/>
                          </a:solidFill>
                          <a:effectLst/>
                        </a:rPr>
                        <a:t>36</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115</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36</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856569"/>
                  </a:ext>
                </a:extLst>
              </a:tr>
              <a:tr h="0">
                <a:tc>
                  <a:txBody>
                    <a:bodyPr/>
                    <a:lstStyle/>
                    <a:p>
                      <a:pPr marL="0" marR="0" algn="ctr">
                        <a:spcBef>
                          <a:spcPts val="0"/>
                        </a:spcBef>
                        <a:spcAft>
                          <a:spcPts val="0"/>
                        </a:spcAft>
                      </a:pPr>
                      <a:r>
                        <a:rPr lang="en-US" sz="1200" b="0" dirty="0">
                          <a:solidFill>
                            <a:schemeClr val="tx1"/>
                          </a:solidFill>
                          <a:effectLst/>
                        </a:rPr>
                        <a:t>42</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111</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24</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0066019"/>
                  </a:ext>
                </a:extLst>
              </a:tr>
              <a:tr h="0">
                <a:tc>
                  <a:txBody>
                    <a:bodyPr/>
                    <a:lstStyle/>
                    <a:p>
                      <a:pPr marL="0" marR="0" algn="ctr">
                        <a:spcBef>
                          <a:spcPts val="0"/>
                        </a:spcBef>
                        <a:spcAft>
                          <a:spcPts val="0"/>
                        </a:spcAft>
                      </a:pPr>
                      <a:r>
                        <a:rPr lang="en-US" sz="1200" b="0" i="1" dirty="0">
                          <a:solidFill>
                            <a:schemeClr val="tx1"/>
                          </a:solidFill>
                          <a:effectLst/>
                        </a:rPr>
                        <a:t>46</a:t>
                      </a:r>
                      <a:endParaRPr lang="en-US" sz="1200" b="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111</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rPr>
                        <a:t>8.5</a:t>
                      </a:r>
                      <a:endParaRPr lang="en-US" sz="1200" i="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26680921"/>
                  </a:ext>
                </a:extLst>
              </a:tr>
              <a:tr h="0">
                <a:tc>
                  <a:txBody>
                    <a:bodyPr/>
                    <a:lstStyle/>
                    <a:p>
                      <a:pPr marL="0" marR="0" algn="ctr">
                        <a:spcBef>
                          <a:spcPts val="0"/>
                        </a:spcBef>
                        <a:spcAft>
                          <a:spcPts val="0"/>
                        </a:spcAft>
                      </a:pPr>
                      <a:r>
                        <a:rPr lang="en-US" sz="1200" b="0" dirty="0">
                          <a:solidFill>
                            <a:schemeClr val="tx1"/>
                          </a:solidFill>
                          <a:effectLst/>
                        </a:rPr>
                        <a:t>48</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N/A</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0</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573019"/>
                  </a:ext>
                </a:extLst>
              </a:tr>
            </a:tbl>
          </a:graphicData>
        </a:graphic>
      </p:graphicFrame>
      <p:pic>
        <p:nvPicPr>
          <p:cNvPr id="9" name="Picture 8" descr="Diagram&#10;&#10;Description automatically generated">
            <a:extLst>
              <a:ext uri="{FF2B5EF4-FFF2-40B4-BE49-F238E27FC236}">
                <a16:creationId xmlns:a16="http://schemas.microsoft.com/office/drawing/2014/main" id="{02AFA2F9-90CC-4E76-BD0C-EA00F17A33C9}"/>
              </a:ext>
            </a:extLst>
          </p:cNvPr>
          <p:cNvPicPr>
            <a:picLocks noChangeAspect="1"/>
          </p:cNvPicPr>
          <p:nvPr/>
        </p:nvPicPr>
        <p:blipFill>
          <a:blip r:embed="rId2"/>
          <a:stretch>
            <a:fillRect/>
          </a:stretch>
        </p:blipFill>
        <p:spPr>
          <a:xfrm>
            <a:off x="1078031" y="1771767"/>
            <a:ext cx="3378466" cy="4133382"/>
          </a:xfrm>
          <a:prstGeom prst="rect">
            <a:avLst/>
          </a:prstGeom>
        </p:spPr>
      </p:pic>
    </p:spTree>
    <p:extLst>
      <p:ext uri="{BB962C8B-B14F-4D97-AF65-F5344CB8AC3E}">
        <p14:creationId xmlns:p14="http://schemas.microsoft.com/office/powerpoint/2010/main" val="970948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530543"/>
            <a:ext cx="8229600" cy="823912"/>
          </a:xfrm>
        </p:spPr>
        <p:txBody>
          <a:bodyPr/>
          <a:lstStyle/>
          <a:p>
            <a:r>
              <a:rPr lang="en-US" sz="3400" dirty="0"/>
              <a:t>TL-4 ZOI Box RDG Recommendations</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42</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a:t>
            </a:r>
            <a:r>
              <a:rPr lang="en-US" dirty="0"/>
              <a:t>TASK 6 </a:t>
            </a:r>
            <a:r>
              <a:rPr lang="en-US" dirty="0">
                <a:sym typeface="Wingdings" panose="05000000000000000000" pitchFamily="2" charset="2"/>
              </a:rPr>
              <a:t></a:t>
            </a:r>
            <a:r>
              <a:rPr lang="en-US" dirty="0"/>
              <a:t> TASK 7 </a:t>
            </a:r>
            <a:r>
              <a:rPr lang="en-US" dirty="0">
                <a:sym typeface="Wingdings" panose="05000000000000000000" pitchFamily="2" charset="2"/>
              </a:rPr>
              <a:t></a:t>
            </a:r>
            <a:r>
              <a:rPr lang="en-US" dirty="0"/>
              <a:t> </a:t>
            </a:r>
            <a:r>
              <a:rPr lang="en-US" b="1" dirty="0"/>
              <a:t>TASK 8: RECOMMENDATIONS</a:t>
            </a:r>
            <a:r>
              <a:rPr lang="en-US" dirty="0"/>
              <a:t> </a:t>
            </a:r>
            <a:r>
              <a:rPr lang="en-US" dirty="0">
                <a:sym typeface="Wingdings" panose="05000000000000000000" pitchFamily="2" charset="2"/>
              </a:rPr>
              <a:t></a:t>
            </a:r>
            <a:r>
              <a:rPr lang="en-US" dirty="0"/>
              <a:t> TASK 9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graphicFrame>
        <p:nvGraphicFramePr>
          <p:cNvPr id="2" name="Table 1"/>
          <p:cNvGraphicFramePr>
            <a:graphicFrameLocks noGrp="1"/>
          </p:cNvGraphicFramePr>
          <p:nvPr>
            <p:extLst/>
          </p:nvPr>
        </p:nvGraphicFramePr>
        <p:xfrm>
          <a:off x="518713" y="5250564"/>
          <a:ext cx="3767328" cy="731520"/>
        </p:xfrm>
        <a:graphic>
          <a:graphicData uri="http://schemas.openxmlformats.org/drawingml/2006/table">
            <a:tbl>
              <a:tblPr firstRow="1" firstCol="1" bandRow="1">
                <a:tableStyleId>{5C22544A-7EE6-4342-B048-85BDC9FD1C3A}</a:tableStyleId>
              </a:tblPr>
              <a:tblGrid>
                <a:gridCol w="1024128">
                  <a:extLst>
                    <a:ext uri="{9D8B030D-6E8A-4147-A177-3AD203B41FA5}">
                      <a16:colId xmlns:a16="http://schemas.microsoft.com/office/drawing/2014/main" val="3889460304"/>
                    </a:ext>
                  </a:extLst>
                </a:gridCol>
                <a:gridCol w="457200">
                  <a:extLst>
                    <a:ext uri="{9D8B030D-6E8A-4147-A177-3AD203B41FA5}">
                      <a16:colId xmlns:a16="http://schemas.microsoft.com/office/drawing/2014/main" val="517093123"/>
                    </a:ext>
                  </a:extLst>
                </a:gridCol>
                <a:gridCol w="457200">
                  <a:extLst>
                    <a:ext uri="{9D8B030D-6E8A-4147-A177-3AD203B41FA5}">
                      <a16:colId xmlns:a16="http://schemas.microsoft.com/office/drawing/2014/main" val="3957254765"/>
                    </a:ext>
                  </a:extLst>
                </a:gridCol>
                <a:gridCol w="457200">
                  <a:extLst>
                    <a:ext uri="{9D8B030D-6E8A-4147-A177-3AD203B41FA5}">
                      <a16:colId xmlns:a16="http://schemas.microsoft.com/office/drawing/2014/main" val="1691693120"/>
                    </a:ext>
                  </a:extLst>
                </a:gridCol>
                <a:gridCol w="457200">
                  <a:extLst>
                    <a:ext uri="{9D8B030D-6E8A-4147-A177-3AD203B41FA5}">
                      <a16:colId xmlns:a16="http://schemas.microsoft.com/office/drawing/2014/main" val="3926177326"/>
                    </a:ext>
                  </a:extLst>
                </a:gridCol>
                <a:gridCol w="457200">
                  <a:extLst>
                    <a:ext uri="{9D8B030D-6E8A-4147-A177-3AD203B41FA5}">
                      <a16:colId xmlns:a16="http://schemas.microsoft.com/office/drawing/2014/main" val="3556060252"/>
                    </a:ext>
                  </a:extLst>
                </a:gridCol>
                <a:gridCol w="457200">
                  <a:extLst>
                    <a:ext uri="{9D8B030D-6E8A-4147-A177-3AD203B41FA5}">
                      <a16:colId xmlns:a16="http://schemas.microsoft.com/office/drawing/2014/main" val="1948459658"/>
                    </a:ext>
                  </a:extLst>
                </a:gridCol>
              </a:tblGrid>
              <a:tr h="0">
                <a:tc rowSpan="2">
                  <a:txBody>
                    <a:bodyPr/>
                    <a:lstStyle/>
                    <a:p>
                      <a:pPr marL="0" marR="0" algn="ctr">
                        <a:spcBef>
                          <a:spcPts val="0"/>
                        </a:spcBef>
                        <a:spcAft>
                          <a:spcPts val="0"/>
                        </a:spcAft>
                      </a:pPr>
                      <a:r>
                        <a:rPr lang="en-US" sz="1200" dirty="0">
                          <a:solidFill>
                            <a:schemeClr val="tx1"/>
                          </a:solidFill>
                          <a:effectLst/>
                        </a:rPr>
                        <a:t>Barrier top height</a:t>
                      </a:r>
                      <a:r>
                        <a:rPr lang="en-US" sz="1200" baseline="0" dirty="0">
                          <a:solidFill>
                            <a:schemeClr val="tx1"/>
                          </a:solidFill>
                          <a:effectLst/>
                        </a:rPr>
                        <a:t> </a:t>
                      </a:r>
                      <a:r>
                        <a:rPr lang="en-US" sz="1200" dirty="0">
                          <a:solidFill>
                            <a:schemeClr val="tx1"/>
                          </a:solidFill>
                          <a:effectLst/>
                        </a:rPr>
                        <a:t>(in.)</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6">
                  <a:txBody>
                    <a:bodyPr/>
                    <a:lstStyle/>
                    <a:p>
                      <a:pPr marL="0" marR="0" algn="ctr">
                        <a:spcBef>
                          <a:spcPts val="0"/>
                        </a:spcBef>
                        <a:spcAft>
                          <a:spcPts val="0"/>
                        </a:spcAft>
                      </a:pPr>
                      <a:r>
                        <a:rPr lang="en-US" sz="1200" dirty="0">
                          <a:solidFill>
                            <a:schemeClr val="tx1"/>
                          </a:solidFill>
                          <a:effectLst/>
                        </a:rPr>
                        <a:t>Dimension (in.)</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0707979"/>
                  </a:ext>
                </a:extLst>
              </a:tr>
              <a:tr h="0">
                <a:tc vMerge="1">
                  <a:txBody>
                    <a:bodyPr/>
                    <a:lstStyle/>
                    <a:p>
                      <a:endParaRPr lang="en-US"/>
                    </a:p>
                  </a:txBody>
                  <a:tcPr/>
                </a:tc>
                <a:tc>
                  <a:txBody>
                    <a:bodyPr/>
                    <a:lstStyle/>
                    <a:p>
                      <a:pPr marL="0" marR="0" algn="ctr">
                        <a:spcBef>
                          <a:spcPts val="0"/>
                        </a:spcBef>
                        <a:spcAft>
                          <a:spcPts val="0"/>
                        </a:spcAft>
                      </a:pPr>
                      <a:r>
                        <a:rPr lang="en-US" sz="1200" b="1" dirty="0">
                          <a:solidFill>
                            <a:schemeClr val="tx1"/>
                          </a:solidFill>
                          <a:effectLst/>
                        </a:rPr>
                        <a:t>A</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rPr>
                        <a:t>B</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rPr>
                        <a:t>C</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rPr>
                        <a:t>D</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rPr>
                        <a:t>E</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rPr>
                        <a:t>F</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924753"/>
                  </a:ext>
                </a:extLst>
              </a:tr>
              <a:tr h="0">
                <a:tc>
                  <a:txBody>
                    <a:bodyPr/>
                    <a:lstStyle/>
                    <a:p>
                      <a:pPr marL="0" marR="0" algn="ctr">
                        <a:spcBef>
                          <a:spcPts val="0"/>
                        </a:spcBef>
                        <a:spcAft>
                          <a:spcPts val="0"/>
                        </a:spcAft>
                      </a:pPr>
                      <a:r>
                        <a:rPr lang="en-US" sz="1200" b="0" dirty="0">
                          <a:solidFill>
                            <a:schemeClr val="tx1"/>
                          </a:solidFill>
                          <a:effectLst/>
                        </a:rPr>
                        <a:t>36</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181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88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148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89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27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30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3150786"/>
                  </a:ext>
                </a:extLst>
              </a:tr>
              <a:tr h="0">
                <a:tc>
                  <a:txBody>
                    <a:bodyPr/>
                    <a:lstStyle/>
                    <a:p>
                      <a:pPr marL="0" marR="0" algn="ctr">
                        <a:spcBef>
                          <a:spcPts val="0"/>
                        </a:spcBef>
                        <a:spcAft>
                          <a:spcPts val="0"/>
                        </a:spcAft>
                      </a:pPr>
                      <a:r>
                        <a:rPr lang="en-US" sz="1200" b="0" dirty="0">
                          <a:solidFill>
                            <a:schemeClr val="tx1"/>
                          </a:solidFill>
                          <a:effectLst/>
                        </a:rPr>
                        <a:t>42</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181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63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146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103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36.5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j-lt"/>
                          <a:ea typeface="Times New Roman" panose="02020603050405020304" pitchFamily="18" charset="0"/>
                        </a:rPr>
                        <a:t>24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13392"/>
                  </a:ext>
                </a:extLst>
              </a:tr>
            </a:tbl>
          </a:graphicData>
        </a:graphic>
      </p:graphicFrame>
      <p:graphicFrame>
        <p:nvGraphicFramePr>
          <p:cNvPr id="3" name="Table 2"/>
          <p:cNvGraphicFramePr>
            <a:graphicFrameLocks noGrp="1"/>
          </p:cNvGraphicFramePr>
          <p:nvPr>
            <p:extLst/>
          </p:nvPr>
        </p:nvGraphicFramePr>
        <p:xfrm>
          <a:off x="4816937" y="5037384"/>
          <a:ext cx="3768725" cy="1097280"/>
        </p:xfrm>
        <a:graphic>
          <a:graphicData uri="http://schemas.openxmlformats.org/drawingml/2006/table">
            <a:tbl>
              <a:tblPr firstRow="1" firstCol="1" bandRow="1">
                <a:tableStyleId>{5C22544A-7EE6-4342-B048-85BDC9FD1C3A}</a:tableStyleId>
              </a:tblPr>
              <a:tblGrid>
                <a:gridCol w="1025525">
                  <a:extLst>
                    <a:ext uri="{9D8B030D-6E8A-4147-A177-3AD203B41FA5}">
                      <a16:colId xmlns:a16="http://schemas.microsoft.com/office/drawing/2014/main" val="3443352626"/>
                    </a:ext>
                  </a:extLst>
                </a:gridCol>
                <a:gridCol w="548640">
                  <a:extLst>
                    <a:ext uri="{9D8B030D-6E8A-4147-A177-3AD203B41FA5}">
                      <a16:colId xmlns:a16="http://schemas.microsoft.com/office/drawing/2014/main" val="4190965186"/>
                    </a:ext>
                  </a:extLst>
                </a:gridCol>
                <a:gridCol w="548640">
                  <a:extLst>
                    <a:ext uri="{9D8B030D-6E8A-4147-A177-3AD203B41FA5}">
                      <a16:colId xmlns:a16="http://schemas.microsoft.com/office/drawing/2014/main" val="4103145971"/>
                    </a:ext>
                  </a:extLst>
                </a:gridCol>
                <a:gridCol w="548640">
                  <a:extLst>
                    <a:ext uri="{9D8B030D-6E8A-4147-A177-3AD203B41FA5}">
                      <a16:colId xmlns:a16="http://schemas.microsoft.com/office/drawing/2014/main" val="3883112218"/>
                    </a:ext>
                  </a:extLst>
                </a:gridCol>
                <a:gridCol w="548640">
                  <a:extLst>
                    <a:ext uri="{9D8B030D-6E8A-4147-A177-3AD203B41FA5}">
                      <a16:colId xmlns:a16="http://schemas.microsoft.com/office/drawing/2014/main" val="1017445307"/>
                    </a:ext>
                  </a:extLst>
                </a:gridCol>
                <a:gridCol w="548640">
                  <a:extLst>
                    <a:ext uri="{9D8B030D-6E8A-4147-A177-3AD203B41FA5}">
                      <a16:colId xmlns:a16="http://schemas.microsoft.com/office/drawing/2014/main" val="1199495925"/>
                    </a:ext>
                  </a:extLst>
                </a:gridCol>
              </a:tblGrid>
              <a:tr h="0">
                <a:tc rowSpan="2">
                  <a:txBody>
                    <a:bodyPr/>
                    <a:lstStyle/>
                    <a:p>
                      <a:pPr marL="0" marR="0" algn="ctr">
                        <a:spcBef>
                          <a:spcPts val="0"/>
                        </a:spcBef>
                        <a:spcAft>
                          <a:spcPts val="0"/>
                        </a:spcAft>
                      </a:pPr>
                      <a:r>
                        <a:rPr lang="en-US" sz="1200" dirty="0">
                          <a:solidFill>
                            <a:schemeClr val="tx1"/>
                          </a:solidFill>
                          <a:effectLst/>
                        </a:rPr>
                        <a:t>Barrier top height (in.)</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algn="ctr">
                        <a:spcBef>
                          <a:spcPts val="0"/>
                        </a:spcBef>
                        <a:spcAft>
                          <a:spcPts val="0"/>
                        </a:spcAft>
                      </a:pPr>
                      <a:r>
                        <a:rPr lang="en-US" sz="1200" dirty="0">
                          <a:solidFill>
                            <a:schemeClr val="tx1"/>
                          </a:solidFill>
                          <a:effectLst/>
                        </a:rPr>
                        <a:t>Dimension (in.)</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66017986"/>
                  </a:ext>
                </a:extLst>
              </a:tr>
              <a:tr h="0">
                <a:tc vMerge="1">
                  <a:txBody>
                    <a:bodyPr/>
                    <a:lstStyle/>
                    <a:p>
                      <a:endParaRPr lang="en-US"/>
                    </a:p>
                  </a:txBody>
                  <a:tcPr/>
                </a:tc>
                <a:tc>
                  <a:txBody>
                    <a:bodyPr/>
                    <a:lstStyle/>
                    <a:p>
                      <a:pPr marL="0" marR="0" algn="ctr">
                        <a:spcBef>
                          <a:spcPts val="0"/>
                        </a:spcBef>
                        <a:spcAft>
                          <a:spcPts val="0"/>
                        </a:spcAft>
                      </a:pPr>
                      <a:r>
                        <a:rPr lang="en-US" sz="1200" b="1" dirty="0">
                          <a:solidFill>
                            <a:schemeClr val="tx1"/>
                          </a:solidFill>
                          <a:effectLst/>
                        </a:rPr>
                        <a:t>A</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rPr>
                        <a:t>B</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rPr>
                        <a:t>C</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rPr>
                        <a:t>D</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rPr>
                        <a:t>E</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988798"/>
                  </a:ext>
                </a:extLst>
              </a:tr>
              <a:tr h="0">
                <a:tc>
                  <a:txBody>
                    <a:bodyPr/>
                    <a:lstStyle/>
                    <a:p>
                      <a:pPr marL="0" marR="0" algn="ctr">
                        <a:spcBef>
                          <a:spcPts val="0"/>
                        </a:spcBef>
                        <a:spcAft>
                          <a:spcPts val="0"/>
                        </a:spcAft>
                      </a:pPr>
                      <a:r>
                        <a:rPr lang="en-US" sz="1200" b="0" dirty="0">
                          <a:solidFill>
                            <a:schemeClr val="tx1"/>
                          </a:solidFill>
                          <a:effectLst/>
                          <a:latin typeface="+mj-lt"/>
                          <a:ea typeface="Times New Roman" panose="02020603050405020304" pitchFamily="18" charset="0"/>
                        </a:rPr>
                        <a:t>48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latin typeface="+mj-lt"/>
                          <a:ea typeface="Times New Roman" panose="02020603050405020304" pitchFamily="18" charset="0"/>
                        </a:rPr>
                        <a:t>137.5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latin typeface="+mj-lt"/>
                          <a:ea typeface="Times New Roman" panose="02020603050405020304" pitchFamily="18" charset="0"/>
                        </a:rPr>
                        <a:t>32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latin typeface="+mj-lt"/>
                          <a:ea typeface="Times New Roman" panose="02020603050405020304" pitchFamily="18" charset="0"/>
                        </a:rPr>
                        <a:t>13.5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latin typeface="+mj-lt"/>
                          <a:ea typeface="Times New Roman" panose="02020603050405020304" pitchFamily="18" charset="0"/>
                        </a:rPr>
                        <a:t>130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latin typeface="+mj-lt"/>
                          <a:ea typeface="Times New Roman" panose="02020603050405020304" pitchFamily="18" charset="0"/>
                        </a:rPr>
                        <a:t>117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4543541"/>
                  </a:ext>
                </a:extLst>
              </a:tr>
              <a:tr h="0">
                <a:tc>
                  <a:txBody>
                    <a:bodyPr/>
                    <a:lstStyle/>
                    <a:p>
                      <a:pPr marL="0" marR="0" algn="ctr">
                        <a:spcBef>
                          <a:spcPts val="0"/>
                        </a:spcBef>
                        <a:spcAft>
                          <a:spcPts val="0"/>
                        </a:spcAft>
                      </a:pPr>
                      <a:r>
                        <a:rPr lang="en-US" sz="1200" b="0" i="1" dirty="0">
                          <a:solidFill>
                            <a:schemeClr val="tx1"/>
                          </a:solidFill>
                          <a:effectLst/>
                          <a:latin typeface="+mj-lt"/>
                          <a:ea typeface="Times New Roman" panose="02020603050405020304" pitchFamily="18" charset="0"/>
                        </a:rPr>
                        <a:t>64</a:t>
                      </a:r>
                      <a:endParaRPr lang="en-US" sz="1200" b="0" dirty="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latin typeface="+mj-lt"/>
                          <a:ea typeface="Times New Roman" panose="02020603050405020304" pitchFamily="18" charset="0"/>
                        </a:rPr>
                        <a:t>137.5</a:t>
                      </a:r>
                      <a:endParaRPr lang="en-US" sz="1200" dirty="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latin typeface="+mj-lt"/>
                          <a:ea typeface="Times New Roman" panose="02020603050405020304" pitchFamily="18" charset="0"/>
                        </a:rPr>
                        <a:t>25</a:t>
                      </a:r>
                      <a:endParaRPr lang="en-US" sz="1200" dirty="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latin typeface="+mj-lt"/>
                          <a:ea typeface="Times New Roman" panose="02020603050405020304" pitchFamily="18" charset="0"/>
                        </a:rPr>
                        <a:t>13.5</a:t>
                      </a:r>
                      <a:endParaRPr lang="en-US" sz="1200" dirty="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latin typeface="+mj-lt"/>
                          <a:ea typeface="Times New Roman" panose="02020603050405020304" pitchFamily="18" charset="0"/>
                        </a:rPr>
                        <a:t>129</a:t>
                      </a:r>
                      <a:endParaRPr lang="en-US" sz="1200" dirty="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latin typeface="+mj-lt"/>
                          <a:ea typeface="Times New Roman" panose="02020603050405020304" pitchFamily="18" charset="0"/>
                        </a:rPr>
                        <a:t>117</a:t>
                      </a:r>
                      <a:endParaRPr lang="en-US" sz="1200" dirty="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31333402"/>
                  </a:ext>
                </a:extLst>
              </a:tr>
              <a:tr h="0">
                <a:tc>
                  <a:txBody>
                    <a:bodyPr/>
                    <a:lstStyle/>
                    <a:p>
                      <a:pPr marL="0" marR="0" algn="ctr">
                        <a:spcBef>
                          <a:spcPts val="0"/>
                        </a:spcBef>
                        <a:spcAft>
                          <a:spcPts val="0"/>
                        </a:spcAft>
                      </a:pPr>
                      <a:r>
                        <a:rPr lang="en-US" sz="1200" b="0" i="1" dirty="0">
                          <a:solidFill>
                            <a:schemeClr val="tx1"/>
                          </a:solidFill>
                          <a:effectLst/>
                          <a:latin typeface="+mj-lt"/>
                          <a:ea typeface="Times New Roman" panose="02020603050405020304" pitchFamily="18" charset="0"/>
                        </a:rPr>
                        <a:t>76</a:t>
                      </a:r>
                      <a:endParaRPr lang="en-US" sz="1200" b="0" dirty="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latin typeface="+mj-lt"/>
                          <a:ea typeface="Times New Roman" panose="02020603050405020304" pitchFamily="18" charset="0"/>
                        </a:rPr>
                        <a:t>136</a:t>
                      </a:r>
                      <a:endParaRPr lang="en-US" sz="1200" dirty="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latin typeface="+mj-lt"/>
                          <a:ea typeface="Times New Roman" panose="02020603050405020304" pitchFamily="18" charset="0"/>
                        </a:rPr>
                        <a:t>20</a:t>
                      </a:r>
                      <a:endParaRPr lang="en-US" sz="1200" dirty="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latin typeface="+mj-lt"/>
                          <a:ea typeface="Times New Roman" panose="02020603050405020304" pitchFamily="18" charset="0"/>
                        </a:rPr>
                        <a:t>13.5</a:t>
                      </a:r>
                      <a:endParaRPr lang="en-US" sz="1200" dirty="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latin typeface="+mj-lt"/>
                          <a:ea typeface="Times New Roman" panose="02020603050405020304" pitchFamily="18" charset="0"/>
                        </a:rPr>
                        <a:t>129</a:t>
                      </a:r>
                      <a:endParaRPr lang="en-US" sz="1200" dirty="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solidFill>
                            <a:schemeClr val="tx1"/>
                          </a:solidFill>
                          <a:effectLst/>
                          <a:latin typeface="+mj-lt"/>
                          <a:ea typeface="Times New Roman" panose="02020603050405020304" pitchFamily="18" charset="0"/>
                        </a:rPr>
                        <a:t>116</a:t>
                      </a:r>
                      <a:endParaRPr lang="en-US" sz="1200" dirty="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58748303"/>
                  </a:ext>
                </a:extLst>
              </a:tr>
              <a:tr h="0">
                <a:tc>
                  <a:txBody>
                    <a:bodyPr/>
                    <a:lstStyle/>
                    <a:p>
                      <a:pPr marL="0" marR="0" algn="ctr">
                        <a:spcBef>
                          <a:spcPts val="0"/>
                        </a:spcBef>
                        <a:spcAft>
                          <a:spcPts val="0"/>
                        </a:spcAft>
                      </a:pPr>
                      <a:r>
                        <a:rPr lang="en-US" sz="1200" b="0" dirty="0">
                          <a:solidFill>
                            <a:schemeClr val="tx1"/>
                          </a:solidFill>
                          <a:effectLst/>
                          <a:latin typeface="+mj-lt"/>
                          <a:ea typeface="Times New Roman" panose="02020603050405020304" pitchFamily="18" charset="0"/>
                        </a:rPr>
                        <a:t>90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latin typeface="+mj-lt"/>
                          <a:ea typeface="Times New Roman" panose="02020603050405020304" pitchFamily="18" charset="0"/>
                        </a:rPr>
                        <a:t>135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latin typeface="+mj-lt"/>
                          <a:ea typeface="Times New Roman" panose="02020603050405020304" pitchFamily="18" charset="0"/>
                        </a:rPr>
                        <a:t>13.5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latin typeface="+mj-lt"/>
                          <a:ea typeface="Times New Roman" panose="02020603050405020304" pitchFamily="18"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latin typeface="+mj-lt"/>
                          <a:ea typeface="Times New Roman" panose="02020603050405020304" pitchFamily="18" charset="0"/>
                        </a:rPr>
                        <a:t>129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latin typeface="+mj-lt"/>
                          <a:ea typeface="Times New Roman" panose="02020603050405020304" pitchFamily="18" charset="0"/>
                        </a:rPr>
                        <a:t>116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3144841"/>
                  </a:ext>
                </a:extLst>
              </a:tr>
            </a:tbl>
          </a:graphicData>
        </a:graphic>
      </p:graphicFrame>
      <p:pic>
        <p:nvPicPr>
          <p:cNvPr id="10" name="Picture 9" descr="Diagram&#10;&#10;Description automatically generated">
            <a:extLst>
              <a:ext uri="{FF2B5EF4-FFF2-40B4-BE49-F238E27FC236}">
                <a16:creationId xmlns:a16="http://schemas.microsoft.com/office/drawing/2014/main" id="{092BED43-418A-4F31-9EA8-C089F0E39989}"/>
              </a:ext>
            </a:extLst>
          </p:cNvPr>
          <p:cNvPicPr>
            <a:picLocks noChangeAspect="1"/>
          </p:cNvPicPr>
          <p:nvPr/>
        </p:nvPicPr>
        <p:blipFill>
          <a:blip r:embed="rId2"/>
          <a:stretch>
            <a:fillRect/>
          </a:stretch>
        </p:blipFill>
        <p:spPr>
          <a:xfrm>
            <a:off x="5635832" y="1415339"/>
            <a:ext cx="2406074" cy="3538789"/>
          </a:xfrm>
          <a:prstGeom prst="rect">
            <a:avLst/>
          </a:prstGeom>
        </p:spPr>
      </p:pic>
      <p:pic>
        <p:nvPicPr>
          <p:cNvPr id="11" name="Picture 10" descr="Diagram, engineering drawing&#10;&#10;Description automatically generated">
            <a:extLst>
              <a:ext uri="{FF2B5EF4-FFF2-40B4-BE49-F238E27FC236}">
                <a16:creationId xmlns:a16="http://schemas.microsoft.com/office/drawing/2014/main" id="{19490A3B-2FAD-4367-827B-B5AB43088AD7}"/>
              </a:ext>
            </a:extLst>
          </p:cNvPr>
          <p:cNvPicPr>
            <a:picLocks noChangeAspect="1"/>
          </p:cNvPicPr>
          <p:nvPr/>
        </p:nvPicPr>
        <p:blipFill>
          <a:blip r:embed="rId3"/>
          <a:stretch>
            <a:fillRect/>
          </a:stretch>
        </p:blipFill>
        <p:spPr>
          <a:xfrm>
            <a:off x="1183907" y="1415340"/>
            <a:ext cx="2732175" cy="3692342"/>
          </a:xfrm>
          <a:prstGeom prst="rect">
            <a:avLst/>
          </a:prstGeom>
        </p:spPr>
      </p:pic>
    </p:spTree>
    <p:extLst>
      <p:ext uri="{BB962C8B-B14F-4D97-AF65-F5344CB8AC3E}">
        <p14:creationId xmlns:p14="http://schemas.microsoft.com/office/powerpoint/2010/main" val="2393771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530543"/>
            <a:ext cx="8229600" cy="823912"/>
          </a:xfrm>
        </p:spPr>
        <p:txBody>
          <a:bodyPr/>
          <a:lstStyle/>
          <a:p>
            <a:r>
              <a:rPr lang="en-US" sz="3400" dirty="0"/>
              <a:t>TL-5 ZOI cab envelope recommendations</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43</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a:t>
            </a:r>
            <a:r>
              <a:rPr lang="en-US" dirty="0"/>
              <a:t>TASK 6 </a:t>
            </a:r>
            <a:r>
              <a:rPr lang="en-US" dirty="0">
                <a:sym typeface="Wingdings" panose="05000000000000000000" pitchFamily="2" charset="2"/>
              </a:rPr>
              <a:t></a:t>
            </a:r>
            <a:r>
              <a:rPr lang="en-US" dirty="0"/>
              <a:t> TASK 7 </a:t>
            </a:r>
            <a:r>
              <a:rPr lang="en-US" dirty="0">
                <a:sym typeface="Wingdings" panose="05000000000000000000" pitchFamily="2" charset="2"/>
              </a:rPr>
              <a:t></a:t>
            </a:r>
            <a:r>
              <a:rPr lang="en-US" dirty="0"/>
              <a:t> </a:t>
            </a:r>
            <a:r>
              <a:rPr lang="en-US" b="1" dirty="0"/>
              <a:t>TASK 8: RECOMMENDATIONS</a:t>
            </a:r>
            <a:r>
              <a:rPr lang="en-US" dirty="0"/>
              <a:t> </a:t>
            </a:r>
            <a:r>
              <a:rPr lang="en-US" dirty="0">
                <a:sym typeface="Wingdings" panose="05000000000000000000" pitchFamily="2" charset="2"/>
              </a:rPr>
              <a:t></a:t>
            </a:r>
            <a:r>
              <a:rPr lang="en-US" dirty="0"/>
              <a:t> TASK 9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graphicFrame>
        <p:nvGraphicFramePr>
          <p:cNvPr id="7" name="Table 6"/>
          <p:cNvGraphicFramePr>
            <a:graphicFrameLocks noGrp="1"/>
          </p:cNvGraphicFramePr>
          <p:nvPr>
            <p:extLst/>
          </p:nvPr>
        </p:nvGraphicFramePr>
        <p:xfrm>
          <a:off x="5210550" y="3328987"/>
          <a:ext cx="2305685" cy="1097280"/>
        </p:xfrm>
        <a:graphic>
          <a:graphicData uri="http://schemas.openxmlformats.org/drawingml/2006/table">
            <a:tbl>
              <a:tblPr firstRow="1" firstCol="1" bandRow="1">
                <a:tableStyleId>{5C22544A-7EE6-4342-B048-85BDC9FD1C3A}</a:tableStyleId>
              </a:tblPr>
              <a:tblGrid>
                <a:gridCol w="1025525">
                  <a:extLst>
                    <a:ext uri="{9D8B030D-6E8A-4147-A177-3AD203B41FA5}">
                      <a16:colId xmlns:a16="http://schemas.microsoft.com/office/drawing/2014/main" val="1463313518"/>
                    </a:ext>
                  </a:extLst>
                </a:gridCol>
                <a:gridCol w="640080">
                  <a:extLst>
                    <a:ext uri="{9D8B030D-6E8A-4147-A177-3AD203B41FA5}">
                      <a16:colId xmlns:a16="http://schemas.microsoft.com/office/drawing/2014/main" val="2266786000"/>
                    </a:ext>
                  </a:extLst>
                </a:gridCol>
                <a:gridCol w="640080">
                  <a:extLst>
                    <a:ext uri="{9D8B030D-6E8A-4147-A177-3AD203B41FA5}">
                      <a16:colId xmlns:a16="http://schemas.microsoft.com/office/drawing/2014/main" val="1280022880"/>
                    </a:ext>
                  </a:extLst>
                </a:gridCol>
              </a:tblGrid>
              <a:tr h="0">
                <a:tc rowSpan="2">
                  <a:txBody>
                    <a:bodyPr/>
                    <a:lstStyle/>
                    <a:p>
                      <a:pPr marL="0" marR="0" algn="ctr">
                        <a:spcBef>
                          <a:spcPts val="0"/>
                        </a:spcBef>
                        <a:spcAft>
                          <a:spcPts val="0"/>
                        </a:spcAft>
                      </a:pPr>
                      <a:r>
                        <a:rPr lang="en-US" sz="1200" dirty="0">
                          <a:solidFill>
                            <a:schemeClr val="tx1"/>
                          </a:solidFill>
                          <a:effectLst/>
                          <a:latin typeface="+mn-lt"/>
                        </a:rPr>
                        <a:t>Barrier top height (in.)</a:t>
                      </a:r>
                      <a:endParaRPr lang="en-US" sz="1200" b="1"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ctr">
                        <a:spcBef>
                          <a:spcPts val="0"/>
                        </a:spcBef>
                        <a:spcAft>
                          <a:spcPts val="0"/>
                        </a:spcAft>
                      </a:pPr>
                      <a:r>
                        <a:rPr lang="en-US" sz="1200" dirty="0">
                          <a:solidFill>
                            <a:schemeClr val="tx1"/>
                          </a:solidFill>
                          <a:effectLst/>
                          <a:latin typeface="+mn-lt"/>
                        </a:rPr>
                        <a:t>Dimension (in.)</a:t>
                      </a:r>
                      <a:endParaRPr lang="en-US" sz="1200" b="1"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371109904"/>
                  </a:ext>
                </a:extLst>
              </a:tr>
              <a:tr h="0">
                <a:tc vMerge="1">
                  <a:txBody>
                    <a:bodyPr/>
                    <a:lstStyle/>
                    <a:p>
                      <a:endParaRPr lang="en-US"/>
                    </a:p>
                  </a:txBody>
                  <a:tcPr/>
                </a:tc>
                <a:tc>
                  <a:txBody>
                    <a:bodyPr/>
                    <a:lstStyle/>
                    <a:p>
                      <a:pPr marL="0" marR="0" algn="ctr">
                        <a:spcBef>
                          <a:spcPts val="0"/>
                        </a:spcBef>
                        <a:spcAft>
                          <a:spcPts val="0"/>
                        </a:spcAft>
                      </a:pPr>
                      <a:r>
                        <a:rPr lang="en-US" sz="1200" b="1" dirty="0">
                          <a:solidFill>
                            <a:schemeClr val="tx1"/>
                          </a:solidFill>
                          <a:effectLst/>
                          <a:latin typeface="+mn-lt"/>
                        </a:rPr>
                        <a:t>A</a:t>
                      </a:r>
                      <a:endParaRPr lang="en-US" sz="1200" b="1"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latin typeface="+mn-lt"/>
                        </a:rPr>
                        <a:t>B</a:t>
                      </a:r>
                      <a:endParaRPr lang="en-US" sz="1200" b="1"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9026698"/>
                  </a:ext>
                </a:extLst>
              </a:tr>
              <a:tr h="0">
                <a:tc>
                  <a:txBody>
                    <a:bodyPr/>
                    <a:lstStyle/>
                    <a:p>
                      <a:pPr marL="0" marR="0" algn="ctr">
                        <a:spcBef>
                          <a:spcPts val="0"/>
                        </a:spcBef>
                        <a:spcAft>
                          <a:spcPts val="0"/>
                        </a:spcAft>
                      </a:pPr>
                      <a:r>
                        <a:rPr lang="en-US" sz="1200" b="0" dirty="0">
                          <a:solidFill>
                            <a:srgbClr val="000000"/>
                          </a:solidFill>
                          <a:effectLst/>
                          <a:latin typeface="+mn-lt"/>
                          <a:ea typeface="Times New Roman" panose="02020603050405020304" pitchFamily="18" charset="0"/>
                        </a:rPr>
                        <a:t>42</a:t>
                      </a:r>
                      <a:endParaRPr lang="en-US" sz="1200" b="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rPr>
                        <a:t>113.5</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rPr>
                        <a:t>21.5</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856569"/>
                  </a:ext>
                </a:extLst>
              </a:tr>
              <a:tr h="0">
                <a:tc>
                  <a:txBody>
                    <a:bodyPr/>
                    <a:lstStyle/>
                    <a:p>
                      <a:pPr marL="0" marR="0" algn="ctr">
                        <a:spcBef>
                          <a:spcPts val="0"/>
                        </a:spcBef>
                        <a:spcAft>
                          <a:spcPts val="0"/>
                        </a:spcAft>
                      </a:pPr>
                      <a:r>
                        <a:rPr lang="en-US" sz="1200" b="0" dirty="0">
                          <a:solidFill>
                            <a:srgbClr val="000000"/>
                          </a:solidFill>
                          <a:effectLst/>
                          <a:latin typeface="+mn-lt"/>
                          <a:ea typeface="Times New Roman" panose="02020603050405020304" pitchFamily="18" charset="0"/>
                        </a:rPr>
                        <a:t>48</a:t>
                      </a:r>
                      <a:endParaRPr lang="en-US" sz="1200" b="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rPr>
                        <a:t>108.5</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rPr>
                        <a:t>15.5</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0066019"/>
                  </a:ext>
                </a:extLst>
              </a:tr>
              <a:tr h="0">
                <a:tc>
                  <a:txBody>
                    <a:bodyPr/>
                    <a:lstStyle/>
                    <a:p>
                      <a:pPr marL="0" marR="0" algn="ctr">
                        <a:spcBef>
                          <a:spcPts val="0"/>
                        </a:spcBef>
                        <a:spcAft>
                          <a:spcPts val="0"/>
                        </a:spcAft>
                      </a:pPr>
                      <a:r>
                        <a:rPr lang="en-US" sz="1200" b="0" dirty="0">
                          <a:solidFill>
                            <a:srgbClr val="000000"/>
                          </a:solidFill>
                          <a:effectLst/>
                          <a:latin typeface="+mn-lt"/>
                          <a:ea typeface="Times New Roman" panose="02020603050405020304" pitchFamily="18" charset="0"/>
                        </a:rPr>
                        <a:t>54</a:t>
                      </a:r>
                      <a:endParaRPr lang="en-US" sz="1200" b="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rPr>
                        <a:t>107</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rPr>
                        <a:t>9.5</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6680921"/>
                  </a:ext>
                </a:extLst>
              </a:tr>
              <a:tr h="0">
                <a:tc>
                  <a:txBody>
                    <a:bodyPr/>
                    <a:lstStyle/>
                    <a:p>
                      <a:pPr marL="0" marR="0" algn="ctr">
                        <a:spcBef>
                          <a:spcPts val="0"/>
                        </a:spcBef>
                        <a:spcAft>
                          <a:spcPts val="0"/>
                        </a:spcAft>
                      </a:pPr>
                      <a:r>
                        <a:rPr lang="en-US" sz="1200" b="0" dirty="0">
                          <a:solidFill>
                            <a:srgbClr val="000000"/>
                          </a:solidFill>
                          <a:effectLst/>
                          <a:latin typeface="+mn-lt"/>
                          <a:ea typeface="Times New Roman" panose="02020603050405020304" pitchFamily="18" charset="0"/>
                        </a:rPr>
                        <a:t>62</a:t>
                      </a:r>
                      <a:endParaRPr lang="en-US" sz="1200" b="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rPr>
                        <a:t>N/A</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rPr>
                        <a:t>0</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573019"/>
                  </a:ext>
                </a:extLst>
              </a:tr>
            </a:tbl>
          </a:graphicData>
        </a:graphic>
      </p:graphicFrame>
      <p:pic>
        <p:nvPicPr>
          <p:cNvPr id="9" name="Picture 8" descr="Diagram&#10;&#10;Description automatically generated">
            <a:extLst>
              <a:ext uri="{FF2B5EF4-FFF2-40B4-BE49-F238E27FC236}">
                <a16:creationId xmlns:a16="http://schemas.microsoft.com/office/drawing/2014/main" id="{21CD5FC4-7B0E-4625-B147-B2551F34D1DB}"/>
              </a:ext>
            </a:extLst>
          </p:cNvPr>
          <p:cNvPicPr>
            <a:picLocks noChangeAspect="1"/>
          </p:cNvPicPr>
          <p:nvPr/>
        </p:nvPicPr>
        <p:blipFill>
          <a:blip r:embed="rId2"/>
          <a:stretch>
            <a:fillRect/>
          </a:stretch>
        </p:blipFill>
        <p:spPr>
          <a:xfrm>
            <a:off x="827774" y="1733265"/>
            <a:ext cx="3374492" cy="4128520"/>
          </a:xfrm>
          <a:prstGeom prst="rect">
            <a:avLst/>
          </a:prstGeom>
        </p:spPr>
      </p:pic>
    </p:spTree>
    <p:extLst>
      <p:ext uri="{BB962C8B-B14F-4D97-AF65-F5344CB8AC3E}">
        <p14:creationId xmlns:p14="http://schemas.microsoft.com/office/powerpoint/2010/main" val="1395649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530543"/>
            <a:ext cx="8229600" cy="823912"/>
          </a:xfrm>
        </p:spPr>
        <p:txBody>
          <a:bodyPr/>
          <a:lstStyle/>
          <a:p>
            <a:r>
              <a:rPr lang="en-US" sz="3200" dirty="0"/>
              <a:t>TL-5 ZOI trailer envelope recommendations</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44</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a:t>
            </a:r>
            <a:r>
              <a:rPr lang="en-US" dirty="0"/>
              <a:t>TASK 6 </a:t>
            </a:r>
            <a:r>
              <a:rPr lang="en-US" dirty="0">
                <a:sym typeface="Wingdings" panose="05000000000000000000" pitchFamily="2" charset="2"/>
              </a:rPr>
              <a:t></a:t>
            </a:r>
            <a:r>
              <a:rPr lang="en-US" dirty="0"/>
              <a:t> TASK 7 </a:t>
            </a:r>
            <a:r>
              <a:rPr lang="en-US" dirty="0">
                <a:sym typeface="Wingdings" panose="05000000000000000000" pitchFamily="2" charset="2"/>
              </a:rPr>
              <a:t></a:t>
            </a:r>
            <a:r>
              <a:rPr lang="en-US" dirty="0"/>
              <a:t> </a:t>
            </a:r>
            <a:r>
              <a:rPr lang="en-US" b="1" dirty="0"/>
              <a:t>TASK 8: RECOMMENDATIONS</a:t>
            </a:r>
            <a:r>
              <a:rPr lang="en-US" dirty="0"/>
              <a:t> </a:t>
            </a:r>
            <a:r>
              <a:rPr lang="en-US" dirty="0">
                <a:sym typeface="Wingdings" panose="05000000000000000000" pitchFamily="2" charset="2"/>
              </a:rPr>
              <a:t></a:t>
            </a:r>
            <a:r>
              <a:rPr lang="en-US" dirty="0"/>
              <a:t> TASK 9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graphicFrame>
        <p:nvGraphicFramePr>
          <p:cNvPr id="2" name="Table 1"/>
          <p:cNvGraphicFramePr>
            <a:graphicFrameLocks noGrp="1"/>
          </p:cNvGraphicFramePr>
          <p:nvPr>
            <p:extLst/>
          </p:nvPr>
        </p:nvGraphicFramePr>
        <p:xfrm>
          <a:off x="316899" y="5130969"/>
          <a:ext cx="4315968" cy="731520"/>
        </p:xfrm>
        <a:graphic>
          <a:graphicData uri="http://schemas.openxmlformats.org/drawingml/2006/table">
            <a:tbl>
              <a:tblPr firstRow="1" firstCol="1" bandRow="1">
                <a:tableStyleId>{5C22544A-7EE6-4342-B048-85BDC9FD1C3A}</a:tableStyleId>
              </a:tblPr>
              <a:tblGrid>
                <a:gridCol w="1024128">
                  <a:extLst>
                    <a:ext uri="{9D8B030D-6E8A-4147-A177-3AD203B41FA5}">
                      <a16:colId xmlns:a16="http://schemas.microsoft.com/office/drawing/2014/main" val="3889460304"/>
                    </a:ext>
                  </a:extLst>
                </a:gridCol>
                <a:gridCol w="548640">
                  <a:extLst>
                    <a:ext uri="{9D8B030D-6E8A-4147-A177-3AD203B41FA5}">
                      <a16:colId xmlns:a16="http://schemas.microsoft.com/office/drawing/2014/main" val="517093123"/>
                    </a:ext>
                  </a:extLst>
                </a:gridCol>
                <a:gridCol w="548640">
                  <a:extLst>
                    <a:ext uri="{9D8B030D-6E8A-4147-A177-3AD203B41FA5}">
                      <a16:colId xmlns:a16="http://schemas.microsoft.com/office/drawing/2014/main" val="3957254765"/>
                    </a:ext>
                  </a:extLst>
                </a:gridCol>
                <a:gridCol w="548640">
                  <a:extLst>
                    <a:ext uri="{9D8B030D-6E8A-4147-A177-3AD203B41FA5}">
                      <a16:colId xmlns:a16="http://schemas.microsoft.com/office/drawing/2014/main" val="1691693120"/>
                    </a:ext>
                  </a:extLst>
                </a:gridCol>
                <a:gridCol w="548640">
                  <a:extLst>
                    <a:ext uri="{9D8B030D-6E8A-4147-A177-3AD203B41FA5}">
                      <a16:colId xmlns:a16="http://schemas.microsoft.com/office/drawing/2014/main" val="3926177326"/>
                    </a:ext>
                  </a:extLst>
                </a:gridCol>
                <a:gridCol w="548640">
                  <a:extLst>
                    <a:ext uri="{9D8B030D-6E8A-4147-A177-3AD203B41FA5}">
                      <a16:colId xmlns:a16="http://schemas.microsoft.com/office/drawing/2014/main" val="3556060252"/>
                    </a:ext>
                  </a:extLst>
                </a:gridCol>
                <a:gridCol w="548640">
                  <a:extLst>
                    <a:ext uri="{9D8B030D-6E8A-4147-A177-3AD203B41FA5}">
                      <a16:colId xmlns:a16="http://schemas.microsoft.com/office/drawing/2014/main" val="1948459658"/>
                    </a:ext>
                  </a:extLst>
                </a:gridCol>
              </a:tblGrid>
              <a:tr h="0">
                <a:tc rowSpan="2">
                  <a:txBody>
                    <a:bodyPr/>
                    <a:lstStyle/>
                    <a:p>
                      <a:pPr marL="0" marR="0" algn="ctr">
                        <a:spcBef>
                          <a:spcPts val="0"/>
                        </a:spcBef>
                        <a:spcAft>
                          <a:spcPts val="0"/>
                        </a:spcAft>
                      </a:pPr>
                      <a:r>
                        <a:rPr lang="en-US" sz="1200" dirty="0">
                          <a:solidFill>
                            <a:schemeClr val="tx1"/>
                          </a:solidFill>
                          <a:effectLst/>
                          <a:latin typeface="+mn-lt"/>
                        </a:rPr>
                        <a:t>Barrier top height</a:t>
                      </a:r>
                      <a:r>
                        <a:rPr lang="en-US" sz="1200" baseline="0" dirty="0">
                          <a:solidFill>
                            <a:schemeClr val="tx1"/>
                          </a:solidFill>
                          <a:effectLst/>
                          <a:latin typeface="+mn-lt"/>
                        </a:rPr>
                        <a:t> </a:t>
                      </a:r>
                      <a:r>
                        <a:rPr lang="en-US" sz="1200" dirty="0">
                          <a:solidFill>
                            <a:schemeClr val="tx1"/>
                          </a:solidFill>
                          <a:effectLst/>
                          <a:latin typeface="+mn-lt"/>
                        </a:rPr>
                        <a:t>(in.)</a:t>
                      </a:r>
                      <a:endParaRPr lang="en-US" sz="1200" b="1" dirty="0">
                        <a:solidFill>
                          <a:schemeClr val="tx1"/>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6">
                  <a:txBody>
                    <a:bodyPr/>
                    <a:lstStyle/>
                    <a:p>
                      <a:pPr marL="0" marR="0" algn="ctr">
                        <a:spcBef>
                          <a:spcPts val="0"/>
                        </a:spcBef>
                        <a:spcAft>
                          <a:spcPts val="0"/>
                        </a:spcAft>
                      </a:pPr>
                      <a:r>
                        <a:rPr lang="en-US" sz="1200" dirty="0">
                          <a:solidFill>
                            <a:schemeClr val="tx1"/>
                          </a:solidFill>
                          <a:effectLst/>
                          <a:latin typeface="+mn-lt"/>
                        </a:rPr>
                        <a:t>Dimension (in.)</a:t>
                      </a:r>
                      <a:endParaRPr lang="en-US" sz="1200" b="1" dirty="0">
                        <a:solidFill>
                          <a:schemeClr val="tx1"/>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0707979"/>
                  </a:ext>
                </a:extLst>
              </a:tr>
              <a:tr h="0">
                <a:tc vMerge="1">
                  <a:txBody>
                    <a:bodyPr/>
                    <a:lstStyle/>
                    <a:p>
                      <a:endParaRPr lang="en-US"/>
                    </a:p>
                  </a:txBody>
                  <a:tcPr/>
                </a:tc>
                <a:tc>
                  <a:txBody>
                    <a:bodyPr/>
                    <a:lstStyle/>
                    <a:p>
                      <a:pPr marL="0" marR="0" algn="ctr">
                        <a:spcBef>
                          <a:spcPts val="0"/>
                        </a:spcBef>
                        <a:spcAft>
                          <a:spcPts val="0"/>
                        </a:spcAft>
                      </a:pPr>
                      <a:r>
                        <a:rPr lang="en-US" sz="1200" b="1" dirty="0">
                          <a:effectLst/>
                          <a:latin typeface="Times New Roman" panose="02020603050405020304" pitchFamily="18" charset="0"/>
                          <a:ea typeface="Times New Roman" panose="02020603050405020304" pitchFamily="18" charset="0"/>
                        </a:rPr>
                        <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effectLst/>
                          <a:latin typeface="Times New Roman" panose="02020603050405020304" pitchFamily="18" charset="0"/>
                          <a:ea typeface="Times New Roman" panose="02020603050405020304" pitchFamily="18"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effectLst/>
                          <a:latin typeface="Times New Roman" panose="02020603050405020304" pitchFamily="18" charset="0"/>
                          <a:ea typeface="Times New Roman" panose="02020603050405020304" pitchFamily="18" charset="0"/>
                        </a:rPr>
                        <a:t>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effectLst/>
                          <a:latin typeface="Times New Roman" panose="02020603050405020304" pitchFamily="18" charset="0"/>
                          <a:ea typeface="Times New Roman" panose="02020603050405020304" pitchFamily="18" charset="0"/>
                        </a:rPr>
                        <a:t>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effectLst/>
                          <a:latin typeface="Times New Roman" panose="02020603050405020304" pitchFamily="18" charset="0"/>
                          <a:ea typeface="Times New Roman" panose="02020603050405020304" pitchFamily="18"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effectLst/>
                          <a:latin typeface="Times New Roman" panose="02020603050405020304" pitchFamily="18" charset="0"/>
                          <a:ea typeface="Times New Roman" panose="02020603050405020304" pitchFamily="18" charset="0"/>
                        </a:rPr>
                        <a:t>F</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924753"/>
                  </a:ext>
                </a:extLst>
              </a:tr>
              <a:tr h="0">
                <a:tc>
                  <a:txBody>
                    <a:bodyPr/>
                    <a:lstStyle/>
                    <a:p>
                      <a:pPr marL="0" marR="0" algn="ctr">
                        <a:spcBef>
                          <a:spcPts val="0"/>
                        </a:spcBef>
                        <a:spcAft>
                          <a:spcPts val="0"/>
                        </a:spcAft>
                      </a:pPr>
                      <a:r>
                        <a:rPr lang="en-US" sz="1200" b="0" dirty="0">
                          <a:solidFill>
                            <a:schemeClr val="tx1"/>
                          </a:solidFill>
                          <a:effectLst/>
                          <a:latin typeface="+mn-lt"/>
                          <a:ea typeface="Times New Roman" panose="02020603050405020304" pitchFamily="18" charset="0"/>
                        </a:rPr>
                        <a:t>42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185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85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153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98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33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70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3150786"/>
                  </a:ext>
                </a:extLst>
              </a:tr>
              <a:tr h="0">
                <a:tc>
                  <a:txBody>
                    <a:bodyPr/>
                    <a:lstStyle/>
                    <a:p>
                      <a:pPr marL="0" marR="0" algn="ctr">
                        <a:spcBef>
                          <a:spcPts val="0"/>
                        </a:spcBef>
                        <a:spcAft>
                          <a:spcPts val="0"/>
                        </a:spcAft>
                      </a:pPr>
                      <a:r>
                        <a:rPr lang="en-US" sz="1200" b="0" dirty="0">
                          <a:solidFill>
                            <a:schemeClr val="tx1"/>
                          </a:solidFill>
                          <a:effectLst/>
                          <a:latin typeface="+mn-lt"/>
                          <a:ea typeface="Times New Roman" panose="02020603050405020304" pitchFamily="18" charset="0"/>
                        </a:rPr>
                        <a:t>48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157.5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35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153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128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48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12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13392"/>
                  </a:ext>
                </a:extLst>
              </a:tr>
            </a:tbl>
          </a:graphicData>
        </a:graphic>
      </p:graphicFrame>
      <p:graphicFrame>
        <p:nvGraphicFramePr>
          <p:cNvPr id="3" name="Table 2"/>
          <p:cNvGraphicFramePr>
            <a:graphicFrameLocks noGrp="1"/>
          </p:cNvGraphicFramePr>
          <p:nvPr>
            <p:extLst/>
          </p:nvPr>
        </p:nvGraphicFramePr>
        <p:xfrm>
          <a:off x="5003672" y="5037384"/>
          <a:ext cx="3768725" cy="1280160"/>
        </p:xfrm>
        <a:graphic>
          <a:graphicData uri="http://schemas.openxmlformats.org/drawingml/2006/table">
            <a:tbl>
              <a:tblPr firstRow="1" firstCol="1" bandRow="1">
                <a:tableStyleId>{5C22544A-7EE6-4342-B048-85BDC9FD1C3A}</a:tableStyleId>
              </a:tblPr>
              <a:tblGrid>
                <a:gridCol w="1025525">
                  <a:extLst>
                    <a:ext uri="{9D8B030D-6E8A-4147-A177-3AD203B41FA5}">
                      <a16:colId xmlns:a16="http://schemas.microsoft.com/office/drawing/2014/main" val="3443352626"/>
                    </a:ext>
                  </a:extLst>
                </a:gridCol>
                <a:gridCol w="548640">
                  <a:extLst>
                    <a:ext uri="{9D8B030D-6E8A-4147-A177-3AD203B41FA5}">
                      <a16:colId xmlns:a16="http://schemas.microsoft.com/office/drawing/2014/main" val="4190965186"/>
                    </a:ext>
                  </a:extLst>
                </a:gridCol>
                <a:gridCol w="548640">
                  <a:extLst>
                    <a:ext uri="{9D8B030D-6E8A-4147-A177-3AD203B41FA5}">
                      <a16:colId xmlns:a16="http://schemas.microsoft.com/office/drawing/2014/main" val="4103145971"/>
                    </a:ext>
                  </a:extLst>
                </a:gridCol>
                <a:gridCol w="548640">
                  <a:extLst>
                    <a:ext uri="{9D8B030D-6E8A-4147-A177-3AD203B41FA5}">
                      <a16:colId xmlns:a16="http://schemas.microsoft.com/office/drawing/2014/main" val="3883112218"/>
                    </a:ext>
                  </a:extLst>
                </a:gridCol>
                <a:gridCol w="548640">
                  <a:extLst>
                    <a:ext uri="{9D8B030D-6E8A-4147-A177-3AD203B41FA5}">
                      <a16:colId xmlns:a16="http://schemas.microsoft.com/office/drawing/2014/main" val="1017445307"/>
                    </a:ext>
                  </a:extLst>
                </a:gridCol>
                <a:gridCol w="548640">
                  <a:extLst>
                    <a:ext uri="{9D8B030D-6E8A-4147-A177-3AD203B41FA5}">
                      <a16:colId xmlns:a16="http://schemas.microsoft.com/office/drawing/2014/main" val="1199495925"/>
                    </a:ext>
                  </a:extLst>
                </a:gridCol>
              </a:tblGrid>
              <a:tr h="0">
                <a:tc rowSpan="2">
                  <a:txBody>
                    <a:bodyPr/>
                    <a:lstStyle/>
                    <a:p>
                      <a:pPr marL="0" marR="0" algn="ctr">
                        <a:spcBef>
                          <a:spcPts val="0"/>
                        </a:spcBef>
                        <a:spcAft>
                          <a:spcPts val="0"/>
                        </a:spcAft>
                      </a:pPr>
                      <a:r>
                        <a:rPr lang="en-US" sz="1200" dirty="0">
                          <a:solidFill>
                            <a:schemeClr val="tx1"/>
                          </a:solidFill>
                          <a:effectLst/>
                          <a:latin typeface="+mn-lt"/>
                        </a:rPr>
                        <a:t>Barrier top height (in.)</a:t>
                      </a:r>
                      <a:endParaRPr lang="en-US" sz="1200" b="1" dirty="0">
                        <a:solidFill>
                          <a:schemeClr val="tx1"/>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algn="ctr">
                        <a:spcBef>
                          <a:spcPts val="0"/>
                        </a:spcBef>
                        <a:spcAft>
                          <a:spcPts val="0"/>
                        </a:spcAft>
                      </a:pPr>
                      <a:r>
                        <a:rPr lang="en-US" sz="1200" dirty="0">
                          <a:solidFill>
                            <a:schemeClr val="tx1"/>
                          </a:solidFill>
                          <a:effectLst/>
                          <a:latin typeface="+mn-lt"/>
                        </a:rPr>
                        <a:t>Dimension (in.)</a:t>
                      </a:r>
                      <a:endParaRPr lang="en-US" sz="1200" b="1" dirty="0">
                        <a:solidFill>
                          <a:schemeClr val="tx1"/>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66017986"/>
                  </a:ext>
                </a:extLst>
              </a:tr>
              <a:tr h="0">
                <a:tc vMerge="1">
                  <a:txBody>
                    <a:bodyPr/>
                    <a:lstStyle/>
                    <a:p>
                      <a:endParaRPr lang="en-US"/>
                    </a:p>
                  </a:txBody>
                  <a:tcPr/>
                </a:tc>
                <a:tc>
                  <a:txBody>
                    <a:bodyPr/>
                    <a:lstStyle/>
                    <a:p>
                      <a:pPr marL="0" marR="0" algn="ctr">
                        <a:spcBef>
                          <a:spcPts val="0"/>
                        </a:spcBef>
                        <a:spcAft>
                          <a:spcPts val="0"/>
                        </a:spcAft>
                      </a:pPr>
                      <a:r>
                        <a:rPr lang="en-US" sz="1200" b="1" dirty="0">
                          <a:solidFill>
                            <a:schemeClr val="tx1"/>
                          </a:solidFill>
                          <a:effectLst/>
                          <a:latin typeface="+mn-lt"/>
                        </a:rPr>
                        <a:t>A</a:t>
                      </a:r>
                      <a:endParaRPr lang="en-US" sz="1200" b="1" dirty="0">
                        <a:solidFill>
                          <a:schemeClr val="tx1"/>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latin typeface="+mn-lt"/>
                        </a:rPr>
                        <a:t>B</a:t>
                      </a:r>
                      <a:endParaRPr lang="en-US" sz="1200" b="1" dirty="0">
                        <a:solidFill>
                          <a:schemeClr val="tx1"/>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latin typeface="+mn-lt"/>
                        </a:rPr>
                        <a:t>C</a:t>
                      </a:r>
                      <a:endParaRPr lang="en-US" sz="1200" b="1" dirty="0">
                        <a:solidFill>
                          <a:schemeClr val="tx1"/>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latin typeface="+mn-lt"/>
                        </a:rPr>
                        <a:t>D</a:t>
                      </a:r>
                      <a:endParaRPr lang="en-US" sz="1200" b="1" dirty="0">
                        <a:solidFill>
                          <a:schemeClr val="tx1"/>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latin typeface="+mn-lt"/>
                        </a:rPr>
                        <a:t>E</a:t>
                      </a:r>
                      <a:endParaRPr lang="en-US" sz="1200" b="1" dirty="0">
                        <a:solidFill>
                          <a:schemeClr val="tx1"/>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988798"/>
                  </a:ext>
                </a:extLst>
              </a:tr>
              <a:tr h="0">
                <a:tc>
                  <a:txBody>
                    <a:bodyPr/>
                    <a:lstStyle/>
                    <a:p>
                      <a:pPr marL="0" marR="0" algn="ctr">
                        <a:spcBef>
                          <a:spcPts val="0"/>
                        </a:spcBef>
                        <a:spcAft>
                          <a:spcPts val="0"/>
                        </a:spcAft>
                      </a:pPr>
                      <a:r>
                        <a:rPr lang="en-US" sz="1200" b="0" dirty="0">
                          <a:solidFill>
                            <a:schemeClr val="tx1"/>
                          </a:solidFill>
                          <a:effectLst/>
                          <a:latin typeface="+mj-lt"/>
                          <a:ea typeface="Times New Roman" panose="02020603050405020304" pitchFamily="18" charset="0"/>
                        </a:rPr>
                        <a:t>54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solidFill>
                            <a:srgbClr val="000000"/>
                          </a:solidFill>
                          <a:effectLst/>
                          <a:latin typeface="+mj-lt"/>
                          <a:ea typeface="Times New Roman" panose="02020603050405020304" pitchFamily="18" charset="0"/>
                        </a:rPr>
                        <a:t>156</a:t>
                      </a:r>
                      <a:endParaRPr lang="en-US" sz="1200" dirty="0">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solidFill>
                            <a:srgbClr val="000000"/>
                          </a:solidFill>
                          <a:effectLst/>
                          <a:latin typeface="+mj-lt"/>
                          <a:ea typeface="Times New Roman" panose="02020603050405020304" pitchFamily="18" charset="0"/>
                        </a:rPr>
                        <a:t>32.5</a:t>
                      </a:r>
                      <a:endParaRPr lang="en-US" sz="1200" dirty="0">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solidFill>
                            <a:srgbClr val="000000"/>
                          </a:solidFill>
                          <a:effectLst/>
                          <a:latin typeface="+mj-lt"/>
                          <a:ea typeface="Times New Roman" panose="02020603050405020304" pitchFamily="18" charset="0"/>
                        </a:rPr>
                        <a:t>21</a:t>
                      </a:r>
                      <a:endParaRPr lang="en-US" sz="1200" dirty="0">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solidFill>
                            <a:srgbClr val="000000"/>
                          </a:solidFill>
                          <a:effectLst/>
                          <a:latin typeface="+mj-lt"/>
                          <a:ea typeface="Times New Roman" panose="02020603050405020304" pitchFamily="18" charset="0"/>
                        </a:rPr>
                        <a:t>153</a:t>
                      </a:r>
                      <a:endParaRPr lang="en-US" sz="1200" dirty="0">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solidFill>
                            <a:srgbClr val="000000"/>
                          </a:solidFill>
                          <a:effectLst/>
                          <a:latin typeface="+mj-lt"/>
                          <a:ea typeface="Times New Roman" panose="02020603050405020304" pitchFamily="18" charset="0"/>
                        </a:rPr>
                        <a:t>128</a:t>
                      </a:r>
                      <a:endParaRPr lang="en-US" sz="1200" dirty="0">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211939"/>
                  </a:ext>
                </a:extLst>
              </a:tr>
              <a:tr h="0">
                <a:tc>
                  <a:txBody>
                    <a:bodyPr/>
                    <a:lstStyle/>
                    <a:p>
                      <a:pPr marL="0" marR="0" algn="ctr">
                        <a:spcBef>
                          <a:spcPts val="0"/>
                        </a:spcBef>
                        <a:spcAft>
                          <a:spcPts val="0"/>
                        </a:spcAft>
                      </a:pPr>
                      <a:r>
                        <a:rPr lang="en-US" sz="1200" b="0" i="1" dirty="0">
                          <a:solidFill>
                            <a:schemeClr val="tx1"/>
                          </a:solidFill>
                          <a:effectLst/>
                          <a:latin typeface="+mn-lt"/>
                          <a:ea typeface="Times New Roman" panose="02020603050405020304" pitchFamily="18" charset="0"/>
                        </a:rPr>
                        <a:t>62</a:t>
                      </a:r>
                      <a:endParaRPr lang="en-US" sz="1200" b="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effectLst/>
                          <a:latin typeface="+mn-lt"/>
                          <a:ea typeface="Times New Roman" panose="02020603050405020304" pitchFamily="18" charset="0"/>
                        </a:rPr>
                        <a:t>156</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effectLst/>
                          <a:latin typeface="+mn-lt"/>
                          <a:ea typeface="Times New Roman" panose="02020603050405020304" pitchFamily="18" charset="0"/>
                        </a:rPr>
                        <a:t>29.5</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effectLst/>
                          <a:latin typeface="+mn-lt"/>
                          <a:ea typeface="Times New Roman" panose="02020603050405020304" pitchFamily="18" charset="0"/>
                        </a:rPr>
                        <a:t>153</a:t>
                      </a:r>
                      <a:endParaRPr lang="en-US" sz="1200" dirty="0">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effectLst/>
                          <a:latin typeface="+mn-lt"/>
                          <a:ea typeface="Times New Roman" panose="02020603050405020304" pitchFamily="18" charset="0"/>
                        </a:rPr>
                        <a:t>21</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effectLst/>
                          <a:latin typeface="+mn-lt"/>
                          <a:ea typeface="Times New Roman" panose="02020603050405020304" pitchFamily="18" charset="0"/>
                        </a:rPr>
                        <a:t>128</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74543541"/>
                  </a:ext>
                </a:extLst>
              </a:tr>
              <a:tr h="0">
                <a:tc>
                  <a:txBody>
                    <a:bodyPr/>
                    <a:lstStyle/>
                    <a:p>
                      <a:pPr marL="0" marR="0" algn="ctr">
                        <a:spcBef>
                          <a:spcPts val="0"/>
                        </a:spcBef>
                        <a:spcAft>
                          <a:spcPts val="0"/>
                        </a:spcAft>
                      </a:pPr>
                      <a:r>
                        <a:rPr lang="en-US" sz="1200" b="0" i="1" dirty="0">
                          <a:solidFill>
                            <a:schemeClr val="tx1"/>
                          </a:solidFill>
                          <a:effectLst/>
                          <a:latin typeface="+mn-lt"/>
                          <a:ea typeface="Times New Roman" panose="02020603050405020304" pitchFamily="18" charset="0"/>
                        </a:rPr>
                        <a:t>72</a:t>
                      </a:r>
                      <a:endParaRPr lang="en-US" sz="1200" b="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effectLst/>
                          <a:latin typeface="+mn-lt"/>
                          <a:ea typeface="Times New Roman" panose="02020603050405020304" pitchFamily="18" charset="0"/>
                        </a:rPr>
                        <a:t>156</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effectLst/>
                          <a:latin typeface="+mn-lt"/>
                          <a:ea typeface="Times New Roman" panose="02020603050405020304" pitchFamily="18" charset="0"/>
                        </a:rPr>
                        <a:t>25.5</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effectLst/>
                          <a:latin typeface="+mn-lt"/>
                          <a:ea typeface="Times New Roman" panose="02020603050405020304" pitchFamily="18" charset="0"/>
                        </a:rPr>
                        <a:t>153</a:t>
                      </a:r>
                      <a:endParaRPr lang="en-US" sz="1200" dirty="0">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effectLst/>
                          <a:latin typeface="+mn-lt"/>
                          <a:ea typeface="Times New Roman" panose="02020603050405020304" pitchFamily="18" charset="0"/>
                        </a:rPr>
                        <a:t>18</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effectLst/>
                          <a:latin typeface="+mn-lt"/>
                          <a:ea typeface="Times New Roman" panose="02020603050405020304" pitchFamily="18" charset="0"/>
                        </a:rPr>
                        <a:t>132</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31333402"/>
                  </a:ext>
                </a:extLst>
              </a:tr>
              <a:tr h="0">
                <a:tc>
                  <a:txBody>
                    <a:bodyPr/>
                    <a:lstStyle/>
                    <a:p>
                      <a:pPr marL="0" marR="0" algn="ctr">
                        <a:spcBef>
                          <a:spcPts val="0"/>
                        </a:spcBef>
                        <a:spcAft>
                          <a:spcPts val="0"/>
                        </a:spcAft>
                      </a:pPr>
                      <a:r>
                        <a:rPr lang="en-US" sz="1200" b="0" i="1" dirty="0">
                          <a:solidFill>
                            <a:schemeClr val="tx1"/>
                          </a:solidFill>
                          <a:effectLst/>
                          <a:latin typeface="+mn-lt"/>
                          <a:ea typeface="Times New Roman" panose="02020603050405020304" pitchFamily="18" charset="0"/>
                        </a:rPr>
                        <a:t>84</a:t>
                      </a:r>
                      <a:endParaRPr lang="en-US" sz="1200" b="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effectLst/>
                          <a:latin typeface="+mn-lt"/>
                          <a:ea typeface="Times New Roman" panose="02020603050405020304" pitchFamily="18" charset="0"/>
                        </a:rPr>
                        <a:t>156</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effectLst/>
                          <a:latin typeface="+mn-lt"/>
                          <a:ea typeface="Times New Roman" panose="02020603050405020304" pitchFamily="18" charset="0"/>
                        </a:rPr>
                        <a:t>20.5</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effectLst/>
                          <a:latin typeface="+mn-lt"/>
                          <a:ea typeface="Times New Roman" panose="02020603050405020304" pitchFamily="18" charset="0"/>
                        </a:rPr>
                        <a:t>152</a:t>
                      </a:r>
                      <a:endParaRPr lang="en-US" sz="1200" dirty="0">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effectLst/>
                          <a:latin typeface="+mn-lt"/>
                          <a:ea typeface="Times New Roman" panose="02020603050405020304" pitchFamily="18" charset="0"/>
                        </a:rPr>
                        <a:t>13</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i="1" dirty="0">
                          <a:effectLst/>
                          <a:latin typeface="+mn-lt"/>
                          <a:ea typeface="Times New Roman" panose="02020603050405020304" pitchFamily="18" charset="0"/>
                        </a:rPr>
                        <a:t>140</a:t>
                      </a:r>
                      <a:endParaRPr lang="en-US"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58748303"/>
                  </a:ext>
                </a:extLst>
              </a:tr>
              <a:tr h="0">
                <a:tc>
                  <a:txBody>
                    <a:bodyPr/>
                    <a:lstStyle/>
                    <a:p>
                      <a:pPr marL="0" marR="0" algn="ctr">
                        <a:spcBef>
                          <a:spcPts val="0"/>
                        </a:spcBef>
                        <a:spcAft>
                          <a:spcPts val="0"/>
                        </a:spcAft>
                      </a:pPr>
                      <a:r>
                        <a:rPr lang="en-US" sz="1200" b="0" dirty="0">
                          <a:solidFill>
                            <a:schemeClr val="tx1"/>
                          </a:solidFill>
                          <a:effectLst/>
                          <a:latin typeface="+mn-lt"/>
                          <a:ea typeface="Times New Roman" panose="02020603050405020304" pitchFamily="18" charset="0"/>
                        </a:rPr>
                        <a:t>90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n-lt"/>
                          <a:ea typeface="Times New Roman" panose="02020603050405020304" pitchFamily="18" charset="0"/>
                        </a:rPr>
                        <a:t>153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n-lt"/>
                          <a:ea typeface="Times New Roman" panose="02020603050405020304" pitchFamily="18" charset="0"/>
                        </a:rPr>
                        <a:t>18.0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n-lt"/>
                          <a:ea typeface="Times New Roman" panose="02020603050405020304" pitchFamily="18" charset="0"/>
                        </a:rPr>
                        <a:t>152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n-lt"/>
                          <a:ea typeface="Times New Roman" panose="02020603050405020304" pitchFamily="18" charset="0"/>
                        </a:rPr>
                        <a:t>10.5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effectLst/>
                          <a:latin typeface="+mn-lt"/>
                          <a:ea typeface="Times New Roman" panose="02020603050405020304" pitchFamily="18" charset="0"/>
                        </a:rPr>
                        <a:t>144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3144841"/>
                  </a:ext>
                </a:extLst>
              </a:tr>
            </a:tbl>
          </a:graphicData>
        </a:graphic>
      </p:graphicFrame>
      <p:pic>
        <p:nvPicPr>
          <p:cNvPr id="10" name="Picture 9" descr="Diagram&#10;&#10;Description automatically generated">
            <a:extLst>
              <a:ext uri="{FF2B5EF4-FFF2-40B4-BE49-F238E27FC236}">
                <a16:creationId xmlns:a16="http://schemas.microsoft.com/office/drawing/2014/main" id="{A4FB4D18-1888-428D-9F03-719365EF26C0}"/>
              </a:ext>
            </a:extLst>
          </p:cNvPr>
          <p:cNvPicPr>
            <a:picLocks noChangeAspect="1"/>
          </p:cNvPicPr>
          <p:nvPr/>
        </p:nvPicPr>
        <p:blipFill>
          <a:blip r:embed="rId2"/>
          <a:stretch>
            <a:fillRect/>
          </a:stretch>
        </p:blipFill>
        <p:spPr>
          <a:xfrm>
            <a:off x="5635832" y="1415339"/>
            <a:ext cx="2406074" cy="3538789"/>
          </a:xfrm>
          <a:prstGeom prst="rect">
            <a:avLst/>
          </a:prstGeom>
        </p:spPr>
      </p:pic>
      <p:pic>
        <p:nvPicPr>
          <p:cNvPr id="11" name="Picture 10" descr="Diagram, engineering drawing&#10;&#10;Description automatically generated">
            <a:extLst>
              <a:ext uri="{FF2B5EF4-FFF2-40B4-BE49-F238E27FC236}">
                <a16:creationId xmlns:a16="http://schemas.microsoft.com/office/drawing/2014/main" id="{BFF6D5CF-C4A3-4E89-801A-8F7760BBA3D9}"/>
              </a:ext>
            </a:extLst>
          </p:cNvPr>
          <p:cNvPicPr>
            <a:picLocks noChangeAspect="1"/>
          </p:cNvPicPr>
          <p:nvPr/>
        </p:nvPicPr>
        <p:blipFill>
          <a:blip r:embed="rId3"/>
          <a:stretch>
            <a:fillRect/>
          </a:stretch>
        </p:blipFill>
        <p:spPr>
          <a:xfrm>
            <a:off x="1183907" y="1415340"/>
            <a:ext cx="2732175" cy="3692342"/>
          </a:xfrm>
          <a:prstGeom prst="rect">
            <a:avLst/>
          </a:prstGeom>
        </p:spPr>
      </p:pic>
    </p:spTree>
    <p:extLst>
      <p:ext uri="{BB962C8B-B14F-4D97-AF65-F5344CB8AC3E}">
        <p14:creationId xmlns:p14="http://schemas.microsoft.com/office/powerpoint/2010/main" val="2871504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530543"/>
            <a:ext cx="8229600" cy="823912"/>
          </a:xfrm>
        </p:spPr>
        <p:txBody>
          <a:bodyPr/>
          <a:lstStyle/>
          <a:p>
            <a:r>
              <a:rPr lang="en-US" sz="3600" dirty="0"/>
              <a:t>Task 9: Future Work</a:t>
            </a:r>
          </a:p>
        </p:txBody>
      </p:sp>
      <p:sp>
        <p:nvSpPr>
          <p:cNvPr id="3" name="Content Placeholder 2"/>
          <p:cNvSpPr>
            <a:spLocks noGrp="1"/>
          </p:cNvSpPr>
          <p:nvPr>
            <p:ph idx="1"/>
          </p:nvPr>
        </p:nvSpPr>
        <p:spPr>
          <a:xfrm>
            <a:off x="457200" y="1477374"/>
            <a:ext cx="8229600" cy="1980722"/>
          </a:xfrm>
        </p:spPr>
        <p:txBody>
          <a:bodyPr>
            <a:normAutofit fontScale="85000" lnSpcReduction="20000"/>
          </a:bodyPr>
          <a:lstStyle/>
          <a:p>
            <a:r>
              <a:rPr lang="en-US" dirty="0"/>
              <a:t>Research recommendations</a:t>
            </a:r>
          </a:p>
          <a:p>
            <a:pPr lvl="1"/>
            <a:r>
              <a:rPr lang="en-US" dirty="0"/>
              <a:t>Bridge piers</a:t>
            </a:r>
          </a:p>
          <a:p>
            <a:pPr lvl="1"/>
            <a:r>
              <a:rPr lang="en-US" dirty="0"/>
              <a:t>Rigid median obstructions</a:t>
            </a:r>
          </a:p>
          <a:p>
            <a:pPr lvl="1"/>
            <a:r>
              <a:rPr lang="en-US" dirty="0"/>
              <a:t>Noise walls and debris fences</a:t>
            </a:r>
          </a:p>
          <a:p>
            <a:pPr lvl="1"/>
            <a:r>
              <a:rPr lang="en-US" dirty="0"/>
              <a:t>Accommodation for pedestrians in close proximity to rigid barriers</a:t>
            </a:r>
          </a:p>
          <a:p>
            <a:r>
              <a:rPr lang="en-US" dirty="0"/>
              <a:t>Additional priority research needs</a:t>
            </a:r>
          </a:p>
          <a:p>
            <a:pPr lvl="1"/>
            <a:r>
              <a:rPr lang="en-US" dirty="0"/>
              <a:t>ZOI envelopes for truck-tank trailer combination vehicles (MASH TL-6)</a:t>
            </a:r>
          </a:p>
          <a:p>
            <a:endParaRPr lang="en-US" dirty="0"/>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45</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a:t>
            </a:r>
            <a:r>
              <a:rPr lang="en-US" dirty="0"/>
              <a:t>TASK 6 </a:t>
            </a:r>
            <a:r>
              <a:rPr lang="en-US" dirty="0">
                <a:sym typeface="Wingdings" panose="05000000000000000000" pitchFamily="2" charset="2"/>
              </a:rPr>
              <a:t></a:t>
            </a:r>
            <a:r>
              <a:rPr lang="en-US" dirty="0"/>
              <a:t> TASK 7 </a:t>
            </a:r>
            <a:r>
              <a:rPr lang="en-US" dirty="0">
                <a:sym typeface="Wingdings" panose="05000000000000000000" pitchFamily="2" charset="2"/>
              </a:rPr>
              <a:t></a:t>
            </a:r>
            <a:r>
              <a:rPr lang="en-US" dirty="0"/>
              <a:t> TASK 8 </a:t>
            </a:r>
            <a:r>
              <a:rPr lang="en-US" dirty="0">
                <a:sym typeface="Wingdings" panose="05000000000000000000" pitchFamily="2" charset="2"/>
              </a:rPr>
              <a:t></a:t>
            </a:r>
            <a:r>
              <a:rPr lang="en-US" dirty="0"/>
              <a:t> </a:t>
            </a:r>
            <a:r>
              <a:rPr lang="en-US" b="1" dirty="0"/>
              <a:t>TASK 9: FUTURE RESEARCH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spTree>
    <p:extLst>
      <p:ext uri="{BB962C8B-B14F-4D97-AF65-F5344CB8AC3E}">
        <p14:creationId xmlns:p14="http://schemas.microsoft.com/office/powerpoint/2010/main" val="23513791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530543"/>
            <a:ext cx="8229600" cy="823912"/>
          </a:xfrm>
        </p:spPr>
        <p:txBody>
          <a:bodyPr/>
          <a:lstStyle/>
          <a:p>
            <a:r>
              <a:rPr lang="en-US" sz="3600" dirty="0"/>
              <a:t>Task 9: Future Work</a:t>
            </a:r>
          </a:p>
        </p:txBody>
      </p:sp>
      <p:sp>
        <p:nvSpPr>
          <p:cNvPr id="3" name="Content Placeholder 2"/>
          <p:cNvSpPr>
            <a:spLocks noGrp="1"/>
          </p:cNvSpPr>
          <p:nvPr>
            <p:ph idx="1"/>
          </p:nvPr>
        </p:nvSpPr>
        <p:spPr>
          <a:xfrm>
            <a:off x="457200" y="1477374"/>
            <a:ext cx="8229600" cy="1980722"/>
          </a:xfrm>
        </p:spPr>
        <p:txBody>
          <a:bodyPr>
            <a:normAutofit fontScale="92500" lnSpcReduction="10000"/>
          </a:bodyPr>
          <a:lstStyle/>
          <a:p>
            <a:r>
              <a:rPr lang="en-US" dirty="0"/>
              <a:t>Identified series of recommendations for improving ZOI envelope determination</a:t>
            </a:r>
          </a:p>
          <a:p>
            <a:pPr lvl="1"/>
            <a:r>
              <a:rPr lang="en-US" dirty="0"/>
              <a:t>Test data documentation</a:t>
            </a:r>
          </a:p>
          <a:p>
            <a:pPr lvl="1"/>
            <a:r>
              <a:rPr lang="en-US" dirty="0"/>
              <a:t>Technical reporting documentation</a:t>
            </a:r>
          </a:p>
          <a:p>
            <a:pPr lvl="1"/>
            <a:r>
              <a:rPr lang="en-US" dirty="0"/>
              <a:t>Modeling improvements</a:t>
            </a:r>
          </a:p>
          <a:p>
            <a:pPr lvl="2"/>
            <a:r>
              <a:rPr lang="en-US" dirty="0"/>
              <a:t>Inter-lab model standardization</a:t>
            </a:r>
          </a:p>
          <a:p>
            <a:pPr lvl="2"/>
            <a:r>
              <a:rPr lang="en-US" dirty="0"/>
              <a:t>Vehicle component modeling improvements</a:t>
            </a:r>
          </a:p>
          <a:p>
            <a:pPr lvl="2"/>
            <a:r>
              <a:rPr lang="en-US" dirty="0"/>
              <a:t>New model development for TL-4, TL-5</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46</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a:t>
            </a:r>
            <a:r>
              <a:rPr lang="en-US" dirty="0"/>
              <a:t>TASK 6 </a:t>
            </a:r>
            <a:r>
              <a:rPr lang="en-US" dirty="0">
                <a:sym typeface="Wingdings" panose="05000000000000000000" pitchFamily="2" charset="2"/>
              </a:rPr>
              <a:t></a:t>
            </a:r>
            <a:r>
              <a:rPr lang="en-US" dirty="0"/>
              <a:t> TASK 7 </a:t>
            </a:r>
            <a:r>
              <a:rPr lang="en-US" dirty="0">
                <a:sym typeface="Wingdings" panose="05000000000000000000" pitchFamily="2" charset="2"/>
              </a:rPr>
              <a:t></a:t>
            </a:r>
            <a:r>
              <a:rPr lang="en-US" dirty="0"/>
              <a:t> TASK 8 </a:t>
            </a:r>
            <a:r>
              <a:rPr lang="en-US" dirty="0">
                <a:sym typeface="Wingdings" panose="05000000000000000000" pitchFamily="2" charset="2"/>
              </a:rPr>
              <a:t></a:t>
            </a:r>
            <a:r>
              <a:rPr lang="en-US" dirty="0"/>
              <a:t> </a:t>
            </a:r>
            <a:r>
              <a:rPr lang="en-US" b="1" dirty="0"/>
              <a:t>TASK 9: FUTURE RESEARCH </a:t>
            </a:r>
            <a:r>
              <a:rPr lang="en-US" dirty="0">
                <a:sym typeface="Wingdings" panose="05000000000000000000" pitchFamily="2" charset="2"/>
              </a:rPr>
              <a:t></a:t>
            </a:r>
            <a:r>
              <a:rPr lang="en-US" dirty="0"/>
              <a:t> TASK 10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spTree>
    <p:extLst>
      <p:ext uri="{BB962C8B-B14F-4D97-AF65-F5344CB8AC3E}">
        <p14:creationId xmlns:p14="http://schemas.microsoft.com/office/powerpoint/2010/main" val="10304793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530543"/>
            <a:ext cx="8229600" cy="823912"/>
          </a:xfrm>
        </p:spPr>
        <p:txBody>
          <a:bodyPr/>
          <a:lstStyle/>
          <a:p>
            <a:r>
              <a:rPr lang="en-US" sz="3400" dirty="0"/>
              <a:t>Task 10: RDG Update</a:t>
            </a:r>
          </a:p>
        </p:txBody>
      </p:sp>
      <p:sp>
        <p:nvSpPr>
          <p:cNvPr id="3" name="Content Placeholder 2"/>
          <p:cNvSpPr>
            <a:spLocks noGrp="1"/>
          </p:cNvSpPr>
          <p:nvPr>
            <p:ph idx="1"/>
          </p:nvPr>
        </p:nvSpPr>
        <p:spPr>
          <a:xfrm>
            <a:off x="457200" y="1477374"/>
            <a:ext cx="8229600" cy="3161128"/>
          </a:xfrm>
        </p:spPr>
        <p:txBody>
          <a:bodyPr>
            <a:normAutofit fontScale="92500" lnSpcReduction="20000"/>
          </a:bodyPr>
          <a:lstStyle/>
          <a:p>
            <a:r>
              <a:rPr lang="en-US" sz="2800" dirty="0"/>
              <a:t>Recommendations for consideration by the Technical Committee on Roadside Safety (TCRS) and AASHTO in consideration with NCHRP panel</a:t>
            </a:r>
          </a:p>
          <a:p>
            <a:r>
              <a:rPr lang="en-US" sz="2800" dirty="0"/>
              <a:t>Meeting with TCRS, state DOTs anticipated after the acceptance and publication of project deliverables</a:t>
            </a:r>
          </a:p>
          <a:p>
            <a:r>
              <a:rPr lang="en-US" sz="2800" dirty="0"/>
              <a:t>New text added to report with suggested revision to RDG based on existing text</a:t>
            </a:r>
          </a:p>
          <a:p>
            <a:pPr lvl="1"/>
            <a:r>
              <a:rPr lang="en-US" sz="2400" dirty="0"/>
              <a:t>NOTE: because significant part of RDG is being revised, actual text may vary from recommendation</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47</a:t>
            </a:fld>
            <a:endParaRPr lang="en-US" dirty="0"/>
          </a:p>
        </p:txBody>
      </p:sp>
      <p:sp>
        <p:nvSpPr>
          <p:cNvPr id="5" name="Footer Placeholder 4"/>
          <p:cNvSpPr>
            <a:spLocks noGrp="1"/>
          </p:cNvSpPr>
          <p:nvPr/>
        </p:nvSpPr>
        <p:spPr bwMode="auto">
          <a:xfrm>
            <a:off x="0" y="6548022"/>
            <a:ext cx="8370915"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II</a:t>
            </a:r>
            <a:r>
              <a:rPr lang="en-US" b="1" dirty="0"/>
              <a:t>    </a:t>
            </a:r>
            <a:r>
              <a:rPr lang="en-US" dirty="0"/>
              <a:t>TASK 6 </a:t>
            </a:r>
            <a:r>
              <a:rPr lang="en-US" dirty="0">
                <a:sym typeface="Wingdings" panose="05000000000000000000" pitchFamily="2" charset="2"/>
              </a:rPr>
              <a:t></a:t>
            </a:r>
            <a:r>
              <a:rPr lang="en-US" dirty="0"/>
              <a:t> TASK 7 </a:t>
            </a:r>
            <a:r>
              <a:rPr lang="en-US" dirty="0">
                <a:sym typeface="Wingdings" panose="05000000000000000000" pitchFamily="2" charset="2"/>
              </a:rPr>
              <a:t></a:t>
            </a:r>
            <a:r>
              <a:rPr lang="en-US" dirty="0"/>
              <a:t> TASK 8 </a:t>
            </a:r>
            <a:r>
              <a:rPr lang="en-US" dirty="0">
                <a:sym typeface="Wingdings" panose="05000000000000000000" pitchFamily="2" charset="2"/>
              </a:rPr>
              <a:t></a:t>
            </a:r>
            <a:r>
              <a:rPr lang="en-US" dirty="0"/>
              <a:t> TASK 9 </a:t>
            </a:r>
            <a:r>
              <a:rPr lang="en-US" dirty="0">
                <a:sym typeface="Wingdings" panose="05000000000000000000" pitchFamily="2" charset="2"/>
              </a:rPr>
              <a:t></a:t>
            </a:r>
            <a:r>
              <a:rPr lang="en-US" dirty="0"/>
              <a:t> </a:t>
            </a:r>
            <a:r>
              <a:rPr lang="en-US" b="1" dirty="0"/>
              <a:t>TASK 10: </a:t>
            </a:r>
            <a:r>
              <a:rPr lang="en-US" b="1" i="1" dirty="0"/>
              <a:t>RDG</a:t>
            </a:r>
            <a:r>
              <a:rPr lang="en-US" b="1" dirty="0"/>
              <a:t> UPDATES </a:t>
            </a:r>
            <a:r>
              <a:rPr lang="en-US" dirty="0">
                <a:sym typeface="Wingdings" panose="05000000000000000000" pitchFamily="2" charset="2"/>
              </a:rPr>
              <a:t></a:t>
            </a:r>
            <a:r>
              <a:rPr lang="en-US" dirty="0"/>
              <a:t> TASK 11 </a:t>
            </a:r>
            <a:endParaRPr lang="en-US" b="1" dirty="0"/>
          </a:p>
        </p:txBody>
      </p:sp>
      <p:cxnSp>
        <p:nvCxnSpPr>
          <p:cNvPr id="6" name="Straight Connector 5"/>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spTree>
    <p:extLst>
      <p:ext uri="{BB962C8B-B14F-4D97-AF65-F5344CB8AC3E}">
        <p14:creationId xmlns:p14="http://schemas.microsoft.com/office/powerpoint/2010/main" val="4249351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530543"/>
            <a:ext cx="8229600" cy="823912"/>
          </a:xfrm>
        </p:spPr>
        <p:txBody>
          <a:bodyPr/>
          <a:lstStyle/>
          <a:p>
            <a:r>
              <a:rPr lang="en-US" sz="3600" dirty="0"/>
              <a:t>ZOI envelopes</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5</a:t>
            </a:fld>
            <a:endParaRPr lang="en-US" dirty="0"/>
          </a:p>
        </p:txBody>
      </p:sp>
      <p:sp>
        <p:nvSpPr>
          <p:cNvPr id="7" name="Content Placeholder 2"/>
          <p:cNvSpPr txBox="1">
            <a:spLocks/>
          </p:cNvSpPr>
          <p:nvPr/>
        </p:nvSpPr>
        <p:spPr bwMode="auto">
          <a:xfrm>
            <a:off x="457200" y="1652225"/>
            <a:ext cx="8229599" cy="259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bg2"/>
              </a:buClr>
              <a:buSzPct val="40000"/>
              <a:buFont typeface="Wingdings" pitchFamily="2" charset="2"/>
              <a:buChar char="n"/>
              <a:defRPr sz="2400">
                <a:solidFill>
                  <a:schemeClr val="tx1"/>
                </a:solidFill>
                <a:latin typeface="Arial" charset="0"/>
              </a:defRPr>
            </a:lvl3pPr>
            <a:lvl4pPr marL="1600200" indent="-228600" algn="l" rtl="0" eaLnBrk="0" fontAlgn="base" hangingPunct="0">
              <a:spcBef>
                <a:spcPct val="20000"/>
              </a:spcBef>
              <a:spcAft>
                <a:spcPct val="0"/>
              </a:spcAft>
              <a:buClr>
                <a:schemeClr val="accent2"/>
              </a:buClr>
              <a:buSzPct val="40000"/>
              <a:buFont typeface="Wingdings" pitchFamily="2" charset="2"/>
              <a:buChar char="¨"/>
              <a:defRPr sz="2000">
                <a:solidFill>
                  <a:schemeClr val="tx1"/>
                </a:solidFill>
                <a:latin typeface="Arial" charset="0"/>
              </a:defRPr>
            </a:lvl4pPr>
            <a:lvl5pPr marL="2057400" indent="-228600" algn="l" rtl="0" eaLnBrk="0" fontAlgn="base" hangingPunct="0">
              <a:spcBef>
                <a:spcPct val="20000"/>
              </a:spcBef>
              <a:spcAft>
                <a:spcPct val="0"/>
              </a:spcAft>
              <a:buClr>
                <a:schemeClr val="bg2"/>
              </a:buClr>
              <a:buSzPct val="30000"/>
              <a:buFont typeface="Wingdings" pitchFamily="2" charset="2"/>
              <a:buChar char="§"/>
              <a:defRPr sz="2000">
                <a:solidFill>
                  <a:schemeClr val="tx1"/>
                </a:solidFill>
                <a:latin typeface="Arial" charset="0"/>
              </a:defRPr>
            </a:lvl5pPr>
            <a:lvl6pPr marL="25146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chemeClr val="bg2"/>
              </a:buClr>
              <a:buSzPct val="30000"/>
              <a:buFont typeface="Wingdings" pitchFamily="2" charset="2"/>
              <a:buChar char="§"/>
              <a:defRPr sz="2000">
                <a:solidFill>
                  <a:schemeClr val="tx1"/>
                </a:solidFill>
                <a:latin typeface="Arial" charset="0"/>
              </a:defRPr>
            </a:lvl9pPr>
          </a:lstStyle>
          <a:p>
            <a:r>
              <a:rPr lang="en-US" sz="2800" dirty="0"/>
              <a:t>ZOI envelopes used by designers to determine safe placement of features near back side or over top of barrier</a:t>
            </a:r>
          </a:p>
          <a:p>
            <a:r>
              <a:rPr lang="en-US" sz="2800" dirty="0"/>
              <a:t>Objects located in ZOI may require testing to confirm crashworthiness</a:t>
            </a:r>
            <a:endParaRPr lang="en-US" sz="1600" dirty="0"/>
          </a:p>
        </p:txBody>
      </p:sp>
      <p:sp>
        <p:nvSpPr>
          <p:cNvPr id="5" name="Footer Placeholder 4"/>
          <p:cNvSpPr>
            <a:spLocks noGrp="1"/>
          </p:cNvSpPr>
          <p:nvPr/>
        </p:nvSpPr>
        <p:spPr bwMode="auto">
          <a:xfrm>
            <a:off x="581521" y="6548022"/>
            <a:ext cx="7186407"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a:t>
            </a:r>
            <a:r>
              <a:rPr lang="en-US" b="1" dirty="0"/>
              <a:t>    TASK 1: PROJECT SETUP</a:t>
            </a:r>
            <a:r>
              <a:rPr lang="en-US" dirty="0"/>
              <a:t> </a:t>
            </a:r>
            <a:r>
              <a:rPr lang="en-US" dirty="0">
                <a:sym typeface="Wingdings" panose="05000000000000000000" pitchFamily="2" charset="2"/>
              </a:rPr>
              <a:t></a:t>
            </a:r>
            <a:r>
              <a:rPr lang="en-US" dirty="0"/>
              <a:t> TASK 2 </a:t>
            </a:r>
            <a:r>
              <a:rPr lang="en-US" dirty="0">
                <a:sym typeface="Wingdings" panose="05000000000000000000" pitchFamily="2" charset="2"/>
              </a:rPr>
              <a:t></a:t>
            </a:r>
            <a:r>
              <a:rPr lang="en-US" dirty="0"/>
              <a:t> TASK 3 </a:t>
            </a:r>
            <a:r>
              <a:rPr lang="en-US" dirty="0">
                <a:sym typeface="Wingdings" panose="05000000000000000000" pitchFamily="2" charset="2"/>
              </a:rPr>
              <a:t></a:t>
            </a:r>
            <a:r>
              <a:rPr lang="en-US" dirty="0"/>
              <a:t> TASK 4 </a:t>
            </a:r>
            <a:r>
              <a:rPr lang="en-US" dirty="0">
                <a:sym typeface="Wingdings" panose="05000000000000000000" pitchFamily="2" charset="2"/>
              </a:rPr>
              <a:t></a:t>
            </a:r>
            <a:r>
              <a:rPr lang="en-US" dirty="0"/>
              <a:t> TASK 5</a:t>
            </a:r>
          </a:p>
        </p:txBody>
      </p:sp>
      <p:cxnSp>
        <p:nvCxnSpPr>
          <p:cNvPr id="8" name="Straight Connector 7"/>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pic>
        <p:nvPicPr>
          <p:cNvPr id="29" name="Picture 28"/>
          <p:cNvPicPr/>
          <p:nvPr/>
        </p:nvPicPr>
        <p:blipFill rotWithShape="1">
          <a:blip r:embed="rId2" cstate="print">
            <a:extLst>
              <a:ext uri="{28A0092B-C50C-407E-A947-70E740481C1C}">
                <a14:useLocalDpi xmlns:a14="http://schemas.microsoft.com/office/drawing/2010/main" val="0"/>
              </a:ext>
            </a:extLst>
          </a:blip>
          <a:srcRect l="14648" r="5213" b="7985"/>
          <a:stretch/>
        </p:blipFill>
        <p:spPr bwMode="auto">
          <a:xfrm>
            <a:off x="2435294" y="4560636"/>
            <a:ext cx="3936274" cy="18401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017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35344"/>
            <a:ext cx="8229600" cy="823912"/>
          </a:xfrm>
        </p:spPr>
        <p:txBody>
          <a:bodyPr/>
          <a:lstStyle/>
          <a:p>
            <a:r>
              <a:rPr lang="en-US" sz="3600" dirty="0"/>
              <a:t>Project Objectives</a:t>
            </a:r>
          </a:p>
        </p:txBody>
      </p:sp>
      <p:sp>
        <p:nvSpPr>
          <p:cNvPr id="3" name="Content Placeholder 2"/>
          <p:cNvSpPr>
            <a:spLocks noGrp="1"/>
          </p:cNvSpPr>
          <p:nvPr>
            <p:ph idx="1"/>
          </p:nvPr>
        </p:nvSpPr>
        <p:spPr>
          <a:xfrm>
            <a:off x="457200" y="1023966"/>
            <a:ext cx="8291384" cy="5066857"/>
          </a:xfrm>
        </p:spPr>
        <p:txBody>
          <a:bodyPr/>
          <a:lstStyle/>
          <a:p>
            <a:pPr marL="0" indent="0">
              <a:buNone/>
            </a:pPr>
            <a:r>
              <a:rPr lang="en-US" sz="2000" b="1" dirty="0"/>
              <a:t>Main objective: </a:t>
            </a:r>
            <a:r>
              <a:rPr lang="en-US" sz="2000" dirty="0"/>
              <a:t>develop ZOI envelopes for a variety of rigid barriers under MASH criteria</a:t>
            </a:r>
          </a:p>
          <a:p>
            <a:pPr marL="0" indent="0" algn="ctr">
              <a:buNone/>
            </a:pPr>
            <a:endParaRPr lang="en-US" sz="1000" i="1" dirty="0">
              <a:solidFill>
                <a:srgbClr val="C00000"/>
              </a:solidFill>
            </a:endParaRPr>
          </a:p>
          <a:p>
            <a:r>
              <a:rPr lang="en-US" sz="2400" dirty="0"/>
              <a:t>Identify rigid barrier height thresholds</a:t>
            </a:r>
            <a:r>
              <a:rPr lang="en-US" sz="2800" dirty="0"/>
              <a:t> </a:t>
            </a:r>
          </a:p>
          <a:p>
            <a:pPr lvl="1"/>
            <a:r>
              <a:rPr lang="en-US" sz="1800" dirty="0"/>
              <a:t>Minimum required and maximum used barrier heights</a:t>
            </a:r>
          </a:p>
          <a:p>
            <a:r>
              <a:rPr lang="en-US" sz="2400" dirty="0"/>
              <a:t>Determine ZOI for each class of rigid barriers</a:t>
            </a:r>
          </a:p>
          <a:p>
            <a:pPr lvl="1"/>
            <a:r>
              <a:rPr lang="en-US" sz="1800" dirty="0"/>
              <a:t>Jersey, F-shape, single-slope, vertical, low-profile </a:t>
            </a:r>
          </a:p>
          <a:p>
            <a:r>
              <a:rPr lang="en-US" sz="2400" dirty="0"/>
              <a:t>Analyze ZOI under MASH TL-2, TL-3, TL-4, and TL-5</a:t>
            </a:r>
          </a:p>
          <a:p>
            <a:r>
              <a:rPr lang="en-US" sz="2400" dirty="0"/>
              <a:t>Validate ZOI envelopes using simulation and previous full-scale crash tests</a:t>
            </a:r>
          </a:p>
          <a:p>
            <a:r>
              <a:rPr lang="en-US" sz="2400" dirty="0"/>
              <a:t>Develop guidance for inclusion in Roadside Design Guide </a:t>
            </a:r>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6</a:t>
            </a:fld>
            <a:endParaRPr lang="en-US" dirty="0"/>
          </a:p>
        </p:txBody>
      </p:sp>
      <p:sp>
        <p:nvSpPr>
          <p:cNvPr id="7" name="Footer Placeholder 4"/>
          <p:cNvSpPr>
            <a:spLocks noGrp="1"/>
          </p:cNvSpPr>
          <p:nvPr/>
        </p:nvSpPr>
        <p:spPr bwMode="auto">
          <a:xfrm>
            <a:off x="581521" y="6548022"/>
            <a:ext cx="7186407"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a:t>
            </a:r>
            <a:r>
              <a:rPr lang="en-US" b="1" dirty="0"/>
              <a:t>    TASK 1: PROJECT SETUP</a:t>
            </a:r>
            <a:r>
              <a:rPr lang="en-US" dirty="0"/>
              <a:t> </a:t>
            </a:r>
            <a:r>
              <a:rPr lang="en-US" dirty="0">
                <a:sym typeface="Wingdings" panose="05000000000000000000" pitchFamily="2" charset="2"/>
              </a:rPr>
              <a:t></a:t>
            </a:r>
            <a:r>
              <a:rPr lang="en-US" dirty="0"/>
              <a:t> TASK 2 </a:t>
            </a:r>
            <a:r>
              <a:rPr lang="en-US" dirty="0">
                <a:sym typeface="Wingdings" panose="05000000000000000000" pitchFamily="2" charset="2"/>
              </a:rPr>
              <a:t></a:t>
            </a:r>
            <a:r>
              <a:rPr lang="en-US" dirty="0"/>
              <a:t> TASK 3 </a:t>
            </a:r>
            <a:r>
              <a:rPr lang="en-US" dirty="0">
                <a:sym typeface="Wingdings" panose="05000000000000000000" pitchFamily="2" charset="2"/>
              </a:rPr>
              <a:t></a:t>
            </a:r>
            <a:r>
              <a:rPr lang="en-US" dirty="0"/>
              <a:t> TASK 4 </a:t>
            </a:r>
            <a:r>
              <a:rPr lang="en-US" dirty="0">
                <a:sym typeface="Wingdings" panose="05000000000000000000" pitchFamily="2" charset="2"/>
              </a:rPr>
              <a:t></a:t>
            </a:r>
            <a:r>
              <a:rPr lang="en-US" dirty="0"/>
              <a:t> TASK 5</a:t>
            </a:r>
          </a:p>
        </p:txBody>
      </p:sp>
      <p:cxnSp>
        <p:nvCxnSpPr>
          <p:cNvPr id="8" name="Straight Connector 7"/>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spTree>
    <p:extLst>
      <p:ext uri="{BB962C8B-B14F-4D97-AF65-F5344CB8AC3E}">
        <p14:creationId xmlns:p14="http://schemas.microsoft.com/office/powerpoint/2010/main" val="1178106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B852-6A3E-413D-932B-D0E657B28890}"/>
              </a:ext>
            </a:extLst>
          </p:cNvPr>
          <p:cNvSpPr>
            <a:spLocks noGrp="1"/>
          </p:cNvSpPr>
          <p:nvPr>
            <p:ph type="title"/>
          </p:nvPr>
        </p:nvSpPr>
        <p:spPr/>
        <p:txBody>
          <a:bodyPr/>
          <a:lstStyle/>
          <a:p>
            <a:r>
              <a:rPr lang="en-US" dirty="0"/>
              <a:t>Task 1</a:t>
            </a:r>
          </a:p>
        </p:txBody>
      </p:sp>
      <p:sp>
        <p:nvSpPr>
          <p:cNvPr id="3" name="Content Placeholder 2">
            <a:extLst>
              <a:ext uri="{FF2B5EF4-FFF2-40B4-BE49-F238E27FC236}">
                <a16:creationId xmlns:a16="http://schemas.microsoft.com/office/drawing/2014/main" id="{1C5F7C70-27CE-4FE6-A070-9E2AB168708A}"/>
              </a:ext>
            </a:extLst>
          </p:cNvPr>
          <p:cNvSpPr>
            <a:spLocks noGrp="1"/>
          </p:cNvSpPr>
          <p:nvPr>
            <p:ph idx="1"/>
          </p:nvPr>
        </p:nvSpPr>
        <p:spPr/>
        <p:txBody>
          <a:bodyPr/>
          <a:lstStyle/>
          <a:p>
            <a:r>
              <a:rPr lang="en-US" dirty="0"/>
              <a:t>Research team met with NCHRP panel to discuss plan</a:t>
            </a:r>
          </a:p>
          <a:p>
            <a:pPr lvl="1"/>
            <a:r>
              <a:rPr lang="en-US" dirty="0"/>
              <a:t>Result: Contract and AWP executed 9/20/2018</a:t>
            </a:r>
          </a:p>
        </p:txBody>
      </p:sp>
      <p:sp>
        <p:nvSpPr>
          <p:cNvPr id="4" name="Slide Number Placeholder 3">
            <a:extLst>
              <a:ext uri="{FF2B5EF4-FFF2-40B4-BE49-F238E27FC236}">
                <a16:creationId xmlns:a16="http://schemas.microsoft.com/office/drawing/2014/main" id="{92B1AA7E-809B-468A-85F3-A0D462A14B35}"/>
              </a:ext>
            </a:extLst>
          </p:cNvPr>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7</a:t>
            </a:fld>
            <a:endParaRPr lang="en-US" dirty="0"/>
          </a:p>
        </p:txBody>
      </p:sp>
    </p:spTree>
    <p:extLst>
      <p:ext uri="{BB962C8B-B14F-4D97-AF65-F5344CB8AC3E}">
        <p14:creationId xmlns:p14="http://schemas.microsoft.com/office/powerpoint/2010/main" val="1049119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B852-6A3E-413D-932B-D0E657B28890}"/>
              </a:ext>
            </a:extLst>
          </p:cNvPr>
          <p:cNvSpPr>
            <a:spLocks noGrp="1"/>
          </p:cNvSpPr>
          <p:nvPr>
            <p:ph type="title"/>
          </p:nvPr>
        </p:nvSpPr>
        <p:spPr>
          <a:xfrm>
            <a:off x="800100" y="96689"/>
            <a:ext cx="7543800" cy="1450757"/>
          </a:xfrm>
        </p:spPr>
        <p:txBody>
          <a:bodyPr/>
          <a:lstStyle/>
          <a:p>
            <a:r>
              <a:rPr lang="en-US" dirty="0"/>
              <a:t>Task 2</a:t>
            </a:r>
          </a:p>
        </p:txBody>
      </p:sp>
      <p:sp>
        <p:nvSpPr>
          <p:cNvPr id="3" name="Content Placeholder 2">
            <a:extLst>
              <a:ext uri="{FF2B5EF4-FFF2-40B4-BE49-F238E27FC236}">
                <a16:creationId xmlns:a16="http://schemas.microsoft.com/office/drawing/2014/main" id="{1C5F7C70-27CE-4FE6-A070-9E2AB168708A}"/>
              </a:ext>
            </a:extLst>
          </p:cNvPr>
          <p:cNvSpPr>
            <a:spLocks noGrp="1"/>
          </p:cNvSpPr>
          <p:nvPr>
            <p:ph idx="1"/>
          </p:nvPr>
        </p:nvSpPr>
        <p:spPr>
          <a:xfrm>
            <a:off x="457200" y="1873188"/>
            <a:ext cx="8229600" cy="3994212"/>
          </a:xfrm>
        </p:spPr>
        <p:txBody>
          <a:bodyPr/>
          <a:lstStyle/>
          <a:p>
            <a:r>
              <a:rPr lang="en-US" dirty="0"/>
              <a:t>Literature review performed to collect full-scale crash test data &amp; ZOI references</a:t>
            </a:r>
          </a:p>
          <a:p>
            <a:pPr lvl="1"/>
            <a:r>
              <a:rPr lang="en-US" dirty="0"/>
              <a:t>AASHTO RDG</a:t>
            </a:r>
          </a:p>
          <a:p>
            <a:pPr lvl="1"/>
            <a:r>
              <a:rPr lang="en-US" dirty="0"/>
              <a:t>MASH test designations 2-11, 3-11, and 4-12</a:t>
            </a:r>
          </a:p>
          <a:p>
            <a:pPr lvl="1"/>
            <a:r>
              <a:rPr lang="en-US" dirty="0"/>
              <a:t>MASH and NCHRP Report No. 350 test designation 5-12</a:t>
            </a:r>
          </a:p>
          <a:p>
            <a:pPr lvl="1"/>
            <a:r>
              <a:rPr lang="en-US" dirty="0"/>
              <a:t>Real-world crash data (ISPE)</a:t>
            </a:r>
          </a:p>
          <a:p>
            <a:r>
              <a:rPr lang="en-US" dirty="0"/>
              <a:t>Also surveyed state DOTs on ZOI design &amp; common barrier heights, shapes</a:t>
            </a:r>
          </a:p>
        </p:txBody>
      </p:sp>
      <p:sp>
        <p:nvSpPr>
          <p:cNvPr id="4" name="Slide Number Placeholder 3">
            <a:extLst>
              <a:ext uri="{FF2B5EF4-FFF2-40B4-BE49-F238E27FC236}">
                <a16:creationId xmlns:a16="http://schemas.microsoft.com/office/drawing/2014/main" id="{92B1AA7E-809B-468A-85F3-A0D462A14B35}"/>
              </a:ext>
            </a:extLst>
          </p:cNvPr>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8</a:t>
            </a:fld>
            <a:endParaRPr lang="en-US" dirty="0"/>
          </a:p>
        </p:txBody>
      </p:sp>
    </p:spTree>
    <p:extLst>
      <p:ext uri="{BB962C8B-B14F-4D97-AF65-F5344CB8AC3E}">
        <p14:creationId xmlns:p14="http://schemas.microsoft.com/office/powerpoint/2010/main" val="3087514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661" y="52196"/>
            <a:ext cx="8229600" cy="823912"/>
          </a:xfrm>
        </p:spPr>
        <p:txBody>
          <a:bodyPr/>
          <a:lstStyle/>
          <a:p>
            <a:r>
              <a:rPr lang="en-US" sz="3600" dirty="0"/>
              <a:t>NCHRP Report 350 ZOI envelopes</a:t>
            </a:r>
          </a:p>
        </p:txBody>
      </p:sp>
      <p:sp>
        <p:nvSpPr>
          <p:cNvPr id="3" name="Content Placeholder 2"/>
          <p:cNvSpPr>
            <a:spLocks noGrp="1"/>
          </p:cNvSpPr>
          <p:nvPr>
            <p:ph idx="1"/>
          </p:nvPr>
        </p:nvSpPr>
        <p:spPr>
          <a:xfrm>
            <a:off x="304800" y="1271469"/>
            <a:ext cx="8229600" cy="5367456"/>
          </a:xfrm>
        </p:spPr>
        <p:txBody>
          <a:bodyPr/>
          <a:lstStyle/>
          <a:p>
            <a:endParaRPr lang="en-US" sz="1100" dirty="0"/>
          </a:p>
          <a:p>
            <a:pPr marL="457200" lvl="1" indent="0">
              <a:buNone/>
            </a:pPr>
            <a:endParaRPr lang="en-US" dirty="0"/>
          </a:p>
        </p:txBody>
      </p:sp>
      <p:sp>
        <p:nvSpPr>
          <p:cNvPr id="4" name="Slide Number Placeholder 3"/>
          <p:cNvSpPr>
            <a:spLocks noGrp="1"/>
          </p:cNvSpPr>
          <p:nvPr>
            <p:ph type="sldNum" sz="quarter" idx="4294967295"/>
          </p:nvPr>
        </p:nvSpPr>
        <p:spPr>
          <a:xfrm>
            <a:off x="7010400" y="6400800"/>
            <a:ext cx="2133600" cy="457200"/>
          </a:xfrm>
        </p:spPr>
        <p:txBody>
          <a:bodyPr/>
          <a:lstStyle/>
          <a:p>
            <a:pPr>
              <a:defRPr/>
            </a:pPr>
            <a:fld id="{62652FC9-B4A2-484B-A2FC-89D150CA4223}" type="slidenum">
              <a:rPr lang="en-US" smtClean="0"/>
              <a:pPr>
                <a:defRPr/>
              </a:pPr>
              <a:t>9</a:t>
            </a:fld>
            <a:endParaRPr lang="en-US" dirty="0"/>
          </a:p>
        </p:txBody>
      </p:sp>
      <p:pic>
        <p:nvPicPr>
          <p:cNvPr id="14" name="Picture 13"/>
          <p:cNvPicPr/>
          <p:nvPr/>
        </p:nvPicPr>
        <p:blipFill rotWithShape="1">
          <a:blip r:embed="rId3"/>
          <a:srcRect r="3692"/>
          <a:stretch/>
        </p:blipFill>
        <p:spPr>
          <a:xfrm>
            <a:off x="304800" y="1928380"/>
            <a:ext cx="4050179" cy="3084025"/>
          </a:xfrm>
          <a:prstGeom prst="rect">
            <a:avLst/>
          </a:prstGeom>
        </p:spPr>
      </p:pic>
      <p:sp>
        <p:nvSpPr>
          <p:cNvPr id="15" name="Rectangle 14"/>
          <p:cNvSpPr/>
          <p:nvPr/>
        </p:nvSpPr>
        <p:spPr>
          <a:xfrm>
            <a:off x="1684896" y="5102167"/>
            <a:ext cx="1289985" cy="523220"/>
          </a:xfrm>
          <a:prstGeom prst="rect">
            <a:avLst/>
          </a:prstGeom>
        </p:spPr>
        <p:txBody>
          <a:bodyPr wrap="square">
            <a:spAutoFit/>
          </a:bodyPr>
          <a:lstStyle/>
          <a:p>
            <a:pPr algn="ctr"/>
            <a:r>
              <a:rPr lang="en-US" sz="1400" dirty="0"/>
              <a:t>TL-2 barriers</a:t>
            </a:r>
          </a:p>
          <a:p>
            <a:pPr algn="ctr"/>
            <a:r>
              <a:rPr lang="en-US" sz="1400" dirty="0"/>
              <a:t>(≤ 27 in.)</a:t>
            </a:r>
          </a:p>
        </p:txBody>
      </p:sp>
      <p:pic>
        <p:nvPicPr>
          <p:cNvPr id="16" name="Picture 15"/>
          <p:cNvPicPr/>
          <p:nvPr/>
        </p:nvPicPr>
        <p:blipFill rotWithShape="1">
          <a:blip r:embed="rId4"/>
          <a:srcRect r="3731"/>
          <a:stretch/>
        </p:blipFill>
        <p:spPr>
          <a:xfrm>
            <a:off x="4586561" y="1768459"/>
            <a:ext cx="4318353" cy="3096991"/>
          </a:xfrm>
          <a:prstGeom prst="rect">
            <a:avLst/>
          </a:prstGeom>
        </p:spPr>
      </p:pic>
      <p:sp>
        <p:nvSpPr>
          <p:cNvPr id="17" name="Rectangle 16"/>
          <p:cNvSpPr/>
          <p:nvPr/>
        </p:nvSpPr>
        <p:spPr>
          <a:xfrm>
            <a:off x="4461463" y="5102167"/>
            <a:ext cx="2179819" cy="523220"/>
          </a:xfrm>
          <a:prstGeom prst="rect">
            <a:avLst/>
          </a:prstGeom>
        </p:spPr>
        <p:txBody>
          <a:bodyPr wrap="square">
            <a:spAutoFit/>
          </a:bodyPr>
          <a:lstStyle/>
          <a:p>
            <a:pPr algn="ctr"/>
            <a:r>
              <a:rPr lang="en-US" sz="1400" dirty="0"/>
              <a:t>TL-3 sloped-face</a:t>
            </a:r>
          </a:p>
          <a:p>
            <a:pPr algn="ctr"/>
            <a:r>
              <a:rPr lang="en-US" sz="1400" dirty="0"/>
              <a:t>barriers (30-to-32 in.)</a:t>
            </a:r>
          </a:p>
        </p:txBody>
      </p:sp>
      <p:sp>
        <p:nvSpPr>
          <p:cNvPr id="10" name="Rectangle 9"/>
          <p:cNvSpPr/>
          <p:nvPr/>
        </p:nvSpPr>
        <p:spPr>
          <a:xfrm>
            <a:off x="6991693" y="5102167"/>
            <a:ext cx="2133600" cy="523220"/>
          </a:xfrm>
          <a:prstGeom prst="rect">
            <a:avLst/>
          </a:prstGeom>
        </p:spPr>
        <p:txBody>
          <a:bodyPr wrap="square">
            <a:spAutoFit/>
          </a:bodyPr>
          <a:lstStyle/>
          <a:p>
            <a:pPr algn="ctr"/>
            <a:r>
              <a:rPr lang="en-US" sz="1400" dirty="0"/>
              <a:t>TL-3 steel tubular rails on curb (32-to-34 in.) </a:t>
            </a:r>
          </a:p>
        </p:txBody>
      </p:sp>
      <p:sp>
        <p:nvSpPr>
          <p:cNvPr id="12" name="Footer Placeholder 4"/>
          <p:cNvSpPr>
            <a:spLocks noGrp="1"/>
          </p:cNvSpPr>
          <p:nvPr/>
        </p:nvSpPr>
        <p:spPr bwMode="auto">
          <a:xfrm>
            <a:off x="581521" y="6548022"/>
            <a:ext cx="7186407" cy="301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t>PHASE I</a:t>
            </a:r>
            <a:r>
              <a:rPr lang="en-US" b="1" dirty="0"/>
              <a:t>    TASK 1: PROJECT SETUP</a:t>
            </a:r>
            <a:r>
              <a:rPr lang="en-US" dirty="0"/>
              <a:t> </a:t>
            </a:r>
            <a:r>
              <a:rPr lang="en-US" dirty="0">
                <a:sym typeface="Wingdings" panose="05000000000000000000" pitchFamily="2" charset="2"/>
              </a:rPr>
              <a:t></a:t>
            </a:r>
            <a:r>
              <a:rPr lang="en-US" dirty="0"/>
              <a:t> TASK 2 </a:t>
            </a:r>
            <a:r>
              <a:rPr lang="en-US" dirty="0">
                <a:sym typeface="Wingdings" panose="05000000000000000000" pitchFamily="2" charset="2"/>
              </a:rPr>
              <a:t></a:t>
            </a:r>
            <a:r>
              <a:rPr lang="en-US" dirty="0"/>
              <a:t> TASK 3 </a:t>
            </a:r>
            <a:r>
              <a:rPr lang="en-US" dirty="0">
                <a:sym typeface="Wingdings" panose="05000000000000000000" pitchFamily="2" charset="2"/>
              </a:rPr>
              <a:t></a:t>
            </a:r>
            <a:r>
              <a:rPr lang="en-US" dirty="0"/>
              <a:t> TASK 4 </a:t>
            </a:r>
            <a:r>
              <a:rPr lang="en-US" dirty="0">
                <a:sym typeface="Wingdings" panose="05000000000000000000" pitchFamily="2" charset="2"/>
              </a:rPr>
              <a:t></a:t>
            </a:r>
            <a:r>
              <a:rPr lang="en-US" dirty="0"/>
              <a:t> TASK 5</a:t>
            </a:r>
          </a:p>
        </p:txBody>
      </p:sp>
      <p:cxnSp>
        <p:nvCxnSpPr>
          <p:cNvPr id="13" name="Straight Connector 12"/>
          <p:cNvCxnSpPr/>
          <p:nvPr/>
        </p:nvCxnSpPr>
        <p:spPr bwMode="auto">
          <a:xfrm>
            <a:off x="0" y="6548022"/>
            <a:ext cx="91440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sp>
        <p:nvSpPr>
          <p:cNvPr id="5" name="TextBox 4">
            <a:extLst>
              <a:ext uri="{FF2B5EF4-FFF2-40B4-BE49-F238E27FC236}">
                <a16:creationId xmlns:a16="http://schemas.microsoft.com/office/drawing/2014/main" id="{09471FA8-70A2-43FD-B720-7A5F3CD2BFA4}"/>
              </a:ext>
            </a:extLst>
          </p:cNvPr>
          <p:cNvSpPr txBox="1"/>
          <p:nvPr/>
        </p:nvSpPr>
        <p:spPr>
          <a:xfrm>
            <a:off x="247655" y="5890768"/>
            <a:ext cx="8427611" cy="400110"/>
          </a:xfrm>
          <a:prstGeom prst="rect">
            <a:avLst/>
          </a:prstGeom>
          <a:noFill/>
        </p:spPr>
        <p:txBody>
          <a:bodyPr wrap="square" rtlCol="0">
            <a:spAutoFit/>
          </a:bodyPr>
          <a:lstStyle/>
          <a:p>
            <a:r>
              <a:rPr lang="en-US" sz="2000" i="1" dirty="0"/>
              <a:t>Roadside Design Guide (4</a:t>
            </a:r>
            <a:r>
              <a:rPr lang="en-US" sz="2000" i="1" baseline="30000" dirty="0"/>
              <a:t>th</a:t>
            </a:r>
            <a:r>
              <a:rPr lang="en-US" sz="2000" i="1" dirty="0"/>
              <a:t> Ed)</a:t>
            </a:r>
            <a:r>
              <a:rPr lang="en-US" sz="2000" dirty="0"/>
              <a:t>, AASHTO, Washington, D.C., 2011.</a:t>
            </a:r>
            <a:endParaRPr lang="en-US" sz="2000" i="1" dirty="0"/>
          </a:p>
        </p:txBody>
      </p:sp>
    </p:spTree>
    <p:extLst>
      <p:ext uri="{BB962C8B-B14F-4D97-AF65-F5344CB8AC3E}">
        <p14:creationId xmlns:p14="http://schemas.microsoft.com/office/powerpoint/2010/main" val="2469590741"/>
      </p:ext>
    </p:extLst>
  </p:cSld>
  <p:clrMapOvr>
    <a:masterClrMapping/>
  </p:clrMapOvr>
</p:sld>
</file>

<file path=ppt/theme/theme1.xml><?xml version="1.0" encoding="utf-8"?>
<a:theme xmlns:a="http://schemas.openxmlformats.org/drawingml/2006/main" name="academynet_179353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academynet_179353 (3)</Template>
  <TotalTime>5240</TotalTime>
  <Words>3638</Words>
  <Application>Microsoft Office PowerPoint</Application>
  <PresentationFormat>On-screen Show (4:3)</PresentationFormat>
  <Paragraphs>975</Paragraphs>
  <Slides>47</Slides>
  <Notes>6</Notes>
  <HiddenSlides>0</HiddenSlides>
  <MMClips>5</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47</vt:i4>
      </vt:variant>
    </vt:vector>
  </HeadingPairs>
  <TitlesOfParts>
    <vt:vector size="60" baseType="lpstr">
      <vt:lpstr>Arial</vt:lpstr>
      <vt:lpstr>Calibri</vt:lpstr>
      <vt:lpstr>Calibri Light</vt:lpstr>
      <vt:lpstr>Geneva</vt:lpstr>
      <vt:lpstr>News Gothic MT</vt:lpstr>
      <vt:lpstr>Times New Roman</vt:lpstr>
      <vt:lpstr>Trebuchet MS</vt:lpstr>
      <vt:lpstr>Tw Cen MT</vt:lpstr>
      <vt:lpstr>Verdana</vt:lpstr>
      <vt:lpstr>Wingdings</vt:lpstr>
      <vt:lpstr>academynet_179353 (3)</vt:lpstr>
      <vt:lpstr>Retrospect</vt:lpstr>
      <vt:lpstr>Office Theme</vt:lpstr>
      <vt:lpstr>PowerPoint Presentation</vt:lpstr>
      <vt:lpstr>PowerPoint Presentation</vt:lpstr>
      <vt:lpstr>NCHRP 22-34 Project Scope</vt:lpstr>
      <vt:lpstr>Background</vt:lpstr>
      <vt:lpstr>ZOI envelopes</vt:lpstr>
      <vt:lpstr>Project Objectives</vt:lpstr>
      <vt:lpstr>Task 1</vt:lpstr>
      <vt:lpstr>Task 2</vt:lpstr>
      <vt:lpstr>NCHRP Report 350 ZOI envelopes</vt:lpstr>
      <vt:lpstr>NCHRP Report 350 ZOI envelopes</vt:lpstr>
      <vt:lpstr>WisDOT simulated ZOI (2014)</vt:lpstr>
      <vt:lpstr>Rigid hazards in ZOI</vt:lpstr>
      <vt:lpstr>Crash test database</vt:lpstr>
      <vt:lpstr>Existing rigid barrier simulations</vt:lpstr>
      <vt:lpstr>In-service performance review</vt:lpstr>
      <vt:lpstr>Agency survey</vt:lpstr>
      <vt:lpstr>Task 3: Barrier Height Thresholds</vt:lpstr>
      <vt:lpstr>Task 4: Crash Test Video Analysis</vt:lpstr>
      <vt:lpstr>ZOI measurement from video</vt:lpstr>
      <vt:lpstr>Vehicle-barrier interaction</vt:lpstr>
      <vt:lpstr>Task 5: Phase I Summary</vt:lpstr>
      <vt:lpstr>Task 6: Simulation Validation</vt:lpstr>
      <vt:lpstr>MASH TL-2 test no. IBBR-1</vt:lpstr>
      <vt:lpstr>MASH TL-3 test no. H34BR-2</vt:lpstr>
      <vt:lpstr>MASH TL-4 test no. 4CBR-1</vt:lpstr>
      <vt:lpstr>MASH TL-5 test no. MAN-1</vt:lpstr>
      <vt:lpstr>Task 7: Simulation Matrix</vt:lpstr>
      <vt:lpstr>Task 8: Selection of ZOI Envelopes</vt:lpstr>
      <vt:lpstr>Evaluation of Simulation Results</vt:lpstr>
      <vt:lpstr>Proposed TL-2 ZOI envelopes</vt:lpstr>
      <vt:lpstr>Proposed TL-3 ZOI envelopes</vt:lpstr>
      <vt:lpstr>Proposed TL-4 ZOI cab envelopes</vt:lpstr>
      <vt:lpstr>Simulated TL-4 ZOI box envelopes</vt:lpstr>
      <vt:lpstr>Proposed TL-4 ZOI box envelopes</vt:lpstr>
      <vt:lpstr>Proposed TL-5 ZOI cab envelopes</vt:lpstr>
      <vt:lpstr>Simulated TL-5 ZOI trailer envelopes</vt:lpstr>
      <vt:lpstr>Proposed TL-5 ZOI trailer envelopes</vt:lpstr>
      <vt:lpstr>RDG Envelope Recommendations</vt:lpstr>
      <vt:lpstr>TL-2 RDG Recommendations</vt:lpstr>
      <vt:lpstr>TL-3 RDG Recommendations</vt:lpstr>
      <vt:lpstr>TL-4 ZOI Cab RDG Recommendations</vt:lpstr>
      <vt:lpstr>TL-4 ZOI Box RDG Recommendations</vt:lpstr>
      <vt:lpstr>TL-5 ZOI cab envelope recommendations</vt:lpstr>
      <vt:lpstr>TL-5 ZOI trailer envelope recommendations</vt:lpstr>
      <vt:lpstr>Task 9: Future Work</vt:lpstr>
      <vt:lpstr>Task 9: Future Work</vt:lpstr>
      <vt:lpstr>Task 10: RDG Update</vt:lpstr>
    </vt:vector>
  </TitlesOfParts>
  <Company>The National Academies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PANEL MEETING</dc:title>
  <dc:creator>ITS</dc:creator>
  <cp:lastModifiedBy>Mackie, Paul</cp:lastModifiedBy>
  <cp:revision>158</cp:revision>
  <cp:lastPrinted>2017-12-01T15:57:58Z</cp:lastPrinted>
  <dcterms:created xsi:type="dcterms:W3CDTF">2017-11-21T17:12:07Z</dcterms:created>
  <dcterms:modified xsi:type="dcterms:W3CDTF">2022-11-02T17:55:04Z</dcterms:modified>
</cp:coreProperties>
</file>