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2"/>
  </p:notesMasterIdLst>
  <p:sldIdLst>
    <p:sldId id="2776" r:id="rId2"/>
    <p:sldId id="2722" r:id="rId3"/>
    <p:sldId id="2778" r:id="rId4"/>
    <p:sldId id="2781" r:id="rId5"/>
    <p:sldId id="2783" r:id="rId6"/>
    <p:sldId id="2784" r:id="rId7"/>
    <p:sldId id="2802" r:id="rId8"/>
    <p:sldId id="2786" r:id="rId9"/>
    <p:sldId id="2804" r:id="rId10"/>
    <p:sldId id="2816" r:id="rId11"/>
    <p:sldId id="2817" r:id="rId12"/>
    <p:sldId id="2818" r:id="rId13"/>
    <p:sldId id="2819" r:id="rId14"/>
    <p:sldId id="2820" r:id="rId15"/>
    <p:sldId id="2821" r:id="rId16"/>
    <p:sldId id="2790" r:id="rId17"/>
    <p:sldId id="2809" r:id="rId18"/>
    <p:sldId id="2791" r:id="rId19"/>
    <p:sldId id="2810" r:id="rId20"/>
    <p:sldId id="2811" r:id="rId21"/>
    <p:sldId id="2812" r:id="rId22"/>
    <p:sldId id="2794" r:id="rId23"/>
    <p:sldId id="2795" r:id="rId24"/>
    <p:sldId id="2796" r:id="rId25"/>
    <p:sldId id="2797" r:id="rId26"/>
    <p:sldId id="2798" r:id="rId27"/>
    <p:sldId id="2799" r:id="rId28"/>
    <p:sldId id="2813" r:id="rId29"/>
    <p:sldId id="2801" r:id="rId30"/>
    <p:sldId id="2814" r:id="rId31"/>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5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 Chau H" initials="LCH" lastIdx="1" clrIdx="0">
    <p:extLst>
      <p:ext uri="{19B8F6BF-5375-455C-9EA6-DF929625EA0E}">
        <p15:presenceInfo xmlns:p15="http://schemas.microsoft.com/office/powerpoint/2012/main" userId="S::chle@iastate.edu::eec441d8-bb09-43c7-8a9e-4a8306b8d2d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0101"/>
    <a:srgbClr val="CD8C51"/>
    <a:srgbClr val="545760"/>
    <a:srgbClr val="F3B073"/>
    <a:srgbClr val="BFBFBF"/>
    <a:srgbClr val="504D4D"/>
    <a:srgbClr val="AEA602"/>
    <a:srgbClr val="54AF01"/>
    <a:srgbClr val="86AF01"/>
    <a:srgbClr val="9EAF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721" autoAdjust="0"/>
    <p:restoredTop sz="67742" autoAdjust="0"/>
  </p:normalViewPr>
  <p:slideViewPr>
    <p:cSldViewPr snapToGrid="0" snapToObjects="1">
      <p:cViewPr varScale="1">
        <p:scale>
          <a:sx n="35" d="100"/>
          <a:sy n="35" d="100"/>
        </p:scale>
        <p:origin x="1864" y="44"/>
      </p:cViewPr>
      <p:guideLst>
        <p:guide orient="horz" pos="2160"/>
        <p:guide pos="2856"/>
      </p:guideLst>
    </p:cSldViewPr>
  </p:slid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560" max="1920" units="cm"/>
          <inkml:channel name="Y" type="integer" max="1440" units="cm"/>
          <inkml:channel name="T" type="integer" max="2.14748E9" units="dev"/>
        </inkml:traceFormat>
        <inkml:channelProperties>
          <inkml:channelProperty channel="X" name="resolution" value="86.48649" units="1/cm"/>
          <inkml:channelProperty channel="Y" name="resolution" value="44.44444" units="1/cm"/>
          <inkml:channelProperty channel="T" name="resolution" value="1" units="1/dev"/>
        </inkml:channelProperties>
      </inkml:inkSource>
      <inkml:timestamp xml:id="ts0" timeString="2022-09-01T15:51:41.118"/>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B2E01844-315E-4CA9-9308-48CBC3644F8E}" emma:medium="tactile" emma:mode="ink">
          <msink:context xmlns:msink="http://schemas.microsoft.com/ink/2010/main" type="writingRegion" rotatedBoundingBox="3346,5767 3361,5767 3361,5782 3346,5782"/>
        </emma:interpretation>
      </emma:emma>
    </inkml:annotationXML>
    <inkml:traceGroup>
      <inkml:annotationXML>
        <emma:emma xmlns:emma="http://www.w3.org/2003/04/emma" version="1.0">
          <emma:interpretation id="{E4461656-9138-4040-875E-9FCEF5711DBC}" emma:medium="tactile" emma:mode="ink">
            <msink:context xmlns:msink="http://schemas.microsoft.com/ink/2010/main" type="paragraph" rotatedBoundingBox="3346,5767 3361,5767 3361,5782 3346,5782" alignmentLevel="1"/>
          </emma:interpretation>
        </emma:emma>
      </inkml:annotationXML>
      <inkml:traceGroup>
        <inkml:annotationXML>
          <emma:emma xmlns:emma="http://www.w3.org/2003/04/emma" version="1.0">
            <emma:interpretation id="{50258CF6-62CD-49E7-B198-0ED1693243ED}" emma:medium="tactile" emma:mode="ink">
              <msink:context xmlns:msink="http://schemas.microsoft.com/ink/2010/main" type="line" rotatedBoundingBox="3346,5767 3361,5767 3361,5782 3346,5782"/>
            </emma:interpretation>
          </emma:emma>
        </inkml:annotationXML>
        <inkml:traceGroup>
          <inkml:annotationXML>
            <emma:emma xmlns:emma="http://www.w3.org/2003/04/emma" version="1.0">
              <emma:interpretation id="{6E5AD162-8BA9-4113-A2EF-44FCF5901940}" emma:medium="tactile" emma:mode="ink">
                <msink:context xmlns:msink="http://schemas.microsoft.com/ink/2010/main" type="inkWord" rotatedBoundingBox="3346,5767 3361,5767 3361,5782 3346,5782"/>
              </emma:interpretation>
              <emma:one-of disjunction-type="recognition" id="oneOf0">
                <emma:interpretation id="interp0" emma:lang="" emma:confidence="0.5">
                  <emma:literal>.</emma:literal>
                </emma:interpretation>
                <emma:interpretation id="interp1" emma:lang="" emma:confidence="0">
                  <emma:literal>,</emma:literal>
                </emma:interpretation>
                <emma:interpretation id="interp2" emma:lang="" emma:confidence="0">
                  <emma:literal>\</emma:literal>
                </emma:interpretation>
                <emma:interpretation id="interp3" emma:lang="" emma:confidence="0">
                  <emma:literal>`</emma:literal>
                </emma:interpretation>
                <emma:interpretation id="interp4" emma:lang="" emma:confidence="0">
                  <emma:literal>'</emma:literal>
                </emma:interpretation>
              </emma:one-of>
            </emma:emma>
          </inkml:annotationXML>
          <inkml:trace contextRef="#ctx0" brushRef="#br0">0 0 0</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idx="1"/>
          </p:nvPr>
        </p:nvSpPr>
        <p:spPr>
          <a:xfrm>
            <a:off x="3936768" y="0"/>
            <a:ext cx="3011699" cy="463408"/>
          </a:xfrm>
          <a:prstGeom prst="rect">
            <a:avLst/>
          </a:prstGeom>
        </p:spPr>
        <p:txBody>
          <a:bodyPr vert="horz" lIns="92492" tIns="46246" rIns="92492" bIns="46246" rtlCol="0"/>
          <a:lstStyle>
            <a:lvl1pPr algn="r">
              <a:defRPr sz="1200"/>
            </a:lvl1pPr>
          </a:lstStyle>
          <a:p>
            <a:fld id="{DB45D26E-996B-4847-907E-01B7698187CD}" type="datetimeFigureOut">
              <a:rPr lang="en-US" smtClean="0"/>
              <a:t>12/12/2022</a:t>
            </a:fld>
            <a:endParaRPr lang="en-US"/>
          </a:p>
        </p:txBody>
      </p:sp>
      <p:sp>
        <p:nvSpPr>
          <p:cNvPr id="4" name="Slide Image Placeholder 3"/>
          <p:cNvSpPr>
            <a:spLocks noGrp="1" noRot="1" noChangeAspect="1"/>
          </p:cNvSpPr>
          <p:nvPr>
            <p:ph type="sldImg" idx="2"/>
          </p:nvPr>
        </p:nvSpPr>
        <p:spPr>
          <a:xfrm>
            <a:off x="1397000" y="1154113"/>
            <a:ext cx="4156075" cy="3117850"/>
          </a:xfrm>
          <a:prstGeom prst="rect">
            <a:avLst/>
          </a:prstGeom>
          <a:noFill/>
          <a:ln w="12700">
            <a:solidFill>
              <a:prstClr val="black"/>
            </a:solidFill>
          </a:ln>
        </p:spPr>
        <p:txBody>
          <a:bodyPr vert="horz" lIns="92492" tIns="46246" rIns="92492" bIns="46246" rtlCol="0" anchor="ctr"/>
          <a:lstStyle/>
          <a:p>
            <a:endParaRPr lang="en-US"/>
          </a:p>
        </p:txBody>
      </p:sp>
      <p:sp>
        <p:nvSpPr>
          <p:cNvPr id="5" name="Notes Placeholder 4"/>
          <p:cNvSpPr>
            <a:spLocks noGrp="1"/>
          </p:cNvSpPr>
          <p:nvPr>
            <p:ph type="body" sz="quarter" idx="3"/>
          </p:nvPr>
        </p:nvSpPr>
        <p:spPr>
          <a:xfrm>
            <a:off x="695008" y="4444861"/>
            <a:ext cx="5560060" cy="3636705"/>
          </a:xfrm>
          <a:prstGeom prst="rect">
            <a:avLst/>
          </a:prstGeom>
        </p:spPr>
        <p:txBody>
          <a:bodyPr vert="horz" lIns="92492" tIns="46246" rIns="92492" bIns="4624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3407"/>
          </a:xfrm>
          <a:prstGeom prst="rect">
            <a:avLst/>
          </a:prstGeom>
        </p:spPr>
        <p:txBody>
          <a:bodyPr vert="horz" lIns="92492" tIns="46246" rIns="92492" bIns="46246"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9"/>
            <a:ext cx="3011699" cy="463407"/>
          </a:xfrm>
          <a:prstGeom prst="rect">
            <a:avLst/>
          </a:prstGeom>
        </p:spPr>
        <p:txBody>
          <a:bodyPr vert="horz" lIns="92492" tIns="46246" rIns="92492" bIns="46246" rtlCol="0" anchor="b"/>
          <a:lstStyle>
            <a:lvl1pPr algn="r">
              <a:defRPr sz="1200"/>
            </a:lvl1pPr>
          </a:lstStyle>
          <a:p>
            <a:fld id="{97B37954-8E89-4E47-9DEA-EBFA90D2C2A0}" type="slidenum">
              <a:rPr lang="en-US" smtClean="0"/>
              <a:t>‹#›</a:t>
            </a:fld>
            <a:endParaRPr lang="en-US"/>
          </a:p>
        </p:txBody>
      </p:sp>
    </p:spTree>
    <p:extLst>
      <p:ext uri="{BB962C8B-B14F-4D97-AF65-F5344CB8AC3E}">
        <p14:creationId xmlns:p14="http://schemas.microsoft.com/office/powerpoint/2010/main" val="977707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presentation highlights the key findings of the NCHRP1 15-71: </a:t>
            </a:r>
            <a:r>
              <a:rPr lang="en-US" sz="1200" dirty="0">
                <a:solidFill>
                  <a:srgbClr val="C00000"/>
                </a:solidFill>
              </a:rPr>
              <a:t>Contingency Factors to Account for Risk in Early Construction Cost Estimates for Transportation Infrastructure Projects.</a:t>
            </a:r>
            <a:endParaRPr lang="en-US" dirty="0"/>
          </a:p>
        </p:txBody>
      </p:sp>
      <p:sp>
        <p:nvSpPr>
          <p:cNvPr id="4" name="Slide Number Placeholder 3"/>
          <p:cNvSpPr>
            <a:spLocks noGrp="1"/>
          </p:cNvSpPr>
          <p:nvPr>
            <p:ph type="sldNum" sz="quarter" idx="5"/>
          </p:nvPr>
        </p:nvSpPr>
        <p:spPr/>
        <p:txBody>
          <a:bodyPr/>
          <a:lstStyle/>
          <a:p>
            <a:fld id="{97B37954-8E89-4E47-9DEA-EBFA90D2C2A0}" type="slidenum">
              <a:rPr lang="en-US" smtClean="0"/>
              <a:t>1</a:t>
            </a:fld>
            <a:endParaRPr lang="en-US"/>
          </a:p>
        </p:txBody>
      </p:sp>
    </p:spTree>
    <p:extLst>
      <p:ext uri="{BB962C8B-B14F-4D97-AF65-F5344CB8AC3E}">
        <p14:creationId xmlns:p14="http://schemas.microsoft.com/office/powerpoint/2010/main" val="589538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Chapter 5 describes a Risk-driven construction contingency estimating process</a:t>
            </a:r>
          </a:p>
          <a:p>
            <a:endParaRPr lang="en-US" b="0" dirty="0"/>
          </a:p>
          <a:p>
            <a:pPr marL="171450" indent="-171450">
              <a:buFontTx/>
              <a:buChar char="-"/>
            </a:pPr>
            <a:r>
              <a:rPr lang="en-US" sz="1200" kern="1200" dirty="0">
                <a:solidFill>
                  <a:schemeClr val="tx1"/>
                </a:solidFill>
                <a:effectLst/>
                <a:latin typeface="+mn-lt"/>
                <a:ea typeface="+mn-ea"/>
                <a:cs typeface="+mn-cs"/>
              </a:rPr>
              <a:t>A general workflow has been proposed to address individual risks, especially the top priority ones.</a:t>
            </a:r>
          </a:p>
          <a:p>
            <a:pPr marL="171450" indent="-171450">
              <a:buFontTx/>
              <a:buChar char="-"/>
            </a:pPr>
            <a:r>
              <a:rPr lang="en-US" sz="1200" kern="1200" dirty="0">
                <a:solidFill>
                  <a:schemeClr val="tx1"/>
                </a:solidFill>
                <a:effectLst/>
                <a:latin typeface="+mn-lt"/>
                <a:ea typeface="+mn-ea"/>
                <a:cs typeface="+mn-cs"/>
              </a:rPr>
              <a:t>This workflow is expected to help cost estimators consider risks more thoroughly and comprehensively and guide them through how to develop a contingency estimate specific to their project rather than simply applying predefined percentages without examining project conditions and issues.</a:t>
            </a:r>
            <a:endParaRPr lang="en-US" b="1" dirty="0"/>
          </a:p>
        </p:txBody>
      </p:sp>
      <p:sp>
        <p:nvSpPr>
          <p:cNvPr id="4" name="Slide Number Placeholder 3"/>
          <p:cNvSpPr>
            <a:spLocks noGrp="1"/>
          </p:cNvSpPr>
          <p:nvPr>
            <p:ph type="sldNum" sz="quarter" idx="5"/>
          </p:nvPr>
        </p:nvSpPr>
        <p:spPr/>
        <p:txBody>
          <a:bodyPr/>
          <a:lstStyle/>
          <a:p>
            <a:fld id="{97B37954-8E89-4E47-9DEA-EBFA90D2C2A0}" type="slidenum">
              <a:rPr lang="en-US" smtClean="0"/>
              <a:t>10</a:t>
            </a:fld>
            <a:endParaRPr lang="en-US"/>
          </a:p>
        </p:txBody>
      </p:sp>
    </p:spTree>
    <p:extLst>
      <p:ext uri="{BB962C8B-B14F-4D97-AF65-F5344CB8AC3E}">
        <p14:creationId xmlns:p14="http://schemas.microsoft.com/office/powerpoint/2010/main" val="3811822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sng" kern="1200" dirty="0">
                <a:solidFill>
                  <a:schemeClr val="tx1"/>
                </a:solidFill>
                <a:effectLst/>
                <a:latin typeface="+mn-lt"/>
                <a:ea typeface="+mn-ea"/>
                <a:cs typeface="+mn-cs"/>
              </a:rPr>
              <a:t>Step 1</a:t>
            </a:r>
            <a:r>
              <a:rPr lang="en-US" sz="1200" b="0" kern="1200" dirty="0">
                <a:solidFill>
                  <a:schemeClr val="tx1"/>
                </a:solidFill>
                <a:effectLst/>
                <a:latin typeface="+mn-lt"/>
                <a:ea typeface="+mn-ea"/>
                <a:cs typeface="+mn-cs"/>
              </a:rPr>
              <a:t>: Determine project characteristics, conditions, and environments. </a:t>
            </a:r>
          </a:p>
          <a:p>
            <a:endParaRPr lang="en-US" b="0" dirty="0"/>
          </a:p>
          <a:p>
            <a:pPr marL="285750" indent="-285750">
              <a:lnSpc>
                <a:spcPct val="150000"/>
              </a:lnSpc>
              <a:buFontTx/>
              <a:buChar char="-"/>
            </a:pPr>
            <a:r>
              <a:rPr lang="en-US" b="0" dirty="0">
                <a:solidFill>
                  <a:schemeClr val="tx1"/>
                </a:solidFill>
                <a:latin typeface="Times" panose="02020603050405020304" pitchFamily="18" charset="0"/>
                <a:cs typeface="Times" panose="02020603050405020304" pitchFamily="18" charset="0"/>
              </a:rPr>
              <a:t>Gather key project information from scoping reports, including characteristics, conditions, and environments.</a:t>
            </a:r>
          </a:p>
          <a:p>
            <a:pPr marL="285750" indent="-285750">
              <a:lnSpc>
                <a:spcPct val="150000"/>
              </a:lnSpc>
              <a:buFontTx/>
              <a:buChar char="-"/>
            </a:pPr>
            <a:r>
              <a:rPr lang="en-US" b="0" dirty="0">
                <a:solidFill>
                  <a:schemeClr val="tx1"/>
                </a:solidFill>
                <a:latin typeface="Times" panose="02020603050405020304" pitchFamily="18" charset="0"/>
                <a:cs typeface="Times" panose="02020603050405020304" pitchFamily="18" charset="0"/>
              </a:rPr>
              <a:t>Identify the triggers for each of the top risks.</a:t>
            </a:r>
          </a:p>
          <a:p>
            <a:endParaRPr lang="en-US" dirty="0"/>
          </a:p>
        </p:txBody>
      </p:sp>
      <p:sp>
        <p:nvSpPr>
          <p:cNvPr id="4" name="Slide Number Placeholder 3"/>
          <p:cNvSpPr>
            <a:spLocks noGrp="1"/>
          </p:cNvSpPr>
          <p:nvPr>
            <p:ph type="sldNum" sz="quarter" idx="5"/>
          </p:nvPr>
        </p:nvSpPr>
        <p:spPr/>
        <p:txBody>
          <a:bodyPr/>
          <a:lstStyle/>
          <a:p>
            <a:fld id="{97B37954-8E89-4E47-9DEA-EBFA90D2C2A0}" type="slidenum">
              <a:rPr lang="en-US" smtClean="0"/>
              <a:t>11</a:t>
            </a:fld>
            <a:endParaRPr lang="en-US"/>
          </a:p>
        </p:txBody>
      </p:sp>
    </p:spTree>
    <p:extLst>
      <p:ext uri="{BB962C8B-B14F-4D97-AF65-F5344CB8AC3E}">
        <p14:creationId xmlns:p14="http://schemas.microsoft.com/office/powerpoint/2010/main" val="2884685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sng" kern="1200" dirty="0">
                <a:solidFill>
                  <a:schemeClr val="tx1"/>
                </a:solidFill>
                <a:effectLst/>
                <a:latin typeface="+mn-lt"/>
                <a:ea typeface="+mn-ea"/>
                <a:cs typeface="+mn-cs"/>
              </a:rPr>
              <a:t>Step 2</a:t>
            </a:r>
            <a:r>
              <a:rPr lang="en-US" sz="1200" b="0" kern="1200" dirty="0">
                <a:solidFill>
                  <a:schemeClr val="tx1"/>
                </a:solidFill>
                <a:effectLst/>
                <a:latin typeface="+mn-lt"/>
                <a:ea typeface="+mn-ea"/>
                <a:cs typeface="+mn-cs"/>
              </a:rPr>
              <a:t>: Contact </a:t>
            </a:r>
            <a:r>
              <a:rPr lang="en-US" sz="1200" kern="1200" dirty="0">
                <a:solidFill>
                  <a:schemeClr val="tx1"/>
                </a:solidFill>
                <a:effectLst/>
                <a:latin typeface="+mn-lt"/>
                <a:ea typeface="+mn-ea"/>
                <a:cs typeface="+mn-cs"/>
              </a:rPr>
              <a:t>subject matter experts (SMEs).</a:t>
            </a:r>
          </a:p>
          <a:p>
            <a:endParaRPr lang="en-US" dirty="0"/>
          </a:p>
          <a:p>
            <a:pPr marL="285750" indent="-285750" algn="l">
              <a:lnSpc>
                <a:spcPct val="150000"/>
              </a:lnSpc>
              <a:buFontTx/>
              <a:buChar char="-"/>
            </a:pPr>
            <a:r>
              <a:rPr lang="en-US" dirty="0">
                <a:solidFill>
                  <a:schemeClr val="tx1"/>
                </a:solidFill>
                <a:latin typeface="Times" panose="02020603050405020304" pitchFamily="18" charset="0"/>
                <a:cs typeface="Times" panose="02020603050405020304" pitchFamily="18" charset="0"/>
              </a:rPr>
              <a:t>SMEs can provide valuable input and help validate project cost estimates.</a:t>
            </a:r>
          </a:p>
          <a:p>
            <a:pPr marL="285750" indent="-285750" algn="l">
              <a:lnSpc>
                <a:spcPct val="150000"/>
              </a:lnSpc>
              <a:buFontTx/>
              <a:buChar char="-"/>
            </a:pPr>
            <a:r>
              <a:rPr lang="en-US" dirty="0">
                <a:solidFill>
                  <a:schemeClr val="tx1"/>
                </a:solidFill>
                <a:latin typeface="Times" panose="02020603050405020304" pitchFamily="18" charset="0"/>
                <a:cs typeface="Times" panose="02020603050405020304" pitchFamily="18" charset="0"/>
              </a:rPr>
              <a:t>Early cost estimators can contact relevant SMEs to get more information on the risks</a:t>
            </a:r>
            <a:endParaRPr lang="en-US" dirty="0">
              <a:solidFill>
                <a:schemeClr val="tx1"/>
              </a:solidFill>
            </a:endParaRPr>
          </a:p>
        </p:txBody>
      </p:sp>
      <p:sp>
        <p:nvSpPr>
          <p:cNvPr id="4" name="Slide Number Placeholder 3"/>
          <p:cNvSpPr>
            <a:spLocks noGrp="1"/>
          </p:cNvSpPr>
          <p:nvPr>
            <p:ph type="sldNum" sz="quarter" idx="5"/>
          </p:nvPr>
        </p:nvSpPr>
        <p:spPr/>
        <p:txBody>
          <a:bodyPr/>
          <a:lstStyle/>
          <a:p>
            <a:fld id="{97B37954-8E89-4E47-9DEA-EBFA90D2C2A0}" type="slidenum">
              <a:rPr lang="en-US" smtClean="0"/>
              <a:t>12</a:t>
            </a:fld>
            <a:endParaRPr lang="en-US"/>
          </a:p>
        </p:txBody>
      </p:sp>
    </p:spTree>
    <p:extLst>
      <p:ext uri="{BB962C8B-B14F-4D97-AF65-F5344CB8AC3E}">
        <p14:creationId xmlns:p14="http://schemas.microsoft.com/office/powerpoint/2010/main" val="14000571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u="sng" kern="1200" dirty="0">
                <a:solidFill>
                  <a:schemeClr val="tx1"/>
                </a:solidFill>
                <a:effectLst/>
                <a:latin typeface="+mn-lt"/>
                <a:ea typeface="+mn-ea"/>
                <a:cs typeface="+mn-cs"/>
              </a:rPr>
              <a:t>Step 3</a:t>
            </a:r>
            <a:r>
              <a:rPr lang="en-US" sz="1200" b="0" kern="1200" dirty="0">
                <a:solidFill>
                  <a:schemeClr val="tx1"/>
                </a:solidFill>
                <a:effectLst/>
                <a:latin typeface="+mn-lt"/>
                <a:ea typeface="+mn-ea"/>
                <a:cs typeface="+mn-cs"/>
              </a:rPr>
              <a:t>: Conduct </a:t>
            </a:r>
            <a:r>
              <a:rPr lang="en-US" sz="1200" kern="1200" dirty="0">
                <a:solidFill>
                  <a:schemeClr val="tx1"/>
                </a:solidFill>
                <a:effectLst/>
                <a:latin typeface="+mn-lt"/>
                <a:ea typeface="+mn-ea"/>
                <a:cs typeface="+mn-cs"/>
              </a:rPr>
              <a:t>qualitative assessment</a:t>
            </a:r>
          </a:p>
          <a:p>
            <a:endParaRPr lang="en-US" sz="1200" kern="1200" dirty="0">
              <a:solidFill>
                <a:schemeClr val="tx1"/>
              </a:solidFill>
              <a:effectLst/>
              <a:latin typeface="+mn-lt"/>
              <a:ea typeface="+mn-ea"/>
              <a:cs typeface="+mn-cs"/>
            </a:endParaRPr>
          </a:p>
          <a:p>
            <a:pPr marL="285750" indent="-285750" algn="l">
              <a:lnSpc>
                <a:spcPct val="150000"/>
              </a:lnSpc>
              <a:buFontTx/>
              <a:buChar char="-"/>
            </a:pPr>
            <a:r>
              <a:rPr lang="en-US" dirty="0">
                <a:solidFill>
                  <a:schemeClr val="tx1"/>
                </a:solidFill>
                <a:latin typeface="Times" panose="02020603050405020304" pitchFamily="18" charset="0"/>
                <a:cs typeface="Times" panose="02020603050405020304" pitchFamily="18" charset="0"/>
              </a:rPr>
              <a:t>Evaluate the risk’s significance on the project.</a:t>
            </a:r>
          </a:p>
          <a:p>
            <a:pPr marL="285750" indent="-285750" algn="l">
              <a:lnSpc>
                <a:spcPct val="150000"/>
              </a:lnSpc>
              <a:buFontTx/>
              <a:buChar char="-"/>
            </a:pPr>
            <a:r>
              <a:rPr lang="en-US" dirty="0">
                <a:solidFill>
                  <a:schemeClr val="tx1"/>
                </a:solidFill>
                <a:latin typeface="Times" panose="02020603050405020304" pitchFamily="18" charset="0"/>
                <a:cs typeface="Times" panose="02020603050405020304" pitchFamily="18" charset="0"/>
              </a:rPr>
              <a:t>Assign scores from 1 to 5 to the risks in terms of occurrence probability and their impacts.</a:t>
            </a:r>
            <a:endParaRPr lang="en-US" dirty="0">
              <a:solidFill>
                <a:schemeClr val="tx1"/>
              </a:solidFill>
            </a:endParaRPr>
          </a:p>
        </p:txBody>
      </p:sp>
      <p:sp>
        <p:nvSpPr>
          <p:cNvPr id="4" name="Slide Number Placeholder 3"/>
          <p:cNvSpPr>
            <a:spLocks noGrp="1"/>
          </p:cNvSpPr>
          <p:nvPr>
            <p:ph type="sldNum" sz="quarter" idx="5"/>
          </p:nvPr>
        </p:nvSpPr>
        <p:spPr/>
        <p:txBody>
          <a:bodyPr/>
          <a:lstStyle/>
          <a:p>
            <a:fld id="{97B37954-8E89-4E47-9DEA-EBFA90D2C2A0}" type="slidenum">
              <a:rPr lang="en-US" smtClean="0"/>
              <a:t>13</a:t>
            </a:fld>
            <a:endParaRPr lang="en-US"/>
          </a:p>
        </p:txBody>
      </p:sp>
    </p:spTree>
    <p:extLst>
      <p:ext uri="{BB962C8B-B14F-4D97-AF65-F5344CB8AC3E}">
        <p14:creationId xmlns:p14="http://schemas.microsoft.com/office/powerpoint/2010/main" val="524452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u="sng" kern="1200" dirty="0">
                <a:solidFill>
                  <a:schemeClr val="tx1"/>
                </a:solidFill>
                <a:effectLst/>
                <a:latin typeface="+mn-lt"/>
                <a:ea typeface="+mn-ea"/>
                <a:cs typeface="+mn-cs"/>
              </a:rPr>
              <a:t>Step 4</a:t>
            </a:r>
            <a:r>
              <a:rPr lang="en-US" sz="1200" b="0" kern="1200" dirty="0">
                <a:solidFill>
                  <a:schemeClr val="tx1"/>
                </a:solidFill>
                <a:effectLst/>
                <a:latin typeface="+mn-lt"/>
                <a:ea typeface="+mn-ea"/>
                <a:cs typeface="+mn-cs"/>
              </a:rPr>
              <a:t>: Gather </a:t>
            </a:r>
            <a:r>
              <a:rPr lang="en-US" sz="1200" kern="1200" dirty="0">
                <a:solidFill>
                  <a:schemeClr val="tx1"/>
                </a:solidFill>
                <a:effectLst/>
                <a:latin typeface="+mn-lt"/>
                <a:ea typeface="+mn-ea"/>
                <a:cs typeface="+mn-cs"/>
              </a:rPr>
              <a:t>information and data from SMEs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dirty="0">
                <a:solidFill>
                  <a:schemeClr val="tx1"/>
                </a:solidFill>
                <a:latin typeface="Times" panose="02020603050405020304" pitchFamily="18" charset="0"/>
                <a:cs typeface="Times" panose="02020603050405020304" pitchFamily="18" charset="0"/>
              </a:rPr>
              <a:t>Gather information and data from SMEs that can serve as a reference for early cost estimators.</a:t>
            </a:r>
            <a:endParaRPr lang="en-US" dirty="0">
              <a:solidFill>
                <a:schemeClr val="tx1"/>
              </a:solidFill>
            </a:endParaRPr>
          </a:p>
        </p:txBody>
      </p:sp>
      <p:sp>
        <p:nvSpPr>
          <p:cNvPr id="4" name="Slide Number Placeholder 3"/>
          <p:cNvSpPr>
            <a:spLocks noGrp="1"/>
          </p:cNvSpPr>
          <p:nvPr>
            <p:ph type="sldNum" sz="quarter" idx="5"/>
          </p:nvPr>
        </p:nvSpPr>
        <p:spPr/>
        <p:txBody>
          <a:bodyPr/>
          <a:lstStyle/>
          <a:p>
            <a:fld id="{97B37954-8E89-4E47-9DEA-EBFA90D2C2A0}" type="slidenum">
              <a:rPr lang="en-US" smtClean="0"/>
              <a:t>14</a:t>
            </a:fld>
            <a:endParaRPr lang="en-US"/>
          </a:p>
        </p:txBody>
      </p:sp>
    </p:spTree>
    <p:extLst>
      <p:ext uri="{BB962C8B-B14F-4D97-AF65-F5344CB8AC3E}">
        <p14:creationId xmlns:p14="http://schemas.microsoft.com/office/powerpoint/2010/main" val="2717870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sng" kern="1200" dirty="0">
                <a:solidFill>
                  <a:schemeClr val="tx1"/>
                </a:solidFill>
                <a:effectLst/>
                <a:latin typeface="+mn-lt"/>
                <a:ea typeface="+mn-ea"/>
                <a:cs typeface="+mn-cs"/>
              </a:rPr>
              <a:t>Step 5</a:t>
            </a:r>
            <a:r>
              <a:rPr lang="en-US" sz="1200" b="0" kern="1200" dirty="0">
                <a:solidFill>
                  <a:schemeClr val="tx1"/>
                </a:solidFill>
                <a:effectLst/>
                <a:latin typeface="+mn-lt"/>
                <a:ea typeface="+mn-ea"/>
                <a:cs typeface="+mn-cs"/>
              </a:rPr>
              <a:t>: Determine the probability and cost impact of the risk.</a:t>
            </a:r>
          </a:p>
          <a:p>
            <a:endParaRPr lang="en-US" b="0" dirty="0"/>
          </a:p>
          <a:p>
            <a:pPr marL="171450" indent="-171450">
              <a:buFontTx/>
              <a:buChar char="-"/>
            </a:pPr>
            <a:r>
              <a:rPr lang="en-US" b="0" dirty="0">
                <a:latin typeface="Times" panose="02020603050405020304" pitchFamily="18" charset="0"/>
                <a:cs typeface="Times" panose="02020603050405020304" pitchFamily="18" charset="0"/>
              </a:rPr>
              <a:t>Estimate the risk’s impact  based on risks’ potential </a:t>
            </a:r>
            <a:r>
              <a:rPr lang="en-US" b="0" i="1" dirty="0">
                <a:latin typeface="Times" panose="02020603050405020304" pitchFamily="18" charset="0"/>
                <a:cs typeface="Times" panose="02020603050405020304" pitchFamily="18" charset="0"/>
              </a:rPr>
              <a:t>optimistic (O), most likely (M), and pessimistic (P)</a:t>
            </a:r>
            <a:r>
              <a:rPr lang="en-US" b="0" dirty="0">
                <a:latin typeface="Times" panose="02020603050405020304" pitchFamily="18" charset="0"/>
                <a:cs typeface="Times" panose="02020603050405020304" pitchFamily="18" charset="0"/>
              </a:rPr>
              <a:t>) costs.</a:t>
            </a:r>
          </a:p>
          <a:p>
            <a:pPr marL="171450" indent="-171450">
              <a:buFontTx/>
              <a:buChar char="-"/>
            </a:pPr>
            <a:endParaRPr lang="en-US" b="0" dirty="0">
              <a:latin typeface="Times" panose="02020603050405020304" pitchFamily="18" charset="0"/>
              <a:cs typeface="Times"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sng" kern="1200" dirty="0">
                <a:solidFill>
                  <a:schemeClr val="tx1"/>
                </a:solidFill>
                <a:effectLst/>
                <a:latin typeface="+mn-lt"/>
                <a:ea typeface="+mn-ea"/>
                <a:cs typeface="+mn-cs"/>
              </a:rPr>
              <a:t>Step 6</a:t>
            </a:r>
            <a:r>
              <a:rPr lang="en-US" sz="1200" b="0" kern="1200" dirty="0">
                <a:solidFill>
                  <a:schemeClr val="tx1"/>
                </a:solidFill>
                <a:effectLst/>
                <a:latin typeface="+mn-lt"/>
                <a:ea typeface="+mn-ea"/>
                <a:cs typeface="+mn-cs"/>
              </a:rPr>
              <a:t>: (Optional) Select a response strategy and determine residual contingency.</a:t>
            </a:r>
          </a:p>
          <a:p>
            <a:pPr marL="0" indent="0">
              <a:buFontTx/>
              <a:buNone/>
            </a:pPr>
            <a:endParaRPr lang="en-US" b="0" dirty="0"/>
          </a:p>
          <a:p>
            <a:pPr marL="0" indent="0">
              <a:buFontTx/>
              <a:buNone/>
            </a:pPr>
            <a:r>
              <a:rPr lang="en-US" b="0" dirty="0"/>
              <a:t>-    </a:t>
            </a:r>
            <a:r>
              <a:rPr lang="en-US" sz="1200" b="0" kern="1200" dirty="0">
                <a:solidFill>
                  <a:schemeClr val="tx1"/>
                </a:solidFill>
                <a:effectLst/>
                <a:latin typeface="+mn-lt"/>
                <a:ea typeface="+mn-ea"/>
                <a:cs typeface="+mn-cs"/>
              </a:rPr>
              <a:t>A risk response action may be implemented to mitigate its impact. The additional cost associated with the response action is added to the base cost estimate.</a:t>
            </a:r>
            <a:endParaRPr lang="en-US" b="0" dirty="0"/>
          </a:p>
        </p:txBody>
      </p:sp>
      <p:sp>
        <p:nvSpPr>
          <p:cNvPr id="4" name="Slide Number Placeholder 3"/>
          <p:cNvSpPr>
            <a:spLocks noGrp="1"/>
          </p:cNvSpPr>
          <p:nvPr>
            <p:ph type="sldNum" sz="quarter" idx="5"/>
          </p:nvPr>
        </p:nvSpPr>
        <p:spPr/>
        <p:txBody>
          <a:bodyPr/>
          <a:lstStyle/>
          <a:p>
            <a:fld id="{97B37954-8E89-4E47-9DEA-EBFA90D2C2A0}" type="slidenum">
              <a:rPr lang="en-US" smtClean="0"/>
              <a:t>15</a:t>
            </a:fld>
            <a:endParaRPr lang="en-US"/>
          </a:p>
        </p:txBody>
      </p:sp>
    </p:spTree>
    <p:extLst>
      <p:ext uri="{BB962C8B-B14F-4D97-AF65-F5344CB8AC3E}">
        <p14:creationId xmlns:p14="http://schemas.microsoft.com/office/powerpoint/2010/main" val="1811587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kern="1200" dirty="0">
                <a:solidFill>
                  <a:schemeClr val="tx1"/>
                </a:solidFill>
                <a:effectLst/>
                <a:latin typeface="+mn-lt"/>
                <a:ea typeface="+mn-ea"/>
                <a:cs typeface="+mn-cs"/>
              </a:rPr>
              <a:t>An MS Excel based Tool (EReC3) was developed to facilitate the risk-driven contingency estimating process for DOTs. </a:t>
            </a:r>
          </a:p>
          <a:p>
            <a:pPr marL="0" indent="0">
              <a:buFont typeface="Arial" panose="020B0604020202020204" pitchFamily="34" charset="0"/>
              <a:buNone/>
            </a:pPr>
            <a:endParaRPr lang="en-US" sz="1200" b="0" kern="1200" dirty="0">
              <a:solidFill>
                <a:schemeClr val="tx1"/>
              </a:solidFill>
              <a:effectLst/>
              <a:latin typeface="+mn-lt"/>
              <a:ea typeface="+mn-ea"/>
              <a:cs typeface="+mn-cs"/>
            </a:endParaRPr>
          </a:p>
          <a:p>
            <a:pPr marL="173422" indent="-173422">
              <a:buFont typeface="Arial" panose="020B0604020202020204" pitchFamily="34" charset="0"/>
              <a:buChar char="•"/>
            </a:pPr>
            <a:r>
              <a:rPr lang="en-US" sz="1200" b="0" kern="1200" dirty="0">
                <a:solidFill>
                  <a:schemeClr val="tx1"/>
                </a:solidFill>
                <a:effectLst/>
                <a:latin typeface="+mn-lt"/>
                <a:ea typeface="+mn-ea"/>
                <a:cs typeface="+mn-cs"/>
              </a:rPr>
              <a:t>The Home“ sheet provides the short description of the estimating process and the buttons for directly moving to major time points for construction contingency tracking and monitoring. </a:t>
            </a:r>
          </a:p>
          <a:p>
            <a:pPr marL="173422" indent="-173422">
              <a:buFont typeface="Arial" panose="020B0604020202020204" pitchFamily="34" charset="0"/>
              <a:buChar char="•"/>
            </a:pPr>
            <a:endParaRPr lang="en-US" sz="1200" b="0" kern="1200" dirty="0">
              <a:solidFill>
                <a:schemeClr val="tx1"/>
              </a:solidFill>
              <a:effectLst/>
              <a:latin typeface="+mn-lt"/>
              <a:ea typeface="+mn-ea"/>
              <a:cs typeface="+mn-cs"/>
            </a:endParaRPr>
          </a:p>
          <a:p>
            <a:pPr marL="173422" indent="-173422">
              <a:buFont typeface="Arial" panose="020B0604020202020204" pitchFamily="34" charset="0"/>
              <a:buChar char="•"/>
            </a:pPr>
            <a:r>
              <a:rPr lang="en-US" sz="1200" b="0" kern="1200" dirty="0">
                <a:solidFill>
                  <a:schemeClr val="tx1"/>
                </a:solidFill>
                <a:effectLst/>
                <a:latin typeface="+mn-lt"/>
                <a:ea typeface="+mn-ea"/>
                <a:cs typeface="+mn-cs"/>
              </a:rPr>
              <a:t>The " Risk list" sheet lists up the top 12 risks affecting construction costs for contingency consideration and the general process of evaluating individual risks.</a:t>
            </a:r>
            <a:endParaRPr lang="en-US" b="0" dirty="0"/>
          </a:p>
        </p:txBody>
      </p:sp>
      <p:sp>
        <p:nvSpPr>
          <p:cNvPr id="4" name="Slide Number Placeholder 3"/>
          <p:cNvSpPr>
            <a:spLocks noGrp="1"/>
          </p:cNvSpPr>
          <p:nvPr>
            <p:ph type="sldNum" sz="quarter" idx="5"/>
          </p:nvPr>
        </p:nvSpPr>
        <p:spPr/>
        <p:txBody>
          <a:bodyPr/>
          <a:lstStyle/>
          <a:p>
            <a:fld id="{97B37954-8E89-4E47-9DEA-EBFA90D2C2A0}" type="slidenum">
              <a:rPr lang="en-US" smtClean="0"/>
              <a:t>16</a:t>
            </a:fld>
            <a:endParaRPr lang="en-US"/>
          </a:p>
        </p:txBody>
      </p:sp>
    </p:spTree>
    <p:extLst>
      <p:ext uri="{BB962C8B-B14F-4D97-AF65-F5344CB8AC3E}">
        <p14:creationId xmlns:p14="http://schemas.microsoft.com/office/powerpoint/2010/main" val="37418140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a:t>This slide provides the screenshot of each sheet in the tool </a:t>
            </a:r>
          </a:p>
          <a:p>
            <a:pPr marL="0" indent="0">
              <a:buFont typeface="Arial" panose="020B0604020202020204" pitchFamily="34" charset="0"/>
              <a:buNone/>
            </a:pPr>
            <a:endParaRPr lang="en-US" b="0" dirty="0"/>
          </a:p>
          <a:p>
            <a:pPr marL="0" indent="0">
              <a:buFont typeface="Arial" panose="020B0604020202020204" pitchFamily="34" charset="0"/>
              <a:buNone/>
            </a:pPr>
            <a:r>
              <a:rPr lang="en-US" b="0" dirty="0"/>
              <a:t>Sheet 1: Risk identification sheet</a:t>
            </a:r>
          </a:p>
          <a:p>
            <a:pPr marL="171450" indent="-171450">
              <a:buFontTx/>
              <a:buChar char="-"/>
            </a:pPr>
            <a:r>
              <a:rPr lang="en-US" sz="1200" b="0" kern="1200" dirty="0">
                <a:solidFill>
                  <a:schemeClr val="tx1"/>
                </a:solidFill>
                <a:effectLst/>
                <a:latin typeface="+mn-lt"/>
                <a:ea typeface="+mn-ea"/>
                <a:cs typeface="+mn-cs"/>
              </a:rPr>
              <a:t>The selected risks are automatically generated in the "Risk Identification" worksheet. </a:t>
            </a:r>
          </a:p>
          <a:p>
            <a:pPr marL="171450" indent="-171450">
              <a:buFontTx/>
              <a:buChar char="-"/>
            </a:pPr>
            <a:r>
              <a:rPr lang="en-US" sz="1200" b="0" kern="1200" dirty="0">
                <a:solidFill>
                  <a:schemeClr val="tx1"/>
                </a:solidFill>
                <a:effectLst/>
                <a:latin typeface="+mn-lt"/>
                <a:ea typeface="+mn-ea"/>
                <a:cs typeface="+mn-cs"/>
              </a:rPr>
              <a:t>Their common triggers are also provided to evaluate whether each of them occurs in a specific project. </a:t>
            </a:r>
          </a:p>
          <a:p>
            <a:pPr marL="171450" indent="-171450">
              <a:buFontTx/>
              <a:buChar char="-"/>
            </a:pPr>
            <a:r>
              <a:rPr lang="en-US" sz="1200" b="0" kern="1200" dirty="0">
                <a:solidFill>
                  <a:schemeClr val="tx1"/>
                </a:solidFill>
                <a:effectLst/>
                <a:latin typeface="+mn-lt"/>
                <a:ea typeface="+mn-ea"/>
                <a:cs typeface="+mn-cs"/>
              </a:rPr>
              <a:t>If a trigger exists, the corresponding risk will be moved to the next stage.</a:t>
            </a:r>
          </a:p>
          <a:p>
            <a:pPr marL="171450" indent="-171450">
              <a:buFontTx/>
              <a:buChar char="-"/>
            </a:pPr>
            <a:endParaRPr lang="en-US" sz="1200" b="0" kern="1200" dirty="0">
              <a:solidFill>
                <a:schemeClr val="tx1"/>
              </a:solidFill>
              <a:effectLst/>
              <a:latin typeface="+mn-lt"/>
              <a:ea typeface="+mn-ea"/>
              <a:cs typeface="+mn-cs"/>
            </a:endParaRPr>
          </a:p>
          <a:p>
            <a:pPr marL="0" indent="0">
              <a:buFontTx/>
              <a:buNone/>
            </a:pPr>
            <a:r>
              <a:rPr lang="en-US" b="0" dirty="0"/>
              <a:t>Sheet 2: Qualitative risk assessment</a:t>
            </a:r>
          </a:p>
          <a:p>
            <a:pPr marL="171450" indent="-171450">
              <a:buFontTx/>
              <a:buChar char="-"/>
            </a:pPr>
            <a:r>
              <a:rPr lang="en-US" sz="1200" b="0" kern="1200" dirty="0">
                <a:solidFill>
                  <a:schemeClr val="tx1"/>
                </a:solidFill>
                <a:effectLst/>
                <a:latin typeface="+mn-lt"/>
                <a:ea typeface="+mn-ea"/>
                <a:cs typeface="+mn-cs"/>
              </a:rPr>
              <a:t>Each risk is assigned scores for the "Likelihood" and "Impact" columns with input from the relevant SMEs. </a:t>
            </a:r>
          </a:p>
          <a:p>
            <a:pPr marL="171450" indent="-171450">
              <a:buFontTx/>
              <a:buChar char="-"/>
            </a:pPr>
            <a:r>
              <a:rPr lang="en-US" sz="1200" b="0" kern="1200" dirty="0">
                <a:solidFill>
                  <a:schemeClr val="tx1"/>
                </a:solidFill>
                <a:effectLst/>
                <a:latin typeface="+mn-lt"/>
                <a:ea typeface="+mn-ea"/>
                <a:cs typeface="+mn-cs"/>
              </a:rPr>
              <a:t>A checkmark corresponding to the assigned scores will automatically appear in the "Risk Matrix" column. </a:t>
            </a:r>
          </a:p>
          <a:p>
            <a:pPr marL="171450" indent="-171450">
              <a:buFontTx/>
              <a:buChar char="-"/>
            </a:pPr>
            <a:r>
              <a:rPr lang="en-US" sz="1200" b="0" kern="1200" dirty="0">
                <a:solidFill>
                  <a:schemeClr val="tx1"/>
                </a:solidFill>
                <a:effectLst/>
                <a:latin typeface="+mn-lt"/>
                <a:ea typeface="+mn-ea"/>
                <a:cs typeface="+mn-cs"/>
              </a:rPr>
              <a:t>A risk item in the yellow or red areas is typically considered significant. </a:t>
            </a:r>
          </a:p>
          <a:p>
            <a:pPr marL="171450" indent="-171450">
              <a:buFontTx/>
              <a:buChar char="-"/>
            </a:pPr>
            <a:endParaRPr lang="en-US" sz="1200" b="0" kern="1200" dirty="0">
              <a:solidFill>
                <a:schemeClr val="tx1"/>
              </a:solidFill>
              <a:effectLst/>
              <a:latin typeface="+mn-lt"/>
              <a:ea typeface="+mn-ea"/>
              <a:cs typeface="+mn-cs"/>
            </a:endParaRPr>
          </a:p>
          <a:p>
            <a:pPr marL="0" indent="0">
              <a:buFontTx/>
              <a:buNone/>
            </a:pPr>
            <a:r>
              <a:rPr lang="en-US" b="0" dirty="0"/>
              <a:t>Sheet 3: Quantitative risk assessment</a:t>
            </a:r>
          </a:p>
          <a:p>
            <a:pPr marL="171450" indent="-171450">
              <a:buFontTx/>
              <a:buChar char="-"/>
            </a:pPr>
            <a:r>
              <a:rPr lang="en-US" sz="1200" b="0" kern="1200" dirty="0">
                <a:solidFill>
                  <a:schemeClr val="tx1"/>
                </a:solidFill>
                <a:effectLst/>
                <a:latin typeface="+mn-lt"/>
                <a:ea typeface="+mn-ea"/>
                <a:cs typeface="+mn-cs"/>
              </a:rPr>
              <a:t>Early cost estimators may need to gather additional data and information relevant to the risk from the earlier determined SMEs. </a:t>
            </a:r>
          </a:p>
          <a:p>
            <a:pPr marL="171450" indent="-171450">
              <a:buFontTx/>
              <a:buChar char="-"/>
            </a:pPr>
            <a:r>
              <a:rPr lang="en-US" sz="1200" b="0" kern="1200" dirty="0">
                <a:solidFill>
                  <a:schemeClr val="tx1"/>
                </a:solidFill>
                <a:effectLst/>
                <a:latin typeface="+mn-lt"/>
                <a:ea typeface="+mn-ea"/>
                <a:cs typeface="+mn-cs"/>
              </a:rPr>
              <a:t>Historical cost data are also available for estimation. </a:t>
            </a:r>
          </a:p>
          <a:p>
            <a:pPr marL="171450" indent="-171450">
              <a:buFontTx/>
              <a:buChar char="-"/>
            </a:pPr>
            <a:r>
              <a:rPr lang="en-US" sz="1200" b="0" kern="1200" dirty="0">
                <a:solidFill>
                  <a:schemeClr val="tx1"/>
                </a:solidFill>
                <a:effectLst/>
                <a:latin typeface="+mn-lt"/>
                <a:ea typeface="+mn-ea"/>
                <a:cs typeface="+mn-cs"/>
              </a:rPr>
              <a:t>If not, SMEs' judgments and experiences in past projects are a crucial and most probable source for early cost estimators.</a:t>
            </a:r>
          </a:p>
          <a:p>
            <a:pPr marL="171450" indent="-171450">
              <a:buFontTx/>
              <a:buChar char="-"/>
            </a:pPr>
            <a:endParaRPr lang="en-US" sz="1200" b="0" kern="1200" dirty="0">
              <a:solidFill>
                <a:schemeClr val="tx1"/>
              </a:solidFill>
              <a:effectLst/>
              <a:latin typeface="+mn-lt"/>
              <a:ea typeface="+mn-ea"/>
              <a:cs typeface="+mn-cs"/>
            </a:endParaRPr>
          </a:p>
          <a:p>
            <a:pPr marL="0" indent="0">
              <a:buFontTx/>
              <a:buNone/>
            </a:pPr>
            <a:r>
              <a:rPr lang="en-US" sz="1200" b="0" kern="1200" dirty="0">
                <a:solidFill>
                  <a:schemeClr val="tx1"/>
                </a:solidFill>
                <a:effectLst/>
                <a:latin typeface="+mn-lt"/>
                <a:ea typeface="+mn-ea"/>
                <a:cs typeface="+mn-cs"/>
              </a:rPr>
              <a:t>Sheet 4: Risk mitigation</a:t>
            </a:r>
          </a:p>
          <a:p>
            <a:pPr marL="0" indent="0">
              <a:buFontTx/>
              <a:buNone/>
            </a:pPr>
            <a:r>
              <a:rPr lang="en-US" sz="1200" b="0" kern="1200" dirty="0">
                <a:solidFill>
                  <a:schemeClr val="tx1"/>
                </a:solidFill>
                <a:effectLst/>
                <a:latin typeface="+mn-lt"/>
                <a:ea typeface="+mn-ea"/>
                <a:cs typeface="+mn-cs"/>
              </a:rPr>
              <a:t>- This tool has an extra func</a:t>
            </a:r>
            <a:r>
              <a:rPr lang="en-US" sz="1200" kern="1200" dirty="0">
                <a:solidFill>
                  <a:schemeClr val="tx1"/>
                </a:solidFill>
                <a:effectLst/>
                <a:latin typeface="+mn-lt"/>
                <a:ea typeface="+mn-ea"/>
                <a:cs typeface="+mn-cs"/>
              </a:rPr>
              <a:t>tion to determine residual contingen.cy if an action is performed to mitigate the expected impact of a specific risk</a:t>
            </a:r>
            <a:endParaRPr lang="en-US" b="1" dirty="0"/>
          </a:p>
        </p:txBody>
      </p:sp>
      <p:sp>
        <p:nvSpPr>
          <p:cNvPr id="4" name="Slide Number Placeholder 3"/>
          <p:cNvSpPr>
            <a:spLocks noGrp="1"/>
          </p:cNvSpPr>
          <p:nvPr>
            <p:ph type="sldNum" sz="quarter" idx="5"/>
          </p:nvPr>
        </p:nvSpPr>
        <p:spPr/>
        <p:txBody>
          <a:bodyPr/>
          <a:lstStyle/>
          <a:p>
            <a:fld id="{97B37954-8E89-4E47-9DEA-EBFA90D2C2A0}" type="slidenum">
              <a:rPr lang="en-US" smtClean="0"/>
              <a:t>17</a:t>
            </a:fld>
            <a:endParaRPr lang="en-US"/>
          </a:p>
        </p:txBody>
      </p:sp>
    </p:spTree>
    <p:extLst>
      <p:ext uri="{BB962C8B-B14F-4D97-AF65-F5344CB8AC3E}">
        <p14:creationId xmlns:p14="http://schemas.microsoft.com/office/powerpoint/2010/main" val="5320741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Chapter 6 provides descriptions of the Historical data-driven construction contingency estimating process.</a:t>
            </a:r>
          </a:p>
          <a:p>
            <a:pPr marL="173422" indent="-173422">
              <a:buFont typeface="Arial" panose="020B0604020202020204" pitchFamily="34" charset="0"/>
              <a:buChar char="•"/>
            </a:pPr>
            <a:endParaRPr lang="en-US" dirty="0"/>
          </a:p>
          <a:p>
            <a:pPr marL="171450" indent="-171450">
              <a:buFontTx/>
              <a:buChar char="-"/>
            </a:pPr>
            <a:r>
              <a:rPr lang="en-US" sz="1200" kern="1200" dirty="0">
                <a:solidFill>
                  <a:schemeClr val="tx1"/>
                </a:solidFill>
                <a:effectLst/>
                <a:latin typeface="+mn-lt"/>
                <a:ea typeface="+mn-ea"/>
                <a:cs typeface="+mn-cs"/>
              </a:rPr>
              <a:t>Many DOTs have accumulated a significant amount of digital data across different divisions and offices. </a:t>
            </a:r>
          </a:p>
          <a:p>
            <a:pPr marL="171450" indent="-171450">
              <a:buFontTx/>
              <a:buChar char="-"/>
            </a:pPr>
            <a:r>
              <a:rPr lang="en-US" sz="1200" kern="1200" dirty="0">
                <a:solidFill>
                  <a:schemeClr val="tx1"/>
                </a:solidFill>
                <a:effectLst/>
                <a:latin typeface="+mn-lt"/>
                <a:ea typeface="+mn-ea"/>
                <a:cs typeface="+mn-cs"/>
              </a:rPr>
              <a:t>Project cost estimates and cost performance data are some of the core digital datasets that DOTs have collected and stored. </a:t>
            </a:r>
          </a:p>
          <a:p>
            <a:pPr marL="171450" indent="-171450">
              <a:buFontTx/>
              <a:buChar char="-"/>
            </a:pPr>
            <a:r>
              <a:rPr lang="en-US" sz="1200" kern="1200" dirty="0">
                <a:solidFill>
                  <a:schemeClr val="tx1"/>
                </a:solidFill>
                <a:effectLst/>
                <a:latin typeface="+mn-lt"/>
                <a:ea typeface="+mn-ea"/>
                <a:cs typeface="+mn-cs"/>
              </a:rPr>
              <a:t>A historical data–driven construction contingency estimation will allow cost estimators to have confidence in their contingency numbers.</a:t>
            </a:r>
          </a:p>
          <a:p>
            <a:pPr marL="171450" indent="-171450">
              <a:buFontTx/>
              <a:buChar char="-"/>
            </a:pPr>
            <a:endParaRPr lang="en-US" sz="1200" kern="1200" dirty="0">
              <a:solidFill>
                <a:schemeClr val="tx1"/>
              </a:solidFill>
              <a:effectLst/>
              <a:latin typeface="+mn-lt"/>
              <a:ea typeface="+mn-ea"/>
              <a:cs typeface="+mn-cs"/>
            </a:endParaRPr>
          </a:p>
          <a:p>
            <a:pPr marL="171450" indent="-171450">
              <a:buFontTx/>
              <a:buChar char="-"/>
            </a:pPr>
            <a:r>
              <a:rPr lang="en-US" sz="1200" kern="1200" dirty="0">
                <a:solidFill>
                  <a:schemeClr val="tx1"/>
                </a:solidFill>
                <a:effectLst/>
                <a:latin typeface="+mn-lt"/>
                <a:ea typeface="+mn-ea"/>
                <a:cs typeface="+mn-cs"/>
              </a:rPr>
              <a:t>This proposed approach is composed of five tasks. </a:t>
            </a:r>
            <a:endParaRPr lang="en-US" dirty="0"/>
          </a:p>
        </p:txBody>
      </p:sp>
      <p:sp>
        <p:nvSpPr>
          <p:cNvPr id="4" name="Slide Number Placeholder 3"/>
          <p:cNvSpPr>
            <a:spLocks noGrp="1"/>
          </p:cNvSpPr>
          <p:nvPr>
            <p:ph type="sldNum" sz="quarter" idx="5"/>
          </p:nvPr>
        </p:nvSpPr>
        <p:spPr/>
        <p:txBody>
          <a:bodyPr/>
          <a:lstStyle/>
          <a:p>
            <a:fld id="{97B37954-8E89-4E47-9DEA-EBFA90D2C2A0}" type="slidenum">
              <a:rPr lang="en-US" smtClean="0"/>
              <a:t>18</a:t>
            </a:fld>
            <a:endParaRPr lang="en-US"/>
          </a:p>
        </p:txBody>
      </p:sp>
    </p:spTree>
    <p:extLst>
      <p:ext uri="{BB962C8B-B14F-4D97-AF65-F5344CB8AC3E}">
        <p14:creationId xmlns:p14="http://schemas.microsoft.com/office/powerpoint/2010/main" val="30029576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Task 1. Historical cost data collection </a:t>
            </a:r>
          </a:p>
          <a:p>
            <a:pPr marL="0" indent="0">
              <a:buFont typeface="Arial" panose="020B0604020202020204" pitchFamily="34" charset="0"/>
              <a:buNone/>
            </a:pPr>
            <a:endParaRPr lang="en-US" b="1" dirty="0"/>
          </a:p>
          <a:p>
            <a:pPr marL="171450" indent="-171450">
              <a:buFontTx/>
              <a:buChar char="-"/>
            </a:pPr>
            <a:r>
              <a:rPr lang="en-US" sz="1200" kern="1200" dirty="0">
                <a:solidFill>
                  <a:schemeClr val="tx1"/>
                </a:solidFill>
                <a:effectLst/>
                <a:latin typeface="+mn-lt"/>
                <a:ea typeface="+mn-ea"/>
                <a:cs typeface="+mn-cs"/>
              </a:rPr>
              <a:t>The quantitative approach starts with gathering historical cost data over the project development phases.</a:t>
            </a:r>
          </a:p>
          <a:p>
            <a:pPr marL="171450" indent="-171450">
              <a:buFontTx/>
              <a:buChar char="-"/>
            </a:pPr>
            <a:r>
              <a:rPr lang="en-US" sz="1200" kern="1200" dirty="0">
                <a:solidFill>
                  <a:schemeClr val="tx1"/>
                </a:solidFill>
                <a:effectLst/>
                <a:latin typeface="+mn-lt"/>
                <a:ea typeface="+mn-ea"/>
                <a:cs typeface="+mn-cs"/>
              </a:rPr>
              <a:t>This step requires (a) early cost estimates in the scoping phase, (b) engineer’s estimates in the project design and PS&amp;E development phase, and (c) final construction costs at project close-out. </a:t>
            </a:r>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Task 2. Data cleaning and pre-processing</a:t>
            </a:r>
          </a:p>
          <a:p>
            <a:pPr marL="0" indent="0">
              <a:buFont typeface="Arial" panose="020B0604020202020204" pitchFamily="34" charset="0"/>
              <a:buNone/>
            </a:pPr>
            <a:endParaRPr lang="en-US" b="1"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Data cleaning is necessary to eliminate (a) historical projects that may have missing data points and (b) unnecessary data attributes available in the raw dataset.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The data cleaning process filters out projects that have undergone scope changes between the scoping and the final design phases since scope change typically requires a new baseline cost estimate.</a:t>
            </a:r>
          </a:p>
          <a:p>
            <a:pPr marL="0" indent="0">
              <a:buFont typeface="Arial" panose="020B0604020202020204" pitchFamily="34" charset="0"/>
              <a:buNone/>
            </a:pPr>
            <a:endParaRPr lang="en-US" b="1" dirty="0"/>
          </a:p>
          <a:p>
            <a:pPr marL="0" indent="0">
              <a:buFont typeface="Arial" panose="020B0604020202020204" pitchFamily="34" charset="0"/>
              <a:buNone/>
            </a:pPr>
            <a:endParaRPr lang="en-US" b="1" dirty="0"/>
          </a:p>
          <a:p>
            <a:pPr marL="0" indent="0">
              <a:buFont typeface="Arial" panose="020B0604020202020204" pitchFamily="34" charset="0"/>
              <a:buNone/>
            </a:pPr>
            <a:endParaRPr lang="en-US" b="1" dirty="0"/>
          </a:p>
        </p:txBody>
      </p:sp>
      <p:sp>
        <p:nvSpPr>
          <p:cNvPr id="4" name="Slide Number Placeholder 3"/>
          <p:cNvSpPr>
            <a:spLocks noGrp="1"/>
          </p:cNvSpPr>
          <p:nvPr>
            <p:ph type="sldNum" sz="quarter" idx="5"/>
          </p:nvPr>
        </p:nvSpPr>
        <p:spPr/>
        <p:txBody>
          <a:bodyPr/>
          <a:lstStyle/>
          <a:p>
            <a:fld id="{97B37954-8E89-4E47-9DEA-EBFA90D2C2A0}" type="slidenum">
              <a:rPr lang="en-US" smtClean="0"/>
              <a:t>19</a:t>
            </a:fld>
            <a:endParaRPr lang="en-US"/>
          </a:p>
        </p:txBody>
      </p:sp>
    </p:spTree>
    <p:extLst>
      <p:ext uri="{BB962C8B-B14F-4D97-AF65-F5344CB8AC3E}">
        <p14:creationId xmlns:p14="http://schemas.microsoft.com/office/powerpoint/2010/main" val="368825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latin typeface="Arial" panose="020B0604020202020204" pitchFamily="34" charset="0"/>
                <a:cs typeface="Arial" panose="020B0604020202020204" pitchFamily="34" charset="0"/>
              </a:rPr>
              <a:t>The goal of this project was to </a:t>
            </a:r>
            <a:r>
              <a:rPr lang="en-US" sz="1200" b="0" i="0" u="none" dirty="0">
                <a:latin typeface="Arial" panose="020B0604020202020204" pitchFamily="34" charset="0"/>
                <a:cs typeface="Arial" panose="020B0604020202020204" pitchFamily="34" charset="0"/>
              </a:rPr>
              <a:t>Identify, analyze, and understand the risk factors associated with the accuracy of early construction cost estimates</a:t>
            </a:r>
            <a:r>
              <a:rPr lang="en-US" sz="1200" b="0" i="0" u="none" kern="1200" dirty="0">
                <a:solidFill>
                  <a:schemeClr val="tx1"/>
                </a:solidFill>
                <a:effectLst/>
                <a:latin typeface="Arial" panose="020B0604020202020204" pitchFamily="34" charset="0"/>
                <a:ea typeface="+mn-ea"/>
                <a:cs typeface="Arial" panose="020B0604020202020204" pitchFamily="34" charset="0"/>
              </a:rPr>
              <a:t>, and develop </a:t>
            </a:r>
            <a:r>
              <a:rPr lang="en-US" sz="1200" b="0" i="0" u="none" dirty="0">
                <a:latin typeface="Arial" panose="020B0604020202020204" pitchFamily="34" charset="0"/>
                <a:cs typeface="Arial" panose="020B0604020202020204" pitchFamily="34" charset="0"/>
              </a:rPr>
              <a:t>a standardized approach to accounting for project-related risks in early construction cost estimates</a:t>
            </a:r>
            <a:r>
              <a:rPr lang="en-US" sz="1200" b="0" kern="1200" dirty="0">
                <a:solidFill>
                  <a:schemeClr val="tx1"/>
                </a:solidFill>
                <a:effectLst/>
                <a:latin typeface="Arial" panose="020B0604020202020204" pitchFamily="34" charset="0"/>
                <a:ea typeface="+mn-ea"/>
                <a:cs typeface="Arial" panose="020B0604020202020204" pitchFamily="34" charset="0"/>
              </a:rPr>
              <a:t>.</a:t>
            </a:r>
          </a:p>
          <a:p>
            <a:endParaRPr lang="en-US" b="1" dirty="0"/>
          </a:p>
        </p:txBody>
      </p:sp>
      <p:sp>
        <p:nvSpPr>
          <p:cNvPr id="4" name="Slide Number Placeholder 3"/>
          <p:cNvSpPr>
            <a:spLocks noGrp="1"/>
          </p:cNvSpPr>
          <p:nvPr>
            <p:ph type="sldNum" sz="quarter" idx="5"/>
          </p:nvPr>
        </p:nvSpPr>
        <p:spPr/>
        <p:txBody>
          <a:bodyPr/>
          <a:lstStyle/>
          <a:p>
            <a:fld id="{97B37954-8E89-4E47-9DEA-EBFA90D2C2A0}" type="slidenum">
              <a:rPr lang="en-US" smtClean="0"/>
              <a:t>2</a:t>
            </a:fld>
            <a:endParaRPr lang="en-US"/>
          </a:p>
        </p:txBody>
      </p:sp>
    </p:spTree>
    <p:extLst>
      <p:ext uri="{BB962C8B-B14F-4D97-AF65-F5344CB8AC3E}">
        <p14:creationId xmlns:p14="http://schemas.microsoft.com/office/powerpoint/2010/main" val="1218710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Task 3. Data analysis and project characterization</a:t>
            </a:r>
          </a:p>
          <a:p>
            <a:pPr marL="0" indent="0">
              <a:buFont typeface="Arial" panose="020B0604020202020204" pitchFamily="34" charset="0"/>
              <a:buNone/>
            </a:pPr>
            <a:endParaRPr lang="en-US" b="1" dirty="0"/>
          </a:p>
          <a:p>
            <a:pPr marL="0" indent="0">
              <a:buFont typeface="Arial" panose="020B0604020202020204" pitchFamily="34" charset="0"/>
              <a:buNone/>
            </a:pPr>
            <a:r>
              <a:rPr lang="en-US" b="1" dirty="0"/>
              <a:t>-   </a:t>
            </a:r>
            <a:r>
              <a:rPr lang="en-US" sz="1200" b="1" kern="1200" dirty="0">
                <a:solidFill>
                  <a:schemeClr val="tx1"/>
                </a:solidFill>
                <a:effectLst/>
                <a:latin typeface="+mn-lt"/>
                <a:ea typeface="+mn-ea"/>
                <a:cs typeface="+mn-cs"/>
              </a:rPr>
              <a:t>Calculate the Difference between the Base Cost Estimate and the Final Construction Cost via RFB</a:t>
            </a:r>
            <a:endParaRPr lang="en-US" b="1" dirty="0"/>
          </a:p>
          <a:p>
            <a:pPr marL="171450" indent="-171450">
              <a:buFontTx/>
              <a:buChar char="-"/>
            </a:pPr>
            <a:r>
              <a:rPr lang="en-US" sz="1200" kern="1200" dirty="0">
                <a:solidFill>
                  <a:schemeClr val="tx1"/>
                </a:solidFill>
                <a:effectLst/>
                <a:latin typeface="+mn-lt"/>
                <a:ea typeface="+mn-ea"/>
                <a:cs typeface="+mn-cs"/>
              </a:rPr>
              <a:t>The RFB indicates the percentage of the base estimate that should have been used to allocate the construction contingency amount at the scoping phase to fully cover any construction cost changes</a:t>
            </a:r>
          </a:p>
          <a:p>
            <a:pPr marL="171450" indent="-171450">
              <a:buFontTx/>
              <a:buChar cha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1" dirty="0">
                <a:latin typeface="Times" panose="02020603050405020304" pitchFamily="18" charset="0"/>
                <a:cs typeface="Times" panose="02020603050405020304" pitchFamily="18" charset="0"/>
              </a:rPr>
              <a:t>Classify project based on characteristics</a:t>
            </a:r>
            <a:endParaRPr lang="en-US" sz="1400" b="1" dirty="0">
              <a:latin typeface="Times" panose="02020603050405020304" pitchFamily="18" charset="0"/>
              <a:cs typeface="Times" panose="02020603050405020304" pitchFamily="18"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Major project characteristics such as project type, location, complexity, and project size may significantly influence the construction contingency amount since they may pose different types of risks and uncertainties.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Thus, the master database of historical projects needs to be reorganized by these project characteristics. </a:t>
            </a:r>
          </a:p>
          <a:p>
            <a:pPr marL="171450" indent="-171450">
              <a:buFontTx/>
              <a:buChar char="-"/>
            </a:pPr>
            <a:endParaRPr lang="en-US" sz="1200" kern="1200" dirty="0">
              <a:solidFill>
                <a:schemeClr val="tx1"/>
              </a:solidFill>
              <a:effectLst/>
              <a:latin typeface="+mn-lt"/>
              <a:ea typeface="+mn-ea"/>
              <a:cs typeface="+mn-cs"/>
            </a:endParaRP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97B37954-8E89-4E47-9DEA-EBFA90D2C2A0}" type="slidenum">
              <a:rPr lang="en-US" smtClean="0"/>
              <a:t>20</a:t>
            </a:fld>
            <a:endParaRPr lang="en-US"/>
          </a:p>
        </p:txBody>
      </p:sp>
    </p:spTree>
    <p:extLst>
      <p:ext uri="{BB962C8B-B14F-4D97-AF65-F5344CB8AC3E}">
        <p14:creationId xmlns:p14="http://schemas.microsoft.com/office/powerpoint/2010/main" val="6503525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Task 4. Model development (contingency range estimating)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1" dirty="0"/>
          </a:p>
          <a:p>
            <a:pPr marL="171450" indent="-171450">
              <a:buFontTx/>
              <a:buChar char="-"/>
            </a:pPr>
            <a:r>
              <a:rPr lang="en-US" dirty="0"/>
              <a:t>Perform statistical analysis for developing distribution fittings for RFBs </a:t>
            </a:r>
          </a:p>
          <a:p>
            <a:pPr marL="171450" indent="-171450">
              <a:buFontTx/>
              <a:buChar char="-"/>
            </a:pPr>
            <a:r>
              <a:rPr lang="en-US" sz="1200" kern="1200" dirty="0">
                <a:solidFill>
                  <a:schemeClr val="tx1"/>
                </a:solidFill>
                <a:effectLst/>
                <a:latin typeface="+mn-lt"/>
                <a:ea typeface="+mn-ea"/>
                <a:cs typeface="+mn-cs"/>
              </a:rPr>
              <a:t>A distribution fitting is applied to determine the most appropriate distribution curve that can explain the distribution of RFBs of historical projects for project characteristics.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latin typeface="Times" panose="02020603050405020304" pitchFamily="18" charset="0"/>
                <a:cs typeface="Times" panose="02020603050405020304" pitchFamily="18" charset="0"/>
              </a:rPr>
              <a:t>Develop probability density functions (PDF) and cumulative distribution functions (CDF) for computing certainties for available construction contingencies. </a:t>
            </a:r>
            <a:endParaRPr lang="en-US" dirty="0"/>
          </a:p>
          <a:p>
            <a:pPr marL="0" indent="0">
              <a:buFont typeface="Arial" panose="020B0604020202020204" pitchFamily="34" charset="0"/>
              <a:buNone/>
            </a:pPr>
            <a:endParaRPr lang="en-US" dirty="0"/>
          </a:p>
          <a:p>
            <a:pPr marL="0" indent="0">
              <a:buFont typeface="Arial" panose="020B0604020202020204" pitchFamily="34" charset="0"/>
              <a:buNone/>
            </a:pPr>
            <a:endParaRPr lang="en-US" dirty="0"/>
          </a:p>
          <a:p>
            <a:pPr marL="0" indent="0">
              <a:buFont typeface="Arial" panose="020B0604020202020204" pitchFamily="34" charset="0"/>
              <a:buNone/>
            </a:pPr>
            <a:r>
              <a:rPr lang="en-US" b="1" dirty="0"/>
              <a:t>Task 5. Apply the proposed model to real projects</a:t>
            </a:r>
          </a:p>
          <a:p>
            <a:pPr marL="0" indent="0">
              <a:buFont typeface="Arial" panose="020B0604020202020204" pitchFamily="34" charset="0"/>
              <a:buNone/>
            </a:pPr>
            <a:r>
              <a:rPr lang="en-US" b="1" dirty="0"/>
              <a:t>- </a:t>
            </a:r>
            <a:r>
              <a:rPr lang="en-US" sz="1200" kern="1200" dirty="0">
                <a:solidFill>
                  <a:schemeClr val="tx1"/>
                </a:solidFill>
                <a:effectLst/>
                <a:latin typeface="+mn-lt"/>
                <a:ea typeface="+mn-ea"/>
                <a:cs typeface="+mn-cs"/>
              </a:rPr>
              <a:t>An estimator can directly use them to estimate a construction cost contingency using the base estimate of the project in the scoping phase.</a:t>
            </a:r>
            <a:endParaRPr lang="en-US" dirty="0"/>
          </a:p>
        </p:txBody>
      </p:sp>
      <p:sp>
        <p:nvSpPr>
          <p:cNvPr id="4" name="Slide Number Placeholder 3"/>
          <p:cNvSpPr>
            <a:spLocks noGrp="1"/>
          </p:cNvSpPr>
          <p:nvPr>
            <p:ph type="sldNum" sz="quarter" idx="5"/>
          </p:nvPr>
        </p:nvSpPr>
        <p:spPr/>
        <p:txBody>
          <a:bodyPr/>
          <a:lstStyle/>
          <a:p>
            <a:fld id="{97B37954-8E89-4E47-9DEA-EBFA90D2C2A0}" type="slidenum">
              <a:rPr lang="en-US" smtClean="0"/>
              <a:t>21</a:t>
            </a:fld>
            <a:endParaRPr lang="en-US"/>
          </a:p>
        </p:txBody>
      </p:sp>
    </p:spTree>
    <p:extLst>
      <p:ext uri="{BB962C8B-B14F-4D97-AF65-F5344CB8AC3E}">
        <p14:creationId xmlns:p14="http://schemas.microsoft.com/office/powerpoint/2010/main" val="4010562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An in-depth case study for historical-data driven construction contingency estimating was conducted to show how the process can be applied to a DOT’s system. </a:t>
            </a:r>
          </a:p>
          <a:p>
            <a:endParaRPr lang="en-US" b="1" dirty="0"/>
          </a:p>
          <a:p>
            <a:pPr marL="171450" indent="-171450">
              <a:buFontTx/>
              <a:buChar char="-"/>
            </a:pPr>
            <a:r>
              <a:rPr lang="en-US" sz="1200" kern="1200" dirty="0">
                <a:solidFill>
                  <a:schemeClr val="tx1"/>
                </a:solidFill>
                <a:effectLst/>
                <a:latin typeface="+mn-lt"/>
                <a:ea typeface="+mn-ea"/>
                <a:cs typeface="+mn-cs"/>
              </a:rPr>
              <a:t>The intent of this case study is to demonstrate the entire process with real data, show practical issues and concerns that DOTs may encounter when they want to implement a historical data-driven construction contingency estimation approach.</a:t>
            </a:r>
          </a:p>
          <a:p>
            <a:pPr marL="171450" indent="-171450">
              <a:buFontTx/>
              <a:buChar char="-"/>
            </a:pPr>
            <a:r>
              <a:rPr lang="en-US" sz="1200" kern="1200" dirty="0">
                <a:solidFill>
                  <a:schemeClr val="tx1"/>
                </a:solidFill>
                <a:effectLst/>
                <a:latin typeface="+mn-lt"/>
                <a:ea typeface="+mn-ea"/>
                <a:cs typeface="+mn-cs"/>
              </a:rPr>
              <a:t>This case study also offers a practical idea on how the results can be assessed with the results from the project risk-driven contingency estimating approach for a more defensible and reliable construction contingency estimation.</a:t>
            </a:r>
          </a:p>
          <a:p>
            <a:pPr marL="171450" indent="-171450">
              <a:buFontTx/>
              <a:buChar char="-"/>
            </a:pPr>
            <a:r>
              <a:rPr lang="en-US" sz="1200" b="0" kern="1200" dirty="0">
                <a:solidFill>
                  <a:schemeClr val="tx1"/>
                </a:solidFill>
                <a:effectLst/>
                <a:latin typeface="+mn-lt"/>
                <a:ea typeface="+mn-ea"/>
                <a:cs typeface="+mn-cs"/>
              </a:rPr>
              <a:t>P</a:t>
            </a:r>
            <a:r>
              <a:rPr lang="en-US" sz="1200" kern="1200" dirty="0">
                <a:solidFill>
                  <a:schemeClr val="tx1"/>
                </a:solidFill>
                <a:effectLst/>
                <a:latin typeface="+mn-lt"/>
                <a:ea typeface="+mn-ea"/>
                <a:cs typeface="+mn-cs"/>
              </a:rPr>
              <a:t>rojects for the case study were categorized into six groups: (a) roadway–new construction, (b) roadway–reconstruction, (c) roadway–resurfacing, (d) roadway–rehabilitation, (e) bridge–replacement, and (f) bridge–rehabilitation. </a:t>
            </a:r>
            <a:endParaRPr lang="en-US" b="1" dirty="0"/>
          </a:p>
        </p:txBody>
      </p:sp>
      <p:sp>
        <p:nvSpPr>
          <p:cNvPr id="4" name="Slide Number Placeholder 3"/>
          <p:cNvSpPr>
            <a:spLocks noGrp="1"/>
          </p:cNvSpPr>
          <p:nvPr>
            <p:ph type="sldNum" sz="quarter" idx="5"/>
          </p:nvPr>
        </p:nvSpPr>
        <p:spPr/>
        <p:txBody>
          <a:bodyPr/>
          <a:lstStyle/>
          <a:p>
            <a:fld id="{97B37954-8E89-4E47-9DEA-EBFA90D2C2A0}" type="slidenum">
              <a:rPr lang="en-US" smtClean="0"/>
              <a:t>22</a:t>
            </a:fld>
            <a:endParaRPr lang="en-US"/>
          </a:p>
        </p:txBody>
      </p:sp>
    </p:spTree>
    <p:extLst>
      <p:ext uri="{BB962C8B-B14F-4D97-AF65-F5344CB8AC3E}">
        <p14:creationId xmlns:p14="http://schemas.microsoft.com/office/powerpoint/2010/main" val="20447529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effectLst/>
                <a:latin typeface="+mn-lt"/>
                <a:ea typeface="+mn-ea"/>
                <a:cs typeface="+mn-cs"/>
              </a:rPr>
              <a:t>This slide shows the Case study results and describes how to interpret the results.</a:t>
            </a:r>
          </a:p>
          <a:p>
            <a:endParaRPr lang="en-US" sz="1200" b="0" kern="1200" dirty="0">
              <a:solidFill>
                <a:schemeClr val="tx1"/>
              </a:solidFill>
              <a:effectLst/>
              <a:latin typeface="+mn-lt"/>
              <a:ea typeface="+mn-ea"/>
              <a:cs typeface="+mn-cs"/>
            </a:endParaRPr>
          </a:p>
          <a:p>
            <a:pPr marL="171450" indent="-171450">
              <a:buFontTx/>
              <a:buChar char="-"/>
            </a:pPr>
            <a:r>
              <a:rPr lang="en-US" sz="1200" b="0" kern="1200" dirty="0">
                <a:solidFill>
                  <a:schemeClr val="tx1"/>
                </a:solidFill>
                <a:effectLst/>
                <a:latin typeface="+mn-lt"/>
                <a:ea typeface="+mn-ea"/>
                <a:cs typeface="+mn-cs"/>
              </a:rPr>
              <a:t>For example, a cumulative probability of 0.67 with 30 percent RFB indicates that if the contingency estimate is 30 percent of the base estimate, about 67 percent of the previous roadway resurfacing projects would have been completed within the estimated budget.</a:t>
            </a:r>
          </a:p>
          <a:p>
            <a:pPr marL="171450" indent="-171450">
              <a:buFontTx/>
              <a:buChar char="-"/>
            </a:pPr>
            <a:r>
              <a:rPr lang="en-US" sz="1200" b="0" kern="1200" dirty="0">
                <a:solidFill>
                  <a:schemeClr val="tx1"/>
                </a:solidFill>
                <a:effectLst/>
                <a:latin typeface="+mn-lt"/>
                <a:ea typeface="+mn-ea"/>
                <a:cs typeface="+mn-cs"/>
              </a:rPr>
              <a:t>It can be rephrased that estimators can have 67 percent certainty if they set the construction contingency estimate to 30 percent of the base estimate. </a:t>
            </a:r>
            <a:endParaRPr lang="en-US" b="0" dirty="0"/>
          </a:p>
        </p:txBody>
      </p:sp>
      <p:sp>
        <p:nvSpPr>
          <p:cNvPr id="4" name="Slide Number Placeholder 3"/>
          <p:cNvSpPr>
            <a:spLocks noGrp="1"/>
          </p:cNvSpPr>
          <p:nvPr>
            <p:ph type="sldNum" sz="quarter" idx="5"/>
          </p:nvPr>
        </p:nvSpPr>
        <p:spPr/>
        <p:txBody>
          <a:bodyPr/>
          <a:lstStyle/>
          <a:p>
            <a:fld id="{97B37954-8E89-4E47-9DEA-EBFA90D2C2A0}" type="slidenum">
              <a:rPr lang="en-US" smtClean="0"/>
              <a:t>23</a:t>
            </a:fld>
            <a:endParaRPr lang="en-US"/>
          </a:p>
        </p:txBody>
      </p:sp>
    </p:spTree>
    <p:extLst>
      <p:ext uri="{BB962C8B-B14F-4D97-AF65-F5344CB8AC3E}">
        <p14:creationId xmlns:p14="http://schemas.microsoft.com/office/powerpoint/2010/main" val="36614654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There are two potential applications</a:t>
            </a:r>
          </a:p>
          <a:p>
            <a:endParaRPr lang="en-US" b="0" dirty="0"/>
          </a:p>
          <a:p>
            <a:pPr marL="171450" indent="-171450">
              <a:buFontTx/>
              <a:buChar char="-"/>
            </a:pPr>
            <a:r>
              <a:rPr lang="en-US" b="0" dirty="0"/>
              <a:t>1. </a:t>
            </a:r>
            <a:r>
              <a:rPr lang="en-US" sz="1200" b="0" kern="1200" dirty="0">
                <a:solidFill>
                  <a:schemeClr val="tx1"/>
                </a:solidFill>
                <a:effectLst/>
                <a:latin typeface="+mn-lt"/>
                <a:ea typeface="+mn-ea"/>
                <a:cs typeface="+mn-cs"/>
              </a:rPr>
              <a:t>: A construction contingency amount calculated from the qualitative approach is converted to the percentage of the base estimate. This percentage corresponds to the RFB developed by the quantitative approach.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kern="1200" dirty="0">
                <a:solidFill>
                  <a:schemeClr val="tx1"/>
                </a:solidFill>
                <a:effectLst/>
                <a:latin typeface="+mn-lt"/>
                <a:ea typeface="+mn-ea"/>
                <a:cs typeface="+mn-cs"/>
              </a:rPr>
              <a:t>2. The CDF curve provides the cumulative probability information for construction contingency. The cumulative probability indicates the certainty level of the contingency percentage so that the agency can perform a reality check to ensure that the construction contingency calculated from the risk-driven approach is within a reasonable range based upon the historical projects’ cost performance data.</a:t>
            </a:r>
          </a:p>
          <a:p>
            <a:pPr marL="171450" indent="-171450">
              <a:buFontTx/>
              <a:buChar char="-"/>
            </a:pPr>
            <a:endParaRPr lang="en-US" b="1" dirty="0"/>
          </a:p>
        </p:txBody>
      </p:sp>
      <p:sp>
        <p:nvSpPr>
          <p:cNvPr id="4" name="Slide Number Placeholder 3"/>
          <p:cNvSpPr>
            <a:spLocks noGrp="1"/>
          </p:cNvSpPr>
          <p:nvPr>
            <p:ph type="sldNum" sz="quarter" idx="5"/>
          </p:nvPr>
        </p:nvSpPr>
        <p:spPr/>
        <p:txBody>
          <a:bodyPr/>
          <a:lstStyle/>
          <a:p>
            <a:fld id="{97B37954-8E89-4E47-9DEA-EBFA90D2C2A0}" type="slidenum">
              <a:rPr lang="en-US" smtClean="0"/>
              <a:t>24</a:t>
            </a:fld>
            <a:endParaRPr lang="en-US"/>
          </a:p>
        </p:txBody>
      </p:sp>
    </p:spTree>
    <p:extLst>
      <p:ext uri="{BB962C8B-B14F-4D97-AF65-F5344CB8AC3E}">
        <p14:creationId xmlns:p14="http://schemas.microsoft.com/office/powerpoint/2010/main" val="29821684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a:t>The two methods proposed in the guidebook (risk driven construction contingency estimating method and historical data driven approach) can be strategically used for better construction contingency estimating</a:t>
            </a:r>
          </a:p>
          <a:p>
            <a:pPr marL="0" indent="0">
              <a:buFont typeface="Arial" panose="020B0604020202020204" pitchFamily="34" charset="0"/>
              <a:buNone/>
            </a:pPr>
            <a:endParaRPr lang="en-US" b="0" dirty="0"/>
          </a:p>
          <a:p>
            <a:pPr marL="171450" indent="-171450">
              <a:buFontTx/>
              <a:buChar char="-"/>
            </a:pPr>
            <a:r>
              <a:rPr lang="en-US" b="0" dirty="0"/>
              <a:t>First, the risk-driven approach based on EReC3 is applied to conduct risk identification and estimate their impacts for computing construction contingency amounts. </a:t>
            </a:r>
          </a:p>
          <a:p>
            <a:pPr marL="171450" indent="-171450">
              <a:buFontTx/>
              <a:buChar char="-"/>
            </a:pPr>
            <a:r>
              <a:rPr lang="en-US" b="0" dirty="0"/>
              <a:t>Next, the historical data-driven approach is applied to backcheck and verify the certainty of contingency amounts from the risk-driven approach. </a:t>
            </a:r>
          </a:p>
        </p:txBody>
      </p:sp>
      <p:sp>
        <p:nvSpPr>
          <p:cNvPr id="4" name="Slide Number Placeholder 3"/>
          <p:cNvSpPr>
            <a:spLocks noGrp="1"/>
          </p:cNvSpPr>
          <p:nvPr>
            <p:ph type="sldNum" sz="quarter" idx="5"/>
          </p:nvPr>
        </p:nvSpPr>
        <p:spPr/>
        <p:txBody>
          <a:bodyPr/>
          <a:lstStyle/>
          <a:p>
            <a:fld id="{97B37954-8E89-4E47-9DEA-EBFA90D2C2A0}" type="slidenum">
              <a:rPr lang="en-US" smtClean="0"/>
              <a:t>25</a:t>
            </a:fld>
            <a:endParaRPr lang="en-US"/>
          </a:p>
        </p:txBody>
      </p:sp>
    </p:spTree>
    <p:extLst>
      <p:ext uri="{BB962C8B-B14F-4D97-AF65-F5344CB8AC3E}">
        <p14:creationId xmlns:p14="http://schemas.microsoft.com/office/powerpoint/2010/main" val="13197411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Chapter 7 offers a process for construction contingency tracking and monitoring</a:t>
            </a:r>
          </a:p>
          <a:p>
            <a:endParaRPr lang="en-US" b="0" dirty="0"/>
          </a:p>
          <a:p>
            <a:pPr marL="171450" indent="-171450">
              <a:buFontTx/>
              <a:buChar char="-"/>
            </a:pPr>
            <a:r>
              <a:rPr lang="en-US" sz="1200" b="0" kern="1200" dirty="0">
                <a:solidFill>
                  <a:schemeClr val="tx1"/>
                </a:solidFill>
                <a:effectLst/>
                <a:latin typeface="+mn-lt"/>
                <a:ea typeface="+mn-ea"/>
                <a:cs typeface="+mn-cs"/>
              </a:rPr>
              <a:t>Tracking and monitoring construction contingencies should be performed as one of the risk management tasks during the pre-construction phase.</a:t>
            </a:r>
          </a:p>
          <a:p>
            <a:pPr marL="171450" indent="-171450">
              <a:buFontTx/>
              <a:buChar char="-"/>
            </a:pPr>
            <a:r>
              <a:rPr lang="en-US" sz="1200" b="0" kern="1200" dirty="0">
                <a:solidFill>
                  <a:schemeClr val="tx1"/>
                </a:solidFill>
                <a:effectLst/>
                <a:latin typeface="+mn-lt"/>
                <a:ea typeface="+mn-ea"/>
                <a:cs typeface="+mn-cs"/>
              </a:rPr>
              <a:t>Construction contingency tracking is recommended as part of the iterative risk analysis at major milestone meetings during design and post-construction meeting. .</a:t>
            </a:r>
          </a:p>
          <a:p>
            <a:pPr marL="171450" indent="-171450">
              <a:buFontTx/>
              <a:buChar char="-"/>
            </a:pPr>
            <a:r>
              <a:rPr lang="en-US" sz="1200" kern="1200" dirty="0">
                <a:solidFill>
                  <a:schemeClr val="tx1"/>
                </a:solidFill>
                <a:effectLst/>
                <a:latin typeface="+mn-lt"/>
                <a:ea typeface="+mn-ea"/>
                <a:cs typeface="+mn-cs"/>
              </a:rPr>
              <a:t>In terms of design development level, milestone workshops are held at 30 percent, 60 percent, and 90 percent design complete.</a:t>
            </a:r>
          </a:p>
          <a:p>
            <a:pPr marL="171450" indent="-171450">
              <a:buFontTx/>
              <a:buChar char="-"/>
            </a:pPr>
            <a:r>
              <a:rPr lang="en-US" sz="1200" kern="1200" dirty="0">
                <a:solidFill>
                  <a:schemeClr val="tx1"/>
                </a:solidFill>
                <a:effectLst/>
                <a:latin typeface="+mn-lt"/>
                <a:ea typeface="+mn-ea"/>
                <a:cs typeface="+mn-cs"/>
              </a:rPr>
              <a:t>This post-construction meeting mainly deals with change orders, claims, maintenance of traffic issues, cost overruns of pay items, and other issues that participants want to discuss.</a:t>
            </a:r>
            <a:endParaRPr lang="en-US" b="1" dirty="0"/>
          </a:p>
        </p:txBody>
      </p:sp>
      <p:sp>
        <p:nvSpPr>
          <p:cNvPr id="4" name="Slide Number Placeholder 3"/>
          <p:cNvSpPr>
            <a:spLocks noGrp="1"/>
          </p:cNvSpPr>
          <p:nvPr>
            <p:ph type="sldNum" sz="quarter" idx="5"/>
          </p:nvPr>
        </p:nvSpPr>
        <p:spPr/>
        <p:txBody>
          <a:bodyPr/>
          <a:lstStyle/>
          <a:p>
            <a:fld id="{97B37954-8E89-4E47-9DEA-EBFA90D2C2A0}" type="slidenum">
              <a:rPr lang="en-US" smtClean="0"/>
              <a:t>26</a:t>
            </a:fld>
            <a:endParaRPr lang="en-US"/>
          </a:p>
        </p:txBody>
      </p:sp>
    </p:spTree>
    <p:extLst>
      <p:ext uri="{BB962C8B-B14F-4D97-AF65-F5344CB8AC3E}">
        <p14:creationId xmlns:p14="http://schemas.microsoft.com/office/powerpoint/2010/main" val="29650284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a:t>The EReC3 tool has a function for contingency tracking and monitoring</a:t>
            </a:r>
          </a:p>
          <a:p>
            <a:pPr marL="0" indent="0">
              <a:buFont typeface="Arial" panose="020B0604020202020204" pitchFamily="34" charset="0"/>
              <a:buNone/>
            </a:pPr>
            <a:endParaRPr lang="en-US" b="0" dirty="0"/>
          </a:p>
          <a:p>
            <a:pPr marL="171450" indent="-171450">
              <a:buFontTx/>
              <a:buChar char="-"/>
            </a:pPr>
            <a:r>
              <a:rPr lang="en-US" sz="1200" b="0" kern="1200" dirty="0">
                <a:solidFill>
                  <a:schemeClr val="tx1"/>
                </a:solidFill>
                <a:effectLst/>
                <a:latin typeface="+mn-lt"/>
                <a:ea typeface="+mn-ea"/>
                <a:cs typeface="+mn-cs"/>
              </a:rPr>
              <a:t>This graph allows estimators and project managers to easily figure out trends in project risk-driven contingency performance as the project progresses.</a:t>
            </a:r>
          </a:p>
          <a:p>
            <a:pPr marL="171450" indent="-171450">
              <a:buFontTx/>
              <a:buChar char="-"/>
            </a:pPr>
            <a:r>
              <a:rPr lang="en-US" sz="1200" b="0" kern="1200" dirty="0">
                <a:solidFill>
                  <a:schemeClr val="tx1"/>
                </a:solidFill>
                <a:effectLst/>
                <a:latin typeface="+mn-lt"/>
                <a:ea typeface="+mn-ea"/>
                <a:cs typeface="+mn-cs"/>
              </a:rPr>
              <a:t>DOTs are recommended to use the EReC3 at the scoping phase and continue to use during the design and construction phase for consistent contingency tracking and monitoring. </a:t>
            </a:r>
            <a:endParaRPr lang="en-US" b="0" dirty="0"/>
          </a:p>
        </p:txBody>
      </p:sp>
      <p:sp>
        <p:nvSpPr>
          <p:cNvPr id="4" name="Slide Number Placeholder 3"/>
          <p:cNvSpPr>
            <a:spLocks noGrp="1"/>
          </p:cNvSpPr>
          <p:nvPr>
            <p:ph type="sldNum" sz="quarter" idx="5"/>
          </p:nvPr>
        </p:nvSpPr>
        <p:spPr/>
        <p:txBody>
          <a:bodyPr/>
          <a:lstStyle/>
          <a:p>
            <a:fld id="{97B37954-8E89-4E47-9DEA-EBFA90D2C2A0}" type="slidenum">
              <a:rPr lang="en-US" smtClean="0"/>
              <a:t>27</a:t>
            </a:fld>
            <a:endParaRPr lang="en-US"/>
          </a:p>
        </p:txBody>
      </p:sp>
    </p:spTree>
    <p:extLst>
      <p:ext uri="{BB962C8B-B14F-4D97-AF65-F5344CB8AC3E}">
        <p14:creationId xmlns:p14="http://schemas.microsoft.com/office/powerpoint/2010/main" val="8607641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The guidebook also provides construction contingency monitoring metrics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These metrics are also recommended as part of construction contingency tracking and monitoring efforts for consistent evaluation.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a) Schedule growth and b) contingency growth during design </a:t>
            </a:r>
            <a:r>
              <a:rPr lang="en-US" sz="1200" b="0" kern="1200" dirty="0">
                <a:solidFill>
                  <a:schemeClr val="tx1"/>
                </a:solidFill>
                <a:effectLst/>
                <a:latin typeface="Calibri" panose="020F0502020204030204" pitchFamily="34" charset="0"/>
                <a:ea typeface="+mn-ea"/>
                <a:cs typeface="Calibri" panose="020F0502020204030204" pitchFamily="34" charset="0"/>
              </a:rPr>
              <a:t>→ a) Quantity growth due to change orders, b) change order cost growth, and c) change order schedule growth.</a:t>
            </a:r>
            <a:r>
              <a:rPr lang="en-US" sz="1200" b="0" kern="1200" dirty="0">
                <a:solidFill>
                  <a:schemeClr val="tx1"/>
                </a:solidFill>
                <a:effectLst/>
                <a:latin typeface="+mn-lt"/>
                <a:ea typeface="+mn-ea"/>
                <a:cs typeface="+mn-cs"/>
              </a:rPr>
              <a:t> </a:t>
            </a:r>
          </a:p>
          <a:p>
            <a:endParaRPr lang="en-US" b="0" dirty="0"/>
          </a:p>
          <a:p>
            <a:r>
              <a:rPr lang="en-US" b="0" dirty="0"/>
              <a:t>Metrics during design</a:t>
            </a:r>
          </a:p>
          <a:p>
            <a:endParaRPr lang="en-US" b="0" dirty="0"/>
          </a:p>
          <a:p>
            <a:pPr marL="171450" indent="-171450">
              <a:buFontTx/>
              <a:buChar char="-"/>
            </a:pPr>
            <a:r>
              <a:rPr lang="en-US" b="0" dirty="0"/>
              <a:t>Quantity growth: </a:t>
            </a:r>
            <a:r>
              <a:rPr lang="en-US" sz="1200" b="0" kern="1200" dirty="0">
                <a:solidFill>
                  <a:schemeClr val="tx1"/>
                </a:solidFill>
                <a:effectLst/>
                <a:latin typeface="+mn-lt"/>
                <a:ea typeface="+mn-ea"/>
                <a:cs typeface="+mn-cs"/>
              </a:rPr>
              <a:t>Change in quantity of work for a specific cardinal pay item not due to scope additions.</a:t>
            </a:r>
          </a:p>
          <a:p>
            <a:pPr marL="171450" indent="-171450">
              <a:buFontTx/>
              <a:buChar char="-"/>
            </a:pPr>
            <a:r>
              <a:rPr lang="en-US" sz="1200" b="0" kern="1200" dirty="0">
                <a:solidFill>
                  <a:schemeClr val="tx1"/>
                </a:solidFill>
                <a:effectLst/>
                <a:latin typeface="+mn-lt"/>
                <a:ea typeface="+mn-ea"/>
                <a:cs typeface="+mn-cs"/>
              </a:rPr>
              <a:t>Schedule growth: Change in the estimated contract time.</a:t>
            </a:r>
          </a:p>
          <a:p>
            <a:pPr marL="171450" indent="-171450">
              <a:buFontTx/>
              <a:buChar char="-"/>
            </a:pPr>
            <a:r>
              <a:rPr lang="en-US" sz="1200" b="0" kern="1200" dirty="0">
                <a:solidFill>
                  <a:schemeClr val="tx1"/>
                </a:solidFill>
                <a:effectLst/>
                <a:latin typeface="+mn-lt"/>
                <a:ea typeface="+mn-ea"/>
                <a:cs typeface="+mn-cs"/>
              </a:rPr>
              <a:t>Contingency growth: Change in quantified amount of contingency between two sequential estimates.</a:t>
            </a:r>
          </a:p>
          <a:p>
            <a:pPr marL="171450" indent="-171450">
              <a:buFontTx/>
              <a:buChar char="-"/>
            </a:pPr>
            <a:r>
              <a:rPr lang="en-US" sz="1200" b="0" kern="1200" dirty="0">
                <a:solidFill>
                  <a:schemeClr val="tx1"/>
                </a:solidFill>
                <a:effectLst/>
                <a:latin typeface="+mn-lt"/>
                <a:ea typeface="+mn-ea"/>
                <a:cs typeface="+mn-cs"/>
              </a:rPr>
              <a:t>Contingency consumption rate: Amount of current contingency that has been allocated to cover design changes, quantity growth, etc. over time.</a:t>
            </a:r>
          </a:p>
          <a:p>
            <a:pPr marL="171450" indent="-171450">
              <a:buFontTx/>
              <a:buChar char="-"/>
            </a:pPr>
            <a:r>
              <a:rPr lang="en-US" b="0" dirty="0"/>
              <a:t>Risk retirement rate: </a:t>
            </a:r>
            <a:r>
              <a:rPr lang="en-US" sz="1200" b="0" kern="1200" dirty="0">
                <a:solidFill>
                  <a:schemeClr val="tx1"/>
                </a:solidFill>
                <a:effectLst/>
                <a:latin typeface="+mn-lt"/>
                <a:ea typeface="+mn-ea"/>
                <a:cs typeface="+mn-cs"/>
              </a:rPr>
              <a:t>Change in the number of active risks that the contingency covers.</a:t>
            </a:r>
          </a:p>
          <a:p>
            <a:pPr marL="171450" indent="-171450">
              <a:buFontTx/>
              <a:buChar char="-"/>
            </a:pPr>
            <a:r>
              <a:rPr lang="en-US" sz="1200" b="0" kern="1200" dirty="0">
                <a:solidFill>
                  <a:schemeClr val="tx1"/>
                </a:solidFill>
                <a:effectLst/>
                <a:latin typeface="+mn-lt"/>
                <a:ea typeface="+mn-ea"/>
                <a:cs typeface="+mn-cs"/>
              </a:rPr>
              <a:t>Value engineering saving rate: Change in the estimated construction cost due to accepted value engineering changes.</a:t>
            </a:r>
          </a:p>
          <a:p>
            <a:pPr marL="0" indent="0">
              <a:buFontTx/>
              <a:buNone/>
            </a:pPr>
            <a:endParaRPr lang="en-US" sz="1200" b="0" kern="1200" dirty="0">
              <a:solidFill>
                <a:schemeClr val="tx1"/>
              </a:solidFill>
              <a:effectLst/>
              <a:latin typeface="+mn-lt"/>
              <a:ea typeface="+mn-ea"/>
              <a:cs typeface="+mn-cs"/>
            </a:endParaRPr>
          </a:p>
          <a:p>
            <a:pPr marL="0" indent="0">
              <a:buFontTx/>
              <a:buNone/>
            </a:pPr>
            <a:r>
              <a:rPr lang="en-US" sz="1200" b="0" kern="1200" dirty="0">
                <a:solidFill>
                  <a:schemeClr val="tx1"/>
                </a:solidFill>
                <a:effectLst/>
                <a:latin typeface="+mn-lt"/>
                <a:ea typeface="+mn-ea"/>
                <a:cs typeface="+mn-cs"/>
              </a:rPr>
              <a:t>Metrics during construction</a:t>
            </a:r>
          </a:p>
          <a:p>
            <a:pPr marL="0" indent="0">
              <a:buFontTx/>
              <a:buNone/>
            </a:pPr>
            <a:endParaRPr lang="en-US" sz="1200" b="0" kern="1200" dirty="0">
              <a:solidFill>
                <a:schemeClr val="tx1"/>
              </a:solidFill>
              <a:effectLst/>
              <a:latin typeface="+mn-lt"/>
              <a:ea typeface="+mn-ea"/>
              <a:cs typeface="+mn-cs"/>
            </a:endParaRPr>
          </a:p>
          <a:p>
            <a:pPr marL="171450" indent="-171450">
              <a:buFontTx/>
              <a:buChar char="-"/>
            </a:pPr>
            <a:r>
              <a:rPr lang="en-US" sz="1200" b="0" kern="1200" dirty="0">
                <a:solidFill>
                  <a:schemeClr val="tx1"/>
                </a:solidFill>
                <a:effectLst/>
                <a:latin typeface="+mn-lt"/>
                <a:ea typeface="+mn-ea"/>
                <a:cs typeface="+mn-cs"/>
              </a:rPr>
              <a:t>Quantity growth: Change in quantity of work for a specific cardinal pay item due to actual versus as-bid quantities.</a:t>
            </a:r>
          </a:p>
          <a:p>
            <a:pPr marL="171450" indent="-171450">
              <a:buFontTx/>
              <a:buChar char="-"/>
            </a:pPr>
            <a:r>
              <a:rPr lang="en-US" sz="1200" b="0" kern="1200" dirty="0">
                <a:solidFill>
                  <a:schemeClr val="tx1"/>
                </a:solidFill>
                <a:effectLst/>
                <a:latin typeface="+mn-lt"/>
                <a:ea typeface="+mn-ea"/>
                <a:cs typeface="+mn-cs"/>
              </a:rPr>
              <a:t>Quantity growth due to change orders: Change in quantity of work for a specific cardinal pay item resulting from change orders.</a:t>
            </a:r>
          </a:p>
          <a:p>
            <a:pPr marL="171450" indent="-171450">
              <a:buFontTx/>
              <a:buChar char="-"/>
            </a:pPr>
            <a:r>
              <a:rPr lang="en-US" sz="1200" b="0" kern="1200" dirty="0">
                <a:solidFill>
                  <a:schemeClr val="tx1"/>
                </a:solidFill>
                <a:effectLst/>
                <a:latin typeface="+mn-lt"/>
                <a:ea typeface="+mn-ea"/>
                <a:cs typeface="+mn-cs"/>
              </a:rPr>
              <a:t>Change order cost growth: Change in contract value as a result of approved change orders.</a:t>
            </a:r>
          </a:p>
          <a:p>
            <a:pPr marL="171450" indent="-171450">
              <a:buFontTx/>
              <a:buChar char="-"/>
            </a:pPr>
            <a:r>
              <a:rPr lang="en-US" sz="1200" b="0" kern="1200" dirty="0">
                <a:solidFill>
                  <a:schemeClr val="tx1"/>
                </a:solidFill>
                <a:effectLst/>
                <a:latin typeface="+mn-lt"/>
                <a:ea typeface="+mn-ea"/>
                <a:cs typeface="+mn-cs"/>
              </a:rPr>
              <a:t>Change order schedule growth: Change in the award contract time as a result of approved change orders.</a:t>
            </a:r>
          </a:p>
          <a:p>
            <a:pPr marL="171450" indent="-171450">
              <a:buFontTx/>
              <a:buChar char="-"/>
            </a:pPr>
            <a:r>
              <a:rPr lang="en-US" b="0" dirty="0"/>
              <a:t>Contingency consumption rate: </a:t>
            </a:r>
            <a:r>
              <a:rPr lang="en-US" sz="1200" b="0" kern="1200" dirty="0">
                <a:solidFill>
                  <a:schemeClr val="tx1"/>
                </a:solidFill>
                <a:effectLst/>
                <a:latin typeface="+mn-lt"/>
                <a:ea typeface="+mn-ea"/>
                <a:cs typeface="+mn-cs"/>
              </a:rPr>
              <a:t>Amount of current contingency that has been allocated to cover quantity growth, changes, weather, etc. over time.</a:t>
            </a:r>
          </a:p>
          <a:p>
            <a:pPr marL="171450" indent="-171450">
              <a:buFontTx/>
              <a:buChar char="-"/>
            </a:pPr>
            <a:r>
              <a:rPr lang="en-US" sz="1200" b="0" kern="1200" dirty="0">
                <a:solidFill>
                  <a:schemeClr val="tx1"/>
                </a:solidFill>
                <a:effectLst/>
                <a:latin typeface="+mn-lt"/>
                <a:ea typeface="+mn-ea"/>
                <a:cs typeface="+mn-cs"/>
              </a:rPr>
              <a:t>Risk retirement rate: Change in the number of active risks that the contingency covers.</a:t>
            </a:r>
          </a:p>
          <a:p>
            <a:pPr marL="171450" indent="-171450">
              <a:buFontTx/>
              <a:buChar char="-"/>
            </a:pPr>
            <a:r>
              <a:rPr lang="en-US" sz="1200" b="0" kern="1200" dirty="0">
                <a:solidFill>
                  <a:schemeClr val="tx1"/>
                </a:solidFill>
                <a:effectLst/>
                <a:latin typeface="+mn-lt"/>
                <a:ea typeface="+mn-ea"/>
                <a:cs typeface="+mn-cs"/>
              </a:rPr>
              <a:t>Value engineering saving rate: Change in the estimated construction cost due to accepted value engineering changes.</a:t>
            </a:r>
            <a:endParaRPr lang="en-US" b="0" dirty="0"/>
          </a:p>
          <a:p>
            <a:endParaRPr lang="en-US" dirty="0"/>
          </a:p>
        </p:txBody>
      </p:sp>
      <p:sp>
        <p:nvSpPr>
          <p:cNvPr id="4" name="Slide Number Placeholder 3"/>
          <p:cNvSpPr>
            <a:spLocks noGrp="1"/>
          </p:cNvSpPr>
          <p:nvPr>
            <p:ph type="sldNum" sz="quarter" idx="5"/>
          </p:nvPr>
        </p:nvSpPr>
        <p:spPr/>
        <p:txBody>
          <a:bodyPr/>
          <a:lstStyle/>
          <a:p>
            <a:fld id="{97B37954-8E89-4E47-9DEA-EBFA90D2C2A0}" type="slidenum">
              <a:rPr lang="en-US" smtClean="0"/>
              <a:t>28</a:t>
            </a:fld>
            <a:endParaRPr lang="en-US"/>
          </a:p>
        </p:txBody>
      </p:sp>
    </p:spTree>
    <p:extLst>
      <p:ext uri="{BB962C8B-B14F-4D97-AF65-F5344CB8AC3E}">
        <p14:creationId xmlns:p14="http://schemas.microsoft.com/office/powerpoint/2010/main" val="35422189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b="0" dirty="0"/>
                  <a:t>The guidebook offers a continuous improvement process of construction contingency estimating</a:t>
                </a:r>
              </a:p>
              <a:p>
                <a:endParaRPr lang="en-US" b="0" dirty="0"/>
              </a:p>
              <a:p>
                <a:pPr marL="171450" indent="-171450">
                  <a:buFontTx/>
                  <a:buChar char="-"/>
                </a:pPr>
                <a:r>
                  <a:rPr lang="en-US" sz="1200" b="0" kern="1200" dirty="0">
                    <a:solidFill>
                      <a:schemeClr val="tx1"/>
                    </a:solidFill>
                    <a:effectLst/>
                    <a:latin typeface="+mn-lt"/>
                    <a:ea typeface="+mn-ea"/>
                    <a:cs typeface="+mn-cs"/>
                  </a:rPr>
                  <a:t>The information obtained from previous projects can significantly help improve planning and designing activities for future projects.</a:t>
                </a:r>
              </a:p>
              <a:p>
                <a:pPr marL="171450" indent="-171450">
                  <a:buFontTx/>
                  <a:buChar char="-"/>
                </a:pPr>
                <a:r>
                  <a:rPr lang="en-US" sz="1200" b="0" kern="1200" dirty="0">
                    <a:solidFill>
                      <a:schemeClr val="tx1"/>
                    </a:solidFill>
                    <a:effectLst/>
                    <a:latin typeface="+mn-lt"/>
                    <a:ea typeface="+mn-ea"/>
                    <a:cs typeface="+mn-cs"/>
                  </a:rPr>
                  <a:t>However, in practice, DOTs are poor at sharing, disseminating, and transferring knowledge due to a) the lack of a database that facilitates learning between projects and among people and b) the heavy reliance on an individual’s capability in capturing knowledge from previous projects.</a:t>
                </a:r>
              </a:p>
              <a:p>
                <a:pPr marL="171450" indent="-171450">
                  <a:buFontTx/>
                  <a:buChar char="-"/>
                </a:pPr>
                <a:endParaRPr lang="en-US" sz="1200" b="0" kern="1200" dirty="0">
                  <a:solidFill>
                    <a:schemeClr val="tx1"/>
                  </a:solidFill>
                  <a:effectLst/>
                  <a:latin typeface="+mn-lt"/>
                  <a:ea typeface="+mn-ea"/>
                  <a:cs typeface="+mn-cs"/>
                </a:endParaRPr>
              </a:p>
              <a:p>
                <a:pPr marL="171450" indent="-171450">
                  <a:buFontTx/>
                  <a:buChar char="-"/>
                </a:pPr>
                <a:endParaRPr lang="en-US" sz="1200" b="0" kern="1200" dirty="0">
                  <a:solidFill>
                    <a:schemeClr val="tx1"/>
                  </a:solidFill>
                  <a:effectLst/>
                  <a:latin typeface="+mn-lt"/>
                  <a:ea typeface="+mn-ea"/>
                  <a:cs typeface="+mn-cs"/>
                </a:endParaRPr>
              </a:p>
              <a:p>
                <a:pPr marL="0" indent="0">
                  <a:buFontTx/>
                  <a:buNone/>
                </a:pPr>
                <a:r>
                  <a:rPr lang="en-US" sz="1200" b="0" i="1" kern="1200" dirty="0">
                    <a:solidFill>
                      <a:schemeClr val="tx1"/>
                    </a:solidFill>
                    <a:effectLst/>
                    <a:latin typeface="+mn-lt"/>
                    <a:ea typeface="+mn-ea"/>
                    <a:cs typeface="+mn-cs"/>
                  </a:rPr>
                  <a:t>Feedback loop for construction contingency estimating</a:t>
                </a:r>
              </a:p>
              <a:p>
                <a:pPr marL="0" indent="0">
                  <a:buFontTx/>
                  <a:buNone/>
                </a:pPr>
                <a:endParaRPr lang="en-US" sz="1200" b="0" i="1" kern="1200" dirty="0">
                  <a:solidFill>
                    <a:schemeClr val="tx1"/>
                  </a:solidFill>
                  <a:effectLst/>
                  <a:latin typeface="+mn-lt"/>
                  <a:ea typeface="+mn-ea"/>
                  <a:cs typeface="+mn-cs"/>
                </a:endParaRPr>
              </a:p>
              <a:p>
                <a:pPr marL="0" indent="0">
                  <a:buFontTx/>
                  <a:buNone/>
                </a:pPr>
                <a:r>
                  <a:rPr lang="en-US" sz="1200" b="0" i="1" kern="1200" dirty="0">
                    <a:solidFill>
                      <a:schemeClr val="tx1"/>
                    </a:solidFill>
                    <a:effectLst/>
                    <a:latin typeface="+mn-lt"/>
                    <a:ea typeface="+mn-ea"/>
                    <a:cs typeface="+mn-cs"/>
                  </a:rPr>
                  <a:t>1. Collect: </a:t>
                </a:r>
              </a:p>
              <a:p>
                <a:pPr marL="171450" indent="-171450">
                  <a:buFontTx/>
                  <a:buChar char="-"/>
                </a:pPr>
                <a:r>
                  <a:rPr lang="en-US" sz="1200" b="0" kern="1200" dirty="0">
                    <a:solidFill>
                      <a:schemeClr val="tx1"/>
                    </a:solidFill>
                    <a:effectLst/>
                    <a:latin typeface="+mn-lt"/>
                    <a:ea typeface="+mn-ea"/>
                    <a:cs typeface="+mn-cs"/>
                  </a:rPr>
                  <a:t>This step aims to acquire the data needed to calculate construction contingency estimating performance and recognize significant causes of performance results.</a:t>
                </a:r>
              </a:p>
              <a:p>
                <a:pPr marL="171450" indent="-171450">
                  <a:buFontTx/>
                  <a:buChar char="-"/>
                </a:pPr>
                <a:r>
                  <a:rPr lang="en-US" sz="1200" b="0" kern="1200" dirty="0">
                    <a:solidFill>
                      <a:schemeClr val="tx1"/>
                    </a:solidFill>
                    <a:effectLst/>
                    <a:latin typeface="+mn-lt"/>
                    <a:ea typeface="+mn-ea"/>
                    <a:cs typeface="+mn-cs"/>
                  </a:rPr>
                  <a:t>Since the uniqueness and complexity of highway projects establish a huge amount of different project-specific data, highway agencies can recognize and determine data that are necessary for construction contingency estimating.</a:t>
                </a:r>
              </a:p>
              <a:p>
                <a:pPr marL="171450" indent="-171450">
                  <a:buFontTx/>
                  <a:buChar char="-"/>
                </a:pPr>
                <a:endParaRPr lang="en-US" sz="1200" b="0" i="1" kern="1200" dirty="0">
                  <a:solidFill>
                    <a:schemeClr val="tx1"/>
                  </a:solidFill>
                  <a:effectLst/>
                  <a:latin typeface="+mn-lt"/>
                  <a:ea typeface="+mn-ea"/>
                  <a:cs typeface="+mn-cs"/>
                </a:endParaRPr>
              </a:p>
              <a:p>
                <a:pPr marL="0" indent="0">
                  <a:buFontTx/>
                  <a:buNone/>
                </a:pPr>
                <a:r>
                  <a:rPr lang="en-US" b="0" i="1" dirty="0"/>
                  <a:t>2. Evaluate: </a:t>
                </a:r>
              </a:p>
              <a:p>
                <a:pPr marL="171450" indent="-171450">
                  <a:buFontTx/>
                  <a:buChar char="-"/>
                </a:pPr>
                <a:r>
                  <a:rPr lang="en-US" sz="1200" b="0" kern="1200" dirty="0">
                    <a:solidFill>
                      <a:schemeClr val="tx1"/>
                    </a:solidFill>
                    <a:effectLst/>
                    <a:latin typeface="+mn-lt"/>
                    <a:ea typeface="+mn-ea"/>
                    <a:cs typeface="+mn-cs"/>
                  </a:rPr>
                  <a:t>This step is to evaluate contingency errors.</a:t>
                </a:r>
              </a:p>
              <a:p>
                <a:pPr marL="171450" indent="-171450">
                  <a:buFontTx/>
                  <a:buChar char="-"/>
                </a:pPr>
                <a14:m>
                  <m:oMath xmlns:m="http://schemas.openxmlformats.org/officeDocument/2006/math">
                    <m:r>
                      <a:rPr lang="en-US" sz="1400" b="0" i="1" kern="1200" smtClean="0">
                        <a:solidFill>
                          <a:schemeClr val="tx1"/>
                        </a:solidFill>
                        <a:effectLst/>
                        <a:latin typeface="Cambria Math" panose="02040503050406030204" pitchFamily="18" charset="0"/>
                        <a:ea typeface="+mn-ea"/>
                        <a:cs typeface="+mn-cs"/>
                      </a:rPr>
                      <m:t>𝐶𝑜𝑛𝑡𝑖𝑛𝑔𝑒𝑛𝑐𝑦</m:t>
                    </m:r>
                    <m:r>
                      <a:rPr lang="en-US" sz="1400" b="0" i="1" kern="1200" smtClean="0">
                        <a:solidFill>
                          <a:schemeClr val="tx1"/>
                        </a:solidFill>
                        <a:effectLst/>
                        <a:latin typeface="Cambria Math" panose="02040503050406030204" pitchFamily="18" charset="0"/>
                        <a:ea typeface="+mn-ea"/>
                        <a:cs typeface="+mn-cs"/>
                      </a:rPr>
                      <m:t> </m:t>
                    </m:r>
                    <m:r>
                      <a:rPr lang="en-US" sz="1400" b="0" i="1" kern="1200" smtClean="0">
                        <a:solidFill>
                          <a:schemeClr val="tx1"/>
                        </a:solidFill>
                        <a:effectLst/>
                        <a:latin typeface="Cambria Math" panose="02040503050406030204" pitchFamily="18" charset="0"/>
                        <a:ea typeface="+mn-ea"/>
                        <a:cs typeface="+mn-cs"/>
                      </a:rPr>
                      <m:t>𝑒𝑟𝑟𝑜𝑟</m:t>
                    </m:r>
                    <m:r>
                      <a:rPr lang="en-US" sz="1400" b="0" i="1" kern="1200" smtClean="0">
                        <a:solidFill>
                          <a:schemeClr val="tx1"/>
                        </a:solidFill>
                        <a:effectLst/>
                        <a:latin typeface="Cambria Math" panose="02040503050406030204" pitchFamily="18" charset="0"/>
                        <a:ea typeface="+mn-ea"/>
                        <a:cs typeface="+mn-cs"/>
                      </a:rPr>
                      <m:t>= </m:t>
                    </m:r>
                    <m:f>
                      <m:fPr>
                        <m:ctrlPr>
                          <a:rPr lang="en-US" sz="1400" b="0" i="1" kern="1200">
                            <a:solidFill>
                              <a:schemeClr val="tx1"/>
                            </a:solidFill>
                            <a:effectLst/>
                            <a:latin typeface="Cambria Math" panose="02040503050406030204" pitchFamily="18" charset="0"/>
                            <a:ea typeface="+mn-ea"/>
                            <a:cs typeface="+mn-cs"/>
                          </a:rPr>
                        </m:ctrlPr>
                      </m:fPr>
                      <m:num>
                        <m:r>
                          <a:rPr lang="en-US" sz="1400" b="0" i="1" kern="1200" smtClean="0">
                            <a:solidFill>
                              <a:schemeClr val="tx1"/>
                            </a:solidFill>
                            <a:effectLst/>
                            <a:latin typeface="Cambria Math" panose="02040503050406030204" pitchFamily="18" charset="0"/>
                            <a:ea typeface="+mn-ea"/>
                            <a:cs typeface="+mn-cs"/>
                          </a:rPr>
                          <m:t>𝐴𝑐𝑡𝑢𝑎𝑙</m:t>
                        </m:r>
                        <m:r>
                          <a:rPr lang="en-US" sz="1400" b="0" i="1" kern="1200" smtClean="0">
                            <a:solidFill>
                              <a:schemeClr val="tx1"/>
                            </a:solidFill>
                            <a:effectLst/>
                            <a:latin typeface="Cambria Math" panose="02040503050406030204" pitchFamily="18" charset="0"/>
                            <a:ea typeface="+mn-ea"/>
                            <a:cs typeface="+mn-cs"/>
                          </a:rPr>
                          <m:t> </m:t>
                        </m:r>
                        <m:r>
                          <a:rPr lang="en-US" sz="1400" b="0" i="1" kern="1200" smtClean="0">
                            <a:solidFill>
                              <a:schemeClr val="tx1"/>
                            </a:solidFill>
                            <a:effectLst/>
                            <a:latin typeface="Cambria Math" panose="02040503050406030204" pitchFamily="18" charset="0"/>
                            <a:ea typeface="+mn-ea"/>
                            <a:cs typeface="+mn-cs"/>
                          </a:rPr>
                          <m:t>𝑐𝑜𝑛𝑡𝑖𝑛𝑔𝑒𝑛𝑐𝑦</m:t>
                        </m:r>
                        <m:r>
                          <a:rPr lang="en-US" sz="1400" b="0" i="1" kern="1200" smtClean="0">
                            <a:solidFill>
                              <a:schemeClr val="tx1"/>
                            </a:solidFill>
                            <a:effectLst/>
                            <a:latin typeface="Cambria Math" panose="02040503050406030204" pitchFamily="18" charset="0"/>
                            <a:ea typeface="+mn-ea"/>
                            <a:cs typeface="+mn-cs"/>
                          </a:rPr>
                          <m:t>−</m:t>
                        </m:r>
                        <m:r>
                          <a:rPr lang="en-US" sz="1400" b="0" i="1" kern="1200" smtClean="0">
                            <a:solidFill>
                              <a:schemeClr val="tx1"/>
                            </a:solidFill>
                            <a:effectLst/>
                            <a:latin typeface="Cambria Math" panose="02040503050406030204" pitchFamily="18" charset="0"/>
                            <a:ea typeface="+mn-ea"/>
                            <a:cs typeface="+mn-cs"/>
                          </a:rPr>
                          <m:t>𝐸𝑠𝑡𝑖𝑚𝑎𝑡𝑒𝑑</m:t>
                        </m:r>
                        <m:r>
                          <a:rPr lang="en-US" sz="1400" b="0" i="1" kern="1200" smtClean="0">
                            <a:solidFill>
                              <a:schemeClr val="tx1"/>
                            </a:solidFill>
                            <a:effectLst/>
                            <a:latin typeface="Cambria Math" panose="02040503050406030204" pitchFamily="18" charset="0"/>
                            <a:ea typeface="+mn-ea"/>
                            <a:cs typeface="+mn-cs"/>
                          </a:rPr>
                          <m:t> </m:t>
                        </m:r>
                        <m:r>
                          <a:rPr lang="en-US" sz="1400" b="0" i="1" kern="1200" smtClean="0">
                            <a:solidFill>
                              <a:schemeClr val="tx1"/>
                            </a:solidFill>
                            <a:effectLst/>
                            <a:latin typeface="Cambria Math" panose="02040503050406030204" pitchFamily="18" charset="0"/>
                            <a:ea typeface="+mn-ea"/>
                            <a:cs typeface="+mn-cs"/>
                          </a:rPr>
                          <m:t>𝑐𝑜𝑛𝑡𝑖𝑛𝑔𝑒𝑛𝑐𝑦</m:t>
                        </m:r>
                        <m:r>
                          <a:rPr lang="en-US" sz="1400" b="0" i="1" kern="1200" smtClean="0">
                            <a:solidFill>
                              <a:schemeClr val="tx1"/>
                            </a:solidFill>
                            <a:effectLst/>
                            <a:latin typeface="Cambria Math" panose="02040503050406030204" pitchFamily="18" charset="0"/>
                            <a:ea typeface="+mn-ea"/>
                            <a:cs typeface="+mn-cs"/>
                          </a:rPr>
                          <m:t> </m:t>
                        </m:r>
                        <m:r>
                          <a:rPr lang="en-US" sz="1400" b="0" i="1" kern="1200" smtClean="0">
                            <a:solidFill>
                              <a:schemeClr val="tx1"/>
                            </a:solidFill>
                            <a:effectLst/>
                            <a:latin typeface="Cambria Math" panose="02040503050406030204" pitchFamily="18" charset="0"/>
                            <a:ea typeface="+mn-ea"/>
                            <a:cs typeface="+mn-cs"/>
                          </a:rPr>
                          <m:t>𝑎𝑡</m:t>
                        </m:r>
                        <m:r>
                          <a:rPr lang="en-US" sz="1400" b="0" i="1" kern="1200" smtClean="0">
                            <a:solidFill>
                              <a:schemeClr val="tx1"/>
                            </a:solidFill>
                            <a:effectLst/>
                            <a:latin typeface="Cambria Math" panose="02040503050406030204" pitchFamily="18" charset="0"/>
                            <a:ea typeface="+mn-ea"/>
                            <a:cs typeface="+mn-cs"/>
                          </a:rPr>
                          <m:t> </m:t>
                        </m:r>
                        <m:r>
                          <a:rPr lang="en-US" sz="1400" b="0" i="1" kern="1200" smtClean="0">
                            <a:solidFill>
                              <a:schemeClr val="tx1"/>
                            </a:solidFill>
                            <a:effectLst/>
                            <a:latin typeface="Cambria Math" panose="02040503050406030204" pitchFamily="18" charset="0"/>
                            <a:ea typeface="+mn-ea"/>
                            <a:cs typeface="+mn-cs"/>
                          </a:rPr>
                          <m:t>𝑠𝑐𝑜𝑝𝑖𝑛𝑔</m:t>
                        </m:r>
                        <m:r>
                          <a:rPr lang="en-US" sz="1400" b="0" i="1" kern="1200" smtClean="0">
                            <a:solidFill>
                              <a:schemeClr val="tx1"/>
                            </a:solidFill>
                            <a:effectLst/>
                            <a:latin typeface="Cambria Math" panose="02040503050406030204" pitchFamily="18" charset="0"/>
                            <a:ea typeface="+mn-ea"/>
                            <a:cs typeface="+mn-cs"/>
                          </a:rPr>
                          <m:t> </m:t>
                        </m:r>
                        <m:r>
                          <a:rPr lang="en-US" sz="1400" b="0" i="1" kern="1200" smtClean="0">
                            <a:solidFill>
                              <a:schemeClr val="tx1"/>
                            </a:solidFill>
                            <a:effectLst/>
                            <a:latin typeface="Cambria Math" panose="02040503050406030204" pitchFamily="18" charset="0"/>
                            <a:ea typeface="+mn-ea"/>
                            <a:cs typeface="+mn-cs"/>
                          </a:rPr>
                          <m:t>𝑝h𝑎𝑠𝑒</m:t>
                        </m:r>
                        <m:r>
                          <a:rPr lang="en-US" sz="1400" b="0" i="1" kern="1200" smtClean="0">
                            <a:solidFill>
                              <a:schemeClr val="tx1"/>
                            </a:solidFill>
                            <a:effectLst/>
                            <a:latin typeface="Cambria Math" panose="02040503050406030204" pitchFamily="18" charset="0"/>
                            <a:ea typeface="+mn-ea"/>
                            <a:cs typeface="+mn-cs"/>
                          </a:rPr>
                          <m:t> </m:t>
                        </m:r>
                      </m:num>
                      <m:den>
                        <m:r>
                          <a:rPr lang="en-US" sz="1400" b="0" i="1" kern="1200" smtClean="0">
                            <a:solidFill>
                              <a:schemeClr val="tx1"/>
                            </a:solidFill>
                            <a:effectLst/>
                            <a:latin typeface="Cambria Math" panose="02040503050406030204" pitchFamily="18" charset="0"/>
                            <a:ea typeface="+mn-ea"/>
                            <a:cs typeface="+mn-cs"/>
                          </a:rPr>
                          <m:t>𝐴𝑐𝑡𝑢𝑎𝑙</m:t>
                        </m:r>
                        <m:r>
                          <a:rPr lang="en-US" sz="1400" b="0" i="1" kern="1200" smtClean="0">
                            <a:solidFill>
                              <a:schemeClr val="tx1"/>
                            </a:solidFill>
                            <a:effectLst/>
                            <a:latin typeface="Cambria Math" panose="02040503050406030204" pitchFamily="18" charset="0"/>
                            <a:ea typeface="+mn-ea"/>
                            <a:cs typeface="+mn-cs"/>
                          </a:rPr>
                          <m:t> </m:t>
                        </m:r>
                        <m:r>
                          <a:rPr lang="en-US" sz="1400" b="0" i="1" kern="1200" smtClean="0">
                            <a:solidFill>
                              <a:schemeClr val="tx1"/>
                            </a:solidFill>
                            <a:effectLst/>
                            <a:latin typeface="Cambria Math" panose="02040503050406030204" pitchFamily="18" charset="0"/>
                            <a:ea typeface="+mn-ea"/>
                            <a:cs typeface="+mn-cs"/>
                          </a:rPr>
                          <m:t>𝑐𝑜𝑛𝑡𝑖𝑛𝑔𝑒𝑛𝑐𝑦</m:t>
                        </m:r>
                      </m:den>
                    </m:f>
                  </m:oMath>
                </a14:m>
                <a:endParaRPr lang="en-US" sz="1400" b="0" i="1" dirty="0"/>
              </a:p>
              <a:p>
                <a:pPr marL="171450" indent="-171450">
                  <a:buFontTx/>
                  <a:buChar char="-"/>
                </a:pPr>
                <a:endParaRPr lang="en-US" b="0" i="1" dirty="0"/>
              </a:p>
              <a:p>
                <a:pPr marL="0" indent="0">
                  <a:buFontTx/>
                  <a:buNone/>
                </a:pPr>
                <a:r>
                  <a:rPr lang="en-US" sz="1200" b="0" i="1" kern="1200" dirty="0">
                    <a:solidFill>
                      <a:schemeClr val="tx1"/>
                    </a:solidFill>
                    <a:effectLst/>
                    <a:latin typeface="+mn-lt"/>
                    <a:ea typeface="+mn-ea"/>
                    <a:cs typeface="+mn-cs"/>
                  </a:rPr>
                  <a:t>3. Analyze: </a:t>
                </a:r>
              </a:p>
              <a:p>
                <a:pPr marL="171450" indent="-171450">
                  <a:buFontTx/>
                  <a:buChar char="-"/>
                </a:pPr>
                <a:r>
                  <a:rPr lang="en-US" sz="1200" b="0" kern="1200" dirty="0">
                    <a:solidFill>
                      <a:schemeClr val="tx1"/>
                    </a:solidFill>
                    <a:effectLst/>
                    <a:latin typeface="+mn-lt"/>
                    <a:ea typeface="+mn-ea"/>
                    <a:cs typeface="+mn-cs"/>
                  </a:rPr>
                  <a:t>This step aims to conduct an in-depth analysis that focuses on why contingency errors happened.</a:t>
                </a:r>
              </a:p>
              <a:p>
                <a:pPr marL="171450" indent="-171450">
                  <a:buFontTx/>
                  <a:buChar char="-"/>
                </a:pPr>
                <a:r>
                  <a:rPr lang="en-US" sz="1200" b="0" kern="1200" dirty="0">
                    <a:solidFill>
                      <a:schemeClr val="tx1"/>
                    </a:solidFill>
                    <a:effectLst/>
                    <a:latin typeface="+mn-lt"/>
                    <a:ea typeface="+mn-ea"/>
                    <a:cs typeface="+mn-cs"/>
                  </a:rPr>
                  <a:t>This step requires identifying root causes resulting from estimating errors and investigating the relationship between the identified root causes and project-specific characteristics.</a:t>
                </a:r>
              </a:p>
              <a:p>
                <a:pPr marL="171450" indent="-171450">
                  <a:buFontTx/>
                  <a:buChar char="-"/>
                </a:pPr>
                <a:endParaRPr lang="en-US" sz="1200" b="0" i="1" kern="1200" dirty="0">
                  <a:solidFill>
                    <a:schemeClr val="tx1"/>
                  </a:solidFill>
                  <a:effectLst/>
                  <a:latin typeface="+mn-lt"/>
                  <a:ea typeface="+mn-ea"/>
                  <a:cs typeface="+mn-cs"/>
                </a:endParaRPr>
              </a:p>
              <a:p>
                <a:pPr marL="0" indent="0">
                  <a:buFontTx/>
                  <a:buNone/>
                </a:pPr>
                <a:r>
                  <a:rPr lang="en-US" sz="1200" b="0" i="1" kern="1200" dirty="0">
                    <a:solidFill>
                      <a:schemeClr val="tx1"/>
                    </a:solidFill>
                    <a:effectLst/>
                    <a:latin typeface="+mn-lt"/>
                    <a:ea typeface="+mn-ea"/>
                    <a:cs typeface="+mn-cs"/>
                  </a:rPr>
                  <a:t>4. Archive</a:t>
                </a:r>
              </a:p>
              <a:p>
                <a:pPr marL="171450" indent="-171450">
                  <a:buFontTx/>
                  <a:buChar char="-"/>
                </a:pPr>
                <a:r>
                  <a:rPr lang="en-US" sz="1200" b="0" kern="1200" dirty="0">
                    <a:solidFill>
                      <a:schemeClr val="tx1"/>
                    </a:solidFill>
                    <a:effectLst/>
                    <a:latin typeface="+mn-lt"/>
                    <a:ea typeface="+mn-ea"/>
                    <a:cs typeface="+mn-cs"/>
                  </a:rPr>
                  <a:t>This step encourages users to quickly access and update data for easy retrieval and adequate storage and management of insights for future projects.</a:t>
                </a:r>
              </a:p>
              <a:p>
                <a:pPr marL="171450" indent="-171450">
                  <a:buFontTx/>
                  <a:buChar char="-"/>
                </a:pPr>
                <a:r>
                  <a:rPr lang="en-US" sz="1200" b="0" kern="1200" dirty="0">
                    <a:solidFill>
                      <a:schemeClr val="tx1"/>
                    </a:solidFill>
                    <a:effectLst/>
                    <a:latin typeface="+mn-lt"/>
                    <a:ea typeface="+mn-ea"/>
                    <a:cs typeface="+mn-cs"/>
                  </a:rPr>
                  <a:t>The data archiving can be implemented through the standardization of data or information with database structure, a logical system for classifying data, and the adoption of a user-friendly update interface.</a:t>
                </a:r>
              </a:p>
              <a:p>
                <a:pPr marL="171450" indent="-171450">
                  <a:buFontTx/>
                  <a:buChar char="-"/>
                </a:pPr>
                <a:endParaRPr lang="en-US" sz="1200" b="0" i="1" kern="1200" dirty="0">
                  <a:solidFill>
                    <a:schemeClr val="tx1"/>
                  </a:solidFill>
                  <a:effectLst/>
                  <a:latin typeface="+mn-lt"/>
                  <a:ea typeface="+mn-ea"/>
                  <a:cs typeface="+mn-cs"/>
                </a:endParaRPr>
              </a:p>
              <a:p>
                <a:pPr marL="0" indent="0">
                  <a:buFontTx/>
                  <a:buNone/>
                </a:pPr>
                <a:r>
                  <a:rPr lang="en-US" sz="1200" b="0" i="1" kern="1200" dirty="0">
                    <a:solidFill>
                      <a:schemeClr val="tx1"/>
                    </a:solidFill>
                    <a:effectLst/>
                    <a:latin typeface="+mn-lt"/>
                    <a:ea typeface="+mn-ea"/>
                    <a:cs typeface="+mn-cs"/>
                  </a:rPr>
                  <a:t>5. Disseminate and Apply</a:t>
                </a:r>
              </a:p>
              <a:p>
                <a:pPr marL="171450" indent="-171450">
                  <a:buFontTx/>
                  <a:buChar char="-"/>
                </a:pPr>
                <a:r>
                  <a:rPr lang="en-US" sz="1200" b="0" kern="1200" dirty="0">
                    <a:solidFill>
                      <a:schemeClr val="tx1"/>
                    </a:solidFill>
                    <a:effectLst/>
                    <a:latin typeface="+mn-lt"/>
                    <a:ea typeface="+mn-ea"/>
                    <a:cs typeface="+mn-cs"/>
                  </a:rPr>
                  <a:t>This step aims to disseminate obtained insights for better estimating construction contingency.</a:t>
                </a:r>
              </a:p>
              <a:p>
                <a:pPr marL="171450" indent="-171450">
                  <a:buFontTx/>
                  <a:buChar char="-"/>
                </a:pPr>
                <a:r>
                  <a:rPr lang="en-US" sz="1200" b="0" kern="1200" dirty="0">
                    <a:solidFill>
                      <a:schemeClr val="tx1"/>
                    </a:solidFill>
                    <a:effectLst/>
                    <a:latin typeface="+mn-lt"/>
                    <a:ea typeface="+mn-ea"/>
                    <a:cs typeface="+mn-cs"/>
                  </a:rPr>
                  <a:t>The obtained insights help highway agencies make appropriate adjustments for better construction contingency estimating.</a:t>
                </a:r>
                <a:endParaRPr lang="en-US" b="0" i="1" dirty="0"/>
              </a:p>
            </p:txBody>
          </p:sp>
        </mc:Choice>
        <mc:Fallback xmlns="">
          <p:sp>
            <p:nvSpPr>
              <p:cNvPr id="3" name="Notes Placeholder 2"/>
              <p:cNvSpPr>
                <a:spLocks noGrp="1"/>
              </p:cNvSpPr>
              <p:nvPr>
                <p:ph type="body" idx="1"/>
              </p:nvPr>
            </p:nvSpPr>
            <p:spPr/>
            <p:txBody>
              <a:bodyPr/>
              <a:lstStyle/>
              <a:p>
                <a:r>
                  <a:rPr lang="en-US" b="1" dirty="0"/>
                  <a:t>Continuous improvement of construction contingency estimating process</a:t>
                </a:r>
              </a:p>
              <a:p>
                <a:endParaRPr lang="en-US" b="1" dirty="0"/>
              </a:p>
              <a:p>
                <a:pPr marL="171450" indent="-171450">
                  <a:buFontTx/>
                  <a:buChar char="-"/>
                </a:pPr>
                <a:r>
                  <a:rPr lang="en-US" sz="1200" kern="1200" dirty="0">
                    <a:solidFill>
                      <a:schemeClr val="tx1"/>
                    </a:solidFill>
                    <a:effectLst/>
                    <a:latin typeface="+mn-lt"/>
                    <a:ea typeface="+mn-ea"/>
                    <a:cs typeface="+mn-cs"/>
                  </a:rPr>
                  <a:t>The information obtained from previous projects can significantly help improve planning and designing activities for future projects.</a:t>
                </a:r>
              </a:p>
              <a:p>
                <a:pPr marL="171450" indent="-171450">
                  <a:buFontTx/>
                  <a:buChar char="-"/>
                </a:pPr>
                <a:r>
                  <a:rPr lang="en-US" sz="1200" kern="1200" dirty="0">
                    <a:solidFill>
                      <a:schemeClr val="tx1"/>
                    </a:solidFill>
                    <a:effectLst/>
                    <a:latin typeface="+mn-lt"/>
                    <a:ea typeface="+mn-ea"/>
                    <a:cs typeface="+mn-cs"/>
                  </a:rPr>
                  <a:t>However, in practice, DOTs are poor at sharing, disseminating, and transferring knowledge due to a) the lack of a database that facilitates learning between projects and among people and b) the heavy reliance on an individual’s capability in capturing knowledge from previous projects.</a:t>
                </a:r>
              </a:p>
              <a:p>
                <a:pPr marL="171450" indent="-171450">
                  <a:buFontTx/>
                  <a:buChar char="-"/>
                </a:pPr>
                <a:endParaRPr lang="en-US" sz="1200" b="1" kern="1200" dirty="0">
                  <a:solidFill>
                    <a:schemeClr val="tx1"/>
                  </a:solidFill>
                  <a:effectLst/>
                  <a:latin typeface="+mn-lt"/>
                  <a:ea typeface="+mn-ea"/>
                  <a:cs typeface="+mn-cs"/>
                </a:endParaRPr>
              </a:p>
              <a:p>
                <a:pPr marL="171450" indent="-171450">
                  <a:buFontTx/>
                  <a:buChar char="-"/>
                </a:pPr>
                <a:endParaRPr lang="en-US" sz="1200" b="1" kern="1200" dirty="0">
                  <a:solidFill>
                    <a:schemeClr val="tx1"/>
                  </a:solidFill>
                  <a:effectLst/>
                  <a:latin typeface="+mn-lt"/>
                  <a:ea typeface="+mn-ea"/>
                  <a:cs typeface="+mn-cs"/>
                </a:endParaRPr>
              </a:p>
              <a:p>
                <a:pPr marL="0" indent="0">
                  <a:buFontTx/>
                  <a:buNone/>
                </a:pPr>
                <a:r>
                  <a:rPr lang="en-US" sz="1200" b="1" i="1" kern="1200" dirty="0">
                    <a:solidFill>
                      <a:schemeClr val="tx1"/>
                    </a:solidFill>
                    <a:effectLst/>
                    <a:latin typeface="+mn-lt"/>
                    <a:ea typeface="+mn-ea"/>
                    <a:cs typeface="+mn-cs"/>
                  </a:rPr>
                  <a:t>Feedback loop for construction contingency estimating</a:t>
                </a:r>
              </a:p>
              <a:p>
                <a:pPr marL="0" indent="0">
                  <a:buFontTx/>
                  <a:buNone/>
                </a:pPr>
                <a:endParaRPr lang="en-US" sz="1200" b="1" i="1" kern="1200" dirty="0">
                  <a:solidFill>
                    <a:schemeClr val="tx1"/>
                  </a:solidFill>
                  <a:effectLst/>
                  <a:latin typeface="+mn-lt"/>
                  <a:ea typeface="+mn-ea"/>
                  <a:cs typeface="+mn-cs"/>
                </a:endParaRPr>
              </a:p>
              <a:p>
                <a:pPr marL="0" indent="0">
                  <a:buFontTx/>
                  <a:buNone/>
                </a:pPr>
                <a:r>
                  <a:rPr lang="en-US" sz="1200" b="1" i="1" kern="1200" dirty="0">
                    <a:solidFill>
                      <a:schemeClr val="tx1"/>
                    </a:solidFill>
                    <a:effectLst/>
                    <a:latin typeface="+mn-lt"/>
                    <a:ea typeface="+mn-ea"/>
                    <a:cs typeface="+mn-cs"/>
                  </a:rPr>
                  <a:t>1. Collect: </a:t>
                </a:r>
              </a:p>
              <a:p>
                <a:pPr marL="171450" indent="-171450">
                  <a:buFontTx/>
                  <a:buChar char="-"/>
                </a:pPr>
                <a:r>
                  <a:rPr lang="en-US" sz="1200" kern="1200" dirty="0">
                    <a:solidFill>
                      <a:schemeClr val="tx1"/>
                    </a:solidFill>
                    <a:effectLst/>
                    <a:latin typeface="+mn-lt"/>
                    <a:ea typeface="+mn-ea"/>
                    <a:cs typeface="+mn-cs"/>
                  </a:rPr>
                  <a:t>This step aims to acquire the data needed to calculate construction contingency estimating performance and recognize significant causes of performance results.</a:t>
                </a:r>
              </a:p>
              <a:p>
                <a:pPr marL="171450" indent="-171450">
                  <a:buFontTx/>
                  <a:buChar char="-"/>
                </a:pPr>
                <a:r>
                  <a:rPr lang="en-US" sz="1200" kern="1200" dirty="0">
                    <a:solidFill>
                      <a:schemeClr val="tx1"/>
                    </a:solidFill>
                    <a:effectLst/>
                    <a:latin typeface="+mn-lt"/>
                    <a:ea typeface="+mn-ea"/>
                    <a:cs typeface="+mn-cs"/>
                  </a:rPr>
                  <a:t>Since the uniqueness and complexity of highway projects establish a huge amount of different project-specific data, highway agencies can recognize and determine data that are necessary for construction contingency estimating.</a:t>
                </a:r>
              </a:p>
              <a:p>
                <a:pPr marL="171450" indent="-171450">
                  <a:buFontTx/>
                  <a:buChar char="-"/>
                </a:pPr>
                <a:endParaRPr lang="en-US" sz="1200" b="1" i="1" kern="1200" dirty="0">
                  <a:solidFill>
                    <a:schemeClr val="tx1"/>
                  </a:solidFill>
                  <a:effectLst/>
                  <a:latin typeface="+mn-lt"/>
                  <a:ea typeface="+mn-ea"/>
                  <a:cs typeface="+mn-cs"/>
                </a:endParaRPr>
              </a:p>
              <a:p>
                <a:pPr marL="0" indent="0">
                  <a:buFontTx/>
                  <a:buNone/>
                </a:pPr>
                <a:r>
                  <a:rPr lang="en-US" b="1" i="1" dirty="0"/>
                  <a:t>2. Evaluate: </a:t>
                </a:r>
              </a:p>
              <a:p>
                <a:pPr marL="171450" indent="-171450">
                  <a:buFontTx/>
                  <a:buChar char="-"/>
                </a:pPr>
                <a:r>
                  <a:rPr lang="en-US" sz="1200" kern="1200" dirty="0">
                    <a:solidFill>
                      <a:schemeClr val="tx1"/>
                    </a:solidFill>
                    <a:effectLst/>
                    <a:latin typeface="+mn-lt"/>
                    <a:ea typeface="+mn-ea"/>
                    <a:cs typeface="+mn-cs"/>
                  </a:rPr>
                  <a:t>This step is to evaluate contingency errors.</a:t>
                </a:r>
              </a:p>
              <a:p>
                <a:pPr marL="171450" indent="-171450">
                  <a:buFontTx/>
                  <a:buChar char="-"/>
                </a:pPr>
                <a:r>
                  <a:rPr lang="en-US" sz="1400" b="0" i="0" kern="1200">
                    <a:solidFill>
                      <a:schemeClr val="tx1"/>
                    </a:solidFill>
                    <a:effectLst/>
                    <a:latin typeface="Cambria Math" panose="02040503050406030204" pitchFamily="18" charset="0"/>
                    <a:ea typeface="+mn-ea"/>
                    <a:cs typeface="+mn-cs"/>
                  </a:rPr>
                  <a:t>𝐶</a:t>
                </a:r>
                <a:r>
                  <a:rPr lang="en-US" sz="1400" i="0" kern="1200">
                    <a:solidFill>
                      <a:schemeClr val="tx1"/>
                    </a:solidFill>
                    <a:effectLst/>
                    <a:latin typeface="+mn-lt"/>
                    <a:ea typeface="+mn-ea"/>
                    <a:cs typeface="+mn-cs"/>
                  </a:rPr>
                  <a:t>𝑜𝑛𝑡𝑖𝑛𝑔𝑒𝑛𝑐𝑦 𝑒𝑟𝑟𝑜𝑟=  (𝐴𝑐𝑡𝑢𝑎𝑙 𝑐𝑜𝑛𝑡𝑖𝑛𝑔𝑒𝑛𝑐𝑦−𝐸𝑠𝑡𝑖𝑚𝑎𝑡𝑒𝑑 𝑐𝑜𝑛𝑡𝑖𝑛𝑔𝑒𝑛𝑐𝑦 𝑎𝑡 𝑠𝑐𝑜𝑝𝑖𝑛𝑔 𝑝ℎ𝑎𝑠𝑒 )/(𝐴𝑐𝑡𝑢𝑎𝑙 𝑐𝑜𝑛𝑡𝑖𝑛𝑔𝑒𝑛𝑐𝑦)</a:t>
                </a:r>
                <a:endParaRPr lang="en-US" sz="1400" b="1" i="1" dirty="0"/>
              </a:p>
              <a:p>
                <a:pPr marL="171450" indent="-171450">
                  <a:buFontTx/>
                  <a:buChar char="-"/>
                </a:pPr>
                <a:endParaRPr lang="en-US" b="1" i="1" dirty="0"/>
              </a:p>
              <a:p>
                <a:pPr marL="0" indent="0">
                  <a:buFontTx/>
                  <a:buNone/>
                </a:pPr>
                <a:r>
                  <a:rPr lang="en-US" sz="1200" b="1" i="1" kern="1200" dirty="0">
                    <a:solidFill>
                      <a:schemeClr val="tx1"/>
                    </a:solidFill>
                    <a:effectLst/>
                    <a:latin typeface="+mn-lt"/>
                    <a:ea typeface="+mn-ea"/>
                    <a:cs typeface="+mn-cs"/>
                  </a:rPr>
                  <a:t>3. Analyze: </a:t>
                </a:r>
              </a:p>
              <a:p>
                <a:pPr marL="171450" indent="-171450">
                  <a:buFontTx/>
                  <a:buChar char="-"/>
                </a:pPr>
                <a:r>
                  <a:rPr lang="en-US" sz="1200" kern="1200" dirty="0">
                    <a:solidFill>
                      <a:schemeClr val="tx1"/>
                    </a:solidFill>
                    <a:effectLst/>
                    <a:latin typeface="+mn-lt"/>
                    <a:ea typeface="+mn-ea"/>
                    <a:cs typeface="+mn-cs"/>
                  </a:rPr>
                  <a:t>This step aims to conduct an in-depth analysis that focuses on why contingency errors happened.</a:t>
                </a:r>
              </a:p>
              <a:p>
                <a:pPr marL="171450" indent="-171450">
                  <a:buFontTx/>
                  <a:buChar char="-"/>
                </a:pPr>
                <a:r>
                  <a:rPr lang="en-US" sz="1200" kern="1200" dirty="0">
                    <a:solidFill>
                      <a:schemeClr val="tx1"/>
                    </a:solidFill>
                    <a:effectLst/>
                    <a:latin typeface="+mn-lt"/>
                    <a:ea typeface="+mn-ea"/>
                    <a:cs typeface="+mn-cs"/>
                  </a:rPr>
                  <a:t>This step requires identifying root causes resulting from estimating errors and investigating the relationship between the identified root causes and project-specific characteristics.</a:t>
                </a:r>
              </a:p>
              <a:p>
                <a:pPr marL="171450" indent="-171450">
                  <a:buFontTx/>
                  <a:buChar char="-"/>
                </a:pPr>
                <a:endParaRPr lang="en-US" sz="1200" b="1" i="1" kern="1200" dirty="0">
                  <a:solidFill>
                    <a:schemeClr val="tx1"/>
                  </a:solidFill>
                  <a:effectLst/>
                  <a:latin typeface="+mn-lt"/>
                  <a:ea typeface="+mn-ea"/>
                  <a:cs typeface="+mn-cs"/>
                </a:endParaRPr>
              </a:p>
              <a:p>
                <a:pPr marL="0" indent="0">
                  <a:buFontTx/>
                  <a:buNone/>
                </a:pPr>
                <a:r>
                  <a:rPr lang="en-US" sz="1200" b="1" i="1" kern="1200" dirty="0">
                    <a:solidFill>
                      <a:schemeClr val="tx1"/>
                    </a:solidFill>
                    <a:effectLst/>
                    <a:latin typeface="+mn-lt"/>
                    <a:ea typeface="+mn-ea"/>
                    <a:cs typeface="+mn-cs"/>
                  </a:rPr>
                  <a:t>4. Archive</a:t>
                </a:r>
              </a:p>
              <a:p>
                <a:pPr marL="171450" indent="-171450">
                  <a:buFontTx/>
                  <a:buChar char="-"/>
                </a:pPr>
                <a:r>
                  <a:rPr lang="en-US" sz="1200" kern="1200" dirty="0">
                    <a:solidFill>
                      <a:schemeClr val="tx1"/>
                    </a:solidFill>
                    <a:effectLst/>
                    <a:latin typeface="+mn-lt"/>
                    <a:ea typeface="+mn-ea"/>
                    <a:cs typeface="+mn-cs"/>
                  </a:rPr>
                  <a:t>This step encourages users to quickly access and update data for easy retrieval and adequate storage and management of insights for future projects.</a:t>
                </a:r>
              </a:p>
              <a:p>
                <a:pPr marL="171450" indent="-171450">
                  <a:buFontTx/>
                  <a:buChar char="-"/>
                </a:pPr>
                <a:r>
                  <a:rPr lang="en-US" sz="1200" kern="1200" dirty="0">
                    <a:solidFill>
                      <a:schemeClr val="tx1"/>
                    </a:solidFill>
                    <a:effectLst/>
                    <a:latin typeface="+mn-lt"/>
                    <a:ea typeface="+mn-ea"/>
                    <a:cs typeface="+mn-cs"/>
                  </a:rPr>
                  <a:t>The data archiving can be implemented through the standardization of data or information with database structure, a logical system for classifying data, and the adoption of a user-friendly update interface.</a:t>
                </a:r>
              </a:p>
              <a:p>
                <a:pPr marL="171450" indent="-171450">
                  <a:buFontTx/>
                  <a:buChar char="-"/>
                </a:pPr>
                <a:endParaRPr lang="en-US" sz="1200" b="1" i="1" kern="1200" dirty="0">
                  <a:solidFill>
                    <a:schemeClr val="tx1"/>
                  </a:solidFill>
                  <a:effectLst/>
                  <a:latin typeface="+mn-lt"/>
                  <a:ea typeface="+mn-ea"/>
                  <a:cs typeface="+mn-cs"/>
                </a:endParaRPr>
              </a:p>
              <a:p>
                <a:pPr marL="0" indent="0">
                  <a:buFontTx/>
                  <a:buNone/>
                </a:pPr>
                <a:r>
                  <a:rPr lang="en-US" sz="1200" b="1" i="1" kern="1200" dirty="0">
                    <a:solidFill>
                      <a:schemeClr val="tx1"/>
                    </a:solidFill>
                    <a:effectLst/>
                    <a:latin typeface="+mn-lt"/>
                    <a:ea typeface="+mn-ea"/>
                    <a:cs typeface="+mn-cs"/>
                  </a:rPr>
                  <a:t>5. Disseminate and Apply</a:t>
                </a:r>
              </a:p>
              <a:p>
                <a:pPr marL="171450" indent="-171450">
                  <a:buFontTx/>
                  <a:buChar char="-"/>
                </a:pPr>
                <a:r>
                  <a:rPr lang="en-US" sz="1200" kern="1200" dirty="0">
                    <a:solidFill>
                      <a:schemeClr val="tx1"/>
                    </a:solidFill>
                    <a:effectLst/>
                    <a:latin typeface="+mn-lt"/>
                    <a:ea typeface="+mn-ea"/>
                    <a:cs typeface="+mn-cs"/>
                  </a:rPr>
                  <a:t>This step aims to disseminate obtained insights for better estimating construction contingency.</a:t>
                </a:r>
              </a:p>
              <a:p>
                <a:pPr marL="171450" indent="-171450">
                  <a:buFontTx/>
                  <a:buChar char="-"/>
                </a:pPr>
                <a:r>
                  <a:rPr lang="en-US" sz="1200" kern="1200" dirty="0">
                    <a:solidFill>
                      <a:schemeClr val="tx1"/>
                    </a:solidFill>
                    <a:effectLst/>
                    <a:latin typeface="+mn-lt"/>
                    <a:ea typeface="+mn-ea"/>
                    <a:cs typeface="+mn-cs"/>
                  </a:rPr>
                  <a:t>The obtained insights help highway agencies make appropriate adjustments for better construction contingency estimating.</a:t>
                </a:r>
                <a:endParaRPr lang="en-US" b="1" i="1" dirty="0"/>
              </a:p>
            </p:txBody>
          </p:sp>
        </mc:Fallback>
      </mc:AlternateContent>
      <p:sp>
        <p:nvSpPr>
          <p:cNvPr id="4" name="Slide Number Placeholder 3"/>
          <p:cNvSpPr>
            <a:spLocks noGrp="1"/>
          </p:cNvSpPr>
          <p:nvPr>
            <p:ph type="sldNum" sz="quarter" idx="5"/>
          </p:nvPr>
        </p:nvSpPr>
        <p:spPr/>
        <p:txBody>
          <a:bodyPr/>
          <a:lstStyle/>
          <a:p>
            <a:fld id="{97B37954-8E89-4E47-9DEA-EBFA90D2C2A0}" type="slidenum">
              <a:rPr lang="en-US" smtClean="0"/>
              <a:t>29</a:t>
            </a:fld>
            <a:endParaRPr lang="en-US"/>
          </a:p>
        </p:txBody>
      </p:sp>
    </p:spTree>
    <p:extLst>
      <p:ext uri="{BB962C8B-B14F-4D97-AF65-F5344CB8AC3E}">
        <p14:creationId xmlns:p14="http://schemas.microsoft.com/office/powerpoint/2010/main" val="2264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the final deliverable, the guidebook provides systematic guidance on how to estimate project risk driven construction contingency for DOT’s highway projects. It consists of seven chapters. </a:t>
            </a:r>
          </a:p>
        </p:txBody>
      </p:sp>
      <p:sp>
        <p:nvSpPr>
          <p:cNvPr id="4" name="Slide Number Placeholder 3"/>
          <p:cNvSpPr>
            <a:spLocks noGrp="1"/>
          </p:cNvSpPr>
          <p:nvPr>
            <p:ph type="sldNum" sz="quarter" idx="5"/>
          </p:nvPr>
        </p:nvSpPr>
        <p:spPr/>
        <p:txBody>
          <a:bodyPr/>
          <a:lstStyle/>
          <a:p>
            <a:fld id="{97B37954-8E89-4E47-9DEA-EBFA90D2C2A0}" type="slidenum">
              <a:rPr lang="en-US" smtClean="0"/>
              <a:t>3</a:t>
            </a:fld>
            <a:endParaRPr lang="en-US"/>
          </a:p>
        </p:txBody>
      </p:sp>
    </p:spTree>
    <p:extLst>
      <p:ext uri="{BB962C8B-B14F-4D97-AF65-F5344CB8AC3E}">
        <p14:creationId xmlns:p14="http://schemas.microsoft.com/office/powerpoint/2010/main" val="26665303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B37954-8E89-4E47-9DEA-EBFA90D2C2A0}" type="slidenum">
              <a:rPr lang="en-US" smtClean="0"/>
              <a:t>30</a:t>
            </a:fld>
            <a:endParaRPr lang="en-US"/>
          </a:p>
        </p:txBody>
      </p:sp>
    </p:spTree>
    <p:extLst>
      <p:ext uri="{BB962C8B-B14F-4D97-AF65-F5344CB8AC3E}">
        <p14:creationId xmlns:p14="http://schemas.microsoft.com/office/powerpoint/2010/main" val="4232649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b="0" kern="1200" dirty="0">
                <a:solidFill>
                  <a:schemeClr val="tx1"/>
                </a:solidFill>
                <a:effectLst/>
                <a:latin typeface="+mn-lt"/>
                <a:ea typeface="+mn-ea"/>
                <a:cs typeface="+mn-cs"/>
              </a:rPr>
              <a:t>Chapter 2 describes key concepts related to construction cost estimating with a specific focus on major elements of construction cost estimate.</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173422" indent="-173422">
              <a:buFont typeface="Arial" panose="020B0604020202020204" pitchFamily="34" charset="0"/>
              <a:buChar char="•"/>
            </a:pPr>
            <a:r>
              <a:rPr lang="en-US" sz="1200" kern="1200" dirty="0">
                <a:solidFill>
                  <a:schemeClr val="tx1"/>
                </a:solidFill>
                <a:effectLst/>
                <a:latin typeface="+mn-lt"/>
                <a:ea typeface="+mn-ea"/>
                <a:cs typeface="+mn-cs"/>
              </a:rPr>
              <a:t>Typically, a construction cost estimate consists of (a) Known-Knowns (estimated items), (b) Known-Unknowns (allowances), and (c) Unknown-Knowns (contingency).</a:t>
            </a:r>
          </a:p>
          <a:p>
            <a:pPr marL="173422" indent="-173422">
              <a:buFont typeface="Arial" panose="020B0604020202020204" pitchFamily="34" charset="0"/>
              <a:buChar char="•"/>
            </a:pPr>
            <a:r>
              <a:rPr lang="en-US" sz="1200" kern="1200" dirty="0">
                <a:solidFill>
                  <a:schemeClr val="tx1"/>
                </a:solidFill>
                <a:effectLst/>
                <a:latin typeface="+mn-lt"/>
                <a:ea typeface="+mn-ea"/>
                <a:cs typeface="+mn-cs"/>
              </a:rPr>
              <a:t>Unknown-Unknowns may eventually increase or decrease the final project costs but due to extremely high infrequency and unidentifiability, they are typically excluded from a cost estimate. </a:t>
            </a:r>
          </a:p>
          <a:p>
            <a:pPr marL="173422" indent="-173422">
              <a:buFont typeface="Arial" panose="020B0604020202020204" pitchFamily="34" charset="0"/>
              <a:buChar char="•"/>
            </a:pPr>
            <a:r>
              <a:rPr lang="en-US" sz="1200" kern="1200" dirty="0">
                <a:solidFill>
                  <a:schemeClr val="tx1"/>
                </a:solidFill>
                <a:effectLst/>
                <a:latin typeface="+mn-lt"/>
                <a:ea typeface="+mn-ea"/>
                <a:cs typeface="+mn-cs"/>
              </a:rPr>
              <a:t>As an amount added to the base estimate to cover costs associated with identified uncertainties and risks, construction contingency is used to address Unknown-Knowns.</a:t>
            </a:r>
          </a:p>
          <a:p>
            <a:pPr marL="173422" indent="-173422">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97B37954-8E89-4E47-9DEA-EBFA90D2C2A0}" type="slidenum">
              <a:rPr lang="en-US" smtClean="0"/>
              <a:t>4</a:t>
            </a:fld>
            <a:endParaRPr lang="en-US"/>
          </a:p>
        </p:txBody>
      </p:sp>
    </p:spTree>
    <p:extLst>
      <p:ext uri="{BB962C8B-B14F-4D97-AF65-F5344CB8AC3E}">
        <p14:creationId xmlns:p14="http://schemas.microsoft.com/office/powerpoint/2010/main" val="2112194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Chapter 3 describes available methods for construction continency estimation. There are two major approaches for estimating construction contingency: Deterministic approach and probabilistic approach.</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The deterministic approach allows cost estimators to determine a single point estimate for construction contingency, such as a specific percentage of base estimate. This approach is appropriate when estimators are familiar with the type of project from their experience and the perceived project risks are well-known and minimal.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The Probabilistic approach considers estimating construction contingency by quantifying the probability of occurrence and the consequence of risks with given project characteristics. This approach has the advantage of reflecting and modeling uncertainty through statistical techniques.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97B37954-8E89-4E47-9DEA-EBFA90D2C2A0}" type="slidenum">
              <a:rPr lang="en-US" smtClean="0"/>
              <a:t>5</a:t>
            </a:fld>
            <a:endParaRPr lang="en-US"/>
          </a:p>
        </p:txBody>
      </p:sp>
    </p:spTree>
    <p:extLst>
      <p:ext uri="{BB962C8B-B14F-4D97-AF65-F5344CB8AC3E}">
        <p14:creationId xmlns:p14="http://schemas.microsoft.com/office/powerpoint/2010/main" val="3926088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The deterministic approach includes fixed percentage, sliding scale, and expert judgement based estimating methods.</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b="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kern="1200" dirty="0">
                <a:solidFill>
                  <a:schemeClr val="tx1"/>
                </a:solidFill>
                <a:effectLst/>
                <a:latin typeface="+mn-lt"/>
                <a:ea typeface="+mn-ea"/>
                <a:cs typeface="+mn-cs"/>
              </a:rPr>
              <a:t>Fixed percentage: construction contingency is estimated through a predetermined percentage of the base cost and added to the construction budget.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kern="1200" dirty="0">
                <a:solidFill>
                  <a:schemeClr val="tx1"/>
                </a:solidFill>
                <a:effectLst/>
                <a:latin typeface="+mn-lt"/>
                <a:ea typeface="+mn-ea"/>
                <a:cs typeface="+mn-cs"/>
              </a:rPr>
              <a:t>Sliding scale: this method provides a range of percentages instead of a single percentage in estimating construction contingency.</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kern="1200" dirty="0">
                <a:solidFill>
                  <a:schemeClr val="tx1"/>
                </a:solidFill>
                <a:effectLst/>
                <a:latin typeface="+mn-lt"/>
                <a:ea typeface="+mn-ea"/>
                <a:cs typeface="+mn-cs"/>
              </a:rPr>
              <a:t>Expert judgment: An estimator’s personal experience and judgement is the sole source for determining a project’s construction contingency.</a:t>
            </a:r>
          </a:p>
          <a:p>
            <a:pPr marL="0" indent="0">
              <a:buFont typeface="Arial" panose="020B0604020202020204" pitchFamily="34" charset="0"/>
              <a:buNone/>
            </a:pPr>
            <a:endParaRPr lang="en-US" b="0" dirty="0"/>
          </a:p>
          <a:p>
            <a:pPr marL="0" indent="0">
              <a:buFont typeface="Arial" panose="020B0604020202020204" pitchFamily="34" charset="0"/>
              <a:buNone/>
            </a:pPr>
            <a:endParaRPr lang="en-US" b="0" dirty="0"/>
          </a:p>
          <a:p>
            <a:pPr marL="171450" indent="-171450">
              <a:buFontTx/>
              <a:buChar char="-"/>
            </a:pPr>
            <a:r>
              <a:rPr lang="en-US" b="0" dirty="0"/>
              <a:t>(Pros) </a:t>
            </a:r>
            <a:r>
              <a:rPr lang="en-US" sz="1200" b="0" kern="1200" dirty="0">
                <a:solidFill>
                  <a:schemeClr val="tx1"/>
                </a:solidFill>
                <a:effectLst/>
                <a:latin typeface="+mn-lt"/>
                <a:ea typeface="+mn-ea"/>
                <a:cs typeface="+mn-cs"/>
              </a:rPr>
              <a:t>. Concerning estimation time, the deterministic methods can perform a swifter estimation than the probabilistic method by following their percentage determination guidelines.</a:t>
            </a:r>
            <a:endParaRPr lang="en-US" b="0" dirty="0"/>
          </a:p>
          <a:p>
            <a:pPr marL="171450" indent="-171450">
              <a:buFontTx/>
              <a:buChar char="-"/>
            </a:pPr>
            <a:r>
              <a:rPr lang="en-US" b="0" dirty="0"/>
              <a:t>(Cons) </a:t>
            </a:r>
            <a:r>
              <a:rPr lang="en-US" b="0" dirty="0">
                <a:latin typeface="Times" panose="02020603050405020304" pitchFamily="18" charset="0"/>
                <a:cs typeface="Times" panose="02020603050405020304" pitchFamily="18" charset="0"/>
              </a:rPr>
              <a:t>Accuracy is dependent upon cost estimator’s experience and expertise, and the available information for construction contingency estimating.</a:t>
            </a:r>
            <a:endParaRPr lang="en-US" b="0" dirty="0"/>
          </a:p>
        </p:txBody>
      </p:sp>
      <p:sp>
        <p:nvSpPr>
          <p:cNvPr id="4" name="Slide Number Placeholder 3"/>
          <p:cNvSpPr>
            <a:spLocks noGrp="1"/>
          </p:cNvSpPr>
          <p:nvPr>
            <p:ph type="sldNum" sz="quarter" idx="5"/>
          </p:nvPr>
        </p:nvSpPr>
        <p:spPr/>
        <p:txBody>
          <a:bodyPr/>
          <a:lstStyle/>
          <a:p>
            <a:fld id="{97B37954-8E89-4E47-9DEA-EBFA90D2C2A0}" type="slidenum">
              <a:rPr lang="en-US" smtClean="0"/>
              <a:t>6</a:t>
            </a:fld>
            <a:endParaRPr lang="en-US"/>
          </a:p>
        </p:txBody>
      </p:sp>
    </p:spTree>
    <p:extLst>
      <p:ext uri="{BB962C8B-B14F-4D97-AF65-F5344CB8AC3E}">
        <p14:creationId xmlns:p14="http://schemas.microsoft.com/office/powerpoint/2010/main" val="3547424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The probabilistic approach includes expected value</a:t>
            </a:r>
            <a:r>
              <a:rPr lang="en-US" sz="1200" kern="1200" dirty="0">
                <a:solidFill>
                  <a:schemeClr val="tx1"/>
                </a:solidFill>
                <a:effectLst/>
                <a:latin typeface="+mn-lt"/>
                <a:ea typeface="+mn-ea"/>
                <a:cs typeface="+mn-cs"/>
              </a:rPr>
              <a:t>, monte-</a:t>
            </a:r>
            <a:r>
              <a:rPr lang="en-US" sz="1200" kern="1200" dirty="0" err="1">
                <a:solidFill>
                  <a:schemeClr val="tx1"/>
                </a:solidFill>
                <a:effectLst/>
                <a:latin typeface="+mn-lt"/>
                <a:ea typeface="+mn-ea"/>
                <a:cs typeface="+mn-cs"/>
              </a:rPr>
              <a:t>carlo</a:t>
            </a:r>
            <a:r>
              <a:rPr lang="en-US" sz="1200" kern="1200" dirty="0">
                <a:solidFill>
                  <a:schemeClr val="tx1"/>
                </a:solidFill>
                <a:effectLst/>
                <a:latin typeface="+mn-lt"/>
                <a:ea typeface="+mn-ea"/>
                <a:cs typeface="+mn-cs"/>
              </a:rPr>
              <a:t> simulation, pert, and parametric estimating methods. </a:t>
            </a:r>
            <a:endParaRPr lang="en-US" sz="1200" b="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US" sz="1200" b="1"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kern="1200" dirty="0">
                <a:solidFill>
                  <a:schemeClr val="tx1"/>
                </a:solidFill>
                <a:effectLst/>
                <a:latin typeface="+mn-lt"/>
                <a:ea typeface="+mn-ea"/>
                <a:cs typeface="+mn-cs"/>
              </a:rPr>
              <a:t>Expected value: the estimator estimates the probability of occurrence (A) and the impact in terms of cost if the risk is realized (B). contingency for each risk is calculated by multiplying (A) by (B) and the sum of all contingencies will become the project’s total contingency.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kern="1200" dirty="0">
                <a:solidFill>
                  <a:schemeClr val="tx1"/>
                </a:solidFill>
                <a:effectLst/>
                <a:latin typeface="+mn-lt"/>
                <a:ea typeface="+mn-ea"/>
                <a:cs typeface="+mn-cs"/>
              </a:rPr>
              <a:t>Monte Carlo simulation: the Monte Carlo simulation provides a reliability -based estimate of contingency by iteratively sampling the probabilities of risks and the associated impact distributions.</a:t>
            </a:r>
          </a:p>
          <a:p>
            <a:pPr marL="0" indent="0">
              <a:buFont typeface="Arial" panose="020B0604020202020204" pitchFamily="34" charset="0"/>
              <a:buNone/>
            </a:pPr>
            <a:endParaRPr lang="en-US" b="0" dirty="0"/>
          </a:p>
          <a:p>
            <a:pPr marL="171450" indent="-171450">
              <a:buFontTx/>
              <a:buChar char="-"/>
            </a:pPr>
            <a:r>
              <a:rPr lang="en-US" b="0" dirty="0"/>
              <a:t>(Pros) </a:t>
            </a:r>
            <a:r>
              <a:rPr lang="en-US" sz="1200" b="0" kern="1200" dirty="0">
                <a:solidFill>
                  <a:schemeClr val="tx1"/>
                </a:solidFill>
                <a:effectLst/>
                <a:latin typeface="+mn-lt"/>
                <a:ea typeface="+mn-ea"/>
                <a:cs typeface="+mn-cs"/>
              </a:rPr>
              <a:t>this approach </a:t>
            </a:r>
            <a:r>
              <a:rPr lang="en-US" b="0" dirty="0">
                <a:latin typeface="Times" panose="02020603050405020304" pitchFamily="18" charset="0"/>
                <a:cs typeface="Times" panose="02020603050405020304" pitchFamily="18" charset="0"/>
              </a:rPr>
              <a:t>can reflect project-specific characteristics and conduct more flexible contingency estimates.</a:t>
            </a:r>
            <a:endParaRPr lang="en-US" b="0" dirty="0"/>
          </a:p>
          <a:p>
            <a:pPr marL="171450" indent="-171450">
              <a:buFontTx/>
              <a:buChar char="-"/>
            </a:pPr>
            <a:r>
              <a:rPr lang="en-US" b="0" dirty="0"/>
              <a:t>(Cons) </a:t>
            </a:r>
            <a:r>
              <a:rPr lang="en-US" b="0" dirty="0">
                <a:latin typeface="Times" panose="02020603050405020304" pitchFamily="18" charset="0"/>
                <a:cs typeface="Times" panose="02020603050405020304" pitchFamily="18" charset="0"/>
              </a:rPr>
              <a:t>this approach </a:t>
            </a:r>
            <a:r>
              <a:rPr lang="en-US" dirty="0">
                <a:latin typeface="Times" panose="02020603050405020304" pitchFamily="18" charset="0"/>
                <a:cs typeface="Times" panose="02020603050405020304" pitchFamily="18" charset="0"/>
              </a:rPr>
              <a:t>requires more time and effort to perform it.</a:t>
            </a:r>
            <a:endParaRPr lang="en-US" b="1"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97B37954-8E89-4E47-9DEA-EBFA90D2C2A0}" type="slidenum">
              <a:rPr lang="en-US" smtClean="0"/>
              <a:t>7</a:t>
            </a:fld>
            <a:endParaRPr lang="en-US"/>
          </a:p>
        </p:txBody>
      </p:sp>
    </p:spTree>
    <p:extLst>
      <p:ext uri="{BB962C8B-B14F-4D97-AF65-F5344CB8AC3E}">
        <p14:creationId xmlns:p14="http://schemas.microsoft.com/office/powerpoint/2010/main" val="2054227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dirty="0"/>
              <a:t>Chapter 4 of the guidebook discusses major risks to be considered in estimating construction contingency.</a:t>
            </a:r>
          </a:p>
          <a:p>
            <a:pPr marL="0" indent="0">
              <a:buFont typeface="Arial" panose="020B0604020202020204" pitchFamily="34" charset="0"/>
              <a:buNone/>
            </a:pPr>
            <a:endParaRPr lang="en-US" sz="1200" b="0" kern="1200" dirty="0">
              <a:solidFill>
                <a:schemeClr val="tx1"/>
              </a:solidFill>
              <a:effectLst/>
              <a:latin typeface="+mn-lt"/>
              <a:ea typeface="+mn-ea"/>
              <a:cs typeface="+mn-cs"/>
            </a:endParaRPr>
          </a:p>
          <a:p>
            <a:pPr marL="0" indent="0">
              <a:buFont typeface="Arial" panose="020B0604020202020204" pitchFamily="34" charset="0"/>
              <a:buNone/>
            </a:pPr>
            <a:r>
              <a:rPr lang="en-US" sz="1200" b="0" kern="1200" dirty="0">
                <a:solidFill>
                  <a:schemeClr val="tx1"/>
                </a:solidFill>
                <a:effectLst/>
                <a:latin typeface="+mn-lt"/>
                <a:ea typeface="+mn-ea"/>
                <a:cs typeface="+mn-cs"/>
              </a:rPr>
              <a:t> - The identification and prioritization of potential construction risks associated with a project is the starting point for a project risk-specific contingency estimation. </a:t>
            </a:r>
          </a:p>
          <a:p>
            <a:pPr marL="171450" indent="-171450">
              <a:buFontTx/>
              <a:buChar char="-"/>
            </a:pPr>
            <a:r>
              <a:rPr lang="en-US" sz="1200" b="0" kern="1200" dirty="0">
                <a:solidFill>
                  <a:schemeClr val="tx1"/>
                </a:solidFill>
                <a:effectLst/>
                <a:latin typeface="+mn-lt"/>
                <a:ea typeface="+mn-ea"/>
                <a:cs typeface="+mn-cs"/>
              </a:rPr>
              <a:t>The analysis of available DOT risk checklists and risk registers of historical projects from FHWA and several DOTs and intensive discussions with DOT cost estimators have resulted </a:t>
            </a:r>
            <a:r>
              <a:rPr lang="en-US" sz="1200" kern="1200" dirty="0">
                <a:solidFill>
                  <a:schemeClr val="tx1"/>
                </a:solidFill>
                <a:effectLst/>
                <a:latin typeface="+mn-lt"/>
                <a:ea typeface="+mn-ea"/>
                <a:cs typeface="+mn-cs"/>
              </a:rPr>
              <a:t>in a list of 23 construction risks.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dirty="0">
                <a:solidFill>
                  <a:schemeClr val="tx1"/>
                </a:solidFill>
                <a:effectLst/>
                <a:latin typeface="+mn-lt"/>
                <a:ea typeface="+mn-ea"/>
                <a:cs typeface="+mn-cs"/>
              </a:rPr>
              <a:t>The assessment of their high likelihood of occurrence and the magnitude of impact on construction costs via questionnaire surveys with DOT cost estimators lead to prioritizing top 21 construction risks.</a:t>
            </a:r>
          </a:p>
          <a:p>
            <a:pPr marL="171450" indent="-171450">
              <a:buFontTx/>
              <a:buChar char="-"/>
            </a:pPr>
            <a:endParaRPr lang="en-US" b="1" dirty="0"/>
          </a:p>
        </p:txBody>
      </p:sp>
      <p:sp>
        <p:nvSpPr>
          <p:cNvPr id="4" name="Slide Number Placeholder 3"/>
          <p:cNvSpPr>
            <a:spLocks noGrp="1"/>
          </p:cNvSpPr>
          <p:nvPr>
            <p:ph type="sldNum" sz="quarter" idx="5"/>
          </p:nvPr>
        </p:nvSpPr>
        <p:spPr/>
        <p:txBody>
          <a:bodyPr/>
          <a:lstStyle/>
          <a:p>
            <a:fld id="{97B37954-8E89-4E47-9DEA-EBFA90D2C2A0}" type="slidenum">
              <a:rPr lang="en-US" smtClean="0"/>
              <a:t>8</a:t>
            </a:fld>
            <a:endParaRPr lang="en-US"/>
          </a:p>
        </p:txBody>
      </p:sp>
    </p:spTree>
    <p:extLst>
      <p:ext uri="{BB962C8B-B14F-4D97-AF65-F5344CB8AC3E}">
        <p14:creationId xmlns:p14="http://schemas.microsoft.com/office/powerpoint/2010/main" val="37709490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z="1200" kern="1200" dirty="0">
                <a:solidFill>
                  <a:schemeClr val="tx1"/>
                </a:solidFill>
                <a:effectLst/>
                <a:latin typeface="+mn-lt"/>
                <a:ea typeface="+mn-ea"/>
                <a:cs typeface="+mn-cs"/>
              </a:rPr>
              <a:t>Out of those 23 risks for construction contingency estimation, top 12 risks were prioritized. </a:t>
            </a:r>
          </a:p>
          <a:p>
            <a:pPr marL="171450" indent="-171450">
              <a:buFontTx/>
              <a:buChar char="-"/>
            </a:pPr>
            <a:r>
              <a:rPr lang="en-US" sz="1200" kern="1200" dirty="0">
                <a:solidFill>
                  <a:schemeClr val="tx1"/>
                </a:solidFill>
                <a:effectLst/>
                <a:latin typeface="+mn-lt"/>
                <a:ea typeface="+mn-ea"/>
                <a:cs typeface="+mn-cs"/>
              </a:rPr>
              <a:t>These risks typically occur in common project types, defined by FHWA (2009), such as new construction, reconstruction, bridge new construction, and bridge replacement. </a:t>
            </a:r>
          </a:p>
          <a:p>
            <a:pPr marL="171450" indent="-171450">
              <a:buFontTx/>
              <a:buChar char="-"/>
            </a:pPr>
            <a:r>
              <a:rPr lang="en-US" sz="1200" kern="1200" dirty="0">
                <a:solidFill>
                  <a:schemeClr val="tx1"/>
                </a:solidFill>
                <a:effectLst/>
                <a:latin typeface="+mn-lt"/>
                <a:ea typeface="+mn-ea"/>
                <a:cs typeface="+mn-cs"/>
              </a:rPr>
              <a:t>However, an individual project’s risk profile might be unique; if so, an individual project-level risk assessment must be performed.</a:t>
            </a:r>
            <a:endParaRPr lang="en-US" dirty="0"/>
          </a:p>
        </p:txBody>
      </p:sp>
      <p:sp>
        <p:nvSpPr>
          <p:cNvPr id="4" name="Slide Number Placeholder 3"/>
          <p:cNvSpPr>
            <a:spLocks noGrp="1"/>
          </p:cNvSpPr>
          <p:nvPr>
            <p:ph type="sldNum" sz="quarter" idx="5"/>
          </p:nvPr>
        </p:nvSpPr>
        <p:spPr/>
        <p:txBody>
          <a:bodyPr/>
          <a:lstStyle/>
          <a:p>
            <a:fld id="{97B37954-8E89-4E47-9DEA-EBFA90D2C2A0}" type="slidenum">
              <a:rPr lang="en-US" smtClean="0"/>
              <a:t>9</a:t>
            </a:fld>
            <a:endParaRPr lang="en-US"/>
          </a:p>
        </p:txBody>
      </p:sp>
    </p:spTree>
    <p:extLst>
      <p:ext uri="{BB962C8B-B14F-4D97-AF65-F5344CB8AC3E}">
        <p14:creationId xmlns:p14="http://schemas.microsoft.com/office/powerpoint/2010/main" val="60256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B24CB26-0E12-4745-9564-0C04CB97E9B3}" type="datetime1">
              <a:rPr lang="en-US" smtClean="0"/>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AD1CC-3D4E-204A-B9A6-B313B9149B73}" type="slidenum">
              <a:rPr lang="en-US" smtClean="0"/>
              <a:t>‹#›</a:t>
            </a:fld>
            <a:endParaRPr lang="en-US"/>
          </a:p>
        </p:txBody>
      </p:sp>
    </p:spTree>
    <p:extLst>
      <p:ext uri="{BB962C8B-B14F-4D97-AF65-F5344CB8AC3E}">
        <p14:creationId xmlns:p14="http://schemas.microsoft.com/office/powerpoint/2010/main" val="34166417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566826-0FD7-B041-9B6F-C7D0A89D3B96}" type="datetime1">
              <a:rPr lang="en-US" smtClean="0"/>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AD1CC-3D4E-204A-B9A6-B313B9149B73}" type="slidenum">
              <a:rPr lang="en-US" smtClean="0"/>
              <a:t>‹#›</a:t>
            </a:fld>
            <a:endParaRPr lang="en-US"/>
          </a:p>
        </p:txBody>
      </p:sp>
    </p:spTree>
    <p:extLst>
      <p:ext uri="{BB962C8B-B14F-4D97-AF65-F5344CB8AC3E}">
        <p14:creationId xmlns:p14="http://schemas.microsoft.com/office/powerpoint/2010/main" val="709925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85B9B1-1AC6-3948-AA89-AEB287C0D9CC}" type="datetime1">
              <a:rPr lang="en-US" smtClean="0"/>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AD1CC-3D4E-204A-B9A6-B313B9149B73}" type="slidenum">
              <a:rPr lang="en-US" smtClean="0"/>
              <a:t>‹#›</a:t>
            </a:fld>
            <a:endParaRPr lang="en-US"/>
          </a:p>
        </p:txBody>
      </p:sp>
    </p:spTree>
    <p:extLst>
      <p:ext uri="{BB962C8B-B14F-4D97-AF65-F5344CB8AC3E}">
        <p14:creationId xmlns:p14="http://schemas.microsoft.com/office/powerpoint/2010/main" val="947002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C98B74E-4947-1848-86B9-713F406E6DE1}" type="datetime1">
              <a:rPr lang="en-US" smtClean="0"/>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AD1CC-3D4E-204A-B9A6-B313B9149B73}" type="slidenum">
              <a:rPr lang="en-US" smtClean="0"/>
              <a:t>‹#›</a:t>
            </a:fld>
            <a:endParaRPr lang="en-US"/>
          </a:p>
        </p:txBody>
      </p:sp>
    </p:spTree>
    <p:extLst>
      <p:ext uri="{BB962C8B-B14F-4D97-AF65-F5344CB8AC3E}">
        <p14:creationId xmlns:p14="http://schemas.microsoft.com/office/powerpoint/2010/main" val="3685303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9EC566B-ABB6-0C45-BE6B-CF34E486A8C5}" type="datetime1">
              <a:rPr lang="en-US" smtClean="0"/>
              <a:t>12/12/2022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CAD1CC-3D4E-204A-B9A6-B313B9149B73}" type="slidenum">
              <a:rPr lang="en-US" smtClean="0"/>
              <a:t>‹#›</a:t>
            </a:fld>
            <a:endParaRPr lang="en-US"/>
          </a:p>
        </p:txBody>
      </p:sp>
    </p:spTree>
    <p:extLst>
      <p:ext uri="{BB962C8B-B14F-4D97-AF65-F5344CB8AC3E}">
        <p14:creationId xmlns:p14="http://schemas.microsoft.com/office/powerpoint/2010/main" val="1951175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ED8E71B-BD8A-FD4E-98E6-7CA4D6B3F602}" type="datetime1">
              <a:rPr lang="en-US" smtClean="0"/>
              <a:t>12/12/2022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AD1CC-3D4E-204A-B9A6-B313B9149B73}" type="slidenum">
              <a:rPr lang="en-US" smtClean="0"/>
              <a:t>‹#›</a:t>
            </a:fld>
            <a:endParaRPr lang="en-US"/>
          </a:p>
        </p:txBody>
      </p:sp>
    </p:spTree>
    <p:extLst>
      <p:ext uri="{BB962C8B-B14F-4D97-AF65-F5344CB8AC3E}">
        <p14:creationId xmlns:p14="http://schemas.microsoft.com/office/powerpoint/2010/main" val="176072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CFAC78B-7BE2-2F44-853C-680151582B92}" type="datetime1">
              <a:rPr lang="en-US" smtClean="0"/>
              <a:t>12/12/2022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CAD1CC-3D4E-204A-B9A6-B313B9149B73}" type="slidenum">
              <a:rPr lang="en-US" smtClean="0"/>
              <a:t>‹#›</a:t>
            </a:fld>
            <a:endParaRPr lang="en-US"/>
          </a:p>
        </p:txBody>
      </p:sp>
    </p:spTree>
    <p:extLst>
      <p:ext uri="{BB962C8B-B14F-4D97-AF65-F5344CB8AC3E}">
        <p14:creationId xmlns:p14="http://schemas.microsoft.com/office/powerpoint/2010/main" val="613212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994672-8D53-AC40-AA0F-56F7AE359559}" type="datetime1">
              <a:rPr lang="en-US" smtClean="0"/>
              <a:t>12/12/2022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CAD1CC-3D4E-204A-B9A6-B313B9149B73}" type="slidenum">
              <a:rPr lang="en-US" smtClean="0"/>
              <a:t>‹#›</a:t>
            </a:fld>
            <a:endParaRPr lang="en-US"/>
          </a:p>
        </p:txBody>
      </p:sp>
    </p:spTree>
    <p:extLst>
      <p:ext uri="{BB962C8B-B14F-4D97-AF65-F5344CB8AC3E}">
        <p14:creationId xmlns:p14="http://schemas.microsoft.com/office/powerpoint/2010/main" val="6549965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F6BD54-9A05-284C-B7FB-19BE5B9A412E}" type="datetime1">
              <a:rPr lang="en-US" smtClean="0"/>
              <a:t>12/12/2022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CAD1CC-3D4E-204A-B9A6-B313B9149B73}" type="slidenum">
              <a:rPr lang="en-US" smtClean="0"/>
              <a:t>‹#›</a:t>
            </a:fld>
            <a:endParaRPr lang="en-US"/>
          </a:p>
        </p:txBody>
      </p:sp>
    </p:spTree>
    <p:extLst>
      <p:ext uri="{BB962C8B-B14F-4D97-AF65-F5344CB8AC3E}">
        <p14:creationId xmlns:p14="http://schemas.microsoft.com/office/powerpoint/2010/main" val="449601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03F661-8B9E-1D4F-AF5F-A65AC7C5F04A}" type="datetime1">
              <a:rPr lang="en-US" smtClean="0"/>
              <a:t>12/12/2022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AD1CC-3D4E-204A-B9A6-B313B9149B73}" type="slidenum">
              <a:rPr lang="en-US" smtClean="0"/>
              <a:t>‹#›</a:t>
            </a:fld>
            <a:endParaRPr lang="en-US"/>
          </a:p>
        </p:txBody>
      </p:sp>
    </p:spTree>
    <p:extLst>
      <p:ext uri="{BB962C8B-B14F-4D97-AF65-F5344CB8AC3E}">
        <p14:creationId xmlns:p14="http://schemas.microsoft.com/office/powerpoint/2010/main" val="811821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2D8007-8B4D-D645-86D3-727CCC6FA563}" type="datetime1">
              <a:rPr lang="en-US" smtClean="0"/>
              <a:t>12/12/2022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CAD1CC-3D4E-204A-B9A6-B313B9149B73}" type="slidenum">
              <a:rPr lang="en-US" smtClean="0"/>
              <a:t>‹#›</a:t>
            </a:fld>
            <a:endParaRPr lang="en-US"/>
          </a:p>
        </p:txBody>
      </p:sp>
    </p:spTree>
    <p:extLst>
      <p:ext uri="{BB962C8B-B14F-4D97-AF65-F5344CB8AC3E}">
        <p14:creationId xmlns:p14="http://schemas.microsoft.com/office/powerpoint/2010/main" val="4105678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54D4CC-D12D-2243-B55B-DA9336078530}" type="datetime1">
              <a:rPr lang="en-US" smtClean="0"/>
              <a:t>12/12/2022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76696"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CAD1CC-3D4E-204A-B9A6-B313B9149B73}" type="slidenum">
              <a:rPr lang="en-US" smtClean="0"/>
              <a:t>‹#›</a:t>
            </a:fld>
            <a:endParaRPr lang="en-US"/>
          </a:p>
        </p:txBody>
      </p:sp>
    </p:spTree>
    <p:extLst>
      <p:ext uri="{BB962C8B-B14F-4D97-AF65-F5344CB8AC3E}">
        <p14:creationId xmlns:p14="http://schemas.microsoft.com/office/powerpoint/2010/main" val="3434670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2800" kern="1200">
          <a:solidFill>
            <a:schemeClr val="accent1"/>
          </a:solidFill>
          <a:latin typeface="Helvetica"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76F483-E80F-C647-9B55-068BD7942FB1}"/>
              </a:ext>
            </a:extLst>
          </p:cNvPr>
          <p:cNvSpPr>
            <a:spLocks noGrp="1"/>
          </p:cNvSpPr>
          <p:nvPr>
            <p:ph type="sldNum" sz="quarter" idx="12"/>
          </p:nvPr>
        </p:nvSpPr>
        <p:spPr/>
        <p:txBody>
          <a:bodyPr/>
          <a:lstStyle/>
          <a:p>
            <a:fld id="{01CAD1CC-3D4E-204A-B9A6-B313B9149B73}" type="slidenum">
              <a:rPr lang="en-US" smtClean="0"/>
              <a:t>1</a:t>
            </a:fld>
            <a:endParaRPr lang="en-US"/>
          </a:p>
        </p:txBody>
      </p:sp>
      <p:sp>
        <p:nvSpPr>
          <p:cNvPr id="8" name="Title 1">
            <a:extLst>
              <a:ext uri="{FF2B5EF4-FFF2-40B4-BE49-F238E27FC236}">
                <a16:creationId xmlns:a16="http://schemas.microsoft.com/office/drawing/2014/main" id="{A7593574-1366-A747-95E3-13C335096903}"/>
              </a:ext>
            </a:extLst>
          </p:cNvPr>
          <p:cNvSpPr>
            <a:spLocks noGrp="1"/>
          </p:cNvSpPr>
          <p:nvPr>
            <p:ph type="ctrTitle"/>
          </p:nvPr>
        </p:nvSpPr>
        <p:spPr>
          <a:xfrm>
            <a:off x="742950" y="513023"/>
            <a:ext cx="7772400" cy="4234468"/>
          </a:xfrm>
        </p:spPr>
        <p:txBody>
          <a:bodyPr>
            <a:noAutofit/>
          </a:bodyPr>
          <a:lstStyle/>
          <a:p>
            <a:r>
              <a:rPr lang="en-US" sz="3200" b="1" dirty="0">
                <a:solidFill>
                  <a:schemeClr val="tx2"/>
                </a:solidFill>
              </a:rPr>
              <a:t>NCHRP 15-71</a:t>
            </a:r>
            <a:br>
              <a:rPr lang="en-US" sz="3200" dirty="0"/>
            </a:br>
            <a:br>
              <a:rPr lang="en-US" sz="3200" dirty="0"/>
            </a:br>
            <a:r>
              <a:rPr lang="en-US" sz="2800" dirty="0">
                <a:solidFill>
                  <a:srgbClr val="C00000"/>
                </a:solidFill>
              </a:rPr>
              <a:t>Contingency Factors to Account for Risk in Early Construction Cost Estimates for Transportation Infrastructure Projects</a:t>
            </a:r>
            <a:endParaRPr lang="en-US" sz="3200" dirty="0">
              <a:solidFill>
                <a:srgbClr val="C00000"/>
              </a:solidFill>
            </a:endParaRPr>
          </a:p>
        </p:txBody>
      </p:sp>
    </p:spTree>
    <p:extLst>
      <p:ext uri="{BB962C8B-B14F-4D97-AF65-F5344CB8AC3E}">
        <p14:creationId xmlns:p14="http://schemas.microsoft.com/office/powerpoint/2010/main" val="355263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F4003-6F7E-4CF6-9C6D-8A0CB86BD4E1}"/>
              </a:ext>
            </a:extLst>
          </p:cNvPr>
          <p:cNvSpPr>
            <a:spLocks noGrp="1"/>
          </p:cNvSpPr>
          <p:nvPr>
            <p:ph type="title"/>
          </p:nvPr>
        </p:nvSpPr>
        <p:spPr/>
        <p:txBody>
          <a:bodyPr/>
          <a:lstStyle/>
          <a:p>
            <a:r>
              <a:rPr lang="en-US" dirty="0"/>
              <a:t>Workflow of Estimating Contingency for High Priority risks</a:t>
            </a:r>
          </a:p>
        </p:txBody>
      </p:sp>
      <p:sp>
        <p:nvSpPr>
          <p:cNvPr id="4" name="Slide Number Placeholder 3">
            <a:extLst>
              <a:ext uri="{FF2B5EF4-FFF2-40B4-BE49-F238E27FC236}">
                <a16:creationId xmlns:a16="http://schemas.microsoft.com/office/drawing/2014/main" id="{160742CA-4DAF-4437-A832-8BDE7078B0CD}"/>
              </a:ext>
            </a:extLst>
          </p:cNvPr>
          <p:cNvSpPr>
            <a:spLocks noGrp="1"/>
          </p:cNvSpPr>
          <p:nvPr>
            <p:ph type="sldNum" sz="quarter" idx="12"/>
          </p:nvPr>
        </p:nvSpPr>
        <p:spPr>
          <a:xfrm>
            <a:off x="6976696" y="6369051"/>
            <a:ext cx="2057400" cy="365125"/>
          </a:xfrm>
        </p:spPr>
        <p:txBody>
          <a:bodyPr/>
          <a:lstStyle/>
          <a:p>
            <a:fld id="{01CAD1CC-3D4E-204A-B9A6-B313B9149B73}" type="slidenum">
              <a:rPr lang="en-US" smtClean="0"/>
              <a:t>10</a:t>
            </a:fld>
            <a:endParaRPr lang="en-US" dirty="0"/>
          </a:p>
        </p:txBody>
      </p:sp>
      <p:sp>
        <p:nvSpPr>
          <p:cNvPr id="5" name="Content Placeholder 2">
            <a:extLst>
              <a:ext uri="{FF2B5EF4-FFF2-40B4-BE49-F238E27FC236}">
                <a16:creationId xmlns:a16="http://schemas.microsoft.com/office/drawing/2014/main" id="{4DBF9661-899B-3641-924D-76C6CF6F63FC}"/>
              </a:ext>
            </a:extLst>
          </p:cNvPr>
          <p:cNvSpPr>
            <a:spLocks noGrp="1"/>
          </p:cNvSpPr>
          <p:nvPr>
            <p:ph idx="1"/>
          </p:nvPr>
        </p:nvSpPr>
        <p:spPr>
          <a:xfrm>
            <a:off x="2504760" y="19892"/>
            <a:ext cx="6639240" cy="365125"/>
          </a:xfrm>
        </p:spPr>
        <p:txBody>
          <a:bodyPr>
            <a:noAutofit/>
          </a:bodyPr>
          <a:lstStyle/>
          <a:p>
            <a:pPr marL="0" indent="0" algn="r">
              <a:buNone/>
            </a:pPr>
            <a:r>
              <a:rPr lang="en-US" altLang="ko-KR" sz="1400" i="1" dirty="0"/>
              <a:t>5.</a:t>
            </a:r>
            <a:r>
              <a:rPr lang="ko-KR" altLang="en-US" sz="1400" i="1" dirty="0"/>
              <a:t> </a:t>
            </a:r>
            <a:r>
              <a:rPr lang="en-US" sz="1400" i="1" dirty="0"/>
              <a:t>Guidance on Risk-Driven Approach for Estimating Construction Contingencies </a:t>
            </a:r>
          </a:p>
        </p:txBody>
      </p:sp>
      <p:sp>
        <p:nvSpPr>
          <p:cNvPr id="3" name="TextBox 2">
            <a:extLst>
              <a:ext uri="{FF2B5EF4-FFF2-40B4-BE49-F238E27FC236}">
                <a16:creationId xmlns:a16="http://schemas.microsoft.com/office/drawing/2014/main" id="{6295E351-FEAD-4D85-858F-93E6B2371265}"/>
              </a:ext>
            </a:extLst>
          </p:cNvPr>
          <p:cNvSpPr txBox="1"/>
          <p:nvPr/>
        </p:nvSpPr>
        <p:spPr>
          <a:xfrm>
            <a:off x="4546600" y="3556000"/>
            <a:ext cx="4178295" cy="2120068"/>
          </a:xfrm>
          <a:prstGeom prst="rect">
            <a:avLst/>
          </a:prstGeom>
          <a:solidFill>
            <a:schemeClr val="bg1">
              <a:lumMod val="95000"/>
            </a:schemeClr>
          </a:solidFill>
          <a:ln>
            <a:solidFill>
              <a:schemeClr val="tx1"/>
            </a:solidFill>
          </a:ln>
        </p:spPr>
        <p:txBody>
          <a:bodyPr wrap="square" rtlCol="0">
            <a:spAutoFit/>
          </a:bodyPr>
          <a:lstStyle/>
          <a:p>
            <a:pPr marL="285750" indent="-285750" algn="l">
              <a:lnSpc>
                <a:spcPct val="150000"/>
              </a:lnSpc>
              <a:buFont typeface="Arial" panose="020B0604020202020204" pitchFamily="34" charset="0"/>
              <a:buChar char="•"/>
            </a:pPr>
            <a:r>
              <a:rPr lang="en-US" dirty="0">
                <a:latin typeface="Times" panose="02020603050405020304" pitchFamily="18" charset="0"/>
                <a:cs typeface="Times" panose="02020603050405020304" pitchFamily="18" charset="0"/>
              </a:rPr>
              <a:t>Help more thorough and comprehensive risk considerations.</a:t>
            </a:r>
          </a:p>
          <a:p>
            <a:pPr marL="285750" indent="-285750" algn="l">
              <a:lnSpc>
                <a:spcPct val="150000"/>
              </a:lnSpc>
              <a:buFont typeface="Arial" panose="020B0604020202020204" pitchFamily="34" charset="0"/>
              <a:buChar char="•"/>
            </a:pPr>
            <a:r>
              <a:rPr lang="en-US" dirty="0">
                <a:latin typeface="Times" panose="02020603050405020304" pitchFamily="18" charset="0"/>
                <a:cs typeface="Times" panose="02020603050405020304" pitchFamily="18" charset="0"/>
              </a:rPr>
              <a:t>Can reflect project characteristics rather than simply apply pre-defined percentages</a:t>
            </a:r>
          </a:p>
        </p:txBody>
      </p:sp>
      <p:grpSp>
        <p:nvGrpSpPr>
          <p:cNvPr id="6" name="Group 5">
            <a:extLst>
              <a:ext uri="{FF2B5EF4-FFF2-40B4-BE49-F238E27FC236}">
                <a16:creationId xmlns:a16="http://schemas.microsoft.com/office/drawing/2014/main" id="{96C84D3F-C978-CB47-A28E-50E9F1B196F7}"/>
              </a:ext>
            </a:extLst>
          </p:cNvPr>
          <p:cNvGrpSpPr/>
          <p:nvPr/>
        </p:nvGrpSpPr>
        <p:grpSpPr>
          <a:xfrm>
            <a:off x="840967" y="1623091"/>
            <a:ext cx="4640250" cy="4846320"/>
            <a:chOff x="840967" y="1623091"/>
            <a:chExt cx="4640250" cy="4270360"/>
          </a:xfrm>
        </p:grpSpPr>
        <p:sp>
          <p:nvSpPr>
            <p:cNvPr id="33" name="Rectangle 32">
              <a:extLst>
                <a:ext uri="{FF2B5EF4-FFF2-40B4-BE49-F238E27FC236}">
                  <a16:creationId xmlns:a16="http://schemas.microsoft.com/office/drawing/2014/main" id="{0DD93289-181D-2D4A-B489-BA2B50951ED4}"/>
                </a:ext>
              </a:extLst>
            </p:cNvPr>
            <p:cNvSpPr/>
            <p:nvPr/>
          </p:nvSpPr>
          <p:spPr>
            <a:xfrm>
              <a:off x="840973" y="1690689"/>
              <a:ext cx="1920240" cy="473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000" dirty="0">
                  <a:latin typeface="Arial" panose="020B0604020202020204" pitchFamily="34" charset="0"/>
                  <a:cs typeface="Arial" panose="020B0604020202020204" pitchFamily="34" charset="0"/>
                </a:rPr>
                <a:t>1. Determine project characteristics, conditions, and environments</a:t>
              </a:r>
            </a:p>
          </p:txBody>
        </p:sp>
        <p:sp>
          <p:nvSpPr>
            <p:cNvPr id="34" name="Diamond 33">
              <a:extLst>
                <a:ext uri="{FF2B5EF4-FFF2-40B4-BE49-F238E27FC236}">
                  <a16:creationId xmlns:a16="http://schemas.microsoft.com/office/drawing/2014/main" id="{90CBF6B5-DD44-2341-B3B1-E6F502DFB070}"/>
                </a:ext>
              </a:extLst>
            </p:cNvPr>
            <p:cNvSpPr/>
            <p:nvPr/>
          </p:nvSpPr>
          <p:spPr>
            <a:xfrm>
              <a:off x="2976509" y="1623091"/>
              <a:ext cx="1737361" cy="608385"/>
            </a:xfrm>
            <a:prstGeom prst="diamond">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nchor="ctr">
              <a:noAutofit/>
            </a:bodyPr>
            <a:lstStyle/>
            <a:p>
              <a:pPr algn="ctr"/>
              <a:r>
                <a:rPr lang="en-US" sz="1000" dirty="0">
                  <a:latin typeface="Arial" panose="020B0604020202020204" pitchFamily="34" charset="0"/>
                  <a:cs typeface="Arial" panose="020B0604020202020204" pitchFamily="34" charset="0"/>
                </a:rPr>
                <a:t>Is there any trigger?</a:t>
              </a:r>
            </a:p>
          </p:txBody>
        </p:sp>
        <p:sp>
          <p:nvSpPr>
            <p:cNvPr id="35" name="TextBox 34">
              <a:extLst>
                <a:ext uri="{FF2B5EF4-FFF2-40B4-BE49-F238E27FC236}">
                  <a16:creationId xmlns:a16="http://schemas.microsoft.com/office/drawing/2014/main" id="{660C827D-5CF2-B14C-AB55-AED171EDBA0B}"/>
                </a:ext>
              </a:extLst>
            </p:cNvPr>
            <p:cNvSpPr txBox="1"/>
            <p:nvPr/>
          </p:nvSpPr>
          <p:spPr>
            <a:xfrm>
              <a:off x="1803057" y="3451616"/>
              <a:ext cx="447831" cy="182022"/>
            </a:xfrm>
            <a:prstGeom prst="rect">
              <a:avLst/>
            </a:prstGeom>
            <a:noFill/>
          </p:spPr>
          <p:txBody>
            <a:bodyPr wrap="square" rtlCol="0">
              <a:spAutoFit/>
            </a:bodyPr>
            <a:lstStyle/>
            <a:p>
              <a:pPr algn="l"/>
              <a:r>
                <a:rPr lang="en-US" sz="1000" dirty="0">
                  <a:latin typeface="Arial" panose="020B0604020202020204" pitchFamily="34" charset="0"/>
                  <a:cs typeface="Arial" panose="020B0604020202020204" pitchFamily="34" charset="0"/>
                </a:rPr>
                <a:t>Yes</a:t>
              </a:r>
            </a:p>
          </p:txBody>
        </p:sp>
        <p:sp>
          <p:nvSpPr>
            <p:cNvPr id="36" name="Rounded Rectangle 35">
              <a:extLst>
                <a:ext uri="{FF2B5EF4-FFF2-40B4-BE49-F238E27FC236}">
                  <a16:creationId xmlns:a16="http://schemas.microsoft.com/office/drawing/2014/main" id="{92EC6C97-8CE4-2848-9CF5-373D012228AD}"/>
                </a:ext>
              </a:extLst>
            </p:cNvPr>
            <p:cNvSpPr/>
            <p:nvPr/>
          </p:nvSpPr>
          <p:spPr>
            <a:xfrm>
              <a:off x="4940431" y="1690689"/>
              <a:ext cx="540786" cy="47318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a:r>
                <a:rPr lang="en-US" sz="1000" dirty="0">
                  <a:latin typeface="Arial" panose="020B0604020202020204" pitchFamily="34" charset="0"/>
                  <a:cs typeface="Arial" panose="020B0604020202020204" pitchFamily="34" charset="0"/>
                </a:rPr>
                <a:t>Stop</a:t>
              </a:r>
            </a:p>
          </p:txBody>
        </p:sp>
        <p:sp>
          <p:nvSpPr>
            <p:cNvPr id="37" name="Rectangle 36">
              <a:extLst>
                <a:ext uri="{FF2B5EF4-FFF2-40B4-BE49-F238E27FC236}">
                  <a16:creationId xmlns:a16="http://schemas.microsoft.com/office/drawing/2014/main" id="{18857A09-5D74-9B43-8A6B-BC60FA750F6C}"/>
                </a:ext>
              </a:extLst>
            </p:cNvPr>
            <p:cNvSpPr/>
            <p:nvPr/>
          </p:nvSpPr>
          <p:spPr>
            <a:xfrm>
              <a:off x="840973" y="2385727"/>
              <a:ext cx="1920240" cy="405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000" dirty="0">
                  <a:latin typeface="Arial" panose="020B0604020202020204" pitchFamily="34" charset="0"/>
                  <a:cs typeface="Arial" panose="020B0604020202020204" pitchFamily="34" charset="0"/>
                </a:rPr>
                <a:t>3. Conduct qualitative assessment</a:t>
              </a:r>
            </a:p>
          </p:txBody>
        </p:sp>
        <p:sp>
          <p:nvSpPr>
            <p:cNvPr id="38" name="Rectangle 37">
              <a:extLst>
                <a:ext uri="{FF2B5EF4-FFF2-40B4-BE49-F238E27FC236}">
                  <a16:creationId xmlns:a16="http://schemas.microsoft.com/office/drawing/2014/main" id="{E7D5727A-B4BD-E943-AD17-D667C7F7D303}"/>
                </a:ext>
              </a:extLst>
            </p:cNvPr>
            <p:cNvSpPr/>
            <p:nvPr/>
          </p:nvSpPr>
          <p:spPr>
            <a:xfrm>
              <a:off x="840973" y="3679144"/>
              <a:ext cx="1920240" cy="405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000" dirty="0">
                  <a:latin typeface="Arial" panose="020B0604020202020204" pitchFamily="34" charset="0"/>
                  <a:cs typeface="Arial" panose="020B0604020202020204" pitchFamily="34" charset="0"/>
                </a:rPr>
                <a:t>4. Gather information &amp; data from SMEs</a:t>
              </a:r>
            </a:p>
          </p:txBody>
        </p:sp>
        <p:sp>
          <p:nvSpPr>
            <p:cNvPr id="39" name="Rectangle 38">
              <a:extLst>
                <a:ext uri="{FF2B5EF4-FFF2-40B4-BE49-F238E27FC236}">
                  <a16:creationId xmlns:a16="http://schemas.microsoft.com/office/drawing/2014/main" id="{FE6D1838-1395-0B4B-9671-9A98C011E0A9}"/>
                </a:ext>
              </a:extLst>
            </p:cNvPr>
            <p:cNvSpPr/>
            <p:nvPr/>
          </p:nvSpPr>
          <p:spPr>
            <a:xfrm>
              <a:off x="840973" y="4229789"/>
              <a:ext cx="1920240" cy="405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000" dirty="0">
                  <a:latin typeface="Arial" panose="020B0604020202020204" pitchFamily="34" charset="0"/>
                  <a:cs typeface="Arial" panose="020B0604020202020204" pitchFamily="34" charset="0"/>
                </a:rPr>
                <a:t>5. Determine the probability and cost impact of the risk</a:t>
              </a:r>
            </a:p>
          </p:txBody>
        </p:sp>
        <p:cxnSp>
          <p:nvCxnSpPr>
            <p:cNvPr id="40" name="Straight Arrow Connector 39">
              <a:extLst>
                <a:ext uri="{FF2B5EF4-FFF2-40B4-BE49-F238E27FC236}">
                  <a16:creationId xmlns:a16="http://schemas.microsoft.com/office/drawing/2014/main" id="{840DE6E1-5EE6-0E41-A519-033568815E94}"/>
                </a:ext>
              </a:extLst>
            </p:cNvPr>
            <p:cNvCxnSpPr>
              <a:stCxn id="38" idx="2"/>
              <a:endCxn id="39" idx="0"/>
            </p:cNvCxnSpPr>
            <p:nvPr/>
          </p:nvCxnSpPr>
          <p:spPr>
            <a:xfrm>
              <a:off x="1801093" y="4084734"/>
              <a:ext cx="0" cy="1450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Parallelogram 40">
              <a:extLst>
                <a:ext uri="{FF2B5EF4-FFF2-40B4-BE49-F238E27FC236}">
                  <a16:creationId xmlns:a16="http://schemas.microsoft.com/office/drawing/2014/main" id="{74611778-569D-BA48-8294-7DB41E63FBBC}"/>
                </a:ext>
              </a:extLst>
            </p:cNvPr>
            <p:cNvSpPr/>
            <p:nvPr/>
          </p:nvSpPr>
          <p:spPr>
            <a:xfrm>
              <a:off x="840973" y="5420263"/>
              <a:ext cx="1920240" cy="473188"/>
            </a:xfrm>
            <a:prstGeom prst="parallelogram">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r>
                <a:rPr lang="en-US" sz="1000" dirty="0">
                  <a:latin typeface="Arial" panose="020B0604020202020204" pitchFamily="34" charset="0"/>
                  <a:cs typeface="Arial" panose="020B0604020202020204" pitchFamily="34" charset="0"/>
                </a:rPr>
                <a:t>Output the contingency amount for the risk </a:t>
              </a:r>
            </a:p>
          </p:txBody>
        </p:sp>
        <p:sp>
          <p:nvSpPr>
            <p:cNvPr id="42" name="Rectangle 41">
              <a:extLst>
                <a:ext uri="{FF2B5EF4-FFF2-40B4-BE49-F238E27FC236}">
                  <a16:creationId xmlns:a16="http://schemas.microsoft.com/office/drawing/2014/main" id="{97FF6511-F3DB-D44C-B949-3CD22AD5E33F}"/>
                </a:ext>
              </a:extLst>
            </p:cNvPr>
            <p:cNvSpPr/>
            <p:nvPr/>
          </p:nvSpPr>
          <p:spPr>
            <a:xfrm>
              <a:off x="2976509" y="2385727"/>
              <a:ext cx="1737361" cy="405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000" dirty="0">
                  <a:latin typeface="Arial" panose="020B0604020202020204" pitchFamily="34" charset="0"/>
                  <a:cs typeface="Arial" panose="020B0604020202020204" pitchFamily="34" charset="0"/>
                </a:rPr>
                <a:t>2. Contact subject matter experts (SMEs)</a:t>
              </a:r>
            </a:p>
          </p:txBody>
        </p:sp>
        <p:sp>
          <p:nvSpPr>
            <p:cNvPr id="43" name="Diamond 42">
              <a:extLst>
                <a:ext uri="{FF2B5EF4-FFF2-40B4-BE49-F238E27FC236}">
                  <a16:creationId xmlns:a16="http://schemas.microsoft.com/office/drawing/2014/main" id="{9471D8DA-7538-3F4C-AB8F-25B77A33DA75}"/>
                </a:ext>
              </a:extLst>
            </p:cNvPr>
            <p:cNvSpPr/>
            <p:nvPr/>
          </p:nvSpPr>
          <p:spPr>
            <a:xfrm>
              <a:off x="840973" y="2935221"/>
              <a:ext cx="1920240" cy="608385"/>
            </a:xfrm>
            <a:prstGeom prst="diamond">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nchor="ctr">
              <a:noAutofit/>
            </a:bodyPr>
            <a:lstStyle/>
            <a:p>
              <a:pPr algn="ctr"/>
              <a:r>
                <a:rPr lang="en-US" sz="1000" dirty="0">
                  <a:latin typeface="Arial" panose="020B0604020202020204" pitchFamily="34" charset="0"/>
                  <a:cs typeface="Arial" panose="020B0604020202020204" pitchFamily="34" charset="0"/>
                </a:rPr>
                <a:t>Is this risk significant?</a:t>
              </a:r>
            </a:p>
          </p:txBody>
        </p:sp>
        <p:cxnSp>
          <p:nvCxnSpPr>
            <p:cNvPr id="44" name="Straight Arrow Connector 43">
              <a:extLst>
                <a:ext uri="{FF2B5EF4-FFF2-40B4-BE49-F238E27FC236}">
                  <a16:creationId xmlns:a16="http://schemas.microsoft.com/office/drawing/2014/main" id="{FED53D07-F2A2-5A48-9ACF-E6458080C186}"/>
                </a:ext>
              </a:extLst>
            </p:cNvPr>
            <p:cNvCxnSpPr>
              <a:cxnSpLocks/>
            </p:cNvCxnSpPr>
            <p:nvPr/>
          </p:nvCxnSpPr>
          <p:spPr>
            <a:xfrm>
              <a:off x="2755006" y="1927283"/>
              <a:ext cx="22860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18A67738-A9BA-6344-8967-CEF06B8A7BDC}"/>
                </a:ext>
              </a:extLst>
            </p:cNvPr>
            <p:cNvCxnSpPr>
              <a:stCxn id="34" idx="2"/>
              <a:endCxn id="42" idx="0"/>
            </p:cNvCxnSpPr>
            <p:nvPr/>
          </p:nvCxnSpPr>
          <p:spPr>
            <a:xfrm>
              <a:off x="3845189" y="2231476"/>
              <a:ext cx="0" cy="1542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C49B6656-874A-9F4D-8BB8-5761332CAD2E}"/>
                </a:ext>
              </a:extLst>
            </p:cNvPr>
            <p:cNvCxnSpPr>
              <a:stCxn id="34" idx="3"/>
              <a:endCxn id="36" idx="1"/>
            </p:cNvCxnSpPr>
            <p:nvPr/>
          </p:nvCxnSpPr>
          <p:spPr>
            <a:xfrm flipV="1">
              <a:off x="4713870" y="1927283"/>
              <a:ext cx="22656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54ACA441-35FA-824F-A9C5-0C5E358C9E02}"/>
                </a:ext>
              </a:extLst>
            </p:cNvPr>
            <p:cNvSpPr txBox="1"/>
            <p:nvPr/>
          </p:nvSpPr>
          <p:spPr>
            <a:xfrm>
              <a:off x="4559656" y="1708183"/>
              <a:ext cx="447831" cy="182022"/>
            </a:xfrm>
            <a:prstGeom prst="rect">
              <a:avLst/>
            </a:prstGeom>
            <a:noFill/>
          </p:spPr>
          <p:txBody>
            <a:bodyPr wrap="square" rtlCol="0">
              <a:spAutoFit/>
            </a:bodyPr>
            <a:lstStyle/>
            <a:p>
              <a:pPr algn="l"/>
              <a:r>
                <a:rPr lang="en-US" sz="1000" dirty="0">
                  <a:latin typeface="Arial" panose="020B0604020202020204" pitchFamily="34" charset="0"/>
                  <a:cs typeface="Arial" panose="020B0604020202020204" pitchFamily="34" charset="0"/>
                </a:rPr>
                <a:t>No</a:t>
              </a:r>
            </a:p>
          </p:txBody>
        </p:sp>
        <p:sp>
          <p:nvSpPr>
            <p:cNvPr id="48" name="TextBox 47">
              <a:extLst>
                <a:ext uri="{FF2B5EF4-FFF2-40B4-BE49-F238E27FC236}">
                  <a16:creationId xmlns:a16="http://schemas.microsoft.com/office/drawing/2014/main" id="{44F0E18A-467E-1445-B1E4-E9C05318E2BD}"/>
                </a:ext>
              </a:extLst>
            </p:cNvPr>
            <p:cNvSpPr txBox="1"/>
            <p:nvPr/>
          </p:nvSpPr>
          <p:spPr>
            <a:xfrm>
              <a:off x="3906557" y="2168235"/>
              <a:ext cx="447831" cy="182022"/>
            </a:xfrm>
            <a:prstGeom prst="rect">
              <a:avLst/>
            </a:prstGeom>
            <a:noFill/>
          </p:spPr>
          <p:txBody>
            <a:bodyPr wrap="square" rtlCol="0">
              <a:spAutoFit/>
            </a:bodyPr>
            <a:lstStyle/>
            <a:p>
              <a:pPr algn="l"/>
              <a:r>
                <a:rPr lang="en-US" sz="1000" dirty="0">
                  <a:latin typeface="Arial" panose="020B0604020202020204" pitchFamily="34" charset="0"/>
                  <a:cs typeface="Arial" panose="020B0604020202020204" pitchFamily="34" charset="0"/>
                </a:rPr>
                <a:t>Yes</a:t>
              </a:r>
            </a:p>
          </p:txBody>
        </p:sp>
        <p:cxnSp>
          <p:nvCxnSpPr>
            <p:cNvPr id="49" name="Straight Arrow Connector 48">
              <a:extLst>
                <a:ext uri="{FF2B5EF4-FFF2-40B4-BE49-F238E27FC236}">
                  <a16:creationId xmlns:a16="http://schemas.microsoft.com/office/drawing/2014/main" id="{13F54CD9-6E6C-4841-98CD-9FF759BC7734}"/>
                </a:ext>
              </a:extLst>
            </p:cNvPr>
            <p:cNvCxnSpPr>
              <a:cxnSpLocks/>
            </p:cNvCxnSpPr>
            <p:nvPr/>
          </p:nvCxnSpPr>
          <p:spPr>
            <a:xfrm flipH="1">
              <a:off x="2747918" y="2588522"/>
              <a:ext cx="228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a:extLst>
                <a:ext uri="{FF2B5EF4-FFF2-40B4-BE49-F238E27FC236}">
                  <a16:creationId xmlns:a16="http://schemas.microsoft.com/office/drawing/2014/main" id="{557A2EFE-5847-9841-B8E1-BC3F37EA939E}"/>
                </a:ext>
              </a:extLst>
            </p:cNvPr>
            <p:cNvCxnSpPr>
              <a:stCxn id="37" idx="2"/>
              <a:endCxn id="43" idx="0"/>
            </p:cNvCxnSpPr>
            <p:nvPr/>
          </p:nvCxnSpPr>
          <p:spPr>
            <a:xfrm>
              <a:off x="1801093" y="2791317"/>
              <a:ext cx="0" cy="1439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1633EC09-0766-074E-BD25-D9EF889DCD50}"/>
                </a:ext>
              </a:extLst>
            </p:cNvPr>
            <p:cNvCxnSpPr>
              <a:stCxn id="43" idx="2"/>
              <a:endCxn id="38" idx="0"/>
            </p:cNvCxnSpPr>
            <p:nvPr/>
          </p:nvCxnSpPr>
          <p:spPr>
            <a:xfrm>
              <a:off x="1801093" y="3543606"/>
              <a:ext cx="0" cy="1355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Rounded Rectangle 51">
              <a:extLst>
                <a:ext uri="{FF2B5EF4-FFF2-40B4-BE49-F238E27FC236}">
                  <a16:creationId xmlns:a16="http://schemas.microsoft.com/office/drawing/2014/main" id="{297A31CD-D93F-4C44-AAA8-4E9B1F93327E}"/>
                </a:ext>
              </a:extLst>
            </p:cNvPr>
            <p:cNvSpPr/>
            <p:nvPr/>
          </p:nvSpPr>
          <p:spPr>
            <a:xfrm>
              <a:off x="2989855" y="3004161"/>
              <a:ext cx="540786" cy="47318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a:r>
                <a:rPr lang="en-US" sz="1000" dirty="0">
                  <a:latin typeface="Arial" panose="020B0604020202020204" pitchFamily="34" charset="0"/>
                  <a:cs typeface="Arial" panose="020B0604020202020204" pitchFamily="34" charset="0"/>
                </a:rPr>
                <a:t>Stop</a:t>
              </a:r>
            </a:p>
          </p:txBody>
        </p:sp>
        <p:cxnSp>
          <p:nvCxnSpPr>
            <p:cNvPr id="53" name="Straight Arrow Connector 52">
              <a:extLst>
                <a:ext uri="{FF2B5EF4-FFF2-40B4-BE49-F238E27FC236}">
                  <a16:creationId xmlns:a16="http://schemas.microsoft.com/office/drawing/2014/main" id="{EE12DE90-3603-AF48-91C7-97CC7A67DF3F}"/>
                </a:ext>
              </a:extLst>
            </p:cNvPr>
            <p:cNvCxnSpPr>
              <a:cxnSpLocks/>
            </p:cNvCxnSpPr>
            <p:nvPr/>
          </p:nvCxnSpPr>
          <p:spPr>
            <a:xfrm>
              <a:off x="2757101" y="3240756"/>
              <a:ext cx="2342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5DED9220-83F3-4841-855B-A0E8C2612244}"/>
                </a:ext>
              </a:extLst>
            </p:cNvPr>
            <p:cNvSpPr txBox="1"/>
            <p:nvPr/>
          </p:nvSpPr>
          <p:spPr>
            <a:xfrm>
              <a:off x="2664466" y="3021655"/>
              <a:ext cx="447831" cy="182022"/>
            </a:xfrm>
            <a:prstGeom prst="rect">
              <a:avLst/>
            </a:prstGeom>
            <a:noFill/>
          </p:spPr>
          <p:txBody>
            <a:bodyPr wrap="square" rtlCol="0">
              <a:spAutoFit/>
            </a:bodyPr>
            <a:lstStyle/>
            <a:p>
              <a:pPr algn="l"/>
              <a:r>
                <a:rPr lang="en-US" sz="1000" dirty="0">
                  <a:latin typeface="Arial" panose="020B0604020202020204" pitchFamily="34" charset="0"/>
                  <a:cs typeface="Arial" panose="020B0604020202020204" pitchFamily="34" charset="0"/>
                </a:rPr>
                <a:t>No</a:t>
              </a:r>
            </a:p>
          </p:txBody>
        </p:sp>
        <p:sp>
          <p:nvSpPr>
            <p:cNvPr id="55" name="Rectangle 54">
              <a:extLst>
                <a:ext uri="{FF2B5EF4-FFF2-40B4-BE49-F238E27FC236}">
                  <a16:creationId xmlns:a16="http://schemas.microsoft.com/office/drawing/2014/main" id="{CDEA795C-71AB-9148-8208-3521B5F7B439}"/>
                </a:ext>
              </a:extLst>
            </p:cNvPr>
            <p:cNvSpPr/>
            <p:nvPr/>
          </p:nvSpPr>
          <p:spPr>
            <a:xfrm>
              <a:off x="840967" y="4787380"/>
              <a:ext cx="192024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000" dirty="0">
                  <a:latin typeface="Arial" panose="020B0604020202020204" pitchFamily="34" charset="0"/>
                  <a:cs typeface="Arial" panose="020B0604020202020204" pitchFamily="34" charset="0"/>
                </a:rPr>
                <a:t>6. (Optional) Select a response strategy &amp; determine residual contingency</a:t>
              </a:r>
            </a:p>
          </p:txBody>
        </p:sp>
        <p:cxnSp>
          <p:nvCxnSpPr>
            <p:cNvPr id="56" name="Straight Arrow Connector 55">
              <a:extLst>
                <a:ext uri="{FF2B5EF4-FFF2-40B4-BE49-F238E27FC236}">
                  <a16:creationId xmlns:a16="http://schemas.microsoft.com/office/drawing/2014/main" id="{D1D33599-8B93-A645-8951-3D6257FD9F78}"/>
                </a:ext>
              </a:extLst>
            </p:cNvPr>
            <p:cNvCxnSpPr>
              <a:cxnSpLocks/>
              <a:stCxn id="39" idx="2"/>
              <a:endCxn id="55" idx="0"/>
            </p:cNvCxnSpPr>
            <p:nvPr/>
          </p:nvCxnSpPr>
          <p:spPr>
            <a:xfrm flipH="1">
              <a:off x="1801087" y="4635379"/>
              <a:ext cx="6" cy="1520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A53A17CF-B19C-B845-9AC6-703FEEDEC308}"/>
                </a:ext>
              </a:extLst>
            </p:cNvPr>
            <p:cNvCxnSpPr>
              <a:cxnSpLocks/>
            </p:cNvCxnSpPr>
            <p:nvPr/>
          </p:nvCxnSpPr>
          <p:spPr>
            <a:xfrm flipH="1">
              <a:off x="1801077" y="5259662"/>
              <a:ext cx="6" cy="1520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86742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F4003-6F7E-4CF6-9C6D-8A0CB86BD4E1}"/>
              </a:ext>
            </a:extLst>
          </p:cNvPr>
          <p:cNvSpPr>
            <a:spLocks noGrp="1"/>
          </p:cNvSpPr>
          <p:nvPr>
            <p:ph type="title"/>
          </p:nvPr>
        </p:nvSpPr>
        <p:spPr/>
        <p:txBody>
          <a:bodyPr/>
          <a:lstStyle/>
          <a:p>
            <a:r>
              <a:rPr lang="en-US" dirty="0"/>
              <a:t>Step 1</a:t>
            </a:r>
          </a:p>
        </p:txBody>
      </p:sp>
      <p:sp>
        <p:nvSpPr>
          <p:cNvPr id="35" name="TextBox 34">
            <a:extLst>
              <a:ext uri="{FF2B5EF4-FFF2-40B4-BE49-F238E27FC236}">
                <a16:creationId xmlns:a16="http://schemas.microsoft.com/office/drawing/2014/main" id="{56F7D9F3-E280-496A-89B2-81671433DDA0}"/>
              </a:ext>
            </a:extLst>
          </p:cNvPr>
          <p:cNvSpPr txBox="1"/>
          <p:nvPr/>
        </p:nvSpPr>
        <p:spPr>
          <a:xfrm>
            <a:off x="4572000" y="4182334"/>
            <a:ext cx="4462096" cy="2120068"/>
          </a:xfrm>
          <a:prstGeom prst="rect">
            <a:avLst/>
          </a:prstGeom>
          <a:solidFill>
            <a:schemeClr val="bg1"/>
          </a:solidFill>
          <a:ln>
            <a:noFill/>
          </a:ln>
        </p:spPr>
        <p:txBody>
          <a:bodyPr wrap="square" rtlCol="0">
            <a:spAutoFit/>
          </a:bodyPr>
          <a:lstStyle/>
          <a:p>
            <a:pPr marL="285750" indent="-285750">
              <a:lnSpc>
                <a:spcPct val="150000"/>
              </a:lnSpc>
              <a:buFontTx/>
              <a:buChar char="-"/>
            </a:pPr>
            <a:r>
              <a:rPr lang="en-US" dirty="0">
                <a:latin typeface="Times" panose="02020603050405020304" pitchFamily="18" charset="0"/>
                <a:cs typeface="Times" panose="02020603050405020304" pitchFamily="18" charset="0"/>
              </a:rPr>
              <a:t>Gather key project information from scoping reports, including characteristics, conditions, and environments.</a:t>
            </a:r>
          </a:p>
          <a:p>
            <a:pPr marL="285750" indent="-285750">
              <a:lnSpc>
                <a:spcPct val="150000"/>
              </a:lnSpc>
              <a:buFontTx/>
              <a:buChar char="-"/>
            </a:pPr>
            <a:r>
              <a:rPr lang="en-US" dirty="0">
                <a:solidFill>
                  <a:srgbClr val="FF0000"/>
                </a:solidFill>
                <a:latin typeface="Times" panose="02020603050405020304" pitchFamily="18" charset="0"/>
                <a:cs typeface="Times" panose="02020603050405020304" pitchFamily="18" charset="0"/>
              </a:rPr>
              <a:t>Identify the triggers for each of the top risks</a:t>
            </a:r>
            <a:r>
              <a:rPr lang="en-US" dirty="0">
                <a:latin typeface="Times" panose="02020603050405020304" pitchFamily="18" charset="0"/>
                <a:cs typeface="Times" panose="02020603050405020304" pitchFamily="18" charset="0"/>
              </a:rPr>
              <a:t>.</a:t>
            </a:r>
          </a:p>
        </p:txBody>
      </p:sp>
      <p:sp>
        <p:nvSpPr>
          <p:cNvPr id="36" name="TextBox 35">
            <a:extLst>
              <a:ext uri="{FF2B5EF4-FFF2-40B4-BE49-F238E27FC236}">
                <a16:creationId xmlns:a16="http://schemas.microsoft.com/office/drawing/2014/main" id="{4F240D7A-2614-4414-98D8-7BD7484BEDA9}"/>
              </a:ext>
            </a:extLst>
          </p:cNvPr>
          <p:cNvSpPr txBox="1"/>
          <p:nvPr/>
        </p:nvSpPr>
        <p:spPr>
          <a:xfrm>
            <a:off x="4480060" y="3551606"/>
            <a:ext cx="4060400" cy="646331"/>
          </a:xfrm>
          <a:prstGeom prst="rect">
            <a:avLst/>
          </a:prstGeom>
          <a:solidFill>
            <a:schemeClr val="bg1"/>
          </a:solidFill>
          <a:ln>
            <a:solidFill>
              <a:schemeClr val="bg1"/>
            </a:solidFill>
          </a:ln>
        </p:spPr>
        <p:txBody>
          <a:bodyPr wrap="square" rtlCol="0">
            <a:spAutoFit/>
          </a:bodyPr>
          <a:lstStyle/>
          <a:p>
            <a:pPr algn="l"/>
            <a:r>
              <a:rPr lang="en-US" b="1" u="sng" dirty="0">
                <a:latin typeface="Times" panose="02020603050405020304" pitchFamily="18" charset="0"/>
                <a:cs typeface="Times" panose="02020603050405020304" pitchFamily="18" charset="0"/>
              </a:rPr>
              <a:t>Step 1:</a:t>
            </a:r>
            <a:r>
              <a:rPr lang="en-US" b="1" i="1" dirty="0">
                <a:latin typeface="Times" panose="02020603050405020304" pitchFamily="18" charset="0"/>
                <a:cs typeface="Times" panose="02020603050405020304" pitchFamily="18" charset="0"/>
              </a:rPr>
              <a:t> </a:t>
            </a:r>
            <a:r>
              <a:rPr lang="en-US" i="1" dirty="0">
                <a:latin typeface="Times" panose="02020603050405020304" pitchFamily="18" charset="0"/>
                <a:cs typeface="Times" panose="02020603050405020304" pitchFamily="18" charset="0"/>
              </a:rPr>
              <a:t>Determine project characteristics, conditions, and environments</a:t>
            </a:r>
          </a:p>
        </p:txBody>
      </p:sp>
      <p:sp>
        <p:nvSpPr>
          <p:cNvPr id="37" name="Content Placeholder 2">
            <a:extLst>
              <a:ext uri="{FF2B5EF4-FFF2-40B4-BE49-F238E27FC236}">
                <a16:creationId xmlns:a16="http://schemas.microsoft.com/office/drawing/2014/main" id="{47E38E54-D9AC-4E53-B51A-FE9347339240}"/>
              </a:ext>
            </a:extLst>
          </p:cNvPr>
          <p:cNvSpPr txBox="1">
            <a:spLocks/>
          </p:cNvSpPr>
          <p:nvPr/>
        </p:nvSpPr>
        <p:spPr>
          <a:xfrm>
            <a:off x="2504760" y="19892"/>
            <a:ext cx="6639240" cy="365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altLang="ko-KR" sz="1400" i="1"/>
              <a:t>5.</a:t>
            </a:r>
            <a:r>
              <a:rPr lang="ko-KR" altLang="en-US" sz="1400" i="1"/>
              <a:t> </a:t>
            </a:r>
            <a:r>
              <a:rPr lang="en-US" sz="1400" i="1"/>
              <a:t>Guidance on Risk-Driven Approach for Estimating Construction Contingencies </a:t>
            </a:r>
            <a:endParaRPr lang="en-US" sz="1400" i="1" dirty="0"/>
          </a:p>
        </p:txBody>
      </p:sp>
      <p:grpSp>
        <p:nvGrpSpPr>
          <p:cNvPr id="38" name="Group 37">
            <a:extLst>
              <a:ext uri="{FF2B5EF4-FFF2-40B4-BE49-F238E27FC236}">
                <a16:creationId xmlns:a16="http://schemas.microsoft.com/office/drawing/2014/main" id="{ED148C0C-F000-4342-B45B-5CA4A1B3AF39}"/>
              </a:ext>
            </a:extLst>
          </p:cNvPr>
          <p:cNvGrpSpPr/>
          <p:nvPr/>
        </p:nvGrpSpPr>
        <p:grpSpPr>
          <a:xfrm>
            <a:off x="840967" y="1623091"/>
            <a:ext cx="4640250" cy="4846320"/>
            <a:chOff x="840967" y="1623091"/>
            <a:chExt cx="4640250" cy="4270360"/>
          </a:xfrm>
        </p:grpSpPr>
        <p:sp>
          <p:nvSpPr>
            <p:cNvPr id="39" name="Rectangle 38">
              <a:extLst>
                <a:ext uri="{FF2B5EF4-FFF2-40B4-BE49-F238E27FC236}">
                  <a16:creationId xmlns:a16="http://schemas.microsoft.com/office/drawing/2014/main" id="{91E43A84-559E-1347-B8B1-2B4191495A24}"/>
                </a:ext>
              </a:extLst>
            </p:cNvPr>
            <p:cNvSpPr/>
            <p:nvPr/>
          </p:nvSpPr>
          <p:spPr>
            <a:xfrm>
              <a:off x="840973" y="1690689"/>
              <a:ext cx="1920240" cy="4731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000" dirty="0">
                  <a:latin typeface="Arial" panose="020B0604020202020204" pitchFamily="34" charset="0"/>
                  <a:cs typeface="Arial" panose="020B0604020202020204" pitchFamily="34" charset="0"/>
                </a:rPr>
                <a:t>1. Determine project characteristics, conditions, and environments</a:t>
              </a:r>
            </a:p>
          </p:txBody>
        </p:sp>
        <p:sp>
          <p:nvSpPr>
            <p:cNvPr id="40" name="Diamond 39">
              <a:extLst>
                <a:ext uri="{FF2B5EF4-FFF2-40B4-BE49-F238E27FC236}">
                  <a16:creationId xmlns:a16="http://schemas.microsoft.com/office/drawing/2014/main" id="{E4E20A56-36EF-1140-AE85-840E597C96F8}"/>
                </a:ext>
              </a:extLst>
            </p:cNvPr>
            <p:cNvSpPr/>
            <p:nvPr/>
          </p:nvSpPr>
          <p:spPr>
            <a:xfrm>
              <a:off x="2976509" y="1623091"/>
              <a:ext cx="1737361" cy="608385"/>
            </a:xfrm>
            <a:prstGeom prst="diamond">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nchor="ctr">
              <a:noAutofit/>
            </a:bodyPr>
            <a:lstStyle/>
            <a:p>
              <a:pPr algn="ctr"/>
              <a:r>
                <a:rPr lang="en-US" sz="1000" dirty="0">
                  <a:latin typeface="Arial" panose="020B0604020202020204" pitchFamily="34" charset="0"/>
                  <a:cs typeface="Arial" panose="020B0604020202020204" pitchFamily="34" charset="0"/>
                </a:rPr>
                <a:t>Is there any trigger?</a:t>
              </a:r>
            </a:p>
          </p:txBody>
        </p:sp>
        <p:sp>
          <p:nvSpPr>
            <p:cNvPr id="41" name="TextBox 40">
              <a:extLst>
                <a:ext uri="{FF2B5EF4-FFF2-40B4-BE49-F238E27FC236}">
                  <a16:creationId xmlns:a16="http://schemas.microsoft.com/office/drawing/2014/main" id="{0DB5BD71-4194-DE40-BCE6-3F8C4C2967BB}"/>
                </a:ext>
              </a:extLst>
            </p:cNvPr>
            <p:cNvSpPr txBox="1"/>
            <p:nvPr/>
          </p:nvSpPr>
          <p:spPr>
            <a:xfrm>
              <a:off x="1803057" y="3451616"/>
              <a:ext cx="447831" cy="182022"/>
            </a:xfrm>
            <a:prstGeom prst="rect">
              <a:avLst/>
            </a:prstGeom>
            <a:noFill/>
          </p:spPr>
          <p:txBody>
            <a:bodyPr wrap="square" rtlCol="0">
              <a:spAutoFit/>
            </a:bodyPr>
            <a:lstStyle/>
            <a:p>
              <a:pPr algn="l"/>
              <a:r>
                <a:rPr lang="en-US" sz="1000" dirty="0">
                  <a:latin typeface="Arial" panose="020B0604020202020204" pitchFamily="34" charset="0"/>
                  <a:cs typeface="Arial" panose="020B0604020202020204" pitchFamily="34" charset="0"/>
                </a:rPr>
                <a:t>Yes</a:t>
              </a:r>
            </a:p>
          </p:txBody>
        </p:sp>
        <p:sp>
          <p:nvSpPr>
            <p:cNvPr id="42" name="Rounded Rectangle 41">
              <a:extLst>
                <a:ext uri="{FF2B5EF4-FFF2-40B4-BE49-F238E27FC236}">
                  <a16:creationId xmlns:a16="http://schemas.microsoft.com/office/drawing/2014/main" id="{A96ABB87-C565-064F-B539-F969423F727C}"/>
                </a:ext>
              </a:extLst>
            </p:cNvPr>
            <p:cNvSpPr/>
            <p:nvPr/>
          </p:nvSpPr>
          <p:spPr>
            <a:xfrm>
              <a:off x="4940431" y="1690689"/>
              <a:ext cx="540786" cy="47318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a:r>
                <a:rPr lang="en-US" sz="1000" dirty="0">
                  <a:latin typeface="Arial" panose="020B0604020202020204" pitchFamily="34" charset="0"/>
                  <a:cs typeface="Arial" panose="020B0604020202020204" pitchFamily="34" charset="0"/>
                </a:rPr>
                <a:t>Stop</a:t>
              </a:r>
            </a:p>
          </p:txBody>
        </p:sp>
        <p:sp>
          <p:nvSpPr>
            <p:cNvPr id="43" name="Rectangle 42">
              <a:extLst>
                <a:ext uri="{FF2B5EF4-FFF2-40B4-BE49-F238E27FC236}">
                  <a16:creationId xmlns:a16="http://schemas.microsoft.com/office/drawing/2014/main" id="{A1EE270D-2943-6843-A76A-87518C260878}"/>
                </a:ext>
              </a:extLst>
            </p:cNvPr>
            <p:cNvSpPr/>
            <p:nvPr/>
          </p:nvSpPr>
          <p:spPr>
            <a:xfrm>
              <a:off x="840973" y="2385727"/>
              <a:ext cx="1920240" cy="40559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000" dirty="0">
                  <a:solidFill>
                    <a:schemeClr val="bg2"/>
                  </a:solidFill>
                  <a:latin typeface="Arial" panose="020B0604020202020204" pitchFamily="34" charset="0"/>
                  <a:cs typeface="Arial" panose="020B0604020202020204" pitchFamily="34" charset="0"/>
                </a:rPr>
                <a:t>3. Conduct qualitative assessment</a:t>
              </a:r>
            </a:p>
          </p:txBody>
        </p:sp>
        <p:sp>
          <p:nvSpPr>
            <p:cNvPr id="44" name="Rectangle 43">
              <a:extLst>
                <a:ext uri="{FF2B5EF4-FFF2-40B4-BE49-F238E27FC236}">
                  <a16:creationId xmlns:a16="http://schemas.microsoft.com/office/drawing/2014/main" id="{B09A7ADB-D8A5-3041-91C9-7C6779C78406}"/>
                </a:ext>
              </a:extLst>
            </p:cNvPr>
            <p:cNvSpPr/>
            <p:nvPr/>
          </p:nvSpPr>
          <p:spPr>
            <a:xfrm>
              <a:off x="840973" y="3679144"/>
              <a:ext cx="1920240" cy="40559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000" dirty="0">
                  <a:solidFill>
                    <a:schemeClr val="bg2"/>
                  </a:solidFill>
                  <a:latin typeface="Arial" panose="020B0604020202020204" pitchFamily="34" charset="0"/>
                  <a:cs typeface="Arial" panose="020B0604020202020204" pitchFamily="34" charset="0"/>
                </a:rPr>
                <a:t>4. Gather information &amp; data from SMEs</a:t>
              </a:r>
            </a:p>
          </p:txBody>
        </p:sp>
        <p:sp>
          <p:nvSpPr>
            <p:cNvPr id="45" name="Rectangle 44">
              <a:extLst>
                <a:ext uri="{FF2B5EF4-FFF2-40B4-BE49-F238E27FC236}">
                  <a16:creationId xmlns:a16="http://schemas.microsoft.com/office/drawing/2014/main" id="{392A9D07-46D3-7E4D-9524-199980D119F4}"/>
                </a:ext>
              </a:extLst>
            </p:cNvPr>
            <p:cNvSpPr/>
            <p:nvPr/>
          </p:nvSpPr>
          <p:spPr>
            <a:xfrm>
              <a:off x="840973" y="4229789"/>
              <a:ext cx="1920240" cy="40559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000" dirty="0">
                  <a:solidFill>
                    <a:schemeClr val="bg2"/>
                  </a:solidFill>
                  <a:latin typeface="Arial" panose="020B0604020202020204" pitchFamily="34" charset="0"/>
                  <a:cs typeface="Arial" panose="020B0604020202020204" pitchFamily="34" charset="0"/>
                </a:rPr>
                <a:t>5. Determine the probability and cost impact of the risk</a:t>
              </a:r>
            </a:p>
          </p:txBody>
        </p:sp>
        <p:cxnSp>
          <p:nvCxnSpPr>
            <p:cNvPr id="46" name="Straight Arrow Connector 45">
              <a:extLst>
                <a:ext uri="{FF2B5EF4-FFF2-40B4-BE49-F238E27FC236}">
                  <a16:creationId xmlns:a16="http://schemas.microsoft.com/office/drawing/2014/main" id="{33B660BF-D864-E04C-96A1-2FF975020510}"/>
                </a:ext>
              </a:extLst>
            </p:cNvPr>
            <p:cNvCxnSpPr>
              <a:stCxn id="44" idx="2"/>
              <a:endCxn id="45" idx="0"/>
            </p:cNvCxnSpPr>
            <p:nvPr/>
          </p:nvCxnSpPr>
          <p:spPr>
            <a:xfrm>
              <a:off x="1801093" y="4084734"/>
              <a:ext cx="0" cy="1450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Parallelogram 46">
              <a:extLst>
                <a:ext uri="{FF2B5EF4-FFF2-40B4-BE49-F238E27FC236}">
                  <a16:creationId xmlns:a16="http://schemas.microsoft.com/office/drawing/2014/main" id="{FEFF3E9B-8165-094F-B6BF-CAF1F386A3AB}"/>
                </a:ext>
              </a:extLst>
            </p:cNvPr>
            <p:cNvSpPr/>
            <p:nvPr/>
          </p:nvSpPr>
          <p:spPr>
            <a:xfrm>
              <a:off x="840973" y="5420263"/>
              <a:ext cx="1920240" cy="473188"/>
            </a:xfrm>
            <a:prstGeom prst="parallelogram">
              <a:avLst/>
            </a:prstGeom>
            <a:solidFill>
              <a:schemeClr val="accent3">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r>
                <a:rPr lang="en-US" sz="1000" dirty="0">
                  <a:solidFill>
                    <a:schemeClr val="bg2"/>
                  </a:solidFill>
                  <a:latin typeface="Arial" panose="020B0604020202020204" pitchFamily="34" charset="0"/>
                  <a:cs typeface="Arial" panose="020B0604020202020204" pitchFamily="34" charset="0"/>
                </a:rPr>
                <a:t>Output the contingency amount for the risk </a:t>
              </a:r>
            </a:p>
          </p:txBody>
        </p:sp>
        <p:sp>
          <p:nvSpPr>
            <p:cNvPr id="48" name="Rectangle 47">
              <a:extLst>
                <a:ext uri="{FF2B5EF4-FFF2-40B4-BE49-F238E27FC236}">
                  <a16:creationId xmlns:a16="http://schemas.microsoft.com/office/drawing/2014/main" id="{69A1BE39-0E34-5B4E-9DB7-5A3D41D21119}"/>
                </a:ext>
              </a:extLst>
            </p:cNvPr>
            <p:cNvSpPr/>
            <p:nvPr/>
          </p:nvSpPr>
          <p:spPr>
            <a:xfrm>
              <a:off x="2976509" y="2385727"/>
              <a:ext cx="1737361" cy="40559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000" dirty="0">
                  <a:solidFill>
                    <a:schemeClr val="bg2"/>
                  </a:solidFill>
                  <a:latin typeface="Arial" panose="020B0604020202020204" pitchFamily="34" charset="0"/>
                  <a:cs typeface="Arial" panose="020B0604020202020204" pitchFamily="34" charset="0"/>
                </a:rPr>
                <a:t>2. Contact subject matter experts (SMEs)</a:t>
              </a:r>
            </a:p>
          </p:txBody>
        </p:sp>
        <p:sp>
          <p:nvSpPr>
            <p:cNvPr id="49" name="Diamond 48">
              <a:extLst>
                <a:ext uri="{FF2B5EF4-FFF2-40B4-BE49-F238E27FC236}">
                  <a16:creationId xmlns:a16="http://schemas.microsoft.com/office/drawing/2014/main" id="{297600C3-8A38-1D4A-84CA-BCF48EB25734}"/>
                </a:ext>
              </a:extLst>
            </p:cNvPr>
            <p:cNvSpPr/>
            <p:nvPr/>
          </p:nvSpPr>
          <p:spPr>
            <a:xfrm>
              <a:off x="840973" y="2935221"/>
              <a:ext cx="1920240" cy="608385"/>
            </a:xfrm>
            <a:prstGeom prst="diamond">
              <a:avLst/>
            </a:prstGeom>
            <a:solidFill>
              <a:schemeClr val="accent3">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rtlCol="0" anchor="ctr">
              <a:noAutofit/>
            </a:bodyPr>
            <a:lstStyle/>
            <a:p>
              <a:pPr algn="ctr"/>
              <a:r>
                <a:rPr lang="en-US" sz="1000" dirty="0">
                  <a:solidFill>
                    <a:schemeClr val="bg2"/>
                  </a:solidFill>
                  <a:latin typeface="Arial" panose="020B0604020202020204" pitchFamily="34" charset="0"/>
                  <a:cs typeface="Arial" panose="020B0604020202020204" pitchFamily="34" charset="0"/>
                </a:rPr>
                <a:t>Is this risk significant?</a:t>
              </a:r>
            </a:p>
          </p:txBody>
        </p:sp>
        <p:cxnSp>
          <p:nvCxnSpPr>
            <p:cNvPr id="50" name="Straight Arrow Connector 49">
              <a:extLst>
                <a:ext uri="{FF2B5EF4-FFF2-40B4-BE49-F238E27FC236}">
                  <a16:creationId xmlns:a16="http://schemas.microsoft.com/office/drawing/2014/main" id="{4855B982-89DE-A64A-B320-AD3AF5FBAB89}"/>
                </a:ext>
              </a:extLst>
            </p:cNvPr>
            <p:cNvCxnSpPr>
              <a:cxnSpLocks/>
            </p:cNvCxnSpPr>
            <p:nvPr/>
          </p:nvCxnSpPr>
          <p:spPr>
            <a:xfrm>
              <a:off x="2755006" y="1927283"/>
              <a:ext cx="22860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3F6A8963-6BE2-A342-916E-8F6D85F76F19}"/>
                </a:ext>
              </a:extLst>
            </p:cNvPr>
            <p:cNvCxnSpPr>
              <a:stCxn id="40" idx="2"/>
              <a:endCxn id="48" idx="0"/>
            </p:cNvCxnSpPr>
            <p:nvPr/>
          </p:nvCxnSpPr>
          <p:spPr>
            <a:xfrm>
              <a:off x="3845189" y="2231476"/>
              <a:ext cx="0" cy="1542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FFA5A991-DEA1-3F4D-9006-AA89133FE7E9}"/>
                </a:ext>
              </a:extLst>
            </p:cNvPr>
            <p:cNvCxnSpPr>
              <a:stCxn id="40" idx="3"/>
              <a:endCxn id="42" idx="1"/>
            </p:cNvCxnSpPr>
            <p:nvPr/>
          </p:nvCxnSpPr>
          <p:spPr>
            <a:xfrm flipV="1">
              <a:off x="4713870" y="1927283"/>
              <a:ext cx="22656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C249A110-3E3C-4E44-BC35-FE3BC5DA25E8}"/>
                </a:ext>
              </a:extLst>
            </p:cNvPr>
            <p:cNvSpPr txBox="1"/>
            <p:nvPr/>
          </p:nvSpPr>
          <p:spPr>
            <a:xfrm>
              <a:off x="4559656" y="1708183"/>
              <a:ext cx="447831" cy="182022"/>
            </a:xfrm>
            <a:prstGeom prst="rect">
              <a:avLst/>
            </a:prstGeom>
            <a:noFill/>
          </p:spPr>
          <p:txBody>
            <a:bodyPr wrap="square" rtlCol="0">
              <a:spAutoFit/>
            </a:bodyPr>
            <a:lstStyle/>
            <a:p>
              <a:pPr algn="l"/>
              <a:r>
                <a:rPr lang="en-US" sz="1000" dirty="0">
                  <a:latin typeface="Arial" panose="020B0604020202020204" pitchFamily="34" charset="0"/>
                  <a:cs typeface="Arial" panose="020B0604020202020204" pitchFamily="34" charset="0"/>
                </a:rPr>
                <a:t>No</a:t>
              </a:r>
            </a:p>
          </p:txBody>
        </p:sp>
        <p:sp>
          <p:nvSpPr>
            <p:cNvPr id="54" name="TextBox 53">
              <a:extLst>
                <a:ext uri="{FF2B5EF4-FFF2-40B4-BE49-F238E27FC236}">
                  <a16:creationId xmlns:a16="http://schemas.microsoft.com/office/drawing/2014/main" id="{86138FD4-8A03-EA40-8B65-A1919C29B6D6}"/>
                </a:ext>
              </a:extLst>
            </p:cNvPr>
            <p:cNvSpPr txBox="1"/>
            <p:nvPr/>
          </p:nvSpPr>
          <p:spPr>
            <a:xfrm>
              <a:off x="3906557" y="2168235"/>
              <a:ext cx="447831" cy="182022"/>
            </a:xfrm>
            <a:prstGeom prst="rect">
              <a:avLst/>
            </a:prstGeom>
            <a:noFill/>
          </p:spPr>
          <p:txBody>
            <a:bodyPr wrap="square" rtlCol="0">
              <a:spAutoFit/>
            </a:bodyPr>
            <a:lstStyle/>
            <a:p>
              <a:pPr algn="l"/>
              <a:r>
                <a:rPr lang="en-US" sz="1000" dirty="0">
                  <a:latin typeface="Arial" panose="020B0604020202020204" pitchFamily="34" charset="0"/>
                  <a:cs typeface="Arial" panose="020B0604020202020204" pitchFamily="34" charset="0"/>
                </a:rPr>
                <a:t>Yes</a:t>
              </a:r>
            </a:p>
          </p:txBody>
        </p:sp>
        <p:cxnSp>
          <p:nvCxnSpPr>
            <p:cNvPr id="55" name="Straight Arrow Connector 54">
              <a:extLst>
                <a:ext uri="{FF2B5EF4-FFF2-40B4-BE49-F238E27FC236}">
                  <a16:creationId xmlns:a16="http://schemas.microsoft.com/office/drawing/2014/main" id="{526D8E6E-0E22-C04B-9776-217229FD1C7D}"/>
                </a:ext>
              </a:extLst>
            </p:cNvPr>
            <p:cNvCxnSpPr>
              <a:cxnSpLocks/>
            </p:cNvCxnSpPr>
            <p:nvPr/>
          </p:nvCxnSpPr>
          <p:spPr>
            <a:xfrm flipH="1">
              <a:off x="2747918" y="2588522"/>
              <a:ext cx="228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1EA1AC28-EB56-3647-BE40-788DFC2F02D0}"/>
                </a:ext>
              </a:extLst>
            </p:cNvPr>
            <p:cNvCxnSpPr>
              <a:stCxn id="43" idx="2"/>
              <a:endCxn id="49" idx="0"/>
            </p:cNvCxnSpPr>
            <p:nvPr/>
          </p:nvCxnSpPr>
          <p:spPr>
            <a:xfrm>
              <a:off x="1801093" y="2791317"/>
              <a:ext cx="0" cy="1439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D0D64773-32AE-8247-9537-9B20293C33FD}"/>
                </a:ext>
              </a:extLst>
            </p:cNvPr>
            <p:cNvCxnSpPr>
              <a:stCxn id="49" idx="2"/>
              <a:endCxn id="44" idx="0"/>
            </p:cNvCxnSpPr>
            <p:nvPr/>
          </p:nvCxnSpPr>
          <p:spPr>
            <a:xfrm>
              <a:off x="1801093" y="3543606"/>
              <a:ext cx="0" cy="1355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8" name="Rounded Rectangle 57">
              <a:extLst>
                <a:ext uri="{FF2B5EF4-FFF2-40B4-BE49-F238E27FC236}">
                  <a16:creationId xmlns:a16="http://schemas.microsoft.com/office/drawing/2014/main" id="{1CEDDE04-F9F5-294A-AB31-6C37C484D637}"/>
                </a:ext>
              </a:extLst>
            </p:cNvPr>
            <p:cNvSpPr/>
            <p:nvPr/>
          </p:nvSpPr>
          <p:spPr>
            <a:xfrm>
              <a:off x="2989855" y="3004161"/>
              <a:ext cx="540786" cy="473188"/>
            </a:xfrm>
            <a:prstGeom prst="roundRect">
              <a:avLst/>
            </a:prstGeom>
            <a:solidFill>
              <a:schemeClr val="accent3">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a:r>
                <a:rPr lang="en-US" sz="1000" dirty="0">
                  <a:solidFill>
                    <a:schemeClr val="bg2"/>
                  </a:solidFill>
                  <a:latin typeface="Arial" panose="020B0604020202020204" pitchFamily="34" charset="0"/>
                  <a:cs typeface="Arial" panose="020B0604020202020204" pitchFamily="34" charset="0"/>
                </a:rPr>
                <a:t>Stop</a:t>
              </a:r>
            </a:p>
          </p:txBody>
        </p:sp>
        <p:cxnSp>
          <p:nvCxnSpPr>
            <p:cNvPr id="59" name="Straight Arrow Connector 58">
              <a:extLst>
                <a:ext uri="{FF2B5EF4-FFF2-40B4-BE49-F238E27FC236}">
                  <a16:creationId xmlns:a16="http://schemas.microsoft.com/office/drawing/2014/main" id="{EF486B6A-528B-7349-86DB-93203CD5C4B7}"/>
                </a:ext>
              </a:extLst>
            </p:cNvPr>
            <p:cNvCxnSpPr>
              <a:cxnSpLocks/>
            </p:cNvCxnSpPr>
            <p:nvPr/>
          </p:nvCxnSpPr>
          <p:spPr>
            <a:xfrm>
              <a:off x="2757101" y="3240756"/>
              <a:ext cx="2342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E66797D7-56E9-344D-83DA-0F66A13A3886}"/>
                </a:ext>
              </a:extLst>
            </p:cNvPr>
            <p:cNvSpPr txBox="1"/>
            <p:nvPr/>
          </p:nvSpPr>
          <p:spPr>
            <a:xfrm>
              <a:off x="2664466" y="3021655"/>
              <a:ext cx="447831" cy="182022"/>
            </a:xfrm>
            <a:prstGeom prst="rect">
              <a:avLst/>
            </a:prstGeom>
            <a:noFill/>
          </p:spPr>
          <p:txBody>
            <a:bodyPr wrap="square" rtlCol="0">
              <a:spAutoFit/>
            </a:bodyPr>
            <a:lstStyle/>
            <a:p>
              <a:pPr algn="l"/>
              <a:r>
                <a:rPr lang="en-US" sz="1000" dirty="0">
                  <a:latin typeface="Arial" panose="020B0604020202020204" pitchFamily="34" charset="0"/>
                  <a:cs typeface="Arial" panose="020B0604020202020204" pitchFamily="34" charset="0"/>
                </a:rPr>
                <a:t>No</a:t>
              </a:r>
            </a:p>
          </p:txBody>
        </p:sp>
        <p:sp>
          <p:nvSpPr>
            <p:cNvPr id="61" name="Rectangle 60">
              <a:extLst>
                <a:ext uri="{FF2B5EF4-FFF2-40B4-BE49-F238E27FC236}">
                  <a16:creationId xmlns:a16="http://schemas.microsoft.com/office/drawing/2014/main" id="{B4583901-5ED8-7649-8607-4FCD783526E3}"/>
                </a:ext>
              </a:extLst>
            </p:cNvPr>
            <p:cNvSpPr/>
            <p:nvPr/>
          </p:nvSpPr>
          <p:spPr>
            <a:xfrm>
              <a:off x="840967" y="4787380"/>
              <a:ext cx="1920240" cy="4572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000" dirty="0">
                  <a:solidFill>
                    <a:schemeClr val="bg2"/>
                  </a:solidFill>
                  <a:latin typeface="Arial" panose="020B0604020202020204" pitchFamily="34" charset="0"/>
                  <a:cs typeface="Arial" panose="020B0604020202020204" pitchFamily="34" charset="0"/>
                </a:rPr>
                <a:t>6. (Optional) Select a response strategy &amp; determine residual contingency</a:t>
              </a:r>
            </a:p>
          </p:txBody>
        </p:sp>
        <p:cxnSp>
          <p:nvCxnSpPr>
            <p:cNvPr id="62" name="Straight Arrow Connector 61">
              <a:extLst>
                <a:ext uri="{FF2B5EF4-FFF2-40B4-BE49-F238E27FC236}">
                  <a16:creationId xmlns:a16="http://schemas.microsoft.com/office/drawing/2014/main" id="{DE2C0FE4-BF46-9240-9D99-D605455BC8CA}"/>
                </a:ext>
              </a:extLst>
            </p:cNvPr>
            <p:cNvCxnSpPr>
              <a:cxnSpLocks/>
              <a:stCxn id="45" idx="2"/>
              <a:endCxn id="61" idx="0"/>
            </p:cNvCxnSpPr>
            <p:nvPr/>
          </p:nvCxnSpPr>
          <p:spPr>
            <a:xfrm flipH="1">
              <a:off x="1801087" y="4635379"/>
              <a:ext cx="6" cy="1520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8465A4EA-788D-C844-BAD9-70DE812372C8}"/>
                </a:ext>
              </a:extLst>
            </p:cNvPr>
            <p:cNvCxnSpPr>
              <a:cxnSpLocks/>
            </p:cNvCxnSpPr>
            <p:nvPr/>
          </p:nvCxnSpPr>
          <p:spPr>
            <a:xfrm flipH="1">
              <a:off x="1801077" y="5259662"/>
              <a:ext cx="6" cy="1520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074896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F4003-6F7E-4CF6-9C6D-8A0CB86BD4E1}"/>
              </a:ext>
            </a:extLst>
          </p:cNvPr>
          <p:cNvSpPr>
            <a:spLocks noGrp="1"/>
          </p:cNvSpPr>
          <p:nvPr>
            <p:ph type="title"/>
          </p:nvPr>
        </p:nvSpPr>
        <p:spPr/>
        <p:txBody>
          <a:bodyPr/>
          <a:lstStyle/>
          <a:p>
            <a:r>
              <a:rPr lang="en-US" dirty="0"/>
              <a:t>Step 2</a:t>
            </a:r>
          </a:p>
        </p:txBody>
      </p:sp>
      <p:sp>
        <p:nvSpPr>
          <p:cNvPr id="4" name="Slide Number Placeholder 3">
            <a:extLst>
              <a:ext uri="{FF2B5EF4-FFF2-40B4-BE49-F238E27FC236}">
                <a16:creationId xmlns:a16="http://schemas.microsoft.com/office/drawing/2014/main" id="{160742CA-4DAF-4437-A832-8BDE7078B0CD}"/>
              </a:ext>
            </a:extLst>
          </p:cNvPr>
          <p:cNvSpPr>
            <a:spLocks noGrp="1"/>
          </p:cNvSpPr>
          <p:nvPr>
            <p:ph type="sldNum" sz="quarter" idx="12"/>
          </p:nvPr>
        </p:nvSpPr>
        <p:spPr/>
        <p:txBody>
          <a:bodyPr/>
          <a:lstStyle/>
          <a:p>
            <a:fld id="{01CAD1CC-3D4E-204A-B9A6-B313B9149B73}" type="slidenum">
              <a:rPr lang="en-US" smtClean="0"/>
              <a:t>12</a:t>
            </a:fld>
            <a:endParaRPr lang="en-US"/>
          </a:p>
        </p:txBody>
      </p:sp>
      <p:sp>
        <p:nvSpPr>
          <p:cNvPr id="35" name="TextBox 34">
            <a:extLst>
              <a:ext uri="{FF2B5EF4-FFF2-40B4-BE49-F238E27FC236}">
                <a16:creationId xmlns:a16="http://schemas.microsoft.com/office/drawing/2014/main" id="{6A16A105-929B-4AC6-B364-8426AA7877B1}"/>
              </a:ext>
            </a:extLst>
          </p:cNvPr>
          <p:cNvSpPr txBox="1"/>
          <p:nvPr/>
        </p:nvSpPr>
        <p:spPr>
          <a:xfrm>
            <a:off x="4572001" y="4192796"/>
            <a:ext cx="4060400" cy="2120068"/>
          </a:xfrm>
          <a:prstGeom prst="rect">
            <a:avLst/>
          </a:prstGeom>
          <a:solidFill>
            <a:schemeClr val="bg1"/>
          </a:solidFill>
          <a:ln>
            <a:noFill/>
          </a:ln>
        </p:spPr>
        <p:txBody>
          <a:bodyPr wrap="square" rtlCol="0">
            <a:spAutoFit/>
          </a:bodyPr>
          <a:lstStyle/>
          <a:p>
            <a:pPr marL="285750" indent="-285750" algn="l">
              <a:lnSpc>
                <a:spcPct val="150000"/>
              </a:lnSpc>
              <a:buFontTx/>
              <a:buChar char="-"/>
            </a:pPr>
            <a:r>
              <a:rPr lang="en-US" dirty="0">
                <a:latin typeface="Times" panose="02020603050405020304" pitchFamily="18" charset="0"/>
                <a:cs typeface="Times" panose="02020603050405020304" pitchFamily="18" charset="0"/>
              </a:rPr>
              <a:t>SMEs can provide valuable input and help validate project cost estimates.</a:t>
            </a:r>
          </a:p>
          <a:p>
            <a:pPr marL="285750" indent="-285750" algn="l">
              <a:lnSpc>
                <a:spcPct val="150000"/>
              </a:lnSpc>
              <a:buFontTx/>
              <a:buChar char="-"/>
            </a:pPr>
            <a:r>
              <a:rPr lang="en-US" dirty="0">
                <a:solidFill>
                  <a:srgbClr val="FF0000"/>
                </a:solidFill>
                <a:latin typeface="Times" panose="02020603050405020304" pitchFamily="18" charset="0"/>
                <a:cs typeface="Times" panose="02020603050405020304" pitchFamily="18" charset="0"/>
              </a:rPr>
              <a:t>Early cost estimators can contact relevant SMEs</a:t>
            </a:r>
            <a:r>
              <a:rPr lang="en-US" dirty="0">
                <a:latin typeface="Times" panose="02020603050405020304" pitchFamily="18" charset="0"/>
                <a:cs typeface="Times" panose="02020603050405020304" pitchFamily="18" charset="0"/>
              </a:rPr>
              <a:t> to get more information on the risks.</a:t>
            </a:r>
          </a:p>
        </p:txBody>
      </p:sp>
      <p:sp>
        <p:nvSpPr>
          <p:cNvPr id="36" name="TextBox 35">
            <a:extLst>
              <a:ext uri="{FF2B5EF4-FFF2-40B4-BE49-F238E27FC236}">
                <a16:creationId xmlns:a16="http://schemas.microsoft.com/office/drawing/2014/main" id="{01E0728A-EAE7-47B8-838D-79AF1B952C3D}"/>
              </a:ext>
            </a:extLst>
          </p:cNvPr>
          <p:cNvSpPr txBox="1"/>
          <p:nvPr/>
        </p:nvSpPr>
        <p:spPr>
          <a:xfrm>
            <a:off x="4480060" y="3562068"/>
            <a:ext cx="4060400" cy="646331"/>
          </a:xfrm>
          <a:prstGeom prst="rect">
            <a:avLst/>
          </a:prstGeom>
          <a:solidFill>
            <a:schemeClr val="bg1"/>
          </a:solidFill>
          <a:ln>
            <a:solidFill>
              <a:schemeClr val="bg1"/>
            </a:solidFill>
          </a:ln>
        </p:spPr>
        <p:txBody>
          <a:bodyPr wrap="square" rtlCol="0">
            <a:spAutoFit/>
          </a:bodyPr>
          <a:lstStyle>
            <a:defPPr>
              <a:defRPr lang="en-US"/>
            </a:defPPr>
            <a:lvl1pPr>
              <a:defRPr b="1" u="sng">
                <a:latin typeface="Times" panose="02020603050405020304" pitchFamily="18" charset="0"/>
                <a:cs typeface="Times" panose="02020603050405020304" pitchFamily="18" charset="0"/>
              </a:defRPr>
            </a:lvl1pPr>
          </a:lstStyle>
          <a:p>
            <a:r>
              <a:rPr lang="en-US" dirty="0"/>
              <a:t>Step 2:</a:t>
            </a:r>
            <a:r>
              <a:rPr lang="en-US" b="0" i="1" u="none" dirty="0"/>
              <a:t> Contact subject matter experts (SMEs)</a:t>
            </a:r>
          </a:p>
        </p:txBody>
      </p:sp>
      <p:sp>
        <p:nvSpPr>
          <p:cNvPr id="37" name="Content Placeholder 2">
            <a:extLst>
              <a:ext uri="{FF2B5EF4-FFF2-40B4-BE49-F238E27FC236}">
                <a16:creationId xmlns:a16="http://schemas.microsoft.com/office/drawing/2014/main" id="{FCCC97F0-8441-439D-87AA-368F76080925}"/>
              </a:ext>
            </a:extLst>
          </p:cNvPr>
          <p:cNvSpPr txBox="1">
            <a:spLocks/>
          </p:cNvSpPr>
          <p:nvPr/>
        </p:nvSpPr>
        <p:spPr>
          <a:xfrm>
            <a:off x="2504760" y="19892"/>
            <a:ext cx="6639240" cy="365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altLang="ko-KR" sz="1400" i="1"/>
              <a:t>5.</a:t>
            </a:r>
            <a:r>
              <a:rPr lang="ko-KR" altLang="en-US" sz="1400" i="1"/>
              <a:t> </a:t>
            </a:r>
            <a:r>
              <a:rPr lang="en-US" sz="1400" i="1"/>
              <a:t>Guidance on Risk-Driven Approach for Estimating Construction Contingencies </a:t>
            </a:r>
            <a:endParaRPr lang="en-US" sz="1400" i="1" dirty="0"/>
          </a:p>
        </p:txBody>
      </p:sp>
      <p:grpSp>
        <p:nvGrpSpPr>
          <p:cNvPr id="38" name="Group 37">
            <a:extLst>
              <a:ext uri="{FF2B5EF4-FFF2-40B4-BE49-F238E27FC236}">
                <a16:creationId xmlns:a16="http://schemas.microsoft.com/office/drawing/2014/main" id="{5952E214-A5D6-C846-90E9-3637263490E8}"/>
              </a:ext>
            </a:extLst>
          </p:cNvPr>
          <p:cNvGrpSpPr/>
          <p:nvPr/>
        </p:nvGrpSpPr>
        <p:grpSpPr>
          <a:xfrm>
            <a:off x="840967" y="1623091"/>
            <a:ext cx="4640250" cy="4846320"/>
            <a:chOff x="840967" y="1623091"/>
            <a:chExt cx="4640250" cy="4270360"/>
          </a:xfrm>
        </p:grpSpPr>
        <p:sp>
          <p:nvSpPr>
            <p:cNvPr id="39" name="Rectangle 38">
              <a:extLst>
                <a:ext uri="{FF2B5EF4-FFF2-40B4-BE49-F238E27FC236}">
                  <a16:creationId xmlns:a16="http://schemas.microsoft.com/office/drawing/2014/main" id="{C824CD9E-0FB3-DB44-9ED3-E0E3F6D5FEB0}"/>
                </a:ext>
              </a:extLst>
            </p:cNvPr>
            <p:cNvSpPr/>
            <p:nvPr/>
          </p:nvSpPr>
          <p:spPr>
            <a:xfrm>
              <a:off x="840973" y="1690689"/>
              <a:ext cx="1920240" cy="473188"/>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000" dirty="0">
                  <a:solidFill>
                    <a:schemeClr val="bg2"/>
                  </a:solidFill>
                  <a:latin typeface="Arial" panose="020B0604020202020204" pitchFamily="34" charset="0"/>
                  <a:cs typeface="Arial" panose="020B0604020202020204" pitchFamily="34" charset="0"/>
                </a:rPr>
                <a:t>1. Determine project characteristics, conditions, and environments</a:t>
              </a:r>
            </a:p>
          </p:txBody>
        </p:sp>
        <p:sp>
          <p:nvSpPr>
            <p:cNvPr id="40" name="Diamond 39">
              <a:extLst>
                <a:ext uri="{FF2B5EF4-FFF2-40B4-BE49-F238E27FC236}">
                  <a16:creationId xmlns:a16="http://schemas.microsoft.com/office/drawing/2014/main" id="{F269CF05-F49C-CD4D-895A-CA43C8A8B5FA}"/>
                </a:ext>
              </a:extLst>
            </p:cNvPr>
            <p:cNvSpPr/>
            <p:nvPr/>
          </p:nvSpPr>
          <p:spPr>
            <a:xfrm>
              <a:off x="2976509" y="1623091"/>
              <a:ext cx="1737361" cy="608385"/>
            </a:xfrm>
            <a:prstGeom prst="diamond">
              <a:avLst/>
            </a:prstGeom>
            <a:solidFill>
              <a:schemeClr val="accent3">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rtlCol="0" anchor="ctr">
              <a:noAutofit/>
            </a:bodyPr>
            <a:lstStyle/>
            <a:p>
              <a:pPr algn="ctr"/>
              <a:r>
                <a:rPr lang="en-US" sz="1000" dirty="0">
                  <a:solidFill>
                    <a:schemeClr val="bg2"/>
                  </a:solidFill>
                  <a:latin typeface="Arial" panose="020B0604020202020204" pitchFamily="34" charset="0"/>
                  <a:cs typeface="Arial" panose="020B0604020202020204" pitchFamily="34" charset="0"/>
                </a:rPr>
                <a:t>Is there any trigger?</a:t>
              </a:r>
            </a:p>
          </p:txBody>
        </p:sp>
        <p:sp>
          <p:nvSpPr>
            <p:cNvPr id="41" name="TextBox 40">
              <a:extLst>
                <a:ext uri="{FF2B5EF4-FFF2-40B4-BE49-F238E27FC236}">
                  <a16:creationId xmlns:a16="http://schemas.microsoft.com/office/drawing/2014/main" id="{5DD67386-A2C1-D840-800F-8734EB2FB3F3}"/>
                </a:ext>
              </a:extLst>
            </p:cNvPr>
            <p:cNvSpPr txBox="1"/>
            <p:nvPr/>
          </p:nvSpPr>
          <p:spPr>
            <a:xfrm>
              <a:off x="1803057" y="3451616"/>
              <a:ext cx="447831" cy="182022"/>
            </a:xfrm>
            <a:prstGeom prst="rect">
              <a:avLst/>
            </a:prstGeom>
            <a:noFill/>
          </p:spPr>
          <p:txBody>
            <a:bodyPr wrap="square" rtlCol="0">
              <a:spAutoFit/>
            </a:bodyPr>
            <a:lstStyle/>
            <a:p>
              <a:pPr algn="l"/>
              <a:r>
                <a:rPr lang="en-US" sz="1000" dirty="0">
                  <a:latin typeface="Arial" panose="020B0604020202020204" pitchFamily="34" charset="0"/>
                  <a:cs typeface="Arial" panose="020B0604020202020204" pitchFamily="34" charset="0"/>
                </a:rPr>
                <a:t>Yes</a:t>
              </a:r>
            </a:p>
          </p:txBody>
        </p:sp>
        <p:sp>
          <p:nvSpPr>
            <p:cNvPr id="42" name="Rounded Rectangle 41">
              <a:extLst>
                <a:ext uri="{FF2B5EF4-FFF2-40B4-BE49-F238E27FC236}">
                  <a16:creationId xmlns:a16="http://schemas.microsoft.com/office/drawing/2014/main" id="{B42C7B54-8FB2-0644-B461-F76B02CA1F65}"/>
                </a:ext>
              </a:extLst>
            </p:cNvPr>
            <p:cNvSpPr/>
            <p:nvPr/>
          </p:nvSpPr>
          <p:spPr>
            <a:xfrm>
              <a:off x="4940431" y="1690689"/>
              <a:ext cx="540786" cy="473188"/>
            </a:xfrm>
            <a:prstGeom prst="roundRect">
              <a:avLst/>
            </a:prstGeom>
            <a:solidFill>
              <a:schemeClr val="accent3">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a:r>
                <a:rPr lang="en-US" sz="1000" dirty="0">
                  <a:solidFill>
                    <a:schemeClr val="bg2"/>
                  </a:solidFill>
                  <a:latin typeface="Arial" panose="020B0604020202020204" pitchFamily="34" charset="0"/>
                  <a:cs typeface="Arial" panose="020B0604020202020204" pitchFamily="34" charset="0"/>
                </a:rPr>
                <a:t>Stop</a:t>
              </a:r>
            </a:p>
          </p:txBody>
        </p:sp>
        <p:sp>
          <p:nvSpPr>
            <p:cNvPr id="43" name="Rectangle 42">
              <a:extLst>
                <a:ext uri="{FF2B5EF4-FFF2-40B4-BE49-F238E27FC236}">
                  <a16:creationId xmlns:a16="http://schemas.microsoft.com/office/drawing/2014/main" id="{35492F85-6089-4047-8F9E-046DCBFD2792}"/>
                </a:ext>
              </a:extLst>
            </p:cNvPr>
            <p:cNvSpPr/>
            <p:nvPr/>
          </p:nvSpPr>
          <p:spPr>
            <a:xfrm>
              <a:off x="840973" y="2385727"/>
              <a:ext cx="1920240" cy="40559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000" dirty="0">
                  <a:solidFill>
                    <a:schemeClr val="bg2"/>
                  </a:solidFill>
                  <a:latin typeface="Arial" panose="020B0604020202020204" pitchFamily="34" charset="0"/>
                  <a:cs typeface="Arial" panose="020B0604020202020204" pitchFamily="34" charset="0"/>
                </a:rPr>
                <a:t>3. Conduct qualitative assessment</a:t>
              </a:r>
            </a:p>
          </p:txBody>
        </p:sp>
        <p:sp>
          <p:nvSpPr>
            <p:cNvPr id="44" name="Rectangle 43">
              <a:extLst>
                <a:ext uri="{FF2B5EF4-FFF2-40B4-BE49-F238E27FC236}">
                  <a16:creationId xmlns:a16="http://schemas.microsoft.com/office/drawing/2014/main" id="{89DB2004-BC13-4F48-ADE7-92D13FDB9EA9}"/>
                </a:ext>
              </a:extLst>
            </p:cNvPr>
            <p:cNvSpPr/>
            <p:nvPr/>
          </p:nvSpPr>
          <p:spPr>
            <a:xfrm>
              <a:off x="840973" y="3679144"/>
              <a:ext cx="1920240" cy="40559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000" dirty="0">
                  <a:solidFill>
                    <a:schemeClr val="bg2"/>
                  </a:solidFill>
                  <a:latin typeface="Arial" panose="020B0604020202020204" pitchFamily="34" charset="0"/>
                  <a:cs typeface="Arial" panose="020B0604020202020204" pitchFamily="34" charset="0"/>
                </a:rPr>
                <a:t>4. Gather information &amp; data from SMEs</a:t>
              </a:r>
            </a:p>
          </p:txBody>
        </p:sp>
        <p:sp>
          <p:nvSpPr>
            <p:cNvPr id="45" name="Rectangle 44">
              <a:extLst>
                <a:ext uri="{FF2B5EF4-FFF2-40B4-BE49-F238E27FC236}">
                  <a16:creationId xmlns:a16="http://schemas.microsoft.com/office/drawing/2014/main" id="{693EFBFB-8225-624B-9B6C-B1CF0D799D3A}"/>
                </a:ext>
              </a:extLst>
            </p:cNvPr>
            <p:cNvSpPr/>
            <p:nvPr/>
          </p:nvSpPr>
          <p:spPr>
            <a:xfrm>
              <a:off x="840973" y="4229789"/>
              <a:ext cx="1920240" cy="40559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000" dirty="0">
                  <a:solidFill>
                    <a:schemeClr val="bg2"/>
                  </a:solidFill>
                  <a:latin typeface="Arial" panose="020B0604020202020204" pitchFamily="34" charset="0"/>
                  <a:cs typeface="Arial" panose="020B0604020202020204" pitchFamily="34" charset="0"/>
                </a:rPr>
                <a:t>5. Determine the probability and cost impact of the risk</a:t>
              </a:r>
            </a:p>
          </p:txBody>
        </p:sp>
        <p:cxnSp>
          <p:nvCxnSpPr>
            <p:cNvPr id="46" name="Straight Arrow Connector 45">
              <a:extLst>
                <a:ext uri="{FF2B5EF4-FFF2-40B4-BE49-F238E27FC236}">
                  <a16:creationId xmlns:a16="http://schemas.microsoft.com/office/drawing/2014/main" id="{8D09F7B7-9EB4-5445-AF83-8F6B82F8C0C5}"/>
                </a:ext>
              </a:extLst>
            </p:cNvPr>
            <p:cNvCxnSpPr>
              <a:stCxn id="44" idx="2"/>
              <a:endCxn id="45" idx="0"/>
            </p:cNvCxnSpPr>
            <p:nvPr/>
          </p:nvCxnSpPr>
          <p:spPr>
            <a:xfrm>
              <a:off x="1801093" y="4084734"/>
              <a:ext cx="0" cy="1450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Parallelogram 46">
              <a:extLst>
                <a:ext uri="{FF2B5EF4-FFF2-40B4-BE49-F238E27FC236}">
                  <a16:creationId xmlns:a16="http://schemas.microsoft.com/office/drawing/2014/main" id="{58342854-BB27-7E45-89F8-E8544A43B167}"/>
                </a:ext>
              </a:extLst>
            </p:cNvPr>
            <p:cNvSpPr/>
            <p:nvPr/>
          </p:nvSpPr>
          <p:spPr>
            <a:xfrm>
              <a:off x="840973" y="5420263"/>
              <a:ext cx="1920240" cy="473188"/>
            </a:xfrm>
            <a:prstGeom prst="parallelogram">
              <a:avLst/>
            </a:prstGeom>
            <a:solidFill>
              <a:schemeClr val="accent3">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r>
                <a:rPr lang="en-US" sz="1000" dirty="0">
                  <a:solidFill>
                    <a:schemeClr val="bg2"/>
                  </a:solidFill>
                  <a:latin typeface="Arial" panose="020B0604020202020204" pitchFamily="34" charset="0"/>
                  <a:cs typeface="Arial" panose="020B0604020202020204" pitchFamily="34" charset="0"/>
                </a:rPr>
                <a:t>Output the contingency amount for the risk </a:t>
              </a:r>
            </a:p>
          </p:txBody>
        </p:sp>
        <p:sp>
          <p:nvSpPr>
            <p:cNvPr id="48" name="Rectangle 47">
              <a:extLst>
                <a:ext uri="{FF2B5EF4-FFF2-40B4-BE49-F238E27FC236}">
                  <a16:creationId xmlns:a16="http://schemas.microsoft.com/office/drawing/2014/main" id="{E722FF45-F575-0941-B7E6-35B74EAAD831}"/>
                </a:ext>
              </a:extLst>
            </p:cNvPr>
            <p:cNvSpPr/>
            <p:nvPr/>
          </p:nvSpPr>
          <p:spPr>
            <a:xfrm>
              <a:off x="2976509" y="2385727"/>
              <a:ext cx="1737361" cy="405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000" dirty="0">
                  <a:latin typeface="Arial" panose="020B0604020202020204" pitchFamily="34" charset="0"/>
                  <a:cs typeface="Arial" panose="020B0604020202020204" pitchFamily="34" charset="0"/>
                </a:rPr>
                <a:t>2. Contact subject matter experts (SMEs)</a:t>
              </a:r>
            </a:p>
          </p:txBody>
        </p:sp>
        <p:sp>
          <p:nvSpPr>
            <p:cNvPr id="49" name="Diamond 48">
              <a:extLst>
                <a:ext uri="{FF2B5EF4-FFF2-40B4-BE49-F238E27FC236}">
                  <a16:creationId xmlns:a16="http://schemas.microsoft.com/office/drawing/2014/main" id="{6BAF914D-86B5-534A-B502-DEED7B732A7D}"/>
                </a:ext>
              </a:extLst>
            </p:cNvPr>
            <p:cNvSpPr/>
            <p:nvPr/>
          </p:nvSpPr>
          <p:spPr>
            <a:xfrm>
              <a:off x="840973" y="2935221"/>
              <a:ext cx="1920240" cy="608385"/>
            </a:xfrm>
            <a:prstGeom prst="diamond">
              <a:avLst/>
            </a:prstGeom>
            <a:solidFill>
              <a:schemeClr val="accent3">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rtlCol="0" anchor="ctr">
              <a:noAutofit/>
            </a:bodyPr>
            <a:lstStyle/>
            <a:p>
              <a:pPr algn="ctr"/>
              <a:r>
                <a:rPr lang="en-US" sz="1000" dirty="0">
                  <a:solidFill>
                    <a:schemeClr val="bg2"/>
                  </a:solidFill>
                  <a:latin typeface="Arial" panose="020B0604020202020204" pitchFamily="34" charset="0"/>
                  <a:cs typeface="Arial" panose="020B0604020202020204" pitchFamily="34" charset="0"/>
                </a:rPr>
                <a:t>Is this risk significant?</a:t>
              </a:r>
            </a:p>
          </p:txBody>
        </p:sp>
        <p:cxnSp>
          <p:nvCxnSpPr>
            <p:cNvPr id="50" name="Straight Arrow Connector 49">
              <a:extLst>
                <a:ext uri="{FF2B5EF4-FFF2-40B4-BE49-F238E27FC236}">
                  <a16:creationId xmlns:a16="http://schemas.microsoft.com/office/drawing/2014/main" id="{3448B970-F7A7-3745-A35A-B345D5466ED3}"/>
                </a:ext>
              </a:extLst>
            </p:cNvPr>
            <p:cNvCxnSpPr>
              <a:cxnSpLocks/>
            </p:cNvCxnSpPr>
            <p:nvPr/>
          </p:nvCxnSpPr>
          <p:spPr>
            <a:xfrm>
              <a:off x="2755006" y="1927283"/>
              <a:ext cx="22860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A95F02CA-DF86-4C49-BF43-325E315631DC}"/>
                </a:ext>
              </a:extLst>
            </p:cNvPr>
            <p:cNvCxnSpPr>
              <a:stCxn id="40" idx="2"/>
              <a:endCxn id="48" idx="0"/>
            </p:cNvCxnSpPr>
            <p:nvPr/>
          </p:nvCxnSpPr>
          <p:spPr>
            <a:xfrm>
              <a:off x="3845189" y="2231476"/>
              <a:ext cx="0" cy="1542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3BF6E713-408A-2849-8D94-3D02DFE210AF}"/>
                </a:ext>
              </a:extLst>
            </p:cNvPr>
            <p:cNvCxnSpPr>
              <a:stCxn id="40" idx="3"/>
              <a:endCxn id="42" idx="1"/>
            </p:cNvCxnSpPr>
            <p:nvPr/>
          </p:nvCxnSpPr>
          <p:spPr>
            <a:xfrm flipV="1">
              <a:off x="4713870" y="1927283"/>
              <a:ext cx="22656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01174D0C-8715-9C4A-A639-FD0C9B0C3AEE}"/>
                </a:ext>
              </a:extLst>
            </p:cNvPr>
            <p:cNvSpPr txBox="1"/>
            <p:nvPr/>
          </p:nvSpPr>
          <p:spPr>
            <a:xfrm>
              <a:off x="4559656" y="1708183"/>
              <a:ext cx="447831" cy="182022"/>
            </a:xfrm>
            <a:prstGeom prst="rect">
              <a:avLst/>
            </a:prstGeom>
            <a:noFill/>
          </p:spPr>
          <p:txBody>
            <a:bodyPr wrap="square" rtlCol="0">
              <a:spAutoFit/>
            </a:bodyPr>
            <a:lstStyle/>
            <a:p>
              <a:pPr algn="l"/>
              <a:r>
                <a:rPr lang="en-US" sz="1000" dirty="0">
                  <a:latin typeface="Arial" panose="020B0604020202020204" pitchFamily="34" charset="0"/>
                  <a:cs typeface="Arial" panose="020B0604020202020204" pitchFamily="34" charset="0"/>
                </a:rPr>
                <a:t>No</a:t>
              </a:r>
            </a:p>
          </p:txBody>
        </p:sp>
        <p:sp>
          <p:nvSpPr>
            <p:cNvPr id="54" name="TextBox 53">
              <a:extLst>
                <a:ext uri="{FF2B5EF4-FFF2-40B4-BE49-F238E27FC236}">
                  <a16:creationId xmlns:a16="http://schemas.microsoft.com/office/drawing/2014/main" id="{B7B8D729-7777-1748-AD2D-6D3AFB9501B0}"/>
                </a:ext>
              </a:extLst>
            </p:cNvPr>
            <p:cNvSpPr txBox="1"/>
            <p:nvPr/>
          </p:nvSpPr>
          <p:spPr>
            <a:xfrm>
              <a:off x="3906557" y="2168235"/>
              <a:ext cx="447831" cy="182022"/>
            </a:xfrm>
            <a:prstGeom prst="rect">
              <a:avLst/>
            </a:prstGeom>
            <a:noFill/>
          </p:spPr>
          <p:txBody>
            <a:bodyPr wrap="square" rtlCol="0">
              <a:spAutoFit/>
            </a:bodyPr>
            <a:lstStyle/>
            <a:p>
              <a:pPr algn="l"/>
              <a:r>
                <a:rPr lang="en-US" sz="1000" dirty="0">
                  <a:latin typeface="Arial" panose="020B0604020202020204" pitchFamily="34" charset="0"/>
                  <a:cs typeface="Arial" panose="020B0604020202020204" pitchFamily="34" charset="0"/>
                </a:rPr>
                <a:t>Yes</a:t>
              </a:r>
            </a:p>
          </p:txBody>
        </p:sp>
        <p:cxnSp>
          <p:nvCxnSpPr>
            <p:cNvPr id="55" name="Straight Arrow Connector 54">
              <a:extLst>
                <a:ext uri="{FF2B5EF4-FFF2-40B4-BE49-F238E27FC236}">
                  <a16:creationId xmlns:a16="http://schemas.microsoft.com/office/drawing/2014/main" id="{5F0D718C-CFDC-0E4C-8F19-55F12C241922}"/>
                </a:ext>
              </a:extLst>
            </p:cNvPr>
            <p:cNvCxnSpPr>
              <a:cxnSpLocks/>
            </p:cNvCxnSpPr>
            <p:nvPr/>
          </p:nvCxnSpPr>
          <p:spPr>
            <a:xfrm flipH="1">
              <a:off x="2747918" y="2588522"/>
              <a:ext cx="228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1CDBA95B-C885-9B45-9055-A24334AE74ED}"/>
                </a:ext>
              </a:extLst>
            </p:cNvPr>
            <p:cNvCxnSpPr>
              <a:stCxn id="43" idx="2"/>
              <a:endCxn id="49" idx="0"/>
            </p:cNvCxnSpPr>
            <p:nvPr/>
          </p:nvCxnSpPr>
          <p:spPr>
            <a:xfrm>
              <a:off x="1801093" y="2791317"/>
              <a:ext cx="0" cy="1439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E2DF3566-B1CD-5D41-ABBF-082D1E5D0737}"/>
                </a:ext>
              </a:extLst>
            </p:cNvPr>
            <p:cNvCxnSpPr>
              <a:stCxn id="49" idx="2"/>
              <a:endCxn id="44" idx="0"/>
            </p:cNvCxnSpPr>
            <p:nvPr/>
          </p:nvCxnSpPr>
          <p:spPr>
            <a:xfrm>
              <a:off x="1801093" y="3543606"/>
              <a:ext cx="0" cy="1355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8" name="Rounded Rectangle 57">
              <a:extLst>
                <a:ext uri="{FF2B5EF4-FFF2-40B4-BE49-F238E27FC236}">
                  <a16:creationId xmlns:a16="http://schemas.microsoft.com/office/drawing/2014/main" id="{970F67BD-EAE3-B848-8EBF-08FCE0251CFE}"/>
                </a:ext>
              </a:extLst>
            </p:cNvPr>
            <p:cNvSpPr/>
            <p:nvPr/>
          </p:nvSpPr>
          <p:spPr>
            <a:xfrm>
              <a:off x="2989855" y="3004161"/>
              <a:ext cx="540786" cy="473188"/>
            </a:xfrm>
            <a:prstGeom prst="roundRect">
              <a:avLst/>
            </a:prstGeom>
            <a:solidFill>
              <a:schemeClr val="accent3">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a:r>
                <a:rPr lang="en-US" sz="1000" dirty="0">
                  <a:solidFill>
                    <a:schemeClr val="bg2"/>
                  </a:solidFill>
                  <a:latin typeface="Arial" panose="020B0604020202020204" pitchFamily="34" charset="0"/>
                  <a:cs typeface="Arial" panose="020B0604020202020204" pitchFamily="34" charset="0"/>
                </a:rPr>
                <a:t>Stop</a:t>
              </a:r>
            </a:p>
          </p:txBody>
        </p:sp>
        <p:cxnSp>
          <p:nvCxnSpPr>
            <p:cNvPr id="59" name="Straight Arrow Connector 58">
              <a:extLst>
                <a:ext uri="{FF2B5EF4-FFF2-40B4-BE49-F238E27FC236}">
                  <a16:creationId xmlns:a16="http://schemas.microsoft.com/office/drawing/2014/main" id="{5AFBC8FF-53FE-DA4F-A6F6-2C536211BD1F}"/>
                </a:ext>
              </a:extLst>
            </p:cNvPr>
            <p:cNvCxnSpPr>
              <a:cxnSpLocks/>
            </p:cNvCxnSpPr>
            <p:nvPr/>
          </p:nvCxnSpPr>
          <p:spPr>
            <a:xfrm>
              <a:off x="2757101" y="3240756"/>
              <a:ext cx="2342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36A019DF-5EE0-0F42-9F53-0B454C7DC281}"/>
                </a:ext>
              </a:extLst>
            </p:cNvPr>
            <p:cNvSpPr txBox="1"/>
            <p:nvPr/>
          </p:nvSpPr>
          <p:spPr>
            <a:xfrm>
              <a:off x="2664466" y="3021655"/>
              <a:ext cx="447831" cy="182022"/>
            </a:xfrm>
            <a:prstGeom prst="rect">
              <a:avLst/>
            </a:prstGeom>
            <a:noFill/>
          </p:spPr>
          <p:txBody>
            <a:bodyPr wrap="square" rtlCol="0">
              <a:spAutoFit/>
            </a:bodyPr>
            <a:lstStyle/>
            <a:p>
              <a:pPr algn="l"/>
              <a:r>
                <a:rPr lang="en-US" sz="1000" dirty="0">
                  <a:latin typeface="Arial" panose="020B0604020202020204" pitchFamily="34" charset="0"/>
                  <a:cs typeface="Arial" panose="020B0604020202020204" pitchFamily="34" charset="0"/>
                </a:rPr>
                <a:t>No</a:t>
              </a:r>
            </a:p>
          </p:txBody>
        </p:sp>
        <p:sp>
          <p:nvSpPr>
            <p:cNvPr id="61" name="Rectangle 60">
              <a:extLst>
                <a:ext uri="{FF2B5EF4-FFF2-40B4-BE49-F238E27FC236}">
                  <a16:creationId xmlns:a16="http://schemas.microsoft.com/office/drawing/2014/main" id="{F4BAAA4E-E33E-244F-9E93-4500675B6631}"/>
                </a:ext>
              </a:extLst>
            </p:cNvPr>
            <p:cNvSpPr/>
            <p:nvPr/>
          </p:nvSpPr>
          <p:spPr>
            <a:xfrm>
              <a:off x="840967" y="4787380"/>
              <a:ext cx="1920240" cy="4572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000" dirty="0">
                  <a:solidFill>
                    <a:schemeClr val="bg2"/>
                  </a:solidFill>
                  <a:latin typeface="Arial" panose="020B0604020202020204" pitchFamily="34" charset="0"/>
                  <a:cs typeface="Arial" panose="020B0604020202020204" pitchFamily="34" charset="0"/>
                </a:rPr>
                <a:t>6. (Optional) Select a response strategy &amp; determine residual contingency</a:t>
              </a:r>
            </a:p>
          </p:txBody>
        </p:sp>
        <p:cxnSp>
          <p:nvCxnSpPr>
            <p:cNvPr id="62" name="Straight Arrow Connector 61">
              <a:extLst>
                <a:ext uri="{FF2B5EF4-FFF2-40B4-BE49-F238E27FC236}">
                  <a16:creationId xmlns:a16="http://schemas.microsoft.com/office/drawing/2014/main" id="{63C61AC3-9E22-1E41-B53F-29A973409DEC}"/>
                </a:ext>
              </a:extLst>
            </p:cNvPr>
            <p:cNvCxnSpPr>
              <a:cxnSpLocks/>
              <a:stCxn id="45" idx="2"/>
              <a:endCxn id="61" idx="0"/>
            </p:cNvCxnSpPr>
            <p:nvPr/>
          </p:nvCxnSpPr>
          <p:spPr>
            <a:xfrm flipH="1">
              <a:off x="1801087" y="4635379"/>
              <a:ext cx="6" cy="1520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459DCC8-CD50-AB43-8D77-7B4F77E3DB88}"/>
                </a:ext>
              </a:extLst>
            </p:cNvPr>
            <p:cNvCxnSpPr>
              <a:cxnSpLocks/>
            </p:cNvCxnSpPr>
            <p:nvPr/>
          </p:nvCxnSpPr>
          <p:spPr>
            <a:xfrm flipH="1">
              <a:off x="1801077" y="5259662"/>
              <a:ext cx="6" cy="1520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0497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F4003-6F7E-4CF6-9C6D-8A0CB86BD4E1}"/>
              </a:ext>
            </a:extLst>
          </p:cNvPr>
          <p:cNvSpPr>
            <a:spLocks noGrp="1"/>
          </p:cNvSpPr>
          <p:nvPr>
            <p:ph type="title"/>
          </p:nvPr>
        </p:nvSpPr>
        <p:spPr/>
        <p:txBody>
          <a:bodyPr/>
          <a:lstStyle/>
          <a:p>
            <a:r>
              <a:rPr lang="en-US" dirty="0"/>
              <a:t>Step 3</a:t>
            </a:r>
          </a:p>
        </p:txBody>
      </p:sp>
      <p:sp>
        <p:nvSpPr>
          <p:cNvPr id="4" name="Slide Number Placeholder 3">
            <a:extLst>
              <a:ext uri="{FF2B5EF4-FFF2-40B4-BE49-F238E27FC236}">
                <a16:creationId xmlns:a16="http://schemas.microsoft.com/office/drawing/2014/main" id="{160742CA-4DAF-4437-A832-8BDE7078B0CD}"/>
              </a:ext>
            </a:extLst>
          </p:cNvPr>
          <p:cNvSpPr>
            <a:spLocks noGrp="1"/>
          </p:cNvSpPr>
          <p:nvPr>
            <p:ph type="sldNum" sz="quarter" idx="12"/>
          </p:nvPr>
        </p:nvSpPr>
        <p:spPr/>
        <p:txBody>
          <a:bodyPr/>
          <a:lstStyle/>
          <a:p>
            <a:fld id="{01CAD1CC-3D4E-204A-B9A6-B313B9149B73}" type="slidenum">
              <a:rPr lang="en-US" smtClean="0"/>
              <a:t>13</a:t>
            </a:fld>
            <a:endParaRPr lang="en-US"/>
          </a:p>
        </p:txBody>
      </p:sp>
      <p:sp>
        <p:nvSpPr>
          <p:cNvPr id="35" name="TextBox 34">
            <a:extLst>
              <a:ext uri="{FF2B5EF4-FFF2-40B4-BE49-F238E27FC236}">
                <a16:creationId xmlns:a16="http://schemas.microsoft.com/office/drawing/2014/main" id="{7079DBF8-789A-4D1E-B484-382D8E3F1841}"/>
              </a:ext>
            </a:extLst>
          </p:cNvPr>
          <p:cNvSpPr txBox="1"/>
          <p:nvPr/>
        </p:nvSpPr>
        <p:spPr>
          <a:xfrm>
            <a:off x="4572001" y="3951496"/>
            <a:ext cx="4060400" cy="2120068"/>
          </a:xfrm>
          <a:prstGeom prst="rect">
            <a:avLst/>
          </a:prstGeom>
          <a:solidFill>
            <a:schemeClr val="bg1"/>
          </a:solidFill>
          <a:ln>
            <a:noFill/>
          </a:ln>
        </p:spPr>
        <p:txBody>
          <a:bodyPr wrap="square" rtlCol="0">
            <a:spAutoFit/>
          </a:bodyPr>
          <a:lstStyle/>
          <a:p>
            <a:pPr marL="285750" indent="-285750" algn="l">
              <a:lnSpc>
                <a:spcPct val="150000"/>
              </a:lnSpc>
              <a:buFontTx/>
              <a:buChar char="-"/>
            </a:pPr>
            <a:r>
              <a:rPr lang="en-US" dirty="0">
                <a:latin typeface="Times" panose="02020603050405020304" pitchFamily="18" charset="0"/>
                <a:cs typeface="Times" panose="02020603050405020304" pitchFamily="18" charset="0"/>
              </a:rPr>
              <a:t>Evaluate the risk’s significance on the project.</a:t>
            </a:r>
          </a:p>
          <a:p>
            <a:pPr marL="285750" indent="-285750" algn="l">
              <a:lnSpc>
                <a:spcPct val="150000"/>
              </a:lnSpc>
              <a:buFontTx/>
              <a:buChar char="-"/>
            </a:pPr>
            <a:r>
              <a:rPr lang="en-US" dirty="0">
                <a:solidFill>
                  <a:srgbClr val="FF0000"/>
                </a:solidFill>
                <a:latin typeface="Times" panose="02020603050405020304" pitchFamily="18" charset="0"/>
                <a:cs typeface="Times" panose="02020603050405020304" pitchFamily="18" charset="0"/>
              </a:rPr>
              <a:t>Assign scores from 1 to 5 to the risks</a:t>
            </a:r>
            <a:r>
              <a:rPr lang="en-US" dirty="0">
                <a:latin typeface="Times" panose="02020603050405020304" pitchFamily="18" charset="0"/>
                <a:cs typeface="Times" panose="02020603050405020304" pitchFamily="18" charset="0"/>
              </a:rPr>
              <a:t> in terms of occurrence probability and their impacts.</a:t>
            </a:r>
          </a:p>
        </p:txBody>
      </p:sp>
      <p:sp>
        <p:nvSpPr>
          <p:cNvPr id="36" name="TextBox 35">
            <a:extLst>
              <a:ext uri="{FF2B5EF4-FFF2-40B4-BE49-F238E27FC236}">
                <a16:creationId xmlns:a16="http://schemas.microsoft.com/office/drawing/2014/main" id="{B289DC31-E36E-4945-A6E2-DAF877E1EF2B}"/>
              </a:ext>
            </a:extLst>
          </p:cNvPr>
          <p:cNvSpPr txBox="1"/>
          <p:nvPr/>
        </p:nvSpPr>
        <p:spPr>
          <a:xfrm>
            <a:off x="4480060" y="3554672"/>
            <a:ext cx="4060400" cy="369332"/>
          </a:xfrm>
          <a:prstGeom prst="rect">
            <a:avLst/>
          </a:prstGeom>
          <a:solidFill>
            <a:schemeClr val="bg1"/>
          </a:solidFill>
          <a:ln>
            <a:solidFill>
              <a:schemeClr val="bg1"/>
            </a:solidFill>
          </a:ln>
        </p:spPr>
        <p:txBody>
          <a:bodyPr wrap="square" rtlCol="0">
            <a:spAutoFit/>
          </a:bodyPr>
          <a:lstStyle/>
          <a:p>
            <a:pPr algn="l"/>
            <a:r>
              <a:rPr lang="en-US" b="1" u="sng" dirty="0">
                <a:latin typeface="Times" panose="02020603050405020304" pitchFamily="18" charset="0"/>
                <a:cs typeface="Times" panose="02020603050405020304" pitchFamily="18" charset="0"/>
              </a:rPr>
              <a:t>Step 3:</a:t>
            </a:r>
            <a:r>
              <a:rPr lang="en-US" b="1" i="1" dirty="0">
                <a:latin typeface="Times" panose="02020603050405020304" pitchFamily="18" charset="0"/>
                <a:cs typeface="Times" panose="02020603050405020304" pitchFamily="18" charset="0"/>
              </a:rPr>
              <a:t> </a:t>
            </a:r>
            <a:r>
              <a:rPr lang="en-US" i="1" dirty="0">
                <a:latin typeface="Times" panose="02020603050405020304" pitchFamily="18" charset="0"/>
                <a:cs typeface="Times" panose="02020603050405020304" pitchFamily="18" charset="0"/>
              </a:rPr>
              <a:t>Conduct qualitative assessment</a:t>
            </a:r>
          </a:p>
        </p:txBody>
      </p:sp>
      <p:sp>
        <p:nvSpPr>
          <p:cNvPr id="37" name="Content Placeholder 2">
            <a:extLst>
              <a:ext uri="{FF2B5EF4-FFF2-40B4-BE49-F238E27FC236}">
                <a16:creationId xmlns:a16="http://schemas.microsoft.com/office/drawing/2014/main" id="{7439890F-6B9B-40A8-A3D5-20D20D8DA918}"/>
              </a:ext>
            </a:extLst>
          </p:cNvPr>
          <p:cNvSpPr txBox="1">
            <a:spLocks/>
          </p:cNvSpPr>
          <p:nvPr/>
        </p:nvSpPr>
        <p:spPr>
          <a:xfrm>
            <a:off x="2504760" y="19892"/>
            <a:ext cx="6639240" cy="365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altLang="ko-KR" sz="1400" i="1"/>
              <a:t>5.</a:t>
            </a:r>
            <a:r>
              <a:rPr lang="ko-KR" altLang="en-US" sz="1400" i="1"/>
              <a:t> </a:t>
            </a:r>
            <a:r>
              <a:rPr lang="en-US" sz="1400" i="1"/>
              <a:t>Guidance on Risk-Driven Approach for Estimating Construction Contingencies </a:t>
            </a:r>
            <a:endParaRPr lang="en-US" sz="1400" i="1" dirty="0"/>
          </a:p>
        </p:txBody>
      </p:sp>
      <p:grpSp>
        <p:nvGrpSpPr>
          <p:cNvPr id="38" name="Group 37">
            <a:extLst>
              <a:ext uri="{FF2B5EF4-FFF2-40B4-BE49-F238E27FC236}">
                <a16:creationId xmlns:a16="http://schemas.microsoft.com/office/drawing/2014/main" id="{2BCBABF3-D50E-894F-A9B2-3DEC620308B9}"/>
              </a:ext>
            </a:extLst>
          </p:cNvPr>
          <p:cNvGrpSpPr/>
          <p:nvPr/>
        </p:nvGrpSpPr>
        <p:grpSpPr>
          <a:xfrm>
            <a:off x="840967" y="1623091"/>
            <a:ext cx="4640250" cy="4846320"/>
            <a:chOff x="840967" y="1623091"/>
            <a:chExt cx="4640250" cy="4270360"/>
          </a:xfrm>
        </p:grpSpPr>
        <p:sp>
          <p:nvSpPr>
            <p:cNvPr id="39" name="Rectangle 38">
              <a:extLst>
                <a:ext uri="{FF2B5EF4-FFF2-40B4-BE49-F238E27FC236}">
                  <a16:creationId xmlns:a16="http://schemas.microsoft.com/office/drawing/2014/main" id="{64076C45-90DA-594E-8197-CFECBDF27DA1}"/>
                </a:ext>
              </a:extLst>
            </p:cNvPr>
            <p:cNvSpPr/>
            <p:nvPr/>
          </p:nvSpPr>
          <p:spPr>
            <a:xfrm>
              <a:off x="840973" y="1690689"/>
              <a:ext cx="1920240" cy="473188"/>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000" dirty="0">
                  <a:solidFill>
                    <a:schemeClr val="bg2"/>
                  </a:solidFill>
                  <a:latin typeface="Arial" panose="020B0604020202020204" pitchFamily="34" charset="0"/>
                  <a:cs typeface="Arial" panose="020B0604020202020204" pitchFamily="34" charset="0"/>
                </a:rPr>
                <a:t>1. Determine project characteristics, conditions, and environments</a:t>
              </a:r>
            </a:p>
          </p:txBody>
        </p:sp>
        <p:sp>
          <p:nvSpPr>
            <p:cNvPr id="40" name="Diamond 39">
              <a:extLst>
                <a:ext uri="{FF2B5EF4-FFF2-40B4-BE49-F238E27FC236}">
                  <a16:creationId xmlns:a16="http://schemas.microsoft.com/office/drawing/2014/main" id="{8C943EA6-6C6F-6A4A-8536-4F8EBADB1017}"/>
                </a:ext>
              </a:extLst>
            </p:cNvPr>
            <p:cNvSpPr/>
            <p:nvPr/>
          </p:nvSpPr>
          <p:spPr>
            <a:xfrm>
              <a:off x="2976509" y="1623091"/>
              <a:ext cx="1737361" cy="608385"/>
            </a:xfrm>
            <a:prstGeom prst="diamond">
              <a:avLst/>
            </a:prstGeom>
            <a:solidFill>
              <a:schemeClr val="accent3">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rtlCol="0" anchor="ctr">
              <a:noAutofit/>
            </a:bodyPr>
            <a:lstStyle/>
            <a:p>
              <a:pPr algn="ctr"/>
              <a:r>
                <a:rPr lang="en-US" sz="1000" dirty="0">
                  <a:solidFill>
                    <a:schemeClr val="bg2"/>
                  </a:solidFill>
                  <a:latin typeface="Arial" panose="020B0604020202020204" pitchFamily="34" charset="0"/>
                  <a:cs typeface="Arial" panose="020B0604020202020204" pitchFamily="34" charset="0"/>
                </a:rPr>
                <a:t>Is there any trigger?</a:t>
              </a:r>
            </a:p>
          </p:txBody>
        </p:sp>
        <p:sp>
          <p:nvSpPr>
            <p:cNvPr id="41" name="TextBox 40">
              <a:extLst>
                <a:ext uri="{FF2B5EF4-FFF2-40B4-BE49-F238E27FC236}">
                  <a16:creationId xmlns:a16="http://schemas.microsoft.com/office/drawing/2014/main" id="{4705C46A-1380-C94C-BD64-25BC1BDDC408}"/>
                </a:ext>
              </a:extLst>
            </p:cNvPr>
            <p:cNvSpPr txBox="1"/>
            <p:nvPr/>
          </p:nvSpPr>
          <p:spPr>
            <a:xfrm>
              <a:off x="1803057" y="3451616"/>
              <a:ext cx="447831" cy="182022"/>
            </a:xfrm>
            <a:prstGeom prst="rect">
              <a:avLst/>
            </a:prstGeom>
            <a:noFill/>
          </p:spPr>
          <p:txBody>
            <a:bodyPr wrap="square" rtlCol="0">
              <a:spAutoFit/>
            </a:bodyPr>
            <a:lstStyle/>
            <a:p>
              <a:pPr algn="l"/>
              <a:r>
                <a:rPr lang="en-US" sz="1000" dirty="0">
                  <a:latin typeface="Arial" panose="020B0604020202020204" pitchFamily="34" charset="0"/>
                  <a:cs typeface="Arial" panose="020B0604020202020204" pitchFamily="34" charset="0"/>
                </a:rPr>
                <a:t>Yes</a:t>
              </a:r>
            </a:p>
          </p:txBody>
        </p:sp>
        <p:sp>
          <p:nvSpPr>
            <p:cNvPr id="42" name="Rounded Rectangle 41">
              <a:extLst>
                <a:ext uri="{FF2B5EF4-FFF2-40B4-BE49-F238E27FC236}">
                  <a16:creationId xmlns:a16="http://schemas.microsoft.com/office/drawing/2014/main" id="{286AD4BB-EAA0-034D-B054-831C77D7F276}"/>
                </a:ext>
              </a:extLst>
            </p:cNvPr>
            <p:cNvSpPr/>
            <p:nvPr/>
          </p:nvSpPr>
          <p:spPr>
            <a:xfrm>
              <a:off x="4940431" y="1690689"/>
              <a:ext cx="540786" cy="473188"/>
            </a:xfrm>
            <a:prstGeom prst="roundRect">
              <a:avLst/>
            </a:prstGeom>
            <a:solidFill>
              <a:schemeClr val="accent3">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a:r>
                <a:rPr lang="en-US" sz="1000" dirty="0">
                  <a:solidFill>
                    <a:schemeClr val="bg2"/>
                  </a:solidFill>
                  <a:latin typeface="Arial" panose="020B0604020202020204" pitchFamily="34" charset="0"/>
                  <a:cs typeface="Arial" panose="020B0604020202020204" pitchFamily="34" charset="0"/>
                </a:rPr>
                <a:t>Stop</a:t>
              </a:r>
            </a:p>
          </p:txBody>
        </p:sp>
        <p:sp>
          <p:nvSpPr>
            <p:cNvPr id="43" name="Rectangle 42">
              <a:extLst>
                <a:ext uri="{FF2B5EF4-FFF2-40B4-BE49-F238E27FC236}">
                  <a16:creationId xmlns:a16="http://schemas.microsoft.com/office/drawing/2014/main" id="{7926E0A8-8268-9947-8B0F-BD6F5011C137}"/>
                </a:ext>
              </a:extLst>
            </p:cNvPr>
            <p:cNvSpPr/>
            <p:nvPr/>
          </p:nvSpPr>
          <p:spPr>
            <a:xfrm>
              <a:off x="840973" y="2385727"/>
              <a:ext cx="1920240" cy="405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000" dirty="0">
                  <a:latin typeface="Arial" panose="020B0604020202020204" pitchFamily="34" charset="0"/>
                  <a:cs typeface="Arial" panose="020B0604020202020204" pitchFamily="34" charset="0"/>
                </a:rPr>
                <a:t>3. Conduct qualitative assessment</a:t>
              </a:r>
            </a:p>
          </p:txBody>
        </p:sp>
        <p:sp>
          <p:nvSpPr>
            <p:cNvPr id="44" name="Rectangle 43">
              <a:extLst>
                <a:ext uri="{FF2B5EF4-FFF2-40B4-BE49-F238E27FC236}">
                  <a16:creationId xmlns:a16="http://schemas.microsoft.com/office/drawing/2014/main" id="{1FC3298A-9A32-FD46-928A-9B9992CF7139}"/>
                </a:ext>
              </a:extLst>
            </p:cNvPr>
            <p:cNvSpPr/>
            <p:nvPr/>
          </p:nvSpPr>
          <p:spPr>
            <a:xfrm>
              <a:off x="840973" y="3679144"/>
              <a:ext cx="1920240" cy="40559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000" dirty="0">
                  <a:solidFill>
                    <a:schemeClr val="bg2"/>
                  </a:solidFill>
                  <a:latin typeface="Arial" panose="020B0604020202020204" pitchFamily="34" charset="0"/>
                  <a:cs typeface="Arial" panose="020B0604020202020204" pitchFamily="34" charset="0"/>
                </a:rPr>
                <a:t>4. Gather information &amp; data from SMEs</a:t>
              </a:r>
            </a:p>
          </p:txBody>
        </p:sp>
        <p:sp>
          <p:nvSpPr>
            <p:cNvPr id="45" name="Rectangle 44">
              <a:extLst>
                <a:ext uri="{FF2B5EF4-FFF2-40B4-BE49-F238E27FC236}">
                  <a16:creationId xmlns:a16="http://schemas.microsoft.com/office/drawing/2014/main" id="{5AD8D00C-4671-B941-BA8F-7060835E79C9}"/>
                </a:ext>
              </a:extLst>
            </p:cNvPr>
            <p:cNvSpPr/>
            <p:nvPr/>
          </p:nvSpPr>
          <p:spPr>
            <a:xfrm>
              <a:off x="840973" y="4229789"/>
              <a:ext cx="1920240" cy="40559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000" dirty="0">
                  <a:solidFill>
                    <a:schemeClr val="bg2"/>
                  </a:solidFill>
                  <a:latin typeface="Arial" panose="020B0604020202020204" pitchFamily="34" charset="0"/>
                  <a:cs typeface="Arial" panose="020B0604020202020204" pitchFamily="34" charset="0"/>
                </a:rPr>
                <a:t>5. Determine the probability and cost impact of the risk</a:t>
              </a:r>
            </a:p>
          </p:txBody>
        </p:sp>
        <p:cxnSp>
          <p:nvCxnSpPr>
            <p:cNvPr id="46" name="Straight Arrow Connector 45">
              <a:extLst>
                <a:ext uri="{FF2B5EF4-FFF2-40B4-BE49-F238E27FC236}">
                  <a16:creationId xmlns:a16="http://schemas.microsoft.com/office/drawing/2014/main" id="{6908B1BD-9AB5-BA49-885D-A89415715EAA}"/>
                </a:ext>
              </a:extLst>
            </p:cNvPr>
            <p:cNvCxnSpPr>
              <a:stCxn id="44" idx="2"/>
              <a:endCxn id="45" idx="0"/>
            </p:cNvCxnSpPr>
            <p:nvPr/>
          </p:nvCxnSpPr>
          <p:spPr>
            <a:xfrm>
              <a:off x="1801093" y="4084734"/>
              <a:ext cx="0" cy="1450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Parallelogram 46">
              <a:extLst>
                <a:ext uri="{FF2B5EF4-FFF2-40B4-BE49-F238E27FC236}">
                  <a16:creationId xmlns:a16="http://schemas.microsoft.com/office/drawing/2014/main" id="{8C2822DC-87CA-CE47-B012-303D9E34737F}"/>
                </a:ext>
              </a:extLst>
            </p:cNvPr>
            <p:cNvSpPr/>
            <p:nvPr/>
          </p:nvSpPr>
          <p:spPr>
            <a:xfrm>
              <a:off x="840973" y="5420263"/>
              <a:ext cx="1920240" cy="473188"/>
            </a:xfrm>
            <a:prstGeom prst="parallelogram">
              <a:avLst/>
            </a:prstGeom>
            <a:solidFill>
              <a:schemeClr val="accent3">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r>
                <a:rPr lang="en-US" sz="1000" dirty="0">
                  <a:solidFill>
                    <a:schemeClr val="bg2"/>
                  </a:solidFill>
                  <a:latin typeface="Arial" panose="020B0604020202020204" pitchFamily="34" charset="0"/>
                  <a:cs typeface="Arial" panose="020B0604020202020204" pitchFamily="34" charset="0"/>
                </a:rPr>
                <a:t>Output the contingency amount for the risk </a:t>
              </a:r>
            </a:p>
          </p:txBody>
        </p:sp>
        <p:sp>
          <p:nvSpPr>
            <p:cNvPr id="48" name="Rectangle 47">
              <a:extLst>
                <a:ext uri="{FF2B5EF4-FFF2-40B4-BE49-F238E27FC236}">
                  <a16:creationId xmlns:a16="http://schemas.microsoft.com/office/drawing/2014/main" id="{902E0B93-90F8-5440-A91A-E5B14B56BCEE}"/>
                </a:ext>
              </a:extLst>
            </p:cNvPr>
            <p:cNvSpPr/>
            <p:nvPr/>
          </p:nvSpPr>
          <p:spPr>
            <a:xfrm>
              <a:off x="2976509" y="2385727"/>
              <a:ext cx="1737361" cy="40559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000" dirty="0">
                  <a:solidFill>
                    <a:schemeClr val="bg2"/>
                  </a:solidFill>
                  <a:latin typeface="Arial" panose="020B0604020202020204" pitchFamily="34" charset="0"/>
                  <a:cs typeface="Arial" panose="020B0604020202020204" pitchFamily="34" charset="0"/>
                </a:rPr>
                <a:t>2. Contact subject matter experts (SMEs)</a:t>
              </a:r>
            </a:p>
          </p:txBody>
        </p:sp>
        <p:sp>
          <p:nvSpPr>
            <p:cNvPr id="49" name="Diamond 48">
              <a:extLst>
                <a:ext uri="{FF2B5EF4-FFF2-40B4-BE49-F238E27FC236}">
                  <a16:creationId xmlns:a16="http://schemas.microsoft.com/office/drawing/2014/main" id="{FA195064-1C8F-9944-A054-F3B61F5310ED}"/>
                </a:ext>
              </a:extLst>
            </p:cNvPr>
            <p:cNvSpPr/>
            <p:nvPr/>
          </p:nvSpPr>
          <p:spPr>
            <a:xfrm>
              <a:off x="840973" y="2935221"/>
              <a:ext cx="1920240" cy="608385"/>
            </a:xfrm>
            <a:prstGeom prst="diamond">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nchor="ctr">
              <a:noAutofit/>
            </a:bodyPr>
            <a:lstStyle/>
            <a:p>
              <a:pPr algn="ctr"/>
              <a:r>
                <a:rPr lang="en-US" sz="1000" dirty="0">
                  <a:latin typeface="Arial" panose="020B0604020202020204" pitchFamily="34" charset="0"/>
                  <a:cs typeface="Arial" panose="020B0604020202020204" pitchFamily="34" charset="0"/>
                </a:rPr>
                <a:t>Is this risk significant?</a:t>
              </a:r>
            </a:p>
          </p:txBody>
        </p:sp>
        <p:cxnSp>
          <p:nvCxnSpPr>
            <p:cNvPr id="50" name="Straight Arrow Connector 49">
              <a:extLst>
                <a:ext uri="{FF2B5EF4-FFF2-40B4-BE49-F238E27FC236}">
                  <a16:creationId xmlns:a16="http://schemas.microsoft.com/office/drawing/2014/main" id="{DB980CE3-5E35-8A43-AE57-2FC3A5639D53}"/>
                </a:ext>
              </a:extLst>
            </p:cNvPr>
            <p:cNvCxnSpPr>
              <a:cxnSpLocks/>
            </p:cNvCxnSpPr>
            <p:nvPr/>
          </p:nvCxnSpPr>
          <p:spPr>
            <a:xfrm>
              <a:off x="2755006" y="1927283"/>
              <a:ext cx="22860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8E65CF2D-B996-1746-8573-48852F84FB8D}"/>
                </a:ext>
              </a:extLst>
            </p:cNvPr>
            <p:cNvCxnSpPr>
              <a:stCxn id="40" idx="2"/>
              <a:endCxn id="48" idx="0"/>
            </p:cNvCxnSpPr>
            <p:nvPr/>
          </p:nvCxnSpPr>
          <p:spPr>
            <a:xfrm>
              <a:off x="3845189" y="2231476"/>
              <a:ext cx="0" cy="1542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1B905E9A-5E1F-1B43-BD34-6495D604E25C}"/>
                </a:ext>
              </a:extLst>
            </p:cNvPr>
            <p:cNvCxnSpPr>
              <a:stCxn id="40" idx="3"/>
              <a:endCxn id="42" idx="1"/>
            </p:cNvCxnSpPr>
            <p:nvPr/>
          </p:nvCxnSpPr>
          <p:spPr>
            <a:xfrm flipV="1">
              <a:off x="4713870" y="1927283"/>
              <a:ext cx="22656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569F1629-6871-6E40-81A7-48CF687139BC}"/>
                </a:ext>
              </a:extLst>
            </p:cNvPr>
            <p:cNvSpPr txBox="1"/>
            <p:nvPr/>
          </p:nvSpPr>
          <p:spPr>
            <a:xfrm>
              <a:off x="4559656" y="1708183"/>
              <a:ext cx="447831" cy="182022"/>
            </a:xfrm>
            <a:prstGeom prst="rect">
              <a:avLst/>
            </a:prstGeom>
            <a:noFill/>
          </p:spPr>
          <p:txBody>
            <a:bodyPr wrap="square" rtlCol="0">
              <a:spAutoFit/>
            </a:bodyPr>
            <a:lstStyle/>
            <a:p>
              <a:pPr algn="l"/>
              <a:r>
                <a:rPr lang="en-US" sz="1000" dirty="0">
                  <a:latin typeface="Arial" panose="020B0604020202020204" pitchFamily="34" charset="0"/>
                  <a:cs typeface="Arial" panose="020B0604020202020204" pitchFamily="34" charset="0"/>
                </a:rPr>
                <a:t>No</a:t>
              </a:r>
            </a:p>
          </p:txBody>
        </p:sp>
        <p:sp>
          <p:nvSpPr>
            <p:cNvPr id="54" name="TextBox 53">
              <a:extLst>
                <a:ext uri="{FF2B5EF4-FFF2-40B4-BE49-F238E27FC236}">
                  <a16:creationId xmlns:a16="http://schemas.microsoft.com/office/drawing/2014/main" id="{9517EC5E-DE35-544C-8B53-10BB73059649}"/>
                </a:ext>
              </a:extLst>
            </p:cNvPr>
            <p:cNvSpPr txBox="1"/>
            <p:nvPr/>
          </p:nvSpPr>
          <p:spPr>
            <a:xfrm>
              <a:off x="3906557" y="2168235"/>
              <a:ext cx="447831" cy="182022"/>
            </a:xfrm>
            <a:prstGeom prst="rect">
              <a:avLst/>
            </a:prstGeom>
            <a:noFill/>
          </p:spPr>
          <p:txBody>
            <a:bodyPr wrap="square" rtlCol="0">
              <a:spAutoFit/>
            </a:bodyPr>
            <a:lstStyle/>
            <a:p>
              <a:pPr algn="l"/>
              <a:r>
                <a:rPr lang="en-US" sz="1000" dirty="0">
                  <a:latin typeface="Arial" panose="020B0604020202020204" pitchFamily="34" charset="0"/>
                  <a:cs typeface="Arial" panose="020B0604020202020204" pitchFamily="34" charset="0"/>
                </a:rPr>
                <a:t>Yes</a:t>
              </a:r>
            </a:p>
          </p:txBody>
        </p:sp>
        <p:cxnSp>
          <p:nvCxnSpPr>
            <p:cNvPr id="55" name="Straight Arrow Connector 54">
              <a:extLst>
                <a:ext uri="{FF2B5EF4-FFF2-40B4-BE49-F238E27FC236}">
                  <a16:creationId xmlns:a16="http://schemas.microsoft.com/office/drawing/2014/main" id="{590924C2-2DE0-9948-B049-5F1934FD5132}"/>
                </a:ext>
              </a:extLst>
            </p:cNvPr>
            <p:cNvCxnSpPr>
              <a:cxnSpLocks/>
            </p:cNvCxnSpPr>
            <p:nvPr/>
          </p:nvCxnSpPr>
          <p:spPr>
            <a:xfrm flipH="1">
              <a:off x="2747918" y="2588522"/>
              <a:ext cx="228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53A7E9AD-1A1A-7D48-A704-C2BDEF8F245A}"/>
                </a:ext>
              </a:extLst>
            </p:cNvPr>
            <p:cNvCxnSpPr>
              <a:stCxn id="43" idx="2"/>
              <a:endCxn id="49" idx="0"/>
            </p:cNvCxnSpPr>
            <p:nvPr/>
          </p:nvCxnSpPr>
          <p:spPr>
            <a:xfrm>
              <a:off x="1801093" y="2791317"/>
              <a:ext cx="0" cy="1439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F683FF0D-E62A-B548-93A8-1B58D5CE5906}"/>
                </a:ext>
              </a:extLst>
            </p:cNvPr>
            <p:cNvCxnSpPr>
              <a:stCxn id="49" idx="2"/>
              <a:endCxn id="44" idx="0"/>
            </p:cNvCxnSpPr>
            <p:nvPr/>
          </p:nvCxnSpPr>
          <p:spPr>
            <a:xfrm>
              <a:off x="1801093" y="3543606"/>
              <a:ext cx="0" cy="1355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8" name="Rounded Rectangle 57">
              <a:extLst>
                <a:ext uri="{FF2B5EF4-FFF2-40B4-BE49-F238E27FC236}">
                  <a16:creationId xmlns:a16="http://schemas.microsoft.com/office/drawing/2014/main" id="{CFF8E534-11D6-874B-8228-88D5B0695C97}"/>
                </a:ext>
              </a:extLst>
            </p:cNvPr>
            <p:cNvSpPr/>
            <p:nvPr/>
          </p:nvSpPr>
          <p:spPr>
            <a:xfrm>
              <a:off x="2989855" y="3004161"/>
              <a:ext cx="540786" cy="473188"/>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a:r>
                <a:rPr lang="en-US" sz="1000" dirty="0">
                  <a:latin typeface="Arial" panose="020B0604020202020204" pitchFamily="34" charset="0"/>
                  <a:cs typeface="Arial" panose="020B0604020202020204" pitchFamily="34" charset="0"/>
                </a:rPr>
                <a:t>Stop</a:t>
              </a:r>
            </a:p>
          </p:txBody>
        </p:sp>
        <p:cxnSp>
          <p:nvCxnSpPr>
            <p:cNvPr id="59" name="Straight Arrow Connector 58">
              <a:extLst>
                <a:ext uri="{FF2B5EF4-FFF2-40B4-BE49-F238E27FC236}">
                  <a16:creationId xmlns:a16="http://schemas.microsoft.com/office/drawing/2014/main" id="{92248B3B-9FAC-EB44-9CBE-6E0CA1BC0F58}"/>
                </a:ext>
              </a:extLst>
            </p:cNvPr>
            <p:cNvCxnSpPr>
              <a:cxnSpLocks/>
            </p:cNvCxnSpPr>
            <p:nvPr/>
          </p:nvCxnSpPr>
          <p:spPr>
            <a:xfrm>
              <a:off x="2757101" y="3240756"/>
              <a:ext cx="2342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1A1DACFF-0ABC-9B48-BABD-D8FADCF2B845}"/>
                </a:ext>
              </a:extLst>
            </p:cNvPr>
            <p:cNvSpPr txBox="1"/>
            <p:nvPr/>
          </p:nvSpPr>
          <p:spPr>
            <a:xfrm>
              <a:off x="2664466" y="3021655"/>
              <a:ext cx="447831" cy="182022"/>
            </a:xfrm>
            <a:prstGeom prst="rect">
              <a:avLst/>
            </a:prstGeom>
            <a:noFill/>
          </p:spPr>
          <p:txBody>
            <a:bodyPr wrap="square" rtlCol="0">
              <a:spAutoFit/>
            </a:bodyPr>
            <a:lstStyle/>
            <a:p>
              <a:pPr algn="l"/>
              <a:r>
                <a:rPr lang="en-US" sz="1000" dirty="0">
                  <a:latin typeface="Arial" panose="020B0604020202020204" pitchFamily="34" charset="0"/>
                  <a:cs typeface="Arial" panose="020B0604020202020204" pitchFamily="34" charset="0"/>
                </a:rPr>
                <a:t>No</a:t>
              </a:r>
            </a:p>
          </p:txBody>
        </p:sp>
        <p:sp>
          <p:nvSpPr>
            <p:cNvPr id="61" name="Rectangle 60">
              <a:extLst>
                <a:ext uri="{FF2B5EF4-FFF2-40B4-BE49-F238E27FC236}">
                  <a16:creationId xmlns:a16="http://schemas.microsoft.com/office/drawing/2014/main" id="{6F1B0527-8C6C-B64A-A980-461C8BBCD481}"/>
                </a:ext>
              </a:extLst>
            </p:cNvPr>
            <p:cNvSpPr/>
            <p:nvPr/>
          </p:nvSpPr>
          <p:spPr>
            <a:xfrm>
              <a:off x="840967" y="4787380"/>
              <a:ext cx="1920240" cy="4572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000" dirty="0">
                  <a:solidFill>
                    <a:schemeClr val="bg2"/>
                  </a:solidFill>
                  <a:latin typeface="Arial" panose="020B0604020202020204" pitchFamily="34" charset="0"/>
                  <a:cs typeface="Arial" panose="020B0604020202020204" pitchFamily="34" charset="0"/>
                </a:rPr>
                <a:t>6. (Optional) Select a response strategy &amp; determine residual contingency</a:t>
              </a:r>
            </a:p>
          </p:txBody>
        </p:sp>
        <p:cxnSp>
          <p:nvCxnSpPr>
            <p:cNvPr id="62" name="Straight Arrow Connector 61">
              <a:extLst>
                <a:ext uri="{FF2B5EF4-FFF2-40B4-BE49-F238E27FC236}">
                  <a16:creationId xmlns:a16="http://schemas.microsoft.com/office/drawing/2014/main" id="{EC70F4E2-FF15-A145-A569-636A9D3816E6}"/>
                </a:ext>
              </a:extLst>
            </p:cNvPr>
            <p:cNvCxnSpPr>
              <a:cxnSpLocks/>
              <a:stCxn id="45" idx="2"/>
              <a:endCxn id="61" idx="0"/>
            </p:cNvCxnSpPr>
            <p:nvPr/>
          </p:nvCxnSpPr>
          <p:spPr>
            <a:xfrm flipH="1">
              <a:off x="1801087" y="4635379"/>
              <a:ext cx="6" cy="1520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17126750-8E11-AF49-9227-4C961B7B529D}"/>
                </a:ext>
              </a:extLst>
            </p:cNvPr>
            <p:cNvCxnSpPr>
              <a:cxnSpLocks/>
            </p:cNvCxnSpPr>
            <p:nvPr/>
          </p:nvCxnSpPr>
          <p:spPr>
            <a:xfrm flipH="1">
              <a:off x="1801077" y="5259662"/>
              <a:ext cx="6" cy="1520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021962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F4003-6F7E-4CF6-9C6D-8A0CB86BD4E1}"/>
              </a:ext>
            </a:extLst>
          </p:cNvPr>
          <p:cNvSpPr>
            <a:spLocks noGrp="1"/>
          </p:cNvSpPr>
          <p:nvPr>
            <p:ph type="title"/>
          </p:nvPr>
        </p:nvSpPr>
        <p:spPr/>
        <p:txBody>
          <a:bodyPr/>
          <a:lstStyle/>
          <a:p>
            <a:r>
              <a:rPr lang="en-US" dirty="0"/>
              <a:t>Step 4</a:t>
            </a:r>
          </a:p>
        </p:txBody>
      </p:sp>
      <p:sp>
        <p:nvSpPr>
          <p:cNvPr id="4" name="Slide Number Placeholder 3">
            <a:extLst>
              <a:ext uri="{FF2B5EF4-FFF2-40B4-BE49-F238E27FC236}">
                <a16:creationId xmlns:a16="http://schemas.microsoft.com/office/drawing/2014/main" id="{160742CA-4DAF-4437-A832-8BDE7078B0CD}"/>
              </a:ext>
            </a:extLst>
          </p:cNvPr>
          <p:cNvSpPr>
            <a:spLocks noGrp="1"/>
          </p:cNvSpPr>
          <p:nvPr>
            <p:ph type="sldNum" sz="quarter" idx="12"/>
          </p:nvPr>
        </p:nvSpPr>
        <p:spPr/>
        <p:txBody>
          <a:bodyPr/>
          <a:lstStyle/>
          <a:p>
            <a:fld id="{01CAD1CC-3D4E-204A-B9A6-B313B9149B73}" type="slidenum">
              <a:rPr lang="en-US" smtClean="0"/>
              <a:t>14</a:t>
            </a:fld>
            <a:endParaRPr lang="en-US"/>
          </a:p>
        </p:txBody>
      </p:sp>
      <p:sp>
        <p:nvSpPr>
          <p:cNvPr id="35" name="TextBox 34">
            <a:extLst>
              <a:ext uri="{FF2B5EF4-FFF2-40B4-BE49-F238E27FC236}">
                <a16:creationId xmlns:a16="http://schemas.microsoft.com/office/drawing/2014/main" id="{77A48E56-F2E1-44F7-91A9-98910BFBD7EF}"/>
              </a:ext>
            </a:extLst>
          </p:cNvPr>
          <p:cNvSpPr txBox="1"/>
          <p:nvPr/>
        </p:nvSpPr>
        <p:spPr>
          <a:xfrm>
            <a:off x="4572001" y="4192796"/>
            <a:ext cx="4060400" cy="1289071"/>
          </a:xfrm>
          <a:prstGeom prst="rect">
            <a:avLst/>
          </a:prstGeom>
          <a:solidFill>
            <a:schemeClr val="bg1"/>
          </a:solidFill>
          <a:ln>
            <a:noFill/>
          </a:ln>
        </p:spPr>
        <p:txBody>
          <a:bodyPr wrap="square" rtlCol="0">
            <a:spAutoFit/>
          </a:bodyPr>
          <a:lstStyle/>
          <a:p>
            <a:pPr marL="285750" indent="-285750" algn="l">
              <a:lnSpc>
                <a:spcPct val="150000"/>
              </a:lnSpc>
              <a:buFontTx/>
              <a:buChar char="-"/>
            </a:pPr>
            <a:r>
              <a:rPr lang="en-US" dirty="0">
                <a:latin typeface="Times" panose="02020603050405020304" pitchFamily="18" charset="0"/>
                <a:cs typeface="Times" panose="02020603050405020304" pitchFamily="18" charset="0"/>
              </a:rPr>
              <a:t>Gather information and data from SMEs that can serve as </a:t>
            </a:r>
            <a:r>
              <a:rPr lang="en-US" dirty="0">
                <a:solidFill>
                  <a:srgbClr val="FF0000"/>
                </a:solidFill>
                <a:latin typeface="Times" panose="02020603050405020304" pitchFamily="18" charset="0"/>
                <a:cs typeface="Times" panose="02020603050405020304" pitchFamily="18" charset="0"/>
              </a:rPr>
              <a:t>a reference for early cost estimators</a:t>
            </a:r>
            <a:r>
              <a:rPr lang="en-US" dirty="0">
                <a:latin typeface="Times" panose="02020603050405020304" pitchFamily="18" charset="0"/>
                <a:cs typeface="Times" panose="02020603050405020304" pitchFamily="18" charset="0"/>
              </a:rPr>
              <a:t>.</a:t>
            </a:r>
          </a:p>
        </p:txBody>
      </p:sp>
      <p:sp>
        <p:nvSpPr>
          <p:cNvPr id="36" name="TextBox 35">
            <a:extLst>
              <a:ext uri="{FF2B5EF4-FFF2-40B4-BE49-F238E27FC236}">
                <a16:creationId xmlns:a16="http://schemas.microsoft.com/office/drawing/2014/main" id="{7AC6E10E-3FB8-4BD4-9D01-CB70311C2D70}"/>
              </a:ext>
            </a:extLst>
          </p:cNvPr>
          <p:cNvSpPr txBox="1"/>
          <p:nvPr/>
        </p:nvSpPr>
        <p:spPr>
          <a:xfrm>
            <a:off x="4480060" y="3562068"/>
            <a:ext cx="4060400" cy="646331"/>
          </a:xfrm>
          <a:prstGeom prst="rect">
            <a:avLst/>
          </a:prstGeom>
          <a:solidFill>
            <a:schemeClr val="bg1"/>
          </a:solidFill>
          <a:ln>
            <a:solidFill>
              <a:schemeClr val="bg1"/>
            </a:solidFill>
          </a:ln>
        </p:spPr>
        <p:txBody>
          <a:bodyPr wrap="square" rtlCol="0">
            <a:spAutoFit/>
          </a:bodyPr>
          <a:lstStyle/>
          <a:p>
            <a:pPr algn="l"/>
            <a:r>
              <a:rPr lang="en-US" b="1" u="sng" dirty="0">
                <a:latin typeface="Times" panose="02020603050405020304" pitchFamily="18" charset="0"/>
                <a:cs typeface="Times" panose="02020603050405020304" pitchFamily="18" charset="0"/>
              </a:rPr>
              <a:t>Step 4:</a:t>
            </a:r>
            <a:r>
              <a:rPr lang="en-US" b="1" i="1" dirty="0">
                <a:latin typeface="Times" panose="02020603050405020304" pitchFamily="18" charset="0"/>
                <a:cs typeface="Times" panose="02020603050405020304" pitchFamily="18" charset="0"/>
              </a:rPr>
              <a:t> </a:t>
            </a:r>
            <a:r>
              <a:rPr lang="en-US" i="1" dirty="0">
                <a:latin typeface="Times" panose="02020603050405020304" pitchFamily="18" charset="0"/>
                <a:cs typeface="Times" panose="02020603050405020304" pitchFamily="18" charset="0"/>
              </a:rPr>
              <a:t>Gather information &amp; data from SMEs</a:t>
            </a:r>
          </a:p>
        </p:txBody>
      </p:sp>
      <p:sp>
        <p:nvSpPr>
          <p:cNvPr id="37" name="Content Placeholder 2">
            <a:extLst>
              <a:ext uri="{FF2B5EF4-FFF2-40B4-BE49-F238E27FC236}">
                <a16:creationId xmlns:a16="http://schemas.microsoft.com/office/drawing/2014/main" id="{8CC6A72E-CC30-4604-88AF-B35F8A872C77}"/>
              </a:ext>
            </a:extLst>
          </p:cNvPr>
          <p:cNvSpPr txBox="1">
            <a:spLocks/>
          </p:cNvSpPr>
          <p:nvPr/>
        </p:nvSpPr>
        <p:spPr>
          <a:xfrm>
            <a:off x="2504760" y="19892"/>
            <a:ext cx="6639240" cy="365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altLang="ko-KR" sz="1400" i="1"/>
              <a:t>5.</a:t>
            </a:r>
            <a:r>
              <a:rPr lang="ko-KR" altLang="en-US" sz="1400" i="1"/>
              <a:t> </a:t>
            </a:r>
            <a:r>
              <a:rPr lang="en-US" sz="1400" i="1"/>
              <a:t>Guidance on Risk-Driven Approach for Estimating Construction Contingencies </a:t>
            </a:r>
            <a:endParaRPr lang="en-US" sz="1400" i="1" dirty="0"/>
          </a:p>
        </p:txBody>
      </p:sp>
      <p:grpSp>
        <p:nvGrpSpPr>
          <p:cNvPr id="38" name="Group 37">
            <a:extLst>
              <a:ext uri="{FF2B5EF4-FFF2-40B4-BE49-F238E27FC236}">
                <a16:creationId xmlns:a16="http://schemas.microsoft.com/office/drawing/2014/main" id="{02243000-3906-5449-81F9-E3937C4253B5}"/>
              </a:ext>
            </a:extLst>
          </p:cNvPr>
          <p:cNvGrpSpPr/>
          <p:nvPr/>
        </p:nvGrpSpPr>
        <p:grpSpPr>
          <a:xfrm>
            <a:off x="840967" y="1623091"/>
            <a:ext cx="4640250" cy="4846320"/>
            <a:chOff x="840967" y="1623091"/>
            <a:chExt cx="4640250" cy="4270360"/>
          </a:xfrm>
        </p:grpSpPr>
        <p:sp>
          <p:nvSpPr>
            <p:cNvPr id="39" name="Rectangle 38">
              <a:extLst>
                <a:ext uri="{FF2B5EF4-FFF2-40B4-BE49-F238E27FC236}">
                  <a16:creationId xmlns:a16="http://schemas.microsoft.com/office/drawing/2014/main" id="{AB30EB1E-4F2B-2448-9B03-F99EFEFD9ABB}"/>
                </a:ext>
              </a:extLst>
            </p:cNvPr>
            <p:cNvSpPr/>
            <p:nvPr/>
          </p:nvSpPr>
          <p:spPr>
            <a:xfrm>
              <a:off x="840973" y="1690689"/>
              <a:ext cx="1920240" cy="473188"/>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000" dirty="0">
                  <a:solidFill>
                    <a:schemeClr val="bg2"/>
                  </a:solidFill>
                  <a:latin typeface="Arial" panose="020B0604020202020204" pitchFamily="34" charset="0"/>
                  <a:cs typeface="Arial" panose="020B0604020202020204" pitchFamily="34" charset="0"/>
                </a:rPr>
                <a:t>1. Determine project characteristics, conditions, and environments</a:t>
              </a:r>
            </a:p>
          </p:txBody>
        </p:sp>
        <p:sp>
          <p:nvSpPr>
            <p:cNvPr id="40" name="Diamond 39">
              <a:extLst>
                <a:ext uri="{FF2B5EF4-FFF2-40B4-BE49-F238E27FC236}">
                  <a16:creationId xmlns:a16="http://schemas.microsoft.com/office/drawing/2014/main" id="{E7D7C2B3-4CBB-9143-BB4E-E5EE476F1942}"/>
                </a:ext>
              </a:extLst>
            </p:cNvPr>
            <p:cNvSpPr/>
            <p:nvPr/>
          </p:nvSpPr>
          <p:spPr>
            <a:xfrm>
              <a:off x="2976509" y="1623091"/>
              <a:ext cx="1737361" cy="608385"/>
            </a:xfrm>
            <a:prstGeom prst="diamond">
              <a:avLst/>
            </a:prstGeom>
            <a:solidFill>
              <a:schemeClr val="accent3">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rtlCol="0" anchor="ctr">
              <a:noAutofit/>
            </a:bodyPr>
            <a:lstStyle/>
            <a:p>
              <a:pPr algn="ctr"/>
              <a:r>
                <a:rPr lang="en-US" sz="1000" dirty="0">
                  <a:solidFill>
                    <a:schemeClr val="bg2"/>
                  </a:solidFill>
                  <a:latin typeface="Arial" panose="020B0604020202020204" pitchFamily="34" charset="0"/>
                  <a:cs typeface="Arial" panose="020B0604020202020204" pitchFamily="34" charset="0"/>
                </a:rPr>
                <a:t>Is there any trigger?</a:t>
              </a:r>
            </a:p>
          </p:txBody>
        </p:sp>
        <p:sp>
          <p:nvSpPr>
            <p:cNvPr id="41" name="TextBox 40">
              <a:extLst>
                <a:ext uri="{FF2B5EF4-FFF2-40B4-BE49-F238E27FC236}">
                  <a16:creationId xmlns:a16="http://schemas.microsoft.com/office/drawing/2014/main" id="{31F92F06-4C97-1C43-ADA0-7B4054B847AC}"/>
                </a:ext>
              </a:extLst>
            </p:cNvPr>
            <p:cNvSpPr txBox="1"/>
            <p:nvPr/>
          </p:nvSpPr>
          <p:spPr>
            <a:xfrm>
              <a:off x="1803057" y="3451616"/>
              <a:ext cx="447831" cy="182022"/>
            </a:xfrm>
            <a:prstGeom prst="rect">
              <a:avLst/>
            </a:prstGeom>
            <a:noFill/>
          </p:spPr>
          <p:txBody>
            <a:bodyPr wrap="square" rtlCol="0">
              <a:spAutoFit/>
            </a:bodyPr>
            <a:lstStyle/>
            <a:p>
              <a:pPr algn="l"/>
              <a:r>
                <a:rPr lang="en-US" sz="1000" dirty="0">
                  <a:latin typeface="Arial" panose="020B0604020202020204" pitchFamily="34" charset="0"/>
                  <a:cs typeface="Arial" panose="020B0604020202020204" pitchFamily="34" charset="0"/>
                </a:rPr>
                <a:t>Yes</a:t>
              </a:r>
            </a:p>
          </p:txBody>
        </p:sp>
        <p:sp>
          <p:nvSpPr>
            <p:cNvPr id="42" name="Rounded Rectangle 41">
              <a:extLst>
                <a:ext uri="{FF2B5EF4-FFF2-40B4-BE49-F238E27FC236}">
                  <a16:creationId xmlns:a16="http://schemas.microsoft.com/office/drawing/2014/main" id="{D07EDE72-46FC-D445-A7FF-A36C14704368}"/>
                </a:ext>
              </a:extLst>
            </p:cNvPr>
            <p:cNvSpPr/>
            <p:nvPr/>
          </p:nvSpPr>
          <p:spPr>
            <a:xfrm>
              <a:off x="4940431" y="1690689"/>
              <a:ext cx="540786" cy="473188"/>
            </a:xfrm>
            <a:prstGeom prst="roundRect">
              <a:avLst/>
            </a:prstGeom>
            <a:solidFill>
              <a:schemeClr val="accent3">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a:r>
                <a:rPr lang="en-US" sz="1000" dirty="0">
                  <a:solidFill>
                    <a:schemeClr val="bg2"/>
                  </a:solidFill>
                  <a:latin typeface="Arial" panose="020B0604020202020204" pitchFamily="34" charset="0"/>
                  <a:cs typeface="Arial" panose="020B0604020202020204" pitchFamily="34" charset="0"/>
                </a:rPr>
                <a:t>Stop</a:t>
              </a:r>
            </a:p>
          </p:txBody>
        </p:sp>
        <p:sp>
          <p:nvSpPr>
            <p:cNvPr id="43" name="Rectangle 42">
              <a:extLst>
                <a:ext uri="{FF2B5EF4-FFF2-40B4-BE49-F238E27FC236}">
                  <a16:creationId xmlns:a16="http://schemas.microsoft.com/office/drawing/2014/main" id="{7DF736DF-D3E1-A248-A8E8-DAFDD2A6BA58}"/>
                </a:ext>
              </a:extLst>
            </p:cNvPr>
            <p:cNvSpPr/>
            <p:nvPr/>
          </p:nvSpPr>
          <p:spPr>
            <a:xfrm>
              <a:off x="840973" y="2385727"/>
              <a:ext cx="1920240" cy="40559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000" dirty="0">
                  <a:solidFill>
                    <a:schemeClr val="bg2"/>
                  </a:solidFill>
                  <a:latin typeface="Arial" panose="020B0604020202020204" pitchFamily="34" charset="0"/>
                  <a:cs typeface="Arial" panose="020B0604020202020204" pitchFamily="34" charset="0"/>
                </a:rPr>
                <a:t>3. Conduct qualitative assessment</a:t>
              </a:r>
            </a:p>
          </p:txBody>
        </p:sp>
        <p:sp>
          <p:nvSpPr>
            <p:cNvPr id="44" name="Rectangle 43">
              <a:extLst>
                <a:ext uri="{FF2B5EF4-FFF2-40B4-BE49-F238E27FC236}">
                  <a16:creationId xmlns:a16="http://schemas.microsoft.com/office/drawing/2014/main" id="{08E92455-A238-0B43-A698-011889DCDEA6}"/>
                </a:ext>
              </a:extLst>
            </p:cNvPr>
            <p:cNvSpPr/>
            <p:nvPr/>
          </p:nvSpPr>
          <p:spPr>
            <a:xfrm>
              <a:off x="840973" y="3679144"/>
              <a:ext cx="1920240" cy="405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000" dirty="0">
                  <a:latin typeface="Arial" panose="020B0604020202020204" pitchFamily="34" charset="0"/>
                  <a:cs typeface="Arial" panose="020B0604020202020204" pitchFamily="34" charset="0"/>
                </a:rPr>
                <a:t>4. Gather information &amp; data from SMEs</a:t>
              </a:r>
            </a:p>
          </p:txBody>
        </p:sp>
        <p:sp>
          <p:nvSpPr>
            <p:cNvPr id="45" name="Rectangle 44">
              <a:extLst>
                <a:ext uri="{FF2B5EF4-FFF2-40B4-BE49-F238E27FC236}">
                  <a16:creationId xmlns:a16="http://schemas.microsoft.com/office/drawing/2014/main" id="{F085DC12-A242-EA4B-811A-89EFE0C92B63}"/>
                </a:ext>
              </a:extLst>
            </p:cNvPr>
            <p:cNvSpPr/>
            <p:nvPr/>
          </p:nvSpPr>
          <p:spPr>
            <a:xfrm>
              <a:off x="840973" y="4229789"/>
              <a:ext cx="1920240" cy="40559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000" dirty="0">
                  <a:solidFill>
                    <a:schemeClr val="bg2"/>
                  </a:solidFill>
                  <a:latin typeface="Arial" panose="020B0604020202020204" pitchFamily="34" charset="0"/>
                  <a:cs typeface="Arial" panose="020B0604020202020204" pitchFamily="34" charset="0"/>
                </a:rPr>
                <a:t>5. Determine the probability and cost impact of the risk</a:t>
              </a:r>
            </a:p>
          </p:txBody>
        </p:sp>
        <p:cxnSp>
          <p:nvCxnSpPr>
            <p:cNvPr id="46" name="Straight Arrow Connector 45">
              <a:extLst>
                <a:ext uri="{FF2B5EF4-FFF2-40B4-BE49-F238E27FC236}">
                  <a16:creationId xmlns:a16="http://schemas.microsoft.com/office/drawing/2014/main" id="{9C394A0C-A3EA-544B-8636-93AD187902C2}"/>
                </a:ext>
              </a:extLst>
            </p:cNvPr>
            <p:cNvCxnSpPr>
              <a:stCxn id="44" idx="2"/>
              <a:endCxn id="45" idx="0"/>
            </p:cNvCxnSpPr>
            <p:nvPr/>
          </p:nvCxnSpPr>
          <p:spPr>
            <a:xfrm>
              <a:off x="1801093" y="4084734"/>
              <a:ext cx="0" cy="1450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Parallelogram 46">
              <a:extLst>
                <a:ext uri="{FF2B5EF4-FFF2-40B4-BE49-F238E27FC236}">
                  <a16:creationId xmlns:a16="http://schemas.microsoft.com/office/drawing/2014/main" id="{D9E329DC-EC99-E14C-BC2E-A5078BEFBA10}"/>
                </a:ext>
              </a:extLst>
            </p:cNvPr>
            <p:cNvSpPr/>
            <p:nvPr/>
          </p:nvSpPr>
          <p:spPr>
            <a:xfrm>
              <a:off x="840973" y="5420263"/>
              <a:ext cx="1920240" cy="473188"/>
            </a:xfrm>
            <a:prstGeom prst="parallelogram">
              <a:avLst/>
            </a:prstGeom>
            <a:solidFill>
              <a:schemeClr val="accent3">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r>
                <a:rPr lang="en-US" sz="1000" dirty="0">
                  <a:solidFill>
                    <a:schemeClr val="bg2"/>
                  </a:solidFill>
                  <a:latin typeface="Arial" panose="020B0604020202020204" pitchFamily="34" charset="0"/>
                  <a:cs typeface="Arial" panose="020B0604020202020204" pitchFamily="34" charset="0"/>
                </a:rPr>
                <a:t>Output the contingency amount for the risk </a:t>
              </a:r>
            </a:p>
          </p:txBody>
        </p:sp>
        <p:sp>
          <p:nvSpPr>
            <p:cNvPr id="48" name="Rectangle 47">
              <a:extLst>
                <a:ext uri="{FF2B5EF4-FFF2-40B4-BE49-F238E27FC236}">
                  <a16:creationId xmlns:a16="http://schemas.microsoft.com/office/drawing/2014/main" id="{BCD07651-4303-B340-AB47-F7F9D5F73FFA}"/>
                </a:ext>
              </a:extLst>
            </p:cNvPr>
            <p:cNvSpPr/>
            <p:nvPr/>
          </p:nvSpPr>
          <p:spPr>
            <a:xfrm>
              <a:off x="2976509" y="2385727"/>
              <a:ext cx="1737361" cy="40559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000" dirty="0">
                  <a:solidFill>
                    <a:schemeClr val="bg2"/>
                  </a:solidFill>
                  <a:latin typeface="Arial" panose="020B0604020202020204" pitchFamily="34" charset="0"/>
                  <a:cs typeface="Arial" panose="020B0604020202020204" pitchFamily="34" charset="0"/>
                </a:rPr>
                <a:t>2. Contact subject matter experts (SMEs)</a:t>
              </a:r>
            </a:p>
          </p:txBody>
        </p:sp>
        <p:sp>
          <p:nvSpPr>
            <p:cNvPr id="49" name="Diamond 48">
              <a:extLst>
                <a:ext uri="{FF2B5EF4-FFF2-40B4-BE49-F238E27FC236}">
                  <a16:creationId xmlns:a16="http://schemas.microsoft.com/office/drawing/2014/main" id="{C9B37A04-DC4B-2E40-A8A8-76CF7A5C943C}"/>
                </a:ext>
              </a:extLst>
            </p:cNvPr>
            <p:cNvSpPr/>
            <p:nvPr/>
          </p:nvSpPr>
          <p:spPr>
            <a:xfrm>
              <a:off x="840973" y="2935221"/>
              <a:ext cx="1920240" cy="608385"/>
            </a:xfrm>
            <a:prstGeom prst="diamond">
              <a:avLst/>
            </a:prstGeom>
            <a:solidFill>
              <a:schemeClr val="accent3">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rtlCol="0" anchor="ctr">
              <a:noAutofit/>
            </a:bodyPr>
            <a:lstStyle/>
            <a:p>
              <a:pPr algn="ctr"/>
              <a:r>
                <a:rPr lang="en-US" sz="1000" dirty="0">
                  <a:solidFill>
                    <a:schemeClr val="bg2"/>
                  </a:solidFill>
                  <a:latin typeface="Arial" panose="020B0604020202020204" pitchFamily="34" charset="0"/>
                  <a:cs typeface="Arial" panose="020B0604020202020204" pitchFamily="34" charset="0"/>
                </a:rPr>
                <a:t>Is this risk significant?</a:t>
              </a:r>
            </a:p>
          </p:txBody>
        </p:sp>
        <p:cxnSp>
          <p:nvCxnSpPr>
            <p:cNvPr id="50" name="Straight Arrow Connector 49">
              <a:extLst>
                <a:ext uri="{FF2B5EF4-FFF2-40B4-BE49-F238E27FC236}">
                  <a16:creationId xmlns:a16="http://schemas.microsoft.com/office/drawing/2014/main" id="{91D8F1F3-4955-DA4F-A100-EF0A3190DE9A}"/>
                </a:ext>
              </a:extLst>
            </p:cNvPr>
            <p:cNvCxnSpPr>
              <a:cxnSpLocks/>
            </p:cNvCxnSpPr>
            <p:nvPr/>
          </p:nvCxnSpPr>
          <p:spPr>
            <a:xfrm>
              <a:off x="2755006" y="1927283"/>
              <a:ext cx="22860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6A4830C4-6F44-1E4D-BE92-6B32923FF5F9}"/>
                </a:ext>
              </a:extLst>
            </p:cNvPr>
            <p:cNvCxnSpPr>
              <a:stCxn id="40" idx="2"/>
              <a:endCxn id="48" idx="0"/>
            </p:cNvCxnSpPr>
            <p:nvPr/>
          </p:nvCxnSpPr>
          <p:spPr>
            <a:xfrm>
              <a:off x="3845189" y="2231476"/>
              <a:ext cx="0" cy="1542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968D84FC-DAC6-FE4C-8587-36358E9757EB}"/>
                </a:ext>
              </a:extLst>
            </p:cNvPr>
            <p:cNvCxnSpPr>
              <a:stCxn id="40" idx="3"/>
              <a:endCxn id="42" idx="1"/>
            </p:cNvCxnSpPr>
            <p:nvPr/>
          </p:nvCxnSpPr>
          <p:spPr>
            <a:xfrm flipV="1">
              <a:off x="4713870" y="1927283"/>
              <a:ext cx="22656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6905255B-2913-4940-8C9B-3E66A3F37870}"/>
                </a:ext>
              </a:extLst>
            </p:cNvPr>
            <p:cNvSpPr txBox="1"/>
            <p:nvPr/>
          </p:nvSpPr>
          <p:spPr>
            <a:xfrm>
              <a:off x="4559656" y="1708183"/>
              <a:ext cx="447831" cy="182022"/>
            </a:xfrm>
            <a:prstGeom prst="rect">
              <a:avLst/>
            </a:prstGeom>
            <a:noFill/>
          </p:spPr>
          <p:txBody>
            <a:bodyPr wrap="square" rtlCol="0">
              <a:spAutoFit/>
            </a:bodyPr>
            <a:lstStyle/>
            <a:p>
              <a:pPr algn="l"/>
              <a:r>
                <a:rPr lang="en-US" sz="1000" dirty="0">
                  <a:latin typeface="Arial" panose="020B0604020202020204" pitchFamily="34" charset="0"/>
                  <a:cs typeface="Arial" panose="020B0604020202020204" pitchFamily="34" charset="0"/>
                </a:rPr>
                <a:t>No</a:t>
              </a:r>
            </a:p>
          </p:txBody>
        </p:sp>
        <p:sp>
          <p:nvSpPr>
            <p:cNvPr id="54" name="TextBox 53">
              <a:extLst>
                <a:ext uri="{FF2B5EF4-FFF2-40B4-BE49-F238E27FC236}">
                  <a16:creationId xmlns:a16="http://schemas.microsoft.com/office/drawing/2014/main" id="{B9CC755B-0B4E-B946-8F80-A65EC0ABE017}"/>
                </a:ext>
              </a:extLst>
            </p:cNvPr>
            <p:cNvSpPr txBox="1"/>
            <p:nvPr/>
          </p:nvSpPr>
          <p:spPr>
            <a:xfrm>
              <a:off x="3906557" y="2168235"/>
              <a:ext cx="447831" cy="182022"/>
            </a:xfrm>
            <a:prstGeom prst="rect">
              <a:avLst/>
            </a:prstGeom>
            <a:noFill/>
          </p:spPr>
          <p:txBody>
            <a:bodyPr wrap="square" rtlCol="0">
              <a:spAutoFit/>
            </a:bodyPr>
            <a:lstStyle/>
            <a:p>
              <a:pPr algn="l"/>
              <a:r>
                <a:rPr lang="en-US" sz="1000" dirty="0">
                  <a:latin typeface="Arial" panose="020B0604020202020204" pitchFamily="34" charset="0"/>
                  <a:cs typeface="Arial" panose="020B0604020202020204" pitchFamily="34" charset="0"/>
                </a:rPr>
                <a:t>Yes</a:t>
              </a:r>
            </a:p>
          </p:txBody>
        </p:sp>
        <p:cxnSp>
          <p:nvCxnSpPr>
            <p:cNvPr id="55" name="Straight Arrow Connector 54">
              <a:extLst>
                <a:ext uri="{FF2B5EF4-FFF2-40B4-BE49-F238E27FC236}">
                  <a16:creationId xmlns:a16="http://schemas.microsoft.com/office/drawing/2014/main" id="{022FB19A-3FBB-5046-ABE2-DEA429C0C59D}"/>
                </a:ext>
              </a:extLst>
            </p:cNvPr>
            <p:cNvCxnSpPr>
              <a:cxnSpLocks/>
            </p:cNvCxnSpPr>
            <p:nvPr/>
          </p:nvCxnSpPr>
          <p:spPr>
            <a:xfrm flipH="1">
              <a:off x="2747918" y="2588522"/>
              <a:ext cx="228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423E6D4F-9EE8-3341-8BBE-B5F75E8225A5}"/>
                </a:ext>
              </a:extLst>
            </p:cNvPr>
            <p:cNvCxnSpPr>
              <a:stCxn id="43" idx="2"/>
              <a:endCxn id="49" idx="0"/>
            </p:cNvCxnSpPr>
            <p:nvPr/>
          </p:nvCxnSpPr>
          <p:spPr>
            <a:xfrm>
              <a:off x="1801093" y="2791317"/>
              <a:ext cx="0" cy="1439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AD42956E-5371-E64C-B11C-271658F7C8E3}"/>
                </a:ext>
              </a:extLst>
            </p:cNvPr>
            <p:cNvCxnSpPr>
              <a:stCxn id="49" idx="2"/>
              <a:endCxn id="44" idx="0"/>
            </p:cNvCxnSpPr>
            <p:nvPr/>
          </p:nvCxnSpPr>
          <p:spPr>
            <a:xfrm>
              <a:off x="1801093" y="3543606"/>
              <a:ext cx="0" cy="1355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8" name="Rounded Rectangle 57">
              <a:extLst>
                <a:ext uri="{FF2B5EF4-FFF2-40B4-BE49-F238E27FC236}">
                  <a16:creationId xmlns:a16="http://schemas.microsoft.com/office/drawing/2014/main" id="{FEE94825-6CB2-0141-BFC8-F5F61C0BEDF2}"/>
                </a:ext>
              </a:extLst>
            </p:cNvPr>
            <p:cNvSpPr/>
            <p:nvPr/>
          </p:nvSpPr>
          <p:spPr>
            <a:xfrm>
              <a:off x="2989855" y="3004161"/>
              <a:ext cx="540786" cy="473188"/>
            </a:xfrm>
            <a:prstGeom prst="roundRect">
              <a:avLst/>
            </a:prstGeom>
            <a:solidFill>
              <a:schemeClr val="accent3">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a:r>
                <a:rPr lang="en-US" sz="1000" dirty="0">
                  <a:solidFill>
                    <a:schemeClr val="bg2"/>
                  </a:solidFill>
                  <a:latin typeface="Arial" panose="020B0604020202020204" pitchFamily="34" charset="0"/>
                  <a:cs typeface="Arial" panose="020B0604020202020204" pitchFamily="34" charset="0"/>
                </a:rPr>
                <a:t>Stop</a:t>
              </a:r>
            </a:p>
          </p:txBody>
        </p:sp>
        <p:cxnSp>
          <p:nvCxnSpPr>
            <p:cNvPr id="59" name="Straight Arrow Connector 58">
              <a:extLst>
                <a:ext uri="{FF2B5EF4-FFF2-40B4-BE49-F238E27FC236}">
                  <a16:creationId xmlns:a16="http://schemas.microsoft.com/office/drawing/2014/main" id="{B49E4053-E664-5247-874A-8919AD8C71E5}"/>
                </a:ext>
              </a:extLst>
            </p:cNvPr>
            <p:cNvCxnSpPr>
              <a:cxnSpLocks/>
            </p:cNvCxnSpPr>
            <p:nvPr/>
          </p:nvCxnSpPr>
          <p:spPr>
            <a:xfrm>
              <a:off x="2757101" y="3240756"/>
              <a:ext cx="2342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19A239FD-E703-5445-925C-130F173A6230}"/>
                </a:ext>
              </a:extLst>
            </p:cNvPr>
            <p:cNvSpPr txBox="1"/>
            <p:nvPr/>
          </p:nvSpPr>
          <p:spPr>
            <a:xfrm>
              <a:off x="2664466" y="3021655"/>
              <a:ext cx="447831" cy="182022"/>
            </a:xfrm>
            <a:prstGeom prst="rect">
              <a:avLst/>
            </a:prstGeom>
            <a:noFill/>
          </p:spPr>
          <p:txBody>
            <a:bodyPr wrap="square" rtlCol="0">
              <a:spAutoFit/>
            </a:bodyPr>
            <a:lstStyle/>
            <a:p>
              <a:pPr algn="l"/>
              <a:r>
                <a:rPr lang="en-US" sz="1000" dirty="0">
                  <a:latin typeface="Arial" panose="020B0604020202020204" pitchFamily="34" charset="0"/>
                  <a:cs typeface="Arial" panose="020B0604020202020204" pitchFamily="34" charset="0"/>
                </a:rPr>
                <a:t>No</a:t>
              </a:r>
            </a:p>
          </p:txBody>
        </p:sp>
        <p:sp>
          <p:nvSpPr>
            <p:cNvPr id="61" name="Rectangle 60">
              <a:extLst>
                <a:ext uri="{FF2B5EF4-FFF2-40B4-BE49-F238E27FC236}">
                  <a16:creationId xmlns:a16="http://schemas.microsoft.com/office/drawing/2014/main" id="{51CF2524-2CE1-B343-A01D-AA918C6C147B}"/>
                </a:ext>
              </a:extLst>
            </p:cNvPr>
            <p:cNvSpPr/>
            <p:nvPr/>
          </p:nvSpPr>
          <p:spPr>
            <a:xfrm>
              <a:off x="840967" y="4787380"/>
              <a:ext cx="1920240" cy="45720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000" dirty="0">
                  <a:solidFill>
                    <a:schemeClr val="bg2"/>
                  </a:solidFill>
                  <a:latin typeface="Arial" panose="020B0604020202020204" pitchFamily="34" charset="0"/>
                  <a:cs typeface="Arial" panose="020B0604020202020204" pitchFamily="34" charset="0"/>
                </a:rPr>
                <a:t>6. (Optional) Select a response strategy &amp; determine residual contingency</a:t>
              </a:r>
            </a:p>
          </p:txBody>
        </p:sp>
        <p:cxnSp>
          <p:nvCxnSpPr>
            <p:cNvPr id="62" name="Straight Arrow Connector 61">
              <a:extLst>
                <a:ext uri="{FF2B5EF4-FFF2-40B4-BE49-F238E27FC236}">
                  <a16:creationId xmlns:a16="http://schemas.microsoft.com/office/drawing/2014/main" id="{A486C917-F1CE-6449-8549-C0BA8A62B828}"/>
                </a:ext>
              </a:extLst>
            </p:cNvPr>
            <p:cNvCxnSpPr>
              <a:cxnSpLocks/>
              <a:stCxn id="45" idx="2"/>
              <a:endCxn id="61" idx="0"/>
            </p:cNvCxnSpPr>
            <p:nvPr/>
          </p:nvCxnSpPr>
          <p:spPr>
            <a:xfrm flipH="1">
              <a:off x="1801087" y="4635379"/>
              <a:ext cx="6" cy="1520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1E639B6C-ABC5-8A4F-97D8-492EE09C2863}"/>
                </a:ext>
              </a:extLst>
            </p:cNvPr>
            <p:cNvCxnSpPr>
              <a:cxnSpLocks/>
            </p:cNvCxnSpPr>
            <p:nvPr/>
          </p:nvCxnSpPr>
          <p:spPr>
            <a:xfrm flipH="1">
              <a:off x="1801077" y="5259662"/>
              <a:ext cx="6" cy="1520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69567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F4003-6F7E-4CF6-9C6D-8A0CB86BD4E1}"/>
              </a:ext>
            </a:extLst>
          </p:cNvPr>
          <p:cNvSpPr>
            <a:spLocks noGrp="1"/>
          </p:cNvSpPr>
          <p:nvPr>
            <p:ph type="title"/>
          </p:nvPr>
        </p:nvSpPr>
        <p:spPr/>
        <p:txBody>
          <a:bodyPr/>
          <a:lstStyle/>
          <a:p>
            <a:r>
              <a:rPr lang="en-US" dirty="0"/>
              <a:t>Step 5 and Step 6</a:t>
            </a:r>
          </a:p>
        </p:txBody>
      </p:sp>
      <p:sp>
        <p:nvSpPr>
          <p:cNvPr id="4" name="Slide Number Placeholder 3">
            <a:extLst>
              <a:ext uri="{FF2B5EF4-FFF2-40B4-BE49-F238E27FC236}">
                <a16:creationId xmlns:a16="http://schemas.microsoft.com/office/drawing/2014/main" id="{160742CA-4DAF-4437-A832-8BDE7078B0CD}"/>
              </a:ext>
            </a:extLst>
          </p:cNvPr>
          <p:cNvSpPr>
            <a:spLocks noGrp="1"/>
          </p:cNvSpPr>
          <p:nvPr>
            <p:ph type="sldNum" sz="quarter" idx="12"/>
          </p:nvPr>
        </p:nvSpPr>
        <p:spPr/>
        <p:txBody>
          <a:bodyPr/>
          <a:lstStyle/>
          <a:p>
            <a:fld id="{01CAD1CC-3D4E-204A-B9A6-B313B9149B73}" type="slidenum">
              <a:rPr lang="en-US" smtClean="0"/>
              <a:t>15</a:t>
            </a:fld>
            <a:endParaRPr lang="en-US"/>
          </a:p>
        </p:txBody>
      </p:sp>
      <p:sp>
        <p:nvSpPr>
          <p:cNvPr id="35" name="TextBox 34">
            <a:extLst>
              <a:ext uri="{FF2B5EF4-FFF2-40B4-BE49-F238E27FC236}">
                <a16:creationId xmlns:a16="http://schemas.microsoft.com/office/drawing/2014/main" id="{10659303-ED3E-4981-A97E-21B2F25A7595}"/>
              </a:ext>
            </a:extLst>
          </p:cNvPr>
          <p:cNvSpPr txBox="1"/>
          <p:nvPr/>
        </p:nvSpPr>
        <p:spPr>
          <a:xfrm>
            <a:off x="4090768" y="3777322"/>
            <a:ext cx="4754880" cy="1719702"/>
          </a:xfrm>
          <a:prstGeom prst="rect">
            <a:avLst/>
          </a:prstGeom>
          <a:solidFill>
            <a:schemeClr val="bg1"/>
          </a:solidFill>
          <a:ln>
            <a:noFill/>
          </a:ln>
        </p:spPr>
        <p:txBody>
          <a:bodyPr wrap="square" rtlCol="0">
            <a:spAutoFit/>
          </a:bodyPr>
          <a:lstStyle/>
          <a:p>
            <a:pPr marL="285750" indent="-285750">
              <a:lnSpc>
                <a:spcPct val="150000"/>
              </a:lnSpc>
              <a:buFontTx/>
              <a:buChar char="-"/>
            </a:pPr>
            <a:r>
              <a:rPr lang="en-US" dirty="0">
                <a:latin typeface="Times" panose="02020603050405020304" pitchFamily="18" charset="0"/>
                <a:cs typeface="Times" panose="02020603050405020304" pitchFamily="18" charset="0"/>
              </a:rPr>
              <a:t>Estimate the risk’s impact (</a:t>
            </a:r>
            <a:r>
              <a:rPr lang="en-US" i="1" dirty="0">
                <a:latin typeface="Times" panose="02020603050405020304" pitchFamily="18" charset="0"/>
                <a:cs typeface="Times" panose="02020603050405020304" pitchFamily="18" charset="0"/>
              </a:rPr>
              <a:t>optimistic (O), most likely (M), and pessimistic (P)</a:t>
            </a:r>
            <a:r>
              <a:rPr lang="en-US" dirty="0">
                <a:latin typeface="Times" panose="02020603050405020304" pitchFamily="18" charset="0"/>
                <a:cs typeface="Times" panose="02020603050405020304" pitchFamily="18" charset="0"/>
              </a:rPr>
              <a:t>). </a:t>
            </a:r>
          </a:p>
          <a:p>
            <a:pPr marL="285750" indent="-285750">
              <a:lnSpc>
                <a:spcPct val="150000"/>
              </a:lnSpc>
              <a:buFontTx/>
              <a:buChar char="-"/>
            </a:pPr>
            <a:r>
              <a:rPr lang="en-US" dirty="0">
                <a:solidFill>
                  <a:srgbClr val="FF0000"/>
                </a:solidFill>
                <a:latin typeface="Times" panose="02020603050405020304" pitchFamily="18" charset="0"/>
                <a:cs typeface="Times" panose="02020603050405020304" pitchFamily="18" charset="0"/>
              </a:rPr>
              <a:t>The average impact: </a:t>
            </a:r>
            <a:r>
              <a:rPr lang="en-US" i="1" dirty="0">
                <a:solidFill>
                  <a:srgbClr val="FF0000"/>
                </a:solidFill>
                <a:latin typeface="Times" panose="02020603050405020304" pitchFamily="18" charset="0"/>
                <a:cs typeface="Times" panose="02020603050405020304" pitchFamily="18" charset="0"/>
              </a:rPr>
              <a:t>I = (O+4M+P)/6</a:t>
            </a:r>
            <a:r>
              <a:rPr lang="en-US" dirty="0">
                <a:latin typeface="Times" panose="02020603050405020304" pitchFamily="18" charset="0"/>
                <a:cs typeface="Times" panose="02020603050405020304" pitchFamily="18" charset="0"/>
              </a:rPr>
              <a:t>.</a:t>
            </a:r>
          </a:p>
          <a:p>
            <a:pPr marL="285750" indent="-285750">
              <a:lnSpc>
                <a:spcPct val="150000"/>
              </a:lnSpc>
              <a:buFontTx/>
              <a:buChar char="-"/>
            </a:pPr>
            <a:r>
              <a:rPr lang="en-US" dirty="0">
                <a:latin typeface="Times" panose="02020603050405020304" pitchFamily="18" charset="0"/>
                <a:cs typeface="Times" panose="02020603050405020304" pitchFamily="18" charset="0"/>
              </a:rPr>
              <a:t>Contingency amount = </a:t>
            </a:r>
            <a:r>
              <a:rPr lang="en-US" i="1" dirty="0" err="1">
                <a:latin typeface="Times" panose="02020603050405020304" pitchFamily="18" charset="0"/>
                <a:cs typeface="Times" panose="02020603050405020304" pitchFamily="18" charset="0"/>
              </a:rPr>
              <a:t>Pr</a:t>
            </a:r>
            <a:r>
              <a:rPr lang="en-US" i="1" dirty="0">
                <a:latin typeface="Times" panose="02020603050405020304" pitchFamily="18" charset="0"/>
                <a:cs typeface="Times" panose="02020603050405020304" pitchFamily="18" charset="0"/>
              </a:rPr>
              <a:t> x I</a:t>
            </a:r>
          </a:p>
        </p:txBody>
      </p:sp>
      <p:sp>
        <p:nvSpPr>
          <p:cNvPr id="36" name="TextBox 35">
            <a:extLst>
              <a:ext uri="{FF2B5EF4-FFF2-40B4-BE49-F238E27FC236}">
                <a16:creationId xmlns:a16="http://schemas.microsoft.com/office/drawing/2014/main" id="{D6192E36-14A0-490F-908A-633D147C5E7B}"/>
              </a:ext>
            </a:extLst>
          </p:cNvPr>
          <p:cNvSpPr txBox="1"/>
          <p:nvPr/>
        </p:nvSpPr>
        <p:spPr>
          <a:xfrm>
            <a:off x="4054672" y="3213077"/>
            <a:ext cx="4663440" cy="646331"/>
          </a:xfrm>
          <a:prstGeom prst="rect">
            <a:avLst/>
          </a:prstGeom>
          <a:solidFill>
            <a:schemeClr val="bg1"/>
          </a:solidFill>
          <a:ln>
            <a:solidFill>
              <a:schemeClr val="bg1"/>
            </a:solidFill>
          </a:ln>
        </p:spPr>
        <p:txBody>
          <a:bodyPr wrap="square" rtlCol="0">
            <a:spAutoFit/>
          </a:bodyPr>
          <a:lstStyle/>
          <a:p>
            <a:pPr algn="l"/>
            <a:r>
              <a:rPr lang="en-US" b="1" u="sng" dirty="0">
                <a:latin typeface="Times" panose="02020603050405020304" pitchFamily="18" charset="0"/>
                <a:cs typeface="Times" panose="02020603050405020304" pitchFamily="18" charset="0"/>
              </a:rPr>
              <a:t>Step 5</a:t>
            </a:r>
            <a:r>
              <a:rPr lang="en-US" b="1" dirty="0">
                <a:latin typeface="Times" panose="02020603050405020304" pitchFamily="18" charset="0"/>
                <a:cs typeface="Times" panose="02020603050405020304" pitchFamily="18" charset="0"/>
              </a:rPr>
              <a:t>:</a:t>
            </a:r>
            <a:r>
              <a:rPr lang="en-US" b="1" i="1" dirty="0">
                <a:latin typeface="Times" panose="02020603050405020304" pitchFamily="18" charset="0"/>
                <a:cs typeface="Times" panose="02020603050405020304" pitchFamily="18" charset="0"/>
              </a:rPr>
              <a:t> </a:t>
            </a:r>
            <a:r>
              <a:rPr lang="en-US" i="1" dirty="0">
                <a:latin typeface="Times" panose="02020603050405020304" pitchFamily="18" charset="0"/>
                <a:cs typeface="Times" panose="02020603050405020304" pitchFamily="18" charset="0"/>
              </a:rPr>
              <a:t>Determine the probability and cost impact of the risks</a:t>
            </a:r>
          </a:p>
        </p:txBody>
      </p:sp>
      <p:sp>
        <p:nvSpPr>
          <p:cNvPr id="37" name="Content Placeholder 2">
            <a:extLst>
              <a:ext uri="{FF2B5EF4-FFF2-40B4-BE49-F238E27FC236}">
                <a16:creationId xmlns:a16="http://schemas.microsoft.com/office/drawing/2014/main" id="{27094C69-F708-4B2E-BD6E-C179F9B8407E}"/>
              </a:ext>
            </a:extLst>
          </p:cNvPr>
          <p:cNvSpPr txBox="1">
            <a:spLocks/>
          </p:cNvSpPr>
          <p:nvPr/>
        </p:nvSpPr>
        <p:spPr>
          <a:xfrm>
            <a:off x="2504760" y="19892"/>
            <a:ext cx="6639240" cy="365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altLang="ko-KR" sz="1400" i="1"/>
              <a:t>5.</a:t>
            </a:r>
            <a:r>
              <a:rPr lang="ko-KR" altLang="en-US" sz="1400" i="1"/>
              <a:t> </a:t>
            </a:r>
            <a:r>
              <a:rPr lang="en-US" sz="1400" i="1"/>
              <a:t>Guidance on Risk-Driven Approach for Estimating Construction Contingencies </a:t>
            </a:r>
            <a:endParaRPr lang="en-US" sz="1400" i="1" dirty="0"/>
          </a:p>
        </p:txBody>
      </p:sp>
      <p:grpSp>
        <p:nvGrpSpPr>
          <p:cNvPr id="38" name="Group 37">
            <a:extLst>
              <a:ext uri="{FF2B5EF4-FFF2-40B4-BE49-F238E27FC236}">
                <a16:creationId xmlns:a16="http://schemas.microsoft.com/office/drawing/2014/main" id="{4922C244-F94B-DF44-A0BD-7A4D09FCBE63}"/>
              </a:ext>
            </a:extLst>
          </p:cNvPr>
          <p:cNvGrpSpPr/>
          <p:nvPr/>
        </p:nvGrpSpPr>
        <p:grpSpPr>
          <a:xfrm>
            <a:off x="840967" y="1623091"/>
            <a:ext cx="4640250" cy="4846320"/>
            <a:chOff x="840967" y="1623091"/>
            <a:chExt cx="4640250" cy="4270360"/>
          </a:xfrm>
        </p:grpSpPr>
        <p:sp>
          <p:nvSpPr>
            <p:cNvPr id="39" name="Rectangle 38">
              <a:extLst>
                <a:ext uri="{FF2B5EF4-FFF2-40B4-BE49-F238E27FC236}">
                  <a16:creationId xmlns:a16="http://schemas.microsoft.com/office/drawing/2014/main" id="{186A39EA-6092-D74B-A053-C5FD5A309453}"/>
                </a:ext>
              </a:extLst>
            </p:cNvPr>
            <p:cNvSpPr/>
            <p:nvPr/>
          </p:nvSpPr>
          <p:spPr>
            <a:xfrm>
              <a:off x="840973" y="1690689"/>
              <a:ext cx="1920240" cy="473188"/>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000" dirty="0">
                  <a:solidFill>
                    <a:schemeClr val="bg2"/>
                  </a:solidFill>
                  <a:latin typeface="Arial" panose="020B0604020202020204" pitchFamily="34" charset="0"/>
                  <a:cs typeface="Arial" panose="020B0604020202020204" pitchFamily="34" charset="0"/>
                </a:rPr>
                <a:t>1. Determine project characteristics, conditions, and environments</a:t>
              </a:r>
            </a:p>
          </p:txBody>
        </p:sp>
        <p:sp>
          <p:nvSpPr>
            <p:cNvPr id="40" name="Diamond 39">
              <a:extLst>
                <a:ext uri="{FF2B5EF4-FFF2-40B4-BE49-F238E27FC236}">
                  <a16:creationId xmlns:a16="http://schemas.microsoft.com/office/drawing/2014/main" id="{DD025870-35A2-EB41-8AD8-1C406EF6320F}"/>
                </a:ext>
              </a:extLst>
            </p:cNvPr>
            <p:cNvSpPr/>
            <p:nvPr/>
          </p:nvSpPr>
          <p:spPr>
            <a:xfrm>
              <a:off x="2976509" y="1623091"/>
              <a:ext cx="1737361" cy="608385"/>
            </a:xfrm>
            <a:prstGeom prst="diamond">
              <a:avLst/>
            </a:prstGeom>
            <a:solidFill>
              <a:schemeClr val="accent3">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rtlCol="0" anchor="ctr">
              <a:noAutofit/>
            </a:bodyPr>
            <a:lstStyle/>
            <a:p>
              <a:pPr algn="ctr"/>
              <a:r>
                <a:rPr lang="en-US" sz="1000" dirty="0">
                  <a:solidFill>
                    <a:schemeClr val="bg2"/>
                  </a:solidFill>
                  <a:latin typeface="Arial" panose="020B0604020202020204" pitchFamily="34" charset="0"/>
                  <a:cs typeface="Arial" panose="020B0604020202020204" pitchFamily="34" charset="0"/>
                </a:rPr>
                <a:t>Is there any trigger?</a:t>
              </a:r>
            </a:p>
          </p:txBody>
        </p:sp>
        <p:sp>
          <p:nvSpPr>
            <p:cNvPr id="41" name="TextBox 40">
              <a:extLst>
                <a:ext uri="{FF2B5EF4-FFF2-40B4-BE49-F238E27FC236}">
                  <a16:creationId xmlns:a16="http://schemas.microsoft.com/office/drawing/2014/main" id="{7C26EC4E-8EB3-D148-9E84-8051F051D662}"/>
                </a:ext>
              </a:extLst>
            </p:cNvPr>
            <p:cNvSpPr txBox="1"/>
            <p:nvPr/>
          </p:nvSpPr>
          <p:spPr>
            <a:xfrm>
              <a:off x="1803057" y="3451616"/>
              <a:ext cx="447831" cy="182022"/>
            </a:xfrm>
            <a:prstGeom prst="rect">
              <a:avLst/>
            </a:prstGeom>
            <a:noFill/>
          </p:spPr>
          <p:txBody>
            <a:bodyPr wrap="square" rtlCol="0">
              <a:spAutoFit/>
            </a:bodyPr>
            <a:lstStyle/>
            <a:p>
              <a:pPr algn="l"/>
              <a:r>
                <a:rPr lang="en-US" sz="1000" dirty="0">
                  <a:latin typeface="Arial" panose="020B0604020202020204" pitchFamily="34" charset="0"/>
                  <a:cs typeface="Arial" panose="020B0604020202020204" pitchFamily="34" charset="0"/>
                </a:rPr>
                <a:t>Yes</a:t>
              </a:r>
            </a:p>
          </p:txBody>
        </p:sp>
        <p:sp>
          <p:nvSpPr>
            <p:cNvPr id="42" name="Rounded Rectangle 41">
              <a:extLst>
                <a:ext uri="{FF2B5EF4-FFF2-40B4-BE49-F238E27FC236}">
                  <a16:creationId xmlns:a16="http://schemas.microsoft.com/office/drawing/2014/main" id="{22265EF4-1ADC-3948-9B23-DA29B48E2DA8}"/>
                </a:ext>
              </a:extLst>
            </p:cNvPr>
            <p:cNvSpPr/>
            <p:nvPr/>
          </p:nvSpPr>
          <p:spPr>
            <a:xfrm>
              <a:off x="4940431" y="1690689"/>
              <a:ext cx="540786" cy="473188"/>
            </a:xfrm>
            <a:prstGeom prst="roundRect">
              <a:avLst/>
            </a:prstGeom>
            <a:solidFill>
              <a:schemeClr val="accent3">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a:r>
                <a:rPr lang="en-US" sz="1000" dirty="0">
                  <a:solidFill>
                    <a:schemeClr val="bg2"/>
                  </a:solidFill>
                  <a:latin typeface="Arial" panose="020B0604020202020204" pitchFamily="34" charset="0"/>
                  <a:cs typeface="Arial" panose="020B0604020202020204" pitchFamily="34" charset="0"/>
                </a:rPr>
                <a:t>Stop</a:t>
              </a:r>
            </a:p>
          </p:txBody>
        </p:sp>
        <p:sp>
          <p:nvSpPr>
            <p:cNvPr id="43" name="Rectangle 42">
              <a:extLst>
                <a:ext uri="{FF2B5EF4-FFF2-40B4-BE49-F238E27FC236}">
                  <a16:creationId xmlns:a16="http://schemas.microsoft.com/office/drawing/2014/main" id="{AF059C42-45A0-A446-97B0-A03B007C7B59}"/>
                </a:ext>
              </a:extLst>
            </p:cNvPr>
            <p:cNvSpPr/>
            <p:nvPr/>
          </p:nvSpPr>
          <p:spPr>
            <a:xfrm>
              <a:off x="840973" y="2385727"/>
              <a:ext cx="1920240" cy="40559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000" dirty="0">
                  <a:solidFill>
                    <a:schemeClr val="bg2"/>
                  </a:solidFill>
                  <a:latin typeface="Arial" panose="020B0604020202020204" pitchFamily="34" charset="0"/>
                  <a:cs typeface="Arial" panose="020B0604020202020204" pitchFamily="34" charset="0"/>
                </a:rPr>
                <a:t>3. Conduct qualitative assessment</a:t>
              </a:r>
            </a:p>
          </p:txBody>
        </p:sp>
        <p:sp>
          <p:nvSpPr>
            <p:cNvPr id="44" name="Rectangle 43">
              <a:extLst>
                <a:ext uri="{FF2B5EF4-FFF2-40B4-BE49-F238E27FC236}">
                  <a16:creationId xmlns:a16="http://schemas.microsoft.com/office/drawing/2014/main" id="{F9413C27-D0C9-AA46-B14A-BB2BDF22FC77}"/>
                </a:ext>
              </a:extLst>
            </p:cNvPr>
            <p:cNvSpPr/>
            <p:nvPr/>
          </p:nvSpPr>
          <p:spPr>
            <a:xfrm>
              <a:off x="840973" y="3679144"/>
              <a:ext cx="1920240" cy="40559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000" dirty="0">
                  <a:solidFill>
                    <a:schemeClr val="bg2"/>
                  </a:solidFill>
                  <a:latin typeface="Arial" panose="020B0604020202020204" pitchFamily="34" charset="0"/>
                  <a:cs typeface="Arial" panose="020B0604020202020204" pitchFamily="34" charset="0"/>
                </a:rPr>
                <a:t>4. Gather information &amp; data from SMEs</a:t>
              </a:r>
            </a:p>
          </p:txBody>
        </p:sp>
        <p:sp>
          <p:nvSpPr>
            <p:cNvPr id="45" name="Rectangle 44">
              <a:extLst>
                <a:ext uri="{FF2B5EF4-FFF2-40B4-BE49-F238E27FC236}">
                  <a16:creationId xmlns:a16="http://schemas.microsoft.com/office/drawing/2014/main" id="{5C30C804-F94D-C94F-BFCA-0A512B8B231B}"/>
                </a:ext>
              </a:extLst>
            </p:cNvPr>
            <p:cNvSpPr/>
            <p:nvPr/>
          </p:nvSpPr>
          <p:spPr>
            <a:xfrm>
              <a:off x="840973" y="4229789"/>
              <a:ext cx="1920240" cy="4055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000" dirty="0">
                  <a:latin typeface="Arial" panose="020B0604020202020204" pitchFamily="34" charset="0"/>
                  <a:cs typeface="Arial" panose="020B0604020202020204" pitchFamily="34" charset="0"/>
                </a:rPr>
                <a:t>5. Determine the probability and cost impact of the risk</a:t>
              </a:r>
            </a:p>
          </p:txBody>
        </p:sp>
        <p:cxnSp>
          <p:nvCxnSpPr>
            <p:cNvPr id="46" name="Straight Arrow Connector 45">
              <a:extLst>
                <a:ext uri="{FF2B5EF4-FFF2-40B4-BE49-F238E27FC236}">
                  <a16:creationId xmlns:a16="http://schemas.microsoft.com/office/drawing/2014/main" id="{DBD8942A-DFE5-EA49-92FE-AECCC989018D}"/>
                </a:ext>
              </a:extLst>
            </p:cNvPr>
            <p:cNvCxnSpPr>
              <a:stCxn id="44" idx="2"/>
              <a:endCxn id="45" idx="0"/>
            </p:cNvCxnSpPr>
            <p:nvPr/>
          </p:nvCxnSpPr>
          <p:spPr>
            <a:xfrm>
              <a:off x="1801093" y="4084734"/>
              <a:ext cx="0" cy="14505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7" name="Parallelogram 46">
              <a:extLst>
                <a:ext uri="{FF2B5EF4-FFF2-40B4-BE49-F238E27FC236}">
                  <a16:creationId xmlns:a16="http://schemas.microsoft.com/office/drawing/2014/main" id="{0DE9CC27-8BE2-4F44-8472-0E88ACCB1266}"/>
                </a:ext>
              </a:extLst>
            </p:cNvPr>
            <p:cNvSpPr/>
            <p:nvPr/>
          </p:nvSpPr>
          <p:spPr>
            <a:xfrm>
              <a:off x="840973" y="5420263"/>
              <a:ext cx="1920240" cy="473188"/>
            </a:xfrm>
            <a:prstGeom prst="parallelogram">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nchor="ctr">
              <a:noAutofit/>
            </a:bodyPr>
            <a:lstStyle/>
            <a:p>
              <a:pPr algn="ctr"/>
              <a:r>
                <a:rPr lang="en-US" sz="1000" dirty="0">
                  <a:latin typeface="Arial" panose="020B0604020202020204" pitchFamily="34" charset="0"/>
                  <a:cs typeface="Arial" panose="020B0604020202020204" pitchFamily="34" charset="0"/>
                </a:rPr>
                <a:t>Output the contingency amount for the risk </a:t>
              </a:r>
            </a:p>
          </p:txBody>
        </p:sp>
        <p:sp>
          <p:nvSpPr>
            <p:cNvPr id="48" name="Rectangle 47">
              <a:extLst>
                <a:ext uri="{FF2B5EF4-FFF2-40B4-BE49-F238E27FC236}">
                  <a16:creationId xmlns:a16="http://schemas.microsoft.com/office/drawing/2014/main" id="{CC033734-F126-A34C-8678-E048FB28B761}"/>
                </a:ext>
              </a:extLst>
            </p:cNvPr>
            <p:cNvSpPr/>
            <p:nvPr/>
          </p:nvSpPr>
          <p:spPr>
            <a:xfrm>
              <a:off x="2976509" y="2385727"/>
              <a:ext cx="1737361" cy="405590"/>
            </a:xfrm>
            <a:prstGeom prst="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000" dirty="0">
                  <a:solidFill>
                    <a:schemeClr val="bg2"/>
                  </a:solidFill>
                  <a:latin typeface="Arial" panose="020B0604020202020204" pitchFamily="34" charset="0"/>
                  <a:cs typeface="Arial" panose="020B0604020202020204" pitchFamily="34" charset="0"/>
                </a:rPr>
                <a:t>2. Contact subject matter experts (SMEs)</a:t>
              </a:r>
            </a:p>
          </p:txBody>
        </p:sp>
        <p:sp>
          <p:nvSpPr>
            <p:cNvPr id="49" name="Diamond 48">
              <a:extLst>
                <a:ext uri="{FF2B5EF4-FFF2-40B4-BE49-F238E27FC236}">
                  <a16:creationId xmlns:a16="http://schemas.microsoft.com/office/drawing/2014/main" id="{206E8E8C-52FE-FD4D-9CCF-83C77DB774D9}"/>
                </a:ext>
              </a:extLst>
            </p:cNvPr>
            <p:cNvSpPr/>
            <p:nvPr/>
          </p:nvSpPr>
          <p:spPr>
            <a:xfrm>
              <a:off x="840973" y="2935221"/>
              <a:ext cx="1920240" cy="608385"/>
            </a:xfrm>
            <a:prstGeom prst="diamond">
              <a:avLst/>
            </a:prstGeom>
            <a:solidFill>
              <a:schemeClr val="accent3">
                <a:lumMod val="60000"/>
                <a:lumOff val="4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rtlCol="0" anchor="ctr">
              <a:noAutofit/>
            </a:bodyPr>
            <a:lstStyle/>
            <a:p>
              <a:pPr algn="ctr"/>
              <a:r>
                <a:rPr lang="en-US" sz="1000" dirty="0">
                  <a:solidFill>
                    <a:schemeClr val="bg2"/>
                  </a:solidFill>
                  <a:latin typeface="Arial" panose="020B0604020202020204" pitchFamily="34" charset="0"/>
                  <a:cs typeface="Arial" panose="020B0604020202020204" pitchFamily="34" charset="0"/>
                </a:rPr>
                <a:t>Is this risk significant?</a:t>
              </a:r>
            </a:p>
          </p:txBody>
        </p:sp>
        <p:cxnSp>
          <p:nvCxnSpPr>
            <p:cNvPr id="50" name="Straight Arrow Connector 49">
              <a:extLst>
                <a:ext uri="{FF2B5EF4-FFF2-40B4-BE49-F238E27FC236}">
                  <a16:creationId xmlns:a16="http://schemas.microsoft.com/office/drawing/2014/main" id="{2291768D-9947-1F4E-B9B7-F807AC6215A1}"/>
                </a:ext>
              </a:extLst>
            </p:cNvPr>
            <p:cNvCxnSpPr>
              <a:cxnSpLocks/>
            </p:cNvCxnSpPr>
            <p:nvPr/>
          </p:nvCxnSpPr>
          <p:spPr>
            <a:xfrm>
              <a:off x="2755006" y="1927283"/>
              <a:ext cx="228600"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278E368F-DB36-5840-8C8B-C9E1A41123B4}"/>
                </a:ext>
              </a:extLst>
            </p:cNvPr>
            <p:cNvCxnSpPr>
              <a:stCxn id="40" idx="2"/>
              <a:endCxn id="48" idx="0"/>
            </p:cNvCxnSpPr>
            <p:nvPr/>
          </p:nvCxnSpPr>
          <p:spPr>
            <a:xfrm>
              <a:off x="3845189" y="2231476"/>
              <a:ext cx="0" cy="1542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a:extLst>
                <a:ext uri="{FF2B5EF4-FFF2-40B4-BE49-F238E27FC236}">
                  <a16:creationId xmlns:a16="http://schemas.microsoft.com/office/drawing/2014/main" id="{78F29C6F-1C93-D74E-B0E7-EB37078A0425}"/>
                </a:ext>
              </a:extLst>
            </p:cNvPr>
            <p:cNvCxnSpPr>
              <a:stCxn id="40" idx="3"/>
              <a:endCxn id="42" idx="1"/>
            </p:cNvCxnSpPr>
            <p:nvPr/>
          </p:nvCxnSpPr>
          <p:spPr>
            <a:xfrm flipV="1">
              <a:off x="4713870" y="1927283"/>
              <a:ext cx="226561" cy="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9DD852E5-09A2-6D4B-9DB3-0062A34808A6}"/>
                </a:ext>
              </a:extLst>
            </p:cNvPr>
            <p:cNvSpPr txBox="1"/>
            <p:nvPr/>
          </p:nvSpPr>
          <p:spPr>
            <a:xfrm>
              <a:off x="4559656" y="1708183"/>
              <a:ext cx="447831" cy="182022"/>
            </a:xfrm>
            <a:prstGeom prst="rect">
              <a:avLst/>
            </a:prstGeom>
            <a:noFill/>
          </p:spPr>
          <p:txBody>
            <a:bodyPr wrap="square" rtlCol="0">
              <a:spAutoFit/>
            </a:bodyPr>
            <a:lstStyle/>
            <a:p>
              <a:pPr algn="l"/>
              <a:r>
                <a:rPr lang="en-US" sz="1000" dirty="0">
                  <a:latin typeface="Arial" panose="020B0604020202020204" pitchFamily="34" charset="0"/>
                  <a:cs typeface="Arial" panose="020B0604020202020204" pitchFamily="34" charset="0"/>
                </a:rPr>
                <a:t>No</a:t>
              </a:r>
            </a:p>
          </p:txBody>
        </p:sp>
        <p:sp>
          <p:nvSpPr>
            <p:cNvPr id="54" name="TextBox 53">
              <a:extLst>
                <a:ext uri="{FF2B5EF4-FFF2-40B4-BE49-F238E27FC236}">
                  <a16:creationId xmlns:a16="http://schemas.microsoft.com/office/drawing/2014/main" id="{412F776E-092C-AC4F-9759-5F4FAC5E063F}"/>
                </a:ext>
              </a:extLst>
            </p:cNvPr>
            <p:cNvSpPr txBox="1"/>
            <p:nvPr/>
          </p:nvSpPr>
          <p:spPr>
            <a:xfrm>
              <a:off x="3906557" y="2168235"/>
              <a:ext cx="447831" cy="182022"/>
            </a:xfrm>
            <a:prstGeom prst="rect">
              <a:avLst/>
            </a:prstGeom>
            <a:noFill/>
          </p:spPr>
          <p:txBody>
            <a:bodyPr wrap="square" rtlCol="0">
              <a:spAutoFit/>
            </a:bodyPr>
            <a:lstStyle/>
            <a:p>
              <a:pPr algn="l"/>
              <a:r>
                <a:rPr lang="en-US" sz="1000" dirty="0">
                  <a:latin typeface="Arial" panose="020B0604020202020204" pitchFamily="34" charset="0"/>
                  <a:cs typeface="Arial" panose="020B0604020202020204" pitchFamily="34" charset="0"/>
                </a:rPr>
                <a:t>Yes</a:t>
              </a:r>
            </a:p>
          </p:txBody>
        </p:sp>
        <p:cxnSp>
          <p:nvCxnSpPr>
            <p:cNvPr id="55" name="Straight Arrow Connector 54">
              <a:extLst>
                <a:ext uri="{FF2B5EF4-FFF2-40B4-BE49-F238E27FC236}">
                  <a16:creationId xmlns:a16="http://schemas.microsoft.com/office/drawing/2014/main" id="{28529AFD-8217-0541-BF44-9E4B8F47A7E5}"/>
                </a:ext>
              </a:extLst>
            </p:cNvPr>
            <p:cNvCxnSpPr>
              <a:cxnSpLocks/>
            </p:cNvCxnSpPr>
            <p:nvPr/>
          </p:nvCxnSpPr>
          <p:spPr>
            <a:xfrm flipH="1">
              <a:off x="2747918" y="2588522"/>
              <a:ext cx="2286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B78AB4EA-5B92-5744-8201-393B4CE3C7ED}"/>
                </a:ext>
              </a:extLst>
            </p:cNvPr>
            <p:cNvCxnSpPr>
              <a:stCxn id="43" idx="2"/>
              <a:endCxn id="49" idx="0"/>
            </p:cNvCxnSpPr>
            <p:nvPr/>
          </p:nvCxnSpPr>
          <p:spPr>
            <a:xfrm>
              <a:off x="1801093" y="2791317"/>
              <a:ext cx="0" cy="1439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EF606613-11FF-344C-A716-8E915D481E75}"/>
                </a:ext>
              </a:extLst>
            </p:cNvPr>
            <p:cNvCxnSpPr>
              <a:stCxn id="49" idx="2"/>
              <a:endCxn id="44" idx="0"/>
            </p:cNvCxnSpPr>
            <p:nvPr/>
          </p:nvCxnSpPr>
          <p:spPr>
            <a:xfrm>
              <a:off x="1801093" y="3543606"/>
              <a:ext cx="0" cy="13553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8" name="Rounded Rectangle 57">
              <a:extLst>
                <a:ext uri="{FF2B5EF4-FFF2-40B4-BE49-F238E27FC236}">
                  <a16:creationId xmlns:a16="http://schemas.microsoft.com/office/drawing/2014/main" id="{ADEBE6E7-6015-9B42-BECA-D3E9961FDBB7}"/>
                </a:ext>
              </a:extLst>
            </p:cNvPr>
            <p:cNvSpPr/>
            <p:nvPr/>
          </p:nvSpPr>
          <p:spPr>
            <a:xfrm>
              <a:off x="2989855" y="3004161"/>
              <a:ext cx="540786" cy="473188"/>
            </a:xfrm>
            <a:prstGeom prst="roundRect">
              <a:avLst/>
            </a:prstGeom>
            <a:solidFill>
              <a:schemeClr val="accent3">
                <a:lumMod val="60000"/>
                <a:lumOff val="40000"/>
              </a:schemeClr>
            </a:solidFill>
          </p:spPr>
          <p:style>
            <a:lnRef idx="2">
              <a:schemeClr val="accent6">
                <a:shade val="50000"/>
              </a:schemeClr>
            </a:lnRef>
            <a:fillRef idx="1">
              <a:schemeClr val="accent6"/>
            </a:fillRef>
            <a:effectRef idx="0">
              <a:schemeClr val="accent6"/>
            </a:effectRef>
            <a:fontRef idx="minor">
              <a:schemeClr val="lt1"/>
            </a:fontRef>
          </p:style>
          <p:txBody>
            <a:bodyPr wrap="square" rtlCol="0" anchor="ctr">
              <a:noAutofit/>
            </a:bodyPr>
            <a:lstStyle/>
            <a:p>
              <a:pPr algn="ctr"/>
              <a:r>
                <a:rPr lang="en-US" sz="1000" dirty="0">
                  <a:solidFill>
                    <a:schemeClr val="bg2"/>
                  </a:solidFill>
                  <a:latin typeface="Arial" panose="020B0604020202020204" pitchFamily="34" charset="0"/>
                  <a:cs typeface="Arial" panose="020B0604020202020204" pitchFamily="34" charset="0"/>
                </a:rPr>
                <a:t>Stop</a:t>
              </a:r>
            </a:p>
          </p:txBody>
        </p:sp>
        <p:cxnSp>
          <p:nvCxnSpPr>
            <p:cNvPr id="59" name="Straight Arrow Connector 58">
              <a:extLst>
                <a:ext uri="{FF2B5EF4-FFF2-40B4-BE49-F238E27FC236}">
                  <a16:creationId xmlns:a16="http://schemas.microsoft.com/office/drawing/2014/main" id="{027726A8-42C6-A948-9BE0-9454806DED2F}"/>
                </a:ext>
              </a:extLst>
            </p:cNvPr>
            <p:cNvCxnSpPr>
              <a:cxnSpLocks/>
            </p:cNvCxnSpPr>
            <p:nvPr/>
          </p:nvCxnSpPr>
          <p:spPr>
            <a:xfrm>
              <a:off x="2757101" y="3240756"/>
              <a:ext cx="23420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8ADA90D7-7712-0943-8AD2-2261F664A18F}"/>
                </a:ext>
              </a:extLst>
            </p:cNvPr>
            <p:cNvSpPr txBox="1"/>
            <p:nvPr/>
          </p:nvSpPr>
          <p:spPr>
            <a:xfrm>
              <a:off x="2664466" y="3021655"/>
              <a:ext cx="447831" cy="182022"/>
            </a:xfrm>
            <a:prstGeom prst="rect">
              <a:avLst/>
            </a:prstGeom>
            <a:noFill/>
          </p:spPr>
          <p:txBody>
            <a:bodyPr wrap="square" rtlCol="0">
              <a:spAutoFit/>
            </a:bodyPr>
            <a:lstStyle/>
            <a:p>
              <a:pPr algn="l"/>
              <a:r>
                <a:rPr lang="en-US" sz="1000" dirty="0">
                  <a:latin typeface="Arial" panose="020B0604020202020204" pitchFamily="34" charset="0"/>
                  <a:cs typeface="Arial" panose="020B0604020202020204" pitchFamily="34" charset="0"/>
                </a:rPr>
                <a:t>No</a:t>
              </a:r>
            </a:p>
          </p:txBody>
        </p:sp>
        <p:sp>
          <p:nvSpPr>
            <p:cNvPr id="61" name="Rectangle 60">
              <a:extLst>
                <a:ext uri="{FF2B5EF4-FFF2-40B4-BE49-F238E27FC236}">
                  <a16:creationId xmlns:a16="http://schemas.microsoft.com/office/drawing/2014/main" id="{FA65AB98-9997-854C-92D1-2C56623B5147}"/>
                </a:ext>
              </a:extLst>
            </p:cNvPr>
            <p:cNvSpPr/>
            <p:nvPr/>
          </p:nvSpPr>
          <p:spPr>
            <a:xfrm>
              <a:off x="840967" y="4787380"/>
              <a:ext cx="192024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1000" dirty="0">
                  <a:latin typeface="Arial" panose="020B0604020202020204" pitchFamily="34" charset="0"/>
                  <a:cs typeface="Arial" panose="020B0604020202020204" pitchFamily="34" charset="0"/>
                </a:rPr>
                <a:t>6. (Optional) Select a response strategy &amp; determine residual contingency</a:t>
              </a:r>
            </a:p>
          </p:txBody>
        </p:sp>
        <p:cxnSp>
          <p:nvCxnSpPr>
            <p:cNvPr id="62" name="Straight Arrow Connector 61">
              <a:extLst>
                <a:ext uri="{FF2B5EF4-FFF2-40B4-BE49-F238E27FC236}">
                  <a16:creationId xmlns:a16="http://schemas.microsoft.com/office/drawing/2014/main" id="{22CD968A-220E-564F-87B5-B24D89598AE7}"/>
                </a:ext>
              </a:extLst>
            </p:cNvPr>
            <p:cNvCxnSpPr>
              <a:cxnSpLocks/>
              <a:stCxn id="45" idx="2"/>
              <a:endCxn id="61" idx="0"/>
            </p:cNvCxnSpPr>
            <p:nvPr/>
          </p:nvCxnSpPr>
          <p:spPr>
            <a:xfrm flipH="1">
              <a:off x="1801087" y="4635379"/>
              <a:ext cx="6" cy="1520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24A2F1EF-EC90-EA4F-A928-40FB81796438}"/>
                </a:ext>
              </a:extLst>
            </p:cNvPr>
            <p:cNvCxnSpPr>
              <a:cxnSpLocks/>
            </p:cNvCxnSpPr>
            <p:nvPr/>
          </p:nvCxnSpPr>
          <p:spPr>
            <a:xfrm flipH="1">
              <a:off x="1801077" y="5259662"/>
              <a:ext cx="6" cy="1520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66" name="TextBox 65">
            <a:extLst>
              <a:ext uri="{FF2B5EF4-FFF2-40B4-BE49-F238E27FC236}">
                <a16:creationId xmlns:a16="http://schemas.microsoft.com/office/drawing/2014/main" id="{00BD08C7-DD59-A14A-9D20-5DD28E0BC956}"/>
              </a:ext>
            </a:extLst>
          </p:cNvPr>
          <p:cNvSpPr txBox="1"/>
          <p:nvPr/>
        </p:nvSpPr>
        <p:spPr>
          <a:xfrm>
            <a:off x="4051069" y="5541427"/>
            <a:ext cx="4663440" cy="646331"/>
          </a:xfrm>
          <a:prstGeom prst="rect">
            <a:avLst/>
          </a:prstGeom>
          <a:solidFill>
            <a:schemeClr val="bg1"/>
          </a:solidFill>
          <a:ln>
            <a:solidFill>
              <a:schemeClr val="bg1"/>
            </a:solidFill>
          </a:ln>
        </p:spPr>
        <p:txBody>
          <a:bodyPr wrap="square" rtlCol="0">
            <a:spAutoFit/>
          </a:bodyPr>
          <a:lstStyle/>
          <a:p>
            <a:r>
              <a:rPr lang="en-US" b="1" u="sng" dirty="0">
                <a:latin typeface="Times" panose="02020603050405020304" pitchFamily="18" charset="0"/>
                <a:cs typeface="Times" panose="02020603050405020304" pitchFamily="18" charset="0"/>
              </a:rPr>
              <a:t>Step 6</a:t>
            </a:r>
            <a:r>
              <a:rPr lang="en-US" b="1" dirty="0">
                <a:latin typeface="Times" panose="02020603050405020304" pitchFamily="18" charset="0"/>
                <a:cs typeface="Times" panose="02020603050405020304" pitchFamily="18" charset="0"/>
              </a:rPr>
              <a:t>:</a:t>
            </a:r>
            <a:r>
              <a:rPr lang="en-US" b="1" i="1" dirty="0">
                <a:latin typeface="Times" panose="02020603050405020304" pitchFamily="18" charset="0"/>
                <a:cs typeface="Times" panose="02020603050405020304" pitchFamily="18" charset="0"/>
              </a:rPr>
              <a:t> </a:t>
            </a:r>
            <a:r>
              <a:rPr lang="en-US" i="1" dirty="0">
                <a:latin typeface="Times" panose="02020603050405020304" pitchFamily="18" charset="0"/>
                <a:cs typeface="Times" panose="02020603050405020304" pitchFamily="18" charset="0"/>
              </a:rPr>
              <a:t>(Optional) Select a response strategy &amp; determine residual contingency</a:t>
            </a:r>
          </a:p>
        </p:txBody>
      </p:sp>
    </p:spTree>
    <p:extLst>
      <p:ext uri="{BB962C8B-B14F-4D97-AF65-F5344CB8AC3E}">
        <p14:creationId xmlns:p14="http://schemas.microsoft.com/office/powerpoint/2010/main" val="3908698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F4003-6F7E-4CF6-9C6D-8A0CB86BD4E1}"/>
              </a:ext>
            </a:extLst>
          </p:cNvPr>
          <p:cNvSpPr>
            <a:spLocks noGrp="1"/>
          </p:cNvSpPr>
          <p:nvPr>
            <p:ph type="title"/>
          </p:nvPr>
        </p:nvSpPr>
        <p:spPr/>
        <p:txBody>
          <a:bodyPr/>
          <a:lstStyle/>
          <a:p>
            <a:r>
              <a:rPr lang="en-US" dirty="0"/>
              <a:t>MS Excel Tool for Risk-Driven Contingency Estimating</a:t>
            </a:r>
          </a:p>
        </p:txBody>
      </p:sp>
      <p:sp>
        <p:nvSpPr>
          <p:cNvPr id="4" name="Slide Number Placeholder 3">
            <a:extLst>
              <a:ext uri="{FF2B5EF4-FFF2-40B4-BE49-F238E27FC236}">
                <a16:creationId xmlns:a16="http://schemas.microsoft.com/office/drawing/2014/main" id="{160742CA-4DAF-4437-A832-8BDE7078B0CD}"/>
              </a:ext>
            </a:extLst>
          </p:cNvPr>
          <p:cNvSpPr>
            <a:spLocks noGrp="1"/>
          </p:cNvSpPr>
          <p:nvPr>
            <p:ph type="sldNum" sz="quarter" idx="12"/>
          </p:nvPr>
        </p:nvSpPr>
        <p:spPr/>
        <p:txBody>
          <a:bodyPr/>
          <a:lstStyle/>
          <a:p>
            <a:fld id="{01CAD1CC-3D4E-204A-B9A6-B313B9149B73}" type="slidenum">
              <a:rPr lang="en-US" smtClean="0"/>
              <a:t>16</a:t>
            </a:fld>
            <a:endParaRPr lang="en-US"/>
          </a:p>
        </p:txBody>
      </p:sp>
      <p:sp>
        <p:nvSpPr>
          <p:cNvPr id="14" name="Content Placeholder 2">
            <a:extLst>
              <a:ext uri="{FF2B5EF4-FFF2-40B4-BE49-F238E27FC236}">
                <a16:creationId xmlns:a16="http://schemas.microsoft.com/office/drawing/2014/main" id="{2964321D-7408-4A29-8904-8AB14E8C0D08}"/>
              </a:ext>
            </a:extLst>
          </p:cNvPr>
          <p:cNvSpPr txBox="1">
            <a:spLocks/>
          </p:cNvSpPr>
          <p:nvPr/>
        </p:nvSpPr>
        <p:spPr>
          <a:xfrm>
            <a:off x="2504760" y="19892"/>
            <a:ext cx="6639240" cy="365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altLang="ko-KR" sz="1400" i="1"/>
              <a:t>5.</a:t>
            </a:r>
            <a:r>
              <a:rPr lang="ko-KR" altLang="en-US" sz="1400" i="1"/>
              <a:t> </a:t>
            </a:r>
            <a:r>
              <a:rPr lang="en-US" sz="1400" i="1"/>
              <a:t>Guidance on Risk-Driven Approach for Estimating Construction Contingencies </a:t>
            </a:r>
            <a:endParaRPr lang="en-US" sz="1400" i="1" dirty="0"/>
          </a:p>
        </p:txBody>
      </p:sp>
      <p:sp>
        <p:nvSpPr>
          <p:cNvPr id="16" name="Rectangle 15">
            <a:extLst>
              <a:ext uri="{FF2B5EF4-FFF2-40B4-BE49-F238E27FC236}">
                <a16:creationId xmlns:a16="http://schemas.microsoft.com/office/drawing/2014/main" id="{BEBEEB13-D3ED-4D2A-AE62-3E7770D0A000}"/>
              </a:ext>
            </a:extLst>
          </p:cNvPr>
          <p:cNvSpPr/>
          <p:nvPr/>
        </p:nvSpPr>
        <p:spPr>
          <a:xfrm>
            <a:off x="1740768" y="6140631"/>
            <a:ext cx="1527982" cy="369332"/>
          </a:xfrm>
          <a:prstGeom prst="rect">
            <a:avLst/>
          </a:prstGeom>
        </p:spPr>
        <p:txBody>
          <a:bodyPr wrap="none">
            <a:spAutoFit/>
          </a:bodyPr>
          <a:lstStyle/>
          <a:p>
            <a:r>
              <a:rPr lang="en-US" dirty="0">
                <a:latin typeface="Times New Roman" panose="02020603050405020304" pitchFamily="18" charset="0"/>
                <a:ea typeface="DengXian" panose="02010600030101010101" pitchFamily="2" charset="-122"/>
              </a:rPr>
              <a:t>"Home" sheet</a:t>
            </a:r>
            <a:endParaRPr lang="en-US" dirty="0"/>
          </a:p>
        </p:txBody>
      </p:sp>
      <p:pic>
        <p:nvPicPr>
          <p:cNvPr id="3" name="Picture 2">
            <a:extLst>
              <a:ext uri="{FF2B5EF4-FFF2-40B4-BE49-F238E27FC236}">
                <a16:creationId xmlns:a16="http://schemas.microsoft.com/office/drawing/2014/main" id="{EBD65DA0-4EB1-4287-93A7-27F336246907}"/>
              </a:ext>
            </a:extLst>
          </p:cNvPr>
          <p:cNvPicPr>
            <a:picLocks noChangeAspect="1"/>
          </p:cNvPicPr>
          <p:nvPr/>
        </p:nvPicPr>
        <p:blipFill>
          <a:blip r:embed="rId3"/>
          <a:stretch>
            <a:fillRect/>
          </a:stretch>
        </p:blipFill>
        <p:spPr>
          <a:xfrm>
            <a:off x="961955" y="2456306"/>
            <a:ext cx="3085610" cy="3626594"/>
          </a:xfrm>
          <a:prstGeom prst="rect">
            <a:avLst/>
          </a:prstGeom>
          <a:ln>
            <a:solidFill>
              <a:schemeClr val="tx1"/>
            </a:solidFill>
          </a:ln>
        </p:spPr>
      </p:pic>
      <p:pic>
        <p:nvPicPr>
          <p:cNvPr id="5" name="Picture 4">
            <a:extLst>
              <a:ext uri="{FF2B5EF4-FFF2-40B4-BE49-F238E27FC236}">
                <a16:creationId xmlns:a16="http://schemas.microsoft.com/office/drawing/2014/main" id="{B22256DA-416A-45DD-8EF1-776A7EF73D42}"/>
              </a:ext>
            </a:extLst>
          </p:cNvPr>
          <p:cNvPicPr>
            <a:picLocks noChangeAspect="1"/>
          </p:cNvPicPr>
          <p:nvPr/>
        </p:nvPicPr>
        <p:blipFill>
          <a:blip r:embed="rId4"/>
          <a:stretch>
            <a:fillRect/>
          </a:stretch>
        </p:blipFill>
        <p:spPr>
          <a:xfrm>
            <a:off x="4572000" y="2472570"/>
            <a:ext cx="4035399" cy="3550022"/>
          </a:xfrm>
          <a:prstGeom prst="rect">
            <a:avLst/>
          </a:prstGeom>
          <a:ln>
            <a:solidFill>
              <a:schemeClr val="tx1"/>
            </a:solidFill>
          </a:ln>
        </p:spPr>
      </p:pic>
      <p:sp>
        <p:nvSpPr>
          <p:cNvPr id="9" name="Rectangle 8">
            <a:extLst>
              <a:ext uri="{FF2B5EF4-FFF2-40B4-BE49-F238E27FC236}">
                <a16:creationId xmlns:a16="http://schemas.microsoft.com/office/drawing/2014/main" id="{5204A03C-10ED-438E-B4E8-E00CB1278DE3}"/>
              </a:ext>
            </a:extLst>
          </p:cNvPr>
          <p:cNvSpPr/>
          <p:nvPr/>
        </p:nvSpPr>
        <p:spPr>
          <a:xfrm>
            <a:off x="5657244" y="6140631"/>
            <a:ext cx="1984839" cy="369332"/>
          </a:xfrm>
          <a:prstGeom prst="rect">
            <a:avLst/>
          </a:prstGeom>
        </p:spPr>
        <p:txBody>
          <a:bodyPr wrap="none">
            <a:spAutoFit/>
          </a:bodyPr>
          <a:lstStyle/>
          <a:p>
            <a:r>
              <a:rPr lang="en-US" dirty="0">
                <a:latin typeface="Times New Roman" panose="02020603050405020304" pitchFamily="18" charset="0"/>
                <a:ea typeface="DengXian" panose="02010600030101010101" pitchFamily="2" charset="-122"/>
              </a:rPr>
              <a:t>“Risk list-up" sheet</a:t>
            </a:r>
            <a:endParaRPr lang="en-US" dirty="0"/>
          </a:p>
        </p:txBody>
      </p:sp>
      <p:sp>
        <p:nvSpPr>
          <p:cNvPr id="10" name="TextBox 9">
            <a:extLst>
              <a:ext uri="{FF2B5EF4-FFF2-40B4-BE49-F238E27FC236}">
                <a16:creationId xmlns:a16="http://schemas.microsoft.com/office/drawing/2014/main" id="{C5F168B9-742B-4A31-8E3A-C93319072B60}"/>
              </a:ext>
            </a:extLst>
          </p:cNvPr>
          <p:cNvSpPr txBox="1"/>
          <p:nvPr/>
        </p:nvSpPr>
        <p:spPr>
          <a:xfrm>
            <a:off x="628650" y="1526880"/>
            <a:ext cx="8038381" cy="707886"/>
          </a:xfrm>
          <a:prstGeom prst="rect">
            <a:avLst/>
          </a:prstGeom>
          <a:solidFill>
            <a:schemeClr val="bg1"/>
          </a:solidFill>
          <a:ln>
            <a:solidFill>
              <a:schemeClr val="bg1"/>
            </a:solidFill>
          </a:ln>
        </p:spPr>
        <p:txBody>
          <a:bodyPr wrap="square" rtlCol="0">
            <a:spAutoFit/>
          </a:bodyPr>
          <a:lstStyle/>
          <a:p>
            <a:pPr marL="169863" indent="-169863">
              <a:buFont typeface="Arial" panose="020B0604020202020204" pitchFamily="34" charset="0"/>
              <a:buChar char="•"/>
            </a:pPr>
            <a:r>
              <a:rPr lang="en-US" sz="2000" dirty="0">
                <a:latin typeface="Times" panose="02020603050405020304" pitchFamily="18" charset="0"/>
                <a:cs typeface="Times" panose="02020603050405020304" pitchFamily="18" charset="0"/>
              </a:rPr>
              <a:t>Early Risk-Driven Estimating and Monitoring of Construction Cost Contingencies (EReC3)</a:t>
            </a:r>
            <a:endParaRPr lang="en-US" sz="24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980927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F4003-6F7E-4CF6-9C6D-8A0CB86BD4E1}"/>
              </a:ext>
            </a:extLst>
          </p:cNvPr>
          <p:cNvSpPr>
            <a:spLocks noGrp="1"/>
          </p:cNvSpPr>
          <p:nvPr>
            <p:ph type="title"/>
          </p:nvPr>
        </p:nvSpPr>
        <p:spPr>
          <a:xfrm>
            <a:off x="628650" y="365126"/>
            <a:ext cx="7886700" cy="1325563"/>
          </a:xfrm>
        </p:spPr>
        <p:txBody>
          <a:bodyPr/>
          <a:lstStyle/>
          <a:p>
            <a:r>
              <a:rPr lang="en-US" dirty="0"/>
              <a:t>Specific sheets of EReC3</a:t>
            </a:r>
          </a:p>
        </p:txBody>
      </p:sp>
      <p:sp>
        <p:nvSpPr>
          <p:cNvPr id="4" name="Slide Number Placeholder 3">
            <a:extLst>
              <a:ext uri="{FF2B5EF4-FFF2-40B4-BE49-F238E27FC236}">
                <a16:creationId xmlns:a16="http://schemas.microsoft.com/office/drawing/2014/main" id="{160742CA-4DAF-4437-A832-8BDE7078B0CD}"/>
              </a:ext>
            </a:extLst>
          </p:cNvPr>
          <p:cNvSpPr>
            <a:spLocks noGrp="1"/>
          </p:cNvSpPr>
          <p:nvPr>
            <p:ph type="sldNum" sz="quarter" idx="12"/>
          </p:nvPr>
        </p:nvSpPr>
        <p:spPr/>
        <p:txBody>
          <a:bodyPr/>
          <a:lstStyle/>
          <a:p>
            <a:fld id="{01CAD1CC-3D4E-204A-B9A6-B313B9149B73}" type="slidenum">
              <a:rPr lang="en-US" smtClean="0"/>
              <a:t>17</a:t>
            </a:fld>
            <a:endParaRPr lang="en-US"/>
          </a:p>
        </p:txBody>
      </p:sp>
      <p:sp>
        <p:nvSpPr>
          <p:cNvPr id="13" name="TextBox 12">
            <a:extLst>
              <a:ext uri="{FF2B5EF4-FFF2-40B4-BE49-F238E27FC236}">
                <a16:creationId xmlns:a16="http://schemas.microsoft.com/office/drawing/2014/main" id="{0F02ACE4-EEAC-4B30-8629-506208A95698}"/>
              </a:ext>
            </a:extLst>
          </p:cNvPr>
          <p:cNvSpPr txBox="1"/>
          <p:nvPr/>
        </p:nvSpPr>
        <p:spPr>
          <a:xfrm>
            <a:off x="433929" y="6299238"/>
            <a:ext cx="3853704" cy="369332"/>
          </a:xfrm>
          <a:prstGeom prst="rect">
            <a:avLst/>
          </a:prstGeom>
          <a:noFill/>
          <a:ln>
            <a:solidFill>
              <a:schemeClr val="bg1"/>
            </a:solidFill>
          </a:ln>
        </p:spPr>
        <p:txBody>
          <a:bodyPr wrap="square" rtlCol="0">
            <a:spAutoFit/>
          </a:bodyPr>
          <a:lstStyle/>
          <a:p>
            <a:pPr algn="ctr"/>
            <a:r>
              <a:rPr lang="en-US" b="1" u="sng" dirty="0">
                <a:latin typeface="Times" panose="02020603050405020304" pitchFamily="18" charset="0"/>
                <a:cs typeface="Times" panose="02020603050405020304" pitchFamily="18" charset="0"/>
              </a:rPr>
              <a:t>Sheet 3:</a:t>
            </a:r>
            <a:r>
              <a:rPr lang="en-US" dirty="0">
                <a:latin typeface="Times" panose="02020603050405020304" pitchFamily="18" charset="0"/>
                <a:cs typeface="Times" panose="02020603050405020304" pitchFamily="18" charset="0"/>
              </a:rPr>
              <a:t> Quantitative risk assessment</a:t>
            </a:r>
            <a:endParaRPr lang="en-US" sz="2000" dirty="0">
              <a:latin typeface="Times" panose="02020603050405020304" pitchFamily="18" charset="0"/>
              <a:cs typeface="Times" panose="02020603050405020304" pitchFamily="18" charset="0"/>
            </a:endParaRPr>
          </a:p>
        </p:txBody>
      </p:sp>
      <p:sp>
        <p:nvSpPr>
          <p:cNvPr id="14" name="TextBox 13">
            <a:extLst>
              <a:ext uri="{FF2B5EF4-FFF2-40B4-BE49-F238E27FC236}">
                <a16:creationId xmlns:a16="http://schemas.microsoft.com/office/drawing/2014/main" id="{637FEC7A-57A2-4ED7-A2B5-FE42A86F17D7}"/>
              </a:ext>
            </a:extLst>
          </p:cNvPr>
          <p:cNvSpPr txBox="1"/>
          <p:nvPr/>
        </p:nvSpPr>
        <p:spPr>
          <a:xfrm>
            <a:off x="4745299" y="6299238"/>
            <a:ext cx="2990550" cy="369332"/>
          </a:xfrm>
          <a:prstGeom prst="rect">
            <a:avLst/>
          </a:prstGeom>
          <a:noFill/>
          <a:ln>
            <a:solidFill>
              <a:schemeClr val="bg1"/>
            </a:solidFill>
          </a:ln>
        </p:spPr>
        <p:txBody>
          <a:bodyPr wrap="square" rtlCol="0">
            <a:spAutoFit/>
          </a:bodyPr>
          <a:lstStyle/>
          <a:p>
            <a:pPr algn="l"/>
            <a:r>
              <a:rPr lang="en-US" b="1" u="sng" dirty="0">
                <a:latin typeface="Times" panose="02020603050405020304" pitchFamily="18" charset="0"/>
                <a:cs typeface="Times" panose="02020603050405020304" pitchFamily="18" charset="0"/>
              </a:rPr>
              <a:t>Sheet 4: </a:t>
            </a:r>
            <a:r>
              <a:rPr lang="en-US" dirty="0">
                <a:latin typeface="Times" panose="02020603050405020304" pitchFamily="18" charset="0"/>
                <a:cs typeface="Times" panose="02020603050405020304" pitchFamily="18" charset="0"/>
              </a:rPr>
              <a:t>Risk mitigation</a:t>
            </a:r>
          </a:p>
        </p:txBody>
      </p:sp>
      <p:sp>
        <p:nvSpPr>
          <p:cNvPr id="17" name="Content Placeholder 2">
            <a:extLst>
              <a:ext uri="{FF2B5EF4-FFF2-40B4-BE49-F238E27FC236}">
                <a16:creationId xmlns:a16="http://schemas.microsoft.com/office/drawing/2014/main" id="{1792D6D4-E04C-4960-8427-4FFE548ABB73}"/>
              </a:ext>
            </a:extLst>
          </p:cNvPr>
          <p:cNvSpPr txBox="1">
            <a:spLocks/>
          </p:cNvSpPr>
          <p:nvPr/>
        </p:nvSpPr>
        <p:spPr>
          <a:xfrm>
            <a:off x="2504760" y="19892"/>
            <a:ext cx="6639240" cy="365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altLang="ko-KR" sz="1400" i="1"/>
              <a:t>5.</a:t>
            </a:r>
            <a:r>
              <a:rPr lang="ko-KR" altLang="en-US" sz="1400" i="1"/>
              <a:t> </a:t>
            </a:r>
            <a:r>
              <a:rPr lang="en-US" sz="1400" i="1"/>
              <a:t>Guidance on Risk-Driven Approach for Estimating Construction Contingencies </a:t>
            </a:r>
            <a:endParaRPr lang="en-US" sz="1400" i="1" dirty="0"/>
          </a:p>
        </p:txBody>
      </p:sp>
      <p:sp>
        <p:nvSpPr>
          <p:cNvPr id="20" name="TextBox 19">
            <a:extLst>
              <a:ext uri="{FF2B5EF4-FFF2-40B4-BE49-F238E27FC236}">
                <a16:creationId xmlns:a16="http://schemas.microsoft.com/office/drawing/2014/main" id="{A342FFEC-3D5C-479B-91EB-C306B24A8B39}"/>
              </a:ext>
            </a:extLst>
          </p:cNvPr>
          <p:cNvSpPr txBox="1"/>
          <p:nvPr/>
        </p:nvSpPr>
        <p:spPr>
          <a:xfrm>
            <a:off x="342502" y="3704997"/>
            <a:ext cx="3162165" cy="369332"/>
          </a:xfrm>
          <a:prstGeom prst="rect">
            <a:avLst/>
          </a:prstGeom>
          <a:noFill/>
          <a:ln>
            <a:noFill/>
          </a:ln>
        </p:spPr>
        <p:txBody>
          <a:bodyPr wrap="square" rtlCol="0">
            <a:spAutoFit/>
          </a:bodyPr>
          <a:lstStyle/>
          <a:p>
            <a:pPr algn="ctr"/>
            <a:r>
              <a:rPr lang="en-US" b="1" u="sng" dirty="0">
                <a:latin typeface="Times" panose="02020603050405020304" pitchFamily="18" charset="0"/>
                <a:cs typeface="Times" panose="02020603050405020304" pitchFamily="18" charset="0"/>
              </a:rPr>
              <a:t>Sheet 1:</a:t>
            </a:r>
            <a:r>
              <a:rPr lang="en-US" dirty="0">
                <a:latin typeface="Times" panose="02020603050405020304" pitchFamily="18" charset="0"/>
                <a:cs typeface="Times" panose="02020603050405020304" pitchFamily="18" charset="0"/>
              </a:rPr>
              <a:t> Risk identification</a:t>
            </a:r>
            <a:endParaRPr lang="en-US" sz="2000" dirty="0">
              <a:latin typeface="Times" panose="02020603050405020304" pitchFamily="18" charset="0"/>
              <a:cs typeface="Times" panose="02020603050405020304" pitchFamily="18" charset="0"/>
            </a:endParaRPr>
          </a:p>
        </p:txBody>
      </p:sp>
      <p:sp>
        <p:nvSpPr>
          <p:cNvPr id="21" name="TextBox 20">
            <a:extLst>
              <a:ext uri="{FF2B5EF4-FFF2-40B4-BE49-F238E27FC236}">
                <a16:creationId xmlns:a16="http://schemas.microsoft.com/office/drawing/2014/main" id="{8EB1EB89-DFBD-476E-BE65-3E0204ADDF9E}"/>
              </a:ext>
            </a:extLst>
          </p:cNvPr>
          <p:cNvSpPr txBox="1"/>
          <p:nvPr/>
        </p:nvSpPr>
        <p:spPr>
          <a:xfrm>
            <a:off x="4745299" y="3704997"/>
            <a:ext cx="4253929" cy="369332"/>
          </a:xfrm>
          <a:prstGeom prst="rect">
            <a:avLst/>
          </a:prstGeom>
          <a:noFill/>
          <a:ln>
            <a:noFill/>
          </a:ln>
        </p:spPr>
        <p:txBody>
          <a:bodyPr wrap="square" rtlCol="0">
            <a:spAutoFit/>
          </a:bodyPr>
          <a:lstStyle/>
          <a:p>
            <a:pPr algn="l"/>
            <a:r>
              <a:rPr lang="en-US" b="1" u="sng" dirty="0">
                <a:latin typeface="Times" panose="02020603050405020304" pitchFamily="18" charset="0"/>
                <a:cs typeface="Times" panose="02020603050405020304" pitchFamily="18" charset="0"/>
              </a:rPr>
              <a:t>Sheet 2: </a:t>
            </a:r>
            <a:r>
              <a:rPr lang="en-US" dirty="0">
                <a:latin typeface="Times" panose="02020603050405020304" pitchFamily="18" charset="0"/>
                <a:cs typeface="Times" panose="02020603050405020304" pitchFamily="18" charset="0"/>
              </a:rPr>
              <a:t>Qualitative risk assessment</a:t>
            </a:r>
          </a:p>
        </p:txBody>
      </p:sp>
      <p:pic>
        <p:nvPicPr>
          <p:cNvPr id="6" name="Picture 5">
            <a:extLst>
              <a:ext uri="{FF2B5EF4-FFF2-40B4-BE49-F238E27FC236}">
                <a16:creationId xmlns:a16="http://schemas.microsoft.com/office/drawing/2014/main" id="{DD5E0E51-C8B6-4324-A393-1B34D510C164}"/>
              </a:ext>
            </a:extLst>
          </p:cNvPr>
          <p:cNvPicPr>
            <a:picLocks noChangeAspect="1"/>
          </p:cNvPicPr>
          <p:nvPr/>
        </p:nvPicPr>
        <p:blipFill rotWithShape="1">
          <a:blip r:embed="rId3"/>
          <a:srcRect r="1266"/>
          <a:stretch/>
        </p:blipFill>
        <p:spPr>
          <a:xfrm>
            <a:off x="628650" y="1423155"/>
            <a:ext cx="3376050" cy="2335651"/>
          </a:xfrm>
          <a:prstGeom prst="rect">
            <a:avLst/>
          </a:prstGeom>
          <a:ln>
            <a:solidFill>
              <a:schemeClr val="tx1"/>
            </a:solidFill>
          </a:ln>
        </p:spPr>
      </p:pic>
      <p:pic>
        <p:nvPicPr>
          <p:cNvPr id="11" name="Picture 10">
            <a:extLst>
              <a:ext uri="{FF2B5EF4-FFF2-40B4-BE49-F238E27FC236}">
                <a16:creationId xmlns:a16="http://schemas.microsoft.com/office/drawing/2014/main" id="{44BF77B3-0537-40DA-A154-9AE0B986CD37}"/>
              </a:ext>
            </a:extLst>
          </p:cNvPr>
          <p:cNvPicPr>
            <a:picLocks noChangeAspect="1"/>
          </p:cNvPicPr>
          <p:nvPr/>
        </p:nvPicPr>
        <p:blipFill rotWithShape="1">
          <a:blip r:embed="rId4"/>
          <a:srcRect l="1938" t="1161" r="761" b="1"/>
          <a:stretch/>
        </p:blipFill>
        <p:spPr>
          <a:xfrm>
            <a:off x="4745299" y="1373399"/>
            <a:ext cx="3349856" cy="2385407"/>
          </a:xfrm>
          <a:prstGeom prst="rect">
            <a:avLst/>
          </a:prstGeom>
          <a:ln>
            <a:solidFill>
              <a:schemeClr val="tx1"/>
            </a:solidFill>
          </a:ln>
        </p:spPr>
      </p:pic>
      <p:pic>
        <p:nvPicPr>
          <p:cNvPr id="22" name="Picture 21">
            <a:extLst>
              <a:ext uri="{FF2B5EF4-FFF2-40B4-BE49-F238E27FC236}">
                <a16:creationId xmlns:a16="http://schemas.microsoft.com/office/drawing/2014/main" id="{96156145-AC7E-4AA1-82DD-8951CC1A63BB}"/>
              </a:ext>
            </a:extLst>
          </p:cNvPr>
          <p:cNvPicPr>
            <a:picLocks noChangeAspect="1"/>
          </p:cNvPicPr>
          <p:nvPr/>
        </p:nvPicPr>
        <p:blipFill>
          <a:blip r:embed="rId5"/>
          <a:stretch>
            <a:fillRect/>
          </a:stretch>
        </p:blipFill>
        <p:spPr>
          <a:xfrm>
            <a:off x="628650" y="4154099"/>
            <a:ext cx="3417867" cy="2145139"/>
          </a:xfrm>
          <a:prstGeom prst="rect">
            <a:avLst/>
          </a:prstGeom>
          <a:ln>
            <a:solidFill>
              <a:schemeClr val="tx1"/>
            </a:solidFill>
          </a:ln>
        </p:spPr>
      </p:pic>
      <p:pic>
        <p:nvPicPr>
          <p:cNvPr id="23" name="Picture 22">
            <a:extLst>
              <a:ext uri="{FF2B5EF4-FFF2-40B4-BE49-F238E27FC236}">
                <a16:creationId xmlns:a16="http://schemas.microsoft.com/office/drawing/2014/main" id="{E890C20B-4671-4648-A626-649B41A0E4AF}"/>
              </a:ext>
            </a:extLst>
          </p:cNvPr>
          <p:cNvPicPr>
            <a:picLocks noChangeAspect="1"/>
          </p:cNvPicPr>
          <p:nvPr/>
        </p:nvPicPr>
        <p:blipFill rotWithShape="1">
          <a:blip r:embed="rId6"/>
          <a:srcRect l="1743" t="2026" r="982"/>
          <a:stretch/>
        </p:blipFill>
        <p:spPr>
          <a:xfrm>
            <a:off x="4745299" y="4154099"/>
            <a:ext cx="3105477" cy="2185023"/>
          </a:xfrm>
          <a:prstGeom prst="rect">
            <a:avLst/>
          </a:prstGeom>
          <a:ln>
            <a:solidFill>
              <a:schemeClr val="tx1"/>
            </a:solidFill>
          </a:ln>
        </p:spPr>
      </p:pic>
    </p:spTree>
    <p:extLst>
      <p:ext uri="{BB962C8B-B14F-4D97-AF65-F5344CB8AC3E}">
        <p14:creationId xmlns:p14="http://schemas.microsoft.com/office/powerpoint/2010/main" val="18828718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F4003-6F7E-4CF6-9C6D-8A0CB86BD4E1}"/>
              </a:ext>
            </a:extLst>
          </p:cNvPr>
          <p:cNvSpPr>
            <a:spLocks noGrp="1"/>
          </p:cNvSpPr>
          <p:nvPr>
            <p:ph type="title"/>
          </p:nvPr>
        </p:nvSpPr>
        <p:spPr/>
        <p:txBody>
          <a:bodyPr/>
          <a:lstStyle/>
          <a:p>
            <a:r>
              <a:rPr lang="en-US" dirty="0"/>
              <a:t>Overall Process of Historical Data-Driven Approach</a:t>
            </a:r>
          </a:p>
        </p:txBody>
      </p:sp>
      <p:sp>
        <p:nvSpPr>
          <p:cNvPr id="4" name="Slide Number Placeholder 3">
            <a:extLst>
              <a:ext uri="{FF2B5EF4-FFF2-40B4-BE49-F238E27FC236}">
                <a16:creationId xmlns:a16="http://schemas.microsoft.com/office/drawing/2014/main" id="{160742CA-4DAF-4437-A832-8BDE7078B0CD}"/>
              </a:ext>
            </a:extLst>
          </p:cNvPr>
          <p:cNvSpPr>
            <a:spLocks noGrp="1"/>
          </p:cNvSpPr>
          <p:nvPr>
            <p:ph type="sldNum" sz="quarter" idx="12"/>
          </p:nvPr>
        </p:nvSpPr>
        <p:spPr/>
        <p:txBody>
          <a:bodyPr/>
          <a:lstStyle/>
          <a:p>
            <a:fld id="{01CAD1CC-3D4E-204A-B9A6-B313B9149B73}" type="slidenum">
              <a:rPr lang="en-US" smtClean="0"/>
              <a:t>18</a:t>
            </a:fld>
            <a:endParaRPr lang="en-US"/>
          </a:p>
        </p:txBody>
      </p:sp>
      <p:sp>
        <p:nvSpPr>
          <p:cNvPr id="5" name="Content Placeholder 2">
            <a:extLst>
              <a:ext uri="{FF2B5EF4-FFF2-40B4-BE49-F238E27FC236}">
                <a16:creationId xmlns:a16="http://schemas.microsoft.com/office/drawing/2014/main" id="{4DBF9661-899B-3641-924D-76C6CF6F63FC}"/>
              </a:ext>
            </a:extLst>
          </p:cNvPr>
          <p:cNvSpPr>
            <a:spLocks noGrp="1"/>
          </p:cNvSpPr>
          <p:nvPr>
            <p:ph idx="1"/>
          </p:nvPr>
        </p:nvSpPr>
        <p:spPr>
          <a:xfrm>
            <a:off x="1750017" y="16563"/>
            <a:ext cx="7393983" cy="365125"/>
          </a:xfrm>
        </p:spPr>
        <p:txBody>
          <a:bodyPr>
            <a:noAutofit/>
          </a:bodyPr>
          <a:lstStyle/>
          <a:p>
            <a:pPr marL="0" indent="0" algn="r">
              <a:buNone/>
            </a:pPr>
            <a:r>
              <a:rPr lang="en-US" altLang="ko-KR" sz="1400" i="1" dirty="0"/>
              <a:t>6.</a:t>
            </a:r>
            <a:r>
              <a:rPr lang="ko-KR" altLang="en-US" sz="1400" i="1" dirty="0"/>
              <a:t> </a:t>
            </a:r>
            <a:r>
              <a:rPr lang="en-US" sz="1400" dirty="0"/>
              <a:t>Guidance on Historical Data-Driven Approach for Estimating Construction Contingencies</a:t>
            </a:r>
            <a:endParaRPr lang="en-US" sz="1400" i="1" dirty="0"/>
          </a:p>
        </p:txBody>
      </p:sp>
      <p:sp>
        <p:nvSpPr>
          <p:cNvPr id="17" name="TextBox 16">
            <a:extLst>
              <a:ext uri="{FF2B5EF4-FFF2-40B4-BE49-F238E27FC236}">
                <a16:creationId xmlns:a16="http://schemas.microsoft.com/office/drawing/2014/main" id="{1ECA3897-D530-4968-B3B1-83A9668A0FD1}"/>
              </a:ext>
            </a:extLst>
          </p:cNvPr>
          <p:cNvSpPr txBox="1"/>
          <p:nvPr/>
        </p:nvSpPr>
        <p:spPr>
          <a:xfrm>
            <a:off x="511467" y="3668104"/>
            <a:ext cx="7639049" cy="1704569"/>
          </a:xfrm>
          <a:prstGeom prst="rect">
            <a:avLst/>
          </a:prstGeom>
          <a:solidFill>
            <a:schemeClr val="bg1"/>
          </a:solidFill>
          <a:ln>
            <a:noFill/>
          </a:ln>
        </p:spPr>
        <p:txBody>
          <a:bodyPr wrap="square" rtlCol="0">
            <a:spAutoFit/>
          </a:bodyPr>
          <a:lstStyle/>
          <a:p>
            <a:pPr marL="285750" indent="-285750" algn="l">
              <a:lnSpc>
                <a:spcPct val="150000"/>
              </a:lnSpc>
              <a:buFontTx/>
              <a:buChar char="-"/>
            </a:pPr>
            <a:r>
              <a:rPr lang="en-US" dirty="0">
                <a:latin typeface="Times" panose="02020603050405020304" pitchFamily="18" charset="0"/>
                <a:cs typeface="Times" panose="02020603050405020304" pitchFamily="18" charset="0"/>
              </a:rPr>
              <a:t>Use historical digital data for performing a construction contingency estimation.</a:t>
            </a:r>
          </a:p>
          <a:p>
            <a:pPr marL="285750" indent="-285750" algn="l">
              <a:lnSpc>
                <a:spcPct val="150000"/>
              </a:lnSpc>
              <a:buFontTx/>
              <a:buChar char="-"/>
            </a:pPr>
            <a:r>
              <a:rPr lang="en-US" dirty="0">
                <a:latin typeface="Times" panose="02020603050405020304" pitchFamily="18" charset="0"/>
                <a:cs typeface="Times" panose="02020603050405020304" pitchFamily="18" charset="0"/>
              </a:rPr>
              <a:t>Allow cost estimators to have confidence in their contingency numbers for a new project.</a:t>
            </a:r>
          </a:p>
        </p:txBody>
      </p:sp>
      <p:sp>
        <p:nvSpPr>
          <p:cNvPr id="18" name="Rectangle 17">
            <a:extLst>
              <a:ext uri="{FF2B5EF4-FFF2-40B4-BE49-F238E27FC236}">
                <a16:creationId xmlns:a16="http://schemas.microsoft.com/office/drawing/2014/main" id="{C0198AE9-8DF6-4022-BC6C-901437463926}"/>
              </a:ext>
            </a:extLst>
          </p:cNvPr>
          <p:cNvSpPr/>
          <p:nvPr/>
        </p:nvSpPr>
        <p:spPr>
          <a:xfrm>
            <a:off x="511467" y="1951933"/>
            <a:ext cx="1444039" cy="732493"/>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Times" panose="02020603050405020304" pitchFamily="18" charset="0"/>
                <a:cs typeface="Times" panose="02020603050405020304" pitchFamily="18" charset="0"/>
              </a:rPr>
              <a:t>1. Historical Cost Data Collection</a:t>
            </a:r>
          </a:p>
        </p:txBody>
      </p:sp>
      <p:sp>
        <p:nvSpPr>
          <p:cNvPr id="19" name="Rectangle 18">
            <a:extLst>
              <a:ext uri="{FF2B5EF4-FFF2-40B4-BE49-F238E27FC236}">
                <a16:creationId xmlns:a16="http://schemas.microsoft.com/office/drawing/2014/main" id="{21C53985-875F-4471-9971-AEEFEE562ACA}"/>
              </a:ext>
            </a:extLst>
          </p:cNvPr>
          <p:cNvSpPr/>
          <p:nvPr/>
        </p:nvSpPr>
        <p:spPr>
          <a:xfrm>
            <a:off x="2204444" y="1951933"/>
            <a:ext cx="1444039" cy="73249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latin typeface="Times" panose="02020603050405020304" pitchFamily="18" charset="0"/>
                <a:cs typeface="Times" panose="02020603050405020304" pitchFamily="18" charset="0"/>
              </a:rPr>
              <a:t>2. Data Cleaning and Pre-processing</a:t>
            </a:r>
          </a:p>
        </p:txBody>
      </p:sp>
      <p:sp>
        <p:nvSpPr>
          <p:cNvPr id="20" name="Rectangle 19">
            <a:extLst>
              <a:ext uri="{FF2B5EF4-FFF2-40B4-BE49-F238E27FC236}">
                <a16:creationId xmlns:a16="http://schemas.microsoft.com/office/drawing/2014/main" id="{9E680AE7-C71C-406E-8018-4F920E5A802A}"/>
              </a:ext>
            </a:extLst>
          </p:cNvPr>
          <p:cNvSpPr/>
          <p:nvPr/>
        </p:nvSpPr>
        <p:spPr>
          <a:xfrm>
            <a:off x="3897421" y="1951933"/>
            <a:ext cx="1444039" cy="73249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latin typeface="Times" panose="02020603050405020304" pitchFamily="18" charset="0"/>
                <a:cs typeface="Times" panose="02020603050405020304" pitchFamily="18" charset="0"/>
              </a:rPr>
              <a:t>3. Data Analysis and Project Characterization</a:t>
            </a:r>
          </a:p>
        </p:txBody>
      </p:sp>
      <p:sp>
        <p:nvSpPr>
          <p:cNvPr id="21" name="Rectangle 20">
            <a:extLst>
              <a:ext uri="{FF2B5EF4-FFF2-40B4-BE49-F238E27FC236}">
                <a16:creationId xmlns:a16="http://schemas.microsoft.com/office/drawing/2014/main" id="{7B53C101-270D-4B47-85B2-0AD54591C941}"/>
              </a:ext>
            </a:extLst>
          </p:cNvPr>
          <p:cNvSpPr/>
          <p:nvPr/>
        </p:nvSpPr>
        <p:spPr>
          <a:xfrm>
            <a:off x="5590398" y="1951933"/>
            <a:ext cx="1444039" cy="73249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Times" panose="02020603050405020304" pitchFamily="18" charset="0"/>
                <a:cs typeface="Times" panose="02020603050405020304" pitchFamily="18" charset="0"/>
              </a:rPr>
              <a:t>4. Model Development</a:t>
            </a:r>
          </a:p>
        </p:txBody>
      </p:sp>
      <p:sp>
        <p:nvSpPr>
          <p:cNvPr id="22" name="Rectangle 21">
            <a:extLst>
              <a:ext uri="{FF2B5EF4-FFF2-40B4-BE49-F238E27FC236}">
                <a16:creationId xmlns:a16="http://schemas.microsoft.com/office/drawing/2014/main" id="{21DFA0FB-7BA4-4B69-82EB-B40CB3E0D080}"/>
              </a:ext>
            </a:extLst>
          </p:cNvPr>
          <p:cNvSpPr/>
          <p:nvPr/>
        </p:nvSpPr>
        <p:spPr>
          <a:xfrm>
            <a:off x="7283376" y="1951933"/>
            <a:ext cx="1444039" cy="73249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Times" panose="02020603050405020304" pitchFamily="18" charset="0"/>
                <a:cs typeface="Times" panose="02020603050405020304" pitchFamily="18" charset="0"/>
              </a:rPr>
              <a:t>5. Apply Model to Projects </a:t>
            </a:r>
          </a:p>
        </p:txBody>
      </p:sp>
      <p:cxnSp>
        <p:nvCxnSpPr>
          <p:cNvPr id="23" name="Straight Arrow Connector 22">
            <a:extLst>
              <a:ext uri="{FF2B5EF4-FFF2-40B4-BE49-F238E27FC236}">
                <a16:creationId xmlns:a16="http://schemas.microsoft.com/office/drawing/2014/main" id="{B69FCBBF-6CAC-4248-93F3-D13891182E4D}"/>
              </a:ext>
            </a:extLst>
          </p:cNvPr>
          <p:cNvCxnSpPr>
            <a:cxnSpLocks/>
            <a:stCxn id="18" idx="3"/>
            <a:endCxn id="19" idx="1"/>
          </p:cNvCxnSpPr>
          <p:nvPr/>
        </p:nvCxnSpPr>
        <p:spPr>
          <a:xfrm>
            <a:off x="1955506" y="2318180"/>
            <a:ext cx="248938" cy="0"/>
          </a:xfrm>
          <a:prstGeom prst="straightConnector1">
            <a:avLst/>
          </a:prstGeom>
          <a:ln w="57150">
            <a:solidFill>
              <a:schemeClr val="accent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2CA58120-EEC5-4C22-B13D-FF3F52326349}"/>
              </a:ext>
            </a:extLst>
          </p:cNvPr>
          <p:cNvCxnSpPr>
            <a:cxnSpLocks/>
            <a:stCxn id="19" idx="3"/>
            <a:endCxn id="20" idx="1"/>
          </p:cNvCxnSpPr>
          <p:nvPr/>
        </p:nvCxnSpPr>
        <p:spPr>
          <a:xfrm>
            <a:off x="3648483" y="2318180"/>
            <a:ext cx="248938" cy="0"/>
          </a:xfrm>
          <a:prstGeom prst="straightConnector1">
            <a:avLst/>
          </a:prstGeom>
          <a:ln w="57150">
            <a:solidFill>
              <a:schemeClr val="accent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D4A89A9A-4CDC-4B3B-BB58-4BD4C15012EA}"/>
              </a:ext>
            </a:extLst>
          </p:cNvPr>
          <p:cNvCxnSpPr>
            <a:cxnSpLocks/>
            <a:stCxn id="20" idx="3"/>
            <a:endCxn id="21" idx="1"/>
          </p:cNvCxnSpPr>
          <p:nvPr/>
        </p:nvCxnSpPr>
        <p:spPr>
          <a:xfrm>
            <a:off x="5341460" y="2318180"/>
            <a:ext cx="248938" cy="0"/>
          </a:xfrm>
          <a:prstGeom prst="straightConnector1">
            <a:avLst/>
          </a:prstGeom>
          <a:ln w="57150">
            <a:solidFill>
              <a:schemeClr val="accent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a:extLst>
              <a:ext uri="{FF2B5EF4-FFF2-40B4-BE49-F238E27FC236}">
                <a16:creationId xmlns:a16="http://schemas.microsoft.com/office/drawing/2014/main" id="{0E5C0920-0E1F-440B-B1EE-69D38CA5885E}"/>
              </a:ext>
            </a:extLst>
          </p:cNvPr>
          <p:cNvCxnSpPr>
            <a:cxnSpLocks/>
            <a:stCxn id="21" idx="3"/>
            <a:endCxn id="22" idx="1"/>
          </p:cNvCxnSpPr>
          <p:nvPr/>
        </p:nvCxnSpPr>
        <p:spPr>
          <a:xfrm>
            <a:off x="7034437" y="2318180"/>
            <a:ext cx="248939" cy="0"/>
          </a:xfrm>
          <a:prstGeom prst="straightConnector1">
            <a:avLst/>
          </a:prstGeom>
          <a:ln w="57150">
            <a:solidFill>
              <a:schemeClr val="accent1">
                <a:lumMod val="75000"/>
              </a:schemeClr>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798629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60742CA-4DAF-4437-A832-8BDE7078B0CD}"/>
              </a:ext>
            </a:extLst>
          </p:cNvPr>
          <p:cNvSpPr>
            <a:spLocks noGrp="1"/>
          </p:cNvSpPr>
          <p:nvPr>
            <p:ph type="sldNum" sz="quarter" idx="12"/>
          </p:nvPr>
        </p:nvSpPr>
        <p:spPr/>
        <p:txBody>
          <a:bodyPr/>
          <a:lstStyle/>
          <a:p>
            <a:fld id="{01CAD1CC-3D4E-204A-B9A6-B313B9149B73}" type="slidenum">
              <a:rPr lang="en-US" smtClean="0"/>
              <a:t>19</a:t>
            </a:fld>
            <a:endParaRPr lang="en-US"/>
          </a:p>
        </p:txBody>
      </p:sp>
      <p:sp>
        <p:nvSpPr>
          <p:cNvPr id="17" name="Title 1">
            <a:extLst>
              <a:ext uri="{FF2B5EF4-FFF2-40B4-BE49-F238E27FC236}">
                <a16:creationId xmlns:a16="http://schemas.microsoft.com/office/drawing/2014/main" id="{1A5AABBA-E03B-4BB8-B4D3-609231B7CE7C}"/>
              </a:ext>
            </a:extLst>
          </p:cNvPr>
          <p:cNvSpPr txBox="1">
            <a:spLocks/>
          </p:cNvSpPr>
          <p:nvPr/>
        </p:nvSpPr>
        <p:spPr>
          <a:xfrm>
            <a:off x="590550" y="439260"/>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chemeClr val="accent1"/>
                </a:solidFill>
                <a:latin typeface="Helvetica" pitchFamily="2" charset="0"/>
                <a:ea typeface="+mj-ea"/>
                <a:cs typeface="+mj-cs"/>
              </a:defRPr>
            </a:lvl1pPr>
          </a:lstStyle>
          <a:p>
            <a:r>
              <a:rPr lang="en-US" dirty="0"/>
              <a:t>Work Tasks for Historical Data-Driven Approach</a:t>
            </a:r>
          </a:p>
        </p:txBody>
      </p:sp>
      <p:sp>
        <p:nvSpPr>
          <p:cNvPr id="19" name="Rectangle 18">
            <a:extLst>
              <a:ext uri="{FF2B5EF4-FFF2-40B4-BE49-F238E27FC236}">
                <a16:creationId xmlns:a16="http://schemas.microsoft.com/office/drawing/2014/main" id="{73FEC880-4392-454A-B812-EE6F2448290A}"/>
              </a:ext>
            </a:extLst>
          </p:cNvPr>
          <p:cNvSpPr/>
          <p:nvPr/>
        </p:nvSpPr>
        <p:spPr>
          <a:xfrm>
            <a:off x="511467" y="1947947"/>
            <a:ext cx="1444039" cy="732493"/>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Times" panose="02020603050405020304" pitchFamily="18" charset="0"/>
                <a:cs typeface="Times" panose="02020603050405020304" pitchFamily="18" charset="0"/>
              </a:rPr>
              <a:t>1. Historical Cost Data Collection</a:t>
            </a:r>
          </a:p>
        </p:txBody>
      </p:sp>
      <p:sp>
        <p:nvSpPr>
          <p:cNvPr id="20" name="Rectangle 19">
            <a:extLst>
              <a:ext uri="{FF2B5EF4-FFF2-40B4-BE49-F238E27FC236}">
                <a16:creationId xmlns:a16="http://schemas.microsoft.com/office/drawing/2014/main" id="{7409E566-DC17-4BAB-9BD5-C58DF7FB7359}"/>
              </a:ext>
            </a:extLst>
          </p:cNvPr>
          <p:cNvSpPr/>
          <p:nvPr/>
        </p:nvSpPr>
        <p:spPr>
          <a:xfrm>
            <a:off x="2204444" y="1947947"/>
            <a:ext cx="1444039" cy="732493"/>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latin typeface="Times" panose="02020603050405020304" pitchFamily="18" charset="0"/>
                <a:cs typeface="Times" panose="02020603050405020304" pitchFamily="18" charset="0"/>
              </a:rPr>
              <a:t>2. Data Cleaning and Pre-processing</a:t>
            </a:r>
          </a:p>
        </p:txBody>
      </p:sp>
      <p:sp>
        <p:nvSpPr>
          <p:cNvPr id="21" name="Rectangle 20">
            <a:extLst>
              <a:ext uri="{FF2B5EF4-FFF2-40B4-BE49-F238E27FC236}">
                <a16:creationId xmlns:a16="http://schemas.microsoft.com/office/drawing/2014/main" id="{923F1DCC-0182-4B07-A505-B41AD43E4BDC}"/>
              </a:ext>
            </a:extLst>
          </p:cNvPr>
          <p:cNvSpPr/>
          <p:nvPr/>
        </p:nvSpPr>
        <p:spPr>
          <a:xfrm>
            <a:off x="3897421" y="1947947"/>
            <a:ext cx="1444039" cy="732493"/>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50000"/>
                    <a:lumOff val="50000"/>
                  </a:schemeClr>
                </a:solidFill>
                <a:latin typeface="Times" panose="02020603050405020304" pitchFamily="18" charset="0"/>
                <a:cs typeface="Times" panose="02020603050405020304" pitchFamily="18" charset="0"/>
              </a:rPr>
              <a:t>3. Data Analysis and Project Characterization</a:t>
            </a:r>
          </a:p>
        </p:txBody>
      </p:sp>
      <p:sp>
        <p:nvSpPr>
          <p:cNvPr id="22" name="Rectangle 21">
            <a:extLst>
              <a:ext uri="{FF2B5EF4-FFF2-40B4-BE49-F238E27FC236}">
                <a16:creationId xmlns:a16="http://schemas.microsoft.com/office/drawing/2014/main" id="{47D6DD0D-8020-474D-832B-DCC2D950290B}"/>
              </a:ext>
            </a:extLst>
          </p:cNvPr>
          <p:cNvSpPr/>
          <p:nvPr/>
        </p:nvSpPr>
        <p:spPr>
          <a:xfrm>
            <a:off x="5590398" y="1947947"/>
            <a:ext cx="1444039" cy="732493"/>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50000"/>
                    <a:lumOff val="50000"/>
                  </a:schemeClr>
                </a:solidFill>
                <a:latin typeface="Times" panose="02020603050405020304" pitchFamily="18" charset="0"/>
                <a:cs typeface="Times" panose="02020603050405020304" pitchFamily="18" charset="0"/>
              </a:rPr>
              <a:t>4. Model Development</a:t>
            </a:r>
          </a:p>
        </p:txBody>
      </p:sp>
      <p:sp>
        <p:nvSpPr>
          <p:cNvPr id="23" name="Rectangle 22">
            <a:extLst>
              <a:ext uri="{FF2B5EF4-FFF2-40B4-BE49-F238E27FC236}">
                <a16:creationId xmlns:a16="http://schemas.microsoft.com/office/drawing/2014/main" id="{9E041DAE-54E0-4998-BCCB-226532367294}"/>
              </a:ext>
            </a:extLst>
          </p:cNvPr>
          <p:cNvSpPr/>
          <p:nvPr/>
        </p:nvSpPr>
        <p:spPr>
          <a:xfrm>
            <a:off x="7283376" y="1947947"/>
            <a:ext cx="1444039" cy="732493"/>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lumMod val="50000"/>
                    <a:lumOff val="50000"/>
                  </a:schemeClr>
                </a:solidFill>
                <a:latin typeface="Times" panose="02020603050405020304" pitchFamily="18" charset="0"/>
                <a:cs typeface="Times" panose="02020603050405020304" pitchFamily="18" charset="0"/>
              </a:rPr>
              <a:t>5. Apply Model to Projects </a:t>
            </a:r>
          </a:p>
        </p:txBody>
      </p:sp>
      <p:cxnSp>
        <p:nvCxnSpPr>
          <p:cNvPr id="24" name="Straight Arrow Connector 23">
            <a:extLst>
              <a:ext uri="{FF2B5EF4-FFF2-40B4-BE49-F238E27FC236}">
                <a16:creationId xmlns:a16="http://schemas.microsoft.com/office/drawing/2014/main" id="{69675761-FCE3-4ED1-BF21-1A347B5C9F68}"/>
              </a:ext>
            </a:extLst>
          </p:cNvPr>
          <p:cNvCxnSpPr>
            <a:cxnSpLocks/>
            <a:stCxn id="19" idx="3"/>
            <a:endCxn id="20" idx="1"/>
          </p:cNvCxnSpPr>
          <p:nvPr/>
        </p:nvCxnSpPr>
        <p:spPr>
          <a:xfrm>
            <a:off x="1955506" y="2314194"/>
            <a:ext cx="248938" cy="0"/>
          </a:xfrm>
          <a:prstGeom prst="straightConnector1">
            <a:avLst/>
          </a:prstGeom>
          <a:ln w="57150">
            <a:solidFill>
              <a:schemeClr val="accent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F95156C0-481F-40DE-9200-2D38C8621181}"/>
              </a:ext>
            </a:extLst>
          </p:cNvPr>
          <p:cNvCxnSpPr>
            <a:cxnSpLocks/>
            <a:stCxn id="20" idx="3"/>
            <a:endCxn id="21" idx="1"/>
          </p:cNvCxnSpPr>
          <p:nvPr/>
        </p:nvCxnSpPr>
        <p:spPr>
          <a:xfrm>
            <a:off x="3648483" y="2314194"/>
            <a:ext cx="248938" cy="0"/>
          </a:xfrm>
          <a:prstGeom prst="straightConnector1">
            <a:avLst/>
          </a:prstGeom>
          <a:ln w="57150">
            <a:solidFill>
              <a:schemeClr val="accent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FA92353E-5C99-4489-98F3-D4FDCDA15977}"/>
              </a:ext>
            </a:extLst>
          </p:cNvPr>
          <p:cNvCxnSpPr>
            <a:cxnSpLocks/>
            <a:stCxn id="21" idx="3"/>
            <a:endCxn id="22" idx="1"/>
          </p:cNvCxnSpPr>
          <p:nvPr/>
        </p:nvCxnSpPr>
        <p:spPr>
          <a:xfrm>
            <a:off x="5341460" y="2314194"/>
            <a:ext cx="248938" cy="0"/>
          </a:xfrm>
          <a:prstGeom prst="straightConnector1">
            <a:avLst/>
          </a:prstGeom>
          <a:ln w="57150">
            <a:solidFill>
              <a:schemeClr val="accent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AFB040DB-1575-467E-80FB-8866DB96D4EF}"/>
              </a:ext>
            </a:extLst>
          </p:cNvPr>
          <p:cNvCxnSpPr>
            <a:cxnSpLocks/>
            <a:stCxn id="22" idx="3"/>
            <a:endCxn id="23" idx="1"/>
          </p:cNvCxnSpPr>
          <p:nvPr/>
        </p:nvCxnSpPr>
        <p:spPr>
          <a:xfrm>
            <a:off x="7034437" y="2314194"/>
            <a:ext cx="248939" cy="0"/>
          </a:xfrm>
          <a:prstGeom prst="straightConnector1">
            <a:avLst/>
          </a:prstGeom>
          <a:ln w="57150">
            <a:solidFill>
              <a:schemeClr val="accent1">
                <a:lumMod val="75000"/>
              </a:schemeClr>
            </a:solidFill>
            <a:tailEnd type="triangle"/>
          </a:ln>
        </p:spPr>
        <p:style>
          <a:lnRef idx="1">
            <a:schemeClr val="dk1"/>
          </a:lnRef>
          <a:fillRef idx="0">
            <a:schemeClr val="dk1"/>
          </a:fillRef>
          <a:effectRef idx="0">
            <a:schemeClr val="dk1"/>
          </a:effectRef>
          <a:fontRef idx="minor">
            <a:schemeClr val="tx1"/>
          </a:fontRef>
        </p:style>
      </p:cxnSp>
      <p:graphicFrame>
        <p:nvGraphicFramePr>
          <p:cNvPr id="28" name="Table 27">
            <a:extLst>
              <a:ext uri="{FF2B5EF4-FFF2-40B4-BE49-F238E27FC236}">
                <a16:creationId xmlns:a16="http://schemas.microsoft.com/office/drawing/2014/main" id="{AC052353-B1BA-4E06-BBBE-EB16D35E3A00}"/>
              </a:ext>
            </a:extLst>
          </p:cNvPr>
          <p:cNvGraphicFramePr>
            <a:graphicFrameLocks noGrp="1"/>
          </p:cNvGraphicFramePr>
          <p:nvPr>
            <p:extLst>
              <p:ext uri="{D42A27DB-BD31-4B8C-83A1-F6EECF244321}">
                <p14:modId xmlns:p14="http://schemas.microsoft.com/office/powerpoint/2010/main" val="1643036771"/>
              </p:ext>
            </p:extLst>
          </p:nvPr>
        </p:nvGraphicFramePr>
        <p:xfrm>
          <a:off x="4762500" y="3433796"/>
          <a:ext cx="3964915" cy="2949702"/>
        </p:xfrm>
        <a:graphic>
          <a:graphicData uri="http://schemas.openxmlformats.org/drawingml/2006/table">
            <a:tbl>
              <a:tblPr firstRow="1" firstCol="1" bandRow="1">
                <a:tableStyleId>{5940675A-B579-460E-94D1-54222C63F5DA}</a:tableStyleId>
              </a:tblPr>
              <a:tblGrid>
                <a:gridCol w="1466743">
                  <a:extLst>
                    <a:ext uri="{9D8B030D-6E8A-4147-A177-3AD203B41FA5}">
                      <a16:colId xmlns:a16="http://schemas.microsoft.com/office/drawing/2014/main" val="1894327694"/>
                    </a:ext>
                  </a:extLst>
                </a:gridCol>
                <a:gridCol w="2498172">
                  <a:extLst>
                    <a:ext uri="{9D8B030D-6E8A-4147-A177-3AD203B41FA5}">
                      <a16:colId xmlns:a16="http://schemas.microsoft.com/office/drawing/2014/main" val="3555464840"/>
                    </a:ext>
                  </a:extLst>
                </a:gridCol>
              </a:tblGrid>
              <a:tr h="219487">
                <a:tc>
                  <a:txBody>
                    <a:bodyPr/>
                    <a:lstStyle/>
                    <a:p>
                      <a:pPr marL="0" marR="0" algn="ctr" defTabSz="914400" rtl="0" eaLnBrk="1" latinLnBrk="0" hangingPunct="1">
                        <a:lnSpc>
                          <a:spcPct val="115000"/>
                        </a:lnSpc>
                        <a:spcBef>
                          <a:spcPts val="300"/>
                        </a:spcBef>
                        <a:spcAft>
                          <a:spcPts val="300"/>
                        </a:spcAft>
                      </a:pPr>
                      <a:r>
                        <a:rPr lang="en-US" sz="1600" kern="1200" dirty="0">
                          <a:effectLst/>
                          <a:latin typeface="Times" panose="02020603050405020304" pitchFamily="18" charset="0"/>
                          <a:cs typeface="Times" panose="02020603050405020304" pitchFamily="18" charset="0"/>
                        </a:rPr>
                        <a:t>Cost type</a:t>
                      </a:r>
                      <a:endParaRPr lang="en-US" sz="1600" kern="1200" dirty="0">
                        <a:solidFill>
                          <a:schemeClr val="tx1"/>
                        </a:solidFill>
                        <a:effectLst/>
                        <a:latin typeface="Times" panose="02020603050405020304" pitchFamily="18" charset="0"/>
                        <a:ea typeface="+mn-ea"/>
                        <a:cs typeface="Times" panose="02020603050405020304" pitchFamily="18" charset="0"/>
                      </a:endParaRPr>
                    </a:p>
                  </a:txBody>
                  <a:tcPr marL="63908" marR="63908" marT="0" marB="0" anchor="ctr">
                    <a:lnL w="12700" cap="flat" cmpd="sng" algn="ctr">
                      <a:noFill/>
                      <a:prstDash val="solid"/>
                      <a:round/>
                      <a:headEnd type="none" w="med" len="med"/>
                      <a:tailEnd type="none" w="med" len="med"/>
                    </a:lnL>
                    <a:solidFill>
                      <a:schemeClr val="bg1">
                        <a:lumMod val="75000"/>
                      </a:schemeClr>
                    </a:solidFill>
                  </a:tcPr>
                </a:tc>
                <a:tc>
                  <a:txBody>
                    <a:bodyPr/>
                    <a:lstStyle/>
                    <a:p>
                      <a:pPr marL="0" marR="0" algn="ctr" defTabSz="914400" rtl="0" eaLnBrk="1" latinLnBrk="0" hangingPunct="1">
                        <a:lnSpc>
                          <a:spcPct val="115000"/>
                        </a:lnSpc>
                        <a:spcBef>
                          <a:spcPts val="300"/>
                        </a:spcBef>
                        <a:spcAft>
                          <a:spcPts val="300"/>
                        </a:spcAft>
                      </a:pPr>
                      <a:r>
                        <a:rPr lang="en-US" sz="1600" kern="1200" dirty="0">
                          <a:effectLst/>
                          <a:latin typeface="Times" panose="02020603050405020304" pitchFamily="18" charset="0"/>
                          <a:cs typeface="Times" panose="02020603050405020304" pitchFamily="18" charset="0"/>
                        </a:rPr>
                        <a:t>Ideal data attributes </a:t>
                      </a:r>
                      <a:endParaRPr lang="en-US" sz="1600" kern="1200" dirty="0">
                        <a:solidFill>
                          <a:schemeClr val="tx1"/>
                        </a:solidFill>
                        <a:effectLst/>
                        <a:latin typeface="Times" panose="02020603050405020304" pitchFamily="18" charset="0"/>
                        <a:ea typeface="+mn-ea"/>
                        <a:cs typeface="Times" panose="02020603050405020304" pitchFamily="18" charset="0"/>
                      </a:endParaRPr>
                    </a:p>
                  </a:txBody>
                  <a:tcPr marL="63908" marR="63908" marT="0" marB="0" anchor="ctr">
                    <a:lnR w="12700" cap="flat" cmpd="sng" algn="ctr">
                      <a:noFill/>
                      <a:prstDash val="solid"/>
                      <a:round/>
                      <a:headEnd type="none" w="med" len="med"/>
                      <a:tailEnd type="none" w="med" len="med"/>
                    </a:lnR>
                    <a:solidFill>
                      <a:schemeClr val="bg1">
                        <a:lumMod val="75000"/>
                      </a:schemeClr>
                    </a:solidFill>
                  </a:tcPr>
                </a:tc>
                <a:extLst>
                  <a:ext uri="{0D108BD9-81ED-4DB2-BD59-A6C34878D82A}">
                    <a16:rowId xmlns:a16="http://schemas.microsoft.com/office/drawing/2014/main" val="183536914"/>
                  </a:ext>
                </a:extLst>
              </a:tr>
              <a:tr h="458102">
                <a:tc rowSpan="2">
                  <a:txBody>
                    <a:bodyPr/>
                    <a:lstStyle/>
                    <a:p>
                      <a:pPr marL="0" marR="0" algn="ctr" defTabSz="914400" rtl="0" eaLnBrk="1" latinLnBrk="0" hangingPunct="1">
                        <a:lnSpc>
                          <a:spcPct val="115000"/>
                        </a:lnSpc>
                        <a:spcBef>
                          <a:spcPts val="300"/>
                        </a:spcBef>
                        <a:spcAft>
                          <a:spcPts val="300"/>
                        </a:spcAft>
                      </a:pPr>
                      <a:r>
                        <a:rPr lang="en-US" sz="1600" b="0" kern="1200" dirty="0">
                          <a:effectLst/>
                          <a:latin typeface="Times" panose="02020603050405020304" pitchFamily="18" charset="0"/>
                          <a:cs typeface="Times" panose="02020603050405020304" pitchFamily="18" charset="0"/>
                        </a:rPr>
                        <a:t>Early estimate</a:t>
                      </a:r>
                      <a:endParaRPr lang="en-US" sz="1600" b="0" kern="1200" dirty="0">
                        <a:solidFill>
                          <a:schemeClr val="tx1"/>
                        </a:solidFill>
                        <a:effectLst/>
                        <a:latin typeface="Times" panose="02020603050405020304" pitchFamily="18" charset="0"/>
                        <a:ea typeface="+mn-ea"/>
                        <a:cs typeface="Times" panose="02020603050405020304" pitchFamily="18" charset="0"/>
                      </a:endParaRPr>
                    </a:p>
                  </a:txBody>
                  <a:tcPr marL="63908" marR="63908" marT="0" marB="0" anchor="ctr">
                    <a:lnL w="12700" cap="flat" cmpd="sng" algn="ctr">
                      <a:noFill/>
                      <a:prstDash val="solid"/>
                      <a:round/>
                      <a:headEnd type="none" w="med" len="med"/>
                      <a:tailEnd type="none" w="med" len="med"/>
                    </a:lnL>
                    <a:solidFill>
                      <a:schemeClr val="bg1">
                        <a:lumMod val="85000"/>
                      </a:schemeClr>
                    </a:solidFill>
                  </a:tcPr>
                </a:tc>
                <a:tc>
                  <a:txBody>
                    <a:bodyPr/>
                    <a:lstStyle/>
                    <a:p>
                      <a:pPr marL="0" marR="0" algn="ctr" defTabSz="914400" rtl="0" eaLnBrk="1" latinLnBrk="0" hangingPunct="1">
                        <a:lnSpc>
                          <a:spcPct val="115000"/>
                        </a:lnSpc>
                        <a:spcBef>
                          <a:spcPts val="300"/>
                        </a:spcBef>
                        <a:spcAft>
                          <a:spcPts val="300"/>
                        </a:spcAft>
                      </a:pPr>
                      <a:r>
                        <a:rPr lang="en-US" sz="1600" kern="1200" dirty="0">
                          <a:effectLst/>
                          <a:latin typeface="Times" panose="02020603050405020304" pitchFamily="18" charset="0"/>
                          <a:cs typeface="Times" panose="02020603050405020304" pitchFamily="18" charset="0"/>
                        </a:rPr>
                        <a:t>Base estimate (major work items + allowance)</a:t>
                      </a:r>
                      <a:endParaRPr lang="en-US" sz="1600" kern="1200" dirty="0">
                        <a:solidFill>
                          <a:schemeClr val="tx1"/>
                        </a:solidFill>
                        <a:effectLst/>
                        <a:latin typeface="Times" panose="02020603050405020304" pitchFamily="18" charset="0"/>
                        <a:ea typeface="+mn-ea"/>
                        <a:cs typeface="Times" panose="02020603050405020304" pitchFamily="18" charset="0"/>
                      </a:endParaRPr>
                    </a:p>
                  </a:txBody>
                  <a:tcPr marL="63908" marR="63908"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540364948"/>
                  </a:ext>
                </a:extLst>
              </a:tr>
              <a:tr h="219487">
                <a:tc vMerge="1">
                  <a:txBody>
                    <a:bodyPr/>
                    <a:lstStyle/>
                    <a:p>
                      <a:endParaRPr lang="en-US"/>
                    </a:p>
                  </a:txBody>
                  <a:tcPr/>
                </a:tc>
                <a:tc>
                  <a:txBody>
                    <a:bodyPr/>
                    <a:lstStyle/>
                    <a:p>
                      <a:pPr marL="0" marR="0" algn="ctr" defTabSz="914400" rtl="0" eaLnBrk="1" latinLnBrk="0" hangingPunct="1">
                        <a:lnSpc>
                          <a:spcPct val="115000"/>
                        </a:lnSpc>
                        <a:spcBef>
                          <a:spcPts val="300"/>
                        </a:spcBef>
                        <a:spcAft>
                          <a:spcPts val="300"/>
                        </a:spcAft>
                      </a:pPr>
                      <a:r>
                        <a:rPr lang="en-US" sz="1600" kern="1200" dirty="0">
                          <a:effectLst/>
                          <a:latin typeface="Times" panose="02020603050405020304" pitchFamily="18" charset="0"/>
                          <a:cs typeface="Times" panose="02020603050405020304" pitchFamily="18" charset="0"/>
                        </a:rPr>
                        <a:t>Construction contingency</a:t>
                      </a:r>
                      <a:endParaRPr lang="en-US" sz="1600" kern="1200" dirty="0">
                        <a:solidFill>
                          <a:schemeClr val="tx1"/>
                        </a:solidFill>
                        <a:effectLst/>
                        <a:latin typeface="Times" panose="02020603050405020304" pitchFamily="18" charset="0"/>
                        <a:ea typeface="+mn-ea"/>
                        <a:cs typeface="Times" panose="02020603050405020304" pitchFamily="18" charset="0"/>
                      </a:endParaRPr>
                    </a:p>
                  </a:txBody>
                  <a:tcPr marL="63908" marR="63908"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2378715756"/>
                  </a:ext>
                </a:extLst>
              </a:tr>
              <a:tr h="696718">
                <a:tc>
                  <a:txBody>
                    <a:bodyPr/>
                    <a:lstStyle/>
                    <a:p>
                      <a:pPr marL="0" marR="0" algn="ctr" defTabSz="914400" rtl="0" eaLnBrk="1" latinLnBrk="0" hangingPunct="1">
                        <a:lnSpc>
                          <a:spcPct val="115000"/>
                        </a:lnSpc>
                        <a:spcBef>
                          <a:spcPts val="300"/>
                        </a:spcBef>
                        <a:spcAft>
                          <a:spcPts val="300"/>
                        </a:spcAft>
                      </a:pPr>
                      <a:r>
                        <a:rPr lang="en-US" sz="1600" b="0" kern="1200" dirty="0">
                          <a:effectLst/>
                          <a:latin typeface="Times" panose="02020603050405020304" pitchFamily="18" charset="0"/>
                          <a:cs typeface="Times" panose="02020603050405020304" pitchFamily="18" charset="0"/>
                        </a:rPr>
                        <a:t>Engineer’s estimate</a:t>
                      </a:r>
                      <a:endParaRPr lang="en-US" sz="1600" b="0" kern="1200" dirty="0">
                        <a:solidFill>
                          <a:schemeClr val="tx1"/>
                        </a:solidFill>
                        <a:effectLst/>
                        <a:latin typeface="Times" panose="02020603050405020304" pitchFamily="18" charset="0"/>
                        <a:ea typeface="+mn-ea"/>
                        <a:cs typeface="Times" panose="02020603050405020304" pitchFamily="18" charset="0"/>
                      </a:endParaRPr>
                    </a:p>
                  </a:txBody>
                  <a:tcPr marL="63908" marR="63908" marT="0" marB="0" anchor="ctr">
                    <a:lnL w="12700" cap="flat" cmpd="sng" algn="ctr">
                      <a:noFill/>
                      <a:prstDash val="solid"/>
                      <a:round/>
                      <a:headEnd type="none" w="med" len="med"/>
                      <a:tailEnd type="none" w="med" len="med"/>
                    </a:lnL>
                    <a:solidFill>
                      <a:schemeClr val="bg1">
                        <a:lumMod val="85000"/>
                      </a:schemeClr>
                    </a:solidFill>
                  </a:tcPr>
                </a:tc>
                <a:tc>
                  <a:txBody>
                    <a:bodyPr/>
                    <a:lstStyle/>
                    <a:p>
                      <a:pPr marL="0" marR="0" algn="ctr" defTabSz="914400" rtl="0" eaLnBrk="1" latinLnBrk="0" hangingPunct="1">
                        <a:lnSpc>
                          <a:spcPct val="115000"/>
                        </a:lnSpc>
                        <a:spcBef>
                          <a:spcPts val="300"/>
                        </a:spcBef>
                        <a:spcAft>
                          <a:spcPts val="300"/>
                        </a:spcAft>
                      </a:pPr>
                      <a:r>
                        <a:rPr lang="en-US" sz="1600" kern="1200" dirty="0">
                          <a:effectLst/>
                          <a:latin typeface="Times" panose="02020603050405020304" pitchFamily="18" charset="0"/>
                          <a:cs typeface="Times" panose="02020603050405020304" pitchFamily="18" charset="0"/>
                        </a:rPr>
                        <a:t>The entire list of pay items with their quantities and unit prices</a:t>
                      </a:r>
                      <a:endParaRPr lang="en-US" sz="1600" kern="1200" dirty="0">
                        <a:solidFill>
                          <a:schemeClr val="tx1"/>
                        </a:solidFill>
                        <a:effectLst/>
                        <a:latin typeface="Times" panose="02020603050405020304" pitchFamily="18" charset="0"/>
                        <a:ea typeface="+mn-ea"/>
                        <a:cs typeface="Times" panose="02020603050405020304" pitchFamily="18" charset="0"/>
                      </a:endParaRPr>
                    </a:p>
                  </a:txBody>
                  <a:tcPr marL="63908" marR="63908"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1583593433"/>
                  </a:ext>
                </a:extLst>
              </a:tr>
              <a:tr h="696718">
                <a:tc rowSpan="2">
                  <a:txBody>
                    <a:bodyPr/>
                    <a:lstStyle/>
                    <a:p>
                      <a:pPr marL="0" marR="0" algn="ctr" defTabSz="914400" rtl="0" eaLnBrk="1" latinLnBrk="0" hangingPunct="1">
                        <a:lnSpc>
                          <a:spcPct val="115000"/>
                        </a:lnSpc>
                        <a:spcBef>
                          <a:spcPts val="300"/>
                        </a:spcBef>
                        <a:spcAft>
                          <a:spcPts val="300"/>
                        </a:spcAft>
                      </a:pPr>
                      <a:r>
                        <a:rPr lang="en-US" sz="1600" b="0" kern="1200" dirty="0">
                          <a:effectLst/>
                          <a:latin typeface="Times" panose="02020603050405020304" pitchFamily="18" charset="0"/>
                          <a:cs typeface="Times" panose="02020603050405020304" pitchFamily="18" charset="0"/>
                        </a:rPr>
                        <a:t>Final construction cost</a:t>
                      </a:r>
                      <a:endParaRPr lang="en-US" sz="1600" b="0" kern="1200" dirty="0">
                        <a:solidFill>
                          <a:schemeClr val="tx1"/>
                        </a:solidFill>
                        <a:effectLst/>
                        <a:latin typeface="Times" panose="02020603050405020304" pitchFamily="18" charset="0"/>
                        <a:ea typeface="+mn-ea"/>
                        <a:cs typeface="Times" panose="02020603050405020304" pitchFamily="18" charset="0"/>
                      </a:endParaRPr>
                    </a:p>
                  </a:txBody>
                  <a:tcPr marL="63908" marR="63908" marT="0" marB="0" anchor="ctr">
                    <a:lnL w="12700" cap="flat" cmpd="sng" algn="ctr">
                      <a:noFill/>
                      <a:prstDash val="solid"/>
                      <a:round/>
                      <a:headEnd type="none" w="med" len="med"/>
                      <a:tailEnd type="none" w="med" len="med"/>
                    </a:lnL>
                    <a:solidFill>
                      <a:schemeClr val="bg1">
                        <a:lumMod val="85000"/>
                      </a:schemeClr>
                    </a:solidFill>
                  </a:tcPr>
                </a:tc>
                <a:tc>
                  <a:txBody>
                    <a:bodyPr/>
                    <a:lstStyle/>
                    <a:p>
                      <a:pPr marL="0" marR="0" indent="-8890" algn="ctr" defTabSz="914400" rtl="0" eaLnBrk="1" latinLnBrk="0" hangingPunct="1">
                        <a:lnSpc>
                          <a:spcPct val="115000"/>
                        </a:lnSpc>
                        <a:spcBef>
                          <a:spcPts val="300"/>
                        </a:spcBef>
                        <a:spcAft>
                          <a:spcPts val="300"/>
                        </a:spcAft>
                      </a:pPr>
                      <a:r>
                        <a:rPr lang="en-US" sz="1600" kern="1200" dirty="0">
                          <a:effectLst/>
                          <a:latin typeface="Times" panose="02020603050405020304" pitchFamily="18" charset="0"/>
                          <a:cs typeface="Times" panose="02020603050405020304" pitchFamily="18" charset="0"/>
                        </a:rPr>
                        <a:t>The entire list of actual pay items with their quantities and unit prices</a:t>
                      </a:r>
                      <a:endParaRPr lang="en-US" sz="1600" kern="1200" dirty="0">
                        <a:solidFill>
                          <a:schemeClr val="tx1"/>
                        </a:solidFill>
                        <a:effectLst/>
                        <a:latin typeface="Times" panose="02020603050405020304" pitchFamily="18" charset="0"/>
                        <a:ea typeface="+mn-ea"/>
                        <a:cs typeface="Times" panose="02020603050405020304" pitchFamily="18" charset="0"/>
                      </a:endParaRPr>
                    </a:p>
                  </a:txBody>
                  <a:tcPr marL="63908" marR="63908"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2287912466"/>
                  </a:ext>
                </a:extLst>
              </a:tr>
              <a:tr h="219487">
                <a:tc vMerge="1">
                  <a:txBody>
                    <a:bodyPr/>
                    <a:lstStyle/>
                    <a:p>
                      <a:endParaRPr lang="en-US"/>
                    </a:p>
                  </a:txBody>
                  <a:tcPr/>
                </a:tc>
                <a:tc>
                  <a:txBody>
                    <a:bodyPr/>
                    <a:lstStyle/>
                    <a:p>
                      <a:pPr marL="0" marR="0" indent="-8890" algn="ctr" defTabSz="914400" rtl="0" eaLnBrk="1" latinLnBrk="0" hangingPunct="1">
                        <a:lnSpc>
                          <a:spcPct val="115000"/>
                        </a:lnSpc>
                        <a:spcBef>
                          <a:spcPts val="300"/>
                        </a:spcBef>
                        <a:spcAft>
                          <a:spcPts val="300"/>
                        </a:spcAft>
                      </a:pPr>
                      <a:r>
                        <a:rPr lang="en-US" sz="1600" kern="1200" dirty="0">
                          <a:effectLst/>
                          <a:latin typeface="Times" panose="02020603050405020304" pitchFamily="18" charset="0"/>
                          <a:cs typeface="Times" panose="02020603050405020304" pitchFamily="18" charset="0"/>
                        </a:rPr>
                        <a:t>Change orders</a:t>
                      </a:r>
                      <a:endParaRPr lang="en-US" sz="1600" kern="1200" dirty="0">
                        <a:solidFill>
                          <a:schemeClr val="tx1"/>
                        </a:solidFill>
                        <a:effectLst/>
                        <a:latin typeface="Times" panose="02020603050405020304" pitchFamily="18" charset="0"/>
                        <a:ea typeface="+mn-ea"/>
                        <a:cs typeface="Times" panose="02020603050405020304" pitchFamily="18" charset="0"/>
                      </a:endParaRPr>
                    </a:p>
                  </a:txBody>
                  <a:tcPr marL="63908" marR="63908" marT="0" marB="0" anchor="ctr">
                    <a:lnR w="12700" cap="flat" cmpd="sng" algn="ctr">
                      <a:noFill/>
                      <a:prstDash val="solid"/>
                      <a:round/>
                      <a:headEnd type="none" w="med" len="med"/>
                      <a:tailEnd type="none" w="med" len="med"/>
                    </a:lnR>
                  </a:tcPr>
                </a:tc>
                <a:extLst>
                  <a:ext uri="{0D108BD9-81ED-4DB2-BD59-A6C34878D82A}">
                    <a16:rowId xmlns:a16="http://schemas.microsoft.com/office/drawing/2014/main" val="3306208831"/>
                  </a:ext>
                </a:extLst>
              </a:tr>
            </a:tbl>
          </a:graphicData>
        </a:graphic>
      </p:graphicFrame>
      <p:sp>
        <p:nvSpPr>
          <p:cNvPr id="29" name="TextBox 28">
            <a:extLst>
              <a:ext uri="{FF2B5EF4-FFF2-40B4-BE49-F238E27FC236}">
                <a16:creationId xmlns:a16="http://schemas.microsoft.com/office/drawing/2014/main" id="{830F8A3E-AA7A-497F-A8FA-2318F7DD5F42}"/>
              </a:ext>
            </a:extLst>
          </p:cNvPr>
          <p:cNvSpPr txBox="1"/>
          <p:nvPr/>
        </p:nvSpPr>
        <p:spPr>
          <a:xfrm>
            <a:off x="416585" y="3091454"/>
            <a:ext cx="3618150" cy="400110"/>
          </a:xfrm>
          <a:prstGeom prst="rect">
            <a:avLst/>
          </a:prstGeom>
          <a:solidFill>
            <a:schemeClr val="bg1"/>
          </a:solidFill>
          <a:ln>
            <a:solidFill>
              <a:schemeClr val="bg1"/>
            </a:solidFill>
          </a:ln>
        </p:spPr>
        <p:txBody>
          <a:bodyPr wrap="square" rtlCol="0">
            <a:spAutoFit/>
          </a:bodyPr>
          <a:lstStyle/>
          <a:p>
            <a:pPr marL="169863" indent="-169863">
              <a:buFont typeface="Arial" panose="020B0604020202020204" pitchFamily="34" charset="0"/>
              <a:buChar char="•"/>
            </a:pPr>
            <a:r>
              <a:rPr lang="en-US" sz="2000" b="1" dirty="0">
                <a:latin typeface="Times" panose="02020603050405020304" pitchFamily="18" charset="0"/>
                <a:cs typeface="Times" panose="02020603050405020304" pitchFamily="18" charset="0"/>
              </a:rPr>
              <a:t>Data collection and cleaning</a:t>
            </a:r>
            <a:endParaRPr lang="en-US" sz="2400" b="1" dirty="0">
              <a:latin typeface="Times" panose="02020603050405020304" pitchFamily="18" charset="0"/>
              <a:cs typeface="Times" panose="02020603050405020304" pitchFamily="18" charset="0"/>
            </a:endParaRPr>
          </a:p>
        </p:txBody>
      </p:sp>
      <p:sp>
        <p:nvSpPr>
          <p:cNvPr id="30" name="TextBox 29">
            <a:extLst>
              <a:ext uri="{FF2B5EF4-FFF2-40B4-BE49-F238E27FC236}">
                <a16:creationId xmlns:a16="http://schemas.microsoft.com/office/drawing/2014/main" id="{E81D060D-28E1-4B06-B6EC-C92126D8B533}"/>
              </a:ext>
            </a:extLst>
          </p:cNvPr>
          <p:cNvSpPr txBox="1"/>
          <p:nvPr/>
        </p:nvSpPr>
        <p:spPr>
          <a:xfrm>
            <a:off x="622024" y="3657754"/>
            <a:ext cx="3618151" cy="1704569"/>
          </a:xfrm>
          <a:prstGeom prst="rect">
            <a:avLst/>
          </a:prstGeom>
          <a:noFill/>
          <a:ln>
            <a:noFill/>
          </a:ln>
        </p:spPr>
        <p:txBody>
          <a:bodyPr wrap="square" rtlCol="0">
            <a:spAutoFit/>
          </a:bodyPr>
          <a:lstStyle/>
          <a:p>
            <a:pPr marL="285750" indent="-285750" algn="l">
              <a:lnSpc>
                <a:spcPct val="150000"/>
              </a:lnSpc>
              <a:buFontTx/>
              <a:buChar char="-"/>
            </a:pPr>
            <a:r>
              <a:rPr lang="en-US" dirty="0">
                <a:latin typeface="Times" panose="02020603050405020304" pitchFamily="18" charset="0"/>
                <a:cs typeface="Times" panose="02020603050405020304" pitchFamily="18" charset="0"/>
              </a:rPr>
              <a:t>Gather historical data over the project development phases.</a:t>
            </a:r>
          </a:p>
          <a:p>
            <a:pPr marL="285750" indent="-285750" algn="l">
              <a:lnSpc>
                <a:spcPct val="150000"/>
              </a:lnSpc>
              <a:buFontTx/>
              <a:buChar char="-"/>
            </a:pPr>
            <a:r>
              <a:rPr lang="en-US" dirty="0">
                <a:latin typeface="Times" panose="02020603050405020304" pitchFamily="18" charset="0"/>
                <a:cs typeface="Times" panose="02020603050405020304" pitchFamily="18" charset="0"/>
              </a:rPr>
              <a:t>Filter out </a:t>
            </a:r>
            <a:r>
              <a:rPr lang="en-US" dirty="0">
                <a:solidFill>
                  <a:srgbClr val="FF0000"/>
                </a:solidFill>
                <a:latin typeface="Times" panose="02020603050405020304" pitchFamily="18" charset="0"/>
                <a:cs typeface="Times" panose="02020603050405020304" pitchFamily="18" charset="0"/>
              </a:rPr>
              <a:t>projects that went </a:t>
            </a:r>
            <a:r>
              <a:rPr lang="en-US">
                <a:solidFill>
                  <a:srgbClr val="FF0000"/>
                </a:solidFill>
                <a:latin typeface="Times" panose="02020603050405020304" pitchFamily="18" charset="0"/>
                <a:cs typeface="Times" panose="02020603050405020304" pitchFamily="18" charset="0"/>
              </a:rPr>
              <a:t>through major </a:t>
            </a:r>
            <a:r>
              <a:rPr lang="en-US" dirty="0">
                <a:solidFill>
                  <a:srgbClr val="FF0000"/>
                </a:solidFill>
                <a:latin typeface="Times" panose="02020603050405020304" pitchFamily="18" charset="0"/>
                <a:cs typeface="Times" panose="02020603050405020304" pitchFamily="18" charset="0"/>
              </a:rPr>
              <a:t>scope changes</a:t>
            </a:r>
            <a:r>
              <a:rPr lang="en-US" dirty="0">
                <a:latin typeface="Times" panose="02020603050405020304" pitchFamily="18" charset="0"/>
                <a:cs typeface="Times" panose="02020603050405020304" pitchFamily="18" charset="0"/>
              </a:rPr>
              <a:t>.</a:t>
            </a:r>
          </a:p>
        </p:txBody>
      </p:sp>
      <p:sp>
        <p:nvSpPr>
          <p:cNvPr id="31" name="TextBox 30">
            <a:extLst>
              <a:ext uri="{FF2B5EF4-FFF2-40B4-BE49-F238E27FC236}">
                <a16:creationId xmlns:a16="http://schemas.microsoft.com/office/drawing/2014/main" id="{A6622913-3E39-464B-8E8D-F4EDB8F86373}"/>
              </a:ext>
            </a:extLst>
          </p:cNvPr>
          <p:cNvSpPr txBox="1"/>
          <p:nvPr/>
        </p:nvSpPr>
        <p:spPr>
          <a:xfrm>
            <a:off x="5023197" y="2999820"/>
            <a:ext cx="3443519" cy="338554"/>
          </a:xfrm>
          <a:prstGeom prst="rect">
            <a:avLst/>
          </a:prstGeom>
          <a:noFill/>
          <a:ln>
            <a:solidFill>
              <a:schemeClr val="bg1"/>
            </a:solidFill>
          </a:ln>
        </p:spPr>
        <p:txBody>
          <a:bodyPr wrap="square" rtlCol="0">
            <a:spAutoFit/>
          </a:bodyPr>
          <a:lstStyle/>
          <a:p>
            <a:pPr algn="ctr"/>
            <a:r>
              <a:rPr lang="en-US" sz="1600" dirty="0">
                <a:latin typeface="Times" panose="02020603050405020304" pitchFamily="18" charset="0"/>
                <a:cs typeface="Times" panose="02020603050405020304" pitchFamily="18" charset="0"/>
              </a:rPr>
              <a:t>&lt;Cost data for data collection&gt;</a:t>
            </a:r>
          </a:p>
        </p:txBody>
      </p:sp>
      <p:sp>
        <p:nvSpPr>
          <p:cNvPr id="34" name="Content Placeholder 2">
            <a:extLst>
              <a:ext uri="{FF2B5EF4-FFF2-40B4-BE49-F238E27FC236}">
                <a16:creationId xmlns:a16="http://schemas.microsoft.com/office/drawing/2014/main" id="{F166679D-6262-45BB-A5B5-037F1BBECA95}"/>
              </a:ext>
            </a:extLst>
          </p:cNvPr>
          <p:cNvSpPr txBox="1">
            <a:spLocks/>
          </p:cNvSpPr>
          <p:nvPr/>
        </p:nvSpPr>
        <p:spPr>
          <a:xfrm>
            <a:off x="1750017" y="16563"/>
            <a:ext cx="7393983" cy="365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altLang="ko-KR" sz="1400" i="1"/>
              <a:t>6.</a:t>
            </a:r>
            <a:r>
              <a:rPr lang="ko-KR" altLang="en-US" sz="1400" i="1"/>
              <a:t> </a:t>
            </a:r>
            <a:r>
              <a:rPr lang="en-US" sz="1400"/>
              <a:t>Guidance on Historical Data-Driven Approach for Estimating Construction Contingencies</a:t>
            </a:r>
            <a:endParaRPr lang="en-US" sz="1400" i="1" dirty="0"/>
          </a:p>
        </p:txBody>
      </p:sp>
    </p:spTree>
    <p:extLst>
      <p:ext uri="{BB962C8B-B14F-4D97-AF65-F5344CB8AC3E}">
        <p14:creationId xmlns:p14="http://schemas.microsoft.com/office/powerpoint/2010/main" val="2666515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F4003-6F7E-4CF6-9C6D-8A0CB86BD4E1}"/>
              </a:ext>
            </a:extLst>
          </p:cNvPr>
          <p:cNvSpPr>
            <a:spLocks noGrp="1"/>
          </p:cNvSpPr>
          <p:nvPr>
            <p:ph type="title"/>
          </p:nvPr>
        </p:nvSpPr>
        <p:spPr/>
        <p:txBody>
          <a:bodyPr/>
          <a:lstStyle/>
          <a:p>
            <a:r>
              <a:rPr lang="en-US" dirty="0"/>
              <a:t>Research Goal</a:t>
            </a:r>
          </a:p>
        </p:txBody>
      </p:sp>
      <p:sp>
        <p:nvSpPr>
          <p:cNvPr id="4" name="Slide Number Placeholder 3">
            <a:extLst>
              <a:ext uri="{FF2B5EF4-FFF2-40B4-BE49-F238E27FC236}">
                <a16:creationId xmlns:a16="http://schemas.microsoft.com/office/drawing/2014/main" id="{160742CA-4DAF-4437-A832-8BDE7078B0CD}"/>
              </a:ext>
            </a:extLst>
          </p:cNvPr>
          <p:cNvSpPr>
            <a:spLocks noGrp="1"/>
          </p:cNvSpPr>
          <p:nvPr>
            <p:ph type="sldNum" sz="quarter" idx="12"/>
          </p:nvPr>
        </p:nvSpPr>
        <p:spPr/>
        <p:txBody>
          <a:bodyPr/>
          <a:lstStyle/>
          <a:p>
            <a:fld id="{01CAD1CC-3D4E-204A-B9A6-B313B9149B73}" type="slidenum">
              <a:rPr lang="en-US" smtClean="0"/>
              <a:t>2</a:t>
            </a:fld>
            <a:endParaRPr lang="en-US"/>
          </a:p>
        </p:txBody>
      </p:sp>
      <p:sp>
        <p:nvSpPr>
          <p:cNvPr id="7" name="Rectangle 6">
            <a:extLst>
              <a:ext uri="{FF2B5EF4-FFF2-40B4-BE49-F238E27FC236}">
                <a16:creationId xmlns:a16="http://schemas.microsoft.com/office/drawing/2014/main" id="{DD26AECA-4675-9B4C-A290-ADD51D80353B}"/>
              </a:ext>
            </a:extLst>
          </p:cNvPr>
          <p:cNvSpPr/>
          <p:nvPr/>
        </p:nvSpPr>
        <p:spPr>
          <a:xfrm>
            <a:off x="628650" y="2093109"/>
            <a:ext cx="7886700" cy="2198230"/>
          </a:xfrm>
          <a:prstGeom prst="rect">
            <a:avLst/>
          </a:prstGeom>
        </p:spPr>
        <p:txBody>
          <a:bodyPr wrap="square">
            <a:spAutoFit/>
          </a:bodyPr>
          <a:lstStyle/>
          <a:p>
            <a:pPr algn="just">
              <a:lnSpc>
                <a:spcPct val="115000"/>
              </a:lnSpc>
              <a:spcAft>
                <a:spcPts val="800"/>
              </a:spcAft>
            </a:pPr>
            <a:r>
              <a:rPr lang="en-US" sz="2000" i="1" dirty="0">
                <a:latin typeface="Helvetica" pitchFamily="2" charset="0"/>
              </a:rPr>
              <a:t>This research project aims to </a:t>
            </a:r>
            <a:r>
              <a:rPr lang="en-US" sz="2000" i="1" u="sng" dirty="0">
                <a:latin typeface="Helvetica" pitchFamily="2" charset="0"/>
              </a:rPr>
              <a:t>identify, analyze, and understand the risk factors</a:t>
            </a:r>
            <a:r>
              <a:rPr lang="en-US" sz="2000" i="1" dirty="0">
                <a:latin typeface="Helvetica" pitchFamily="2" charset="0"/>
              </a:rPr>
              <a:t> associated with the accuracy of early construction cost estimates and </a:t>
            </a:r>
            <a:r>
              <a:rPr lang="en-US" sz="2000" i="1" u="sng" dirty="0">
                <a:latin typeface="Helvetica" pitchFamily="2" charset="0"/>
              </a:rPr>
              <a:t>develop a standardized approach to accounting for project-related risks in early construction cost estimates</a:t>
            </a:r>
            <a:r>
              <a:rPr lang="en-US" sz="2000" i="1" dirty="0">
                <a:latin typeface="Helvetica" pitchFamily="2" charset="0"/>
              </a:rPr>
              <a:t>, including the determination of contingency factor ranges for at least eight high-priority risks. </a:t>
            </a:r>
          </a:p>
        </p:txBody>
      </p:sp>
      <p:sp>
        <p:nvSpPr>
          <p:cNvPr id="6" name="Content Placeholder 2">
            <a:extLst>
              <a:ext uri="{FF2B5EF4-FFF2-40B4-BE49-F238E27FC236}">
                <a16:creationId xmlns:a16="http://schemas.microsoft.com/office/drawing/2014/main" id="{73DB3400-EE48-48B1-A502-901595876351}"/>
              </a:ext>
            </a:extLst>
          </p:cNvPr>
          <p:cNvSpPr>
            <a:spLocks noGrp="1"/>
          </p:cNvSpPr>
          <p:nvPr>
            <p:ph idx="1"/>
          </p:nvPr>
        </p:nvSpPr>
        <p:spPr>
          <a:xfrm>
            <a:off x="7285404" y="7232"/>
            <a:ext cx="1858596" cy="365125"/>
          </a:xfrm>
        </p:spPr>
        <p:txBody>
          <a:bodyPr>
            <a:normAutofit/>
          </a:bodyPr>
          <a:lstStyle/>
          <a:p>
            <a:pPr marL="0" indent="0" algn="r">
              <a:buNone/>
            </a:pPr>
            <a:r>
              <a:rPr lang="en-US" altLang="ko-KR" sz="1400" i="1" dirty="0"/>
              <a:t>1.</a:t>
            </a:r>
            <a:r>
              <a:rPr lang="ko-KR" altLang="en-US" sz="1400" i="1" dirty="0"/>
              <a:t> </a:t>
            </a:r>
            <a:r>
              <a:rPr lang="en-US" sz="1400" i="1" dirty="0"/>
              <a:t>Introduction</a:t>
            </a:r>
          </a:p>
        </p:txBody>
      </p:sp>
    </p:spTree>
    <p:extLst>
      <p:ext uri="{BB962C8B-B14F-4D97-AF65-F5344CB8AC3E}">
        <p14:creationId xmlns:p14="http://schemas.microsoft.com/office/powerpoint/2010/main" val="3715204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60742CA-4DAF-4437-A832-8BDE7078B0CD}"/>
              </a:ext>
            </a:extLst>
          </p:cNvPr>
          <p:cNvSpPr>
            <a:spLocks noGrp="1"/>
          </p:cNvSpPr>
          <p:nvPr>
            <p:ph type="sldNum" sz="quarter" idx="12"/>
          </p:nvPr>
        </p:nvSpPr>
        <p:spPr/>
        <p:txBody>
          <a:bodyPr/>
          <a:lstStyle/>
          <a:p>
            <a:fld id="{01CAD1CC-3D4E-204A-B9A6-B313B9149B73}" type="slidenum">
              <a:rPr lang="en-US" smtClean="0"/>
              <a:t>20</a:t>
            </a:fld>
            <a:endParaRPr lang="en-US"/>
          </a:p>
        </p:txBody>
      </p:sp>
      <p:sp>
        <p:nvSpPr>
          <p:cNvPr id="27" name="Rectangle 26">
            <a:extLst>
              <a:ext uri="{FF2B5EF4-FFF2-40B4-BE49-F238E27FC236}">
                <a16:creationId xmlns:a16="http://schemas.microsoft.com/office/drawing/2014/main" id="{272C6796-84A5-40F5-A353-595CA6CFB8DA}"/>
              </a:ext>
            </a:extLst>
          </p:cNvPr>
          <p:cNvSpPr/>
          <p:nvPr/>
        </p:nvSpPr>
        <p:spPr>
          <a:xfrm>
            <a:off x="511467" y="1943100"/>
            <a:ext cx="1444039" cy="732493"/>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50000"/>
                    <a:lumOff val="50000"/>
                  </a:schemeClr>
                </a:solidFill>
                <a:latin typeface="Times" panose="02020603050405020304" pitchFamily="18" charset="0"/>
                <a:cs typeface="Times" panose="02020603050405020304" pitchFamily="18" charset="0"/>
              </a:rPr>
              <a:t>1. Historical Cost Data Collection</a:t>
            </a:r>
          </a:p>
        </p:txBody>
      </p:sp>
      <p:sp>
        <p:nvSpPr>
          <p:cNvPr id="28" name="Rectangle 27">
            <a:extLst>
              <a:ext uri="{FF2B5EF4-FFF2-40B4-BE49-F238E27FC236}">
                <a16:creationId xmlns:a16="http://schemas.microsoft.com/office/drawing/2014/main" id="{4EF1E8D1-2E9E-4767-A3D5-9E88A52AD9C1}"/>
              </a:ext>
            </a:extLst>
          </p:cNvPr>
          <p:cNvSpPr/>
          <p:nvPr/>
        </p:nvSpPr>
        <p:spPr>
          <a:xfrm>
            <a:off x="2204444" y="1943100"/>
            <a:ext cx="1444039" cy="732493"/>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50000"/>
                    <a:lumOff val="50000"/>
                  </a:schemeClr>
                </a:solidFill>
                <a:latin typeface="Times" panose="02020603050405020304" pitchFamily="18" charset="0"/>
                <a:cs typeface="Times" panose="02020603050405020304" pitchFamily="18" charset="0"/>
              </a:rPr>
              <a:t>2. Data Cleaning and Pre-processing</a:t>
            </a:r>
          </a:p>
        </p:txBody>
      </p:sp>
      <p:sp>
        <p:nvSpPr>
          <p:cNvPr id="29" name="Rectangle 28">
            <a:extLst>
              <a:ext uri="{FF2B5EF4-FFF2-40B4-BE49-F238E27FC236}">
                <a16:creationId xmlns:a16="http://schemas.microsoft.com/office/drawing/2014/main" id="{711CF9B5-96AA-4162-AB97-2E664E215C2B}"/>
              </a:ext>
            </a:extLst>
          </p:cNvPr>
          <p:cNvSpPr/>
          <p:nvPr/>
        </p:nvSpPr>
        <p:spPr>
          <a:xfrm>
            <a:off x="3897421" y="1943100"/>
            <a:ext cx="1444039" cy="73249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latin typeface="Times" panose="02020603050405020304" pitchFamily="18" charset="0"/>
                <a:cs typeface="Times" panose="02020603050405020304" pitchFamily="18" charset="0"/>
              </a:rPr>
              <a:t>3. Data Analysis and Project Characterization</a:t>
            </a:r>
          </a:p>
        </p:txBody>
      </p:sp>
      <p:sp>
        <p:nvSpPr>
          <p:cNvPr id="30" name="Rectangle 29">
            <a:extLst>
              <a:ext uri="{FF2B5EF4-FFF2-40B4-BE49-F238E27FC236}">
                <a16:creationId xmlns:a16="http://schemas.microsoft.com/office/drawing/2014/main" id="{75D6A3F0-C440-4C7F-B3A8-761429D5372B}"/>
              </a:ext>
            </a:extLst>
          </p:cNvPr>
          <p:cNvSpPr/>
          <p:nvPr/>
        </p:nvSpPr>
        <p:spPr>
          <a:xfrm>
            <a:off x="5590398" y="1943100"/>
            <a:ext cx="1444039" cy="732493"/>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50000"/>
                    <a:lumOff val="50000"/>
                  </a:schemeClr>
                </a:solidFill>
                <a:latin typeface="Times" panose="02020603050405020304" pitchFamily="18" charset="0"/>
                <a:cs typeface="Times" panose="02020603050405020304" pitchFamily="18" charset="0"/>
              </a:rPr>
              <a:t>4. Model Development</a:t>
            </a:r>
          </a:p>
        </p:txBody>
      </p:sp>
      <p:sp>
        <p:nvSpPr>
          <p:cNvPr id="31" name="Rectangle 30">
            <a:extLst>
              <a:ext uri="{FF2B5EF4-FFF2-40B4-BE49-F238E27FC236}">
                <a16:creationId xmlns:a16="http://schemas.microsoft.com/office/drawing/2014/main" id="{C164E5B6-3544-4797-9699-E9862FC41F32}"/>
              </a:ext>
            </a:extLst>
          </p:cNvPr>
          <p:cNvSpPr/>
          <p:nvPr/>
        </p:nvSpPr>
        <p:spPr>
          <a:xfrm>
            <a:off x="7283376" y="1943100"/>
            <a:ext cx="1444039" cy="732493"/>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50000"/>
                    <a:lumOff val="50000"/>
                  </a:schemeClr>
                </a:solidFill>
                <a:latin typeface="Times" panose="02020603050405020304" pitchFamily="18" charset="0"/>
                <a:cs typeface="Times" panose="02020603050405020304" pitchFamily="18" charset="0"/>
              </a:rPr>
              <a:t>5. Apply Model to Projects </a:t>
            </a:r>
          </a:p>
        </p:txBody>
      </p:sp>
      <p:cxnSp>
        <p:nvCxnSpPr>
          <p:cNvPr id="32" name="Straight Arrow Connector 31">
            <a:extLst>
              <a:ext uri="{FF2B5EF4-FFF2-40B4-BE49-F238E27FC236}">
                <a16:creationId xmlns:a16="http://schemas.microsoft.com/office/drawing/2014/main" id="{5F72F093-8822-462E-9781-1667160EC9E6}"/>
              </a:ext>
            </a:extLst>
          </p:cNvPr>
          <p:cNvCxnSpPr>
            <a:cxnSpLocks/>
            <a:stCxn id="27" idx="3"/>
            <a:endCxn id="28" idx="1"/>
          </p:cNvCxnSpPr>
          <p:nvPr/>
        </p:nvCxnSpPr>
        <p:spPr>
          <a:xfrm>
            <a:off x="1955506" y="2309347"/>
            <a:ext cx="248938" cy="0"/>
          </a:xfrm>
          <a:prstGeom prst="straightConnector1">
            <a:avLst/>
          </a:prstGeom>
          <a:ln w="57150">
            <a:solidFill>
              <a:schemeClr val="accent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EC86FF68-AB72-4D04-92EB-BC1EA3FA744B}"/>
              </a:ext>
            </a:extLst>
          </p:cNvPr>
          <p:cNvCxnSpPr>
            <a:cxnSpLocks/>
            <a:stCxn id="28" idx="3"/>
            <a:endCxn id="29" idx="1"/>
          </p:cNvCxnSpPr>
          <p:nvPr/>
        </p:nvCxnSpPr>
        <p:spPr>
          <a:xfrm>
            <a:off x="3648483" y="2309347"/>
            <a:ext cx="248938" cy="0"/>
          </a:xfrm>
          <a:prstGeom prst="straightConnector1">
            <a:avLst/>
          </a:prstGeom>
          <a:ln w="57150">
            <a:solidFill>
              <a:schemeClr val="accent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a:extLst>
              <a:ext uri="{FF2B5EF4-FFF2-40B4-BE49-F238E27FC236}">
                <a16:creationId xmlns:a16="http://schemas.microsoft.com/office/drawing/2014/main" id="{34DDFEA9-5AA3-437A-A0C3-BD8DF393F242}"/>
              </a:ext>
            </a:extLst>
          </p:cNvPr>
          <p:cNvCxnSpPr>
            <a:cxnSpLocks/>
            <a:stCxn id="29" idx="3"/>
            <a:endCxn id="30" idx="1"/>
          </p:cNvCxnSpPr>
          <p:nvPr/>
        </p:nvCxnSpPr>
        <p:spPr>
          <a:xfrm>
            <a:off x="5341460" y="2309347"/>
            <a:ext cx="248938" cy="0"/>
          </a:xfrm>
          <a:prstGeom prst="straightConnector1">
            <a:avLst/>
          </a:prstGeom>
          <a:ln w="57150">
            <a:solidFill>
              <a:schemeClr val="accent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306688B7-223E-462F-9C33-85F3A4609378}"/>
              </a:ext>
            </a:extLst>
          </p:cNvPr>
          <p:cNvCxnSpPr>
            <a:cxnSpLocks/>
            <a:stCxn id="30" idx="3"/>
            <a:endCxn id="31" idx="1"/>
          </p:cNvCxnSpPr>
          <p:nvPr/>
        </p:nvCxnSpPr>
        <p:spPr>
          <a:xfrm>
            <a:off x="7034437" y="2309347"/>
            <a:ext cx="248939" cy="0"/>
          </a:xfrm>
          <a:prstGeom prst="straightConnector1">
            <a:avLst/>
          </a:prstGeom>
          <a:ln w="57150">
            <a:solidFill>
              <a:schemeClr val="accent1">
                <a:lumMod val="75000"/>
              </a:schemeClr>
            </a:solidFill>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6" name="Rectangle 35">
                <a:extLst>
                  <a:ext uri="{FF2B5EF4-FFF2-40B4-BE49-F238E27FC236}">
                    <a16:creationId xmlns:a16="http://schemas.microsoft.com/office/drawing/2014/main" id="{F8AF5815-4D49-4639-A253-13E3F5BD89D6}"/>
                  </a:ext>
                </a:extLst>
              </p:cNvPr>
              <p:cNvSpPr/>
              <p:nvPr/>
            </p:nvSpPr>
            <p:spPr>
              <a:xfrm>
                <a:off x="729192" y="3737881"/>
                <a:ext cx="7685616" cy="603691"/>
              </a:xfrm>
              <a:prstGeom prst="rect">
                <a:avLst/>
              </a:prstGeom>
            </p:spPr>
            <p:txBody>
              <a:bodyPr wrap="square">
                <a:spAutoFit/>
              </a:bodyPr>
              <a:lstStyle/>
              <a:p>
                <a:pPr/>
                <a14:m>
                  <m:oMathPara xmlns:m="http://schemas.openxmlformats.org/officeDocument/2006/math">
                    <m:oMathParaPr>
                      <m:jc m:val="center"/>
                    </m:oMathParaPr>
                    <m:oMath xmlns:m="http://schemas.openxmlformats.org/officeDocument/2006/math">
                      <m:r>
                        <a:rPr lang="en-US" sz="1600" i="1">
                          <a:latin typeface="Cambria Math" panose="02040503050406030204" pitchFamily="18" charset="0"/>
                        </a:rPr>
                        <m:t>𝑅𝐹𝐵</m:t>
                      </m:r>
                      <m:r>
                        <a:rPr lang="en-US" sz="1600" i="0">
                          <a:latin typeface="Cambria Math" panose="02040503050406030204" pitchFamily="18" charset="0"/>
                        </a:rPr>
                        <m:t> (%) =(</m:t>
                      </m:r>
                      <m:f>
                        <m:fPr>
                          <m:ctrlPr>
                            <a:rPr lang="en-US" sz="1600" i="1">
                              <a:latin typeface="Cambria Math" panose="02040503050406030204" pitchFamily="18" charset="0"/>
                            </a:rPr>
                          </m:ctrlPr>
                        </m:fPr>
                        <m:num>
                          <m:r>
                            <a:rPr lang="en-US" sz="1600" i="1">
                              <a:latin typeface="Cambria Math" panose="02040503050406030204" pitchFamily="18" charset="0"/>
                            </a:rPr>
                            <m:t>𝐹𝑖𝑛𝑎𝑙</m:t>
                          </m:r>
                          <m:r>
                            <a:rPr lang="en-US" sz="1600" i="0">
                              <a:latin typeface="Cambria Math" panose="02040503050406030204" pitchFamily="18" charset="0"/>
                            </a:rPr>
                            <m:t> </m:t>
                          </m:r>
                          <m:r>
                            <a:rPr lang="en-US" sz="1600" i="1">
                              <a:latin typeface="Cambria Math" panose="02040503050406030204" pitchFamily="18" charset="0"/>
                            </a:rPr>
                            <m:t>𝑐𝑜𝑛𝑠𝑡𝑟𝑢𝑐𝑡𝑖𝑜𝑛</m:t>
                          </m:r>
                          <m:r>
                            <a:rPr lang="en-US" sz="1600" i="0">
                              <a:latin typeface="Cambria Math" panose="02040503050406030204" pitchFamily="18" charset="0"/>
                            </a:rPr>
                            <m:t> </m:t>
                          </m:r>
                          <m:r>
                            <a:rPr lang="en-US" sz="1600" i="1">
                              <a:latin typeface="Cambria Math" panose="02040503050406030204" pitchFamily="18" charset="0"/>
                            </a:rPr>
                            <m:t>𝑐𝑜𝑠𝑡</m:t>
                          </m:r>
                          <m:r>
                            <a:rPr lang="en-US" sz="1600" i="0">
                              <a:latin typeface="Cambria Math" panose="02040503050406030204" pitchFamily="18" charset="0"/>
                            </a:rPr>
                            <m:t> </m:t>
                          </m:r>
                          <m:r>
                            <a:rPr lang="en-US" sz="1600" i="1">
                              <a:latin typeface="Cambria Math" panose="02040503050406030204" pitchFamily="18" charset="0"/>
                            </a:rPr>
                            <m:t>𝑎𝑡</m:t>
                          </m:r>
                          <m:r>
                            <a:rPr lang="en-US" sz="1600" i="0">
                              <a:latin typeface="Cambria Math" panose="02040503050406030204" pitchFamily="18" charset="0"/>
                            </a:rPr>
                            <m:t> </m:t>
                          </m:r>
                          <m:r>
                            <a:rPr lang="en-US" sz="1600" i="1">
                              <a:latin typeface="Cambria Math" panose="02040503050406030204" pitchFamily="18" charset="0"/>
                            </a:rPr>
                            <m:t>𝑡h𝑒</m:t>
                          </m:r>
                          <m:r>
                            <a:rPr lang="en-US" sz="1600" i="0">
                              <a:latin typeface="Cambria Math" panose="02040503050406030204" pitchFamily="18" charset="0"/>
                            </a:rPr>
                            <m:t> </m:t>
                          </m:r>
                          <m:r>
                            <a:rPr lang="en-US" sz="1600" i="1">
                              <a:latin typeface="Cambria Math" panose="02040503050406030204" pitchFamily="18" charset="0"/>
                            </a:rPr>
                            <m:t>𝑒𝑛𝑑</m:t>
                          </m:r>
                          <m:r>
                            <a:rPr lang="en-US" sz="1600" i="0">
                              <a:latin typeface="Cambria Math" panose="02040503050406030204" pitchFamily="18" charset="0"/>
                            </a:rPr>
                            <m:t> </m:t>
                          </m:r>
                          <m:r>
                            <a:rPr lang="en-US" sz="1600" i="1">
                              <a:latin typeface="Cambria Math" panose="02040503050406030204" pitchFamily="18" charset="0"/>
                            </a:rPr>
                            <m:t>𝑜𝑓</m:t>
                          </m:r>
                          <m:r>
                            <a:rPr lang="en-US" sz="1600" i="0">
                              <a:latin typeface="Cambria Math" panose="02040503050406030204" pitchFamily="18" charset="0"/>
                            </a:rPr>
                            <m:t> </m:t>
                          </m:r>
                          <m:r>
                            <a:rPr lang="en-US" sz="1600" i="1">
                              <a:latin typeface="Cambria Math" panose="02040503050406030204" pitchFamily="18" charset="0"/>
                            </a:rPr>
                            <m:t>𝑝𝑟𝑜𝑗𝑒𝑐𝑡</m:t>
                          </m:r>
                        </m:num>
                        <m:den>
                          <m:r>
                            <a:rPr lang="en-US" sz="1600" i="1">
                              <a:latin typeface="Cambria Math" panose="02040503050406030204" pitchFamily="18" charset="0"/>
                            </a:rPr>
                            <m:t>𝐵𝑎𝑠𝑒</m:t>
                          </m:r>
                          <m:r>
                            <a:rPr lang="en-US" sz="1600" i="0">
                              <a:latin typeface="Cambria Math" panose="02040503050406030204" pitchFamily="18" charset="0"/>
                            </a:rPr>
                            <m:t> </m:t>
                          </m:r>
                          <m:r>
                            <a:rPr lang="en-US" sz="1600" i="1">
                              <a:latin typeface="Cambria Math" panose="02040503050406030204" pitchFamily="18" charset="0"/>
                            </a:rPr>
                            <m:t>𝑐𝑜𝑠𝑡</m:t>
                          </m:r>
                          <m:r>
                            <a:rPr lang="en-US" sz="1600" i="0">
                              <a:latin typeface="Cambria Math" panose="02040503050406030204" pitchFamily="18" charset="0"/>
                            </a:rPr>
                            <m:t> </m:t>
                          </m:r>
                          <m:r>
                            <a:rPr lang="en-US" sz="1600" i="1">
                              <a:latin typeface="Cambria Math" panose="02040503050406030204" pitchFamily="18" charset="0"/>
                            </a:rPr>
                            <m:t>𝑒𝑠𝑡𝑖𝑚𝑎𝑡𝑒</m:t>
                          </m:r>
                          <m:r>
                            <a:rPr lang="en-US" sz="1600" i="0">
                              <a:latin typeface="Cambria Math" panose="02040503050406030204" pitchFamily="18" charset="0"/>
                            </a:rPr>
                            <m:t> </m:t>
                          </m:r>
                          <m:r>
                            <a:rPr lang="en-US" sz="1600" i="1">
                              <a:latin typeface="Cambria Math" panose="02040503050406030204" pitchFamily="18" charset="0"/>
                            </a:rPr>
                            <m:t>𝑎𝑡</m:t>
                          </m:r>
                          <m:r>
                            <a:rPr lang="en-US" sz="1600" i="0">
                              <a:latin typeface="Cambria Math" panose="02040503050406030204" pitchFamily="18" charset="0"/>
                            </a:rPr>
                            <m:t> </m:t>
                          </m:r>
                          <m:r>
                            <a:rPr lang="en-US" sz="1600" i="1">
                              <a:latin typeface="Cambria Math" panose="02040503050406030204" pitchFamily="18" charset="0"/>
                            </a:rPr>
                            <m:t>𝑡h𝑒</m:t>
                          </m:r>
                          <m:r>
                            <a:rPr lang="en-US" sz="1600" i="0">
                              <a:latin typeface="Cambria Math" panose="02040503050406030204" pitchFamily="18" charset="0"/>
                            </a:rPr>
                            <m:t> </m:t>
                          </m:r>
                          <m:r>
                            <a:rPr lang="en-US" sz="1600" i="1">
                              <a:latin typeface="Cambria Math" panose="02040503050406030204" pitchFamily="18" charset="0"/>
                            </a:rPr>
                            <m:t>𝑠𝑐𝑜𝑝𝑖𝑛𝑔</m:t>
                          </m:r>
                          <m:r>
                            <a:rPr lang="en-US" sz="1600" i="0">
                              <a:latin typeface="Cambria Math" panose="02040503050406030204" pitchFamily="18" charset="0"/>
                            </a:rPr>
                            <m:t> </m:t>
                          </m:r>
                          <m:r>
                            <a:rPr lang="en-US" sz="1600" i="1">
                              <a:latin typeface="Cambria Math" panose="02040503050406030204" pitchFamily="18" charset="0"/>
                            </a:rPr>
                            <m:t>𝑝h𝑎𝑠𝑒</m:t>
                          </m:r>
                        </m:den>
                      </m:f>
                      <m:r>
                        <a:rPr lang="en-US" sz="1600" i="0">
                          <a:latin typeface="Cambria Math" panose="02040503050406030204" pitchFamily="18" charset="0"/>
                        </a:rPr>
                        <m:t>−1) </m:t>
                      </m:r>
                      <m:r>
                        <a:rPr lang="en-US" sz="1600" i="1">
                          <a:latin typeface="Cambria Math" panose="02040503050406030204" pitchFamily="18" charset="0"/>
                        </a:rPr>
                        <m:t>𝑋</m:t>
                      </m:r>
                      <m:r>
                        <a:rPr lang="en-US" sz="1600" i="0">
                          <a:latin typeface="Cambria Math" panose="02040503050406030204" pitchFamily="18" charset="0"/>
                        </a:rPr>
                        <m:t> 100</m:t>
                      </m:r>
                    </m:oMath>
                  </m:oMathPara>
                </a14:m>
                <a:endParaRPr lang="en-US" sz="1600" dirty="0"/>
              </a:p>
            </p:txBody>
          </p:sp>
        </mc:Choice>
        <mc:Fallback xmlns="">
          <p:sp>
            <p:nvSpPr>
              <p:cNvPr id="36" name="Rectangle 35">
                <a:extLst>
                  <a:ext uri="{FF2B5EF4-FFF2-40B4-BE49-F238E27FC236}">
                    <a16:creationId xmlns:a16="http://schemas.microsoft.com/office/drawing/2014/main" id="{F8AF5815-4D49-4639-A253-13E3F5BD89D6}"/>
                  </a:ext>
                </a:extLst>
              </p:cNvPr>
              <p:cNvSpPr>
                <a:spLocks noRot="1" noChangeAspect="1" noMove="1" noResize="1" noEditPoints="1" noAdjustHandles="1" noChangeArrowheads="1" noChangeShapeType="1" noTextEdit="1"/>
              </p:cNvSpPr>
              <p:nvPr/>
            </p:nvSpPr>
            <p:spPr>
              <a:xfrm>
                <a:off x="729192" y="3737881"/>
                <a:ext cx="7685616" cy="603691"/>
              </a:xfrm>
              <a:prstGeom prst="rect">
                <a:avLst/>
              </a:prstGeom>
              <a:blipFill>
                <a:blip r:embed="rId3"/>
                <a:stretch>
                  <a:fillRect/>
                </a:stretch>
              </a:blipFill>
            </p:spPr>
            <p:txBody>
              <a:bodyPr/>
              <a:lstStyle/>
              <a:p>
                <a:r>
                  <a:rPr lang="en-US">
                    <a:noFill/>
                  </a:rPr>
                  <a:t> </a:t>
                </a:r>
              </a:p>
            </p:txBody>
          </p:sp>
        </mc:Fallback>
      </mc:AlternateContent>
      <p:sp>
        <p:nvSpPr>
          <p:cNvPr id="37" name="TextBox 36">
            <a:extLst>
              <a:ext uri="{FF2B5EF4-FFF2-40B4-BE49-F238E27FC236}">
                <a16:creationId xmlns:a16="http://schemas.microsoft.com/office/drawing/2014/main" id="{BF39773B-998F-450C-A95C-A34B9A753A33}"/>
              </a:ext>
            </a:extLst>
          </p:cNvPr>
          <p:cNvSpPr txBox="1"/>
          <p:nvPr/>
        </p:nvSpPr>
        <p:spPr>
          <a:xfrm>
            <a:off x="457139" y="4846920"/>
            <a:ext cx="4706352" cy="400110"/>
          </a:xfrm>
          <a:prstGeom prst="rect">
            <a:avLst/>
          </a:prstGeom>
          <a:solidFill>
            <a:schemeClr val="bg1"/>
          </a:solidFill>
          <a:ln>
            <a:solidFill>
              <a:schemeClr val="bg1"/>
            </a:solidFill>
          </a:ln>
        </p:spPr>
        <p:txBody>
          <a:bodyPr wrap="square" rtlCol="0">
            <a:spAutoFit/>
          </a:bodyPr>
          <a:lstStyle/>
          <a:p>
            <a:pPr marL="169863" indent="-169863">
              <a:buFont typeface="Arial" panose="020B0604020202020204" pitchFamily="34" charset="0"/>
              <a:buChar char="•"/>
            </a:pPr>
            <a:r>
              <a:rPr lang="en-US" sz="2000" b="1" dirty="0">
                <a:latin typeface="Times" panose="02020603050405020304" pitchFamily="18" charset="0"/>
                <a:cs typeface="Times" panose="02020603050405020304" pitchFamily="18" charset="0"/>
              </a:rPr>
              <a:t>Classify project based on characteristics</a:t>
            </a:r>
            <a:endParaRPr lang="en-US" sz="2400" b="1" dirty="0">
              <a:latin typeface="Times" panose="02020603050405020304" pitchFamily="18" charset="0"/>
              <a:cs typeface="Times" panose="02020603050405020304" pitchFamily="18" charset="0"/>
            </a:endParaRPr>
          </a:p>
        </p:txBody>
      </p:sp>
      <p:sp>
        <p:nvSpPr>
          <p:cNvPr id="38" name="TextBox 37">
            <a:extLst>
              <a:ext uri="{FF2B5EF4-FFF2-40B4-BE49-F238E27FC236}">
                <a16:creationId xmlns:a16="http://schemas.microsoft.com/office/drawing/2014/main" id="{D6E425D5-99B2-4E13-BB55-5AB2C7A2B60B}"/>
              </a:ext>
            </a:extLst>
          </p:cNvPr>
          <p:cNvSpPr txBox="1"/>
          <p:nvPr/>
        </p:nvSpPr>
        <p:spPr>
          <a:xfrm>
            <a:off x="457139" y="3006682"/>
            <a:ext cx="8382061" cy="400110"/>
          </a:xfrm>
          <a:prstGeom prst="rect">
            <a:avLst/>
          </a:prstGeom>
          <a:solidFill>
            <a:schemeClr val="bg1"/>
          </a:solidFill>
          <a:ln>
            <a:solidFill>
              <a:schemeClr val="bg1"/>
            </a:solidFill>
          </a:ln>
        </p:spPr>
        <p:txBody>
          <a:bodyPr wrap="square" rtlCol="0">
            <a:spAutoFit/>
          </a:bodyPr>
          <a:lstStyle/>
          <a:p>
            <a:pPr marL="169863" indent="-169863">
              <a:buFont typeface="Arial" panose="020B0604020202020204" pitchFamily="34" charset="0"/>
              <a:buChar char="•"/>
            </a:pPr>
            <a:r>
              <a:rPr lang="en-US" sz="2000" b="1" dirty="0">
                <a:latin typeface="Times" panose="02020603050405020304" pitchFamily="18" charset="0"/>
                <a:cs typeface="Times" panose="02020603050405020304" pitchFamily="18" charset="0"/>
              </a:rPr>
              <a:t>RFB: The ratio of the final construction cost to the base cost estimate</a:t>
            </a:r>
          </a:p>
        </p:txBody>
      </p:sp>
      <p:sp>
        <p:nvSpPr>
          <p:cNvPr id="39" name="TextBox 38">
            <a:extLst>
              <a:ext uri="{FF2B5EF4-FFF2-40B4-BE49-F238E27FC236}">
                <a16:creationId xmlns:a16="http://schemas.microsoft.com/office/drawing/2014/main" id="{19018703-C434-4987-AFA3-3F96979449DF}"/>
              </a:ext>
            </a:extLst>
          </p:cNvPr>
          <p:cNvSpPr txBox="1"/>
          <p:nvPr/>
        </p:nvSpPr>
        <p:spPr>
          <a:xfrm>
            <a:off x="676090" y="5319523"/>
            <a:ext cx="7886700" cy="923330"/>
          </a:xfrm>
          <a:prstGeom prst="rect">
            <a:avLst/>
          </a:prstGeom>
          <a:solidFill>
            <a:schemeClr val="bg1"/>
          </a:solidFill>
          <a:ln>
            <a:solidFill>
              <a:schemeClr val="bg1"/>
            </a:solidFill>
          </a:ln>
        </p:spPr>
        <p:txBody>
          <a:bodyPr wrap="square" rtlCol="0">
            <a:spAutoFit/>
          </a:bodyPr>
          <a:lstStyle/>
          <a:p>
            <a:pPr marL="1546225" indent="-1546225"/>
            <a:r>
              <a:rPr lang="en-US" i="1" dirty="0">
                <a:latin typeface="Times" panose="02020603050405020304" pitchFamily="18" charset="0"/>
                <a:cs typeface="Times" panose="02020603050405020304" pitchFamily="18" charset="0"/>
              </a:rPr>
              <a:t>Ex</a:t>
            </a:r>
            <a:r>
              <a:rPr lang="en-US" dirty="0">
                <a:latin typeface="Times" panose="02020603050405020304" pitchFamily="18" charset="0"/>
                <a:cs typeface="Times" panose="02020603050405020304" pitchFamily="18" charset="0"/>
              </a:rPr>
              <a:t>) </a:t>
            </a:r>
            <a:r>
              <a:rPr lang="en-US" i="1" dirty="0">
                <a:latin typeface="Times" panose="02020603050405020304" pitchFamily="18" charset="0"/>
                <a:cs typeface="Times" panose="02020603050405020304" pitchFamily="18" charset="0"/>
              </a:rPr>
              <a:t>Project type</a:t>
            </a:r>
            <a:r>
              <a:rPr lang="en-US" dirty="0">
                <a:latin typeface="Times" panose="02020603050405020304" pitchFamily="18" charset="0"/>
                <a:cs typeface="Times" panose="02020603050405020304" pitchFamily="18" charset="0"/>
              </a:rPr>
              <a:t>: New construction, Reconstruction, Resurfacing, Rehabilitation, and Relocation.</a:t>
            </a:r>
          </a:p>
          <a:p>
            <a:r>
              <a:rPr lang="en-US" dirty="0">
                <a:latin typeface="Times" panose="02020603050405020304" pitchFamily="18" charset="0"/>
                <a:cs typeface="Times" panose="02020603050405020304" pitchFamily="18" charset="0"/>
              </a:rPr>
              <a:t>       </a:t>
            </a:r>
            <a:r>
              <a:rPr lang="en-US" i="1" dirty="0">
                <a:latin typeface="Times" panose="02020603050405020304" pitchFamily="18" charset="0"/>
                <a:cs typeface="Times" panose="02020603050405020304" pitchFamily="18" charset="0"/>
              </a:rPr>
              <a:t>Project size</a:t>
            </a:r>
            <a:r>
              <a:rPr lang="en-US" dirty="0">
                <a:latin typeface="Times" panose="02020603050405020304" pitchFamily="18" charset="0"/>
                <a:cs typeface="Times" panose="02020603050405020304" pitchFamily="18" charset="0"/>
              </a:rPr>
              <a:t>: Small sized, Mid sized, and Large sized.</a:t>
            </a:r>
          </a:p>
        </p:txBody>
      </p:sp>
      <p:sp>
        <p:nvSpPr>
          <p:cNvPr id="43" name="Content Placeholder 2">
            <a:extLst>
              <a:ext uri="{FF2B5EF4-FFF2-40B4-BE49-F238E27FC236}">
                <a16:creationId xmlns:a16="http://schemas.microsoft.com/office/drawing/2014/main" id="{A7A61BA8-991A-43F9-9F74-2BC7B8460CD4}"/>
              </a:ext>
            </a:extLst>
          </p:cNvPr>
          <p:cNvSpPr txBox="1">
            <a:spLocks/>
          </p:cNvSpPr>
          <p:nvPr/>
        </p:nvSpPr>
        <p:spPr>
          <a:xfrm>
            <a:off x="1750017" y="16563"/>
            <a:ext cx="7393983" cy="365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altLang="ko-KR" sz="1400" i="1"/>
              <a:t>6.</a:t>
            </a:r>
            <a:r>
              <a:rPr lang="ko-KR" altLang="en-US" sz="1400" i="1"/>
              <a:t> </a:t>
            </a:r>
            <a:r>
              <a:rPr lang="en-US" sz="1400"/>
              <a:t>Guidance on Historical Data-Driven Approach for Estimating Construction Contingencies</a:t>
            </a:r>
            <a:endParaRPr lang="en-US" sz="1400" i="1" dirty="0"/>
          </a:p>
        </p:txBody>
      </p:sp>
      <p:sp>
        <p:nvSpPr>
          <p:cNvPr id="44" name="Title 1">
            <a:extLst>
              <a:ext uri="{FF2B5EF4-FFF2-40B4-BE49-F238E27FC236}">
                <a16:creationId xmlns:a16="http://schemas.microsoft.com/office/drawing/2014/main" id="{217CE710-FE72-446C-925A-EB1FEEEA4538}"/>
              </a:ext>
            </a:extLst>
          </p:cNvPr>
          <p:cNvSpPr txBox="1">
            <a:spLocks/>
          </p:cNvSpPr>
          <p:nvPr/>
        </p:nvSpPr>
        <p:spPr>
          <a:xfrm>
            <a:off x="590550" y="439260"/>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chemeClr val="accent1"/>
                </a:solidFill>
                <a:latin typeface="Helvetica" pitchFamily="2" charset="0"/>
                <a:ea typeface="+mj-ea"/>
                <a:cs typeface="+mj-cs"/>
              </a:defRPr>
            </a:lvl1pPr>
          </a:lstStyle>
          <a:p>
            <a:r>
              <a:rPr lang="en-US" dirty="0"/>
              <a:t>Work Tasks for Historical Data-Driven Approach</a:t>
            </a:r>
          </a:p>
        </p:txBody>
      </p:sp>
    </p:spTree>
    <p:extLst>
      <p:ext uri="{BB962C8B-B14F-4D97-AF65-F5344CB8AC3E}">
        <p14:creationId xmlns:p14="http://schemas.microsoft.com/office/powerpoint/2010/main" val="457237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60742CA-4DAF-4437-A832-8BDE7078B0CD}"/>
              </a:ext>
            </a:extLst>
          </p:cNvPr>
          <p:cNvSpPr>
            <a:spLocks noGrp="1"/>
          </p:cNvSpPr>
          <p:nvPr>
            <p:ph type="sldNum" sz="quarter" idx="12"/>
          </p:nvPr>
        </p:nvSpPr>
        <p:spPr/>
        <p:txBody>
          <a:bodyPr/>
          <a:lstStyle/>
          <a:p>
            <a:fld id="{01CAD1CC-3D4E-204A-B9A6-B313B9149B73}" type="slidenum">
              <a:rPr lang="en-US" smtClean="0"/>
              <a:t>21</a:t>
            </a:fld>
            <a:endParaRPr lang="en-US"/>
          </a:p>
        </p:txBody>
      </p:sp>
      <p:sp>
        <p:nvSpPr>
          <p:cNvPr id="18" name="Rectangle 17">
            <a:extLst>
              <a:ext uri="{FF2B5EF4-FFF2-40B4-BE49-F238E27FC236}">
                <a16:creationId xmlns:a16="http://schemas.microsoft.com/office/drawing/2014/main" id="{E9D8632F-B389-471E-AEA5-143C1540A71A}"/>
              </a:ext>
            </a:extLst>
          </p:cNvPr>
          <p:cNvSpPr/>
          <p:nvPr/>
        </p:nvSpPr>
        <p:spPr>
          <a:xfrm>
            <a:off x="511467" y="1948612"/>
            <a:ext cx="1444039" cy="732493"/>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50000"/>
                    <a:lumOff val="50000"/>
                  </a:schemeClr>
                </a:solidFill>
                <a:latin typeface="Times" panose="02020603050405020304" pitchFamily="18" charset="0"/>
                <a:cs typeface="Times" panose="02020603050405020304" pitchFamily="18" charset="0"/>
              </a:rPr>
              <a:t>1. Historical Cost Data Collection</a:t>
            </a:r>
          </a:p>
        </p:txBody>
      </p:sp>
      <p:sp>
        <p:nvSpPr>
          <p:cNvPr id="19" name="Rectangle 18">
            <a:extLst>
              <a:ext uri="{FF2B5EF4-FFF2-40B4-BE49-F238E27FC236}">
                <a16:creationId xmlns:a16="http://schemas.microsoft.com/office/drawing/2014/main" id="{C21DEC53-2088-491A-8FAC-A7869980329E}"/>
              </a:ext>
            </a:extLst>
          </p:cNvPr>
          <p:cNvSpPr/>
          <p:nvPr/>
        </p:nvSpPr>
        <p:spPr>
          <a:xfrm>
            <a:off x="2204444" y="1948612"/>
            <a:ext cx="1444039" cy="732493"/>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50000"/>
                    <a:lumOff val="50000"/>
                  </a:schemeClr>
                </a:solidFill>
                <a:latin typeface="Times" panose="02020603050405020304" pitchFamily="18" charset="0"/>
                <a:cs typeface="Times" panose="02020603050405020304" pitchFamily="18" charset="0"/>
              </a:rPr>
              <a:t>2. Data Cleaning and Pre-processing</a:t>
            </a:r>
          </a:p>
        </p:txBody>
      </p:sp>
      <p:sp>
        <p:nvSpPr>
          <p:cNvPr id="20" name="Rectangle 19">
            <a:extLst>
              <a:ext uri="{FF2B5EF4-FFF2-40B4-BE49-F238E27FC236}">
                <a16:creationId xmlns:a16="http://schemas.microsoft.com/office/drawing/2014/main" id="{A3889B18-F1D1-4968-9036-CF6821DE14D9}"/>
              </a:ext>
            </a:extLst>
          </p:cNvPr>
          <p:cNvSpPr/>
          <p:nvPr/>
        </p:nvSpPr>
        <p:spPr>
          <a:xfrm>
            <a:off x="3897421" y="1948612"/>
            <a:ext cx="1444039" cy="732493"/>
          </a:xfrm>
          <a:prstGeom prst="rect">
            <a:avLst/>
          </a:prstGeom>
          <a:solidFill>
            <a:schemeClr val="bg1">
              <a:lumMod val="6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lumMod val="50000"/>
                    <a:lumOff val="50000"/>
                  </a:schemeClr>
                </a:solidFill>
                <a:latin typeface="Times" panose="02020603050405020304" pitchFamily="18" charset="0"/>
                <a:cs typeface="Times" panose="02020603050405020304" pitchFamily="18" charset="0"/>
              </a:rPr>
              <a:t>3. Data Analysis and Project Characterization</a:t>
            </a:r>
          </a:p>
        </p:txBody>
      </p:sp>
      <p:sp>
        <p:nvSpPr>
          <p:cNvPr id="21" name="Rectangle 20">
            <a:extLst>
              <a:ext uri="{FF2B5EF4-FFF2-40B4-BE49-F238E27FC236}">
                <a16:creationId xmlns:a16="http://schemas.microsoft.com/office/drawing/2014/main" id="{4FCE5010-8439-4DD7-876B-908471C8AF36}"/>
              </a:ext>
            </a:extLst>
          </p:cNvPr>
          <p:cNvSpPr/>
          <p:nvPr/>
        </p:nvSpPr>
        <p:spPr>
          <a:xfrm>
            <a:off x="5590398" y="1948612"/>
            <a:ext cx="1444039" cy="732493"/>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Times" panose="02020603050405020304" pitchFamily="18" charset="0"/>
                <a:cs typeface="Times" panose="02020603050405020304" pitchFamily="18" charset="0"/>
              </a:rPr>
              <a:t>4. Model Development</a:t>
            </a:r>
          </a:p>
        </p:txBody>
      </p:sp>
      <p:sp>
        <p:nvSpPr>
          <p:cNvPr id="22" name="Rectangle 21">
            <a:extLst>
              <a:ext uri="{FF2B5EF4-FFF2-40B4-BE49-F238E27FC236}">
                <a16:creationId xmlns:a16="http://schemas.microsoft.com/office/drawing/2014/main" id="{4A0504ED-4F6D-4291-883C-39E4D95818A1}"/>
              </a:ext>
            </a:extLst>
          </p:cNvPr>
          <p:cNvSpPr/>
          <p:nvPr/>
        </p:nvSpPr>
        <p:spPr>
          <a:xfrm>
            <a:off x="7283376" y="1948612"/>
            <a:ext cx="1444039" cy="73249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Times" panose="02020603050405020304" pitchFamily="18" charset="0"/>
                <a:cs typeface="Times" panose="02020603050405020304" pitchFamily="18" charset="0"/>
              </a:rPr>
              <a:t>5. Apply Model to Projects </a:t>
            </a:r>
          </a:p>
        </p:txBody>
      </p:sp>
      <p:cxnSp>
        <p:nvCxnSpPr>
          <p:cNvPr id="23" name="Straight Arrow Connector 22">
            <a:extLst>
              <a:ext uri="{FF2B5EF4-FFF2-40B4-BE49-F238E27FC236}">
                <a16:creationId xmlns:a16="http://schemas.microsoft.com/office/drawing/2014/main" id="{5388C425-6274-492D-85F9-57E2FC5F93A9}"/>
              </a:ext>
            </a:extLst>
          </p:cNvPr>
          <p:cNvCxnSpPr>
            <a:cxnSpLocks/>
            <a:stCxn id="18" idx="3"/>
            <a:endCxn id="19" idx="1"/>
          </p:cNvCxnSpPr>
          <p:nvPr/>
        </p:nvCxnSpPr>
        <p:spPr>
          <a:xfrm>
            <a:off x="1955506" y="2314859"/>
            <a:ext cx="248938" cy="0"/>
          </a:xfrm>
          <a:prstGeom prst="straightConnector1">
            <a:avLst/>
          </a:prstGeom>
          <a:ln w="57150">
            <a:solidFill>
              <a:schemeClr val="accent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8D251637-7210-4FB7-86FA-D0E0C8957F0A}"/>
              </a:ext>
            </a:extLst>
          </p:cNvPr>
          <p:cNvCxnSpPr>
            <a:cxnSpLocks/>
            <a:stCxn id="19" idx="3"/>
            <a:endCxn id="20" idx="1"/>
          </p:cNvCxnSpPr>
          <p:nvPr/>
        </p:nvCxnSpPr>
        <p:spPr>
          <a:xfrm>
            <a:off x="3648483" y="2314859"/>
            <a:ext cx="248938" cy="0"/>
          </a:xfrm>
          <a:prstGeom prst="straightConnector1">
            <a:avLst/>
          </a:prstGeom>
          <a:ln w="57150">
            <a:solidFill>
              <a:schemeClr val="accent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7D4F8A3D-1727-459A-858E-55B81FAA4438}"/>
              </a:ext>
            </a:extLst>
          </p:cNvPr>
          <p:cNvCxnSpPr>
            <a:cxnSpLocks/>
            <a:stCxn id="20" idx="3"/>
            <a:endCxn id="21" idx="1"/>
          </p:cNvCxnSpPr>
          <p:nvPr/>
        </p:nvCxnSpPr>
        <p:spPr>
          <a:xfrm>
            <a:off x="5341460" y="2314859"/>
            <a:ext cx="248938" cy="0"/>
          </a:xfrm>
          <a:prstGeom prst="straightConnector1">
            <a:avLst/>
          </a:prstGeom>
          <a:ln w="57150">
            <a:solidFill>
              <a:schemeClr val="accent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389BC77D-2C42-4434-A4B1-512B5954F69B}"/>
              </a:ext>
            </a:extLst>
          </p:cNvPr>
          <p:cNvCxnSpPr>
            <a:cxnSpLocks/>
            <a:stCxn id="21" idx="3"/>
            <a:endCxn id="22" idx="1"/>
          </p:cNvCxnSpPr>
          <p:nvPr/>
        </p:nvCxnSpPr>
        <p:spPr>
          <a:xfrm>
            <a:off x="7034437" y="2314859"/>
            <a:ext cx="248939" cy="0"/>
          </a:xfrm>
          <a:prstGeom prst="straightConnector1">
            <a:avLst/>
          </a:prstGeom>
          <a:ln w="57150">
            <a:solidFill>
              <a:schemeClr val="accent1">
                <a:lumMod val="75000"/>
              </a:schemeClr>
            </a:solidFill>
            <a:tailEnd type="triangle"/>
          </a:ln>
        </p:spPr>
        <p:style>
          <a:lnRef idx="1">
            <a:schemeClr val="dk1"/>
          </a:lnRef>
          <a:fillRef idx="0">
            <a:schemeClr val="dk1"/>
          </a:fillRef>
          <a:effectRef idx="0">
            <a:schemeClr val="dk1"/>
          </a:effectRef>
          <a:fontRef idx="minor">
            <a:schemeClr val="tx1"/>
          </a:fontRef>
        </p:style>
      </p:cxnSp>
      <p:grpSp>
        <p:nvGrpSpPr>
          <p:cNvPr id="33" name="Group 32">
            <a:extLst>
              <a:ext uri="{FF2B5EF4-FFF2-40B4-BE49-F238E27FC236}">
                <a16:creationId xmlns:a16="http://schemas.microsoft.com/office/drawing/2014/main" id="{1D63E75E-902E-4639-9172-293D0FABCD1B}"/>
              </a:ext>
            </a:extLst>
          </p:cNvPr>
          <p:cNvGrpSpPr/>
          <p:nvPr/>
        </p:nvGrpSpPr>
        <p:grpSpPr>
          <a:xfrm>
            <a:off x="6240036" y="2727101"/>
            <a:ext cx="2894603" cy="2004043"/>
            <a:chOff x="4661897" y="2987842"/>
            <a:chExt cx="2517993" cy="1743302"/>
          </a:xfrm>
        </p:grpSpPr>
        <p:pic>
          <p:nvPicPr>
            <p:cNvPr id="28" name="Picture 27">
              <a:extLst>
                <a:ext uri="{FF2B5EF4-FFF2-40B4-BE49-F238E27FC236}">
                  <a16:creationId xmlns:a16="http://schemas.microsoft.com/office/drawing/2014/main" id="{6AE6CB9F-BB2F-43C9-B2BA-067507F0EC9D}"/>
                </a:ext>
              </a:extLst>
            </p:cNvPr>
            <p:cNvPicPr/>
            <p:nvPr/>
          </p:nvPicPr>
          <p:blipFill rotWithShape="1">
            <a:blip r:embed="rId3" cstate="print">
              <a:extLst>
                <a:ext uri="{28A0092B-C50C-407E-A947-70E740481C1C}">
                  <a14:useLocalDpi xmlns:a14="http://schemas.microsoft.com/office/drawing/2010/main" val="0"/>
                </a:ext>
              </a:extLst>
            </a:blip>
            <a:srcRect r="53545" b="15578"/>
            <a:stretch/>
          </p:blipFill>
          <p:spPr bwMode="auto">
            <a:xfrm>
              <a:off x="4661897" y="2987842"/>
              <a:ext cx="2377714" cy="1743302"/>
            </a:xfrm>
            <a:prstGeom prst="rect">
              <a:avLst/>
            </a:prstGeom>
            <a:noFill/>
          </p:spPr>
        </p:pic>
        <p:sp>
          <p:nvSpPr>
            <p:cNvPr id="29" name="Rectangle 28">
              <a:extLst>
                <a:ext uri="{FF2B5EF4-FFF2-40B4-BE49-F238E27FC236}">
                  <a16:creationId xmlns:a16="http://schemas.microsoft.com/office/drawing/2014/main" id="{FC0BE51E-6D58-4B91-A8E3-052982135A2F}"/>
                </a:ext>
              </a:extLst>
            </p:cNvPr>
            <p:cNvSpPr/>
            <p:nvPr/>
          </p:nvSpPr>
          <p:spPr>
            <a:xfrm>
              <a:off x="6930951" y="3430768"/>
              <a:ext cx="248939" cy="746128"/>
            </a:xfrm>
            <a:prstGeom prst="rect">
              <a:avLst/>
            </a:prstGeom>
            <a:solidFill>
              <a:schemeClr val="bg1"/>
            </a:solidFill>
            <a:ln>
              <a:solidFill>
                <a:schemeClr val="bg1"/>
              </a:solidFill>
            </a:ln>
          </p:spPr>
          <p:txBody>
            <a:bodyPr wrap="square" rtlCol="0" anchor="ctr">
              <a:noAutofit/>
            </a:bodyPr>
            <a:lstStyle/>
            <a:p>
              <a:pPr algn="ctr"/>
              <a:endParaRPr lang="en-US" dirty="0">
                <a:latin typeface="Helvetica" pitchFamily="2" charset="0"/>
              </a:endParaRPr>
            </a:p>
          </p:txBody>
        </p:sp>
      </p:grpSp>
      <p:grpSp>
        <p:nvGrpSpPr>
          <p:cNvPr id="32" name="Group 31">
            <a:extLst>
              <a:ext uri="{FF2B5EF4-FFF2-40B4-BE49-F238E27FC236}">
                <a16:creationId xmlns:a16="http://schemas.microsoft.com/office/drawing/2014/main" id="{A0441D14-914B-46E2-9153-A638E3C004C5}"/>
              </a:ext>
            </a:extLst>
          </p:cNvPr>
          <p:cNvGrpSpPr/>
          <p:nvPr/>
        </p:nvGrpSpPr>
        <p:grpSpPr>
          <a:xfrm>
            <a:off x="6120253" y="4705542"/>
            <a:ext cx="2931477" cy="1869089"/>
            <a:chOff x="6120253" y="4811718"/>
            <a:chExt cx="2764951" cy="1762913"/>
          </a:xfrm>
        </p:grpSpPr>
        <p:pic>
          <p:nvPicPr>
            <p:cNvPr id="27" name="Picture 26">
              <a:extLst>
                <a:ext uri="{FF2B5EF4-FFF2-40B4-BE49-F238E27FC236}">
                  <a16:creationId xmlns:a16="http://schemas.microsoft.com/office/drawing/2014/main" id="{1206CC8B-2B95-4E9E-875A-8950F50CCC5B}"/>
                </a:ext>
              </a:extLst>
            </p:cNvPr>
            <p:cNvPicPr/>
            <p:nvPr/>
          </p:nvPicPr>
          <p:blipFill rotWithShape="1">
            <a:blip r:embed="rId3" cstate="print">
              <a:extLst>
                <a:ext uri="{28A0092B-C50C-407E-A947-70E740481C1C}">
                  <a14:useLocalDpi xmlns:a14="http://schemas.microsoft.com/office/drawing/2010/main" val="0"/>
                </a:ext>
              </a:extLst>
            </a:blip>
            <a:srcRect l="45486" b="13848"/>
            <a:stretch/>
          </p:blipFill>
          <p:spPr bwMode="auto">
            <a:xfrm>
              <a:off x="6120253" y="4811718"/>
              <a:ext cx="2764951" cy="1762913"/>
            </a:xfrm>
            <a:prstGeom prst="rect">
              <a:avLst/>
            </a:prstGeom>
            <a:noFill/>
          </p:spPr>
        </p:pic>
        <p:sp>
          <p:nvSpPr>
            <p:cNvPr id="30" name="Rectangle 29">
              <a:extLst>
                <a:ext uri="{FF2B5EF4-FFF2-40B4-BE49-F238E27FC236}">
                  <a16:creationId xmlns:a16="http://schemas.microsoft.com/office/drawing/2014/main" id="{FAC5B9D0-E59B-4520-BF4A-CD848AAA7F94}"/>
                </a:ext>
              </a:extLst>
            </p:cNvPr>
            <p:cNvSpPr/>
            <p:nvPr/>
          </p:nvSpPr>
          <p:spPr>
            <a:xfrm>
              <a:off x="6120254" y="5715001"/>
              <a:ext cx="160413" cy="223838"/>
            </a:xfrm>
            <a:prstGeom prst="rect">
              <a:avLst/>
            </a:prstGeom>
            <a:solidFill>
              <a:schemeClr val="bg1"/>
            </a:solidFill>
            <a:ln>
              <a:solidFill>
                <a:schemeClr val="bg1"/>
              </a:solidFill>
            </a:ln>
          </p:spPr>
          <p:txBody>
            <a:bodyPr wrap="square" rtlCol="0" anchor="ctr">
              <a:noAutofit/>
            </a:bodyPr>
            <a:lstStyle/>
            <a:p>
              <a:pPr algn="ctr"/>
              <a:endParaRPr lang="en-US" dirty="0">
                <a:latin typeface="Helvetica" pitchFamily="2" charset="0"/>
              </a:endParaRPr>
            </a:p>
          </p:txBody>
        </p:sp>
      </p:grpSp>
      <p:sp>
        <p:nvSpPr>
          <p:cNvPr id="31" name="TextBox 30">
            <a:extLst>
              <a:ext uri="{FF2B5EF4-FFF2-40B4-BE49-F238E27FC236}">
                <a16:creationId xmlns:a16="http://schemas.microsoft.com/office/drawing/2014/main" id="{31D37FBE-E4A5-40DB-981C-162B7792022B}"/>
              </a:ext>
            </a:extLst>
          </p:cNvPr>
          <p:cNvSpPr txBox="1"/>
          <p:nvPr/>
        </p:nvSpPr>
        <p:spPr>
          <a:xfrm>
            <a:off x="457140" y="3035299"/>
            <a:ext cx="3618150" cy="400110"/>
          </a:xfrm>
          <a:prstGeom prst="rect">
            <a:avLst/>
          </a:prstGeom>
          <a:solidFill>
            <a:schemeClr val="bg1"/>
          </a:solidFill>
          <a:ln>
            <a:solidFill>
              <a:schemeClr val="bg1"/>
            </a:solidFill>
          </a:ln>
        </p:spPr>
        <p:txBody>
          <a:bodyPr wrap="square" rtlCol="0">
            <a:spAutoFit/>
          </a:bodyPr>
          <a:lstStyle/>
          <a:p>
            <a:pPr marL="169863" indent="-169863">
              <a:buFont typeface="Arial" panose="020B0604020202020204" pitchFamily="34" charset="0"/>
              <a:buChar char="•"/>
            </a:pPr>
            <a:r>
              <a:rPr lang="en-US" sz="2000" b="1" dirty="0">
                <a:latin typeface="Times" panose="02020603050405020304" pitchFamily="18" charset="0"/>
                <a:cs typeface="Times" panose="02020603050405020304" pitchFamily="18" charset="0"/>
              </a:rPr>
              <a:t>Contingency range estimation</a:t>
            </a:r>
            <a:endParaRPr lang="en-US" sz="2400" b="1" dirty="0">
              <a:latin typeface="Times" panose="02020603050405020304" pitchFamily="18" charset="0"/>
              <a:cs typeface="Times" panose="02020603050405020304" pitchFamily="18" charset="0"/>
            </a:endParaRPr>
          </a:p>
        </p:txBody>
      </p:sp>
      <p:sp>
        <p:nvSpPr>
          <p:cNvPr id="35" name="TextBox 34">
            <a:extLst>
              <a:ext uri="{FF2B5EF4-FFF2-40B4-BE49-F238E27FC236}">
                <a16:creationId xmlns:a16="http://schemas.microsoft.com/office/drawing/2014/main" id="{B3AAF0BB-218B-4691-85FB-288B50CF5B27}"/>
              </a:ext>
            </a:extLst>
          </p:cNvPr>
          <p:cNvSpPr txBox="1"/>
          <p:nvPr/>
        </p:nvSpPr>
        <p:spPr>
          <a:xfrm>
            <a:off x="662579" y="3601599"/>
            <a:ext cx="3618151" cy="2120068"/>
          </a:xfrm>
          <a:prstGeom prst="rect">
            <a:avLst/>
          </a:prstGeom>
          <a:noFill/>
          <a:ln>
            <a:noFill/>
          </a:ln>
        </p:spPr>
        <p:txBody>
          <a:bodyPr wrap="square" rtlCol="0">
            <a:spAutoFit/>
          </a:bodyPr>
          <a:lstStyle/>
          <a:p>
            <a:pPr marL="285750" indent="-285750" algn="l">
              <a:lnSpc>
                <a:spcPct val="150000"/>
              </a:lnSpc>
              <a:buFontTx/>
              <a:buChar char="-"/>
            </a:pPr>
            <a:r>
              <a:rPr lang="en-US" dirty="0">
                <a:latin typeface="Times" panose="02020603050405020304" pitchFamily="18" charset="0"/>
                <a:cs typeface="Times" panose="02020603050405020304" pitchFamily="18" charset="0"/>
              </a:rPr>
              <a:t>Perform statistical analysis.</a:t>
            </a:r>
          </a:p>
          <a:p>
            <a:pPr marL="285750" indent="-285750" algn="l">
              <a:lnSpc>
                <a:spcPct val="150000"/>
              </a:lnSpc>
              <a:buFontTx/>
              <a:buChar char="-"/>
            </a:pPr>
            <a:r>
              <a:rPr lang="en-US" dirty="0">
                <a:latin typeface="Times" panose="02020603050405020304" pitchFamily="18" charset="0"/>
                <a:cs typeface="Times" panose="02020603050405020304" pitchFamily="18" charset="0"/>
              </a:rPr>
              <a:t>Probability distribution fitting.</a:t>
            </a:r>
          </a:p>
          <a:p>
            <a:pPr marL="285750" indent="-285750" algn="l">
              <a:lnSpc>
                <a:spcPct val="150000"/>
              </a:lnSpc>
              <a:buFontTx/>
              <a:buChar char="-"/>
            </a:pPr>
            <a:r>
              <a:rPr lang="en-US" dirty="0">
                <a:latin typeface="Times" panose="02020603050405020304" pitchFamily="18" charset="0"/>
                <a:cs typeface="Times" panose="02020603050405020304" pitchFamily="18" charset="0"/>
              </a:rPr>
              <a:t>Develop probability density functions (PDF) and cumulative distribution functions (CDF).</a:t>
            </a:r>
          </a:p>
        </p:txBody>
      </p:sp>
      <p:sp>
        <p:nvSpPr>
          <p:cNvPr id="36" name="TextBox 35">
            <a:extLst>
              <a:ext uri="{FF2B5EF4-FFF2-40B4-BE49-F238E27FC236}">
                <a16:creationId xmlns:a16="http://schemas.microsoft.com/office/drawing/2014/main" id="{99FCB45B-79FC-4B7E-8225-664B40E10ECD}"/>
              </a:ext>
            </a:extLst>
          </p:cNvPr>
          <p:cNvSpPr txBox="1"/>
          <p:nvPr/>
        </p:nvSpPr>
        <p:spPr>
          <a:xfrm>
            <a:off x="5252216" y="4238101"/>
            <a:ext cx="948689" cy="458074"/>
          </a:xfrm>
          <a:prstGeom prst="rect">
            <a:avLst/>
          </a:prstGeom>
          <a:noFill/>
          <a:ln>
            <a:noFill/>
          </a:ln>
        </p:spPr>
        <p:txBody>
          <a:bodyPr wrap="square" rtlCol="0">
            <a:spAutoFit/>
          </a:bodyPr>
          <a:lstStyle/>
          <a:p>
            <a:pPr algn="r">
              <a:lnSpc>
                <a:spcPct val="150000"/>
              </a:lnSpc>
            </a:pPr>
            <a:r>
              <a:rPr lang="en-US" dirty="0">
                <a:latin typeface="Times" panose="02020603050405020304" pitchFamily="18" charset="0"/>
                <a:cs typeface="Times" panose="02020603050405020304" pitchFamily="18" charset="0"/>
              </a:rPr>
              <a:t>&lt;PDF&gt;</a:t>
            </a:r>
          </a:p>
        </p:txBody>
      </p:sp>
      <p:sp>
        <p:nvSpPr>
          <p:cNvPr id="37" name="TextBox 36">
            <a:extLst>
              <a:ext uri="{FF2B5EF4-FFF2-40B4-BE49-F238E27FC236}">
                <a16:creationId xmlns:a16="http://schemas.microsoft.com/office/drawing/2014/main" id="{C04B0A12-3D6C-46D6-B884-EA1DF17D4D22}"/>
              </a:ext>
            </a:extLst>
          </p:cNvPr>
          <p:cNvSpPr txBox="1"/>
          <p:nvPr/>
        </p:nvSpPr>
        <p:spPr>
          <a:xfrm>
            <a:off x="5252216" y="6107190"/>
            <a:ext cx="963520" cy="458074"/>
          </a:xfrm>
          <a:prstGeom prst="rect">
            <a:avLst/>
          </a:prstGeom>
          <a:noFill/>
          <a:ln>
            <a:noFill/>
          </a:ln>
        </p:spPr>
        <p:txBody>
          <a:bodyPr wrap="square" rtlCol="0">
            <a:spAutoFit/>
          </a:bodyPr>
          <a:lstStyle/>
          <a:p>
            <a:pPr algn="r">
              <a:lnSpc>
                <a:spcPct val="150000"/>
              </a:lnSpc>
            </a:pPr>
            <a:r>
              <a:rPr lang="en-US" dirty="0">
                <a:latin typeface="Times" panose="02020603050405020304" pitchFamily="18" charset="0"/>
                <a:cs typeface="Times" panose="02020603050405020304" pitchFamily="18" charset="0"/>
              </a:rPr>
              <a:t>&lt;CDF&gt;</a:t>
            </a:r>
          </a:p>
        </p:txBody>
      </p:sp>
      <p:sp>
        <p:nvSpPr>
          <p:cNvPr id="40" name="Content Placeholder 2">
            <a:extLst>
              <a:ext uri="{FF2B5EF4-FFF2-40B4-BE49-F238E27FC236}">
                <a16:creationId xmlns:a16="http://schemas.microsoft.com/office/drawing/2014/main" id="{2C3E27A4-246F-46B5-AD37-608D6FE5037C}"/>
              </a:ext>
            </a:extLst>
          </p:cNvPr>
          <p:cNvSpPr>
            <a:spLocks noGrp="1"/>
          </p:cNvSpPr>
          <p:nvPr>
            <p:ph idx="1"/>
          </p:nvPr>
        </p:nvSpPr>
        <p:spPr>
          <a:xfrm>
            <a:off x="1750017" y="16563"/>
            <a:ext cx="7393983" cy="365125"/>
          </a:xfrm>
        </p:spPr>
        <p:txBody>
          <a:bodyPr>
            <a:noAutofit/>
          </a:bodyPr>
          <a:lstStyle/>
          <a:p>
            <a:pPr marL="0" indent="0" algn="r">
              <a:buNone/>
            </a:pPr>
            <a:r>
              <a:rPr lang="en-US" altLang="ko-KR" sz="1400" i="1" dirty="0"/>
              <a:t>6.</a:t>
            </a:r>
            <a:r>
              <a:rPr lang="ko-KR" altLang="en-US" sz="1400" i="1" dirty="0"/>
              <a:t> </a:t>
            </a:r>
            <a:r>
              <a:rPr lang="en-US" sz="1400" dirty="0"/>
              <a:t>Guidance on Historical Data-Driven Approach for Estimating Construction Contingencies</a:t>
            </a:r>
            <a:endParaRPr lang="en-US" sz="1400" i="1" dirty="0"/>
          </a:p>
        </p:txBody>
      </p:sp>
      <p:sp>
        <p:nvSpPr>
          <p:cNvPr id="41" name="Title 1">
            <a:extLst>
              <a:ext uri="{FF2B5EF4-FFF2-40B4-BE49-F238E27FC236}">
                <a16:creationId xmlns:a16="http://schemas.microsoft.com/office/drawing/2014/main" id="{B9EA27E4-FE47-4238-9F60-C2D90AD89532}"/>
              </a:ext>
            </a:extLst>
          </p:cNvPr>
          <p:cNvSpPr txBox="1">
            <a:spLocks/>
          </p:cNvSpPr>
          <p:nvPr/>
        </p:nvSpPr>
        <p:spPr>
          <a:xfrm>
            <a:off x="590550" y="439260"/>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800" kern="1200">
                <a:solidFill>
                  <a:schemeClr val="accent1"/>
                </a:solidFill>
                <a:latin typeface="Helvetica" pitchFamily="2" charset="0"/>
                <a:ea typeface="+mj-ea"/>
                <a:cs typeface="+mj-cs"/>
              </a:defRPr>
            </a:lvl1pPr>
          </a:lstStyle>
          <a:p>
            <a:r>
              <a:rPr lang="en-US" dirty="0"/>
              <a:t>Work Tasks for Historical Data-Driven Approach</a:t>
            </a:r>
          </a:p>
        </p:txBody>
      </p:sp>
    </p:spTree>
    <p:extLst>
      <p:ext uri="{BB962C8B-B14F-4D97-AF65-F5344CB8AC3E}">
        <p14:creationId xmlns:p14="http://schemas.microsoft.com/office/powerpoint/2010/main" val="858941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F4003-6F7E-4CF6-9C6D-8A0CB86BD4E1}"/>
              </a:ext>
            </a:extLst>
          </p:cNvPr>
          <p:cNvSpPr>
            <a:spLocks noGrp="1"/>
          </p:cNvSpPr>
          <p:nvPr>
            <p:ph type="title"/>
          </p:nvPr>
        </p:nvSpPr>
        <p:spPr/>
        <p:txBody>
          <a:bodyPr/>
          <a:lstStyle/>
          <a:p>
            <a:r>
              <a:rPr lang="en-US" dirty="0"/>
              <a:t>Case Study</a:t>
            </a:r>
          </a:p>
        </p:txBody>
      </p:sp>
      <p:sp>
        <p:nvSpPr>
          <p:cNvPr id="4" name="Slide Number Placeholder 3">
            <a:extLst>
              <a:ext uri="{FF2B5EF4-FFF2-40B4-BE49-F238E27FC236}">
                <a16:creationId xmlns:a16="http://schemas.microsoft.com/office/drawing/2014/main" id="{160742CA-4DAF-4437-A832-8BDE7078B0CD}"/>
              </a:ext>
            </a:extLst>
          </p:cNvPr>
          <p:cNvSpPr>
            <a:spLocks noGrp="1"/>
          </p:cNvSpPr>
          <p:nvPr>
            <p:ph type="sldNum" sz="quarter" idx="12"/>
          </p:nvPr>
        </p:nvSpPr>
        <p:spPr/>
        <p:txBody>
          <a:bodyPr/>
          <a:lstStyle/>
          <a:p>
            <a:fld id="{01CAD1CC-3D4E-204A-B9A6-B313B9149B73}" type="slidenum">
              <a:rPr lang="en-US" smtClean="0"/>
              <a:t>22</a:t>
            </a:fld>
            <a:endParaRPr lang="en-US"/>
          </a:p>
        </p:txBody>
      </p:sp>
      <p:graphicFrame>
        <p:nvGraphicFramePr>
          <p:cNvPr id="3" name="Table 2">
            <a:extLst>
              <a:ext uri="{FF2B5EF4-FFF2-40B4-BE49-F238E27FC236}">
                <a16:creationId xmlns:a16="http://schemas.microsoft.com/office/drawing/2014/main" id="{97F1CA12-389B-3E40-AEFC-607382F07CCE}"/>
              </a:ext>
            </a:extLst>
          </p:cNvPr>
          <p:cNvGraphicFramePr>
            <a:graphicFrameLocks noGrp="1"/>
          </p:cNvGraphicFramePr>
          <p:nvPr>
            <p:extLst>
              <p:ext uri="{D42A27DB-BD31-4B8C-83A1-F6EECF244321}">
                <p14:modId xmlns:p14="http://schemas.microsoft.com/office/powerpoint/2010/main" val="2164455556"/>
              </p:ext>
            </p:extLst>
          </p:nvPr>
        </p:nvGraphicFramePr>
        <p:xfrm>
          <a:off x="1159127" y="3804872"/>
          <a:ext cx="6825745" cy="2688002"/>
        </p:xfrm>
        <a:graphic>
          <a:graphicData uri="http://schemas.openxmlformats.org/drawingml/2006/table">
            <a:tbl>
              <a:tblPr firstRow="1" firstCol="1" bandRow="1">
                <a:tableStyleId>{5940675A-B579-460E-94D1-54222C63F5DA}</a:tableStyleId>
              </a:tblPr>
              <a:tblGrid>
                <a:gridCol w="4102770">
                  <a:extLst>
                    <a:ext uri="{9D8B030D-6E8A-4147-A177-3AD203B41FA5}">
                      <a16:colId xmlns:a16="http://schemas.microsoft.com/office/drawing/2014/main" val="2558477236"/>
                    </a:ext>
                  </a:extLst>
                </a:gridCol>
                <a:gridCol w="2722975">
                  <a:extLst>
                    <a:ext uri="{9D8B030D-6E8A-4147-A177-3AD203B41FA5}">
                      <a16:colId xmlns:a16="http://schemas.microsoft.com/office/drawing/2014/main" val="1502961452"/>
                    </a:ext>
                  </a:extLst>
                </a:gridCol>
              </a:tblGrid>
              <a:tr h="424052">
                <a:tc>
                  <a:txBody>
                    <a:bodyPr/>
                    <a:lstStyle/>
                    <a:p>
                      <a:pPr marL="0" marR="0" algn="ctr">
                        <a:lnSpc>
                          <a:spcPct val="115000"/>
                        </a:lnSpc>
                        <a:spcBef>
                          <a:spcPts val="300"/>
                        </a:spcBef>
                        <a:spcAft>
                          <a:spcPts val="300"/>
                        </a:spcAft>
                      </a:pPr>
                      <a:r>
                        <a:rPr lang="en-US" sz="1400" dirty="0">
                          <a:effectLst/>
                          <a:latin typeface="Times" pitchFamily="2" charset="0"/>
                        </a:rPr>
                        <a:t>Project types</a:t>
                      </a:r>
                      <a:endParaRPr lang="en-US" sz="1200" dirty="0">
                        <a:effectLst/>
                        <a:latin typeface="Times" pitchFamily="2" charset="0"/>
                        <a:ea typeface="DengXian" panose="02010600030101010101" pitchFamily="2" charset="-122"/>
                      </a:endParaRPr>
                    </a:p>
                  </a:txBody>
                  <a:tcPr marL="82734" marR="82734" marT="0" marB="0" anchor="ctr">
                    <a:lnL w="6350" cap="flat" cmpd="sng" algn="ctr">
                      <a:noFill/>
                      <a:prstDash val="solid"/>
                      <a:round/>
                      <a:headEnd type="none" w="med" len="med"/>
                      <a:tailEnd type="none" w="med" len="med"/>
                    </a:lnL>
                    <a:solidFill>
                      <a:schemeClr val="bg1">
                        <a:lumMod val="65000"/>
                      </a:schemeClr>
                    </a:solidFill>
                  </a:tcPr>
                </a:tc>
                <a:tc>
                  <a:txBody>
                    <a:bodyPr/>
                    <a:lstStyle/>
                    <a:p>
                      <a:pPr marL="0" marR="0" algn="ctr">
                        <a:lnSpc>
                          <a:spcPct val="115000"/>
                        </a:lnSpc>
                        <a:spcBef>
                          <a:spcPts val="300"/>
                        </a:spcBef>
                        <a:spcAft>
                          <a:spcPts val="300"/>
                        </a:spcAft>
                      </a:pPr>
                      <a:r>
                        <a:rPr lang="en-US" sz="1400" dirty="0">
                          <a:effectLst/>
                          <a:latin typeface="Times" pitchFamily="2" charset="0"/>
                        </a:rPr>
                        <a:t>Number of projects</a:t>
                      </a:r>
                      <a:endParaRPr lang="en-US" sz="1200" dirty="0">
                        <a:effectLst/>
                        <a:latin typeface="Times" pitchFamily="2" charset="0"/>
                        <a:ea typeface="DengXian" panose="02010600030101010101" pitchFamily="2" charset="-122"/>
                      </a:endParaRPr>
                    </a:p>
                  </a:txBody>
                  <a:tcPr marL="82734" marR="82734" marT="0" marB="0" anchor="ctr">
                    <a:lnR w="6350" cap="flat" cmpd="sng" algn="ctr">
                      <a:noFill/>
                      <a:prstDash val="solid"/>
                      <a:round/>
                      <a:headEnd type="none" w="med" len="med"/>
                      <a:tailEnd type="none" w="med" len="med"/>
                    </a:lnR>
                    <a:solidFill>
                      <a:schemeClr val="bg1">
                        <a:lumMod val="65000"/>
                      </a:schemeClr>
                    </a:solidFill>
                  </a:tcPr>
                </a:tc>
                <a:extLst>
                  <a:ext uri="{0D108BD9-81ED-4DB2-BD59-A6C34878D82A}">
                    <a16:rowId xmlns:a16="http://schemas.microsoft.com/office/drawing/2014/main" val="106450787"/>
                  </a:ext>
                </a:extLst>
              </a:tr>
              <a:tr h="251487">
                <a:tc>
                  <a:txBody>
                    <a:bodyPr/>
                    <a:lstStyle/>
                    <a:p>
                      <a:pPr marL="0" marR="0" algn="ctr">
                        <a:lnSpc>
                          <a:spcPct val="115000"/>
                        </a:lnSpc>
                        <a:spcBef>
                          <a:spcPts val="300"/>
                        </a:spcBef>
                        <a:spcAft>
                          <a:spcPts val="300"/>
                        </a:spcAft>
                      </a:pPr>
                      <a:r>
                        <a:rPr lang="en-US" sz="1400" dirty="0">
                          <a:effectLst/>
                          <a:latin typeface="Times" pitchFamily="2" charset="0"/>
                        </a:rPr>
                        <a:t>Roadway - new construction</a:t>
                      </a:r>
                      <a:endParaRPr lang="en-US" sz="1200" dirty="0">
                        <a:effectLst/>
                        <a:latin typeface="Times" pitchFamily="2" charset="0"/>
                        <a:ea typeface="DengXian" panose="02010600030101010101" pitchFamily="2" charset="-122"/>
                      </a:endParaRPr>
                    </a:p>
                  </a:txBody>
                  <a:tcPr marL="82734" marR="82734" marT="0" marB="0" anchor="ctr">
                    <a:lnL w="6350" cap="flat" cmpd="sng" algn="ctr">
                      <a:noFill/>
                      <a:prstDash val="solid"/>
                      <a:round/>
                      <a:headEnd type="none" w="med" len="med"/>
                      <a:tailEnd type="none" w="med" len="med"/>
                    </a:lnL>
                  </a:tcPr>
                </a:tc>
                <a:tc>
                  <a:txBody>
                    <a:bodyPr/>
                    <a:lstStyle/>
                    <a:p>
                      <a:pPr marL="0" marR="0" algn="ctr">
                        <a:lnSpc>
                          <a:spcPct val="115000"/>
                        </a:lnSpc>
                        <a:spcBef>
                          <a:spcPts val="300"/>
                        </a:spcBef>
                        <a:spcAft>
                          <a:spcPts val="300"/>
                        </a:spcAft>
                      </a:pPr>
                      <a:r>
                        <a:rPr lang="en-US" sz="1400">
                          <a:effectLst/>
                          <a:latin typeface="Times" pitchFamily="2" charset="0"/>
                        </a:rPr>
                        <a:t>112</a:t>
                      </a:r>
                      <a:endParaRPr lang="en-US" sz="1200">
                        <a:effectLst/>
                        <a:latin typeface="Times" pitchFamily="2" charset="0"/>
                        <a:ea typeface="DengXian" panose="02010600030101010101" pitchFamily="2" charset="-122"/>
                      </a:endParaRPr>
                    </a:p>
                  </a:txBody>
                  <a:tcPr marL="82734" marR="82734" marT="0" marB="0" anchor="ctr">
                    <a:lnR w="6350" cap="flat" cmpd="sng" algn="ctr">
                      <a:noFill/>
                      <a:prstDash val="solid"/>
                      <a:round/>
                      <a:headEnd type="none" w="med" len="med"/>
                      <a:tailEnd type="none" w="med" len="med"/>
                    </a:lnR>
                  </a:tcPr>
                </a:tc>
                <a:extLst>
                  <a:ext uri="{0D108BD9-81ED-4DB2-BD59-A6C34878D82A}">
                    <a16:rowId xmlns:a16="http://schemas.microsoft.com/office/drawing/2014/main" val="937370623"/>
                  </a:ext>
                </a:extLst>
              </a:tr>
              <a:tr h="251487">
                <a:tc>
                  <a:txBody>
                    <a:bodyPr/>
                    <a:lstStyle/>
                    <a:p>
                      <a:pPr marL="0" marR="0" algn="ctr">
                        <a:lnSpc>
                          <a:spcPct val="115000"/>
                        </a:lnSpc>
                        <a:spcBef>
                          <a:spcPts val="300"/>
                        </a:spcBef>
                        <a:spcAft>
                          <a:spcPts val="300"/>
                        </a:spcAft>
                      </a:pPr>
                      <a:r>
                        <a:rPr lang="en-US" sz="1400" dirty="0">
                          <a:effectLst/>
                          <a:latin typeface="Times" pitchFamily="2" charset="0"/>
                        </a:rPr>
                        <a:t>Roadway - reconstruction</a:t>
                      </a:r>
                      <a:endParaRPr lang="en-US" sz="1200" dirty="0">
                        <a:effectLst/>
                        <a:latin typeface="Times" pitchFamily="2" charset="0"/>
                        <a:ea typeface="DengXian" panose="02010600030101010101" pitchFamily="2" charset="-122"/>
                      </a:endParaRPr>
                    </a:p>
                  </a:txBody>
                  <a:tcPr marL="82734" marR="82734" marT="0" marB="0" anchor="ctr">
                    <a:lnL w="6350" cap="flat" cmpd="sng" algn="ctr">
                      <a:noFill/>
                      <a:prstDash val="solid"/>
                      <a:round/>
                      <a:headEnd type="none" w="med" len="med"/>
                      <a:tailEnd type="none" w="med" len="med"/>
                    </a:lnL>
                  </a:tcPr>
                </a:tc>
                <a:tc>
                  <a:txBody>
                    <a:bodyPr/>
                    <a:lstStyle/>
                    <a:p>
                      <a:pPr marL="0" marR="0" algn="ctr">
                        <a:lnSpc>
                          <a:spcPct val="115000"/>
                        </a:lnSpc>
                        <a:spcBef>
                          <a:spcPts val="300"/>
                        </a:spcBef>
                        <a:spcAft>
                          <a:spcPts val="300"/>
                        </a:spcAft>
                      </a:pPr>
                      <a:r>
                        <a:rPr lang="en-US" sz="1400">
                          <a:effectLst/>
                          <a:latin typeface="Times" pitchFamily="2" charset="0"/>
                        </a:rPr>
                        <a:t>76</a:t>
                      </a:r>
                      <a:endParaRPr lang="en-US" sz="1200">
                        <a:effectLst/>
                        <a:latin typeface="Times" pitchFamily="2" charset="0"/>
                        <a:ea typeface="DengXian" panose="02010600030101010101" pitchFamily="2" charset="-122"/>
                      </a:endParaRPr>
                    </a:p>
                  </a:txBody>
                  <a:tcPr marL="82734" marR="82734" marT="0" marB="0" anchor="ctr">
                    <a:lnR w="6350" cap="flat" cmpd="sng" algn="ctr">
                      <a:noFill/>
                      <a:prstDash val="solid"/>
                      <a:round/>
                      <a:headEnd type="none" w="med" len="med"/>
                      <a:tailEnd type="none" w="med" len="med"/>
                    </a:lnR>
                  </a:tcPr>
                </a:tc>
                <a:extLst>
                  <a:ext uri="{0D108BD9-81ED-4DB2-BD59-A6C34878D82A}">
                    <a16:rowId xmlns:a16="http://schemas.microsoft.com/office/drawing/2014/main" val="2259187386"/>
                  </a:ext>
                </a:extLst>
              </a:tr>
              <a:tr h="251487">
                <a:tc>
                  <a:txBody>
                    <a:bodyPr/>
                    <a:lstStyle/>
                    <a:p>
                      <a:pPr marL="0" marR="0" algn="ctr">
                        <a:lnSpc>
                          <a:spcPct val="115000"/>
                        </a:lnSpc>
                        <a:spcBef>
                          <a:spcPts val="300"/>
                        </a:spcBef>
                        <a:spcAft>
                          <a:spcPts val="300"/>
                        </a:spcAft>
                      </a:pPr>
                      <a:r>
                        <a:rPr lang="en-US" sz="1400" dirty="0">
                          <a:effectLst/>
                          <a:latin typeface="Times" pitchFamily="2" charset="0"/>
                        </a:rPr>
                        <a:t>Roadway – resurfacing</a:t>
                      </a:r>
                      <a:endParaRPr lang="en-US" sz="1200" dirty="0">
                        <a:effectLst/>
                        <a:latin typeface="Times" pitchFamily="2" charset="0"/>
                        <a:ea typeface="DengXian" panose="02010600030101010101" pitchFamily="2" charset="-122"/>
                      </a:endParaRPr>
                    </a:p>
                  </a:txBody>
                  <a:tcPr marL="82734" marR="82734" marT="0" marB="0" anchor="ctr">
                    <a:lnL w="6350" cap="flat" cmpd="sng" algn="ctr">
                      <a:noFill/>
                      <a:prstDash val="solid"/>
                      <a:round/>
                      <a:headEnd type="none" w="med" len="med"/>
                      <a:tailEnd type="none" w="med" len="med"/>
                    </a:lnL>
                  </a:tcPr>
                </a:tc>
                <a:tc>
                  <a:txBody>
                    <a:bodyPr/>
                    <a:lstStyle/>
                    <a:p>
                      <a:pPr marL="0" marR="0" algn="ctr">
                        <a:lnSpc>
                          <a:spcPct val="115000"/>
                        </a:lnSpc>
                        <a:spcBef>
                          <a:spcPts val="300"/>
                        </a:spcBef>
                        <a:spcAft>
                          <a:spcPts val="300"/>
                        </a:spcAft>
                      </a:pPr>
                      <a:r>
                        <a:rPr lang="en-US" sz="1400">
                          <a:effectLst/>
                          <a:latin typeface="Times" pitchFamily="2" charset="0"/>
                        </a:rPr>
                        <a:t>338</a:t>
                      </a:r>
                      <a:endParaRPr lang="en-US" sz="1200">
                        <a:effectLst/>
                        <a:latin typeface="Times" pitchFamily="2" charset="0"/>
                        <a:ea typeface="DengXian" panose="02010600030101010101" pitchFamily="2" charset="-122"/>
                      </a:endParaRPr>
                    </a:p>
                  </a:txBody>
                  <a:tcPr marL="82734" marR="82734" marT="0" marB="0" anchor="ctr">
                    <a:lnR w="6350" cap="flat" cmpd="sng" algn="ctr">
                      <a:noFill/>
                      <a:prstDash val="solid"/>
                      <a:round/>
                      <a:headEnd type="none" w="med" len="med"/>
                      <a:tailEnd type="none" w="med" len="med"/>
                    </a:lnR>
                  </a:tcPr>
                </a:tc>
                <a:extLst>
                  <a:ext uri="{0D108BD9-81ED-4DB2-BD59-A6C34878D82A}">
                    <a16:rowId xmlns:a16="http://schemas.microsoft.com/office/drawing/2014/main" val="4148648781"/>
                  </a:ext>
                </a:extLst>
              </a:tr>
              <a:tr h="251487">
                <a:tc>
                  <a:txBody>
                    <a:bodyPr/>
                    <a:lstStyle/>
                    <a:p>
                      <a:pPr marL="0" marR="0" algn="ctr">
                        <a:lnSpc>
                          <a:spcPct val="115000"/>
                        </a:lnSpc>
                        <a:spcBef>
                          <a:spcPts val="300"/>
                        </a:spcBef>
                        <a:spcAft>
                          <a:spcPts val="300"/>
                        </a:spcAft>
                      </a:pPr>
                      <a:r>
                        <a:rPr lang="en-US" sz="1400">
                          <a:effectLst/>
                          <a:latin typeface="Times" pitchFamily="2" charset="0"/>
                        </a:rPr>
                        <a:t>Roadway - rehabilitation</a:t>
                      </a:r>
                      <a:endParaRPr lang="en-US" sz="1200">
                        <a:effectLst/>
                        <a:latin typeface="Times" pitchFamily="2" charset="0"/>
                        <a:ea typeface="DengXian" panose="02010600030101010101" pitchFamily="2" charset="-122"/>
                      </a:endParaRPr>
                    </a:p>
                  </a:txBody>
                  <a:tcPr marL="82734" marR="82734" marT="0" marB="0" anchor="ctr">
                    <a:lnL w="6350" cap="flat" cmpd="sng" algn="ctr">
                      <a:noFill/>
                      <a:prstDash val="solid"/>
                      <a:round/>
                      <a:headEnd type="none" w="med" len="med"/>
                      <a:tailEnd type="none" w="med" len="med"/>
                    </a:lnL>
                  </a:tcPr>
                </a:tc>
                <a:tc>
                  <a:txBody>
                    <a:bodyPr/>
                    <a:lstStyle/>
                    <a:p>
                      <a:pPr marL="0" marR="0" algn="ctr">
                        <a:lnSpc>
                          <a:spcPct val="115000"/>
                        </a:lnSpc>
                        <a:spcBef>
                          <a:spcPts val="300"/>
                        </a:spcBef>
                        <a:spcAft>
                          <a:spcPts val="300"/>
                        </a:spcAft>
                      </a:pPr>
                      <a:r>
                        <a:rPr lang="en-US" sz="1400" dirty="0">
                          <a:effectLst/>
                          <a:latin typeface="Times" pitchFamily="2" charset="0"/>
                        </a:rPr>
                        <a:t>90</a:t>
                      </a:r>
                      <a:endParaRPr lang="en-US" sz="1200" dirty="0">
                        <a:effectLst/>
                        <a:latin typeface="Times" pitchFamily="2" charset="0"/>
                        <a:ea typeface="DengXian" panose="02010600030101010101" pitchFamily="2" charset="-122"/>
                      </a:endParaRPr>
                    </a:p>
                  </a:txBody>
                  <a:tcPr marL="82734" marR="82734" marT="0" marB="0" anchor="ctr">
                    <a:lnR w="6350" cap="flat" cmpd="sng" algn="ctr">
                      <a:noFill/>
                      <a:prstDash val="solid"/>
                      <a:round/>
                      <a:headEnd type="none" w="med" len="med"/>
                      <a:tailEnd type="none" w="med" len="med"/>
                    </a:lnR>
                  </a:tcPr>
                </a:tc>
                <a:extLst>
                  <a:ext uri="{0D108BD9-81ED-4DB2-BD59-A6C34878D82A}">
                    <a16:rowId xmlns:a16="http://schemas.microsoft.com/office/drawing/2014/main" val="2006495554"/>
                  </a:ext>
                </a:extLst>
              </a:tr>
              <a:tr h="251487">
                <a:tc>
                  <a:txBody>
                    <a:bodyPr/>
                    <a:lstStyle/>
                    <a:p>
                      <a:pPr marL="0" marR="0" algn="ctr">
                        <a:lnSpc>
                          <a:spcPct val="115000"/>
                        </a:lnSpc>
                        <a:spcBef>
                          <a:spcPts val="300"/>
                        </a:spcBef>
                        <a:spcAft>
                          <a:spcPts val="300"/>
                        </a:spcAft>
                      </a:pPr>
                      <a:r>
                        <a:rPr lang="en-US" sz="1400">
                          <a:effectLst/>
                          <a:latin typeface="Times" pitchFamily="2" charset="0"/>
                        </a:rPr>
                        <a:t>Roadway – replacement</a:t>
                      </a:r>
                      <a:endParaRPr lang="en-US" sz="1200">
                        <a:effectLst/>
                        <a:latin typeface="Times" pitchFamily="2" charset="0"/>
                        <a:ea typeface="DengXian" panose="02010600030101010101" pitchFamily="2" charset="-122"/>
                      </a:endParaRPr>
                    </a:p>
                  </a:txBody>
                  <a:tcPr marL="82734" marR="82734" marT="0" marB="0" anchor="ctr">
                    <a:lnL w="6350" cap="flat" cmpd="sng" algn="ctr">
                      <a:noFill/>
                      <a:prstDash val="solid"/>
                      <a:round/>
                      <a:headEnd type="none" w="med" len="med"/>
                      <a:tailEnd type="none" w="med" len="med"/>
                    </a:lnL>
                  </a:tcPr>
                </a:tc>
                <a:tc>
                  <a:txBody>
                    <a:bodyPr/>
                    <a:lstStyle/>
                    <a:p>
                      <a:pPr marL="0" marR="0" algn="ctr">
                        <a:lnSpc>
                          <a:spcPct val="115000"/>
                        </a:lnSpc>
                        <a:spcBef>
                          <a:spcPts val="300"/>
                        </a:spcBef>
                        <a:spcAft>
                          <a:spcPts val="300"/>
                        </a:spcAft>
                      </a:pPr>
                      <a:r>
                        <a:rPr lang="en-US" sz="1400" dirty="0">
                          <a:effectLst/>
                          <a:latin typeface="Times" pitchFamily="2" charset="0"/>
                        </a:rPr>
                        <a:t>15</a:t>
                      </a:r>
                      <a:endParaRPr lang="en-US" sz="1200" dirty="0">
                        <a:effectLst/>
                        <a:latin typeface="Times" pitchFamily="2" charset="0"/>
                        <a:ea typeface="DengXian" panose="02010600030101010101" pitchFamily="2" charset="-122"/>
                      </a:endParaRPr>
                    </a:p>
                  </a:txBody>
                  <a:tcPr marL="82734" marR="82734" marT="0" marB="0" anchor="ctr">
                    <a:lnR w="6350" cap="flat" cmpd="sng" algn="ctr">
                      <a:noFill/>
                      <a:prstDash val="solid"/>
                      <a:round/>
                      <a:headEnd type="none" w="med" len="med"/>
                      <a:tailEnd type="none" w="med" len="med"/>
                    </a:lnR>
                  </a:tcPr>
                </a:tc>
                <a:extLst>
                  <a:ext uri="{0D108BD9-81ED-4DB2-BD59-A6C34878D82A}">
                    <a16:rowId xmlns:a16="http://schemas.microsoft.com/office/drawing/2014/main" val="823786256"/>
                  </a:ext>
                </a:extLst>
              </a:tr>
              <a:tr h="251487">
                <a:tc>
                  <a:txBody>
                    <a:bodyPr/>
                    <a:lstStyle/>
                    <a:p>
                      <a:pPr marL="0" marR="0" algn="ctr">
                        <a:lnSpc>
                          <a:spcPct val="115000"/>
                        </a:lnSpc>
                        <a:spcBef>
                          <a:spcPts val="300"/>
                        </a:spcBef>
                        <a:spcAft>
                          <a:spcPts val="300"/>
                        </a:spcAft>
                      </a:pPr>
                      <a:r>
                        <a:rPr lang="en-US" sz="1400" dirty="0">
                          <a:effectLst/>
                          <a:latin typeface="Times" pitchFamily="2" charset="0"/>
                        </a:rPr>
                        <a:t>Bridge – new construction</a:t>
                      </a:r>
                      <a:endParaRPr lang="en-US" sz="1200" dirty="0">
                        <a:effectLst/>
                        <a:latin typeface="Times" pitchFamily="2" charset="0"/>
                        <a:ea typeface="DengXian" panose="02010600030101010101" pitchFamily="2" charset="-122"/>
                      </a:endParaRPr>
                    </a:p>
                  </a:txBody>
                  <a:tcPr marL="82734" marR="82734" marT="0" marB="0" anchor="ctr">
                    <a:lnL w="6350" cap="flat" cmpd="sng" algn="ctr">
                      <a:noFill/>
                      <a:prstDash val="solid"/>
                      <a:round/>
                      <a:headEnd type="none" w="med" len="med"/>
                      <a:tailEnd type="none" w="med" len="med"/>
                    </a:lnL>
                  </a:tcPr>
                </a:tc>
                <a:tc>
                  <a:txBody>
                    <a:bodyPr/>
                    <a:lstStyle/>
                    <a:p>
                      <a:pPr marL="0" marR="0" algn="ctr">
                        <a:lnSpc>
                          <a:spcPct val="115000"/>
                        </a:lnSpc>
                        <a:spcBef>
                          <a:spcPts val="300"/>
                        </a:spcBef>
                        <a:spcAft>
                          <a:spcPts val="300"/>
                        </a:spcAft>
                      </a:pPr>
                      <a:r>
                        <a:rPr lang="en-US" sz="1400" dirty="0">
                          <a:effectLst/>
                          <a:latin typeface="Times" pitchFamily="2" charset="0"/>
                        </a:rPr>
                        <a:t>6</a:t>
                      </a:r>
                      <a:endParaRPr lang="en-US" sz="1200" dirty="0">
                        <a:effectLst/>
                        <a:latin typeface="Times" pitchFamily="2" charset="0"/>
                        <a:ea typeface="DengXian" panose="02010600030101010101" pitchFamily="2" charset="-122"/>
                      </a:endParaRPr>
                    </a:p>
                  </a:txBody>
                  <a:tcPr marL="82734" marR="82734" marT="0" marB="0" anchor="ctr">
                    <a:lnR w="6350" cap="flat" cmpd="sng" algn="ctr">
                      <a:noFill/>
                      <a:prstDash val="solid"/>
                      <a:round/>
                      <a:headEnd type="none" w="med" len="med"/>
                      <a:tailEnd type="none" w="med" len="med"/>
                    </a:lnR>
                  </a:tcPr>
                </a:tc>
                <a:extLst>
                  <a:ext uri="{0D108BD9-81ED-4DB2-BD59-A6C34878D82A}">
                    <a16:rowId xmlns:a16="http://schemas.microsoft.com/office/drawing/2014/main" val="42719192"/>
                  </a:ext>
                </a:extLst>
              </a:tr>
              <a:tr h="252054">
                <a:tc>
                  <a:txBody>
                    <a:bodyPr/>
                    <a:lstStyle/>
                    <a:p>
                      <a:pPr marL="0" marR="0" algn="ctr">
                        <a:lnSpc>
                          <a:spcPct val="115000"/>
                        </a:lnSpc>
                        <a:spcBef>
                          <a:spcPts val="300"/>
                        </a:spcBef>
                        <a:spcAft>
                          <a:spcPts val="300"/>
                        </a:spcAft>
                      </a:pPr>
                      <a:r>
                        <a:rPr lang="en-US" sz="1400">
                          <a:effectLst/>
                          <a:latin typeface="Times" pitchFamily="2" charset="0"/>
                        </a:rPr>
                        <a:t>Bridge – replacement</a:t>
                      </a:r>
                      <a:endParaRPr lang="en-US" sz="1200">
                        <a:effectLst/>
                        <a:latin typeface="Times" pitchFamily="2" charset="0"/>
                        <a:ea typeface="DengXian" panose="02010600030101010101" pitchFamily="2" charset="-122"/>
                      </a:endParaRPr>
                    </a:p>
                  </a:txBody>
                  <a:tcPr marL="82734" marR="82734" marT="0" marB="0" anchor="ctr">
                    <a:lnL w="6350" cap="flat" cmpd="sng" algn="ctr">
                      <a:noFill/>
                      <a:prstDash val="solid"/>
                      <a:round/>
                      <a:headEnd type="none" w="med" len="med"/>
                      <a:tailEnd type="none" w="med" len="med"/>
                    </a:lnL>
                  </a:tcPr>
                </a:tc>
                <a:tc>
                  <a:txBody>
                    <a:bodyPr/>
                    <a:lstStyle/>
                    <a:p>
                      <a:pPr marL="0" marR="0" algn="ctr">
                        <a:lnSpc>
                          <a:spcPct val="115000"/>
                        </a:lnSpc>
                        <a:spcBef>
                          <a:spcPts val="300"/>
                        </a:spcBef>
                        <a:spcAft>
                          <a:spcPts val="300"/>
                        </a:spcAft>
                      </a:pPr>
                      <a:r>
                        <a:rPr lang="en-US" sz="1400" dirty="0">
                          <a:effectLst/>
                          <a:latin typeface="Times" pitchFamily="2" charset="0"/>
                        </a:rPr>
                        <a:t>50</a:t>
                      </a:r>
                      <a:endParaRPr lang="en-US" sz="1200" dirty="0">
                        <a:effectLst/>
                        <a:latin typeface="Times" pitchFamily="2" charset="0"/>
                        <a:ea typeface="DengXian" panose="02010600030101010101" pitchFamily="2" charset="-122"/>
                      </a:endParaRPr>
                    </a:p>
                  </a:txBody>
                  <a:tcPr marL="82734" marR="82734" marT="0" marB="0" anchor="ctr">
                    <a:lnR w="6350" cap="flat" cmpd="sng" algn="ctr">
                      <a:noFill/>
                      <a:prstDash val="solid"/>
                      <a:round/>
                      <a:headEnd type="none" w="med" len="med"/>
                      <a:tailEnd type="none" w="med" len="med"/>
                    </a:lnR>
                  </a:tcPr>
                </a:tc>
                <a:extLst>
                  <a:ext uri="{0D108BD9-81ED-4DB2-BD59-A6C34878D82A}">
                    <a16:rowId xmlns:a16="http://schemas.microsoft.com/office/drawing/2014/main" val="3235404031"/>
                  </a:ext>
                </a:extLst>
              </a:tr>
              <a:tr h="251487">
                <a:tc>
                  <a:txBody>
                    <a:bodyPr/>
                    <a:lstStyle/>
                    <a:p>
                      <a:pPr marL="0" marR="0" algn="ctr">
                        <a:lnSpc>
                          <a:spcPct val="115000"/>
                        </a:lnSpc>
                        <a:spcBef>
                          <a:spcPts val="300"/>
                        </a:spcBef>
                        <a:spcAft>
                          <a:spcPts val="300"/>
                        </a:spcAft>
                      </a:pPr>
                      <a:r>
                        <a:rPr lang="en-US" sz="1400">
                          <a:effectLst/>
                          <a:latin typeface="Times" pitchFamily="2" charset="0"/>
                        </a:rPr>
                        <a:t>Bridge – rehabilitation</a:t>
                      </a:r>
                      <a:endParaRPr lang="en-US" sz="1200">
                        <a:effectLst/>
                        <a:latin typeface="Times" pitchFamily="2" charset="0"/>
                        <a:ea typeface="DengXian" panose="02010600030101010101" pitchFamily="2" charset="-122"/>
                      </a:endParaRPr>
                    </a:p>
                  </a:txBody>
                  <a:tcPr marL="82734" marR="82734" marT="0" marB="0" anchor="ctr">
                    <a:lnL w="6350" cap="flat" cmpd="sng" algn="ctr">
                      <a:noFill/>
                      <a:prstDash val="solid"/>
                      <a:round/>
                      <a:headEnd type="none" w="med" len="med"/>
                      <a:tailEnd type="none" w="med" len="med"/>
                    </a:lnL>
                  </a:tcPr>
                </a:tc>
                <a:tc>
                  <a:txBody>
                    <a:bodyPr/>
                    <a:lstStyle/>
                    <a:p>
                      <a:pPr marL="0" marR="0" algn="ctr">
                        <a:lnSpc>
                          <a:spcPct val="115000"/>
                        </a:lnSpc>
                        <a:spcBef>
                          <a:spcPts val="300"/>
                        </a:spcBef>
                        <a:spcAft>
                          <a:spcPts val="300"/>
                        </a:spcAft>
                      </a:pPr>
                      <a:r>
                        <a:rPr lang="en-US" sz="1400" dirty="0">
                          <a:effectLst/>
                          <a:latin typeface="Times" pitchFamily="2" charset="0"/>
                        </a:rPr>
                        <a:t>52</a:t>
                      </a:r>
                      <a:endParaRPr lang="en-US" sz="1200" dirty="0">
                        <a:effectLst/>
                        <a:latin typeface="Times" pitchFamily="2" charset="0"/>
                        <a:ea typeface="DengXian" panose="02010600030101010101" pitchFamily="2" charset="-122"/>
                      </a:endParaRPr>
                    </a:p>
                  </a:txBody>
                  <a:tcPr marL="82734" marR="82734" marT="0" marB="0" anchor="ctr">
                    <a:lnR w="6350" cap="flat" cmpd="sng" algn="ctr">
                      <a:noFill/>
                      <a:prstDash val="solid"/>
                      <a:round/>
                      <a:headEnd type="none" w="med" len="med"/>
                      <a:tailEnd type="none" w="med" len="med"/>
                    </a:lnR>
                  </a:tcPr>
                </a:tc>
                <a:extLst>
                  <a:ext uri="{0D108BD9-81ED-4DB2-BD59-A6C34878D82A}">
                    <a16:rowId xmlns:a16="http://schemas.microsoft.com/office/drawing/2014/main" val="1978081553"/>
                  </a:ext>
                </a:extLst>
              </a:tr>
              <a:tr h="251487">
                <a:tc>
                  <a:txBody>
                    <a:bodyPr/>
                    <a:lstStyle/>
                    <a:p>
                      <a:pPr marL="0" marR="0" algn="ctr">
                        <a:lnSpc>
                          <a:spcPct val="115000"/>
                        </a:lnSpc>
                        <a:spcBef>
                          <a:spcPts val="300"/>
                        </a:spcBef>
                        <a:spcAft>
                          <a:spcPts val="300"/>
                        </a:spcAft>
                      </a:pPr>
                      <a:r>
                        <a:rPr lang="en-US" sz="1400" dirty="0">
                          <a:effectLst/>
                          <a:latin typeface="Times" pitchFamily="2" charset="0"/>
                        </a:rPr>
                        <a:t>Total</a:t>
                      </a:r>
                      <a:endParaRPr lang="en-US" sz="1200" dirty="0">
                        <a:effectLst/>
                        <a:latin typeface="Times" pitchFamily="2" charset="0"/>
                        <a:ea typeface="DengXian" panose="02010600030101010101" pitchFamily="2" charset="-122"/>
                      </a:endParaRPr>
                    </a:p>
                  </a:txBody>
                  <a:tcPr marL="82734" marR="82734" marT="0" marB="0" anchor="ctr">
                    <a:lnL w="6350" cap="flat" cmpd="sng" algn="ctr">
                      <a:noFill/>
                      <a:prstDash val="solid"/>
                      <a:round/>
                      <a:headEnd type="none" w="med" len="med"/>
                      <a:tailEnd type="none" w="med" len="med"/>
                    </a:lnL>
                    <a:solidFill>
                      <a:schemeClr val="bg1">
                        <a:lumMod val="85000"/>
                      </a:schemeClr>
                    </a:solidFill>
                  </a:tcPr>
                </a:tc>
                <a:tc>
                  <a:txBody>
                    <a:bodyPr/>
                    <a:lstStyle/>
                    <a:p>
                      <a:pPr marL="0" marR="0" algn="ctr">
                        <a:lnSpc>
                          <a:spcPct val="115000"/>
                        </a:lnSpc>
                        <a:spcBef>
                          <a:spcPts val="300"/>
                        </a:spcBef>
                        <a:spcAft>
                          <a:spcPts val="300"/>
                        </a:spcAft>
                      </a:pPr>
                      <a:r>
                        <a:rPr lang="en-US" sz="1400" dirty="0">
                          <a:effectLst/>
                          <a:latin typeface="Times" pitchFamily="2" charset="0"/>
                        </a:rPr>
                        <a:t>739</a:t>
                      </a:r>
                      <a:endParaRPr lang="en-US" sz="1200" dirty="0">
                        <a:effectLst/>
                        <a:latin typeface="Times" pitchFamily="2" charset="0"/>
                        <a:ea typeface="DengXian" panose="02010600030101010101" pitchFamily="2" charset="-122"/>
                      </a:endParaRPr>
                    </a:p>
                  </a:txBody>
                  <a:tcPr marL="82734" marR="82734" marT="0" marB="0" anchor="ctr">
                    <a:lnR w="6350" cap="flat" cmpd="sng" algn="ctr">
                      <a:no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2377242954"/>
                  </a:ext>
                </a:extLst>
              </a:tr>
            </a:tbl>
          </a:graphicData>
        </a:graphic>
      </p:graphicFrame>
      <p:sp>
        <p:nvSpPr>
          <p:cNvPr id="7" name="TextBox 6">
            <a:extLst>
              <a:ext uri="{FF2B5EF4-FFF2-40B4-BE49-F238E27FC236}">
                <a16:creationId xmlns:a16="http://schemas.microsoft.com/office/drawing/2014/main" id="{53A21B1D-FD84-4398-97E4-DEC950A0866C}"/>
              </a:ext>
            </a:extLst>
          </p:cNvPr>
          <p:cNvSpPr txBox="1"/>
          <p:nvPr/>
        </p:nvSpPr>
        <p:spPr>
          <a:xfrm>
            <a:off x="765173" y="1497153"/>
            <a:ext cx="7639049" cy="1704569"/>
          </a:xfrm>
          <a:prstGeom prst="rect">
            <a:avLst/>
          </a:prstGeom>
          <a:solidFill>
            <a:schemeClr val="bg1">
              <a:lumMod val="95000"/>
            </a:schemeClr>
          </a:solidFill>
          <a:ln>
            <a:solidFill>
              <a:schemeClr val="tx1"/>
            </a:solidFill>
          </a:ln>
        </p:spPr>
        <p:txBody>
          <a:bodyPr wrap="square" rtlCol="0">
            <a:spAutoFit/>
          </a:bodyPr>
          <a:lstStyle/>
          <a:p>
            <a:pPr marL="285750" indent="-285750" algn="l">
              <a:lnSpc>
                <a:spcPct val="150000"/>
              </a:lnSpc>
              <a:buFontTx/>
              <a:buChar char="-"/>
            </a:pPr>
            <a:r>
              <a:rPr lang="en-US" dirty="0">
                <a:latin typeface="Times" panose="02020603050405020304" pitchFamily="18" charset="0"/>
                <a:cs typeface="Times" panose="02020603050405020304" pitchFamily="18" charset="0"/>
              </a:rPr>
              <a:t>Demonstrate the process with real data.</a:t>
            </a:r>
          </a:p>
          <a:p>
            <a:pPr marL="285750" indent="-285750">
              <a:lnSpc>
                <a:spcPct val="150000"/>
              </a:lnSpc>
              <a:buFontTx/>
              <a:buChar char="-"/>
            </a:pPr>
            <a:r>
              <a:rPr lang="en-US" dirty="0">
                <a:latin typeface="Times" panose="02020603050405020304" pitchFamily="18" charset="0"/>
                <a:cs typeface="Times" panose="02020603050405020304" pitchFamily="18" charset="0"/>
              </a:rPr>
              <a:t>Use DOT’s actual historical data for in-depth case study</a:t>
            </a:r>
          </a:p>
          <a:p>
            <a:pPr marL="285750" indent="-285750" algn="l">
              <a:lnSpc>
                <a:spcPct val="150000"/>
              </a:lnSpc>
              <a:buFontTx/>
              <a:buChar char="-"/>
            </a:pPr>
            <a:r>
              <a:rPr lang="en-US" dirty="0">
                <a:latin typeface="Times" panose="02020603050405020304" pitchFamily="18" charset="0"/>
                <a:cs typeface="Times" panose="02020603050405020304" pitchFamily="18" charset="0"/>
              </a:rPr>
              <a:t>Offer a practical idea on how the results can be assessed for a more defensible construction contingency estimation.</a:t>
            </a:r>
          </a:p>
        </p:txBody>
      </p:sp>
      <p:sp>
        <p:nvSpPr>
          <p:cNvPr id="8" name="TextBox 7">
            <a:extLst>
              <a:ext uri="{FF2B5EF4-FFF2-40B4-BE49-F238E27FC236}">
                <a16:creationId xmlns:a16="http://schemas.microsoft.com/office/drawing/2014/main" id="{3C36503D-FB67-4F9E-AAD8-6E0D73A1F505}"/>
              </a:ext>
            </a:extLst>
          </p:cNvPr>
          <p:cNvSpPr txBox="1"/>
          <p:nvPr/>
        </p:nvSpPr>
        <p:spPr>
          <a:xfrm>
            <a:off x="2862939" y="3397852"/>
            <a:ext cx="3443519" cy="338554"/>
          </a:xfrm>
          <a:prstGeom prst="rect">
            <a:avLst/>
          </a:prstGeom>
          <a:noFill/>
          <a:ln>
            <a:solidFill>
              <a:schemeClr val="bg1"/>
            </a:solidFill>
          </a:ln>
        </p:spPr>
        <p:txBody>
          <a:bodyPr wrap="square" rtlCol="0">
            <a:spAutoFit/>
          </a:bodyPr>
          <a:lstStyle/>
          <a:p>
            <a:pPr algn="ctr"/>
            <a:r>
              <a:rPr lang="en-US" sz="1600" dirty="0">
                <a:latin typeface="Times" panose="02020603050405020304" pitchFamily="18" charset="0"/>
                <a:cs typeface="Times" panose="02020603050405020304" pitchFamily="18" charset="0"/>
              </a:rPr>
              <a:t>&lt;Project types for case study&gt;</a:t>
            </a:r>
          </a:p>
        </p:txBody>
      </p:sp>
      <p:sp>
        <p:nvSpPr>
          <p:cNvPr id="11" name="Content Placeholder 2">
            <a:extLst>
              <a:ext uri="{FF2B5EF4-FFF2-40B4-BE49-F238E27FC236}">
                <a16:creationId xmlns:a16="http://schemas.microsoft.com/office/drawing/2014/main" id="{0957A8C7-4CF0-4DF6-9831-9C76B2B0B5D1}"/>
              </a:ext>
            </a:extLst>
          </p:cNvPr>
          <p:cNvSpPr txBox="1">
            <a:spLocks/>
          </p:cNvSpPr>
          <p:nvPr/>
        </p:nvSpPr>
        <p:spPr>
          <a:xfrm>
            <a:off x="1750017" y="16563"/>
            <a:ext cx="7393983" cy="365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altLang="ko-KR" sz="1400" i="1"/>
              <a:t>6.</a:t>
            </a:r>
            <a:r>
              <a:rPr lang="ko-KR" altLang="en-US" sz="1400" i="1"/>
              <a:t> </a:t>
            </a:r>
            <a:r>
              <a:rPr lang="en-US" sz="1400"/>
              <a:t>Guidance on Historical Data-Driven Approach for Estimating Construction Contingencies</a:t>
            </a:r>
            <a:endParaRPr lang="en-US" sz="1400" i="1" dirty="0"/>
          </a:p>
        </p:txBody>
      </p:sp>
    </p:spTree>
    <p:extLst>
      <p:ext uri="{BB962C8B-B14F-4D97-AF65-F5344CB8AC3E}">
        <p14:creationId xmlns:p14="http://schemas.microsoft.com/office/powerpoint/2010/main" val="11792428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F4003-6F7E-4CF6-9C6D-8A0CB86BD4E1}"/>
              </a:ext>
            </a:extLst>
          </p:cNvPr>
          <p:cNvSpPr>
            <a:spLocks noGrp="1"/>
          </p:cNvSpPr>
          <p:nvPr>
            <p:ph type="title"/>
          </p:nvPr>
        </p:nvSpPr>
        <p:spPr/>
        <p:txBody>
          <a:bodyPr/>
          <a:lstStyle/>
          <a:p>
            <a:r>
              <a:rPr lang="en-US" dirty="0"/>
              <a:t>Case Study</a:t>
            </a:r>
          </a:p>
        </p:txBody>
      </p:sp>
      <p:sp>
        <p:nvSpPr>
          <p:cNvPr id="4" name="Slide Number Placeholder 3">
            <a:extLst>
              <a:ext uri="{FF2B5EF4-FFF2-40B4-BE49-F238E27FC236}">
                <a16:creationId xmlns:a16="http://schemas.microsoft.com/office/drawing/2014/main" id="{160742CA-4DAF-4437-A832-8BDE7078B0CD}"/>
              </a:ext>
            </a:extLst>
          </p:cNvPr>
          <p:cNvSpPr>
            <a:spLocks noGrp="1"/>
          </p:cNvSpPr>
          <p:nvPr>
            <p:ph type="sldNum" sz="quarter" idx="12"/>
          </p:nvPr>
        </p:nvSpPr>
        <p:spPr/>
        <p:txBody>
          <a:bodyPr/>
          <a:lstStyle/>
          <a:p>
            <a:fld id="{01CAD1CC-3D4E-204A-B9A6-B313B9149B73}" type="slidenum">
              <a:rPr lang="en-US" smtClean="0"/>
              <a:t>23</a:t>
            </a:fld>
            <a:endParaRPr lang="en-US"/>
          </a:p>
        </p:txBody>
      </p:sp>
      <p:pic>
        <p:nvPicPr>
          <p:cNvPr id="6" name="Picture 5">
            <a:extLst>
              <a:ext uri="{FF2B5EF4-FFF2-40B4-BE49-F238E27FC236}">
                <a16:creationId xmlns:a16="http://schemas.microsoft.com/office/drawing/2014/main" id="{D5E88C53-5A72-A041-835E-F598290F35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3999699" y="1214173"/>
            <a:ext cx="4635422" cy="3483924"/>
          </a:xfrm>
          <a:prstGeom prst="rect">
            <a:avLst/>
          </a:prstGeom>
          <a:noFill/>
        </p:spPr>
      </p:pic>
      <p:graphicFrame>
        <p:nvGraphicFramePr>
          <p:cNvPr id="3" name="Table 2">
            <a:extLst>
              <a:ext uri="{FF2B5EF4-FFF2-40B4-BE49-F238E27FC236}">
                <a16:creationId xmlns:a16="http://schemas.microsoft.com/office/drawing/2014/main" id="{80B4594F-E03A-3249-92B0-49EEA00BBF44}"/>
              </a:ext>
            </a:extLst>
          </p:cNvPr>
          <p:cNvGraphicFramePr>
            <a:graphicFrameLocks noGrp="1"/>
          </p:cNvGraphicFramePr>
          <p:nvPr>
            <p:extLst>
              <p:ext uri="{D42A27DB-BD31-4B8C-83A1-F6EECF244321}">
                <p14:modId xmlns:p14="http://schemas.microsoft.com/office/powerpoint/2010/main" val="1086911198"/>
              </p:ext>
            </p:extLst>
          </p:nvPr>
        </p:nvGraphicFramePr>
        <p:xfrm>
          <a:off x="508879" y="4698097"/>
          <a:ext cx="8126243" cy="1934986"/>
        </p:xfrm>
        <a:graphic>
          <a:graphicData uri="http://schemas.openxmlformats.org/drawingml/2006/table">
            <a:tbl>
              <a:tblPr firstRow="1" bandRow="1">
                <a:tableStyleId>{5940675A-B579-460E-94D1-54222C63F5DA}</a:tableStyleId>
              </a:tblPr>
              <a:tblGrid>
                <a:gridCol w="2899325">
                  <a:extLst>
                    <a:ext uri="{9D8B030D-6E8A-4147-A177-3AD203B41FA5}">
                      <a16:colId xmlns:a16="http://schemas.microsoft.com/office/drawing/2014/main" val="331384807"/>
                    </a:ext>
                  </a:extLst>
                </a:gridCol>
                <a:gridCol w="1742306">
                  <a:extLst>
                    <a:ext uri="{9D8B030D-6E8A-4147-A177-3AD203B41FA5}">
                      <a16:colId xmlns:a16="http://schemas.microsoft.com/office/drawing/2014/main" val="2328344301"/>
                    </a:ext>
                  </a:extLst>
                </a:gridCol>
                <a:gridCol w="1742306">
                  <a:extLst>
                    <a:ext uri="{9D8B030D-6E8A-4147-A177-3AD203B41FA5}">
                      <a16:colId xmlns:a16="http://schemas.microsoft.com/office/drawing/2014/main" val="4269420912"/>
                    </a:ext>
                  </a:extLst>
                </a:gridCol>
                <a:gridCol w="1742306">
                  <a:extLst>
                    <a:ext uri="{9D8B030D-6E8A-4147-A177-3AD203B41FA5}">
                      <a16:colId xmlns:a16="http://schemas.microsoft.com/office/drawing/2014/main" val="754771937"/>
                    </a:ext>
                  </a:extLst>
                </a:gridCol>
              </a:tblGrid>
              <a:tr h="189739">
                <a:tc rowSpan="2">
                  <a:txBody>
                    <a:bodyPr/>
                    <a:lstStyle/>
                    <a:p>
                      <a:pPr marL="0" marR="0" algn="ctr">
                        <a:lnSpc>
                          <a:spcPct val="115000"/>
                        </a:lnSpc>
                        <a:spcBef>
                          <a:spcPts val="150"/>
                        </a:spcBef>
                        <a:spcAft>
                          <a:spcPts val="150"/>
                        </a:spcAft>
                      </a:pPr>
                      <a:r>
                        <a:rPr lang="en-US" sz="1200" dirty="0">
                          <a:effectLst/>
                          <a:latin typeface="Times" pitchFamily="2" charset="0"/>
                        </a:rPr>
                        <a:t>Types</a:t>
                      </a:r>
                      <a:endParaRPr lang="en-US" sz="1200" dirty="0">
                        <a:effectLst/>
                        <a:latin typeface="Times" pitchFamily="2" charset="0"/>
                        <a:ea typeface="DengXian" panose="02010600030101010101" pitchFamily="2" charset="-122"/>
                        <a:cs typeface="Times New Roman" panose="02020603050405020304" pitchFamily="18" charset="0"/>
                      </a:endParaRPr>
                    </a:p>
                  </a:txBody>
                  <a:tcPr marT="0" marB="0" anchor="ctr">
                    <a:lnL w="6350" cap="flat" cmpd="sng" algn="ctr">
                      <a:noFill/>
                      <a:prstDash val="solid"/>
                      <a:round/>
                      <a:headEnd type="none" w="med" len="med"/>
                      <a:tailEnd type="none" w="med" len="med"/>
                    </a:lnL>
                    <a:solidFill>
                      <a:schemeClr val="bg1">
                        <a:lumMod val="75000"/>
                      </a:schemeClr>
                    </a:solidFill>
                  </a:tcPr>
                </a:tc>
                <a:tc gridSpan="3">
                  <a:txBody>
                    <a:bodyPr/>
                    <a:lstStyle/>
                    <a:p>
                      <a:pPr marL="0" marR="0" algn="ctr">
                        <a:lnSpc>
                          <a:spcPct val="115000"/>
                        </a:lnSpc>
                        <a:spcBef>
                          <a:spcPts val="150"/>
                        </a:spcBef>
                        <a:spcAft>
                          <a:spcPts val="150"/>
                        </a:spcAft>
                      </a:pPr>
                      <a:r>
                        <a:rPr lang="en-US" sz="1200" dirty="0">
                          <a:effectLst/>
                          <a:latin typeface="Times" pitchFamily="2" charset="0"/>
                        </a:rPr>
                        <a:t>RFB</a:t>
                      </a:r>
                      <a:endParaRPr lang="en-US" sz="1200" dirty="0">
                        <a:effectLst/>
                        <a:latin typeface="Times" pitchFamily="2" charset="0"/>
                        <a:ea typeface="DengXian" panose="02010600030101010101" pitchFamily="2" charset="-122"/>
                        <a:cs typeface="Times New Roman" panose="02020603050405020304" pitchFamily="18" charset="0"/>
                      </a:endParaRPr>
                    </a:p>
                  </a:txBody>
                  <a:tcPr marT="0" marB="0" anchor="ctr">
                    <a:lnR w="6350" cap="flat" cmpd="sng" algn="ctr">
                      <a:noFill/>
                      <a:prstDash val="solid"/>
                      <a:round/>
                      <a:headEnd type="none" w="med" len="med"/>
                      <a:tailEnd type="none" w="med" len="med"/>
                    </a:lnR>
                    <a:solidFill>
                      <a:schemeClr val="bg1">
                        <a:lumMod val="7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65784539"/>
                  </a:ext>
                </a:extLst>
              </a:tr>
              <a:tr h="248795">
                <a:tc vMerge="1">
                  <a:txBody>
                    <a:bodyPr/>
                    <a:lstStyle/>
                    <a:p>
                      <a:endParaRPr lang="en-US"/>
                    </a:p>
                  </a:txBody>
                  <a:tcPr/>
                </a:tc>
                <a:tc>
                  <a:txBody>
                    <a:bodyPr/>
                    <a:lstStyle/>
                    <a:p>
                      <a:pPr marL="0" marR="0" algn="ctr">
                        <a:lnSpc>
                          <a:spcPct val="115000"/>
                        </a:lnSpc>
                        <a:spcBef>
                          <a:spcPts val="150"/>
                        </a:spcBef>
                        <a:spcAft>
                          <a:spcPts val="150"/>
                        </a:spcAft>
                      </a:pPr>
                      <a:r>
                        <a:rPr lang="en-US" sz="1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10%</a:t>
                      </a:r>
                      <a:endParaRPr lang="en-US" sz="11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T="0" marB="0" anchor="ctr">
                    <a:solidFill>
                      <a:schemeClr val="bg1">
                        <a:lumMod val="85000"/>
                      </a:schemeClr>
                    </a:solidFill>
                  </a:tcPr>
                </a:tc>
                <a:tc>
                  <a:txBody>
                    <a:bodyPr/>
                    <a:lstStyle/>
                    <a:p>
                      <a:pPr marL="0" marR="0" algn="ctr">
                        <a:lnSpc>
                          <a:spcPct val="115000"/>
                        </a:lnSpc>
                        <a:spcBef>
                          <a:spcPts val="150"/>
                        </a:spcBef>
                        <a:spcAft>
                          <a:spcPts val="150"/>
                        </a:spcAft>
                      </a:pPr>
                      <a:r>
                        <a:rPr lang="en-US" sz="110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30%</a:t>
                      </a:r>
                      <a:endParaRPr lang="en-US"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T="0" marB="0" anchor="ctr">
                    <a:solidFill>
                      <a:schemeClr val="bg1">
                        <a:lumMod val="85000"/>
                      </a:schemeClr>
                    </a:solidFill>
                  </a:tcPr>
                </a:tc>
                <a:tc>
                  <a:txBody>
                    <a:bodyPr/>
                    <a:lstStyle/>
                    <a:p>
                      <a:pPr marL="0" marR="0" algn="ctr">
                        <a:lnSpc>
                          <a:spcPct val="115000"/>
                        </a:lnSpc>
                        <a:spcBef>
                          <a:spcPts val="150"/>
                        </a:spcBef>
                        <a:spcAft>
                          <a:spcPts val="150"/>
                        </a:spcAft>
                      </a:pPr>
                      <a:r>
                        <a:rPr lang="en-US" sz="110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50%</a:t>
                      </a:r>
                      <a:endParaRPr lang="en-US"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T="0" marB="0" anchor="ctr">
                    <a:lnR w="6350" cap="flat" cmpd="sng" algn="ctr">
                      <a:noFill/>
                      <a:prstDash val="solid"/>
                      <a:round/>
                      <a:headEnd type="none" w="med" len="med"/>
                      <a:tailEnd type="none" w="med" len="med"/>
                    </a:lnR>
                    <a:solidFill>
                      <a:schemeClr val="bg1">
                        <a:lumMod val="85000"/>
                      </a:schemeClr>
                    </a:solidFill>
                  </a:tcPr>
                </a:tc>
                <a:extLst>
                  <a:ext uri="{0D108BD9-81ED-4DB2-BD59-A6C34878D82A}">
                    <a16:rowId xmlns:a16="http://schemas.microsoft.com/office/drawing/2014/main" val="1809450027"/>
                  </a:ext>
                </a:extLst>
              </a:tr>
              <a:tr h="248795">
                <a:tc>
                  <a:txBody>
                    <a:bodyPr/>
                    <a:lstStyle/>
                    <a:p>
                      <a:pPr marL="0" marR="0" algn="ctr">
                        <a:lnSpc>
                          <a:spcPct val="115000"/>
                        </a:lnSpc>
                        <a:spcBef>
                          <a:spcPts val="150"/>
                        </a:spcBef>
                        <a:spcAft>
                          <a:spcPts val="150"/>
                        </a:spcAft>
                      </a:pPr>
                      <a:r>
                        <a:rPr lang="en-US" sz="1200" dirty="0">
                          <a:effectLst/>
                          <a:latin typeface="Times" pitchFamily="2" charset="0"/>
                        </a:rPr>
                        <a:t>Roadway - new construction</a:t>
                      </a:r>
                      <a:endParaRPr lang="en-US" sz="1200" dirty="0">
                        <a:effectLst/>
                        <a:latin typeface="Times" pitchFamily="2" charset="0"/>
                        <a:ea typeface="DengXian" panose="02010600030101010101" pitchFamily="2" charset="-122"/>
                        <a:cs typeface="Times New Roman" panose="02020603050405020304" pitchFamily="18" charset="0"/>
                      </a:endParaRPr>
                    </a:p>
                  </a:txBody>
                  <a:tcPr marT="0" marB="0" anchor="ctr">
                    <a:lnL w="6350" cap="flat" cmpd="sng" algn="ctr">
                      <a:noFill/>
                      <a:prstDash val="solid"/>
                      <a:round/>
                      <a:headEnd type="none" w="med" len="med"/>
                      <a:tailEnd type="none" w="med" len="med"/>
                    </a:lnL>
                  </a:tcPr>
                </a:tc>
                <a:tc>
                  <a:txBody>
                    <a:bodyPr/>
                    <a:lstStyle/>
                    <a:p>
                      <a:pPr marL="0" marR="0" algn="ctr">
                        <a:lnSpc>
                          <a:spcPct val="115000"/>
                        </a:lnSpc>
                        <a:spcBef>
                          <a:spcPts val="150"/>
                        </a:spcBef>
                        <a:spcAft>
                          <a:spcPts val="150"/>
                        </a:spcAft>
                      </a:pPr>
                      <a:r>
                        <a:rPr lang="en-US" sz="1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0.022</a:t>
                      </a:r>
                      <a:endParaRPr lang="en-US" sz="11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T="0" marB="0" anchor="ctr"/>
                </a:tc>
                <a:tc>
                  <a:txBody>
                    <a:bodyPr/>
                    <a:lstStyle/>
                    <a:p>
                      <a:pPr marL="0" marR="0" algn="ctr">
                        <a:lnSpc>
                          <a:spcPct val="115000"/>
                        </a:lnSpc>
                        <a:spcBef>
                          <a:spcPts val="150"/>
                        </a:spcBef>
                        <a:spcAft>
                          <a:spcPts val="150"/>
                        </a:spcAft>
                      </a:pPr>
                      <a:r>
                        <a:rPr lang="en-US" sz="1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0.638</a:t>
                      </a:r>
                      <a:endParaRPr lang="en-US" sz="11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T="0" marB="0" anchor="ctr"/>
                </a:tc>
                <a:tc>
                  <a:txBody>
                    <a:bodyPr/>
                    <a:lstStyle/>
                    <a:p>
                      <a:pPr marL="0" marR="0" algn="ctr">
                        <a:lnSpc>
                          <a:spcPct val="115000"/>
                        </a:lnSpc>
                        <a:spcBef>
                          <a:spcPts val="150"/>
                        </a:spcBef>
                        <a:spcAft>
                          <a:spcPts val="150"/>
                        </a:spcAft>
                      </a:pPr>
                      <a:r>
                        <a:rPr lang="en-US" sz="110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0.93</a:t>
                      </a:r>
                      <a:endParaRPr lang="en-US"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T="0" marB="0" anchor="ctr">
                    <a:lnR w="6350" cap="flat" cmpd="sng" algn="ctr">
                      <a:noFill/>
                      <a:prstDash val="solid"/>
                      <a:round/>
                      <a:headEnd type="none" w="med" len="med"/>
                      <a:tailEnd type="none" w="med" len="med"/>
                    </a:lnR>
                  </a:tcPr>
                </a:tc>
                <a:extLst>
                  <a:ext uri="{0D108BD9-81ED-4DB2-BD59-A6C34878D82A}">
                    <a16:rowId xmlns:a16="http://schemas.microsoft.com/office/drawing/2014/main" val="1432380096"/>
                  </a:ext>
                </a:extLst>
              </a:tr>
              <a:tr h="248795">
                <a:tc>
                  <a:txBody>
                    <a:bodyPr/>
                    <a:lstStyle/>
                    <a:p>
                      <a:pPr marL="0" marR="0" algn="ctr">
                        <a:lnSpc>
                          <a:spcPct val="115000"/>
                        </a:lnSpc>
                        <a:spcBef>
                          <a:spcPts val="150"/>
                        </a:spcBef>
                        <a:spcAft>
                          <a:spcPts val="150"/>
                        </a:spcAft>
                      </a:pPr>
                      <a:r>
                        <a:rPr lang="en-US" sz="1200" dirty="0">
                          <a:effectLst/>
                          <a:latin typeface="Times" pitchFamily="2" charset="0"/>
                        </a:rPr>
                        <a:t>Roadway – reconstruction</a:t>
                      </a:r>
                      <a:endParaRPr lang="en-US" sz="1200" dirty="0">
                        <a:effectLst/>
                        <a:latin typeface="Times" pitchFamily="2" charset="0"/>
                        <a:ea typeface="DengXian" panose="02010600030101010101" pitchFamily="2" charset="-122"/>
                        <a:cs typeface="Times New Roman" panose="02020603050405020304" pitchFamily="18" charset="0"/>
                      </a:endParaRPr>
                    </a:p>
                  </a:txBody>
                  <a:tcPr marT="0" marB="0" anchor="ctr">
                    <a:lnL w="6350" cap="flat" cmpd="sng" algn="ctr">
                      <a:noFill/>
                      <a:prstDash val="solid"/>
                      <a:round/>
                      <a:headEnd type="none" w="med" len="med"/>
                      <a:tailEnd type="none" w="med" len="med"/>
                    </a:lnL>
                  </a:tcPr>
                </a:tc>
                <a:tc>
                  <a:txBody>
                    <a:bodyPr/>
                    <a:lstStyle/>
                    <a:p>
                      <a:pPr marL="0" marR="0" algn="ctr">
                        <a:lnSpc>
                          <a:spcPct val="115000"/>
                        </a:lnSpc>
                        <a:spcBef>
                          <a:spcPts val="150"/>
                        </a:spcBef>
                        <a:spcAft>
                          <a:spcPts val="150"/>
                        </a:spcAft>
                      </a:pPr>
                      <a:r>
                        <a:rPr lang="en-US" sz="1100" b="1">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0.177</a:t>
                      </a:r>
                      <a:endParaRPr lang="en-US"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T="0" marB="0" anchor="ctr"/>
                </a:tc>
                <a:tc>
                  <a:txBody>
                    <a:bodyPr/>
                    <a:lstStyle/>
                    <a:p>
                      <a:pPr marL="0" marR="0" algn="ctr">
                        <a:lnSpc>
                          <a:spcPct val="115000"/>
                        </a:lnSpc>
                        <a:spcBef>
                          <a:spcPts val="150"/>
                        </a:spcBef>
                        <a:spcAft>
                          <a:spcPts val="150"/>
                        </a:spcAft>
                      </a:pPr>
                      <a:r>
                        <a:rPr lang="en-US" sz="1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0.688</a:t>
                      </a:r>
                      <a:endParaRPr lang="en-US" sz="11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T="0" marB="0" anchor="ctr"/>
                </a:tc>
                <a:tc>
                  <a:txBody>
                    <a:bodyPr/>
                    <a:lstStyle/>
                    <a:p>
                      <a:pPr marL="0" marR="0" algn="ctr">
                        <a:lnSpc>
                          <a:spcPct val="115000"/>
                        </a:lnSpc>
                        <a:spcBef>
                          <a:spcPts val="150"/>
                        </a:spcBef>
                        <a:spcAft>
                          <a:spcPts val="150"/>
                        </a:spcAft>
                      </a:pPr>
                      <a:r>
                        <a:rPr lang="en-US" sz="110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0.905</a:t>
                      </a:r>
                      <a:endParaRPr lang="en-US"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T="0" marB="0" anchor="ctr">
                    <a:lnR w="6350" cap="flat" cmpd="sng" algn="ctr">
                      <a:noFill/>
                      <a:prstDash val="solid"/>
                      <a:round/>
                      <a:headEnd type="none" w="med" len="med"/>
                      <a:tailEnd type="none" w="med" len="med"/>
                    </a:lnR>
                  </a:tcPr>
                </a:tc>
                <a:extLst>
                  <a:ext uri="{0D108BD9-81ED-4DB2-BD59-A6C34878D82A}">
                    <a16:rowId xmlns:a16="http://schemas.microsoft.com/office/drawing/2014/main" val="1893886735"/>
                  </a:ext>
                </a:extLst>
              </a:tr>
              <a:tr h="248795">
                <a:tc>
                  <a:txBody>
                    <a:bodyPr/>
                    <a:lstStyle/>
                    <a:p>
                      <a:pPr marL="0" marR="0" algn="ctr">
                        <a:lnSpc>
                          <a:spcPct val="115000"/>
                        </a:lnSpc>
                        <a:spcBef>
                          <a:spcPts val="150"/>
                        </a:spcBef>
                        <a:spcAft>
                          <a:spcPts val="150"/>
                        </a:spcAft>
                      </a:pPr>
                      <a:r>
                        <a:rPr lang="en-US" sz="1200" dirty="0">
                          <a:effectLst/>
                          <a:latin typeface="Times" pitchFamily="2" charset="0"/>
                        </a:rPr>
                        <a:t>Roadway – resurfacing</a:t>
                      </a:r>
                      <a:endParaRPr lang="en-US" sz="1200" dirty="0">
                        <a:effectLst/>
                        <a:latin typeface="Times" pitchFamily="2" charset="0"/>
                        <a:ea typeface="DengXian" panose="02010600030101010101" pitchFamily="2" charset="-122"/>
                        <a:cs typeface="Times New Roman" panose="02020603050405020304" pitchFamily="18" charset="0"/>
                      </a:endParaRPr>
                    </a:p>
                  </a:txBody>
                  <a:tcPr marT="0" marB="0" anchor="ctr">
                    <a:lnL w="6350" cap="flat" cmpd="sng" algn="ctr">
                      <a:noFill/>
                      <a:prstDash val="solid"/>
                      <a:round/>
                      <a:headEnd type="none" w="med" len="med"/>
                      <a:tailEnd type="none" w="med" len="med"/>
                    </a:lnL>
                  </a:tcPr>
                </a:tc>
                <a:tc>
                  <a:txBody>
                    <a:bodyPr/>
                    <a:lstStyle/>
                    <a:p>
                      <a:pPr marL="0" marR="0" algn="ctr">
                        <a:lnSpc>
                          <a:spcPct val="115000"/>
                        </a:lnSpc>
                        <a:spcBef>
                          <a:spcPts val="150"/>
                        </a:spcBef>
                        <a:spcAft>
                          <a:spcPts val="150"/>
                        </a:spcAft>
                      </a:pPr>
                      <a:r>
                        <a:rPr lang="en-US" sz="110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0.101</a:t>
                      </a:r>
                      <a:endParaRPr lang="en-US"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T="0" marB="0" anchor="ctr"/>
                </a:tc>
                <a:tc>
                  <a:txBody>
                    <a:bodyPr/>
                    <a:lstStyle/>
                    <a:p>
                      <a:pPr marL="0" marR="0" algn="ctr">
                        <a:lnSpc>
                          <a:spcPct val="115000"/>
                        </a:lnSpc>
                        <a:spcBef>
                          <a:spcPts val="150"/>
                        </a:spcBef>
                        <a:spcAft>
                          <a:spcPts val="150"/>
                        </a:spcAft>
                      </a:pPr>
                      <a:r>
                        <a:rPr lang="en-US" sz="1100" b="1"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0.697</a:t>
                      </a:r>
                      <a:endParaRPr lang="en-US" sz="11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T="0" marB="0" anchor="ctr"/>
                </a:tc>
                <a:tc>
                  <a:txBody>
                    <a:bodyPr/>
                    <a:lstStyle/>
                    <a:p>
                      <a:pPr marL="0" marR="0" algn="ctr">
                        <a:lnSpc>
                          <a:spcPct val="115000"/>
                        </a:lnSpc>
                        <a:spcBef>
                          <a:spcPts val="150"/>
                        </a:spcBef>
                        <a:spcAft>
                          <a:spcPts val="150"/>
                        </a:spcAft>
                      </a:pPr>
                      <a:r>
                        <a:rPr lang="en-US" sz="1100" b="1"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0.966</a:t>
                      </a:r>
                      <a:endParaRPr lang="en-US" sz="11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T="0" marB="0" anchor="ctr">
                    <a:lnR w="6350" cap="flat" cmpd="sng" algn="ctr">
                      <a:noFill/>
                      <a:prstDash val="solid"/>
                      <a:round/>
                      <a:headEnd type="none" w="med" len="med"/>
                      <a:tailEnd type="none" w="med" len="med"/>
                    </a:lnR>
                  </a:tcPr>
                </a:tc>
                <a:extLst>
                  <a:ext uri="{0D108BD9-81ED-4DB2-BD59-A6C34878D82A}">
                    <a16:rowId xmlns:a16="http://schemas.microsoft.com/office/drawing/2014/main" val="1328552504"/>
                  </a:ext>
                </a:extLst>
              </a:tr>
              <a:tr h="248795">
                <a:tc>
                  <a:txBody>
                    <a:bodyPr/>
                    <a:lstStyle/>
                    <a:p>
                      <a:pPr marL="0" marR="0" algn="ctr">
                        <a:lnSpc>
                          <a:spcPct val="115000"/>
                        </a:lnSpc>
                        <a:spcBef>
                          <a:spcPts val="150"/>
                        </a:spcBef>
                        <a:spcAft>
                          <a:spcPts val="150"/>
                        </a:spcAft>
                      </a:pPr>
                      <a:r>
                        <a:rPr lang="en-US" sz="1200">
                          <a:effectLst/>
                          <a:latin typeface="Times" pitchFamily="2" charset="0"/>
                        </a:rPr>
                        <a:t>Roadway – rehabilitation</a:t>
                      </a:r>
                      <a:endParaRPr lang="en-US" sz="1200">
                        <a:effectLst/>
                        <a:latin typeface="Times" pitchFamily="2" charset="0"/>
                        <a:ea typeface="DengXian" panose="02010600030101010101" pitchFamily="2" charset="-122"/>
                        <a:cs typeface="Times New Roman" panose="02020603050405020304" pitchFamily="18" charset="0"/>
                      </a:endParaRPr>
                    </a:p>
                  </a:txBody>
                  <a:tcPr marT="0" marB="0" anchor="ctr">
                    <a:lnL w="6350" cap="flat" cmpd="sng" algn="ctr">
                      <a:noFill/>
                      <a:prstDash val="solid"/>
                      <a:round/>
                      <a:headEnd type="none" w="med" len="med"/>
                      <a:tailEnd type="none" w="med" len="med"/>
                    </a:lnL>
                  </a:tcPr>
                </a:tc>
                <a:tc>
                  <a:txBody>
                    <a:bodyPr/>
                    <a:lstStyle/>
                    <a:p>
                      <a:pPr marL="0" marR="0" algn="ctr">
                        <a:lnSpc>
                          <a:spcPct val="115000"/>
                        </a:lnSpc>
                        <a:spcBef>
                          <a:spcPts val="150"/>
                        </a:spcBef>
                        <a:spcAft>
                          <a:spcPts val="150"/>
                        </a:spcAft>
                      </a:pPr>
                      <a:r>
                        <a:rPr lang="en-US" sz="110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0.132</a:t>
                      </a:r>
                      <a:endParaRPr lang="en-US"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T="0" marB="0" anchor="ctr"/>
                </a:tc>
                <a:tc>
                  <a:txBody>
                    <a:bodyPr/>
                    <a:lstStyle/>
                    <a:p>
                      <a:pPr marL="0" marR="0" algn="ctr">
                        <a:lnSpc>
                          <a:spcPct val="115000"/>
                        </a:lnSpc>
                        <a:spcBef>
                          <a:spcPts val="150"/>
                        </a:spcBef>
                        <a:spcAft>
                          <a:spcPts val="150"/>
                        </a:spcAft>
                      </a:pPr>
                      <a:r>
                        <a:rPr lang="en-US" sz="110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0.652</a:t>
                      </a:r>
                      <a:endParaRPr lang="en-US"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T="0" marB="0" anchor="ctr"/>
                </a:tc>
                <a:tc>
                  <a:txBody>
                    <a:bodyPr/>
                    <a:lstStyle/>
                    <a:p>
                      <a:pPr marL="0" marR="0" algn="ctr">
                        <a:lnSpc>
                          <a:spcPct val="115000"/>
                        </a:lnSpc>
                        <a:spcBef>
                          <a:spcPts val="150"/>
                        </a:spcBef>
                        <a:spcAft>
                          <a:spcPts val="150"/>
                        </a:spcAft>
                      </a:pPr>
                      <a:r>
                        <a:rPr lang="en-US" sz="1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0.888</a:t>
                      </a:r>
                      <a:endParaRPr lang="en-US" sz="11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T="0" marB="0" anchor="ctr">
                    <a:lnR w="6350" cap="flat" cmpd="sng" algn="ctr">
                      <a:noFill/>
                      <a:prstDash val="solid"/>
                      <a:round/>
                      <a:headEnd type="none" w="med" len="med"/>
                      <a:tailEnd type="none" w="med" len="med"/>
                    </a:lnR>
                  </a:tcPr>
                </a:tc>
                <a:extLst>
                  <a:ext uri="{0D108BD9-81ED-4DB2-BD59-A6C34878D82A}">
                    <a16:rowId xmlns:a16="http://schemas.microsoft.com/office/drawing/2014/main" val="2158769095"/>
                  </a:ext>
                </a:extLst>
              </a:tr>
              <a:tr h="248795">
                <a:tc>
                  <a:txBody>
                    <a:bodyPr/>
                    <a:lstStyle/>
                    <a:p>
                      <a:pPr marL="0" marR="0" algn="ctr">
                        <a:lnSpc>
                          <a:spcPct val="115000"/>
                        </a:lnSpc>
                        <a:spcBef>
                          <a:spcPts val="150"/>
                        </a:spcBef>
                        <a:spcAft>
                          <a:spcPts val="150"/>
                        </a:spcAft>
                      </a:pPr>
                      <a:r>
                        <a:rPr lang="en-US" sz="1200">
                          <a:effectLst/>
                          <a:latin typeface="Times" pitchFamily="2" charset="0"/>
                        </a:rPr>
                        <a:t>Bridge replacement</a:t>
                      </a:r>
                      <a:endParaRPr lang="en-US" sz="1200">
                        <a:effectLst/>
                        <a:latin typeface="Times" pitchFamily="2" charset="0"/>
                        <a:ea typeface="DengXian" panose="02010600030101010101" pitchFamily="2" charset="-122"/>
                        <a:cs typeface="Times New Roman" panose="02020603050405020304" pitchFamily="18" charset="0"/>
                      </a:endParaRPr>
                    </a:p>
                  </a:txBody>
                  <a:tcPr marT="0" marB="0" anchor="ctr">
                    <a:lnL w="6350" cap="flat" cmpd="sng" algn="ctr">
                      <a:noFill/>
                      <a:prstDash val="solid"/>
                      <a:round/>
                      <a:headEnd type="none" w="med" len="med"/>
                      <a:tailEnd type="none" w="med" len="med"/>
                    </a:lnL>
                  </a:tcPr>
                </a:tc>
                <a:tc>
                  <a:txBody>
                    <a:bodyPr/>
                    <a:lstStyle/>
                    <a:p>
                      <a:pPr marL="0" marR="0" algn="ctr">
                        <a:lnSpc>
                          <a:spcPct val="115000"/>
                        </a:lnSpc>
                        <a:spcBef>
                          <a:spcPts val="150"/>
                        </a:spcBef>
                        <a:spcAft>
                          <a:spcPts val="150"/>
                        </a:spcAft>
                      </a:pPr>
                      <a:r>
                        <a:rPr lang="en-US" sz="110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0.136</a:t>
                      </a:r>
                      <a:endParaRPr lang="en-US"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T="0" marB="0" anchor="ctr"/>
                </a:tc>
                <a:tc>
                  <a:txBody>
                    <a:bodyPr/>
                    <a:lstStyle/>
                    <a:p>
                      <a:pPr marL="0" marR="0" algn="ctr">
                        <a:lnSpc>
                          <a:spcPct val="115000"/>
                        </a:lnSpc>
                        <a:spcBef>
                          <a:spcPts val="150"/>
                        </a:spcBef>
                        <a:spcAft>
                          <a:spcPts val="150"/>
                        </a:spcAft>
                      </a:pPr>
                      <a:r>
                        <a:rPr lang="en-US" sz="110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0.677</a:t>
                      </a:r>
                      <a:endParaRPr lang="en-US"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T="0" marB="0" anchor="ctr"/>
                </a:tc>
                <a:tc>
                  <a:txBody>
                    <a:bodyPr/>
                    <a:lstStyle/>
                    <a:p>
                      <a:pPr marL="0" marR="0" algn="ctr">
                        <a:lnSpc>
                          <a:spcPct val="115000"/>
                        </a:lnSpc>
                        <a:spcBef>
                          <a:spcPts val="150"/>
                        </a:spcBef>
                        <a:spcAft>
                          <a:spcPts val="150"/>
                        </a:spcAft>
                      </a:pPr>
                      <a:r>
                        <a:rPr lang="en-US" sz="1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0.928</a:t>
                      </a:r>
                      <a:endParaRPr lang="en-US" sz="11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T="0" marB="0" anchor="ctr">
                    <a:lnR w="6350" cap="flat" cmpd="sng" algn="ctr">
                      <a:noFill/>
                      <a:prstDash val="solid"/>
                      <a:round/>
                      <a:headEnd type="none" w="med" len="med"/>
                      <a:tailEnd type="none" w="med" len="med"/>
                    </a:lnR>
                  </a:tcPr>
                </a:tc>
                <a:extLst>
                  <a:ext uri="{0D108BD9-81ED-4DB2-BD59-A6C34878D82A}">
                    <a16:rowId xmlns:a16="http://schemas.microsoft.com/office/drawing/2014/main" val="3030375549"/>
                  </a:ext>
                </a:extLst>
              </a:tr>
              <a:tr h="248795">
                <a:tc>
                  <a:txBody>
                    <a:bodyPr/>
                    <a:lstStyle/>
                    <a:p>
                      <a:pPr marL="0" marR="0" algn="ctr">
                        <a:lnSpc>
                          <a:spcPct val="115000"/>
                        </a:lnSpc>
                        <a:spcBef>
                          <a:spcPts val="150"/>
                        </a:spcBef>
                        <a:spcAft>
                          <a:spcPts val="150"/>
                        </a:spcAft>
                      </a:pPr>
                      <a:r>
                        <a:rPr lang="en-US" sz="1200">
                          <a:effectLst/>
                          <a:latin typeface="Times" pitchFamily="2" charset="0"/>
                        </a:rPr>
                        <a:t>Bridge rehabilitation</a:t>
                      </a:r>
                      <a:endParaRPr lang="en-US" sz="1200">
                        <a:effectLst/>
                        <a:latin typeface="Times" pitchFamily="2" charset="0"/>
                        <a:ea typeface="DengXian" panose="02010600030101010101" pitchFamily="2" charset="-122"/>
                        <a:cs typeface="Times New Roman" panose="02020603050405020304" pitchFamily="18" charset="0"/>
                      </a:endParaRPr>
                    </a:p>
                  </a:txBody>
                  <a:tcPr marT="0" marB="0" anchor="ctr">
                    <a:lnL w="6350" cap="flat" cmpd="sng" algn="ctr">
                      <a:noFill/>
                      <a:prstDash val="solid"/>
                      <a:round/>
                      <a:headEnd type="none" w="med" len="med"/>
                      <a:tailEnd type="none" w="med" len="med"/>
                    </a:lnL>
                  </a:tcPr>
                </a:tc>
                <a:tc>
                  <a:txBody>
                    <a:bodyPr/>
                    <a:lstStyle/>
                    <a:p>
                      <a:pPr marL="0" marR="0" algn="ctr">
                        <a:lnSpc>
                          <a:spcPct val="115000"/>
                        </a:lnSpc>
                        <a:spcBef>
                          <a:spcPts val="150"/>
                        </a:spcBef>
                        <a:spcAft>
                          <a:spcPts val="150"/>
                        </a:spcAft>
                      </a:pPr>
                      <a:r>
                        <a:rPr lang="en-US" sz="110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0.091</a:t>
                      </a:r>
                      <a:endParaRPr lang="en-US"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T="0" marB="0" anchor="ctr"/>
                </a:tc>
                <a:tc>
                  <a:txBody>
                    <a:bodyPr/>
                    <a:lstStyle/>
                    <a:p>
                      <a:pPr marL="0" marR="0" algn="ctr">
                        <a:lnSpc>
                          <a:spcPct val="115000"/>
                        </a:lnSpc>
                        <a:spcBef>
                          <a:spcPts val="150"/>
                        </a:spcBef>
                        <a:spcAft>
                          <a:spcPts val="150"/>
                        </a:spcAft>
                      </a:pPr>
                      <a:r>
                        <a:rPr lang="en-US" sz="110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0.670</a:t>
                      </a:r>
                      <a:endParaRPr lang="en-US" sz="1100">
                        <a:effectLst/>
                        <a:latin typeface="Times New Roman" panose="02020603050405020304" pitchFamily="18" charset="0"/>
                        <a:ea typeface="DengXian" panose="02010600030101010101" pitchFamily="2" charset="-122"/>
                        <a:cs typeface="Times New Roman" panose="02020603050405020304" pitchFamily="18" charset="0"/>
                      </a:endParaRPr>
                    </a:p>
                  </a:txBody>
                  <a:tcPr marT="0" marB="0" anchor="ctr"/>
                </a:tc>
                <a:tc>
                  <a:txBody>
                    <a:bodyPr/>
                    <a:lstStyle/>
                    <a:p>
                      <a:pPr marL="0" marR="0" algn="ctr">
                        <a:lnSpc>
                          <a:spcPct val="115000"/>
                        </a:lnSpc>
                        <a:spcBef>
                          <a:spcPts val="150"/>
                        </a:spcBef>
                        <a:spcAft>
                          <a:spcPts val="150"/>
                        </a:spcAft>
                      </a:pPr>
                      <a:r>
                        <a:rPr lang="en-US" sz="1100" dirty="0">
                          <a:solidFill>
                            <a:srgbClr val="000000"/>
                          </a:solidFill>
                          <a:effectLst/>
                          <a:latin typeface="Times New Roman" panose="02020603050405020304" pitchFamily="18" charset="0"/>
                          <a:ea typeface="DengXian" panose="02010600030101010101" pitchFamily="2" charset="-122"/>
                          <a:cs typeface="Times New Roman" panose="02020603050405020304" pitchFamily="18" charset="0"/>
                        </a:rPr>
                        <a:t>0.927</a:t>
                      </a:r>
                      <a:endParaRPr lang="en-US" sz="1100" dirty="0">
                        <a:effectLst/>
                        <a:latin typeface="Times New Roman" panose="02020603050405020304" pitchFamily="18" charset="0"/>
                        <a:ea typeface="DengXian" panose="02010600030101010101" pitchFamily="2" charset="-122"/>
                        <a:cs typeface="Times New Roman" panose="02020603050405020304" pitchFamily="18" charset="0"/>
                      </a:endParaRPr>
                    </a:p>
                  </a:txBody>
                  <a:tcPr marT="0" marB="0" anchor="ctr">
                    <a:lnR w="6350" cap="flat" cmpd="sng" algn="ctr">
                      <a:noFill/>
                      <a:prstDash val="solid"/>
                      <a:round/>
                      <a:headEnd type="none" w="med" len="med"/>
                      <a:tailEnd type="none" w="med" len="med"/>
                    </a:lnR>
                  </a:tcPr>
                </a:tc>
                <a:extLst>
                  <a:ext uri="{0D108BD9-81ED-4DB2-BD59-A6C34878D82A}">
                    <a16:rowId xmlns:a16="http://schemas.microsoft.com/office/drawing/2014/main" val="2077104890"/>
                  </a:ext>
                </a:extLst>
              </a:tr>
            </a:tbl>
          </a:graphicData>
        </a:graphic>
      </p:graphicFrame>
      <p:sp>
        <p:nvSpPr>
          <p:cNvPr id="7" name="TextBox 6">
            <a:extLst>
              <a:ext uri="{FF2B5EF4-FFF2-40B4-BE49-F238E27FC236}">
                <a16:creationId xmlns:a16="http://schemas.microsoft.com/office/drawing/2014/main" id="{C49B7427-CCB4-48F4-8381-BE5111EF76E5}"/>
              </a:ext>
            </a:extLst>
          </p:cNvPr>
          <p:cNvSpPr txBox="1"/>
          <p:nvPr/>
        </p:nvSpPr>
        <p:spPr>
          <a:xfrm>
            <a:off x="460506" y="1690689"/>
            <a:ext cx="3419422" cy="2120068"/>
          </a:xfrm>
          <a:prstGeom prst="rect">
            <a:avLst/>
          </a:prstGeom>
          <a:noFill/>
          <a:ln>
            <a:noFill/>
          </a:ln>
        </p:spPr>
        <p:txBody>
          <a:bodyPr wrap="square" rtlCol="0">
            <a:spAutoFit/>
          </a:bodyPr>
          <a:lstStyle/>
          <a:p>
            <a:pPr marL="285750" indent="-285750">
              <a:lnSpc>
                <a:spcPct val="150000"/>
              </a:lnSpc>
              <a:buFontTx/>
              <a:buChar char="-"/>
            </a:pPr>
            <a:r>
              <a:rPr lang="en-US" dirty="0">
                <a:latin typeface="Times" panose="02020603050405020304" pitchFamily="18" charset="0"/>
                <a:cs typeface="Times" panose="02020603050405020304" pitchFamily="18" charset="0"/>
              </a:rPr>
              <a:t>CDFs of six project types.</a:t>
            </a:r>
          </a:p>
          <a:p>
            <a:pPr marL="285750" indent="-285750">
              <a:lnSpc>
                <a:spcPct val="150000"/>
              </a:lnSpc>
              <a:buFontTx/>
              <a:buChar char="-"/>
            </a:pPr>
            <a:r>
              <a:rPr lang="en-US" dirty="0">
                <a:latin typeface="Times" panose="02020603050405020304" pitchFamily="18" charset="0"/>
                <a:cs typeface="Times" panose="02020603050405020304" pitchFamily="18" charset="0"/>
              </a:rPr>
              <a:t>Cumulative probability refers to </a:t>
            </a:r>
            <a:r>
              <a:rPr lang="en-US" dirty="0">
                <a:solidFill>
                  <a:srgbClr val="FF0000"/>
                </a:solidFill>
                <a:latin typeface="Times" panose="02020603050405020304" pitchFamily="18" charset="0"/>
                <a:cs typeface="Times" panose="02020603050405020304" pitchFamily="18" charset="0"/>
              </a:rPr>
              <a:t>certainty about a given RFB</a:t>
            </a:r>
            <a:r>
              <a:rPr lang="en-US" dirty="0">
                <a:latin typeface="Times" panose="02020603050405020304" pitchFamily="18" charset="0"/>
                <a:cs typeface="Times" panose="02020603050405020304" pitchFamily="18" charset="0"/>
              </a:rPr>
              <a:t>.</a:t>
            </a:r>
          </a:p>
          <a:p>
            <a:pPr marL="285750" indent="-285750">
              <a:lnSpc>
                <a:spcPct val="150000"/>
              </a:lnSpc>
              <a:buFontTx/>
              <a:buChar char="-"/>
            </a:pPr>
            <a:r>
              <a:rPr lang="en-US" dirty="0">
                <a:latin typeface="Times" panose="02020603050405020304" pitchFamily="18" charset="0"/>
                <a:cs typeface="Times" panose="02020603050405020304" pitchFamily="18" charset="0"/>
              </a:rPr>
              <a:t>RFB can be </a:t>
            </a:r>
            <a:r>
              <a:rPr lang="en-US" dirty="0">
                <a:solidFill>
                  <a:srgbClr val="FF0000"/>
                </a:solidFill>
                <a:latin typeface="Times" panose="02020603050405020304" pitchFamily="18" charset="0"/>
                <a:cs typeface="Times" panose="02020603050405020304" pitchFamily="18" charset="0"/>
              </a:rPr>
              <a:t>a percentage of base cost</a:t>
            </a:r>
            <a:r>
              <a:rPr lang="en-US" dirty="0">
                <a:latin typeface="Times" panose="02020603050405020304" pitchFamily="18" charset="0"/>
                <a:cs typeface="Times" panose="02020603050405020304" pitchFamily="18" charset="0"/>
              </a:rPr>
              <a:t>.</a:t>
            </a:r>
          </a:p>
        </p:txBody>
      </p:sp>
      <p:sp>
        <p:nvSpPr>
          <p:cNvPr id="10" name="Content Placeholder 2">
            <a:extLst>
              <a:ext uri="{FF2B5EF4-FFF2-40B4-BE49-F238E27FC236}">
                <a16:creationId xmlns:a16="http://schemas.microsoft.com/office/drawing/2014/main" id="{DABFE1A6-C7DD-459B-91AA-521F8952A0DB}"/>
              </a:ext>
            </a:extLst>
          </p:cNvPr>
          <p:cNvSpPr txBox="1">
            <a:spLocks/>
          </p:cNvSpPr>
          <p:nvPr/>
        </p:nvSpPr>
        <p:spPr>
          <a:xfrm>
            <a:off x="1750017" y="16563"/>
            <a:ext cx="7393983" cy="365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altLang="ko-KR" sz="1400" i="1"/>
              <a:t>6.</a:t>
            </a:r>
            <a:r>
              <a:rPr lang="ko-KR" altLang="en-US" sz="1400" i="1"/>
              <a:t> </a:t>
            </a:r>
            <a:r>
              <a:rPr lang="en-US" sz="1400"/>
              <a:t>Guidance on Historical Data-Driven Approach for Estimating Construction Contingencies</a:t>
            </a:r>
            <a:endParaRPr lang="en-US" sz="1400" i="1" dirty="0"/>
          </a:p>
        </p:txBody>
      </p:sp>
    </p:spTree>
    <p:extLst>
      <p:ext uri="{BB962C8B-B14F-4D97-AF65-F5344CB8AC3E}">
        <p14:creationId xmlns:p14="http://schemas.microsoft.com/office/powerpoint/2010/main" val="38694569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F4003-6F7E-4CF6-9C6D-8A0CB86BD4E1}"/>
              </a:ext>
            </a:extLst>
          </p:cNvPr>
          <p:cNvSpPr>
            <a:spLocks noGrp="1"/>
          </p:cNvSpPr>
          <p:nvPr>
            <p:ph type="title"/>
          </p:nvPr>
        </p:nvSpPr>
        <p:spPr/>
        <p:txBody>
          <a:bodyPr/>
          <a:lstStyle/>
          <a:p>
            <a:r>
              <a:rPr lang="en-US" dirty="0"/>
              <a:t>Case Study</a:t>
            </a:r>
          </a:p>
        </p:txBody>
      </p:sp>
      <p:sp>
        <p:nvSpPr>
          <p:cNvPr id="4" name="Slide Number Placeholder 3">
            <a:extLst>
              <a:ext uri="{FF2B5EF4-FFF2-40B4-BE49-F238E27FC236}">
                <a16:creationId xmlns:a16="http://schemas.microsoft.com/office/drawing/2014/main" id="{160742CA-4DAF-4437-A832-8BDE7078B0CD}"/>
              </a:ext>
            </a:extLst>
          </p:cNvPr>
          <p:cNvSpPr>
            <a:spLocks noGrp="1"/>
          </p:cNvSpPr>
          <p:nvPr>
            <p:ph type="sldNum" sz="quarter" idx="12"/>
          </p:nvPr>
        </p:nvSpPr>
        <p:spPr/>
        <p:txBody>
          <a:bodyPr/>
          <a:lstStyle/>
          <a:p>
            <a:fld id="{01CAD1CC-3D4E-204A-B9A6-B313B9149B73}" type="slidenum">
              <a:rPr lang="en-US" smtClean="0"/>
              <a:t>24</a:t>
            </a:fld>
            <a:endParaRPr lang="en-US"/>
          </a:p>
        </p:txBody>
      </p:sp>
      <p:pic>
        <p:nvPicPr>
          <p:cNvPr id="7" name="Picture 6">
            <a:extLst>
              <a:ext uri="{FF2B5EF4-FFF2-40B4-BE49-F238E27FC236}">
                <a16:creationId xmlns:a16="http://schemas.microsoft.com/office/drawing/2014/main" id="{3B1C5418-9FB1-254A-AC15-DC3AE898E3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534635" y="3451820"/>
            <a:ext cx="5998529" cy="3247078"/>
          </a:xfrm>
          <a:prstGeom prst="rect">
            <a:avLst/>
          </a:prstGeom>
          <a:noFill/>
        </p:spPr>
      </p:pic>
      <p:sp>
        <p:nvSpPr>
          <p:cNvPr id="3" name="TextBox 2">
            <a:extLst>
              <a:ext uri="{FF2B5EF4-FFF2-40B4-BE49-F238E27FC236}">
                <a16:creationId xmlns:a16="http://schemas.microsoft.com/office/drawing/2014/main" id="{AED9AF17-D437-3340-9A64-D7D0920668F9}"/>
              </a:ext>
            </a:extLst>
          </p:cNvPr>
          <p:cNvSpPr txBox="1"/>
          <p:nvPr/>
        </p:nvSpPr>
        <p:spPr>
          <a:xfrm>
            <a:off x="499696" y="1980067"/>
            <a:ext cx="8534400" cy="369332"/>
          </a:xfrm>
          <a:prstGeom prst="rect">
            <a:avLst/>
          </a:prstGeom>
          <a:noFill/>
        </p:spPr>
        <p:txBody>
          <a:bodyPr wrap="square" rtlCol="0">
            <a:spAutoFit/>
          </a:bodyPr>
          <a:lstStyle/>
          <a:p>
            <a:r>
              <a:rPr lang="en-US" dirty="0">
                <a:latin typeface="Times" panose="02020603050405020304" pitchFamily="18" charset="0"/>
                <a:cs typeface="Times" panose="02020603050405020304" pitchFamily="18" charset="0"/>
              </a:rPr>
              <a:t>①: Convert a construction contingency amount to </a:t>
            </a:r>
            <a:r>
              <a:rPr lang="en-US" dirty="0">
                <a:solidFill>
                  <a:srgbClr val="FF0000"/>
                </a:solidFill>
                <a:latin typeface="Times" panose="02020603050405020304" pitchFamily="18" charset="0"/>
                <a:cs typeface="Times" panose="02020603050405020304" pitchFamily="18" charset="0"/>
              </a:rPr>
              <a:t>the percentage of the base estimate</a:t>
            </a:r>
            <a:r>
              <a:rPr lang="en-US" dirty="0">
                <a:latin typeface="Times" panose="02020603050405020304" pitchFamily="18" charset="0"/>
                <a:cs typeface="Times" panose="02020603050405020304" pitchFamily="18" charset="0"/>
              </a:rPr>
              <a:t>.</a:t>
            </a:r>
          </a:p>
        </p:txBody>
      </p:sp>
      <p:sp>
        <p:nvSpPr>
          <p:cNvPr id="8" name="TextBox 7">
            <a:extLst>
              <a:ext uri="{FF2B5EF4-FFF2-40B4-BE49-F238E27FC236}">
                <a16:creationId xmlns:a16="http://schemas.microsoft.com/office/drawing/2014/main" id="{616E14D2-EC02-5C4A-8D9F-190C4DEF0060}"/>
              </a:ext>
            </a:extLst>
          </p:cNvPr>
          <p:cNvSpPr txBox="1"/>
          <p:nvPr/>
        </p:nvSpPr>
        <p:spPr>
          <a:xfrm>
            <a:off x="499696" y="2472546"/>
            <a:ext cx="8352204" cy="646331"/>
          </a:xfrm>
          <a:prstGeom prst="rect">
            <a:avLst/>
          </a:prstGeom>
          <a:noFill/>
        </p:spPr>
        <p:txBody>
          <a:bodyPr wrap="square" rtlCol="0">
            <a:spAutoFit/>
          </a:bodyPr>
          <a:lstStyle/>
          <a:p>
            <a:pPr marL="406400" indent="-406400"/>
            <a:r>
              <a:rPr lang="en-US" dirty="0">
                <a:latin typeface="Times" panose="02020603050405020304" pitchFamily="18" charset="0"/>
                <a:cs typeface="Times" panose="02020603050405020304" pitchFamily="18" charset="0"/>
              </a:rPr>
              <a:t>②: Check cumulative probability from CDF curves to </a:t>
            </a:r>
            <a:r>
              <a:rPr lang="en-US" dirty="0">
                <a:solidFill>
                  <a:srgbClr val="FF0000"/>
                </a:solidFill>
                <a:latin typeface="Times" panose="02020603050405020304" pitchFamily="18" charset="0"/>
                <a:cs typeface="Times" panose="02020603050405020304" pitchFamily="18" charset="0"/>
              </a:rPr>
              <a:t>ensure the certainty </a:t>
            </a:r>
            <a:r>
              <a:rPr lang="en-US" dirty="0">
                <a:latin typeface="Times" panose="02020603050405020304" pitchFamily="18" charset="0"/>
                <a:cs typeface="Times" panose="02020603050405020304" pitchFamily="18" charset="0"/>
              </a:rPr>
              <a:t>of construction contingency.</a:t>
            </a:r>
          </a:p>
        </p:txBody>
      </p:sp>
      <p:sp>
        <p:nvSpPr>
          <p:cNvPr id="9" name="TextBox 8">
            <a:extLst>
              <a:ext uri="{FF2B5EF4-FFF2-40B4-BE49-F238E27FC236}">
                <a16:creationId xmlns:a16="http://schemas.microsoft.com/office/drawing/2014/main" id="{A4EA360F-96C7-42B0-90BE-EBBE2C326079}"/>
              </a:ext>
            </a:extLst>
          </p:cNvPr>
          <p:cNvSpPr txBox="1"/>
          <p:nvPr/>
        </p:nvSpPr>
        <p:spPr>
          <a:xfrm>
            <a:off x="457140" y="1391154"/>
            <a:ext cx="6801616" cy="400110"/>
          </a:xfrm>
          <a:prstGeom prst="rect">
            <a:avLst/>
          </a:prstGeom>
          <a:noFill/>
          <a:ln>
            <a:solidFill>
              <a:schemeClr val="bg1"/>
            </a:solidFill>
          </a:ln>
        </p:spPr>
        <p:txBody>
          <a:bodyPr wrap="square" rtlCol="0">
            <a:spAutoFit/>
          </a:bodyPr>
          <a:lstStyle/>
          <a:p>
            <a:pPr marL="169863" indent="-169863">
              <a:buFont typeface="Arial" panose="020B0604020202020204" pitchFamily="34" charset="0"/>
              <a:buChar char="•"/>
            </a:pPr>
            <a:r>
              <a:rPr lang="en-US" sz="2000" b="1" dirty="0">
                <a:latin typeface="Times" panose="02020603050405020304" pitchFamily="18" charset="0"/>
                <a:cs typeface="Times" panose="02020603050405020304" pitchFamily="18" charset="0"/>
              </a:rPr>
              <a:t>Applications (Incorporate CDF into sliding scales)</a:t>
            </a:r>
            <a:endParaRPr lang="en-US" sz="2400" b="1" dirty="0">
              <a:latin typeface="Times" panose="02020603050405020304" pitchFamily="18" charset="0"/>
              <a:cs typeface="Times" panose="02020603050405020304" pitchFamily="18" charset="0"/>
            </a:endParaRPr>
          </a:p>
        </p:txBody>
      </p:sp>
      <p:sp>
        <p:nvSpPr>
          <p:cNvPr id="11" name="Content Placeholder 2">
            <a:extLst>
              <a:ext uri="{FF2B5EF4-FFF2-40B4-BE49-F238E27FC236}">
                <a16:creationId xmlns:a16="http://schemas.microsoft.com/office/drawing/2014/main" id="{FFA95F60-8472-44B6-A541-C6902FFA5141}"/>
              </a:ext>
            </a:extLst>
          </p:cNvPr>
          <p:cNvSpPr txBox="1">
            <a:spLocks/>
          </p:cNvSpPr>
          <p:nvPr/>
        </p:nvSpPr>
        <p:spPr>
          <a:xfrm>
            <a:off x="1750017" y="16563"/>
            <a:ext cx="7393983" cy="365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altLang="ko-KR" sz="1400" i="1"/>
              <a:t>6.</a:t>
            </a:r>
            <a:r>
              <a:rPr lang="ko-KR" altLang="en-US" sz="1400" i="1"/>
              <a:t> </a:t>
            </a:r>
            <a:r>
              <a:rPr lang="en-US" sz="1400"/>
              <a:t>Guidance on Historical Data-Driven Approach for Estimating Construction Contingencies</a:t>
            </a:r>
            <a:endParaRPr lang="en-US" sz="1400" i="1" dirty="0"/>
          </a:p>
        </p:txBody>
      </p:sp>
    </p:spTree>
    <p:extLst>
      <p:ext uri="{BB962C8B-B14F-4D97-AF65-F5344CB8AC3E}">
        <p14:creationId xmlns:p14="http://schemas.microsoft.com/office/powerpoint/2010/main" val="15376018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F4003-6F7E-4CF6-9C6D-8A0CB86BD4E1}"/>
              </a:ext>
            </a:extLst>
          </p:cNvPr>
          <p:cNvSpPr>
            <a:spLocks noGrp="1"/>
          </p:cNvSpPr>
          <p:nvPr>
            <p:ph type="title"/>
          </p:nvPr>
        </p:nvSpPr>
        <p:spPr/>
        <p:txBody>
          <a:bodyPr/>
          <a:lstStyle/>
          <a:p>
            <a:r>
              <a:rPr lang="en-US" dirty="0"/>
              <a:t>Use of Two approaches</a:t>
            </a:r>
          </a:p>
        </p:txBody>
      </p:sp>
      <p:sp>
        <p:nvSpPr>
          <p:cNvPr id="4" name="Slide Number Placeholder 3">
            <a:extLst>
              <a:ext uri="{FF2B5EF4-FFF2-40B4-BE49-F238E27FC236}">
                <a16:creationId xmlns:a16="http://schemas.microsoft.com/office/drawing/2014/main" id="{160742CA-4DAF-4437-A832-8BDE7078B0CD}"/>
              </a:ext>
            </a:extLst>
          </p:cNvPr>
          <p:cNvSpPr>
            <a:spLocks noGrp="1"/>
          </p:cNvSpPr>
          <p:nvPr>
            <p:ph type="sldNum" sz="quarter" idx="12"/>
          </p:nvPr>
        </p:nvSpPr>
        <p:spPr/>
        <p:txBody>
          <a:bodyPr/>
          <a:lstStyle/>
          <a:p>
            <a:fld id="{01CAD1CC-3D4E-204A-B9A6-B313B9149B73}" type="slidenum">
              <a:rPr lang="en-US" smtClean="0"/>
              <a:t>25</a:t>
            </a:fld>
            <a:endParaRPr lang="en-US"/>
          </a:p>
        </p:txBody>
      </p:sp>
      <p:grpSp>
        <p:nvGrpSpPr>
          <p:cNvPr id="3" name="Group 2">
            <a:extLst>
              <a:ext uri="{FF2B5EF4-FFF2-40B4-BE49-F238E27FC236}">
                <a16:creationId xmlns:a16="http://schemas.microsoft.com/office/drawing/2014/main" id="{1E44B28D-4F91-43C4-B32D-C51B39C90A64}"/>
              </a:ext>
            </a:extLst>
          </p:cNvPr>
          <p:cNvGrpSpPr/>
          <p:nvPr/>
        </p:nvGrpSpPr>
        <p:grpSpPr>
          <a:xfrm>
            <a:off x="4927757" y="1415563"/>
            <a:ext cx="3311693" cy="2489027"/>
            <a:chOff x="4996544" y="4007135"/>
            <a:chExt cx="3653052" cy="2745588"/>
          </a:xfrm>
        </p:grpSpPr>
        <p:pic>
          <p:nvPicPr>
            <p:cNvPr id="10" name="Picture 9">
              <a:extLst>
                <a:ext uri="{FF2B5EF4-FFF2-40B4-BE49-F238E27FC236}">
                  <a16:creationId xmlns:a16="http://schemas.microsoft.com/office/drawing/2014/main" id="{5D3F812E-2E4D-6442-892B-AA73B43DE9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4996544" y="4007135"/>
              <a:ext cx="3653052" cy="2745588"/>
            </a:xfrm>
            <a:prstGeom prst="rect">
              <a:avLst/>
            </a:prstGeom>
            <a:noFill/>
          </p:spPr>
        </p:pic>
        <p:sp>
          <p:nvSpPr>
            <p:cNvPr id="61" name="Rectangle 60">
              <a:extLst>
                <a:ext uri="{FF2B5EF4-FFF2-40B4-BE49-F238E27FC236}">
                  <a16:creationId xmlns:a16="http://schemas.microsoft.com/office/drawing/2014/main" id="{FB0F177C-7D72-F143-BB42-C30ED84F0F8B}"/>
                </a:ext>
              </a:extLst>
            </p:cNvPr>
            <p:cNvSpPr/>
            <p:nvPr/>
          </p:nvSpPr>
          <p:spPr>
            <a:xfrm>
              <a:off x="6750756" y="5046885"/>
              <a:ext cx="1570150" cy="1275530"/>
            </a:xfrm>
            <a:prstGeom prst="rect">
              <a:avLst/>
            </a:prstGeom>
            <a:solidFill>
              <a:schemeClr val="bg1"/>
            </a:solidFill>
            <a:ln>
              <a:noFill/>
            </a:ln>
          </p:spPr>
          <p:txBody>
            <a:bodyPr wrap="square" rtlCol="0" anchor="ctr">
              <a:noAutofit/>
            </a:bodyPr>
            <a:lstStyle/>
            <a:p>
              <a:pPr algn="ctr"/>
              <a:endParaRPr lang="en-US" dirty="0">
                <a:latin typeface="Helvetica" pitchFamily="2" charset="0"/>
              </a:endParaRPr>
            </a:p>
          </p:txBody>
        </p:sp>
      </p:grpSp>
      <p:sp>
        <p:nvSpPr>
          <p:cNvPr id="7" name="TextBox 6">
            <a:extLst>
              <a:ext uri="{FF2B5EF4-FFF2-40B4-BE49-F238E27FC236}">
                <a16:creationId xmlns:a16="http://schemas.microsoft.com/office/drawing/2014/main" id="{727543F4-8A6E-4762-B32C-23578F55B650}"/>
              </a:ext>
            </a:extLst>
          </p:cNvPr>
          <p:cNvSpPr txBox="1"/>
          <p:nvPr/>
        </p:nvSpPr>
        <p:spPr>
          <a:xfrm>
            <a:off x="567968" y="4043089"/>
            <a:ext cx="3390672" cy="369332"/>
          </a:xfrm>
          <a:prstGeom prst="rect">
            <a:avLst/>
          </a:prstGeom>
          <a:noFill/>
        </p:spPr>
        <p:txBody>
          <a:bodyPr wrap="none" rtlCol="0">
            <a:spAutoFit/>
          </a:bodyPr>
          <a:lstStyle/>
          <a:p>
            <a:r>
              <a:rPr lang="en-US" b="1" u="sng" dirty="0">
                <a:latin typeface="Times" panose="02020603050405020304" pitchFamily="18" charset="0"/>
                <a:cs typeface="Times" panose="02020603050405020304" pitchFamily="18" charset="0"/>
              </a:rPr>
              <a:t>Estimation:</a:t>
            </a:r>
            <a:r>
              <a:rPr lang="en-US" dirty="0">
                <a:latin typeface="Times" panose="02020603050405020304" pitchFamily="18" charset="0"/>
                <a:cs typeface="Times" panose="02020603050405020304" pitchFamily="18" charset="0"/>
              </a:rPr>
              <a:t> Risk-driven approach</a:t>
            </a:r>
          </a:p>
        </p:txBody>
      </p:sp>
      <p:sp>
        <p:nvSpPr>
          <p:cNvPr id="19" name="TextBox 18">
            <a:extLst>
              <a:ext uri="{FF2B5EF4-FFF2-40B4-BE49-F238E27FC236}">
                <a16:creationId xmlns:a16="http://schemas.microsoft.com/office/drawing/2014/main" id="{2A18DBB5-E54B-4FE4-AFB3-8CE24DCC6FD8}"/>
              </a:ext>
            </a:extLst>
          </p:cNvPr>
          <p:cNvSpPr txBox="1"/>
          <p:nvPr/>
        </p:nvSpPr>
        <p:spPr>
          <a:xfrm>
            <a:off x="4927757" y="3904590"/>
            <a:ext cx="3648276" cy="646331"/>
          </a:xfrm>
          <a:prstGeom prst="rect">
            <a:avLst/>
          </a:prstGeom>
          <a:noFill/>
        </p:spPr>
        <p:txBody>
          <a:bodyPr wrap="square" rtlCol="0">
            <a:spAutoFit/>
          </a:bodyPr>
          <a:lstStyle/>
          <a:p>
            <a:r>
              <a:rPr lang="en-US" b="1" u="sng" dirty="0">
                <a:latin typeface="Times" panose="02020603050405020304" pitchFamily="18" charset="0"/>
                <a:cs typeface="Times" panose="02020603050405020304" pitchFamily="18" charset="0"/>
              </a:rPr>
              <a:t>Verification:</a:t>
            </a:r>
            <a:r>
              <a:rPr lang="en-US" dirty="0">
                <a:latin typeface="Times" panose="02020603050405020304" pitchFamily="18" charset="0"/>
                <a:cs typeface="Times" panose="02020603050405020304" pitchFamily="18" charset="0"/>
              </a:rPr>
              <a:t> Historical data-driven approach</a:t>
            </a:r>
          </a:p>
        </p:txBody>
      </p:sp>
      <p:sp>
        <p:nvSpPr>
          <p:cNvPr id="26" name="TextBox 25">
            <a:extLst>
              <a:ext uri="{FF2B5EF4-FFF2-40B4-BE49-F238E27FC236}">
                <a16:creationId xmlns:a16="http://schemas.microsoft.com/office/drawing/2014/main" id="{068D60F4-BBE6-4ACC-818B-BF0884EC8978}"/>
              </a:ext>
            </a:extLst>
          </p:cNvPr>
          <p:cNvSpPr txBox="1"/>
          <p:nvPr/>
        </p:nvSpPr>
        <p:spPr>
          <a:xfrm>
            <a:off x="567967" y="4550941"/>
            <a:ext cx="3618151" cy="1289071"/>
          </a:xfrm>
          <a:prstGeom prst="rect">
            <a:avLst/>
          </a:prstGeom>
          <a:noFill/>
          <a:ln>
            <a:noFill/>
          </a:ln>
        </p:spPr>
        <p:txBody>
          <a:bodyPr wrap="square" rtlCol="0">
            <a:spAutoFit/>
          </a:bodyPr>
          <a:lstStyle/>
          <a:p>
            <a:pPr marL="285750" indent="-285750" algn="l">
              <a:lnSpc>
                <a:spcPct val="150000"/>
              </a:lnSpc>
              <a:buFontTx/>
              <a:buChar char="-"/>
            </a:pPr>
            <a:r>
              <a:rPr lang="en-US" dirty="0">
                <a:solidFill>
                  <a:srgbClr val="FF0000"/>
                </a:solidFill>
                <a:latin typeface="Times" panose="02020603050405020304" pitchFamily="18" charset="0"/>
                <a:cs typeface="Times" panose="02020603050405020304" pitchFamily="18" charset="0"/>
              </a:rPr>
              <a:t>Conduct risk identification</a:t>
            </a:r>
            <a:r>
              <a:rPr lang="en-US" dirty="0">
                <a:latin typeface="Times" panose="02020603050405020304" pitchFamily="18" charset="0"/>
                <a:cs typeface="Times" panose="02020603050405020304" pitchFamily="18" charset="0"/>
              </a:rPr>
              <a:t> and </a:t>
            </a:r>
            <a:r>
              <a:rPr lang="en-US" dirty="0">
                <a:solidFill>
                  <a:srgbClr val="FF0000"/>
                </a:solidFill>
                <a:latin typeface="Times" panose="02020603050405020304" pitchFamily="18" charset="0"/>
                <a:cs typeface="Times" panose="02020603050405020304" pitchFamily="18" charset="0"/>
              </a:rPr>
              <a:t>estimate their impacts</a:t>
            </a:r>
            <a:r>
              <a:rPr lang="en-US" dirty="0">
                <a:latin typeface="Times" panose="02020603050405020304" pitchFamily="18" charset="0"/>
                <a:cs typeface="Times" panose="02020603050405020304" pitchFamily="18" charset="0"/>
              </a:rPr>
              <a:t> on construction contingency.</a:t>
            </a:r>
          </a:p>
        </p:txBody>
      </p:sp>
      <p:sp>
        <p:nvSpPr>
          <p:cNvPr id="27" name="TextBox 26">
            <a:extLst>
              <a:ext uri="{FF2B5EF4-FFF2-40B4-BE49-F238E27FC236}">
                <a16:creationId xmlns:a16="http://schemas.microsoft.com/office/drawing/2014/main" id="{9B6F3013-ABA5-404A-B279-856C72BA31D8}"/>
              </a:ext>
            </a:extLst>
          </p:cNvPr>
          <p:cNvSpPr txBox="1"/>
          <p:nvPr/>
        </p:nvSpPr>
        <p:spPr>
          <a:xfrm>
            <a:off x="4957885" y="4550941"/>
            <a:ext cx="3648276" cy="1289071"/>
          </a:xfrm>
          <a:prstGeom prst="rect">
            <a:avLst/>
          </a:prstGeom>
          <a:noFill/>
          <a:ln>
            <a:noFill/>
          </a:ln>
        </p:spPr>
        <p:txBody>
          <a:bodyPr wrap="square" rtlCol="0">
            <a:spAutoFit/>
          </a:bodyPr>
          <a:lstStyle/>
          <a:p>
            <a:pPr marL="285750" indent="-285750" algn="l">
              <a:lnSpc>
                <a:spcPct val="150000"/>
              </a:lnSpc>
              <a:buFontTx/>
              <a:buChar char="-"/>
            </a:pPr>
            <a:r>
              <a:rPr lang="en-US" dirty="0">
                <a:solidFill>
                  <a:srgbClr val="FF0000"/>
                </a:solidFill>
                <a:latin typeface="Times" panose="02020603050405020304" pitchFamily="18" charset="0"/>
                <a:cs typeface="Times" panose="02020603050405020304" pitchFamily="18" charset="0"/>
              </a:rPr>
              <a:t>Backcheck</a:t>
            </a:r>
            <a:r>
              <a:rPr lang="en-US" dirty="0">
                <a:latin typeface="Times" panose="02020603050405020304" pitchFamily="18" charset="0"/>
                <a:cs typeface="Times" panose="02020603050405020304" pitchFamily="18" charset="0"/>
              </a:rPr>
              <a:t> </a:t>
            </a:r>
            <a:r>
              <a:rPr lang="en-US" dirty="0">
                <a:solidFill>
                  <a:srgbClr val="FF0000"/>
                </a:solidFill>
                <a:latin typeface="Times" panose="02020603050405020304" pitchFamily="18" charset="0"/>
                <a:cs typeface="Times" panose="02020603050405020304" pitchFamily="18" charset="0"/>
              </a:rPr>
              <a:t>the amounts </a:t>
            </a:r>
            <a:r>
              <a:rPr lang="en-US" dirty="0">
                <a:latin typeface="Times" panose="02020603050405020304" pitchFamily="18" charset="0"/>
                <a:cs typeface="Times" panose="02020603050405020304" pitchFamily="18" charset="0"/>
              </a:rPr>
              <a:t>from risk-driven estimating.</a:t>
            </a:r>
          </a:p>
          <a:p>
            <a:pPr marL="285750" indent="-285750" algn="l">
              <a:lnSpc>
                <a:spcPct val="150000"/>
              </a:lnSpc>
              <a:buFontTx/>
              <a:buChar char="-"/>
            </a:pPr>
            <a:r>
              <a:rPr lang="en-US" dirty="0">
                <a:latin typeface="Times" panose="02020603050405020304" pitchFamily="18" charset="0"/>
                <a:cs typeface="Times" panose="02020603050405020304" pitchFamily="18" charset="0"/>
              </a:rPr>
              <a:t>Evaluate certainty for verification.</a:t>
            </a:r>
          </a:p>
        </p:txBody>
      </p:sp>
      <p:sp>
        <p:nvSpPr>
          <p:cNvPr id="17" name="Arrow: Right 16">
            <a:extLst>
              <a:ext uri="{FF2B5EF4-FFF2-40B4-BE49-F238E27FC236}">
                <a16:creationId xmlns:a16="http://schemas.microsoft.com/office/drawing/2014/main" id="{74083496-5FE9-4141-890D-B11C1544C34C}"/>
              </a:ext>
            </a:extLst>
          </p:cNvPr>
          <p:cNvSpPr/>
          <p:nvPr/>
        </p:nvSpPr>
        <p:spPr>
          <a:xfrm>
            <a:off x="4265599" y="2693557"/>
            <a:ext cx="477157" cy="363019"/>
          </a:xfrm>
          <a:prstGeom prst="rightArrow">
            <a:avLst/>
          </a:prstGeom>
          <a:solidFill>
            <a:srgbClr val="002060"/>
          </a:solidFill>
          <a:ln>
            <a:noFill/>
          </a:ln>
        </p:spPr>
        <p:txBody>
          <a:bodyPr wrap="square" rtlCol="0" anchor="ctr">
            <a:noAutofit/>
          </a:bodyPr>
          <a:lstStyle/>
          <a:p>
            <a:pPr algn="ctr"/>
            <a:endParaRPr lang="en-US" dirty="0">
              <a:latin typeface="Helvetica" pitchFamily="2" charset="0"/>
            </a:endParaRPr>
          </a:p>
        </p:txBody>
      </p:sp>
      <p:sp>
        <p:nvSpPr>
          <p:cNvPr id="31" name="Content Placeholder 2">
            <a:extLst>
              <a:ext uri="{FF2B5EF4-FFF2-40B4-BE49-F238E27FC236}">
                <a16:creationId xmlns:a16="http://schemas.microsoft.com/office/drawing/2014/main" id="{C3D73890-5E78-4623-A6C7-2436C39FACEB}"/>
              </a:ext>
            </a:extLst>
          </p:cNvPr>
          <p:cNvSpPr txBox="1">
            <a:spLocks/>
          </p:cNvSpPr>
          <p:nvPr/>
        </p:nvSpPr>
        <p:spPr>
          <a:xfrm>
            <a:off x="1750017" y="16563"/>
            <a:ext cx="7393983" cy="365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altLang="ko-KR" sz="1400" i="1"/>
              <a:t>6.</a:t>
            </a:r>
            <a:r>
              <a:rPr lang="ko-KR" altLang="en-US" sz="1400" i="1"/>
              <a:t> </a:t>
            </a:r>
            <a:r>
              <a:rPr lang="en-US" sz="1400"/>
              <a:t>Guidance on Historical Data-Driven Approach for Estimating Construction Contingencies</a:t>
            </a:r>
            <a:endParaRPr lang="en-US" sz="1400" i="1" dirty="0"/>
          </a:p>
        </p:txBody>
      </p:sp>
      <p:pic>
        <p:nvPicPr>
          <p:cNvPr id="15" name="Picture 14">
            <a:extLst>
              <a:ext uri="{FF2B5EF4-FFF2-40B4-BE49-F238E27FC236}">
                <a16:creationId xmlns:a16="http://schemas.microsoft.com/office/drawing/2014/main" id="{1EA7DA40-FE6F-40CC-BE8C-55E7C787A939}"/>
              </a:ext>
            </a:extLst>
          </p:cNvPr>
          <p:cNvPicPr>
            <a:picLocks noChangeAspect="1"/>
          </p:cNvPicPr>
          <p:nvPr/>
        </p:nvPicPr>
        <p:blipFill rotWithShape="1">
          <a:blip r:embed="rId4"/>
          <a:srcRect l="1743" t="2026" r="982"/>
          <a:stretch/>
        </p:blipFill>
        <p:spPr>
          <a:xfrm>
            <a:off x="823539" y="1520452"/>
            <a:ext cx="3105477" cy="2185023"/>
          </a:xfrm>
          <a:prstGeom prst="rect">
            <a:avLst/>
          </a:prstGeom>
          <a:ln>
            <a:solidFill>
              <a:schemeClr val="tx1"/>
            </a:solidFill>
          </a:ln>
        </p:spPr>
      </p:pic>
      <p:sp>
        <p:nvSpPr>
          <p:cNvPr id="9" name="Rectangle 8">
            <a:extLst>
              <a:ext uri="{FF2B5EF4-FFF2-40B4-BE49-F238E27FC236}">
                <a16:creationId xmlns:a16="http://schemas.microsoft.com/office/drawing/2014/main" id="{AB09BE8A-EF81-429B-BA4E-A0265A92F7D4}"/>
              </a:ext>
            </a:extLst>
          </p:cNvPr>
          <p:cNvSpPr/>
          <p:nvPr/>
        </p:nvSpPr>
        <p:spPr>
          <a:xfrm>
            <a:off x="3354225" y="2286000"/>
            <a:ext cx="574791" cy="1419475"/>
          </a:xfrm>
          <a:prstGeom prst="rect">
            <a:avLst/>
          </a:prstGeom>
          <a:noFill/>
          <a:ln w="19050">
            <a:solidFill>
              <a:srgbClr val="FF0000"/>
            </a:solidFill>
          </a:ln>
        </p:spPr>
        <p:txBody>
          <a:bodyPr wrap="square" rtlCol="0" anchor="ctr">
            <a:noAutofit/>
          </a:bodyPr>
          <a:lstStyle/>
          <a:p>
            <a:pPr algn="ctr"/>
            <a:endParaRPr lang="en-US" dirty="0">
              <a:latin typeface="Helvetica" pitchFamily="2" charset="0"/>
            </a:endParaRPr>
          </a:p>
        </p:txBody>
      </p:sp>
    </p:spTree>
    <p:extLst>
      <p:ext uri="{BB962C8B-B14F-4D97-AF65-F5344CB8AC3E}">
        <p14:creationId xmlns:p14="http://schemas.microsoft.com/office/powerpoint/2010/main" val="20799363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F4003-6F7E-4CF6-9C6D-8A0CB86BD4E1}"/>
              </a:ext>
            </a:extLst>
          </p:cNvPr>
          <p:cNvSpPr>
            <a:spLocks noGrp="1"/>
          </p:cNvSpPr>
          <p:nvPr>
            <p:ph type="title"/>
          </p:nvPr>
        </p:nvSpPr>
        <p:spPr/>
        <p:txBody>
          <a:bodyPr/>
          <a:lstStyle/>
          <a:p>
            <a:r>
              <a:rPr lang="en-US" dirty="0"/>
              <a:t>Construction Contingencies Tracking and Monitoring</a:t>
            </a:r>
          </a:p>
        </p:txBody>
      </p:sp>
      <p:sp>
        <p:nvSpPr>
          <p:cNvPr id="4" name="Slide Number Placeholder 3">
            <a:extLst>
              <a:ext uri="{FF2B5EF4-FFF2-40B4-BE49-F238E27FC236}">
                <a16:creationId xmlns:a16="http://schemas.microsoft.com/office/drawing/2014/main" id="{160742CA-4DAF-4437-A832-8BDE7078B0CD}"/>
              </a:ext>
            </a:extLst>
          </p:cNvPr>
          <p:cNvSpPr>
            <a:spLocks noGrp="1"/>
          </p:cNvSpPr>
          <p:nvPr>
            <p:ph type="sldNum" sz="quarter" idx="12"/>
          </p:nvPr>
        </p:nvSpPr>
        <p:spPr/>
        <p:txBody>
          <a:bodyPr/>
          <a:lstStyle/>
          <a:p>
            <a:fld id="{01CAD1CC-3D4E-204A-B9A6-B313B9149B73}" type="slidenum">
              <a:rPr lang="en-US" smtClean="0"/>
              <a:t>26</a:t>
            </a:fld>
            <a:endParaRPr lang="en-US"/>
          </a:p>
        </p:txBody>
      </p:sp>
      <p:sp>
        <p:nvSpPr>
          <p:cNvPr id="5" name="Content Placeholder 2">
            <a:extLst>
              <a:ext uri="{FF2B5EF4-FFF2-40B4-BE49-F238E27FC236}">
                <a16:creationId xmlns:a16="http://schemas.microsoft.com/office/drawing/2014/main" id="{4DBF9661-899B-3641-924D-76C6CF6F63FC}"/>
              </a:ext>
            </a:extLst>
          </p:cNvPr>
          <p:cNvSpPr>
            <a:spLocks noGrp="1"/>
          </p:cNvSpPr>
          <p:nvPr>
            <p:ph idx="1"/>
          </p:nvPr>
        </p:nvSpPr>
        <p:spPr>
          <a:xfrm>
            <a:off x="3361104" y="21467"/>
            <a:ext cx="5782896" cy="365125"/>
          </a:xfrm>
        </p:spPr>
        <p:txBody>
          <a:bodyPr>
            <a:noAutofit/>
          </a:bodyPr>
          <a:lstStyle/>
          <a:p>
            <a:pPr marL="0" indent="0" algn="r">
              <a:buNone/>
            </a:pPr>
            <a:r>
              <a:rPr lang="en-US" altLang="ko-KR" sz="1400" i="1" dirty="0"/>
              <a:t>7.</a:t>
            </a:r>
            <a:r>
              <a:rPr lang="ko-KR" altLang="en-US" sz="1400" i="1" dirty="0"/>
              <a:t> </a:t>
            </a:r>
            <a:r>
              <a:rPr lang="en-US" sz="1400" dirty="0"/>
              <a:t>Guidance on Tracking and Monitoring Construction Contingencies</a:t>
            </a:r>
            <a:endParaRPr lang="en-US" sz="1400" i="1" dirty="0"/>
          </a:p>
        </p:txBody>
      </p:sp>
      <p:pic>
        <p:nvPicPr>
          <p:cNvPr id="6" name="Picture 5">
            <a:extLst>
              <a:ext uri="{FF2B5EF4-FFF2-40B4-BE49-F238E27FC236}">
                <a16:creationId xmlns:a16="http://schemas.microsoft.com/office/drawing/2014/main" id="{88FA6D78-BDF2-2F40-B863-488EABA78A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59326" y="3870255"/>
            <a:ext cx="7628169" cy="2668658"/>
          </a:xfrm>
          <a:prstGeom prst="rect">
            <a:avLst/>
          </a:prstGeom>
          <a:noFill/>
        </p:spPr>
      </p:pic>
      <p:sp>
        <p:nvSpPr>
          <p:cNvPr id="8" name="TextBox 7">
            <a:extLst>
              <a:ext uri="{FF2B5EF4-FFF2-40B4-BE49-F238E27FC236}">
                <a16:creationId xmlns:a16="http://schemas.microsoft.com/office/drawing/2014/main" id="{C74206E0-1E5E-419D-905D-BDA288FA7628}"/>
              </a:ext>
            </a:extLst>
          </p:cNvPr>
          <p:cNvSpPr txBox="1"/>
          <p:nvPr/>
        </p:nvSpPr>
        <p:spPr>
          <a:xfrm>
            <a:off x="770615" y="1743045"/>
            <a:ext cx="6392185" cy="400110"/>
          </a:xfrm>
          <a:prstGeom prst="rect">
            <a:avLst/>
          </a:prstGeom>
          <a:noFill/>
          <a:ln>
            <a:noFill/>
          </a:ln>
        </p:spPr>
        <p:txBody>
          <a:bodyPr wrap="square" rtlCol="0">
            <a:spAutoFit/>
          </a:bodyPr>
          <a:lstStyle/>
          <a:p>
            <a:pPr marL="285750" indent="-285750">
              <a:buFont typeface="Arial" panose="020B0604020202020204" pitchFamily="34" charset="0"/>
              <a:buChar char="•"/>
            </a:pPr>
            <a:r>
              <a:rPr lang="en-US" sz="2000" b="1" dirty="0">
                <a:latin typeface="Times" panose="02020603050405020304" pitchFamily="18" charset="0"/>
                <a:cs typeface="Times" panose="02020603050405020304" pitchFamily="18" charset="0"/>
              </a:rPr>
              <a:t>Major milestone meetings for tracking and monitoring</a:t>
            </a:r>
          </a:p>
        </p:txBody>
      </p:sp>
      <p:graphicFrame>
        <p:nvGraphicFramePr>
          <p:cNvPr id="3" name="Table 2">
            <a:extLst>
              <a:ext uri="{FF2B5EF4-FFF2-40B4-BE49-F238E27FC236}">
                <a16:creationId xmlns:a16="http://schemas.microsoft.com/office/drawing/2014/main" id="{AA22C3CB-6533-46BB-AEAD-EFEE8CA1C004}"/>
              </a:ext>
            </a:extLst>
          </p:cNvPr>
          <p:cNvGraphicFramePr>
            <a:graphicFrameLocks noGrp="1"/>
          </p:cNvGraphicFramePr>
          <p:nvPr>
            <p:extLst>
              <p:ext uri="{D42A27DB-BD31-4B8C-83A1-F6EECF244321}">
                <p14:modId xmlns:p14="http://schemas.microsoft.com/office/powerpoint/2010/main" val="3512973486"/>
              </p:ext>
            </p:extLst>
          </p:nvPr>
        </p:nvGraphicFramePr>
        <p:xfrm>
          <a:off x="1075265" y="2467829"/>
          <a:ext cx="7312230" cy="949960"/>
        </p:xfrm>
        <a:graphic>
          <a:graphicData uri="http://schemas.openxmlformats.org/drawingml/2006/table">
            <a:tbl>
              <a:tblPr firstRow="1" bandRow="1">
                <a:tableStyleId>{5940675A-B579-460E-94D1-54222C63F5DA}</a:tableStyleId>
              </a:tblPr>
              <a:tblGrid>
                <a:gridCol w="1462446">
                  <a:extLst>
                    <a:ext uri="{9D8B030D-6E8A-4147-A177-3AD203B41FA5}">
                      <a16:colId xmlns:a16="http://schemas.microsoft.com/office/drawing/2014/main" val="3574123544"/>
                    </a:ext>
                  </a:extLst>
                </a:gridCol>
                <a:gridCol w="1462446">
                  <a:extLst>
                    <a:ext uri="{9D8B030D-6E8A-4147-A177-3AD203B41FA5}">
                      <a16:colId xmlns:a16="http://schemas.microsoft.com/office/drawing/2014/main" val="3884142074"/>
                    </a:ext>
                  </a:extLst>
                </a:gridCol>
                <a:gridCol w="1462446">
                  <a:extLst>
                    <a:ext uri="{9D8B030D-6E8A-4147-A177-3AD203B41FA5}">
                      <a16:colId xmlns:a16="http://schemas.microsoft.com/office/drawing/2014/main" val="4107376264"/>
                    </a:ext>
                  </a:extLst>
                </a:gridCol>
                <a:gridCol w="1462446">
                  <a:extLst>
                    <a:ext uri="{9D8B030D-6E8A-4147-A177-3AD203B41FA5}">
                      <a16:colId xmlns:a16="http://schemas.microsoft.com/office/drawing/2014/main" val="990707357"/>
                    </a:ext>
                  </a:extLst>
                </a:gridCol>
                <a:gridCol w="1462446">
                  <a:extLst>
                    <a:ext uri="{9D8B030D-6E8A-4147-A177-3AD203B41FA5}">
                      <a16:colId xmlns:a16="http://schemas.microsoft.com/office/drawing/2014/main" val="3995877525"/>
                    </a:ext>
                  </a:extLst>
                </a:gridCol>
              </a:tblGrid>
              <a:tr h="370840">
                <a:tc>
                  <a:txBody>
                    <a:bodyPr/>
                    <a:lstStyle/>
                    <a:p>
                      <a:pPr algn="ctr"/>
                      <a:r>
                        <a:rPr lang="en-US" sz="1800" kern="1200" dirty="0">
                          <a:solidFill>
                            <a:schemeClr val="tx1"/>
                          </a:solidFill>
                          <a:effectLst/>
                          <a:latin typeface="Times" pitchFamily="2" charset="0"/>
                          <a:ea typeface="+mn-ea"/>
                          <a:cs typeface="+mn-cs"/>
                        </a:rPr>
                        <a:t>(a)</a:t>
                      </a:r>
                    </a:p>
                  </a:txBody>
                  <a:tcPr anchor="ctr">
                    <a:lnL w="12700" cap="flat" cmpd="sng" algn="ctr">
                      <a:noFill/>
                      <a:prstDash val="solid"/>
                      <a:round/>
                      <a:headEnd type="none" w="med" len="med"/>
                      <a:tailEnd type="none" w="med" len="med"/>
                    </a:lnL>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Times" pitchFamily="2" charset="0"/>
                          <a:ea typeface="+mn-ea"/>
                          <a:cs typeface="+mn-cs"/>
                        </a:rPr>
                        <a:t>(b)</a:t>
                      </a:r>
                    </a:p>
                  </a:txBody>
                  <a:tcPr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Times" pitchFamily="2" charset="0"/>
                          <a:ea typeface="+mn-ea"/>
                          <a:cs typeface="+mn-cs"/>
                        </a:rPr>
                        <a:t>(c)</a:t>
                      </a:r>
                    </a:p>
                  </a:txBody>
                  <a:tcPr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Times" pitchFamily="2" charset="0"/>
                          <a:ea typeface="+mn-ea"/>
                          <a:cs typeface="+mn-cs"/>
                        </a:rPr>
                        <a:t>(d)</a:t>
                      </a:r>
                    </a:p>
                  </a:txBody>
                  <a:tcPr anchor="ctr">
                    <a:solidFill>
                      <a:schemeClr val="bg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tx1"/>
                          </a:solidFill>
                          <a:effectLst/>
                          <a:latin typeface="Times" pitchFamily="2" charset="0"/>
                          <a:ea typeface="+mn-ea"/>
                          <a:cs typeface="+mn-cs"/>
                        </a:rPr>
                        <a:t>(e)</a:t>
                      </a:r>
                    </a:p>
                  </a:txBody>
                  <a:tcPr anchor="ctr">
                    <a:lnR w="12700" cap="flat" cmpd="sng" algn="ctr">
                      <a:solidFill>
                        <a:schemeClr val="tx1"/>
                      </a:solidFill>
                      <a:prstDash val="solid"/>
                      <a:round/>
                      <a:headEnd type="none" w="med" len="med"/>
                      <a:tailEnd type="none" w="med" len="med"/>
                    </a:lnR>
                    <a:solidFill>
                      <a:schemeClr val="bg1">
                        <a:lumMod val="75000"/>
                      </a:schemeClr>
                    </a:solidFill>
                  </a:tcPr>
                </a:tc>
                <a:extLst>
                  <a:ext uri="{0D108BD9-81ED-4DB2-BD59-A6C34878D82A}">
                    <a16:rowId xmlns:a16="http://schemas.microsoft.com/office/drawing/2014/main" val="1631972152"/>
                  </a:ext>
                </a:extLst>
              </a:tr>
              <a:tr h="370840">
                <a:tc>
                  <a:txBody>
                    <a:bodyPr/>
                    <a:lstStyle/>
                    <a:p>
                      <a:pPr algn="ctr"/>
                      <a:r>
                        <a:rPr lang="en-US" sz="1600" kern="1200" dirty="0">
                          <a:solidFill>
                            <a:schemeClr val="tx1"/>
                          </a:solidFill>
                          <a:effectLst/>
                          <a:latin typeface="Times" panose="02020603050405020304" pitchFamily="18" charset="0"/>
                          <a:ea typeface="+mn-ea"/>
                          <a:cs typeface="Times" panose="02020603050405020304" pitchFamily="18" charset="0"/>
                        </a:rPr>
                        <a:t>End of project scoping</a:t>
                      </a:r>
                    </a:p>
                  </a:txBody>
                  <a:tcPr anchor="ctr">
                    <a:lnL w="12700" cap="flat" cmpd="sng" algn="ctr">
                      <a:noFill/>
                      <a:prstDash val="solid"/>
                      <a:round/>
                      <a:headEnd type="none" w="med" len="med"/>
                      <a:tailEnd type="none" w="med" len="med"/>
                    </a:lnL>
                  </a:tcPr>
                </a:tc>
                <a:tc>
                  <a:txBody>
                    <a:bodyPr/>
                    <a:lstStyle/>
                    <a:p>
                      <a:pPr algn="ctr"/>
                      <a:r>
                        <a:rPr lang="en-US" sz="1600" kern="1200" dirty="0">
                          <a:solidFill>
                            <a:schemeClr val="tx1"/>
                          </a:solidFill>
                          <a:effectLst/>
                          <a:latin typeface="Times" panose="02020603050405020304" pitchFamily="18" charset="0"/>
                          <a:ea typeface="+mn-ea"/>
                          <a:cs typeface="Times" panose="02020603050405020304" pitchFamily="18" charset="0"/>
                        </a:rPr>
                        <a:t>30% design</a:t>
                      </a:r>
                    </a:p>
                  </a:txBody>
                  <a:tcPr anchor="ctr"/>
                </a:tc>
                <a:tc>
                  <a:txBody>
                    <a:bodyPr/>
                    <a:lstStyle/>
                    <a:p>
                      <a:pPr algn="ctr"/>
                      <a:r>
                        <a:rPr lang="en-US" sz="1600" kern="1200" dirty="0">
                          <a:solidFill>
                            <a:schemeClr val="tx1"/>
                          </a:solidFill>
                          <a:effectLst/>
                          <a:latin typeface="Times" panose="02020603050405020304" pitchFamily="18" charset="0"/>
                          <a:ea typeface="+mn-ea"/>
                          <a:cs typeface="Times" panose="02020603050405020304" pitchFamily="18" charset="0"/>
                        </a:rPr>
                        <a:t>60% design</a:t>
                      </a:r>
                    </a:p>
                  </a:txBody>
                  <a:tcPr anchor="ctr"/>
                </a:tc>
                <a:tc>
                  <a:txBody>
                    <a:bodyPr/>
                    <a:lstStyle/>
                    <a:p>
                      <a:pPr algn="ctr"/>
                      <a:r>
                        <a:rPr lang="en-US" sz="1600" kern="1200" dirty="0">
                          <a:solidFill>
                            <a:schemeClr val="tx1"/>
                          </a:solidFill>
                          <a:effectLst/>
                          <a:latin typeface="Times" panose="02020603050405020304" pitchFamily="18" charset="0"/>
                          <a:ea typeface="+mn-ea"/>
                          <a:cs typeface="Times" panose="02020603050405020304" pitchFamily="18" charset="0"/>
                        </a:rPr>
                        <a:t>90% design</a:t>
                      </a:r>
                    </a:p>
                  </a:txBody>
                  <a:tcPr anchor="ctr"/>
                </a:tc>
                <a:tc>
                  <a:txBody>
                    <a:bodyPr/>
                    <a:lstStyle/>
                    <a:p>
                      <a:pPr algn="ctr"/>
                      <a:r>
                        <a:rPr lang="en-US" sz="1600" kern="1200" dirty="0">
                          <a:solidFill>
                            <a:schemeClr val="tx1"/>
                          </a:solidFill>
                          <a:effectLst/>
                          <a:latin typeface="Times" panose="02020603050405020304" pitchFamily="18" charset="0"/>
                          <a:ea typeface="+mn-ea"/>
                          <a:cs typeface="Times" panose="02020603050405020304" pitchFamily="18" charset="0"/>
                        </a:rPr>
                        <a:t>Construction completion</a:t>
                      </a: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33003022"/>
                  </a:ext>
                </a:extLst>
              </a:tr>
            </a:tbl>
          </a:graphicData>
        </a:graphic>
      </p:graphicFrame>
    </p:spTree>
    <p:extLst>
      <p:ext uri="{BB962C8B-B14F-4D97-AF65-F5344CB8AC3E}">
        <p14:creationId xmlns:p14="http://schemas.microsoft.com/office/powerpoint/2010/main" val="32522624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F4003-6F7E-4CF6-9C6D-8A0CB86BD4E1}"/>
              </a:ext>
            </a:extLst>
          </p:cNvPr>
          <p:cNvSpPr>
            <a:spLocks noGrp="1"/>
          </p:cNvSpPr>
          <p:nvPr>
            <p:ph type="title"/>
          </p:nvPr>
        </p:nvSpPr>
        <p:spPr/>
        <p:txBody>
          <a:bodyPr/>
          <a:lstStyle/>
          <a:p>
            <a:r>
              <a:rPr lang="en-US" dirty="0"/>
              <a:t>Iterative Process for Tracking and Monitoring Construction Contingencies</a:t>
            </a:r>
          </a:p>
        </p:txBody>
      </p:sp>
      <p:sp>
        <p:nvSpPr>
          <p:cNvPr id="4" name="Slide Number Placeholder 3">
            <a:extLst>
              <a:ext uri="{FF2B5EF4-FFF2-40B4-BE49-F238E27FC236}">
                <a16:creationId xmlns:a16="http://schemas.microsoft.com/office/drawing/2014/main" id="{160742CA-4DAF-4437-A832-8BDE7078B0CD}"/>
              </a:ext>
            </a:extLst>
          </p:cNvPr>
          <p:cNvSpPr>
            <a:spLocks noGrp="1"/>
          </p:cNvSpPr>
          <p:nvPr>
            <p:ph type="sldNum" sz="quarter" idx="12"/>
          </p:nvPr>
        </p:nvSpPr>
        <p:spPr/>
        <p:txBody>
          <a:bodyPr/>
          <a:lstStyle/>
          <a:p>
            <a:fld id="{01CAD1CC-3D4E-204A-B9A6-B313B9149B73}" type="slidenum">
              <a:rPr lang="en-US" smtClean="0"/>
              <a:t>27</a:t>
            </a:fld>
            <a:endParaRPr lang="en-US"/>
          </a:p>
        </p:txBody>
      </p:sp>
      <p:sp>
        <p:nvSpPr>
          <p:cNvPr id="8" name="TextBox 7">
            <a:extLst>
              <a:ext uri="{FF2B5EF4-FFF2-40B4-BE49-F238E27FC236}">
                <a16:creationId xmlns:a16="http://schemas.microsoft.com/office/drawing/2014/main" id="{5448AC7A-F316-47DB-9BC1-1BDE7B5072C5}"/>
              </a:ext>
            </a:extLst>
          </p:cNvPr>
          <p:cNvSpPr txBox="1"/>
          <p:nvPr/>
        </p:nvSpPr>
        <p:spPr>
          <a:xfrm>
            <a:off x="1297900" y="5917782"/>
            <a:ext cx="6471999" cy="458074"/>
          </a:xfrm>
          <a:prstGeom prst="rect">
            <a:avLst/>
          </a:prstGeom>
          <a:noFill/>
          <a:ln>
            <a:noFill/>
          </a:ln>
        </p:spPr>
        <p:txBody>
          <a:bodyPr wrap="square" rtlCol="0">
            <a:spAutoFit/>
          </a:bodyPr>
          <a:lstStyle/>
          <a:p>
            <a:pPr algn="ctr">
              <a:lnSpc>
                <a:spcPct val="150000"/>
              </a:lnSpc>
            </a:pPr>
            <a:r>
              <a:rPr lang="en-US" dirty="0">
                <a:latin typeface="Times" panose="02020603050405020304" pitchFamily="18" charset="0"/>
                <a:cs typeface="Times" panose="02020603050405020304" pitchFamily="18" charset="0"/>
              </a:rPr>
              <a:t>&lt;MS Excel tool interface for contingency tracking and monitoring&gt;</a:t>
            </a:r>
          </a:p>
        </p:txBody>
      </p:sp>
      <p:sp>
        <p:nvSpPr>
          <p:cNvPr id="10" name="Content Placeholder 2">
            <a:extLst>
              <a:ext uri="{FF2B5EF4-FFF2-40B4-BE49-F238E27FC236}">
                <a16:creationId xmlns:a16="http://schemas.microsoft.com/office/drawing/2014/main" id="{72C36145-63C6-44C4-A0E3-2E5A47B05D1F}"/>
              </a:ext>
            </a:extLst>
          </p:cNvPr>
          <p:cNvSpPr txBox="1">
            <a:spLocks/>
          </p:cNvSpPr>
          <p:nvPr/>
        </p:nvSpPr>
        <p:spPr>
          <a:xfrm>
            <a:off x="3361104" y="21467"/>
            <a:ext cx="5782896" cy="365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altLang="ko-KR" sz="1400" i="1"/>
              <a:t>7.</a:t>
            </a:r>
            <a:r>
              <a:rPr lang="ko-KR" altLang="en-US" sz="1400" i="1"/>
              <a:t> </a:t>
            </a:r>
            <a:r>
              <a:rPr lang="en-US" sz="1400"/>
              <a:t>Guidance on Tracking and Monitoring Construction Contingencies</a:t>
            </a:r>
            <a:endParaRPr lang="en-US" sz="1400" i="1" dirty="0"/>
          </a:p>
        </p:txBody>
      </p:sp>
      <p:pic>
        <p:nvPicPr>
          <p:cNvPr id="3" name="Picture 2">
            <a:extLst>
              <a:ext uri="{FF2B5EF4-FFF2-40B4-BE49-F238E27FC236}">
                <a16:creationId xmlns:a16="http://schemas.microsoft.com/office/drawing/2014/main" id="{FA178E76-0BCE-404F-93A3-2F2C123C7306}"/>
              </a:ext>
            </a:extLst>
          </p:cNvPr>
          <p:cNvPicPr>
            <a:picLocks noChangeAspect="1"/>
          </p:cNvPicPr>
          <p:nvPr/>
        </p:nvPicPr>
        <p:blipFill>
          <a:blip r:embed="rId3"/>
          <a:stretch>
            <a:fillRect/>
          </a:stretch>
        </p:blipFill>
        <p:spPr>
          <a:xfrm>
            <a:off x="2091101" y="1568462"/>
            <a:ext cx="4885596" cy="4349320"/>
          </a:xfrm>
          <a:prstGeom prst="rect">
            <a:avLst/>
          </a:prstGeom>
          <a:ln>
            <a:solidFill>
              <a:schemeClr val="tx1"/>
            </a:solidFill>
          </a:ln>
        </p:spPr>
      </p:pic>
    </p:spTree>
    <p:extLst>
      <p:ext uri="{BB962C8B-B14F-4D97-AF65-F5344CB8AC3E}">
        <p14:creationId xmlns:p14="http://schemas.microsoft.com/office/powerpoint/2010/main" val="39388508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F4003-6F7E-4CF6-9C6D-8A0CB86BD4E1}"/>
              </a:ext>
            </a:extLst>
          </p:cNvPr>
          <p:cNvSpPr>
            <a:spLocks noGrp="1"/>
          </p:cNvSpPr>
          <p:nvPr>
            <p:ph type="title"/>
          </p:nvPr>
        </p:nvSpPr>
        <p:spPr/>
        <p:txBody>
          <a:bodyPr/>
          <a:lstStyle/>
          <a:p>
            <a:r>
              <a:rPr lang="en-US" dirty="0"/>
              <a:t>Construction contingency monitoring metrics</a:t>
            </a:r>
          </a:p>
        </p:txBody>
      </p:sp>
      <p:sp>
        <p:nvSpPr>
          <p:cNvPr id="4" name="Slide Number Placeholder 3">
            <a:extLst>
              <a:ext uri="{FF2B5EF4-FFF2-40B4-BE49-F238E27FC236}">
                <a16:creationId xmlns:a16="http://schemas.microsoft.com/office/drawing/2014/main" id="{160742CA-4DAF-4437-A832-8BDE7078B0CD}"/>
              </a:ext>
            </a:extLst>
          </p:cNvPr>
          <p:cNvSpPr>
            <a:spLocks noGrp="1"/>
          </p:cNvSpPr>
          <p:nvPr>
            <p:ph type="sldNum" sz="quarter" idx="12"/>
          </p:nvPr>
        </p:nvSpPr>
        <p:spPr/>
        <p:txBody>
          <a:bodyPr/>
          <a:lstStyle/>
          <a:p>
            <a:fld id="{01CAD1CC-3D4E-204A-B9A6-B313B9149B73}" type="slidenum">
              <a:rPr lang="en-US" smtClean="0"/>
              <a:t>28</a:t>
            </a:fld>
            <a:endParaRPr lang="en-US"/>
          </a:p>
        </p:txBody>
      </p:sp>
      <p:grpSp>
        <p:nvGrpSpPr>
          <p:cNvPr id="44" name="Group 43">
            <a:extLst>
              <a:ext uri="{FF2B5EF4-FFF2-40B4-BE49-F238E27FC236}">
                <a16:creationId xmlns:a16="http://schemas.microsoft.com/office/drawing/2014/main" id="{6EF52064-4116-4E4A-BE79-CA95763ECE9E}"/>
              </a:ext>
            </a:extLst>
          </p:cNvPr>
          <p:cNvGrpSpPr/>
          <p:nvPr/>
        </p:nvGrpSpPr>
        <p:grpSpPr>
          <a:xfrm>
            <a:off x="732642" y="1690689"/>
            <a:ext cx="3502327" cy="4462975"/>
            <a:chOff x="619753" y="1690689"/>
            <a:chExt cx="3502327" cy="4462975"/>
          </a:xfrm>
        </p:grpSpPr>
        <p:sp>
          <p:nvSpPr>
            <p:cNvPr id="13" name="Rectangle 12">
              <a:extLst>
                <a:ext uri="{FF2B5EF4-FFF2-40B4-BE49-F238E27FC236}">
                  <a16:creationId xmlns:a16="http://schemas.microsoft.com/office/drawing/2014/main" id="{1B5A9C2C-C415-7D43-ADF1-C9165407C422}"/>
                </a:ext>
              </a:extLst>
            </p:cNvPr>
            <p:cNvSpPr/>
            <p:nvPr/>
          </p:nvSpPr>
          <p:spPr>
            <a:xfrm>
              <a:off x="619753" y="1875354"/>
              <a:ext cx="3502327" cy="4278310"/>
            </a:xfrm>
            <a:prstGeom prst="rect">
              <a:avLst/>
            </a:prstGeom>
            <a:solidFill>
              <a:schemeClr val="bg1"/>
            </a:solidFill>
            <a:ln w="12700">
              <a:solidFill>
                <a:schemeClr val="tx1"/>
              </a:solidFill>
            </a:ln>
          </p:spPr>
          <p:txBody>
            <a:bodyPr wrap="square" rtlCol="0" anchor="ctr">
              <a:noAutofit/>
            </a:bodyPr>
            <a:lstStyle/>
            <a:p>
              <a:pPr algn="ctr"/>
              <a:endParaRPr lang="en-US" dirty="0">
                <a:latin typeface="Helvetica" pitchFamily="2" charset="0"/>
              </a:endParaRPr>
            </a:p>
          </p:txBody>
        </p:sp>
        <p:sp>
          <p:nvSpPr>
            <p:cNvPr id="16" name="Rectangle 15">
              <a:extLst>
                <a:ext uri="{FF2B5EF4-FFF2-40B4-BE49-F238E27FC236}">
                  <a16:creationId xmlns:a16="http://schemas.microsoft.com/office/drawing/2014/main" id="{AC135E81-8BF4-4847-AA5B-2A87E7D98614}"/>
                </a:ext>
              </a:extLst>
            </p:cNvPr>
            <p:cNvSpPr/>
            <p:nvPr/>
          </p:nvSpPr>
          <p:spPr>
            <a:xfrm>
              <a:off x="867867" y="2395579"/>
              <a:ext cx="2926080" cy="365760"/>
            </a:xfrm>
            <a:prstGeom prst="rect">
              <a:avLst/>
            </a:prstGeom>
            <a:solidFill>
              <a:schemeClr val="bg1">
                <a:lumMod val="85000"/>
              </a:schemeClr>
            </a:solidFill>
            <a:ln>
              <a:solidFill>
                <a:schemeClr val="tx1"/>
              </a:solidFill>
            </a:ln>
          </p:spPr>
          <p:txBody>
            <a:bodyPr wrap="square" rtlCol="0" anchor="ctr">
              <a:noAutofit/>
            </a:bodyPr>
            <a:lstStyle/>
            <a:p>
              <a:pPr algn="ctr">
                <a:lnSpc>
                  <a:spcPct val="115000"/>
                </a:lnSpc>
                <a:spcBef>
                  <a:spcPts val="300"/>
                </a:spcBef>
                <a:spcAft>
                  <a:spcPts val="300"/>
                </a:spcAft>
              </a:pPr>
              <a:r>
                <a:rPr lang="en-US" sz="1600" dirty="0">
                  <a:latin typeface="Times" pitchFamily="2" charset="0"/>
                </a:rPr>
                <a:t>Quantity growth</a:t>
              </a:r>
            </a:p>
          </p:txBody>
        </p:sp>
        <p:sp>
          <p:nvSpPr>
            <p:cNvPr id="28" name="Rectangle 27">
              <a:extLst>
                <a:ext uri="{FF2B5EF4-FFF2-40B4-BE49-F238E27FC236}">
                  <a16:creationId xmlns:a16="http://schemas.microsoft.com/office/drawing/2014/main" id="{84A4B7D7-D4F3-AD4F-86D6-43464AEFA4CB}"/>
                </a:ext>
              </a:extLst>
            </p:cNvPr>
            <p:cNvSpPr/>
            <p:nvPr/>
          </p:nvSpPr>
          <p:spPr>
            <a:xfrm>
              <a:off x="867867" y="3026563"/>
              <a:ext cx="2926080" cy="365760"/>
            </a:xfrm>
            <a:prstGeom prst="rect">
              <a:avLst/>
            </a:prstGeom>
            <a:solidFill>
              <a:schemeClr val="accent1">
                <a:lumMod val="40000"/>
                <a:lumOff val="60000"/>
              </a:schemeClr>
            </a:solidFill>
            <a:ln>
              <a:solidFill>
                <a:schemeClr val="tx1"/>
              </a:solidFill>
            </a:ln>
          </p:spPr>
          <p:txBody>
            <a:bodyPr wrap="square" rtlCol="0" anchor="ctr">
              <a:noAutofit/>
            </a:bodyPr>
            <a:lstStyle/>
            <a:p>
              <a:pPr algn="ctr"/>
              <a:r>
                <a:rPr lang="en-US" sz="1600" dirty="0">
                  <a:latin typeface="Times" pitchFamily="2" charset="0"/>
                </a:rPr>
                <a:t>Schedule growth</a:t>
              </a:r>
              <a:endParaRPr lang="en-US" sz="1600" dirty="0">
                <a:latin typeface="Helvetica" pitchFamily="2" charset="0"/>
              </a:endParaRPr>
            </a:p>
          </p:txBody>
        </p:sp>
        <p:sp>
          <p:nvSpPr>
            <p:cNvPr id="29" name="Rectangle 28">
              <a:extLst>
                <a:ext uri="{FF2B5EF4-FFF2-40B4-BE49-F238E27FC236}">
                  <a16:creationId xmlns:a16="http://schemas.microsoft.com/office/drawing/2014/main" id="{9DB4731A-2064-F749-893F-A2D167CB972B}"/>
                </a:ext>
              </a:extLst>
            </p:cNvPr>
            <p:cNvSpPr/>
            <p:nvPr/>
          </p:nvSpPr>
          <p:spPr>
            <a:xfrm>
              <a:off x="867867" y="3657547"/>
              <a:ext cx="2926080" cy="365760"/>
            </a:xfrm>
            <a:prstGeom prst="rect">
              <a:avLst/>
            </a:prstGeom>
            <a:solidFill>
              <a:schemeClr val="accent1">
                <a:lumMod val="40000"/>
                <a:lumOff val="60000"/>
              </a:schemeClr>
            </a:solidFill>
            <a:ln>
              <a:solidFill>
                <a:schemeClr val="tx1"/>
              </a:solidFill>
            </a:ln>
          </p:spPr>
          <p:txBody>
            <a:bodyPr wrap="square" rtlCol="0" anchor="ctr">
              <a:noAutofit/>
            </a:bodyPr>
            <a:lstStyle/>
            <a:p>
              <a:pPr algn="ctr"/>
              <a:r>
                <a:rPr lang="en-US" sz="1600" dirty="0">
                  <a:latin typeface="Times" pitchFamily="2" charset="0"/>
                </a:rPr>
                <a:t>Contingency growth</a:t>
              </a:r>
              <a:endParaRPr lang="en-US" sz="1600" dirty="0">
                <a:latin typeface="Helvetica" pitchFamily="2" charset="0"/>
              </a:endParaRPr>
            </a:p>
          </p:txBody>
        </p:sp>
        <p:sp>
          <p:nvSpPr>
            <p:cNvPr id="30" name="Rectangle 29">
              <a:extLst>
                <a:ext uri="{FF2B5EF4-FFF2-40B4-BE49-F238E27FC236}">
                  <a16:creationId xmlns:a16="http://schemas.microsoft.com/office/drawing/2014/main" id="{C9158B4B-72D9-164B-A8B0-508EA73532AC}"/>
                </a:ext>
              </a:extLst>
            </p:cNvPr>
            <p:cNvSpPr/>
            <p:nvPr/>
          </p:nvSpPr>
          <p:spPr>
            <a:xfrm>
              <a:off x="867867" y="4288531"/>
              <a:ext cx="2926080" cy="365760"/>
            </a:xfrm>
            <a:prstGeom prst="rect">
              <a:avLst/>
            </a:prstGeom>
            <a:solidFill>
              <a:schemeClr val="bg1">
                <a:lumMod val="85000"/>
              </a:schemeClr>
            </a:solidFill>
            <a:ln>
              <a:solidFill>
                <a:schemeClr val="tx1"/>
              </a:solidFill>
            </a:ln>
          </p:spPr>
          <p:txBody>
            <a:bodyPr wrap="square" rtlCol="0" anchor="ctr">
              <a:noAutofit/>
            </a:bodyPr>
            <a:lstStyle/>
            <a:p>
              <a:pPr algn="ctr"/>
              <a:r>
                <a:rPr lang="en-US" sz="1600" dirty="0">
                  <a:latin typeface="Times" pitchFamily="2" charset="0"/>
                </a:rPr>
                <a:t>Risk retirement rate</a:t>
              </a:r>
              <a:endParaRPr lang="en-US" sz="1600" dirty="0">
                <a:latin typeface="Helvetica" pitchFamily="2" charset="0"/>
              </a:endParaRPr>
            </a:p>
          </p:txBody>
        </p:sp>
        <p:sp>
          <p:nvSpPr>
            <p:cNvPr id="31" name="Rectangle 30">
              <a:extLst>
                <a:ext uri="{FF2B5EF4-FFF2-40B4-BE49-F238E27FC236}">
                  <a16:creationId xmlns:a16="http://schemas.microsoft.com/office/drawing/2014/main" id="{329A37C0-2849-8745-9CF8-AC4507635701}"/>
                </a:ext>
              </a:extLst>
            </p:cNvPr>
            <p:cNvSpPr/>
            <p:nvPr/>
          </p:nvSpPr>
          <p:spPr>
            <a:xfrm>
              <a:off x="867867" y="4919515"/>
              <a:ext cx="2926080" cy="365760"/>
            </a:xfrm>
            <a:prstGeom prst="rect">
              <a:avLst/>
            </a:prstGeom>
            <a:solidFill>
              <a:schemeClr val="bg1">
                <a:lumMod val="85000"/>
              </a:schemeClr>
            </a:solidFill>
            <a:ln>
              <a:solidFill>
                <a:schemeClr val="tx1"/>
              </a:solidFill>
            </a:ln>
          </p:spPr>
          <p:txBody>
            <a:bodyPr wrap="square" rtlCol="0" anchor="ctr">
              <a:noAutofit/>
            </a:bodyPr>
            <a:lstStyle/>
            <a:p>
              <a:pPr algn="ctr"/>
              <a:r>
                <a:rPr lang="en-US" sz="1600" dirty="0">
                  <a:latin typeface="Times" pitchFamily="2" charset="0"/>
                </a:rPr>
                <a:t>Contingency consumption rate</a:t>
              </a:r>
              <a:endParaRPr lang="en-US" sz="1600" dirty="0">
                <a:latin typeface="Helvetica" pitchFamily="2" charset="0"/>
              </a:endParaRPr>
            </a:p>
          </p:txBody>
        </p:sp>
        <p:sp>
          <p:nvSpPr>
            <p:cNvPr id="32" name="Rectangle 31">
              <a:extLst>
                <a:ext uri="{FF2B5EF4-FFF2-40B4-BE49-F238E27FC236}">
                  <a16:creationId xmlns:a16="http://schemas.microsoft.com/office/drawing/2014/main" id="{88683195-5655-444A-A8B8-093DB5FCE525}"/>
                </a:ext>
              </a:extLst>
            </p:cNvPr>
            <p:cNvSpPr/>
            <p:nvPr/>
          </p:nvSpPr>
          <p:spPr>
            <a:xfrm>
              <a:off x="867867" y="5550497"/>
              <a:ext cx="2926080" cy="365760"/>
            </a:xfrm>
            <a:prstGeom prst="rect">
              <a:avLst/>
            </a:prstGeom>
            <a:solidFill>
              <a:schemeClr val="bg1">
                <a:lumMod val="85000"/>
              </a:schemeClr>
            </a:solidFill>
            <a:ln>
              <a:solidFill>
                <a:schemeClr val="tx1"/>
              </a:solidFill>
            </a:ln>
          </p:spPr>
          <p:txBody>
            <a:bodyPr wrap="square" rtlCol="0" anchor="ctr">
              <a:noAutofit/>
            </a:bodyPr>
            <a:lstStyle/>
            <a:p>
              <a:pPr algn="ctr"/>
              <a:r>
                <a:rPr lang="en-US" sz="1600" dirty="0">
                  <a:latin typeface="Times" pitchFamily="2" charset="0"/>
                </a:rPr>
                <a:t>Value engineering savings rate</a:t>
              </a:r>
              <a:endParaRPr lang="en-US" sz="1600" dirty="0">
                <a:latin typeface="Helvetica" pitchFamily="2" charset="0"/>
              </a:endParaRPr>
            </a:p>
          </p:txBody>
        </p:sp>
        <p:sp>
          <p:nvSpPr>
            <p:cNvPr id="42" name="Rounded Rectangle 41">
              <a:extLst>
                <a:ext uri="{FF2B5EF4-FFF2-40B4-BE49-F238E27FC236}">
                  <a16:creationId xmlns:a16="http://schemas.microsoft.com/office/drawing/2014/main" id="{F3850025-0FC0-1846-82D3-DB7EFF1029F9}"/>
                </a:ext>
              </a:extLst>
            </p:cNvPr>
            <p:cNvSpPr/>
            <p:nvPr/>
          </p:nvSpPr>
          <p:spPr>
            <a:xfrm>
              <a:off x="619754" y="1690689"/>
              <a:ext cx="3502152" cy="408623"/>
            </a:xfrm>
            <a:prstGeom prst="roundRect">
              <a:avLst/>
            </a:prstGeom>
            <a:solidFill>
              <a:schemeClr val="accent1">
                <a:lumMod val="60000"/>
                <a:lumOff val="40000"/>
              </a:schemeClr>
            </a:solidFill>
            <a:ln w="12700">
              <a:solidFill>
                <a:schemeClr val="tx1">
                  <a:lumMod val="75000"/>
                  <a:lumOff val="25000"/>
                </a:schemeClr>
              </a:solidFill>
            </a:ln>
          </p:spPr>
          <p:txBody>
            <a:bodyPr wrap="square" rtlCol="0">
              <a:spAutoFit/>
            </a:bodyPr>
            <a:lstStyle/>
            <a:p>
              <a:pPr algn="ctr"/>
              <a:r>
                <a:rPr lang="en-US" b="1" dirty="0">
                  <a:latin typeface="Times" pitchFamily="2" charset="0"/>
                </a:rPr>
                <a:t>Metrics during design</a:t>
              </a:r>
            </a:p>
          </p:txBody>
        </p:sp>
      </p:grpSp>
      <p:grpSp>
        <p:nvGrpSpPr>
          <p:cNvPr id="45" name="Group 44">
            <a:extLst>
              <a:ext uri="{FF2B5EF4-FFF2-40B4-BE49-F238E27FC236}">
                <a16:creationId xmlns:a16="http://schemas.microsoft.com/office/drawing/2014/main" id="{EEBB5D4C-9140-1843-94DB-4ACB068E6E06}"/>
              </a:ext>
            </a:extLst>
          </p:cNvPr>
          <p:cNvGrpSpPr/>
          <p:nvPr/>
        </p:nvGrpSpPr>
        <p:grpSpPr>
          <a:xfrm>
            <a:off x="4909033" y="1690689"/>
            <a:ext cx="3502326" cy="4462975"/>
            <a:chOff x="5021921" y="1690689"/>
            <a:chExt cx="3502326" cy="4462975"/>
          </a:xfrm>
        </p:grpSpPr>
        <p:sp>
          <p:nvSpPr>
            <p:cNvPr id="10" name="Rectangle 9">
              <a:extLst>
                <a:ext uri="{FF2B5EF4-FFF2-40B4-BE49-F238E27FC236}">
                  <a16:creationId xmlns:a16="http://schemas.microsoft.com/office/drawing/2014/main" id="{F92A5929-F3B6-6548-B15B-C0A451190A71}"/>
                </a:ext>
              </a:extLst>
            </p:cNvPr>
            <p:cNvSpPr/>
            <p:nvPr/>
          </p:nvSpPr>
          <p:spPr>
            <a:xfrm>
              <a:off x="5022095" y="1875353"/>
              <a:ext cx="3502152" cy="4278311"/>
            </a:xfrm>
            <a:prstGeom prst="rect">
              <a:avLst/>
            </a:prstGeom>
            <a:solidFill>
              <a:schemeClr val="bg1"/>
            </a:solidFill>
            <a:ln w="12700">
              <a:solidFill>
                <a:schemeClr val="tx1"/>
              </a:solidFill>
            </a:ln>
          </p:spPr>
          <p:txBody>
            <a:bodyPr wrap="square" rtlCol="0" anchor="ctr">
              <a:noAutofit/>
            </a:bodyPr>
            <a:lstStyle/>
            <a:p>
              <a:pPr algn="ctr"/>
              <a:endParaRPr lang="en-US" dirty="0">
                <a:latin typeface="Helvetica" pitchFamily="2" charset="0"/>
              </a:endParaRPr>
            </a:p>
          </p:txBody>
        </p:sp>
        <p:sp>
          <p:nvSpPr>
            <p:cNvPr id="33" name="Rectangle 32">
              <a:extLst>
                <a:ext uri="{FF2B5EF4-FFF2-40B4-BE49-F238E27FC236}">
                  <a16:creationId xmlns:a16="http://schemas.microsoft.com/office/drawing/2014/main" id="{59C9CC25-5817-9C4F-BA91-8D7CF8BE2BBE}"/>
                </a:ext>
              </a:extLst>
            </p:cNvPr>
            <p:cNvSpPr/>
            <p:nvPr/>
          </p:nvSpPr>
          <p:spPr>
            <a:xfrm>
              <a:off x="5350052" y="2393687"/>
              <a:ext cx="2926080" cy="365760"/>
            </a:xfrm>
            <a:prstGeom prst="rect">
              <a:avLst/>
            </a:prstGeom>
            <a:solidFill>
              <a:schemeClr val="bg1">
                <a:lumMod val="85000"/>
              </a:schemeClr>
            </a:solidFill>
            <a:ln>
              <a:solidFill>
                <a:schemeClr val="tx1"/>
              </a:solidFill>
            </a:ln>
          </p:spPr>
          <p:txBody>
            <a:bodyPr wrap="square" rtlCol="0" anchor="ctr">
              <a:noAutofit/>
            </a:bodyPr>
            <a:lstStyle/>
            <a:p>
              <a:pPr algn="ctr"/>
              <a:r>
                <a:rPr lang="en-US" sz="1600" dirty="0">
                  <a:latin typeface="Times" pitchFamily="2" charset="0"/>
                </a:rPr>
                <a:t>Quantity growth</a:t>
              </a:r>
              <a:endParaRPr lang="en-US" sz="1600" dirty="0">
                <a:latin typeface="Helvetica" pitchFamily="2" charset="0"/>
              </a:endParaRPr>
            </a:p>
          </p:txBody>
        </p:sp>
        <p:sp>
          <p:nvSpPr>
            <p:cNvPr id="34" name="Rectangle 33">
              <a:extLst>
                <a:ext uri="{FF2B5EF4-FFF2-40B4-BE49-F238E27FC236}">
                  <a16:creationId xmlns:a16="http://schemas.microsoft.com/office/drawing/2014/main" id="{54F9D518-2D6A-7F4C-96D3-997DF972435B}"/>
                </a:ext>
              </a:extLst>
            </p:cNvPr>
            <p:cNvSpPr/>
            <p:nvPr/>
          </p:nvSpPr>
          <p:spPr>
            <a:xfrm>
              <a:off x="5350053" y="2901534"/>
              <a:ext cx="2926080" cy="475488"/>
            </a:xfrm>
            <a:prstGeom prst="rect">
              <a:avLst/>
            </a:prstGeom>
            <a:solidFill>
              <a:schemeClr val="accent2">
                <a:lumMod val="40000"/>
                <a:lumOff val="60000"/>
              </a:schemeClr>
            </a:solidFill>
            <a:ln>
              <a:solidFill>
                <a:schemeClr val="tx1"/>
              </a:solidFill>
            </a:ln>
          </p:spPr>
          <p:txBody>
            <a:bodyPr wrap="square" rtlCol="0" anchor="ctr">
              <a:noAutofit/>
            </a:bodyPr>
            <a:lstStyle/>
            <a:p>
              <a:pPr algn="ctr"/>
              <a:r>
                <a:rPr lang="en-US" sz="1600" dirty="0">
                  <a:latin typeface="Times" pitchFamily="2" charset="0"/>
                </a:rPr>
                <a:t>Quantity growth due to Change Orders</a:t>
              </a:r>
              <a:endParaRPr lang="en-US" sz="1600" dirty="0">
                <a:latin typeface="Helvetica" pitchFamily="2" charset="0"/>
              </a:endParaRPr>
            </a:p>
          </p:txBody>
        </p:sp>
        <p:sp>
          <p:nvSpPr>
            <p:cNvPr id="35" name="Rectangle 34">
              <a:extLst>
                <a:ext uri="{FF2B5EF4-FFF2-40B4-BE49-F238E27FC236}">
                  <a16:creationId xmlns:a16="http://schemas.microsoft.com/office/drawing/2014/main" id="{5622CA14-E8F2-0B42-9839-E24173E7A786}"/>
                </a:ext>
              </a:extLst>
            </p:cNvPr>
            <p:cNvSpPr/>
            <p:nvPr/>
          </p:nvSpPr>
          <p:spPr>
            <a:xfrm>
              <a:off x="5350052" y="3519109"/>
              <a:ext cx="2926080" cy="365760"/>
            </a:xfrm>
            <a:prstGeom prst="rect">
              <a:avLst/>
            </a:prstGeom>
            <a:solidFill>
              <a:schemeClr val="accent2">
                <a:lumMod val="40000"/>
                <a:lumOff val="60000"/>
              </a:schemeClr>
            </a:solidFill>
            <a:ln>
              <a:solidFill>
                <a:schemeClr val="tx1"/>
              </a:solidFill>
            </a:ln>
          </p:spPr>
          <p:txBody>
            <a:bodyPr wrap="square" rtlCol="0" anchor="ctr">
              <a:noAutofit/>
            </a:bodyPr>
            <a:lstStyle/>
            <a:p>
              <a:pPr algn="ctr"/>
              <a:r>
                <a:rPr lang="en-US" sz="1600" dirty="0">
                  <a:latin typeface="Times" pitchFamily="2" charset="0"/>
                </a:rPr>
                <a:t>Change order cost growth</a:t>
              </a:r>
              <a:endParaRPr lang="en-US" sz="1600" dirty="0">
                <a:latin typeface="Helvetica" pitchFamily="2" charset="0"/>
              </a:endParaRPr>
            </a:p>
          </p:txBody>
        </p:sp>
        <p:sp>
          <p:nvSpPr>
            <p:cNvPr id="36" name="Rectangle 35">
              <a:extLst>
                <a:ext uri="{FF2B5EF4-FFF2-40B4-BE49-F238E27FC236}">
                  <a16:creationId xmlns:a16="http://schemas.microsoft.com/office/drawing/2014/main" id="{17DAAE72-A8BD-9440-938A-A5A09536EBC3}"/>
                </a:ext>
              </a:extLst>
            </p:cNvPr>
            <p:cNvSpPr/>
            <p:nvPr/>
          </p:nvSpPr>
          <p:spPr>
            <a:xfrm>
              <a:off x="5350053" y="4026956"/>
              <a:ext cx="2926080" cy="365760"/>
            </a:xfrm>
            <a:prstGeom prst="rect">
              <a:avLst/>
            </a:prstGeom>
            <a:solidFill>
              <a:schemeClr val="accent2">
                <a:lumMod val="40000"/>
                <a:lumOff val="60000"/>
              </a:schemeClr>
            </a:solidFill>
            <a:ln>
              <a:solidFill>
                <a:schemeClr val="tx1"/>
              </a:solidFill>
            </a:ln>
          </p:spPr>
          <p:txBody>
            <a:bodyPr wrap="square" rtlCol="0" anchor="ctr">
              <a:noAutofit/>
            </a:bodyPr>
            <a:lstStyle/>
            <a:p>
              <a:pPr algn="ctr"/>
              <a:r>
                <a:rPr lang="en-US" sz="1600" dirty="0">
                  <a:latin typeface="Times" pitchFamily="2" charset="0"/>
                </a:rPr>
                <a:t>Change Order schedule growth</a:t>
              </a:r>
              <a:endParaRPr lang="en-US" sz="1600" dirty="0">
                <a:latin typeface="Helvetica" pitchFamily="2" charset="0"/>
              </a:endParaRPr>
            </a:p>
          </p:txBody>
        </p:sp>
        <p:sp>
          <p:nvSpPr>
            <p:cNvPr id="37" name="Rectangle 36">
              <a:extLst>
                <a:ext uri="{FF2B5EF4-FFF2-40B4-BE49-F238E27FC236}">
                  <a16:creationId xmlns:a16="http://schemas.microsoft.com/office/drawing/2014/main" id="{632DCD5E-7759-3B40-84FD-93C53E09C76D}"/>
                </a:ext>
              </a:extLst>
            </p:cNvPr>
            <p:cNvSpPr/>
            <p:nvPr/>
          </p:nvSpPr>
          <p:spPr>
            <a:xfrm>
              <a:off x="5350052" y="4534803"/>
              <a:ext cx="2926080" cy="365760"/>
            </a:xfrm>
            <a:prstGeom prst="rect">
              <a:avLst/>
            </a:prstGeom>
            <a:solidFill>
              <a:schemeClr val="bg1">
                <a:lumMod val="85000"/>
              </a:schemeClr>
            </a:solidFill>
            <a:ln>
              <a:solidFill>
                <a:schemeClr val="tx1"/>
              </a:solidFill>
            </a:ln>
          </p:spPr>
          <p:txBody>
            <a:bodyPr wrap="square" rtlCol="0" anchor="ctr">
              <a:noAutofit/>
            </a:bodyPr>
            <a:lstStyle/>
            <a:p>
              <a:pPr algn="ctr"/>
              <a:r>
                <a:rPr lang="en-US" sz="1600" dirty="0">
                  <a:latin typeface="Times" pitchFamily="2" charset="0"/>
                </a:rPr>
                <a:t>Risk retirement rate</a:t>
              </a:r>
              <a:endParaRPr lang="en-US" sz="1600" dirty="0">
                <a:latin typeface="Helvetica" pitchFamily="2" charset="0"/>
              </a:endParaRPr>
            </a:p>
          </p:txBody>
        </p:sp>
        <p:sp>
          <p:nvSpPr>
            <p:cNvPr id="40" name="Rectangle 39">
              <a:extLst>
                <a:ext uri="{FF2B5EF4-FFF2-40B4-BE49-F238E27FC236}">
                  <a16:creationId xmlns:a16="http://schemas.microsoft.com/office/drawing/2014/main" id="{F4CB0458-0E71-7243-8312-30242E30E9E9}"/>
                </a:ext>
              </a:extLst>
            </p:cNvPr>
            <p:cNvSpPr/>
            <p:nvPr/>
          </p:nvSpPr>
          <p:spPr>
            <a:xfrm>
              <a:off x="5350052" y="5042650"/>
              <a:ext cx="2926080" cy="365760"/>
            </a:xfrm>
            <a:prstGeom prst="rect">
              <a:avLst/>
            </a:prstGeom>
            <a:solidFill>
              <a:schemeClr val="bg1">
                <a:lumMod val="85000"/>
              </a:schemeClr>
            </a:solidFill>
            <a:ln>
              <a:solidFill>
                <a:schemeClr val="tx1"/>
              </a:solidFill>
            </a:ln>
          </p:spPr>
          <p:txBody>
            <a:bodyPr wrap="square" rtlCol="0" anchor="ctr">
              <a:noAutofit/>
            </a:bodyPr>
            <a:lstStyle/>
            <a:p>
              <a:pPr algn="ctr"/>
              <a:r>
                <a:rPr lang="en-US" sz="1600" dirty="0">
                  <a:latin typeface="Times" pitchFamily="2" charset="0"/>
                </a:rPr>
                <a:t>Contingency consumption rate</a:t>
              </a:r>
              <a:endParaRPr lang="en-US" sz="1600" dirty="0">
                <a:latin typeface="Helvetica" pitchFamily="2" charset="0"/>
              </a:endParaRPr>
            </a:p>
          </p:txBody>
        </p:sp>
        <p:sp>
          <p:nvSpPr>
            <p:cNvPr id="41" name="Rectangle 40">
              <a:extLst>
                <a:ext uri="{FF2B5EF4-FFF2-40B4-BE49-F238E27FC236}">
                  <a16:creationId xmlns:a16="http://schemas.microsoft.com/office/drawing/2014/main" id="{93747F46-E8EF-DF45-8CA5-7BBB0E1C105F}"/>
                </a:ext>
              </a:extLst>
            </p:cNvPr>
            <p:cNvSpPr/>
            <p:nvPr/>
          </p:nvSpPr>
          <p:spPr>
            <a:xfrm>
              <a:off x="5350052" y="5550497"/>
              <a:ext cx="2926080" cy="365760"/>
            </a:xfrm>
            <a:prstGeom prst="rect">
              <a:avLst/>
            </a:prstGeom>
            <a:solidFill>
              <a:schemeClr val="bg1">
                <a:lumMod val="85000"/>
              </a:schemeClr>
            </a:solidFill>
            <a:ln>
              <a:solidFill>
                <a:schemeClr val="tx1"/>
              </a:solidFill>
            </a:ln>
          </p:spPr>
          <p:txBody>
            <a:bodyPr wrap="square" rtlCol="0" anchor="ctr">
              <a:noAutofit/>
            </a:bodyPr>
            <a:lstStyle/>
            <a:p>
              <a:pPr algn="ctr"/>
              <a:r>
                <a:rPr lang="en-US" sz="1600" dirty="0">
                  <a:latin typeface="Times" pitchFamily="2" charset="0"/>
                </a:rPr>
                <a:t>Value engineering savings rate</a:t>
              </a:r>
              <a:endParaRPr lang="en-US" sz="1600" dirty="0">
                <a:latin typeface="Helvetica" pitchFamily="2" charset="0"/>
              </a:endParaRPr>
            </a:p>
          </p:txBody>
        </p:sp>
        <p:sp>
          <p:nvSpPr>
            <p:cNvPr id="43" name="Rounded Rectangle 42">
              <a:extLst>
                <a:ext uri="{FF2B5EF4-FFF2-40B4-BE49-F238E27FC236}">
                  <a16:creationId xmlns:a16="http://schemas.microsoft.com/office/drawing/2014/main" id="{A10E5ABD-2C60-9D41-8A6F-F4BE3FA492BA}"/>
                </a:ext>
              </a:extLst>
            </p:cNvPr>
            <p:cNvSpPr/>
            <p:nvPr/>
          </p:nvSpPr>
          <p:spPr>
            <a:xfrm>
              <a:off x="5021921" y="1690689"/>
              <a:ext cx="3502152" cy="408623"/>
            </a:xfrm>
            <a:prstGeom prst="roundRect">
              <a:avLst/>
            </a:prstGeom>
            <a:solidFill>
              <a:schemeClr val="accent2">
                <a:lumMod val="60000"/>
                <a:lumOff val="40000"/>
              </a:schemeClr>
            </a:solidFill>
            <a:ln w="12700">
              <a:solidFill>
                <a:schemeClr val="tx1">
                  <a:lumMod val="75000"/>
                  <a:lumOff val="25000"/>
                </a:schemeClr>
              </a:solidFill>
            </a:ln>
          </p:spPr>
          <p:txBody>
            <a:bodyPr wrap="square" rtlCol="0">
              <a:spAutoFit/>
            </a:bodyPr>
            <a:lstStyle/>
            <a:p>
              <a:pPr algn="ctr"/>
              <a:r>
                <a:rPr lang="en-US" b="1" dirty="0">
                  <a:latin typeface="Times" pitchFamily="2" charset="0"/>
                </a:rPr>
                <a:t>Metrics during construction</a:t>
              </a:r>
            </a:p>
          </p:txBody>
        </p:sp>
      </p:grpSp>
      <p:sp>
        <p:nvSpPr>
          <p:cNvPr id="26" name="Content Placeholder 2">
            <a:extLst>
              <a:ext uri="{FF2B5EF4-FFF2-40B4-BE49-F238E27FC236}">
                <a16:creationId xmlns:a16="http://schemas.microsoft.com/office/drawing/2014/main" id="{35B8D212-E799-4741-AE08-4370A87B57B6}"/>
              </a:ext>
            </a:extLst>
          </p:cNvPr>
          <p:cNvSpPr txBox="1">
            <a:spLocks/>
          </p:cNvSpPr>
          <p:nvPr/>
        </p:nvSpPr>
        <p:spPr>
          <a:xfrm>
            <a:off x="3361104" y="21467"/>
            <a:ext cx="5782896" cy="365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altLang="ko-KR" sz="1400" i="1"/>
              <a:t>7.</a:t>
            </a:r>
            <a:r>
              <a:rPr lang="ko-KR" altLang="en-US" sz="1400" i="1"/>
              <a:t> </a:t>
            </a:r>
            <a:r>
              <a:rPr lang="en-US" sz="1400"/>
              <a:t>Guidance on Tracking and Monitoring Construction Contingencies</a:t>
            </a:r>
            <a:endParaRPr lang="en-US" sz="1400" i="1" dirty="0"/>
          </a:p>
        </p:txBody>
      </p:sp>
    </p:spTree>
    <p:extLst>
      <p:ext uri="{BB962C8B-B14F-4D97-AF65-F5344CB8AC3E}">
        <p14:creationId xmlns:p14="http://schemas.microsoft.com/office/powerpoint/2010/main" val="14094404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F4003-6F7E-4CF6-9C6D-8A0CB86BD4E1}"/>
              </a:ext>
            </a:extLst>
          </p:cNvPr>
          <p:cNvSpPr>
            <a:spLocks noGrp="1"/>
          </p:cNvSpPr>
          <p:nvPr>
            <p:ph type="title"/>
          </p:nvPr>
        </p:nvSpPr>
        <p:spPr/>
        <p:txBody>
          <a:bodyPr/>
          <a:lstStyle/>
          <a:p>
            <a:r>
              <a:rPr lang="en-US" dirty="0"/>
              <a:t>Continuous Improvement of Construction Contingency Estimating Process</a:t>
            </a:r>
          </a:p>
        </p:txBody>
      </p:sp>
      <p:sp>
        <p:nvSpPr>
          <p:cNvPr id="4" name="Slide Number Placeholder 3">
            <a:extLst>
              <a:ext uri="{FF2B5EF4-FFF2-40B4-BE49-F238E27FC236}">
                <a16:creationId xmlns:a16="http://schemas.microsoft.com/office/drawing/2014/main" id="{160742CA-4DAF-4437-A832-8BDE7078B0CD}"/>
              </a:ext>
            </a:extLst>
          </p:cNvPr>
          <p:cNvSpPr>
            <a:spLocks noGrp="1"/>
          </p:cNvSpPr>
          <p:nvPr>
            <p:ph type="sldNum" sz="quarter" idx="12"/>
          </p:nvPr>
        </p:nvSpPr>
        <p:spPr/>
        <p:txBody>
          <a:bodyPr/>
          <a:lstStyle/>
          <a:p>
            <a:fld id="{01CAD1CC-3D4E-204A-B9A6-B313B9149B73}" type="slidenum">
              <a:rPr lang="en-US" smtClean="0"/>
              <a:t>29</a:t>
            </a:fld>
            <a:endParaRPr lang="en-US"/>
          </a:p>
        </p:txBody>
      </p:sp>
      <p:pic>
        <p:nvPicPr>
          <p:cNvPr id="7" name="Picture 6">
            <a:extLst>
              <a:ext uri="{FF2B5EF4-FFF2-40B4-BE49-F238E27FC236}">
                <a16:creationId xmlns:a16="http://schemas.microsoft.com/office/drawing/2014/main" id="{6B6009E7-DF99-494A-8976-510A6F67C5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1933792" y="1649009"/>
            <a:ext cx="5189332" cy="4052912"/>
          </a:xfrm>
          <a:prstGeom prst="rect">
            <a:avLst/>
          </a:prstGeom>
          <a:noFill/>
        </p:spPr>
      </p:pic>
      <p:sp>
        <p:nvSpPr>
          <p:cNvPr id="8" name="TextBox 7">
            <a:extLst>
              <a:ext uri="{FF2B5EF4-FFF2-40B4-BE49-F238E27FC236}">
                <a16:creationId xmlns:a16="http://schemas.microsoft.com/office/drawing/2014/main" id="{C0DBBC94-088B-4E74-9727-11860952BFCA}"/>
              </a:ext>
            </a:extLst>
          </p:cNvPr>
          <p:cNvSpPr txBox="1"/>
          <p:nvPr/>
        </p:nvSpPr>
        <p:spPr>
          <a:xfrm>
            <a:off x="439945" y="5783976"/>
            <a:ext cx="8187910" cy="463397"/>
          </a:xfrm>
          <a:prstGeom prst="rect">
            <a:avLst/>
          </a:prstGeom>
          <a:noFill/>
          <a:ln>
            <a:noFill/>
          </a:ln>
        </p:spPr>
        <p:txBody>
          <a:bodyPr wrap="square" rtlCol="0">
            <a:spAutoFit/>
          </a:bodyPr>
          <a:lstStyle/>
          <a:p>
            <a:pPr algn="ctr">
              <a:lnSpc>
                <a:spcPct val="150000"/>
              </a:lnSpc>
            </a:pPr>
            <a:r>
              <a:rPr lang="en-US" dirty="0">
                <a:latin typeface="Times" panose="02020603050405020304" pitchFamily="18" charset="0"/>
                <a:cs typeface="Times" panose="02020603050405020304" pitchFamily="18" charset="0"/>
              </a:rPr>
              <a:t>&lt;Process for feedback loop for construction contingency estimating&gt;</a:t>
            </a:r>
          </a:p>
        </p:txBody>
      </p:sp>
      <p:sp>
        <p:nvSpPr>
          <p:cNvPr id="10" name="Content Placeholder 2">
            <a:extLst>
              <a:ext uri="{FF2B5EF4-FFF2-40B4-BE49-F238E27FC236}">
                <a16:creationId xmlns:a16="http://schemas.microsoft.com/office/drawing/2014/main" id="{6FFCC3CA-663B-4DC8-BA15-DA829B22D36A}"/>
              </a:ext>
            </a:extLst>
          </p:cNvPr>
          <p:cNvSpPr txBox="1">
            <a:spLocks/>
          </p:cNvSpPr>
          <p:nvPr/>
        </p:nvSpPr>
        <p:spPr>
          <a:xfrm>
            <a:off x="3361104" y="21467"/>
            <a:ext cx="5782896" cy="365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altLang="ko-KR" sz="1400" i="1"/>
              <a:t>7.</a:t>
            </a:r>
            <a:r>
              <a:rPr lang="ko-KR" altLang="en-US" sz="1400" i="1"/>
              <a:t> </a:t>
            </a:r>
            <a:r>
              <a:rPr lang="en-US" sz="1400"/>
              <a:t>Guidance on Tracking and Monitoring Construction Contingencies</a:t>
            </a:r>
            <a:endParaRPr lang="en-US" sz="1400" i="1" dirty="0"/>
          </a:p>
        </p:txBody>
      </p:sp>
    </p:spTree>
    <p:extLst>
      <p:ext uri="{BB962C8B-B14F-4D97-AF65-F5344CB8AC3E}">
        <p14:creationId xmlns:p14="http://schemas.microsoft.com/office/powerpoint/2010/main" val="14517498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F4003-6F7E-4CF6-9C6D-8A0CB86BD4E1}"/>
              </a:ext>
            </a:extLst>
          </p:cNvPr>
          <p:cNvSpPr>
            <a:spLocks noGrp="1"/>
          </p:cNvSpPr>
          <p:nvPr>
            <p:ph type="title"/>
          </p:nvPr>
        </p:nvSpPr>
        <p:spPr/>
        <p:txBody>
          <a:bodyPr/>
          <a:lstStyle/>
          <a:p>
            <a:r>
              <a:rPr lang="en-US" dirty="0"/>
              <a:t>Guidebook Structure</a:t>
            </a:r>
          </a:p>
        </p:txBody>
      </p:sp>
      <p:sp>
        <p:nvSpPr>
          <p:cNvPr id="4" name="Slide Number Placeholder 3">
            <a:extLst>
              <a:ext uri="{FF2B5EF4-FFF2-40B4-BE49-F238E27FC236}">
                <a16:creationId xmlns:a16="http://schemas.microsoft.com/office/drawing/2014/main" id="{160742CA-4DAF-4437-A832-8BDE7078B0CD}"/>
              </a:ext>
            </a:extLst>
          </p:cNvPr>
          <p:cNvSpPr>
            <a:spLocks noGrp="1"/>
          </p:cNvSpPr>
          <p:nvPr>
            <p:ph type="sldNum" sz="quarter" idx="12"/>
          </p:nvPr>
        </p:nvSpPr>
        <p:spPr/>
        <p:txBody>
          <a:bodyPr/>
          <a:lstStyle/>
          <a:p>
            <a:fld id="{01CAD1CC-3D4E-204A-B9A6-B313B9149B73}" type="slidenum">
              <a:rPr lang="en-US" smtClean="0"/>
              <a:t>3</a:t>
            </a:fld>
            <a:endParaRPr lang="en-US"/>
          </a:p>
        </p:txBody>
      </p:sp>
      <p:sp>
        <p:nvSpPr>
          <p:cNvPr id="5" name="Content Placeholder 2">
            <a:extLst>
              <a:ext uri="{FF2B5EF4-FFF2-40B4-BE49-F238E27FC236}">
                <a16:creationId xmlns:a16="http://schemas.microsoft.com/office/drawing/2014/main" id="{4DBF9661-899B-3641-924D-76C6CF6F63FC}"/>
              </a:ext>
            </a:extLst>
          </p:cNvPr>
          <p:cNvSpPr>
            <a:spLocks noGrp="1"/>
          </p:cNvSpPr>
          <p:nvPr>
            <p:ph idx="1"/>
          </p:nvPr>
        </p:nvSpPr>
        <p:spPr>
          <a:xfrm>
            <a:off x="457200" y="1747782"/>
            <a:ext cx="8229600" cy="4876800"/>
          </a:xfrm>
        </p:spPr>
        <p:txBody>
          <a:bodyPr/>
          <a:lstStyle/>
          <a:p>
            <a:pPr marL="457200" indent="-457200">
              <a:buFont typeface="+mj-lt"/>
              <a:buAutoNum type="arabicPeriod"/>
            </a:pPr>
            <a:r>
              <a:rPr lang="en-US" sz="2000" dirty="0"/>
              <a:t>Introduction</a:t>
            </a:r>
          </a:p>
          <a:p>
            <a:pPr marL="457200" indent="-457200">
              <a:buFont typeface="+mj-lt"/>
              <a:buAutoNum type="arabicPeriod"/>
            </a:pPr>
            <a:r>
              <a:rPr lang="en-US" sz="2000" dirty="0"/>
              <a:t>Key Concepts – Construction Contingencies </a:t>
            </a:r>
          </a:p>
          <a:p>
            <a:pPr marL="457200" indent="-457200">
              <a:buFont typeface="+mj-lt"/>
              <a:buAutoNum type="arabicPeriod"/>
            </a:pPr>
            <a:r>
              <a:rPr lang="en-US" sz="2000" dirty="0"/>
              <a:t>Estimation Methods for Construction Contingencies </a:t>
            </a:r>
          </a:p>
          <a:p>
            <a:pPr marL="457200" indent="-457200">
              <a:buFont typeface="+mj-lt"/>
              <a:buAutoNum type="arabicPeriod"/>
            </a:pPr>
            <a:r>
              <a:rPr lang="en-US" sz="2000" dirty="0"/>
              <a:t>Major Risks for Construction Contingency Consideration </a:t>
            </a:r>
          </a:p>
          <a:p>
            <a:pPr marL="457200" indent="-457200">
              <a:buFont typeface="+mj-lt"/>
              <a:buAutoNum type="arabicPeriod"/>
            </a:pPr>
            <a:r>
              <a:rPr lang="en-US" sz="2000" dirty="0"/>
              <a:t>Guidance on Risk-Driven Approach for Estimating Construction Contingencies </a:t>
            </a:r>
          </a:p>
          <a:p>
            <a:pPr marL="457200" indent="-457200">
              <a:buFont typeface="+mj-lt"/>
              <a:buAutoNum type="arabicPeriod"/>
            </a:pPr>
            <a:r>
              <a:rPr lang="en-US" sz="2000" dirty="0"/>
              <a:t>Guidance on Historical Data-Driven Approach for Estimating Construction Contingencies </a:t>
            </a:r>
          </a:p>
          <a:p>
            <a:pPr marL="457200" indent="-457200">
              <a:buFont typeface="+mj-lt"/>
              <a:buAutoNum type="arabicPeriod"/>
            </a:pPr>
            <a:r>
              <a:rPr lang="en-US" sz="2000" dirty="0"/>
              <a:t>Guidance on Tracking and Monitoring Construction Contingencies </a:t>
            </a:r>
          </a:p>
        </p:txBody>
      </p:sp>
    </p:spTree>
    <p:extLst>
      <p:ext uri="{BB962C8B-B14F-4D97-AF65-F5344CB8AC3E}">
        <p14:creationId xmlns:p14="http://schemas.microsoft.com/office/powerpoint/2010/main" val="35448153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F4003-6F7E-4CF6-9C6D-8A0CB86BD4E1}"/>
              </a:ext>
            </a:extLst>
          </p:cNvPr>
          <p:cNvSpPr>
            <a:spLocks noGrp="1"/>
          </p:cNvSpPr>
          <p:nvPr>
            <p:ph type="title"/>
          </p:nvPr>
        </p:nvSpPr>
        <p:spPr>
          <a:xfrm>
            <a:off x="585108" y="530088"/>
            <a:ext cx="7886700" cy="6003234"/>
          </a:xfrm>
        </p:spPr>
        <p:txBody>
          <a:bodyPr>
            <a:normAutofit fontScale="90000"/>
          </a:bodyPr>
          <a:lstStyle/>
          <a:p>
            <a:pPr marL="0" marR="0" algn="ctr">
              <a:lnSpc>
                <a:spcPct val="115000"/>
              </a:lnSpc>
              <a:spcBef>
                <a:spcPts val="0"/>
              </a:spcBef>
              <a:spcAft>
                <a:spcPts val="0"/>
              </a:spcAft>
            </a:pPr>
            <a:r>
              <a:rPr lang="en-US" dirty="0"/>
              <a:t>Thank you</a:t>
            </a:r>
            <a:br>
              <a:rPr lang="en-US" dirty="0"/>
            </a:br>
            <a:br>
              <a:rPr lang="en-US" dirty="0"/>
            </a:br>
            <a:r>
              <a:rPr lang="en-US" sz="1600" dirty="0"/>
              <a:t>This presentation highlights the key findings of NCHRP Project 15-71: Contingency Factors to Account for Risk in Early Construction Cost Estimates for Transportation Infrastructure Projects. </a:t>
            </a:r>
            <a:br>
              <a:rPr lang="en-US" sz="1600" dirty="0"/>
            </a:br>
            <a:br>
              <a:rPr lang="en-US" sz="1600" dirty="0"/>
            </a:br>
            <a:r>
              <a:rPr lang="en-US" sz="1600" dirty="0"/>
              <a:t>More information is available in </a:t>
            </a:r>
            <a:r>
              <a:rPr lang="en-US" sz="1600" i="1" dirty="0"/>
              <a:t>NCHRP Research Report 1025:Contingency Factors to Account for Risk in Early Construction Cost Estimates for Transportation Infrastructure</a:t>
            </a:r>
            <a:r>
              <a:rPr lang="en-US" sz="1600" dirty="0"/>
              <a:t>, which can be obtained from the National Academies press website (www.nap.edu).</a:t>
            </a:r>
            <a:r>
              <a:rPr lang="en-US" sz="1600" i="1" dirty="0"/>
              <a:t> </a:t>
            </a:r>
            <a:br>
              <a:rPr lang="en-US" sz="1100" dirty="0">
                <a:latin typeface="Times New Roman" panose="02020603050405020304" pitchFamily="18" charset="0"/>
                <a:ea typeface="DengXian"/>
              </a:rPr>
            </a:br>
            <a:br>
              <a:rPr lang="en-US" sz="1600" dirty="0"/>
            </a:br>
            <a:r>
              <a:rPr lang="en-US" sz="1600" dirty="0"/>
              <a:t>The National Cooperative Highway Research Program (NCHRP) is sponsored by the individual state departments of transportation of the American Association of State Highway and Transportation Officials. NCHRP is administered by the Transportation Research Board (TRB), part of the National Academies of Sciences, Engineering, and Medicine, under a cooperative agreement with the Federal Highway Administration (FHWA).  Any opinions and conclusions expressed or implied in resulting research products are those of the individuals and organizations who performed the research and are not necessarily those of TRB; the National Academies of Sciences, Engineering, and Medicine; the FHWA; or NCHRP sponsors. </a:t>
            </a:r>
            <a:br>
              <a:rPr lang="en-US" sz="1600" dirty="0"/>
            </a:br>
            <a:br>
              <a:rPr lang="en-US" sz="1600" dirty="0"/>
            </a:br>
            <a:endParaRPr lang="en-US" sz="1200" dirty="0"/>
          </a:p>
        </p:txBody>
      </p:sp>
      <p:sp>
        <p:nvSpPr>
          <p:cNvPr id="4" name="Slide Number Placeholder 3">
            <a:extLst>
              <a:ext uri="{FF2B5EF4-FFF2-40B4-BE49-F238E27FC236}">
                <a16:creationId xmlns:a16="http://schemas.microsoft.com/office/drawing/2014/main" id="{160742CA-4DAF-4437-A832-8BDE7078B0CD}"/>
              </a:ext>
            </a:extLst>
          </p:cNvPr>
          <p:cNvSpPr>
            <a:spLocks noGrp="1"/>
          </p:cNvSpPr>
          <p:nvPr>
            <p:ph type="sldNum" sz="quarter" idx="12"/>
          </p:nvPr>
        </p:nvSpPr>
        <p:spPr/>
        <p:txBody>
          <a:bodyPr/>
          <a:lstStyle/>
          <a:p>
            <a:fld id="{01CAD1CC-3D4E-204A-B9A6-B313B9149B73}" type="slidenum">
              <a:rPr lang="en-US" smtClean="0"/>
              <a:t>30</a:t>
            </a:fld>
            <a:endParaRPr lang="en-US"/>
          </a:p>
        </p:txBody>
      </p:sp>
      <mc:AlternateContent xmlns:mc="http://schemas.openxmlformats.org/markup-compatibility/2006" xmlns:p14="http://schemas.microsoft.com/office/powerpoint/2010/main">
        <mc:Choice Requires="p14">
          <p:contentPart p14:bwMode="auto" r:id="rId3">
            <p14:nvContentPartPr>
              <p14:cNvPr id="5" name="Ink 4"/>
              <p14:cNvContentPartPr/>
              <p14:nvPr/>
            </p14:nvContentPartPr>
            <p14:xfrm>
              <a:off x="1204751" y="2076311"/>
              <a:ext cx="360" cy="360"/>
            </p14:xfrm>
          </p:contentPart>
        </mc:Choice>
        <mc:Fallback xmlns="">
          <p:pic>
            <p:nvPicPr>
              <p:cNvPr id="5" name="Ink 4"/>
              <p:cNvPicPr/>
              <p:nvPr/>
            </p:nvPicPr>
            <p:blipFill>
              <a:blip r:embed="rId4"/>
              <a:stretch>
                <a:fillRect/>
              </a:stretch>
            </p:blipFill>
            <p:spPr>
              <a:xfrm>
                <a:off x="1192871" y="2064431"/>
                <a:ext cx="24120" cy="24120"/>
              </a:xfrm>
              <a:prstGeom prst="rect">
                <a:avLst/>
              </a:prstGeom>
            </p:spPr>
          </p:pic>
        </mc:Fallback>
      </mc:AlternateContent>
    </p:spTree>
    <p:extLst>
      <p:ext uri="{BB962C8B-B14F-4D97-AF65-F5344CB8AC3E}">
        <p14:creationId xmlns:p14="http://schemas.microsoft.com/office/powerpoint/2010/main" val="3570446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F4003-6F7E-4CF6-9C6D-8A0CB86BD4E1}"/>
              </a:ext>
            </a:extLst>
          </p:cNvPr>
          <p:cNvSpPr>
            <a:spLocks noGrp="1"/>
          </p:cNvSpPr>
          <p:nvPr>
            <p:ph type="title"/>
          </p:nvPr>
        </p:nvSpPr>
        <p:spPr>
          <a:xfrm>
            <a:off x="628650" y="365126"/>
            <a:ext cx="7886700" cy="1325563"/>
          </a:xfrm>
        </p:spPr>
        <p:txBody>
          <a:bodyPr/>
          <a:lstStyle/>
          <a:p>
            <a:r>
              <a:rPr lang="en-US" dirty="0"/>
              <a:t>Major Elements of Construction Cost Estimate </a:t>
            </a:r>
          </a:p>
        </p:txBody>
      </p:sp>
      <p:sp>
        <p:nvSpPr>
          <p:cNvPr id="4" name="Slide Number Placeholder 3">
            <a:extLst>
              <a:ext uri="{FF2B5EF4-FFF2-40B4-BE49-F238E27FC236}">
                <a16:creationId xmlns:a16="http://schemas.microsoft.com/office/drawing/2014/main" id="{160742CA-4DAF-4437-A832-8BDE7078B0CD}"/>
              </a:ext>
            </a:extLst>
          </p:cNvPr>
          <p:cNvSpPr>
            <a:spLocks noGrp="1"/>
          </p:cNvSpPr>
          <p:nvPr>
            <p:ph type="sldNum" sz="quarter" idx="12"/>
          </p:nvPr>
        </p:nvSpPr>
        <p:spPr/>
        <p:txBody>
          <a:bodyPr/>
          <a:lstStyle/>
          <a:p>
            <a:fld id="{01CAD1CC-3D4E-204A-B9A6-B313B9149B73}" type="slidenum">
              <a:rPr lang="en-US" smtClean="0"/>
              <a:t>4</a:t>
            </a:fld>
            <a:endParaRPr lang="en-US"/>
          </a:p>
        </p:txBody>
      </p:sp>
      <p:sp>
        <p:nvSpPr>
          <p:cNvPr id="5" name="Content Placeholder 2">
            <a:extLst>
              <a:ext uri="{FF2B5EF4-FFF2-40B4-BE49-F238E27FC236}">
                <a16:creationId xmlns:a16="http://schemas.microsoft.com/office/drawing/2014/main" id="{4DBF9661-899B-3641-924D-76C6CF6F63FC}"/>
              </a:ext>
            </a:extLst>
          </p:cNvPr>
          <p:cNvSpPr>
            <a:spLocks noGrp="1"/>
          </p:cNvSpPr>
          <p:nvPr>
            <p:ph idx="1"/>
          </p:nvPr>
        </p:nvSpPr>
        <p:spPr>
          <a:xfrm>
            <a:off x="4749991" y="21606"/>
            <a:ext cx="4379495" cy="365125"/>
          </a:xfrm>
        </p:spPr>
        <p:txBody>
          <a:bodyPr>
            <a:normAutofit/>
          </a:bodyPr>
          <a:lstStyle/>
          <a:p>
            <a:pPr marL="0" indent="0" algn="r">
              <a:buNone/>
            </a:pPr>
            <a:r>
              <a:rPr lang="en-US" altLang="ko-KR" sz="1400" i="1" dirty="0"/>
              <a:t>2.</a:t>
            </a:r>
            <a:r>
              <a:rPr lang="ko-KR" altLang="en-US" sz="1400" i="1" dirty="0"/>
              <a:t> </a:t>
            </a:r>
            <a:r>
              <a:rPr lang="en-US" sz="1400" i="1" dirty="0"/>
              <a:t>Key Concepts – Construction Contingencies </a:t>
            </a:r>
          </a:p>
        </p:txBody>
      </p:sp>
      <p:pic>
        <p:nvPicPr>
          <p:cNvPr id="7" name="Picture 6">
            <a:extLst>
              <a:ext uri="{FF2B5EF4-FFF2-40B4-BE49-F238E27FC236}">
                <a16:creationId xmlns:a16="http://schemas.microsoft.com/office/drawing/2014/main" id="{3814AA6F-4DDF-5242-ADC9-649E7BEF453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8719" y="2419805"/>
            <a:ext cx="8596057" cy="3389647"/>
          </a:xfrm>
          <a:prstGeom prst="rect">
            <a:avLst/>
          </a:prstGeom>
        </p:spPr>
      </p:pic>
      <p:sp>
        <p:nvSpPr>
          <p:cNvPr id="6" name="TextBox 5">
            <a:extLst>
              <a:ext uri="{FF2B5EF4-FFF2-40B4-BE49-F238E27FC236}">
                <a16:creationId xmlns:a16="http://schemas.microsoft.com/office/drawing/2014/main" id="{6D399270-C1AB-4AFA-AD89-F78D271BA4DD}"/>
              </a:ext>
            </a:extLst>
          </p:cNvPr>
          <p:cNvSpPr txBox="1"/>
          <p:nvPr/>
        </p:nvSpPr>
        <p:spPr>
          <a:xfrm>
            <a:off x="444323" y="1690689"/>
            <a:ext cx="4703873" cy="400110"/>
          </a:xfrm>
          <a:prstGeom prst="rect">
            <a:avLst/>
          </a:prstGeom>
          <a:noFill/>
          <a:ln>
            <a:noFill/>
          </a:ln>
        </p:spPr>
        <p:txBody>
          <a:bodyPr wrap="square" rtlCol="0">
            <a:spAutoFit/>
          </a:bodyPr>
          <a:lstStyle/>
          <a:p>
            <a:pPr marL="169863" indent="-169863">
              <a:buFont typeface="Arial" panose="020B0604020202020204" pitchFamily="34" charset="0"/>
              <a:buChar char="•"/>
            </a:pPr>
            <a:r>
              <a:rPr lang="en-US" sz="2000" b="1" dirty="0">
                <a:latin typeface="Times" panose="02020603050405020304" pitchFamily="18" charset="0"/>
                <a:cs typeface="Times" panose="02020603050405020304" pitchFamily="18" charset="0"/>
              </a:rPr>
              <a:t>Contingency for Unknown Knowns</a:t>
            </a:r>
            <a:endParaRPr lang="en-US" sz="2400" b="1" dirty="0">
              <a:latin typeface="Times" panose="02020603050405020304" pitchFamily="18" charset="0"/>
              <a:cs typeface="Times" panose="02020603050405020304" pitchFamily="18" charset="0"/>
            </a:endParaRPr>
          </a:p>
        </p:txBody>
      </p:sp>
      <p:sp>
        <p:nvSpPr>
          <p:cNvPr id="3" name="TextBox 2">
            <a:extLst>
              <a:ext uri="{FF2B5EF4-FFF2-40B4-BE49-F238E27FC236}">
                <a16:creationId xmlns:a16="http://schemas.microsoft.com/office/drawing/2014/main" id="{6FB88886-1E6C-47DC-A974-E987874A8A99}"/>
              </a:ext>
            </a:extLst>
          </p:cNvPr>
          <p:cNvSpPr txBox="1"/>
          <p:nvPr/>
        </p:nvSpPr>
        <p:spPr>
          <a:xfrm>
            <a:off x="628650" y="5932583"/>
            <a:ext cx="7886700" cy="369332"/>
          </a:xfrm>
          <a:prstGeom prst="rect">
            <a:avLst/>
          </a:prstGeom>
          <a:noFill/>
        </p:spPr>
        <p:txBody>
          <a:bodyPr wrap="square" rtlCol="0">
            <a:spAutoFit/>
          </a:bodyPr>
          <a:lstStyle/>
          <a:p>
            <a:pPr algn="l"/>
            <a:r>
              <a:rPr lang="en-US" dirty="0">
                <a:latin typeface="Helvetica" pitchFamily="2" charset="0"/>
              </a:rPr>
              <a:t>Early Estimate = Base cost (itemized costs + allowance) + </a:t>
            </a:r>
            <a:r>
              <a:rPr lang="en-US" dirty="0">
                <a:solidFill>
                  <a:srgbClr val="AF0101"/>
                </a:solidFill>
                <a:highlight>
                  <a:srgbClr val="FFFF00"/>
                </a:highlight>
                <a:latin typeface="Helvetica" pitchFamily="2" charset="0"/>
              </a:rPr>
              <a:t>Contingency </a:t>
            </a:r>
          </a:p>
        </p:txBody>
      </p:sp>
    </p:spTree>
    <p:extLst>
      <p:ext uri="{BB962C8B-B14F-4D97-AF65-F5344CB8AC3E}">
        <p14:creationId xmlns:p14="http://schemas.microsoft.com/office/powerpoint/2010/main" val="10153204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F4003-6F7E-4CF6-9C6D-8A0CB86BD4E1}"/>
              </a:ext>
            </a:extLst>
          </p:cNvPr>
          <p:cNvSpPr>
            <a:spLocks noGrp="1"/>
          </p:cNvSpPr>
          <p:nvPr>
            <p:ph type="title"/>
          </p:nvPr>
        </p:nvSpPr>
        <p:spPr/>
        <p:txBody>
          <a:bodyPr/>
          <a:lstStyle/>
          <a:p>
            <a:r>
              <a:rPr lang="en-US" dirty="0"/>
              <a:t>Construction Contingency Estimating</a:t>
            </a:r>
          </a:p>
        </p:txBody>
      </p:sp>
      <p:sp>
        <p:nvSpPr>
          <p:cNvPr id="4" name="Slide Number Placeholder 3">
            <a:extLst>
              <a:ext uri="{FF2B5EF4-FFF2-40B4-BE49-F238E27FC236}">
                <a16:creationId xmlns:a16="http://schemas.microsoft.com/office/drawing/2014/main" id="{160742CA-4DAF-4437-A832-8BDE7078B0CD}"/>
              </a:ext>
            </a:extLst>
          </p:cNvPr>
          <p:cNvSpPr>
            <a:spLocks noGrp="1"/>
          </p:cNvSpPr>
          <p:nvPr>
            <p:ph type="sldNum" sz="quarter" idx="12"/>
          </p:nvPr>
        </p:nvSpPr>
        <p:spPr/>
        <p:txBody>
          <a:bodyPr/>
          <a:lstStyle/>
          <a:p>
            <a:fld id="{01CAD1CC-3D4E-204A-B9A6-B313B9149B73}" type="slidenum">
              <a:rPr lang="en-US" smtClean="0"/>
              <a:t>5</a:t>
            </a:fld>
            <a:endParaRPr lang="en-US"/>
          </a:p>
        </p:txBody>
      </p:sp>
      <p:sp>
        <p:nvSpPr>
          <p:cNvPr id="5" name="Content Placeholder 2">
            <a:extLst>
              <a:ext uri="{FF2B5EF4-FFF2-40B4-BE49-F238E27FC236}">
                <a16:creationId xmlns:a16="http://schemas.microsoft.com/office/drawing/2014/main" id="{4DBF9661-899B-3641-924D-76C6CF6F63FC}"/>
              </a:ext>
            </a:extLst>
          </p:cNvPr>
          <p:cNvSpPr>
            <a:spLocks noGrp="1"/>
          </p:cNvSpPr>
          <p:nvPr>
            <p:ph idx="1"/>
          </p:nvPr>
        </p:nvSpPr>
        <p:spPr>
          <a:xfrm>
            <a:off x="4347369" y="8163"/>
            <a:ext cx="4777782" cy="365125"/>
          </a:xfrm>
        </p:spPr>
        <p:txBody>
          <a:bodyPr>
            <a:noAutofit/>
          </a:bodyPr>
          <a:lstStyle/>
          <a:p>
            <a:pPr marL="0" indent="0" algn="r">
              <a:buNone/>
            </a:pPr>
            <a:r>
              <a:rPr lang="en-US" altLang="ko-KR" sz="1400" i="1" dirty="0"/>
              <a:t>3.</a:t>
            </a:r>
            <a:r>
              <a:rPr lang="ko-KR" altLang="en-US" sz="1400" i="1" dirty="0"/>
              <a:t> </a:t>
            </a:r>
            <a:r>
              <a:rPr lang="en-US" sz="1400" i="1" dirty="0"/>
              <a:t>Estimation Methods for Construction Contingencies</a:t>
            </a:r>
          </a:p>
        </p:txBody>
      </p:sp>
      <p:sp>
        <p:nvSpPr>
          <p:cNvPr id="7" name="Rectangle 6">
            <a:extLst>
              <a:ext uri="{FF2B5EF4-FFF2-40B4-BE49-F238E27FC236}">
                <a16:creationId xmlns:a16="http://schemas.microsoft.com/office/drawing/2014/main" id="{2CF10E70-0C42-BC4B-A96E-98E8FCF43A4A}"/>
              </a:ext>
            </a:extLst>
          </p:cNvPr>
          <p:cNvSpPr/>
          <p:nvPr/>
        </p:nvSpPr>
        <p:spPr>
          <a:xfrm>
            <a:off x="1711772" y="1919291"/>
            <a:ext cx="1179830" cy="62544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Times" panose="02020603050405020304" pitchFamily="18" charset="0"/>
                <a:cs typeface="Times" panose="02020603050405020304" pitchFamily="18" charset="0"/>
              </a:rPr>
              <a:t>Contingency estimating methods</a:t>
            </a:r>
          </a:p>
        </p:txBody>
      </p:sp>
      <p:sp>
        <p:nvSpPr>
          <p:cNvPr id="8" name="Rectangle 7">
            <a:extLst>
              <a:ext uri="{FF2B5EF4-FFF2-40B4-BE49-F238E27FC236}">
                <a16:creationId xmlns:a16="http://schemas.microsoft.com/office/drawing/2014/main" id="{6D9D29FD-CF25-D140-95D9-8C1E32C25688}"/>
              </a:ext>
            </a:extLst>
          </p:cNvPr>
          <p:cNvSpPr/>
          <p:nvPr/>
        </p:nvSpPr>
        <p:spPr>
          <a:xfrm>
            <a:off x="2944783" y="3058633"/>
            <a:ext cx="1286193" cy="4803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Times" panose="02020603050405020304" pitchFamily="18" charset="0"/>
                <a:cs typeface="Times" panose="02020603050405020304" pitchFamily="18" charset="0"/>
              </a:rPr>
              <a:t>Probabilistic approach</a:t>
            </a:r>
          </a:p>
        </p:txBody>
      </p:sp>
      <p:sp>
        <p:nvSpPr>
          <p:cNvPr id="9" name="Rectangle 8">
            <a:extLst>
              <a:ext uri="{FF2B5EF4-FFF2-40B4-BE49-F238E27FC236}">
                <a16:creationId xmlns:a16="http://schemas.microsoft.com/office/drawing/2014/main" id="{8248287F-7320-5C41-A8B4-C1A8D3C08202}"/>
              </a:ext>
            </a:extLst>
          </p:cNvPr>
          <p:cNvSpPr/>
          <p:nvPr/>
        </p:nvSpPr>
        <p:spPr>
          <a:xfrm>
            <a:off x="372398" y="3058633"/>
            <a:ext cx="1286193" cy="480359"/>
          </a:xfrm>
          <a:prstGeom prst="rect">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Times" panose="02020603050405020304" pitchFamily="18" charset="0"/>
                <a:cs typeface="Times" panose="02020603050405020304" pitchFamily="18" charset="0"/>
              </a:rPr>
              <a:t>Deterministic approach</a:t>
            </a:r>
          </a:p>
        </p:txBody>
      </p:sp>
      <p:cxnSp>
        <p:nvCxnSpPr>
          <p:cNvPr id="14" name="Elbow Connector 13">
            <a:extLst>
              <a:ext uri="{FF2B5EF4-FFF2-40B4-BE49-F238E27FC236}">
                <a16:creationId xmlns:a16="http://schemas.microsoft.com/office/drawing/2014/main" id="{4DBA940D-8584-D041-A7E3-581FFDCA9A40}"/>
              </a:ext>
            </a:extLst>
          </p:cNvPr>
          <p:cNvCxnSpPr>
            <a:cxnSpLocks/>
            <a:stCxn id="7" idx="2"/>
            <a:endCxn id="9" idx="0"/>
          </p:cNvCxnSpPr>
          <p:nvPr/>
        </p:nvCxnSpPr>
        <p:spPr>
          <a:xfrm rot="5400000">
            <a:off x="1401640" y="2158586"/>
            <a:ext cx="513902" cy="1286192"/>
          </a:xfrm>
          <a:prstGeom prst="bentConnector3">
            <a:avLst/>
          </a:prstGeom>
          <a:ln w="9525">
            <a:tailEnd type="none"/>
          </a:ln>
        </p:spPr>
        <p:style>
          <a:lnRef idx="1">
            <a:schemeClr val="dk1"/>
          </a:lnRef>
          <a:fillRef idx="0">
            <a:schemeClr val="dk1"/>
          </a:fillRef>
          <a:effectRef idx="0">
            <a:schemeClr val="dk1"/>
          </a:effectRef>
          <a:fontRef idx="minor">
            <a:schemeClr val="tx1"/>
          </a:fontRef>
        </p:style>
      </p:cxnSp>
      <p:cxnSp>
        <p:nvCxnSpPr>
          <p:cNvPr id="16" name="Elbow Connector 15">
            <a:extLst>
              <a:ext uri="{FF2B5EF4-FFF2-40B4-BE49-F238E27FC236}">
                <a16:creationId xmlns:a16="http://schemas.microsoft.com/office/drawing/2014/main" id="{E616F9F0-C30C-624A-A27B-8F83E1C87CC8}"/>
              </a:ext>
            </a:extLst>
          </p:cNvPr>
          <p:cNvCxnSpPr>
            <a:cxnSpLocks/>
            <a:stCxn id="7" idx="2"/>
            <a:endCxn id="8" idx="0"/>
          </p:cNvCxnSpPr>
          <p:nvPr/>
        </p:nvCxnSpPr>
        <p:spPr>
          <a:xfrm rot="16200000" flipH="1">
            <a:off x="2687832" y="2158585"/>
            <a:ext cx="513902" cy="1286193"/>
          </a:xfrm>
          <a:prstGeom prst="bentConnector3">
            <a:avLst/>
          </a:prstGeom>
          <a:ln w="9525">
            <a:tailEnd type="none"/>
          </a:ln>
        </p:spPr>
        <p:style>
          <a:lnRef idx="1">
            <a:schemeClr val="dk1"/>
          </a:lnRef>
          <a:fillRef idx="0">
            <a:schemeClr val="dk1"/>
          </a:fillRef>
          <a:effectRef idx="0">
            <a:schemeClr val="dk1"/>
          </a:effectRef>
          <a:fontRef idx="minor">
            <a:schemeClr val="tx1"/>
          </a:fontRef>
        </p:style>
      </p:cxnSp>
      <p:sp>
        <p:nvSpPr>
          <p:cNvPr id="24" name="Rectangle 23">
            <a:extLst>
              <a:ext uri="{FF2B5EF4-FFF2-40B4-BE49-F238E27FC236}">
                <a16:creationId xmlns:a16="http://schemas.microsoft.com/office/drawing/2014/main" id="{0D9CB3B0-4864-764B-88E4-692D051E3BA5}"/>
              </a:ext>
            </a:extLst>
          </p:cNvPr>
          <p:cNvSpPr/>
          <p:nvPr/>
        </p:nvSpPr>
        <p:spPr>
          <a:xfrm>
            <a:off x="372398" y="4918515"/>
            <a:ext cx="1286193" cy="323701"/>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Times" panose="02020603050405020304" pitchFamily="18" charset="0"/>
                <a:cs typeface="Times" panose="02020603050405020304" pitchFamily="18" charset="0"/>
              </a:rPr>
              <a:t>Expert judgment</a:t>
            </a:r>
          </a:p>
        </p:txBody>
      </p:sp>
      <p:cxnSp>
        <p:nvCxnSpPr>
          <p:cNvPr id="26" name="Straight Connector 25">
            <a:extLst>
              <a:ext uri="{FF2B5EF4-FFF2-40B4-BE49-F238E27FC236}">
                <a16:creationId xmlns:a16="http://schemas.microsoft.com/office/drawing/2014/main" id="{D455019B-CF91-5847-85F5-CC224965F67F}"/>
              </a:ext>
            </a:extLst>
          </p:cNvPr>
          <p:cNvCxnSpPr>
            <a:stCxn id="9" idx="2"/>
            <a:endCxn id="24" idx="0"/>
          </p:cNvCxnSpPr>
          <p:nvPr/>
        </p:nvCxnSpPr>
        <p:spPr>
          <a:xfrm>
            <a:off x="1015495" y="3538992"/>
            <a:ext cx="0" cy="1379523"/>
          </a:xfrm>
          <a:prstGeom prst="line">
            <a:avLst/>
          </a:prstGeom>
          <a:ln w="9525">
            <a:tailEnd type="none"/>
          </a:ln>
        </p:spPr>
        <p:style>
          <a:lnRef idx="1">
            <a:schemeClr val="dk1"/>
          </a:lnRef>
          <a:fillRef idx="0">
            <a:schemeClr val="dk1"/>
          </a:fillRef>
          <a:effectRef idx="0">
            <a:schemeClr val="dk1"/>
          </a:effectRef>
          <a:fontRef idx="minor">
            <a:schemeClr val="tx1"/>
          </a:fontRef>
        </p:style>
      </p:cxnSp>
      <p:sp>
        <p:nvSpPr>
          <p:cNvPr id="22" name="Rectangle 21">
            <a:extLst>
              <a:ext uri="{FF2B5EF4-FFF2-40B4-BE49-F238E27FC236}">
                <a16:creationId xmlns:a16="http://schemas.microsoft.com/office/drawing/2014/main" id="{6B9DA9D1-688B-BA45-B946-221D3372D0CE}"/>
              </a:ext>
            </a:extLst>
          </p:cNvPr>
          <p:cNvSpPr/>
          <p:nvPr/>
        </p:nvSpPr>
        <p:spPr>
          <a:xfrm>
            <a:off x="372398" y="3912675"/>
            <a:ext cx="1286193" cy="323701"/>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Times" panose="02020603050405020304" pitchFamily="18" charset="0"/>
                <a:cs typeface="Times" panose="02020603050405020304" pitchFamily="18" charset="0"/>
              </a:rPr>
              <a:t>Fixed percentage</a:t>
            </a:r>
          </a:p>
        </p:txBody>
      </p:sp>
      <p:sp>
        <p:nvSpPr>
          <p:cNvPr id="23" name="Rectangle 22">
            <a:extLst>
              <a:ext uri="{FF2B5EF4-FFF2-40B4-BE49-F238E27FC236}">
                <a16:creationId xmlns:a16="http://schemas.microsoft.com/office/drawing/2014/main" id="{00D901B3-053E-A945-8F68-081CE480C937}"/>
              </a:ext>
            </a:extLst>
          </p:cNvPr>
          <p:cNvSpPr/>
          <p:nvPr/>
        </p:nvSpPr>
        <p:spPr>
          <a:xfrm>
            <a:off x="372398" y="4415595"/>
            <a:ext cx="1286193" cy="323701"/>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Times" panose="02020603050405020304" pitchFamily="18" charset="0"/>
                <a:cs typeface="Times" panose="02020603050405020304" pitchFamily="18" charset="0"/>
              </a:rPr>
              <a:t>Sliding scale</a:t>
            </a:r>
          </a:p>
        </p:txBody>
      </p:sp>
      <p:sp>
        <p:nvSpPr>
          <p:cNvPr id="31" name="Rectangle 30">
            <a:extLst>
              <a:ext uri="{FF2B5EF4-FFF2-40B4-BE49-F238E27FC236}">
                <a16:creationId xmlns:a16="http://schemas.microsoft.com/office/drawing/2014/main" id="{D280CBA7-C50E-D04E-BB54-64A76E1AC965}"/>
              </a:ext>
            </a:extLst>
          </p:cNvPr>
          <p:cNvSpPr/>
          <p:nvPr/>
        </p:nvSpPr>
        <p:spPr>
          <a:xfrm>
            <a:off x="2953038" y="5407270"/>
            <a:ext cx="1286193" cy="323701"/>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Times" panose="02020603050405020304" pitchFamily="18" charset="0"/>
                <a:cs typeface="Times" panose="02020603050405020304" pitchFamily="18" charset="0"/>
              </a:rPr>
              <a:t>Parametric estimating</a:t>
            </a:r>
          </a:p>
        </p:txBody>
      </p:sp>
      <p:cxnSp>
        <p:nvCxnSpPr>
          <p:cNvPr id="32" name="Straight Connector 31">
            <a:extLst>
              <a:ext uri="{FF2B5EF4-FFF2-40B4-BE49-F238E27FC236}">
                <a16:creationId xmlns:a16="http://schemas.microsoft.com/office/drawing/2014/main" id="{92ACE9CD-795B-5B4E-8FA6-CCF9BA4AD4A8}"/>
              </a:ext>
            </a:extLst>
          </p:cNvPr>
          <p:cNvCxnSpPr>
            <a:cxnSpLocks/>
            <a:stCxn id="8" idx="2"/>
            <a:endCxn id="31" idx="0"/>
          </p:cNvCxnSpPr>
          <p:nvPr/>
        </p:nvCxnSpPr>
        <p:spPr>
          <a:xfrm>
            <a:off x="3587880" y="3538992"/>
            <a:ext cx="8255" cy="1868278"/>
          </a:xfrm>
          <a:prstGeom prst="line">
            <a:avLst/>
          </a:prstGeom>
          <a:ln w="9525">
            <a:tailEnd type="none"/>
          </a:ln>
        </p:spPr>
        <p:style>
          <a:lnRef idx="1">
            <a:schemeClr val="dk1"/>
          </a:lnRef>
          <a:fillRef idx="0">
            <a:schemeClr val="dk1"/>
          </a:fillRef>
          <a:effectRef idx="0">
            <a:schemeClr val="dk1"/>
          </a:effectRef>
          <a:fontRef idx="minor">
            <a:schemeClr val="tx1"/>
          </a:fontRef>
        </p:style>
      </p:cxnSp>
      <p:sp>
        <p:nvSpPr>
          <p:cNvPr id="28" name="Rectangle 27">
            <a:extLst>
              <a:ext uri="{FF2B5EF4-FFF2-40B4-BE49-F238E27FC236}">
                <a16:creationId xmlns:a16="http://schemas.microsoft.com/office/drawing/2014/main" id="{C4E3E258-EEA1-5041-BE27-AAB9888B3670}"/>
              </a:ext>
            </a:extLst>
          </p:cNvPr>
          <p:cNvSpPr/>
          <p:nvPr/>
        </p:nvSpPr>
        <p:spPr>
          <a:xfrm>
            <a:off x="2953038" y="4918515"/>
            <a:ext cx="1286193" cy="323701"/>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Times" panose="02020603050405020304" pitchFamily="18" charset="0"/>
                <a:cs typeface="Times" panose="02020603050405020304" pitchFamily="18" charset="0"/>
              </a:rPr>
              <a:t>PERT</a:t>
            </a:r>
          </a:p>
        </p:txBody>
      </p:sp>
      <p:sp>
        <p:nvSpPr>
          <p:cNvPr id="29" name="Rectangle 28">
            <a:extLst>
              <a:ext uri="{FF2B5EF4-FFF2-40B4-BE49-F238E27FC236}">
                <a16:creationId xmlns:a16="http://schemas.microsoft.com/office/drawing/2014/main" id="{3D9C69A8-6398-6043-A69B-9C5BBBE27954}"/>
              </a:ext>
            </a:extLst>
          </p:cNvPr>
          <p:cNvSpPr/>
          <p:nvPr/>
        </p:nvSpPr>
        <p:spPr>
          <a:xfrm>
            <a:off x="2953038" y="3912675"/>
            <a:ext cx="1286193" cy="323701"/>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Times" panose="02020603050405020304" pitchFamily="18" charset="0"/>
                <a:cs typeface="Times" panose="02020603050405020304" pitchFamily="18" charset="0"/>
              </a:rPr>
              <a:t>Expected value</a:t>
            </a:r>
          </a:p>
        </p:txBody>
      </p:sp>
      <p:sp>
        <p:nvSpPr>
          <p:cNvPr id="30" name="Rectangle 29">
            <a:extLst>
              <a:ext uri="{FF2B5EF4-FFF2-40B4-BE49-F238E27FC236}">
                <a16:creationId xmlns:a16="http://schemas.microsoft.com/office/drawing/2014/main" id="{CC5C09B3-8468-1246-A489-4AF9B1A0D6CA}"/>
              </a:ext>
            </a:extLst>
          </p:cNvPr>
          <p:cNvSpPr/>
          <p:nvPr/>
        </p:nvSpPr>
        <p:spPr>
          <a:xfrm>
            <a:off x="2953038" y="4415595"/>
            <a:ext cx="1286193" cy="323701"/>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latin typeface="Times" panose="02020603050405020304" pitchFamily="18" charset="0"/>
                <a:cs typeface="Times" panose="02020603050405020304" pitchFamily="18" charset="0"/>
              </a:rPr>
              <a:t>Monte-Carlo simulation</a:t>
            </a:r>
          </a:p>
        </p:txBody>
      </p:sp>
      <p:sp>
        <p:nvSpPr>
          <p:cNvPr id="19" name="TextBox 18">
            <a:extLst>
              <a:ext uri="{FF2B5EF4-FFF2-40B4-BE49-F238E27FC236}">
                <a16:creationId xmlns:a16="http://schemas.microsoft.com/office/drawing/2014/main" id="{BDBACF78-C4DA-435C-A201-E48E54FCD82B}"/>
              </a:ext>
            </a:extLst>
          </p:cNvPr>
          <p:cNvSpPr txBox="1"/>
          <p:nvPr/>
        </p:nvSpPr>
        <p:spPr>
          <a:xfrm>
            <a:off x="4515283" y="1974551"/>
            <a:ext cx="3618150" cy="400110"/>
          </a:xfrm>
          <a:prstGeom prst="rect">
            <a:avLst/>
          </a:prstGeom>
          <a:noFill/>
          <a:ln>
            <a:noFill/>
          </a:ln>
        </p:spPr>
        <p:txBody>
          <a:bodyPr wrap="square" rtlCol="0">
            <a:spAutoFit/>
          </a:bodyPr>
          <a:lstStyle/>
          <a:p>
            <a:pPr marL="169863" indent="-169863">
              <a:buFont typeface="Arial" panose="020B0604020202020204" pitchFamily="34" charset="0"/>
              <a:buChar char="•"/>
            </a:pPr>
            <a:r>
              <a:rPr lang="en-US" sz="2000" b="1" dirty="0">
                <a:latin typeface="Times" panose="02020603050405020304" pitchFamily="18" charset="0"/>
                <a:cs typeface="Times" panose="02020603050405020304" pitchFamily="18" charset="0"/>
              </a:rPr>
              <a:t>Deterministic approach</a:t>
            </a:r>
            <a:endParaRPr lang="en-US" sz="2400" b="1" dirty="0">
              <a:latin typeface="Times" panose="02020603050405020304" pitchFamily="18" charset="0"/>
              <a:cs typeface="Times" panose="02020603050405020304" pitchFamily="18" charset="0"/>
            </a:endParaRPr>
          </a:p>
        </p:txBody>
      </p:sp>
      <p:sp>
        <p:nvSpPr>
          <p:cNvPr id="20" name="TextBox 19">
            <a:extLst>
              <a:ext uri="{FF2B5EF4-FFF2-40B4-BE49-F238E27FC236}">
                <a16:creationId xmlns:a16="http://schemas.microsoft.com/office/drawing/2014/main" id="{F882059B-21AE-4C18-AAC6-54975897AF8C}"/>
              </a:ext>
            </a:extLst>
          </p:cNvPr>
          <p:cNvSpPr txBox="1"/>
          <p:nvPr/>
        </p:nvSpPr>
        <p:spPr>
          <a:xfrm>
            <a:off x="4515283" y="4111844"/>
            <a:ext cx="3618150" cy="400110"/>
          </a:xfrm>
          <a:prstGeom prst="rect">
            <a:avLst/>
          </a:prstGeom>
          <a:noFill/>
          <a:ln>
            <a:noFill/>
          </a:ln>
        </p:spPr>
        <p:txBody>
          <a:bodyPr wrap="square" rtlCol="0">
            <a:spAutoFit/>
          </a:bodyPr>
          <a:lstStyle/>
          <a:p>
            <a:pPr marL="169863" indent="-169863">
              <a:buFont typeface="Arial" panose="020B0604020202020204" pitchFamily="34" charset="0"/>
              <a:buChar char="•"/>
            </a:pPr>
            <a:r>
              <a:rPr lang="en-US" sz="2000" b="1" dirty="0">
                <a:latin typeface="Times" panose="02020603050405020304" pitchFamily="18" charset="0"/>
                <a:cs typeface="Times" panose="02020603050405020304" pitchFamily="18" charset="0"/>
              </a:rPr>
              <a:t>Probabilistic approach</a:t>
            </a:r>
            <a:endParaRPr lang="en-US" sz="2400" b="1" dirty="0">
              <a:latin typeface="Times" panose="02020603050405020304" pitchFamily="18" charset="0"/>
              <a:cs typeface="Times" panose="02020603050405020304" pitchFamily="18" charset="0"/>
            </a:endParaRPr>
          </a:p>
        </p:txBody>
      </p:sp>
      <p:sp>
        <p:nvSpPr>
          <p:cNvPr id="21" name="TextBox 20">
            <a:extLst>
              <a:ext uri="{FF2B5EF4-FFF2-40B4-BE49-F238E27FC236}">
                <a16:creationId xmlns:a16="http://schemas.microsoft.com/office/drawing/2014/main" id="{1E94C2C3-7815-48FE-8DCF-FCCF1D75E01B}"/>
              </a:ext>
            </a:extLst>
          </p:cNvPr>
          <p:cNvSpPr txBox="1"/>
          <p:nvPr/>
        </p:nvSpPr>
        <p:spPr>
          <a:xfrm>
            <a:off x="4619513" y="2369956"/>
            <a:ext cx="4462096" cy="1704569"/>
          </a:xfrm>
          <a:prstGeom prst="rect">
            <a:avLst/>
          </a:prstGeom>
          <a:noFill/>
          <a:ln>
            <a:noFill/>
          </a:ln>
        </p:spPr>
        <p:txBody>
          <a:bodyPr wrap="square" rtlCol="0">
            <a:spAutoFit/>
          </a:bodyPr>
          <a:lstStyle/>
          <a:p>
            <a:pPr marL="285750" indent="-285750">
              <a:lnSpc>
                <a:spcPct val="150000"/>
              </a:lnSpc>
              <a:buFontTx/>
              <a:buChar char="-"/>
            </a:pPr>
            <a:r>
              <a:rPr lang="en-US" dirty="0">
                <a:latin typeface="Times" panose="02020603050405020304" pitchFamily="18" charset="0"/>
                <a:cs typeface="Times" panose="02020603050405020304" pitchFamily="18" charset="0"/>
              </a:rPr>
              <a:t>Determine </a:t>
            </a:r>
            <a:r>
              <a:rPr lang="en-US" dirty="0">
                <a:solidFill>
                  <a:srgbClr val="FF0000"/>
                </a:solidFill>
                <a:latin typeface="Times" panose="02020603050405020304" pitchFamily="18" charset="0"/>
                <a:cs typeface="Times" panose="02020603050405020304" pitchFamily="18" charset="0"/>
              </a:rPr>
              <a:t>a single point estimate</a:t>
            </a:r>
            <a:r>
              <a:rPr lang="en-US" dirty="0">
                <a:latin typeface="Times" panose="02020603050405020304" pitchFamily="18" charset="0"/>
                <a:cs typeface="Times" panose="02020603050405020304" pitchFamily="18" charset="0"/>
              </a:rPr>
              <a:t>.</a:t>
            </a:r>
          </a:p>
          <a:p>
            <a:pPr marL="285750" indent="-285750">
              <a:lnSpc>
                <a:spcPct val="150000"/>
              </a:lnSpc>
              <a:buFontTx/>
              <a:buChar char="-"/>
            </a:pPr>
            <a:r>
              <a:rPr lang="en-US" dirty="0">
                <a:latin typeface="Times" panose="02020603050405020304" pitchFamily="18" charset="0"/>
                <a:cs typeface="Times" panose="02020603050405020304" pitchFamily="18" charset="0"/>
              </a:rPr>
              <a:t>Appropriate when estimators are familiar with the type of the project from their experience.</a:t>
            </a:r>
          </a:p>
        </p:txBody>
      </p:sp>
      <p:sp>
        <p:nvSpPr>
          <p:cNvPr id="25" name="TextBox 24">
            <a:extLst>
              <a:ext uri="{FF2B5EF4-FFF2-40B4-BE49-F238E27FC236}">
                <a16:creationId xmlns:a16="http://schemas.microsoft.com/office/drawing/2014/main" id="{96A587A1-4A73-4053-972B-5EF3AABFCBC6}"/>
              </a:ext>
            </a:extLst>
          </p:cNvPr>
          <p:cNvSpPr txBox="1"/>
          <p:nvPr/>
        </p:nvSpPr>
        <p:spPr>
          <a:xfrm>
            <a:off x="4619513" y="4473131"/>
            <a:ext cx="4462096" cy="1704569"/>
          </a:xfrm>
          <a:prstGeom prst="rect">
            <a:avLst/>
          </a:prstGeom>
          <a:noFill/>
          <a:ln>
            <a:noFill/>
          </a:ln>
        </p:spPr>
        <p:txBody>
          <a:bodyPr wrap="square" rtlCol="0">
            <a:spAutoFit/>
          </a:bodyPr>
          <a:lstStyle/>
          <a:p>
            <a:pPr marL="285750" indent="-285750">
              <a:lnSpc>
                <a:spcPct val="150000"/>
              </a:lnSpc>
              <a:buFontTx/>
              <a:buChar char="-"/>
            </a:pPr>
            <a:r>
              <a:rPr lang="en-US" dirty="0">
                <a:solidFill>
                  <a:srgbClr val="FF0000"/>
                </a:solidFill>
                <a:latin typeface="Times" panose="02020603050405020304" pitchFamily="18" charset="0"/>
                <a:cs typeface="Times" panose="02020603050405020304" pitchFamily="18" charset="0"/>
              </a:rPr>
              <a:t>Modeling uncertainty</a:t>
            </a:r>
            <a:r>
              <a:rPr lang="en-US" dirty="0">
                <a:latin typeface="Times" panose="02020603050405020304" pitchFamily="18" charset="0"/>
                <a:cs typeface="Times" panose="02020603050405020304" pitchFamily="18" charset="0"/>
              </a:rPr>
              <a:t> through statistical techniques.</a:t>
            </a:r>
          </a:p>
          <a:p>
            <a:pPr marL="285750" indent="-285750">
              <a:lnSpc>
                <a:spcPct val="150000"/>
              </a:lnSpc>
              <a:buFontTx/>
              <a:buChar char="-"/>
            </a:pPr>
            <a:r>
              <a:rPr lang="en-US" dirty="0">
                <a:latin typeface="Times" panose="02020603050405020304" pitchFamily="18" charset="0"/>
                <a:cs typeface="Times" panose="02020603050405020304" pitchFamily="18" charset="0"/>
              </a:rPr>
              <a:t>Quantify risk impacts of probability with given project information.</a:t>
            </a:r>
          </a:p>
        </p:txBody>
      </p:sp>
    </p:spTree>
    <p:extLst>
      <p:ext uri="{BB962C8B-B14F-4D97-AF65-F5344CB8AC3E}">
        <p14:creationId xmlns:p14="http://schemas.microsoft.com/office/powerpoint/2010/main" val="2203658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F4003-6F7E-4CF6-9C6D-8A0CB86BD4E1}"/>
              </a:ext>
            </a:extLst>
          </p:cNvPr>
          <p:cNvSpPr>
            <a:spLocks noGrp="1"/>
          </p:cNvSpPr>
          <p:nvPr>
            <p:ph type="title"/>
          </p:nvPr>
        </p:nvSpPr>
        <p:spPr/>
        <p:txBody>
          <a:bodyPr/>
          <a:lstStyle/>
          <a:p>
            <a:r>
              <a:rPr lang="en-US" dirty="0"/>
              <a:t>Deterministic approach</a:t>
            </a:r>
          </a:p>
        </p:txBody>
      </p:sp>
      <p:sp>
        <p:nvSpPr>
          <p:cNvPr id="4" name="Slide Number Placeholder 3">
            <a:extLst>
              <a:ext uri="{FF2B5EF4-FFF2-40B4-BE49-F238E27FC236}">
                <a16:creationId xmlns:a16="http://schemas.microsoft.com/office/drawing/2014/main" id="{160742CA-4DAF-4437-A832-8BDE7078B0CD}"/>
              </a:ext>
            </a:extLst>
          </p:cNvPr>
          <p:cNvSpPr>
            <a:spLocks noGrp="1"/>
          </p:cNvSpPr>
          <p:nvPr>
            <p:ph type="sldNum" sz="quarter" idx="12"/>
          </p:nvPr>
        </p:nvSpPr>
        <p:spPr/>
        <p:txBody>
          <a:bodyPr/>
          <a:lstStyle/>
          <a:p>
            <a:fld id="{01CAD1CC-3D4E-204A-B9A6-B313B9149B73}" type="slidenum">
              <a:rPr lang="en-US" smtClean="0"/>
              <a:t>6</a:t>
            </a:fld>
            <a:endParaRPr lang="en-US" dirty="0"/>
          </a:p>
        </p:txBody>
      </p:sp>
      <p:sp>
        <p:nvSpPr>
          <p:cNvPr id="7" name="TextBox 6">
            <a:extLst>
              <a:ext uri="{FF2B5EF4-FFF2-40B4-BE49-F238E27FC236}">
                <a16:creationId xmlns:a16="http://schemas.microsoft.com/office/drawing/2014/main" id="{9E1C8569-36FC-4A44-90C8-7C168F31CE3D}"/>
              </a:ext>
            </a:extLst>
          </p:cNvPr>
          <p:cNvSpPr txBox="1"/>
          <p:nvPr/>
        </p:nvSpPr>
        <p:spPr>
          <a:xfrm>
            <a:off x="548266" y="1826064"/>
            <a:ext cx="2607733" cy="338554"/>
          </a:xfrm>
          <a:prstGeom prst="rect">
            <a:avLst/>
          </a:prstGeom>
          <a:solidFill>
            <a:schemeClr val="accent1">
              <a:lumMod val="50000"/>
            </a:schemeClr>
          </a:solidFill>
        </p:spPr>
        <p:txBody>
          <a:bodyPr wrap="square" lIns="0" rIns="0" rtlCol="0">
            <a:spAutoFit/>
          </a:bodyPr>
          <a:lstStyle/>
          <a:p>
            <a:pPr algn="ctr"/>
            <a:r>
              <a:rPr lang="en-US" sz="1600" dirty="0">
                <a:solidFill>
                  <a:schemeClr val="bg1"/>
                </a:solidFill>
                <a:latin typeface="Times" panose="02020603050405020304" pitchFamily="18" charset="0"/>
                <a:cs typeface="Times" panose="02020603050405020304" pitchFamily="18" charset="0"/>
              </a:rPr>
              <a:t>Fixed percentage of base cost </a:t>
            </a:r>
          </a:p>
        </p:txBody>
      </p:sp>
      <p:sp>
        <p:nvSpPr>
          <p:cNvPr id="13" name="Rounded Rectangle 12">
            <a:extLst>
              <a:ext uri="{FF2B5EF4-FFF2-40B4-BE49-F238E27FC236}">
                <a16:creationId xmlns:a16="http://schemas.microsoft.com/office/drawing/2014/main" id="{596B4D76-FAEC-2A44-B11C-A65438984DFC}"/>
              </a:ext>
            </a:extLst>
          </p:cNvPr>
          <p:cNvSpPr/>
          <p:nvPr/>
        </p:nvSpPr>
        <p:spPr>
          <a:xfrm>
            <a:off x="5910489" y="1650497"/>
            <a:ext cx="2607733" cy="3213603"/>
          </a:xfrm>
          <a:prstGeom prst="roundRect">
            <a:avLst>
              <a:gd name="adj" fmla="val 0"/>
            </a:avLst>
          </a:prstGeom>
          <a:noFill/>
          <a:ln w="12700">
            <a:solidFill>
              <a:schemeClr val="tx1">
                <a:lumMod val="75000"/>
                <a:lumOff val="25000"/>
              </a:schemeClr>
            </a:solidFill>
          </a:ln>
        </p:spPr>
        <p:txBody>
          <a:bodyPr wrap="square" rtlCol="0" anchor="ctr">
            <a:noAutofit/>
          </a:bodyPr>
          <a:lstStyle/>
          <a:p>
            <a:pPr algn="ctr"/>
            <a:endParaRPr lang="en-US" dirty="0">
              <a:latin typeface="Helvetica" pitchFamily="2" charset="0"/>
            </a:endParaRPr>
          </a:p>
        </p:txBody>
      </p:sp>
      <p:sp>
        <p:nvSpPr>
          <p:cNvPr id="16" name="Rounded Rectangle 15">
            <a:extLst>
              <a:ext uri="{FF2B5EF4-FFF2-40B4-BE49-F238E27FC236}">
                <a16:creationId xmlns:a16="http://schemas.microsoft.com/office/drawing/2014/main" id="{7F119453-439F-DC4D-8B3F-C9204C8EB54C}"/>
              </a:ext>
            </a:extLst>
          </p:cNvPr>
          <p:cNvSpPr/>
          <p:nvPr/>
        </p:nvSpPr>
        <p:spPr>
          <a:xfrm>
            <a:off x="3229378" y="1650497"/>
            <a:ext cx="2607733" cy="3213603"/>
          </a:xfrm>
          <a:prstGeom prst="roundRect">
            <a:avLst>
              <a:gd name="adj" fmla="val 0"/>
            </a:avLst>
          </a:prstGeom>
          <a:noFill/>
          <a:ln w="12700">
            <a:solidFill>
              <a:schemeClr val="tx1">
                <a:lumMod val="75000"/>
                <a:lumOff val="25000"/>
              </a:schemeClr>
            </a:solidFill>
          </a:ln>
        </p:spPr>
        <p:txBody>
          <a:bodyPr wrap="square" rtlCol="0" anchor="ctr">
            <a:noAutofit/>
          </a:bodyPr>
          <a:lstStyle/>
          <a:p>
            <a:pPr algn="ctr"/>
            <a:endParaRPr lang="en-US" dirty="0">
              <a:latin typeface="Helvetica" pitchFamily="2" charset="0"/>
            </a:endParaRPr>
          </a:p>
        </p:txBody>
      </p:sp>
      <p:sp>
        <p:nvSpPr>
          <p:cNvPr id="17" name="Rounded Rectangle 16">
            <a:extLst>
              <a:ext uri="{FF2B5EF4-FFF2-40B4-BE49-F238E27FC236}">
                <a16:creationId xmlns:a16="http://schemas.microsoft.com/office/drawing/2014/main" id="{870A8CF0-60D9-D047-9026-73B399748999}"/>
              </a:ext>
            </a:extLst>
          </p:cNvPr>
          <p:cNvSpPr/>
          <p:nvPr/>
        </p:nvSpPr>
        <p:spPr>
          <a:xfrm>
            <a:off x="548266" y="1650497"/>
            <a:ext cx="2607733" cy="3213603"/>
          </a:xfrm>
          <a:prstGeom prst="roundRect">
            <a:avLst>
              <a:gd name="adj" fmla="val 0"/>
            </a:avLst>
          </a:prstGeom>
          <a:noFill/>
          <a:ln w="12700">
            <a:solidFill>
              <a:schemeClr val="tx1">
                <a:lumMod val="75000"/>
                <a:lumOff val="25000"/>
              </a:schemeClr>
            </a:solidFill>
          </a:ln>
        </p:spPr>
        <p:txBody>
          <a:bodyPr wrap="square" rtlCol="0" anchor="ctr">
            <a:noAutofit/>
          </a:bodyPr>
          <a:lstStyle/>
          <a:p>
            <a:pPr algn="ctr"/>
            <a:endParaRPr lang="en-US" dirty="0">
              <a:latin typeface="Helvetica" pitchFamily="2" charset="0"/>
            </a:endParaRPr>
          </a:p>
        </p:txBody>
      </p:sp>
      <p:sp>
        <p:nvSpPr>
          <p:cNvPr id="19" name="TextBox 18">
            <a:extLst>
              <a:ext uri="{FF2B5EF4-FFF2-40B4-BE49-F238E27FC236}">
                <a16:creationId xmlns:a16="http://schemas.microsoft.com/office/drawing/2014/main" id="{2FB5F5A8-BAC3-D44F-84FA-E80F9DAAC583}"/>
              </a:ext>
            </a:extLst>
          </p:cNvPr>
          <p:cNvSpPr txBox="1"/>
          <p:nvPr/>
        </p:nvSpPr>
        <p:spPr>
          <a:xfrm>
            <a:off x="3239511" y="1826064"/>
            <a:ext cx="2607733" cy="338554"/>
          </a:xfrm>
          <a:prstGeom prst="rect">
            <a:avLst/>
          </a:prstGeom>
          <a:solidFill>
            <a:schemeClr val="accent1">
              <a:lumMod val="50000"/>
            </a:schemeClr>
          </a:solidFill>
        </p:spPr>
        <p:txBody>
          <a:bodyPr wrap="square" lIns="0" rIns="0" rtlCol="0">
            <a:spAutoFit/>
          </a:bodyPr>
          <a:lstStyle/>
          <a:p>
            <a:pPr algn="ctr"/>
            <a:r>
              <a:rPr lang="en-US" sz="1600" dirty="0">
                <a:solidFill>
                  <a:schemeClr val="bg1"/>
                </a:solidFill>
                <a:latin typeface="Times" panose="02020603050405020304" pitchFamily="18" charset="0"/>
                <a:cs typeface="Times" panose="02020603050405020304" pitchFamily="18" charset="0"/>
              </a:rPr>
              <a:t>Sliding Scale</a:t>
            </a:r>
          </a:p>
        </p:txBody>
      </p:sp>
      <p:sp>
        <p:nvSpPr>
          <p:cNvPr id="20" name="TextBox 19">
            <a:extLst>
              <a:ext uri="{FF2B5EF4-FFF2-40B4-BE49-F238E27FC236}">
                <a16:creationId xmlns:a16="http://schemas.microsoft.com/office/drawing/2014/main" id="{29172D14-78CD-0345-967A-44BD591FCF70}"/>
              </a:ext>
            </a:extLst>
          </p:cNvPr>
          <p:cNvSpPr txBox="1"/>
          <p:nvPr/>
        </p:nvSpPr>
        <p:spPr>
          <a:xfrm>
            <a:off x="5910489" y="1826064"/>
            <a:ext cx="2607733" cy="338554"/>
          </a:xfrm>
          <a:prstGeom prst="rect">
            <a:avLst/>
          </a:prstGeom>
          <a:solidFill>
            <a:schemeClr val="accent1">
              <a:lumMod val="50000"/>
            </a:schemeClr>
          </a:solidFill>
        </p:spPr>
        <p:txBody>
          <a:bodyPr wrap="square" lIns="0" rIns="0" rtlCol="0">
            <a:spAutoFit/>
          </a:bodyPr>
          <a:lstStyle/>
          <a:p>
            <a:pPr algn="ctr"/>
            <a:r>
              <a:rPr lang="en-US" sz="1600" dirty="0">
                <a:solidFill>
                  <a:schemeClr val="bg1"/>
                </a:solidFill>
                <a:latin typeface="Times" panose="02020603050405020304" pitchFamily="18" charset="0"/>
                <a:cs typeface="Times" panose="02020603050405020304" pitchFamily="18" charset="0"/>
              </a:rPr>
              <a:t>Expert Judgment</a:t>
            </a:r>
          </a:p>
        </p:txBody>
      </p:sp>
      <p:graphicFrame>
        <p:nvGraphicFramePr>
          <p:cNvPr id="22" name="Table 21">
            <a:extLst>
              <a:ext uri="{FF2B5EF4-FFF2-40B4-BE49-F238E27FC236}">
                <a16:creationId xmlns:a16="http://schemas.microsoft.com/office/drawing/2014/main" id="{E0B21558-5F3D-D449-89ED-8200EB45A460}"/>
              </a:ext>
            </a:extLst>
          </p:cNvPr>
          <p:cNvGraphicFramePr>
            <a:graphicFrameLocks noGrp="1"/>
          </p:cNvGraphicFramePr>
          <p:nvPr>
            <p:extLst>
              <p:ext uri="{D42A27DB-BD31-4B8C-83A1-F6EECF244321}">
                <p14:modId xmlns:p14="http://schemas.microsoft.com/office/powerpoint/2010/main" val="669037937"/>
              </p:ext>
            </p:extLst>
          </p:nvPr>
        </p:nvGraphicFramePr>
        <p:xfrm>
          <a:off x="603464" y="3390433"/>
          <a:ext cx="2497336" cy="1402080"/>
        </p:xfrm>
        <a:graphic>
          <a:graphicData uri="http://schemas.openxmlformats.org/drawingml/2006/table">
            <a:tbl>
              <a:tblPr firstRow="1" firstCol="1" bandRow="1">
                <a:tableStyleId>{5940675A-B579-460E-94D1-54222C63F5DA}</a:tableStyleId>
              </a:tblPr>
              <a:tblGrid>
                <a:gridCol w="892966">
                  <a:extLst>
                    <a:ext uri="{9D8B030D-6E8A-4147-A177-3AD203B41FA5}">
                      <a16:colId xmlns:a16="http://schemas.microsoft.com/office/drawing/2014/main" val="299879605"/>
                    </a:ext>
                  </a:extLst>
                </a:gridCol>
                <a:gridCol w="802185">
                  <a:extLst>
                    <a:ext uri="{9D8B030D-6E8A-4147-A177-3AD203B41FA5}">
                      <a16:colId xmlns:a16="http://schemas.microsoft.com/office/drawing/2014/main" val="2519905449"/>
                    </a:ext>
                  </a:extLst>
                </a:gridCol>
                <a:gridCol w="802185">
                  <a:extLst>
                    <a:ext uri="{9D8B030D-6E8A-4147-A177-3AD203B41FA5}">
                      <a16:colId xmlns:a16="http://schemas.microsoft.com/office/drawing/2014/main" val="920656486"/>
                    </a:ext>
                  </a:extLst>
                </a:gridCol>
              </a:tblGrid>
              <a:tr h="0">
                <a:tc>
                  <a:txBody>
                    <a:bodyPr/>
                    <a:lstStyle/>
                    <a:p>
                      <a:pPr marL="0" marR="0" algn="ctr">
                        <a:lnSpc>
                          <a:spcPct val="115000"/>
                        </a:lnSpc>
                        <a:spcBef>
                          <a:spcPts val="600"/>
                        </a:spcBef>
                        <a:spcAft>
                          <a:spcPts val="600"/>
                        </a:spcAft>
                      </a:pPr>
                      <a:r>
                        <a:rPr lang="en-US" sz="1000" b="0" dirty="0">
                          <a:effectLst/>
                          <a:latin typeface="Times" pitchFamily="2" charset="0"/>
                        </a:rPr>
                        <a:t>Project development stage</a:t>
                      </a:r>
                      <a:endParaRPr lang="en-US" sz="1000" b="0" dirty="0">
                        <a:effectLst/>
                        <a:latin typeface="Times" pitchFamily="2" charset="0"/>
                        <a:ea typeface="DengXian" panose="02010600030101010101" pitchFamily="2" charset="-122"/>
                      </a:endParaRPr>
                    </a:p>
                  </a:txBody>
                  <a:tcPr marL="0" marR="0" marT="0" marB="0"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600"/>
                        </a:spcBef>
                        <a:spcAft>
                          <a:spcPts val="600"/>
                        </a:spcAft>
                      </a:pPr>
                      <a:r>
                        <a:rPr lang="en-US" sz="1000" b="0" dirty="0">
                          <a:effectLst/>
                          <a:latin typeface="Times" pitchFamily="2" charset="0"/>
                        </a:rPr>
                        <a:t>Contingency for roadway portion</a:t>
                      </a:r>
                      <a:endParaRPr lang="en-US" sz="1000" b="0" dirty="0">
                        <a:effectLst/>
                        <a:latin typeface="Times" pitchFamily="2" charset="0"/>
                        <a:ea typeface="DengXian" panose="02010600030101010101" pitchFamily="2" charset="-122"/>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lnSpc>
                          <a:spcPct val="115000"/>
                        </a:lnSpc>
                        <a:spcBef>
                          <a:spcPts val="600"/>
                        </a:spcBef>
                        <a:spcAft>
                          <a:spcPts val="600"/>
                        </a:spcAft>
                      </a:pPr>
                      <a:r>
                        <a:rPr lang="en-US" sz="1000" b="0" dirty="0">
                          <a:effectLst/>
                          <a:latin typeface="Times" pitchFamily="2" charset="0"/>
                        </a:rPr>
                        <a:t>Contingency for structure portion</a:t>
                      </a:r>
                      <a:endParaRPr lang="en-US" sz="1000" b="0" dirty="0">
                        <a:effectLst/>
                        <a:latin typeface="Times" pitchFamily="2" charset="0"/>
                        <a:ea typeface="DengXian" panose="02010600030101010101" pitchFamily="2" charset="-122"/>
                      </a:endParaRPr>
                    </a:p>
                  </a:txBody>
                  <a:tcPr marL="0" marR="0" marT="0" marB="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14351797"/>
                  </a:ext>
                </a:extLst>
              </a:tr>
              <a:tr h="0">
                <a:tc>
                  <a:txBody>
                    <a:bodyPr/>
                    <a:lstStyle/>
                    <a:p>
                      <a:pPr marL="0" marR="0" algn="ctr">
                        <a:lnSpc>
                          <a:spcPct val="115000"/>
                        </a:lnSpc>
                        <a:spcBef>
                          <a:spcPts val="600"/>
                        </a:spcBef>
                        <a:spcAft>
                          <a:spcPts val="600"/>
                        </a:spcAft>
                      </a:pPr>
                      <a:r>
                        <a:rPr lang="en-US" sz="1000" b="0" dirty="0">
                          <a:effectLst/>
                          <a:latin typeface="Times" pitchFamily="2" charset="0"/>
                        </a:rPr>
                        <a:t>Feasibility</a:t>
                      </a:r>
                      <a:endParaRPr lang="en-US" sz="1000" b="0" dirty="0">
                        <a:effectLst/>
                        <a:latin typeface="Times" pitchFamily="2" charset="0"/>
                        <a:ea typeface="DengXian" panose="02010600030101010101" pitchFamily="2" charset="-122"/>
                      </a:endParaRPr>
                    </a:p>
                  </a:txBody>
                  <a:tcPr marL="0" marR="0" marT="0" marB="0">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1000" b="0" dirty="0">
                          <a:effectLst/>
                          <a:latin typeface="Times" pitchFamily="2" charset="0"/>
                        </a:rPr>
                        <a:t>+55%</a:t>
                      </a:r>
                      <a:endParaRPr lang="en-US" sz="1000" b="0" dirty="0">
                        <a:effectLst/>
                        <a:latin typeface="Times" pitchFamily="2" charset="0"/>
                        <a:ea typeface="DengXian" panose="02010600030101010101" pitchFamily="2" charset="-122"/>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1000" b="0" dirty="0">
                          <a:effectLst/>
                          <a:latin typeface="Times" pitchFamily="2" charset="0"/>
                        </a:rPr>
                        <a:t>+15%</a:t>
                      </a:r>
                      <a:endParaRPr lang="en-US" sz="1000" b="0" dirty="0">
                        <a:effectLst/>
                        <a:latin typeface="Times" pitchFamily="2" charset="0"/>
                        <a:ea typeface="DengXian" panose="02010600030101010101" pitchFamily="2" charset="-122"/>
                      </a:endParaRPr>
                    </a:p>
                  </a:txBody>
                  <a:tcPr marL="0" marR="0" marT="0" marB="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8829317"/>
                  </a:ext>
                </a:extLst>
              </a:tr>
              <a:tr h="0">
                <a:tc>
                  <a:txBody>
                    <a:bodyPr/>
                    <a:lstStyle/>
                    <a:p>
                      <a:pPr marL="0" marR="0" algn="ctr">
                        <a:lnSpc>
                          <a:spcPct val="115000"/>
                        </a:lnSpc>
                        <a:spcBef>
                          <a:spcPts val="600"/>
                        </a:spcBef>
                        <a:spcAft>
                          <a:spcPts val="600"/>
                        </a:spcAft>
                      </a:pPr>
                      <a:r>
                        <a:rPr lang="en-US" sz="1000" b="0" dirty="0">
                          <a:effectLst/>
                          <a:latin typeface="Times" pitchFamily="2" charset="0"/>
                        </a:rPr>
                        <a:t>Functional</a:t>
                      </a:r>
                      <a:endParaRPr lang="en-US" sz="1000" b="0" dirty="0">
                        <a:effectLst/>
                        <a:latin typeface="Times" pitchFamily="2" charset="0"/>
                        <a:ea typeface="DengXian" panose="02010600030101010101" pitchFamily="2" charset="-122"/>
                      </a:endParaRPr>
                    </a:p>
                  </a:txBody>
                  <a:tcPr marL="0" marR="0" marT="0" marB="0">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1000" b="0" dirty="0">
                          <a:effectLst/>
                          <a:latin typeface="Times" pitchFamily="2" charset="0"/>
                        </a:rPr>
                        <a:t>+45%</a:t>
                      </a:r>
                      <a:endParaRPr lang="en-US" sz="1000" b="0" dirty="0">
                        <a:effectLst/>
                        <a:latin typeface="Times" pitchFamily="2" charset="0"/>
                        <a:ea typeface="DengXian" panose="02010600030101010101" pitchFamily="2" charset="-122"/>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1000" b="0" dirty="0">
                          <a:effectLst/>
                          <a:latin typeface="Times" pitchFamily="2" charset="0"/>
                        </a:rPr>
                        <a:t>+15%</a:t>
                      </a:r>
                      <a:endParaRPr lang="en-US" sz="1000" b="0" dirty="0">
                        <a:effectLst/>
                        <a:latin typeface="Times" pitchFamily="2" charset="0"/>
                        <a:ea typeface="DengXian" panose="02010600030101010101" pitchFamily="2" charset="-122"/>
                      </a:endParaRPr>
                    </a:p>
                  </a:txBody>
                  <a:tcPr marL="0" marR="0" marT="0" marB="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077889"/>
                  </a:ext>
                </a:extLst>
              </a:tr>
              <a:tr h="0">
                <a:tc>
                  <a:txBody>
                    <a:bodyPr/>
                    <a:lstStyle/>
                    <a:p>
                      <a:pPr marL="0" marR="0" algn="ctr">
                        <a:lnSpc>
                          <a:spcPct val="115000"/>
                        </a:lnSpc>
                        <a:spcBef>
                          <a:spcPts val="600"/>
                        </a:spcBef>
                        <a:spcAft>
                          <a:spcPts val="600"/>
                        </a:spcAft>
                      </a:pPr>
                      <a:r>
                        <a:rPr lang="en-US" sz="1000" b="0" dirty="0">
                          <a:effectLst/>
                          <a:latin typeface="Times" pitchFamily="2" charset="0"/>
                        </a:rPr>
                        <a:t>Preliminary</a:t>
                      </a:r>
                      <a:endParaRPr lang="en-US" sz="1000" b="0" dirty="0">
                        <a:effectLst/>
                        <a:latin typeface="Times" pitchFamily="2" charset="0"/>
                        <a:ea typeface="DengXian" panose="02010600030101010101" pitchFamily="2" charset="-122"/>
                      </a:endParaRPr>
                    </a:p>
                  </a:txBody>
                  <a:tcPr marL="0" marR="0" marT="0" marB="0">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1000" b="0" dirty="0">
                          <a:effectLst/>
                          <a:latin typeface="Times" pitchFamily="2" charset="0"/>
                        </a:rPr>
                        <a:t>+35%</a:t>
                      </a:r>
                      <a:endParaRPr lang="en-US" sz="1000" b="0" dirty="0">
                        <a:effectLst/>
                        <a:latin typeface="Times" pitchFamily="2" charset="0"/>
                        <a:ea typeface="DengXian" panose="02010600030101010101" pitchFamily="2" charset="-122"/>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1000" b="0" dirty="0">
                          <a:effectLst/>
                          <a:latin typeface="Times" pitchFamily="2" charset="0"/>
                        </a:rPr>
                        <a:t>+10%</a:t>
                      </a:r>
                      <a:endParaRPr lang="en-US" sz="1000" b="0" dirty="0">
                        <a:effectLst/>
                        <a:latin typeface="Times" pitchFamily="2" charset="0"/>
                        <a:ea typeface="DengXian" panose="02010600030101010101" pitchFamily="2" charset="-122"/>
                      </a:endParaRPr>
                    </a:p>
                  </a:txBody>
                  <a:tcPr marL="0" marR="0" marT="0" marB="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6530894"/>
                  </a:ext>
                </a:extLst>
              </a:tr>
              <a:tr h="0">
                <a:tc>
                  <a:txBody>
                    <a:bodyPr/>
                    <a:lstStyle/>
                    <a:p>
                      <a:pPr marL="0" marR="0" algn="ctr">
                        <a:lnSpc>
                          <a:spcPct val="115000"/>
                        </a:lnSpc>
                        <a:spcBef>
                          <a:spcPts val="600"/>
                        </a:spcBef>
                        <a:spcAft>
                          <a:spcPts val="600"/>
                        </a:spcAft>
                      </a:pPr>
                      <a:r>
                        <a:rPr lang="en-US" sz="1000" b="0" dirty="0">
                          <a:effectLst/>
                          <a:latin typeface="Times" pitchFamily="2" charset="0"/>
                        </a:rPr>
                        <a:t>At ROW</a:t>
                      </a:r>
                      <a:endParaRPr lang="en-US" sz="1000" b="0" dirty="0">
                        <a:effectLst/>
                        <a:latin typeface="Times" pitchFamily="2" charset="0"/>
                        <a:ea typeface="DengXian" panose="02010600030101010101" pitchFamily="2" charset="-122"/>
                      </a:endParaRPr>
                    </a:p>
                  </a:txBody>
                  <a:tcPr marL="0" marR="0" marT="0" marB="0">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1000" b="0" dirty="0">
                          <a:effectLst/>
                          <a:latin typeface="Times" pitchFamily="2" charset="0"/>
                        </a:rPr>
                        <a:t>+25%</a:t>
                      </a:r>
                      <a:endParaRPr lang="en-US" sz="1000" b="0" dirty="0">
                        <a:effectLst/>
                        <a:latin typeface="Times" pitchFamily="2" charset="0"/>
                        <a:ea typeface="DengXian" panose="02010600030101010101" pitchFamily="2" charset="-122"/>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1000" b="0" dirty="0">
                          <a:effectLst/>
                          <a:latin typeface="Times" pitchFamily="2" charset="0"/>
                        </a:rPr>
                        <a:t>+10%</a:t>
                      </a:r>
                      <a:endParaRPr lang="en-US" sz="1000" b="0" dirty="0">
                        <a:effectLst/>
                        <a:latin typeface="Times" pitchFamily="2" charset="0"/>
                        <a:ea typeface="DengXian" panose="02010600030101010101" pitchFamily="2" charset="-122"/>
                      </a:endParaRPr>
                    </a:p>
                  </a:txBody>
                  <a:tcPr marL="0" marR="0" marT="0" marB="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40019842"/>
                  </a:ext>
                </a:extLst>
              </a:tr>
              <a:tr h="0">
                <a:tc>
                  <a:txBody>
                    <a:bodyPr/>
                    <a:lstStyle/>
                    <a:p>
                      <a:pPr marL="0" marR="0" algn="ctr">
                        <a:lnSpc>
                          <a:spcPct val="115000"/>
                        </a:lnSpc>
                        <a:spcBef>
                          <a:spcPts val="600"/>
                        </a:spcBef>
                        <a:spcAft>
                          <a:spcPts val="600"/>
                        </a:spcAft>
                      </a:pPr>
                      <a:r>
                        <a:rPr lang="en-US" sz="1000" b="0" dirty="0">
                          <a:effectLst/>
                          <a:latin typeface="Times" pitchFamily="2" charset="0"/>
                        </a:rPr>
                        <a:t>Final preliminary</a:t>
                      </a:r>
                      <a:endParaRPr lang="en-US" sz="1000" b="0" dirty="0">
                        <a:effectLst/>
                        <a:latin typeface="Times" pitchFamily="2" charset="0"/>
                        <a:ea typeface="DengXian" panose="02010600030101010101" pitchFamily="2" charset="-122"/>
                      </a:endParaRPr>
                    </a:p>
                  </a:txBody>
                  <a:tcPr marL="0" marR="0" marT="0" marB="0">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1000" b="0" dirty="0">
                          <a:effectLst/>
                          <a:latin typeface="Times" pitchFamily="2" charset="0"/>
                        </a:rPr>
                        <a:t>+15%</a:t>
                      </a:r>
                      <a:endParaRPr lang="en-US" sz="1000" b="0" dirty="0">
                        <a:effectLst/>
                        <a:latin typeface="Times" pitchFamily="2" charset="0"/>
                        <a:ea typeface="DengXian" panose="02010600030101010101" pitchFamily="2" charset="-122"/>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ctr">
                        <a:lnSpc>
                          <a:spcPct val="115000"/>
                        </a:lnSpc>
                        <a:spcBef>
                          <a:spcPts val="600"/>
                        </a:spcBef>
                        <a:spcAft>
                          <a:spcPts val="600"/>
                        </a:spcAft>
                      </a:pPr>
                      <a:r>
                        <a:rPr lang="en-US" sz="1000" b="0" dirty="0">
                          <a:effectLst/>
                          <a:latin typeface="Times" pitchFamily="2" charset="0"/>
                        </a:rPr>
                        <a:t>+5%</a:t>
                      </a:r>
                      <a:endParaRPr lang="en-US" sz="1000" b="0" dirty="0">
                        <a:effectLst/>
                        <a:latin typeface="Times" pitchFamily="2" charset="0"/>
                        <a:ea typeface="DengXian" panose="02010600030101010101" pitchFamily="2" charset="-122"/>
                      </a:endParaRPr>
                    </a:p>
                  </a:txBody>
                  <a:tcPr marL="0" marR="0" marT="0" marB="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04033838"/>
                  </a:ext>
                </a:extLst>
              </a:tr>
            </a:tbl>
          </a:graphicData>
        </a:graphic>
      </p:graphicFrame>
      <p:pic>
        <p:nvPicPr>
          <p:cNvPr id="23" name="Picture 22" descr="A picture containing diagram&#10;&#10;Description automatically generated">
            <a:extLst>
              <a:ext uri="{FF2B5EF4-FFF2-40B4-BE49-F238E27FC236}">
                <a16:creationId xmlns:a16="http://schemas.microsoft.com/office/drawing/2014/main" id="{4D5E9E19-7157-5E46-A1F0-E3AD925428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24527" y="3343654"/>
            <a:ext cx="2411187" cy="1411441"/>
          </a:xfrm>
          <a:prstGeom prst="rect">
            <a:avLst/>
          </a:prstGeom>
        </p:spPr>
      </p:pic>
      <p:grpSp>
        <p:nvGrpSpPr>
          <p:cNvPr id="34" name="Group 33">
            <a:extLst>
              <a:ext uri="{FF2B5EF4-FFF2-40B4-BE49-F238E27FC236}">
                <a16:creationId xmlns:a16="http://schemas.microsoft.com/office/drawing/2014/main" id="{7001711C-803E-4742-BF58-5D1E038096BD}"/>
              </a:ext>
            </a:extLst>
          </p:cNvPr>
          <p:cNvGrpSpPr/>
          <p:nvPr/>
        </p:nvGrpSpPr>
        <p:grpSpPr>
          <a:xfrm>
            <a:off x="6210794" y="3478663"/>
            <a:ext cx="2007122" cy="1141422"/>
            <a:chOff x="6260837" y="4314965"/>
            <a:chExt cx="2007122" cy="1141422"/>
          </a:xfrm>
        </p:grpSpPr>
        <p:sp>
          <p:nvSpPr>
            <p:cNvPr id="24" name="Rectangle 23">
              <a:extLst>
                <a:ext uri="{FF2B5EF4-FFF2-40B4-BE49-F238E27FC236}">
                  <a16:creationId xmlns:a16="http://schemas.microsoft.com/office/drawing/2014/main" id="{CE9B948F-E7CA-7C45-ABFC-42CE6CF0C7EF}"/>
                </a:ext>
              </a:extLst>
            </p:cNvPr>
            <p:cNvSpPr/>
            <p:nvPr/>
          </p:nvSpPr>
          <p:spPr>
            <a:xfrm>
              <a:off x="6260837" y="4314965"/>
              <a:ext cx="2007122" cy="213667"/>
            </a:xfrm>
            <a:prstGeom prst="rect">
              <a:avLst/>
            </a:prstGeom>
            <a:solidFill>
              <a:schemeClr val="bg1"/>
            </a:solidFill>
            <a:ln w="9525">
              <a:solidFill>
                <a:schemeClr val="tx1">
                  <a:lumMod val="65000"/>
                  <a:lumOff val="35000"/>
                </a:schemeClr>
              </a:solidFill>
            </a:ln>
          </p:spPr>
          <p:txBody>
            <a:bodyPr wrap="square" rtlCol="0" anchor="ctr">
              <a:noAutofit/>
            </a:bodyPr>
            <a:lstStyle/>
            <a:p>
              <a:pPr algn="ctr"/>
              <a:r>
                <a:rPr lang="en-US" sz="1050" dirty="0">
                  <a:latin typeface="Times" pitchFamily="2" charset="0"/>
                </a:rPr>
                <a:t>Define decision problems</a:t>
              </a:r>
            </a:p>
          </p:txBody>
        </p:sp>
        <p:sp>
          <p:nvSpPr>
            <p:cNvPr id="26" name="Rectangle 25">
              <a:extLst>
                <a:ext uri="{FF2B5EF4-FFF2-40B4-BE49-F238E27FC236}">
                  <a16:creationId xmlns:a16="http://schemas.microsoft.com/office/drawing/2014/main" id="{F0A4402D-EC58-9C47-9E1B-8865635DA718}"/>
                </a:ext>
              </a:extLst>
            </p:cNvPr>
            <p:cNvSpPr/>
            <p:nvPr/>
          </p:nvSpPr>
          <p:spPr>
            <a:xfrm>
              <a:off x="6260837" y="4624217"/>
              <a:ext cx="2007122" cy="213667"/>
            </a:xfrm>
            <a:prstGeom prst="rect">
              <a:avLst/>
            </a:prstGeom>
            <a:solidFill>
              <a:schemeClr val="bg1">
                <a:lumMod val="85000"/>
              </a:schemeClr>
            </a:solidFill>
            <a:ln w="9525">
              <a:solidFill>
                <a:schemeClr val="tx1">
                  <a:lumMod val="65000"/>
                  <a:lumOff val="35000"/>
                </a:schemeClr>
              </a:solidFill>
            </a:ln>
          </p:spPr>
          <p:txBody>
            <a:bodyPr wrap="square" rtlCol="0" anchor="ctr">
              <a:noAutofit/>
            </a:bodyPr>
            <a:lstStyle/>
            <a:p>
              <a:pPr algn="ctr"/>
              <a:r>
                <a:rPr lang="en-US" sz="1050" dirty="0">
                  <a:latin typeface="Times" pitchFamily="2" charset="0"/>
                </a:rPr>
                <a:t>Recruit experts</a:t>
              </a:r>
            </a:p>
          </p:txBody>
        </p:sp>
        <p:sp>
          <p:nvSpPr>
            <p:cNvPr id="27" name="Rectangle 26">
              <a:extLst>
                <a:ext uri="{FF2B5EF4-FFF2-40B4-BE49-F238E27FC236}">
                  <a16:creationId xmlns:a16="http://schemas.microsoft.com/office/drawing/2014/main" id="{A82A1768-840A-7E45-B70C-DFF8D39FF56B}"/>
                </a:ext>
              </a:extLst>
            </p:cNvPr>
            <p:cNvSpPr/>
            <p:nvPr/>
          </p:nvSpPr>
          <p:spPr>
            <a:xfrm>
              <a:off x="6260837" y="4933469"/>
              <a:ext cx="2007122" cy="213667"/>
            </a:xfrm>
            <a:prstGeom prst="rect">
              <a:avLst/>
            </a:prstGeom>
            <a:solidFill>
              <a:schemeClr val="bg1">
                <a:lumMod val="75000"/>
              </a:schemeClr>
            </a:solidFill>
            <a:ln w="9525">
              <a:solidFill>
                <a:schemeClr val="tx1">
                  <a:lumMod val="65000"/>
                  <a:lumOff val="35000"/>
                </a:schemeClr>
              </a:solidFill>
            </a:ln>
          </p:spPr>
          <p:txBody>
            <a:bodyPr wrap="square" rtlCol="0" anchor="ctr">
              <a:noAutofit/>
            </a:bodyPr>
            <a:lstStyle/>
            <a:p>
              <a:pPr algn="ctr"/>
              <a:r>
                <a:rPr lang="en-US" sz="1050" dirty="0">
                  <a:latin typeface="Times" pitchFamily="2" charset="0"/>
                </a:rPr>
                <a:t>Collect expert judgement</a:t>
              </a:r>
            </a:p>
          </p:txBody>
        </p:sp>
        <p:sp>
          <p:nvSpPr>
            <p:cNvPr id="28" name="Rectangle 27">
              <a:extLst>
                <a:ext uri="{FF2B5EF4-FFF2-40B4-BE49-F238E27FC236}">
                  <a16:creationId xmlns:a16="http://schemas.microsoft.com/office/drawing/2014/main" id="{B7F875E9-066C-A341-9F02-5674AFA21668}"/>
                </a:ext>
              </a:extLst>
            </p:cNvPr>
            <p:cNvSpPr/>
            <p:nvPr/>
          </p:nvSpPr>
          <p:spPr>
            <a:xfrm>
              <a:off x="6260837" y="5242720"/>
              <a:ext cx="2007122" cy="213667"/>
            </a:xfrm>
            <a:prstGeom prst="rect">
              <a:avLst/>
            </a:prstGeom>
            <a:solidFill>
              <a:schemeClr val="bg1">
                <a:lumMod val="65000"/>
              </a:schemeClr>
            </a:solidFill>
            <a:ln w="9525">
              <a:solidFill>
                <a:schemeClr val="tx1">
                  <a:lumMod val="65000"/>
                  <a:lumOff val="35000"/>
                </a:schemeClr>
              </a:solidFill>
            </a:ln>
          </p:spPr>
          <p:txBody>
            <a:bodyPr wrap="square" rtlCol="0" anchor="ctr">
              <a:noAutofit/>
            </a:bodyPr>
            <a:lstStyle/>
            <a:p>
              <a:pPr algn="ctr"/>
              <a:r>
                <a:rPr lang="en-US" sz="1050" dirty="0">
                  <a:latin typeface="Times" pitchFamily="2" charset="0"/>
                </a:rPr>
                <a:t>Analyze expert judgement</a:t>
              </a:r>
            </a:p>
          </p:txBody>
        </p:sp>
        <p:cxnSp>
          <p:nvCxnSpPr>
            <p:cNvPr id="29" name="Straight Arrow Connector 28">
              <a:extLst>
                <a:ext uri="{FF2B5EF4-FFF2-40B4-BE49-F238E27FC236}">
                  <a16:creationId xmlns:a16="http://schemas.microsoft.com/office/drawing/2014/main" id="{2765BE45-39E7-9149-9AC4-41A2786E4BC1}"/>
                </a:ext>
              </a:extLst>
            </p:cNvPr>
            <p:cNvCxnSpPr>
              <a:stCxn id="24" idx="2"/>
              <a:endCxn id="26" idx="0"/>
            </p:cNvCxnSpPr>
            <p:nvPr/>
          </p:nvCxnSpPr>
          <p:spPr>
            <a:xfrm>
              <a:off x="7264398" y="4528632"/>
              <a:ext cx="0" cy="95585"/>
            </a:xfrm>
            <a:prstGeom prst="straightConnector1">
              <a:avLst/>
            </a:prstGeom>
            <a:ln w="12700">
              <a:tailEnd type="triangle" w="sm" len="sm"/>
            </a:ln>
          </p:spPr>
          <p:style>
            <a:lnRef idx="1">
              <a:schemeClr val="dk1"/>
            </a:lnRef>
            <a:fillRef idx="0">
              <a:schemeClr val="dk1"/>
            </a:fillRef>
            <a:effectRef idx="0">
              <a:schemeClr val="dk1"/>
            </a:effectRef>
            <a:fontRef idx="minor">
              <a:schemeClr val="tx1"/>
            </a:fontRef>
          </p:style>
        </p:cxnSp>
        <p:cxnSp>
          <p:nvCxnSpPr>
            <p:cNvPr id="31" name="Straight Arrow Connector 30">
              <a:extLst>
                <a:ext uri="{FF2B5EF4-FFF2-40B4-BE49-F238E27FC236}">
                  <a16:creationId xmlns:a16="http://schemas.microsoft.com/office/drawing/2014/main" id="{568DFA9A-DCAD-8449-A454-CC992A9ED0FE}"/>
                </a:ext>
              </a:extLst>
            </p:cNvPr>
            <p:cNvCxnSpPr>
              <a:stCxn id="26" idx="2"/>
              <a:endCxn id="27" idx="0"/>
            </p:cNvCxnSpPr>
            <p:nvPr/>
          </p:nvCxnSpPr>
          <p:spPr>
            <a:xfrm>
              <a:off x="7264398" y="4837884"/>
              <a:ext cx="0" cy="95585"/>
            </a:xfrm>
            <a:prstGeom prst="straightConnector1">
              <a:avLst/>
            </a:prstGeom>
            <a:ln w="12700">
              <a:tailEnd type="triangle" w="sm" len="sm"/>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550A7567-7663-8345-843E-15267D45244F}"/>
                </a:ext>
              </a:extLst>
            </p:cNvPr>
            <p:cNvCxnSpPr>
              <a:stCxn id="27" idx="2"/>
              <a:endCxn id="28" idx="0"/>
            </p:cNvCxnSpPr>
            <p:nvPr/>
          </p:nvCxnSpPr>
          <p:spPr>
            <a:xfrm>
              <a:off x="7264398" y="5147136"/>
              <a:ext cx="0" cy="95584"/>
            </a:xfrm>
            <a:prstGeom prst="straightConnector1">
              <a:avLst/>
            </a:prstGeom>
            <a:ln w="12700">
              <a:tailEnd type="triangle" w="sm" len="sm"/>
            </a:ln>
          </p:spPr>
          <p:style>
            <a:lnRef idx="1">
              <a:schemeClr val="dk1"/>
            </a:lnRef>
            <a:fillRef idx="0">
              <a:schemeClr val="dk1"/>
            </a:fillRef>
            <a:effectRef idx="0">
              <a:schemeClr val="dk1"/>
            </a:effectRef>
            <a:fontRef idx="minor">
              <a:schemeClr val="tx1"/>
            </a:fontRef>
          </p:style>
        </p:cxnSp>
      </p:grpSp>
      <p:sp>
        <p:nvSpPr>
          <p:cNvPr id="21" name="TextBox 20">
            <a:extLst>
              <a:ext uri="{FF2B5EF4-FFF2-40B4-BE49-F238E27FC236}">
                <a16:creationId xmlns:a16="http://schemas.microsoft.com/office/drawing/2014/main" id="{F5C20859-BA0F-4B24-BFBB-7E786B0F1BBA}"/>
              </a:ext>
            </a:extLst>
          </p:cNvPr>
          <p:cNvSpPr txBox="1"/>
          <p:nvPr/>
        </p:nvSpPr>
        <p:spPr>
          <a:xfrm>
            <a:off x="548266" y="2241186"/>
            <a:ext cx="2607734" cy="830997"/>
          </a:xfrm>
          <a:prstGeom prst="rect">
            <a:avLst/>
          </a:prstGeom>
          <a:noFill/>
          <a:ln>
            <a:noFill/>
          </a:ln>
        </p:spPr>
        <p:txBody>
          <a:bodyPr wrap="square" rtlCol="0">
            <a:spAutoFit/>
          </a:bodyPr>
          <a:lstStyle/>
          <a:p>
            <a:pPr marL="177800" indent="-177800">
              <a:buFontTx/>
              <a:buChar char="-"/>
            </a:pPr>
            <a:r>
              <a:rPr lang="en-US" sz="1600" dirty="0">
                <a:latin typeface="Times" panose="02020603050405020304" pitchFamily="18" charset="0"/>
                <a:cs typeface="Times" panose="02020603050405020304" pitchFamily="18" charset="0"/>
              </a:rPr>
              <a:t>The simplest method.</a:t>
            </a:r>
          </a:p>
          <a:p>
            <a:pPr marL="177800" indent="-177800">
              <a:buFontTx/>
              <a:buChar char="-"/>
            </a:pPr>
            <a:r>
              <a:rPr lang="en-US" sz="1600" dirty="0">
                <a:latin typeface="Times" panose="02020603050405020304" pitchFamily="18" charset="0"/>
                <a:cs typeface="Times" panose="02020603050405020304" pitchFamily="18" charset="0"/>
              </a:rPr>
              <a:t>A pre-determined percentage of the base cost.</a:t>
            </a:r>
            <a:endParaRPr lang="en-US" sz="1400" dirty="0">
              <a:latin typeface="Times" panose="02020603050405020304" pitchFamily="18" charset="0"/>
              <a:cs typeface="Times" panose="02020603050405020304" pitchFamily="18" charset="0"/>
            </a:endParaRPr>
          </a:p>
        </p:txBody>
      </p:sp>
      <p:sp>
        <p:nvSpPr>
          <p:cNvPr id="25" name="TextBox 24">
            <a:extLst>
              <a:ext uri="{FF2B5EF4-FFF2-40B4-BE49-F238E27FC236}">
                <a16:creationId xmlns:a16="http://schemas.microsoft.com/office/drawing/2014/main" id="{EF9BFCB5-8067-47C1-A039-59BE93EEB3F1}"/>
              </a:ext>
            </a:extLst>
          </p:cNvPr>
          <p:cNvSpPr txBox="1"/>
          <p:nvPr/>
        </p:nvSpPr>
        <p:spPr>
          <a:xfrm>
            <a:off x="3219244" y="2241186"/>
            <a:ext cx="2607734" cy="830997"/>
          </a:xfrm>
          <a:prstGeom prst="rect">
            <a:avLst/>
          </a:prstGeom>
          <a:noFill/>
          <a:ln>
            <a:noFill/>
          </a:ln>
        </p:spPr>
        <p:txBody>
          <a:bodyPr wrap="square" rtlCol="0">
            <a:spAutoFit/>
          </a:bodyPr>
          <a:lstStyle/>
          <a:p>
            <a:pPr marL="177800" indent="-177800">
              <a:buFontTx/>
              <a:buChar char="-"/>
            </a:pPr>
            <a:r>
              <a:rPr lang="en-US" sz="1600" dirty="0">
                <a:latin typeface="Times" panose="02020603050405020304" pitchFamily="18" charset="0"/>
                <a:cs typeface="Times" panose="02020603050405020304" pitchFamily="18" charset="0"/>
              </a:rPr>
              <a:t>A range of percentages.</a:t>
            </a:r>
          </a:p>
          <a:p>
            <a:pPr marL="177800" indent="-177800">
              <a:buFontTx/>
              <a:buChar char="-"/>
            </a:pPr>
            <a:r>
              <a:rPr lang="en-US" sz="1600" dirty="0">
                <a:latin typeface="Times" panose="02020603050405020304" pitchFamily="18" charset="0"/>
                <a:cs typeface="Times" panose="02020603050405020304" pitchFamily="18" charset="0"/>
              </a:rPr>
              <a:t>Different ranges for different project conditions</a:t>
            </a:r>
          </a:p>
        </p:txBody>
      </p:sp>
      <p:sp>
        <p:nvSpPr>
          <p:cNvPr id="30" name="TextBox 29">
            <a:extLst>
              <a:ext uri="{FF2B5EF4-FFF2-40B4-BE49-F238E27FC236}">
                <a16:creationId xmlns:a16="http://schemas.microsoft.com/office/drawing/2014/main" id="{F4439050-DB2B-4EC4-9186-C99B3B901BA5}"/>
              </a:ext>
            </a:extLst>
          </p:cNvPr>
          <p:cNvSpPr txBox="1"/>
          <p:nvPr/>
        </p:nvSpPr>
        <p:spPr>
          <a:xfrm>
            <a:off x="5910489" y="2241186"/>
            <a:ext cx="2607734" cy="1077218"/>
          </a:xfrm>
          <a:prstGeom prst="rect">
            <a:avLst/>
          </a:prstGeom>
          <a:noFill/>
          <a:ln>
            <a:noFill/>
          </a:ln>
        </p:spPr>
        <p:txBody>
          <a:bodyPr wrap="square" rtlCol="0">
            <a:spAutoFit/>
          </a:bodyPr>
          <a:lstStyle/>
          <a:p>
            <a:pPr marL="177800" indent="-177800">
              <a:buFontTx/>
              <a:buChar char="-"/>
            </a:pPr>
            <a:r>
              <a:rPr lang="en-US" sz="1600" dirty="0">
                <a:latin typeface="Times" panose="02020603050405020304" pitchFamily="18" charset="0"/>
                <a:cs typeface="Times" panose="02020603050405020304" pitchFamily="18" charset="0"/>
              </a:rPr>
              <a:t>Use estimator’s personal experience and judgement.</a:t>
            </a:r>
          </a:p>
          <a:p>
            <a:pPr marL="177800" indent="-177800">
              <a:buFontTx/>
              <a:buChar char="-"/>
            </a:pPr>
            <a:r>
              <a:rPr lang="en-US" sz="1600" dirty="0">
                <a:latin typeface="Times" panose="02020603050405020304" pitchFamily="18" charset="0"/>
                <a:cs typeface="Times" panose="02020603050405020304" pitchFamily="18" charset="0"/>
              </a:rPr>
              <a:t>Reflect project specific characteristics.</a:t>
            </a:r>
          </a:p>
        </p:txBody>
      </p:sp>
      <p:sp>
        <p:nvSpPr>
          <p:cNvPr id="32" name="TextBox 31">
            <a:extLst>
              <a:ext uri="{FF2B5EF4-FFF2-40B4-BE49-F238E27FC236}">
                <a16:creationId xmlns:a16="http://schemas.microsoft.com/office/drawing/2014/main" id="{223B5D60-6F3A-47C4-9A98-67DECDCB4099}"/>
              </a:ext>
            </a:extLst>
          </p:cNvPr>
          <p:cNvSpPr txBox="1"/>
          <p:nvPr/>
        </p:nvSpPr>
        <p:spPr>
          <a:xfrm>
            <a:off x="548266" y="5094002"/>
            <a:ext cx="8221296" cy="1289071"/>
          </a:xfrm>
          <a:prstGeom prst="rect">
            <a:avLst/>
          </a:prstGeom>
          <a:noFill/>
          <a:ln>
            <a:noFill/>
          </a:ln>
        </p:spPr>
        <p:txBody>
          <a:bodyPr wrap="square" rtlCol="0">
            <a:spAutoFit/>
          </a:bodyPr>
          <a:lstStyle/>
          <a:p>
            <a:pPr marL="623888" indent="-623888">
              <a:lnSpc>
                <a:spcPct val="150000"/>
              </a:lnSpc>
            </a:pPr>
            <a:r>
              <a:rPr lang="en-US" dirty="0">
                <a:latin typeface="Times" panose="02020603050405020304" pitchFamily="18" charset="0"/>
                <a:cs typeface="Times" panose="02020603050405020304" pitchFamily="18" charset="0"/>
              </a:rPr>
              <a:t>(</a:t>
            </a:r>
            <a:r>
              <a:rPr lang="en-US" b="1" dirty="0">
                <a:latin typeface="Times" panose="02020603050405020304" pitchFamily="18" charset="0"/>
                <a:cs typeface="Times" panose="02020603050405020304" pitchFamily="18" charset="0"/>
              </a:rPr>
              <a:t>Pros</a:t>
            </a:r>
            <a:r>
              <a:rPr lang="en-US" dirty="0">
                <a:latin typeface="Times" panose="02020603050405020304" pitchFamily="18" charset="0"/>
                <a:cs typeface="Times" panose="02020603050405020304" pitchFamily="18" charset="0"/>
              </a:rPr>
              <a:t>) Simple, straightforward, and available when useful project information is   insufficient. </a:t>
            </a:r>
          </a:p>
          <a:p>
            <a:pPr>
              <a:lnSpc>
                <a:spcPct val="150000"/>
              </a:lnSpc>
            </a:pPr>
            <a:r>
              <a:rPr lang="en-US" dirty="0">
                <a:latin typeface="Times" panose="02020603050405020304" pitchFamily="18" charset="0"/>
                <a:cs typeface="Times" panose="02020603050405020304" pitchFamily="18" charset="0"/>
              </a:rPr>
              <a:t>(</a:t>
            </a:r>
            <a:r>
              <a:rPr lang="en-US" b="1" dirty="0">
                <a:latin typeface="Times" panose="02020603050405020304" pitchFamily="18" charset="0"/>
                <a:cs typeface="Times" panose="02020603050405020304" pitchFamily="18" charset="0"/>
              </a:rPr>
              <a:t>Cons</a:t>
            </a:r>
            <a:r>
              <a:rPr lang="en-US" dirty="0">
                <a:latin typeface="Times" panose="02020603050405020304" pitchFamily="18" charset="0"/>
                <a:cs typeface="Times" panose="02020603050405020304" pitchFamily="18" charset="0"/>
              </a:rPr>
              <a:t>) Accuracy is dependent upon cost estimator’s experience and expertise. </a:t>
            </a:r>
          </a:p>
        </p:txBody>
      </p:sp>
      <p:sp>
        <p:nvSpPr>
          <p:cNvPr id="35" name="Content Placeholder 2">
            <a:extLst>
              <a:ext uri="{FF2B5EF4-FFF2-40B4-BE49-F238E27FC236}">
                <a16:creationId xmlns:a16="http://schemas.microsoft.com/office/drawing/2014/main" id="{C7F621DA-9111-4261-9D32-51D0E2372BB6}"/>
              </a:ext>
            </a:extLst>
          </p:cNvPr>
          <p:cNvSpPr txBox="1">
            <a:spLocks/>
          </p:cNvSpPr>
          <p:nvPr/>
        </p:nvSpPr>
        <p:spPr>
          <a:xfrm>
            <a:off x="4347369" y="8163"/>
            <a:ext cx="4777782" cy="365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altLang="ko-KR" sz="1400" i="1"/>
              <a:t>3.</a:t>
            </a:r>
            <a:r>
              <a:rPr lang="ko-KR" altLang="en-US" sz="1400" i="1"/>
              <a:t> </a:t>
            </a:r>
            <a:r>
              <a:rPr lang="en-US" sz="1400" i="1"/>
              <a:t>Estimation Methods for Construction Contingencies</a:t>
            </a:r>
            <a:endParaRPr lang="en-US" sz="1400" i="1" dirty="0"/>
          </a:p>
        </p:txBody>
      </p:sp>
    </p:spTree>
    <p:extLst>
      <p:ext uri="{BB962C8B-B14F-4D97-AF65-F5344CB8AC3E}">
        <p14:creationId xmlns:p14="http://schemas.microsoft.com/office/powerpoint/2010/main" val="163985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F4003-6F7E-4CF6-9C6D-8A0CB86BD4E1}"/>
              </a:ext>
            </a:extLst>
          </p:cNvPr>
          <p:cNvSpPr>
            <a:spLocks noGrp="1"/>
          </p:cNvSpPr>
          <p:nvPr>
            <p:ph type="title"/>
          </p:nvPr>
        </p:nvSpPr>
        <p:spPr/>
        <p:txBody>
          <a:bodyPr/>
          <a:lstStyle/>
          <a:p>
            <a:r>
              <a:rPr lang="en-US" dirty="0"/>
              <a:t>Probabilistic approach</a:t>
            </a:r>
          </a:p>
        </p:txBody>
      </p:sp>
      <p:sp>
        <p:nvSpPr>
          <p:cNvPr id="13" name="TextBox 12">
            <a:extLst>
              <a:ext uri="{FF2B5EF4-FFF2-40B4-BE49-F238E27FC236}">
                <a16:creationId xmlns:a16="http://schemas.microsoft.com/office/drawing/2014/main" id="{AB821BBA-EF12-9442-B4E7-27F7AEB2107D}"/>
              </a:ext>
            </a:extLst>
          </p:cNvPr>
          <p:cNvSpPr txBox="1"/>
          <p:nvPr/>
        </p:nvSpPr>
        <p:spPr>
          <a:xfrm>
            <a:off x="480985" y="1595194"/>
            <a:ext cx="2697210" cy="338554"/>
          </a:xfrm>
          <a:prstGeom prst="rect">
            <a:avLst/>
          </a:prstGeom>
          <a:solidFill>
            <a:schemeClr val="accent1">
              <a:lumMod val="50000"/>
            </a:schemeClr>
          </a:solidFill>
        </p:spPr>
        <p:txBody>
          <a:bodyPr wrap="square" lIns="0" rIns="0" rtlCol="0">
            <a:spAutoFit/>
          </a:bodyPr>
          <a:lstStyle/>
          <a:p>
            <a:pPr algn="ctr"/>
            <a:r>
              <a:rPr lang="en-US" sz="1600" dirty="0">
                <a:solidFill>
                  <a:schemeClr val="bg1"/>
                </a:solidFill>
                <a:latin typeface="Times" panose="02020603050405020304" pitchFamily="18" charset="0"/>
                <a:cs typeface="Times" panose="02020603050405020304" pitchFamily="18" charset="0"/>
              </a:rPr>
              <a:t>Expected value</a:t>
            </a:r>
          </a:p>
        </p:txBody>
      </p:sp>
      <p:sp>
        <p:nvSpPr>
          <p:cNvPr id="18" name="Rounded Rectangle 17">
            <a:extLst>
              <a:ext uri="{FF2B5EF4-FFF2-40B4-BE49-F238E27FC236}">
                <a16:creationId xmlns:a16="http://schemas.microsoft.com/office/drawing/2014/main" id="{5B196FE7-0D7D-5F4C-9528-AA3B0543F222}"/>
              </a:ext>
            </a:extLst>
          </p:cNvPr>
          <p:cNvSpPr/>
          <p:nvPr/>
        </p:nvSpPr>
        <p:spPr>
          <a:xfrm>
            <a:off x="477042" y="1532533"/>
            <a:ext cx="8129628" cy="1785661"/>
          </a:xfrm>
          <a:prstGeom prst="roundRect">
            <a:avLst>
              <a:gd name="adj" fmla="val 0"/>
            </a:avLst>
          </a:prstGeom>
          <a:noFill/>
          <a:ln w="12700">
            <a:solidFill>
              <a:schemeClr val="tx1">
                <a:lumMod val="75000"/>
                <a:lumOff val="25000"/>
              </a:schemeClr>
            </a:solidFill>
          </a:ln>
        </p:spPr>
        <p:txBody>
          <a:bodyPr wrap="square" rtlCol="0" anchor="ctr">
            <a:noAutofit/>
          </a:bodyPr>
          <a:lstStyle/>
          <a:p>
            <a:pPr algn="ctr"/>
            <a:endParaRPr lang="en-US" dirty="0">
              <a:latin typeface="Helvetica" pitchFamily="2" charset="0"/>
            </a:endParaRPr>
          </a:p>
        </p:txBody>
      </p:sp>
      <p:graphicFrame>
        <p:nvGraphicFramePr>
          <p:cNvPr id="3" name="Table 2">
            <a:extLst>
              <a:ext uri="{FF2B5EF4-FFF2-40B4-BE49-F238E27FC236}">
                <a16:creationId xmlns:a16="http://schemas.microsoft.com/office/drawing/2014/main" id="{6EB865AB-A99A-D741-BCDA-3E597F1E2F10}"/>
              </a:ext>
            </a:extLst>
          </p:cNvPr>
          <p:cNvGraphicFramePr>
            <a:graphicFrameLocks noGrp="1"/>
          </p:cNvGraphicFramePr>
          <p:nvPr>
            <p:extLst>
              <p:ext uri="{D42A27DB-BD31-4B8C-83A1-F6EECF244321}">
                <p14:modId xmlns:p14="http://schemas.microsoft.com/office/powerpoint/2010/main" val="71444016"/>
              </p:ext>
            </p:extLst>
          </p:nvPr>
        </p:nvGraphicFramePr>
        <p:xfrm>
          <a:off x="4226172" y="1665155"/>
          <a:ext cx="4175432" cy="1520416"/>
        </p:xfrm>
        <a:graphic>
          <a:graphicData uri="http://schemas.openxmlformats.org/drawingml/2006/table">
            <a:tbl>
              <a:tblPr firstRow="1" firstCol="1" bandRow="1">
                <a:tableStyleId>{5940675A-B579-460E-94D1-54222C63F5DA}</a:tableStyleId>
              </a:tblPr>
              <a:tblGrid>
                <a:gridCol w="1613261">
                  <a:extLst>
                    <a:ext uri="{9D8B030D-6E8A-4147-A177-3AD203B41FA5}">
                      <a16:colId xmlns:a16="http://schemas.microsoft.com/office/drawing/2014/main" val="3713338266"/>
                    </a:ext>
                  </a:extLst>
                </a:gridCol>
                <a:gridCol w="854057">
                  <a:extLst>
                    <a:ext uri="{9D8B030D-6E8A-4147-A177-3AD203B41FA5}">
                      <a16:colId xmlns:a16="http://schemas.microsoft.com/office/drawing/2014/main" val="2754544719"/>
                    </a:ext>
                  </a:extLst>
                </a:gridCol>
                <a:gridCol w="854057">
                  <a:extLst>
                    <a:ext uri="{9D8B030D-6E8A-4147-A177-3AD203B41FA5}">
                      <a16:colId xmlns:a16="http://schemas.microsoft.com/office/drawing/2014/main" val="533725742"/>
                    </a:ext>
                  </a:extLst>
                </a:gridCol>
                <a:gridCol w="854057">
                  <a:extLst>
                    <a:ext uri="{9D8B030D-6E8A-4147-A177-3AD203B41FA5}">
                      <a16:colId xmlns:a16="http://schemas.microsoft.com/office/drawing/2014/main" val="3228093427"/>
                    </a:ext>
                  </a:extLst>
                </a:gridCol>
              </a:tblGrid>
              <a:tr h="327454">
                <a:tc>
                  <a:txBody>
                    <a:bodyPr/>
                    <a:lstStyle/>
                    <a:p>
                      <a:pPr marL="0" marR="0" algn="ctr">
                        <a:lnSpc>
                          <a:spcPct val="100000"/>
                        </a:lnSpc>
                        <a:spcBef>
                          <a:spcPts val="600"/>
                        </a:spcBef>
                        <a:spcAft>
                          <a:spcPts val="600"/>
                        </a:spcAft>
                      </a:pPr>
                      <a:r>
                        <a:rPr lang="en-US" sz="1000" dirty="0">
                          <a:effectLst/>
                          <a:latin typeface="Times" pitchFamily="2" charset="0"/>
                        </a:rPr>
                        <a:t>Risks</a:t>
                      </a:r>
                      <a:endParaRPr lang="en-US" sz="1000" dirty="0">
                        <a:effectLst/>
                        <a:latin typeface="Times" pitchFamily="2" charset="0"/>
                        <a:ea typeface="DengXian" panose="02010600030101010101" pitchFamily="2" charset="-122"/>
                      </a:endParaRPr>
                    </a:p>
                  </a:txBody>
                  <a:tcPr marL="0" marR="0" marT="0" marB="0"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lnSpc>
                          <a:spcPct val="100000"/>
                        </a:lnSpc>
                        <a:spcBef>
                          <a:spcPts val="600"/>
                        </a:spcBef>
                        <a:spcAft>
                          <a:spcPts val="600"/>
                        </a:spcAft>
                      </a:pPr>
                      <a:r>
                        <a:rPr lang="en-US" sz="1000" dirty="0">
                          <a:effectLst/>
                          <a:latin typeface="Times" pitchFamily="2" charset="0"/>
                        </a:rPr>
                        <a:t>Occurrence    (%) (A)</a:t>
                      </a:r>
                      <a:endParaRPr lang="en-US" sz="1000" dirty="0">
                        <a:effectLst/>
                        <a:latin typeface="Times" pitchFamily="2" charset="0"/>
                        <a:ea typeface="DengXian" panose="02010600030101010101" pitchFamily="2" charset="-122"/>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lnSpc>
                          <a:spcPct val="100000"/>
                        </a:lnSpc>
                        <a:spcBef>
                          <a:spcPts val="600"/>
                        </a:spcBef>
                        <a:spcAft>
                          <a:spcPts val="600"/>
                        </a:spcAft>
                      </a:pPr>
                      <a:r>
                        <a:rPr lang="en-US" sz="1000" dirty="0">
                          <a:effectLst/>
                          <a:latin typeface="Times" pitchFamily="2" charset="0"/>
                        </a:rPr>
                        <a:t>Impacts ($)     (B)</a:t>
                      </a:r>
                      <a:endParaRPr lang="en-US" sz="1000" dirty="0">
                        <a:effectLst/>
                        <a:latin typeface="Times" pitchFamily="2" charset="0"/>
                        <a:ea typeface="DengXian" panose="02010600030101010101" pitchFamily="2" charset="-122"/>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tc>
                  <a:txBody>
                    <a:bodyPr/>
                    <a:lstStyle/>
                    <a:p>
                      <a:pPr marL="0" marR="0" algn="ctr">
                        <a:lnSpc>
                          <a:spcPct val="100000"/>
                        </a:lnSpc>
                        <a:spcBef>
                          <a:spcPts val="600"/>
                        </a:spcBef>
                        <a:spcAft>
                          <a:spcPts val="600"/>
                        </a:spcAft>
                      </a:pPr>
                      <a:r>
                        <a:rPr lang="en-US" sz="1000" dirty="0">
                          <a:effectLst/>
                          <a:latin typeface="Times" pitchFamily="2" charset="0"/>
                        </a:rPr>
                        <a:t>Contingency    ($) (A)*(B)</a:t>
                      </a:r>
                      <a:endParaRPr lang="en-US" sz="1000" dirty="0">
                        <a:effectLst/>
                        <a:latin typeface="Times" pitchFamily="2" charset="0"/>
                        <a:ea typeface="DengXian" panose="02010600030101010101" pitchFamily="2" charset="-122"/>
                      </a:endParaRPr>
                    </a:p>
                  </a:txBody>
                  <a:tcPr marL="0" marR="0" marT="0" marB="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2184748207"/>
                  </a:ext>
                </a:extLst>
              </a:tr>
              <a:tr h="327454">
                <a:tc>
                  <a:txBody>
                    <a:bodyPr/>
                    <a:lstStyle/>
                    <a:p>
                      <a:pPr marL="0" marR="0">
                        <a:lnSpc>
                          <a:spcPct val="100000"/>
                        </a:lnSpc>
                        <a:spcBef>
                          <a:spcPts val="600"/>
                        </a:spcBef>
                        <a:spcAft>
                          <a:spcPts val="600"/>
                        </a:spcAft>
                      </a:pPr>
                      <a:r>
                        <a:rPr lang="en-US" sz="1000" dirty="0">
                          <a:effectLst/>
                          <a:latin typeface="Times" pitchFamily="2" charset="0"/>
                        </a:rPr>
                        <a:t>Known Hazardous Substance</a:t>
                      </a:r>
                      <a:endParaRPr lang="en-US" sz="1000" dirty="0">
                        <a:effectLst/>
                        <a:latin typeface="Times" pitchFamily="2" charset="0"/>
                        <a:ea typeface="DengXian" panose="02010600030101010101" pitchFamily="2" charset="-122"/>
                      </a:endParaRPr>
                    </a:p>
                  </a:txBody>
                  <a:tcPr marL="73152" marR="0" marT="0" marB="0"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ctr">
                        <a:lnSpc>
                          <a:spcPct val="100000"/>
                        </a:lnSpc>
                        <a:spcBef>
                          <a:spcPts val="600"/>
                        </a:spcBef>
                        <a:spcAft>
                          <a:spcPts val="600"/>
                        </a:spcAft>
                      </a:pPr>
                      <a:r>
                        <a:rPr lang="en-US" sz="1000" dirty="0">
                          <a:effectLst/>
                          <a:latin typeface="Times" pitchFamily="2" charset="0"/>
                        </a:rPr>
                        <a:t>10</a:t>
                      </a:r>
                      <a:endParaRPr lang="en-US" sz="1000" dirty="0">
                        <a:effectLst/>
                        <a:latin typeface="Times" pitchFamily="2" charset="0"/>
                        <a:ea typeface="DengXian" panose="02010600030101010101" pitchFamily="2" charset="-122"/>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r">
                        <a:lnSpc>
                          <a:spcPct val="100000"/>
                        </a:lnSpc>
                        <a:spcBef>
                          <a:spcPts val="600"/>
                        </a:spcBef>
                        <a:spcAft>
                          <a:spcPts val="600"/>
                        </a:spcAft>
                      </a:pPr>
                      <a:r>
                        <a:rPr lang="en-US" sz="1000" dirty="0">
                          <a:effectLst/>
                          <a:latin typeface="Times" pitchFamily="2" charset="0"/>
                        </a:rPr>
                        <a:t>125,000</a:t>
                      </a:r>
                      <a:endParaRPr lang="en-US" sz="1000" dirty="0">
                        <a:effectLst/>
                        <a:latin typeface="Times" pitchFamily="2" charset="0"/>
                        <a:ea typeface="DengXian" panose="02010600030101010101" pitchFamily="2" charset="-122"/>
                      </a:endParaRPr>
                    </a:p>
                  </a:txBody>
                  <a:tcPr marL="0" marR="7315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r">
                        <a:lnSpc>
                          <a:spcPct val="100000"/>
                        </a:lnSpc>
                        <a:spcBef>
                          <a:spcPts val="600"/>
                        </a:spcBef>
                        <a:spcAft>
                          <a:spcPts val="600"/>
                        </a:spcAft>
                      </a:pPr>
                      <a:r>
                        <a:rPr lang="en-US" sz="1000" dirty="0">
                          <a:effectLst/>
                          <a:latin typeface="Times" pitchFamily="2" charset="0"/>
                        </a:rPr>
                        <a:t>12,500</a:t>
                      </a:r>
                      <a:endParaRPr lang="en-US" sz="1000" dirty="0">
                        <a:effectLst/>
                        <a:latin typeface="Times" pitchFamily="2" charset="0"/>
                        <a:ea typeface="DengXian" panose="02010600030101010101" pitchFamily="2" charset="-122"/>
                      </a:endParaRPr>
                    </a:p>
                  </a:txBody>
                  <a:tcPr marL="0" marR="73152" marT="0" marB="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45325458"/>
                  </a:ext>
                </a:extLst>
              </a:tr>
              <a:tr h="327454">
                <a:tc>
                  <a:txBody>
                    <a:bodyPr/>
                    <a:lstStyle/>
                    <a:p>
                      <a:pPr marL="0" marR="0">
                        <a:lnSpc>
                          <a:spcPct val="100000"/>
                        </a:lnSpc>
                        <a:spcBef>
                          <a:spcPts val="600"/>
                        </a:spcBef>
                        <a:spcAft>
                          <a:spcPts val="600"/>
                        </a:spcAft>
                      </a:pPr>
                      <a:r>
                        <a:rPr lang="en-US" sz="1000" dirty="0">
                          <a:effectLst/>
                          <a:latin typeface="Times" pitchFamily="2" charset="0"/>
                        </a:rPr>
                        <a:t>Coordination with Railroad Agencies</a:t>
                      </a:r>
                      <a:endParaRPr lang="en-US" sz="1000" dirty="0">
                        <a:effectLst/>
                        <a:latin typeface="Times" pitchFamily="2" charset="0"/>
                        <a:ea typeface="DengXian" panose="02010600030101010101" pitchFamily="2" charset="-122"/>
                      </a:endParaRPr>
                    </a:p>
                  </a:txBody>
                  <a:tcPr marL="73152" marR="0" marT="0" marB="0"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ctr">
                        <a:lnSpc>
                          <a:spcPct val="100000"/>
                        </a:lnSpc>
                        <a:spcBef>
                          <a:spcPts val="600"/>
                        </a:spcBef>
                        <a:spcAft>
                          <a:spcPts val="600"/>
                        </a:spcAft>
                      </a:pPr>
                      <a:r>
                        <a:rPr lang="en-US" sz="1000" dirty="0">
                          <a:effectLst/>
                          <a:latin typeface="Times" pitchFamily="2" charset="0"/>
                        </a:rPr>
                        <a:t>10</a:t>
                      </a:r>
                      <a:endParaRPr lang="en-US" sz="1000" dirty="0">
                        <a:effectLst/>
                        <a:latin typeface="Times" pitchFamily="2" charset="0"/>
                        <a:ea typeface="DengXian" panose="02010600030101010101" pitchFamily="2" charset="-122"/>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r">
                        <a:lnSpc>
                          <a:spcPct val="100000"/>
                        </a:lnSpc>
                        <a:spcBef>
                          <a:spcPts val="600"/>
                        </a:spcBef>
                        <a:spcAft>
                          <a:spcPts val="600"/>
                        </a:spcAft>
                      </a:pPr>
                      <a:r>
                        <a:rPr lang="en-US" sz="1000" dirty="0">
                          <a:effectLst/>
                          <a:latin typeface="Times" pitchFamily="2" charset="0"/>
                        </a:rPr>
                        <a:t>50,000</a:t>
                      </a:r>
                      <a:endParaRPr lang="en-US" sz="1000" dirty="0">
                        <a:effectLst/>
                        <a:latin typeface="Times" pitchFamily="2" charset="0"/>
                        <a:ea typeface="DengXian" panose="02010600030101010101" pitchFamily="2" charset="-122"/>
                      </a:endParaRPr>
                    </a:p>
                  </a:txBody>
                  <a:tcPr marL="0" marR="7315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r">
                        <a:lnSpc>
                          <a:spcPct val="100000"/>
                        </a:lnSpc>
                        <a:spcBef>
                          <a:spcPts val="600"/>
                        </a:spcBef>
                        <a:spcAft>
                          <a:spcPts val="600"/>
                        </a:spcAft>
                      </a:pPr>
                      <a:r>
                        <a:rPr lang="en-US" sz="1000" dirty="0">
                          <a:effectLst/>
                          <a:latin typeface="Times" pitchFamily="2" charset="0"/>
                        </a:rPr>
                        <a:t>5,000</a:t>
                      </a:r>
                      <a:endParaRPr lang="en-US" sz="1000" dirty="0">
                        <a:effectLst/>
                        <a:latin typeface="Times" pitchFamily="2" charset="0"/>
                        <a:ea typeface="DengXian" panose="02010600030101010101" pitchFamily="2" charset="-122"/>
                      </a:endParaRPr>
                    </a:p>
                  </a:txBody>
                  <a:tcPr marL="0" marR="73152" marT="0" marB="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06313080"/>
                  </a:ext>
                </a:extLst>
              </a:tr>
              <a:tr h="217108">
                <a:tc>
                  <a:txBody>
                    <a:bodyPr/>
                    <a:lstStyle/>
                    <a:p>
                      <a:pPr marL="0" marR="0">
                        <a:lnSpc>
                          <a:spcPct val="100000"/>
                        </a:lnSpc>
                        <a:spcBef>
                          <a:spcPts val="600"/>
                        </a:spcBef>
                        <a:spcAft>
                          <a:spcPts val="600"/>
                        </a:spcAft>
                      </a:pPr>
                      <a:r>
                        <a:rPr lang="en-US" sz="1000" dirty="0">
                          <a:effectLst/>
                          <a:latin typeface="Times" pitchFamily="2" charset="0"/>
                        </a:rPr>
                        <a:t>Treatment of Water Discharged from Site</a:t>
                      </a:r>
                      <a:endParaRPr lang="en-US" sz="1000" dirty="0">
                        <a:effectLst/>
                        <a:latin typeface="Times" pitchFamily="2" charset="0"/>
                        <a:ea typeface="DengXian" panose="02010600030101010101" pitchFamily="2" charset="-122"/>
                      </a:endParaRPr>
                    </a:p>
                  </a:txBody>
                  <a:tcPr marL="73152" marR="0" marT="0" marB="0"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ctr">
                        <a:lnSpc>
                          <a:spcPct val="100000"/>
                        </a:lnSpc>
                        <a:spcBef>
                          <a:spcPts val="600"/>
                        </a:spcBef>
                        <a:spcAft>
                          <a:spcPts val="600"/>
                        </a:spcAft>
                      </a:pPr>
                      <a:r>
                        <a:rPr lang="en-US" sz="1000" dirty="0">
                          <a:effectLst/>
                          <a:latin typeface="Times" pitchFamily="2" charset="0"/>
                        </a:rPr>
                        <a:t>3</a:t>
                      </a:r>
                      <a:endParaRPr lang="en-US" sz="1000" dirty="0">
                        <a:effectLst/>
                        <a:latin typeface="Times" pitchFamily="2" charset="0"/>
                        <a:ea typeface="DengXian" panose="02010600030101010101" pitchFamily="2" charset="-122"/>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r">
                        <a:lnSpc>
                          <a:spcPct val="100000"/>
                        </a:lnSpc>
                        <a:spcBef>
                          <a:spcPts val="600"/>
                        </a:spcBef>
                        <a:spcAft>
                          <a:spcPts val="600"/>
                        </a:spcAft>
                      </a:pPr>
                      <a:r>
                        <a:rPr lang="en-US" sz="1000" dirty="0">
                          <a:effectLst/>
                          <a:latin typeface="Times" pitchFamily="2" charset="0"/>
                        </a:rPr>
                        <a:t>400,000</a:t>
                      </a:r>
                      <a:endParaRPr lang="en-US" sz="1000" dirty="0">
                        <a:effectLst/>
                        <a:latin typeface="Times" pitchFamily="2" charset="0"/>
                        <a:ea typeface="DengXian" panose="02010600030101010101" pitchFamily="2" charset="-122"/>
                      </a:endParaRPr>
                    </a:p>
                  </a:txBody>
                  <a:tcPr marL="0" marR="73152"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algn="r">
                        <a:lnSpc>
                          <a:spcPct val="100000"/>
                        </a:lnSpc>
                        <a:spcBef>
                          <a:spcPts val="600"/>
                        </a:spcBef>
                        <a:spcAft>
                          <a:spcPts val="600"/>
                        </a:spcAft>
                      </a:pPr>
                      <a:r>
                        <a:rPr lang="en-US" sz="1000" dirty="0">
                          <a:effectLst/>
                          <a:latin typeface="Times" pitchFamily="2" charset="0"/>
                        </a:rPr>
                        <a:t>12,000</a:t>
                      </a:r>
                      <a:endParaRPr lang="en-US" sz="1000" dirty="0">
                        <a:effectLst/>
                        <a:latin typeface="Times" pitchFamily="2" charset="0"/>
                        <a:ea typeface="DengXian" panose="02010600030101010101" pitchFamily="2" charset="-122"/>
                      </a:endParaRPr>
                    </a:p>
                  </a:txBody>
                  <a:tcPr marL="0" marR="73152" marT="0" marB="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44271233"/>
                  </a:ext>
                </a:extLst>
              </a:tr>
              <a:tr h="233254">
                <a:tc gridSpan="2">
                  <a:txBody>
                    <a:bodyPr/>
                    <a:lstStyle/>
                    <a:p>
                      <a:pPr marL="0" marR="0">
                        <a:lnSpc>
                          <a:spcPct val="100000"/>
                        </a:lnSpc>
                        <a:spcBef>
                          <a:spcPts val="600"/>
                        </a:spcBef>
                        <a:spcAft>
                          <a:spcPts val="600"/>
                        </a:spcAft>
                      </a:pPr>
                      <a:r>
                        <a:rPr lang="en-US" sz="1000" dirty="0">
                          <a:effectLst/>
                          <a:latin typeface="Times" pitchFamily="2" charset="0"/>
                        </a:rPr>
                        <a:t>Total</a:t>
                      </a:r>
                      <a:endParaRPr lang="en-US" sz="1000" dirty="0">
                        <a:effectLst/>
                        <a:latin typeface="Times" pitchFamily="2" charset="0"/>
                        <a:ea typeface="DengXian" panose="02010600030101010101" pitchFamily="2" charset="-122"/>
                      </a:endParaRPr>
                    </a:p>
                  </a:txBody>
                  <a:tcPr marL="68580" marR="68580" marT="0" marB="0" anchor="ctr">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lang="en-US"/>
                    </a:p>
                  </a:txBody>
                  <a:tcPr/>
                </a:tc>
                <a:tc gridSpan="2">
                  <a:txBody>
                    <a:bodyPr/>
                    <a:lstStyle/>
                    <a:p>
                      <a:pPr marL="0" marR="0" algn="r">
                        <a:lnSpc>
                          <a:spcPct val="100000"/>
                        </a:lnSpc>
                        <a:spcBef>
                          <a:spcPts val="600"/>
                        </a:spcBef>
                        <a:spcAft>
                          <a:spcPts val="600"/>
                        </a:spcAft>
                      </a:pPr>
                      <a:r>
                        <a:rPr lang="en-US" sz="1000" dirty="0">
                          <a:effectLst/>
                          <a:latin typeface="Times" pitchFamily="2" charset="0"/>
                        </a:rPr>
                        <a:t> 29,500</a:t>
                      </a:r>
                      <a:endParaRPr lang="en-US" sz="1000" dirty="0">
                        <a:effectLst/>
                        <a:latin typeface="Times" pitchFamily="2" charset="0"/>
                        <a:ea typeface="DengXian" panose="02010600030101010101" pitchFamily="2" charset="-122"/>
                      </a:endParaRPr>
                    </a:p>
                  </a:txBody>
                  <a:tcPr marL="68580" marR="68580" marT="0" marB="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pPr marL="0" marR="0" algn="r">
                        <a:lnSpc>
                          <a:spcPct val="100000"/>
                        </a:lnSpc>
                        <a:spcBef>
                          <a:spcPts val="600"/>
                        </a:spcBef>
                        <a:spcAft>
                          <a:spcPts val="600"/>
                        </a:spcAft>
                      </a:pPr>
                      <a:r>
                        <a:rPr lang="en-US" sz="1000" dirty="0">
                          <a:effectLst/>
                          <a:latin typeface="Times" pitchFamily="2" charset="0"/>
                        </a:rPr>
                        <a:t>29,500</a:t>
                      </a:r>
                      <a:endParaRPr lang="en-US" sz="1000" dirty="0">
                        <a:effectLst/>
                        <a:latin typeface="Times" pitchFamily="2" charset="0"/>
                        <a:ea typeface="DengXian" panose="02010600030101010101" pitchFamily="2" charset="-122"/>
                      </a:endParaRPr>
                    </a:p>
                  </a:txBody>
                  <a:tcPr marL="68580" marR="68580" marT="0" marB="0" anchor="ctr">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99478838"/>
                  </a:ext>
                </a:extLst>
              </a:tr>
            </a:tbl>
          </a:graphicData>
        </a:graphic>
      </p:graphicFrame>
      <p:sp>
        <p:nvSpPr>
          <p:cNvPr id="19" name="TextBox 18">
            <a:extLst>
              <a:ext uri="{FF2B5EF4-FFF2-40B4-BE49-F238E27FC236}">
                <a16:creationId xmlns:a16="http://schemas.microsoft.com/office/drawing/2014/main" id="{05D3D7DD-8057-B143-BCD2-9F771A0EB976}"/>
              </a:ext>
            </a:extLst>
          </p:cNvPr>
          <p:cNvSpPr txBox="1"/>
          <p:nvPr/>
        </p:nvSpPr>
        <p:spPr>
          <a:xfrm>
            <a:off x="477043" y="3494332"/>
            <a:ext cx="2697210" cy="338554"/>
          </a:xfrm>
          <a:prstGeom prst="rect">
            <a:avLst/>
          </a:prstGeom>
          <a:solidFill>
            <a:schemeClr val="accent1">
              <a:lumMod val="50000"/>
            </a:schemeClr>
          </a:solidFill>
        </p:spPr>
        <p:txBody>
          <a:bodyPr wrap="square" lIns="0" rIns="0" rtlCol="0">
            <a:spAutoFit/>
          </a:bodyPr>
          <a:lstStyle/>
          <a:p>
            <a:pPr algn="ctr"/>
            <a:r>
              <a:rPr lang="en-US" sz="1600" dirty="0">
                <a:solidFill>
                  <a:schemeClr val="bg1"/>
                </a:solidFill>
                <a:latin typeface="Times" panose="02020603050405020304" pitchFamily="18" charset="0"/>
                <a:cs typeface="Times" panose="02020603050405020304" pitchFamily="18" charset="0"/>
              </a:rPr>
              <a:t>Monte Carlo simulation</a:t>
            </a:r>
          </a:p>
        </p:txBody>
      </p:sp>
      <p:sp>
        <p:nvSpPr>
          <p:cNvPr id="20" name="Rounded Rectangle 19">
            <a:extLst>
              <a:ext uri="{FF2B5EF4-FFF2-40B4-BE49-F238E27FC236}">
                <a16:creationId xmlns:a16="http://schemas.microsoft.com/office/drawing/2014/main" id="{C1618C70-F3A3-DF4E-9BAE-9B8DDD4269C3}"/>
              </a:ext>
            </a:extLst>
          </p:cNvPr>
          <p:cNvSpPr/>
          <p:nvPr/>
        </p:nvSpPr>
        <p:spPr>
          <a:xfrm>
            <a:off x="477042" y="3431671"/>
            <a:ext cx="8129628" cy="1785661"/>
          </a:xfrm>
          <a:prstGeom prst="roundRect">
            <a:avLst>
              <a:gd name="adj" fmla="val 0"/>
            </a:avLst>
          </a:prstGeom>
          <a:noFill/>
          <a:ln w="12700">
            <a:solidFill>
              <a:schemeClr val="tx1">
                <a:lumMod val="75000"/>
                <a:lumOff val="25000"/>
              </a:schemeClr>
            </a:solidFill>
          </a:ln>
        </p:spPr>
        <p:txBody>
          <a:bodyPr wrap="square" rtlCol="0" anchor="ctr">
            <a:noAutofit/>
          </a:bodyPr>
          <a:lstStyle/>
          <a:p>
            <a:pPr algn="ctr"/>
            <a:endParaRPr lang="en-US" dirty="0">
              <a:latin typeface="Helvetica" pitchFamily="2" charset="0"/>
            </a:endParaRPr>
          </a:p>
        </p:txBody>
      </p:sp>
      <p:pic>
        <p:nvPicPr>
          <p:cNvPr id="21" name="Picture 20">
            <a:extLst>
              <a:ext uri="{FF2B5EF4-FFF2-40B4-BE49-F238E27FC236}">
                <a16:creationId xmlns:a16="http://schemas.microsoft.com/office/drawing/2014/main" id="{250DFD57-5BDC-4207-883C-97C8D9E7D8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2461" y="3591119"/>
            <a:ext cx="1928787" cy="1454677"/>
          </a:xfrm>
          <a:prstGeom prst="rect">
            <a:avLst/>
          </a:prstGeom>
        </p:spPr>
      </p:pic>
      <p:pic>
        <p:nvPicPr>
          <p:cNvPr id="3074" name="Picture 2" descr="Allocation and Management of Cost Contingency in Projects | Journal of  Management in Engineering | Vol 32, No 6">
            <a:extLst>
              <a:ext uri="{FF2B5EF4-FFF2-40B4-BE49-F238E27FC236}">
                <a16:creationId xmlns:a16="http://schemas.microsoft.com/office/drawing/2014/main" id="{C2AB6978-A415-8B43-B29D-89516DB2E8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771" y="3638294"/>
            <a:ext cx="2336190" cy="135263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D8899D2-9662-4000-B989-45695BF8276B}"/>
              </a:ext>
            </a:extLst>
          </p:cNvPr>
          <p:cNvSpPr txBox="1"/>
          <p:nvPr/>
        </p:nvSpPr>
        <p:spPr>
          <a:xfrm>
            <a:off x="537329" y="2058485"/>
            <a:ext cx="3688841" cy="1077218"/>
          </a:xfrm>
          <a:prstGeom prst="rect">
            <a:avLst/>
          </a:prstGeom>
          <a:noFill/>
          <a:ln>
            <a:noFill/>
          </a:ln>
        </p:spPr>
        <p:txBody>
          <a:bodyPr wrap="square" rtlCol="0">
            <a:spAutoFit/>
          </a:bodyPr>
          <a:lstStyle/>
          <a:p>
            <a:pPr marL="177800" indent="-177800">
              <a:buFontTx/>
              <a:buChar char="-"/>
            </a:pPr>
            <a:r>
              <a:rPr lang="en-US" sz="1600" dirty="0">
                <a:latin typeface="Times" panose="02020603050405020304" pitchFamily="18" charset="0"/>
                <a:cs typeface="Times" panose="02020603050405020304" pitchFamily="18" charset="0"/>
              </a:rPr>
              <a:t>Identify project-specific risks and evaluate the probability and impact of the identified risks.</a:t>
            </a:r>
          </a:p>
          <a:p>
            <a:pPr marL="177800" indent="-177800">
              <a:buFontTx/>
              <a:buChar char="-"/>
            </a:pPr>
            <a:r>
              <a:rPr lang="en-US" sz="1600" dirty="0">
                <a:latin typeface="Times" panose="02020603050405020304" pitchFamily="18" charset="0"/>
                <a:cs typeface="Times" panose="02020603050405020304" pitchFamily="18" charset="0"/>
              </a:rPr>
              <a:t>Require detail project information.</a:t>
            </a:r>
            <a:endParaRPr lang="en-US" sz="1400" dirty="0">
              <a:latin typeface="Times" panose="02020603050405020304" pitchFamily="18" charset="0"/>
              <a:cs typeface="Times" panose="02020603050405020304" pitchFamily="18" charset="0"/>
            </a:endParaRPr>
          </a:p>
        </p:txBody>
      </p:sp>
      <p:sp>
        <p:nvSpPr>
          <p:cNvPr id="12" name="TextBox 11">
            <a:extLst>
              <a:ext uri="{FF2B5EF4-FFF2-40B4-BE49-F238E27FC236}">
                <a16:creationId xmlns:a16="http://schemas.microsoft.com/office/drawing/2014/main" id="{F2BD595A-DBE1-410F-999E-36DF466095D5}"/>
              </a:ext>
            </a:extLst>
          </p:cNvPr>
          <p:cNvSpPr txBox="1"/>
          <p:nvPr/>
        </p:nvSpPr>
        <p:spPr>
          <a:xfrm>
            <a:off x="537329" y="3951076"/>
            <a:ext cx="3688841" cy="1077218"/>
          </a:xfrm>
          <a:prstGeom prst="rect">
            <a:avLst/>
          </a:prstGeom>
          <a:noFill/>
          <a:ln>
            <a:noFill/>
          </a:ln>
        </p:spPr>
        <p:txBody>
          <a:bodyPr wrap="square" rtlCol="0">
            <a:spAutoFit/>
          </a:bodyPr>
          <a:lstStyle/>
          <a:p>
            <a:pPr marL="177800" indent="-177800">
              <a:buFontTx/>
              <a:buChar char="-"/>
            </a:pPr>
            <a:r>
              <a:rPr lang="en-US" sz="1600" dirty="0">
                <a:latin typeface="Times" panose="02020603050405020304" pitchFamily="18" charset="0"/>
                <a:cs typeface="Times" panose="02020603050405020304" pitchFamily="18" charset="0"/>
              </a:rPr>
              <a:t>A sophisticated computer-based probabilistic method.</a:t>
            </a:r>
          </a:p>
          <a:p>
            <a:pPr marL="177800" indent="-177800">
              <a:buFontTx/>
              <a:buChar char="-"/>
            </a:pPr>
            <a:r>
              <a:rPr lang="en-US" sz="1600" dirty="0">
                <a:latin typeface="Times" panose="02020603050405020304" pitchFamily="18" charset="0"/>
                <a:cs typeface="Times" panose="02020603050405020304" pitchFamily="18" charset="0"/>
              </a:rPr>
              <a:t>Provide more realistic contingencies through a range of possible values.</a:t>
            </a:r>
          </a:p>
        </p:txBody>
      </p:sp>
      <p:sp>
        <p:nvSpPr>
          <p:cNvPr id="15" name="TextBox 14">
            <a:extLst>
              <a:ext uri="{FF2B5EF4-FFF2-40B4-BE49-F238E27FC236}">
                <a16:creationId xmlns:a16="http://schemas.microsoft.com/office/drawing/2014/main" id="{C9667E48-9D2C-4ADA-90F6-621DA1BDC854}"/>
              </a:ext>
            </a:extLst>
          </p:cNvPr>
          <p:cNvSpPr txBox="1"/>
          <p:nvPr/>
        </p:nvSpPr>
        <p:spPr>
          <a:xfrm>
            <a:off x="548266" y="5279993"/>
            <a:ext cx="8221296" cy="1289071"/>
          </a:xfrm>
          <a:prstGeom prst="rect">
            <a:avLst/>
          </a:prstGeom>
          <a:noFill/>
          <a:ln>
            <a:noFill/>
          </a:ln>
        </p:spPr>
        <p:txBody>
          <a:bodyPr wrap="square" rtlCol="0">
            <a:spAutoFit/>
          </a:bodyPr>
          <a:lstStyle/>
          <a:p>
            <a:pPr marL="623888" indent="-623888">
              <a:lnSpc>
                <a:spcPct val="150000"/>
              </a:lnSpc>
            </a:pPr>
            <a:r>
              <a:rPr lang="en-US" dirty="0">
                <a:latin typeface="Times" panose="02020603050405020304" pitchFamily="18" charset="0"/>
                <a:cs typeface="Times" panose="02020603050405020304" pitchFamily="18" charset="0"/>
              </a:rPr>
              <a:t>(</a:t>
            </a:r>
            <a:r>
              <a:rPr lang="en-US" b="1" dirty="0">
                <a:latin typeface="Times" panose="02020603050405020304" pitchFamily="18" charset="0"/>
                <a:cs typeface="Times" panose="02020603050405020304" pitchFamily="18" charset="0"/>
              </a:rPr>
              <a:t>Pros</a:t>
            </a:r>
            <a:r>
              <a:rPr lang="en-US" dirty="0">
                <a:latin typeface="Times" panose="02020603050405020304" pitchFamily="18" charset="0"/>
                <a:cs typeface="Times" panose="02020603050405020304" pitchFamily="18" charset="0"/>
              </a:rPr>
              <a:t>) Can reflect project-specific characteristics and conduct more flexible contingency estimates. </a:t>
            </a:r>
          </a:p>
          <a:p>
            <a:pPr>
              <a:lnSpc>
                <a:spcPct val="150000"/>
              </a:lnSpc>
            </a:pPr>
            <a:r>
              <a:rPr lang="en-US" dirty="0">
                <a:latin typeface="Times" panose="02020603050405020304" pitchFamily="18" charset="0"/>
                <a:cs typeface="Times" panose="02020603050405020304" pitchFamily="18" charset="0"/>
              </a:rPr>
              <a:t>(</a:t>
            </a:r>
            <a:r>
              <a:rPr lang="en-US" b="1" dirty="0">
                <a:latin typeface="Times" panose="02020603050405020304" pitchFamily="18" charset="0"/>
                <a:cs typeface="Times" panose="02020603050405020304" pitchFamily="18" charset="0"/>
              </a:rPr>
              <a:t>Cons</a:t>
            </a:r>
            <a:r>
              <a:rPr lang="en-US" dirty="0">
                <a:latin typeface="Times" panose="02020603050405020304" pitchFamily="18" charset="0"/>
                <a:cs typeface="Times" panose="02020603050405020304" pitchFamily="18" charset="0"/>
              </a:rPr>
              <a:t>) Requires more time and effort to perform it. </a:t>
            </a:r>
          </a:p>
        </p:txBody>
      </p:sp>
      <p:sp>
        <p:nvSpPr>
          <p:cNvPr id="17" name="Content Placeholder 2">
            <a:extLst>
              <a:ext uri="{FF2B5EF4-FFF2-40B4-BE49-F238E27FC236}">
                <a16:creationId xmlns:a16="http://schemas.microsoft.com/office/drawing/2014/main" id="{CF5CF263-86D7-4B5A-A703-A54B7B8E0B17}"/>
              </a:ext>
            </a:extLst>
          </p:cNvPr>
          <p:cNvSpPr txBox="1">
            <a:spLocks/>
          </p:cNvSpPr>
          <p:nvPr/>
        </p:nvSpPr>
        <p:spPr>
          <a:xfrm>
            <a:off x="4347369" y="8163"/>
            <a:ext cx="4777782" cy="365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altLang="ko-KR" sz="1400" i="1"/>
              <a:t>3.</a:t>
            </a:r>
            <a:r>
              <a:rPr lang="ko-KR" altLang="en-US" sz="1400" i="1"/>
              <a:t> </a:t>
            </a:r>
            <a:r>
              <a:rPr lang="en-US" sz="1400" i="1"/>
              <a:t>Estimation Methods for Construction Contingencies</a:t>
            </a:r>
            <a:endParaRPr lang="en-US" sz="1400" i="1" dirty="0"/>
          </a:p>
        </p:txBody>
      </p:sp>
    </p:spTree>
    <p:extLst>
      <p:ext uri="{BB962C8B-B14F-4D97-AF65-F5344CB8AC3E}">
        <p14:creationId xmlns:p14="http://schemas.microsoft.com/office/powerpoint/2010/main" val="42614044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F4003-6F7E-4CF6-9C6D-8A0CB86BD4E1}"/>
              </a:ext>
            </a:extLst>
          </p:cNvPr>
          <p:cNvSpPr>
            <a:spLocks noGrp="1"/>
          </p:cNvSpPr>
          <p:nvPr>
            <p:ph type="title"/>
          </p:nvPr>
        </p:nvSpPr>
        <p:spPr>
          <a:xfrm>
            <a:off x="537881" y="365126"/>
            <a:ext cx="8556543" cy="1325563"/>
          </a:xfrm>
        </p:spPr>
        <p:txBody>
          <a:bodyPr/>
          <a:lstStyle/>
          <a:p>
            <a:r>
              <a:rPr lang="en-US" dirty="0"/>
              <a:t>Major Risks for Construction Contingency Estimating</a:t>
            </a:r>
          </a:p>
        </p:txBody>
      </p:sp>
      <p:sp>
        <p:nvSpPr>
          <p:cNvPr id="4" name="Slide Number Placeholder 3">
            <a:extLst>
              <a:ext uri="{FF2B5EF4-FFF2-40B4-BE49-F238E27FC236}">
                <a16:creationId xmlns:a16="http://schemas.microsoft.com/office/drawing/2014/main" id="{160742CA-4DAF-4437-A832-8BDE7078B0CD}"/>
              </a:ext>
            </a:extLst>
          </p:cNvPr>
          <p:cNvSpPr>
            <a:spLocks noGrp="1"/>
          </p:cNvSpPr>
          <p:nvPr>
            <p:ph type="sldNum" sz="quarter" idx="12"/>
          </p:nvPr>
        </p:nvSpPr>
        <p:spPr/>
        <p:txBody>
          <a:bodyPr/>
          <a:lstStyle/>
          <a:p>
            <a:fld id="{01CAD1CC-3D4E-204A-B9A6-B313B9149B73}" type="slidenum">
              <a:rPr lang="en-US" smtClean="0"/>
              <a:t>8</a:t>
            </a:fld>
            <a:endParaRPr lang="en-US"/>
          </a:p>
        </p:txBody>
      </p:sp>
      <p:sp>
        <p:nvSpPr>
          <p:cNvPr id="5" name="Content Placeholder 2">
            <a:extLst>
              <a:ext uri="{FF2B5EF4-FFF2-40B4-BE49-F238E27FC236}">
                <a16:creationId xmlns:a16="http://schemas.microsoft.com/office/drawing/2014/main" id="{4DBF9661-899B-3641-924D-76C6CF6F63FC}"/>
              </a:ext>
            </a:extLst>
          </p:cNvPr>
          <p:cNvSpPr>
            <a:spLocks noGrp="1"/>
          </p:cNvSpPr>
          <p:nvPr>
            <p:ph idx="1"/>
          </p:nvPr>
        </p:nvSpPr>
        <p:spPr>
          <a:xfrm>
            <a:off x="3963607" y="14515"/>
            <a:ext cx="5180393" cy="365125"/>
          </a:xfrm>
        </p:spPr>
        <p:txBody>
          <a:bodyPr>
            <a:noAutofit/>
          </a:bodyPr>
          <a:lstStyle/>
          <a:p>
            <a:pPr marL="0" indent="0" algn="r">
              <a:buNone/>
            </a:pPr>
            <a:r>
              <a:rPr lang="en-US" altLang="ko-KR" sz="1400" i="1" dirty="0"/>
              <a:t>4.</a:t>
            </a:r>
            <a:r>
              <a:rPr lang="ko-KR" altLang="en-US" sz="1400" i="1" dirty="0"/>
              <a:t> </a:t>
            </a:r>
            <a:r>
              <a:rPr lang="en-US" sz="1400" i="1" dirty="0"/>
              <a:t>Major Risks for Construction Contingency Consideration </a:t>
            </a:r>
          </a:p>
        </p:txBody>
      </p:sp>
      <p:sp>
        <p:nvSpPr>
          <p:cNvPr id="6" name="Rounded Rectangle 5">
            <a:extLst>
              <a:ext uri="{FF2B5EF4-FFF2-40B4-BE49-F238E27FC236}">
                <a16:creationId xmlns:a16="http://schemas.microsoft.com/office/drawing/2014/main" id="{B6605F30-D445-0C4C-89DB-B37C58CC4232}"/>
              </a:ext>
            </a:extLst>
          </p:cNvPr>
          <p:cNvSpPr/>
          <p:nvPr/>
        </p:nvSpPr>
        <p:spPr>
          <a:xfrm>
            <a:off x="628650" y="3014382"/>
            <a:ext cx="1874407" cy="829235"/>
          </a:xfrm>
          <a:prstGeom prst="roundRect">
            <a:avLst>
              <a:gd name="adj" fmla="val 10985"/>
            </a:avLst>
          </a:prstGeom>
          <a:solidFill>
            <a:schemeClr val="accent1">
              <a:lumMod val="40000"/>
              <a:lumOff val="60000"/>
            </a:schemeClr>
          </a:solidFill>
          <a:ln>
            <a:solidFill>
              <a:schemeClr val="tx1">
                <a:lumMod val="65000"/>
                <a:lumOff val="35000"/>
              </a:schemeClr>
            </a:solidFill>
          </a:ln>
        </p:spPr>
        <p:txBody>
          <a:bodyPr wrap="square" rtlCol="0" anchor="ctr">
            <a:noAutofit/>
          </a:bodyPr>
          <a:lstStyle/>
          <a:p>
            <a:pPr algn="ctr"/>
            <a:r>
              <a:rPr lang="en-US" sz="1400" dirty="0">
                <a:latin typeface="Times" pitchFamily="2" charset="0"/>
              </a:rPr>
              <a:t>1. Analysis of DOT risk checklists and risk registers</a:t>
            </a:r>
          </a:p>
        </p:txBody>
      </p:sp>
      <p:sp>
        <p:nvSpPr>
          <p:cNvPr id="7" name="Rounded Rectangle 6">
            <a:extLst>
              <a:ext uri="{FF2B5EF4-FFF2-40B4-BE49-F238E27FC236}">
                <a16:creationId xmlns:a16="http://schemas.microsoft.com/office/drawing/2014/main" id="{085AEC7A-FA01-B24D-972E-F6EF2E820C3C}"/>
              </a:ext>
            </a:extLst>
          </p:cNvPr>
          <p:cNvSpPr/>
          <p:nvPr/>
        </p:nvSpPr>
        <p:spPr>
          <a:xfrm>
            <a:off x="2692826" y="3014382"/>
            <a:ext cx="1874407" cy="829235"/>
          </a:xfrm>
          <a:prstGeom prst="roundRect">
            <a:avLst>
              <a:gd name="adj" fmla="val 10985"/>
            </a:avLst>
          </a:prstGeom>
          <a:solidFill>
            <a:schemeClr val="accent1">
              <a:lumMod val="60000"/>
              <a:lumOff val="40000"/>
            </a:schemeClr>
          </a:solidFill>
          <a:ln>
            <a:solidFill>
              <a:schemeClr val="tx1">
                <a:lumMod val="65000"/>
                <a:lumOff val="35000"/>
              </a:schemeClr>
            </a:solidFill>
          </a:ln>
        </p:spPr>
        <p:txBody>
          <a:bodyPr wrap="square" rtlCol="0" anchor="ctr">
            <a:noAutofit/>
          </a:bodyPr>
          <a:lstStyle/>
          <a:p>
            <a:pPr algn="ctr"/>
            <a:r>
              <a:rPr lang="en-US" sz="1400" dirty="0">
                <a:latin typeface="Times" pitchFamily="2" charset="0"/>
              </a:rPr>
              <a:t>2. Find risks through discussions with DOTs</a:t>
            </a:r>
          </a:p>
        </p:txBody>
      </p:sp>
      <p:sp>
        <p:nvSpPr>
          <p:cNvPr id="8" name="Rounded Rectangle 7">
            <a:extLst>
              <a:ext uri="{FF2B5EF4-FFF2-40B4-BE49-F238E27FC236}">
                <a16:creationId xmlns:a16="http://schemas.microsoft.com/office/drawing/2014/main" id="{2BE4309C-075E-4E4B-9EE9-6129E0D1872D}"/>
              </a:ext>
            </a:extLst>
          </p:cNvPr>
          <p:cNvSpPr/>
          <p:nvPr/>
        </p:nvSpPr>
        <p:spPr>
          <a:xfrm>
            <a:off x="4757002" y="3014382"/>
            <a:ext cx="1874407" cy="829235"/>
          </a:xfrm>
          <a:prstGeom prst="roundRect">
            <a:avLst>
              <a:gd name="adj" fmla="val 10985"/>
            </a:avLst>
          </a:prstGeom>
          <a:solidFill>
            <a:schemeClr val="accent1">
              <a:lumMod val="75000"/>
            </a:schemeClr>
          </a:solidFill>
          <a:ln>
            <a:solidFill>
              <a:schemeClr val="tx1">
                <a:lumMod val="65000"/>
                <a:lumOff val="35000"/>
              </a:schemeClr>
            </a:solidFill>
          </a:ln>
        </p:spPr>
        <p:txBody>
          <a:bodyPr wrap="square" rtlCol="0" anchor="ctr">
            <a:noAutofit/>
          </a:bodyPr>
          <a:lstStyle/>
          <a:p>
            <a:pPr algn="ctr"/>
            <a:r>
              <a:rPr lang="en-US" sz="1400" dirty="0">
                <a:solidFill>
                  <a:schemeClr val="bg1"/>
                </a:solidFill>
                <a:latin typeface="Times" pitchFamily="2" charset="0"/>
              </a:rPr>
              <a:t>3. Assess risk occurrences and impact magnitude </a:t>
            </a:r>
          </a:p>
        </p:txBody>
      </p:sp>
      <p:cxnSp>
        <p:nvCxnSpPr>
          <p:cNvPr id="10" name="Straight Arrow Connector 9">
            <a:extLst>
              <a:ext uri="{FF2B5EF4-FFF2-40B4-BE49-F238E27FC236}">
                <a16:creationId xmlns:a16="http://schemas.microsoft.com/office/drawing/2014/main" id="{7E4DBC4A-3F3E-AD4B-AFB4-F5BBE482F431}"/>
              </a:ext>
            </a:extLst>
          </p:cNvPr>
          <p:cNvCxnSpPr>
            <a:cxnSpLocks/>
            <a:stCxn id="6" idx="3"/>
            <a:endCxn id="7" idx="1"/>
          </p:cNvCxnSpPr>
          <p:nvPr/>
        </p:nvCxnSpPr>
        <p:spPr>
          <a:xfrm>
            <a:off x="2503057" y="3429000"/>
            <a:ext cx="189769"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6" name="Rounded Rectangle 25">
            <a:extLst>
              <a:ext uri="{FF2B5EF4-FFF2-40B4-BE49-F238E27FC236}">
                <a16:creationId xmlns:a16="http://schemas.microsoft.com/office/drawing/2014/main" id="{C56ECF37-2AF6-EB4F-9235-EAED7CFDEF1B}"/>
              </a:ext>
            </a:extLst>
          </p:cNvPr>
          <p:cNvSpPr/>
          <p:nvPr/>
        </p:nvSpPr>
        <p:spPr>
          <a:xfrm>
            <a:off x="6821179" y="3014382"/>
            <a:ext cx="1874407" cy="829235"/>
          </a:xfrm>
          <a:prstGeom prst="roundRect">
            <a:avLst>
              <a:gd name="adj" fmla="val 10985"/>
            </a:avLst>
          </a:prstGeom>
          <a:solidFill>
            <a:schemeClr val="accent1">
              <a:lumMod val="50000"/>
            </a:schemeClr>
          </a:solidFill>
          <a:ln>
            <a:solidFill>
              <a:schemeClr val="tx1">
                <a:lumMod val="65000"/>
                <a:lumOff val="35000"/>
              </a:schemeClr>
            </a:solidFill>
          </a:ln>
        </p:spPr>
        <p:txBody>
          <a:bodyPr wrap="square" rtlCol="0" anchor="ctr">
            <a:noAutofit/>
          </a:bodyPr>
          <a:lstStyle/>
          <a:p>
            <a:pPr algn="ctr"/>
            <a:r>
              <a:rPr lang="en-US" sz="1400" dirty="0">
                <a:solidFill>
                  <a:schemeClr val="bg1"/>
                </a:solidFill>
                <a:latin typeface="Times" pitchFamily="2" charset="0"/>
              </a:rPr>
              <a:t>4. Prioritize top 12 risks </a:t>
            </a:r>
          </a:p>
        </p:txBody>
      </p:sp>
      <p:cxnSp>
        <p:nvCxnSpPr>
          <p:cNvPr id="36" name="Straight Arrow Connector 35">
            <a:extLst>
              <a:ext uri="{FF2B5EF4-FFF2-40B4-BE49-F238E27FC236}">
                <a16:creationId xmlns:a16="http://schemas.microsoft.com/office/drawing/2014/main" id="{DE63CA94-10B0-FC48-B815-392195D24B12}"/>
              </a:ext>
            </a:extLst>
          </p:cNvPr>
          <p:cNvCxnSpPr>
            <a:cxnSpLocks/>
            <a:stCxn id="8" idx="3"/>
            <a:endCxn id="26" idx="1"/>
          </p:cNvCxnSpPr>
          <p:nvPr/>
        </p:nvCxnSpPr>
        <p:spPr>
          <a:xfrm>
            <a:off x="6631409" y="3429000"/>
            <a:ext cx="189770"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40" name="Document 39">
            <a:extLst>
              <a:ext uri="{FF2B5EF4-FFF2-40B4-BE49-F238E27FC236}">
                <a16:creationId xmlns:a16="http://schemas.microsoft.com/office/drawing/2014/main" id="{FB2DE9AC-1EBF-EE46-8B08-C2E3D7112C68}"/>
              </a:ext>
            </a:extLst>
          </p:cNvPr>
          <p:cNvSpPr/>
          <p:nvPr/>
        </p:nvSpPr>
        <p:spPr>
          <a:xfrm>
            <a:off x="2873565" y="4037133"/>
            <a:ext cx="1512928" cy="704036"/>
          </a:xfrm>
          <a:prstGeom prst="flowChartDocument">
            <a:avLst/>
          </a:prstGeom>
          <a:solidFill>
            <a:schemeClr val="accent2">
              <a:lumMod val="60000"/>
              <a:lumOff val="40000"/>
            </a:schemeClr>
          </a:solidFill>
          <a:ln>
            <a:solidFill>
              <a:schemeClr val="tx1">
                <a:lumMod val="65000"/>
                <a:lumOff val="35000"/>
              </a:schemeClr>
            </a:solidFill>
          </a:ln>
        </p:spPr>
        <p:txBody>
          <a:bodyPr wrap="square" rtlCol="0" anchor="ctr">
            <a:noAutofit/>
          </a:bodyPr>
          <a:lstStyle/>
          <a:p>
            <a:pPr algn="ctr"/>
            <a:r>
              <a:rPr lang="en-US" sz="1400" dirty="0">
                <a:latin typeface="Times" pitchFamily="2" charset="0"/>
              </a:rPr>
              <a:t>The list of 23 risks</a:t>
            </a:r>
          </a:p>
        </p:txBody>
      </p:sp>
      <p:sp>
        <p:nvSpPr>
          <p:cNvPr id="41" name="Document 40">
            <a:extLst>
              <a:ext uri="{FF2B5EF4-FFF2-40B4-BE49-F238E27FC236}">
                <a16:creationId xmlns:a16="http://schemas.microsoft.com/office/drawing/2014/main" id="{6CE5A781-A4C4-D841-BB2B-E1C033B58FE3}"/>
              </a:ext>
            </a:extLst>
          </p:cNvPr>
          <p:cNvSpPr/>
          <p:nvPr/>
        </p:nvSpPr>
        <p:spPr>
          <a:xfrm>
            <a:off x="7001918" y="4037133"/>
            <a:ext cx="1512928" cy="704036"/>
          </a:xfrm>
          <a:prstGeom prst="flowChartDocument">
            <a:avLst/>
          </a:prstGeom>
          <a:solidFill>
            <a:schemeClr val="accent2">
              <a:lumMod val="75000"/>
            </a:schemeClr>
          </a:solidFill>
          <a:ln>
            <a:solidFill>
              <a:schemeClr val="tx1">
                <a:lumMod val="65000"/>
                <a:lumOff val="35000"/>
              </a:schemeClr>
            </a:solidFill>
          </a:ln>
        </p:spPr>
        <p:txBody>
          <a:bodyPr wrap="square" rtlCol="0" anchor="ctr">
            <a:noAutofit/>
          </a:bodyPr>
          <a:lstStyle/>
          <a:p>
            <a:pPr algn="ctr"/>
            <a:r>
              <a:rPr lang="en-US" sz="1400" dirty="0">
                <a:latin typeface="Times" pitchFamily="2" charset="0"/>
              </a:rPr>
              <a:t>Determined top 12 risks</a:t>
            </a:r>
          </a:p>
        </p:txBody>
      </p:sp>
      <p:cxnSp>
        <p:nvCxnSpPr>
          <p:cNvPr id="50" name="Straight Arrow Connector 49">
            <a:extLst>
              <a:ext uri="{FF2B5EF4-FFF2-40B4-BE49-F238E27FC236}">
                <a16:creationId xmlns:a16="http://schemas.microsoft.com/office/drawing/2014/main" id="{2D9150E1-C8EA-EB48-9BEE-0E0DA8696EB9}"/>
              </a:ext>
            </a:extLst>
          </p:cNvPr>
          <p:cNvCxnSpPr>
            <a:cxnSpLocks/>
            <a:stCxn id="26" idx="2"/>
            <a:endCxn id="41" idx="0"/>
          </p:cNvCxnSpPr>
          <p:nvPr/>
        </p:nvCxnSpPr>
        <p:spPr>
          <a:xfrm flipH="1">
            <a:off x="7758382" y="3843617"/>
            <a:ext cx="1" cy="19351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51" name="Straight Arrow Connector 50">
            <a:extLst>
              <a:ext uri="{FF2B5EF4-FFF2-40B4-BE49-F238E27FC236}">
                <a16:creationId xmlns:a16="http://schemas.microsoft.com/office/drawing/2014/main" id="{949A8E10-DC5C-EF43-A847-EC4A5044C2E5}"/>
              </a:ext>
            </a:extLst>
          </p:cNvPr>
          <p:cNvCxnSpPr>
            <a:cxnSpLocks/>
            <a:stCxn id="7" idx="3"/>
            <a:endCxn id="8" idx="1"/>
          </p:cNvCxnSpPr>
          <p:nvPr/>
        </p:nvCxnSpPr>
        <p:spPr>
          <a:xfrm>
            <a:off x="4567233" y="3429000"/>
            <a:ext cx="189769"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59" name="Straight Arrow Connector 58">
            <a:extLst>
              <a:ext uri="{FF2B5EF4-FFF2-40B4-BE49-F238E27FC236}">
                <a16:creationId xmlns:a16="http://schemas.microsoft.com/office/drawing/2014/main" id="{BC1E9EC9-C972-474F-8E34-7293B5FBE74B}"/>
              </a:ext>
            </a:extLst>
          </p:cNvPr>
          <p:cNvCxnSpPr>
            <a:cxnSpLocks/>
            <a:stCxn id="7" idx="2"/>
            <a:endCxn id="40" idx="0"/>
          </p:cNvCxnSpPr>
          <p:nvPr/>
        </p:nvCxnSpPr>
        <p:spPr>
          <a:xfrm flipH="1">
            <a:off x="3630029" y="3843617"/>
            <a:ext cx="1" cy="193516"/>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EAF4428C-3288-4AC1-9799-8A17EEAB92A7}"/>
              </a:ext>
            </a:extLst>
          </p:cNvPr>
          <p:cNvSpPr txBox="1"/>
          <p:nvPr/>
        </p:nvSpPr>
        <p:spPr>
          <a:xfrm>
            <a:off x="537881" y="2001476"/>
            <a:ext cx="3848612" cy="498663"/>
          </a:xfrm>
          <a:prstGeom prst="rect">
            <a:avLst/>
          </a:prstGeom>
          <a:solidFill>
            <a:schemeClr val="bg1"/>
          </a:solidFill>
          <a:ln>
            <a:solidFill>
              <a:schemeClr val="bg1"/>
            </a:solidFill>
          </a:ln>
        </p:spPr>
        <p:txBody>
          <a:bodyPr wrap="square" rtlCol="0">
            <a:spAutoFit/>
          </a:bodyPr>
          <a:lstStyle/>
          <a:p>
            <a:pPr marL="174625" indent="-174625" algn="l">
              <a:lnSpc>
                <a:spcPct val="150000"/>
              </a:lnSpc>
              <a:buFont typeface="Arial" panose="020B0604020202020204" pitchFamily="34" charset="0"/>
              <a:buChar char="•"/>
            </a:pPr>
            <a:r>
              <a:rPr lang="en-US" sz="2000" b="1" dirty="0">
                <a:latin typeface="Times" panose="02020603050405020304" pitchFamily="18" charset="0"/>
                <a:cs typeface="Times" panose="02020603050405020304" pitchFamily="18" charset="0"/>
              </a:rPr>
              <a:t>Top risk identification process</a:t>
            </a:r>
          </a:p>
        </p:txBody>
      </p:sp>
    </p:spTree>
    <p:extLst>
      <p:ext uri="{BB962C8B-B14F-4D97-AF65-F5344CB8AC3E}">
        <p14:creationId xmlns:p14="http://schemas.microsoft.com/office/powerpoint/2010/main" val="1481634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2F4003-6F7E-4CF6-9C6D-8A0CB86BD4E1}"/>
              </a:ext>
            </a:extLst>
          </p:cNvPr>
          <p:cNvSpPr>
            <a:spLocks noGrp="1"/>
          </p:cNvSpPr>
          <p:nvPr>
            <p:ph type="title"/>
          </p:nvPr>
        </p:nvSpPr>
        <p:spPr/>
        <p:txBody>
          <a:bodyPr/>
          <a:lstStyle/>
          <a:p>
            <a:r>
              <a:rPr lang="en-US" dirty="0"/>
              <a:t>Top 12 Major Risks</a:t>
            </a:r>
          </a:p>
        </p:txBody>
      </p:sp>
      <p:sp>
        <p:nvSpPr>
          <p:cNvPr id="4" name="Slide Number Placeholder 3">
            <a:extLst>
              <a:ext uri="{FF2B5EF4-FFF2-40B4-BE49-F238E27FC236}">
                <a16:creationId xmlns:a16="http://schemas.microsoft.com/office/drawing/2014/main" id="{160742CA-4DAF-4437-A832-8BDE7078B0CD}"/>
              </a:ext>
            </a:extLst>
          </p:cNvPr>
          <p:cNvSpPr>
            <a:spLocks noGrp="1"/>
          </p:cNvSpPr>
          <p:nvPr>
            <p:ph type="sldNum" sz="quarter" idx="12"/>
          </p:nvPr>
        </p:nvSpPr>
        <p:spPr/>
        <p:txBody>
          <a:bodyPr/>
          <a:lstStyle/>
          <a:p>
            <a:fld id="{01CAD1CC-3D4E-204A-B9A6-B313B9149B73}" type="slidenum">
              <a:rPr lang="en-US" smtClean="0"/>
              <a:t>9</a:t>
            </a:fld>
            <a:endParaRPr lang="en-US"/>
          </a:p>
        </p:txBody>
      </p:sp>
      <p:graphicFrame>
        <p:nvGraphicFramePr>
          <p:cNvPr id="3" name="Table 2">
            <a:extLst>
              <a:ext uri="{FF2B5EF4-FFF2-40B4-BE49-F238E27FC236}">
                <a16:creationId xmlns:a16="http://schemas.microsoft.com/office/drawing/2014/main" id="{896D38AB-37B1-4845-A9A9-8E846E708D70}"/>
              </a:ext>
            </a:extLst>
          </p:cNvPr>
          <p:cNvGraphicFramePr>
            <a:graphicFrameLocks noGrp="1"/>
          </p:cNvGraphicFramePr>
          <p:nvPr>
            <p:extLst>
              <p:ext uri="{D42A27DB-BD31-4B8C-83A1-F6EECF244321}">
                <p14:modId xmlns:p14="http://schemas.microsoft.com/office/powerpoint/2010/main" val="1231167413"/>
              </p:ext>
            </p:extLst>
          </p:nvPr>
        </p:nvGraphicFramePr>
        <p:xfrm>
          <a:off x="4833257" y="2038467"/>
          <a:ext cx="3828869" cy="4129199"/>
        </p:xfrm>
        <a:graphic>
          <a:graphicData uri="http://schemas.openxmlformats.org/drawingml/2006/table">
            <a:tbl>
              <a:tblPr firstRow="1" firstCol="1" bandRow="1">
                <a:tableStyleId>{5940675A-B579-460E-94D1-54222C63F5DA}</a:tableStyleId>
              </a:tblPr>
              <a:tblGrid>
                <a:gridCol w="780870">
                  <a:extLst>
                    <a:ext uri="{9D8B030D-6E8A-4147-A177-3AD203B41FA5}">
                      <a16:colId xmlns:a16="http://schemas.microsoft.com/office/drawing/2014/main" val="2007632288"/>
                    </a:ext>
                  </a:extLst>
                </a:gridCol>
                <a:gridCol w="3047999">
                  <a:extLst>
                    <a:ext uri="{9D8B030D-6E8A-4147-A177-3AD203B41FA5}">
                      <a16:colId xmlns:a16="http://schemas.microsoft.com/office/drawing/2014/main" val="320158204"/>
                    </a:ext>
                  </a:extLst>
                </a:gridCol>
              </a:tblGrid>
              <a:tr h="446922">
                <a:tc>
                  <a:txBody>
                    <a:bodyPr/>
                    <a:lstStyle/>
                    <a:p>
                      <a:pPr marL="0" marR="0" algn="ctr">
                        <a:lnSpc>
                          <a:spcPct val="115000"/>
                        </a:lnSpc>
                        <a:spcBef>
                          <a:spcPts val="600"/>
                        </a:spcBef>
                        <a:spcAft>
                          <a:spcPts val="600"/>
                        </a:spcAft>
                      </a:pPr>
                      <a:r>
                        <a:rPr lang="en-US" sz="1400" b="0" dirty="0">
                          <a:effectLst/>
                          <a:latin typeface="Times" pitchFamily="2" charset="0"/>
                        </a:rPr>
                        <a:t>Ranking</a:t>
                      </a:r>
                      <a:endParaRPr lang="en-US" sz="1400" b="0" dirty="0">
                        <a:effectLst/>
                        <a:latin typeface="Times" pitchFamily="2" charset="0"/>
                        <a:ea typeface="DengXian" panose="02010600030101010101" pitchFamily="2" charset="-122"/>
                        <a:cs typeface="Times New Roman" panose="02020603050405020304" pitchFamily="18" charset="0"/>
                      </a:endParaRPr>
                    </a:p>
                  </a:txBody>
                  <a:tcPr marL="0" marR="0" marT="0" marB="0" anchor="ctr">
                    <a:lnL w="6350" cap="flat" cmpd="sng" algn="ctr">
                      <a:noFill/>
                      <a:prstDash val="solid"/>
                      <a:round/>
                      <a:headEnd type="none" w="med" len="med"/>
                      <a:tailEnd type="none" w="med" len="med"/>
                    </a:lnL>
                    <a:solidFill>
                      <a:schemeClr val="bg1">
                        <a:lumMod val="65000"/>
                      </a:schemeClr>
                    </a:solidFill>
                  </a:tcPr>
                </a:tc>
                <a:tc>
                  <a:txBody>
                    <a:bodyPr/>
                    <a:lstStyle/>
                    <a:p>
                      <a:pPr marL="0" marR="0" algn="ctr">
                        <a:lnSpc>
                          <a:spcPct val="115000"/>
                        </a:lnSpc>
                        <a:spcBef>
                          <a:spcPts val="600"/>
                        </a:spcBef>
                        <a:spcAft>
                          <a:spcPts val="600"/>
                        </a:spcAft>
                      </a:pPr>
                      <a:r>
                        <a:rPr lang="en-US" sz="1400" b="0" dirty="0">
                          <a:effectLst/>
                          <a:latin typeface="Times" pitchFamily="2" charset="0"/>
                        </a:rPr>
                        <a:t>Risk</a:t>
                      </a:r>
                      <a:endParaRPr lang="en-US" sz="1400" b="0" dirty="0">
                        <a:effectLst/>
                        <a:latin typeface="Times" pitchFamily="2" charset="0"/>
                        <a:ea typeface="DengXian" panose="02010600030101010101" pitchFamily="2" charset="-122"/>
                        <a:cs typeface="Times New Roman" panose="02020603050405020304" pitchFamily="18" charset="0"/>
                      </a:endParaRPr>
                    </a:p>
                  </a:txBody>
                  <a:tcPr marL="68580" marR="68580" marT="0" marB="0" anchor="ctr">
                    <a:lnR w="6350" cap="flat" cmpd="sng" algn="ctr">
                      <a:noFill/>
                      <a:prstDash val="solid"/>
                      <a:round/>
                      <a:headEnd type="none" w="med" len="med"/>
                      <a:tailEnd type="none" w="med" len="med"/>
                    </a:lnR>
                    <a:solidFill>
                      <a:schemeClr val="bg1">
                        <a:lumMod val="65000"/>
                      </a:schemeClr>
                    </a:solidFill>
                  </a:tcPr>
                </a:tc>
                <a:extLst>
                  <a:ext uri="{0D108BD9-81ED-4DB2-BD59-A6C34878D82A}">
                    <a16:rowId xmlns:a16="http://schemas.microsoft.com/office/drawing/2014/main" val="4285650715"/>
                  </a:ext>
                </a:extLst>
              </a:tr>
              <a:tr h="281796">
                <a:tc>
                  <a:txBody>
                    <a:bodyPr/>
                    <a:lstStyle/>
                    <a:p>
                      <a:pPr marL="0" marR="0" algn="ctr">
                        <a:lnSpc>
                          <a:spcPct val="115000"/>
                        </a:lnSpc>
                        <a:spcBef>
                          <a:spcPts val="600"/>
                        </a:spcBef>
                        <a:spcAft>
                          <a:spcPts val="600"/>
                        </a:spcAft>
                      </a:pPr>
                      <a:r>
                        <a:rPr lang="en-US" sz="1400" dirty="0">
                          <a:effectLst/>
                          <a:latin typeface="Times" pitchFamily="2" charset="0"/>
                        </a:rPr>
                        <a:t>1</a:t>
                      </a:r>
                      <a:endParaRPr lang="en-US" sz="1400" dirty="0">
                        <a:effectLst/>
                        <a:latin typeface="Times" pitchFamily="2" charset="0"/>
                        <a:ea typeface="DengXian" panose="02010600030101010101" pitchFamily="2" charset="-122"/>
                        <a:cs typeface="Times New Roman" panose="02020603050405020304" pitchFamily="18" charset="0"/>
                      </a:endParaRPr>
                    </a:p>
                  </a:txBody>
                  <a:tcPr marL="68580" marR="68580" marT="0" marB="0" anchor="ctr">
                    <a:lnL w="6350" cap="flat" cmpd="sng" algn="ctr">
                      <a:noFill/>
                      <a:prstDash val="solid"/>
                      <a:round/>
                      <a:headEnd type="none" w="med" len="med"/>
                      <a:tailEnd type="none" w="med" len="med"/>
                    </a:lnL>
                    <a:solidFill>
                      <a:schemeClr val="bg1">
                        <a:lumMod val="85000"/>
                      </a:schemeClr>
                    </a:solidFill>
                  </a:tcPr>
                </a:tc>
                <a:tc>
                  <a:txBody>
                    <a:bodyPr/>
                    <a:lstStyle/>
                    <a:p>
                      <a:pPr marL="0" marR="0">
                        <a:lnSpc>
                          <a:spcPct val="115000"/>
                        </a:lnSpc>
                        <a:spcBef>
                          <a:spcPts val="600"/>
                        </a:spcBef>
                        <a:spcAft>
                          <a:spcPts val="600"/>
                        </a:spcAft>
                      </a:pPr>
                      <a:r>
                        <a:rPr lang="en-US" sz="1400" dirty="0">
                          <a:effectLst/>
                          <a:latin typeface="Times" pitchFamily="2" charset="0"/>
                        </a:rPr>
                        <a:t>Utility issues </a:t>
                      </a:r>
                      <a:endParaRPr lang="en-US" sz="1400" dirty="0">
                        <a:effectLst/>
                        <a:latin typeface="Times" pitchFamily="2" charset="0"/>
                        <a:ea typeface="DengXian" panose="02010600030101010101" pitchFamily="2" charset="-122"/>
                        <a:cs typeface="Times New Roman" panose="02020603050405020304" pitchFamily="18" charset="0"/>
                      </a:endParaRPr>
                    </a:p>
                  </a:txBody>
                  <a:tcPr marL="68580" marR="68580" marT="0" marB="0" anchor="ctr">
                    <a:lnR w="6350" cap="flat" cmpd="sng" algn="ctr">
                      <a:noFill/>
                      <a:prstDash val="solid"/>
                      <a:round/>
                      <a:headEnd type="none" w="med" len="med"/>
                      <a:tailEnd type="none" w="med" len="med"/>
                    </a:lnR>
                  </a:tcPr>
                </a:tc>
                <a:extLst>
                  <a:ext uri="{0D108BD9-81ED-4DB2-BD59-A6C34878D82A}">
                    <a16:rowId xmlns:a16="http://schemas.microsoft.com/office/drawing/2014/main" val="3952596264"/>
                  </a:ext>
                </a:extLst>
              </a:tr>
              <a:tr h="582521">
                <a:tc>
                  <a:txBody>
                    <a:bodyPr/>
                    <a:lstStyle/>
                    <a:p>
                      <a:pPr marL="0" marR="0" algn="ctr">
                        <a:lnSpc>
                          <a:spcPct val="115000"/>
                        </a:lnSpc>
                        <a:spcBef>
                          <a:spcPts val="600"/>
                        </a:spcBef>
                        <a:spcAft>
                          <a:spcPts val="600"/>
                        </a:spcAft>
                      </a:pPr>
                      <a:r>
                        <a:rPr lang="en-US" sz="1400" dirty="0">
                          <a:effectLst/>
                          <a:latin typeface="Times" pitchFamily="2" charset="0"/>
                        </a:rPr>
                        <a:t>2</a:t>
                      </a:r>
                      <a:endParaRPr lang="en-US" sz="1400" dirty="0">
                        <a:effectLst/>
                        <a:latin typeface="Times" pitchFamily="2" charset="0"/>
                        <a:ea typeface="DengXian" panose="02010600030101010101" pitchFamily="2" charset="-122"/>
                        <a:cs typeface="Times New Roman" panose="02020603050405020304" pitchFamily="18" charset="0"/>
                      </a:endParaRPr>
                    </a:p>
                  </a:txBody>
                  <a:tcPr marL="68580" marR="68580" marT="0" marB="0" anchor="ctr">
                    <a:lnL w="6350" cap="flat" cmpd="sng" algn="ctr">
                      <a:noFill/>
                      <a:prstDash val="solid"/>
                      <a:round/>
                      <a:headEnd type="none" w="med" len="med"/>
                      <a:tailEnd type="none" w="med" len="med"/>
                    </a:lnL>
                    <a:solidFill>
                      <a:schemeClr val="bg1">
                        <a:lumMod val="85000"/>
                      </a:schemeClr>
                    </a:solidFill>
                  </a:tcPr>
                </a:tc>
                <a:tc>
                  <a:txBody>
                    <a:bodyPr/>
                    <a:lstStyle/>
                    <a:p>
                      <a:pPr marL="0" marR="0">
                        <a:lnSpc>
                          <a:spcPct val="115000"/>
                        </a:lnSpc>
                        <a:spcBef>
                          <a:spcPts val="600"/>
                        </a:spcBef>
                        <a:spcAft>
                          <a:spcPts val="600"/>
                        </a:spcAft>
                      </a:pPr>
                      <a:r>
                        <a:rPr lang="en-US" sz="1400" dirty="0">
                          <a:effectLst/>
                          <a:latin typeface="Times" pitchFamily="2" charset="0"/>
                        </a:rPr>
                        <a:t>Poor or incomplete project scope definition during the scoping phase</a:t>
                      </a:r>
                      <a:endParaRPr lang="en-US" sz="1400" dirty="0">
                        <a:effectLst/>
                        <a:latin typeface="Times" pitchFamily="2" charset="0"/>
                        <a:ea typeface="DengXian" panose="02010600030101010101" pitchFamily="2" charset="-122"/>
                        <a:cs typeface="Times New Roman" panose="02020603050405020304" pitchFamily="18" charset="0"/>
                      </a:endParaRPr>
                    </a:p>
                  </a:txBody>
                  <a:tcPr marL="68580" marR="68580" marT="0" marB="0" anchor="ctr">
                    <a:lnR w="6350" cap="flat" cmpd="sng" algn="ctr">
                      <a:noFill/>
                      <a:prstDash val="solid"/>
                      <a:round/>
                      <a:headEnd type="none" w="med" len="med"/>
                      <a:tailEnd type="none" w="med" len="med"/>
                    </a:lnR>
                  </a:tcPr>
                </a:tc>
                <a:extLst>
                  <a:ext uri="{0D108BD9-81ED-4DB2-BD59-A6C34878D82A}">
                    <a16:rowId xmlns:a16="http://schemas.microsoft.com/office/drawing/2014/main" val="965967473"/>
                  </a:ext>
                </a:extLst>
              </a:tr>
              <a:tr h="281796">
                <a:tc>
                  <a:txBody>
                    <a:bodyPr/>
                    <a:lstStyle/>
                    <a:p>
                      <a:pPr marL="0" marR="0" algn="ctr">
                        <a:lnSpc>
                          <a:spcPct val="115000"/>
                        </a:lnSpc>
                        <a:spcBef>
                          <a:spcPts val="600"/>
                        </a:spcBef>
                        <a:spcAft>
                          <a:spcPts val="600"/>
                        </a:spcAft>
                      </a:pPr>
                      <a:r>
                        <a:rPr lang="en-US" sz="1400" dirty="0">
                          <a:effectLst/>
                          <a:latin typeface="Times" pitchFamily="2" charset="0"/>
                        </a:rPr>
                        <a:t>3</a:t>
                      </a:r>
                      <a:endParaRPr lang="en-US" sz="1400" dirty="0">
                        <a:effectLst/>
                        <a:latin typeface="Times" pitchFamily="2" charset="0"/>
                        <a:ea typeface="DengXian" panose="02010600030101010101" pitchFamily="2" charset="-122"/>
                        <a:cs typeface="Times New Roman" panose="02020603050405020304" pitchFamily="18" charset="0"/>
                      </a:endParaRPr>
                    </a:p>
                  </a:txBody>
                  <a:tcPr marL="68580" marR="68580" marT="0" marB="0" anchor="ctr">
                    <a:lnL w="6350" cap="flat" cmpd="sng" algn="ctr">
                      <a:noFill/>
                      <a:prstDash val="solid"/>
                      <a:round/>
                      <a:headEnd type="none" w="med" len="med"/>
                      <a:tailEnd type="none" w="med" len="med"/>
                    </a:lnL>
                    <a:solidFill>
                      <a:schemeClr val="bg1">
                        <a:lumMod val="85000"/>
                      </a:schemeClr>
                    </a:solidFill>
                  </a:tcPr>
                </a:tc>
                <a:tc>
                  <a:txBody>
                    <a:bodyPr/>
                    <a:lstStyle/>
                    <a:p>
                      <a:pPr marL="0" marR="0">
                        <a:lnSpc>
                          <a:spcPct val="115000"/>
                        </a:lnSpc>
                        <a:spcBef>
                          <a:spcPts val="600"/>
                        </a:spcBef>
                        <a:spcAft>
                          <a:spcPts val="600"/>
                        </a:spcAft>
                      </a:pPr>
                      <a:r>
                        <a:rPr lang="en-US" sz="1400" dirty="0">
                          <a:effectLst/>
                          <a:latin typeface="Times" pitchFamily="2" charset="0"/>
                        </a:rPr>
                        <a:t>Unexpected geotechnical issues</a:t>
                      </a:r>
                      <a:endParaRPr lang="en-US" sz="1400" dirty="0">
                        <a:effectLst/>
                        <a:latin typeface="Times" pitchFamily="2" charset="0"/>
                        <a:ea typeface="DengXian" panose="02010600030101010101" pitchFamily="2" charset="-122"/>
                        <a:cs typeface="Times New Roman" panose="02020603050405020304" pitchFamily="18" charset="0"/>
                      </a:endParaRPr>
                    </a:p>
                  </a:txBody>
                  <a:tcPr marL="68580" marR="68580" marT="0" marB="0" anchor="ctr">
                    <a:lnR w="6350" cap="flat" cmpd="sng" algn="ctr">
                      <a:noFill/>
                      <a:prstDash val="solid"/>
                      <a:round/>
                      <a:headEnd type="none" w="med" len="med"/>
                      <a:tailEnd type="none" w="med" len="med"/>
                    </a:lnR>
                  </a:tcPr>
                </a:tc>
                <a:extLst>
                  <a:ext uri="{0D108BD9-81ED-4DB2-BD59-A6C34878D82A}">
                    <a16:rowId xmlns:a16="http://schemas.microsoft.com/office/drawing/2014/main" val="3935578600"/>
                  </a:ext>
                </a:extLst>
              </a:tr>
              <a:tr h="281796">
                <a:tc>
                  <a:txBody>
                    <a:bodyPr/>
                    <a:lstStyle/>
                    <a:p>
                      <a:pPr marL="0" marR="0" algn="ctr">
                        <a:lnSpc>
                          <a:spcPct val="115000"/>
                        </a:lnSpc>
                        <a:spcBef>
                          <a:spcPts val="600"/>
                        </a:spcBef>
                        <a:spcAft>
                          <a:spcPts val="600"/>
                        </a:spcAft>
                      </a:pPr>
                      <a:r>
                        <a:rPr lang="en-US" sz="1400" dirty="0">
                          <a:effectLst/>
                          <a:latin typeface="Times" pitchFamily="2" charset="0"/>
                        </a:rPr>
                        <a:t>4</a:t>
                      </a:r>
                      <a:endParaRPr lang="en-US" sz="1400" dirty="0">
                        <a:effectLst/>
                        <a:latin typeface="Times" pitchFamily="2" charset="0"/>
                        <a:ea typeface="DengXian" panose="02010600030101010101" pitchFamily="2" charset="-122"/>
                        <a:cs typeface="Times New Roman" panose="02020603050405020304" pitchFamily="18" charset="0"/>
                      </a:endParaRPr>
                    </a:p>
                  </a:txBody>
                  <a:tcPr marL="68580" marR="68580" marT="0" marB="0" anchor="ctr">
                    <a:lnL w="6350" cap="flat" cmpd="sng" algn="ctr">
                      <a:noFill/>
                      <a:prstDash val="solid"/>
                      <a:round/>
                      <a:headEnd type="none" w="med" len="med"/>
                      <a:tailEnd type="none" w="med" len="med"/>
                    </a:lnL>
                    <a:solidFill>
                      <a:schemeClr val="bg1">
                        <a:lumMod val="85000"/>
                      </a:schemeClr>
                    </a:solidFill>
                  </a:tcPr>
                </a:tc>
                <a:tc>
                  <a:txBody>
                    <a:bodyPr/>
                    <a:lstStyle/>
                    <a:p>
                      <a:pPr marL="0" marR="0">
                        <a:lnSpc>
                          <a:spcPct val="115000"/>
                        </a:lnSpc>
                        <a:spcBef>
                          <a:spcPts val="600"/>
                        </a:spcBef>
                        <a:spcAft>
                          <a:spcPts val="600"/>
                        </a:spcAft>
                      </a:pPr>
                      <a:r>
                        <a:rPr lang="en-US" sz="1400" dirty="0">
                          <a:effectLst/>
                          <a:latin typeface="Times" pitchFamily="2" charset="0"/>
                        </a:rPr>
                        <a:t>Design changes</a:t>
                      </a:r>
                      <a:endParaRPr lang="en-US" sz="1400" dirty="0">
                        <a:effectLst/>
                        <a:latin typeface="Times" pitchFamily="2" charset="0"/>
                        <a:ea typeface="DengXian" panose="02010600030101010101" pitchFamily="2" charset="-122"/>
                        <a:cs typeface="Times New Roman" panose="02020603050405020304" pitchFamily="18" charset="0"/>
                      </a:endParaRPr>
                    </a:p>
                  </a:txBody>
                  <a:tcPr marL="68580" marR="68580" marT="0" marB="0" anchor="ctr">
                    <a:lnR w="6350" cap="flat" cmpd="sng" algn="ctr">
                      <a:noFill/>
                      <a:prstDash val="solid"/>
                      <a:round/>
                      <a:headEnd type="none" w="med" len="med"/>
                      <a:tailEnd type="none" w="med" len="med"/>
                    </a:lnR>
                  </a:tcPr>
                </a:tc>
                <a:extLst>
                  <a:ext uri="{0D108BD9-81ED-4DB2-BD59-A6C34878D82A}">
                    <a16:rowId xmlns:a16="http://schemas.microsoft.com/office/drawing/2014/main" val="2196786490"/>
                  </a:ext>
                </a:extLst>
              </a:tr>
              <a:tr h="281796">
                <a:tc>
                  <a:txBody>
                    <a:bodyPr/>
                    <a:lstStyle/>
                    <a:p>
                      <a:pPr marL="0" marR="0" algn="ctr">
                        <a:lnSpc>
                          <a:spcPct val="115000"/>
                        </a:lnSpc>
                        <a:spcBef>
                          <a:spcPts val="600"/>
                        </a:spcBef>
                        <a:spcAft>
                          <a:spcPts val="600"/>
                        </a:spcAft>
                      </a:pPr>
                      <a:r>
                        <a:rPr lang="en-US" sz="1400">
                          <a:effectLst/>
                          <a:latin typeface="Times" pitchFamily="2" charset="0"/>
                        </a:rPr>
                        <a:t>5</a:t>
                      </a:r>
                      <a:endParaRPr lang="en-US" sz="1400">
                        <a:effectLst/>
                        <a:latin typeface="Times" pitchFamily="2" charset="0"/>
                        <a:ea typeface="DengXian" panose="02010600030101010101" pitchFamily="2" charset="-122"/>
                        <a:cs typeface="Times New Roman" panose="02020603050405020304" pitchFamily="18" charset="0"/>
                      </a:endParaRPr>
                    </a:p>
                  </a:txBody>
                  <a:tcPr marL="68580" marR="68580" marT="0" marB="0" anchor="ctr">
                    <a:lnL w="6350" cap="flat" cmpd="sng" algn="ctr">
                      <a:noFill/>
                      <a:prstDash val="solid"/>
                      <a:round/>
                      <a:headEnd type="none" w="med" len="med"/>
                      <a:tailEnd type="none" w="med" len="med"/>
                    </a:lnL>
                    <a:solidFill>
                      <a:schemeClr val="bg1">
                        <a:lumMod val="85000"/>
                      </a:schemeClr>
                    </a:solidFill>
                  </a:tcPr>
                </a:tc>
                <a:tc>
                  <a:txBody>
                    <a:bodyPr/>
                    <a:lstStyle/>
                    <a:p>
                      <a:pPr marL="0" marR="0">
                        <a:lnSpc>
                          <a:spcPct val="115000"/>
                        </a:lnSpc>
                        <a:spcBef>
                          <a:spcPts val="600"/>
                        </a:spcBef>
                        <a:spcAft>
                          <a:spcPts val="600"/>
                        </a:spcAft>
                      </a:pPr>
                      <a:r>
                        <a:rPr lang="en-US" sz="1400" dirty="0">
                          <a:effectLst/>
                          <a:latin typeface="Times" pitchFamily="2" charset="0"/>
                        </a:rPr>
                        <a:t>Constructability issues</a:t>
                      </a:r>
                      <a:endParaRPr lang="en-US" sz="1400" dirty="0">
                        <a:effectLst/>
                        <a:latin typeface="Times" pitchFamily="2" charset="0"/>
                        <a:ea typeface="DengXian" panose="02010600030101010101" pitchFamily="2" charset="-122"/>
                        <a:cs typeface="Times New Roman" panose="02020603050405020304" pitchFamily="18" charset="0"/>
                      </a:endParaRPr>
                    </a:p>
                  </a:txBody>
                  <a:tcPr marL="68580" marR="68580" marT="0" marB="0" anchor="ctr">
                    <a:lnR w="6350" cap="flat" cmpd="sng" algn="ctr">
                      <a:noFill/>
                      <a:prstDash val="solid"/>
                      <a:round/>
                      <a:headEnd type="none" w="med" len="med"/>
                      <a:tailEnd type="none" w="med" len="med"/>
                    </a:lnR>
                  </a:tcPr>
                </a:tc>
                <a:extLst>
                  <a:ext uri="{0D108BD9-81ED-4DB2-BD59-A6C34878D82A}">
                    <a16:rowId xmlns:a16="http://schemas.microsoft.com/office/drawing/2014/main" val="2689111934"/>
                  </a:ext>
                </a:extLst>
              </a:tr>
              <a:tr h="281796">
                <a:tc>
                  <a:txBody>
                    <a:bodyPr/>
                    <a:lstStyle/>
                    <a:p>
                      <a:pPr marL="0" marR="0" algn="ctr">
                        <a:lnSpc>
                          <a:spcPct val="115000"/>
                        </a:lnSpc>
                        <a:spcBef>
                          <a:spcPts val="600"/>
                        </a:spcBef>
                        <a:spcAft>
                          <a:spcPts val="600"/>
                        </a:spcAft>
                      </a:pPr>
                      <a:r>
                        <a:rPr lang="en-US" sz="1400" dirty="0">
                          <a:effectLst/>
                          <a:latin typeface="Times" pitchFamily="2" charset="0"/>
                        </a:rPr>
                        <a:t>6</a:t>
                      </a:r>
                      <a:endParaRPr lang="en-US" sz="1400" dirty="0">
                        <a:effectLst/>
                        <a:latin typeface="Times" pitchFamily="2" charset="0"/>
                        <a:ea typeface="DengXian" panose="02010600030101010101" pitchFamily="2" charset="-122"/>
                        <a:cs typeface="Times New Roman" panose="02020603050405020304" pitchFamily="18" charset="0"/>
                      </a:endParaRPr>
                    </a:p>
                  </a:txBody>
                  <a:tcPr marL="68580" marR="68580" marT="0" marB="0" anchor="ctr">
                    <a:lnL w="6350" cap="flat" cmpd="sng" algn="ctr">
                      <a:noFill/>
                      <a:prstDash val="solid"/>
                      <a:round/>
                      <a:headEnd type="none" w="med" len="med"/>
                      <a:tailEnd type="none" w="med" len="med"/>
                    </a:lnL>
                    <a:solidFill>
                      <a:schemeClr val="bg1">
                        <a:lumMod val="85000"/>
                      </a:schemeClr>
                    </a:solidFill>
                  </a:tcPr>
                </a:tc>
                <a:tc>
                  <a:txBody>
                    <a:bodyPr/>
                    <a:lstStyle/>
                    <a:p>
                      <a:pPr marL="0" marR="0">
                        <a:lnSpc>
                          <a:spcPct val="115000"/>
                        </a:lnSpc>
                        <a:spcBef>
                          <a:spcPts val="600"/>
                        </a:spcBef>
                        <a:spcAft>
                          <a:spcPts val="600"/>
                        </a:spcAft>
                      </a:pPr>
                      <a:r>
                        <a:rPr lang="en-US" sz="1400" dirty="0">
                          <a:effectLst/>
                          <a:latin typeface="Times" pitchFamily="2" charset="0"/>
                        </a:rPr>
                        <a:t>Contractor availability and competition</a:t>
                      </a:r>
                      <a:endParaRPr lang="en-US" sz="1400" dirty="0">
                        <a:effectLst/>
                        <a:latin typeface="Times" pitchFamily="2" charset="0"/>
                        <a:ea typeface="DengXian" panose="02010600030101010101" pitchFamily="2" charset="-122"/>
                        <a:cs typeface="Times New Roman" panose="02020603050405020304" pitchFamily="18" charset="0"/>
                      </a:endParaRPr>
                    </a:p>
                  </a:txBody>
                  <a:tcPr marL="68580" marR="68580" marT="0" marB="0" anchor="ctr">
                    <a:lnR w="6350" cap="flat" cmpd="sng" algn="ctr">
                      <a:noFill/>
                      <a:prstDash val="solid"/>
                      <a:round/>
                      <a:headEnd type="none" w="med" len="med"/>
                      <a:tailEnd type="none" w="med" len="med"/>
                    </a:lnR>
                  </a:tcPr>
                </a:tc>
                <a:extLst>
                  <a:ext uri="{0D108BD9-81ED-4DB2-BD59-A6C34878D82A}">
                    <a16:rowId xmlns:a16="http://schemas.microsoft.com/office/drawing/2014/main" val="3122561785"/>
                  </a:ext>
                </a:extLst>
              </a:tr>
              <a:tr h="281796">
                <a:tc>
                  <a:txBody>
                    <a:bodyPr/>
                    <a:lstStyle/>
                    <a:p>
                      <a:pPr marL="0" marR="0" algn="ctr">
                        <a:lnSpc>
                          <a:spcPct val="115000"/>
                        </a:lnSpc>
                        <a:spcBef>
                          <a:spcPts val="600"/>
                        </a:spcBef>
                        <a:spcAft>
                          <a:spcPts val="600"/>
                        </a:spcAft>
                      </a:pPr>
                      <a:r>
                        <a:rPr lang="en-US" sz="1400" dirty="0">
                          <a:effectLst/>
                          <a:latin typeface="Times" pitchFamily="2" charset="0"/>
                        </a:rPr>
                        <a:t>7</a:t>
                      </a:r>
                      <a:endParaRPr lang="en-US" sz="1400" dirty="0">
                        <a:effectLst/>
                        <a:latin typeface="Times" pitchFamily="2" charset="0"/>
                        <a:ea typeface="DengXian" panose="02010600030101010101" pitchFamily="2" charset="-122"/>
                        <a:cs typeface="Times New Roman" panose="02020603050405020304" pitchFamily="18" charset="0"/>
                      </a:endParaRPr>
                    </a:p>
                  </a:txBody>
                  <a:tcPr marL="68580" marR="68580" marT="0" marB="0" anchor="ctr">
                    <a:lnL w="6350" cap="flat" cmpd="sng" algn="ctr">
                      <a:noFill/>
                      <a:prstDash val="solid"/>
                      <a:round/>
                      <a:headEnd type="none" w="med" len="med"/>
                      <a:tailEnd type="none" w="med" len="med"/>
                    </a:lnL>
                    <a:solidFill>
                      <a:schemeClr val="bg1">
                        <a:lumMod val="85000"/>
                      </a:schemeClr>
                    </a:solidFill>
                  </a:tcPr>
                </a:tc>
                <a:tc>
                  <a:txBody>
                    <a:bodyPr/>
                    <a:lstStyle/>
                    <a:p>
                      <a:pPr marL="0" marR="0">
                        <a:lnSpc>
                          <a:spcPct val="115000"/>
                        </a:lnSpc>
                        <a:spcBef>
                          <a:spcPts val="600"/>
                        </a:spcBef>
                        <a:spcAft>
                          <a:spcPts val="600"/>
                        </a:spcAft>
                      </a:pPr>
                      <a:r>
                        <a:rPr lang="en-US" sz="1400" dirty="0">
                          <a:effectLst/>
                          <a:latin typeface="Times" pitchFamily="2" charset="0"/>
                        </a:rPr>
                        <a:t>Railroad involvement</a:t>
                      </a:r>
                      <a:endParaRPr lang="en-US" sz="1400" dirty="0">
                        <a:effectLst/>
                        <a:latin typeface="Times" pitchFamily="2" charset="0"/>
                        <a:ea typeface="DengXian" panose="02010600030101010101" pitchFamily="2" charset="-122"/>
                        <a:cs typeface="Times New Roman" panose="02020603050405020304" pitchFamily="18" charset="0"/>
                      </a:endParaRPr>
                    </a:p>
                  </a:txBody>
                  <a:tcPr marL="68580" marR="68580" marT="0" marB="0" anchor="ctr">
                    <a:lnR w="6350" cap="flat" cmpd="sng" algn="ctr">
                      <a:noFill/>
                      <a:prstDash val="solid"/>
                      <a:round/>
                      <a:headEnd type="none" w="med" len="med"/>
                      <a:tailEnd type="none" w="med" len="med"/>
                    </a:lnR>
                  </a:tcPr>
                </a:tc>
                <a:extLst>
                  <a:ext uri="{0D108BD9-81ED-4DB2-BD59-A6C34878D82A}">
                    <a16:rowId xmlns:a16="http://schemas.microsoft.com/office/drawing/2014/main" val="2654842551"/>
                  </a:ext>
                </a:extLst>
              </a:tr>
              <a:tr h="281796">
                <a:tc>
                  <a:txBody>
                    <a:bodyPr/>
                    <a:lstStyle/>
                    <a:p>
                      <a:pPr marL="0" marR="0" algn="ctr">
                        <a:lnSpc>
                          <a:spcPct val="115000"/>
                        </a:lnSpc>
                        <a:spcBef>
                          <a:spcPts val="600"/>
                        </a:spcBef>
                        <a:spcAft>
                          <a:spcPts val="600"/>
                        </a:spcAft>
                      </a:pPr>
                      <a:r>
                        <a:rPr lang="en-US" sz="1400" dirty="0">
                          <a:effectLst/>
                          <a:latin typeface="Times" pitchFamily="2" charset="0"/>
                        </a:rPr>
                        <a:t>8</a:t>
                      </a:r>
                      <a:endParaRPr lang="en-US" sz="1400" dirty="0">
                        <a:effectLst/>
                        <a:latin typeface="Times" pitchFamily="2" charset="0"/>
                        <a:ea typeface="DengXian" panose="02010600030101010101" pitchFamily="2" charset="-122"/>
                        <a:cs typeface="Times New Roman" panose="02020603050405020304" pitchFamily="18" charset="0"/>
                      </a:endParaRPr>
                    </a:p>
                  </a:txBody>
                  <a:tcPr marL="68580" marR="68580" marT="0" marB="0" anchor="ctr">
                    <a:lnL w="6350" cap="flat" cmpd="sng" algn="ctr">
                      <a:noFill/>
                      <a:prstDash val="solid"/>
                      <a:round/>
                      <a:headEnd type="none" w="med" len="med"/>
                      <a:tailEnd type="none" w="med" len="med"/>
                    </a:lnL>
                    <a:solidFill>
                      <a:schemeClr val="bg1">
                        <a:lumMod val="85000"/>
                      </a:schemeClr>
                    </a:solidFill>
                  </a:tcPr>
                </a:tc>
                <a:tc>
                  <a:txBody>
                    <a:bodyPr/>
                    <a:lstStyle/>
                    <a:p>
                      <a:pPr marL="0" marR="0">
                        <a:lnSpc>
                          <a:spcPct val="115000"/>
                        </a:lnSpc>
                        <a:spcBef>
                          <a:spcPts val="600"/>
                        </a:spcBef>
                        <a:spcAft>
                          <a:spcPts val="600"/>
                        </a:spcAft>
                      </a:pPr>
                      <a:r>
                        <a:rPr lang="en-US" sz="1400" dirty="0">
                          <a:effectLst/>
                          <a:latin typeface="Times" pitchFamily="2" charset="0"/>
                        </a:rPr>
                        <a:t>Market conditions</a:t>
                      </a:r>
                      <a:endParaRPr lang="en-US" sz="1400" dirty="0">
                        <a:effectLst/>
                        <a:latin typeface="Times" pitchFamily="2" charset="0"/>
                        <a:ea typeface="DengXian" panose="02010600030101010101" pitchFamily="2" charset="-122"/>
                        <a:cs typeface="Times New Roman" panose="02020603050405020304" pitchFamily="18" charset="0"/>
                      </a:endParaRPr>
                    </a:p>
                  </a:txBody>
                  <a:tcPr marL="68580" marR="68580" marT="0" marB="0" anchor="ctr">
                    <a:lnR w="6350" cap="flat" cmpd="sng" algn="ctr">
                      <a:noFill/>
                      <a:prstDash val="solid"/>
                      <a:round/>
                      <a:headEnd type="none" w="med" len="med"/>
                      <a:tailEnd type="none" w="med" len="med"/>
                    </a:lnR>
                  </a:tcPr>
                </a:tc>
                <a:extLst>
                  <a:ext uri="{0D108BD9-81ED-4DB2-BD59-A6C34878D82A}">
                    <a16:rowId xmlns:a16="http://schemas.microsoft.com/office/drawing/2014/main" val="242027492"/>
                  </a:ext>
                </a:extLst>
              </a:tr>
              <a:tr h="281796">
                <a:tc>
                  <a:txBody>
                    <a:bodyPr/>
                    <a:lstStyle/>
                    <a:p>
                      <a:pPr marL="0" marR="0" algn="ctr">
                        <a:lnSpc>
                          <a:spcPct val="115000"/>
                        </a:lnSpc>
                        <a:spcBef>
                          <a:spcPts val="600"/>
                        </a:spcBef>
                        <a:spcAft>
                          <a:spcPts val="600"/>
                        </a:spcAft>
                      </a:pPr>
                      <a:r>
                        <a:rPr lang="en-US" sz="1400" dirty="0">
                          <a:effectLst/>
                          <a:latin typeface="Times" pitchFamily="2" charset="0"/>
                        </a:rPr>
                        <a:t>9</a:t>
                      </a:r>
                      <a:endParaRPr lang="en-US" sz="1400" dirty="0">
                        <a:effectLst/>
                        <a:latin typeface="Times" pitchFamily="2" charset="0"/>
                        <a:ea typeface="DengXian" panose="02010600030101010101" pitchFamily="2" charset="-122"/>
                        <a:cs typeface="Times New Roman" panose="02020603050405020304" pitchFamily="18" charset="0"/>
                      </a:endParaRPr>
                    </a:p>
                  </a:txBody>
                  <a:tcPr marL="68580" marR="68580" marT="0" marB="0" anchor="ctr">
                    <a:lnL w="6350" cap="flat" cmpd="sng" algn="ctr">
                      <a:noFill/>
                      <a:prstDash val="solid"/>
                      <a:round/>
                      <a:headEnd type="none" w="med" len="med"/>
                      <a:tailEnd type="none" w="med" len="med"/>
                    </a:lnL>
                    <a:solidFill>
                      <a:schemeClr val="bg1">
                        <a:lumMod val="85000"/>
                      </a:schemeClr>
                    </a:solidFill>
                  </a:tcPr>
                </a:tc>
                <a:tc>
                  <a:txBody>
                    <a:bodyPr/>
                    <a:lstStyle/>
                    <a:p>
                      <a:pPr marL="0" marR="0">
                        <a:lnSpc>
                          <a:spcPct val="115000"/>
                        </a:lnSpc>
                        <a:spcBef>
                          <a:spcPts val="600"/>
                        </a:spcBef>
                        <a:spcAft>
                          <a:spcPts val="600"/>
                        </a:spcAft>
                      </a:pPr>
                      <a:r>
                        <a:rPr lang="en-US" sz="1400" dirty="0">
                          <a:effectLst/>
                          <a:latin typeface="Times" pitchFamily="2" charset="0"/>
                        </a:rPr>
                        <a:t>Late changes requested by stakeholders</a:t>
                      </a:r>
                      <a:endParaRPr lang="en-US" sz="1400" dirty="0">
                        <a:effectLst/>
                        <a:latin typeface="Times" pitchFamily="2" charset="0"/>
                        <a:ea typeface="DengXian" panose="02010600030101010101" pitchFamily="2" charset="-122"/>
                        <a:cs typeface="Times New Roman" panose="02020603050405020304" pitchFamily="18" charset="0"/>
                      </a:endParaRPr>
                    </a:p>
                  </a:txBody>
                  <a:tcPr marL="68580" marR="68580" marT="0" marB="0" anchor="ctr">
                    <a:lnR w="6350" cap="flat" cmpd="sng" algn="ctr">
                      <a:noFill/>
                      <a:prstDash val="solid"/>
                      <a:round/>
                      <a:headEnd type="none" w="med" len="med"/>
                      <a:tailEnd type="none" w="med" len="med"/>
                    </a:lnR>
                  </a:tcPr>
                </a:tc>
                <a:extLst>
                  <a:ext uri="{0D108BD9-81ED-4DB2-BD59-A6C34878D82A}">
                    <a16:rowId xmlns:a16="http://schemas.microsoft.com/office/drawing/2014/main" val="3839046873"/>
                  </a:ext>
                </a:extLst>
              </a:tr>
              <a:tr h="281796">
                <a:tc>
                  <a:txBody>
                    <a:bodyPr/>
                    <a:lstStyle/>
                    <a:p>
                      <a:pPr marL="0" marR="0" algn="ctr">
                        <a:lnSpc>
                          <a:spcPct val="115000"/>
                        </a:lnSpc>
                        <a:spcBef>
                          <a:spcPts val="600"/>
                        </a:spcBef>
                        <a:spcAft>
                          <a:spcPts val="600"/>
                        </a:spcAft>
                      </a:pPr>
                      <a:r>
                        <a:rPr lang="en-US" sz="1400" dirty="0">
                          <a:effectLst/>
                          <a:latin typeface="Times" pitchFamily="2" charset="0"/>
                        </a:rPr>
                        <a:t>10</a:t>
                      </a:r>
                      <a:endParaRPr lang="en-US" sz="1400" dirty="0">
                        <a:effectLst/>
                        <a:latin typeface="Times" pitchFamily="2" charset="0"/>
                        <a:ea typeface="DengXian" panose="02010600030101010101" pitchFamily="2" charset="-122"/>
                        <a:cs typeface="Times New Roman" panose="02020603050405020304" pitchFamily="18" charset="0"/>
                      </a:endParaRPr>
                    </a:p>
                  </a:txBody>
                  <a:tcPr marL="68580" marR="68580" marT="0" marB="0" anchor="ctr">
                    <a:lnL w="6350" cap="flat" cmpd="sng" algn="ctr">
                      <a:noFill/>
                      <a:prstDash val="solid"/>
                      <a:round/>
                      <a:headEnd type="none" w="med" len="med"/>
                      <a:tailEnd type="none" w="med" len="med"/>
                    </a:lnL>
                    <a:solidFill>
                      <a:schemeClr val="bg1">
                        <a:lumMod val="85000"/>
                      </a:schemeClr>
                    </a:solidFill>
                  </a:tcPr>
                </a:tc>
                <a:tc>
                  <a:txBody>
                    <a:bodyPr/>
                    <a:lstStyle/>
                    <a:p>
                      <a:pPr marL="0" marR="0">
                        <a:lnSpc>
                          <a:spcPct val="115000"/>
                        </a:lnSpc>
                        <a:spcBef>
                          <a:spcPts val="600"/>
                        </a:spcBef>
                        <a:spcAft>
                          <a:spcPts val="600"/>
                        </a:spcAft>
                      </a:pPr>
                      <a:r>
                        <a:rPr lang="en-US" sz="1400" dirty="0">
                          <a:effectLst/>
                          <a:latin typeface="Times" pitchFamily="2" charset="0"/>
                        </a:rPr>
                        <a:t>Project duration-related issues</a:t>
                      </a:r>
                      <a:endParaRPr lang="en-US" sz="1400" dirty="0">
                        <a:effectLst/>
                        <a:latin typeface="Times" pitchFamily="2" charset="0"/>
                        <a:ea typeface="DengXian" panose="02010600030101010101" pitchFamily="2" charset="-122"/>
                        <a:cs typeface="Times New Roman" panose="02020603050405020304" pitchFamily="18" charset="0"/>
                      </a:endParaRPr>
                    </a:p>
                  </a:txBody>
                  <a:tcPr marL="68580" marR="68580" marT="0" marB="0" anchor="ctr">
                    <a:lnR w="6350" cap="flat" cmpd="sng" algn="ctr">
                      <a:noFill/>
                      <a:prstDash val="solid"/>
                      <a:round/>
                      <a:headEnd type="none" w="med" len="med"/>
                      <a:tailEnd type="none" w="med" len="med"/>
                    </a:lnR>
                  </a:tcPr>
                </a:tc>
                <a:extLst>
                  <a:ext uri="{0D108BD9-81ED-4DB2-BD59-A6C34878D82A}">
                    <a16:rowId xmlns:a16="http://schemas.microsoft.com/office/drawing/2014/main" val="3632434779"/>
                  </a:ext>
                </a:extLst>
              </a:tr>
              <a:tr h="281796">
                <a:tc>
                  <a:txBody>
                    <a:bodyPr/>
                    <a:lstStyle/>
                    <a:p>
                      <a:pPr marL="0" marR="0" algn="ctr">
                        <a:lnSpc>
                          <a:spcPct val="115000"/>
                        </a:lnSpc>
                        <a:spcBef>
                          <a:spcPts val="600"/>
                        </a:spcBef>
                        <a:spcAft>
                          <a:spcPts val="600"/>
                        </a:spcAft>
                      </a:pPr>
                      <a:r>
                        <a:rPr lang="en-US" sz="1400" dirty="0">
                          <a:effectLst/>
                          <a:latin typeface="Times" pitchFamily="2" charset="0"/>
                        </a:rPr>
                        <a:t>11</a:t>
                      </a:r>
                      <a:endParaRPr lang="en-US" sz="1400" dirty="0">
                        <a:effectLst/>
                        <a:latin typeface="Times" pitchFamily="2" charset="0"/>
                        <a:ea typeface="DengXian" panose="02010600030101010101" pitchFamily="2" charset="-122"/>
                        <a:cs typeface="Times New Roman" panose="02020603050405020304" pitchFamily="18" charset="0"/>
                      </a:endParaRPr>
                    </a:p>
                  </a:txBody>
                  <a:tcPr marL="68580" marR="68580" marT="0" marB="0" anchor="ctr">
                    <a:lnL w="6350" cap="flat" cmpd="sng" algn="ctr">
                      <a:noFill/>
                      <a:prstDash val="solid"/>
                      <a:round/>
                      <a:headEnd type="none" w="med" len="med"/>
                      <a:tailEnd type="none" w="med" len="med"/>
                    </a:lnL>
                    <a:solidFill>
                      <a:schemeClr val="bg1">
                        <a:lumMod val="85000"/>
                      </a:schemeClr>
                    </a:solidFill>
                  </a:tcPr>
                </a:tc>
                <a:tc>
                  <a:txBody>
                    <a:bodyPr/>
                    <a:lstStyle/>
                    <a:p>
                      <a:pPr marL="0" marR="0">
                        <a:lnSpc>
                          <a:spcPct val="115000"/>
                        </a:lnSpc>
                        <a:spcBef>
                          <a:spcPts val="600"/>
                        </a:spcBef>
                        <a:spcAft>
                          <a:spcPts val="600"/>
                        </a:spcAft>
                      </a:pPr>
                      <a:r>
                        <a:rPr lang="en-US" sz="1400" dirty="0">
                          <a:effectLst/>
                          <a:latin typeface="Times" pitchFamily="2" charset="0"/>
                        </a:rPr>
                        <a:t>Errors in cost estimating</a:t>
                      </a:r>
                      <a:endParaRPr lang="en-US" sz="1400" dirty="0">
                        <a:effectLst/>
                        <a:latin typeface="Times" pitchFamily="2" charset="0"/>
                        <a:ea typeface="DengXian" panose="02010600030101010101" pitchFamily="2" charset="-122"/>
                        <a:cs typeface="Times New Roman" panose="02020603050405020304" pitchFamily="18" charset="0"/>
                      </a:endParaRPr>
                    </a:p>
                  </a:txBody>
                  <a:tcPr marL="68580" marR="68580" marT="0" marB="0" anchor="ctr">
                    <a:lnR w="6350" cap="flat" cmpd="sng" algn="ctr">
                      <a:noFill/>
                      <a:prstDash val="solid"/>
                      <a:round/>
                      <a:headEnd type="none" w="med" len="med"/>
                      <a:tailEnd type="none" w="med" len="med"/>
                    </a:lnR>
                  </a:tcPr>
                </a:tc>
                <a:extLst>
                  <a:ext uri="{0D108BD9-81ED-4DB2-BD59-A6C34878D82A}">
                    <a16:rowId xmlns:a16="http://schemas.microsoft.com/office/drawing/2014/main" val="649259598"/>
                  </a:ext>
                </a:extLst>
              </a:tr>
              <a:tr h="281796">
                <a:tc>
                  <a:txBody>
                    <a:bodyPr/>
                    <a:lstStyle/>
                    <a:p>
                      <a:pPr marL="0" marR="0" algn="ctr">
                        <a:lnSpc>
                          <a:spcPct val="115000"/>
                        </a:lnSpc>
                        <a:spcBef>
                          <a:spcPts val="600"/>
                        </a:spcBef>
                        <a:spcAft>
                          <a:spcPts val="600"/>
                        </a:spcAft>
                      </a:pPr>
                      <a:r>
                        <a:rPr lang="en-US" sz="1400" dirty="0">
                          <a:effectLst/>
                          <a:latin typeface="Times" pitchFamily="2" charset="0"/>
                        </a:rPr>
                        <a:t>12</a:t>
                      </a:r>
                      <a:endParaRPr lang="en-US" sz="1400" dirty="0">
                        <a:effectLst/>
                        <a:latin typeface="Times" pitchFamily="2" charset="0"/>
                        <a:ea typeface="DengXian" panose="02010600030101010101" pitchFamily="2" charset="-122"/>
                        <a:cs typeface="Times New Roman" panose="02020603050405020304" pitchFamily="18" charset="0"/>
                      </a:endParaRPr>
                    </a:p>
                  </a:txBody>
                  <a:tcPr marL="68580" marR="68580" marT="0" marB="0" anchor="ctr">
                    <a:lnL w="6350" cap="flat" cmpd="sng" algn="ctr">
                      <a:noFill/>
                      <a:prstDash val="solid"/>
                      <a:round/>
                      <a:headEnd type="none" w="med" len="med"/>
                      <a:tailEnd type="none" w="med" len="med"/>
                    </a:lnL>
                    <a:solidFill>
                      <a:schemeClr val="bg1">
                        <a:lumMod val="85000"/>
                      </a:schemeClr>
                    </a:solidFill>
                  </a:tcPr>
                </a:tc>
                <a:tc>
                  <a:txBody>
                    <a:bodyPr/>
                    <a:lstStyle/>
                    <a:p>
                      <a:pPr marL="0" marR="0">
                        <a:lnSpc>
                          <a:spcPct val="115000"/>
                        </a:lnSpc>
                        <a:spcBef>
                          <a:spcPts val="600"/>
                        </a:spcBef>
                        <a:spcAft>
                          <a:spcPts val="600"/>
                        </a:spcAft>
                      </a:pPr>
                      <a:r>
                        <a:rPr lang="en-US" sz="1400" dirty="0">
                          <a:effectLst/>
                          <a:latin typeface="Times" pitchFamily="2" charset="0"/>
                        </a:rPr>
                        <a:t>Funding availability</a:t>
                      </a:r>
                      <a:endParaRPr lang="en-US" sz="1400" dirty="0">
                        <a:effectLst/>
                        <a:latin typeface="Times" pitchFamily="2" charset="0"/>
                        <a:ea typeface="DengXian" panose="02010600030101010101" pitchFamily="2" charset="-122"/>
                        <a:cs typeface="Times New Roman" panose="02020603050405020304" pitchFamily="18" charset="0"/>
                      </a:endParaRPr>
                    </a:p>
                  </a:txBody>
                  <a:tcPr marL="68580" marR="68580" marT="0" marB="0" anchor="ctr">
                    <a:lnR w="6350" cap="flat" cmpd="sng" algn="ctr">
                      <a:noFill/>
                      <a:prstDash val="solid"/>
                      <a:round/>
                      <a:headEnd type="none" w="med" len="med"/>
                      <a:tailEnd type="none" w="med" len="med"/>
                    </a:lnR>
                  </a:tcPr>
                </a:tc>
                <a:extLst>
                  <a:ext uri="{0D108BD9-81ED-4DB2-BD59-A6C34878D82A}">
                    <a16:rowId xmlns:a16="http://schemas.microsoft.com/office/drawing/2014/main" val="3276727609"/>
                  </a:ext>
                </a:extLst>
              </a:tr>
            </a:tbl>
          </a:graphicData>
        </a:graphic>
      </p:graphicFrame>
      <p:sp>
        <p:nvSpPr>
          <p:cNvPr id="9" name="TextBox 8">
            <a:extLst>
              <a:ext uri="{FF2B5EF4-FFF2-40B4-BE49-F238E27FC236}">
                <a16:creationId xmlns:a16="http://schemas.microsoft.com/office/drawing/2014/main" id="{AC0DF771-624D-1549-951C-23C87C2B8F54}"/>
              </a:ext>
            </a:extLst>
          </p:cNvPr>
          <p:cNvSpPr txBox="1"/>
          <p:nvPr/>
        </p:nvSpPr>
        <p:spPr>
          <a:xfrm>
            <a:off x="4833258" y="1715766"/>
            <a:ext cx="1881797" cy="307777"/>
          </a:xfrm>
          <a:prstGeom prst="rect">
            <a:avLst/>
          </a:prstGeom>
          <a:noFill/>
        </p:spPr>
        <p:txBody>
          <a:bodyPr wrap="none" rtlCol="0">
            <a:spAutoFit/>
          </a:bodyPr>
          <a:lstStyle/>
          <a:p>
            <a:r>
              <a:rPr lang="en-US" sz="1400" i="1" dirty="0">
                <a:latin typeface="Times" pitchFamily="2" charset="0"/>
              </a:rPr>
              <a:t>Prioritized Top 12 risks</a:t>
            </a:r>
          </a:p>
        </p:txBody>
      </p:sp>
      <p:sp>
        <p:nvSpPr>
          <p:cNvPr id="12" name="Rectangle 11">
            <a:extLst>
              <a:ext uri="{FF2B5EF4-FFF2-40B4-BE49-F238E27FC236}">
                <a16:creationId xmlns:a16="http://schemas.microsoft.com/office/drawing/2014/main" id="{0ECA6FD5-BDDA-0947-8F2F-040EB41F1E09}"/>
              </a:ext>
            </a:extLst>
          </p:cNvPr>
          <p:cNvSpPr/>
          <p:nvPr/>
        </p:nvSpPr>
        <p:spPr>
          <a:xfrm>
            <a:off x="349980" y="2038469"/>
            <a:ext cx="3943349" cy="4154984"/>
          </a:xfrm>
          <a:prstGeom prst="rect">
            <a:avLst/>
          </a:prstGeom>
          <a:solidFill>
            <a:schemeClr val="accent3">
              <a:lumMod val="20000"/>
              <a:lumOff val="80000"/>
            </a:schemeClr>
          </a:solidFill>
          <a:ln>
            <a:solidFill>
              <a:schemeClr val="tx1">
                <a:lumMod val="65000"/>
                <a:lumOff val="35000"/>
              </a:schemeClr>
            </a:solidFill>
          </a:ln>
        </p:spPr>
        <p:txBody>
          <a:bodyPr wrap="square" rtlCol="0" anchor="ctr">
            <a:noAutofit/>
          </a:bodyPr>
          <a:lstStyle/>
          <a:p>
            <a:pPr algn="ctr"/>
            <a:endParaRPr lang="en-US" dirty="0">
              <a:latin typeface="Helvetica" pitchFamily="2" charset="0"/>
            </a:endParaRPr>
          </a:p>
        </p:txBody>
      </p:sp>
      <p:sp>
        <p:nvSpPr>
          <p:cNvPr id="63" name="TextBox 62">
            <a:extLst>
              <a:ext uri="{FF2B5EF4-FFF2-40B4-BE49-F238E27FC236}">
                <a16:creationId xmlns:a16="http://schemas.microsoft.com/office/drawing/2014/main" id="{F29BD457-4602-F04D-90A8-B3A2B50EBB15}"/>
              </a:ext>
            </a:extLst>
          </p:cNvPr>
          <p:cNvSpPr txBox="1"/>
          <p:nvPr/>
        </p:nvSpPr>
        <p:spPr>
          <a:xfrm>
            <a:off x="345214" y="2038469"/>
            <a:ext cx="1998560" cy="4154984"/>
          </a:xfrm>
          <a:prstGeom prst="rect">
            <a:avLst/>
          </a:prstGeom>
          <a:noFill/>
        </p:spPr>
        <p:txBody>
          <a:bodyPr wrap="square" rtlCol="0">
            <a:spAutoFit/>
          </a:bodyPr>
          <a:lstStyle/>
          <a:p>
            <a:pPr marL="115888" indent="-115888">
              <a:buFont typeface="Arial" panose="020B0604020202020204" pitchFamily="34" charset="0"/>
              <a:buChar char="•"/>
            </a:pPr>
            <a:r>
              <a:rPr lang="en-US" sz="1200" dirty="0">
                <a:latin typeface="Times" pitchFamily="2" charset="0"/>
              </a:rPr>
              <a:t>Utility issues</a:t>
            </a:r>
            <a:endParaRPr lang="en-US" sz="1200" dirty="0">
              <a:latin typeface="Times" pitchFamily="2" charset="0"/>
              <a:ea typeface="DengXian" panose="02010600030101010101" pitchFamily="2" charset="-122"/>
              <a:cs typeface="Times New Roman" panose="02020603050405020304" pitchFamily="18" charset="0"/>
            </a:endParaRPr>
          </a:p>
          <a:p>
            <a:pPr marL="115888" indent="-115888">
              <a:buFont typeface="Arial" panose="020B0604020202020204" pitchFamily="34" charset="0"/>
              <a:buChar char="•"/>
            </a:pPr>
            <a:r>
              <a:rPr lang="en-US" sz="1200" dirty="0">
                <a:latin typeface="Times" pitchFamily="2" charset="0"/>
              </a:rPr>
              <a:t>Unexpected geotechnical issues</a:t>
            </a:r>
          </a:p>
          <a:p>
            <a:pPr marL="115888" indent="-115888">
              <a:buFont typeface="Arial" panose="020B0604020202020204" pitchFamily="34" charset="0"/>
              <a:buChar char="•"/>
            </a:pPr>
            <a:r>
              <a:rPr lang="en-US" sz="1200" dirty="0">
                <a:latin typeface="Times" pitchFamily="2" charset="0"/>
              </a:rPr>
              <a:t>Constructability issues</a:t>
            </a:r>
            <a:endParaRPr lang="en-US" sz="1200" dirty="0">
              <a:latin typeface="Times" pitchFamily="2" charset="0"/>
              <a:ea typeface="DengXian" panose="02010600030101010101" pitchFamily="2" charset="-122"/>
              <a:cs typeface="Times New Roman" panose="02020603050405020304" pitchFamily="18" charset="0"/>
            </a:endParaRPr>
          </a:p>
          <a:p>
            <a:pPr marL="115888" indent="-115888">
              <a:buFont typeface="Arial" panose="020B0604020202020204" pitchFamily="34" charset="0"/>
              <a:buChar char="•"/>
            </a:pPr>
            <a:r>
              <a:rPr lang="en-US" sz="1200" dirty="0">
                <a:latin typeface="Times" pitchFamily="2" charset="0"/>
              </a:rPr>
              <a:t>Railroad involvement</a:t>
            </a:r>
            <a:endParaRPr lang="en-US" sz="1200" dirty="0">
              <a:latin typeface="Times" pitchFamily="2" charset="0"/>
              <a:ea typeface="DengXian" panose="02010600030101010101" pitchFamily="2" charset="-122"/>
              <a:cs typeface="Times New Roman" panose="02020603050405020304" pitchFamily="18" charset="0"/>
            </a:endParaRPr>
          </a:p>
          <a:p>
            <a:pPr marL="115888" indent="-115888">
              <a:buFont typeface="Arial" panose="020B0604020202020204" pitchFamily="34" charset="0"/>
              <a:buChar char="•"/>
            </a:pPr>
            <a:r>
              <a:rPr lang="en-US" sz="1200" dirty="0">
                <a:latin typeface="Times" pitchFamily="2" charset="0"/>
              </a:rPr>
              <a:t>Late changes requested by stakeholders</a:t>
            </a:r>
            <a:endParaRPr lang="en-US" sz="1200" dirty="0">
              <a:latin typeface="Times" pitchFamily="2" charset="0"/>
              <a:ea typeface="DengXian" panose="02010600030101010101" pitchFamily="2" charset="-122"/>
              <a:cs typeface="Times New Roman" panose="02020603050405020304" pitchFamily="18" charset="0"/>
            </a:endParaRPr>
          </a:p>
          <a:p>
            <a:pPr marL="115888" indent="-115888">
              <a:buFont typeface="Arial" panose="020B0604020202020204" pitchFamily="34" charset="0"/>
              <a:buChar char="•"/>
            </a:pPr>
            <a:r>
              <a:rPr lang="en-US" sz="1200" dirty="0">
                <a:latin typeface="Times" pitchFamily="2" charset="0"/>
              </a:rPr>
              <a:t>Errors in cost estimating</a:t>
            </a:r>
            <a:endParaRPr lang="en-US" sz="1200" dirty="0">
              <a:latin typeface="Times" pitchFamily="2" charset="0"/>
              <a:ea typeface="DengXian" panose="02010600030101010101" pitchFamily="2" charset="-122"/>
              <a:cs typeface="Times New Roman" panose="02020603050405020304" pitchFamily="18" charset="0"/>
            </a:endParaRPr>
          </a:p>
          <a:p>
            <a:pPr marL="115888" indent="-115888">
              <a:buFont typeface="Arial" panose="020B0604020202020204" pitchFamily="34" charset="0"/>
              <a:buChar char="•"/>
            </a:pPr>
            <a:r>
              <a:rPr lang="en-US" sz="1200" dirty="0">
                <a:latin typeface="Times" pitchFamily="2" charset="0"/>
              </a:rPr>
              <a:t>Maintenance of traffic/work zone traffic control </a:t>
            </a:r>
            <a:endParaRPr lang="en-US" sz="1200" dirty="0">
              <a:latin typeface="Times" pitchFamily="2" charset="0"/>
              <a:ea typeface="DengXian" panose="02010600030101010101" pitchFamily="2" charset="-122"/>
              <a:cs typeface="Times New Roman" panose="02020603050405020304" pitchFamily="18" charset="0"/>
            </a:endParaRPr>
          </a:p>
          <a:p>
            <a:pPr marL="115888" indent="-115888">
              <a:buFont typeface="Arial" panose="020B0604020202020204" pitchFamily="34" charset="0"/>
              <a:buChar char="•"/>
            </a:pPr>
            <a:r>
              <a:rPr lang="en-US" sz="1200" dirty="0">
                <a:latin typeface="Times" pitchFamily="2" charset="0"/>
              </a:rPr>
              <a:t>Unknown or change in current asset conditions</a:t>
            </a:r>
            <a:endParaRPr lang="en-US" sz="1200" dirty="0">
              <a:latin typeface="Times" pitchFamily="2" charset="0"/>
              <a:ea typeface="DengXian" panose="02010600030101010101" pitchFamily="2" charset="-122"/>
              <a:cs typeface="Times New Roman" panose="02020603050405020304" pitchFamily="18" charset="0"/>
            </a:endParaRPr>
          </a:p>
          <a:p>
            <a:pPr marL="115888" indent="-115888">
              <a:buFont typeface="Arial" panose="020B0604020202020204" pitchFamily="34" charset="0"/>
              <a:buChar char="•"/>
            </a:pPr>
            <a:r>
              <a:rPr lang="en-US" sz="1200" dirty="0">
                <a:latin typeface="Times" pitchFamily="2" charset="0"/>
              </a:rPr>
              <a:t>Unexpected archeological or historic findings</a:t>
            </a:r>
            <a:endParaRPr lang="en-US" sz="1200" dirty="0">
              <a:latin typeface="Times" pitchFamily="2" charset="0"/>
              <a:ea typeface="DengXian" panose="02010600030101010101" pitchFamily="2" charset="-122"/>
              <a:cs typeface="Times New Roman" panose="02020603050405020304" pitchFamily="18" charset="0"/>
            </a:endParaRPr>
          </a:p>
          <a:p>
            <a:pPr marL="115888" indent="-115888">
              <a:buFont typeface="Arial" panose="020B0604020202020204" pitchFamily="34" charset="0"/>
              <a:buChar char="•"/>
            </a:pPr>
            <a:r>
              <a:rPr lang="en-US" sz="1200" dirty="0">
                <a:latin typeface="Times" pitchFamily="2" charset="0"/>
              </a:rPr>
              <a:t>Endangered/protected species encountered during construction</a:t>
            </a:r>
            <a:endParaRPr lang="en-US" sz="1200" dirty="0">
              <a:latin typeface="Times" pitchFamily="2" charset="0"/>
              <a:ea typeface="DengXian" panose="02010600030101010101" pitchFamily="2" charset="-122"/>
              <a:cs typeface="Times New Roman" panose="02020603050405020304" pitchFamily="18" charset="0"/>
            </a:endParaRPr>
          </a:p>
          <a:p>
            <a:pPr marL="115888" indent="-115888">
              <a:buFont typeface="Arial" panose="020B0604020202020204" pitchFamily="34" charset="0"/>
              <a:buChar char="•"/>
            </a:pPr>
            <a:r>
              <a:rPr lang="en-US" sz="1200" dirty="0">
                <a:latin typeface="Times" pitchFamily="2" charset="0"/>
              </a:rPr>
              <a:t>Issues with new materials, technologies, and methods</a:t>
            </a:r>
            <a:endParaRPr lang="en-US" sz="1200" dirty="0">
              <a:latin typeface="Times" pitchFamily="2" charset="0"/>
              <a:ea typeface="DengXian" panose="02010600030101010101" pitchFamily="2" charset="-122"/>
              <a:cs typeface="Times New Roman" panose="02020603050405020304" pitchFamily="18" charset="0"/>
            </a:endParaRPr>
          </a:p>
          <a:p>
            <a:pPr marL="115888" indent="-115888">
              <a:buFont typeface="Arial" panose="020B0604020202020204" pitchFamily="34" charset="0"/>
              <a:buChar char="•"/>
            </a:pPr>
            <a:r>
              <a:rPr lang="en-US" sz="1200" dirty="0">
                <a:latin typeface="Times" pitchFamily="2" charset="0"/>
              </a:rPr>
              <a:t>Coordination with other projects</a:t>
            </a:r>
            <a:endParaRPr lang="en-US" sz="1200" dirty="0">
              <a:latin typeface="Times" pitchFamily="2" charset="0"/>
              <a:ea typeface="DengXian" panose="02010600030101010101" pitchFamily="2" charset="-122"/>
              <a:cs typeface="Times New Roman" panose="02020603050405020304" pitchFamily="18" charset="0"/>
            </a:endParaRPr>
          </a:p>
        </p:txBody>
      </p:sp>
      <p:sp>
        <p:nvSpPr>
          <p:cNvPr id="64" name="TextBox 63">
            <a:extLst>
              <a:ext uri="{FF2B5EF4-FFF2-40B4-BE49-F238E27FC236}">
                <a16:creationId xmlns:a16="http://schemas.microsoft.com/office/drawing/2014/main" id="{A5AECD0C-9A15-DA4F-8638-322060E6E370}"/>
              </a:ext>
            </a:extLst>
          </p:cNvPr>
          <p:cNvSpPr txBox="1"/>
          <p:nvPr/>
        </p:nvSpPr>
        <p:spPr>
          <a:xfrm>
            <a:off x="2290003" y="2038469"/>
            <a:ext cx="1998560" cy="3785652"/>
          </a:xfrm>
          <a:prstGeom prst="rect">
            <a:avLst/>
          </a:prstGeom>
          <a:noFill/>
        </p:spPr>
        <p:txBody>
          <a:bodyPr wrap="square" rtlCol="0">
            <a:spAutoFit/>
          </a:bodyPr>
          <a:lstStyle/>
          <a:p>
            <a:pPr marL="115888" indent="-115888">
              <a:buFont typeface="Arial" panose="020B0604020202020204" pitchFamily="34" charset="0"/>
              <a:buChar char="•"/>
            </a:pPr>
            <a:r>
              <a:rPr lang="en-US" sz="1200" dirty="0">
                <a:latin typeface="Times" pitchFamily="2" charset="0"/>
              </a:rPr>
              <a:t>Poor or incomplete project scope definition during the scoping phase</a:t>
            </a:r>
            <a:endParaRPr lang="en-US" sz="1200" dirty="0">
              <a:latin typeface="Times" pitchFamily="2" charset="0"/>
              <a:ea typeface="DengXian" panose="02010600030101010101" pitchFamily="2" charset="-122"/>
              <a:cs typeface="Times New Roman" panose="02020603050405020304" pitchFamily="18" charset="0"/>
            </a:endParaRPr>
          </a:p>
          <a:p>
            <a:pPr marL="115888" indent="-115888">
              <a:buFont typeface="Arial" panose="020B0604020202020204" pitchFamily="34" charset="0"/>
              <a:buChar char="•"/>
            </a:pPr>
            <a:r>
              <a:rPr lang="en-US" sz="1200" dirty="0">
                <a:latin typeface="Times" pitchFamily="2" charset="0"/>
              </a:rPr>
              <a:t>Design changes</a:t>
            </a:r>
          </a:p>
          <a:p>
            <a:pPr marL="115888" indent="-115888">
              <a:buFont typeface="Arial" panose="020B0604020202020204" pitchFamily="34" charset="0"/>
              <a:buChar char="•"/>
            </a:pPr>
            <a:r>
              <a:rPr lang="en-US" sz="1200" dirty="0">
                <a:latin typeface="Times" pitchFamily="2" charset="0"/>
              </a:rPr>
              <a:t>Contractor availability and competition</a:t>
            </a:r>
            <a:endParaRPr lang="en-US" sz="1200" dirty="0">
              <a:latin typeface="Times" pitchFamily="2" charset="0"/>
              <a:ea typeface="DengXian" panose="02010600030101010101" pitchFamily="2" charset="-122"/>
              <a:cs typeface="Times New Roman" panose="02020603050405020304" pitchFamily="18" charset="0"/>
            </a:endParaRPr>
          </a:p>
          <a:p>
            <a:pPr marL="115888" indent="-115888">
              <a:buFont typeface="Arial" panose="020B0604020202020204" pitchFamily="34" charset="0"/>
              <a:buChar char="•"/>
            </a:pPr>
            <a:r>
              <a:rPr lang="en-US" sz="1200" dirty="0">
                <a:latin typeface="Times" pitchFamily="2" charset="0"/>
              </a:rPr>
              <a:t>Market conditions</a:t>
            </a:r>
            <a:endParaRPr lang="en-US" sz="1200" dirty="0">
              <a:latin typeface="Times" pitchFamily="2" charset="0"/>
              <a:ea typeface="DengXian" panose="02010600030101010101" pitchFamily="2" charset="-122"/>
              <a:cs typeface="Times New Roman" panose="02020603050405020304" pitchFamily="18" charset="0"/>
            </a:endParaRPr>
          </a:p>
          <a:p>
            <a:pPr marL="115888" indent="-115888">
              <a:buFont typeface="Arial" panose="020B0604020202020204" pitchFamily="34" charset="0"/>
              <a:buChar char="•"/>
            </a:pPr>
            <a:r>
              <a:rPr lang="en-US" sz="1200" dirty="0">
                <a:latin typeface="Times" pitchFamily="2" charset="0"/>
              </a:rPr>
              <a:t>Project duration-related issues</a:t>
            </a:r>
            <a:endParaRPr lang="en-US" sz="1200" dirty="0">
              <a:latin typeface="Times" pitchFamily="2" charset="0"/>
              <a:ea typeface="DengXian" panose="02010600030101010101" pitchFamily="2" charset="-122"/>
              <a:cs typeface="Times New Roman" panose="02020603050405020304" pitchFamily="18" charset="0"/>
            </a:endParaRPr>
          </a:p>
          <a:p>
            <a:pPr marL="115888" indent="-115888">
              <a:buFont typeface="Arial" panose="020B0604020202020204" pitchFamily="34" charset="0"/>
              <a:buChar char="•"/>
            </a:pPr>
            <a:r>
              <a:rPr lang="en-US" sz="1200" dirty="0">
                <a:latin typeface="Times" pitchFamily="2" charset="0"/>
              </a:rPr>
              <a:t>Funding availability</a:t>
            </a:r>
            <a:endParaRPr lang="en-US" sz="1200" dirty="0">
              <a:latin typeface="Helvetica" pitchFamily="2" charset="0"/>
            </a:endParaRPr>
          </a:p>
          <a:p>
            <a:pPr marL="115888" indent="-115888">
              <a:buFont typeface="Arial" panose="020B0604020202020204" pitchFamily="34" charset="0"/>
              <a:buChar char="•"/>
            </a:pPr>
            <a:r>
              <a:rPr lang="en-US" sz="1200" dirty="0">
                <a:latin typeface="Times" pitchFamily="2" charset="0"/>
              </a:rPr>
              <a:t>Hazardous materials encountered during construction</a:t>
            </a:r>
          </a:p>
          <a:p>
            <a:pPr marL="115888" indent="-115888">
              <a:buFont typeface="Arial" panose="020B0604020202020204" pitchFamily="34" charset="0"/>
              <a:buChar char="•"/>
            </a:pPr>
            <a:r>
              <a:rPr lang="en-US" sz="1200" dirty="0">
                <a:latin typeface="Times" pitchFamily="2" charset="0"/>
              </a:rPr>
              <a:t>Coordination with government agencies</a:t>
            </a:r>
          </a:p>
          <a:p>
            <a:pPr marL="115888" indent="-115888">
              <a:buFont typeface="Arial" panose="020B0604020202020204" pitchFamily="34" charset="0"/>
              <a:buChar char="•"/>
            </a:pPr>
            <a:r>
              <a:rPr lang="en-US" sz="1200" dirty="0">
                <a:latin typeface="Times" pitchFamily="2" charset="0"/>
              </a:rPr>
              <a:t>Surveys late or in error</a:t>
            </a:r>
          </a:p>
          <a:p>
            <a:pPr marL="115888" indent="-115888">
              <a:buFont typeface="Arial" panose="020B0604020202020204" pitchFamily="34" charset="0"/>
              <a:buChar char="•"/>
            </a:pPr>
            <a:r>
              <a:rPr lang="en-US" sz="1200" dirty="0">
                <a:latin typeface="Times" pitchFamily="2" charset="0"/>
              </a:rPr>
              <a:t>Political risks</a:t>
            </a:r>
          </a:p>
          <a:p>
            <a:pPr marL="115888" indent="-115888">
              <a:buFont typeface="Arial" panose="020B0604020202020204" pitchFamily="34" charset="0"/>
              <a:buChar char="•"/>
            </a:pPr>
            <a:r>
              <a:rPr lang="en-US" sz="1200" dirty="0">
                <a:latin typeface="Times" pitchFamily="2" charset="0"/>
              </a:rPr>
              <a:t>Unanticipated noise impacts and noise mitigation</a:t>
            </a:r>
            <a:endParaRPr lang="en-US" sz="1200" dirty="0">
              <a:latin typeface="Times" pitchFamily="2" charset="0"/>
              <a:ea typeface="DengXian" panose="02010600030101010101" pitchFamily="2" charset="-122"/>
              <a:cs typeface="Times New Roman" panose="02020603050405020304" pitchFamily="18" charset="0"/>
            </a:endParaRPr>
          </a:p>
        </p:txBody>
      </p:sp>
      <p:cxnSp>
        <p:nvCxnSpPr>
          <p:cNvPr id="66" name="Straight Connector 65">
            <a:extLst>
              <a:ext uri="{FF2B5EF4-FFF2-40B4-BE49-F238E27FC236}">
                <a16:creationId xmlns:a16="http://schemas.microsoft.com/office/drawing/2014/main" id="{A8BA04AC-6735-D84C-A45F-F395D8810A35}"/>
              </a:ext>
            </a:extLst>
          </p:cNvPr>
          <p:cNvCxnSpPr>
            <a:cxnSpLocks/>
          </p:cNvCxnSpPr>
          <p:nvPr/>
        </p:nvCxnSpPr>
        <p:spPr>
          <a:xfrm>
            <a:off x="2290003" y="2249714"/>
            <a:ext cx="0" cy="3574407"/>
          </a:xfrm>
          <a:prstGeom prst="line">
            <a:avLst/>
          </a:prstGeom>
          <a:ln>
            <a:prstDash val="dash"/>
            <a:tailEnd type="none"/>
          </a:ln>
        </p:spPr>
        <p:style>
          <a:lnRef idx="1">
            <a:schemeClr val="dk1"/>
          </a:lnRef>
          <a:fillRef idx="0">
            <a:schemeClr val="dk1"/>
          </a:fillRef>
          <a:effectRef idx="0">
            <a:schemeClr val="dk1"/>
          </a:effectRef>
          <a:fontRef idx="minor">
            <a:schemeClr val="tx1"/>
          </a:fontRef>
        </p:style>
      </p:cxnSp>
      <p:sp>
        <p:nvSpPr>
          <p:cNvPr id="69" name="Right Arrow 68">
            <a:extLst>
              <a:ext uri="{FF2B5EF4-FFF2-40B4-BE49-F238E27FC236}">
                <a16:creationId xmlns:a16="http://schemas.microsoft.com/office/drawing/2014/main" id="{CAEDF53B-57E5-1E4A-AEE8-4A3B5E3BAF3B}"/>
              </a:ext>
            </a:extLst>
          </p:cNvPr>
          <p:cNvSpPr/>
          <p:nvPr/>
        </p:nvSpPr>
        <p:spPr>
          <a:xfrm>
            <a:off x="4432664" y="3634532"/>
            <a:ext cx="261257" cy="357051"/>
          </a:xfrm>
          <a:prstGeom prst="rightArrow">
            <a:avLst/>
          </a:prstGeom>
          <a:solidFill>
            <a:schemeClr val="accent1">
              <a:lumMod val="50000"/>
            </a:schemeClr>
          </a:solidFill>
        </p:spPr>
        <p:txBody>
          <a:bodyPr wrap="square" rtlCol="0" anchor="ctr">
            <a:noAutofit/>
          </a:bodyPr>
          <a:lstStyle/>
          <a:p>
            <a:pPr algn="ctr"/>
            <a:endParaRPr lang="en-US" dirty="0">
              <a:latin typeface="Helvetica" pitchFamily="2" charset="0"/>
            </a:endParaRPr>
          </a:p>
        </p:txBody>
      </p:sp>
      <p:sp>
        <p:nvSpPr>
          <p:cNvPr id="68" name="TextBox 67">
            <a:extLst>
              <a:ext uri="{FF2B5EF4-FFF2-40B4-BE49-F238E27FC236}">
                <a16:creationId xmlns:a16="http://schemas.microsoft.com/office/drawing/2014/main" id="{EBEF6017-457E-734E-B92A-8BE4844145B3}"/>
              </a:ext>
            </a:extLst>
          </p:cNvPr>
          <p:cNvSpPr txBox="1"/>
          <p:nvPr/>
        </p:nvSpPr>
        <p:spPr>
          <a:xfrm>
            <a:off x="322221" y="1715766"/>
            <a:ext cx="2762295" cy="307777"/>
          </a:xfrm>
          <a:prstGeom prst="rect">
            <a:avLst/>
          </a:prstGeom>
          <a:solidFill>
            <a:schemeClr val="bg1"/>
          </a:solidFill>
        </p:spPr>
        <p:txBody>
          <a:bodyPr wrap="none" rtlCol="0">
            <a:spAutoFit/>
          </a:bodyPr>
          <a:lstStyle/>
          <a:p>
            <a:r>
              <a:rPr lang="en-US" sz="1400" i="1" dirty="0">
                <a:latin typeface="Times" pitchFamily="2" charset="0"/>
              </a:rPr>
              <a:t>23 risks for contingency estimating</a:t>
            </a:r>
          </a:p>
        </p:txBody>
      </p:sp>
      <p:sp>
        <p:nvSpPr>
          <p:cNvPr id="27" name="Content Placeholder 2">
            <a:extLst>
              <a:ext uri="{FF2B5EF4-FFF2-40B4-BE49-F238E27FC236}">
                <a16:creationId xmlns:a16="http://schemas.microsoft.com/office/drawing/2014/main" id="{CFF9F022-DB19-4476-A36E-999CA0D45947}"/>
              </a:ext>
            </a:extLst>
          </p:cNvPr>
          <p:cNvSpPr txBox="1">
            <a:spLocks/>
          </p:cNvSpPr>
          <p:nvPr/>
        </p:nvSpPr>
        <p:spPr>
          <a:xfrm>
            <a:off x="3963607" y="14515"/>
            <a:ext cx="5180393" cy="365125"/>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altLang="ko-KR" sz="1400" i="1"/>
              <a:t>4.</a:t>
            </a:r>
            <a:r>
              <a:rPr lang="ko-KR" altLang="en-US" sz="1400" i="1"/>
              <a:t> </a:t>
            </a:r>
            <a:r>
              <a:rPr lang="en-US" sz="1400" i="1"/>
              <a:t>Major Risks for Construction Contingency Consideration </a:t>
            </a:r>
            <a:endParaRPr lang="en-US" sz="1400" i="1" dirty="0"/>
          </a:p>
        </p:txBody>
      </p:sp>
    </p:spTree>
    <p:extLst>
      <p:ext uri="{BB962C8B-B14F-4D97-AF65-F5344CB8AC3E}">
        <p14:creationId xmlns:p14="http://schemas.microsoft.com/office/powerpoint/2010/main" val="31721813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5"/>
        </a:solidFill>
      </a:spPr>
      <a:bodyPr wrap="square" rtlCol="0" anchor="ctr">
        <a:noAutofit/>
      </a:bodyPr>
      <a:lstStyle>
        <a:defPPr algn="ctr">
          <a:defRPr dirty="0">
            <a:latin typeface="Helvetica" pitchFamily="2" charset="0"/>
          </a:defRPr>
        </a:defPPr>
      </a:lstStyle>
    </a:spDef>
    <a:lnDef>
      <a:spPr>
        <a:ln>
          <a:tailEnd type="triangle"/>
        </a:ln>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lgn="l">
          <a:defRPr dirty="0">
            <a:latin typeface="Helvetica"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20159</TotalTime>
  <Words>5576</Words>
  <Application>Microsoft Office PowerPoint</Application>
  <PresentationFormat>On-screen Show (4:3)</PresentationFormat>
  <Paragraphs>710</Paragraphs>
  <Slides>30</Slides>
  <Notes>30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Cambria Math</vt:lpstr>
      <vt:lpstr>Helvetica</vt:lpstr>
      <vt:lpstr>Times</vt:lpstr>
      <vt:lpstr>Times New Roman</vt:lpstr>
      <vt:lpstr>Office Theme</vt:lpstr>
      <vt:lpstr>NCHRP 15-71  Contingency Factors to Account for Risk in Early Construction Cost Estimates for Transportation Infrastructure Projects</vt:lpstr>
      <vt:lpstr>Research Goal</vt:lpstr>
      <vt:lpstr>Guidebook Structure</vt:lpstr>
      <vt:lpstr>Major Elements of Construction Cost Estimate </vt:lpstr>
      <vt:lpstr>Construction Contingency Estimating</vt:lpstr>
      <vt:lpstr>Deterministic approach</vt:lpstr>
      <vt:lpstr>Probabilistic approach</vt:lpstr>
      <vt:lpstr>Major Risks for Construction Contingency Estimating</vt:lpstr>
      <vt:lpstr>Top 12 Major Risks</vt:lpstr>
      <vt:lpstr>Workflow of Estimating Contingency for High Priority risks</vt:lpstr>
      <vt:lpstr>Step 1</vt:lpstr>
      <vt:lpstr>Step 2</vt:lpstr>
      <vt:lpstr>Step 3</vt:lpstr>
      <vt:lpstr>Step 4</vt:lpstr>
      <vt:lpstr>Step 5 and Step 6</vt:lpstr>
      <vt:lpstr>MS Excel Tool for Risk-Driven Contingency Estimating</vt:lpstr>
      <vt:lpstr>Specific sheets of EReC3</vt:lpstr>
      <vt:lpstr>Overall Process of Historical Data-Driven Approach</vt:lpstr>
      <vt:lpstr>PowerPoint Presentation</vt:lpstr>
      <vt:lpstr>PowerPoint Presentation</vt:lpstr>
      <vt:lpstr>PowerPoint Presentation</vt:lpstr>
      <vt:lpstr>Case Study</vt:lpstr>
      <vt:lpstr>Case Study</vt:lpstr>
      <vt:lpstr>Case Study</vt:lpstr>
      <vt:lpstr>Use of Two approaches</vt:lpstr>
      <vt:lpstr>Construction Contingencies Tracking and Monitoring</vt:lpstr>
      <vt:lpstr>Iterative Process for Tracking and Monitoring Construction Contingencies</vt:lpstr>
      <vt:lpstr>Construction contingency monitoring metrics</vt:lpstr>
      <vt:lpstr>Continuous Improvement of Construction Contingency Estimating Process</vt:lpstr>
      <vt:lpstr>Thank you  This presentation highlights the key findings of NCHRP Project 15-71: Contingency Factors to Account for Risk in Early Construction Cost Estimates for Transportation Infrastructure Projects.   More information is available in NCHRP Research Report 1025:Contingency Factors to Account for Risk in Early Construction Cost Estimates for Transportation Infrastructure, which can be obtained from the National Academies press website (www.nap.edu).   The National Cooperative Highway Research Program (NCHRP) is sponsored by the individual state departments of transportation of the American Association of State Highway and Transportation Officials. NCHRP is administered by the Transportation Research Board (TRB), part of the National Academies of Sciences, Engineering, and Medicine, under a cooperative agreement with the Federal Highway Administration (FHWA).  Any opinions and conclusions expressed or implied in resulting research products are those of the individuals and organizations who performed the research and are not necessarily those of TRB; the National Academies of Sciences, Engineering, and Medicine; the FHWA; or NCHRP sponsors.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NCHRP 08-114A  Systematic Approach for Determining Construction Contract Time: A Guidebook</dc:title>
  <dc:creator>Le, Chau H</dc:creator>
  <cp:lastModifiedBy>Mackie, Paul</cp:lastModifiedBy>
  <cp:revision>1779</cp:revision>
  <cp:lastPrinted>2022-03-28T13:31:00Z</cp:lastPrinted>
  <dcterms:created xsi:type="dcterms:W3CDTF">2020-02-23T02:37:52Z</dcterms:created>
  <dcterms:modified xsi:type="dcterms:W3CDTF">2022-12-12T21:12:33Z</dcterms:modified>
</cp:coreProperties>
</file>