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3"/>
  </p:notesMasterIdLst>
  <p:sldIdLst>
    <p:sldId id="384" r:id="rId3"/>
    <p:sldId id="311" r:id="rId4"/>
    <p:sldId id="312" r:id="rId5"/>
    <p:sldId id="284" r:id="rId6"/>
    <p:sldId id="288" r:id="rId7"/>
    <p:sldId id="287" r:id="rId8"/>
    <p:sldId id="289" r:id="rId9"/>
    <p:sldId id="313" r:id="rId10"/>
    <p:sldId id="314" r:id="rId11"/>
    <p:sldId id="291" r:id="rId12"/>
    <p:sldId id="317" r:id="rId13"/>
    <p:sldId id="267" r:id="rId14"/>
    <p:sldId id="354" r:id="rId15"/>
    <p:sldId id="315" r:id="rId16"/>
    <p:sldId id="294" r:id="rId17"/>
    <p:sldId id="318" r:id="rId18"/>
    <p:sldId id="329" r:id="rId19"/>
    <p:sldId id="331" r:id="rId20"/>
    <p:sldId id="375" r:id="rId21"/>
    <p:sldId id="382" r:id="rId22"/>
    <p:sldId id="320" r:id="rId23"/>
    <p:sldId id="321" r:id="rId24"/>
    <p:sldId id="322" r:id="rId25"/>
    <p:sldId id="323" r:id="rId26"/>
    <p:sldId id="383" r:id="rId27"/>
    <p:sldId id="324" r:id="rId28"/>
    <p:sldId id="299" r:id="rId29"/>
    <p:sldId id="306" r:id="rId30"/>
    <p:sldId id="372" r:id="rId31"/>
    <p:sldId id="355" r:id="rId32"/>
    <p:sldId id="339" r:id="rId33"/>
    <p:sldId id="350" r:id="rId34"/>
    <p:sldId id="376" r:id="rId35"/>
    <p:sldId id="377" r:id="rId36"/>
    <p:sldId id="378" r:id="rId37"/>
    <p:sldId id="341" r:id="rId38"/>
    <p:sldId id="379" r:id="rId39"/>
    <p:sldId id="380" r:id="rId40"/>
    <p:sldId id="381" r:id="rId41"/>
    <p:sldId id="385"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3B"/>
    <a:srgbClr val="A3C3CF"/>
    <a:srgbClr val="CFEDF9"/>
    <a:srgbClr val="B2C5E9"/>
    <a:srgbClr val="C5D4E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2" d="100"/>
          <a:sy n="62" d="100"/>
        </p:scale>
        <p:origin x="1400" y="5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57F61F-2EB9-4D6B-8CCC-6DAAF4E7A5E7}" type="datetimeFigureOut">
              <a:rPr lang="en-US" smtClean="0"/>
              <a:t>4/26/2023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317BA6-2529-40AD-BB41-DBB086A41CB1}" type="slidenum">
              <a:rPr lang="en-US" smtClean="0"/>
              <a:t>‹#›</a:t>
            </a:fld>
            <a:endParaRPr lang="en-US"/>
          </a:p>
        </p:txBody>
      </p:sp>
    </p:spTree>
    <p:extLst>
      <p:ext uri="{BB962C8B-B14F-4D97-AF65-F5344CB8AC3E}">
        <p14:creationId xmlns:p14="http://schemas.microsoft.com/office/powerpoint/2010/main" val="2963986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Please find training slides at the end of this template.</a:t>
            </a:r>
          </a:p>
          <a:p>
            <a:endParaRPr lang="en-US" dirty="0"/>
          </a:p>
        </p:txBody>
      </p:sp>
      <p:sp>
        <p:nvSpPr>
          <p:cNvPr id="4" name="Slide Number Placeholder 3"/>
          <p:cNvSpPr>
            <a:spLocks noGrp="1"/>
          </p:cNvSpPr>
          <p:nvPr>
            <p:ph type="sldNum" sz="quarter" idx="5"/>
          </p:nvPr>
        </p:nvSpPr>
        <p:spPr/>
        <p:txBody>
          <a:bodyPr/>
          <a:lstStyle/>
          <a:p>
            <a:fld id="{81E4B9A8-1E64-4069-ABCB-583B2A04B8DC}" type="slidenum">
              <a:rPr lang="en-US" smtClean="0"/>
              <a:t>1</a:t>
            </a:fld>
            <a:endParaRPr lang="en-US"/>
          </a:p>
        </p:txBody>
      </p:sp>
    </p:spTree>
    <p:extLst>
      <p:ext uri="{BB962C8B-B14F-4D97-AF65-F5344CB8AC3E}">
        <p14:creationId xmlns:p14="http://schemas.microsoft.com/office/powerpoint/2010/main" val="4236989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ECECFD-7DA1-40A2-9DF1-9EAF886CF286}"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38640-64E6-40C4-95AD-48CDDD8BE442}" type="slidenum">
              <a:rPr lang="en-US" smtClean="0"/>
              <a:pPr/>
              <a:t>‹#›</a:t>
            </a:fld>
            <a:endParaRPr lang="en-US"/>
          </a:p>
        </p:txBody>
      </p:sp>
    </p:spTree>
    <p:extLst>
      <p:ext uri="{BB962C8B-B14F-4D97-AF65-F5344CB8AC3E}">
        <p14:creationId xmlns:p14="http://schemas.microsoft.com/office/powerpoint/2010/main" val="18926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CECFD-7DA1-40A2-9DF1-9EAF886CF286}"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38640-64E6-40C4-95AD-48CDDD8BE442}" type="slidenum">
              <a:rPr lang="en-US" smtClean="0"/>
              <a:pPr/>
              <a:t>‹#›</a:t>
            </a:fld>
            <a:endParaRPr lang="en-US"/>
          </a:p>
        </p:txBody>
      </p:sp>
    </p:spTree>
    <p:extLst>
      <p:ext uri="{BB962C8B-B14F-4D97-AF65-F5344CB8AC3E}">
        <p14:creationId xmlns:p14="http://schemas.microsoft.com/office/powerpoint/2010/main" val="25264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CECFD-7DA1-40A2-9DF1-9EAF886CF286}"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38640-64E6-40C4-95AD-48CDDD8BE442}" type="slidenum">
              <a:rPr lang="en-US" smtClean="0"/>
              <a:pPr/>
              <a:t>‹#›</a:t>
            </a:fld>
            <a:endParaRPr lang="en-US"/>
          </a:p>
        </p:txBody>
      </p:sp>
    </p:spTree>
    <p:extLst>
      <p:ext uri="{BB962C8B-B14F-4D97-AF65-F5344CB8AC3E}">
        <p14:creationId xmlns:p14="http://schemas.microsoft.com/office/powerpoint/2010/main" val="1094902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F9DC75-ECD2-491E-BD85-2EFF50F8DC77}"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3B3710-7644-4021-8B4B-E4B2E854AB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254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F9DC75-ECD2-491E-BD85-2EFF50F8DC77}"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3B3710-7644-4021-8B4B-E4B2E854AB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439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F9DC75-ECD2-491E-BD85-2EFF50F8DC77}"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3B3710-7644-4021-8B4B-E4B2E854AB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555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F9DC75-ECD2-491E-BD85-2EFF50F8DC77}" type="datetimeFigureOut">
              <a:rPr lang="en-US" smtClean="0">
                <a:solidFill>
                  <a:prstClr val="black">
                    <a:tint val="75000"/>
                  </a:prstClr>
                </a:solidFill>
              </a:rPr>
              <a:pPr/>
              <a:t>4/26/2023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3B3710-7644-4021-8B4B-E4B2E854AB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318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F9DC75-ECD2-491E-BD85-2EFF50F8DC77}" type="datetimeFigureOut">
              <a:rPr lang="en-US" smtClean="0">
                <a:solidFill>
                  <a:prstClr val="black">
                    <a:tint val="75000"/>
                  </a:prstClr>
                </a:solidFill>
              </a:rPr>
              <a:pPr/>
              <a:t>4/26/2023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E3B3710-7644-4021-8B4B-E4B2E854AB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001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F9DC75-ECD2-491E-BD85-2EFF50F8DC77}" type="datetimeFigureOut">
              <a:rPr lang="en-US" smtClean="0">
                <a:solidFill>
                  <a:prstClr val="black">
                    <a:tint val="75000"/>
                  </a:prstClr>
                </a:solidFill>
              </a:rPr>
              <a:pPr/>
              <a:t>4/26/2023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E3B3710-7644-4021-8B4B-E4B2E854AB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886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F9DC75-ECD2-491E-BD85-2EFF50F8DC77}" type="datetimeFigureOut">
              <a:rPr lang="en-US" smtClean="0">
                <a:solidFill>
                  <a:prstClr val="black">
                    <a:tint val="75000"/>
                  </a:prstClr>
                </a:solidFill>
              </a:rPr>
              <a:pPr/>
              <a:t>4/26/2023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3B3710-7644-4021-8B4B-E4B2E854AB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048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F9DC75-ECD2-491E-BD85-2EFF50F8DC77}" type="datetimeFigureOut">
              <a:rPr lang="en-US" smtClean="0">
                <a:solidFill>
                  <a:prstClr val="black">
                    <a:tint val="75000"/>
                  </a:prstClr>
                </a:solidFill>
              </a:rPr>
              <a:pPr/>
              <a:t>4/26/2023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3B3710-7644-4021-8B4B-E4B2E854AB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124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CECFD-7DA1-40A2-9DF1-9EAF886CF286}"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38640-64E6-40C4-95AD-48CDDD8BE442}" type="slidenum">
              <a:rPr lang="en-US" smtClean="0"/>
              <a:pPr/>
              <a:t>‹#›</a:t>
            </a:fld>
            <a:endParaRPr lang="en-US"/>
          </a:p>
        </p:txBody>
      </p:sp>
    </p:spTree>
    <p:extLst>
      <p:ext uri="{BB962C8B-B14F-4D97-AF65-F5344CB8AC3E}">
        <p14:creationId xmlns:p14="http://schemas.microsoft.com/office/powerpoint/2010/main" val="2207002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F9DC75-ECD2-491E-BD85-2EFF50F8DC77}" type="datetimeFigureOut">
              <a:rPr lang="en-US" smtClean="0">
                <a:solidFill>
                  <a:prstClr val="black">
                    <a:tint val="75000"/>
                  </a:prstClr>
                </a:solidFill>
              </a:rPr>
              <a:pPr/>
              <a:t>4/26/2023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3B3710-7644-4021-8B4B-E4B2E854AB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966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F9DC75-ECD2-491E-BD85-2EFF50F8DC77}"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3B3710-7644-4021-8B4B-E4B2E854AB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137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F9DC75-ECD2-491E-BD85-2EFF50F8DC77}"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3B3710-7644-4021-8B4B-E4B2E854AB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013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Slide - Light Gray">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2927F7C-53AC-400F-8DAD-235A2AF61FB8}"/>
              </a:ext>
            </a:extLst>
          </p:cNvPr>
          <p:cNvSpPr>
            <a:spLocks noGrp="1"/>
          </p:cNvSpPr>
          <p:nvPr>
            <p:ph type="pic" sz="quarter" idx="11"/>
          </p:nvPr>
        </p:nvSpPr>
        <p:spPr>
          <a:xfrm>
            <a:off x="0" y="1"/>
            <a:ext cx="9144000" cy="6280151"/>
          </a:xfrm>
          <a:solidFill>
            <a:schemeClr val="bg2">
              <a:lumMod val="90000"/>
            </a:schemeClr>
          </a:solidFill>
        </p:spPr>
        <p:txBody>
          <a:bodyPr/>
          <a:lstStyle/>
          <a:p>
            <a:r>
              <a:rPr lang="en-US"/>
              <a:t>Click icon to add picture</a:t>
            </a:r>
          </a:p>
        </p:txBody>
      </p:sp>
      <p:sp>
        <p:nvSpPr>
          <p:cNvPr id="13" name="Text Placeholder 12">
            <a:extLst>
              <a:ext uri="{FF2B5EF4-FFF2-40B4-BE49-F238E27FC236}">
                <a16:creationId xmlns:a16="http://schemas.microsoft.com/office/drawing/2014/main" id="{D2D74F39-96DB-4808-8693-9F55A9D7DB98}"/>
              </a:ext>
            </a:extLst>
          </p:cNvPr>
          <p:cNvSpPr>
            <a:spLocks noGrp="1"/>
          </p:cNvSpPr>
          <p:nvPr>
            <p:ph type="body" sz="quarter" idx="10"/>
          </p:nvPr>
        </p:nvSpPr>
        <p:spPr>
          <a:xfrm>
            <a:off x="1" y="1563078"/>
            <a:ext cx="5802922" cy="5294921"/>
          </a:xfrm>
          <a:solidFill>
            <a:schemeClr val="bg2"/>
          </a:solidFill>
        </p:spPr>
        <p:txBody>
          <a:bodyPr lIns="502920" tIns="274320" rIns="457200" bIns="457200"/>
          <a:lstStyle>
            <a:lvl1pPr marL="0" indent="0">
              <a:lnSpc>
                <a:spcPct val="100000"/>
              </a:lnSpc>
              <a:buNone/>
              <a:defRPr sz="3000">
                <a:solidFill>
                  <a:schemeClr val="tx2"/>
                </a:solidFill>
                <a:latin typeface="+mj-lt"/>
              </a:defRPr>
            </a:lvl1pPr>
            <a:lvl2pPr marL="0" indent="0">
              <a:spcBef>
                <a:spcPts val="900"/>
              </a:spcBef>
              <a:buNone/>
              <a:defRPr sz="1500">
                <a:solidFill>
                  <a:schemeClr val="tx2"/>
                </a:solidFill>
                <a:latin typeface="+mj-lt"/>
              </a:defRPr>
            </a:lvl2pPr>
            <a:lvl3pPr marL="457200" indent="0">
              <a:buNone/>
              <a:defRPr>
                <a:solidFill>
                  <a:schemeClr val="bg1"/>
                </a:solidFill>
                <a:latin typeface="+mj-lt"/>
              </a:defRPr>
            </a:lvl3pPr>
            <a:lvl4pPr marL="692150" indent="0">
              <a:buNone/>
              <a:defRPr>
                <a:solidFill>
                  <a:schemeClr val="bg1"/>
                </a:solidFill>
                <a:latin typeface="+mj-lt"/>
              </a:defRPr>
            </a:lvl4pPr>
            <a:lvl5pPr marL="914400" indent="0">
              <a:buNone/>
              <a:defRPr>
                <a:solidFill>
                  <a:schemeClr val="bg1"/>
                </a:solidFill>
                <a:latin typeface="+mj-lt"/>
              </a:defRPr>
            </a:lvl5pPr>
          </a:lstStyle>
          <a:p>
            <a:pPr lvl="0"/>
            <a:r>
              <a:rPr lang="en-US"/>
              <a:t>Edit Master text styles</a:t>
            </a:r>
          </a:p>
          <a:p>
            <a:pPr lvl="1"/>
            <a:r>
              <a:rPr lang="en-US"/>
              <a:t>Second level</a:t>
            </a:r>
          </a:p>
        </p:txBody>
      </p:sp>
      <p:sp>
        <p:nvSpPr>
          <p:cNvPr id="3" name="Subtitle 2"/>
          <p:cNvSpPr>
            <a:spLocks noGrp="1"/>
          </p:cNvSpPr>
          <p:nvPr>
            <p:ph type="subTitle" idx="1"/>
          </p:nvPr>
        </p:nvSpPr>
        <p:spPr>
          <a:xfrm>
            <a:off x="525780" y="4732909"/>
            <a:ext cx="4846320" cy="230832"/>
          </a:xfrm>
        </p:spPr>
        <p:txBody>
          <a:bodyPr anchor="b" anchorCtr="0">
            <a:spAutoFit/>
          </a:bodyPr>
          <a:lstStyle>
            <a:lvl1pPr marL="0" indent="0" algn="l">
              <a:buNone/>
              <a:defRPr sz="1000" i="1">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9" name="Freeform 5">
            <a:extLst>
              <a:ext uri="{FF2B5EF4-FFF2-40B4-BE49-F238E27FC236}">
                <a16:creationId xmlns:a16="http://schemas.microsoft.com/office/drawing/2014/main" id="{6EF64205-A64B-4137-BA41-5E5CFE0F359E}"/>
              </a:ext>
            </a:extLst>
          </p:cNvPr>
          <p:cNvSpPr>
            <a:spLocks noEditPoints="1"/>
          </p:cNvSpPr>
          <p:nvPr userDrawn="1"/>
        </p:nvSpPr>
        <p:spPr bwMode="auto">
          <a:xfrm>
            <a:off x="482707" y="578451"/>
            <a:ext cx="2192207" cy="547357"/>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7" name="Text Placeholder 16">
            <a:extLst>
              <a:ext uri="{FF2B5EF4-FFF2-40B4-BE49-F238E27FC236}">
                <a16:creationId xmlns:a16="http://schemas.microsoft.com/office/drawing/2014/main" id="{FCA018DF-7EFB-4D08-89D5-E61FB47F425E}"/>
              </a:ext>
            </a:extLst>
          </p:cNvPr>
          <p:cNvSpPr>
            <a:spLocks noGrp="1"/>
          </p:cNvSpPr>
          <p:nvPr>
            <p:ph type="body" sz="quarter" idx="12" hasCustomPrompt="1"/>
          </p:nvPr>
        </p:nvSpPr>
        <p:spPr>
          <a:xfrm>
            <a:off x="5996940" y="6515586"/>
            <a:ext cx="2416810" cy="196208"/>
          </a:xfrm>
        </p:spPr>
        <p:txBody>
          <a:bodyPr wrap="square">
            <a:spAutoFit/>
          </a:bodyPr>
          <a:lstStyle>
            <a:lvl1pPr marL="0" indent="0">
              <a:buNone/>
              <a:defRPr sz="750" cap="all" spc="110" baseline="0">
                <a:solidFill>
                  <a:schemeClr val="tx2"/>
                </a:solidFill>
              </a:defRPr>
            </a:lvl1pPr>
          </a:lstStyle>
          <a:p>
            <a:pPr lvl="0"/>
            <a:r>
              <a:rPr lang="en-US" dirty="0"/>
              <a:t>CLICK TO EDIT MASTER TEXT</a:t>
            </a:r>
          </a:p>
        </p:txBody>
      </p:sp>
    </p:spTree>
    <p:extLst>
      <p:ext uri="{BB962C8B-B14F-4D97-AF65-F5344CB8AC3E}">
        <p14:creationId xmlns:p14="http://schemas.microsoft.com/office/powerpoint/2010/main" val="4163536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ECECFD-7DA1-40A2-9DF1-9EAF886CF286}" type="datetimeFigureOut">
              <a:rPr lang="en-US" smtClean="0"/>
              <a:pPr/>
              <a:t>4/26/2023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D38640-64E6-40C4-95AD-48CDDD8BE442}" type="slidenum">
              <a:rPr lang="en-US" smtClean="0"/>
              <a:pPr/>
              <a:t>‹#›</a:t>
            </a:fld>
            <a:endParaRPr lang="en-US"/>
          </a:p>
        </p:txBody>
      </p:sp>
    </p:spTree>
    <p:extLst>
      <p:ext uri="{BB962C8B-B14F-4D97-AF65-F5344CB8AC3E}">
        <p14:creationId xmlns:p14="http://schemas.microsoft.com/office/powerpoint/2010/main" val="3930130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ECECFD-7DA1-40A2-9DF1-9EAF886CF286}" type="datetimeFigureOut">
              <a:rPr lang="en-US" smtClean="0"/>
              <a:pPr/>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D38640-64E6-40C4-95AD-48CDDD8BE442}" type="slidenum">
              <a:rPr lang="en-US" smtClean="0"/>
              <a:pPr/>
              <a:t>‹#›</a:t>
            </a:fld>
            <a:endParaRPr lang="en-US"/>
          </a:p>
        </p:txBody>
      </p:sp>
    </p:spTree>
    <p:extLst>
      <p:ext uri="{BB962C8B-B14F-4D97-AF65-F5344CB8AC3E}">
        <p14:creationId xmlns:p14="http://schemas.microsoft.com/office/powerpoint/2010/main" val="749117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ECECFD-7DA1-40A2-9DF1-9EAF886CF286}" type="datetimeFigureOut">
              <a:rPr lang="en-US" smtClean="0"/>
              <a:pPr/>
              <a:t>4/26/2023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D38640-64E6-40C4-95AD-48CDDD8BE442}" type="slidenum">
              <a:rPr lang="en-US" smtClean="0"/>
              <a:pPr/>
              <a:t>‹#›</a:t>
            </a:fld>
            <a:endParaRPr lang="en-US"/>
          </a:p>
        </p:txBody>
      </p:sp>
    </p:spTree>
    <p:extLst>
      <p:ext uri="{BB962C8B-B14F-4D97-AF65-F5344CB8AC3E}">
        <p14:creationId xmlns:p14="http://schemas.microsoft.com/office/powerpoint/2010/main" val="148715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ECECFD-7DA1-40A2-9DF1-9EAF886CF286}" type="datetimeFigureOut">
              <a:rPr lang="en-US" smtClean="0"/>
              <a:pPr/>
              <a:t>4/26/2023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D38640-64E6-40C4-95AD-48CDDD8BE442}" type="slidenum">
              <a:rPr lang="en-US" smtClean="0"/>
              <a:pPr/>
              <a:t>‹#›</a:t>
            </a:fld>
            <a:endParaRPr lang="en-US"/>
          </a:p>
        </p:txBody>
      </p:sp>
    </p:spTree>
    <p:extLst>
      <p:ext uri="{BB962C8B-B14F-4D97-AF65-F5344CB8AC3E}">
        <p14:creationId xmlns:p14="http://schemas.microsoft.com/office/powerpoint/2010/main" val="2343610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CECFD-7DA1-40A2-9DF1-9EAF886CF286}" type="datetimeFigureOut">
              <a:rPr lang="en-US" smtClean="0"/>
              <a:pPr/>
              <a:t>4/26/2023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D38640-64E6-40C4-95AD-48CDDD8BE442}" type="slidenum">
              <a:rPr lang="en-US" smtClean="0"/>
              <a:pPr/>
              <a:t>‹#›</a:t>
            </a:fld>
            <a:endParaRPr lang="en-US"/>
          </a:p>
        </p:txBody>
      </p:sp>
    </p:spTree>
    <p:extLst>
      <p:ext uri="{BB962C8B-B14F-4D97-AF65-F5344CB8AC3E}">
        <p14:creationId xmlns:p14="http://schemas.microsoft.com/office/powerpoint/2010/main" val="304131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ECECFD-7DA1-40A2-9DF1-9EAF886CF286}" type="datetimeFigureOut">
              <a:rPr lang="en-US" smtClean="0"/>
              <a:pPr/>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D38640-64E6-40C4-95AD-48CDDD8BE442}" type="slidenum">
              <a:rPr lang="en-US" smtClean="0"/>
              <a:pPr/>
              <a:t>‹#›</a:t>
            </a:fld>
            <a:endParaRPr lang="en-US"/>
          </a:p>
        </p:txBody>
      </p:sp>
    </p:spTree>
    <p:extLst>
      <p:ext uri="{BB962C8B-B14F-4D97-AF65-F5344CB8AC3E}">
        <p14:creationId xmlns:p14="http://schemas.microsoft.com/office/powerpoint/2010/main" val="123390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ECECFD-7DA1-40A2-9DF1-9EAF886CF286}" type="datetimeFigureOut">
              <a:rPr lang="en-US" smtClean="0"/>
              <a:pPr/>
              <a:t>4/26/2023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D38640-64E6-40C4-95AD-48CDDD8BE442}" type="slidenum">
              <a:rPr lang="en-US" smtClean="0"/>
              <a:pPr/>
              <a:t>‹#›</a:t>
            </a:fld>
            <a:endParaRPr lang="en-US"/>
          </a:p>
        </p:txBody>
      </p:sp>
    </p:spTree>
    <p:extLst>
      <p:ext uri="{BB962C8B-B14F-4D97-AF65-F5344CB8AC3E}">
        <p14:creationId xmlns:p14="http://schemas.microsoft.com/office/powerpoint/2010/main" val="569283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CECFD-7DA1-40A2-9DF1-9EAF886CF286}" type="datetimeFigureOut">
              <a:rPr lang="en-US" smtClean="0"/>
              <a:pPr/>
              <a:t>4/26/2023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D38640-64E6-40C4-95AD-48CDDD8BE442}" type="slidenum">
              <a:rPr lang="en-US" smtClean="0"/>
              <a:pPr/>
              <a:t>‹#›</a:t>
            </a:fld>
            <a:endParaRPr lang="en-US"/>
          </a:p>
        </p:txBody>
      </p:sp>
    </p:spTree>
    <p:extLst>
      <p:ext uri="{BB962C8B-B14F-4D97-AF65-F5344CB8AC3E}">
        <p14:creationId xmlns:p14="http://schemas.microsoft.com/office/powerpoint/2010/main" val="2641393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74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F9DC75-ECD2-491E-BD85-2EFF50F8DC77}" type="datetimeFigureOut">
              <a:rPr lang="en-US" smtClean="0">
                <a:solidFill>
                  <a:prstClr val="black">
                    <a:tint val="75000"/>
                  </a:prstClr>
                </a:solidFill>
              </a:rPr>
              <a:pPr/>
              <a:t>4/26/2023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B3710-7644-4021-8B4B-E4B2E854AB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335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4265037D-8952-4850-ACDF-129A0835F8BF}"/>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t="15625" b="7118"/>
          <a:stretch/>
        </p:blipFill>
        <p:spPr>
          <a:xfrm>
            <a:off x="1" y="404664"/>
            <a:ext cx="9143999" cy="4709662"/>
          </a:xfrm>
          <a:prstGeom prst="rect">
            <a:avLst/>
          </a:prstGeom>
        </p:spPr>
      </p:pic>
      <p:sp>
        <p:nvSpPr>
          <p:cNvPr id="3" name="Text Placeholder 2">
            <a:extLst>
              <a:ext uri="{FF2B5EF4-FFF2-40B4-BE49-F238E27FC236}">
                <a16:creationId xmlns:a16="http://schemas.microsoft.com/office/drawing/2014/main" id="{FF663640-3311-4166-9943-2F558EF77AD5}"/>
              </a:ext>
            </a:extLst>
          </p:cNvPr>
          <p:cNvSpPr>
            <a:spLocks noGrp="1"/>
          </p:cNvSpPr>
          <p:nvPr>
            <p:ph type="body" sz="quarter" idx="10"/>
          </p:nvPr>
        </p:nvSpPr>
        <p:spPr>
          <a:xfrm>
            <a:off x="0" y="2420888"/>
            <a:ext cx="7884367" cy="4437111"/>
          </a:xfrm>
        </p:spPr>
        <p:txBody>
          <a:bodyPr>
            <a:normAutofit/>
          </a:bodyPr>
          <a:lstStyle/>
          <a:p>
            <a:r>
              <a:rPr lang="en-US" sz="3600" b="1" dirty="0">
                <a:solidFill>
                  <a:srgbClr val="00823B"/>
                </a:solidFill>
              </a:rPr>
              <a:t>NCHRP Project 24-48: Develop a Formula for Determining Scour Depth around Structures in Gravel-bed Rivers</a:t>
            </a:r>
          </a:p>
        </p:txBody>
      </p:sp>
      <p:sp>
        <p:nvSpPr>
          <p:cNvPr id="11" name="Subtitle 10">
            <a:extLst>
              <a:ext uri="{FF2B5EF4-FFF2-40B4-BE49-F238E27FC236}">
                <a16:creationId xmlns:a16="http://schemas.microsoft.com/office/drawing/2014/main" id="{7D23A860-2CA3-437F-8ACD-FADB1B514578}"/>
              </a:ext>
            </a:extLst>
          </p:cNvPr>
          <p:cNvSpPr>
            <a:spLocks noGrp="1"/>
          </p:cNvSpPr>
          <p:nvPr>
            <p:ph type="subTitle" idx="1"/>
          </p:nvPr>
        </p:nvSpPr>
        <p:spPr>
          <a:xfrm>
            <a:off x="525780" y="4719059"/>
            <a:ext cx="4846320" cy="244682"/>
          </a:xfrm>
        </p:spPr>
        <p:txBody>
          <a:bodyPr/>
          <a:lstStyle/>
          <a:p>
            <a:r>
              <a:rPr lang="en-US" sz="1100" b="1" dirty="0"/>
              <a:t>Dr. </a:t>
            </a:r>
            <a:r>
              <a:rPr lang="en-US" sz="1100" b="1" dirty="0" err="1"/>
              <a:t>Elowyn</a:t>
            </a:r>
            <a:r>
              <a:rPr lang="en-US" sz="1100" b="1" dirty="0"/>
              <a:t> </a:t>
            </a:r>
            <a:r>
              <a:rPr lang="en-US" sz="1100" b="1" dirty="0" err="1"/>
              <a:t>Yager</a:t>
            </a:r>
            <a:r>
              <a:rPr lang="en-US" sz="1100" b="1" dirty="0"/>
              <a:t>, University of Idaho</a:t>
            </a:r>
          </a:p>
        </p:txBody>
      </p:sp>
      <p:sp>
        <p:nvSpPr>
          <p:cNvPr id="18" name="Freeform 5">
            <a:extLst>
              <a:ext uri="{FF2B5EF4-FFF2-40B4-BE49-F238E27FC236}">
                <a16:creationId xmlns:a16="http://schemas.microsoft.com/office/drawing/2014/main" id="{E7AEF65A-CF08-4144-85A8-CD860AC5811E}"/>
              </a:ext>
            </a:extLst>
          </p:cNvPr>
          <p:cNvSpPr>
            <a:spLocks noEditPoints="1"/>
          </p:cNvSpPr>
          <p:nvPr/>
        </p:nvSpPr>
        <p:spPr bwMode="auto">
          <a:xfrm>
            <a:off x="482707" y="1291088"/>
            <a:ext cx="2192207" cy="410518"/>
          </a:xfrm>
          <a:custGeom>
            <a:avLst/>
            <a:gdLst>
              <a:gd name="T0" fmla="*/ 225 w 1440"/>
              <a:gd name="T1" fmla="*/ 110 h 267"/>
              <a:gd name="T2" fmla="*/ 317 w 1440"/>
              <a:gd name="T3" fmla="*/ 7 h 267"/>
              <a:gd name="T4" fmla="*/ 475 w 1440"/>
              <a:gd name="T5" fmla="*/ 19 h 267"/>
              <a:gd name="T6" fmla="*/ 830 w 1440"/>
              <a:gd name="T7" fmla="*/ 7 h 267"/>
              <a:gd name="T8" fmla="*/ 130 w 1440"/>
              <a:gd name="T9" fmla="*/ 210 h 267"/>
              <a:gd name="T10" fmla="*/ 437 w 1440"/>
              <a:gd name="T11" fmla="*/ 209 h 267"/>
              <a:gd name="T12" fmla="*/ 493 w 1440"/>
              <a:gd name="T13" fmla="*/ 198 h 267"/>
              <a:gd name="T14" fmla="*/ 866 w 1440"/>
              <a:gd name="T15" fmla="*/ 171 h 267"/>
              <a:gd name="T16" fmla="*/ 737 w 1440"/>
              <a:gd name="T17" fmla="*/ 261 h 267"/>
              <a:gd name="T18" fmla="*/ 958 w 1440"/>
              <a:gd name="T19" fmla="*/ 172 h 267"/>
              <a:gd name="T20" fmla="*/ 906 w 1440"/>
              <a:gd name="T21" fmla="*/ 254 h 267"/>
              <a:gd name="T22" fmla="*/ 309 w 1440"/>
              <a:gd name="T23" fmla="*/ 260 h 267"/>
              <a:gd name="T24" fmla="*/ 1053 w 1440"/>
              <a:gd name="T25" fmla="*/ 31 h 267"/>
              <a:gd name="T26" fmla="*/ 1075 w 1440"/>
              <a:gd name="T27" fmla="*/ 44 h 267"/>
              <a:gd name="T28" fmla="*/ 1091 w 1440"/>
              <a:gd name="T29" fmla="*/ 22 h 267"/>
              <a:gd name="T30" fmla="*/ 1107 w 1440"/>
              <a:gd name="T31" fmla="*/ 27 h 267"/>
              <a:gd name="T32" fmla="*/ 1125 w 1440"/>
              <a:gd name="T33" fmla="*/ 55 h 267"/>
              <a:gd name="T34" fmla="*/ 1159 w 1440"/>
              <a:gd name="T35" fmla="*/ 53 h 267"/>
              <a:gd name="T36" fmla="*/ 1160 w 1440"/>
              <a:gd name="T37" fmla="*/ 57 h 267"/>
              <a:gd name="T38" fmla="*/ 1177 w 1440"/>
              <a:gd name="T39" fmla="*/ 23 h 267"/>
              <a:gd name="T40" fmla="*/ 1207 w 1440"/>
              <a:gd name="T41" fmla="*/ 58 h 267"/>
              <a:gd name="T42" fmla="*/ 1245 w 1440"/>
              <a:gd name="T43" fmla="*/ 27 h 267"/>
              <a:gd name="T44" fmla="*/ 1225 w 1440"/>
              <a:gd name="T45" fmla="*/ 43 h 267"/>
              <a:gd name="T46" fmla="*/ 1271 w 1440"/>
              <a:gd name="T47" fmla="*/ 19 h 267"/>
              <a:gd name="T48" fmla="*/ 1259 w 1440"/>
              <a:gd name="T49" fmla="*/ 32 h 267"/>
              <a:gd name="T50" fmla="*/ 1290 w 1440"/>
              <a:gd name="T51" fmla="*/ 54 h 267"/>
              <a:gd name="T52" fmla="*/ 1310 w 1440"/>
              <a:gd name="T53" fmla="*/ 25 h 267"/>
              <a:gd name="T54" fmla="*/ 1059 w 1440"/>
              <a:gd name="T55" fmla="*/ 110 h 267"/>
              <a:gd name="T56" fmla="*/ 1099 w 1440"/>
              <a:gd name="T57" fmla="*/ 134 h 267"/>
              <a:gd name="T58" fmla="*/ 1120 w 1440"/>
              <a:gd name="T59" fmla="*/ 156 h 267"/>
              <a:gd name="T60" fmla="*/ 1141 w 1440"/>
              <a:gd name="T61" fmla="*/ 123 h 267"/>
              <a:gd name="T62" fmla="*/ 1148 w 1440"/>
              <a:gd name="T63" fmla="*/ 175 h 267"/>
              <a:gd name="T64" fmla="*/ 1184 w 1440"/>
              <a:gd name="T65" fmla="*/ 119 h 267"/>
              <a:gd name="T66" fmla="*/ 1181 w 1440"/>
              <a:gd name="T67" fmla="*/ 153 h 267"/>
              <a:gd name="T68" fmla="*/ 1201 w 1440"/>
              <a:gd name="T69" fmla="*/ 125 h 267"/>
              <a:gd name="T70" fmla="*/ 1230 w 1440"/>
              <a:gd name="T71" fmla="*/ 157 h 267"/>
              <a:gd name="T72" fmla="*/ 1260 w 1440"/>
              <a:gd name="T73" fmla="*/ 154 h 267"/>
              <a:gd name="T74" fmla="*/ 1261 w 1440"/>
              <a:gd name="T75" fmla="*/ 158 h 267"/>
              <a:gd name="T76" fmla="*/ 1284 w 1440"/>
              <a:gd name="T77" fmla="*/ 152 h 267"/>
              <a:gd name="T78" fmla="*/ 1294 w 1440"/>
              <a:gd name="T79" fmla="*/ 123 h 267"/>
              <a:gd name="T80" fmla="*/ 1317 w 1440"/>
              <a:gd name="T81" fmla="*/ 125 h 267"/>
              <a:gd name="T82" fmla="*/ 1342 w 1440"/>
              <a:gd name="T83" fmla="*/ 121 h 267"/>
              <a:gd name="T84" fmla="*/ 1351 w 1440"/>
              <a:gd name="T85" fmla="*/ 112 h 267"/>
              <a:gd name="T86" fmla="*/ 1364 w 1440"/>
              <a:gd name="T87" fmla="*/ 159 h 267"/>
              <a:gd name="T88" fmla="*/ 1399 w 1440"/>
              <a:gd name="T89" fmla="*/ 156 h 267"/>
              <a:gd name="T90" fmla="*/ 1432 w 1440"/>
              <a:gd name="T91" fmla="*/ 120 h 267"/>
              <a:gd name="T92" fmla="*/ 1410 w 1440"/>
              <a:gd name="T93" fmla="*/ 176 h 267"/>
              <a:gd name="T94" fmla="*/ 1076 w 1440"/>
              <a:gd name="T95" fmla="*/ 242 h 267"/>
              <a:gd name="T96" fmla="*/ 1062 w 1440"/>
              <a:gd name="T97" fmla="*/ 225 h 267"/>
              <a:gd name="T98" fmla="*/ 1091 w 1440"/>
              <a:gd name="T99" fmla="*/ 208 h 267"/>
              <a:gd name="T100" fmla="*/ 1112 w 1440"/>
              <a:gd name="T101" fmla="*/ 233 h 267"/>
              <a:gd name="T102" fmla="*/ 1128 w 1440"/>
              <a:gd name="T103" fmla="*/ 224 h 267"/>
              <a:gd name="T104" fmla="*/ 1168 w 1440"/>
              <a:gd name="T105" fmla="*/ 255 h 267"/>
              <a:gd name="T106" fmla="*/ 1154 w 1440"/>
              <a:gd name="T107" fmla="*/ 236 h 267"/>
              <a:gd name="T108" fmla="*/ 1203 w 1440"/>
              <a:gd name="T109" fmla="*/ 256 h 267"/>
              <a:gd name="T110" fmla="*/ 1200 w 1440"/>
              <a:gd name="T111" fmla="*/ 213 h 267"/>
              <a:gd name="T112" fmla="*/ 1227 w 1440"/>
              <a:gd name="T113" fmla="*/ 256 h 267"/>
              <a:gd name="T114" fmla="*/ 1249 w 1440"/>
              <a:gd name="T115" fmla="*/ 260 h 267"/>
              <a:gd name="T116" fmla="*/ 1255 w 1440"/>
              <a:gd name="T117" fmla="*/ 205 h 267"/>
              <a:gd name="T118" fmla="*/ 1297 w 1440"/>
              <a:gd name="T119" fmla="*/ 226 h 267"/>
              <a:gd name="T120" fmla="*/ 1303 w 1440"/>
              <a:gd name="T121" fmla="*/ 243 h 267"/>
              <a:gd name="T122" fmla="*/ 1344 w 1440"/>
              <a:gd name="T123" fmla="*/ 229 h 267"/>
              <a:gd name="T124" fmla="*/ 1328 w 1440"/>
              <a:gd name="T125" fmla="*/ 23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0" h="267">
                <a:moveTo>
                  <a:pt x="17" y="110"/>
                </a:moveTo>
                <a:cubicBezTo>
                  <a:pt x="3" y="110"/>
                  <a:pt x="3" y="110"/>
                  <a:pt x="3" y="110"/>
                </a:cubicBezTo>
                <a:cubicBezTo>
                  <a:pt x="3" y="1"/>
                  <a:pt x="3" y="1"/>
                  <a:pt x="3" y="1"/>
                </a:cubicBezTo>
                <a:cubicBezTo>
                  <a:pt x="81" y="83"/>
                  <a:pt x="81" y="83"/>
                  <a:pt x="81" y="83"/>
                </a:cubicBezTo>
                <a:cubicBezTo>
                  <a:pt x="81" y="7"/>
                  <a:pt x="81" y="7"/>
                  <a:pt x="81" y="7"/>
                </a:cubicBezTo>
                <a:cubicBezTo>
                  <a:pt x="95" y="7"/>
                  <a:pt x="95" y="7"/>
                  <a:pt x="95" y="7"/>
                </a:cubicBezTo>
                <a:cubicBezTo>
                  <a:pt x="95" y="117"/>
                  <a:pt x="95" y="117"/>
                  <a:pt x="95" y="117"/>
                </a:cubicBezTo>
                <a:cubicBezTo>
                  <a:pt x="17" y="35"/>
                  <a:pt x="17" y="35"/>
                  <a:pt x="17" y="35"/>
                </a:cubicBezTo>
                <a:lnTo>
                  <a:pt x="17" y="110"/>
                </a:lnTo>
                <a:close/>
                <a:moveTo>
                  <a:pt x="130" y="110"/>
                </a:moveTo>
                <a:cubicBezTo>
                  <a:pt x="145" y="110"/>
                  <a:pt x="145" y="110"/>
                  <a:pt x="145" y="110"/>
                </a:cubicBezTo>
                <a:cubicBezTo>
                  <a:pt x="178" y="33"/>
                  <a:pt x="178" y="33"/>
                  <a:pt x="178" y="33"/>
                </a:cubicBezTo>
                <a:cubicBezTo>
                  <a:pt x="210" y="109"/>
                  <a:pt x="210" y="109"/>
                  <a:pt x="210" y="109"/>
                </a:cubicBezTo>
                <a:cubicBezTo>
                  <a:pt x="210" y="110"/>
                  <a:pt x="210" y="110"/>
                  <a:pt x="210" y="110"/>
                </a:cubicBezTo>
                <a:cubicBezTo>
                  <a:pt x="225" y="110"/>
                  <a:pt x="225" y="110"/>
                  <a:pt x="225" y="110"/>
                </a:cubicBezTo>
                <a:cubicBezTo>
                  <a:pt x="178" y="0"/>
                  <a:pt x="178" y="0"/>
                  <a:pt x="178" y="0"/>
                </a:cubicBezTo>
                <a:lnTo>
                  <a:pt x="130" y="110"/>
                </a:lnTo>
                <a:close/>
                <a:moveTo>
                  <a:pt x="700" y="110"/>
                </a:moveTo>
                <a:cubicBezTo>
                  <a:pt x="715" y="110"/>
                  <a:pt x="715" y="110"/>
                  <a:pt x="715" y="110"/>
                </a:cubicBezTo>
                <a:cubicBezTo>
                  <a:pt x="748" y="33"/>
                  <a:pt x="748" y="33"/>
                  <a:pt x="748" y="33"/>
                </a:cubicBezTo>
                <a:cubicBezTo>
                  <a:pt x="780" y="109"/>
                  <a:pt x="780" y="109"/>
                  <a:pt x="780" y="109"/>
                </a:cubicBezTo>
                <a:cubicBezTo>
                  <a:pt x="780" y="110"/>
                  <a:pt x="780" y="110"/>
                  <a:pt x="780" y="110"/>
                </a:cubicBezTo>
                <a:cubicBezTo>
                  <a:pt x="795" y="110"/>
                  <a:pt x="795" y="110"/>
                  <a:pt x="795" y="110"/>
                </a:cubicBezTo>
                <a:cubicBezTo>
                  <a:pt x="748" y="0"/>
                  <a:pt x="748" y="0"/>
                  <a:pt x="748" y="0"/>
                </a:cubicBezTo>
                <a:lnTo>
                  <a:pt x="700" y="110"/>
                </a:lnTo>
                <a:close/>
                <a:moveTo>
                  <a:pt x="273" y="110"/>
                </a:moveTo>
                <a:cubicBezTo>
                  <a:pt x="286" y="110"/>
                  <a:pt x="286" y="110"/>
                  <a:pt x="286" y="110"/>
                </a:cubicBezTo>
                <a:cubicBezTo>
                  <a:pt x="286" y="20"/>
                  <a:pt x="286" y="20"/>
                  <a:pt x="286" y="20"/>
                </a:cubicBezTo>
                <a:cubicBezTo>
                  <a:pt x="317" y="20"/>
                  <a:pt x="317" y="20"/>
                  <a:pt x="317" y="20"/>
                </a:cubicBezTo>
                <a:cubicBezTo>
                  <a:pt x="317" y="7"/>
                  <a:pt x="317" y="7"/>
                  <a:pt x="317" y="7"/>
                </a:cubicBezTo>
                <a:cubicBezTo>
                  <a:pt x="242" y="7"/>
                  <a:pt x="242" y="7"/>
                  <a:pt x="242" y="7"/>
                </a:cubicBezTo>
                <a:cubicBezTo>
                  <a:pt x="242" y="20"/>
                  <a:pt x="242" y="20"/>
                  <a:pt x="242" y="20"/>
                </a:cubicBezTo>
                <a:cubicBezTo>
                  <a:pt x="273" y="20"/>
                  <a:pt x="273" y="20"/>
                  <a:pt x="273" y="20"/>
                </a:cubicBezTo>
                <a:lnTo>
                  <a:pt x="273" y="110"/>
                </a:lnTo>
                <a:close/>
                <a:moveTo>
                  <a:pt x="374" y="7"/>
                </a:moveTo>
                <a:cubicBezTo>
                  <a:pt x="360" y="7"/>
                  <a:pt x="360" y="7"/>
                  <a:pt x="360" y="7"/>
                </a:cubicBezTo>
                <a:cubicBezTo>
                  <a:pt x="360" y="110"/>
                  <a:pt x="360" y="110"/>
                  <a:pt x="360" y="110"/>
                </a:cubicBezTo>
                <a:cubicBezTo>
                  <a:pt x="374" y="110"/>
                  <a:pt x="374" y="110"/>
                  <a:pt x="374" y="110"/>
                </a:cubicBezTo>
                <a:lnTo>
                  <a:pt x="374" y="7"/>
                </a:lnTo>
                <a:close/>
                <a:moveTo>
                  <a:pt x="475" y="112"/>
                </a:moveTo>
                <a:cubicBezTo>
                  <a:pt x="445" y="112"/>
                  <a:pt x="421" y="88"/>
                  <a:pt x="421" y="59"/>
                </a:cubicBezTo>
                <a:cubicBezTo>
                  <a:pt x="421" y="29"/>
                  <a:pt x="445" y="5"/>
                  <a:pt x="475" y="5"/>
                </a:cubicBezTo>
                <a:cubicBezTo>
                  <a:pt x="505" y="5"/>
                  <a:pt x="528" y="29"/>
                  <a:pt x="528" y="59"/>
                </a:cubicBezTo>
                <a:cubicBezTo>
                  <a:pt x="528" y="88"/>
                  <a:pt x="505" y="112"/>
                  <a:pt x="475" y="112"/>
                </a:cubicBezTo>
                <a:close/>
                <a:moveTo>
                  <a:pt x="475" y="19"/>
                </a:moveTo>
                <a:cubicBezTo>
                  <a:pt x="453" y="19"/>
                  <a:pt x="435" y="37"/>
                  <a:pt x="435" y="59"/>
                </a:cubicBezTo>
                <a:cubicBezTo>
                  <a:pt x="435" y="81"/>
                  <a:pt x="453" y="99"/>
                  <a:pt x="475" y="99"/>
                </a:cubicBezTo>
                <a:cubicBezTo>
                  <a:pt x="497" y="99"/>
                  <a:pt x="514" y="81"/>
                  <a:pt x="514" y="59"/>
                </a:cubicBezTo>
                <a:cubicBezTo>
                  <a:pt x="514" y="37"/>
                  <a:pt x="497" y="19"/>
                  <a:pt x="475" y="19"/>
                </a:cubicBezTo>
                <a:close/>
                <a:moveTo>
                  <a:pt x="586" y="35"/>
                </a:moveTo>
                <a:cubicBezTo>
                  <a:pt x="664" y="117"/>
                  <a:pt x="664" y="117"/>
                  <a:pt x="664" y="117"/>
                </a:cubicBezTo>
                <a:cubicBezTo>
                  <a:pt x="664" y="7"/>
                  <a:pt x="664" y="7"/>
                  <a:pt x="664" y="7"/>
                </a:cubicBezTo>
                <a:cubicBezTo>
                  <a:pt x="650" y="7"/>
                  <a:pt x="650" y="7"/>
                  <a:pt x="650" y="7"/>
                </a:cubicBezTo>
                <a:cubicBezTo>
                  <a:pt x="650" y="83"/>
                  <a:pt x="650" y="83"/>
                  <a:pt x="650" y="83"/>
                </a:cubicBezTo>
                <a:cubicBezTo>
                  <a:pt x="572" y="1"/>
                  <a:pt x="572" y="1"/>
                  <a:pt x="572" y="1"/>
                </a:cubicBezTo>
                <a:cubicBezTo>
                  <a:pt x="572" y="110"/>
                  <a:pt x="572" y="110"/>
                  <a:pt x="572" y="110"/>
                </a:cubicBezTo>
                <a:cubicBezTo>
                  <a:pt x="586" y="110"/>
                  <a:pt x="586" y="110"/>
                  <a:pt x="586" y="110"/>
                </a:cubicBezTo>
                <a:lnTo>
                  <a:pt x="586" y="35"/>
                </a:lnTo>
                <a:close/>
                <a:moveTo>
                  <a:pt x="843" y="7"/>
                </a:moveTo>
                <a:cubicBezTo>
                  <a:pt x="830" y="7"/>
                  <a:pt x="830" y="7"/>
                  <a:pt x="830" y="7"/>
                </a:cubicBezTo>
                <a:cubicBezTo>
                  <a:pt x="830" y="110"/>
                  <a:pt x="830" y="110"/>
                  <a:pt x="830" y="110"/>
                </a:cubicBezTo>
                <a:cubicBezTo>
                  <a:pt x="885" y="110"/>
                  <a:pt x="885" y="110"/>
                  <a:pt x="885" y="110"/>
                </a:cubicBezTo>
                <a:cubicBezTo>
                  <a:pt x="885" y="97"/>
                  <a:pt x="885" y="97"/>
                  <a:pt x="885" y="97"/>
                </a:cubicBezTo>
                <a:cubicBezTo>
                  <a:pt x="843" y="97"/>
                  <a:pt x="843" y="97"/>
                  <a:pt x="843" y="97"/>
                </a:cubicBezTo>
                <a:lnTo>
                  <a:pt x="843" y="7"/>
                </a:lnTo>
                <a:close/>
                <a:moveTo>
                  <a:pt x="169" y="156"/>
                </a:moveTo>
                <a:cubicBezTo>
                  <a:pt x="139" y="156"/>
                  <a:pt x="116" y="179"/>
                  <a:pt x="116" y="209"/>
                </a:cubicBezTo>
                <a:cubicBezTo>
                  <a:pt x="116" y="240"/>
                  <a:pt x="139" y="262"/>
                  <a:pt x="169" y="262"/>
                </a:cubicBezTo>
                <a:cubicBezTo>
                  <a:pt x="175" y="262"/>
                  <a:pt x="188" y="261"/>
                  <a:pt x="200" y="252"/>
                </a:cubicBezTo>
                <a:cubicBezTo>
                  <a:pt x="200" y="252"/>
                  <a:pt x="200" y="252"/>
                  <a:pt x="200" y="252"/>
                </a:cubicBezTo>
                <a:cubicBezTo>
                  <a:pt x="200" y="234"/>
                  <a:pt x="200" y="234"/>
                  <a:pt x="200" y="234"/>
                </a:cubicBezTo>
                <a:cubicBezTo>
                  <a:pt x="198" y="236"/>
                  <a:pt x="198" y="236"/>
                  <a:pt x="198" y="236"/>
                </a:cubicBezTo>
                <a:cubicBezTo>
                  <a:pt x="196" y="239"/>
                  <a:pt x="192" y="242"/>
                  <a:pt x="187" y="245"/>
                </a:cubicBezTo>
                <a:cubicBezTo>
                  <a:pt x="181" y="247"/>
                  <a:pt x="175" y="249"/>
                  <a:pt x="169" y="249"/>
                </a:cubicBezTo>
                <a:cubicBezTo>
                  <a:pt x="142" y="249"/>
                  <a:pt x="130" y="226"/>
                  <a:pt x="130" y="210"/>
                </a:cubicBezTo>
                <a:cubicBezTo>
                  <a:pt x="130" y="187"/>
                  <a:pt x="147" y="169"/>
                  <a:pt x="169" y="169"/>
                </a:cubicBezTo>
                <a:cubicBezTo>
                  <a:pt x="174" y="169"/>
                  <a:pt x="180" y="170"/>
                  <a:pt x="185" y="173"/>
                </a:cubicBezTo>
                <a:cubicBezTo>
                  <a:pt x="190" y="175"/>
                  <a:pt x="194" y="178"/>
                  <a:pt x="198" y="182"/>
                </a:cubicBezTo>
                <a:cubicBezTo>
                  <a:pt x="200" y="184"/>
                  <a:pt x="200" y="184"/>
                  <a:pt x="200" y="184"/>
                </a:cubicBezTo>
                <a:cubicBezTo>
                  <a:pt x="200" y="166"/>
                  <a:pt x="200" y="166"/>
                  <a:pt x="200" y="166"/>
                </a:cubicBezTo>
                <a:cubicBezTo>
                  <a:pt x="200" y="166"/>
                  <a:pt x="200" y="166"/>
                  <a:pt x="200" y="166"/>
                </a:cubicBezTo>
                <a:cubicBezTo>
                  <a:pt x="191" y="159"/>
                  <a:pt x="181" y="156"/>
                  <a:pt x="169" y="156"/>
                </a:cubicBezTo>
                <a:close/>
                <a:moveTo>
                  <a:pt x="437" y="209"/>
                </a:moveTo>
                <a:cubicBezTo>
                  <a:pt x="437" y="225"/>
                  <a:pt x="431" y="238"/>
                  <a:pt x="419" y="249"/>
                </a:cubicBezTo>
                <a:cubicBezTo>
                  <a:pt x="409" y="257"/>
                  <a:pt x="399" y="261"/>
                  <a:pt x="382" y="261"/>
                </a:cubicBezTo>
                <a:cubicBezTo>
                  <a:pt x="360" y="261"/>
                  <a:pt x="360" y="261"/>
                  <a:pt x="360" y="261"/>
                </a:cubicBezTo>
                <a:cubicBezTo>
                  <a:pt x="360" y="157"/>
                  <a:pt x="360" y="157"/>
                  <a:pt x="360" y="157"/>
                </a:cubicBezTo>
                <a:cubicBezTo>
                  <a:pt x="382" y="157"/>
                  <a:pt x="382" y="157"/>
                  <a:pt x="382" y="157"/>
                </a:cubicBezTo>
                <a:cubicBezTo>
                  <a:pt x="393" y="157"/>
                  <a:pt x="407" y="159"/>
                  <a:pt x="420" y="170"/>
                </a:cubicBezTo>
                <a:cubicBezTo>
                  <a:pt x="426" y="175"/>
                  <a:pt x="437" y="187"/>
                  <a:pt x="437" y="209"/>
                </a:cubicBezTo>
                <a:close/>
                <a:moveTo>
                  <a:pt x="423" y="209"/>
                </a:moveTo>
                <a:cubicBezTo>
                  <a:pt x="423" y="186"/>
                  <a:pt x="407" y="171"/>
                  <a:pt x="382" y="171"/>
                </a:cubicBezTo>
                <a:cubicBezTo>
                  <a:pt x="374" y="171"/>
                  <a:pt x="374" y="171"/>
                  <a:pt x="374" y="171"/>
                </a:cubicBezTo>
                <a:cubicBezTo>
                  <a:pt x="374" y="247"/>
                  <a:pt x="374" y="247"/>
                  <a:pt x="374" y="247"/>
                </a:cubicBezTo>
                <a:cubicBezTo>
                  <a:pt x="382" y="247"/>
                  <a:pt x="382" y="247"/>
                  <a:pt x="382" y="247"/>
                </a:cubicBezTo>
                <a:cubicBezTo>
                  <a:pt x="390" y="247"/>
                  <a:pt x="401" y="246"/>
                  <a:pt x="410" y="239"/>
                </a:cubicBezTo>
                <a:cubicBezTo>
                  <a:pt x="416" y="234"/>
                  <a:pt x="423" y="224"/>
                  <a:pt x="423" y="209"/>
                </a:cubicBezTo>
                <a:close/>
                <a:moveTo>
                  <a:pt x="479" y="261"/>
                </a:moveTo>
                <a:cubicBezTo>
                  <a:pt x="541" y="261"/>
                  <a:pt x="541" y="261"/>
                  <a:pt x="541" y="261"/>
                </a:cubicBezTo>
                <a:cubicBezTo>
                  <a:pt x="541" y="247"/>
                  <a:pt x="541" y="247"/>
                  <a:pt x="541" y="247"/>
                </a:cubicBezTo>
                <a:cubicBezTo>
                  <a:pt x="493" y="247"/>
                  <a:pt x="493" y="247"/>
                  <a:pt x="493" y="247"/>
                </a:cubicBezTo>
                <a:cubicBezTo>
                  <a:pt x="493" y="211"/>
                  <a:pt x="493" y="211"/>
                  <a:pt x="493" y="211"/>
                </a:cubicBezTo>
                <a:cubicBezTo>
                  <a:pt x="535" y="211"/>
                  <a:pt x="535" y="211"/>
                  <a:pt x="535" y="211"/>
                </a:cubicBezTo>
                <a:cubicBezTo>
                  <a:pt x="535" y="198"/>
                  <a:pt x="535" y="198"/>
                  <a:pt x="535" y="198"/>
                </a:cubicBezTo>
                <a:cubicBezTo>
                  <a:pt x="493" y="198"/>
                  <a:pt x="493" y="198"/>
                  <a:pt x="493" y="198"/>
                </a:cubicBezTo>
                <a:cubicBezTo>
                  <a:pt x="493" y="171"/>
                  <a:pt x="493" y="171"/>
                  <a:pt x="493" y="171"/>
                </a:cubicBezTo>
                <a:cubicBezTo>
                  <a:pt x="541" y="171"/>
                  <a:pt x="541" y="171"/>
                  <a:pt x="541" y="171"/>
                </a:cubicBezTo>
                <a:cubicBezTo>
                  <a:pt x="541" y="157"/>
                  <a:pt x="541" y="157"/>
                  <a:pt x="541" y="157"/>
                </a:cubicBezTo>
                <a:cubicBezTo>
                  <a:pt x="479" y="157"/>
                  <a:pt x="479" y="157"/>
                  <a:pt x="479" y="157"/>
                </a:cubicBezTo>
                <a:lnTo>
                  <a:pt x="479" y="261"/>
                </a:lnTo>
                <a:close/>
                <a:moveTo>
                  <a:pt x="805" y="261"/>
                </a:moveTo>
                <a:cubicBezTo>
                  <a:pt x="866" y="261"/>
                  <a:pt x="866" y="261"/>
                  <a:pt x="866" y="261"/>
                </a:cubicBezTo>
                <a:cubicBezTo>
                  <a:pt x="866" y="247"/>
                  <a:pt x="866" y="247"/>
                  <a:pt x="866" y="247"/>
                </a:cubicBezTo>
                <a:cubicBezTo>
                  <a:pt x="819" y="247"/>
                  <a:pt x="819" y="247"/>
                  <a:pt x="819" y="247"/>
                </a:cubicBezTo>
                <a:cubicBezTo>
                  <a:pt x="819" y="211"/>
                  <a:pt x="819" y="211"/>
                  <a:pt x="819" y="211"/>
                </a:cubicBezTo>
                <a:cubicBezTo>
                  <a:pt x="860" y="211"/>
                  <a:pt x="860" y="211"/>
                  <a:pt x="860" y="211"/>
                </a:cubicBezTo>
                <a:cubicBezTo>
                  <a:pt x="860" y="198"/>
                  <a:pt x="860" y="198"/>
                  <a:pt x="860" y="198"/>
                </a:cubicBezTo>
                <a:cubicBezTo>
                  <a:pt x="819" y="198"/>
                  <a:pt x="819" y="198"/>
                  <a:pt x="819" y="198"/>
                </a:cubicBezTo>
                <a:cubicBezTo>
                  <a:pt x="819" y="171"/>
                  <a:pt x="819" y="171"/>
                  <a:pt x="819" y="171"/>
                </a:cubicBezTo>
                <a:cubicBezTo>
                  <a:pt x="866" y="171"/>
                  <a:pt x="866" y="171"/>
                  <a:pt x="866" y="171"/>
                </a:cubicBezTo>
                <a:cubicBezTo>
                  <a:pt x="866" y="157"/>
                  <a:pt x="866" y="157"/>
                  <a:pt x="866" y="157"/>
                </a:cubicBezTo>
                <a:cubicBezTo>
                  <a:pt x="805" y="157"/>
                  <a:pt x="805" y="157"/>
                  <a:pt x="805" y="157"/>
                </a:cubicBezTo>
                <a:lnTo>
                  <a:pt x="805" y="261"/>
                </a:lnTo>
                <a:close/>
                <a:moveTo>
                  <a:pt x="634" y="235"/>
                </a:moveTo>
                <a:cubicBezTo>
                  <a:pt x="595" y="149"/>
                  <a:pt x="595" y="149"/>
                  <a:pt x="595" y="149"/>
                </a:cubicBezTo>
                <a:cubicBezTo>
                  <a:pt x="578" y="261"/>
                  <a:pt x="578" y="261"/>
                  <a:pt x="578" y="261"/>
                </a:cubicBezTo>
                <a:cubicBezTo>
                  <a:pt x="592" y="261"/>
                  <a:pt x="592" y="261"/>
                  <a:pt x="592" y="261"/>
                </a:cubicBezTo>
                <a:cubicBezTo>
                  <a:pt x="601" y="194"/>
                  <a:pt x="601" y="194"/>
                  <a:pt x="601" y="194"/>
                </a:cubicBezTo>
                <a:cubicBezTo>
                  <a:pt x="634" y="267"/>
                  <a:pt x="634" y="267"/>
                  <a:pt x="634" y="267"/>
                </a:cubicBezTo>
                <a:cubicBezTo>
                  <a:pt x="668" y="194"/>
                  <a:pt x="668" y="194"/>
                  <a:pt x="668" y="194"/>
                </a:cubicBezTo>
                <a:cubicBezTo>
                  <a:pt x="677" y="261"/>
                  <a:pt x="677" y="261"/>
                  <a:pt x="677" y="261"/>
                </a:cubicBezTo>
                <a:cubicBezTo>
                  <a:pt x="691" y="261"/>
                  <a:pt x="691" y="261"/>
                  <a:pt x="691" y="261"/>
                </a:cubicBezTo>
                <a:cubicBezTo>
                  <a:pt x="674" y="148"/>
                  <a:pt x="674" y="148"/>
                  <a:pt x="674" y="148"/>
                </a:cubicBezTo>
                <a:lnTo>
                  <a:pt x="634" y="235"/>
                </a:lnTo>
                <a:close/>
                <a:moveTo>
                  <a:pt x="737" y="261"/>
                </a:moveTo>
                <a:cubicBezTo>
                  <a:pt x="751" y="261"/>
                  <a:pt x="751" y="261"/>
                  <a:pt x="751" y="261"/>
                </a:cubicBezTo>
                <a:cubicBezTo>
                  <a:pt x="751" y="157"/>
                  <a:pt x="751" y="157"/>
                  <a:pt x="751" y="157"/>
                </a:cubicBezTo>
                <a:cubicBezTo>
                  <a:pt x="737" y="157"/>
                  <a:pt x="737" y="157"/>
                  <a:pt x="737" y="157"/>
                </a:cubicBezTo>
                <a:lnTo>
                  <a:pt x="737" y="261"/>
                </a:lnTo>
                <a:close/>
                <a:moveTo>
                  <a:pt x="955" y="211"/>
                </a:moveTo>
                <a:cubicBezTo>
                  <a:pt x="950" y="207"/>
                  <a:pt x="945" y="204"/>
                  <a:pt x="939" y="201"/>
                </a:cubicBezTo>
                <a:cubicBezTo>
                  <a:pt x="929" y="197"/>
                  <a:pt x="929" y="197"/>
                  <a:pt x="929" y="197"/>
                </a:cubicBezTo>
                <a:cubicBezTo>
                  <a:pt x="925" y="195"/>
                  <a:pt x="922" y="194"/>
                  <a:pt x="919" y="191"/>
                </a:cubicBezTo>
                <a:cubicBezTo>
                  <a:pt x="916" y="189"/>
                  <a:pt x="916" y="187"/>
                  <a:pt x="916" y="183"/>
                </a:cubicBezTo>
                <a:cubicBezTo>
                  <a:pt x="916" y="175"/>
                  <a:pt x="922" y="169"/>
                  <a:pt x="931" y="169"/>
                </a:cubicBezTo>
                <a:cubicBezTo>
                  <a:pt x="936" y="169"/>
                  <a:pt x="940" y="171"/>
                  <a:pt x="942" y="172"/>
                </a:cubicBezTo>
                <a:cubicBezTo>
                  <a:pt x="944" y="174"/>
                  <a:pt x="946" y="177"/>
                  <a:pt x="947" y="179"/>
                </a:cubicBezTo>
                <a:cubicBezTo>
                  <a:pt x="948" y="181"/>
                  <a:pt x="948" y="181"/>
                  <a:pt x="948" y="181"/>
                </a:cubicBezTo>
                <a:cubicBezTo>
                  <a:pt x="959" y="173"/>
                  <a:pt x="959" y="173"/>
                  <a:pt x="959" y="173"/>
                </a:cubicBezTo>
                <a:cubicBezTo>
                  <a:pt x="958" y="172"/>
                  <a:pt x="958" y="172"/>
                  <a:pt x="958" y="172"/>
                </a:cubicBezTo>
                <a:cubicBezTo>
                  <a:pt x="956" y="167"/>
                  <a:pt x="952" y="163"/>
                  <a:pt x="948" y="161"/>
                </a:cubicBezTo>
                <a:cubicBezTo>
                  <a:pt x="943" y="157"/>
                  <a:pt x="938" y="156"/>
                  <a:pt x="931" y="156"/>
                </a:cubicBezTo>
                <a:cubicBezTo>
                  <a:pt x="914" y="156"/>
                  <a:pt x="902" y="167"/>
                  <a:pt x="902" y="183"/>
                </a:cubicBezTo>
                <a:cubicBezTo>
                  <a:pt x="902" y="190"/>
                  <a:pt x="904" y="195"/>
                  <a:pt x="909" y="200"/>
                </a:cubicBezTo>
                <a:cubicBezTo>
                  <a:pt x="913" y="205"/>
                  <a:pt x="918" y="207"/>
                  <a:pt x="922" y="209"/>
                </a:cubicBezTo>
                <a:cubicBezTo>
                  <a:pt x="932" y="213"/>
                  <a:pt x="932" y="213"/>
                  <a:pt x="932" y="213"/>
                </a:cubicBezTo>
                <a:cubicBezTo>
                  <a:pt x="937" y="215"/>
                  <a:pt x="941" y="217"/>
                  <a:pt x="944" y="220"/>
                </a:cubicBezTo>
                <a:cubicBezTo>
                  <a:pt x="947" y="223"/>
                  <a:pt x="948" y="226"/>
                  <a:pt x="948" y="231"/>
                </a:cubicBezTo>
                <a:cubicBezTo>
                  <a:pt x="948" y="240"/>
                  <a:pt x="942" y="249"/>
                  <a:pt x="929" y="249"/>
                </a:cubicBezTo>
                <a:cubicBezTo>
                  <a:pt x="924" y="249"/>
                  <a:pt x="919" y="247"/>
                  <a:pt x="916" y="244"/>
                </a:cubicBezTo>
                <a:cubicBezTo>
                  <a:pt x="913" y="241"/>
                  <a:pt x="911" y="236"/>
                  <a:pt x="910" y="232"/>
                </a:cubicBezTo>
                <a:cubicBezTo>
                  <a:pt x="910" y="230"/>
                  <a:pt x="910" y="230"/>
                  <a:pt x="910" y="230"/>
                </a:cubicBezTo>
                <a:cubicBezTo>
                  <a:pt x="896" y="234"/>
                  <a:pt x="896" y="234"/>
                  <a:pt x="896" y="234"/>
                </a:cubicBezTo>
                <a:cubicBezTo>
                  <a:pt x="897" y="235"/>
                  <a:pt x="897" y="235"/>
                  <a:pt x="897" y="235"/>
                </a:cubicBezTo>
                <a:cubicBezTo>
                  <a:pt x="898" y="243"/>
                  <a:pt x="902" y="249"/>
                  <a:pt x="906" y="254"/>
                </a:cubicBezTo>
                <a:cubicBezTo>
                  <a:pt x="912" y="260"/>
                  <a:pt x="920" y="262"/>
                  <a:pt x="929" y="262"/>
                </a:cubicBezTo>
                <a:cubicBezTo>
                  <a:pt x="948" y="262"/>
                  <a:pt x="962" y="249"/>
                  <a:pt x="962" y="230"/>
                </a:cubicBezTo>
                <a:cubicBezTo>
                  <a:pt x="962" y="222"/>
                  <a:pt x="960" y="216"/>
                  <a:pt x="955" y="211"/>
                </a:cubicBezTo>
                <a:close/>
                <a:moveTo>
                  <a:pt x="0" y="261"/>
                </a:moveTo>
                <a:cubicBezTo>
                  <a:pt x="15" y="261"/>
                  <a:pt x="15" y="261"/>
                  <a:pt x="15" y="261"/>
                </a:cubicBezTo>
                <a:cubicBezTo>
                  <a:pt x="48" y="184"/>
                  <a:pt x="48" y="184"/>
                  <a:pt x="48" y="184"/>
                </a:cubicBezTo>
                <a:cubicBezTo>
                  <a:pt x="79" y="260"/>
                  <a:pt x="79" y="260"/>
                  <a:pt x="79" y="260"/>
                </a:cubicBezTo>
                <a:cubicBezTo>
                  <a:pt x="80" y="261"/>
                  <a:pt x="80" y="261"/>
                  <a:pt x="80" y="261"/>
                </a:cubicBezTo>
                <a:cubicBezTo>
                  <a:pt x="95" y="261"/>
                  <a:pt x="95" y="261"/>
                  <a:pt x="95" y="261"/>
                </a:cubicBezTo>
                <a:cubicBezTo>
                  <a:pt x="48" y="151"/>
                  <a:pt x="48" y="151"/>
                  <a:pt x="48" y="151"/>
                </a:cubicBezTo>
                <a:lnTo>
                  <a:pt x="0" y="261"/>
                </a:lnTo>
                <a:close/>
                <a:moveTo>
                  <a:pt x="229" y="261"/>
                </a:moveTo>
                <a:cubicBezTo>
                  <a:pt x="244" y="261"/>
                  <a:pt x="244" y="261"/>
                  <a:pt x="244" y="261"/>
                </a:cubicBezTo>
                <a:cubicBezTo>
                  <a:pt x="277" y="184"/>
                  <a:pt x="277" y="184"/>
                  <a:pt x="277" y="184"/>
                </a:cubicBezTo>
                <a:cubicBezTo>
                  <a:pt x="309" y="260"/>
                  <a:pt x="309" y="260"/>
                  <a:pt x="309" y="260"/>
                </a:cubicBezTo>
                <a:cubicBezTo>
                  <a:pt x="309" y="261"/>
                  <a:pt x="309" y="261"/>
                  <a:pt x="309" y="261"/>
                </a:cubicBezTo>
                <a:cubicBezTo>
                  <a:pt x="324" y="261"/>
                  <a:pt x="324" y="261"/>
                  <a:pt x="324" y="261"/>
                </a:cubicBezTo>
                <a:cubicBezTo>
                  <a:pt x="277" y="151"/>
                  <a:pt x="277" y="151"/>
                  <a:pt x="277" y="151"/>
                </a:cubicBezTo>
                <a:lnTo>
                  <a:pt x="229" y="261"/>
                </a:lnTo>
                <a:close/>
                <a:moveTo>
                  <a:pt x="1071" y="11"/>
                </a:moveTo>
                <a:cubicBezTo>
                  <a:pt x="1071" y="18"/>
                  <a:pt x="1071" y="18"/>
                  <a:pt x="1071" y="18"/>
                </a:cubicBezTo>
                <a:cubicBezTo>
                  <a:pt x="1075" y="18"/>
                  <a:pt x="1075" y="18"/>
                  <a:pt x="1075" y="18"/>
                </a:cubicBezTo>
                <a:cubicBezTo>
                  <a:pt x="1077" y="9"/>
                  <a:pt x="1077" y="9"/>
                  <a:pt x="1077" y="9"/>
                </a:cubicBezTo>
                <a:cubicBezTo>
                  <a:pt x="1076" y="8"/>
                  <a:pt x="1074" y="7"/>
                  <a:pt x="1072" y="6"/>
                </a:cubicBezTo>
                <a:cubicBezTo>
                  <a:pt x="1070" y="6"/>
                  <a:pt x="1067" y="6"/>
                  <a:pt x="1064" y="6"/>
                </a:cubicBezTo>
                <a:cubicBezTo>
                  <a:pt x="1061" y="6"/>
                  <a:pt x="1058" y="6"/>
                  <a:pt x="1056" y="7"/>
                </a:cubicBezTo>
                <a:cubicBezTo>
                  <a:pt x="1053" y="9"/>
                  <a:pt x="1051" y="10"/>
                  <a:pt x="1049" y="12"/>
                </a:cubicBezTo>
                <a:cubicBezTo>
                  <a:pt x="1048" y="14"/>
                  <a:pt x="1047" y="17"/>
                  <a:pt x="1047" y="20"/>
                </a:cubicBezTo>
                <a:cubicBezTo>
                  <a:pt x="1047" y="22"/>
                  <a:pt x="1048" y="24"/>
                  <a:pt x="1049" y="26"/>
                </a:cubicBezTo>
                <a:cubicBezTo>
                  <a:pt x="1050" y="28"/>
                  <a:pt x="1051" y="30"/>
                  <a:pt x="1053" y="31"/>
                </a:cubicBezTo>
                <a:cubicBezTo>
                  <a:pt x="1055" y="32"/>
                  <a:pt x="1057" y="34"/>
                  <a:pt x="1059" y="35"/>
                </a:cubicBezTo>
                <a:cubicBezTo>
                  <a:pt x="1062" y="37"/>
                  <a:pt x="1064" y="39"/>
                  <a:pt x="1066" y="40"/>
                </a:cubicBezTo>
                <a:cubicBezTo>
                  <a:pt x="1067" y="42"/>
                  <a:pt x="1068" y="44"/>
                  <a:pt x="1068" y="47"/>
                </a:cubicBezTo>
                <a:cubicBezTo>
                  <a:pt x="1068" y="49"/>
                  <a:pt x="1067" y="52"/>
                  <a:pt x="1065" y="53"/>
                </a:cubicBezTo>
                <a:cubicBezTo>
                  <a:pt x="1062" y="55"/>
                  <a:pt x="1060" y="56"/>
                  <a:pt x="1057" y="56"/>
                </a:cubicBezTo>
                <a:cubicBezTo>
                  <a:pt x="1055" y="56"/>
                  <a:pt x="1053" y="56"/>
                  <a:pt x="1052" y="55"/>
                </a:cubicBezTo>
                <a:cubicBezTo>
                  <a:pt x="1050" y="55"/>
                  <a:pt x="1049" y="54"/>
                  <a:pt x="1048" y="54"/>
                </a:cubicBezTo>
                <a:cubicBezTo>
                  <a:pt x="1048" y="46"/>
                  <a:pt x="1048" y="46"/>
                  <a:pt x="1048" y="46"/>
                </a:cubicBezTo>
                <a:cubicBezTo>
                  <a:pt x="1044" y="46"/>
                  <a:pt x="1044" y="46"/>
                  <a:pt x="1044" y="46"/>
                </a:cubicBezTo>
                <a:cubicBezTo>
                  <a:pt x="1042" y="56"/>
                  <a:pt x="1042" y="56"/>
                  <a:pt x="1042" y="56"/>
                </a:cubicBezTo>
                <a:cubicBezTo>
                  <a:pt x="1043" y="57"/>
                  <a:pt x="1045" y="58"/>
                  <a:pt x="1048" y="58"/>
                </a:cubicBezTo>
                <a:cubicBezTo>
                  <a:pt x="1051" y="59"/>
                  <a:pt x="1054" y="59"/>
                  <a:pt x="1057" y="59"/>
                </a:cubicBezTo>
                <a:cubicBezTo>
                  <a:pt x="1060" y="59"/>
                  <a:pt x="1063" y="59"/>
                  <a:pt x="1066" y="57"/>
                </a:cubicBezTo>
                <a:cubicBezTo>
                  <a:pt x="1069" y="56"/>
                  <a:pt x="1071" y="54"/>
                  <a:pt x="1073" y="52"/>
                </a:cubicBezTo>
                <a:cubicBezTo>
                  <a:pt x="1074" y="50"/>
                  <a:pt x="1075" y="47"/>
                  <a:pt x="1075" y="44"/>
                </a:cubicBezTo>
                <a:cubicBezTo>
                  <a:pt x="1075" y="42"/>
                  <a:pt x="1074" y="40"/>
                  <a:pt x="1073" y="38"/>
                </a:cubicBezTo>
                <a:cubicBezTo>
                  <a:pt x="1072" y="36"/>
                  <a:pt x="1071" y="35"/>
                  <a:pt x="1069" y="34"/>
                </a:cubicBezTo>
                <a:cubicBezTo>
                  <a:pt x="1068" y="32"/>
                  <a:pt x="1066" y="31"/>
                  <a:pt x="1064" y="29"/>
                </a:cubicBezTo>
                <a:cubicBezTo>
                  <a:pt x="1060" y="27"/>
                  <a:pt x="1058" y="25"/>
                  <a:pt x="1056" y="24"/>
                </a:cubicBezTo>
                <a:cubicBezTo>
                  <a:pt x="1055" y="22"/>
                  <a:pt x="1054" y="20"/>
                  <a:pt x="1054" y="17"/>
                </a:cubicBezTo>
                <a:cubicBezTo>
                  <a:pt x="1054" y="15"/>
                  <a:pt x="1055" y="13"/>
                  <a:pt x="1057" y="11"/>
                </a:cubicBezTo>
                <a:cubicBezTo>
                  <a:pt x="1059" y="10"/>
                  <a:pt x="1061" y="9"/>
                  <a:pt x="1064" y="9"/>
                </a:cubicBezTo>
                <a:cubicBezTo>
                  <a:pt x="1065" y="9"/>
                  <a:pt x="1067" y="9"/>
                  <a:pt x="1068" y="10"/>
                </a:cubicBezTo>
                <a:cubicBezTo>
                  <a:pt x="1069" y="10"/>
                  <a:pt x="1070" y="10"/>
                  <a:pt x="1071" y="11"/>
                </a:cubicBezTo>
                <a:close/>
                <a:moveTo>
                  <a:pt x="1107" y="27"/>
                </a:moveTo>
                <a:cubicBezTo>
                  <a:pt x="1108" y="27"/>
                  <a:pt x="1108" y="27"/>
                  <a:pt x="1108" y="27"/>
                </a:cubicBezTo>
                <a:cubicBezTo>
                  <a:pt x="1110" y="20"/>
                  <a:pt x="1110" y="20"/>
                  <a:pt x="1110" y="20"/>
                </a:cubicBezTo>
                <a:cubicBezTo>
                  <a:pt x="1109" y="20"/>
                  <a:pt x="1108" y="19"/>
                  <a:pt x="1107" y="19"/>
                </a:cubicBezTo>
                <a:cubicBezTo>
                  <a:pt x="1105" y="19"/>
                  <a:pt x="1104" y="19"/>
                  <a:pt x="1102" y="19"/>
                </a:cubicBezTo>
                <a:cubicBezTo>
                  <a:pt x="1098" y="19"/>
                  <a:pt x="1094" y="20"/>
                  <a:pt x="1091" y="22"/>
                </a:cubicBezTo>
                <a:cubicBezTo>
                  <a:pt x="1088" y="25"/>
                  <a:pt x="1086" y="28"/>
                  <a:pt x="1084" y="32"/>
                </a:cubicBezTo>
                <a:cubicBezTo>
                  <a:pt x="1083" y="36"/>
                  <a:pt x="1082" y="40"/>
                  <a:pt x="1082" y="43"/>
                </a:cubicBezTo>
                <a:cubicBezTo>
                  <a:pt x="1082" y="48"/>
                  <a:pt x="1083" y="52"/>
                  <a:pt x="1085" y="55"/>
                </a:cubicBezTo>
                <a:cubicBezTo>
                  <a:pt x="1087" y="58"/>
                  <a:pt x="1091" y="59"/>
                  <a:pt x="1094" y="59"/>
                </a:cubicBezTo>
                <a:cubicBezTo>
                  <a:pt x="1098" y="59"/>
                  <a:pt x="1100" y="59"/>
                  <a:pt x="1102" y="57"/>
                </a:cubicBezTo>
                <a:cubicBezTo>
                  <a:pt x="1105" y="56"/>
                  <a:pt x="1106" y="54"/>
                  <a:pt x="1108" y="53"/>
                </a:cubicBezTo>
                <a:cubicBezTo>
                  <a:pt x="1106" y="50"/>
                  <a:pt x="1106" y="50"/>
                  <a:pt x="1106" y="50"/>
                </a:cubicBezTo>
                <a:cubicBezTo>
                  <a:pt x="1105" y="52"/>
                  <a:pt x="1103" y="53"/>
                  <a:pt x="1102" y="54"/>
                </a:cubicBezTo>
                <a:cubicBezTo>
                  <a:pt x="1100" y="54"/>
                  <a:pt x="1099" y="55"/>
                  <a:pt x="1097" y="55"/>
                </a:cubicBezTo>
                <a:cubicBezTo>
                  <a:pt x="1094" y="55"/>
                  <a:pt x="1092" y="54"/>
                  <a:pt x="1091" y="52"/>
                </a:cubicBezTo>
                <a:cubicBezTo>
                  <a:pt x="1090" y="50"/>
                  <a:pt x="1089" y="47"/>
                  <a:pt x="1089" y="43"/>
                </a:cubicBezTo>
                <a:cubicBezTo>
                  <a:pt x="1089" y="39"/>
                  <a:pt x="1090" y="35"/>
                  <a:pt x="1091" y="32"/>
                </a:cubicBezTo>
                <a:cubicBezTo>
                  <a:pt x="1092" y="30"/>
                  <a:pt x="1093" y="27"/>
                  <a:pt x="1095" y="26"/>
                </a:cubicBezTo>
                <a:cubicBezTo>
                  <a:pt x="1097" y="24"/>
                  <a:pt x="1099" y="23"/>
                  <a:pt x="1101" y="23"/>
                </a:cubicBezTo>
                <a:cubicBezTo>
                  <a:pt x="1102" y="23"/>
                  <a:pt x="1105" y="24"/>
                  <a:pt x="1107" y="27"/>
                </a:cubicBezTo>
                <a:close/>
                <a:moveTo>
                  <a:pt x="1124" y="52"/>
                </a:moveTo>
                <a:cubicBezTo>
                  <a:pt x="1129" y="19"/>
                  <a:pt x="1129" y="19"/>
                  <a:pt x="1129" y="19"/>
                </a:cubicBezTo>
                <a:cubicBezTo>
                  <a:pt x="1128" y="19"/>
                  <a:pt x="1128" y="19"/>
                  <a:pt x="1128" y="19"/>
                </a:cubicBezTo>
                <a:cubicBezTo>
                  <a:pt x="1118" y="20"/>
                  <a:pt x="1118" y="20"/>
                  <a:pt x="1118" y="20"/>
                </a:cubicBezTo>
                <a:cubicBezTo>
                  <a:pt x="1117" y="23"/>
                  <a:pt x="1117" y="23"/>
                  <a:pt x="1117" y="23"/>
                </a:cubicBezTo>
                <a:cubicBezTo>
                  <a:pt x="1122" y="24"/>
                  <a:pt x="1122" y="24"/>
                  <a:pt x="1122" y="24"/>
                </a:cubicBezTo>
                <a:cubicBezTo>
                  <a:pt x="1121" y="31"/>
                  <a:pt x="1120" y="37"/>
                  <a:pt x="1119" y="41"/>
                </a:cubicBezTo>
                <a:cubicBezTo>
                  <a:pt x="1118" y="49"/>
                  <a:pt x="1117" y="54"/>
                  <a:pt x="1117" y="55"/>
                </a:cubicBezTo>
                <a:cubicBezTo>
                  <a:pt x="1117" y="56"/>
                  <a:pt x="1118" y="57"/>
                  <a:pt x="1118" y="58"/>
                </a:cubicBezTo>
                <a:cubicBezTo>
                  <a:pt x="1119" y="59"/>
                  <a:pt x="1120" y="59"/>
                  <a:pt x="1122" y="59"/>
                </a:cubicBezTo>
                <a:cubicBezTo>
                  <a:pt x="1124" y="59"/>
                  <a:pt x="1125" y="59"/>
                  <a:pt x="1127" y="58"/>
                </a:cubicBezTo>
                <a:cubicBezTo>
                  <a:pt x="1128" y="57"/>
                  <a:pt x="1129" y="55"/>
                  <a:pt x="1130" y="54"/>
                </a:cubicBezTo>
                <a:cubicBezTo>
                  <a:pt x="1129" y="53"/>
                  <a:pt x="1129" y="53"/>
                  <a:pt x="1129" y="53"/>
                </a:cubicBezTo>
                <a:cubicBezTo>
                  <a:pt x="1128" y="54"/>
                  <a:pt x="1128" y="54"/>
                  <a:pt x="1127" y="54"/>
                </a:cubicBezTo>
                <a:cubicBezTo>
                  <a:pt x="1126" y="55"/>
                  <a:pt x="1126" y="55"/>
                  <a:pt x="1125" y="55"/>
                </a:cubicBezTo>
                <a:cubicBezTo>
                  <a:pt x="1125" y="55"/>
                  <a:pt x="1125" y="55"/>
                  <a:pt x="1125" y="54"/>
                </a:cubicBezTo>
                <a:cubicBezTo>
                  <a:pt x="1124" y="54"/>
                  <a:pt x="1124" y="54"/>
                  <a:pt x="1124" y="53"/>
                </a:cubicBezTo>
                <a:lnTo>
                  <a:pt x="1124" y="52"/>
                </a:lnTo>
                <a:close/>
                <a:moveTo>
                  <a:pt x="1127" y="11"/>
                </a:moveTo>
                <a:cubicBezTo>
                  <a:pt x="1128" y="11"/>
                  <a:pt x="1129" y="11"/>
                  <a:pt x="1130" y="10"/>
                </a:cubicBezTo>
                <a:cubicBezTo>
                  <a:pt x="1131" y="9"/>
                  <a:pt x="1131" y="7"/>
                  <a:pt x="1131" y="6"/>
                </a:cubicBezTo>
                <a:cubicBezTo>
                  <a:pt x="1131" y="5"/>
                  <a:pt x="1131" y="4"/>
                  <a:pt x="1130" y="3"/>
                </a:cubicBezTo>
                <a:cubicBezTo>
                  <a:pt x="1130" y="3"/>
                  <a:pt x="1129" y="2"/>
                  <a:pt x="1128" y="2"/>
                </a:cubicBezTo>
                <a:cubicBezTo>
                  <a:pt x="1126" y="2"/>
                  <a:pt x="1125" y="3"/>
                  <a:pt x="1124" y="4"/>
                </a:cubicBezTo>
                <a:cubicBezTo>
                  <a:pt x="1123" y="5"/>
                  <a:pt x="1123" y="6"/>
                  <a:pt x="1123" y="7"/>
                </a:cubicBezTo>
                <a:cubicBezTo>
                  <a:pt x="1123" y="8"/>
                  <a:pt x="1123" y="9"/>
                  <a:pt x="1124" y="10"/>
                </a:cubicBezTo>
                <a:cubicBezTo>
                  <a:pt x="1125" y="11"/>
                  <a:pt x="1126" y="11"/>
                  <a:pt x="1127" y="11"/>
                </a:cubicBezTo>
                <a:close/>
                <a:moveTo>
                  <a:pt x="1166" y="52"/>
                </a:moveTo>
                <a:cubicBezTo>
                  <a:pt x="1165" y="49"/>
                  <a:pt x="1165" y="49"/>
                  <a:pt x="1165" y="49"/>
                </a:cubicBezTo>
                <a:cubicBezTo>
                  <a:pt x="1163" y="51"/>
                  <a:pt x="1161" y="52"/>
                  <a:pt x="1159" y="53"/>
                </a:cubicBezTo>
                <a:cubicBezTo>
                  <a:pt x="1157" y="54"/>
                  <a:pt x="1155" y="55"/>
                  <a:pt x="1153" y="55"/>
                </a:cubicBezTo>
                <a:cubicBezTo>
                  <a:pt x="1150" y="55"/>
                  <a:pt x="1148" y="54"/>
                  <a:pt x="1147" y="51"/>
                </a:cubicBezTo>
                <a:cubicBezTo>
                  <a:pt x="1145" y="49"/>
                  <a:pt x="1145" y="46"/>
                  <a:pt x="1145" y="43"/>
                </a:cubicBezTo>
                <a:cubicBezTo>
                  <a:pt x="1148" y="43"/>
                  <a:pt x="1151" y="42"/>
                  <a:pt x="1155" y="41"/>
                </a:cubicBezTo>
                <a:cubicBezTo>
                  <a:pt x="1158" y="40"/>
                  <a:pt x="1162" y="38"/>
                  <a:pt x="1164" y="36"/>
                </a:cubicBezTo>
                <a:cubicBezTo>
                  <a:pt x="1167" y="33"/>
                  <a:pt x="1168" y="31"/>
                  <a:pt x="1168" y="27"/>
                </a:cubicBezTo>
                <a:cubicBezTo>
                  <a:pt x="1168" y="25"/>
                  <a:pt x="1167" y="23"/>
                  <a:pt x="1166" y="21"/>
                </a:cubicBezTo>
                <a:cubicBezTo>
                  <a:pt x="1164" y="19"/>
                  <a:pt x="1162" y="19"/>
                  <a:pt x="1158" y="19"/>
                </a:cubicBezTo>
                <a:cubicBezTo>
                  <a:pt x="1154" y="19"/>
                  <a:pt x="1151" y="20"/>
                  <a:pt x="1148" y="22"/>
                </a:cubicBezTo>
                <a:cubicBezTo>
                  <a:pt x="1145" y="24"/>
                  <a:pt x="1142" y="28"/>
                  <a:pt x="1140" y="31"/>
                </a:cubicBezTo>
                <a:cubicBezTo>
                  <a:pt x="1138" y="35"/>
                  <a:pt x="1138" y="40"/>
                  <a:pt x="1138" y="44"/>
                </a:cubicBezTo>
                <a:cubicBezTo>
                  <a:pt x="1138" y="47"/>
                  <a:pt x="1138" y="49"/>
                  <a:pt x="1139" y="52"/>
                </a:cubicBezTo>
                <a:cubicBezTo>
                  <a:pt x="1140" y="54"/>
                  <a:pt x="1142" y="56"/>
                  <a:pt x="1144" y="57"/>
                </a:cubicBezTo>
                <a:cubicBezTo>
                  <a:pt x="1146" y="59"/>
                  <a:pt x="1148" y="59"/>
                  <a:pt x="1151" y="59"/>
                </a:cubicBezTo>
                <a:cubicBezTo>
                  <a:pt x="1155" y="59"/>
                  <a:pt x="1158" y="58"/>
                  <a:pt x="1160" y="57"/>
                </a:cubicBezTo>
                <a:cubicBezTo>
                  <a:pt x="1163" y="55"/>
                  <a:pt x="1165" y="54"/>
                  <a:pt x="1166" y="52"/>
                </a:cubicBezTo>
                <a:close/>
                <a:moveTo>
                  <a:pt x="1157" y="22"/>
                </a:moveTo>
                <a:cubicBezTo>
                  <a:pt x="1158" y="22"/>
                  <a:pt x="1159" y="23"/>
                  <a:pt x="1160" y="24"/>
                </a:cubicBezTo>
                <a:cubicBezTo>
                  <a:pt x="1161" y="25"/>
                  <a:pt x="1161" y="26"/>
                  <a:pt x="1161" y="28"/>
                </a:cubicBezTo>
                <a:cubicBezTo>
                  <a:pt x="1161" y="30"/>
                  <a:pt x="1161" y="32"/>
                  <a:pt x="1159" y="34"/>
                </a:cubicBezTo>
                <a:cubicBezTo>
                  <a:pt x="1157" y="35"/>
                  <a:pt x="1155" y="37"/>
                  <a:pt x="1152" y="38"/>
                </a:cubicBezTo>
                <a:cubicBezTo>
                  <a:pt x="1150" y="39"/>
                  <a:pt x="1147" y="39"/>
                  <a:pt x="1145" y="39"/>
                </a:cubicBezTo>
                <a:cubicBezTo>
                  <a:pt x="1145" y="37"/>
                  <a:pt x="1146" y="34"/>
                  <a:pt x="1147" y="32"/>
                </a:cubicBezTo>
                <a:cubicBezTo>
                  <a:pt x="1148" y="29"/>
                  <a:pt x="1149" y="27"/>
                  <a:pt x="1151" y="25"/>
                </a:cubicBezTo>
                <a:cubicBezTo>
                  <a:pt x="1152" y="23"/>
                  <a:pt x="1154" y="22"/>
                  <a:pt x="1157" y="22"/>
                </a:cubicBezTo>
                <a:close/>
                <a:moveTo>
                  <a:pt x="1187" y="28"/>
                </a:moveTo>
                <a:cubicBezTo>
                  <a:pt x="1188" y="19"/>
                  <a:pt x="1188" y="19"/>
                  <a:pt x="1188" y="19"/>
                </a:cubicBezTo>
                <a:cubicBezTo>
                  <a:pt x="1186" y="19"/>
                  <a:pt x="1186" y="19"/>
                  <a:pt x="1186" y="19"/>
                </a:cubicBezTo>
                <a:cubicBezTo>
                  <a:pt x="1178" y="20"/>
                  <a:pt x="1178" y="20"/>
                  <a:pt x="1178" y="20"/>
                </a:cubicBezTo>
                <a:cubicBezTo>
                  <a:pt x="1177" y="23"/>
                  <a:pt x="1177" y="23"/>
                  <a:pt x="1177" y="23"/>
                </a:cubicBezTo>
                <a:cubicBezTo>
                  <a:pt x="1180" y="25"/>
                  <a:pt x="1180" y="25"/>
                  <a:pt x="1180" y="25"/>
                </a:cubicBezTo>
                <a:cubicBezTo>
                  <a:pt x="1176" y="58"/>
                  <a:pt x="1176" y="58"/>
                  <a:pt x="1176" y="58"/>
                </a:cubicBezTo>
                <a:cubicBezTo>
                  <a:pt x="1183" y="58"/>
                  <a:pt x="1183" y="58"/>
                  <a:pt x="1183" y="58"/>
                </a:cubicBezTo>
                <a:cubicBezTo>
                  <a:pt x="1186" y="33"/>
                  <a:pt x="1186" y="33"/>
                  <a:pt x="1186" y="33"/>
                </a:cubicBezTo>
                <a:cubicBezTo>
                  <a:pt x="1188" y="31"/>
                  <a:pt x="1190" y="28"/>
                  <a:pt x="1192" y="26"/>
                </a:cubicBezTo>
                <a:cubicBezTo>
                  <a:pt x="1194" y="25"/>
                  <a:pt x="1196" y="24"/>
                  <a:pt x="1198" y="24"/>
                </a:cubicBezTo>
                <a:cubicBezTo>
                  <a:pt x="1200" y="24"/>
                  <a:pt x="1201" y="24"/>
                  <a:pt x="1202" y="25"/>
                </a:cubicBezTo>
                <a:cubicBezTo>
                  <a:pt x="1202" y="26"/>
                  <a:pt x="1203" y="27"/>
                  <a:pt x="1203" y="29"/>
                </a:cubicBezTo>
                <a:cubicBezTo>
                  <a:pt x="1203" y="31"/>
                  <a:pt x="1202" y="33"/>
                  <a:pt x="1202" y="35"/>
                </a:cubicBezTo>
                <a:cubicBezTo>
                  <a:pt x="1202" y="37"/>
                  <a:pt x="1201" y="39"/>
                  <a:pt x="1201" y="41"/>
                </a:cubicBezTo>
                <a:cubicBezTo>
                  <a:pt x="1201" y="43"/>
                  <a:pt x="1201" y="43"/>
                  <a:pt x="1201" y="43"/>
                </a:cubicBezTo>
                <a:cubicBezTo>
                  <a:pt x="1200" y="46"/>
                  <a:pt x="1200" y="46"/>
                  <a:pt x="1200" y="46"/>
                </a:cubicBezTo>
                <a:cubicBezTo>
                  <a:pt x="1199" y="51"/>
                  <a:pt x="1199" y="54"/>
                  <a:pt x="1199" y="55"/>
                </a:cubicBezTo>
                <a:cubicBezTo>
                  <a:pt x="1199" y="58"/>
                  <a:pt x="1200" y="59"/>
                  <a:pt x="1203" y="59"/>
                </a:cubicBezTo>
                <a:cubicBezTo>
                  <a:pt x="1205" y="59"/>
                  <a:pt x="1206" y="59"/>
                  <a:pt x="1207" y="58"/>
                </a:cubicBezTo>
                <a:cubicBezTo>
                  <a:pt x="1208" y="58"/>
                  <a:pt x="1209" y="57"/>
                  <a:pt x="1210" y="57"/>
                </a:cubicBezTo>
                <a:cubicBezTo>
                  <a:pt x="1210" y="56"/>
                  <a:pt x="1211" y="55"/>
                  <a:pt x="1211" y="55"/>
                </a:cubicBezTo>
                <a:cubicBezTo>
                  <a:pt x="1210" y="53"/>
                  <a:pt x="1210" y="53"/>
                  <a:pt x="1210" y="53"/>
                </a:cubicBezTo>
                <a:cubicBezTo>
                  <a:pt x="1209" y="54"/>
                  <a:pt x="1208" y="55"/>
                  <a:pt x="1207" y="55"/>
                </a:cubicBezTo>
                <a:cubicBezTo>
                  <a:pt x="1206" y="55"/>
                  <a:pt x="1206" y="54"/>
                  <a:pt x="1206" y="53"/>
                </a:cubicBezTo>
                <a:cubicBezTo>
                  <a:pt x="1206" y="51"/>
                  <a:pt x="1206" y="48"/>
                  <a:pt x="1207" y="45"/>
                </a:cubicBezTo>
                <a:cubicBezTo>
                  <a:pt x="1208" y="41"/>
                  <a:pt x="1208" y="41"/>
                  <a:pt x="1208" y="41"/>
                </a:cubicBezTo>
                <a:cubicBezTo>
                  <a:pt x="1208" y="40"/>
                  <a:pt x="1208" y="40"/>
                  <a:pt x="1208" y="40"/>
                </a:cubicBezTo>
                <a:cubicBezTo>
                  <a:pt x="1209" y="34"/>
                  <a:pt x="1210" y="31"/>
                  <a:pt x="1210" y="29"/>
                </a:cubicBezTo>
                <a:cubicBezTo>
                  <a:pt x="1210" y="25"/>
                  <a:pt x="1209" y="23"/>
                  <a:pt x="1207" y="21"/>
                </a:cubicBezTo>
                <a:cubicBezTo>
                  <a:pt x="1206" y="19"/>
                  <a:pt x="1204" y="19"/>
                  <a:pt x="1201" y="19"/>
                </a:cubicBezTo>
                <a:cubicBezTo>
                  <a:pt x="1199" y="19"/>
                  <a:pt x="1196" y="19"/>
                  <a:pt x="1193" y="21"/>
                </a:cubicBezTo>
                <a:cubicBezTo>
                  <a:pt x="1191" y="23"/>
                  <a:pt x="1189" y="25"/>
                  <a:pt x="1187" y="28"/>
                </a:cubicBezTo>
                <a:close/>
                <a:moveTo>
                  <a:pt x="1243" y="27"/>
                </a:moveTo>
                <a:cubicBezTo>
                  <a:pt x="1245" y="27"/>
                  <a:pt x="1245" y="27"/>
                  <a:pt x="1245" y="27"/>
                </a:cubicBezTo>
                <a:cubicBezTo>
                  <a:pt x="1247" y="20"/>
                  <a:pt x="1247" y="20"/>
                  <a:pt x="1247" y="20"/>
                </a:cubicBezTo>
                <a:cubicBezTo>
                  <a:pt x="1246" y="20"/>
                  <a:pt x="1244" y="19"/>
                  <a:pt x="1243" y="19"/>
                </a:cubicBezTo>
                <a:cubicBezTo>
                  <a:pt x="1241" y="19"/>
                  <a:pt x="1240" y="19"/>
                  <a:pt x="1239" y="19"/>
                </a:cubicBezTo>
                <a:cubicBezTo>
                  <a:pt x="1234" y="19"/>
                  <a:pt x="1231" y="20"/>
                  <a:pt x="1228" y="22"/>
                </a:cubicBezTo>
                <a:cubicBezTo>
                  <a:pt x="1224" y="25"/>
                  <a:pt x="1222" y="28"/>
                  <a:pt x="1220" y="32"/>
                </a:cubicBezTo>
                <a:cubicBezTo>
                  <a:pt x="1219" y="36"/>
                  <a:pt x="1218" y="40"/>
                  <a:pt x="1218" y="43"/>
                </a:cubicBezTo>
                <a:cubicBezTo>
                  <a:pt x="1218" y="48"/>
                  <a:pt x="1219" y="52"/>
                  <a:pt x="1221" y="55"/>
                </a:cubicBezTo>
                <a:cubicBezTo>
                  <a:pt x="1224" y="58"/>
                  <a:pt x="1227" y="59"/>
                  <a:pt x="1231" y="59"/>
                </a:cubicBezTo>
                <a:cubicBezTo>
                  <a:pt x="1234" y="59"/>
                  <a:pt x="1236" y="59"/>
                  <a:pt x="1239" y="57"/>
                </a:cubicBezTo>
                <a:cubicBezTo>
                  <a:pt x="1241" y="56"/>
                  <a:pt x="1243" y="54"/>
                  <a:pt x="1244" y="53"/>
                </a:cubicBezTo>
                <a:cubicBezTo>
                  <a:pt x="1242" y="50"/>
                  <a:pt x="1242" y="50"/>
                  <a:pt x="1242" y="50"/>
                </a:cubicBezTo>
                <a:cubicBezTo>
                  <a:pt x="1241" y="52"/>
                  <a:pt x="1239" y="53"/>
                  <a:pt x="1238" y="54"/>
                </a:cubicBezTo>
                <a:cubicBezTo>
                  <a:pt x="1236" y="54"/>
                  <a:pt x="1235" y="55"/>
                  <a:pt x="1233" y="55"/>
                </a:cubicBezTo>
                <a:cubicBezTo>
                  <a:pt x="1230" y="55"/>
                  <a:pt x="1228" y="54"/>
                  <a:pt x="1227" y="52"/>
                </a:cubicBezTo>
                <a:cubicBezTo>
                  <a:pt x="1226" y="50"/>
                  <a:pt x="1225" y="47"/>
                  <a:pt x="1225" y="43"/>
                </a:cubicBezTo>
                <a:cubicBezTo>
                  <a:pt x="1225" y="39"/>
                  <a:pt x="1226" y="35"/>
                  <a:pt x="1227" y="32"/>
                </a:cubicBezTo>
                <a:cubicBezTo>
                  <a:pt x="1228" y="30"/>
                  <a:pt x="1229" y="27"/>
                  <a:pt x="1231" y="26"/>
                </a:cubicBezTo>
                <a:cubicBezTo>
                  <a:pt x="1233" y="24"/>
                  <a:pt x="1235" y="23"/>
                  <a:pt x="1237" y="23"/>
                </a:cubicBezTo>
                <a:cubicBezTo>
                  <a:pt x="1239" y="23"/>
                  <a:pt x="1241" y="24"/>
                  <a:pt x="1243" y="27"/>
                </a:cubicBezTo>
                <a:close/>
                <a:moveTo>
                  <a:pt x="1279" y="52"/>
                </a:moveTo>
                <a:cubicBezTo>
                  <a:pt x="1277" y="49"/>
                  <a:pt x="1277" y="49"/>
                  <a:pt x="1277" y="49"/>
                </a:cubicBezTo>
                <a:cubicBezTo>
                  <a:pt x="1276" y="51"/>
                  <a:pt x="1274" y="52"/>
                  <a:pt x="1272" y="53"/>
                </a:cubicBezTo>
                <a:cubicBezTo>
                  <a:pt x="1270" y="54"/>
                  <a:pt x="1268" y="55"/>
                  <a:pt x="1266" y="55"/>
                </a:cubicBezTo>
                <a:cubicBezTo>
                  <a:pt x="1263" y="55"/>
                  <a:pt x="1261" y="54"/>
                  <a:pt x="1259" y="51"/>
                </a:cubicBezTo>
                <a:cubicBezTo>
                  <a:pt x="1258" y="49"/>
                  <a:pt x="1257" y="46"/>
                  <a:pt x="1258" y="43"/>
                </a:cubicBezTo>
                <a:cubicBezTo>
                  <a:pt x="1260" y="43"/>
                  <a:pt x="1264" y="42"/>
                  <a:pt x="1267" y="41"/>
                </a:cubicBezTo>
                <a:cubicBezTo>
                  <a:pt x="1271" y="40"/>
                  <a:pt x="1274" y="38"/>
                  <a:pt x="1277" y="36"/>
                </a:cubicBezTo>
                <a:cubicBezTo>
                  <a:pt x="1280" y="33"/>
                  <a:pt x="1281" y="31"/>
                  <a:pt x="1281" y="27"/>
                </a:cubicBezTo>
                <a:cubicBezTo>
                  <a:pt x="1281" y="25"/>
                  <a:pt x="1280" y="23"/>
                  <a:pt x="1278" y="21"/>
                </a:cubicBezTo>
                <a:cubicBezTo>
                  <a:pt x="1277" y="19"/>
                  <a:pt x="1274" y="19"/>
                  <a:pt x="1271" y="19"/>
                </a:cubicBezTo>
                <a:cubicBezTo>
                  <a:pt x="1267" y="19"/>
                  <a:pt x="1264" y="20"/>
                  <a:pt x="1260" y="22"/>
                </a:cubicBezTo>
                <a:cubicBezTo>
                  <a:pt x="1257" y="24"/>
                  <a:pt x="1255" y="28"/>
                  <a:pt x="1253" y="31"/>
                </a:cubicBezTo>
                <a:cubicBezTo>
                  <a:pt x="1251" y="35"/>
                  <a:pt x="1250" y="40"/>
                  <a:pt x="1250" y="44"/>
                </a:cubicBezTo>
                <a:cubicBezTo>
                  <a:pt x="1250" y="47"/>
                  <a:pt x="1251" y="49"/>
                  <a:pt x="1252" y="52"/>
                </a:cubicBezTo>
                <a:cubicBezTo>
                  <a:pt x="1253" y="54"/>
                  <a:pt x="1254" y="56"/>
                  <a:pt x="1256" y="57"/>
                </a:cubicBezTo>
                <a:cubicBezTo>
                  <a:pt x="1258" y="59"/>
                  <a:pt x="1261" y="59"/>
                  <a:pt x="1264" y="59"/>
                </a:cubicBezTo>
                <a:cubicBezTo>
                  <a:pt x="1267" y="59"/>
                  <a:pt x="1270" y="58"/>
                  <a:pt x="1273" y="57"/>
                </a:cubicBezTo>
                <a:cubicBezTo>
                  <a:pt x="1276" y="55"/>
                  <a:pt x="1278" y="54"/>
                  <a:pt x="1279" y="52"/>
                </a:cubicBezTo>
                <a:close/>
                <a:moveTo>
                  <a:pt x="1269" y="22"/>
                </a:moveTo>
                <a:cubicBezTo>
                  <a:pt x="1271" y="22"/>
                  <a:pt x="1272" y="23"/>
                  <a:pt x="1273" y="24"/>
                </a:cubicBezTo>
                <a:cubicBezTo>
                  <a:pt x="1274" y="25"/>
                  <a:pt x="1274" y="26"/>
                  <a:pt x="1274" y="28"/>
                </a:cubicBezTo>
                <a:cubicBezTo>
                  <a:pt x="1274" y="30"/>
                  <a:pt x="1273" y="32"/>
                  <a:pt x="1272" y="34"/>
                </a:cubicBezTo>
                <a:cubicBezTo>
                  <a:pt x="1270" y="35"/>
                  <a:pt x="1268" y="37"/>
                  <a:pt x="1265" y="38"/>
                </a:cubicBezTo>
                <a:cubicBezTo>
                  <a:pt x="1263" y="39"/>
                  <a:pt x="1260" y="39"/>
                  <a:pt x="1258" y="39"/>
                </a:cubicBezTo>
                <a:cubicBezTo>
                  <a:pt x="1258" y="37"/>
                  <a:pt x="1259" y="34"/>
                  <a:pt x="1259" y="32"/>
                </a:cubicBezTo>
                <a:cubicBezTo>
                  <a:pt x="1260" y="29"/>
                  <a:pt x="1262" y="27"/>
                  <a:pt x="1263" y="25"/>
                </a:cubicBezTo>
                <a:cubicBezTo>
                  <a:pt x="1265" y="23"/>
                  <a:pt x="1267" y="22"/>
                  <a:pt x="1269" y="22"/>
                </a:cubicBezTo>
                <a:close/>
                <a:moveTo>
                  <a:pt x="1310" y="25"/>
                </a:moveTo>
                <a:cubicBezTo>
                  <a:pt x="1311" y="20"/>
                  <a:pt x="1311" y="20"/>
                  <a:pt x="1311" y="20"/>
                </a:cubicBezTo>
                <a:cubicBezTo>
                  <a:pt x="1311" y="20"/>
                  <a:pt x="1309" y="19"/>
                  <a:pt x="1308" y="19"/>
                </a:cubicBezTo>
                <a:cubicBezTo>
                  <a:pt x="1306" y="19"/>
                  <a:pt x="1304" y="19"/>
                  <a:pt x="1303" y="19"/>
                </a:cubicBezTo>
                <a:cubicBezTo>
                  <a:pt x="1300" y="19"/>
                  <a:pt x="1298" y="19"/>
                  <a:pt x="1296" y="20"/>
                </a:cubicBezTo>
                <a:cubicBezTo>
                  <a:pt x="1293" y="21"/>
                  <a:pt x="1292" y="22"/>
                  <a:pt x="1291" y="24"/>
                </a:cubicBezTo>
                <a:cubicBezTo>
                  <a:pt x="1289" y="26"/>
                  <a:pt x="1289" y="27"/>
                  <a:pt x="1289" y="30"/>
                </a:cubicBezTo>
                <a:cubicBezTo>
                  <a:pt x="1289" y="34"/>
                  <a:pt x="1291" y="38"/>
                  <a:pt x="1296" y="41"/>
                </a:cubicBezTo>
                <a:cubicBezTo>
                  <a:pt x="1298" y="43"/>
                  <a:pt x="1300" y="44"/>
                  <a:pt x="1301" y="45"/>
                </a:cubicBezTo>
                <a:cubicBezTo>
                  <a:pt x="1302" y="46"/>
                  <a:pt x="1303" y="48"/>
                  <a:pt x="1303" y="50"/>
                </a:cubicBezTo>
                <a:cubicBezTo>
                  <a:pt x="1303" y="51"/>
                  <a:pt x="1302" y="53"/>
                  <a:pt x="1301" y="54"/>
                </a:cubicBezTo>
                <a:cubicBezTo>
                  <a:pt x="1299" y="55"/>
                  <a:pt x="1297" y="55"/>
                  <a:pt x="1295" y="55"/>
                </a:cubicBezTo>
                <a:cubicBezTo>
                  <a:pt x="1293" y="55"/>
                  <a:pt x="1292" y="55"/>
                  <a:pt x="1290" y="54"/>
                </a:cubicBezTo>
                <a:cubicBezTo>
                  <a:pt x="1288" y="53"/>
                  <a:pt x="1287" y="53"/>
                  <a:pt x="1286" y="52"/>
                </a:cubicBezTo>
                <a:cubicBezTo>
                  <a:pt x="1285" y="57"/>
                  <a:pt x="1285" y="57"/>
                  <a:pt x="1285" y="57"/>
                </a:cubicBezTo>
                <a:cubicBezTo>
                  <a:pt x="1285" y="58"/>
                  <a:pt x="1287" y="58"/>
                  <a:pt x="1289" y="58"/>
                </a:cubicBezTo>
                <a:cubicBezTo>
                  <a:pt x="1291" y="59"/>
                  <a:pt x="1293" y="59"/>
                  <a:pt x="1295" y="59"/>
                </a:cubicBezTo>
                <a:cubicBezTo>
                  <a:pt x="1299" y="59"/>
                  <a:pt x="1303" y="58"/>
                  <a:pt x="1305" y="56"/>
                </a:cubicBezTo>
                <a:cubicBezTo>
                  <a:pt x="1308" y="54"/>
                  <a:pt x="1309" y="52"/>
                  <a:pt x="1309" y="48"/>
                </a:cubicBezTo>
                <a:cubicBezTo>
                  <a:pt x="1309" y="46"/>
                  <a:pt x="1309" y="45"/>
                  <a:pt x="1308" y="43"/>
                </a:cubicBezTo>
                <a:cubicBezTo>
                  <a:pt x="1307" y="42"/>
                  <a:pt x="1306" y="41"/>
                  <a:pt x="1305" y="40"/>
                </a:cubicBezTo>
                <a:cubicBezTo>
                  <a:pt x="1304" y="39"/>
                  <a:pt x="1303" y="38"/>
                  <a:pt x="1301" y="36"/>
                </a:cubicBezTo>
                <a:cubicBezTo>
                  <a:pt x="1299" y="35"/>
                  <a:pt x="1298" y="34"/>
                  <a:pt x="1297" y="32"/>
                </a:cubicBezTo>
                <a:cubicBezTo>
                  <a:pt x="1296" y="31"/>
                  <a:pt x="1295" y="30"/>
                  <a:pt x="1295" y="28"/>
                </a:cubicBezTo>
                <a:cubicBezTo>
                  <a:pt x="1295" y="26"/>
                  <a:pt x="1296" y="25"/>
                  <a:pt x="1297" y="24"/>
                </a:cubicBezTo>
                <a:cubicBezTo>
                  <a:pt x="1299" y="23"/>
                  <a:pt x="1300" y="23"/>
                  <a:pt x="1303" y="23"/>
                </a:cubicBezTo>
                <a:cubicBezTo>
                  <a:pt x="1304" y="23"/>
                  <a:pt x="1306" y="23"/>
                  <a:pt x="1307" y="24"/>
                </a:cubicBezTo>
                <a:cubicBezTo>
                  <a:pt x="1309" y="24"/>
                  <a:pt x="1310" y="25"/>
                  <a:pt x="1310" y="25"/>
                </a:cubicBezTo>
                <a:close/>
                <a:moveTo>
                  <a:pt x="1047" y="110"/>
                </a:moveTo>
                <a:cubicBezTo>
                  <a:pt x="1052" y="111"/>
                  <a:pt x="1052" y="111"/>
                  <a:pt x="1052" y="111"/>
                </a:cubicBezTo>
                <a:cubicBezTo>
                  <a:pt x="1046" y="156"/>
                  <a:pt x="1046" y="156"/>
                  <a:pt x="1046" y="156"/>
                </a:cubicBezTo>
                <a:cubicBezTo>
                  <a:pt x="1041" y="157"/>
                  <a:pt x="1041" y="157"/>
                  <a:pt x="1041" y="157"/>
                </a:cubicBezTo>
                <a:cubicBezTo>
                  <a:pt x="1041" y="159"/>
                  <a:pt x="1041" y="159"/>
                  <a:pt x="1041" y="159"/>
                </a:cubicBezTo>
                <a:cubicBezTo>
                  <a:pt x="1078" y="159"/>
                  <a:pt x="1078" y="159"/>
                  <a:pt x="1078" y="159"/>
                </a:cubicBezTo>
                <a:cubicBezTo>
                  <a:pt x="1081" y="147"/>
                  <a:pt x="1081" y="147"/>
                  <a:pt x="1081" y="147"/>
                </a:cubicBezTo>
                <a:cubicBezTo>
                  <a:pt x="1077" y="146"/>
                  <a:pt x="1077" y="146"/>
                  <a:pt x="1077" y="146"/>
                </a:cubicBezTo>
                <a:cubicBezTo>
                  <a:pt x="1073" y="155"/>
                  <a:pt x="1073" y="155"/>
                  <a:pt x="1073" y="155"/>
                </a:cubicBezTo>
                <a:cubicBezTo>
                  <a:pt x="1053" y="156"/>
                  <a:pt x="1053" y="156"/>
                  <a:pt x="1053" y="156"/>
                </a:cubicBezTo>
                <a:cubicBezTo>
                  <a:pt x="1056" y="134"/>
                  <a:pt x="1056" y="134"/>
                  <a:pt x="1056" y="134"/>
                </a:cubicBezTo>
                <a:cubicBezTo>
                  <a:pt x="1072" y="135"/>
                  <a:pt x="1072" y="135"/>
                  <a:pt x="1072" y="135"/>
                </a:cubicBezTo>
                <a:cubicBezTo>
                  <a:pt x="1073" y="130"/>
                  <a:pt x="1073" y="130"/>
                  <a:pt x="1073" y="130"/>
                </a:cubicBezTo>
                <a:cubicBezTo>
                  <a:pt x="1057" y="130"/>
                  <a:pt x="1057" y="130"/>
                  <a:pt x="1057" y="130"/>
                </a:cubicBezTo>
                <a:cubicBezTo>
                  <a:pt x="1059" y="110"/>
                  <a:pt x="1059" y="110"/>
                  <a:pt x="1059" y="110"/>
                </a:cubicBezTo>
                <a:cubicBezTo>
                  <a:pt x="1075" y="111"/>
                  <a:pt x="1075" y="111"/>
                  <a:pt x="1075" y="111"/>
                </a:cubicBezTo>
                <a:cubicBezTo>
                  <a:pt x="1076" y="118"/>
                  <a:pt x="1076" y="118"/>
                  <a:pt x="1076" y="118"/>
                </a:cubicBezTo>
                <a:cubicBezTo>
                  <a:pt x="1080" y="118"/>
                  <a:pt x="1080" y="118"/>
                  <a:pt x="1080" y="118"/>
                </a:cubicBezTo>
                <a:cubicBezTo>
                  <a:pt x="1081" y="107"/>
                  <a:pt x="1081" y="107"/>
                  <a:pt x="1081" y="107"/>
                </a:cubicBezTo>
                <a:cubicBezTo>
                  <a:pt x="1048" y="107"/>
                  <a:pt x="1048" y="107"/>
                  <a:pt x="1048" y="107"/>
                </a:cubicBezTo>
                <a:lnTo>
                  <a:pt x="1047" y="110"/>
                </a:lnTo>
                <a:close/>
                <a:moveTo>
                  <a:pt x="1100" y="129"/>
                </a:moveTo>
                <a:cubicBezTo>
                  <a:pt x="1100" y="120"/>
                  <a:pt x="1100" y="120"/>
                  <a:pt x="1100" y="120"/>
                </a:cubicBezTo>
                <a:cubicBezTo>
                  <a:pt x="1099" y="119"/>
                  <a:pt x="1099" y="119"/>
                  <a:pt x="1099" y="119"/>
                </a:cubicBezTo>
                <a:cubicBezTo>
                  <a:pt x="1090" y="121"/>
                  <a:pt x="1090" y="121"/>
                  <a:pt x="1090" y="121"/>
                </a:cubicBezTo>
                <a:cubicBezTo>
                  <a:pt x="1090" y="124"/>
                  <a:pt x="1090" y="124"/>
                  <a:pt x="1090" y="124"/>
                </a:cubicBezTo>
                <a:cubicBezTo>
                  <a:pt x="1093" y="125"/>
                  <a:pt x="1093" y="125"/>
                  <a:pt x="1093" y="125"/>
                </a:cubicBezTo>
                <a:cubicBezTo>
                  <a:pt x="1089" y="159"/>
                  <a:pt x="1089" y="159"/>
                  <a:pt x="1089" y="159"/>
                </a:cubicBezTo>
                <a:cubicBezTo>
                  <a:pt x="1095" y="159"/>
                  <a:pt x="1095" y="159"/>
                  <a:pt x="1095" y="159"/>
                </a:cubicBezTo>
                <a:cubicBezTo>
                  <a:pt x="1099" y="134"/>
                  <a:pt x="1099" y="134"/>
                  <a:pt x="1099" y="134"/>
                </a:cubicBezTo>
                <a:cubicBezTo>
                  <a:pt x="1101" y="131"/>
                  <a:pt x="1103" y="129"/>
                  <a:pt x="1105" y="127"/>
                </a:cubicBezTo>
                <a:cubicBezTo>
                  <a:pt x="1107" y="125"/>
                  <a:pt x="1109" y="124"/>
                  <a:pt x="1111" y="124"/>
                </a:cubicBezTo>
                <a:cubicBezTo>
                  <a:pt x="1113" y="124"/>
                  <a:pt x="1114" y="125"/>
                  <a:pt x="1114" y="126"/>
                </a:cubicBezTo>
                <a:cubicBezTo>
                  <a:pt x="1115" y="127"/>
                  <a:pt x="1115" y="128"/>
                  <a:pt x="1115" y="130"/>
                </a:cubicBezTo>
                <a:cubicBezTo>
                  <a:pt x="1115" y="132"/>
                  <a:pt x="1115" y="134"/>
                  <a:pt x="1115" y="135"/>
                </a:cubicBezTo>
                <a:cubicBezTo>
                  <a:pt x="1115" y="137"/>
                  <a:pt x="1114" y="140"/>
                  <a:pt x="1114" y="142"/>
                </a:cubicBezTo>
                <a:cubicBezTo>
                  <a:pt x="1114" y="144"/>
                  <a:pt x="1114" y="144"/>
                  <a:pt x="1114" y="144"/>
                </a:cubicBezTo>
                <a:cubicBezTo>
                  <a:pt x="1113" y="147"/>
                  <a:pt x="1113" y="147"/>
                  <a:pt x="1113" y="147"/>
                </a:cubicBezTo>
                <a:cubicBezTo>
                  <a:pt x="1112" y="151"/>
                  <a:pt x="1112" y="154"/>
                  <a:pt x="1112" y="156"/>
                </a:cubicBezTo>
                <a:cubicBezTo>
                  <a:pt x="1112" y="159"/>
                  <a:pt x="1113" y="160"/>
                  <a:pt x="1116" y="160"/>
                </a:cubicBezTo>
                <a:cubicBezTo>
                  <a:pt x="1117" y="160"/>
                  <a:pt x="1119" y="160"/>
                  <a:pt x="1120" y="159"/>
                </a:cubicBezTo>
                <a:cubicBezTo>
                  <a:pt x="1121" y="159"/>
                  <a:pt x="1122" y="158"/>
                  <a:pt x="1123" y="157"/>
                </a:cubicBezTo>
                <a:cubicBezTo>
                  <a:pt x="1123" y="157"/>
                  <a:pt x="1124" y="156"/>
                  <a:pt x="1124" y="156"/>
                </a:cubicBezTo>
                <a:cubicBezTo>
                  <a:pt x="1123" y="154"/>
                  <a:pt x="1123" y="154"/>
                  <a:pt x="1123" y="154"/>
                </a:cubicBezTo>
                <a:cubicBezTo>
                  <a:pt x="1122" y="155"/>
                  <a:pt x="1121" y="156"/>
                  <a:pt x="1120" y="156"/>
                </a:cubicBezTo>
                <a:cubicBezTo>
                  <a:pt x="1119" y="156"/>
                  <a:pt x="1119" y="155"/>
                  <a:pt x="1119" y="154"/>
                </a:cubicBezTo>
                <a:cubicBezTo>
                  <a:pt x="1119" y="152"/>
                  <a:pt x="1119" y="149"/>
                  <a:pt x="1120" y="145"/>
                </a:cubicBezTo>
                <a:cubicBezTo>
                  <a:pt x="1121" y="142"/>
                  <a:pt x="1121" y="142"/>
                  <a:pt x="1121" y="142"/>
                </a:cubicBezTo>
                <a:cubicBezTo>
                  <a:pt x="1121" y="140"/>
                  <a:pt x="1121" y="140"/>
                  <a:pt x="1121" y="140"/>
                </a:cubicBezTo>
                <a:cubicBezTo>
                  <a:pt x="1122" y="135"/>
                  <a:pt x="1122" y="132"/>
                  <a:pt x="1122" y="130"/>
                </a:cubicBezTo>
                <a:cubicBezTo>
                  <a:pt x="1122" y="126"/>
                  <a:pt x="1122" y="123"/>
                  <a:pt x="1120" y="122"/>
                </a:cubicBezTo>
                <a:cubicBezTo>
                  <a:pt x="1119" y="120"/>
                  <a:pt x="1117" y="119"/>
                  <a:pt x="1114" y="119"/>
                </a:cubicBezTo>
                <a:cubicBezTo>
                  <a:pt x="1112" y="119"/>
                  <a:pt x="1109" y="120"/>
                  <a:pt x="1106" y="122"/>
                </a:cubicBezTo>
                <a:cubicBezTo>
                  <a:pt x="1104" y="124"/>
                  <a:pt x="1102" y="126"/>
                  <a:pt x="1100" y="129"/>
                </a:cubicBezTo>
                <a:close/>
                <a:moveTo>
                  <a:pt x="1159" y="162"/>
                </a:moveTo>
                <a:cubicBezTo>
                  <a:pt x="1165" y="119"/>
                  <a:pt x="1165" y="119"/>
                  <a:pt x="1165" y="119"/>
                </a:cubicBezTo>
                <a:cubicBezTo>
                  <a:pt x="1160" y="121"/>
                  <a:pt x="1160" y="121"/>
                  <a:pt x="1160" y="121"/>
                </a:cubicBezTo>
                <a:cubicBezTo>
                  <a:pt x="1159" y="121"/>
                  <a:pt x="1158" y="120"/>
                  <a:pt x="1157" y="120"/>
                </a:cubicBezTo>
                <a:cubicBezTo>
                  <a:pt x="1155" y="120"/>
                  <a:pt x="1154" y="119"/>
                  <a:pt x="1153" y="119"/>
                </a:cubicBezTo>
                <a:cubicBezTo>
                  <a:pt x="1148" y="119"/>
                  <a:pt x="1144" y="121"/>
                  <a:pt x="1141" y="123"/>
                </a:cubicBezTo>
                <a:cubicBezTo>
                  <a:pt x="1137" y="126"/>
                  <a:pt x="1135" y="129"/>
                  <a:pt x="1133" y="133"/>
                </a:cubicBezTo>
                <a:cubicBezTo>
                  <a:pt x="1131" y="137"/>
                  <a:pt x="1130" y="141"/>
                  <a:pt x="1130" y="145"/>
                </a:cubicBezTo>
                <a:cubicBezTo>
                  <a:pt x="1130" y="150"/>
                  <a:pt x="1131" y="153"/>
                  <a:pt x="1133" y="156"/>
                </a:cubicBezTo>
                <a:cubicBezTo>
                  <a:pt x="1135" y="159"/>
                  <a:pt x="1138" y="160"/>
                  <a:pt x="1142" y="160"/>
                </a:cubicBezTo>
                <a:cubicBezTo>
                  <a:pt x="1144" y="160"/>
                  <a:pt x="1146" y="159"/>
                  <a:pt x="1148" y="158"/>
                </a:cubicBezTo>
                <a:cubicBezTo>
                  <a:pt x="1150" y="157"/>
                  <a:pt x="1152" y="156"/>
                  <a:pt x="1153" y="155"/>
                </a:cubicBezTo>
                <a:cubicBezTo>
                  <a:pt x="1151" y="164"/>
                  <a:pt x="1151" y="164"/>
                  <a:pt x="1151" y="164"/>
                </a:cubicBezTo>
                <a:cubicBezTo>
                  <a:pt x="1151" y="167"/>
                  <a:pt x="1150" y="169"/>
                  <a:pt x="1149" y="170"/>
                </a:cubicBezTo>
                <a:cubicBezTo>
                  <a:pt x="1147" y="172"/>
                  <a:pt x="1145" y="172"/>
                  <a:pt x="1142" y="172"/>
                </a:cubicBezTo>
                <a:cubicBezTo>
                  <a:pt x="1140" y="172"/>
                  <a:pt x="1139" y="172"/>
                  <a:pt x="1137" y="171"/>
                </a:cubicBezTo>
                <a:cubicBezTo>
                  <a:pt x="1136" y="171"/>
                  <a:pt x="1134" y="170"/>
                  <a:pt x="1133" y="170"/>
                </a:cubicBezTo>
                <a:cubicBezTo>
                  <a:pt x="1132" y="175"/>
                  <a:pt x="1132" y="175"/>
                  <a:pt x="1132" y="175"/>
                </a:cubicBezTo>
                <a:cubicBezTo>
                  <a:pt x="1132" y="176"/>
                  <a:pt x="1134" y="176"/>
                  <a:pt x="1135" y="176"/>
                </a:cubicBezTo>
                <a:cubicBezTo>
                  <a:pt x="1137" y="177"/>
                  <a:pt x="1138" y="177"/>
                  <a:pt x="1140" y="177"/>
                </a:cubicBezTo>
                <a:cubicBezTo>
                  <a:pt x="1142" y="177"/>
                  <a:pt x="1145" y="176"/>
                  <a:pt x="1148" y="175"/>
                </a:cubicBezTo>
                <a:cubicBezTo>
                  <a:pt x="1150" y="174"/>
                  <a:pt x="1153" y="173"/>
                  <a:pt x="1155" y="170"/>
                </a:cubicBezTo>
                <a:cubicBezTo>
                  <a:pt x="1157" y="168"/>
                  <a:pt x="1158" y="165"/>
                  <a:pt x="1159" y="162"/>
                </a:cubicBezTo>
                <a:close/>
                <a:moveTo>
                  <a:pt x="1157" y="125"/>
                </a:moveTo>
                <a:cubicBezTo>
                  <a:pt x="1154" y="150"/>
                  <a:pt x="1154" y="150"/>
                  <a:pt x="1154" y="150"/>
                </a:cubicBezTo>
                <a:cubicBezTo>
                  <a:pt x="1152" y="151"/>
                  <a:pt x="1151" y="153"/>
                  <a:pt x="1149" y="154"/>
                </a:cubicBezTo>
                <a:cubicBezTo>
                  <a:pt x="1148" y="155"/>
                  <a:pt x="1146" y="155"/>
                  <a:pt x="1144" y="155"/>
                </a:cubicBezTo>
                <a:cubicBezTo>
                  <a:pt x="1142" y="155"/>
                  <a:pt x="1140" y="155"/>
                  <a:pt x="1139" y="153"/>
                </a:cubicBezTo>
                <a:cubicBezTo>
                  <a:pt x="1138" y="151"/>
                  <a:pt x="1138" y="148"/>
                  <a:pt x="1138" y="145"/>
                </a:cubicBezTo>
                <a:cubicBezTo>
                  <a:pt x="1138" y="142"/>
                  <a:pt x="1138" y="138"/>
                  <a:pt x="1139" y="135"/>
                </a:cubicBezTo>
                <a:cubicBezTo>
                  <a:pt x="1140" y="132"/>
                  <a:pt x="1142" y="129"/>
                  <a:pt x="1144" y="127"/>
                </a:cubicBezTo>
                <a:cubicBezTo>
                  <a:pt x="1146" y="124"/>
                  <a:pt x="1149" y="123"/>
                  <a:pt x="1152" y="123"/>
                </a:cubicBezTo>
                <a:cubicBezTo>
                  <a:pt x="1154" y="123"/>
                  <a:pt x="1156" y="124"/>
                  <a:pt x="1157" y="125"/>
                </a:cubicBezTo>
                <a:close/>
                <a:moveTo>
                  <a:pt x="1181" y="153"/>
                </a:moveTo>
                <a:cubicBezTo>
                  <a:pt x="1185" y="120"/>
                  <a:pt x="1185" y="120"/>
                  <a:pt x="1185" y="120"/>
                </a:cubicBezTo>
                <a:cubicBezTo>
                  <a:pt x="1184" y="119"/>
                  <a:pt x="1184" y="119"/>
                  <a:pt x="1184" y="119"/>
                </a:cubicBezTo>
                <a:cubicBezTo>
                  <a:pt x="1174" y="121"/>
                  <a:pt x="1174" y="121"/>
                  <a:pt x="1174" y="121"/>
                </a:cubicBezTo>
                <a:cubicBezTo>
                  <a:pt x="1173" y="123"/>
                  <a:pt x="1173" y="123"/>
                  <a:pt x="1173" y="123"/>
                </a:cubicBezTo>
                <a:cubicBezTo>
                  <a:pt x="1178" y="125"/>
                  <a:pt x="1178" y="125"/>
                  <a:pt x="1178" y="125"/>
                </a:cubicBezTo>
                <a:cubicBezTo>
                  <a:pt x="1177" y="132"/>
                  <a:pt x="1176" y="138"/>
                  <a:pt x="1175" y="142"/>
                </a:cubicBezTo>
                <a:cubicBezTo>
                  <a:pt x="1174" y="150"/>
                  <a:pt x="1174" y="154"/>
                  <a:pt x="1173" y="156"/>
                </a:cubicBezTo>
                <a:cubicBezTo>
                  <a:pt x="1173" y="157"/>
                  <a:pt x="1174" y="158"/>
                  <a:pt x="1174" y="159"/>
                </a:cubicBezTo>
                <a:cubicBezTo>
                  <a:pt x="1175" y="160"/>
                  <a:pt x="1176" y="160"/>
                  <a:pt x="1178" y="160"/>
                </a:cubicBezTo>
                <a:cubicBezTo>
                  <a:pt x="1180" y="160"/>
                  <a:pt x="1182" y="159"/>
                  <a:pt x="1183" y="158"/>
                </a:cubicBezTo>
                <a:cubicBezTo>
                  <a:pt x="1184" y="157"/>
                  <a:pt x="1185" y="156"/>
                  <a:pt x="1186" y="155"/>
                </a:cubicBezTo>
                <a:cubicBezTo>
                  <a:pt x="1185" y="154"/>
                  <a:pt x="1185" y="154"/>
                  <a:pt x="1185" y="154"/>
                </a:cubicBezTo>
                <a:cubicBezTo>
                  <a:pt x="1184" y="154"/>
                  <a:pt x="1184" y="155"/>
                  <a:pt x="1183" y="155"/>
                </a:cubicBezTo>
                <a:cubicBezTo>
                  <a:pt x="1183" y="156"/>
                  <a:pt x="1182" y="156"/>
                  <a:pt x="1182" y="156"/>
                </a:cubicBezTo>
                <a:cubicBezTo>
                  <a:pt x="1181" y="156"/>
                  <a:pt x="1181" y="156"/>
                  <a:pt x="1181" y="155"/>
                </a:cubicBezTo>
                <a:cubicBezTo>
                  <a:pt x="1181" y="155"/>
                  <a:pt x="1180" y="155"/>
                  <a:pt x="1180" y="154"/>
                </a:cubicBezTo>
                <a:lnTo>
                  <a:pt x="1181" y="153"/>
                </a:lnTo>
                <a:close/>
                <a:moveTo>
                  <a:pt x="1183" y="112"/>
                </a:moveTo>
                <a:cubicBezTo>
                  <a:pt x="1184" y="112"/>
                  <a:pt x="1185" y="111"/>
                  <a:pt x="1186" y="110"/>
                </a:cubicBezTo>
                <a:cubicBezTo>
                  <a:pt x="1187" y="109"/>
                  <a:pt x="1188" y="108"/>
                  <a:pt x="1188" y="107"/>
                </a:cubicBezTo>
                <a:cubicBezTo>
                  <a:pt x="1188" y="106"/>
                  <a:pt x="1187" y="105"/>
                  <a:pt x="1187" y="104"/>
                </a:cubicBezTo>
                <a:cubicBezTo>
                  <a:pt x="1186" y="103"/>
                  <a:pt x="1185" y="103"/>
                  <a:pt x="1184" y="103"/>
                </a:cubicBezTo>
                <a:cubicBezTo>
                  <a:pt x="1182" y="103"/>
                  <a:pt x="1181" y="103"/>
                  <a:pt x="1180" y="104"/>
                </a:cubicBezTo>
                <a:cubicBezTo>
                  <a:pt x="1180" y="105"/>
                  <a:pt x="1179" y="107"/>
                  <a:pt x="1179" y="108"/>
                </a:cubicBezTo>
                <a:cubicBezTo>
                  <a:pt x="1179" y="109"/>
                  <a:pt x="1179" y="110"/>
                  <a:pt x="1180" y="111"/>
                </a:cubicBezTo>
                <a:cubicBezTo>
                  <a:pt x="1181" y="111"/>
                  <a:pt x="1182" y="112"/>
                  <a:pt x="1183" y="112"/>
                </a:cubicBezTo>
                <a:close/>
                <a:moveTo>
                  <a:pt x="1207" y="129"/>
                </a:moveTo>
                <a:cubicBezTo>
                  <a:pt x="1208" y="120"/>
                  <a:pt x="1208" y="120"/>
                  <a:pt x="1208" y="120"/>
                </a:cubicBezTo>
                <a:cubicBezTo>
                  <a:pt x="1207" y="119"/>
                  <a:pt x="1207" y="119"/>
                  <a:pt x="1207" y="119"/>
                </a:cubicBezTo>
                <a:cubicBezTo>
                  <a:pt x="1198" y="121"/>
                  <a:pt x="1198" y="121"/>
                  <a:pt x="1198" y="121"/>
                </a:cubicBezTo>
                <a:cubicBezTo>
                  <a:pt x="1198" y="124"/>
                  <a:pt x="1198" y="124"/>
                  <a:pt x="1198" y="124"/>
                </a:cubicBezTo>
                <a:cubicBezTo>
                  <a:pt x="1201" y="125"/>
                  <a:pt x="1201" y="125"/>
                  <a:pt x="1201" y="125"/>
                </a:cubicBezTo>
                <a:cubicBezTo>
                  <a:pt x="1196" y="159"/>
                  <a:pt x="1196" y="159"/>
                  <a:pt x="1196" y="159"/>
                </a:cubicBezTo>
                <a:cubicBezTo>
                  <a:pt x="1203" y="159"/>
                  <a:pt x="1203" y="159"/>
                  <a:pt x="1203" y="159"/>
                </a:cubicBezTo>
                <a:cubicBezTo>
                  <a:pt x="1207" y="134"/>
                  <a:pt x="1207" y="134"/>
                  <a:pt x="1207" y="134"/>
                </a:cubicBezTo>
                <a:cubicBezTo>
                  <a:pt x="1208" y="131"/>
                  <a:pt x="1210" y="129"/>
                  <a:pt x="1213" y="127"/>
                </a:cubicBezTo>
                <a:cubicBezTo>
                  <a:pt x="1215" y="125"/>
                  <a:pt x="1217" y="124"/>
                  <a:pt x="1219" y="124"/>
                </a:cubicBezTo>
                <a:cubicBezTo>
                  <a:pt x="1220" y="124"/>
                  <a:pt x="1221" y="125"/>
                  <a:pt x="1222" y="126"/>
                </a:cubicBezTo>
                <a:cubicBezTo>
                  <a:pt x="1223" y="127"/>
                  <a:pt x="1223" y="128"/>
                  <a:pt x="1223" y="130"/>
                </a:cubicBezTo>
                <a:cubicBezTo>
                  <a:pt x="1223" y="132"/>
                  <a:pt x="1223" y="134"/>
                  <a:pt x="1223" y="135"/>
                </a:cubicBezTo>
                <a:cubicBezTo>
                  <a:pt x="1222" y="137"/>
                  <a:pt x="1222" y="140"/>
                  <a:pt x="1222" y="142"/>
                </a:cubicBezTo>
                <a:cubicBezTo>
                  <a:pt x="1221" y="144"/>
                  <a:pt x="1221" y="144"/>
                  <a:pt x="1221" y="144"/>
                </a:cubicBezTo>
                <a:cubicBezTo>
                  <a:pt x="1221" y="147"/>
                  <a:pt x="1221" y="147"/>
                  <a:pt x="1221" y="147"/>
                </a:cubicBezTo>
                <a:cubicBezTo>
                  <a:pt x="1220" y="151"/>
                  <a:pt x="1219" y="154"/>
                  <a:pt x="1219" y="156"/>
                </a:cubicBezTo>
                <a:cubicBezTo>
                  <a:pt x="1219" y="159"/>
                  <a:pt x="1221" y="160"/>
                  <a:pt x="1224" y="160"/>
                </a:cubicBezTo>
                <a:cubicBezTo>
                  <a:pt x="1225" y="160"/>
                  <a:pt x="1226" y="160"/>
                  <a:pt x="1227" y="159"/>
                </a:cubicBezTo>
                <a:cubicBezTo>
                  <a:pt x="1228" y="159"/>
                  <a:pt x="1229" y="158"/>
                  <a:pt x="1230" y="157"/>
                </a:cubicBezTo>
                <a:cubicBezTo>
                  <a:pt x="1231" y="157"/>
                  <a:pt x="1231" y="156"/>
                  <a:pt x="1232" y="156"/>
                </a:cubicBezTo>
                <a:cubicBezTo>
                  <a:pt x="1231" y="154"/>
                  <a:pt x="1231" y="154"/>
                  <a:pt x="1231" y="154"/>
                </a:cubicBezTo>
                <a:cubicBezTo>
                  <a:pt x="1229" y="155"/>
                  <a:pt x="1228" y="156"/>
                  <a:pt x="1227" y="156"/>
                </a:cubicBezTo>
                <a:cubicBezTo>
                  <a:pt x="1227" y="156"/>
                  <a:pt x="1227" y="155"/>
                  <a:pt x="1227" y="154"/>
                </a:cubicBezTo>
                <a:cubicBezTo>
                  <a:pt x="1227" y="152"/>
                  <a:pt x="1227" y="149"/>
                  <a:pt x="1228" y="145"/>
                </a:cubicBezTo>
                <a:cubicBezTo>
                  <a:pt x="1228" y="142"/>
                  <a:pt x="1228" y="142"/>
                  <a:pt x="1228" y="142"/>
                </a:cubicBezTo>
                <a:cubicBezTo>
                  <a:pt x="1229" y="140"/>
                  <a:pt x="1229" y="140"/>
                  <a:pt x="1229" y="140"/>
                </a:cubicBezTo>
                <a:cubicBezTo>
                  <a:pt x="1230" y="135"/>
                  <a:pt x="1230" y="132"/>
                  <a:pt x="1230" y="130"/>
                </a:cubicBezTo>
                <a:cubicBezTo>
                  <a:pt x="1230" y="126"/>
                  <a:pt x="1229" y="123"/>
                  <a:pt x="1228" y="122"/>
                </a:cubicBezTo>
                <a:cubicBezTo>
                  <a:pt x="1227" y="120"/>
                  <a:pt x="1225" y="119"/>
                  <a:pt x="1222" y="119"/>
                </a:cubicBezTo>
                <a:cubicBezTo>
                  <a:pt x="1219" y="119"/>
                  <a:pt x="1217" y="120"/>
                  <a:pt x="1214" y="122"/>
                </a:cubicBezTo>
                <a:cubicBezTo>
                  <a:pt x="1211" y="124"/>
                  <a:pt x="1209" y="126"/>
                  <a:pt x="1207" y="129"/>
                </a:cubicBezTo>
                <a:close/>
                <a:moveTo>
                  <a:pt x="1267" y="153"/>
                </a:moveTo>
                <a:cubicBezTo>
                  <a:pt x="1266" y="150"/>
                  <a:pt x="1266" y="150"/>
                  <a:pt x="1266" y="150"/>
                </a:cubicBezTo>
                <a:cubicBezTo>
                  <a:pt x="1264" y="152"/>
                  <a:pt x="1262" y="153"/>
                  <a:pt x="1260" y="154"/>
                </a:cubicBezTo>
                <a:cubicBezTo>
                  <a:pt x="1258" y="155"/>
                  <a:pt x="1256" y="156"/>
                  <a:pt x="1254" y="156"/>
                </a:cubicBezTo>
                <a:cubicBezTo>
                  <a:pt x="1251" y="156"/>
                  <a:pt x="1249" y="154"/>
                  <a:pt x="1248" y="152"/>
                </a:cubicBezTo>
                <a:cubicBezTo>
                  <a:pt x="1246" y="150"/>
                  <a:pt x="1246" y="147"/>
                  <a:pt x="1246" y="143"/>
                </a:cubicBezTo>
                <a:cubicBezTo>
                  <a:pt x="1249" y="143"/>
                  <a:pt x="1252" y="143"/>
                  <a:pt x="1256" y="142"/>
                </a:cubicBezTo>
                <a:cubicBezTo>
                  <a:pt x="1259" y="140"/>
                  <a:pt x="1263" y="139"/>
                  <a:pt x="1265" y="136"/>
                </a:cubicBezTo>
                <a:cubicBezTo>
                  <a:pt x="1268" y="134"/>
                  <a:pt x="1269" y="131"/>
                  <a:pt x="1269" y="128"/>
                </a:cubicBezTo>
                <a:cubicBezTo>
                  <a:pt x="1269" y="125"/>
                  <a:pt x="1268" y="123"/>
                  <a:pt x="1267" y="122"/>
                </a:cubicBezTo>
                <a:cubicBezTo>
                  <a:pt x="1265" y="120"/>
                  <a:pt x="1263" y="119"/>
                  <a:pt x="1259" y="119"/>
                </a:cubicBezTo>
                <a:cubicBezTo>
                  <a:pt x="1255" y="119"/>
                  <a:pt x="1252" y="121"/>
                  <a:pt x="1249" y="123"/>
                </a:cubicBezTo>
                <a:cubicBezTo>
                  <a:pt x="1246" y="125"/>
                  <a:pt x="1243" y="128"/>
                  <a:pt x="1241" y="132"/>
                </a:cubicBezTo>
                <a:cubicBezTo>
                  <a:pt x="1240" y="136"/>
                  <a:pt x="1239" y="140"/>
                  <a:pt x="1239" y="145"/>
                </a:cubicBezTo>
                <a:cubicBezTo>
                  <a:pt x="1239" y="147"/>
                  <a:pt x="1239" y="150"/>
                  <a:pt x="1240" y="152"/>
                </a:cubicBezTo>
                <a:cubicBezTo>
                  <a:pt x="1241" y="155"/>
                  <a:pt x="1243" y="156"/>
                  <a:pt x="1245" y="158"/>
                </a:cubicBezTo>
                <a:cubicBezTo>
                  <a:pt x="1247" y="159"/>
                  <a:pt x="1249" y="160"/>
                  <a:pt x="1253" y="160"/>
                </a:cubicBezTo>
                <a:cubicBezTo>
                  <a:pt x="1256" y="160"/>
                  <a:pt x="1259" y="159"/>
                  <a:pt x="1261" y="158"/>
                </a:cubicBezTo>
                <a:cubicBezTo>
                  <a:pt x="1264" y="156"/>
                  <a:pt x="1266" y="154"/>
                  <a:pt x="1267" y="153"/>
                </a:cubicBezTo>
                <a:close/>
                <a:moveTo>
                  <a:pt x="1258" y="123"/>
                </a:moveTo>
                <a:cubicBezTo>
                  <a:pt x="1259" y="123"/>
                  <a:pt x="1260" y="124"/>
                  <a:pt x="1261" y="125"/>
                </a:cubicBezTo>
                <a:cubicBezTo>
                  <a:pt x="1262" y="125"/>
                  <a:pt x="1263" y="127"/>
                  <a:pt x="1263" y="129"/>
                </a:cubicBezTo>
                <a:cubicBezTo>
                  <a:pt x="1263" y="131"/>
                  <a:pt x="1262" y="133"/>
                  <a:pt x="1260" y="135"/>
                </a:cubicBezTo>
                <a:cubicBezTo>
                  <a:pt x="1258" y="136"/>
                  <a:pt x="1256" y="138"/>
                  <a:pt x="1253" y="139"/>
                </a:cubicBezTo>
                <a:cubicBezTo>
                  <a:pt x="1251" y="139"/>
                  <a:pt x="1248" y="140"/>
                  <a:pt x="1246" y="140"/>
                </a:cubicBezTo>
                <a:cubicBezTo>
                  <a:pt x="1246" y="138"/>
                  <a:pt x="1247" y="135"/>
                  <a:pt x="1248" y="132"/>
                </a:cubicBezTo>
                <a:cubicBezTo>
                  <a:pt x="1249" y="130"/>
                  <a:pt x="1250" y="127"/>
                  <a:pt x="1252" y="126"/>
                </a:cubicBezTo>
                <a:cubicBezTo>
                  <a:pt x="1254" y="124"/>
                  <a:pt x="1255" y="123"/>
                  <a:pt x="1258" y="123"/>
                </a:cubicBezTo>
                <a:close/>
                <a:moveTo>
                  <a:pt x="1303" y="153"/>
                </a:moveTo>
                <a:cubicBezTo>
                  <a:pt x="1302" y="150"/>
                  <a:pt x="1302" y="150"/>
                  <a:pt x="1302" y="150"/>
                </a:cubicBezTo>
                <a:cubicBezTo>
                  <a:pt x="1300" y="152"/>
                  <a:pt x="1298" y="153"/>
                  <a:pt x="1296" y="154"/>
                </a:cubicBezTo>
                <a:cubicBezTo>
                  <a:pt x="1294" y="155"/>
                  <a:pt x="1292" y="156"/>
                  <a:pt x="1290" y="156"/>
                </a:cubicBezTo>
                <a:cubicBezTo>
                  <a:pt x="1287" y="156"/>
                  <a:pt x="1285" y="154"/>
                  <a:pt x="1284" y="152"/>
                </a:cubicBezTo>
                <a:cubicBezTo>
                  <a:pt x="1282" y="150"/>
                  <a:pt x="1282" y="147"/>
                  <a:pt x="1282" y="143"/>
                </a:cubicBezTo>
                <a:cubicBezTo>
                  <a:pt x="1285" y="143"/>
                  <a:pt x="1288" y="143"/>
                  <a:pt x="1292" y="142"/>
                </a:cubicBezTo>
                <a:cubicBezTo>
                  <a:pt x="1295" y="140"/>
                  <a:pt x="1299" y="139"/>
                  <a:pt x="1301" y="136"/>
                </a:cubicBezTo>
                <a:cubicBezTo>
                  <a:pt x="1304" y="134"/>
                  <a:pt x="1305" y="131"/>
                  <a:pt x="1305" y="128"/>
                </a:cubicBezTo>
                <a:cubicBezTo>
                  <a:pt x="1305" y="125"/>
                  <a:pt x="1304" y="123"/>
                  <a:pt x="1303" y="122"/>
                </a:cubicBezTo>
                <a:cubicBezTo>
                  <a:pt x="1301" y="120"/>
                  <a:pt x="1299" y="119"/>
                  <a:pt x="1295" y="119"/>
                </a:cubicBezTo>
                <a:cubicBezTo>
                  <a:pt x="1291" y="119"/>
                  <a:pt x="1288" y="121"/>
                  <a:pt x="1285" y="123"/>
                </a:cubicBezTo>
                <a:cubicBezTo>
                  <a:pt x="1282" y="125"/>
                  <a:pt x="1279" y="128"/>
                  <a:pt x="1277" y="132"/>
                </a:cubicBezTo>
                <a:cubicBezTo>
                  <a:pt x="1275" y="136"/>
                  <a:pt x="1275" y="140"/>
                  <a:pt x="1275" y="145"/>
                </a:cubicBezTo>
                <a:cubicBezTo>
                  <a:pt x="1275" y="147"/>
                  <a:pt x="1275" y="150"/>
                  <a:pt x="1276" y="152"/>
                </a:cubicBezTo>
                <a:cubicBezTo>
                  <a:pt x="1277" y="155"/>
                  <a:pt x="1279" y="156"/>
                  <a:pt x="1281" y="158"/>
                </a:cubicBezTo>
                <a:cubicBezTo>
                  <a:pt x="1283" y="159"/>
                  <a:pt x="1285" y="160"/>
                  <a:pt x="1288" y="160"/>
                </a:cubicBezTo>
                <a:cubicBezTo>
                  <a:pt x="1292" y="160"/>
                  <a:pt x="1295" y="159"/>
                  <a:pt x="1297" y="158"/>
                </a:cubicBezTo>
                <a:cubicBezTo>
                  <a:pt x="1300" y="156"/>
                  <a:pt x="1302" y="154"/>
                  <a:pt x="1303" y="153"/>
                </a:cubicBezTo>
                <a:close/>
                <a:moveTo>
                  <a:pt x="1294" y="123"/>
                </a:moveTo>
                <a:cubicBezTo>
                  <a:pt x="1295" y="123"/>
                  <a:pt x="1296" y="124"/>
                  <a:pt x="1297" y="125"/>
                </a:cubicBezTo>
                <a:cubicBezTo>
                  <a:pt x="1298" y="125"/>
                  <a:pt x="1298" y="127"/>
                  <a:pt x="1298" y="129"/>
                </a:cubicBezTo>
                <a:cubicBezTo>
                  <a:pt x="1298" y="131"/>
                  <a:pt x="1298" y="133"/>
                  <a:pt x="1296" y="135"/>
                </a:cubicBezTo>
                <a:cubicBezTo>
                  <a:pt x="1294" y="136"/>
                  <a:pt x="1292" y="138"/>
                  <a:pt x="1289" y="139"/>
                </a:cubicBezTo>
                <a:cubicBezTo>
                  <a:pt x="1287" y="139"/>
                  <a:pt x="1284" y="140"/>
                  <a:pt x="1282" y="140"/>
                </a:cubicBezTo>
                <a:cubicBezTo>
                  <a:pt x="1282" y="138"/>
                  <a:pt x="1283" y="135"/>
                  <a:pt x="1284" y="132"/>
                </a:cubicBezTo>
                <a:cubicBezTo>
                  <a:pt x="1285" y="130"/>
                  <a:pt x="1286" y="127"/>
                  <a:pt x="1288" y="126"/>
                </a:cubicBezTo>
                <a:cubicBezTo>
                  <a:pt x="1289" y="124"/>
                  <a:pt x="1291" y="123"/>
                  <a:pt x="1294" y="123"/>
                </a:cubicBezTo>
                <a:close/>
                <a:moveTo>
                  <a:pt x="1322" y="129"/>
                </a:moveTo>
                <a:cubicBezTo>
                  <a:pt x="1323" y="127"/>
                  <a:pt x="1323" y="127"/>
                  <a:pt x="1323" y="127"/>
                </a:cubicBezTo>
                <a:cubicBezTo>
                  <a:pt x="1323" y="120"/>
                  <a:pt x="1323" y="120"/>
                  <a:pt x="1323" y="120"/>
                </a:cubicBezTo>
                <a:cubicBezTo>
                  <a:pt x="1322" y="119"/>
                  <a:pt x="1322" y="119"/>
                  <a:pt x="1322" y="119"/>
                </a:cubicBezTo>
                <a:cubicBezTo>
                  <a:pt x="1314" y="121"/>
                  <a:pt x="1314" y="121"/>
                  <a:pt x="1314" y="121"/>
                </a:cubicBezTo>
                <a:cubicBezTo>
                  <a:pt x="1313" y="124"/>
                  <a:pt x="1313" y="124"/>
                  <a:pt x="1313" y="124"/>
                </a:cubicBezTo>
                <a:cubicBezTo>
                  <a:pt x="1317" y="125"/>
                  <a:pt x="1317" y="125"/>
                  <a:pt x="1317" y="125"/>
                </a:cubicBezTo>
                <a:cubicBezTo>
                  <a:pt x="1312" y="159"/>
                  <a:pt x="1312" y="159"/>
                  <a:pt x="1312" y="159"/>
                </a:cubicBezTo>
                <a:cubicBezTo>
                  <a:pt x="1319" y="159"/>
                  <a:pt x="1319" y="159"/>
                  <a:pt x="1319" y="159"/>
                </a:cubicBezTo>
                <a:cubicBezTo>
                  <a:pt x="1322" y="134"/>
                  <a:pt x="1322" y="134"/>
                  <a:pt x="1322" y="134"/>
                </a:cubicBezTo>
                <a:cubicBezTo>
                  <a:pt x="1323" y="132"/>
                  <a:pt x="1325" y="130"/>
                  <a:pt x="1327" y="129"/>
                </a:cubicBezTo>
                <a:cubicBezTo>
                  <a:pt x="1329" y="127"/>
                  <a:pt x="1331" y="127"/>
                  <a:pt x="1333" y="127"/>
                </a:cubicBezTo>
                <a:cubicBezTo>
                  <a:pt x="1334" y="127"/>
                  <a:pt x="1335" y="127"/>
                  <a:pt x="1336" y="127"/>
                </a:cubicBezTo>
                <a:cubicBezTo>
                  <a:pt x="1338" y="120"/>
                  <a:pt x="1338" y="120"/>
                  <a:pt x="1338" y="120"/>
                </a:cubicBezTo>
                <a:cubicBezTo>
                  <a:pt x="1337" y="120"/>
                  <a:pt x="1336" y="119"/>
                  <a:pt x="1335" y="119"/>
                </a:cubicBezTo>
                <a:cubicBezTo>
                  <a:pt x="1333" y="119"/>
                  <a:pt x="1331" y="120"/>
                  <a:pt x="1330" y="121"/>
                </a:cubicBezTo>
                <a:cubicBezTo>
                  <a:pt x="1328" y="122"/>
                  <a:pt x="1326" y="123"/>
                  <a:pt x="1325" y="125"/>
                </a:cubicBezTo>
                <a:cubicBezTo>
                  <a:pt x="1324" y="126"/>
                  <a:pt x="1323" y="128"/>
                  <a:pt x="1322" y="129"/>
                </a:cubicBezTo>
                <a:close/>
                <a:moveTo>
                  <a:pt x="1349" y="153"/>
                </a:moveTo>
                <a:cubicBezTo>
                  <a:pt x="1354" y="120"/>
                  <a:pt x="1354" y="120"/>
                  <a:pt x="1354" y="120"/>
                </a:cubicBezTo>
                <a:cubicBezTo>
                  <a:pt x="1352" y="119"/>
                  <a:pt x="1352" y="119"/>
                  <a:pt x="1352" y="119"/>
                </a:cubicBezTo>
                <a:cubicBezTo>
                  <a:pt x="1342" y="121"/>
                  <a:pt x="1342" y="121"/>
                  <a:pt x="1342" y="121"/>
                </a:cubicBezTo>
                <a:cubicBezTo>
                  <a:pt x="1342" y="123"/>
                  <a:pt x="1342" y="123"/>
                  <a:pt x="1342" y="123"/>
                </a:cubicBezTo>
                <a:cubicBezTo>
                  <a:pt x="1346" y="125"/>
                  <a:pt x="1346" y="125"/>
                  <a:pt x="1346" y="125"/>
                </a:cubicBezTo>
                <a:cubicBezTo>
                  <a:pt x="1345" y="132"/>
                  <a:pt x="1345" y="138"/>
                  <a:pt x="1344" y="142"/>
                </a:cubicBezTo>
                <a:cubicBezTo>
                  <a:pt x="1343" y="150"/>
                  <a:pt x="1342" y="154"/>
                  <a:pt x="1342" y="156"/>
                </a:cubicBezTo>
                <a:cubicBezTo>
                  <a:pt x="1342" y="157"/>
                  <a:pt x="1342" y="158"/>
                  <a:pt x="1343" y="159"/>
                </a:cubicBezTo>
                <a:cubicBezTo>
                  <a:pt x="1344" y="160"/>
                  <a:pt x="1345" y="160"/>
                  <a:pt x="1347" y="160"/>
                </a:cubicBezTo>
                <a:cubicBezTo>
                  <a:pt x="1349" y="160"/>
                  <a:pt x="1350" y="159"/>
                  <a:pt x="1352" y="158"/>
                </a:cubicBezTo>
                <a:cubicBezTo>
                  <a:pt x="1353" y="157"/>
                  <a:pt x="1354" y="156"/>
                  <a:pt x="1355" y="155"/>
                </a:cubicBezTo>
                <a:cubicBezTo>
                  <a:pt x="1354" y="154"/>
                  <a:pt x="1354" y="154"/>
                  <a:pt x="1354" y="154"/>
                </a:cubicBezTo>
                <a:cubicBezTo>
                  <a:pt x="1353" y="154"/>
                  <a:pt x="1352" y="155"/>
                  <a:pt x="1352" y="155"/>
                </a:cubicBezTo>
                <a:cubicBezTo>
                  <a:pt x="1351" y="156"/>
                  <a:pt x="1351" y="156"/>
                  <a:pt x="1350" y="156"/>
                </a:cubicBezTo>
                <a:cubicBezTo>
                  <a:pt x="1350" y="156"/>
                  <a:pt x="1350" y="156"/>
                  <a:pt x="1349" y="155"/>
                </a:cubicBezTo>
                <a:cubicBezTo>
                  <a:pt x="1349" y="155"/>
                  <a:pt x="1349" y="155"/>
                  <a:pt x="1349" y="154"/>
                </a:cubicBezTo>
                <a:lnTo>
                  <a:pt x="1349" y="153"/>
                </a:lnTo>
                <a:close/>
                <a:moveTo>
                  <a:pt x="1351" y="112"/>
                </a:moveTo>
                <a:cubicBezTo>
                  <a:pt x="1353" y="112"/>
                  <a:pt x="1354" y="111"/>
                  <a:pt x="1355" y="110"/>
                </a:cubicBezTo>
                <a:cubicBezTo>
                  <a:pt x="1356" y="109"/>
                  <a:pt x="1356" y="108"/>
                  <a:pt x="1356" y="107"/>
                </a:cubicBezTo>
                <a:cubicBezTo>
                  <a:pt x="1356" y="106"/>
                  <a:pt x="1356" y="105"/>
                  <a:pt x="1355" y="104"/>
                </a:cubicBezTo>
                <a:cubicBezTo>
                  <a:pt x="1354" y="103"/>
                  <a:pt x="1353" y="103"/>
                  <a:pt x="1352" y="103"/>
                </a:cubicBezTo>
                <a:cubicBezTo>
                  <a:pt x="1351" y="103"/>
                  <a:pt x="1350" y="103"/>
                  <a:pt x="1349" y="104"/>
                </a:cubicBezTo>
                <a:cubicBezTo>
                  <a:pt x="1348" y="105"/>
                  <a:pt x="1348" y="107"/>
                  <a:pt x="1348" y="108"/>
                </a:cubicBezTo>
                <a:cubicBezTo>
                  <a:pt x="1348" y="109"/>
                  <a:pt x="1348" y="110"/>
                  <a:pt x="1349" y="111"/>
                </a:cubicBezTo>
                <a:cubicBezTo>
                  <a:pt x="1350" y="111"/>
                  <a:pt x="1350" y="112"/>
                  <a:pt x="1351" y="112"/>
                </a:cubicBezTo>
                <a:close/>
                <a:moveTo>
                  <a:pt x="1374" y="129"/>
                </a:moveTo>
                <a:cubicBezTo>
                  <a:pt x="1375" y="120"/>
                  <a:pt x="1375" y="120"/>
                  <a:pt x="1375" y="120"/>
                </a:cubicBezTo>
                <a:cubicBezTo>
                  <a:pt x="1374" y="119"/>
                  <a:pt x="1374" y="119"/>
                  <a:pt x="1374" y="119"/>
                </a:cubicBezTo>
                <a:cubicBezTo>
                  <a:pt x="1365" y="121"/>
                  <a:pt x="1365" y="121"/>
                  <a:pt x="1365" y="121"/>
                </a:cubicBezTo>
                <a:cubicBezTo>
                  <a:pt x="1365" y="124"/>
                  <a:pt x="1365" y="124"/>
                  <a:pt x="1365" y="124"/>
                </a:cubicBezTo>
                <a:cubicBezTo>
                  <a:pt x="1368" y="125"/>
                  <a:pt x="1368" y="125"/>
                  <a:pt x="1368" y="125"/>
                </a:cubicBezTo>
                <a:cubicBezTo>
                  <a:pt x="1364" y="159"/>
                  <a:pt x="1364" y="159"/>
                  <a:pt x="1364" y="159"/>
                </a:cubicBezTo>
                <a:cubicBezTo>
                  <a:pt x="1370" y="159"/>
                  <a:pt x="1370" y="159"/>
                  <a:pt x="1370" y="159"/>
                </a:cubicBezTo>
                <a:cubicBezTo>
                  <a:pt x="1374" y="134"/>
                  <a:pt x="1374" y="134"/>
                  <a:pt x="1374" y="134"/>
                </a:cubicBezTo>
                <a:cubicBezTo>
                  <a:pt x="1375" y="131"/>
                  <a:pt x="1377" y="129"/>
                  <a:pt x="1380" y="127"/>
                </a:cubicBezTo>
                <a:cubicBezTo>
                  <a:pt x="1382" y="125"/>
                  <a:pt x="1384" y="124"/>
                  <a:pt x="1386" y="124"/>
                </a:cubicBezTo>
                <a:cubicBezTo>
                  <a:pt x="1388" y="124"/>
                  <a:pt x="1389" y="125"/>
                  <a:pt x="1389" y="126"/>
                </a:cubicBezTo>
                <a:cubicBezTo>
                  <a:pt x="1390" y="127"/>
                  <a:pt x="1390" y="128"/>
                  <a:pt x="1390" y="130"/>
                </a:cubicBezTo>
                <a:cubicBezTo>
                  <a:pt x="1390" y="132"/>
                  <a:pt x="1390" y="134"/>
                  <a:pt x="1390" y="135"/>
                </a:cubicBezTo>
                <a:cubicBezTo>
                  <a:pt x="1390" y="137"/>
                  <a:pt x="1389" y="140"/>
                  <a:pt x="1389" y="142"/>
                </a:cubicBezTo>
                <a:cubicBezTo>
                  <a:pt x="1388" y="144"/>
                  <a:pt x="1388" y="144"/>
                  <a:pt x="1388" y="144"/>
                </a:cubicBezTo>
                <a:cubicBezTo>
                  <a:pt x="1388" y="147"/>
                  <a:pt x="1388" y="147"/>
                  <a:pt x="1388" y="147"/>
                </a:cubicBezTo>
                <a:cubicBezTo>
                  <a:pt x="1387" y="151"/>
                  <a:pt x="1387" y="154"/>
                  <a:pt x="1387" y="156"/>
                </a:cubicBezTo>
                <a:cubicBezTo>
                  <a:pt x="1387" y="159"/>
                  <a:pt x="1388" y="160"/>
                  <a:pt x="1391" y="160"/>
                </a:cubicBezTo>
                <a:cubicBezTo>
                  <a:pt x="1392" y="160"/>
                  <a:pt x="1394" y="160"/>
                  <a:pt x="1395" y="159"/>
                </a:cubicBezTo>
                <a:cubicBezTo>
                  <a:pt x="1396" y="159"/>
                  <a:pt x="1397" y="158"/>
                  <a:pt x="1397" y="157"/>
                </a:cubicBezTo>
                <a:cubicBezTo>
                  <a:pt x="1398" y="157"/>
                  <a:pt x="1399" y="156"/>
                  <a:pt x="1399" y="156"/>
                </a:cubicBezTo>
                <a:cubicBezTo>
                  <a:pt x="1398" y="154"/>
                  <a:pt x="1398" y="154"/>
                  <a:pt x="1398" y="154"/>
                </a:cubicBezTo>
                <a:cubicBezTo>
                  <a:pt x="1397" y="155"/>
                  <a:pt x="1396" y="156"/>
                  <a:pt x="1395" y="156"/>
                </a:cubicBezTo>
                <a:cubicBezTo>
                  <a:pt x="1394" y="156"/>
                  <a:pt x="1394" y="155"/>
                  <a:pt x="1394" y="154"/>
                </a:cubicBezTo>
                <a:cubicBezTo>
                  <a:pt x="1394" y="152"/>
                  <a:pt x="1394" y="149"/>
                  <a:pt x="1395" y="145"/>
                </a:cubicBezTo>
                <a:cubicBezTo>
                  <a:pt x="1395" y="142"/>
                  <a:pt x="1395" y="142"/>
                  <a:pt x="1395" y="142"/>
                </a:cubicBezTo>
                <a:cubicBezTo>
                  <a:pt x="1396" y="140"/>
                  <a:pt x="1396" y="140"/>
                  <a:pt x="1396" y="140"/>
                </a:cubicBezTo>
                <a:cubicBezTo>
                  <a:pt x="1397" y="135"/>
                  <a:pt x="1397" y="132"/>
                  <a:pt x="1397" y="130"/>
                </a:cubicBezTo>
                <a:cubicBezTo>
                  <a:pt x="1397" y="126"/>
                  <a:pt x="1397" y="123"/>
                  <a:pt x="1395" y="122"/>
                </a:cubicBezTo>
                <a:cubicBezTo>
                  <a:pt x="1394" y="120"/>
                  <a:pt x="1392" y="119"/>
                  <a:pt x="1389" y="119"/>
                </a:cubicBezTo>
                <a:cubicBezTo>
                  <a:pt x="1386" y="119"/>
                  <a:pt x="1384" y="120"/>
                  <a:pt x="1381" y="122"/>
                </a:cubicBezTo>
                <a:cubicBezTo>
                  <a:pt x="1379" y="124"/>
                  <a:pt x="1376" y="126"/>
                  <a:pt x="1374" y="129"/>
                </a:cubicBezTo>
                <a:close/>
                <a:moveTo>
                  <a:pt x="1433" y="162"/>
                </a:moveTo>
                <a:cubicBezTo>
                  <a:pt x="1440" y="119"/>
                  <a:pt x="1440" y="119"/>
                  <a:pt x="1440" y="119"/>
                </a:cubicBezTo>
                <a:cubicBezTo>
                  <a:pt x="1435" y="121"/>
                  <a:pt x="1435" y="121"/>
                  <a:pt x="1435" y="121"/>
                </a:cubicBezTo>
                <a:cubicBezTo>
                  <a:pt x="1434" y="121"/>
                  <a:pt x="1433" y="120"/>
                  <a:pt x="1432" y="120"/>
                </a:cubicBezTo>
                <a:cubicBezTo>
                  <a:pt x="1430" y="120"/>
                  <a:pt x="1429" y="119"/>
                  <a:pt x="1428" y="119"/>
                </a:cubicBezTo>
                <a:cubicBezTo>
                  <a:pt x="1423" y="119"/>
                  <a:pt x="1419" y="121"/>
                  <a:pt x="1416" y="123"/>
                </a:cubicBezTo>
                <a:cubicBezTo>
                  <a:pt x="1412" y="126"/>
                  <a:pt x="1410" y="129"/>
                  <a:pt x="1408" y="133"/>
                </a:cubicBezTo>
                <a:cubicBezTo>
                  <a:pt x="1406" y="137"/>
                  <a:pt x="1405" y="141"/>
                  <a:pt x="1405" y="145"/>
                </a:cubicBezTo>
                <a:cubicBezTo>
                  <a:pt x="1405" y="150"/>
                  <a:pt x="1406" y="153"/>
                  <a:pt x="1408" y="156"/>
                </a:cubicBezTo>
                <a:cubicBezTo>
                  <a:pt x="1410" y="159"/>
                  <a:pt x="1413" y="160"/>
                  <a:pt x="1417" y="160"/>
                </a:cubicBezTo>
                <a:cubicBezTo>
                  <a:pt x="1419" y="160"/>
                  <a:pt x="1421" y="159"/>
                  <a:pt x="1423" y="158"/>
                </a:cubicBezTo>
                <a:cubicBezTo>
                  <a:pt x="1425" y="157"/>
                  <a:pt x="1426" y="156"/>
                  <a:pt x="1428" y="155"/>
                </a:cubicBezTo>
                <a:cubicBezTo>
                  <a:pt x="1426" y="164"/>
                  <a:pt x="1426" y="164"/>
                  <a:pt x="1426" y="164"/>
                </a:cubicBezTo>
                <a:cubicBezTo>
                  <a:pt x="1426" y="167"/>
                  <a:pt x="1425" y="169"/>
                  <a:pt x="1424" y="170"/>
                </a:cubicBezTo>
                <a:cubicBezTo>
                  <a:pt x="1422" y="172"/>
                  <a:pt x="1420" y="172"/>
                  <a:pt x="1417" y="172"/>
                </a:cubicBezTo>
                <a:cubicBezTo>
                  <a:pt x="1415" y="172"/>
                  <a:pt x="1414" y="172"/>
                  <a:pt x="1412" y="171"/>
                </a:cubicBezTo>
                <a:cubicBezTo>
                  <a:pt x="1410" y="171"/>
                  <a:pt x="1409" y="170"/>
                  <a:pt x="1408" y="170"/>
                </a:cubicBezTo>
                <a:cubicBezTo>
                  <a:pt x="1406" y="175"/>
                  <a:pt x="1406" y="175"/>
                  <a:pt x="1406" y="175"/>
                </a:cubicBezTo>
                <a:cubicBezTo>
                  <a:pt x="1407" y="176"/>
                  <a:pt x="1408" y="176"/>
                  <a:pt x="1410" y="176"/>
                </a:cubicBezTo>
                <a:cubicBezTo>
                  <a:pt x="1411" y="177"/>
                  <a:pt x="1413" y="177"/>
                  <a:pt x="1414" y="177"/>
                </a:cubicBezTo>
                <a:cubicBezTo>
                  <a:pt x="1417" y="177"/>
                  <a:pt x="1420" y="176"/>
                  <a:pt x="1423" y="175"/>
                </a:cubicBezTo>
                <a:cubicBezTo>
                  <a:pt x="1425" y="174"/>
                  <a:pt x="1428" y="173"/>
                  <a:pt x="1430" y="170"/>
                </a:cubicBezTo>
                <a:cubicBezTo>
                  <a:pt x="1432" y="168"/>
                  <a:pt x="1433" y="165"/>
                  <a:pt x="1433" y="162"/>
                </a:cubicBezTo>
                <a:close/>
                <a:moveTo>
                  <a:pt x="1432" y="125"/>
                </a:moveTo>
                <a:cubicBezTo>
                  <a:pt x="1428" y="150"/>
                  <a:pt x="1428" y="150"/>
                  <a:pt x="1428" y="150"/>
                </a:cubicBezTo>
                <a:cubicBezTo>
                  <a:pt x="1427" y="151"/>
                  <a:pt x="1426" y="153"/>
                  <a:pt x="1424" y="154"/>
                </a:cubicBezTo>
                <a:cubicBezTo>
                  <a:pt x="1423" y="155"/>
                  <a:pt x="1421" y="155"/>
                  <a:pt x="1419" y="155"/>
                </a:cubicBezTo>
                <a:cubicBezTo>
                  <a:pt x="1417" y="155"/>
                  <a:pt x="1415" y="155"/>
                  <a:pt x="1414" y="153"/>
                </a:cubicBezTo>
                <a:cubicBezTo>
                  <a:pt x="1413" y="151"/>
                  <a:pt x="1412" y="148"/>
                  <a:pt x="1412" y="145"/>
                </a:cubicBezTo>
                <a:cubicBezTo>
                  <a:pt x="1412" y="142"/>
                  <a:pt x="1413" y="138"/>
                  <a:pt x="1414" y="135"/>
                </a:cubicBezTo>
                <a:cubicBezTo>
                  <a:pt x="1415" y="132"/>
                  <a:pt x="1417" y="129"/>
                  <a:pt x="1419" y="127"/>
                </a:cubicBezTo>
                <a:cubicBezTo>
                  <a:pt x="1421" y="124"/>
                  <a:pt x="1424" y="123"/>
                  <a:pt x="1427" y="123"/>
                </a:cubicBezTo>
                <a:cubicBezTo>
                  <a:pt x="1429" y="123"/>
                  <a:pt x="1431" y="124"/>
                  <a:pt x="1432" y="125"/>
                </a:cubicBezTo>
                <a:close/>
                <a:moveTo>
                  <a:pt x="1076" y="242"/>
                </a:moveTo>
                <a:cubicBezTo>
                  <a:pt x="1072" y="249"/>
                  <a:pt x="1072" y="249"/>
                  <a:pt x="1072" y="249"/>
                </a:cubicBezTo>
                <a:cubicBezTo>
                  <a:pt x="1072" y="242"/>
                  <a:pt x="1072" y="242"/>
                  <a:pt x="1072" y="242"/>
                </a:cubicBezTo>
                <a:cubicBezTo>
                  <a:pt x="1066" y="208"/>
                  <a:pt x="1066" y="208"/>
                  <a:pt x="1066" y="208"/>
                </a:cubicBezTo>
                <a:cubicBezTo>
                  <a:pt x="1050" y="208"/>
                  <a:pt x="1050" y="208"/>
                  <a:pt x="1050" y="208"/>
                </a:cubicBezTo>
                <a:cubicBezTo>
                  <a:pt x="1049" y="211"/>
                  <a:pt x="1049" y="211"/>
                  <a:pt x="1049" y="211"/>
                </a:cubicBezTo>
                <a:cubicBezTo>
                  <a:pt x="1056" y="212"/>
                  <a:pt x="1056" y="212"/>
                  <a:pt x="1056" y="212"/>
                </a:cubicBezTo>
                <a:cubicBezTo>
                  <a:pt x="1045" y="256"/>
                  <a:pt x="1045" y="256"/>
                  <a:pt x="1045" y="256"/>
                </a:cubicBezTo>
                <a:cubicBezTo>
                  <a:pt x="1039" y="257"/>
                  <a:pt x="1039" y="257"/>
                  <a:pt x="1039" y="257"/>
                </a:cubicBezTo>
                <a:cubicBezTo>
                  <a:pt x="1039" y="260"/>
                  <a:pt x="1039" y="260"/>
                  <a:pt x="1039" y="260"/>
                </a:cubicBezTo>
                <a:cubicBezTo>
                  <a:pt x="1057" y="260"/>
                  <a:pt x="1057" y="260"/>
                  <a:pt x="1057" y="260"/>
                </a:cubicBezTo>
                <a:cubicBezTo>
                  <a:pt x="1057" y="257"/>
                  <a:pt x="1057" y="257"/>
                  <a:pt x="1057" y="257"/>
                </a:cubicBezTo>
                <a:cubicBezTo>
                  <a:pt x="1050" y="256"/>
                  <a:pt x="1050" y="256"/>
                  <a:pt x="1050" y="256"/>
                </a:cubicBezTo>
                <a:cubicBezTo>
                  <a:pt x="1057" y="225"/>
                  <a:pt x="1057" y="225"/>
                  <a:pt x="1057" y="225"/>
                </a:cubicBezTo>
                <a:cubicBezTo>
                  <a:pt x="1060" y="211"/>
                  <a:pt x="1060" y="211"/>
                  <a:pt x="1060" y="211"/>
                </a:cubicBezTo>
                <a:cubicBezTo>
                  <a:pt x="1062" y="225"/>
                  <a:pt x="1062" y="225"/>
                  <a:pt x="1062" y="225"/>
                </a:cubicBezTo>
                <a:cubicBezTo>
                  <a:pt x="1068" y="261"/>
                  <a:pt x="1068" y="261"/>
                  <a:pt x="1068" y="261"/>
                </a:cubicBezTo>
                <a:cubicBezTo>
                  <a:pt x="1072" y="260"/>
                  <a:pt x="1072" y="260"/>
                  <a:pt x="1072" y="260"/>
                </a:cubicBezTo>
                <a:cubicBezTo>
                  <a:pt x="1088" y="224"/>
                  <a:pt x="1088" y="224"/>
                  <a:pt x="1088" y="224"/>
                </a:cubicBezTo>
                <a:cubicBezTo>
                  <a:pt x="1094" y="211"/>
                  <a:pt x="1094" y="211"/>
                  <a:pt x="1094" y="211"/>
                </a:cubicBezTo>
                <a:cubicBezTo>
                  <a:pt x="1093" y="225"/>
                  <a:pt x="1093" y="225"/>
                  <a:pt x="1093" y="225"/>
                </a:cubicBezTo>
                <a:cubicBezTo>
                  <a:pt x="1091" y="256"/>
                  <a:pt x="1091" y="256"/>
                  <a:pt x="1091" y="256"/>
                </a:cubicBezTo>
                <a:cubicBezTo>
                  <a:pt x="1085" y="257"/>
                  <a:pt x="1085" y="257"/>
                  <a:pt x="1085" y="257"/>
                </a:cubicBezTo>
                <a:cubicBezTo>
                  <a:pt x="1084" y="260"/>
                  <a:pt x="1084" y="260"/>
                  <a:pt x="1084" y="260"/>
                </a:cubicBezTo>
                <a:cubicBezTo>
                  <a:pt x="1104" y="260"/>
                  <a:pt x="1104" y="260"/>
                  <a:pt x="1104" y="260"/>
                </a:cubicBezTo>
                <a:cubicBezTo>
                  <a:pt x="1104" y="257"/>
                  <a:pt x="1104" y="257"/>
                  <a:pt x="1104" y="257"/>
                </a:cubicBezTo>
                <a:cubicBezTo>
                  <a:pt x="1098" y="256"/>
                  <a:pt x="1098" y="256"/>
                  <a:pt x="1098" y="256"/>
                </a:cubicBezTo>
                <a:cubicBezTo>
                  <a:pt x="1099" y="212"/>
                  <a:pt x="1099" y="212"/>
                  <a:pt x="1099" y="212"/>
                </a:cubicBezTo>
                <a:cubicBezTo>
                  <a:pt x="1106" y="211"/>
                  <a:pt x="1106" y="211"/>
                  <a:pt x="1106" y="211"/>
                </a:cubicBezTo>
                <a:cubicBezTo>
                  <a:pt x="1106" y="208"/>
                  <a:pt x="1106" y="208"/>
                  <a:pt x="1106" y="208"/>
                </a:cubicBezTo>
                <a:cubicBezTo>
                  <a:pt x="1091" y="208"/>
                  <a:pt x="1091" y="208"/>
                  <a:pt x="1091" y="208"/>
                </a:cubicBezTo>
                <a:cubicBezTo>
                  <a:pt x="1090" y="211"/>
                  <a:pt x="1087" y="217"/>
                  <a:pt x="1083" y="225"/>
                </a:cubicBezTo>
                <a:cubicBezTo>
                  <a:pt x="1079" y="233"/>
                  <a:pt x="1077" y="239"/>
                  <a:pt x="1076" y="242"/>
                </a:cubicBezTo>
                <a:close/>
                <a:moveTo>
                  <a:pt x="1138" y="253"/>
                </a:moveTo>
                <a:cubicBezTo>
                  <a:pt x="1136" y="251"/>
                  <a:pt x="1136" y="251"/>
                  <a:pt x="1136" y="251"/>
                </a:cubicBezTo>
                <a:cubicBezTo>
                  <a:pt x="1134" y="253"/>
                  <a:pt x="1133" y="254"/>
                  <a:pt x="1131" y="255"/>
                </a:cubicBezTo>
                <a:cubicBezTo>
                  <a:pt x="1129" y="256"/>
                  <a:pt x="1126" y="256"/>
                  <a:pt x="1124" y="256"/>
                </a:cubicBezTo>
                <a:cubicBezTo>
                  <a:pt x="1121" y="256"/>
                  <a:pt x="1119" y="255"/>
                  <a:pt x="1118" y="253"/>
                </a:cubicBezTo>
                <a:cubicBezTo>
                  <a:pt x="1117" y="250"/>
                  <a:pt x="1116" y="247"/>
                  <a:pt x="1116" y="244"/>
                </a:cubicBezTo>
                <a:cubicBezTo>
                  <a:pt x="1119" y="244"/>
                  <a:pt x="1123" y="244"/>
                  <a:pt x="1126" y="242"/>
                </a:cubicBezTo>
                <a:cubicBezTo>
                  <a:pt x="1130" y="241"/>
                  <a:pt x="1133" y="240"/>
                  <a:pt x="1136" y="237"/>
                </a:cubicBezTo>
                <a:cubicBezTo>
                  <a:pt x="1138" y="235"/>
                  <a:pt x="1140" y="232"/>
                  <a:pt x="1140" y="229"/>
                </a:cubicBezTo>
                <a:cubicBezTo>
                  <a:pt x="1140" y="226"/>
                  <a:pt x="1139" y="224"/>
                  <a:pt x="1137" y="223"/>
                </a:cubicBezTo>
                <a:cubicBezTo>
                  <a:pt x="1135" y="221"/>
                  <a:pt x="1133" y="220"/>
                  <a:pt x="1130" y="220"/>
                </a:cubicBezTo>
                <a:cubicBezTo>
                  <a:pt x="1126" y="220"/>
                  <a:pt x="1122" y="221"/>
                  <a:pt x="1119" y="224"/>
                </a:cubicBezTo>
                <a:cubicBezTo>
                  <a:pt x="1116" y="226"/>
                  <a:pt x="1114" y="229"/>
                  <a:pt x="1112" y="233"/>
                </a:cubicBezTo>
                <a:cubicBezTo>
                  <a:pt x="1110" y="237"/>
                  <a:pt x="1109" y="241"/>
                  <a:pt x="1109" y="246"/>
                </a:cubicBezTo>
                <a:cubicBezTo>
                  <a:pt x="1109" y="248"/>
                  <a:pt x="1110" y="251"/>
                  <a:pt x="1111" y="253"/>
                </a:cubicBezTo>
                <a:cubicBezTo>
                  <a:pt x="1111" y="255"/>
                  <a:pt x="1113" y="257"/>
                  <a:pt x="1115" y="259"/>
                </a:cubicBezTo>
                <a:cubicBezTo>
                  <a:pt x="1117" y="260"/>
                  <a:pt x="1120" y="261"/>
                  <a:pt x="1123" y="261"/>
                </a:cubicBezTo>
                <a:cubicBezTo>
                  <a:pt x="1126" y="261"/>
                  <a:pt x="1129" y="260"/>
                  <a:pt x="1132" y="258"/>
                </a:cubicBezTo>
                <a:cubicBezTo>
                  <a:pt x="1135" y="257"/>
                  <a:pt x="1136" y="255"/>
                  <a:pt x="1138" y="253"/>
                </a:cubicBezTo>
                <a:close/>
                <a:moveTo>
                  <a:pt x="1128" y="224"/>
                </a:moveTo>
                <a:cubicBezTo>
                  <a:pt x="1130" y="224"/>
                  <a:pt x="1131" y="224"/>
                  <a:pt x="1132" y="225"/>
                </a:cubicBezTo>
                <a:cubicBezTo>
                  <a:pt x="1132" y="226"/>
                  <a:pt x="1133" y="228"/>
                  <a:pt x="1133" y="229"/>
                </a:cubicBezTo>
                <a:cubicBezTo>
                  <a:pt x="1133" y="232"/>
                  <a:pt x="1132" y="234"/>
                  <a:pt x="1130" y="235"/>
                </a:cubicBezTo>
                <a:cubicBezTo>
                  <a:pt x="1129" y="237"/>
                  <a:pt x="1126" y="238"/>
                  <a:pt x="1124" y="239"/>
                </a:cubicBezTo>
                <a:cubicBezTo>
                  <a:pt x="1121" y="240"/>
                  <a:pt x="1119" y="241"/>
                  <a:pt x="1116" y="241"/>
                </a:cubicBezTo>
                <a:cubicBezTo>
                  <a:pt x="1117" y="238"/>
                  <a:pt x="1117" y="236"/>
                  <a:pt x="1118" y="233"/>
                </a:cubicBezTo>
                <a:cubicBezTo>
                  <a:pt x="1119" y="230"/>
                  <a:pt x="1121" y="228"/>
                  <a:pt x="1122" y="226"/>
                </a:cubicBezTo>
                <a:cubicBezTo>
                  <a:pt x="1124" y="225"/>
                  <a:pt x="1126" y="224"/>
                  <a:pt x="1128" y="224"/>
                </a:cubicBezTo>
                <a:close/>
                <a:moveTo>
                  <a:pt x="1175" y="254"/>
                </a:moveTo>
                <a:cubicBezTo>
                  <a:pt x="1182" y="204"/>
                  <a:pt x="1182" y="204"/>
                  <a:pt x="1182" y="204"/>
                </a:cubicBezTo>
                <a:cubicBezTo>
                  <a:pt x="1181" y="204"/>
                  <a:pt x="1181" y="204"/>
                  <a:pt x="1181" y="204"/>
                </a:cubicBezTo>
                <a:cubicBezTo>
                  <a:pt x="1171" y="205"/>
                  <a:pt x="1171" y="205"/>
                  <a:pt x="1171" y="205"/>
                </a:cubicBezTo>
                <a:cubicBezTo>
                  <a:pt x="1170" y="207"/>
                  <a:pt x="1170" y="207"/>
                  <a:pt x="1170" y="207"/>
                </a:cubicBezTo>
                <a:cubicBezTo>
                  <a:pt x="1175" y="208"/>
                  <a:pt x="1175" y="208"/>
                  <a:pt x="1175" y="208"/>
                </a:cubicBezTo>
                <a:cubicBezTo>
                  <a:pt x="1173" y="221"/>
                  <a:pt x="1173" y="221"/>
                  <a:pt x="1173" y="221"/>
                </a:cubicBezTo>
                <a:cubicBezTo>
                  <a:pt x="1171" y="220"/>
                  <a:pt x="1169" y="220"/>
                  <a:pt x="1168" y="220"/>
                </a:cubicBezTo>
                <a:cubicBezTo>
                  <a:pt x="1163" y="220"/>
                  <a:pt x="1159" y="222"/>
                  <a:pt x="1156" y="224"/>
                </a:cubicBezTo>
                <a:cubicBezTo>
                  <a:pt x="1152" y="227"/>
                  <a:pt x="1150" y="230"/>
                  <a:pt x="1148" y="234"/>
                </a:cubicBezTo>
                <a:cubicBezTo>
                  <a:pt x="1146" y="238"/>
                  <a:pt x="1145" y="242"/>
                  <a:pt x="1145" y="246"/>
                </a:cubicBezTo>
                <a:cubicBezTo>
                  <a:pt x="1145" y="250"/>
                  <a:pt x="1146" y="254"/>
                  <a:pt x="1148" y="257"/>
                </a:cubicBezTo>
                <a:cubicBezTo>
                  <a:pt x="1150" y="259"/>
                  <a:pt x="1153" y="261"/>
                  <a:pt x="1157" y="261"/>
                </a:cubicBezTo>
                <a:cubicBezTo>
                  <a:pt x="1159" y="261"/>
                  <a:pt x="1162" y="260"/>
                  <a:pt x="1163" y="259"/>
                </a:cubicBezTo>
                <a:cubicBezTo>
                  <a:pt x="1165" y="258"/>
                  <a:pt x="1167" y="256"/>
                  <a:pt x="1168" y="255"/>
                </a:cubicBezTo>
                <a:cubicBezTo>
                  <a:pt x="1168" y="256"/>
                  <a:pt x="1168" y="256"/>
                  <a:pt x="1168" y="256"/>
                </a:cubicBezTo>
                <a:cubicBezTo>
                  <a:pt x="1168" y="259"/>
                  <a:pt x="1170" y="261"/>
                  <a:pt x="1173" y="261"/>
                </a:cubicBezTo>
                <a:cubicBezTo>
                  <a:pt x="1174" y="261"/>
                  <a:pt x="1176" y="260"/>
                  <a:pt x="1177" y="259"/>
                </a:cubicBezTo>
                <a:cubicBezTo>
                  <a:pt x="1178" y="258"/>
                  <a:pt x="1179" y="257"/>
                  <a:pt x="1180" y="256"/>
                </a:cubicBezTo>
                <a:cubicBezTo>
                  <a:pt x="1179" y="255"/>
                  <a:pt x="1179" y="255"/>
                  <a:pt x="1179" y="255"/>
                </a:cubicBezTo>
                <a:cubicBezTo>
                  <a:pt x="1178" y="256"/>
                  <a:pt x="1177" y="256"/>
                  <a:pt x="1176" y="256"/>
                </a:cubicBezTo>
                <a:cubicBezTo>
                  <a:pt x="1175" y="256"/>
                  <a:pt x="1175" y="256"/>
                  <a:pt x="1175" y="255"/>
                </a:cubicBezTo>
                <a:cubicBezTo>
                  <a:pt x="1175" y="254"/>
                  <a:pt x="1175" y="254"/>
                  <a:pt x="1175" y="254"/>
                </a:cubicBezTo>
                <a:close/>
                <a:moveTo>
                  <a:pt x="1172" y="225"/>
                </a:moveTo>
                <a:cubicBezTo>
                  <a:pt x="1169" y="250"/>
                  <a:pt x="1169" y="250"/>
                  <a:pt x="1169" y="250"/>
                </a:cubicBezTo>
                <a:cubicBezTo>
                  <a:pt x="1168" y="252"/>
                  <a:pt x="1166" y="253"/>
                  <a:pt x="1164" y="254"/>
                </a:cubicBezTo>
                <a:cubicBezTo>
                  <a:pt x="1163" y="256"/>
                  <a:pt x="1161" y="256"/>
                  <a:pt x="1159" y="256"/>
                </a:cubicBezTo>
                <a:cubicBezTo>
                  <a:pt x="1157" y="256"/>
                  <a:pt x="1155" y="255"/>
                  <a:pt x="1154" y="253"/>
                </a:cubicBezTo>
                <a:cubicBezTo>
                  <a:pt x="1153" y="252"/>
                  <a:pt x="1153" y="249"/>
                  <a:pt x="1153" y="246"/>
                </a:cubicBezTo>
                <a:cubicBezTo>
                  <a:pt x="1153" y="242"/>
                  <a:pt x="1153" y="239"/>
                  <a:pt x="1154" y="236"/>
                </a:cubicBezTo>
                <a:cubicBezTo>
                  <a:pt x="1155" y="232"/>
                  <a:pt x="1157" y="230"/>
                  <a:pt x="1159" y="227"/>
                </a:cubicBezTo>
                <a:cubicBezTo>
                  <a:pt x="1161" y="225"/>
                  <a:pt x="1164" y="224"/>
                  <a:pt x="1167" y="224"/>
                </a:cubicBezTo>
                <a:cubicBezTo>
                  <a:pt x="1169" y="224"/>
                  <a:pt x="1171" y="224"/>
                  <a:pt x="1172" y="225"/>
                </a:cubicBezTo>
                <a:close/>
                <a:moveTo>
                  <a:pt x="1198" y="254"/>
                </a:moveTo>
                <a:cubicBezTo>
                  <a:pt x="1202" y="221"/>
                  <a:pt x="1202" y="221"/>
                  <a:pt x="1202" y="221"/>
                </a:cubicBezTo>
                <a:cubicBezTo>
                  <a:pt x="1201" y="220"/>
                  <a:pt x="1201" y="220"/>
                  <a:pt x="1201" y="220"/>
                </a:cubicBezTo>
                <a:cubicBezTo>
                  <a:pt x="1191" y="222"/>
                  <a:pt x="1191" y="222"/>
                  <a:pt x="1191" y="222"/>
                </a:cubicBezTo>
                <a:cubicBezTo>
                  <a:pt x="1190" y="224"/>
                  <a:pt x="1190" y="224"/>
                  <a:pt x="1190" y="224"/>
                </a:cubicBezTo>
                <a:cubicBezTo>
                  <a:pt x="1195" y="226"/>
                  <a:pt x="1195" y="226"/>
                  <a:pt x="1195" y="226"/>
                </a:cubicBezTo>
                <a:cubicBezTo>
                  <a:pt x="1194" y="233"/>
                  <a:pt x="1193" y="239"/>
                  <a:pt x="1192" y="243"/>
                </a:cubicBezTo>
                <a:cubicBezTo>
                  <a:pt x="1191" y="251"/>
                  <a:pt x="1191" y="255"/>
                  <a:pt x="1191" y="256"/>
                </a:cubicBezTo>
                <a:cubicBezTo>
                  <a:pt x="1190" y="258"/>
                  <a:pt x="1191" y="259"/>
                  <a:pt x="1192" y="260"/>
                </a:cubicBezTo>
                <a:cubicBezTo>
                  <a:pt x="1192" y="260"/>
                  <a:pt x="1194" y="261"/>
                  <a:pt x="1195" y="261"/>
                </a:cubicBezTo>
                <a:cubicBezTo>
                  <a:pt x="1197" y="261"/>
                  <a:pt x="1199" y="260"/>
                  <a:pt x="1200" y="259"/>
                </a:cubicBezTo>
                <a:cubicBezTo>
                  <a:pt x="1202" y="258"/>
                  <a:pt x="1203" y="257"/>
                  <a:pt x="1203" y="256"/>
                </a:cubicBezTo>
                <a:cubicBezTo>
                  <a:pt x="1202" y="254"/>
                  <a:pt x="1202" y="254"/>
                  <a:pt x="1202" y="254"/>
                </a:cubicBezTo>
                <a:cubicBezTo>
                  <a:pt x="1202" y="255"/>
                  <a:pt x="1201" y="256"/>
                  <a:pt x="1200" y="256"/>
                </a:cubicBezTo>
                <a:cubicBezTo>
                  <a:pt x="1200" y="256"/>
                  <a:pt x="1199" y="256"/>
                  <a:pt x="1199" y="256"/>
                </a:cubicBezTo>
                <a:cubicBezTo>
                  <a:pt x="1198" y="256"/>
                  <a:pt x="1198" y="256"/>
                  <a:pt x="1198" y="256"/>
                </a:cubicBezTo>
                <a:cubicBezTo>
                  <a:pt x="1198" y="256"/>
                  <a:pt x="1198" y="255"/>
                  <a:pt x="1198" y="255"/>
                </a:cubicBezTo>
                <a:lnTo>
                  <a:pt x="1198" y="254"/>
                </a:lnTo>
                <a:close/>
                <a:moveTo>
                  <a:pt x="1200" y="213"/>
                </a:moveTo>
                <a:cubicBezTo>
                  <a:pt x="1201" y="213"/>
                  <a:pt x="1202" y="212"/>
                  <a:pt x="1203" y="211"/>
                </a:cubicBezTo>
                <a:cubicBezTo>
                  <a:pt x="1204" y="210"/>
                  <a:pt x="1205" y="209"/>
                  <a:pt x="1205" y="207"/>
                </a:cubicBezTo>
                <a:cubicBezTo>
                  <a:pt x="1205" y="206"/>
                  <a:pt x="1204" y="206"/>
                  <a:pt x="1204" y="205"/>
                </a:cubicBezTo>
                <a:cubicBezTo>
                  <a:pt x="1203" y="204"/>
                  <a:pt x="1202" y="204"/>
                  <a:pt x="1201" y="204"/>
                </a:cubicBezTo>
                <a:cubicBezTo>
                  <a:pt x="1200" y="204"/>
                  <a:pt x="1198" y="204"/>
                  <a:pt x="1198" y="205"/>
                </a:cubicBezTo>
                <a:cubicBezTo>
                  <a:pt x="1197" y="206"/>
                  <a:pt x="1196" y="207"/>
                  <a:pt x="1196" y="209"/>
                </a:cubicBezTo>
                <a:cubicBezTo>
                  <a:pt x="1196" y="210"/>
                  <a:pt x="1197" y="211"/>
                  <a:pt x="1197" y="212"/>
                </a:cubicBezTo>
                <a:cubicBezTo>
                  <a:pt x="1198" y="212"/>
                  <a:pt x="1199" y="213"/>
                  <a:pt x="1200" y="213"/>
                </a:cubicBezTo>
                <a:close/>
                <a:moveTo>
                  <a:pt x="1237" y="228"/>
                </a:moveTo>
                <a:cubicBezTo>
                  <a:pt x="1238" y="229"/>
                  <a:pt x="1238" y="229"/>
                  <a:pt x="1238" y="229"/>
                </a:cubicBezTo>
                <a:cubicBezTo>
                  <a:pt x="1240" y="222"/>
                  <a:pt x="1240" y="222"/>
                  <a:pt x="1240" y="222"/>
                </a:cubicBezTo>
                <a:cubicBezTo>
                  <a:pt x="1239" y="221"/>
                  <a:pt x="1238" y="221"/>
                  <a:pt x="1237" y="221"/>
                </a:cubicBezTo>
                <a:cubicBezTo>
                  <a:pt x="1235" y="220"/>
                  <a:pt x="1234" y="220"/>
                  <a:pt x="1232" y="220"/>
                </a:cubicBezTo>
                <a:cubicBezTo>
                  <a:pt x="1228" y="220"/>
                  <a:pt x="1224" y="221"/>
                  <a:pt x="1221" y="224"/>
                </a:cubicBezTo>
                <a:cubicBezTo>
                  <a:pt x="1218" y="227"/>
                  <a:pt x="1216" y="230"/>
                  <a:pt x="1214" y="234"/>
                </a:cubicBezTo>
                <a:cubicBezTo>
                  <a:pt x="1213" y="237"/>
                  <a:pt x="1212" y="241"/>
                  <a:pt x="1212" y="245"/>
                </a:cubicBezTo>
                <a:cubicBezTo>
                  <a:pt x="1212" y="250"/>
                  <a:pt x="1213" y="254"/>
                  <a:pt x="1215" y="257"/>
                </a:cubicBezTo>
                <a:cubicBezTo>
                  <a:pt x="1217" y="259"/>
                  <a:pt x="1220" y="261"/>
                  <a:pt x="1224" y="261"/>
                </a:cubicBezTo>
                <a:cubicBezTo>
                  <a:pt x="1227" y="261"/>
                  <a:pt x="1230" y="260"/>
                  <a:pt x="1232" y="259"/>
                </a:cubicBezTo>
                <a:cubicBezTo>
                  <a:pt x="1235" y="257"/>
                  <a:pt x="1236" y="256"/>
                  <a:pt x="1238" y="254"/>
                </a:cubicBezTo>
                <a:cubicBezTo>
                  <a:pt x="1236" y="252"/>
                  <a:pt x="1236" y="252"/>
                  <a:pt x="1236" y="252"/>
                </a:cubicBezTo>
                <a:cubicBezTo>
                  <a:pt x="1235" y="253"/>
                  <a:pt x="1233" y="254"/>
                  <a:pt x="1232" y="255"/>
                </a:cubicBezTo>
                <a:cubicBezTo>
                  <a:pt x="1230" y="256"/>
                  <a:pt x="1229" y="256"/>
                  <a:pt x="1227" y="256"/>
                </a:cubicBezTo>
                <a:cubicBezTo>
                  <a:pt x="1224" y="256"/>
                  <a:pt x="1222" y="255"/>
                  <a:pt x="1221" y="253"/>
                </a:cubicBezTo>
                <a:cubicBezTo>
                  <a:pt x="1220" y="251"/>
                  <a:pt x="1219" y="248"/>
                  <a:pt x="1219" y="244"/>
                </a:cubicBezTo>
                <a:cubicBezTo>
                  <a:pt x="1219" y="240"/>
                  <a:pt x="1219" y="237"/>
                  <a:pt x="1221" y="234"/>
                </a:cubicBezTo>
                <a:cubicBezTo>
                  <a:pt x="1222" y="231"/>
                  <a:pt x="1223" y="229"/>
                  <a:pt x="1225" y="227"/>
                </a:cubicBezTo>
                <a:cubicBezTo>
                  <a:pt x="1227" y="225"/>
                  <a:pt x="1229" y="225"/>
                  <a:pt x="1231" y="225"/>
                </a:cubicBezTo>
                <a:cubicBezTo>
                  <a:pt x="1232" y="225"/>
                  <a:pt x="1235" y="226"/>
                  <a:pt x="1237" y="228"/>
                </a:cubicBezTo>
                <a:close/>
                <a:moveTo>
                  <a:pt x="1255" y="254"/>
                </a:moveTo>
                <a:cubicBezTo>
                  <a:pt x="1260" y="221"/>
                  <a:pt x="1260" y="221"/>
                  <a:pt x="1260" y="221"/>
                </a:cubicBezTo>
                <a:cubicBezTo>
                  <a:pt x="1259" y="220"/>
                  <a:pt x="1259" y="220"/>
                  <a:pt x="1259" y="220"/>
                </a:cubicBezTo>
                <a:cubicBezTo>
                  <a:pt x="1249" y="222"/>
                  <a:pt x="1249" y="222"/>
                  <a:pt x="1249" y="222"/>
                </a:cubicBezTo>
                <a:cubicBezTo>
                  <a:pt x="1248" y="224"/>
                  <a:pt x="1248" y="224"/>
                  <a:pt x="1248" y="224"/>
                </a:cubicBezTo>
                <a:cubicBezTo>
                  <a:pt x="1253" y="226"/>
                  <a:pt x="1253" y="226"/>
                  <a:pt x="1253" y="226"/>
                </a:cubicBezTo>
                <a:cubicBezTo>
                  <a:pt x="1252" y="233"/>
                  <a:pt x="1251" y="239"/>
                  <a:pt x="1250" y="243"/>
                </a:cubicBezTo>
                <a:cubicBezTo>
                  <a:pt x="1249" y="251"/>
                  <a:pt x="1248" y="255"/>
                  <a:pt x="1248" y="256"/>
                </a:cubicBezTo>
                <a:cubicBezTo>
                  <a:pt x="1248" y="258"/>
                  <a:pt x="1249" y="259"/>
                  <a:pt x="1249" y="260"/>
                </a:cubicBezTo>
                <a:cubicBezTo>
                  <a:pt x="1250" y="260"/>
                  <a:pt x="1251" y="261"/>
                  <a:pt x="1253" y="261"/>
                </a:cubicBezTo>
                <a:cubicBezTo>
                  <a:pt x="1255" y="261"/>
                  <a:pt x="1256" y="260"/>
                  <a:pt x="1258" y="259"/>
                </a:cubicBezTo>
                <a:cubicBezTo>
                  <a:pt x="1259" y="258"/>
                  <a:pt x="1260" y="257"/>
                  <a:pt x="1261" y="256"/>
                </a:cubicBezTo>
                <a:cubicBezTo>
                  <a:pt x="1260" y="254"/>
                  <a:pt x="1260" y="254"/>
                  <a:pt x="1260" y="254"/>
                </a:cubicBezTo>
                <a:cubicBezTo>
                  <a:pt x="1259" y="255"/>
                  <a:pt x="1259" y="256"/>
                  <a:pt x="1258" y="256"/>
                </a:cubicBezTo>
                <a:cubicBezTo>
                  <a:pt x="1258" y="256"/>
                  <a:pt x="1257" y="256"/>
                  <a:pt x="1256" y="256"/>
                </a:cubicBezTo>
                <a:cubicBezTo>
                  <a:pt x="1256" y="256"/>
                  <a:pt x="1256" y="256"/>
                  <a:pt x="1256" y="256"/>
                </a:cubicBezTo>
                <a:cubicBezTo>
                  <a:pt x="1255" y="256"/>
                  <a:pt x="1255" y="255"/>
                  <a:pt x="1255" y="255"/>
                </a:cubicBezTo>
                <a:lnTo>
                  <a:pt x="1255" y="254"/>
                </a:lnTo>
                <a:close/>
                <a:moveTo>
                  <a:pt x="1258" y="213"/>
                </a:moveTo>
                <a:cubicBezTo>
                  <a:pt x="1259" y="213"/>
                  <a:pt x="1260" y="212"/>
                  <a:pt x="1261" y="211"/>
                </a:cubicBezTo>
                <a:cubicBezTo>
                  <a:pt x="1262" y="210"/>
                  <a:pt x="1262" y="209"/>
                  <a:pt x="1262" y="207"/>
                </a:cubicBezTo>
                <a:cubicBezTo>
                  <a:pt x="1262" y="206"/>
                  <a:pt x="1262" y="206"/>
                  <a:pt x="1261" y="205"/>
                </a:cubicBezTo>
                <a:cubicBezTo>
                  <a:pt x="1261" y="204"/>
                  <a:pt x="1260" y="204"/>
                  <a:pt x="1259" y="204"/>
                </a:cubicBezTo>
                <a:cubicBezTo>
                  <a:pt x="1257" y="204"/>
                  <a:pt x="1256" y="204"/>
                  <a:pt x="1255" y="205"/>
                </a:cubicBezTo>
                <a:cubicBezTo>
                  <a:pt x="1254" y="206"/>
                  <a:pt x="1254" y="207"/>
                  <a:pt x="1254" y="209"/>
                </a:cubicBezTo>
                <a:cubicBezTo>
                  <a:pt x="1254" y="210"/>
                  <a:pt x="1254" y="211"/>
                  <a:pt x="1255" y="212"/>
                </a:cubicBezTo>
                <a:cubicBezTo>
                  <a:pt x="1256" y="212"/>
                  <a:pt x="1257" y="213"/>
                  <a:pt x="1258" y="213"/>
                </a:cubicBezTo>
                <a:close/>
                <a:moveTo>
                  <a:pt x="1282" y="229"/>
                </a:moveTo>
                <a:cubicBezTo>
                  <a:pt x="1283" y="221"/>
                  <a:pt x="1283" y="221"/>
                  <a:pt x="1283" y="221"/>
                </a:cubicBezTo>
                <a:cubicBezTo>
                  <a:pt x="1281" y="220"/>
                  <a:pt x="1281" y="220"/>
                  <a:pt x="1281" y="220"/>
                </a:cubicBezTo>
                <a:cubicBezTo>
                  <a:pt x="1273" y="222"/>
                  <a:pt x="1273" y="222"/>
                  <a:pt x="1273" y="222"/>
                </a:cubicBezTo>
                <a:cubicBezTo>
                  <a:pt x="1272" y="224"/>
                  <a:pt x="1272" y="224"/>
                  <a:pt x="1272" y="224"/>
                </a:cubicBezTo>
                <a:cubicBezTo>
                  <a:pt x="1275" y="226"/>
                  <a:pt x="1275" y="226"/>
                  <a:pt x="1275" y="226"/>
                </a:cubicBezTo>
                <a:cubicBezTo>
                  <a:pt x="1271" y="260"/>
                  <a:pt x="1271" y="260"/>
                  <a:pt x="1271" y="260"/>
                </a:cubicBezTo>
                <a:cubicBezTo>
                  <a:pt x="1278" y="260"/>
                  <a:pt x="1278" y="260"/>
                  <a:pt x="1278" y="260"/>
                </a:cubicBezTo>
                <a:cubicBezTo>
                  <a:pt x="1281" y="235"/>
                  <a:pt x="1281" y="235"/>
                  <a:pt x="1281" y="235"/>
                </a:cubicBezTo>
                <a:cubicBezTo>
                  <a:pt x="1283" y="232"/>
                  <a:pt x="1285" y="230"/>
                  <a:pt x="1287" y="228"/>
                </a:cubicBezTo>
                <a:cubicBezTo>
                  <a:pt x="1289" y="226"/>
                  <a:pt x="1291" y="225"/>
                  <a:pt x="1293" y="225"/>
                </a:cubicBezTo>
                <a:cubicBezTo>
                  <a:pt x="1295" y="225"/>
                  <a:pt x="1296" y="226"/>
                  <a:pt x="1297" y="226"/>
                </a:cubicBezTo>
                <a:cubicBezTo>
                  <a:pt x="1297" y="227"/>
                  <a:pt x="1298" y="229"/>
                  <a:pt x="1298" y="231"/>
                </a:cubicBezTo>
                <a:cubicBezTo>
                  <a:pt x="1298" y="233"/>
                  <a:pt x="1297" y="234"/>
                  <a:pt x="1297" y="236"/>
                </a:cubicBezTo>
                <a:cubicBezTo>
                  <a:pt x="1297" y="238"/>
                  <a:pt x="1297" y="240"/>
                  <a:pt x="1296" y="243"/>
                </a:cubicBezTo>
                <a:cubicBezTo>
                  <a:pt x="1296" y="245"/>
                  <a:pt x="1296" y="245"/>
                  <a:pt x="1296" y="245"/>
                </a:cubicBezTo>
                <a:cubicBezTo>
                  <a:pt x="1295" y="248"/>
                  <a:pt x="1295" y="248"/>
                  <a:pt x="1295" y="248"/>
                </a:cubicBezTo>
                <a:cubicBezTo>
                  <a:pt x="1294" y="252"/>
                  <a:pt x="1294" y="255"/>
                  <a:pt x="1294" y="256"/>
                </a:cubicBezTo>
                <a:cubicBezTo>
                  <a:pt x="1294" y="259"/>
                  <a:pt x="1295" y="261"/>
                  <a:pt x="1298" y="261"/>
                </a:cubicBezTo>
                <a:cubicBezTo>
                  <a:pt x="1300" y="261"/>
                  <a:pt x="1301" y="260"/>
                  <a:pt x="1302" y="260"/>
                </a:cubicBezTo>
                <a:cubicBezTo>
                  <a:pt x="1303" y="259"/>
                  <a:pt x="1304" y="259"/>
                  <a:pt x="1305" y="258"/>
                </a:cubicBezTo>
                <a:cubicBezTo>
                  <a:pt x="1305" y="258"/>
                  <a:pt x="1306" y="257"/>
                  <a:pt x="1306" y="257"/>
                </a:cubicBezTo>
                <a:cubicBezTo>
                  <a:pt x="1305" y="255"/>
                  <a:pt x="1305" y="255"/>
                  <a:pt x="1305" y="255"/>
                </a:cubicBezTo>
                <a:cubicBezTo>
                  <a:pt x="1304" y="256"/>
                  <a:pt x="1303" y="256"/>
                  <a:pt x="1302" y="256"/>
                </a:cubicBezTo>
                <a:cubicBezTo>
                  <a:pt x="1301" y="256"/>
                  <a:pt x="1301" y="256"/>
                  <a:pt x="1301" y="255"/>
                </a:cubicBezTo>
                <a:cubicBezTo>
                  <a:pt x="1301" y="253"/>
                  <a:pt x="1301" y="250"/>
                  <a:pt x="1302" y="246"/>
                </a:cubicBezTo>
                <a:cubicBezTo>
                  <a:pt x="1303" y="243"/>
                  <a:pt x="1303" y="243"/>
                  <a:pt x="1303" y="243"/>
                </a:cubicBezTo>
                <a:cubicBezTo>
                  <a:pt x="1303" y="241"/>
                  <a:pt x="1303" y="241"/>
                  <a:pt x="1303" y="241"/>
                </a:cubicBezTo>
                <a:cubicBezTo>
                  <a:pt x="1304" y="236"/>
                  <a:pt x="1305" y="232"/>
                  <a:pt x="1305" y="230"/>
                </a:cubicBezTo>
                <a:cubicBezTo>
                  <a:pt x="1305" y="227"/>
                  <a:pt x="1304" y="224"/>
                  <a:pt x="1302" y="223"/>
                </a:cubicBezTo>
                <a:cubicBezTo>
                  <a:pt x="1301" y="221"/>
                  <a:pt x="1299" y="220"/>
                  <a:pt x="1296" y="220"/>
                </a:cubicBezTo>
                <a:cubicBezTo>
                  <a:pt x="1294" y="220"/>
                  <a:pt x="1291" y="221"/>
                  <a:pt x="1289" y="223"/>
                </a:cubicBezTo>
                <a:cubicBezTo>
                  <a:pt x="1286" y="224"/>
                  <a:pt x="1284" y="227"/>
                  <a:pt x="1282" y="229"/>
                </a:cubicBezTo>
                <a:close/>
                <a:moveTo>
                  <a:pt x="1342" y="253"/>
                </a:moveTo>
                <a:cubicBezTo>
                  <a:pt x="1340" y="251"/>
                  <a:pt x="1340" y="251"/>
                  <a:pt x="1340" y="251"/>
                </a:cubicBezTo>
                <a:cubicBezTo>
                  <a:pt x="1339" y="253"/>
                  <a:pt x="1337" y="254"/>
                  <a:pt x="1335" y="255"/>
                </a:cubicBezTo>
                <a:cubicBezTo>
                  <a:pt x="1333" y="256"/>
                  <a:pt x="1331" y="256"/>
                  <a:pt x="1329" y="256"/>
                </a:cubicBezTo>
                <a:cubicBezTo>
                  <a:pt x="1326" y="256"/>
                  <a:pt x="1323" y="255"/>
                  <a:pt x="1322" y="253"/>
                </a:cubicBezTo>
                <a:cubicBezTo>
                  <a:pt x="1321" y="250"/>
                  <a:pt x="1320" y="247"/>
                  <a:pt x="1320" y="244"/>
                </a:cubicBezTo>
                <a:cubicBezTo>
                  <a:pt x="1323" y="244"/>
                  <a:pt x="1327" y="244"/>
                  <a:pt x="1330" y="242"/>
                </a:cubicBezTo>
                <a:cubicBezTo>
                  <a:pt x="1334" y="241"/>
                  <a:pt x="1337" y="240"/>
                  <a:pt x="1340" y="237"/>
                </a:cubicBezTo>
                <a:cubicBezTo>
                  <a:pt x="1342" y="235"/>
                  <a:pt x="1344" y="232"/>
                  <a:pt x="1344" y="229"/>
                </a:cubicBezTo>
                <a:cubicBezTo>
                  <a:pt x="1344" y="226"/>
                  <a:pt x="1343" y="224"/>
                  <a:pt x="1341" y="223"/>
                </a:cubicBezTo>
                <a:cubicBezTo>
                  <a:pt x="1340" y="221"/>
                  <a:pt x="1337" y="220"/>
                  <a:pt x="1334" y="220"/>
                </a:cubicBezTo>
                <a:cubicBezTo>
                  <a:pt x="1330" y="220"/>
                  <a:pt x="1326" y="221"/>
                  <a:pt x="1323" y="224"/>
                </a:cubicBezTo>
                <a:cubicBezTo>
                  <a:pt x="1320" y="226"/>
                  <a:pt x="1318" y="229"/>
                  <a:pt x="1316" y="233"/>
                </a:cubicBezTo>
                <a:cubicBezTo>
                  <a:pt x="1314" y="237"/>
                  <a:pt x="1313" y="241"/>
                  <a:pt x="1313" y="246"/>
                </a:cubicBezTo>
                <a:cubicBezTo>
                  <a:pt x="1313" y="248"/>
                  <a:pt x="1314" y="251"/>
                  <a:pt x="1315" y="253"/>
                </a:cubicBezTo>
                <a:cubicBezTo>
                  <a:pt x="1316" y="255"/>
                  <a:pt x="1317" y="257"/>
                  <a:pt x="1319" y="259"/>
                </a:cubicBezTo>
                <a:cubicBezTo>
                  <a:pt x="1321" y="260"/>
                  <a:pt x="1324" y="261"/>
                  <a:pt x="1327" y="261"/>
                </a:cubicBezTo>
                <a:cubicBezTo>
                  <a:pt x="1330" y="261"/>
                  <a:pt x="1333" y="260"/>
                  <a:pt x="1336" y="258"/>
                </a:cubicBezTo>
                <a:cubicBezTo>
                  <a:pt x="1339" y="257"/>
                  <a:pt x="1341" y="255"/>
                  <a:pt x="1342" y="253"/>
                </a:cubicBezTo>
                <a:close/>
                <a:moveTo>
                  <a:pt x="1332" y="224"/>
                </a:moveTo>
                <a:cubicBezTo>
                  <a:pt x="1334" y="224"/>
                  <a:pt x="1335" y="224"/>
                  <a:pt x="1336" y="225"/>
                </a:cubicBezTo>
                <a:cubicBezTo>
                  <a:pt x="1337" y="226"/>
                  <a:pt x="1337" y="228"/>
                  <a:pt x="1337" y="229"/>
                </a:cubicBezTo>
                <a:cubicBezTo>
                  <a:pt x="1337" y="232"/>
                  <a:pt x="1336" y="234"/>
                  <a:pt x="1334" y="235"/>
                </a:cubicBezTo>
                <a:cubicBezTo>
                  <a:pt x="1333" y="237"/>
                  <a:pt x="1331" y="238"/>
                  <a:pt x="1328" y="239"/>
                </a:cubicBezTo>
                <a:cubicBezTo>
                  <a:pt x="1325" y="240"/>
                  <a:pt x="1323" y="241"/>
                  <a:pt x="1321" y="241"/>
                </a:cubicBezTo>
                <a:cubicBezTo>
                  <a:pt x="1321" y="238"/>
                  <a:pt x="1321" y="236"/>
                  <a:pt x="1322" y="233"/>
                </a:cubicBezTo>
                <a:cubicBezTo>
                  <a:pt x="1323" y="230"/>
                  <a:pt x="1325" y="228"/>
                  <a:pt x="1326" y="226"/>
                </a:cubicBezTo>
                <a:cubicBezTo>
                  <a:pt x="1328" y="225"/>
                  <a:pt x="1330" y="224"/>
                  <a:pt x="1332" y="22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44943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467544" y="4581128"/>
            <a:ext cx="184731" cy="369332"/>
          </a:xfrm>
          <a:prstGeom prst="rect">
            <a:avLst/>
          </a:prstGeom>
          <a:noFill/>
        </p:spPr>
        <p:txBody>
          <a:bodyPr wrap="none" rtlCol="0">
            <a:spAutoFit/>
          </a:bodyPr>
          <a:lstStyle/>
          <a:p>
            <a:endParaRPr lang="en-US" dirty="0"/>
          </a:p>
        </p:txBody>
      </p:sp>
      <p:sp>
        <p:nvSpPr>
          <p:cNvPr id="11" name="Rectangle 10"/>
          <p:cNvSpPr/>
          <p:nvPr/>
        </p:nvSpPr>
        <p:spPr>
          <a:xfrm>
            <a:off x="3011350" y="4758357"/>
            <a:ext cx="3039414" cy="7780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3001032" y="4246163"/>
            <a:ext cx="3039414" cy="5086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999591" y="3730389"/>
            <a:ext cx="3039414" cy="5086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003398" y="3218195"/>
            <a:ext cx="3039414" cy="5086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03398" y="3218196"/>
            <a:ext cx="3039414" cy="23181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598969" y="3790561"/>
            <a:ext cx="1362681" cy="461665"/>
          </a:xfrm>
          <a:prstGeom prst="rect">
            <a:avLst/>
          </a:prstGeom>
          <a:noFill/>
        </p:spPr>
        <p:txBody>
          <a:bodyPr wrap="none" rtlCol="0">
            <a:spAutoFit/>
          </a:bodyPr>
          <a:lstStyle/>
          <a:p>
            <a:r>
              <a:rPr lang="en-US" sz="2400" dirty="0" err="1">
                <a:latin typeface="Symbol" panose="05050102010706020507" pitchFamily="18" charset="2"/>
              </a:rPr>
              <a:t>t</a:t>
            </a:r>
            <a:r>
              <a:rPr lang="en-US" sz="2400" baseline="-25000" dirty="0" err="1"/>
              <a:t>c</a:t>
            </a:r>
            <a:r>
              <a:rPr lang="en-US" sz="2400" baseline="-25000" dirty="0"/>
              <a:t> </a:t>
            </a:r>
            <a:r>
              <a:rPr lang="en-US" sz="2400" dirty="0"/>
              <a:t>=1.5 Pa</a:t>
            </a:r>
            <a:endParaRPr lang="en-US" sz="2400" baseline="-25000" dirty="0"/>
          </a:p>
        </p:txBody>
      </p:sp>
      <p:sp>
        <p:nvSpPr>
          <p:cNvPr id="23" name="TextBox 22"/>
          <p:cNvSpPr txBox="1"/>
          <p:nvPr/>
        </p:nvSpPr>
        <p:spPr>
          <a:xfrm>
            <a:off x="3062647" y="3308037"/>
            <a:ext cx="1362681" cy="461665"/>
          </a:xfrm>
          <a:prstGeom prst="rect">
            <a:avLst/>
          </a:prstGeom>
          <a:noFill/>
        </p:spPr>
        <p:txBody>
          <a:bodyPr wrap="none" rtlCol="0">
            <a:spAutoFit/>
          </a:bodyPr>
          <a:lstStyle/>
          <a:p>
            <a:r>
              <a:rPr lang="en-US" sz="2400" dirty="0" err="1">
                <a:latin typeface="Symbol" panose="05050102010706020507" pitchFamily="18" charset="2"/>
              </a:rPr>
              <a:t>t</a:t>
            </a:r>
            <a:r>
              <a:rPr lang="en-US" sz="2400" baseline="-25000" dirty="0" err="1"/>
              <a:t>c</a:t>
            </a:r>
            <a:r>
              <a:rPr lang="en-US" sz="2400" baseline="-25000" dirty="0"/>
              <a:t> </a:t>
            </a:r>
            <a:r>
              <a:rPr lang="en-US" sz="2400" dirty="0"/>
              <a:t>=2.2 Pa</a:t>
            </a:r>
            <a:endParaRPr lang="en-US" sz="2400" baseline="-25000" dirty="0"/>
          </a:p>
        </p:txBody>
      </p:sp>
      <p:sp>
        <p:nvSpPr>
          <p:cNvPr id="24" name="TextBox 23"/>
          <p:cNvSpPr txBox="1"/>
          <p:nvPr/>
        </p:nvSpPr>
        <p:spPr>
          <a:xfrm>
            <a:off x="4343027" y="4375367"/>
            <a:ext cx="1362681" cy="461665"/>
          </a:xfrm>
          <a:prstGeom prst="rect">
            <a:avLst/>
          </a:prstGeom>
          <a:noFill/>
        </p:spPr>
        <p:txBody>
          <a:bodyPr wrap="none" rtlCol="0">
            <a:spAutoFit/>
          </a:bodyPr>
          <a:lstStyle/>
          <a:p>
            <a:r>
              <a:rPr lang="en-US" sz="2400" dirty="0" err="1">
                <a:latin typeface="Symbol" panose="05050102010706020507" pitchFamily="18" charset="2"/>
              </a:rPr>
              <a:t>t</a:t>
            </a:r>
            <a:r>
              <a:rPr lang="en-US" sz="2400" baseline="-25000" dirty="0" err="1"/>
              <a:t>c</a:t>
            </a:r>
            <a:r>
              <a:rPr lang="en-US" sz="2400" baseline="-25000" dirty="0"/>
              <a:t> </a:t>
            </a:r>
            <a:r>
              <a:rPr lang="en-US" sz="2400" dirty="0"/>
              <a:t>=3.0 Pa</a:t>
            </a:r>
            <a:endParaRPr lang="en-US" sz="2400" baseline="-25000" dirty="0"/>
          </a:p>
        </p:txBody>
      </p:sp>
      <p:sp>
        <p:nvSpPr>
          <p:cNvPr id="14" name="Arc 13"/>
          <p:cNvSpPr/>
          <p:nvPr/>
        </p:nvSpPr>
        <p:spPr>
          <a:xfrm rot="16200000">
            <a:off x="4493054" y="1767779"/>
            <a:ext cx="4636396" cy="7556086"/>
          </a:xfrm>
          <a:prstGeom prst="arc">
            <a:avLst>
              <a:gd name="adj1" fmla="val 16200000"/>
              <a:gd name="adj2" fmla="val 20477559"/>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p:cNvCxnSpPr/>
          <p:nvPr/>
        </p:nvCxnSpPr>
        <p:spPr>
          <a:xfrm>
            <a:off x="5547119" y="5411771"/>
            <a:ext cx="0" cy="901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04147" y="5411771"/>
            <a:ext cx="0" cy="901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342352" y="4993411"/>
            <a:ext cx="708656" cy="461665"/>
          </a:xfrm>
          <a:prstGeom prst="rect">
            <a:avLst/>
          </a:prstGeom>
          <a:noFill/>
        </p:spPr>
        <p:txBody>
          <a:bodyPr wrap="none" rtlCol="0">
            <a:spAutoFit/>
          </a:bodyPr>
          <a:lstStyle/>
          <a:p>
            <a:r>
              <a:rPr lang="en-US" sz="2400" dirty="0"/>
              <a:t>4 Pa</a:t>
            </a:r>
            <a:endParaRPr lang="en-US" sz="2400" baseline="-25000" dirty="0"/>
          </a:p>
        </p:txBody>
      </p:sp>
      <p:sp>
        <p:nvSpPr>
          <p:cNvPr id="25" name="TextBox 24"/>
          <p:cNvSpPr txBox="1"/>
          <p:nvPr/>
        </p:nvSpPr>
        <p:spPr>
          <a:xfrm>
            <a:off x="4317453" y="5007049"/>
            <a:ext cx="708656" cy="461665"/>
          </a:xfrm>
          <a:prstGeom prst="rect">
            <a:avLst/>
          </a:prstGeom>
          <a:noFill/>
        </p:spPr>
        <p:txBody>
          <a:bodyPr wrap="none" rtlCol="0">
            <a:spAutoFit/>
          </a:bodyPr>
          <a:lstStyle/>
          <a:p>
            <a:r>
              <a:rPr lang="en-US" sz="2400" dirty="0"/>
              <a:t>3 Pa</a:t>
            </a:r>
            <a:endParaRPr lang="en-US" sz="2400" baseline="-25000" dirty="0"/>
          </a:p>
        </p:txBody>
      </p:sp>
      <p:cxnSp>
        <p:nvCxnSpPr>
          <p:cNvPr id="26" name="Straight Connector 25"/>
          <p:cNvCxnSpPr/>
          <p:nvPr/>
        </p:nvCxnSpPr>
        <p:spPr>
          <a:xfrm>
            <a:off x="3586331" y="5418315"/>
            <a:ext cx="0" cy="901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380672" y="4997625"/>
            <a:ext cx="708656" cy="461665"/>
          </a:xfrm>
          <a:prstGeom prst="rect">
            <a:avLst/>
          </a:prstGeom>
          <a:noFill/>
        </p:spPr>
        <p:txBody>
          <a:bodyPr wrap="none" rtlCol="0">
            <a:spAutoFit/>
          </a:bodyPr>
          <a:lstStyle/>
          <a:p>
            <a:r>
              <a:rPr lang="en-US" sz="2400" dirty="0"/>
              <a:t>2 Pa</a:t>
            </a:r>
            <a:endParaRPr lang="en-US" sz="2400" baseline="-25000" dirty="0"/>
          </a:p>
        </p:txBody>
      </p:sp>
      <p:sp>
        <p:nvSpPr>
          <p:cNvPr id="4" name="Oval 3"/>
          <p:cNvSpPr/>
          <p:nvPr/>
        </p:nvSpPr>
        <p:spPr>
          <a:xfrm>
            <a:off x="3662992" y="4155466"/>
            <a:ext cx="144016" cy="1670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cxnSpLocks/>
          </p:cNvCxnSpPr>
          <p:nvPr/>
        </p:nvCxnSpPr>
        <p:spPr>
          <a:xfrm>
            <a:off x="2544791" y="3261753"/>
            <a:ext cx="1041540" cy="8937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itle 1">
            <a:extLst>
              <a:ext uri="{FF2B5EF4-FFF2-40B4-BE49-F238E27FC236}">
                <a16:creationId xmlns:a16="http://schemas.microsoft.com/office/drawing/2014/main" id="{42B72B77-60B8-4020-AA9F-D0EC19F1F2BD}"/>
              </a:ext>
            </a:extLst>
          </p:cNvPr>
          <p:cNvSpPr>
            <a:spLocks noGrp="1"/>
          </p:cNvSpPr>
          <p:nvPr>
            <p:ph type="title"/>
          </p:nvPr>
        </p:nvSpPr>
        <p:spPr>
          <a:xfrm>
            <a:off x="457200" y="116632"/>
            <a:ext cx="8229600" cy="504056"/>
          </a:xfrm>
        </p:spPr>
        <p:txBody>
          <a:bodyPr>
            <a:noAutofit/>
          </a:bodyPr>
          <a:lstStyle/>
          <a:p>
            <a:r>
              <a:rPr lang="en-US" sz="3600" b="1" dirty="0"/>
              <a:t>Proposed equation form</a:t>
            </a:r>
          </a:p>
        </p:txBody>
      </p:sp>
      <p:sp>
        <p:nvSpPr>
          <p:cNvPr id="30" name="TextBox 29">
            <a:extLst>
              <a:ext uri="{FF2B5EF4-FFF2-40B4-BE49-F238E27FC236}">
                <a16:creationId xmlns:a16="http://schemas.microsoft.com/office/drawing/2014/main" id="{8DFEEE0D-9940-4464-9634-4B0E0C2476F9}"/>
              </a:ext>
            </a:extLst>
          </p:cNvPr>
          <p:cNvSpPr txBox="1"/>
          <p:nvPr/>
        </p:nvSpPr>
        <p:spPr>
          <a:xfrm>
            <a:off x="5961650" y="2953790"/>
            <a:ext cx="2685735" cy="461665"/>
          </a:xfrm>
          <a:prstGeom prst="rect">
            <a:avLst/>
          </a:prstGeom>
          <a:noFill/>
        </p:spPr>
        <p:txBody>
          <a:bodyPr wrap="none" rtlCol="0">
            <a:spAutoFit/>
          </a:bodyPr>
          <a:lstStyle/>
          <a:p>
            <a:r>
              <a:rPr lang="en-US" sz="2400" dirty="0"/>
              <a:t>Original bed surface</a:t>
            </a:r>
          </a:p>
        </p:txBody>
      </p:sp>
      <p:sp>
        <p:nvSpPr>
          <p:cNvPr id="31" name="TextBox 30">
            <a:extLst>
              <a:ext uri="{FF2B5EF4-FFF2-40B4-BE49-F238E27FC236}">
                <a16:creationId xmlns:a16="http://schemas.microsoft.com/office/drawing/2014/main" id="{D838A58A-CA6C-457A-8BAA-0FF72ADA11B8}"/>
              </a:ext>
            </a:extLst>
          </p:cNvPr>
          <p:cNvSpPr txBox="1"/>
          <p:nvPr/>
        </p:nvSpPr>
        <p:spPr>
          <a:xfrm>
            <a:off x="827584" y="4226623"/>
            <a:ext cx="1872208" cy="830997"/>
          </a:xfrm>
          <a:prstGeom prst="rect">
            <a:avLst/>
          </a:prstGeom>
          <a:noFill/>
        </p:spPr>
        <p:txBody>
          <a:bodyPr wrap="square" rtlCol="0">
            <a:spAutoFit/>
          </a:bodyPr>
          <a:lstStyle/>
          <a:p>
            <a:pPr algn="ctr"/>
            <a:r>
              <a:rPr lang="en-US" sz="2400" dirty="0"/>
              <a:t>Increasing scour depth</a:t>
            </a:r>
          </a:p>
        </p:txBody>
      </p:sp>
      <p:sp>
        <p:nvSpPr>
          <p:cNvPr id="32" name="TextBox 31">
            <a:extLst>
              <a:ext uri="{FF2B5EF4-FFF2-40B4-BE49-F238E27FC236}">
                <a16:creationId xmlns:a16="http://schemas.microsoft.com/office/drawing/2014/main" id="{6101B105-6376-4D0A-8FD1-92C241B612A5}"/>
              </a:ext>
            </a:extLst>
          </p:cNvPr>
          <p:cNvSpPr txBox="1"/>
          <p:nvPr/>
        </p:nvSpPr>
        <p:spPr>
          <a:xfrm>
            <a:off x="2913503" y="5835753"/>
            <a:ext cx="3039414" cy="830997"/>
          </a:xfrm>
          <a:prstGeom prst="rect">
            <a:avLst/>
          </a:prstGeom>
          <a:noFill/>
        </p:spPr>
        <p:txBody>
          <a:bodyPr wrap="square" rtlCol="0">
            <a:spAutoFit/>
          </a:bodyPr>
          <a:lstStyle/>
          <a:p>
            <a:pPr algn="ctr"/>
            <a:r>
              <a:rPr lang="en-US" sz="2400" dirty="0"/>
              <a:t>Maximum applied shear stress</a:t>
            </a:r>
          </a:p>
        </p:txBody>
      </p:sp>
      <p:cxnSp>
        <p:nvCxnSpPr>
          <p:cNvPr id="33" name="Straight Arrow Connector 32">
            <a:extLst>
              <a:ext uri="{FF2B5EF4-FFF2-40B4-BE49-F238E27FC236}">
                <a16:creationId xmlns:a16="http://schemas.microsoft.com/office/drawing/2014/main" id="{1E820341-6989-4051-B93C-1014B8E6022F}"/>
              </a:ext>
            </a:extLst>
          </p:cNvPr>
          <p:cNvCxnSpPr/>
          <p:nvPr/>
        </p:nvCxnSpPr>
        <p:spPr>
          <a:xfrm>
            <a:off x="2699792" y="3645023"/>
            <a:ext cx="0" cy="18722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Content Placeholder 2">
            <a:extLst>
              <a:ext uri="{FF2B5EF4-FFF2-40B4-BE49-F238E27FC236}">
                <a16:creationId xmlns:a16="http://schemas.microsoft.com/office/drawing/2014/main" id="{F11B746E-5FB4-4569-B53A-D23D1EBFA42B}"/>
              </a:ext>
            </a:extLst>
          </p:cNvPr>
          <p:cNvSpPr txBox="1">
            <a:spLocks/>
          </p:cNvSpPr>
          <p:nvPr/>
        </p:nvSpPr>
        <p:spPr>
          <a:xfrm>
            <a:off x="457200" y="1052737"/>
            <a:ext cx="8229600" cy="18722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u="sng" dirty="0"/>
              <a:t>Combine equations:</a:t>
            </a:r>
            <a:r>
              <a:rPr lang="en-US" dirty="0"/>
              <a:t> Maximum scour depth when driving shear stress is no longer &gt; critical shear stress</a:t>
            </a:r>
          </a:p>
        </p:txBody>
      </p:sp>
      <p:sp>
        <p:nvSpPr>
          <p:cNvPr id="35" name="TextBox 34">
            <a:extLst>
              <a:ext uri="{FF2B5EF4-FFF2-40B4-BE49-F238E27FC236}">
                <a16:creationId xmlns:a16="http://schemas.microsoft.com/office/drawing/2014/main" id="{A837B991-EC64-4627-AEF6-E00B60D03D21}"/>
              </a:ext>
            </a:extLst>
          </p:cNvPr>
          <p:cNvSpPr txBox="1"/>
          <p:nvPr/>
        </p:nvSpPr>
        <p:spPr>
          <a:xfrm>
            <a:off x="457200" y="2799114"/>
            <a:ext cx="2571186" cy="830997"/>
          </a:xfrm>
          <a:prstGeom prst="rect">
            <a:avLst/>
          </a:prstGeom>
          <a:noFill/>
        </p:spPr>
        <p:txBody>
          <a:bodyPr wrap="square" rtlCol="0">
            <a:spAutoFit/>
          </a:bodyPr>
          <a:lstStyle/>
          <a:p>
            <a:r>
              <a:rPr lang="en-US" sz="2400" dirty="0"/>
              <a:t>Scour stops, maximum depth</a:t>
            </a:r>
          </a:p>
        </p:txBody>
      </p:sp>
    </p:spTree>
    <p:extLst>
      <p:ext uri="{BB962C8B-B14F-4D97-AF65-F5344CB8AC3E}">
        <p14:creationId xmlns:p14="http://schemas.microsoft.com/office/powerpoint/2010/main" val="1659924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42B72B77-60B8-4020-AA9F-D0EC19F1F2BD}"/>
              </a:ext>
            </a:extLst>
          </p:cNvPr>
          <p:cNvSpPr>
            <a:spLocks noGrp="1"/>
          </p:cNvSpPr>
          <p:nvPr>
            <p:ph type="title"/>
          </p:nvPr>
        </p:nvSpPr>
        <p:spPr>
          <a:xfrm>
            <a:off x="457200" y="116632"/>
            <a:ext cx="8229600" cy="504056"/>
          </a:xfrm>
        </p:spPr>
        <p:txBody>
          <a:bodyPr>
            <a:noAutofit/>
          </a:bodyPr>
          <a:lstStyle/>
          <a:p>
            <a:r>
              <a:rPr lang="en-US" sz="3600" b="1" dirty="0"/>
              <a:t>Develop equations</a:t>
            </a:r>
          </a:p>
        </p:txBody>
      </p:sp>
      <p:sp>
        <p:nvSpPr>
          <p:cNvPr id="34" name="Content Placeholder 2">
            <a:extLst>
              <a:ext uri="{FF2B5EF4-FFF2-40B4-BE49-F238E27FC236}">
                <a16:creationId xmlns:a16="http://schemas.microsoft.com/office/drawing/2014/main" id="{F11B746E-5FB4-4569-B53A-D23D1EBFA42B}"/>
              </a:ext>
            </a:extLst>
          </p:cNvPr>
          <p:cNvSpPr txBox="1">
            <a:spLocks/>
          </p:cNvSpPr>
          <p:nvPr/>
        </p:nvSpPr>
        <p:spPr>
          <a:xfrm>
            <a:off x="448960" y="836712"/>
            <a:ext cx="8695039" cy="55446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sng" strike="noStrike" kern="1200" cap="none" spc="0" normalizeH="0" baseline="0" noProof="0" dirty="0">
                <a:ln>
                  <a:noFill/>
                </a:ln>
                <a:solidFill>
                  <a:prstClr val="black"/>
                </a:solidFill>
                <a:effectLst/>
                <a:uLnTx/>
                <a:uFillTx/>
                <a:latin typeface="Calibri"/>
                <a:ea typeface="+mn-ea"/>
                <a:cs typeface="+mn-cs"/>
              </a:rPr>
              <a:t>Need:</a:t>
            </a:r>
            <a:endParaRPr lang="en-US" dirty="0">
              <a:solidFill>
                <a:prstClr val="black"/>
              </a:solidFill>
              <a:latin typeface="Calibri"/>
            </a:endParaRPr>
          </a:p>
          <a:p>
            <a:pPr marL="514350" marR="0" lvl="0" indent="-514350" algn="l" defTabSz="914400" rtl="0" eaLnBrk="1" fontAlgn="auto" latinLnBrk="0" hangingPunct="1">
              <a:lnSpc>
                <a:spcPct val="100000"/>
              </a:lnSpc>
              <a:spcBef>
                <a:spcPct val="20000"/>
              </a:spcBef>
              <a:spcAft>
                <a:spcPts val="0"/>
              </a:spcAft>
              <a:buClrTx/>
              <a:buSzTx/>
              <a:buFont typeface="Arial" panose="020B0604020202020204" pitchFamily="34" charset="0"/>
              <a:buAutoNum type="arabicParen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Critical shear stress variation </a:t>
            </a:r>
            <a:r>
              <a:rPr lang="en-US" dirty="0">
                <a:solidFill>
                  <a:prstClr val="black"/>
                </a:solidFill>
                <a:latin typeface="Calibri"/>
              </a:rPr>
              <a:t>with bed grain size distribution (laboratory experiments)</a:t>
            </a:r>
          </a:p>
          <a:p>
            <a:pPr marL="514350" indent="-514350">
              <a:buFont typeface="Arial" panose="020B0604020202020204" pitchFamily="34" charset="0"/>
              <a:buAutoNum type="arabicParenR"/>
              <a:defRPr/>
            </a:pPr>
            <a:r>
              <a:rPr lang="en-US" dirty="0">
                <a:solidFill>
                  <a:prstClr val="black"/>
                </a:solidFill>
              </a:rPr>
              <a:t>Scour depth variation with bed grain size distribution and flow (laboratory experiments)</a:t>
            </a:r>
          </a:p>
          <a:p>
            <a:pPr marL="514350" indent="-514350">
              <a:buFont typeface="Arial" panose="020B0604020202020204" pitchFamily="34" charset="0"/>
              <a:buAutoNum type="arabicParenR"/>
              <a:defRPr/>
            </a:pPr>
            <a:r>
              <a:rPr lang="en-US" dirty="0">
                <a:solidFill>
                  <a:prstClr val="black"/>
                </a:solidFill>
              </a:rPr>
              <a:t>Shear stress decay curve (numerical modeling based on experiments)</a:t>
            </a:r>
          </a:p>
          <a:p>
            <a:pPr marL="514350" indent="-514350">
              <a:buFont typeface="Arial" panose="020B0604020202020204" pitchFamily="34" charset="0"/>
              <a:buAutoNum type="arabicParenR"/>
              <a:defRPr/>
            </a:pPr>
            <a:r>
              <a:rPr lang="en-US" dirty="0">
                <a:solidFill>
                  <a:prstClr val="black"/>
                </a:solidFill>
              </a:rPr>
              <a:t>Field data to test and further calibrate design  equations</a:t>
            </a:r>
          </a:p>
        </p:txBody>
      </p:sp>
    </p:spTree>
    <p:extLst>
      <p:ext uri="{BB962C8B-B14F-4D97-AF65-F5344CB8AC3E}">
        <p14:creationId xmlns:p14="http://schemas.microsoft.com/office/powerpoint/2010/main" val="1488330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Picture 3" descr="\\julius\civil\CER Presentations\CER 2011\Flume_pro_smal.jpg"/>
          <p:cNvPicPr>
            <a:picLocks noChangeAspect="1" noChangeArrowheads="1"/>
          </p:cNvPicPr>
          <p:nvPr/>
        </p:nvPicPr>
        <p:blipFill>
          <a:blip r:embed="rId2" cstate="print"/>
          <a:srcRect/>
          <a:stretch>
            <a:fillRect/>
          </a:stretch>
        </p:blipFill>
        <p:spPr bwMode="auto">
          <a:xfrm>
            <a:off x="0" y="1052736"/>
            <a:ext cx="6154397" cy="4392488"/>
          </a:xfrm>
          <a:prstGeom prst="rect">
            <a:avLst/>
          </a:prstGeom>
          <a:noFill/>
        </p:spPr>
      </p:pic>
      <p:sp>
        <p:nvSpPr>
          <p:cNvPr id="5" name="Rectangle 4"/>
          <p:cNvSpPr/>
          <p:nvPr/>
        </p:nvSpPr>
        <p:spPr>
          <a:xfrm>
            <a:off x="6276368" y="1556792"/>
            <a:ext cx="2867632" cy="3539430"/>
          </a:xfrm>
          <a:prstGeom prst="rect">
            <a:avLst/>
          </a:prstGeom>
        </p:spPr>
        <p:txBody>
          <a:bodyPr wrap="square">
            <a:spAutoFit/>
          </a:bodyPr>
          <a:lstStyle/>
          <a:p>
            <a:pPr marL="342900" indent="-342900">
              <a:buFont typeface="Arial" panose="020B0604020202020204" pitchFamily="34" charset="0"/>
              <a:buChar char="•"/>
            </a:pPr>
            <a:r>
              <a:rPr lang="en-US" sz="2800" dirty="0"/>
              <a:t>20 meters long</a:t>
            </a:r>
          </a:p>
          <a:p>
            <a:pPr marL="342900" indent="-342900">
              <a:buFont typeface="Arial" panose="020B0604020202020204" pitchFamily="34" charset="0"/>
              <a:buChar char="•"/>
            </a:pPr>
            <a:r>
              <a:rPr lang="en-US" sz="2800" dirty="0"/>
              <a:t>2 m wide </a:t>
            </a:r>
          </a:p>
          <a:p>
            <a:pPr marL="342900" indent="-342900">
              <a:buFont typeface="Arial" panose="020B0604020202020204" pitchFamily="34" charset="0"/>
              <a:buChar char="•"/>
            </a:pPr>
            <a:r>
              <a:rPr lang="en-US" sz="2800" dirty="0"/>
              <a:t>Flow straighteners upstream</a:t>
            </a:r>
          </a:p>
          <a:p>
            <a:pPr marL="342900" indent="-342900">
              <a:buFont typeface="Arial" panose="020B0604020202020204" pitchFamily="34" charset="0"/>
              <a:buChar char="•"/>
            </a:pPr>
            <a:r>
              <a:rPr lang="en-US" sz="2800" dirty="0"/>
              <a:t>Tailgate downstream</a:t>
            </a:r>
          </a:p>
          <a:p>
            <a:pPr marL="342900" indent="-342900">
              <a:buFont typeface="Arial" panose="020B0604020202020204" pitchFamily="34" charset="0"/>
              <a:buChar char="•"/>
            </a:pPr>
            <a:r>
              <a:rPr lang="en-US" sz="2800" dirty="0"/>
              <a:t>Slope of 1.15%</a:t>
            </a:r>
          </a:p>
        </p:txBody>
      </p:sp>
      <p:sp>
        <p:nvSpPr>
          <p:cNvPr id="6" name="TextBox 5"/>
          <p:cNvSpPr txBox="1"/>
          <p:nvPr/>
        </p:nvSpPr>
        <p:spPr>
          <a:xfrm>
            <a:off x="4572000" y="4331290"/>
            <a:ext cx="184731" cy="369332"/>
          </a:xfrm>
          <a:prstGeom prst="rect">
            <a:avLst/>
          </a:prstGeom>
          <a:noFill/>
        </p:spPr>
        <p:txBody>
          <a:bodyPr wrap="none" rtlCol="0">
            <a:spAutoFit/>
          </a:bodyPr>
          <a:lstStyle/>
          <a:p>
            <a:endParaRPr lang="en-US" dirty="0"/>
          </a:p>
        </p:txBody>
      </p:sp>
      <p:sp>
        <p:nvSpPr>
          <p:cNvPr id="9" name="Title 1">
            <a:extLst>
              <a:ext uri="{FF2B5EF4-FFF2-40B4-BE49-F238E27FC236}">
                <a16:creationId xmlns:a16="http://schemas.microsoft.com/office/drawing/2014/main" id="{22C12BF4-C8C1-4FC8-8F76-9A3888514BC2}"/>
              </a:ext>
            </a:extLst>
          </p:cNvPr>
          <p:cNvSpPr>
            <a:spLocks noGrp="1"/>
          </p:cNvSpPr>
          <p:nvPr>
            <p:ph type="title"/>
          </p:nvPr>
        </p:nvSpPr>
        <p:spPr>
          <a:xfrm>
            <a:off x="457200" y="0"/>
            <a:ext cx="8229600" cy="778098"/>
          </a:xfrm>
        </p:spPr>
        <p:txBody>
          <a:bodyPr>
            <a:normAutofit/>
          </a:bodyPr>
          <a:lstStyle/>
          <a:p>
            <a:r>
              <a:rPr lang="en-US" sz="3600" b="1" dirty="0"/>
              <a:t>All laboratory experiments</a:t>
            </a:r>
          </a:p>
        </p:txBody>
      </p:sp>
    </p:spTree>
    <p:extLst>
      <p:ext uri="{BB962C8B-B14F-4D97-AF65-F5344CB8AC3E}">
        <p14:creationId xmlns:p14="http://schemas.microsoft.com/office/powerpoint/2010/main" val="3327376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8098"/>
          </a:xfrm>
        </p:spPr>
        <p:txBody>
          <a:bodyPr>
            <a:normAutofit/>
          </a:bodyPr>
          <a:lstStyle/>
          <a:p>
            <a:r>
              <a:rPr lang="en-US" sz="3600" b="1" dirty="0"/>
              <a:t>All laboratory experiments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23528" y="800978"/>
                <a:ext cx="8229600" cy="4783261"/>
              </a:xfrm>
            </p:spPr>
            <p:txBody>
              <a:bodyPr/>
              <a:lstStyle/>
              <a:p>
                <a:pPr marL="0" indent="0">
                  <a:buNone/>
                </a:pPr>
                <a:r>
                  <a:rPr lang="en-US" dirty="0"/>
                  <a:t>Vary between runs: </a:t>
                </a:r>
              </a:p>
              <a:p>
                <a:pPr marL="0" indent="0">
                  <a:buNone/>
                </a:pPr>
                <a:r>
                  <a:rPr lang="en-US" dirty="0"/>
                  <a:t>	gravel sorting parameter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𝑔</m:t>
                        </m:r>
                      </m:sub>
                    </m:sSub>
                    <m:r>
                      <a:rPr lang="en-US" i="1" smtClean="0">
                        <a:latin typeface="Cambria Math" panose="02040503050406030204" pitchFamily="18" charset="0"/>
                      </a:rPr>
                      <m:t>=</m:t>
                    </m:r>
                    <m:rad>
                      <m:radPr>
                        <m:degHide m:val="on"/>
                        <m:ctrlPr>
                          <a:rPr lang="en-US" i="1" smtClean="0">
                            <a:latin typeface="Cambria Math" panose="02040503050406030204" pitchFamily="18" charset="0"/>
                          </a:rPr>
                        </m:ctrlPr>
                      </m:radPr>
                      <m:deg/>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84</m:t>
                                </m:r>
                              </m:sub>
                            </m:sSub>
                          </m:num>
                          <m:den>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16</m:t>
                                </m:r>
                              </m:sub>
                            </m:sSub>
                          </m:den>
                        </m:f>
                      </m:e>
                    </m:rad>
                  </m:oMath>
                </a14:m>
                <a:r>
                  <a:rPr lang="en-US" baseline="-25000" dirty="0"/>
                  <a:t>  </a:t>
                </a:r>
              </a:p>
              <a:p>
                <a:pPr marL="0" indent="0">
                  <a:buNone/>
                </a:pPr>
                <a:endParaRPr lang="en-US" baseline="-25000" dirty="0"/>
              </a:p>
              <a:p>
                <a:pPr marL="0" indent="0">
                  <a:buNone/>
                </a:pPr>
                <a:r>
                  <a:rPr lang="en-US" dirty="0"/>
                  <a:t>	fraction of sand between runs F</a:t>
                </a:r>
                <a:r>
                  <a:rPr lang="en-US" baseline="-25000" dirty="0"/>
                  <a:t>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23528" y="800978"/>
                <a:ext cx="8229600" cy="4783261"/>
              </a:xfrm>
              <a:blipFill>
                <a:blip r:embed="rId2"/>
                <a:stretch>
                  <a:fillRect l="-1852" t="-1656"/>
                </a:stretch>
              </a:blipFill>
            </p:spPr>
            <p:txBody>
              <a:bodyPr/>
              <a:lstStyle/>
              <a:p>
                <a:r>
                  <a:rPr lang="en-US">
                    <a:noFill/>
                  </a:rPr>
                  <a:t> </a:t>
                </a:r>
              </a:p>
            </p:txBody>
          </p:sp>
        </mc:Fallback>
      </mc:AlternateContent>
      <p:sp>
        <p:nvSpPr>
          <p:cNvPr id="4" name="TextBox 3"/>
          <p:cNvSpPr txBox="1"/>
          <p:nvPr/>
        </p:nvSpPr>
        <p:spPr>
          <a:xfrm>
            <a:off x="467544" y="458112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1774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8098"/>
          </a:xfrm>
        </p:spPr>
        <p:txBody>
          <a:bodyPr>
            <a:normAutofit/>
          </a:bodyPr>
          <a:lstStyle/>
          <a:p>
            <a:r>
              <a:rPr lang="en-US" sz="3600" b="1" dirty="0"/>
              <a:t>All laboratory experiments</a:t>
            </a:r>
          </a:p>
        </p:txBody>
      </p:sp>
      <p:sp>
        <p:nvSpPr>
          <p:cNvPr id="3" name="Content Placeholder 2"/>
          <p:cNvSpPr>
            <a:spLocks noGrp="1"/>
          </p:cNvSpPr>
          <p:nvPr>
            <p:ph idx="1"/>
          </p:nvPr>
        </p:nvSpPr>
        <p:spPr>
          <a:xfrm>
            <a:off x="395609" y="778098"/>
            <a:ext cx="8229600" cy="4783261"/>
          </a:xfrm>
        </p:spPr>
        <p:txBody>
          <a:bodyPr/>
          <a:lstStyle/>
          <a:p>
            <a:pPr marL="0" indent="0">
              <a:buNone/>
            </a:pPr>
            <a:r>
              <a:rPr lang="en-US" dirty="0"/>
              <a:t>Armored gravel bed with finer subsurface layer by water working for 16 hours before each run.</a:t>
            </a:r>
          </a:p>
          <a:p>
            <a:pPr marL="0" indent="0">
              <a:buNone/>
            </a:pPr>
            <a:endParaRPr lang="en-US" dirty="0"/>
          </a:p>
        </p:txBody>
      </p:sp>
      <p:sp>
        <p:nvSpPr>
          <p:cNvPr id="4" name="TextBox 3"/>
          <p:cNvSpPr txBox="1"/>
          <p:nvPr/>
        </p:nvSpPr>
        <p:spPr>
          <a:xfrm>
            <a:off x="611633" y="276848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EE40584B-C972-423D-9A14-1090B41D5028}"/>
              </a:ext>
            </a:extLst>
          </p:cNvPr>
          <p:cNvSpPr/>
          <p:nvPr/>
        </p:nvSpPr>
        <p:spPr>
          <a:xfrm>
            <a:off x="395609" y="2629203"/>
            <a:ext cx="4808943" cy="5086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A41BC26B-B06F-4C61-A271-7139016DE6EB}"/>
              </a:ext>
            </a:extLst>
          </p:cNvPr>
          <p:cNvSpPr/>
          <p:nvPr/>
        </p:nvSpPr>
        <p:spPr>
          <a:xfrm>
            <a:off x="399417" y="2117009"/>
            <a:ext cx="4808958" cy="5086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11548CEF-C20A-4811-B681-1694251DB043}"/>
              </a:ext>
            </a:extLst>
          </p:cNvPr>
          <p:cNvSpPr/>
          <p:nvPr/>
        </p:nvSpPr>
        <p:spPr>
          <a:xfrm>
            <a:off x="399416" y="2117010"/>
            <a:ext cx="4808959" cy="10340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7AD632B0-5B8D-4A0A-A0C8-6CC61175E214}"/>
              </a:ext>
            </a:extLst>
          </p:cNvPr>
          <p:cNvSpPr txBox="1"/>
          <p:nvPr/>
        </p:nvSpPr>
        <p:spPr>
          <a:xfrm>
            <a:off x="5197740" y="2129284"/>
            <a:ext cx="26193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Coarse armor layer</a:t>
            </a:r>
            <a:endParaRPr kumimoji="0" lang="en-US" sz="2400" b="0" i="0" u="none" strike="noStrike" kern="1200" cap="none" spc="0" normalizeH="0" baseline="-2500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911E9834-4AE9-4115-AEAC-B002885476F8}"/>
              </a:ext>
            </a:extLst>
          </p:cNvPr>
          <p:cNvSpPr txBox="1"/>
          <p:nvPr/>
        </p:nvSpPr>
        <p:spPr>
          <a:xfrm>
            <a:off x="5275189" y="2672475"/>
            <a:ext cx="29184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Finer subsurface layer</a:t>
            </a:r>
            <a:endParaRPr kumimoji="0" lang="en-US" sz="2400" b="0" i="0" u="none" strike="noStrike" kern="1200" cap="none" spc="0" normalizeH="0" baseline="-25000" noProof="0" dirty="0">
              <a:ln>
                <a:noFill/>
              </a:ln>
              <a:solidFill>
                <a:prstClr val="black"/>
              </a:solidFill>
              <a:effectLst/>
              <a:uLnTx/>
              <a:uFillTx/>
              <a:latin typeface="Calibri"/>
              <a:ea typeface="+mn-ea"/>
              <a:cs typeface="+mn-cs"/>
            </a:endParaRPr>
          </a:p>
        </p:txBody>
      </p:sp>
      <p:sp>
        <p:nvSpPr>
          <p:cNvPr id="10" name="Oval 9">
            <a:extLst>
              <a:ext uri="{FF2B5EF4-FFF2-40B4-BE49-F238E27FC236}">
                <a16:creationId xmlns:a16="http://schemas.microsoft.com/office/drawing/2014/main" id="{B5370C8B-6F77-45EE-84E5-CB601923BE91}"/>
              </a:ext>
            </a:extLst>
          </p:cNvPr>
          <p:cNvSpPr/>
          <p:nvPr/>
        </p:nvSpPr>
        <p:spPr>
          <a:xfrm>
            <a:off x="399415" y="2130152"/>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DB6A2461-DA37-46FD-9C77-0A542F43A2B0}"/>
              </a:ext>
            </a:extLst>
          </p:cNvPr>
          <p:cNvSpPr/>
          <p:nvPr/>
        </p:nvSpPr>
        <p:spPr>
          <a:xfrm>
            <a:off x="790750" y="2145127"/>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E8564BD0-6ED0-4ED4-B032-3728F2BCA08F}"/>
              </a:ext>
            </a:extLst>
          </p:cNvPr>
          <p:cNvSpPr/>
          <p:nvPr/>
        </p:nvSpPr>
        <p:spPr>
          <a:xfrm>
            <a:off x="1150790" y="2134063"/>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FCE04297-56CA-41BE-9FC8-B1479C6DFEF2}"/>
              </a:ext>
            </a:extLst>
          </p:cNvPr>
          <p:cNvSpPr/>
          <p:nvPr/>
        </p:nvSpPr>
        <p:spPr>
          <a:xfrm>
            <a:off x="1933045" y="2136764"/>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F0C4FE6E-EC6C-41FE-9B23-8EF9C5BEE74F}"/>
              </a:ext>
            </a:extLst>
          </p:cNvPr>
          <p:cNvSpPr/>
          <p:nvPr/>
        </p:nvSpPr>
        <p:spPr>
          <a:xfrm>
            <a:off x="2280278" y="2136763"/>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49AA81E3-DA6F-4CBF-BC7A-8325E81217E3}"/>
              </a:ext>
            </a:extLst>
          </p:cNvPr>
          <p:cNvSpPr/>
          <p:nvPr/>
        </p:nvSpPr>
        <p:spPr>
          <a:xfrm>
            <a:off x="2662958" y="2140834"/>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8E0AB9BE-D628-45AB-AD9A-E93AA58296DC}"/>
              </a:ext>
            </a:extLst>
          </p:cNvPr>
          <p:cNvSpPr/>
          <p:nvPr/>
        </p:nvSpPr>
        <p:spPr>
          <a:xfrm>
            <a:off x="3095006" y="2140834"/>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6C9E26B7-96F1-4964-A961-4074FC6ED827}"/>
              </a:ext>
            </a:extLst>
          </p:cNvPr>
          <p:cNvSpPr/>
          <p:nvPr/>
        </p:nvSpPr>
        <p:spPr>
          <a:xfrm>
            <a:off x="3527054" y="2140834"/>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43DCBA70-A134-4818-A5E1-E651AB47ADC4}"/>
              </a:ext>
            </a:extLst>
          </p:cNvPr>
          <p:cNvSpPr/>
          <p:nvPr/>
        </p:nvSpPr>
        <p:spPr>
          <a:xfrm>
            <a:off x="4031110" y="2145127"/>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3451EA63-5B7C-4A0E-BA59-B8201C183973}"/>
              </a:ext>
            </a:extLst>
          </p:cNvPr>
          <p:cNvSpPr/>
          <p:nvPr/>
        </p:nvSpPr>
        <p:spPr>
          <a:xfrm>
            <a:off x="4391150" y="2130770"/>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F88B32D1-5C73-4CE2-89C7-5D9099F766CE}"/>
              </a:ext>
            </a:extLst>
          </p:cNvPr>
          <p:cNvSpPr/>
          <p:nvPr/>
        </p:nvSpPr>
        <p:spPr>
          <a:xfrm>
            <a:off x="1552715" y="2136762"/>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2E9489E3-94F9-4563-8AE9-9786141801CD}"/>
              </a:ext>
            </a:extLst>
          </p:cNvPr>
          <p:cNvSpPr/>
          <p:nvPr/>
        </p:nvSpPr>
        <p:spPr>
          <a:xfrm>
            <a:off x="4656542" y="2145126"/>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57FE2E1E-5CE7-44CC-A32F-34DEC4F21649}"/>
              </a:ext>
            </a:extLst>
          </p:cNvPr>
          <p:cNvSpPr/>
          <p:nvPr/>
        </p:nvSpPr>
        <p:spPr>
          <a:xfrm>
            <a:off x="543431" y="2797381"/>
            <a:ext cx="119332" cy="19494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633AA609-709C-454F-A3AB-35555D86D2CE}"/>
              </a:ext>
            </a:extLst>
          </p:cNvPr>
          <p:cNvSpPr/>
          <p:nvPr/>
        </p:nvSpPr>
        <p:spPr>
          <a:xfrm>
            <a:off x="1031458" y="2701391"/>
            <a:ext cx="119332" cy="19494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9C5C5613-96A4-4F6C-9F55-D7DE3C2D8F20}"/>
              </a:ext>
            </a:extLst>
          </p:cNvPr>
          <p:cNvSpPr/>
          <p:nvPr/>
        </p:nvSpPr>
        <p:spPr>
          <a:xfrm>
            <a:off x="1617820" y="2870271"/>
            <a:ext cx="119332" cy="19494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a:extLst>
              <a:ext uri="{FF2B5EF4-FFF2-40B4-BE49-F238E27FC236}">
                <a16:creationId xmlns:a16="http://schemas.microsoft.com/office/drawing/2014/main" id="{ABC5108D-5270-4102-8F59-CAE88B8CF48F}"/>
              </a:ext>
            </a:extLst>
          </p:cNvPr>
          <p:cNvSpPr/>
          <p:nvPr/>
        </p:nvSpPr>
        <p:spPr>
          <a:xfrm>
            <a:off x="2136727" y="2699907"/>
            <a:ext cx="119332" cy="19494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E568AE8B-D93C-4C6E-874B-ED57E2083E16}"/>
              </a:ext>
            </a:extLst>
          </p:cNvPr>
          <p:cNvSpPr/>
          <p:nvPr/>
        </p:nvSpPr>
        <p:spPr>
          <a:xfrm>
            <a:off x="971792" y="2911314"/>
            <a:ext cx="119332" cy="19494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FDAA0030-B524-4579-A2F7-86BEA21CE16E}"/>
              </a:ext>
            </a:extLst>
          </p:cNvPr>
          <p:cNvSpPr/>
          <p:nvPr/>
        </p:nvSpPr>
        <p:spPr>
          <a:xfrm>
            <a:off x="3814348" y="2774969"/>
            <a:ext cx="119332" cy="19494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997EE0FF-3E05-4B5B-8E22-FA5A29A3BCF1}"/>
              </a:ext>
            </a:extLst>
          </p:cNvPr>
          <p:cNvSpPr/>
          <p:nvPr/>
        </p:nvSpPr>
        <p:spPr>
          <a:xfrm>
            <a:off x="2866640" y="2738289"/>
            <a:ext cx="119332" cy="19494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C06FFFC7-229B-4659-A933-5625264F43BC}"/>
              </a:ext>
            </a:extLst>
          </p:cNvPr>
          <p:cNvSpPr/>
          <p:nvPr/>
        </p:nvSpPr>
        <p:spPr>
          <a:xfrm>
            <a:off x="4858180" y="2750646"/>
            <a:ext cx="119332" cy="19494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a:extLst>
              <a:ext uri="{FF2B5EF4-FFF2-40B4-BE49-F238E27FC236}">
                <a16:creationId xmlns:a16="http://schemas.microsoft.com/office/drawing/2014/main" id="{4596BC7C-72A0-4E34-A393-0A630C9051C9}"/>
              </a:ext>
            </a:extLst>
          </p:cNvPr>
          <p:cNvSpPr/>
          <p:nvPr/>
        </p:nvSpPr>
        <p:spPr>
          <a:xfrm>
            <a:off x="4234792" y="2835763"/>
            <a:ext cx="119332" cy="19494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56619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8098"/>
          </a:xfrm>
        </p:spPr>
        <p:txBody>
          <a:bodyPr>
            <a:normAutofit fontScale="90000"/>
          </a:bodyPr>
          <a:lstStyle/>
          <a:p>
            <a:r>
              <a:rPr lang="en-US" sz="3600" b="1" dirty="0"/>
              <a:t>Laboratory experiments: critical shear stress</a:t>
            </a:r>
          </a:p>
        </p:txBody>
      </p:sp>
      <p:pic>
        <p:nvPicPr>
          <p:cNvPr id="19" name="Picture 18">
            <a:extLst>
              <a:ext uri="{FF2B5EF4-FFF2-40B4-BE49-F238E27FC236}">
                <a16:creationId xmlns:a16="http://schemas.microsoft.com/office/drawing/2014/main" id="{0F80D6B9-5760-490E-BBD6-06FD274190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9" r="8218"/>
          <a:stretch/>
        </p:blipFill>
        <p:spPr bwMode="auto">
          <a:xfrm rot="5400000">
            <a:off x="99455" y="1266465"/>
            <a:ext cx="3806406" cy="3090916"/>
          </a:xfrm>
          <a:prstGeom prst="rect">
            <a:avLst/>
          </a:prstGeom>
          <a:noFill/>
          <a:ln>
            <a:noFill/>
          </a:ln>
          <a:extLst>
            <a:ext uri="{53640926-AAD7-44D8-BBD7-CCE9431645EC}">
              <a14:shadowObscured xmlns:a14="http://schemas.microsoft.com/office/drawing/2010/main"/>
            </a:ext>
          </a:extLst>
        </p:spPr>
      </p:pic>
      <p:sp>
        <p:nvSpPr>
          <p:cNvPr id="27" name="Content Placeholder 2">
            <a:extLst>
              <a:ext uri="{FF2B5EF4-FFF2-40B4-BE49-F238E27FC236}">
                <a16:creationId xmlns:a16="http://schemas.microsoft.com/office/drawing/2014/main" id="{953D12DB-A7C7-4F38-BC33-2B89367FEE24}"/>
              </a:ext>
            </a:extLst>
          </p:cNvPr>
          <p:cNvSpPr txBox="1">
            <a:spLocks/>
          </p:cNvSpPr>
          <p:nvPr/>
        </p:nvSpPr>
        <p:spPr>
          <a:xfrm>
            <a:off x="0" y="4769768"/>
            <a:ext cx="3916042" cy="208823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t>Measure sediment transport rates of armor and subsurface layers for range of shear stresses</a:t>
            </a:r>
            <a:endParaRPr lang="en-US" dirty="0"/>
          </a:p>
        </p:txBody>
      </p:sp>
    </p:spTree>
    <p:extLst>
      <p:ext uri="{BB962C8B-B14F-4D97-AF65-F5344CB8AC3E}">
        <p14:creationId xmlns:p14="http://schemas.microsoft.com/office/powerpoint/2010/main" val="188491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F80D6B9-5760-490E-BBD6-06FD274190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9" r="8218"/>
          <a:stretch/>
        </p:blipFill>
        <p:spPr bwMode="auto">
          <a:xfrm rot="5400000">
            <a:off x="99455" y="1266465"/>
            <a:ext cx="3806406" cy="3090916"/>
          </a:xfrm>
          <a:prstGeom prst="rect">
            <a:avLst/>
          </a:prstGeom>
          <a:noFill/>
          <a:ln>
            <a:noFill/>
          </a:ln>
          <a:extLst>
            <a:ext uri="{53640926-AAD7-44D8-BBD7-CCE9431645EC}">
              <a14:shadowObscured xmlns:a14="http://schemas.microsoft.com/office/drawing/2010/main"/>
            </a:ext>
          </a:extLst>
        </p:spPr>
      </p:pic>
      <p:sp>
        <p:nvSpPr>
          <p:cNvPr id="22" name="Content Placeholder 2">
            <a:extLst>
              <a:ext uri="{FF2B5EF4-FFF2-40B4-BE49-F238E27FC236}">
                <a16:creationId xmlns:a16="http://schemas.microsoft.com/office/drawing/2014/main" id="{313B8E6C-D0FD-4DFF-9609-415B40A48A44}"/>
              </a:ext>
            </a:extLst>
          </p:cNvPr>
          <p:cNvSpPr>
            <a:spLocks noGrp="1"/>
          </p:cNvSpPr>
          <p:nvPr>
            <p:ph idx="1"/>
          </p:nvPr>
        </p:nvSpPr>
        <p:spPr>
          <a:xfrm>
            <a:off x="0" y="4769768"/>
            <a:ext cx="3916042" cy="2088232"/>
          </a:xfrm>
        </p:spPr>
        <p:txBody>
          <a:bodyPr>
            <a:normAutofit fontScale="92500" lnSpcReduction="20000"/>
          </a:bodyPr>
          <a:lstStyle/>
          <a:p>
            <a:pPr marL="0" indent="0" algn="ctr">
              <a:buNone/>
            </a:pPr>
            <a:r>
              <a:rPr lang="en-US" dirty="0"/>
              <a:t>Measure sediment transport rates of armor and subsurface layers for range of shear stresses</a:t>
            </a:r>
          </a:p>
        </p:txBody>
      </p:sp>
      <p:sp>
        <p:nvSpPr>
          <p:cNvPr id="9" name="Content Placeholder 2">
            <a:extLst>
              <a:ext uri="{FF2B5EF4-FFF2-40B4-BE49-F238E27FC236}">
                <a16:creationId xmlns:a16="http://schemas.microsoft.com/office/drawing/2014/main" id="{FB66403B-B892-4CFB-A66D-C7E2BCF4E83A}"/>
              </a:ext>
            </a:extLst>
          </p:cNvPr>
          <p:cNvSpPr txBox="1">
            <a:spLocks/>
          </p:cNvSpPr>
          <p:nvPr/>
        </p:nvSpPr>
        <p:spPr>
          <a:xfrm>
            <a:off x="4572000" y="4769768"/>
            <a:ext cx="4330824" cy="20882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3000" dirty="0"/>
              <a:t>Use reference transport rate method to obtain critical shear stress for each layer and run</a:t>
            </a:r>
          </a:p>
        </p:txBody>
      </p:sp>
      <p:sp>
        <p:nvSpPr>
          <p:cNvPr id="8" name="Title 1">
            <a:extLst>
              <a:ext uri="{FF2B5EF4-FFF2-40B4-BE49-F238E27FC236}">
                <a16:creationId xmlns:a16="http://schemas.microsoft.com/office/drawing/2014/main" id="{AB72EDD1-785E-4DDE-83C1-01F16C993DAA}"/>
              </a:ext>
            </a:extLst>
          </p:cNvPr>
          <p:cNvSpPr txBox="1">
            <a:spLocks/>
          </p:cNvSpPr>
          <p:nvPr/>
        </p:nvSpPr>
        <p:spPr>
          <a:xfrm>
            <a:off x="457200" y="0"/>
            <a:ext cx="8229600" cy="778098"/>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t>Laboratory experiments: critical shear stress</a:t>
            </a:r>
            <a:endParaRPr lang="en-US" sz="3600" b="1" dirty="0"/>
          </a:p>
        </p:txBody>
      </p:sp>
    </p:spTree>
    <p:extLst>
      <p:ext uri="{BB962C8B-B14F-4D97-AF65-F5344CB8AC3E}">
        <p14:creationId xmlns:p14="http://schemas.microsoft.com/office/powerpoint/2010/main" val="3585951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621" y="597610"/>
            <a:ext cx="8229600" cy="1872208"/>
          </a:xfrm>
        </p:spPr>
        <p:txBody>
          <a:bodyPr/>
          <a:lstStyle/>
          <a:p>
            <a:pPr marL="0" indent="0">
              <a:buNone/>
            </a:pPr>
            <a:r>
              <a:rPr lang="en-US" dirty="0"/>
              <a:t>Critical shear stress (</a:t>
            </a:r>
            <a:r>
              <a:rPr lang="en-US" dirty="0" err="1">
                <a:latin typeface="Symbol" panose="05050102010706020507" pitchFamily="18" charset="2"/>
              </a:rPr>
              <a:t>t</a:t>
            </a:r>
            <a:r>
              <a:rPr lang="en-US" baseline="-25000" dirty="0" err="1"/>
              <a:t>c</a:t>
            </a:r>
            <a:r>
              <a:rPr lang="en-US" dirty="0"/>
              <a:t>) changes with composition of different sediment layers</a:t>
            </a:r>
          </a:p>
        </p:txBody>
      </p:sp>
      <p:sp>
        <p:nvSpPr>
          <p:cNvPr id="5" name="TextBox 4"/>
          <p:cNvSpPr txBox="1"/>
          <p:nvPr/>
        </p:nvSpPr>
        <p:spPr>
          <a:xfrm>
            <a:off x="467544" y="458112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16"/>
          <p:cNvSpPr/>
          <p:nvPr/>
        </p:nvSpPr>
        <p:spPr>
          <a:xfrm>
            <a:off x="648467" y="2187083"/>
            <a:ext cx="4808943" cy="5086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652275" y="1674889"/>
            <a:ext cx="4808958" cy="5086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52274" y="1674890"/>
            <a:ext cx="4808959" cy="10340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5450598" y="1687164"/>
            <a:ext cx="29094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Coarse armor layer </a:t>
            </a:r>
            <a:r>
              <a:rPr kumimoji="0" lang="en-US" sz="2400" b="0" i="0" u="none" strike="noStrike" kern="1200" cap="none" spc="0" normalizeH="0" baseline="0" noProof="0" dirty="0" err="1">
                <a:ln>
                  <a:noFill/>
                </a:ln>
                <a:solidFill>
                  <a:prstClr val="black"/>
                </a:solidFill>
                <a:effectLst/>
                <a:uLnTx/>
                <a:uFillTx/>
                <a:latin typeface="Symbol" panose="05050102010706020507" pitchFamily="18" charset="2"/>
                <a:ea typeface="+mn-ea"/>
                <a:cs typeface="+mn-cs"/>
              </a:rPr>
              <a:t>t</a:t>
            </a:r>
            <a:r>
              <a:rPr kumimoji="0" lang="en-US" sz="2400" b="0" i="0" u="none" strike="noStrike" kern="1200" cap="none" spc="0" normalizeH="0" baseline="-25000" noProof="0" dirty="0" err="1">
                <a:ln>
                  <a:noFill/>
                </a:ln>
                <a:solidFill>
                  <a:prstClr val="black"/>
                </a:solidFill>
                <a:effectLst/>
                <a:uLnTx/>
                <a:uFillTx/>
                <a:latin typeface="Calibri"/>
                <a:ea typeface="+mn-ea"/>
                <a:cs typeface="+mn-cs"/>
              </a:rPr>
              <a:t>c</a:t>
            </a:r>
            <a:endParaRPr kumimoji="0" lang="en-US" sz="2400" b="0" i="0" u="none" strike="noStrike" kern="1200" cap="none" spc="0" normalizeH="0" baseline="-25000" noProof="0" dirty="0">
              <a:ln>
                <a:noFill/>
              </a:ln>
              <a:solidFill>
                <a:prstClr val="black"/>
              </a:solidFill>
              <a:effectLst/>
              <a:uLnTx/>
              <a:uFillTx/>
              <a:latin typeface="Calibri"/>
              <a:ea typeface="+mn-ea"/>
              <a:cs typeface="+mn-cs"/>
            </a:endParaRPr>
          </a:p>
        </p:txBody>
      </p:sp>
      <p:sp>
        <p:nvSpPr>
          <p:cNvPr id="14" name="Title 1">
            <a:extLst>
              <a:ext uri="{FF2B5EF4-FFF2-40B4-BE49-F238E27FC236}">
                <a16:creationId xmlns:a16="http://schemas.microsoft.com/office/drawing/2014/main" id="{A36F2360-CA06-4D74-A468-03B30FCFDB38}"/>
              </a:ext>
            </a:extLst>
          </p:cNvPr>
          <p:cNvSpPr txBox="1">
            <a:spLocks/>
          </p:cNvSpPr>
          <p:nvPr/>
        </p:nvSpPr>
        <p:spPr>
          <a:xfrm>
            <a:off x="457200" y="116632"/>
            <a:ext cx="82296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j-ea"/>
                <a:cs typeface="+mj-cs"/>
              </a:rPr>
              <a:t>Equation for critical shear stress </a:t>
            </a:r>
          </a:p>
        </p:txBody>
      </p:sp>
      <p:sp>
        <p:nvSpPr>
          <p:cNvPr id="26" name="TextBox 25">
            <a:extLst>
              <a:ext uri="{FF2B5EF4-FFF2-40B4-BE49-F238E27FC236}">
                <a16:creationId xmlns:a16="http://schemas.microsoft.com/office/drawing/2014/main" id="{18B9F7F1-DD13-4E20-B26C-F38828CE5A0B}"/>
              </a:ext>
            </a:extLst>
          </p:cNvPr>
          <p:cNvSpPr txBox="1"/>
          <p:nvPr/>
        </p:nvSpPr>
        <p:spPr>
          <a:xfrm>
            <a:off x="5528047" y="2230355"/>
            <a:ext cx="32085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Finer subsurface layer </a:t>
            </a:r>
            <a:r>
              <a:rPr kumimoji="0" lang="en-US" sz="2400" b="0" i="0" u="none" strike="noStrike" kern="1200" cap="none" spc="0" normalizeH="0" baseline="0" noProof="0" dirty="0" err="1">
                <a:ln>
                  <a:noFill/>
                </a:ln>
                <a:solidFill>
                  <a:prstClr val="black"/>
                </a:solidFill>
                <a:effectLst/>
                <a:uLnTx/>
                <a:uFillTx/>
                <a:latin typeface="Symbol" panose="05050102010706020507" pitchFamily="18" charset="2"/>
                <a:ea typeface="+mn-ea"/>
                <a:cs typeface="+mn-cs"/>
              </a:rPr>
              <a:t>t</a:t>
            </a:r>
            <a:r>
              <a:rPr kumimoji="0" lang="en-US" sz="2400" b="0" i="0" u="none" strike="noStrike" kern="1200" cap="none" spc="0" normalizeH="0" baseline="-25000" noProof="0" dirty="0" err="1">
                <a:ln>
                  <a:noFill/>
                </a:ln>
                <a:solidFill>
                  <a:prstClr val="black"/>
                </a:solidFill>
                <a:effectLst/>
                <a:uLnTx/>
                <a:uFillTx/>
                <a:latin typeface="Calibri"/>
                <a:ea typeface="+mn-ea"/>
                <a:cs typeface="+mn-cs"/>
              </a:rPr>
              <a:t>c</a:t>
            </a:r>
            <a:endParaRPr kumimoji="0" lang="en-US" sz="2400" b="0" i="0" u="none" strike="noStrike" kern="1200" cap="none" spc="0" normalizeH="0" baseline="-25000" noProof="0" dirty="0">
              <a:ln>
                <a:noFill/>
              </a:ln>
              <a:solidFill>
                <a:prstClr val="black"/>
              </a:solidFill>
              <a:effectLst/>
              <a:uLnTx/>
              <a:uFillTx/>
              <a:latin typeface="Calibri"/>
              <a:ea typeface="+mn-ea"/>
              <a:cs typeface="+mn-cs"/>
            </a:endParaRPr>
          </a:p>
        </p:txBody>
      </p:sp>
      <p:sp>
        <p:nvSpPr>
          <p:cNvPr id="2" name="Oval 1">
            <a:extLst>
              <a:ext uri="{FF2B5EF4-FFF2-40B4-BE49-F238E27FC236}">
                <a16:creationId xmlns:a16="http://schemas.microsoft.com/office/drawing/2014/main" id="{DB885958-5CDB-4530-A1BA-2E648761A617}"/>
              </a:ext>
            </a:extLst>
          </p:cNvPr>
          <p:cNvSpPr/>
          <p:nvPr/>
        </p:nvSpPr>
        <p:spPr>
          <a:xfrm>
            <a:off x="652273" y="1688032"/>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BEE31D27-8A08-4FD3-A875-54F72084D072}"/>
              </a:ext>
            </a:extLst>
          </p:cNvPr>
          <p:cNvSpPr/>
          <p:nvPr/>
        </p:nvSpPr>
        <p:spPr>
          <a:xfrm>
            <a:off x="1043608" y="1703007"/>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E37EA38D-FC43-487B-923B-DFEC095E7431}"/>
              </a:ext>
            </a:extLst>
          </p:cNvPr>
          <p:cNvSpPr/>
          <p:nvPr/>
        </p:nvSpPr>
        <p:spPr>
          <a:xfrm>
            <a:off x="1403648" y="1691943"/>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Oval 29">
            <a:extLst>
              <a:ext uri="{FF2B5EF4-FFF2-40B4-BE49-F238E27FC236}">
                <a16:creationId xmlns:a16="http://schemas.microsoft.com/office/drawing/2014/main" id="{BF27031B-3714-4E0A-8319-1FA050908E8F}"/>
              </a:ext>
            </a:extLst>
          </p:cNvPr>
          <p:cNvSpPr/>
          <p:nvPr/>
        </p:nvSpPr>
        <p:spPr>
          <a:xfrm>
            <a:off x="2185903" y="1694644"/>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Oval 30">
            <a:extLst>
              <a:ext uri="{FF2B5EF4-FFF2-40B4-BE49-F238E27FC236}">
                <a16:creationId xmlns:a16="http://schemas.microsoft.com/office/drawing/2014/main" id="{E313D07A-1758-4309-8DD1-5394FA129D6A}"/>
              </a:ext>
            </a:extLst>
          </p:cNvPr>
          <p:cNvSpPr/>
          <p:nvPr/>
        </p:nvSpPr>
        <p:spPr>
          <a:xfrm>
            <a:off x="2533136" y="1694643"/>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Oval 31">
            <a:extLst>
              <a:ext uri="{FF2B5EF4-FFF2-40B4-BE49-F238E27FC236}">
                <a16:creationId xmlns:a16="http://schemas.microsoft.com/office/drawing/2014/main" id="{2D393568-6430-4069-8C23-76A011D8EEB1}"/>
              </a:ext>
            </a:extLst>
          </p:cNvPr>
          <p:cNvSpPr/>
          <p:nvPr/>
        </p:nvSpPr>
        <p:spPr>
          <a:xfrm>
            <a:off x="2915816" y="1698714"/>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Oval 32">
            <a:extLst>
              <a:ext uri="{FF2B5EF4-FFF2-40B4-BE49-F238E27FC236}">
                <a16:creationId xmlns:a16="http://schemas.microsoft.com/office/drawing/2014/main" id="{83987277-1783-400B-B03D-C1D131CD740F}"/>
              </a:ext>
            </a:extLst>
          </p:cNvPr>
          <p:cNvSpPr/>
          <p:nvPr/>
        </p:nvSpPr>
        <p:spPr>
          <a:xfrm>
            <a:off x="3347864" y="1698714"/>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a:extLst>
              <a:ext uri="{FF2B5EF4-FFF2-40B4-BE49-F238E27FC236}">
                <a16:creationId xmlns:a16="http://schemas.microsoft.com/office/drawing/2014/main" id="{636CD620-67A7-42A6-B6FE-F108FD1CC4FF}"/>
              </a:ext>
            </a:extLst>
          </p:cNvPr>
          <p:cNvSpPr/>
          <p:nvPr/>
        </p:nvSpPr>
        <p:spPr>
          <a:xfrm>
            <a:off x="3779912" y="1698714"/>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Oval 34">
            <a:extLst>
              <a:ext uri="{FF2B5EF4-FFF2-40B4-BE49-F238E27FC236}">
                <a16:creationId xmlns:a16="http://schemas.microsoft.com/office/drawing/2014/main" id="{13A49CF1-4AF2-439B-BFD4-D58A4BAB1274}"/>
              </a:ext>
            </a:extLst>
          </p:cNvPr>
          <p:cNvSpPr/>
          <p:nvPr/>
        </p:nvSpPr>
        <p:spPr>
          <a:xfrm>
            <a:off x="4283968" y="1703007"/>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Oval 35">
            <a:extLst>
              <a:ext uri="{FF2B5EF4-FFF2-40B4-BE49-F238E27FC236}">
                <a16:creationId xmlns:a16="http://schemas.microsoft.com/office/drawing/2014/main" id="{76748C27-EFD9-4EB0-80C4-A24354D5EB78}"/>
              </a:ext>
            </a:extLst>
          </p:cNvPr>
          <p:cNvSpPr/>
          <p:nvPr/>
        </p:nvSpPr>
        <p:spPr>
          <a:xfrm>
            <a:off x="4644008" y="1688650"/>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Oval 36">
            <a:extLst>
              <a:ext uri="{FF2B5EF4-FFF2-40B4-BE49-F238E27FC236}">
                <a16:creationId xmlns:a16="http://schemas.microsoft.com/office/drawing/2014/main" id="{6641EFCD-D397-4FB2-82A0-B40AB32CC149}"/>
              </a:ext>
            </a:extLst>
          </p:cNvPr>
          <p:cNvSpPr/>
          <p:nvPr/>
        </p:nvSpPr>
        <p:spPr>
          <a:xfrm>
            <a:off x="1805573" y="1694642"/>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Oval 37">
            <a:extLst>
              <a:ext uri="{FF2B5EF4-FFF2-40B4-BE49-F238E27FC236}">
                <a16:creationId xmlns:a16="http://schemas.microsoft.com/office/drawing/2014/main" id="{2CD4CAD2-C2F9-4F23-ACA3-5B6435280327}"/>
              </a:ext>
            </a:extLst>
          </p:cNvPr>
          <p:cNvSpPr/>
          <p:nvPr/>
        </p:nvSpPr>
        <p:spPr>
          <a:xfrm>
            <a:off x="4909400" y="1703006"/>
            <a:ext cx="526696" cy="495469"/>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Oval 38">
            <a:extLst>
              <a:ext uri="{FF2B5EF4-FFF2-40B4-BE49-F238E27FC236}">
                <a16:creationId xmlns:a16="http://schemas.microsoft.com/office/drawing/2014/main" id="{86574545-82B3-48B6-8E7B-C0EF0E862860}"/>
              </a:ext>
            </a:extLst>
          </p:cNvPr>
          <p:cNvSpPr/>
          <p:nvPr/>
        </p:nvSpPr>
        <p:spPr>
          <a:xfrm>
            <a:off x="796289" y="2355261"/>
            <a:ext cx="119332" cy="19494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a:extLst>
              <a:ext uri="{FF2B5EF4-FFF2-40B4-BE49-F238E27FC236}">
                <a16:creationId xmlns:a16="http://schemas.microsoft.com/office/drawing/2014/main" id="{A7436C85-8215-4CCD-8A1A-88066B840F92}"/>
              </a:ext>
            </a:extLst>
          </p:cNvPr>
          <p:cNvSpPr/>
          <p:nvPr/>
        </p:nvSpPr>
        <p:spPr>
          <a:xfrm>
            <a:off x="1284316" y="2259271"/>
            <a:ext cx="119332" cy="19494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Oval 40">
            <a:extLst>
              <a:ext uri="{FF2B5EF4-FFF2-40B4-BE49-F238E27FC236}">
                <a16:creationId xmlns:a16="http://schemas.microsoft.com/office/drawing/2014/main" id="{13AE35AA-2972-40D9-9251-CA8C9D00705E}"/>
              </a:ext>
            </a:extLst>
          </p:cNvPr>
          <p:cNvSpPr/>
          <p:nvPr/>
        </p:nvSpPr>
        <p:spPr>
          <a:xfrm>
            <a:off x="1870678" y="2428151"/>
            <a:ext cx="119332" cy="19494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Oval 41">
            <a:extLst>
              <a:ext uri="{FF2B5EF4-FFF2-40B4-BE49-F238E27FC236}">
                <a16:creationId xmlns:a16="http://schemas.microsoft.com/office/drawing/2014/main" id="{587B4B3D-AD57-4D66-972E-A224143B3A00}"/>
              </a:ext>
            </a:extLst>
          </p:cNvPr>
          <p:cNvSpPr/>
          <p:nvPr/>
        </p:nvSpPr>
        <p:spPr>
          <a:xfrm>
            <a:off x="2389585" y="2257787"/>
            <a:ext cx="119332" cy="19494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Oval 42">
            <a:extLst>
              <a:ext uri="{FF2B5EF4-FFF2-40B4-BE49-F238E27FC236}">
                <a16:creationId xmlns:a16="http://schemas.microsoft.com/office/drawing/2014/main" id="{4F0AEA7E-BE21-462F-8E54-9535F648C9EE}"/>
              </a:ext>
            </a:extLst>
          </p:cNvPr>
          <p:cNvSpPr/>
          <p:nvPr/>
        </p:nvSpPr>
        <p:spPr>
          <a:xfrm>
            <a:off x="1224650" y="2469194"/>
            <a:ext cx="119332" cy="19494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Oval 43">
            <a:extLst>
              <a:ext uri="{FF2B5EF4-FFF2-40B4-BE49-F238E27FC236}">
                <a16:creationId xmlns:a16="http://schemas.microsoft.com/office/drawing/2014/main" id="{D0CA8930-DF17-45BE-B7FC-988D40CBF9D6}"/>
              </a:ext>
            </a:extLst>
          </p:cNvPr>
          <p:cNvSpPr/>
          <p:nvPr/>
        </p:nvSpPr>
        <p:spPr>
          <a:xfrm>
            <a:off x="4067206" y="2332849"/>
            <a:ext cx="119332" cy="19494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Oval 44">
            <a:extLst>
              <a:ext uri="{FF2B5EF4-FFF2-40B4-BE49-F238E27FC236}">
                <a16:creationId xmlns:a16="http://schemas.microsoft.com/office/drawing/2014/main" id="{F32E3ECC-ED22-4467-8835-ABF23231A03B}"/>
              </a:ext>
            </a:extLst>
          </p:cNvPr>
          <p:cNvSpPr/>
          <p:nvPr/>
        </p:nvSpPr>
        <p:spPr>
          <a:xfrm>
            <a:off x="3119498" y="2296169"/>
            <a:ext cx="119332" cy="19494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Oval 45">
            <a:extLst>
              <a:ext uri="{FF2B5EF4-FFF2-40B4-BE49-F238E27FC236}">
                <a16:creationId xmlns:a16="http://schemas.microsoft.com/office/drawing/2014/main" id="{3C9FC376-76D7-4D03-8C77-4BE17ED52DC0}"/>
              </a:ext>
            </a:extLst>
          </p:cNvPr>
          <p:cNvSpPr/>
          <p:nvPr/>
        </p:nvSpPr>
        <p:spPr>
          <a:xfrm>
            <a:off x="5111038" y="2308526"/>
            <a:ext cx="119332" cy="19494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Oval 46">
            <a:extLst>
              <a:ext uri="{FF2B5EF4-FFF2-40B4-BE49-F238E27FC236}">
                <a16:creationId xmlns:a16="http://schemas.microsoft.com/office/drawing/2014/main" id="{BDB580A7-FB06-4E45-864B-0CEC74D868E9}"/>
              </a:ext>
            </a:extLst>
          </p:cNvPr>
          <p:cNvSpPr/>
          <p:nvPr/>
        </p:nvSpPr>
        <p:spPr>
          <a:xfrm>
            <a:off x="4487650" y="2393643"/>
            <a:ext cx="119332" cy="194948"/>
          </a:xfrm>
          <a:prstGeom prst="ellipse">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14953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A0B82B4-903B-46F3-82D9-D7CC9B2007B8}"/>
              </a:ext>
            </a:extLst>
          </p:cNvPr>
          <p:cNvSpPr>
            <a:spLocks noChangeArrowheads="1"/>
          </p:cNvSpPr>
          <p:nvPr/>
        </p:nvSpPr>
        <p:spPr bwMode="auto">
          <a:xfrm>
            <a:off x="2630552" y="4271477"/>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600"/>
          </a:p>
        </p:txBody>
      </p:sp>
      <p:sp>
        <p:nvSpPr>
          <p:cNvPr id="8" name="Rectangle 4">
            <a:extLst>
              <a:ext uri="{FF2B5EF4-FFF2-40B4-BE49-F238E27FC236}">
                <a16:creationId xmlns:a16="http://schemas.microsoft.com/office/drawing/2014/main" id="{54025466-0B0B-4708-902D-B0A6E3446B8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a:extLst>
              <a:ext uri="{FF2B5EF4-FFF2-40B4-BE49-F238E27FC236}">
                <a16:creationId xmlns:a16="http://schemas.microsoft.com/office/drawing/2014/main" id="{333CCE0F-1D7B-48AD-9925-039A39835862}"/>
              </a:ext>
            </a:extLst>
          </p:cNvPr>
          <p:cNvSpPr/>
          <p:nvPr/>
        </p:nvSpPr>
        <p:spPr>
          <a:xfrm>
            <a:off x="792483" y="1774390"/>
            <a:ext cx="395141" cy="252244"/>
          </a:xfrm>
          <a:prstGeom prst="rect">
            <a:avLst/>
          </a:prstGeom>
          <a:solidFill>
            <a:srgbClr val="B2C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ontent Placeholder 2">
            <a:extLst>
              <a:ext uri="{FF2B5EF4-FFF2-40B4-BE49-F238E27FC236}">
                <a16:creationId xmlns:a16="http://schemas.microsoft.com/office/drawing/2014/main" id="{74430ADA-DE93-4134-B8F6-957DEFB090A3}"/>
              </a:ext>
            </a:extLst>
          </p:cNvPr>
          <p:cNvSpPr txBox="1">
            <a:spLocks/>
          </p:cNvSpPr>
          <p:nvPr/>
        </p:nvSpPr>
        <p:spPr>
          <a:xfrm>
            <a:off x="914400" y="2130128"/>
            <a:ext cx="8229600" cy="18722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10" name="Content Placeholder 2">
            <a:extLst>
              <a:ext uri="{FF2B5EF4-FFF2-40B4-BE49-F238E27FC236}">
                <a16:creationId xmlns:a16="http://schemas.microsoft.com/office/drawing/2014/main" id="{757900BA-C17E-4CA8-86F0-52EB2FEE3C72}"/>
              </a:ext>
            </a:extLst>
          </p:cNvPr>
          <p:cNvSpPr txBox="1">
            <a:spLocks/>
          </p:cNvSpPr>
          <p:nvPr/>
        </p:nvSpPr>
        <p:spPr>
          <a:xfrm>
            <a:off x="611560" y="2750815"/>
            <a:ext cx="8229600" cy="23971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latin typeface="Symbol" panose="05050102010706020507" pitchFamily="18" charset="2"/>
              </a:rPr>
              <a:t>r</a:t>
            </a:r>
            <a:r>
              <a:rPr lang="en-US" dirty="0"/>
              <a:t> is water density</a:t>
            </a:r>
          </a:p>
          <a:p>
            <a:pPr marL="0" indent="0">
              <a:buNone/>
            </a:pPr>
            <a:r>
              <a:rPr lang="en-US" dirty="0" err="1">
                <a:latin typeface="Symbol" panose="05050102010706020507" pitchFamily="18" charset="2"/>
              </a:rPr>
              <a:t>r</a:t>
            </a:r>
            <a:r>
              <a:rPr lang="en-US" baseline="-25000" dirty="0" err="1">
                <a:latin typeface="+mj-lt"/>
              </a:rPr>
              <a:t>s</a:t>
            </a:r>
            <a:r>
              <a:rPr lang="en-US" dirty="0"/>
              <a:t> is water density</a:t>
            </a:r>
          </a:p>
          <a:p>
            <a:pPr marL="0" indent="0">
              <a:buFont typeface="Arial" panose="020B0604020202020204" pitchFamily="34" charset="0"/>
              <a:buNone/>
            </a:pPr>
            <a:r>
              <a:rPr lang="en-US" dirty="0"/>
              <a:t>g is gravitational acceleration</a:t>
            </a:r>
          </a:p>
          <a:p>
            <a:pPr marL="0" indent="0">
              <a:buFont typeface="Arial" panose="020B0604020202020204" pitchFamily="34" charset="0"/>
              <a:buNone/>
            </a:pPr>
            <a:r>
              <a:rPr lang="en-US" dirty="0"/>
              <a:t>D</a:t>
            </a:r>
            <a:r>
              <a:rPr lang="en-US" baseline="-25000" dirty="0"/>
              <a:t>50 </a:t>
            </a:r>
            <a:r>
              <a:rPr lang="en-US" dirty="0"/>
              <a:t>is median grain size</a:t>
            </a:r>
          </a:p>
          <a:p>
            <a:pPr marL="0" indent="0">
              <a:buFont typeface="Arial" panose="020B0604020202020204" pitchFamily="34" charset="0"/>
              <a:buNone/>
            </a:pPr>
            <a:endParaRPr lang="en-US"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610B2FD-B94A-46B4-9E19-08C066B1495A}"/>
                  </a:ext>
                </a:extLst>
              </p:cNvPr>
              <p:cNvSpPr txBox="1"/>
              <p:nvPr/>
            </p:nvSpPr>
            <p:spPr>
              <a:xfrm>
                <a:off x="441779" y="1311440"/>
                <a:ext cx="8136904" cy="5890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836967"/>
                              </a:solidFill>
                              <a:latin typeface="Cambria Math" panose="02040503050406030204" pitchFamily="18" charset="0"/>
                            </a:rPr>
                          </m:ctrlPr>
                        </m:sSubPr>
                        <m:e>
                          <m:r>
                            <a:rPr lang="en-US" sz="2800" i="1">
                              <a:latin typeface="Cambria Math" panose="02040503050406030204" pitchFamily="18" charset="0"/>
                            </a:rPr>
                            <m:t>𝜏</m:t>
                          </m:r>
                        </m:e>
                        <m:sub>
                          <m:r>
                            <a:rPr lang="en-US" sz="2800" i="1">
                              <a:latin typeface="Cambria Math" panose="02040503050406030204" pitchFamily="18" charset="0"/>
                            </a:rPr>
                            <m:t>𝑐</m:t>
                          </m:r>
                        </m:sub>
                      </m:sSub>
                      <m:r>
                        <a:rPr lang="en-US" sz="2800" i="0">
                          <a:latin typeface="Cambria Math" panose="02040503050406030204" pitchFamily="18" charset="0"/>
                        </a:rPr>
                        <m:t>=</m:t>
                      </m:r>
                      <m:func>
                        <m:funcPr>
                          <m:ctrlPr>
                            <a:rPr lang="en-US" sz="2800" i="1">
                              <a:latin typeface="Cambria Math" panose="02040503050406030204" pitchFamily="18" charset="0"/>
                            </a:rPr>
                          </m:ctrlPr>
                        </m:funcPr>
                        <m:fName>
                          <m:r>
                            <a:rPr lang="en-US" sz="2800" i="1">
                              <a:latin typeface="Cambria Math" panose="02040503050406030204" pitchFamily="18" charset="0"/>
                            </a:rPr>
                            <m:t>𝑒𝑥𝑝</m:t>
                          </m:r>
                        </m:fName>
                        <m:e>
                          <m:d>
                            <m:dPr>
                              <m:ctrlPr>
                                <a:rPr lang="en-US" sz="2800" i="1">
                                  <a:solidFill>
                                    <a:srgbClr val="836967"/>
                                  </a:solidFill>
                                  <a:latin typeface="Cambria Math" panose="02040503050406030204" pitchFamily="18" charset="0"/>
                                </a:rPr>
                              </m:ctrlPr>
                            </m:dPr>
                            <m:e>
                              <m:r>
                                <a:rPr lang="en-US" sz="2800" i="0">
                                  <a:latin typeface="Cambria Math" panose="02040503050406030204" pitchFamily="18" charset="0"/>
                                </a:rPr>
                                <m:t>0.279 </m:t>
                              </m:r>
                              <m:sSub>
                                <m:sSubPr>
                                  <m:ctrlPr>
                                    <a:rPr lang="en-US" sz="2800" i="1">
                                      <a:solidFill>
                                        <a:srgbClr val="836967"/>
                                      </a:solidFill>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𝑔</m:t>
                                  </m:r>
                                </m:sub>
                              </m:sSub>
                              <m:r>
                                <a:rPr lang="en-US" sz="2800" i="0">
                                  <a:latin typeface="Cambria Math" panose="02040503050406030204" pitchFamily="18" charset="0"/>
                                </a:rPr>
                                <m:t>−2.38 </m:t>
                              </m:r>
                              <m:sSub>
                                <m:sSubPr>
                                  <m:ctrlPr>
                                    <a:rPr lang="en-US" sz="2800" i="1">
                                      <a:solidFill>
                                        <a:srgbClr val="836967"/>
                                      </a:solidFill>
                                      <a:latin typeface="Cambria Math" panose="02040503050406030204" pitchFamily="18" charset="0"/>
                                    </a:rPr>
                                  </m:ctrlPr>
                                </m:sSubPr>
                                <m:e>
                                  <m:r>
                                    <a:rPr lang="en-US" sz="2800" i="1">
                                      <a:latin typeface="Cambria Math" panose="02040503050406030204" pitchFamily="18" charset="0"/>
                                    </a:rPr>
                                    <m:t>𝐹</m:t>
                                  </m:r>
                                </m:e>
                                <m:sub>
                                  <m:r>
                                    <a:rPr lang="en-US" sz="2800" i="1">
                                      <a:latin typeface="Cambria Math" panose="02040503050406030204" pitchFamily="18" charset="0"/>
                                    </a:rPr>
                                    <m:t>𝑠</m:t>
                                  </m:r>
                                </m:sub>
                              </m:sSub>
                              <m:r>
                                <a:rPr lang="en-US" sz="2800" i="0">
                                  <a:latin typeface="Cambria Math" panose="02040503050406030204" pitchFamily="18" charset="0"/>
                                </a:rPr>
                                <m:t>−3.5</m:t>
                              </m:r>
                            </m:e>
                          </m:d>
                        </m:e>
                      </m:func>
                      <m:d>
                        <m:dPr>
                          <m:ctrlPr>
                            <a:rPr lang="en-US" sz="2800" i="1">
                              <a:solidFill>
                                <a:srgbClr val="836967"/>
                              </a:solidFill>
                              <a:latin typeface="Cambria Math" panose="02040503050406030204" pitchFamily="18" charset="0"/>
                            </a:rPr>
                          </m:ctrlPr>
                        </m:dPr>
                        <m:e>
                          <m:d>
                            <m:dPr>
                              <m:ctrlPr>
                                <a:rPr lang="en-US" sz="2800" i="1">
                                  <a:solidFill>
                                    <a:srgbClr val="836967"/>
                                  </a:solidFill>
                                  <a:latin typeface="Cambria Math" panose="02040503050406030204" pitchFamily="18" charset="0"/>
                                </a:rPr>
                              </m:ctrlPr>
                            </m:dPr>
                            <m:e>
                              <m:sSub>
                                <m:sSubPr>
                                  <m:ctrlPr>
                                    <a:rPr lang="en-US" sz="2800" i="1">
                                      <a:solidFill>
                                        <a:srgbClr val="836967"/>
                                      </a:solidFill>
                                      <a:latin typeface="Cambria Math" panose="02040503050406030204" pitchFamily="18" charset="0"/>
                                    </a:rPr>
                                  </m:ctrlPr>
                                </m:sSubPr>
                                <m:e>
                                  <m:r>
                                    <a:rPr lang="en-US" sz="2800" i="1">
                                      <a:latin typeface="Cambria Math" panose="02040503050406030204" pitchFamily="18" charset="0"/>
                                    </a:rPr>
                                    <m:t>𝜌</m:t>
                                  </m:r>
                                </m:e>
                                <m:sub>
                                  <m:r>
                                    <a:rPr lang="en-US" sz="2800" i="1">
                                      <a:latin typeface="Cambria Math" panose="02040503050406030204" pitchFamily="18" charset="0"/>
                                    </a:rPr>
                                    <m:t>𝑠</m:t>
                                  </m:r>
                                </m:sub>
                              </m:sSub>
                              <m:r>
                                <a:rPr lang="en-US" sz="2800" i="0">
                                  <a:latin typeface="Cambria Math" panose="02040503050406030204" pitchFamily="18" charset="0"/>
                                </a:rPr>
                                <m:t>−</m:t>
                              </m:r>
                              <m:r>
                                <a:rPr lang="en-US" sz="2800" i="1">
                                  <a:latin typeface="Cambria Math" panose="02040503050406030204" pitchFamily="18" charset="0"/>
                                </a:rPr>
                                <m:t>𝜌</m:t>
                              </m:r>
                            </m:e>
                          </m:d>
                          <m:r>
                            <a:rPr lang="en-US" sz="2800" i="1">
                              <a:latin typeface="Cambria Math" panose="02040503050406030204" pitchFamily="18" charset="0"/>
                            </a:rPr>
                            <m:t>𝑔</m:t>
                          </m:r>
                          <m:sSub>
                            <m:sSubPr>
                              <m:ctrlPr>
                                <a:rPr lang="en-US" sz="2800" i="1">
                                  <a:solidFill>
                                    <a:srgbClr val="836967"/>
                                  </a:solidFill>
                                  <a:latin typeface="Cambria Math" panose="02040503050406030204" pitchFamily="18" charset="0"/>
                                </a:rPr>
                              </m:ctrlPr>
                            </m:sSubPr>
                            <m:e>
                              <m:r>
                                <a:rPr lang="en-US" sz="2800" i="1">
                                  <a:latin typeface="Cambria Math" panose="02040503050406030204" pitchFamily="18" charset="0"/>
                                </a:rPr>
                                <m:t>𝐷</m:t>
                              </m:r>
                            </m:e>
                            <m:sub>
                              <m:r>
                                <a:rPr lang="en-US" sz="2800" i="0">
                                  <a:latin typeface="Cambria Math" panose="02040503050406030204" pitchFamily="18" charset="0"/>
                                </a:rPr>
                                <m:t>50</m:t>
                              </m:r>
                            </m:sub>
                          </m:sSub>
                        </m:e>
                      </m:d>
                    </m:oMath>
                  </m:oMathPara>
                </a14:m>
                <a:endParaRPr lang="en-US" sz="2800" dirty="0"/>
              </a:p>
            </p:txBody>
          </p:sp>
        </mc:Choice>
        <mc:Fallback xmlns="">
          <p:sp>
            <p:nvSpPr>
              <p:cNvPr id="11" name="TextBox 10">
                <a:extLst>
                  <a:ext uri="{FF2B5EF4-FFF2-40B4-BE49-F238E27FC236}">
                    <a16:creationId xmlns:a16="http://schemas.microsoft.com/office/drawing/2014/main" id="{D610B2FD-B94A-46B4-9E19-08C066B1495A}"/>
                  </a:ext>
                </a:extLst>
              </p:cNvPr>
              <p:cNvSpPr txBox="1">
                <a:spLocks noRot="1" noChangeAspect="1" noMove="1" noResize="1" noEditPoints="1" noAdjustHandles="1" noChangeArrowheads="1" noChangeShapeType="1" noTextEdit="1"/>
              </p:cNvSpPr>
              <p:nvPr/>
            </p:nvSpPr>
            <p:spPr>
              <a:xfrm>
                <a:off x="441779" y="1311440"/>
                <a:ext cx="8136904" cy="589072"/>
              </a:xfrm>
              <a:prstGeom prst="rect">
                <a:avLst/>
              </a:prstGeom>
              <a:blipFill>
                <a:blip r:embed="rId2"/>
                <a:stretch>
                  <a:fillRect/>
                </a:stretch>
              </a:blipFill>
            </p:spPr>
            <p:txBody>
              <a:bodyPr/>
              <a:lstStyle/>
              <a:p>
                <a:r>
                  <a:rPr lang="en-US">
                    <a:noFill/>
                  </a:rPr>
                  <a:t> </a:t>
                </a:r>
              </a:p>
            </p:txBody>
          </p:sp>
        </mc:Fallback>
      </mc:AlternateContent>
      <p:sp>
        <p:nvSpPr>
          <p:cNvPr id="12" name="Title 1">
            <a:extLst>
              <a:ext uri="{FF2B5EF4-FFF2-40B4-BE49-F238E27FC236}">
                <a16:creationId xmlns:a16="http://schemas.microsoft.com/office/drawing/2014/main" id="{89FE73F6-158E-45AF-B963-F598C64FB236}"/>
              </a:ext>
            </a:extLst>
          </p:cNvPr>
          <p:cNvSpPr txBox="1">
            <a:spLocks/>
          </p:cNvSpPr>
          <p:nvPr/>
        </p:nvSpPr>
        <p:spPr>
          <a:xfrm>
            <a:off x="457200" y="116632"/>
            <a:ext cx="82296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j-ea"/>
                <a:cs typeface="+mj-cs"/>
              </a:rPr>
              <a:t>Equation for critical shear stress </a:t>
            </a:r>
          </a:p>
        </p:txBody>
      </p:sp>
    </p:spTree>
    <p:extLst>
      <p:ext uri="{BB962C8B-B14F-4D97-AF65-F5344CB8AC3E}">
        <p14:creationId xmlns:p14="http://schemas.microsoft.com/office/powerpoint/2010/main" val="2901112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A0B82B4-903B-46F3-82D9-D7CC9B2007B8}"/>
              </a:ext>
            </a:extLst>
          </p:cNvPr>
          <p:cNvSpPr>
            <a:spLocks noChangeArrowheads="1"/>
          </p:cNvSpPr>
          <p:nvPr/>
        </p:nvSpPr>
        <p:spPr bwMode="auto">
          <a:xfrm>
            <a:off x="2630552" y="4271477"/>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600"/>
          </a:p>
        </p:txBody>
      </p:sp>
      <p:sp>
        <p:nvSpPr>
          <p:cNvPr id="8" name="Rectangle 4">
            <a:extLst>
              <a:ext uri="{FF2B5EF4-FFF2-40B4-BE49-F238E27FC236}">
                <a16:creationId xmlns:a16="http://schemas.microsoft.com/office/drawing/2014/main" id="{54025466-0B0B-4708-902D-B0A6E3446B8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a:extLst>
              <a:ext uri="{FF2B5EF4-FFF2-40B4-BE49-F238E27FC236}">
                <a16:creationId xmlns:a16="http://schemas.microsoft.com/office/drawing/2014/main" id="{333CCE0F-1D7B-48AD-9925-039A39835862}"/>
              </a:ext>
            </a:extLst>
          </p:cNvPr>
          <p:cNvSpPr/>
          <p:nvPr/>
        </p:nvSpPr>
        <p:spPr>
          <a:xfrm>
            <a:off x="792483" y="1774390"/>
            <a:ext cx="395141" cy="252244"/>
          </a:xfrm>
          <a:prstGeom prst="rect">
            <a:avLst/>
          </a:prstGeom>
          <a:solidFill>
            <a:srgbClr val="B2C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ontent Placeholder 2">
            <a:extLst>
              <a:ext uri="{FF2B5EF4-FFF2-40B4-BE49-F238E27FC236}">
                <a16:creationId xmlns:a16="http://schemas.microsoft.com/office/drawing/2014/main" id="{74430ADA-DE93-4134-B8F6-957DEFB090A3}"/>
              </a:ext>
            </a:extLst>
          </p:cNvPr>
          <p:cNvSpPr txBox="1">
            <a:spLocks/>
          </p:cNvSpPr>
          <p:nvPr/>
        </p:nvSpPr>
        <p:spPr>
          <a:xfrm>
            <a:off x="914400" y="2130128"/>
            <a:ext cx="8229600" cy="18722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10" name="Content Placeholder 2">
            <a:extLst>
              <a:ext uri="{FF2B5EF4-FFF2-40B4-BE49-F238E27FC236}">
                <a16:creationId xmlns:a16="http://schemas.microsoft.com/office/drawing/2014/main" id="{757900BA-C17E-4CA8-86F0-52EB2FEE3C72}"/>
              </a:ext>
            </a:extLst>
          </p:cNvPr>
          <p:cNvSpPr txBox="1">
            <a:spLocks/>
          </p:cNvSpPr>
          <p:nvPr/>
        </p:nvSpPr>
        <p:spPr>
          <a:xfrm>
            <a:off x="460269" y="2230445"/>
            <a:ext cx="8229600" cy="23971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Critical shear stress:</a:t>
            </a:r>
          </a:p>
          <a:p>
            <a:r>
              <a:rPr lang="en-US" dirty="0"/>
              <a:t>increases with greater gravel sorting parameter (wider grain size distribution)</a:t>
            </a:r>
          </a:p>
          <a:p>
            <a:r>
              <a:rPr lang="en-US" dirty="0"/>
              <a:t>decreases with greater sand content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610B2FD-B94A-46B4-9E19-08C066B1495A}"/>
                  </a:ext>
                </a:extLst>
              </p:cNvPr>
              <p:cNvSpPr txBox="1"/>
              <p:nvPr/>
            </p:nvSpPr>
            <p:spPr>
              <a:xfrm>
                <a:off x="441779" y="1311440"/>
                <a:ext cx="8136904" cy="5890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i="1" smtClean="0">
                              <a:solidFill>
                                <a:srgbClr val="836967"/>
                              </a:solidFill>
                              <a:latin typeface="Cambria Math" panose="02040503050406030204" pitchFamily="18" charset="0"/>
                            </a:rPr>
                          </m:ctrlPr>
                        </m:sSubPr>
                        <m:e>
                          <m:r>
                            <a:rPr lang="en-US" sz="2800" i="1">
                              <a:latin typeface="Cambria Math" panose="02040503050406030204" pitchFamily="18" charset="0"/>
                            </a:rPr>
                            <m:t>𝜏</m:t>
                          </m:r>
                        </m:e>
                        <m:sub>
                          <m:r>
                            <a:rPr lang="en-US" sz="2800" i="1">
                              <a:latin typeface="Cambria Math" panose="02040503050406030204" pitchFamily="18" charset="0"/>
                            </a:rPr>
                            <m:t>𝑐</m:t>
                          </m:r>
                        </m:sub>
                      </m:sSub>
                      <m:r>
                        <a:rPr lang="en-US" sz="2800" i="0">
                          <a:latin typeface="Cambria Math" panose="02040503050406030204" pitchFamily="18" charset="0"/>
                        </a:rPr>
                        <m:t>=</m:t>
                      </m:r>
                      <m:func>
                        <m:funcPr>
                          <m:ctrlPr>
                            <a:rPr lang="en-US" sz="2800" i="1">
                              <a:latin typeface="Cambria Math" panose="02040503050406030204" pitchFamily="18" charset="0"/>
                            </a:rPr>
                          </m:ctrlPr>
                        </m:funcPr>
                        <m:fName>
                          <m:r>
                            <a:rPr lang="en-US" sz="2800" i="1">
                              <a:latin typeface="Cambria Math" panose="02040503050406030204" pitchFamily="18" charset="0"/>
                            </a:rPr>
                            <m:t>𝑒𝑥𝑝</m:t>
                          </m:r>
                        </m:fName>
                        <m:e>
                          <m:d>
                            <m:dPr>
                              <m:ctrlPr>
                                <a:rPr lang="en-US" sz="2800" i="1">
                                  <a:solidFill>
                                    <a:srgbClr val="836967"/>
                                  </a:solidFill>
                                  <a:latin typeface="Cambria Math" panose="02040503050406030204" pitchFamily="18" charset="0"/>
                                </a:rPr>
                              </m:ctrlPr>
                            </m:dPr>
                            <m:e>
                              <m:r>
                                <a:rPr lang="en-US" sz="2800" i="0">
                                  <a:latin typeface="Cambria Math" panose="02040503050406030204" pitchFamily="18" charset="0"/>
                                </a:rPr>
                                <m:t>0.279 </m:t>
                              </m:r>
                              <m:sSub>
                                <m:sSubPr>
                                  <m:ctrlPr>
                                    <a:rPr lang="en-US" sz="2800" i="1">
                                      <a:solidFill>
                                        <a:srgbClr val="836967"/>
                                      </a:solidFill>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𝑔</m:t>
                                  </m:r>
                                </m:sub>
                              </m:sSub>
                              <m:r>
                                <a:rPr lang="en-US" sz="2800" i="0">
                                  <a:latin typeface="Cambria Math" panose="02040503050406030204" pitchFamily="18" charset="0"/>
                                </a:rPr>
                                <m:t>−2.38 </m:t>
                              </m:r>
                              <m:sSub>
                                <m:sSubPr>
                                  <m:ctrlPr>
                                    <a:rPr lang="en-US" sz="2800" i="1">
                                      <a:solidFill>
                                        <a:srgbClr val="836967"/>
                                      </a:solidFill>
                                      <a:latin typeface="Cambria Math" panose="02040503050406030204" pitchFamily="18" charset="0"/>
                                    </a:rPr>
                                  </m:ctrlPr>
                                </m:sSubPr>
                                <m:e>
                                  <m:r>
                                    <a:rPr lang="en-US" sz="2800" i="1">
                                      <a:latin typeface="Cambria Math" panose="02040503050406030204" pitchFamily="18" charset="0"/>
                                    </a:rPr>
                                    <m:t>𝐹</m:t>
                                  </m:r>
                                </m:e>
                                <m:sub>
                                  <m:r>
                                    <a:rPr lang="en-US" sz="2800" i="1">
                                      <a:latin typeface="Cambria Math" panose="02040503050406030204" pitchFamily="18" charset="0"/>
                                    </a:rPr>
                                    <m:t>𝑠</m:t>
                                  </m:r>
                                </m:sub>
                              </m:sSub>
                              <m:r>
                                <a:rPr lang="en-US" sz="2800" i="0">
                                  <a:latin typeface="Cambria Math" panose="02040503050406030204" pitchFamily="18" charset="0"/>
                                </a:rPr>
                                <m:t>−3.5</m:t>
                              </m:r>
                            </m:e>
                          </m:d>
                        </m:e>
                      </m:func>
                      <m:d>
                        <m:dPr>
                          <m:ctrlPr>
                            <a:rPr lang="en-US" sz="2800" i="1">
                              <a:solidFill>
                                <a:srgbClr val="836967"/>
                              </a:solidFill>
                              <a:latin typeface="Cambria Math" panose="02040503050406030204" pitchFamily="18" charset="0"/>
                            </a:rPr>
                          </m:ctrlPr>
                        </m:dPr>
                        <m:e>
                          <m:d>
                            <m:dPr>
                              <m:ctrlPr>
                                <a:rPr lang="en-US" sz="2800" i="1">
                                  <a:solidFill>
                                    <a:srgbClr val="836967"/>
                                  </a:solidFill>
                                  <a:latin typeface="Cambria Math" panose="02040503050406030204" pitchFamily="18" charset="0"/>
                                </a:rPr>
                              </m:ctrlPr>
                            </m:dPr>
                            <m:e>
                              <m:sSub>
                                <m:sSubPr>
                                  <m:ctrlPr>
                                    <a:rPr lang="en-US" sz="2800" i="1">
                                      <a:solidFill>
                                        <a:srgbClr val="836967"/>
                                      </a:solidFill>
                                      <a:latin typeface="Cambria Math" panose="02040503050406030204" pitchFamily="18" charset="0"/>
                                    </a:rPr>
                                  </m:ctrlPr>
                                </m:sSubPr>
                                <m:e>
                                  <m:r>
                                    <a:rPr lang="en-US" sz="2800" i="1">
                                      <a:latin typeface="Cambria Math" panose="02040503050406030204" pitchFamily="18" charset="0"/>
                                    </a:rPr>
                                    <m:t>𝜌</m:t>
                                  </m:r>
                                </m:e>
                                <m:sub>
                                  <m:r>
                                    <a:rPr lang="en-US" sz="2800" i="1">
                                      <a:latin typeface="Cambria Math" panose="02040503050406030204" pitchFamily="18" charset="0"/>
                                    </a:rPr>
                                    <m:t>𝑠</m:t>
                                  </m:r>
                                </m:sub>
                              </m:sSub>
                              <m:r>
                                <a:rPr lang="en-US" sz="2800" i="0">
                                  <a:latin typeface="Cambria Math" panose="02040503050406030204" pitchFamily="18" charset="0"/>
                                </a:rPr>
                                <m:t>−</m:t>
                              </m:r>
                              <m:r>
                                <a:rPr lang="en-US" sz="2800" i="1">
                                  <a:latin typeface="Cambria Math" panose="02040503050406030204" pitchFamily="18" charset="0"/>
                                </a:rPr>
                                <m:t>𝜌</m:t>
                              </m:r>
                            </m:e>
                          </m:d>
                          <m:r>
                            <a:rPr lang="en-US" sz="2800" i="1">
                              <a:latin typeface="Cambria Math" panose="02040503050406030204" pitchFamily="18" charset="0"/>
                            </a:rPr>
                            <m:t>𝑔</m:t>
                          </m:r>
                          <m:sSub>
                            <m:sSubPr>
                              <m:ctrlPr>
                                <a:rPr lang="en-US" sz="2800" i="1">
                                  <a:solidFill>
                                    <a:srgbClr val="836967"/>
                                  </a:solidFill>
                                  <a:latin typeface="Cambria Math" panose="02040503050406030204" pitchFamily="18" charset="0"/>
                                </a:rPr>
                              </m:ctrlPr>
                            </m:sSubPr>
                            <m:e>
                              <m:r>
                                <a:rPr lang="en-US" sz="2800" i="1">
                                  <a:latin typeface="Cambria Math" panose="02040503050406030204" pitchFamily="18" charset="0"/>
                                </a:rPr>
                                <m:t>𝐷</m:t>
                              </m:r>
                            </m:e>
                            <m:sub>
                              <m:r>
                                <a:rPr lang="en-US" sz="2800" i="0">
                                  <a:latin typeface="Cambria Math" panose="02040503050406030204" pitchFamily="18" charset="0"/>
                                </a:rPr>
                                <m:t>50</m:t>
                              </m:r>
                            </m:sub>
                          </m:sSub>
                        </m:e>
                      </m:d>
                    </m:oMath>
                  </m:oMathPara>
                </a14:m>
                <a:endParaRPr lang="en-US" sz="2800" dirty="0"/>
              </a:p>
            </p:txBody>
          </p:sp>
        </mc:Choice>
        <mc:Fallback xmlns="">
          <p:sp>
            <p:nvSpPr>
              <p:cNvPr id="11" name="TextBox 10">
                <a:extLst>
                  <a:ext uri="{FF2B5EF4-FFF2-40B4-BE49-F238E27FC236}">
                    <a16:creationId xmlns:a16="http://schemas.microsoft.com/office/drawing/2014/main" id="{D610B2FD-B94A-46B4-9E19-08C066B1495A}"/>
                  </a:ext>
                </a:extLst>
              </p:cNvPr>
              <p:cNvSpPr txBox="1">
                <a:spLocks noRot="1" noChangeAspect="1" noMove="1" noResize="1" noEditPoints="1" noAdjustHandles="1" noChangeArrowheads="1" noChangeShapeType="1" noTextEdit="1"/>
              </p:cNvSpPr>
              <p:nvPr/>
            </p:nvSpPr>
            <p:spPr>
              <a:xfrm>
                <a:off x="441779" y="1311440"/>
                <a:ext cx="8136904" cy="589072"/>
              </a:xfrm>
              <a:prstGeom prst="rect">
                <a:avLst/>
              </a:prstGeom>
              <a:blipFill>
                <a:blip r:embed="rId2"/>
                <a:stretch>
                  <a:fillRect/>
                </a:stretch>
              </a:blipFill>
            </p:spPr>
            <p:txBody>
              <a:bodyPr/>
              <a:lstStyle/>
              <a:p>
                <a:r>
                  <a:rPr lang="en-US">
                    <a:noFill/>
                  </a:rPr>
                  <a:t> </a:t>
                </a:r>
              </a:p>
            </p:txBody>
          </p:sp>
        </mc:Fallback>
      </mc:AlternateContent>
      <p:sp>
        <p:nvSpPr>
          <p:cNvPr id="12" name="Title 1">
            <a:extLst>
              <a:ext uri="{FF2B5EF4-FFF2-40B4-BE49-F238E27FC236}">
                <a16:creationId xmlns:a16="http://schemas.microsoft.com/office/drawing/2014/main" id="{E269F888-7706-450C-BA20-9D8A539EF4B8}"/>
              </a:ext>
            </a:extLst>
          </p:cNvPr>
          <p:cNvSpPr txBox="1">
            <a:spLocks/>
          </p:cNvSpPr>
          <p:nvPr/>
        </p:nvSpPr>
        <p:spPr>
          <a:xfrm>
            <a:off x="457200" y="116632"/>
            <a:ext cx="82296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j-ea"/>
                <a:cs typeface="+mj-cs"/>
              </a:rPr>
              <a:t>Equation for critical shear stress </a:t>
            </a:r>
          </a:p>
        </p:txBody>
      </p:sp>
    </p:spTree>
    <p:extLst>
      <p:ext uri="{BB962C8B-B14F-4D97-AF65-F5344CB8AC3E}">
        <p14:creationId xmlns:p14="http://schemas.microsoft.com/office/powerpoint/2010/main" val="3212859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689"/>
            <a:ext cx="8229600" cy="778098"/>
          </a:xfrm>
        </p:spPr>
        <p:txBody>
          <a:bodyPr>
            <a:normAutofit/>
          </a:bodyPr>
          <a:lstStyle/>
          <a:p>
            <a:r>
              <a:rPr lang="en-US" sz="3600" b="1" dirty="0"/>
              <a:t>Project Overview set by NCHRP</a:t>
            </a:r>
          </a:p>
        </p:txBody>
      </p:sp>
      <p:sp>
        <p:nvSpPr>
          <p:cNvPr id="3" name="Content Placeholder 2"/>
          <p:cNvSpPr>
            <a:spLocks noGrp="1"/>
          </p:cNvSpPr>
          <p:nvPr>
            <p:ph idx="1"/>
          </p:nvPr>
        </p:nvSpPr>
        <p:spPr>
          <a:xfrm>
            <a:off x="107504" y="881336"/>
            <a:ext cx="3754760" cy="5976664"/>
          </a:xfrm>
        </p:spPr>
        <p:txBody>
          <a:bodyPr>
            <a:normAutofit fontScale="92500" lnSpcReduction="10000"/>
          </a:bodyPr>
          <a:lstStyle/>
          <a:p>
            <a:pPr marL="0" indent="0">
              <a:buNone/>
            </a:pPr>
            <a:r>
              <a:rPr lang="en-US" u="sng" dirty="0"/>
              <a:t>Objective:</a:t>
            </a:r>
            <a:r>
              <a:rPr lang="en-US" dirty="0"/>
              <a:t> </a:t>
            </a:r>
          </a:p>
          <a:p>
            <a:r>
              <a:rPr lang="en-US" dirty="0"/>
              <a:t>Develop scour equation for bridge piers that are located in coarse bedded (gravel to cobbles) rivers. </a:t>
            </a:r>
          </a:p>
          <a:p>
            <a:r>
              <a:rPr lang="en-US" dirty="0"/>
              <a:t>Equation should include shear stress decay in scour hole and effects of grain size distribution on scour.</a:t>
            </a:r>
          </a:p>
        </p:txBody>
      </p:sp>
      <p:pic>
        <p:nvPicPr>
          <p:cNvPr id="4" name="Picture 3">
            <a:extLst>
              <a:ext uri="{FF2B5EF4-FFF2-40B4-BE49-F238E27FC236}">
                <a16:creationId xmlns:a16="http://schemas.microsoft.com/office/drawing/2014/main" id="{7E139FFA-2BC8-49EF-8F90-4091D03D751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279301"/>
            <a:ext cx="5233319" cy="3924990"/>
          </a:xfrm>
          <a:prstGeom prst="rect">
            <a:avLst/>
          </a:prstGeom>
          <a:noFill/>
          <a:ln>
            <a:noFill/>
          </a:ln>
        </p:spPr>
      </p:pic>
    </p:spTree>
    <p:extLst>
      <p:ext uri="{BB962C8B-B14F-4D97-AF65-F5344CB8AC3E}">
        <p14:creationId xmlns:p14="http://schemas.microsoft.com/office/powerpoint/2010/main" val="3375699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8098"/>
          </a:xfrm>
        </p:spPr>
        <p:txBody>
          <a:bodyPr>
            <a:normAutofit/>
          </a:bodyPr>
          <a:lstStyle/>
          <a:p>
            <a:r>
              <a:rPr lang="en-US" sz="3600" b="1" dirty="0"/>
              <a:t>Laboratory experiments: scour depths</a:t>
            </a:r>
          </a:p>
        </p:txBody>
      </p:sp>
      <p:sp>
        <p:nvSpPr>
          <p:cNvPr id="10" name="Content Placeholder 2">
            <a:extLst>
              <a:ext uri="{FF2B5EF4-FFF2-40B4-BE49-F238E27FC236}">
                <a16:creationId xmlns:a16="http://schemas.microsoft.com/office/drawing/2014/main" id="{EA3744F9-8879-4013-A443-1540D679EF6E}"/>
              </a:ext>
            </a:extLst>
          </p:cNvPr>
          <p:cNvSpPr>
            <a:spLocks noGrp="1"/>
          </p:cNvSpPr>
          <p:nvPr>
            <p:ph idx="1"/>
          </p:nvPr>
        </p:nvSpPr>
        <p:spPr>
          <a:xfrm>
            <a:off x="457200" y="908720"/>
            <a:ext cx="8229600" cy="4783261"/>
          </a:xfrm>
        </p:spPr>
        <p:txBody>
          <a:bodyPr/>
          <a:lstStyle/>
          <a:p>
            <a:pPr marL="0" indent="0">
              <a:buNone/>
            </a:pPr>
            <a:r>
              <a:rPr lang="en-US" dirty="0"/>
              <a:t>Between experiments vary flow conditions (live bed vs. clear water) and grain size distribution of the sediment layers</a:t>
            </a:r>
          </a:p>
        </p:txBody>
      </p:sp>
    </p:spTree>
    <p:extLst>
      <p:ext uri="{BB962C8B-B14F-4D97-AF65-F5344CB8AC3E}">
        <p14:creationId xmlns:p14="http://schemas.microsoft.com/office/powerpoint/2010/main" val="3379887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A3744F9-8879-4013-A443-1540D679EF6E}"/>
              </a:ext>
            </a:extLst>
          </p:cNvPr>
          <p:cNvSpPr>
            <a:spLocks noGrp="1"/>
          </p:cNvSpPr>
          <p:nvPr>
            <p:ph idx="1"/>
          </p:nvPr>
        </p:nvSpPr>
        <p:spPr>
          <a:xfrm>
            <a:off x="457200" y="908720"/>
            <a:ext cx="8229600" cy="4783261"/>
          </a:xfrm>
        </p:spPr>
        <p:txBody>
          <a:bodyPr/>
          <a:lstStyle/>
          <a:p>
            <a:pPr marL="0" indent="0">
              <a:buNone/>
            </a:pPr>
            <a:r>
              <a:rPr lang="en-US" dirty="0"/>
              <a:t>Simulated bridge pier installed after armoring bed: </a:t>
            </a:r>
          </a:p>
        </p:txBody>
      </p:sp>
      <p:pic>
        <p:nvPicPr>
          <p:cNvPr id="6" name="Picture 5">
            <a:extLst>
              <a:ext uri="{FF2B5EF4-FFF2-40B4-BE49-F238E27FC236}">
                <a16:creationId xmlns:a16="http://schemas.microsoft.com/office/drawing/2014/main" id="{CCC5D9B3-616F-4645-917C-D2ECA715C7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18" r="7402"/>
          <a:stretch/>
        </p:blipFill>
        <p:spPr bwMode="auto">
          <a:xfrm rot="5400000">
            <a:off x="-83821" y="2413523"/>
            <a:ext cx="4227772" cy="3583330"/>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A9B3B63D-D410-4D23-89B3-DDC0BB95FBC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0531" y="2379836"/>
            <a:ext cx="4865070" cy="3650704"/>
          </a:xfrm>
          <a:prstGeom prst="rect">
            <a:avLst/>
          </a:prstGeom>
          <a:noFill/>
          <a:ln>
            <a:noFill/>
          </a:ln>
        </p:spPr>
      </p:pic>
      <p:sp>
        <p:nvSpPr>
          <p:cNvPr id="8" name="Title 1">
            <a:extLst>
              <a:ext uri="{FF2B5EF4-FFF2-40B4-BE49-F238E27FC236}">
                <a16:creationId xmlns:a16="http://schemas.microsoft.com/office/drawing/2014/main" id="{B42D8F1C-2D6C-4F8D-8C26-226A843827A0}"/>
              </a:ext>
            </a:extLst>
          </p:cNvPr>
          <p:cNvSpPr txBox="1">
            <a:spLocks/>
          </p:cNvSpPr>
          <p:nvPr/>
        </p:nvSpPr>
        <p:spPr>
          <a:xfrm>
            <a:off x="457200" y="0"/>
            <a:ext cx="8229600" cy="7780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t>Laboratory experiments: scour depths</a:t>
            </a:r>
            <a:endParaRPr lang="en-US" sz="3600" b="1" dirty="0"/>
          </a:p>
        </p:txBody>
      </p:sp>
    </p:spTree>
    <p:extLst>
      <p:ext uri="{BB962C8B-B14F-4D97-AF65-F5344CB8AC3E}">
        <p14:creationId xmlns:p14="http://schemas.microsoft.com/office/powerpoint/2010/main" val="1851775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A3744F9-8879-4013-A443-1540D679EF6E}"/>
              </a:ext>
            </a:extLst>
          </p:cNvPr>
          <p:cNvSpPr>
            <a:spLocks noGrp="1"/>
          </p:cNvSpPr>
          <p:nvPr>
            <p:ph idx="1"/>
          </p:nvPr>
        </p:nvSpPr>
        <p:spPr>
          <a:xfrm>
            <a:off x="457200" y="908720"/>
            <a:ext cx="8229600" cy="4783261"/>
          </a:xfrm>
        </p:spPr>
        <p:txBody>
          <a:bodyPr/>
          <a:lstStyle/>
          <a:p>
            <a:pPr marL="0" indent="0">
              <a:buNone/>
            </a:pPr>
            <a:r>
              <a:rPr lang="en-US" dirty="0"/>
              <a:t>Measure scour every 1-2 </a:t>
            </a:r>
            <a:r>
              <a:rPr lang="en-US" dirty="0" err="1"/>
              <a:t>hr</a:t>
            </a:r>
            <a:r>
              <a:rPr lang="en-US" dirty="0"/>
              <a:t> using photographs and Structure from Motion (</a:t>
            </a:r>
            <a:r>
              <a:rPr lang="en-US" dirty="0" err="1"/>
              <a:t>SfM</a:t>
            </a:r>
            <a:r>
              <a:rPr lang="en-US" dirty="0"/>
              <a:t> software): </a:t>
            </a:r>
          </a:p>
        </p:txBody>
      </p:sp>
      <p:pic>
        <p:nvPicPr>
          <p:cNvPr id="8" name="Picture 7">
            <a:extLst>
              <a:ext uri="{FF2B5EF4-FFF2-40B4-BE49-F238E27FC236}">
                <a16:creationId xmlns:a16="http://schemas.microsoft.com/office/drawing/2014/main" id="{BC1F5FC6-5C9F-4EE4-8E02-814369D2D33F}"/>
              </a:ext>
            </a:extLst>
          </p:cNvPr>
          <p:cNvPicPr>
            <a:picLocks noChangeAspect="1"/>
          </p:cNvPicPr>
          <p:nvPr/>
        </p:nvPicPr>
        <p:blipFill>
          <a:blip r:embed="rId2">
            <a:extLst>
              <a:ext uri="{28A0092B-C50C-407E-A947-70E740481C1C}">
                <a14:useLocalDpi xmlns:a14="http://schemas.microsoft.com/office/drawing/2010/main" val="0"/>
              </a:ext>
            </a:extLst>
          </a:blip>
          <a:srcRect l="4408" t="1856" r="4397" b="11252"/>
          <a:stretch>
            <a:fillRect/>
          </a:stretch>
        </p:blipFill>
        <p:spPr>
          <a:xfrm>
            <a:off x="0" y="2033736"/>
            <a:ext cx="3543783" cy="2533228"/>
          </a:xfrm>
          <a:prstGeom prst="rect">
            <a:avLst/>
          </a:prstGeom>
        </p:spPr>
      </p:pic>
      <p:sp>
        <p:nvSpPr>
          <p:cNvPr id="7" name="Title 1">
            <a:extLst>
              <a:ext uri="{FF2B5EF4-FFF2-40B4-BE49-F238E27FC236}">
                <a16:creationId xmlns:a16="http://schemas.microsoft.com/office/drawing/2014/main" id="{44CFE64B-371D-4A59-847F-C9AFB269EF3C}"/>
              </a:ext>
            </a:extLst>
          </p:cNvPr>
          <p:cNvSpPr>
            <a:spLocks noGrp="1"/>
          </p:cNvSpPr>
          <p:nvPr>
            <p:ph type="title"/>
          </p:nvPr>
        </p:nvSpPr>
        <p:spPr>
          <a:xfrm>
            <a:off x="457200" y="0"/>
            <a:ext cx="8229600" cy="778098"/>
          </a:xfrm>
        </p:spPr>
        <p:txBody>
          <a:bodyPr>
            <a:normAutofit/>
          </a:bodyPr>
          <a:lstStyle/>
          <a:p>
            <a:r>
              <a:rPr lang="en-US" sz="3600" b="1" dirty="0"/>
              <a:t>Laboratory experiments: scour depths</a:t>
            </a:r>
          </a:p>
        </p:txBody>
      </p:sp>
    </p:spTree>
    <p:extLst>
      <p:ext uri="{BB962C8B-B14F-4D97-AF65-F5344CB8AC3E}">
        <p14:creationId xmlns:p14="http://schemas.microsoft.com/office/powerpoint/2010/main" val="3526984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A3744F9-8879-4013-A443-1540D679EF6E}"/>
              </a:ext>
            </a:extLst>
          </p:cNvPr>
          <p:cNvSpPr>
            <a:spLocks noGrp="1"/>
          </p:cNvSpPr>
          <p:nvPr>
            <p:ph idx="1"/>
          </p:nvPr>
        </p:nvSpPr>
        <p:spPr>
          <a:xfrm>
            <a:off x="457200" y="908720"/>
            <a:ext cx="8229600" cy="4783261"/>
          </a:xfrm>
        </p:spPr>
        <p:txBody>
          <a:bodyPr/>
          <a:lstStyle/>
          <a:p>
            <a:pPr marL="0" indent="0">
              <a:buNone/>
            </a:pPr>
            <a:r>
              <a:rPr lang="en-US" dirty="0"/>
              <a:t>Measure scour every 1-2 </a:t>
            </a:r>
            <a:r>
              <a:rPr lang="en-US" dirty="0" err="1"/>
              <a:t>hr</a:t>
            </a:r>
            <a:r>
              <a:rPr lang="en-US" dirty="0"/>
              <a:t> using photographs and Structure from Motion (</a:t>
            </a:r>
            <a:r>
              <a:rPr lang="en-US" dirty="0" err="1"/>
              <a:t>SfM</a:t>
            </a:r>
            <a:r>
              <a:rPr lang="en-US" dirty="0"/>
              <a:t> software): </a:t>
            </a:r>
          </a:p>
        </p:txBody>
      </p:sp>
      <p:pic>
        <p:nvPicPr>
          <p:cNvPr id="8" name="Picture 7">
            <a:extLst>
              <a:ext uri="{FF2B5EF4-FFF2-40B4-BE49-F238E27FC236}">
                <a16:creationId xmlns:a16="http://schemas.microsoft.com/office/drawing/2014/main" id="{BC1F5FC6-5C9F-4EE4-8E02-814369D2D33F}"/>
              </a:ext>
            </a:extLst>
          </p:cNvPr>
          <p:cNvPicPr>
            <a:picLocks noChangeAspect="1"/>
          </p:cNvPicPr>
          <p:nvPr/>
        </p:nvPicPr>
        <p:blipFill>
          <a:blip r:embed="rId2">
            <a:extLst>
              <a:ext uri="{28A0092B-C50C-407E-A947-70E740481C1C}">
                <a14:useLocalDpi xmlns:a14="http://schemas.microsoft.com/office/drawing/2010/main" val="0"/>
              </a:ext>
            </a:extLst>
          </a:blip>
          <a:srcRect l="4408" t="1856" r="4397" b="11252"/>
          <a:stretch>
            <a:fillRect/>
          </a:stretch>
        </p:blipFill>
        <p:spPr>
          <a:xfrm>
            <a:off x="0" y="2033736"/>
            <a:ext cx="3543783" cy="2533228"/>
          </a:xfrm>
          <a:prstGeom prst="rect">
            <a:avLst/>
          </a:prstGeom>
        </p:spPr>
      </p:pic>
      <p:pic>
        <p:nvPicPr>
          <p:cNvPr id="9" name="Picture 8">
            <a:extLst>
              <a:ext uri="{FF2B5EF4-FFF2-40B4-BE49-F238E27FC236}">
                <a16:creationId xmlns:a16="http://schemas.microsoft.com/office/drawing/2014/main" id="{A5DA92FB-AEDC-4D5A-A256-68B62379F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228" y="2069657"/>
            <a:ext cx="5164524" cy="3192570"/>
          </a:xfrm>
          <a:prstGeom prst="rect">
            <a:avLst/>
          </a:prstGeom>
        </p:spPr>
      </p:pic>
      <p:sp>
        <p:nvSpPr>
          <p:cNvPr id="11" name="Title 1">
            <a:extLst>
              <a:ext uri="{FF2B5EF4-FFF2-40B4-BE49-F238E27FC236}">
                <a16:creationId xmlns:a16="http://schemas.microsoft.com/office/drawing/2014/main" id="{9260CCC4-83A4-4BD4-9610-FC3BD0C6CDBF}"/>
              </a:ext>
            </a:extLst>
          </p:cNvPr>
          <p:cNvSpPr>
            <a:spLocks noGrp="1"/>
          </p:cNvSpPr>
          <p:nvPr>
            <p:ph type="title"/>
          </p:nvPr>
        </p:nvSpPr>
        <p:spPr>
          <a:xfrm>
            <a:off x="457200" y="0"/>
            <a:ext cx="8229600" cy="778098"/>
          </a:xfrm>
        </p:spPr>
        <p:txBody>
          <a:bodyPr>
            <a:normAutofit/>
          </a:bodyPr>
          <a:lstStyle/>
          <a:p>
            <a:r>
              <a:rPr lang="en-US" sz="3600" b="1" dirty="0"/>
              <a:t>Laboratory experiments: scour depths</a:t>
            </a:r>
          </a:p>
        </p:txBody>
      </p:sp>
    </p:spTree>
    <p:extLst>
      <p:ext uri="{BB962C8B-B14F-4D97-AF65-F5344CB8AC3E}">
        <p14:creationId xmlns:p14="http://schemas.microsoft.com/office/powerpoint/2010/main" val="337453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A3744F9-8879-4013-A443-1540D679EF6E}"/>
              </a:ext>
            </a:extLst>
          </p:cNvPr>
          <p:cNvSpPr>
            <a:spLocks noGrp="1"/>
          </p:cNvSpPr>
          <p:nvPr>
            <p:ph idx="1"/>
          </p:nvPr>
        </p:nvSpPr>
        <p:spPr>
          <a:xfrm>
            <a:off x="457200" y="908720"/>
            <a:ext cx="8229600" cy="4783261"/>
          </a:xfrm>
        </p:spPr>
        <p:txBody>
          <a:bodyPr/>
          <a:lstStyle/>
          <a:p>
            <a:pPr marL="0" indent="0">
              <a:buNone/>
            </a:pPr>
            <a:r>
              <a:rPr lang="en-US" dirty="0"/>
              <a:t>Determine maximum scour depth from topography: </a:t>
            </a:r>
          </a:p>
        </p:txBody>
      </p:sp>
      <p:pic>
        <p:nvPicPr>
          <p:cNvPr id="9" name="Picture 8">
            <a:extLst>
              <a:ext uri="{FF2B5EF4-FFF2-40B4-BE49-F238E27FC236}">
                <a16:creationId xmlns:a16="http://schemas.microsoft.com/office/drawing/2014/main" id="{A5DA92FB-AEDC-4D5A-A256-68B62379F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228" y="2069657"/>
            <a:ext cx="5164524" cy="3192570"/>
          </a:xfrm>
          <a:prstGeom prst="rect">
            <a:avLst/>
          </a:prstGeom>
        </p:spPr>
      </p:pic>
      <p:pic>
        <p:nvPicPr>
          <p:cNvPr id="11" name="Picture 10">
            <a:extLst>
              <a:ext uri="{FF2B5EF4-FFF2-40B4-BE49-F238E27FC236}">
                <a16:creationId xmlns:a16="http://schemas.microsoft.com/office/drawing/2014/main" id="{5FC50CEB-D7DC-4EBB-B437-05AAF54EA7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724" y="2033736"/>
            <a:ext cx="3685768" cy="4783261"/>
          </a:xfrm>
          <a:prstGeom prst="rect">
            <a:avLst/>
          </a:prstGeom>
          <a:noFill/>
          <a:ln>
            <a:noFill/>
          </a:ln>
        </p:spPr>
      </p:pic>
      <p:sp>
        <p:nvSpPr>
          <p:cNvPr id="8" name="Title 1">
            <a:extLst>
              <a:ext uri="{FF2B5EF4-FFF2-40B4-BE49-F238E27FC236}">
                <a16:creationId xmlns:a16="http://schemas.microsoft.com/office/drawing/2014/main" id="{8B3EC825-5A97-4626-842E-48E2E0078374}"/>
              </a:ext>
            </a:extLst>
          </p:cNvPr>
          <p:cNvSpPr>
            <a:spLocks noGrp="1"/>
          </p:cNvSpPr>
          <p:nvPr>
            <p:ph type="title"/>
          </p:nvPr>
        </p:nvSpPr>
        <p:spPr>
          <a:xfrm>
            <a:off x="457200" y="0"/>
            <a:ext cx="8229600" cy="778098"/>
          </a:xfrm>
        </p:spPr>
        <p:txBody>
          <a:bodyPr>
            <a:normAutofit/>
          </a:bodyPr>
          <a:lstStyle/>
          <a:p>
            <a:r>
              <a:rPr lang="en-US" sz="3600" b="1" dirty="0"/>
              <a:t>Laboratory experiments: scour depths</a:t>
            </a:r>
          </a:p>
        </p:txBody>
      </p:sp>
    </p:spTree>
    <p:extLst>
      <p:ext uri="{BB962C8B-B14F-4D97-AF65-F5344CB8AC3E}">
        <p14:creationId xmlns:p14="http://schemas.microsoft.com/office/powerpoint/2010/main" val="3211020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A3744F9-8879-4013-A443-1540D679EF6E}"/>
              </a:ext>
            </a:extLst>
          </p:cNvPr>
          <p:cNvSpPr>
            <a:spLocks noGrp="1"/>
          </p:cNvSpPr>
          <p:nvPr>
            <p:ph idx="1"/>
          </p:nvPr>
        </p:nvSpPr>
        <p:spPr>
          <a:xfrm>
            <a:off x="457200" y="908720"/>
            <a:ext cx="8229600" cy="4783261"/>
          </a:xfrm>
        </p:spPr>
        <p:txBody>
          <a:bodyPr/>
          <a:lstStyle/>
          <a:p>
            <a:pPr marL="0" indent="0">
              <a:buNone/>
            </a:pPr>
            <a:r>
              <a:rPr lang="en-US" dirty="0"/>
              <a:t>Measured scour depths generally decreased with greater bed gravel sorting parameters (wider grain size distribution) and lower bed sand contents. </a:t>
            </a:r>
          </a:p>
          <a:p>
            <a:pPr marL="0" indent="0">
              <a:buNone/>
            </a:pPr>
            <a:endParaRPr lang="en-US" dirty="0"/>
          </a:p>
          <a:p>
            <a:pPr marL="0" indent="0">
              <a:buNone/>
            </a:pPr>
            <a:r>
              <a:rPr lang="en-US" dirty="0"/>
              <a:t>Inclusion of layers with very different grain size distributions had a large influence on the measured scour depths.</a:t>
            </a:r>
          </a:p>
        </p:txBody>
      </p:sp>
      <p:sp>
        <p:nvSpPr>
          <p:cNvPr id="12" name="Title 1">
            <a:extLst>
              <a:ext uri="{FF2B5EF4-FFF2-40B4-BE49-F238E27FC236}">
                <a16:creationId xmlns:a16="http://schemas.microsoft.com/office/drawing/2014/main" id="{BE3E32A8-955E-41F1-ACFE-DA443B54E770}"/>
              </a:ext>
            </a:extLst>
          </p:cNvPr>
          <p:cNvSpPr>
            <a:spLocks noGrp="1"/>
          </p:cNvSpPr>
          <p:nvPr>
            <p:ph type="title"/>
          </p:nvPr>
        </p:nvSpPr>
        <p:spPr>
          <a:xfrm>
            <a:off x="457200" y="0"/>
            <a:ext cx="8229600" cy="778098"/>
          </a:xfrm>
        </p:spPr>
        <p:txBody>
          <a:bodyPr>
            <a:normAutofit/>
          </a:bodyPr>
          <a:lstStyle/>
          <a:p>
            <a:r>
              <a:rPr lang="en-US" sz="3600" b="1" dirty="0"/>
              <a:t>Laboratory experiments: scour depths</a:t>
            </a:r>
          </a:p>
        </p:txBody>
      </p:sp>
    </p:spTree>
    <p:extLst>
      <p:ext uri="{BB962C8B-B14F-4D97-AF65-F5344CB8AC3E}">
        <p14:creationId xmlns:p14="http://schemas.microsoft.com/office/powerpoint/2010/main" val="2461671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EA3744F9-8879-4013-A443-1540D679EF6E}"/>
              </a:ext>
            </a:extLst>
          </p:cNvPr>
          <p:cNvSpPr>
            <a:spLocks noGrp="1"/>
          </p:cNvSpPr>
          <p:nvPr>
            <p:ph idx="1"/>
          </p:nvPr>
        </p:nvSpPr>
        <p:spPr>
          <a:xfrm>
            <a:off x="457200" y="908720"/>
            <a:ext cx="8229600" cy="4783261"/>
          </a:xfrm>
        </p:spPr>
        <p:txBody>
          <a:bodyPr/>
          <a:lstStyle/>
          <a:p>
            <a:pPr marL="0" indent="0">
              <a:buNone/>
            </a:pPr>
            <a:r>
              <a:rPr lang="en-US" dirty="0"/>
              <a:t>Detailed topography of some experiment runs used in numerical model </a:t>
            </a:r>
          </a:p>
        </p:txBody>
      </p:sp>
      <p:pic>
        <p:nvPicPr>
          <p:cNvPr id="9" name="Picture 8">
            <a:extLst>
              <a:ext uri="{FF2B5EF4-FFF2-40B4-BE49-F238E27FC236}">
                <a16:creationId xmlns:a16="http://schemas.microsoft.com/office/drawing/2014/main" id="{A5DA92FB-AEDC-4D5A-A256-68B62379FD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228" y="2069657"/>
            <a:ext cx="5164524" cy="3192570"/>
          </a:xfrm>
          <a:prstGeom prst="rect">
            <a:avLst/>
          </a:prstGeom>
        </p:spPr>
      </p:pic>
      <p:pic>
        <p:nvPicPr>
          <p:cNvPr id="11" name="Picture 10">
            <a:extLst>
              <a:ext uri="{FF2B5EF4-FFF2-40B4-BE49-F238E27FC236}">
                <a16:creationId xmlns:a16="http://schemas.microsoft.com/office/drawing/2014/main" id="{5FC50CEB-D7DC-4EBB-B437-05AAF54EA7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724" y="2033736"/>
            <a:ext cx="3685768" cy="4783261"/>
          </a:xfrm>
          <a:prstGeom prst="rect">
            <a:avLst/>
          </a:prstGeom>
          <a:noFill/>
          <a:ln>
            <a:noFill/>
          </a:ln>
        </p:spPr>
      </p:pic>
      <p:sp>
        <p:nvSpPr>
          <p:cNvPr id="8" name="Title 1">
            <a:extLst>
              <a:ext uri="{FF2B5EF4-FFF2-40B4-BE49-F238E27FC236}">
                <a16:creationId xmlns:a16="http://schemas.microsoft.com/office/drawing/2014/main" id="{E4677067-5C8E-48BA-BEDB-21E28A60A4C7}"/>
              </a:ext>
            </a:extLst>
          </p:cNvPr>
          <p:cNvSpPr txBox="1">
            <a:spLocks/>
          </p:cNvSpPr>
          <p:nvPr/>
        </p:nvSpPr>
        <p:spPr>
          <a:xfrm>
            <a:off x="0" y="0"/>
            <a:ext cx="9144000" cy="7780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a:t>3D Numerical Model (Large Eddy Simulation)</a:t>
            </a:r>
            <a:endParaRPr lang="en-US" sz="3600" b="1" dirty="0"/>
          </a:p>
        </p:txBody>
      </p:sp>
    </p:spTree>
    <p:extLst>
      <p:ext uri="{BB962C8B-B14F-4D97-AF65-F5344CB8AC3E}">
        <p14:creationId xmlns:p14="http://schemas.microsoft.com/office/powerpoint/2010/main" val="3142145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78098"/>
          </a:xfrm>
        </p:spPr>
        <p:txBody>
          <a:bodyPr>
            <a:normAutofit/>
          </a:bodyPr>
          <a:lstStyle/>
          <a:p>
            <a:r>
              <a:rPr lang="en-US" sz="3600" b="1" dirty="0"/>
              <a:t>3D Numerical Model (Large Eddy Simulation)</a:t>
            </a:r>
          </a:p>
        </p:txBody>
      </p:sp>
      <p:pic>
        <p:nvPicPr>
          <p:cNvPr id="3" name="Picture 2">
            <a:extLst>
              <a:ext uri="{FF2B5EF4-FFF2-40B4-BE49-F238E27FC236}">
                <a16:creationId xmlns:a16="http://schemas.microsoft.com/office/drawing/2014/main" id="{C60F18F5-2895-4375-AA4C-10EB4E05B80B}"/>
              </a:ext>
            </a:extLst>
          </p:cNvPr>
          <p:cNvPicPr>
            <a:picLocks noChangeAspect="1"/>
          </p:cNvPicPr>
          <p:nvPr/>
        </p:nvPicPr>
        <p:blipFill>
          <a:blip r:embed="rId2">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o="urn:schemas-microsoft-com:office:office" xmlns:v="urn:schemas-microsoft-com:vml" xmlns:w10="urn:schemas-microsoft-com:office:word" xmlns:w="http://schemas.openxmlformats.org/wordprocessingml/2006/main" xmlns:c="http://schemas.openxmlformats.org/drawingml/2006/chart" xmlns:a16="http://schemas.microsoft.com/office/drawing/2014/main" xmlns:a14="http://schemas.microsoft.com/office/drawing/2010/main" xmlns:lc="http://schemas.openxmlformats.org/drawingml/2006/lockedCanvas"/>
              </a:ext>
            </a:extLst>
          </a:blip>
          <a:srcRect l="15000" t="22791" r="14872"/>
          <a:stretch>
            <a:fillRect/>
          </a:stretch>
        </p:blipFill>
        <p:spPr>
          <a:xfrm>
            <a:off x="395536" y="879413"/>
            <a:ext cx="6693400" cy="4063066"/>
          </a:xfrm>
          <a:prstGeom prst="rect">
            <a:avLst/>
          </a:prstGeom>
        </p:spPr>
      </p:pic>
      <p:sp>
        <p:nvSpPr>
          <p:cNvPr id="5" name="Content Placeholder 2">
            <a:extLst>
              <a:ext uri="{FF2B5EF4-FFF2-40B4-BE49-F238E27FC236}">
                <a16:creationId xmlns:a16="http://schemas.microsoft.com/office/drawing/2014/main" id="{488AAE58-3845-4D4C-AAA5-289B964085CA}"/>
              </a:ext>
            </a:extLst>
          </p:cNvPr>
          <p:cNvSpPr>
            <a:spLocks noGrp="1"/>
          </p:cNvSpPr>
          <p:nvPr>
            <p:ph idx="1"/>
          </p:nvPr>
        </p:nvSpPr>
        <p:spPr>
          <a:xfrm>
            <a:off x="395536" y="4942479"/>
            <a:ext cx="8229600" cy="1726881"/>
          </a:xfrm>
        </p:spPr>
        <p:txBody>
          <a:bodyPr/>
          <a:lstStyle/>
          <a:p>
            <a:r>
              <a:rPr lang="en-US" dirty="0"/>
              <a:t>Used subset of experiments (and timesteps) from laboratory</a:t>
            </a:r>
          </a:p>
          <a:p>
            <a:r>
              <a:rPr lang="en-US" dirty="0"/>
              <a:t>Input flow discharge and topography</a:t>
            </a:r>
          </a:p>
        </p:txBody>
      </p:sp>
    </p:spTree>
    <p:extLst>
      <p:ext uri="{BB962C8B-B14F-4D97-AF65-F5344CB8AC3E}">
        <p14:creationId xmlns:p14="http://schemas.microsoft.com/office/powerpoint/2010/main" val="4005309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97" y="5609249"/>
            <a:ext cx="9144000" cy="1254869"/>
          </a:xfrm>
        </p:spPr>
        <p:txBody>
          <a:bodyPr>
            <a:normAutofit fontScale="92500" lnSpcReduction="20000"/>
          </a:bodyPr>
          <a:lstStyle/>
          <a:p>
            <a:pPr marL="0" indent="0">
              <a:buNone/>
            </a:pPr>
            <a:r>
              <a:rPr lang="en-US" dirty="0"/>
              <a:t>Provides near-bed shear stresses (mean Reynolds stresses at 1 cm above bed) for each modeled timestep of each  experiment</a:t>
            </a:r>
          </a:p>
        </p:txBody>
      </p:sp>
      <p:pic>
        <p:nvPicPr>
          <p:cNvPr id="4" name="Picture 3" descr="Diagram&#10;&#10;Description automatically generated">
            <a:extLst>
              <a:ext uri="{FF2B5EF4-FFF2-40B4-BE49-F238E27FC236}">
                <a16:creationId xmlns:a16="http://schemas.microsoft.com/office/drawing/2014/main" id="{CA1A0845-0E1C-45B7-A443-E025F4E6A0BD}"/>
              </a:ext>
            </a:extLst>
          </p:cNvPr>
          <p:cNvPicPr>
            <a:picLocks noChangeAspect="1"/>
          </p:cNvPicPr>
          <p:nvPr/>
        </p:nvPicPr>
        <p:blipFill rotWithShape="1">
          <a:blip r:embed="rId2">
            <a:extLst>
              <a:ext uri="{28A0092B-C50C-407E-A947-70E740481C1C}">
                <a14:useLocalDpi xmlns:a14="http://schemas.microsoft.com/office/drawing/2010/main" val="0"/>
              </a:ext>
            </a:extLst>
          </a:blip>
          <a:srcRect t="3799" r="66528" b="58717"/>
          <a:stretch/>
        </p:blipFill>
        <p:spPr>
          <a:xfrm>
            <a:off x="23518" y="1005138"/>
            <a:ext cx="3970784" cy="3471964"/>
          </a:xfrm>
          <a:prstGeom prst="rect">
            <a:avLst/>
          </a:prstGeom>
        </p:spPr>
      </p:pic>
      <p:pic>
        <p:nvPicPr>
          <p:cNvPr id="6" name="Picture 5" descr="Diagram&#10;&#10;Description automatically generated">
            <a:extLst>
              <a:ext uri="{FF2B5EF4-FFF2-40B4-BE49-F238E27FC236}">
                <a16:creationId xmlns:a16="http://schemas.microsoft.com/office/drawing/2014/main" id="{2BBB608C-47B0-4A67-A846-918360DB9C51}"/>
              </a:ext>
            </a:extLst>
          </p:cNvPr>
          <p:cNvPicPr>
            <a:picLocks noChangeAspect="1"/>
          </p:cNvPicPr>
          <p:nvPr/>
        </p:nvPicPr>
        <p:blipFill rotWithShape="1">
          <a:blip r:embed="rId2">
            <a:extLst>
              <a:ext uri="{28A0092B-C50C-407E-A947-70E740481C1C}">
                <a14:useLocalDpi xmlns:a14="http://schemas.microsoft.com/office/drawing/2010/main" val="0"/>
              </a:ext>
            </a:extLst>
          </a:blip>
          <a:srcRect l="66528" t="3615" r="-2082" b="58909"/>
          <a:stretch/>
        </p:blipFill>
        <p:spPr>
          <a:xfrm>
            <a:off x="4904409" y="1005138"/>
            <a:ext cx="4257588" cy="3503982"/>
          </a:xfrm>
          <a:prstGeom prst="rect">
            <a:avLst/>
          </a:prstGeom>
        </p:spPr>
      </p:pic>
      <p:pic>
        <p:nvPicPr>
          <p:cNvPr id="7" name="Picture 6" descr="Diagram&#10;&#10;Description automatically generated">
            <a:extLst>
              <a:ext uri="{FF2B5EF4-FFF2-40B4-BE49-F238E27FC236}">
                <a16:creationId xmlns:a16="http://schemas.microsoft.com/office/drawing/2014/main" id="{2197424B-4AB6-4F1E-A82D-EBC556A2C0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306" t="89846" r="32500"/>
          <a:stretch/>
        </p:blipFill>
        <p:spPr>
          <a:xfrm>
            <a:off x="3188481" y="4645673"/>
            <a:ext cx="2767038" cy="778098"/>
          </a:xfrm>
          <a:prstGeom prst="rect">
            <a:avLst/>
          </a:prstGeom>
        </p:spPr>
      </p:pic>
      <p:sp>
        <p:nvSpPr>
          <p:cNvPr id="8" name="Title 1">
            <a:extLst>
              <a:ext uri="{FF2B5EF4-FFF2-40B4-BE49-F238E27FC236}">
                <a16:creationId xmlns:a16="http://schemas.microsoft.com/office/drawing/2014/main" id="{F8FC13BC-B08A-4EB8-9345-F3197412BDE0}"/>
              </a:ext>
            </a:extLst>
          </p:cNvPr>
          <p:cNvSpPr>
            <a:spLocks noGrp="1"/>
          </p:cNvSpPr>
          <p:nvPr>
            <p:ph type="title"/>
          </p:nvPr>
        </p:nvSpPr>
        <p:spPr>
          <a:xfrm>
            <a:off x="0" y="0"/>
            <a:ext cx="9144000" cy="778098"/>
          </a:xfrm>
        </p:spPr>
        <p:txBody>
          <a:bodyPr>
            <a:normAutofit/>
          </a:bodyPr>
          <a:lstStyle/>
          <a:p>
            <a:r>
              <a:rPr lang="en-US" sz="3600" b="1" dirty="0"/>
              <a:t>3D Numerical Model (Large Eddy Simulation)</a:t>
            </a:r>
          </a:p>
        </p:txBody>
      </p:sp>
      <p:sp>
        <p:nvSpPr>
          <p:cNvPr id="9" name="Content Placeholder 2">
            <a:extLst>
              <a:ext uri="{FF2B5EF4-FFF2-40B4-BE49-F238E27FC236}">
                <a16:creationId xmlns:a16="http://schemas.microsoft.com/office/drawing/2014/main" id="{76418100-795C-4C1F-B8E9-4C9C4A436B1B}"/>
              </a:ext>
            </a:extLst>
          </p:cNvPr>
          <p:cNvSpPr txBox="1">
            <a:spLocks/>
          </p:cNvSpPr>
          <p:nvPr/>
        </p:nvSpPr>
        <p:spPr>
          <a:xfrm>
            <a:off x="4504" y="3900791"/>
            <a:ext cx="1008112" cy="6802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0 </a:t>
            </a:r>
            <a:r>
              <a:rPr lang="en-US" dirty="0" err="1"/>
              <a:t>hr</a:t>
            </a:r>
            <a:endParaRPr lang="en-US" dirty="0"/>
          </a:p>
        </p:txBody>
      </p:sp>
      <p:sp>
        <p:nvSpPr>
          <p:cNvPr id="10" name="Content Placeholder 2">
            <a:extLst>
              <a:ext uri="{FF2B5EF4-FFF2-40B4-BE49-F238E27FC236}">
                <a16:creationId xmlns:a16="http://schemas.microsoft.com/office/drawing/2014/main" id="{A33353F9-E667-407E-860C-E8D7D88B1BF3}"/>
              </a:ext>
            </a:extLst>
          </p:cNvPr>
          <p:cNvSpPr txBox="1">
            <a:spLocks/>
          </p:cNvSpPr>
          <p:nvPr/>
        </p:nvSpPr>
        <p:spPr>
          <a:xfrm>
            <a:off x="4975189" y="3965424"/>
            <a:ext cx="1008112" cy="6802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4 </a:t>
            </a:r>
            <a:r>
              <a:rPr lang="en-US" dirty="0" err="1"/>
              <a:t>hr</a:t>
            </a:r>
            <a:endParaRPr lang="en-US" dirty="0"/>
          </a:p>
        </p:txBody>
      </p:sp>
    </p:spTree>
    <p:extLst>
      <p:ext uri="{BB962C8B-B14F-4D97-AF65-F5344CB8AC3E}">
        <p14:creationId xmlns:p14="http://schemas.microsoft.com/office/powerpoint/2010/main" val="2838845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36888"/>
            <a:ext cx="9144000" cy="1872208"/>
          </a:xfrm>
        </p:spPr>
        <p:txBody>
          <a:bodyPr/>
          <a:lstStyle/>
          <a:p>
            <a:pPr marL="0" indent="0">
              <a:buNone/>
            </a:pPr>
            <a:r>
              <a:rPr lang="en-US" u="sng" dirty="0"/>
              <a:t>System of equations that:</a:t>
            </a:r>
            <a:endParaRPr lang="en-US" dirty="0"/>
          </a:p>
        </p:txBody>
      </p:sp>
      <p:sp>
        <p:nvSpPr>
          <p:cNvPr id="5" name="TextBox 4"/>
          <p:cNvSpPr txBox="1"/>
          <p:nvPr/>
        </p:nvSpPr>
        <p:spPr>
          <a:xfrm>
            <a:off x="467544" y="458112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2">
            <a:extLst>
              <a:ext uri="{FF2B5EF4-FFF2-40B4-BE49-F238E27FC236}">
                <a16:creationId xmlns:a16="http://schemas.microsoft.com/office/drawing/2014/main" id="{B879BC03-C10A-4A43-9056-F5F7BDEDFD24}"/>
              </a:ext>
            </a:extLst>
          </p:cNvPr>
          <p:cNvSpPr>
            <a:spLocks noChangeArrowheads="1"/>
          </p:cNvSpPr>
          <p:nvPr/>
        </p:nvSpPr>
        <p:spPr bwMode="auto">
          <a:xfrm>
            <a:off x="-971568" y="1164051"/>
            <a:ext cx="15218966" cy="50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10">
            <a:extLst>
              <a:ext uri="{FF2B5EF4-FFF2-40B4-BE49-F238E27FC236}">
                <a16:creationId xmlns:a16="http://schemas.microsoft.com/office/drawing/2014/main" id="{C74F5982-696B-40D0-8B73-017FDA524F1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2">
            <a:extLst>
              <a:ext uri="{FF2B5EF4-FFF2-40B4-BE49-F238E27FC236}">
                <a16:creationId xmlns:a16="http://schemas.microsoft.com/office/drawing/2014/main" id="{4FE04E1A-50A6-4F9B-8DD7-1A76FBEDB0E5}"/>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Title 1">
            <a:extLst>
              <a:ext uri="{FF2B5EF4-FFF2-40B4-BE49-F238E27FC236}">
                <a16:creationId xmlns:a16="http://schemas.microsoft.com/office/drawing/2014/main" id="{9B38E0EE-1B33-43A8-8A1E-418377F212C2}"/>
              </a:ext>
            </a:extLst>
          </p:cNvPr>
          <p:cNvSpPr txBox="1">
            <a:spLocks/>
          </p:cNvSpPr>
          <p:nvPr/>
        </p:nvSpPr>
        <p:spPr>
          <a:xfrm>
            <a:off x="152399" y="55267"/>
            <a:ext cx="82296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j-ea"/>
                <a:cs typeface="+mj-cs"/>
              </a:rPr>
              <a:t>System of equations for shear stress decay</a:t>
            </a:r>
          </a:p>
        </p:txBody>
      </p:sp>
      <p:sp>
        <p:nvSpPr>
          <p:cNvPr id="13" name="Content Placeholder 2">
            <a:extLst>
              <a:ext uri="{FF2B5EF4-FFF2-40B4-BE49-F238E27FC236}">
                <a16:creationId xmlns:a16="http://schemas.microsoft.com/office/drawing/2014/main" id="{0C6965C5-1690-4BB9-8EF3-E9A7FB378FF6}"/>
              </a:ext>
            </a:extLst>
          </p:cNvPr>
          <p:cNvSpPr txBox="1">
            <a:spLocks/>
          </p:cNvSpPr>
          <p:nvPr/>
        </p:nvSpPr>
        <p:spPr>
          <a:xfrm>
            <a:off x="251520" y="4063016"/>
            <a:ext cx="8784976" cy="267835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1) Convert near-bed shear stresses from 3D model (</a:t>
            </a:r>
            <a:r>
              <a:rPr lang="en-US" dirty="0" err="1">
                <a:latin typeface="Symbol" panose="05050102010706020507" pitchFamily="18" charset="2"/>
              </a:rPr>
              <a:t>t</a:t>
            </a:r>
            <a:r>
              <a:rPr lang="en-US" baseline="-25000" dirty="0" err="1"/>
              <a:t>po</a:t>
            </a:r>
            <a:r>
              <a:rPr lang="en-US" dirty="0"/>
              <a:t>) into total shear stresses (</a:t>
            </a:r>
            <a:r>
              <a:rPr lang="en-US" dirty="0" err="1">
                <a:latin typeface="Symbol" panose="05050102010706020507" pitchFamily="18" charset="2"/>
              </a:rPr>
              <a:t>t</a:t>
            </a:r>
            <a:r>
              <a:rPr lang="en-US" baseline="-25000" dirty="0" err="1"/>
              <a:t>Tpo</a:t>
            </a:r>
            <a:r>
              <a:rPr lang="en-US" dirty="0"/>
              <a:t>) to compare with critical shear stress, where:</a:t>
            </a:r>
          </a:p>
          <a:p>
            <a:pPr marL="0" indent="0">
              <a:buNone/>
            </a:pPr>
            <a:r>
              <a:rPr lang="en-US" dirty="0"/>
              <a:t>                       total shear stress far from pier </a:t>
            </a:r>
          </a:p>
          <a:p>
            <a:pPr marL="0" indent="0">
              <a:buFont typeface="Arial" panose="020B0604020202020204" pitchFamily="34" charset="0"/>
              <a:buNone/>
            </a:pPr>
            <a:r>
              <a:rPr lang="en-US" dirty="0"/>
              <a:t>S=channel bed slope, h=flow depth</a:t>
            </a:r>
          </a:p>
          <a:p>
            <a:pPr marL="0" indent="0">
              <a:buFont typeface="Arial" panose="020B0604020202020204" pitchFamily="34" charset="0"/>
              <a:buNone/>
            </a:pPr>
            <a:endParaRPr lang="en-US" dirty="0"/>
          </a:p>
        </p:txBody>
      </p:sp>
      <mc:AlternateContent xmlns:mc="http://schemas.openxmlformats.org/markup-compatibility/2006" xmlns:a14="http://schemas.microsoft.com/office/drawing/2010/main">
        <mc:Choice Requires="a14">
          <p:sp>
            <p:nvSpPr>
              <p:cNvPr id="16" name="Object 15">
                <a:extLst>
                  <a:ext uri="{FF2B5EF4-FFF2-40B4-BE49-F238E27FC236}">
                    <a16:creationId xmlns:a16="http://schemas.microsoft.com/office/drawing/2014/main" id="{88CEDBA0-FA21-4F6A-9E28-635C26C80378}"/>
                  </a:ext>
                </a:extLst>
              </p:cNvPr>
              <p:cNvSpPr txBox="1"/>
              <p:nvPr/>
            </p:nvSpPr>
            <p:spPr bwMode="auto">
              <a:xfrm>
                <a:off x="251520" y="5490770"/>
                <a:ext cx="1852613" cy="654050"/>
              </a:xfrm>
              <a:prstGeom prst="rect">
                <a:avLst/>
              </a:prstGeom>
              <a:noFill/>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𝜏</m:t>
                          </m:r>
                        </m:e>
                        <m:sub>
                          <m:sSub>
                            <m:sSubPr>
                              <m:ctrlPr>
                                <a:rPr lang="en-US" sz="2800" i="1">
                                  <a:solidFill>
                                    <a:srgbClr val="000000"/>
                                  </a:solidFill>
                                  <a:latin typeface="Cambria Math" panose="02040503050406030204" pitchFamily="18" charset="0"/>
                                </a:rPr>
                              </m:ctrlPr>
                            </m:sSubPr>
                            <m:e>
                              <m:r>
                                <a:rPr lang="en-US" sz="2800" i="1">
                                  <a:solidFill>
                                    <a:srgbClr val="000000"/>
                                  </a:solidFill>
                                  <a:latin typeface="Cambria Math" panose="02040503050406030204" pitchFamily="18" charset="0"/>
                                </a:rPr>
                                <m:t>𝑇</m:t>
                              </m:r>
                            </m:e>
                            <m:sub/>
                          </m:sSub>
                        </m:sub>
                      </m:sSub>
                      <m:r>
                        <a:rPr lang="en-US" sz="2800" i="1">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𝜌</m:t>
                      </m:r>
                      <m:r>
                        <a:rPr lang="en-US" sz="2800" i="1">
                          <a:solidFill>
                            <a:srgbClr val="000000"/>
                          </a:solidFill>
                          <a:latin typeface="Cambria Math" panose="02040503050406030204" pitchFamily="18" charset="0"/>
                        </a:rPr>
                        <m:t>𝑔h𝑆</m:t>
                      </m:r>
                    </m:oMath>
                  </m:oMathPara>
                </a14:m>
                <a:endParaRPr lang="en-US" sz="2800" dirty="0"/>
              </a:p>
            </p:txBody>
          </p:sp>
        </mc:Choice>
        <mc:Fallback xmlns="">
          <p:sp>
            <p:nvSpPr>
              <p:cNvPr id="16" name="Object 15">
                <a:extLst>
                  <a:ext uri="{FF2B5EF4-FFF2-40B4-BE49-F238E27FC236}">
                    <a16:creationId xmlns:a16="http://schemas.microsoft.com/office/drawing/2014/main" id="{88CEDBA0-FA21-4F6A-9E28-635C26C80378}"/>
                  </a:ext>
                </a:extLst>
              </p:cNvPr>
              <p:cNvSpPr txBox="1">
                <a:spLocks noRot="1" noChangeAspect="1" noMove="1" noResize="1" noEditPoints="1" noAdjustHandles="1" noChangeArrowheads="1" noChangeShapeType="1" noTextEdit="1"/>
              </p:cNvSpPr>
              <p:nvPr/>
            </p:nvSpPr>
            <p:spPr bwMode="auto">
              <a:xfrm>
                <a:off x="251520" y="5490770"/>
                <a:ext cx="1852613" cy="654050"/>
              </a:xfrm>
              <a:prstGeom prst="rect">
                <a:avLst/>
              </a:prstGeom>
              <a:blipFill>
                <a:blip r:embed="rId3"/>
                <a:stretch>
                  <a:fillRect/>
                </a:stretch>
              </a:blipFill>
            </p:spPr>
            <p:txBody>
              <a:bodyPr/>
              <a:lstStyle/>
              <a:p>
                <a:r>
                  <a:rPr lang="en-US">
                    <a:noFill/>
                  </a:rPr>
                  <a:t> </a:t>
                </a:r>
              </a:p>
            </p:txBody>
          </p:sp>
        </mc:Fallback>
      </mc:AlternateContent>
      <p:pic>
        <p:nvPicPr>
          <p:cNvPr id="18" name="Picture 17" descr="A picture containing table&#10;&#10;Description automatically generated">
            <a:extLst>
              <a:ext uri="{FF2B5EF4-FFF2-40B4-BE49-F238E27FC236}">
                <a16:creationId xmlns:a16="http://schemas.microsoft.com/office/drawing/2014/main" id="{A29F0E43-DD88-47F3-9392-8BA725CDE942}"/>
              </a:ext>
            </a:extLst>
          </p:cNvPr>
          <p:cNvPicPr>
            <a:picLocks noChangeAspect="1"/>
          </p:cNvPicPr>
          <p:nvPr/>
        </p:nvPicPr>
        <p:blipFill rotWithShape="1">
          <a:blip r:embed="rId4"/>
          <a:srcRect r="50000"/>
          <a:stretch/>
        </p:blipFill>
        <p:spPr>
          <a:xfrm>
            <a:off x="1600200" y="1214891"/>
            <a:ext cx="6283136" cy="2899909"/>
          </a:xfrm>
          <a:prstGeom prst="rect">
            <a:avLst/>
          </a:prstGeom>
        </p:spPr>
      </p:pic>
    </p:spTree>
    <p:extLst>
      <p:ext uri="{BB962C8B-B14F-4D97-AF65-F5344CB8AC3E}">
        <p14:creationId xmlns:p14="http://schemas.microsoft.com/office/powerpoint/2010/main" val="1181252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689"/>
            <a:ext cx="8229600" cy="778098"/>
          </a:xfrm>
        </p:spPr>
        <p:txBody>
          <a:bodyPr>
            <a:normAutofit/>
          </a:bodyPr>
          <a:lstStyle/>
          <a:p>
            <a:r>
              <a:rPr lang="en-US" sz="3600" b="1" dirty="0"/>
              <a:t>Project Overview set by NCHRP</a:t>
            </a:r>
          </a:p>
        </p:txBody>
      </p:sp>
      <p:sp>
        <p:nvSpPr>
          <p:cNvPr id="3" name="Content Placeholder 2"/>
          <p:cNvSpPr>
            <a:spLocks noGrp="1"/>
          </p:cNvSpPr>
          <p:nvPr>
            <p:ph idx="1"/>
          </p:nvPr>
        </p:nvSpPr>
        <p:spPr>
          <a:xfrm>
            <a:off x="107504" y="881336"/>
            <a:ext cx="3754760" cy="5976664"/>
          </a:xfrm>
        </p:spPr>
        <p:txBody>
          <a:bodyPr>
            <a:normAutofit/>
          </a:bodyPr>
          <a:lstStyle/>
          <a:p>
            <a:pPr marL="0" indent="0">
              <a:buNone/>
            </a:pPr>
            <a:r>
              <a:rPr lang="en-US" sz="3000" u="sng" dirty="0"/>
              <a:t>Why:</a:t>
            </a:r>
            <a:r>
              <a:rPr lang="en-US" sz="3000" dirty="0"/>
              <a:t> Most equations developed for finer bedded rivers and do not correctly predict scour in coarse bedded rivers. </a:t>
            </a:r>
          </a:p>
        </p:txBody>
      </p:sp>
      <p:pic>
        <p:nvPicPr>
          <p:cNvPr id="4" name="Picture 3">
            <a:extLst>
              <a:ext uri="{FF2B5EF4-FFF2-40B4-BE49-F238E27FC236}">
                <a16:creationId xmlns:a16="http://schemas.microsoft.com/office/drawing/2014/main" id="{7E139FFA-2BC8-49EF-8F90-4091D03D751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279301"/>
            <a:ext cx="5233319" cy="3924990"/>
          </a:xfrm>
          <a:prstGeom prst="rect">
            <a:avLst/>
          </a:prstGeom>
          <a:noFill/>
          <a:ln>
            <a:noFill/>
          </a:ln>
        </p:spPr>
      </p:pic>
    </p:spTree>
    <p:extLst>
      <p:ext uri="{BB962C8B-B14F-4D97-AF65-F5344CB8AC3E}">
        <p14:creationId xmlns:p14="http://schemas.microsoft.com/office/powerpoint/2010/main" val="3335295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467544" y="458112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2">
            <a:extLst>
              <a:ext uri="{FF2B5EF4-FFF2-40B4-BE49-F238E27FC236}">
                <a16:creationId xmlns:a16="http://schemas.microsoft.com/office/drawing/2014/main" id="{B879BC03-C10A-4A43-9056-F5F7BDEDFD24}"/>
              </a:ext>
            </a:extLst>
          </p:cNvPr>
          <p:cNvSpPr>
            <a:spLocks noChangeArrowheads="1"/>
          </p:cNvSpPr>
          <p:nvPr/>
        </p:nvSpPr>
        <p:spPr bwMode="auto">
          <a:xfrm>
            <a:off x="-971568" y="1164051"/>
            <a:ext cx="15218966" cy="50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10">
            <a:extLst>
              <a:ext uri="{FF2B5EF4-FFF2-40B4-BE49-F238E27FC236}">
                <a16:creationId xmlns:a16="http://schemas.microsoft.com/office/drawing/2014/main" id="{C74F5982-696B-40D0-8B73-017FDA524F1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2">
            <a:extLst>
              <a:ext uri="{FF2B5EF4-FFF2-40B4-BE49-F238E27FC236}">
                <a16:creationId xmlns:a16="http://schemas.microsoft.com/office/drawing/2014/main" id="{4FE04E1A-50A6-4F9B-8DD7-1A76FBEDB0E5}"/>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8">
            <a:extLst>
              <a:ext uri="{FF2B5EF4-FFF2-40B4-BE49-F238E27FC236}">
                <a16:creationId xmlns:a16="http://schemas.microsoft.com/office/drawing/2014/main" id="{5E432E1D-0DF3-4579-8CBA-333B5674E9F0}"/>
              </a:ext>
            </a:extLst>
          </p:cNvPr>
          <p:cNvSpPr>
            <a:spLocks noChangeArrowheads="1"/>
          </p:cNvSpPr>
          <p:nvPr/>
        </p:nvSpPr>
        <p:spPr bwMode="auto">
          <a:xfrm>
            <a:off x="152399" y="971768"/>
            <a:ext cx="1391910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Content Placeholder 2">
            <a:extLst>
              <a:ext uri="{FF2B5EF4-FFF2-40B4-BE49-F238E27FC236}">
                <a16:creationId xmlns:a16="http://schemas.microsoft.com/office/drawing/2014/main" id="{DA811D9D-411E-4AE1-A454-2669BC028B26}"/>
              </a:ext>
            </a:extLst>
          </p:cNvPr>
          <p:cNvSpPr txBox="1">
            <a:spLocks/>
          </p:cNvSpPr>
          <p:nvPr/>
        </p:nvSpPr>
        <p:spPr>
          <a:xfrm>
            <a:off x="251520" y="4063016"/>
            <a:ext cx="8229600" cy="26783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2) Calculate how the total shear stress near the pier (</a:t>
            </a:r>
            <a:r>
              <a:rPr lang="en-US" dirty="0" err="1">
                <a:latin typeface="Symbol" panose="05050102010706020507" pitchFamily="18" charset="2"/>
              </a:rPr>
              <a:t>t</a:t>
            </a:r>
            <a:r>
              <a:rPr lang="en-US" baseline="-25000" dirty="0" err="1"/>
              <a:t>Tpy</a:t>
            </a:r>
            <a:r>
              <a:rPr lang="en-US" dirty="0"/>
              <a:t>) declines with greater scour depth (y) based on numerical model and experiment results</a:t>
            </a:r>
          </a:p>
        </p:txBody>
      </p:sp>
      <p:sp>
        <p:nvSpPr>
          <p:cNvPr id="18" name="Content Placeholder 2">
            <a:extLst>
              <a:ext uri="{FF2B5EF4-FFF2-40B4-BE49-F238E27FC236}">
                <a16:creationId xmlns:a16="http://schemas.microsoft.com/office/drawing/2014/main" id="{908E8A8A-13BF-4FD2-9B49-705519C2E162}"/>
              </a:ext>
            </a:extLst>
          </p:cNvPr>
          <p:cNvSpPr txBox="1">
            <a:spLocks/>
          </p:cNvSpPr>
          <p:nvPr/>
        </p:nvSpPr>
        <p:spPr>
          <a:xfrm>
            <a:off x="0" y="636888"/>
            <a:ext cx="9144000" cy="18722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u="sng"/>
              <a:t>System of equations that:</a:t>
            </a:r>
            <a:endParaRPr lang="en-US" dirty="0"/>
          </a:p>
        </p:txBody>
      </p:sp>
      <p:sp>
        <p:nvSpPr>
          <p:cNvPr id="23" name="Title 1">
            <a:extLst>
              <a:ext uri="{FF2B5EF4-FFF2-40B4-BE49-F238E27FC236}">
                <a16:creationId xmlns:a16="http://schemas.microsoft.com/office/drawing/2014/main" id="{84C19713-BB71-4923-8EA9-91119BBA8443}"/>
              </a:ext>
            </a:extLst>
          </p:cNvPr>
          <p:cNvSpPr txBox="1">
            <a:spLocks/>
          </p:cNvSpPr>
          <p:nvPr/>
        </p:nvSpPr>
        <p:spPr>
          <a:xfrm>
            <a:off x="152399" y="55267"/>
            <a:ext cx="82296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j-ea"/>
                <a:cs typeface="+mj-cs"/>
              </a:rPr>
              <a:t>System of equations for shear stress decay</a:t>
            </a:r>
          </a:p>
        </p:txBody>
      </p:sp>
      <p:pic>
        <p:nvPicPr>
          <p:cNvPr id="24" name="Picture 23" descr="A picture containing table&#10;&#10;Description automatically generated">
            <a:extLst>
              <a:ext uri="{FF2B5EF4-FFF2-40B4-BE49-F238E27FC236}">
                <a16:creationId xmlns:a16="http://schemas.microsoft.com/office/drawing/2014/main" id="{5D8338DC-CFD2-4CBF-9B32-7DAA5CCF2090}"/>
              </a:ext>
            </a:extLst>
          </p:cNvPr>
          <p:cNvPicPr>
            <a:picLocks noChangeAspect="1"/>
          </p:cNvPicPr>
          <p:nvPr/>
        </p:nvPicPr>
        <p:blipFill rotWithShape="1">
          <a:blip r:embed="rId2"/>
          <a:srcRect l="50000"/>
          <a:stretch/>
        </p:blipFill>
        <p:spPr>
          <a:xfrm>
            <a:off x="1187624" y="1181180"/>
            <a:ext cx="6356176" cy="2933620"/>
          </a:xfrm>
          <a:prstGeom prst="rect">
            <a:avLst/>
          </a:prstGeom>
        </p:spPr>
      </p:pic>
    </p:spTree>
    <p:extLst>
      <p:ext uri="{BB962C8B-B14F-4D97-AF65-F5344CB8AC3E}">
        <p14:creationId xmlns:p14="http://schemas.microsoft.com/office/powerpoint/2010/main" val="1334560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C74F5982-696B-40D0-8B73-017FDA524F1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2">
            <a:extLst>
              <a:ext uri="{FF2B5EF4-FFF2-40B4-BE49-F238E27FC236}">
                <a16:creationId xmlns:a16="http://schemas.microsoft.com/office/drawing/2014/main" id="{4FE04E1A-50A6-4F9B-8DD7-1A76FBEDB0E5}"/>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itle 1">
            <a:extLst>
              <a:ext uri="{FF2B5EF4-FFF2-40B4-BE49-F238E27FC236}">
                <a16:creationId xmlns:a16="http://schemas.microsoft.com/office/drawing/2014/main" id="{5696A57A-D6BB-46B5-918A-76B492F67BB5}"/>
              </a:ext>
            </a:extLst>
          </p:cNvPr>
          <p:cNvSpPr txBox="1">
            <a:spLocks/>
          </p:cNvSpPr>
          <p:nvPr/>
        </p:nvSpPr>
        <p:spPr>
          <a:xfrm>
            <a:off x="457200" y="116632"/>
            <a:ext cx="82296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j-ea"/>
                <a:cs typeface="+mj-cs"/>
              </a:rPr>
              <a:t>Combine equations</a:t>
            </a:r>
          </a:p>
        </p:txBody>
      </p:sp>
      <p:sp>
        <p:nvSpPr>
          <p:cNvPr id="13" name="Content Placeholder 2">
            <a:extLst>
              <a:ext uri="{FF2B5EF4-FFF2-40B4-BE49-F238E27FC236}">
                <a16:creationId xmlns:a16="http://schemas.microsoft.com/office/drawing/2014/main" id="{460A3B26-CB3F-4D9A-AA01-C4F241283C85}"/>
              </a:ext>
            </a:extLst>
          </p:cNvPr>
          <p:cNvSpPr txBox="1">
            <a:spLocks/>
          </p:cNvSpPr>
          <p:nvPr/>
        </p:nvSpPr>
        <p:spPr>
          <a:xfrm>
            <a:off x="152400" y="745026"/>
            <a:ext cx="8991600" cy="18722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Maximum scour depth when driving shear stress is no longer &gt; critical shear stress</a:t>
            </a:r>
          </a:p>
        </p:txBody>
      </p:sp>
    </p:spTree>
    <p:extLst>
      <p:ext uri="{BB962C8B-B14F-4D97-AF65-F5344CB8AC3E}">
        <p14:creationId xmlns:p14="http://schemas.microsoft.com/office/powerpoint/2010/main" val="3396892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467544" y="458112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2">
            <a:extLst>
              <a:ext uri="{FF2B5EF4-FFF2-40B4-BE49-F238E27FC236}">
                <a16:creationId xmlns:a16="http://schemas.microsoft.com/office/drawing/2014/main" id="{B879BC03-C10A-4A43-9056-F5F7BDEDFD24}"/>
              </a:ext>
            </a:extLst>
          </p:cNvPr>
          <p:cNvSpPr>
            <a:spLocks noChangeArrowheads="1"/>
          </p:cNvSpPr>
          <p:nvPr/>
        </p:nvSpPr>
        <p:spPr bwMode="auto">
          <a:xfrm>
            <a:off x="-971568" y="1164051"/>
            <a:ext cx="15218966" cy="50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10">
            <a:extLst>
              <a:ext uri="{FF2B5EF4-FFF2-40B4-BE49-F238E27FC236}">
                <a16:creationId xmlns:a16="http://schemas.microsoft.com/office/drawing/2014/main" id="{C74F5982-696B-40D0-8B73-017FDA524F1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2">
            <a:extLst>
              <a:ext uri="{FF2B5EF4-FFF2-40B4-BE49-F238E27FC236}">
                <a16:creationId xmlns:a16="http://schemas.microsoft.com/office/drawing/2014/main" id="{4FE04E1A-50A6-4F9B-8DD7-1A76FBEDB0E5}"/>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Content Placeholder 2">
            <a:extLst>
              <a:ext uri="{FF2B5EF4-FFF2-40B4-BE49-F238E27FC236}">
                <a16:creationId xmlns:a16="http://schemas.microsoft.com/office/drawing/2014/main" id="{3D68E144-6C4C-4ABA-AC43-CD3FB1E8933A}"/>
              </a:ext>
            </a:extLst>
          </p:cNvPr>
          <p:cNvSpPr txBox="1">
            <a:spLocks/>
          </p:cNvSpPr>
          <p:nvPr/>
        </p:nvSpPr>
        <p:spPr>
          <a:xfrm>
            <a:off x="152400" y="745026"/>
            <a:ext cx="8991600" cy="18722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Maximum scour depth when driving shear stress is no longer &gt; critical shear stress</a:t>
            </a:r>
          </a:p>
        </p:txBody>
      </p:sp>
      <p:pic>
        <p:nvPicPr>
          <p:cNvPr id="10" name="Picture 9" descr="Diagram&#10;&#10;Description automatically generated">
            <a:extLst>
              <a:ext uri="{FF2B5EF4-FFF2-40B4-BE49-F238E27FC236}">
                <a16:creationId xmlns:a16="http://schemas.microsoft.com/office/drawing/2014/main" id="{85F39833-C82D-4C95-B46B-516802D970B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348333"/>
            <a:ext cx="6840760" cy="4560507"/>
          </a:xfrm>
          <a:prstGeom prst="rect">
            <a:avLst/>
          </a:prstGeom>
          <a:noFill/>
          <a:ln>
            <a:noFill/>
          </a:ln>
        </p:spPr>
      </p:pic>
      <p:sp>
        <p:nvSpPr>
          <p:cNvPr id="11" name="TextBox 10">
            <a:extLst>
              <a:ext uri="{FF2B5EF4-FFF2-40B4-BE49-F238E27FC236}">
                <a16:creationId xmlns:a16="http://schemas.microsoft.com/office/drawing/2014/main" id="{EE816985-DC99-430B-BE4C-AF78EFA077E9}"/>
              </a:ext>
            </a:extLst>
          </p:cNvPr>
          <p:cNvSpPr txBox="1"/>
          <p:nvPr/>
        </p:nvSpPr>
        <p:spPr>
          <a:xfrm>
            <a:off x="1875938" y="2835324"/>
            <a:ext cx="855619" cy="369332"/>
          </a:xfrm>
          <a:prstGeom prst="rect">
            <a:avLst/>
          </a:prstGeom>
          <a:noFill/>
        </p:spPr>
        <p:txBody>
          <a:bodyPr wrap="none" rtlCol="0">
            <a:spAutoFit/>
          </a:bodyPr>
          <a:lstStyle/>
          <a:p>
            <a:r>
              <a:rPr lang="en-US" dirty="0"/>
              <a:t>Layer 1</a:t>
            </a:r>
          </a:p>
        </p:txBody>
      </p:sp>
      <p:sp>
        <p:nvSpPr>
          <p:cNvPr id="12" name="TextBox 11">
            <a:extLst>
              <a:ext uri="{FF2B5EF4-FFF2-40B4-BE49-F238E27FC236}">
                <a16:creationId xmlns:a16="http://schemas.microsoft.com/office/drawing/2014/main" id="{FE4A4AEA-3FA1-4BDB-808B-8E5DD2EF8EA4}"/>
              </a:ext>
            </a:extLst>
          </p:cNvPr>
          <p:cNvSpPr txBox="1"/>
          <p:nvPr/>
        </p:nvSpPr>
        <p:spPr>
          <a:xfrm>
            <a:off x="1887274" y="4056101"/>
            <a:ext cx="855619" cy="369332"/>
          </a:xfrm>
          <a:prstGeom prst="rect">
            <a:avLst/>
          </a:prstGeom>
          <a:noFill/>
        </p:spPr>
        <p:txBody>
          <a:bodyPr wrap="none" rtlCol="0">
            <a:spAutoFit/>
          </a:bodyPr>
          <a:lstStyle/>
          <a:p>
            <a:r>
              <a:rPr lang="en-US" dirty="0"/>
              <a:t>Layer 2</a:t>
            </a:r>
          </a:p>
        </p:txBody>
      </p:sp>
      <p:sp>
        <p:nvSpPr>
          <p:cNvPr id="3" name="Oval 2">
            <a:extLst>
              <a:ext uri="{FF2B5EF4-FFF2-40B4-BE49-F238E27FC236}">
                <a16:creationId xmlns:a16="http://schemas.microsoft.com/office/drawing/2014/main" id="{736FF947-3953-49E9-B241-6CF8E7751695}"/>
              </a:ext>
            </a:extLst>
          </p:cNvPr>
          <p:cNvSpPr/>
          <p:nvPr/>
        </p:nvSpPr>
        <p:spPr>
          <a:xfrm>
            <a:off x="2791783" y="4293096"/>
            <a:ext cx="146402" cy="132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D4B81CC-970C-4597-BB42-9F3D1887CA32}"/>
              </a:ext>
            </a:extLst>
          </p:cNvPr>
          <p:cNvSpPr txBox="1"/>
          <p:nvPr/>
        </p:nvSpPr>
        <p:spPr>
          <a:xfrm>
            <a:off x="2987075" y="4189987"/>
            <a:ext cx="2063642" cy="338554"/>
          </a:xfrm>
          <a:prstGeom prst="rect">
            <a:avLst/>
          </a:prstGeom>
          <a:noFill/>
        </p:spPr>
        <p:txBody>
          <a:bodyPr wrap="none" rtlCol="0">
            <a:spAutoFit/>
          </a:bodyPr>
          <a:lstStyle/>
          <a:p>
            <a:r>
              <a:rPr lang="en-US" sz="1600" dirty="0"/>
              <a:t>Maximum scour depth</a:t>
            </a:r>
          </a:p>
        </p:txBody>
      </p:sp>
      <p:sp>
        <p:nvSpPr>
          <p:cNvPr id="13" name="Title 1">
            <a:extLst>
              <a:ext uri="{FF2B5EF4-FFF2-40B4-BE49-F238E27FC236}">
                <a16:creationId xmlns:a16="http://schemas.microsoft.com/office/drawing/2014/main" id="{286E65FD-C229-4C72-943E-6FE5E3A239CE}"/>
              </a:ext>
            </a:extLst>
          </p:cNvPr>
          <p:cNvSpPr txBox="1">
            <a:spLocks/>
          </p:cNvSpPr>
          <p:nvPr/>
        </p:nvSpPr>
        <p:spPr>
          <a:xfrm>
            <a:off x="457200" y="116632"/>
            <a:ext cx="82296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j-ea"/>
                <a:cs typeface="+mj-cs"/>
              </a:rPr>
              <a:t>Combine equations</a:t>
            </a:r>
          </a:p>
        </p:txBody>
      </p:sp>
    </p:spTree>
    <p:extLst>
      <p:ext uri="{BB962C8B-B14F-4D97-AF65-F5344CB8AC3E}">
        <p14:creationId xmlns:p14="http://schemas.microsoft.com/office/powerpoint/2010/main" val="2174955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467544" y="458112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2">
            <a:extLst>
              <a:ext uri="{FF2B5EF4-FFF2-40B4-BE49-F238E27FC236}">
                <a16:creationId xmlns:a16="http://schemas.microsoft.com/office/drawing/2014/main" id="{B879BC03-C10A-4A43-9056-F5F7BDEDFD24}"/>
              </a:ext>
            </a:extLst>
          </p:cNvPr>
          <p:cNvSpPr>
            <a:spLocks noChangeArrowheads="1"/>
          </p:cNvSpPr>
          <p:nvPr/>
        </p:nvSpPr>
        <p:spPr bwMode="auto">
          <a:xfrm>
            <a:off x="-971568" y="1164051"/>
            <a:ext cx="15218966" cy="50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10">
            <a:extLst>
              <a:ext uri="{FF2B5EF4-FFF2-40B4-BE49-F238E27FC236}">
                <a16:creationId xmlns:a16="http://schemas.microsoft.com/office/drawing/2014/main" id="{C74F5982-696B-40D0-8B73-017FDA524F1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2">
            <a:extLst>
              <a:ext uri="{FF2B5EF4-FFF2-40B4-BE49-F238E27FC236}">
                <a16:creationId xmlns:a16="http://schemas.microsoft.com/office/drawing/2014/main" id="{4FE04E1A-50A6-4F9B-8DD7-1A76FBEDB0E5}"/>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Content Placeholder 2">
            <a:extLst>
              <a:ext uri="{FF2B5EF4-FFF2-40B4-BE49-F238E27FC236}">
                <a16:creationId xmlns:a16="http://schemas.microsoft.com/office/drawing/2014/main" id="{3D68E144-6C4C-4ABA-AC43-CD3FB1E8933A}"/>
              </a:ext>
            </a:extLst>
          </p:cNvPr>
          <p:cNvSpPr txBox="1">
            <a:spLocks/>
          </p:cNvSpPr>
          <p:nvPr/>
        </p:nvSpPr>
        <p:spPr>
          <a:xfrm>
            <a:off x="152400" y="745026"/>
            <a:ext cx="8991600" cy="18722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Use field data collected in coarse bedded rivers (</a:t>
            </a:r>
            <a:r>
              <a:rPr lang="en-US" dirty="0">
                <a:effectLst/>
                <a:latin typeface="+mj-lt"/>
                <a:ea typeface="Malgun Gothic" panose="020B0503020000020004" pitchFamily="34" charset="-127"/>
              </a:rPr>
              <a:t>USGS BSDMS) </a:t>
            </a:r>
            <a:r>
              <a:rPr lang="en-US" dirty="0">
                <a:latin typeface="+mj-lt"/>
                <a:ea typeface="Malgun Gothic" panose="020B0503020000020004" pitchFamily="34" charset="-127"/>
              </a:rPr>
              <a:t>and laboratory experiments </a:t>
            </a:r>
            <a:r>
              <a:rPr lang="en-US" dirty="0"/>
              <a:t>to test equations</a:t>
            </a:r>
          </a:p>
        </p:txBody>
      </p:sp>
      <p:sp>
        <p:nvSpPr>
          <p:cNvPr id="13" name="Title 1">
            <a:extLst>
              <a:ext uri="{FF2B5EF4-FFF2-40B4-BE49-F238E27FC236}">
                <a16:creationId xmlns:a16="http://schemas.microsoft.com/office/drawing/2014/main" id="{286E65FD-C229-4C72-943E-6FE5E3A239CE}"/>
              </a:ext>
            </a:extLst>
          </p:cNvPr>
          <p:cNvSpPr txBox="1">
            <a:spLocks/>
          </p:cNvSpPr>
          <p:nvPr/>
        </p:nvSpPr>
        <p:spPr>
          <a:xfrm>
            <a:off x="457200" y="116632"/>
            <a:ext cx="82296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j-ea"/>
                <a:cs typeface="+mj-cs"/>
              </a:rPr>
              <a:t>Test equations</a:t>
            </a:r>
          </a:p>
        </p:txBody>
      </p:sp>
      <p:pic>
        <p:nvPicPr>
          <p:cNvPr id="14" name="Picture 13" descr="Chart, scatter chart&#10;&#10;Description automatically generated">
            <a:extLst>
              <a:ext uri="{FF2B5EF4-FFF2-40B4-BE49-F238E27FC236}">
                <a16:creationId xmlns:a16="http://schemas.microsoft.com/office/drawing/2014/main" id="{0AD6231F-F66A-4EB8-B99D-1A187BAA90E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6243" y="2317320"/>
            <a:ext cx="5892101" cy="4276525"/>
          </a:xfrm>
          <a:prstGeom prst="rect">
            <a:avLst/>
          </a:prstGeom>
          <a:noFill/>
          <a:ln>
            <a:noFill/>
          </a:ln>
        </p:spPr>
      </p:pic>
    </p:spTree>
    <p:extLst>
      <p:ext uri="{BB962C8B-B14F-4D97-AF65-F5344CB8AC3E}">
        <p14:creationId xmlns:p14="http://schemas.microsoft.com/office/powerpoint/2010/main" val="4270635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467544" y="458112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2">
            <a:extLst>
              <a:ext uri="{FF2B5EF4-FFF2-40B4-BE49-F238E27FC236}">
                <a16:creationId xmlns:a16="http://schemas.microsoft.com/office/drawing/2014/main" id="{B879BC03-C10A-4A43-9056-F5F7BDEDFD24}"/>
              </a:ext>
            </a:extLst>
          </p:cNvPr>
          <p:cNvSpPr>
            <a:spLocks noChangeArrowheads="1"/>
          </p:cNvSpPr>
          <p:nvPr/>
        </p:nvSpPr>
        <p:spPr bwMode="auto">
          <a:xfrm>
            <a:off x="-971568" y="1164051"/>
            <a:ext cx="15218966" cy="50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10">
            <a:extLst>
              <a:ext uri="{FF2B5EF4-FFF2-40B4-BE49-F238E27FC236}">
                <a16:creationId xmlns:a16="http://schemas.microsoft.com/office/drawing/2014/main" id="{C74F5982-696B-40D0-8B73-017FDA524F1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2">
            <a:extLst>
              <a:ext uri="{FF2B5EF4-FFF2-40B4-BE49-F238E27FC236}">
                <a16:creationId xmlns:a16="http://schemas.microsoft.com/office/drawing/2014/main" id="{4FE04E1A-50A6-4F9B-8DD7-1A76FBEDB0E5}"/>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Content Placeholder 2">
            <a:extLst>
              <a:ext uri="{FF2B5EF4-FFF2-40B4-BE49-F238E27FC236}">
                <a16:creationId xmlns:a16="http://schemas.microsoft.com/office/drawing/2014/main" id="{3D68E144-6C4C-4ABA-AC43-CD3FB1E8933A}"/>
              </a:ext>
            </a:extLst>
          </p:cNvPr>
          <p:cNvSpPr txBox="1">
            <a:spLocks/>
          </p:cNvSpPr>
          <p:nvPr/>
        </p:nvSpPr>
        <p:spPr>
          <a:xfrm>
            <a:off x="152400" y="745026"/>
            <a:ext cx="8991600" cy="187220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Use field data collected in coarse bedded rivers (</a:t>
            </a:r>
            <a:r>
              <a:rPr lang="en-US" dirty="0">
                <a:effectLst/>
                <a:latin typeface="+mj-lt"/>
                <a:ea typeface="Malgun Gothic" panose="020B0503020000020004" pitchFamily="34" charset="-127"/>
              </a:rPr>
              <a:t>USGS BSDMS) </a:t>
            </a:r>
            <a:r>
              <a:rPr lang="en-US" dirty="0"/>
              <a:t>to modify equations into design equations for range of pier configurations and shapes.</a:t>
            </a:r>
          </a:p>
        </p:txBody>
      </p:sp>
      <p:sp>
        <p:nvSpPr>
          <p:cNvPr id="13" name="Title 1">
            <a:extLst>
              <a:ext uri="{FF2B5EF4-FFF2-40B4-BE49-F238E27FC236}">
                <a16:creationId xmlns:a16="http://schemas.microsoft.com/office/drawing/2014/main" id="{286E65FD-C229-4C72-943E-6FE5E3A239CE}"/>
              </a:ext>
            </a:extLst>
          </p:cNvPr>
          <p:cNvSpPr txBox="1">
            <a:spLocks/>
          </p:cNvSpPr>
          <p:nvPr/>
        </p:nvSpPr>
        <p:spPr>
          <a:xfrm>
            <a:off x="457200" y="116632"/>
            <a:ext cx="82296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j-ea"/>
                <a:cs typeface="+mj-cs"/>
              </a:rPr>
              <a:t>Calibrate design version of equations</a:t>
            </a:r>
          </a:p>
        </p:txBody>
      </p:sp>
    </p:spTree>
    <p:extLst>
      <p:ext uri="{BB962C8B-B14F-4D97-AF65-F5344CB8AC3E}">
        <p14:creationId xmlns:p14="http://schemas.microsoft.com/office/powerpoint/2010/main" val="32342927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467544" y="458112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2">
            <a:extLst>
              <a:ext uri="{FF2B5EF4-FFF2-40B4-BE49-F238E27FC236}">
                <a16:creationId xmlns:a16="http://schemas.microsoft.com/office/drawing/2014/main" id="{B879BC03-C10A-4A43-9056-F5F7BDEDFD24}"/>
              </a:ext>
            </a:extLst>
          </p:cNvPr>
          <p:cNvSpPr>
            <a:spLocks noChangeArrowheads="1"/>
          </p:cNvSpPr>
          <p:nvPr/>
        </p:nvSpPr>
        <p:spPr bwMode="auto">
          <a:xfrm>
            <a:off x="-971568" y="1164051"/>
            <a:ext cx="15218966" cy="50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5" name="Rectangle 10">
            <a:extLst>
              <a:ext uri="{FF2B5EF4-FFF2-40B4-BE49-F238E27FC236}">
                <a16:creationId xmlns:a16="http://schemas.microsoft.com/office/drawing/2014/main" id="{C74F5982-696B-40D0-8B73-017FDA524F1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2">
            <a:extLst>
              <a:ext uri="{FF2B5EF4-FFF2-40B4-BE49-F238E27FC236}">
                <a16:creationId xmlns:a16="http://schemas.microsoft.com/office/drawing/2014/main" id="{4FE04E1A-50A6-4F9B-8DD7-1A76FBEDB0E5}"/>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Content Placeholder 2">
            <a:extLst>
              <a:ext uri="{FF2B5EF4-FFF2-40B4-BE49-F238E27FC236}">
                <a16:creationId xmlns:a16="http://schemas.microsoft.com/office/drawing/2014/main" id="{3D68E144-6C4C-4ABA-AC43-CD3FB1E8933A}"/>
              </a:ext>
            </a:extLst>
          </p:cNvPr>
          <p:cNvSpPr txBox="1">
            <a:spLocks/>
          </p:cNvSpPr>
          <p:nvPr/>
        </p:nvSpPr>
        <p:spPr>
          <a:xfrm>
            <a:off x="152400" y="745026"/>
            <a:ext cx="8991600" cy="18722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Design equations never under-predict scour and improve predictions over the coarse bed version of HEC-18</a:t>
            </a:r>
          </a:p>
        </p:txBody>
      </p:sp>
      <p:sp>
        <p:nvSpPr>
          <p:cNvPr id="13" name="Title 1">
            <a:extLst>
              <a:ext uri="{FF2B5EF4-FFF2-40B4-BE49-F238E27FC236}">
                <a16:creationId xmlns:a16="http://schemas.microsoft.com/office/drawing/2014/main" id="{286E65FD-C229-4C72-943E-6FE5E3A239CE}"/>
              </a:ext>
            </a:extLst>
          </p:cNvPr>
          <p:cNvSpPr txBox="1">
            <a:spLocks/>
          </p:cNvSpPr>
          <p:nvPr/>
        </p:nvSpPr>
        <p:spPr>
          <a:xfrm>
            <a:off x="457200" y="116632"/>
            <a:ext cx="82296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j-ea"/>
                <a:cs typeface="+mj-cs"/>
              </a:rPr>
              <a:t>Calibrate design version of equations</a:t>
            </a:r>
          </a:p>
        </p:txBody>
      </p:sp>
      <p:pic>
        <p:nvPicPr>
          <p:cNvPr id="8" name="Picture 7" descr="Chart, scatter chart&#10;&#10;Description automatically generated">
            <a:extLst>
              <a:ext uri="{FF2B5EF4-FFF2-40B4-BE49-F238E27FC236}">
                <a16:creationId xmlns:a16="http://schemas.microsoft.com/office/drawing/2014/main" id="{1F065745-22A6-43F8-85C3-4CC0A118A69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2315448"/>
            <a:ext cx="6315878" cy="4425920"/>
          </a:xfrm>
          <a:prstGeom prst="rect">
            <a:avLst/>
          </a:prstGeom>
          <a:noFill/>
          <a:ln>
            <a:noFill/>
          </a:ln>
        </p:spPr>
      </p:pic>
    </p:spTree>
    <p:extLst>
      <p:ext uri="{BB962C8B-B14F-4D97-AF65-F5344CB8AC3E}">
        <p14:creationId xmlns:p14="http://schemas.microsoft.com/office/powerpoint/2010/main" val="1794871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467544" y="458112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0">
            <a:extLst>
              <a:ext uri="{FF2B5EF4-FFF2-40B4-BE49-F238E27FC236}">
                <a16:creationId xmlns:a16="http://schemas.microsoft.com/office/drawing/2014/main" id="{C74F5982-696B-40D0-8B73-017FDA524F1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2">
            <a:extLst>
              <a:ext uri="{FF2B5EF4-FFF2-40B4-BE49-F238E27FC236}">
                <a16:creationId xmlns:a16="http://schemas.microsoft.com/office/drawing/2014/main" id="{4FE04E1A-50A6-4F9B-8DD7-1A76FBEDB0E5}"/>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itle 1">
            <a:extLst>
              <a:ext uri="{FF2B5EF4-FFF2-40B4-BE49-F238E27FC236}">
                <a16:creationId xmlns:a16="http://schemas.microsoft.com/office/drawing/2014/main" id="{5696A57A-D6BB-46B5-918A-76B492F67BB5}"/>
              </a:ext>
            </a:extLst>
          </p:cNvPr>
          <p:cNvSpPr txBox="1">
            <a:spLocks/>
          </p:cNvSpPr>
          <p:nvPr/>
        </p:nvSpPr>
        <p:spPr>
          <a:xfrm>
            <a:off x="457200" y="116632"/>
            <a:ext cx="82296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j-ea"/>
                <a:cs typeface="+mj-cs"/>
              </a:rPr>
              <a:t>Equation requirements</a:t>
            </a:r>
          </a:p>
        </p:txBody>
      </p:sp>
      <p:sp>
        <p:nvSpPr>
          <p:cNvPr id="13" name="Content Placeholder 2">
            <a:extLst>
              <a:ext uri="{FF2B5EF4-FFF2-40B4-BE49-F238E27FC236}">
                <a16:creationId xmlns:a16="http://schemas.microsoft.com/office/drawing/2014/main" id="{460A3B26-CB3F-4D9A-AA01-C4F241283C85}"/>
              </a:ext>
            </a:extLst>
          </p:cNvPr>
          <p:cNvSpPr txBox="1">
            <a:spLocks/>
          </p:cNvSpPr>
          <p:nvPr/>
        </p:nvSpPr>
        <p:spPr>
          <a:xfrm>
            <a:off x="234778" y="737319"/>
            <a:ext cx="8991600" cy="18722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u="sng" dirty="0"/>
              <a:t>Predictions require :</a:t>
            </a:r>
            <a:r>
              <a:rPr lang="en-US" dirty="0"/>
              <a:t> </a:t>
            </a:r>
          </a:p>
          <a:p>
            <a:pPr marL="0" indent="0">
              <a:buFont typeface="Arial" panose="020B0604020202020204" pitchFamily="34" charset="0"/>
              <a:buNone/>
            </a:pPr>
            <a:endParaRPr lang="en-US" dirty="0"/>
          </a:p>
        </p:txBody>
      </p:sp>
      <p:sp>
        <p:nvSpPr>
          <p:cNvPr id="10" name="Content Placeholder 2">
            <a:extLst>
              <a:ext uri="{FF2B5EF4-FFF2-40B4-BE49-F238E27FC236}">
                <a16:creationId xmlns:a16="http://schemas.microsoft.com/office/drawing/2014/main" id="{38DFA155-4878-4703-A601-119328B6FF1B}"/>
              </a:ext>
            </a:extLst>
          </p:cNvPr>
          <p:cNvSpPr txBox="1">
            <a:spLocks/>
          </p:cNvSpPr>
          <p:nvPr/>
        </p:nvSpPr>
        <p:spPr>
          <a:xfrm>
            <a:off x="234778" y="1592411"/>
            <a:ext cx="8229600" cy="400583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Channel bed slope</a:t>
            </a:r>
          </a:p>
          <a:p>
            <a:pPr marL="0" indent="0">
              <a:buNone/>
            </a:pPr>
            <a:r>
              <a:rPr lang="en-US" dirty="0"/>
              <a:t>Flow velocity </a:t>
            </a:r>
          </a:p>
          <a:p>
            <a:pPr marL="0" indent="0">
              <a:buFont typeface="Arial" panose="020B0604020202020204" pitchFamily="34" charset="0"/>
              <a:buNone/>
            </a:pPr>
            <a:r>
              <a:rPr lang="en-US" dirty="0"/>
              <a:t>Flow depth</a:t>
            </a:r>
          </a:p>
          <a:p>
            <a:pPr marL="0" indent="0">
              <a:buFont typeface="Arial" panose="020B0604020202020204" pitchFamily="34" charset="0"/>
              <a:buNone/>
            </a:pPr>
            <a:r>
              <a:rPr lang="en-US" dirty="0"/>
              <a:t>Pier width</a:t>
            </a:r>
          </a:p>
          <a:p>
            <a:pPr marL="0" indent="0">
              <a:buFont typeface="Arial" panose="020B0604020202020204" pitchFamily="34" charset="0"/>
              <a:buNone/>
            </a:pPr>
            <a:r>
              <a:rPr lang="en-US" dirty="0"/>
              <a:t>Angle of attack</a:t>
            </a:r>
          </a:p>
          <a:p>
            <a:pPr marL="0" indent="0">
              <a:buFont typeface="Arial" panose="020B0604020202020204" pitchFamily="34" charset="0"/>
              <a:buNone/>
            </a:pPr>
            <a:r>
              <a:rPr lang="en-US" dirty="0"/>
              <a:t>Pier configuration and shape</a:t>
            </a:r>
          </a:p>
          <a:p>
            <a:pPr marL="0" indent="0">
              <a:buFont typeface="Arial" panose="020B0604020202020204" pitchFamily="34" charset="0"/>
              <a:buNone/>
            </a:pPr>
            <a:r>
              <a:rPr lang="en-US" dirty="0"/>
              <a:t>Bed grain size measurements for each layer or for the entire bed</a:t>
            </a:r>
            <a:endParaRPr lang="en-US" baseline="-25000" dirty="0"/>
          </a:p>
        </p:txBody>
      </p:sp>
    </p:spTree>
    <p:extLst>
      <p:ext uri="{BB962C8B-B14F-4D97-AF65-F5344CB8AC3E}">
        <p14:creationId xmlns:p14="http://schemas.microsoft.com/office/powerpoint/2010/main" val="239876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467544" y="458112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0">
            <a:extLst>
              <a:ext uri="{FF2B5EF4-FFF2-40B4-BE49-F238E27FC236}">
                <a16:creationId xmlns:a16="http://schemas.microsoft.com/office/drawing/2014/main" id="{C74F5982-696B-40D0-8B73-017FDA524F1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2">
            <a:extLst>
              <a:ext uri="{FF2B5EF4-FFF2-40B4-BE49-F238E27FC236}">
                <a16:creationId xmlns:a16="http://schemas.microsoft.com/office/drawing/2014/main" id="{4FE04E1A-50A6-4F9B-8DD7-1A76FBEDB0E5}"/>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itle 1">
            <a:extLst>
              <a:ext uri="{FF2B5EF4-FFF2-40B4-BE49-F238E27FC236}">
                <a16:creationId xmlns:a16="http://schemas.microsoft.com/office/drawing/2014/main" id="{5696A57A-D6BB-46B5-918A-76B492F67BB5}"/>
              </a:ext>
            </a:extLst>
          </p:cNvPr>
          <p:cNvSpPr txBox="1">
            <a:spLocks/>
          </p:cNvSpPr>
          <p:nvPr/>
        </p:nvSpPr>
        <p:spPr>
          <a:xfrm>
            <a:off x="457200" y="116632"/>
            <a:ext cx="82296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j-ea"/>
                <a:cs typeface="+mj-cs"/>
              </a:rPr>
              <a:t>Equation requirements</a:t>
            </a:r>
          </a:p>
        </p:txBody>
      </p:sp>
      <p:sp>
        <p:nvSpPr>
          <p:cNvPr id="13" name="Content Placeholder 2">
            <a:extLst>
              <a:ext uri="{FF2B5EF4-FFF2-40B4-BE49-F238E27FC236}">
                <a16:creationId xmlns:a16="http://schemas.microsoft.com/office/drawing/2014/main" id="{460A3B26-CB3F-4D9A-AA01-C4F241283C85}"/>
              </a:ext>
            </a:extLst>
          </p:cNvPr>
          <p:cNvSpPr txBox="1">
            <a:spLocks/>
          </p:cNvSpPr>
          <p:nvPr/>
        </p:nvSpPr>
        <p:spPr>
          <a:xfrm>
            <a:off x="234778" y="737319"/>
            <a:ext cx="8991600" cy="18722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Predictions can be completed in provided excel spreadsheet</a:t>
            </a:r>
          </a:p>
          <a:p>
            <a:pPr marL="0" indent="0">
              <a:buFont typeface="Arial" panose="020B0604020202020204" pitchFamily="34" charset="0"/>
              <a:buNone/>
            </a:pPr>
            <a:endParaRPr lang="en-US" dirty="0"/>
          </a:p>
        </p:txBody>
      </p:sp>
      <p:sp>
        <p:nvSpPr>
          <p:cNvPr id="10" name="Content Placeholder 2">
            <a:extLst>
              <a:ext uri="{FF2B5EF4-FFF2-40B4-BE49-F238E27FC236}">
                <a16:creationId xmlns:a16="http://schemas.microsoft.com/office/drawing/2014/main" id="{38DFA155-4878-4703-A601-119328B6FF1B}"/>
              </a:ext>
            </a:extLst>
          </p:cNvPr>
          <p:cNvSpPr txBox="1">
            <a:spLocks/>
          </p:cNvSpPr>
          <p:nvPr/>
        </p:nvSpPr>
        <p:spPr>
          <a:xfrm>
            <a:off x="234778" y="1592411"/>
            <a:ext cx="8229600" cy="40058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baseline="-25000" dirty="0"/>
          </a:p>
        </p:txBody>
      </p:sp>
      <p:pic>
        <p:nvPicPr>
          <p:cNvPr id="9" name="Picture 8" descr="Graphical user interface, application&#10;&#10;Description automatically generated">
            <a:extLst>
              <a:ext uri="{FF2B5EF4-FFF2-40B4-BE49-F238E27FC236}">
                <a16:creationId xmlns:a16="http://schemas.microsoft.com/office/drawing/2014/main" id="{47A48E71-D340-40D8-B00D-53C540CA28CC}"/>
              </a:ext>
            </a:extLst>
          </p:cNvPr>
          <p:cNvPicPr>
            <a:picLocks noChangeAspect="1"/>
          </p:cNvPicPr>
          <p:nvPr/>
        </p:nvPicPr>
        <p:blipFill rotWithShape="1">
          <a:blip r:embed="rId2"/>
          <a:srcRect r="7692"/>
          <a:stretch/>
        </p:blipFill>
        <p:spPr bwMode="auto">
          <a:xfrm>
            <a:off x="250034" y="1988840"/>
            <a:ext cx="8659188" cy="38526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11149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467544" y="458112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0">
            <a:extLst>
              <a:ext uri="{FF2B5EF4-FFF2-40B4-BE49-F238E27FC236}">
                <a16:creationId xmlns:a16="http://schemas.microsoft.com/office/drawing/2014/main" id="{C74F5982-696B-40D0-8B73-017FDA524F1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2">
            <a:extLst>
              <a:ext uri="{FF2B5EF4-FFF2-40B4-BE49-F238E27FC236}">
                <a16:creationId xmlns:a16="http://schemas.microsoft.com/office/drawing/2014/main" id="{4FE04E1A-50A6-4F9B-8DD7-1A76FBEDB0E5}"/>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itle 1">
            <a:extLst>
              <a:ext uri="{FF2B5EF4-FFF2-40B4-BE49-F238E27FC236}">
                <a16:creationId xmlns:a16="http://schemas.microsoft.com/office/drawing/2014/main" id="{5696A57A-D6BB-46B5-918A-76B492F67BB5}"/>
              </a:ext>
            </a:extLst>
          </p:cNvPr>
          <p:cNvSpPr txBox="1">
            <a:spLocks/>
          </p:cNvSpPr>
          <p:nvPr/>
        </p:nvSpPr>
        <p:spPr>
          <a:xfrm>
            <a:off x="457200" y="116632"/>
            <a:ext cx="82296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j-ea"/>
                <a:cs typeface="+mj-cs"/>
              </a:rPr>
              <a:t>Recommendations from this work </a:t>
            </a:r>
          </a:p>
        </p:txBody>
      </p:sp>
      <p:sp>
        <p:nvSpPr>
          <p:cNvPr id="13" name="Content Placeholder 2">
            <a:extLst>
              <a:ext uri="{FF2B5EF4-FFF2-40B4-BE49-F238E27FC236}">
                <a16:creationId xmlns:a16="http://schemas.microsoft.com/office/drawing/2014/main" id="{460A3B26-CB3F-4D9A-AA01-C4F241283C85}"/>
              </a:ext>
            </a:extLst>
          </p:cNvPr>
          <p:cNvSpPr txBox="1">
            <a:spLocks/>
          </p:cNvSpPr>
          <p:nvPr/>
        </p:nvSpPr>
        <p:spPr>
          <a:xfrm>
            <a:off x="234778" y="737318"/>
            <a:ext cx="8674444" cy="535597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Arial" panose="020B0604020202020204" pitchFamily="34" charset="0"/>
              <a:buAutoNum type="arabicParenR"/>
            </a:pPr>
            <a:r>
              <a:rPr lang="en-US" dirty="0"/>
              <a:t>When possible, include layers in bridge pier scour predictions.  Layers can affect scour.</a:t>
            </a:r>
          </a:p>
          <a:p>
            <a:pPr marL="514350" indent="-514350">
              <a:buFont typeface="Arial" panose="020B0604020202020204" pitchFamily="34" charset="0"/>
              <a:buAutoNum type="arabicParenR"/>
            </a:pPr>
            <a:r>
              <a:rPr lang="en-US" dirty="0"/>
              <a:t>Measure the entire grain size distribution of the bed including the proportion of sand. The sorting of gravel and the amount of sand impact scour.</a:t>
            </a:r>
          </a:p>
          <a:p>
            <a:pPr marL="514350" indent="-514350">
              <a:buFont typeface="Arial" panose="020B0604020202020204" pitchFamily="34" charset="0"/>
              <a:buAutoNum type="arabicParenR"/>
            </a:pPr>
            <a:r>
              <a:rPr lang="en-US" dirty="0"/>
              <a:t>Use estimates of near-pier shear stresses and shear stress decay curves.  These local flow conditions influence scour. </a:t>
            </a:r>
          </a:p>
          <a:p>
            <a:pPr marL="0" indent="0">
              <a:buFont typeface="Arial" panose="020B0604020202020204" pitchFamily="34" charset="0"/>
              <a:buNone/>
            </a:pPr>
            <a:endParaRPr lang="en-US" dirty="0"/>
          </a:p>
        </p:txBody>
      </p:sp>
      <p:sp>
        <p:nvSpPr>
          <p:cNvPr id="10" name="Content Placeholder 2">
            <a:extLst>
              <a:ext uri="{FF2B5EF4-FFF2-40B4-BE49-F238E27FC236}">
                <a16:creationId xmlns:a16="http://schemas.microsoft.com/office/drawing/2014/main" id="{38DFA155-4878-4703-A601-119328B6FF1B}"/>
              </a:ext>
            </a:extLst>
          </p:cNvPr>
          <p:cNvSpPr txBox="1">
            <a:spLocks/>
          </p:cNvSpPr>
          <p:nvPr/>
        </p:nvSpPr>
        <p:spPr>
          <a:xfrm>
            <a:off x="234778" y="1592411"/>
            <a:ext cx="8229600" cy="40058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baseline="-25000" dirty="0"/>
          </a:p>
        </p:txBody>
      </p:sp>
    </p:spTree>
    <p:extLst>
      <p:ext uri="{BB962C8B-B14F-4D97-AF65-F5344CB8AC3E}">
        <p14:creationId xmlns:p14="http://schemas.microsoft.com/office/powerpoint/2010/main" val="1892575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 name="TextBox 4"/>
          <p:cNvSpPr txBox="1"/>
          <p:nvPr/>
        </p:nvSpPr>
        <p:spPr>
          <a:xfrm>
            <a:off x="467544" y="458112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0">
            <a:extLst>
              <a:ext uri="{FF2B5EF4-FFF2-40B4-BE49-F238E27FC236}">
                <a16:creationId xmlns:a16="http://schemas.microsoft.com/office/drawing/2014/main" id="{C74F5982-696B-40D0-8B73-017FDA524F1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2">
            <a:extLst>
              <a:ext uri="{FF2B5EF4-FFF2-40B4-BE49-F238E27FC236}">
                <a16:creationId xmlns:a16="http://schemas.microsoft.com/office/drawing/2014/main" id="{4FE04E1A-50A6-4F9B-8DD7-1A76FBEDB0E5}"/>
              </a:ext>
            </a:extLst>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itle 1">
            <a:extLst>
              <a:ext uri="{FF2B5EF4-FFF2-40B4-BE49-F238E27FC236}">
                <a16:creationId xmlns:a16="http://schemas.microsoft.com/office/drawing/2014/main" id="{5696A57A-D6BB-46B5-918A-76B492F67BB5}"/>
              </a:ext>
            </a:extLst>
          </p:cNvPr>
          <p:cNvSpPr txBox="1">
            <a:spLocks/>
          </p:cNvSpPr>
          <p:nvPr/>
        </p:nvSpPr>
        <p:spPr>
          <a:xfrm>
            <a:off x="457200" y="116632"/>
            <a:ext cx="82296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j-ea"/>
                <a:cs typeface="+mj-cs"/>
              </a:rPr>
              <a:t>Recommendations for future work </a:t>
            </a:r>
          </a:p>
        </p:txBody>
      </p:sp>
      <p:sp>
        <p:nvSpPr>
          <p:cNvPr id="13" name="Content Placeholder 2">
            <a:extLst>
              <a:ext uri="{FF2B5EF4-FFF2-40B4-BE49-F238E27FC236}">
                <a16:creationId xmlns:a16="http://schemas.microsoft.com/office/drawing/2014/main" id="{460A3B26-CB3F-4D9A-AA01-C4F241283C85}"/>
              </a:ext>
            </a:extLst>
          </p:cNvPr>
          <p:cNvSpPr txBox="1">
            <a:spLocks/>
          </p:cNvSpPr>
          <p:nvPr/>
        </p:nvSpPr>
        <p:spPr>
          <a:xfrm>
            <a:off x="234778" y="737318"/>
            <a:ext cx="8674444" cy="535597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Arial" panose="020B0604020202020204" pitchFamily="34" charset="0"/>
              <a:buAutoNum type="arabicParenR"/>
            </a:pPr>
            <a:r>
              <a:rPr lang="en-US" dirty="0"/>
              <a:t>Measure scour for more complex pier configurations and shapes in coarse bedded rivers.  Limited field data exist for these complex piers as well as for complex channel morphologies.</a:t>
            </a:r>
          </a:p>
          <a:p>
            <a:pPr marL="514350" indent="-514350">
              <a:buFont typeface="Arial" panose="020B0604020202020204" pitchFamily="34" charset="0"/>
              <a:buAutoNum type="arabicParenR"/>
            </a:pPr>
            <a:r>
              <a:rPr lang="en-US" dirty="0"/>
              <a:t>Use 2D models for individual piers to determine the local near-pier shear stresses.  </a:t>
            </a:r>
          </a:p>
          <a:p>
            <a:pPr marL="514350" indent="-514350">
              <a:buFont typeface="Arial" panose="020B0604020202020204" pitchFamily="34" charset="0"/>
              <a:buAutoNum type="arabicParenR"/>
            </a:pPr>
            <a:r>
              <a:rPr lang="en-US" dirty="0"/>
              <a:t>Modify this new set of scour equations to account for flow complexity around such more complex piers. </a:t>
            </a:r>
          </a:p>
          <a:p>
            <a:pPr marL="0" indent="0">
              <a:buFont typeface="Arial" panose="020B0604020202020204" pitchFamily="34" charset="0"/>
              <a:buNone/>
            </a:pPr>
            <a:endParaRPr lang="en-US" dirty="0"/>
          </a:p>
        </p:txBody>
      </p:sp>
      <p:sp>
        <p:nvSpPr>
          <p:cNvPr id="10" name="Content Placeholder 2">
            <a:extLst>
              <a:ext uri="{FF2B5EF4-FFF2-40B4-BE49-F238E27FC236}">
                <a16:creationId xmlns:a16="http://schemas.microsoft.com/office/drawing/2014/main" id="{38DFA155-4878-4703-A601-119328B6FF1B}"/>
              </a:ext>
            </a:extLst>
          </p:cNvPr>
          <p:cNvSpPr txBox="1">
            <a:spLocks/>
          </p:cNvSpPr>
          <p:nvPr/>
        </p:nvSpPr>
        <p:spPr>
          <a:xfrm>
            <a:off x="234778" y="1592411"/>
            <a:ext cx="8229600" cy="40058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baseline="-25000" dirty="0"/>
          </a:p>
        </p:txBody>
      </p:sp>
    </p:spTree>
    <p:extLst>
      <p:ext uri="{BB962C8B-B14F-4D97-AF65-F5344CB8AC3E}">
        <p14:creationId xmlns:p14="http://schemas.microsoft.com/office/powerpoint/2010/main" val="2930877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504056"/>
          </a:xfrm>
        </p:spPr>
        <p:txBody>
          <a:bodyPr>
            <a:noAutofit/>
          </a:bodyPr>
          <a:lstStyle/>
          <a:p>
            <a:r>
              <a:rPr lang="en-US" sz="3600" b="1" dirty="0"/>
              <a:t>Proposed equation form</a:t>
            </a:r>
          </a:p>
        </p:txBody>
      </p:sp>
      <p:sp>
        <p:nvSpPr>
          <p:cNvPr id="3" name="Content Placeholder 2"/>
          <p:cNvSpPr>
            <a:spLocks noGrp="1"/>
          </p:cNvSpPr>
          <p:nvPr>
            <p:ph idx="1"/>
          </p:nvPr>
        </p:nvSpPr>
        <p:spPr>
          <a:xfrm>
            <a:off x="457200" y="1052737"/>
            <a:ext cx="8229600" cy="1872208"/>
          </a:xfrm>
        </p:spPr>
        <p:txBody>
          <a:bodyPr/>
          <a:lstStyle/>
          <a:p>
            <a:pPr marL="0" indent="0">
              <a:buNone/>
            </a:pPr>
            <a:r>
              <a:rPr lang="en-US" dirty="0"/>
              <a:t>Maximum scour depth is balance of the driving fluid shear stress and resisting grain shear stress</a:t>
            </a:r>
          </a:p>
          <a:p>
            <a:pPr marL="0" indent="0">
              <a:buNone/>
            </a:pPr>
            <a:endParaRPr lang="en-US" dirty="0"/>
          </a:p>
        </p:txBody>
      </p:sp>
    </p:spTree>
    <p:extLst>
      <p:ext uri="{BB962C8B-B14F-4D97-AF65-F5344CB8AC3E}">
        <p14:creationId xmlns:p14="http://schemas.microsoft.com/office/powerpoint/2010/main" val="21489302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C77213-C3E3-21B5-89F2-E2AE068CCD1E}"/>
              </a:ext>
            </a:extLst>
          </p:cNvPr>
          <p:cNvSpPr txBox="1"/>
          <p:nvPr/>
        </p:nvSpPr>
        <p:spPr>
          <a:xfrm>
            <a:off x="1475656" y="836712"/>
            <a:ext cx="5688632" cy="4801314"/>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More information is available in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NCHRP Research Report 1031: </a:t>
            </a:r>
            <a:r>
              <a:rPr lang="en-US" i="1" dirty="0"/>
              <a:t>Determining Scour Depth Around Structures in Gravel-Bed Rivers</a:t>
            </a:r>
            <a:r>
              <a:rPr lang="en-US" dirty="0"/>
              <a:t>, which can be found on the National Academies Press website (</a:t>
            </a:r>
            <a:r>
              <a:rPr lang="en-US" sz="1800" dirty="0">
                <a:effectLst/>
              </a:rPr>
              <a:t>nap.nationalacademies.org).</a:t>
            </a:r>
            <a:endParaRPr lang="en-US" sz="1800" dirty="0">
              <a:effectLst/>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NCHRP is sponsored by the individual state departments of transportation of the American Association of State Highway and Transportation Officials. NCHRP is administered by the Transportation Research Board (TRB), part of the National Academies of Sciences, Engineering, and Medicine, under a cooperative agreement with the Federal Highway Administration (FHWA).  Any opinions and conclusions expressed or implied in resulting research products are those of the individuals and organizations who performed the research and are not necessarily those of TRB; the National Academies of Sciences, Engineering, and Medicine; the FHWA; or NCHRP sponsors. </a:t>
            </a:r>
            <a:endParaRPr lang="en-US" dirty="0"/>
          </a:p>
        </p:txBody>
      </p:sp>
    </p:spTree>
    <p:extLst>
      <p:ext uri="{BB962C8B-B14F-4D97-AF65-F5344CB8AC3E}">
        <p14:creationId xmlns:p14="http://schemas.microsoft.com/office/powerpoint/2010/main" val="1256050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7"/>
            <a:ext cx="8229600" cy="1872208"/>
          </a:xfrm>
        </p:spPr>
        <p:txBody>
          <a:bodyPr/>
          <a:lstStyle/>
          <a:p>
            <a:pPr marL="0" indent="0">
              <a:buNone/>
            </a:pPr>
            <a:r>
              <a:rPr lang="en-US" dirty="0"/>
              <a:t>Resisting shear stress (critical shear stress, </a:t>
            </a:r>
            <a:r>
              <a:rPr lang="en-US" dirty="0" err="1">
                <a:latin typeface="Symbol" panose="05050102010706020507" pitchFamily="18" charset="2"/>
              </a:rPr>
              <a:t>t</a:t>
            </a:r>
            <a:r>
              <a:rPr lang="en-US" baseline="-25000" dirty="0" err="1"/>
              <a:t>c</a:t>
            </a:r>
            <a:r>
              <a:rPr lang="en-US" dirty="0"/>
              <a:t>) changes with composition of different sediment layers</a:t>
            </a:r>
          </a:p>
        </p:txBody>
      </p:sp>
      <p:sp>
        <p:nvSpPr>
          <p:cNvPr id="5" name="TextBox 4"/>
          <p:cNvSpPr txBox="1"/>
          <p:nvPr/>
        </p:nvSpPr>
        <p:spPr>
          <a:xfrm>
            <a:off x="467544" y="4581128"/>
            <a:ext cx="184731" cy="369332"/>
          </a:xfrm>
          <a:prstGeom prst="rect">
            <a:avLst/>
          </a:prstGeom>
          <a:noFill/>
        </p:spPr>
        <p:txBody>
          <a:bodyPr wrap="none" rtlCol="0">
            <a:spAutoFit/>
          </a:bodyPr>
          <a:lstStyle/>
          <a:p>
            <a:endParaRPr lang="en-US" dirty="0"/>
          </a:p>
        </p:txBody>
      </p:sp>
      <p:sp>
        <p:nvSpPr>
          <p:cNvPr id="11" name="Rectangle 10"/>
          <p:cNvSpPr/>
          <p:nvPr/>
        </p:nvSpPr>
        <p:spPr>
          <a:xfrm>
            <a:off x="3011350" y="4758357"/>
            <a:ext cx="3039414" cy="7780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3001032" y="4246163"/>
            <a:ext cx="3039414" cy="5086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999591" y="3730389"/>
            <a:ext cx="3039414" cy="5086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003398" y="3218195"/>
            <a:ext cx="3039414" cy="5086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03398" y="3218196"/>
            <a:ext cx="3039414" cy="23181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598969" y="3790561"/>
            <a:ext cx="1362681" cy="461665"/>
          </a:xfrm>
          <a:prstGeom prst="rect">
            <a:avLst/>
          </a:prstGeom>
          <a:noFill/>
        </p:spPr>
        <p:txBody>
          <a:bodyPr wrap="none" rtlCol="0">
            <a:spAutoFit/>
          </a:bodyPr>
          <a:lstStyle/>
          <a:p>
            <a:r>
              <a:rPr lang="en-US" sz="2400" dirty="0" err="1">
                <a:latin typeface="Symbol" panose="05050102010706020507" pitchFamily="18" charset="2"/>
              </a:rPr>
              <a:t>t</a:t>
            </a:r>
            <a:r>
              <a:rPr lang="en-US" sz="2400" baseline="-25000" dirty="0" err="1"/>
              <a:t>c</a:t>
            </a:r>
            <a:r>
              <a:rPr lang="en-US" sz="2400" baseline="-25000" dirty="0"/>
              <a:t> </a:t>
            </a:r>
            <a:r>
              <a:rPr lang="en-US" sz="2400" dirty="0"/>
              <a:t>=1.5 Pa</a:t>
            </a:r>
            <a:endParaRPr lang="en-US" sz="2400" baseline="-25000" dirty="0"/>
          </a:p>
        </p:txBody>
      </p:sp>
      <p:sp>
        <p:nvSpPr>
          <p:cNvPr id="23" name="TextBox 22"/>
          <p:cNvSpPr txBox="1"/>
          <p:nvPr/>
        </p:nvSpPr>
        <p:spPr>
          <a:xfrm>
            <a:off x="3062647" y="3308037"/>
            <a:ext cx="1362681" cy="461665"/>
          </a:xfrm>
          <a:prstGeom prst="rect">
            <a:avLst/>
          </a:prstGeom>
          <a:noFill/>
        </p:spPr>
        <p:txBody>
          <a:bodyPr wrap="none" rtlCol="0">
            <a:spAutoFit/>
          </a:bodyPr>
          <a:lstStyle/>
          <a:p>
            <a:r>
              <a:rPr lang="en-US" sz="2400" dirty="0" err="1">
                <a:latin typeface="Symbol" panose="05050102010706020507" pitchFamily="18" charset="2"/>
              </a:rPr>
              <a:t>t</a:t>
            </a:r>
            <a:r>
              <a:rPr lang="en-US" sz="2400" baseline="-25000" dirty="0" err="1"/>
              <a:t>c</a:t>
            </a:r>
            <a:r>
              <a:rPr lang="en-US" sz="2400" baseline="-25000" dirty="0"/>
              <a:t> </a:t>
            </a:r>
            <a:r>
              <a:rPr lang="en-US" sz="2400" dirty="0"/>
              <a:t>=2.2 Pa</a:t>
            </a:r>
            <a:endParaRPr lang="en-US" sz="2400" baseline="-25000" dirty="0"/>
          </a:p>
        </p:txBody>
      </p:sp>
      <p:sp>
        <p:nvSpPr>
          <p:cNvPr id="24" name="TextBox 23"/>
          <p:cNvSpPr txBox="1"/>
          <p:nvPr/>
        </p:nvSpPr>
        <p:spPr>
          <a:xfrm>
            <a:off x="4343027" y="4375367"/>
            <a:ext cx="1362681" cy="461665"/>
          </a:xfrm>
          <a:prstGeom prst="rect">
            <a:avLst/>
          </a:prstGeom>
          <a:noFill/>
        </p:spPr>
        <p:txBody>
          <a:bodyPr wrap="none" rtlCol="0">
            <a:spAutoFit/>
          </a:bodyPr>
          <a:lstStyle/>
          <a:p>
            <a:r>
              <a:rPr lang="en-US" sz="2400" dirty="0" err="1">
                <a:latin typeface="Symbol" panose="05050102010706020507" pitchFamily="18" charset="2"/>
              </a:rPr>
              <a:t>t</a:t>
            </a:r>
            <a:r>
              <a:rPr lang="en-US" sz="2400" baseline="-25000" dirty="0" err="1"/>
              <a:t>c</a:t>
            </a:r>
            <a:r>
              <a:rPr lang="en-US" sz="2400" baseline="-25000" dirty="0"/>
              <a:t> </a:t>
            </a:r>
            <a:r>
              <a:rPr lang="en-US" sz="2400" dirty="0"/>
              <a:t>=3.0 Pa</a:t>
            </a:r>
            <a:endParaRPr lang="en-US" sz="2400" baseline="-25000" dirty="0"/>
          </a:p>
        </p:txBody>
      </p:sp>
      <p:sp>
        <p:nvSpPr>
          <p:cNvPr id="14" name="Title 1">
            <a:extLst>
              <a:ext uri="{FF2B5EF4-FFF2-40B4-BE49-F238E27FC236}">
                <a16:creationId xmlns:a16="http://schemas.microsoft.com/office/drawing/2014/main" id="{A36F2360-CA06-4D74-A468-03B30FCFDB38}"/>
              </a:ext>
            </a:extLst>
          </p:cNvPr>
          <p:cNvSpPr txBox="1">
            <a:spLocks/>
          </p:cNvSpPr>
          <p:nvPr/>
        </p:nvSpPr>
        <p:spPr>
          <a:xfrm>
            <a:off x="457200" y="116632"/>
            <a:ext cx="82296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t>Proposed equation form</a:t>
            </a:r>
          </a:p>
        </p:txBody>
      </p:sp>
      <p:sp>
        <p:nvSpPr>
          <p:cNvPr id="20" name="TextBox 19">
            <a:extLst>
              <a:ext uri="{FF2B5EF4-FFF2-40B4-BE49-F238E27FC236}">
                <a16:creationId xmlns:a16="http://schemas.microsoft.com/office/drawing/2014/main" id="{2F529799-2FDF-42C5-B1DD-F092FF89A477}"/>
              </a:ext>
            </a:extLst>
          </p:cNvPr>
          <p:cNvSpPr txBox="1"/>
          <p:nvPr/>
        </p:nvSpPr>
        <p:spPr>
          <a:xfrm>
            <a:off x="864901" y="3984695"/>
            <a:ext cx="1872208" cy="830997"/>
          </a:xfrm>
          <a:prstGeom prst="rect">
            <a:avLst/>
          </a:prstGeom>
          <a:noFill/>
        </p:spPr>
        <p:txBody>
          <a:bodyPr wrap="square" rtlCol="0">
            <a:spAutoFit/>
          </a:bodyPr>
          <a:lstStyle/>
          <a:p>
            <a:pPr algn="ctr"/>
            <a:r>
              <a:rPr lang="en-US" sz="2400" dirty="0"/>
              <a:t>Increasing scour depth</a:t>
            </a:r>
          </a:p>
        </p:txBody>
      </p:sp>
      <p:cxnSp>
        <p:nvCxnSpPr>
          <p:cNvPr id="21" name="Straight Arrow Connector 20">
            <a:extLst>
              <a:ext uri="{FF2B5EF4-FFF2-40B4-BE49-F238E27FC236}">
                <a16:creationId xmlns:a16="http://schemas.microsoft.com/office/drawing/2014/main" id="{16378FBD-4D66-43A3-81A8-E98B1B5782EA}"/>
              </a:ext>
            </a:extLst>
          </p:cNvPr>
          <p:cNvCxnSpPr/>
          <p:nvPr/>
        </p:nvCxnSpPr>
        <p:spPr>
          <a:xfrm>
            <a:off x="2699792" y="3645023"/>
            <a:ext cx="0" cy="18722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29ED660-D77E-4ED6-A355-79126206A0B6}"/>
              </a:ext>
            </a:extLst>
          </p:cNvPr>
          <p:cNvSpPr txBox="1"/>
          <p:nvPr/>
        </p:nvSpPr>
        <p:spPr>
          <a:xfrm>
            <a:off x="5961650" y="2953790"/>
            <a:ext cx="2685735" cy="461665"/>
          </a:xfrm>
          <a:prstGeom prst="rect">
            <a:avLst/>
          </a:prstGeom>
          <a:noFill/>
        </p:spPr>
        <p:txBody>
          <a:bodyPr wrap="none" rtlCol="0">
            <a:spAutoFit/>
          </a:bodyPr>
          <a:lstStyle/>
          <a:p>
            <a:r>
              <a:rPr lang="en-US" sz="2400" dirty="0"/>
              <a:t>Original bed surface</a:t>
            </a:r>
          </a:p>
        </p:txBody>
      </p:sp>
    </p:spTree>
    <p:extLst>
      <p:ext uri="{BB962C8B-B14F-4D97-AF65-F5344CB8AC3E}">
        <p14:creationId xmlns:p14="http://schemas.microsoft.com/office/powerpoint/2010/main" val="3012625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7"/>
            <a:ext cx="8229600" cy="1872208"/>
          </a:xfrm>
        </p:spPr>
        <p:txBody>
          <a:bodyPr/>
          <a:lstStyle/>
          <a:p>
            <a:pPr marL="0" indent="0">
              <a:buNone/>
            </a:pPr>
            <a:r>
              <a:rPr lang="en-US" dirty="0"/>
              <a:t>Driving shear stress often decreases as scour hole develops (shear stress decay curve)</a:t>
            </a:r>
          </a:p>
          <a:p>
            <a:pPr marL="0" indent="0">
              <a:buNone/>
            </a:pPr>
            <a:endParaRPr lang="en-US" dirty="0"/>
          </a:p>
        </p:txBody>
      </p:sp>
      <p:sp>
        <p:nvSpPr>
          <p:cNvPr id="5" name="TextBox 4"/>
          <p:cNvSpPr txBox="1"/>
          <p:nvPr/>
        </p:nvSpPr>
        <p:spPr>
          <a:xfrm>
            <a:off x="467544" y="4581128"/>
            <a:ext cx="184731" cy="369332"/>
          </a:xfrm>
          <a:prstGeom prst="rect">
            <a:avLst/>
          </a:prstGeom>
          <a:noFill/>
        </p:spPr>
        <p:txBody>
          <a:bodyPr wrap="none" rtlCol="0">
            <a:spAutoFit/>
          </a:bodyPr>
          <a:lstStyle/>
          <a:p>
            <a:endParaRPr lang="en-US" dirty="0"/>
          </a:p>
        </p:txBody>
      </p:sp>
      <p:sp>
        <p:nvSpPr>
          <p:cNvPr id="9" name="Arc 8"/>
          <p:cNvSpPr/>
          <p:nvPr/>
        </p:nvSpPr>
        <p:spPr>
          <a:xfrm rot="16200000">
            <a:off x="4363311" y="1969155"/>
            <a:ext cx="4636396" cy="7556086"/>
          </a:xfrm>
          <a:prstGeom prst="arc">
            <a:avLst>
              <a:gd name="adj1" fmla="val 16200000"/>
              <a:gd name="adj2" fmla="val 20477559"/>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2903466" y="3429000"/>
            <a:ext cx="3039414" cy="23181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27584" y="4226623"/>
            <a:ext cx="1872208" cy="830997"/>
          </a:xfrm>
          <a:prstGeom prst="rect">
            <a:avLst/>
          </a:prstGeom>
          <a:noFill/>
        </p:spPr>
        <p:txBody>
          <a:bodyPr wrap="square" rtlCol="0">
            <a:spAutoFit/>
          </a:bodyPr>
          <a:lstStyle/>
          <a:p>
            <a:pPr algn="ctr"/>
            <a:r>
              <a:rPr lang="en-US" sz="2400" dirty="0"/>
              <a:t>Increasing scour depth</a:t>
            </a:r>
          </a:p>
        </p:txBody>
      </p:sp>
      <p:sp>
        <p:nvSpPr>
          <p:cNvPr id="14" name="TextBox 13"/>
          <p:cNvSpPr txBox="1"/>
          <p:nvPr/>
        </p:nvSpPr>
        <p:spPr>
          <a:xfrm>
            <a:off x="5952917" y="3247553"/>
            <a:ext cx="2685735" cy="461665"/>
          </a:xfrm>
          <a:prstGeom prst="rect">
            <a:avLst/>
          </a:prstGeom>
          <a:noFill/>
        </p:spPr>
        <p:txBody>
          <a:bodyPr wrap="none" rtlCol="0">
            <a:spAutoFit/>
          </a:bodyPr>
          <a:lstStyle/>
          <a:p>
            <a:r>
              <a:rPr lang="en-US" sz="2400" dirty="0"/>
              <a:t>Original bed surface</a:t>
            </a:r>
          </a:p>
        </p:txBody>
      </p:sp>
      <p:sp>
        <p:nvSpPr>
          <p:cNvPr id="15" name="TextBox 14"/>
          <p:cNvSpPr txBox="1"/>
          <p:nvPr/>
        </p:nvSpPr>
        <p:spPr>
          <a:xfrm>
            <a:off x="2913503" y="5835753"/>
            <a:ext cx="3039414" cy="830997"/>
          </a:xfrm>
          <a:prstGeom prst="rect">
            <a:avLst/>
          </a:prstGeom>
          <a:noFill/>
        </p:spPr>
        <p:txBody>
          <a:bodyPr wrap="square" rtlCol="0">
            <a:spAutoFit/>
          </a:bodyPr>
          <a:lstStyle/>
          <a:p>
            <a:pPr algn="ctr"/>
            <a:r>
              <a:rPr lang="en-US" sz="2400" dirty="0"/>
              <a:t>Maximum applied shear stress</a:t>
            </a:r>
          </a:p>
        </p:txBody>
      </p:sp>
      <p:sp>
        <p:nvSpPr>
          <p:cNvPr id="13" name="Title 1">
            <a:extLst>
              <a:ext uri="{FF2B5EF4-FFF2-40B4-BE49-F238E27FC236}">
                <a16:creationId xmlns:a16="http://schemas.microsoft.com/office/drawing/2014/main" id="{1085048B-2EB0-45F7-BEDB-E9ACF8D6EC1C}"/>
              </a:ext>
            </a:extLst>
          </p:cNvPr>
          <p:cNvSpPr>
            <a:spLocks noGrp="1"/>
          </p:cNvSpPr>
          <p:nvPr>
            <p:ph type="title"/>
          </p:nvPr>
        </p:nvSpPr>
        <p:spPr>
          <a:xfrm>
            <a:off x="457200" y="116632"/>
            <a:ext cx="8229600" cy="504056"/>
          </a:xfrm>
        </p:spPr>
        <p:txBody>
          <a:bodyPr>
            <a:noAutofit/>
          </a:bodyPr>
          <a:lstStyle/>
          <a:p>
            <a:r>
              <a:rPr lang="en-US" sz="3600" b="1" dirty="0"/>
              <a:t>Proposed equation form</a:t>
            </a:r>
          </a:p>
        </p:txBody>
      </p:sp>
      <p:cxnSp>
        <p:nvCxnSpPr>
          <p:cNvPr id="8" name="Straight Arrow Connector 7">
            <a:extLst>
              <a:ext uri="{FF2B5EF4-FFF2-40B4-BE49-F238E27FC236}">
                <a16:creationId xmlns:a16="http://schemas.microsoft.com/office/drawing/2014/main" id="{142A6F22-34B0-4EF4-870C-26F3D1BE2C49}"/>
              </a:ext>
            </a:extLst>
          </p:cNvPr>
          <p:cNvCxnSpPr/>
          <p:nvPr/>
        </p:nvCxnSpPr>
        <p:spPr>
          <a:xfrm>
            <a:off x="2699792" y="3645023"/>
            <a:ext cx="0" cy="18722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958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7"/>
            <a:ext cx="8229600" cy="1872208"/>
          </a:xfrm>
        </p:spPr>
        <p:txBody>
          <a:bodyPr/>
          <a:lstStyle/>
          <a:p>
            <a:pPr marL="0" indent="0">
              <a:buNone/>
            </a:pPr>
            <a:r>
              <a:rPr lang="en-US" u="sng" dirty="0"/>
              <a:t>Combine equations:</a:t>
            </a:r>
            <a:r>
              <a:rPr lang="en-US" dirty="0"/>
              <a:t> Maximum scour depth when driving shear stress is no longer &gt; critical shear stress</a:t>
            </a:r>
          </a:p>
        </p:txBody>
      </p:sp>
      <p:sp>
        <p:nvSpPr>
          <p:cNvPr id="5" name="TextBox 4"/>
          <p:cNvSpPr txBox="1"/>
          <p:nvPr/>
        </p:nvSpPr>
        <p:spPr>
          <a:xfrm>
            <a:off x="467544" y="4581128"/>
            <a:ext cx="184731" cy="369332"/>
          </a:xfrm>
          <a:prstGeom prst="rect">
            <a:avLst/>
          </a:prstGeom>
          <a:noFill/>
        </p:spPr>
        <p:txBody>
          <a:bodyPr wrap="none" rtlCol="0">
            <a:spAutoFit/>
          </a:bodyPr>
          <a:lstStyle/>
          <a:p>
            <a:endParaRPr lang="en-US" dirty="0"/>
          </a:p>
        </p:txBody>
      </p:sp>
      <p:sp>
        <p:nvSpPr>
          <p:cNvPr id="11" name="Rectangle 10"/>
          <p:cNvSpPr/>
          <p:nvPr/>
        </p:nvSpPr>
        <p:spPr>
          <a:xfrm>
            <a:off x="3011350" y="4758357"/>
            <a:ext cx="3039414" cy="7780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3001032" y="4246163"/>
            <a:ext cx="3039414" cy="5086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999591" y="3730389"/>
            <a:ext cx="3039414" cy="5086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003398" y="3218195"/>
            <a:ext cx="3039414" cy="5086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03398" y="3218196"/>
            <a:ext cx="3039414" cy="23181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598969" y="3790561"/>
            <a:ext cx="1362681" cy="461665"/>
          </a:xfrm>
          <a:prstGeom prst="rect">
            <a:avLst/>
          </a:prstGeom>
          <a:noFill/>
        </p:spPr>
        <p:txBody>
          <a:bodyPr wrap="none" rtlCol="0">
            <a:spAutoFit/>
          </a:bodyPr>
          <a:lstStyle/>
          <a:p>
            <a:r>
              <a:rPr lang="en-US" sz="2400" dirty="0" err="1">
                <a:latin typeface="Symbol" panose="05050102010706020507" pitchFamily="18" charset="2"/>
              </a:rPr>
              <a:t>t</a:t>
            </a:r>
            <a:r>
              <a:rPr lang="en-US" sz="2400" baseline="-25000" dirty="0" err="1"/>
              <a:t>c</a:t>
            </a:r>
            <a:r>
              <a:rPr lang="en-US" sz="2400" baseline="-25000" dirty="0"/>
              <a:t> </a:t>
            </a:r>
            <a:r>
              <a:rPr lang="en-US" sz="2400" dirty="0"/>
              <a:t>=1.5 Pa</a:t>
            </a:r>
            <a:endParaRPr lang="en-US" sz="2400" baseline="-25000" dirty="0"/>
          </a:p>
        </p:txBody>
      </p:sp>
      <p:sp>
        <p:nvSpPr>
          <p:cNvPr id="23" name="TextBox 22"/>
          <p:cNvSpPr txBox="1"/>
          <p:nvPr/>
        </p:nvSpPr>
        <p:spPr>
          <a:xfrm>
            <a:off x="3062647" y="3308037"/>
            <a:ext cx="1362681" cy="461665"/>
          </a:xfrm>
          <a:prstGeom prst="rect">
            <a:avLst/>
          </a:prstGeom>
          <a:noFill/>
        </p:spPr>
        <p:txBody>
          <a:bodyPr wrap="none" rtlCol="0">
            <a:spAutoFit/>
          </a:bodyPr>
          <a:lstStyle/>
          <a:p>
            <a:r>
              <a:rPr lang="en-US" sz="2400" dirty="0" err="1">
                <a:latin typeface="Symbol" panose="05050102010706020507" pitchFamily="18" charset="2"/>
              </a:rPr>
              <a:t>t</a:t>
            </a:r>
            <a:r>
              <a:rPr lang="en-US" sz="2400" baseline="-25000" dirty="0" err="1"/>
              <a:t>c</a:t>
            </a:r>
            <a:r>
              <a:rPr lang="en-US" sz="2400" baseline="-25000" dirty="0"/>
              <a:t> </a:t>
            </a:r>
            <a:r>
              <a:rPr lang="en-US" sz="2400" dirty="0"/>
              <a:t>=2.2 Pa</a:t>
            </a:r>
            <a:endParaRPr lang="en-US" sz="2400" baseline="-25000" dirty="0"/>
          </a:p>
        </p:txBody>
      </p:sp>
      <p:sp>
        <p:nvSpPr>
          <p:cNvPr id="24" name="TextBox 23"/>
          <p:cNvSpPr txBox="1"/>
          <p:nvPr/>
        </p:nvSpPr>
        <p:spPr>
          <a:xfrm>
            <a:off x="4343027" y="4375367"/>
            <a:ext cx="1362681" cy="461665"/>
          </a:xfrm>
          <a:prstGeom prst="rect">
            <a:avLst/>
          </a:prstGeom>
          <a:noFill/>
        </p:spPr>
        <p:txBody>
          <a:bodyPr wrap="none" rtlCol="0">
            <a:spAutoFit/>
          </a:bodyPr>
          <a:lstStyle/>
          <a:p>
            <a:r>
              <a:rPr lang="en-US" sz="2400" dirty="0" err="1">
                <a:latin typeface="Symbol" panose="05050102010706020507" pitchFamily="18" charset="2"/>
              </a:rPr>
              <a:t>t</a:t>
            </a:r>
            <a:r>
              <a:rPr lang="en-US" sz="2400" baseline="-25000" dirty="0" err="1"/>
              <a:t>c</a:t>
            </a:r>
            <a:r>
              <a:rPr lang="en-US" sz="2400" baseline="-25000" dirty="0"/>
              <a:t> </a:t>
            </a:r>
            <a:r>
              <a:rPr lang="en-US" sz="2400" dirty="0"/>
              <a:t>=3.0 Pa</a:t>
            </a:r>
            <a:endParaRPr lang="en-US" sz="2400" baseline="-25000" dirty="0"/>
          </a:p>
        </p:txBody>
      </p:sp>
      <p:sp>
        <p:nvSpPr>
          <p:cNvPr id="14" name="Arc 13"/>
          <p:cNvSpPr/>
          <p:nvPr/>
        </p:nvSpPr>
        <p:spPr>
          <a:xfrm rot="16200000">
            <a:off x="4493054" y="1767779"/>
            <a:ext cx="4636396" cy="7556086"/>
          </a:xfrm>
          <a:prstGeom prst="arc">
            <a:avLst>
              <a:gd name="adj1" fmla="val 16200000"/>
              <a:gd name="adj2" fmla="val 20477559"/>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p:cNvCxnSpPr/>
          <p:nvPr/>
        </p:nvCxnSpPr>
        <p:spPr>
          <a:xfrm>
            <a:off x="5547119" y="5411771"/>
            <a:ext cx="0" cy="901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04147" y="5411771"/>
            <a:ext cx="0" cy="901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342352" y="4993411"/>
            <a:ext cx="708656" cy="461665"/>
          </a:xfrm>
          <a:prstGeom prst="rect">
            <a:avLst/>
          </a:prstGeom>
          <a:noFill/>
        </p:spPr>
        <p:txBody>
          <a:bodyPr wrap="none" rtlCol="0">
            <a:spAutoFit/>
          </a:bodyPr>
          <a:lstStyle/>
          <a:p>
            <a:r>
              <a:rPr lang="en-US" sz="2400" dirty="0"/>
              <a:t>4 Pa</a:t>
            </a:r>
            <a:endParaRPr lang="en-US" sz="2400" baseline="-25000" dirty="0"/>
          </a:p>
        </p:txBody>
      </p:sp>
      <p:sp>
        <p:nvSpPr>
          <p:cNvPr id="25" name="TextBox 24"/>
          <p:cNvSpPr txBox="1"/>
          <p:nvPr/>
        </p:nvSpPr>
        <p:spPr>
          <a:xfrm>
            <a:off x="4317453" y="5007049"/>
            <a:ext cx="708656" cy="461665"/>
          </a:xfrm>
          <a:prstGeom prst="rect">
            <a:avLst/>
          </a:prstGeom>
          <a:noFill/>
        </p:spPr>
        <p:txBody>
          <a:bodyPr wrap="none" rtlCol="0">
            <a:spAutoFit/>
          </a:bodyPr>
          <a:lstStyle/>
          <a:p>
            <a:r>
              <a:rPr lang="en-US" sz="2400" dirty="0"/>
              <a:t>3 Pa</a:t>
            </a:r>
            <a:endParaRPr lang="en-US" sz="2400" baseline="-25000" dirty="0"/>
          </a:p>
        </p:txBody>
      </p:sp>
      <p:cxnSp>
        <p:nvCxnSpPr>
          <p:cNvPr id="26" name="Straight Connector 25"/>
          <p:cNvCxnSpPr/>
          <p:nvPr/>
        </p:nvCxnSpPr>
        <p:spPr>
          <a:xfrm>
            <a:off x="3586331" y="5418315"/>
            <a:ext cx="0" cy="901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380672" y="4997625"/>
            <a:ext cx="708656" cy="461665"/>
          </a:xfrm>
          <a:prstGeom prst="rect">
            <a:avLst/>
          </a:prstGeom>
          <a:noFill/>
        </p:spPr>
        <p:txBody>
          <a:bodyPr wrap="none" rtlCol="0">
            <a:spAutoFit/>
          </a:bodyPr>
          <a:lstStyle/>
          <a:p>
            <a:r>
              <a:rPr lang="en-US" sz="2400" dirty="0"/>
              <a:t>2 Pa</a:t>
            </a:r>
            <a:endParaRPr lang="en-US" sz="2400" baseline="-25000" dirty="0"/>
          </a:p>
        </p:txBody>
      </p:sp>
      <p:sp>
        <p:nvSpPr>
          <p:cNvPr id="4" name="Oval 3"/>
          <p:cNvSpPr/>
          <p:nvPr/>
        </p:nvSpPr>
        <p:spPr>
          <a:xfrm>
            <a:off x="5889642" y="3203840"/>
            <a:ext cx="144016" cy="1670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A88AC642-D0B1-4F85-9DA0-083C6917DF45}"/>
              </a:ext>
            </a:extLst>
          </p:cNvPr>
          <p:cNvSpPr>
            <a:spLocks noGrp="1"/>
          </p:cNvSpPr>
          <p:nvPr>
            <p:ph type="title"/>
          </p:nvPr>
        </p:nvSpPr>
        <p:spPr>
          <a:xfrm>
            <a:off x="457200" y="116632"/>
            <a:ext cx="8229600" cy="504056"/>
          </a:xfrm>
        </p:spPr>
        <p:txBody>
          <a:bodyPr>
            <a:noAutofit/>
          </a:bodyPr>
          <a:lstStyle/>
          <a:p>
            <a:r>
              <a:rPr lang="en-US" sz="3600" b="1" dirty="0"/>
              <a:t>Proposed equation form</a:t>
            </a:r>
          </a:p>
        </p:txBody>
      </p:sp>
      <p:sp>
        <p:nvSpPr>
          <p:cNvPr id="33" name="TextBox 32">
            <a:extLst>
              <a:ext uri="{FF2B5EF4-FFF2-40B4-BE49-F238E27FC236}">
                <a16:creationId xmlns:a16="http://schemas.microsoft.com/office/drawing/2014/main" id="{4A2601B4-F0D7-454F-B0C3-6B3548907D4D}"/>
              </a:ext>
            </a:extLst>
          </p:cNvPr>
          <p:cNvSpPr txBox="1"/>
          <p:nvPr/>
        </p:nvSpPr>
        <p:spPr>
          <a:xfrm>
            <a:off x="827584" y="4226623"/>
            <a:ext cx="1872208" cy="830997"/>
          </a:xfrm>
          <a:prstGeom prst="rect">
            <a:avLst/>
          </a:prstGeom>
          <a:noFill/>
        </p:spPr>
        <p:txBody>
          <a:bodyPr wrap="square" rtlCol="0">
            <a:spAutoFit/>
          </a:bodyPr>
          <a:lstStyle/>
          <a:p>
            <a:pPr algn="ctr"/>
            <a:r>
              <a:rPr lang="en-US" sz="2400" dirty="0"/>
              <a:t>Increasing scour depth</a:t>
            </a:r>
          </a:p>
        </p:txBody>
      </p:sp>
      <p:sp>
        <p:nvSpPr>
          <p:cNvPr id="35" name="TextBox 34">
            <a:extLst>
              <a:ext uri="{FF2B5EF4-FFF2-40B4-BE49-F238E27FC236}">
                <a16:creationId xmlns:a16="http://schemas.microsoft.com/office/drawing/2014/main" id="{3D27AFDE-8A95-48CB-9BF5-4A837A456015}"/>
              </a:ext>
            </a:extLst>
          </p:cNvPr>
          <p:cNvSpPr txBox="1"/>
          <p:nvPr/>
        </p:nvSpPr>
        <p:spPr>
          <a:xfrm>
            <a:off x="2913503" y="5835753"/>
            <a:ext cx="3039414" cy="830997"/>
          </a:xfrm>
          <a:prstGeom prst="rect">
            <a:avLst/>
          </a:prstGeom>
          <a:noFill/>
        </p:spPr>
        <p:txBody>
          <a:bodyPr wrap="square" rtlCol="0">
            <a:spAutoFit/>
          </a:bodyPr>
          <a:lstStyle/>
          <a:p>
            <a:pPr algn="ctr"/>
            <a:r>
              <a:rPr lang="en-US" sz="2400" dirty="0"/>
              <a:t>Maximum applied shear stress</a:t>
            </a:r>
          </a:p>
        </p:txBody>
      </p:sp>
      <p:cxnSp>
        <p:nvCxnSpPr>
          <p:cNvPr id="36" name="Straight Arrow Connector 35">
            <a:extLst>
              <a:ext uri="{FF2B5EF4-FFF2-40B4-BE49-F238E27FC236}">
                <a16:creationId xmlns:a16="http://schemas.microsoft.com/office/drawing/2014/main" id="{5A645BC5-5C8E-422D-A5DD-B18DA6551380}"/>
              </a:ext>
            </a:extLst>
          </p:cNvPr>
          <p:cNvCxnSpPr/>
          <p:nvPr/>
        </p:nvCxnSpPr>
        <p:spPr>
          <a:xfrm>
            <a:off x="2699792" y="3645023"/>
            <a:ext cx="0" cy="18722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07D3392-B2D4-469F-95AF-8A8258B23601}"/>
              </a:ext>
            </a:extLst>
          </p:cNvPr>
          <p:cNvSpPr txBox="1"/>
          <p:nvPr/>
        </p:nvSpPr>
        <p:spPr>
          <a:xfrm>
            <a:off x="5961650" y="2953790"/>
            <a:ext cx="2685735" cy="461665"/>
          </a:xfrm>
          <a:prstGeom prst="rect">
            <a:avLst/>
          </a:prstGeom>
          <a:noFill/>
        </p:spPr>
        <p:txBody>
          <a:bodyPr wrap="none" rtlCol="0">
            <a:spAutoFit/>
          </a:bodyPr>
          <a:lstStyle/>
          <a:p>
            <a:r>
              <a:rPr lang="en-US" sz="2400" dirty="0"/>
              <a:t>Original bed surface</a:t>
            </a:r>
          </a:p>
        </p:txBody>
      </p:sp>
    </p:spTree>
    <p:extLst>
      <p:ext uri="{BB962C8B-B14F-4D97-AF65-F5344CB8AC3E}">
        <p14:creationId xmlns:p14="http://schemas.microsoft.com/office/powerpoint/2010/main" val="1384378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7"/>
            <a:ext cx="8229600" cy="1872208"/>
          </a:xfrm>
        </p:spPr>
        <p:txBody>
          <a:bodyPr/>
          <a:lstStyle/>
          <a:p>
            <a:pPr marL="0" indent="0">
              <a:buNone/>
            </a:pPr>
            <a:r>
              <a:rPr lang="en-US" u="sng" dirty="0"/>
              <a:t>Combine equations:</a:t>
            </a:r>
            <a:r>
              <a:rPr lang="en-US" dirty="0"/>
              <a:t> Maximum scour depth when driving shear stress is no longer &gt; critical shear stress</a:t>
            </a:r>
          </a:p>
        </p:txBody>
      </p:sp>
      <p:sp>
        <p:nvSpPr>
          <p:cNvPr id="5" name="TextBox 4"/>
          <p:cNvSpPr txBox="1"/>
          <p:nvPr/>
        </p:nvSpPr>
        <p:spPr>
          <a:xfrm>
            <a:off x="467544" y="458112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p:cNvSpPr/>
          <p:nvPr/>
        </p:nvSpPr>
        <p:spPr>
          <a:xfrm>
            <a:off x="3011350" y="4758357"/>
            <a:ext cx="3039414" cy="7780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p:cNvSpPr/>
          <p:nvPr/>
        </p:nvSpPr>
        <p:spPr>
          <a:xfrm>
            <a:off x="3001032" y="4246163"/>
            <a:ext cx="3039414" cy="5086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2999591" y="3730389"/>
            <a:ext cx="3039414" cy="5086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3003398" y="3218195"/>
            <a:ext cx="3039414" cy="5086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3003398" y="3218196"/>
            <a:ext cx="3039414" cy="23181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4598969" y="3790561"/>
            <a:ext cx="13626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Symbol" panose="05050102010706020507" pitchFamily="18" charset="2"/>
                <a:ea typeface="+mn-ea"/>
                <a:cs typeface="+mn-cs"/>
              </a:rPr>
              <a:t>t</a:t>
            </a:r>
            <a:r>
              <a:rPr kumimoji="0" lang="en-US" sz="2400" b="0" i="0" u="none" strike="noStrike" kern="1200" cap="none" spc="0" normalizeH="0" baseline="-25000" noProof="0" dirty="0" err="1">
                <a:ln>
                  <a:noFill/>
                </a:ln>
                <a:solidFill>
                  <a:prstClr val="black"/>
                </a:solidFill>
                <a:effectLst/>
                <a:uLnTx/>
                <a:uFillTx/>
                <a:latin typeface="Calibri"/>
                <a:ea typeface="+mn-ea"/>
                <a:cs typeface="+mn-cs"/>
              </a:rPr>
              <a:t>c</a:t>
            </a:r>
            <a:r>
              <a:rPr kumimoji="0" lang="en-US" sz="2400" b="0" i="0" u="none" strike="noStrike" kern="1200" cap="none" spc="0" normalizeH="0" baseline="-2500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=1.5 Pa</a:t>
            </a:r>
            <a:endParaRPr kumimoji="0" lang="en-US" sz="2400" b="0" i="0" u="none" strike="noStrike" kern="1200" cap="none" spc="0" normalizeH="0" baseline="-25000" noProof="0" dirty="0">
              <a:ln>
                <a:noFill/>
              </a:ln>
              <a:solidFill>
                <a:prstClr val="black"/>
              </a:solidFill>
              <a:effectLst/>
              <a:uLnTx/>
              <a:uFillTx/>
              <a:latin typeface="Calibri"/>
              <a:ea typeface="+mn-ea"/>
              <a:cs typeface="+mn-cs"/>
            </a:endParaRPr>
          </a:p>
        </p:txBody>
      </p:sp>
      <p:sp>
        <p:nvSpPr>
          <p:cNvPr id="23" name="TextBox 22"/>
          <p:cNvSpPr txBox="1"/>
          <p:nvPr/>
        </p:nvSpPr>
        <p:spPr>
          <a:xfrm>
            <a:off x="3062647" y="3308037"/>
            <a:ext cx="13626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Symbol" panose="05050102010706020507" pitchFamily="18" charset="2"/>
                <a:ea typeface="+mn-ea"/>
                <a:cs typeface="+mn-cs"/>
              </a:rPr>
              <a:t>t</a:t>
            </a:r>
            <a:r>
              <a:rPr kumimoji="0" lang="en-US" sz="2400" b="0" i="0" u="none" strike="noStrike" kern="1200" cap="none" spc="0" normalizeH="0" baseline="-25000" noProof="0" dirty="0" err="1">
                <a:ln>
                  <a:noFill/>
                </a:ln>
                <a:solidFill>
                  <a:prstClr val="black"/>
                </a:solidFill>
                <a:effectLst/>
                <a:uLnTx/>
                <a:uFillTx/>
                <a:latin typeface="Calibri"/>
                <a:ea typeface="+mn-ea"/>
                <a:cs typeface="+mn-cs"/>
              </a:rPr>
              <a:t>c</a:t>
            </a:r>
            <a:r>
              <a:rPr kumimoji="0" lang="en-US" sz="2400" b="0" i="0" u="none" strike="noStrike" kern="1200" cap="none" spc="0" normalizeH="0" baseline="-2500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=2.2 Pa</a:t>
            </a:r>
            <a:endParaRPr kumimoji="0" lang="en-US" sz="2400" b="0" i="0" u="none" strike="noStrike" kern="1200" cap="none" spc="0" normalizeH="0" baseline="-25000" noProof="0" dirty="0">
              <a:ln>
                <a:noFill/>
              </a:ln>
              <a:solidFill>
                <a:prstClr val="black"/>
              </a:solidFill>
              <a:effectLst/>
              <a:uLnTx/>
              <a:uFillTx/>
              <a:latin typeface="Calibri"/>
              <a:ea typeface="+mn-ea"/>
              <a:cs typeface="+mn-cs"/>
            </a:endParaRPr>
          </a:p>
        </p:txBody>
      </p:sp>
      <p:sp>
        <p:nvSpPr>
          <p:cNvPr id="24" name="TextBox 23"/>
          <p:cNvSpPr txBox="1"/>
          <p:nvPr/>
        </p:nvSpPr>
        <p:spPr>
          <a:xfrm>
            <a:off x="4343027" y="4375367"/>
            <a:ext cx="13626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Symbol" panose="05050102010706020507" pitchFamily="18" charset="2"/>
                <a:ea typeface="+mn-ea"/>
                <a:cs typeface="+mn-cs"/>
              </a:rPr>
              <a:t>t</a:t>
            </a:r>
            <a:r>
              <a:rPr kumimoji="0" lang="en-US" sz="2400" b="0" i="0" u="none" strike="noStrike" kern="1200" cap="none" spc="0" normalizeH="0" baseline="-25000" noProof="0" dirty="0" err="1">
                <a:ln>
                  <a:noFill/>
                </a:ln>
                <a:solidFill>
                  <a:prstClr val="black"/>
                </a:solidFill>
                <a:effectLst/>
                <a:uLnTx/>
                <a:uFillTx/>
                <a:latin typeface="Calibri"/>
                <a:ea typeface="+mn-ea"/>
                <a:cs typeface="+mn-cs"/>
              </a:rPr>
              <a:t>c</a:t>
            </a:r>
            <a:r>
              <a:rPr kumimoji="0" lang="en-US" sz="2400" b="0" i="0" u="none" strike="noStrike" kern="1200" cap="none" spc="0" normalizeH="0" baseline="-2500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=3.0 Pa</a:t>
            </a:r>
            <a:endParaRPr kumimoji="0" lang="en-US" sz="2400" b="0" i="0" u="none" strike="noStrike" kern="1200" cap="none" spc="0" normalizeH="0" baseline="-25000" noProof="0" dirty="0">
              <a:ln>
                <a:noFill/>
              </a:ln>
              <a:solidFill>
                <a:prstClr val="black"/>
              </a:solidFill>
              <a:effectLst/>
              <a:uLnTx/>
              <a:uFillTx/>
              <a:latin typeface="Calibri"/>
              <a:ea typeface="+mn-ea"/>
              <a:cs typeface="+mn-cs"/>
            </a:endParaRPr>
          </a:p>
        </p:txBody>
      </p:sp>
      <p:sp>
        <p:nvSpPr>
          <p:cNvPr id="14" name="Arc 13"/>
          <p:cNvSpPr/>
          <p:nvPr/>
        </p:nvSpPr>
        <p:spPr>
          <a:xfrm rot="16200000">
            <a:off x="4493054" y="1767779"/>
            <a:ext cx="4636396" cy="7556086"/>
          </a:xfrm>
          <a:prstGeom prst="arc">
            <a:avLst>
              <a:gd name="adj1" fmla="val 16200000"/>
              <a:gd name="adj2" fmla="val 20477559"/>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15" name="Straight Connector 14"/>
          <p:cNvCxnSpPr/>
          <p:nvPr/>
        </p:nvCxnSpPr>
        <p:spPr>
          <a:xfrm>
            <a:off x="5547119" y="5411771"/>
            <a:ext cx="0" cy="901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04147" y="5411771"/>
            <a:ext cx="0" cy="901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342352" y="4993411"/>
            <a:ext cx="7086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 Pa</a:t>
            </a:r>
            <a:endParaRPr kumimoji="0" lang="en-US" sz="2400" b="0" i="0" u="none" strike="noStrike" kern="1200" cap="none" spc="0" normalizeH="0" baseline="-25000" noProof="0" dirty="0">
              <a:ln>
                <a:noFill/>
              </a:ln>
              <a:solidFill>
                <a:prstClr val="black"/>
              </a:solidFill>
              <a:effectLst/>
              <a:uLnTx/>
              <a:uFillTx/>
              <a:latin typeface="Calibri"/>
              <a:ea typeface="+mn-ea"/>
              <a:cs typeface="+mn-cs"/>
            </a:endParaRPr>
          </a:p>
        </p:txBody>
      </p:sp>
      <p:sp>
        <p:nvSpPr>
          <p:cNvPr id="25" name="TextBox 24"/>
          <p:cNvSpPr txBox="1"/>
          <p:nvPr/>
        </p:nvSpPr>
        <p:spPr>
          <a:xfrm>
            <a:off x="4317453" y="5007049"/>
            <a:ext cx="7086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3 Pa</a:t>
            </a:r>
            <a:endParaRPr kumimoji="0" lang="en-US" sz="2400" b="0" i="0" u="none" strike="noStrike" kern="1200" cap="none" spc="0" normalizeH="0" baseline="-25000" noProof="0" dirty="0">
              <a:ln>
                <a:noFill/>
              </a:ln>
              <a:solidFill>
                <a:prstClr val="black"/>
              </a:solidFill>
              <a:effectLst/>
              <a:uLnTx/>
              <a:uFillTx/>
              <a:latin typeface="Calibri"/>
              <a:ea typeface="+mn-ea"/>
              <a:cs typeface="+mn-cs"/>
            </a:endParaRPr>
          </a:p>
        </p:txBody>
      </p:sp>
      <p:cxnSp>
        <p:nvCxnSpPr>
          <p:cNvPr id="26" name="Straight Connector 25"/>
          <p:cNvCxnSpPr/>
          <p:nvPr/>
        </p:nvCxnSpPr>
        <p:spPr>
          <a:xfrm>
            <a:off x="3586331" y="5418315"/>
            <a:ext cx="0" cy="901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380672" y="4997625"/>
            <a:ext cx="7086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 Pa</a:t>
            </a:r>
            <a:endParaRPr kumimoji="0" lang="en-US" sz="2400" b="0" i="0" u="none" strike="noStrike" kern="1200" cap="none" spc="0" normalizeH="0" baseline="-25000" noProof="0" dirty="0">
              <a:ln>
                <a:noFill/>
              </a:ln>
              <a:solidFill>
                <a:prstClr val="black"/>
              </a:solidFill>
              <a:effectLst/>
              <a:uLnTx/>
              <a:uFillTx/>
              <a:latin typeface="Calibri"/>
              <a:ea typeface="+mn-ea"/>
              <a:cs typeface="+mn-cs"/>
            </a:endParaRPr>
          </a:p>
        </p:txBody>
      </p:sp>
      <p:sp>
        <p:nvSpPr>
          <p:cNvPr id="4" name="Oval 3"/>
          <p:cNvSpPr/>
          <p:nvPr/>
        </p:nvSpPr>
        <p:spPr>
          <a:xfrm>
            <a:off x="5004048" y="3405947"/>
            <a:ext cx="144016" cy="1670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itle 1">
            <a:extLst>
              <a:ext uri="{FF2B5EF4-FFF2-40B4-BE49-F238E27FC236}">
                <a16:creationId xmlns:a16="http://schemas.microsoft.com/office/drawing/2014/main" id="{A88AC642-D0B1-4F85-9DA0-083C6917DF45}"/>
              </a:ext>
            </a:extLst>
          </p:cNvPr>
          <p:cNvSpPr>
            <a:spLocks noGrp="1"/>
          </p:cNvSpPr>
          <p:nvPr>
            <p:ph type="title"/>
          </p:nvPr>
        </p:nvSpPr>
        <p:spPr>
          <a:xfrm>
            <a:off x="457200" y="116632"/>
            <a:ext cx="8229600" cy="504056"/>
          </a:xfrm>
        </p:spPr>
        <p:txBody>
          <a:bodyPr>
            <a:noAutofit/>
          </a:bodyPr>
          <a:lstStyle/>
          <a:p>
            <a:r>
              <a:rPr lang="en-US" sz="3600" b="1" dirty="0"/>
              <a:t>Proposed equation form</a:t>
            </a:r>
          </a:p>
        </p:txBody>
      </p:sp>
      <p:sp>
        <p:nvSpPr>
          <p:cNvPr id="33" name="TextBox 32">
            <a:extLst>
              <a:ext uri="{FF2B5EF4-FFF2-40B4-BE49-F238E27FC236}">
                <a16:creationId xmlns:a16="http://schemas.microsoft.com/office/drawing/2014/main" id="{4A2601B4-F0D7-454F-B0C3-6B3548907D4D}"/>
              </a:ext>
            </a:extLst>
          </p:cNvPr>
          <p:cNvSpPr txBox="1"/>
          <p:nvPr/>
        </p:nvSpPr>
        <p:spPr>
          <a:xfrm>
            <a:off x="827584" y="4226623"/>
            <a:ext cx="187220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Increasing scour depth</a:t>
            </a:r>
          </a:p>
        </p:txBody>
      </p:sp>
      <p:sp>
        <p:nvSpPr>
          <p:cNvPr id="35" name="TextBox 34">
            <a:extLst>
              <a:ext uri="{FF2B5EF4-FFF2-40B4-BE49-F238E27FC236}">
                <a16:creationId xmlns:a16="http://schemas.microsoft.com/office/drawing/2014/main" id="{3D27AFDE-8A95-48CB-9BF5-4A837A456015}"/>
              </a:ext>
            </a:extLst>
          </p:cNvPr>
          <p:cNvSpPr txBox="1"/>
          <p:nvPr/>
        </p:nvSpPr>
        <p:spPr>
          <a:xfrm>
            <a:off x="2913503" y="5835753"/>
            <a:ext cx="30394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Maximum applied shear stress</a:t>
            </a:r>
          </a:p>
        </p:txBody>
      </p:sp>
      <p:cxnSp>
        <p:nvCxnSpPr>
          <p:cNvPr id="36" name="Straight Arrow Connector 35">
            <a:extLst>
              <a:ext uri="{FF2B5EF4-FFF2-40B4-BE49-F238E27FC236}">
                <a16:creationId xmlns:a16="http://schemas.microsoft.com/office/drawing/2014/main" id="{5A645BC5-5C8E-422D-A5DD-B18DA6551380}"/>
              </a:ext>
            </a:extLst>
          </p:cNvPr>
          <p:cNvCxnSpPr/>
          <p:nvPr/>
        </p:nvCxnSpPr>
        <p:spPr>
          <a:xfrm>
            <a:off x="2699792" y="3645023"/>
            <a:ext cx="0" cy="18722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07D3392-B2D4-469F-95AF-8A8258B23601}"/>
              </a:ext>
            </a:extLst>
          </p:cNvPr>
          <p:cNvSpPr txBox="1"/>
          <p:nvPr/>
        </p:nvSpPr>
        <p:spPr>
          <a:xfrm>
            <a:off x="5961650" y="2953790"/>
            <a:ext cx="26857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Original bed surface</a:t>
            </a:r>
          </a:p>
        </p:txBody>
      </p:sp>
    </p:spTree>
    <p:extLst>
      <p:ext uri="{BB962C8B-B14F-4D97-AF65-F5344CB8AC3E}">
        <p14:creationId xmlns:p14="http://schemas.microsoft.com/office/powerpoint/2010/main" val="2258692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84000">
              <a:schemeClr val="bg1">
                <a:lumMod val="9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7"/>
            <a:ext cx="8229600" cy="1872208"/>
          </a:xfrm>
        </p:spPr>
        <p:txBody>
          <a:bodyPr/>
          <a:lstStyle/>
          <a:p>
            <a:pPr marL="0" indent="0">
              <a:buNone/>
            </a:pPr>
            <a:r>
              <a:rPr lang="en-US" u="sng" dirty="0"/>
              <a:t>Combine equations:</a:t>
            </a:r>
            <a:r>
              <a:rPr lang="en-US" dirty="0"/>
              <a:t> Maximum scour depth when driving shear stress is no longer &gt; critical shear stress</a:t>
            </a:r>
          </a:p>
        </p:txBody>
      </p:sp>
      <p:sp>
        <p:nvSpPr>
          <p:cNvPr id="5" name="TextBox 4"/>
          <p:cNvSpPr txBox="1"/>
          <p:nvPr/>
        </p:nvSpPr>
        <p:spPr>
          <a:xfrm>
            <a:off x="467544" y="458112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p:cNvSpPr/>
          <p:nvPr/>
        </p:nvSpPr>
        <p:spPr>
          <a:xfrm>
            <a:off x="3011350" y="4758357"/>
            <a:ext cx="3039414" cy="77803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p:cNvSpPr/>
          <p:nvPr/>
        </p:nvSpPr>
        <p:spPr>
          <a:xfrm>
            <a:off x="3001032" y="4246163"/>
            <a:ext cx="3039414" cy="5086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2999591" y="3730389"/>
            <a:ext cx="3039414" cy="50861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3003398" y="3218195"/>
            <a:ext cx="3039414" cy="5086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3003398" y="3218196"/>
            <a:ext cx="3039414" cy="23181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4598969" y="3790561"/>
            <a:ext cx="13626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Symbol" panose="05050102010706020507" pitchFamily="18" charset="2"/>
                <a:ea typeface="+mn-ea"/>
                <a:cs typeface="+mn-cs"/>
              </a:rPr>
              <a:t>t</a:t>
            </a:r>
            <a:r>
              <a:rPr kumimoji="0" lang="en-US" sz="2400" b="0" i="0" u="none" strike="noStrike" kern="1200" cap="none" spc="0" normalizeH="0" baseline="-25000" noProof="0" dirty="0" err="1">
                <a:ln>
                  <a:noFill/>
                </a:ln>
                <a:solidFill>
                  <a:prstClr val="black"/>
                </a:solidFill>
                <a:effectLst/>
                <a:uLnTx/>
                <a:uFillTx/>
                <a:latin typeface="Calibri"/>
                <a:ea typeface="+mn-ea"/>
                <a:cs typeface="+mn-cs"/>
              </a:rPr>
              <a:t>c</a:t>
            </a:r>
            <a:r>
              <a:rPr kumimoji="0" lang="en-US" sz="2400" b="0" i="0" u="none" strike="noStrike" kern="1200" cap="none" spc="0" normalizeH="0" baseline="-2500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=1.5 Pa</a:t>
            </a:r>
            <a:endParaRPr kumimoji="0" lang="en-US" sz="2400" b="0" i="0" u="none" strike="noStrike" kern="1200" cap="none" spc="0" normalizeH="0" baseline="-25000" noProof="0" dirty="0">
              <a:ln>
                <a:noFill/>
              </a:ln>
              <a:solidFill>
                <a:prstClr val="black"/>
              </a:solidFill>
              <a:effectLst/>
              <a:uLnTx/>
              <a:uFillTx/>
              <a:latin typeface="Calibri"/>
              <a:ea typeface="+mn-ea"/>
              <a:cs typeface="+mn-cs"/>
            </a:endParaRPr>
          </a:p>
        </p:txBody>
      </p:sp>
      <p:sp>
        <p:nvSpPr>
          <p:cNvPr id="23" name="TextBox 22"/>
          <p:cNvSpPr txBox="1"/>
          <p:nvPr/>
        </p:nvSpPr>
        <p:spPr>
          <a:xfrm>
            <a:off x="3062647" y="3308037"/>
            <a:ext cx="13626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Symbol" panose="05050102010706020507" pitchFamily="18" charset="2"/>
                <a:ea typeface="+mn-ea"/>
                <a:cs typeface="+mn-cs"/>
              </a:rPr>
              <a:t>t</a:t>
            </a:r>
            <a:r>
              <a:rPr kumimoji="0" lang="en-US" sz="2400" b="0" i="0" u="none" strike="noStrike" kern="1200" cap="none" spc="0" normalizeH="0" baseline="-25000" noProof="0" dirty="0" err="1">
                <a:ln>
                  <a:noFill/>
                </a:ln>
                <a:solidFill>
                  <a:prstClr val="black"/>
                </a:solidFill>
                <a:effectLst/>
                <a:uLnTx/>
                <a:uFillTx/>
                <a:latin typeface="Calibri"/>
                <a:ea typeface="+mn-ea"/>
                <a:cs typeface="+mn-cs"/>
              </a:rPr>
              <a:t>c</a:t>
            </a:r>
            <a:r>
              <a:rPr kumimoji="0" lang="en-US" sz="2400" b="0" i="0" u="none" strike="noStrike" kern="1200" cap="none" spc="0" normalizeH="0" baseline="-2500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=2.2 Pa</a:t>
            </a:r>
            <a:endParaRPr kumimoji="0" lang="en-US" sz="2400" b="0" i="0" u="none" strike="noStrike" kern="1200" cap="none" spc="0" normalizeH="0" baseline="-25000" noProof="0" dirty="0">
              <a:ln>
                <a:noFill/>
              </a:ln>
              <a:solidFill>
                <a:prstClr val="black"/>
              </a:solidFill>
              <a:effectLst/>
              <a:uLnTx/>
              <a:uFillTx/>
              <a:latin typeface="Calibri"/>
              <a:ea typeface="+mn-ea"/>
              <a:cs typeface="+mn-cs"/>
            </a:endParaRPr>
          </a:p>
        </p:txBody>
      </p:sp>
      <p:sp>
        <p:nvSpPr>
          <p:cNvPr id="24" name="TextBox 23"/>
          <p:cNvSpPr txBox="1"/>
          <p:nvPr/>
        </p:nvSpPr>
        <p:spPr>
          <a:xfrm>
            <a:off x="4343027" y="4375367"/>
            <a:ext cx="13626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Symbol" panose="05050102010706020507" pitchFamily="18" charset="2"/>
                <a:ea typeface="+mn-ea"/>
                <a:cs typeface="+mn-cs"/>
              </a:rPr>
              <a:t>t</a:t>
            </a:r>
            <a:r>
              <a:rPr kumimoji="0" lang="en-US" sz="2400" b="0" i="0" u="none" strike="noStrike" kern="1200" cap="none" spc="0" normalizeH="0" baseline="-25000" noProof="0" dirty="0" err="1">
                <a:ln>
                  <a:noFill/>
                </a:ln>
                <a:solidFill>
                  <a:prstClr val="black"/>
                </a:solidFill>
                <a:effectLst/>
                <a:uLnTx/>
                <a:uFillTx/>
                <a:latin typeface="Calibri"/>
                <a:ea typeface="+mn-ea"/>
                <a:cs typeface="+mn-cs"/>
              </a:rPr>
              <a:t>c</a:t>
            </a:r>
            <a:r>
              <a:rPr kumimoji="0" lang="en-US" sz="2400" b="0" i="0" u="none" strike="noStrike" kern="1200" cap="none" spc="0" normalizeH="0" baseline="-25000" noProof="0" dirty="0">
                <a:ln>
                  <a:noFill/>
                </a:ln>
                <a:solidFill>
                  <a:prstClr val="black"/>
                </a:solidFill>
                <a:effectLst/>
                <a:uLnTx/>
                <a:uFillTx/>
                <a:latin typeface="Calibri"/>
                <a:ea typeface="+mn-ea"/>
                <a:cs typeface="+mn-cs"/>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=3.0 Pa</a:t>
            </a:r>
            <a:endParaRPr kumimoji="0" lang="en-US" sz="2400" b="0" i="0" u="none" strike="noStrike" kern="1200" cap="none" spc="0" normalizeH="0" baseline="-25000" noProof="0" dirty="0">
              <a:ln>
                <a:noFill/>
              </a:ln>
              <a:solidFill>
                <a:prstClr val="black"/>
              </a:solidFill>
              <a:effectLst/>
              <a:uLnTx/>
              <a:uFillTx/>
              <a:latin typeface="Calibri"/>
              <a:ea typeface="+mn-ea"/>
              <a:cs typeface="+mn-cs"/>
            </a:endParaRPr>
          </a:p>
        </p:txBody>
      </p:sp>
      <p:sp>
        <p:nvSpPr>
          <p:cNvPr id="14" name="Arc 13"/>
          <p:cNvSpPr/>
          <p:nvPr/>
        </p:nvSpPr>
        <p:spPr>
          <a:xfrm rot="16200000">
            <a:off x="4493054" y="1767779"/>
            <a:ext cx="4636396" cy="7556086"/>
          </a:xfrm>
          <a:prstGeom prst="arc">
            <a:avLst>
              <a:gd name="adj1" fmla="val 16200000"/>
              <a:gd name="adj2" fmla="val 20477559"/>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15" name="Straight Connector 14"/>
          <p:cNvCxnSpPr/>
          <p:nvPr/>
        </p:nvCxnSpPr>
        <p:spPr>
          <a:xfrm>
            <a:off x="5547119" y="5411771"/>
            <a:ext cx="0" cy="901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04147" y="5411771"/>
            <a:ext cx="0" cy="901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342352" y="4993411"/>
            <a:ext cx="7086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 Pa</a:t>
            </a:r>
            <a:endParaRPr kumimoji="0" lang="en-US" sz="2400" b="0" i="0" u="none" strike="noStrike" kern="1200" cap="none" spc="0" normalizeH="0" baseline="-25000" noProof="0" dirty="0">
              <a:ln>
                <a:noFill/>
              </a:ln>
              <a:solidFill>
                <a:prstClr val="black"/>
              </a:solidFill>
              <a:effectLst/>
              <a:uLnTx/>
              <a:uFillTx/>
              <a:latin typeface="Calibri"/>
              <a:ea typeface="+mn-ea"/>
              <a:cs typeface="+mn-cs"/>
            </a:endParaRPr>
          </a:p>
        </p:txBody>
      </p:sp>
      <p:sp>
        <p:nvSpPr>
          <p:cNvPr id="25" name="TextBox 24"/>
          <p:cNvSpPr txBox="1"/>
          <p:nvPr/>
        </p:nvSpPr>
        <p:spPr>
          <a:xfrm>
            <a:off x="4317453" y="5007049"/>
            <a:ext cx="7086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3 Pa</a:t>
            </a:r>
            <a:endParaRPr kumimoji="0" lang="en-US" sz="2400" b="0" i="0" u="none" strike="noStrike" kern="1200" cap="none" spc="0" normalizeH="0" baseline="-25000" noProof="0" dirty="0">
              <a:ln>
                <a:noFill/>
              </a:ln>
              <a:solidFill>
                <a:prstClr val="black"/>
              </a:solidFill>
              <a:effectLst/>
              <a:uLnTx/>
              <a:uFillTx/>
              <a:latin typeface="Calibri"/>
              <a:ea typeface="+mn-ea"/>
              <a:cs typeface="+mn-cs"/>
            </a:endParaRPr>
          </a:p>
        </p:txBody>
      </p:sp>
      <p:cxnSp>
        <p:nvCxnSpPr>
          <p:cNvPr id="26" name="Straight Connector 25"/>
          <p:cNvCxnSpPr/>
          <p:nvPr/>
        </p:nvCxnSpPr>
        <p:spPr>
          <a:xfrm>
            <a:off x="3586331" y="5418315"/>
            <a:ext cx="0" cy="901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380672" y="4997625"/>
            <a:ext cx="7086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 Pa</a:t>
            </a:r>
            <a:endParaRPr kumimoji="0" lang="en-US" sz="2400" b="0" i="0" u="none" strike="noStrike" kern="1200" cap="none" spc="0" normalizeH="0" baseline="-25000" noProof="0" dirty="0">
              <a:ln>
                <a:noFill/>
              </a:ln>
              <a:solidFill>
                <a:prstClr val="black"/>
              </a:solidFill>
              <a:effectLst/>
              <a:uLnTx/>
              <a:uFillTx/>
              <a:latin typeface="Calibri"/>
              <a:ea typeface="+mn-ea"/>
              <a:cs typeface="+mn-cs"/>
            </a:endParaRPr>
          </a:p>
        </p:txBody>
      </p:sp>
      <p:sp>
        <p:nvSpPr>
          <p:cNvPr id="4" name="Oval 3"/>
          <p:cNvSpPr/>
          <p:nvPr/>
        </p:nvSpPr>
        <p:spPr>
          <a:xfrm>
            <a:off x="4427984" y="3621971"/>
            <a:ext cx="144016" cy="1670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itle 1">
            <a:extLst>
              <a:ext uri="{FF2B5EF4-FFF2-40B4-BE49-F238E27FC236}">
                <a16:creationId xmlns:a16="http://schemas.microsoft.com/office/drawing/2014/main" id="{A88AC642-D0B1-4F85-9DA0-083C6917DF45}"/>
              </a:ext>
            </a:extLst>
          </p:cNvPr>
          <p:cNvSpPr>
            <a:spLocks noGrp="1"/>
          </p:cNvSpPr>
          <p:nvPr>
            <p:ph type="title"/>
          </p:nvPr>
        </p:nvSpPr>
        <p:spPr>
          <a:xfrm>
            <a:off x="457200" y="116632"/>
            <a:ext cx="8229600" cy="504056"/>
          </a:xfrm>
        </p:spPr>
        <p:txBody>
          <a:bodyPr>
            <a:noAutofit/>
          </a:bodyPr>
          <a:lstStyle/>
          <a:p>
            <a:r>
              <a:rPr lang="en-US" sz="3600" b="1" dirty="0"/>
              <a:t>Proposed equation form</a:t>
            </a:r>
          </a:p>
        </p:txBody>
      </p:sp>
      <p:sp>
        <p:nvSpPr>
          <p:cNvPr id="33" name="TextBox 32">
            <a:extLst>
              <a:ext uri="{FF2B5EF4-FFF2-40B4-BE49-F238E27FC236}">
                <a16:creationId xmlns:a16="http://schemas.microsoft.com/office/drawing/2014/main" id="{4A2601B4-F0D7-454F-B0C3-6B3548907D4D}"/>
              </a:ext>
            </a:extLst>
          </p:cNvPr>
          <p:cNvSpPr txBox="1"/>
          <p:nvPr/>
        </p:nvSpPr>
        <p:spPr>
          <a:xfrm>
            <a:off x="827584" y="4226623"/>
            <a:ext cx="187220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Increasing scour depth</a:t>
            </a:r>
          </a:p>
        </p:txBody>
      </p:sp>
      <p:sp>
        <p:nvSpPr>
          <p:cNvPr id="35" name="TextBox 34">
            <a:extLst>
              <a:ext uri="{FF2B5EF4-FFF2-40B4-BE49-F238E27FC236}">
                <a16:creationId xmlns:a16="http://schemas.microsoft.com/office/drawing/2014/main" id="{3D27AFDE-8A95-48CB-9BF5-4A837A456015}"/>
              </a:ext>
            </a:extLst>
          </p:cNvPr>
          <p:cNvSpPr txBox="1"/>
          <p:nvPr/>
        </p:nvSpPr>
        <p:spPr>
          <a:xfrm>
            <a:off x="2913503" y="5835753"/>
            <a:ext cx="30394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Maximum applied shear stress</a:t>
            </a:r>
          </a:p>
        </p:txBody>
      </p:sp>
      <p:cxnSp>
        <p:nvCxnSpPr>
          <p:cNvPr id="36" name="Straight Arrow Connector 35">
            <a:extLst>
              <a:ext uri="{FF2B5EF4-FFF2-40B4-BE49-F238E27FC236}">
                <a16:creationId xmlns:a16="http://schemas.microsoft.com/office/drawing/2014/main" id="{5A645BC5-5C8E-422D-A5DD-B18DA6551380}"/>
              </a:ext>
            </a:extLst>
          </p:cNvPr>
          <p:cNvCxnSpPr/>
          <p:nvPr/>
        </p:nvCxnSpPr>
        <p:spPr>
          <a:xfrm>
            <a:off x="2699792" y="3645023"/>
            <a:ext cx="0" cy="18722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07D3392-B2D4-469F-95AF-8A8258B23601}"/>
              </a:ext>
            </a:extLst>
          </p:cNvPr>
          <p:cNvSpPr txBox="1"/>
          <p:nvPr/>
        </p:nvSpPr>
        <p:spPr>
          <a:xfrm>
            <a:off x="5961650" y="2953790"/>
            <a:ext cx="26857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Original bed surface</a:t>
            </a:r>
          </a:p>
        </p:txBody>
      </p:sp>
    </p:spTree>
    <p:extLst>
      <p:ext uri="{BB962C8B-B14F-4D97-AF65-F5344CB8AC3E}">
        <p14:creationId xmlns:p14="http://schemas.microsoft.com/office/powerpoint/2010/main" val="13183124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1989</TotalTime>
  <Words>1383</Words>
  <Application>Microsoft Office PowerPoint</Application>
  <PresentationFormat>On-screen Show (4:3)</PresentationFormat>
  <Paragraphs>177</Paragraphs>
  <Slides>40</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Calibri Light</vt:lpstr>
      <vt:lpstr>Cambria Math</vt:lpstr>
      <vt:lpstr>Symbol</vt:lpstr>
      <vt:lpstr>Office Theme</vt:lpstr>
      <vt:lpstr>1_Office Theme</vt:lpstr>
      <vt:lpstr>PowerPoint Presentation</vt:lpstr>
      <vt:lpstr>Project Overview set by NCHRP</vt:lpstr>
      <vt:lpstr>Project Overview set by NCHRP</vt:lpstr>
      <vt:lpstr>Proposed equation form</vt:lpstr>
      <vt:lpstr>PowerPoint Presentation</vt:lpstr>
      <vt:lpstr>Proposed equation form</vt:lpstr>
      <vt:lpstr>Proposed equation form</vt:lpstr>
      <vt:lpstr>Proposed equation form</vt:lpstr>
      <vt:lpstr>Proposed equation form</vt:lpstr>
      <vt:lpstr>Proposed equation form</vt:lpstr>
      <vt:lpstr>Develop equations</vt:lpstr>
      <vt:lpstr>All laboratory experiments</vt:lpstr>
      <vt:lpstr>All laboratory experiments</vt:lpstr>
      <vt:lpstr>All laboratory experiments</vt:lpstr>
      <vt:lpstr>Laboratory experiments: critical shear stress</vt:lpstr>
      <vt:lpstr>PowerPoint Presentation</vt:lpstr>
      <vt:lpstr>PowerPoint Presentation</vt:lpstr>
      <vt:lpstr>PowerPoint Presentation</vt:lpstr>
      <vt:lpstr>PowerPoint Presentation</vt:lpstr>
      <vt:lpstr>Laboratory experiments: scour depths</vt:lpstr>
      <vt:lpstr>PowerPoint Presentation</vt:lpstr>
      <vt:lpstr>Laboratory experiments: scour depths</vt:lpstr>
      <vt:lpstr>Laboratory experiments: scour depths</vt:lpstr>
      <vt:lpstr>Laboratory experiments: scour depths</vt:lpstr>
      <vt:lpstr>Laboratory experiments: scour depths</vt:lpstr>
      <vt:lpstr>PowerPoint Presentation</vt:lpstr>
      <vt:lpstr>3D Numerical Model (Large Eddy Simulation)</vt:lpstr>
      <vt:lpstr>3D Numerical Model (Large Eddy Simulation)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Yager, Elowyn</dc:creator>
  <cp:lastModifiedBy>Mackie, Paul</cp:lastModifiedBy>
  <cp:revision>113</cp:revision>
  <dcterms:created xsi:type="dcterms:W3CDTF">2019-02-01T22:30:43Z</dcterms:created>
  <dcterms:modified xsi:type="dcterms:W3CDTF">2023-04-26T16:29:51Z</dcterms:modified>
</cp:coreProperties>
</file>