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6" r:id="rId2"/>
    <p:sldId id="257" r:id="rId3"/>
    <p:sldId id="492" r:id="rId4"/>
    <p:sldId id="283" r:id="rId5"/>
    <p:sldId id="493" r:id="rId6"/>
    <p:sldId id="503" r:id="rId7"/>
    <p:sldId id="273" r:id="rId8"/>
    <p:sldId id="285" r:id="rId9"/>
    <p:sldId id="261" r:id="rId10"/>
    <p:sldId id="270" r:id="rId11"/>
    <p:sldId id="272" r:id="rId12"/>
    <p:sldId id="295" r:id="rId13"/>
    <p:sldId id="296" r:id="rId14"/>
    <p:sldId id="494" r:id="rId15"/>
    <p:sldId id="495" r:id="rId16"/>
    <p:sldId id="496" r:id="rId17"/>
    <p:sldId id="497" r:id="rId18"/>
    <p:sldId id="498" r:id="rId19"/>
    <p:sldId id="499" r:id="rId20"/>
    <p:sldId id="501"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Verdana" panose="020B060403050404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2DF8A"/>
    <a:srgbClr val="1F78B4"/>
    <a:srgbClr val="575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228" autoAdjust="0"/>
    <p:restoredTop sz="94015" autoAdjust="0"/>
  </p:normalViewPr>
  <p:slideViewPr>
    <p:cSldViewPr snapToGrid="0">
      <p:cViewPr varScale="1">
        <p:scale>
          <a:sx n="67" d="100"/>
          <a:sy n="67" d="100"/>
        </p:scale>
        <p:origin x="948" y="4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E87F47-BFBB-4449-B745-82374ECC5A89}"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E1F1A-0EC8-43BF-A45D-AD11E6D8D308}" type="slidenum">
              <a:rPr lang="en-US" smtClean="0"/>
              <a:t>‹#›</a:t>
            </a:fld>
            <a:endParaRPr lang="en-US"/>
          </a:p>
        </p:txBody>
      </p:sp>
    </p:spTree>
    <p:extLst>
      <p:ext uri="{BB962C8B-B14F-4D97-AF65-F5344CB8AC3E}">
        <p14:creationId xmlns:p14="http://schemas.microsoft.com/office/powerpoint/2010/main" val="3025987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E1F1A-0EC8-43BF-A45D-AD11E6D8D308}" type="slidenum">
              <a:rPr lang="en-US" smtClean="0"/>
              <a:t>2</a:t>
            </a:fld>
            <a:endParaRPr lang="en-US"/>
          </a:p>
        </p:txBody>
      </p:sp>
    </p:spTree>
    <p:extLst>
      <p:ext uri="{BB962C8B-B14F-4D97-AF65-F5344CB8AC3E}">
        <p14:creationId xmlns:p14="http://schemas.microsoft.com/office/powerpoint/2010/main" val="69119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E1F1A-0EC8-43BF-A45D-AD11E6D8D308}" type="slidenum">
              <a:rPr lang="en-US" smtClean="0"/>
              <a:t>4</a:t>
            </a:fld>
            <a:endParaRPr lang="en-US"/>
          </a:p>
        </p:txBody>
      </p:sp>
    </p:spTree>
    <p:extLst>
      <p:ext uri="{BB962C8B-B14F-4D97-AF65-F5344CB8AC3E}">
        <p14:creationId xmlns:p14="http://schemas.microsoft.com/office/powerpoint/2010/main" val="390812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model year 1993, 2004</a:t>
            </a:r>
          </a:p>
        </p:txBody>
      </p:sp>
      <p:sp>
        <p:nvSpPr>
          <p:cNvPr id="4" name="Slide Number Placeholder 3"/>
          <p:cNvSpPr>
            <a:spLocks noGrp="1"/>
          </p:cNvSpPr>
          <p:nvPr>
            <p:ph type="sldNum" sz="quarter" idx="10"/>
          </p:nvPr>
        </p:nvSpPr>
        <p:spPr/>
        <p:txBody>
          <a:bodyPr/>
          <a:lstStyle/>
          <a:p>
            <a:fld id="{2B0E1F1A-0EC8-43BF-A45D-AD11E6D8D308}" type="slidenum">
              <a:rPr lang="en-US" smtClean="0"/>
              <a:t>6</a:t>
            </a:fld>
            <a:endParaRPr lang="en-US"/>
          </a:p>
        </p:txBody>
      </p:sp>
    </p:spTree>
    <p:extLst>
      <p:ext uri="{BB962C8B-B14F-4D97-AF65-F5344CB8AC3E}">
        <p14:creationId xmlns:p14="http://schemas.microsoft.com/office/powerpoint/2010/main" val="107342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January Evening in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2012 Dodge</a:t>
            </a:r>
            <a:r>
              <a:rPr lang="en-US" baseline="0" dirty="0"/>
              <a:t> Journey</a:t>
            </a:r>
            <a:endParaRPr lang="en-US" dirty="0"/>
          </a:p>
          <a:p>
            <a:r>
              <a:rPr lang="en-US" dirty="0"/>
              <a:t>27 </a:t>
            </a:r>
            <a:r>
              <a:rPr lang="en-US" dirty="0" err="1"/>
              <a:t>yr</a:t>
            </a:r>
            <a:r>
              <a:rPr lang="en-US" dirty="0"/>
              <a:t> old male driver and a 26 </a:t>
            </a:r>
            <a:r>
              <a:rPr lang="en-US" dirty="0" err="1"/>
              <a:t>yr</a:t>
            </a:r>
            <a:r>
              <a:rPr lang="en-US" dirty="0"/>
              <a:t> old male RF</a:t>
            </a:r>
            <a:r>
              <a:rPr lang="en-US" baseline="0" dirty="0"/>
              <a:t> passenger</a:t>
            </a:r>
          </a:p>
          <a:p>
            <a:r>
              <a:rPr lang="en-US" baseline="0" dirty="0"/>
              <a:t>Both received MAIS2 injuries</a:t>
            </a:r>
          </a:p>
          <a:p>
            <a:r>
              <a:rPr lang="en-US" baseline="0" dirty="0"/>
              <a:t>Drunk driver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0.234 bac</a:t>
            </a:r>
          </a:p>
          <a:p>
            <a:endParaRPr lang="en-US" baseline="0" dirty="0"/>
          </a:p>
        </p:txBody>
      </p:sp>
      <p:sp>
        <p:nvSpPr>
          <p:cNvPr id="4" name="Slide Number Placeholder 3"/>
          <p:cNvSpPr>
            <a:spLocks noGrp="1"/>
          </p:cNvSpPr>
          <p:nvPr>
            <p:ph type="sldNum" sz="quarter" idx="10"/>
          </p:nvPr>
        </p:nvSpPr>
        <p:spPr/>
        <p:txBody>
          <a:bodyPr/>
          <a:lstStyle/>
          <a:p>
            <a:fld id="{2B0E1F1A-0EC8-43BF-A45D-AD11E6D8D308}" type="slidenum">
              <a:rPr lang="en-US" smtClean="0"/>
              <a:t>7</a:t>
            </a:fld>
            <a:endParaRPr lang="en-US"/>
          </a:p>
        </p:txBody>
      </p:sp>
    </p:spTree>
    <p:extLst>
      <p:ext uri="{BB962C8B-B14F-4D97-AF65-F5344CB8AC3E}">
        <p14:creationId xmlns:p14="http://schemas.microsoft.com/office/powerpoint/2010/main" val="3520605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a:t>
            </a:r>
            <a:r>
              <a:rPr lang="en-US" baseline="0" dirty="0"/>
              <a:t> </a:t>
            </a:r>
            <a:r>
              <a:rPr lang="en-US" baseline="0" dirty="0" err="1"/>
              <a:t>prob</a:t>
            </a:r>
            <a:r>
              <a:rPr lang="en-US" baseline="0" dirty="0"/>
              <a:t> death</a:t>
            </a:r>
          </a:p>
          <a:p>
            <a:r>
              <a:rPr lang="en-US" baseline="0" dirty="0"/>
              <a:t>Medically coded injury severity score</a:t>
            </a:r>
          </a:p>
          <a:p>
            <a:endParaRPr lang="en-US" dirty="0"/>
          </a:p>
        </p:txBody>
      </p:sp>
      <p:sp>
        <p:nvSpPr>
          <p:cNvPr id="4" name="Slide Number Placeholder 3"/>
          <p:cNvSpPr>
            <a:spLocks noGrp="1"/>
          </p:cNvSpPr>
          <p:nvPr>
            <p:ph type="sldNum" sz="quarter" idx="10"/>
          </p:nvPr>
        </p:nvSpPr>
        <p:spPr/>
        <p:txBody>
          <a:bodyPr/>
          <a:lstStyle/>
          <a:p>
            <a:fld id="{2B0E1F1A-0EC8-43BF-A45D-AD11E6D8D308}" type="slidenum">
              <a:rPr lang="en-US" smtClean="0"/>
              <a:t>8</a:t>
            </a:fld>
            <a:endParaRPr lang="en-US"/>
          </a:p>
        </p:txBody>
      </p:sp>
    </p:spTree>
    <p:extLst>
      <p:ext uri="{BB962C8B-B14F-4D97-AF65-F5344CB8AC3E}">
        <p14:creationId xmlns:p14="http://schemas.microsoft.com/office/powerpoint/2010/main" val="27070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E1F1A-0EC8-43BF-A45D-AD11E6D8D308}" type="slidenum">
              <a:rPr lang="en-US" smtClean="0"/>
              <a:t>11</a:t>
            </a:fld>
            <a:endParaRPr lang="en-US"/>
          </a:p>
        </p:txBody>
      </p:sp>
    </p:spTree>
    <p:extLst>
      <p:ext uri="{BB962C8B-B14F-4D97-AF65-F5344CB8AC3E}">
        <p14:creationId xmlns:p14="http://schemas.microsoft.com/office/powerpoint/2010/main" val="12425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Assumed no reaction since drunk 0.234 bac</a:t>
            </a:r>
          </a:p>
          <a:p>
            <a:endParaRPr lang="en-US" dirty="0"/>
          </a:p>
        </p:txBody>
      </p:sp>
      <p:sp>
        <p:nvSpPr>
          <p:cNvPr id="4" name="Slide Number Placeholder 3"/>
          <p:cNvSpPr>
            <a:spLocks noGrp="1"/>
          </p:cNvSpPr>
          <p:nvPr>
            <p:ph type="sldNum" sz="quarter" idx="10"/>
          </p:nvPr>
        </p:nvSpPr>
        <p:spPr/>
        <p:txBody>
          <a:bodyPr/>
          <a:lstStyle/>
          <a:p>
            <a:fld id="{2B0E1F1A-0EC8-43BF-A45D-AD11E6D8D308}" type="slidenum">
              <a:rPr lang="en-US" smtClean="0"/>
              <a:t>12</a:t>
            </a:fld>
            <a:endParaRPr lang="en-US"/>
          </a:p>
        </p:txBody>
      </p:sp>
    </p:spTree>
    <p:extLst>
      <p:ext uri="{BB962C8B-B14F-4D97-AF65-F5344CB8AC3E}">
        <p14:creationId xmlns:p14="http://schemas.microsoft.com/office/powerpoint/2010/main" val="242742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 = 0.88</a:t>
            </a:r>
          </a:p>
        </p:txBody>
      </p:sp>
      <p:sp>
        <p:nvSpPr>
          <p:cNvPr id="4" name="Slide Number Placeholder 3"/>
          <p:cNvSpPr>
            <a:spLocks noGrp="1"/>
          </p:cNvSpPr>
          <p:nvPr>
            <p:ph type="sldNum" sz="quarter" idx="10"/>
          </p:nvPr>
        </p:nvSpPr>
        <p:spPr/>
        <p:txBody>
          <a:bodyPr/>
          <a:lstStyle/>
          <a:p>
            <a:fld id="{2B0E1F1A-0EC8-43BF-A45D-AD11E6D8D308}" type="slidenum">
              <a:rPr lang="en-US" smtClean="0"/>
              <a:t>13</a:t>
            </a:fld>
            <a:endParaRPr lang="en-US"/>
          </a:p>
        </p:txBody>
      </p:sp>
    </p:spTree>
    <p:extLst>
      <p:ext uri="{BB962C8B-B14F-4D97-AF65-F5344CB8AC3E}">
        <p14:creationId xmlns:p14="http://schemas.microsoft.com/office/powerpoint/2010/main" val="305304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884474"/>
            <a:ext cx="9144000" cy="1655762"/>
          </a:xfrm>
        </p:spPr>
        <p:txBody>
          <a:bodyPr>
            <a:normAutofit/>
          </a:bodyPr>
          <a:lstStyle>
            <a:lvl1pPr marL="0" indent="0" algn="ctr">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722876" y="4672013"/>
            <a:ext cx="2743200" cy="365125"/>
          </a:xfrm>
        </p:spPr>
        <p:txBody>
          <a:bodyPr/>
          <a:lstStyle>
            <a:lvl1pPr algn="ctr">
              <a:defRPr sz="1800">
                <a:solidFill>
                  <a:sysClr val="windowText" lastClr="000000"/>
                </a:solidFill>
                <a:latin typeface="Verdana" panose="020B0604030504040204" pitchFamily="34" charset="0"/>
                <a:ea typeface="Verdana" panose="020B0604030504040204" pitchFamily="34" charset="0"/>
              </a:defRPr>
            </a:lvl1pPr>
          </a:lstStyle>
          <a:p>
            <a:fld id="{436A2378-2603-4671-8E9D-3091BA232818}" type="datetimeFigureOut">
              <a:rPr lang="en-US" smtClean="0"/>
              <a:pPr/>
              <a:t>5/30/2023</a:t>
            </a:fld>
            <a:endParaRPr lang="en-US"/>
          </a:p>
        </p:txBody>
      </p:sp>
      <p:sp>
        <p:nvSpPr>
          <p:cNvPr id="7" name="Rectangle 3"/>
          <p:cNvSpPr>
            <a:spLocks noChangeArrowheads="1"/>
          </p:cNvSpPr>
          <p:nvPr/>
        </p:nvSpPr>
        <p:spPr bwMode="auto">
          <a:xfrm>
            <a:off x="0" y="433460"/>
            <a:ext cx="12192000" cy="2438400"/>
          </a:xfrm>
          <a:prstGeom prst="rect">
            <a:avLst/>
          </a:prstGeom>
          <a:solidFill>
            <a:srgbClr val="861F41"/>
          </a:solidFill>
          <a:ln w="28575">
            <a:noFill/>
            <a:miter lim="800000"/>
            <a:headEnd/>
            <a:tailEnd/>
          </a:ln>
          <a:effectLst/>
        </p:spPr>
        <p:txBody>
          <a:bodyPr wrap="none" anchor="ctr"/>
          <a:lstStyle/>
          <a:p>
            <a:endParaRPr lang="en-US"/>
          </a:p>
        </p:txBody>
      </p:sp>
      <p:sp>
        <p:nvSpPr>
          <p:cNvPr id="2" name="Title 1"/>
          <p:cNvSpPr>
            <a:spLocks noGrp="1"/>
          </p:cNvSpPr>
          <p:nvPr>
            <p:ph type="ctrTitle"/>
          </p:nvPr>
        </p:nvSpPr>
        <p:spPr>
          <a:xfrm>
            <a:off x="1524000" y="458860"/>
            <a:ext cx="9144000" cy="2387600"/>
          </a:xfrm>
        </p:spPr>
        <p:txBody>
          <a:bodyPr anchor="b">
            <a:normAutofit/>
          </a:bodyPr>
          <a:lstStyle>
            <a:lvl1pPr algn="ctr">
              <a:defRPr sz="3600">
                <a:solidFill>
                  <a:schemeClr val="bg1"/>
                </a:solidFill>
                <a:latin typeface="Verdana" panose="020B0604030504040204" pitchFamily="34" charset="0"/>
                <a:ea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17983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6A2378-2603-4671-8E9D-3091BA232818}"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82A01-731B-4021-AF2F-95457FB40424}" type="slidenum">
              <a:rPr lang="en-US" smtClean="0"/>
              <a:t>‹#›</a:t>
            </a:fld>
            <a:endParaRPr lang="en-US"/>
          </a:p>
        </p:txBody>
      </p:sp>
    </p:spTree>
    <p:extLst>
      <p:ext uri="{BB962C8B-B14F-4D97-AF65-F5344CB8AC3E}">
        <p14:creationId xmlns:p14="http://schemas.microsoft.com/office/powerpoint/2010/main" val="162473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6A2378-2603-4671-8E9D-3091BA232818}"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82A01-731B-4021-AF2F-95457FB40424}" type="slidenum">
              <a:rPr lang="en-US" smtClean="0"/>
              <a:t>‹#›</a:t>
            </a:fld>
            <a:endParaRPr lang="en-US"/>
          </a:p>
        </p:txBody>
      </p:sp>
    </p:spTree>
    <p:extLst>
      <p:ext uri="{BB962C8B-B14F-4D97-AF65-F5344CB8AC3E}">
        <p14:creationId xmlns:p14="http://schemas.microsoft.com/office/powerpoint/2010/main" val="69141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753985"/>
            <a:ext cx="10515600" cy="3557847"/>
          </a:xfrm>
        </p:spPr>
        <p:txBody>
          <a:bodyPr anchor="ctr"/>
          <a:lstStyle>
            <a:lvl1pPr>
              <a:defRPr>
                <a:latin typeface="Verdana" panose="020B0604030504040204" pitchFamily="34" charset="0"/>
                <a:ea typeface="Verdana" panose="020B060403050404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6A2378-2603-4671-8E9D-3091BA232818}"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82A01-731B-4021-AF2F-95457FB40424}" type="slidenum">
              <a:rPr lang="en-US" smtClean="0"/>
              <a:t>‹#›</a:t>
            </a:fld>
            <a:endParaRPr lang="en-US"/>
          </a:p>
        </p:txBody>
      </p:sp>
    </p:spTree>
    <p:extLst>
      <p:ext uri="{BB962C8B-B14F-4D97-AF65-F5344CB8AC3E}">
        <p14:creationId xmlns:p14="http://schemas.microsoft.com/office/powerpoint/2010/main" val="200183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436A2378-2603-4671-8E9D-3091BA232818}"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82A01-731B-4021-AF2F-95457FB40424}" type="slidenum">
              <a:rPr lang="en-US" smtClean="0"/>
              <a:t>‹#›</a:t>
            </a:fld>
            <a:endParaRPr lang="en-US"/>
          </a:p>
        </p:txBody>
      </p:sp>
    </p:spTree>
    <p:extLst>
      <p:ext uri="{BB962C8B-B14F-4D97-AF65-F5344CB8AC3E}">
        <p14:creationId xmlns:p14="http://schemas.microsoft.com/office/powerpoint/2010/main" val="3440268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6A2378-2603-4671-8E9D-3091BA232818}"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82A01-731B-4021-AF2F-95457FB40424}" type="slidenum">
              <a:rPr lang="en-US" smtClean="0"/>
              <a:t>‹#›</a:t>
            </a:fld>
            <a:endParaRPr lang="en-US"/>
          </a:p>
        </p:txBody>
      </p:sp>
    </p:spTree>
    <p:extLst>
      <p:ext uri="{BB962C8B-B14F-4D97-AF65-F5344CB8AC3E}">
        <p14:creationId xmlns:p14="http://schemas.microsoft.com/office/powerpoint/2010/main" val="2274840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7987"/>
            <a:ext cx="10515600" cy="128111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436A2378-2603-4671-8E9D-3091BA232818}" type="datetimeFigureOut">
              <a:rPr lang="en-US" smtClean="0"/>
              <a:pPr/>
              <a:t>5/30/2023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F3682A01-731B-4021-AF2F-95457FB40424}" type="slidenum">
              <a:rPr lang="en-US" smtClean="0"/>
              <a:pPr/>
              <a:t>‹#›</a:t>
            </a:fld>
            <a:endParaRPr lang="en-US"/>
          </a:p>
        </p:txBody>
      </p:sp>
      <p:sp>
        <p:nvSpPr>
          <p:cNvPr id="7" name="Rectangle 6"/>
          <p:cNvSpPr/>
          <p:nvPr/>
        </p:nvSpPr>
        <p:spPr>
          <a:xfrm>
            <a:off x="838200" y="1399100"/>
            <a:ext cx="6765324" cy="133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838200" y="1399100"/>
            <a:ext cx="10515600" cy="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039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800" kern="1200">
          <a:solidFill>
            <a:schemeClr val="tx1"/>
          </a:solidFill>
          <a:latin typeface="Acherus Grotesque Medium" panose="02000505000000020004"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Acherus Grotesque Regular" panose="02000505000000020004" pitchFamily="50" charset="0"/>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Acherus Grotesque Regular" panose="02000505000000020004" pitchFamily="50"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Acherus Grotesque Regular" panose="02000505000000020004" pitchFamily="50" charset="0"/>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Acherus Grotesque Regular" panose="02000505000000020004" pitchFamily="50" charset="0"/>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Acherus Grotesque Regular" panose="0200050500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884473"/>
            <a:ext cx="9144000" cy="3233693"/>
          </a:xfrm>
        </p:spPr>
        <p:txBody>
          <a:bodyPr>
            <a:normAutofit/>
          </a:bodyPr>
          <a:lstStyle/>
          <a:p>
            <a:endParaRPr lang="en-US" dirty="0">
              <a:latin typeface="Verdana" panose="020B0604030504040204" pitchFamily="34" charset="0"/>
              <a:ea typeface="Verdana" panose="020B0604030504040204" pitchFamily="34" charset="0"/>
            </a:endParaRPr>
          </a:p>
          <a:p>
            <a:pPr>
              <a:spcBef>
                <a:spcPts val="600"/>
              </a:spcBef>
            </a:pPr>
            <a:r>
              <a:rPr lang="en-US" sz="1500" b="1" dirty="0">
                <a:latin typeface="Verdana" panose="020B0604030504040204" pitchFamily="34" charset="0"/>
                <a:ea typeface="Verdana" panose="020B0604030504040204" pitchFamily="34" charset="0"/>
              </a:rPr>
              <a:t>Luke E. Riexinger</a:t>
            </a:r>
          </a:p>
          <a:p>
            <a:r>
              <a:rPr lang="en-US" sz="1500" b="1" dirty="0">
                <a:latin typeface="Verdana" panose="020B0604030504040204" pitchFamily="34" charset="0"/>
                <a:ea typeface="Verdana" panose="020B0604030504040204" pitchFamily="34" charset="0"/>
              </a:rPr>
              <a:t>Hampton C. Gabler</a:t>
            </a:r>
          </a:p>
          <a:p>
            <a:r>
              <a:rPr lang="en-US" sz="1500" dirty="0">
                <a:latin typeface="Verdana" panose="020B0604030504040204" pitchFamily="34" charset="0"/>
                <a:ea typeface="Verdana" panose="020B0604030504040204" pitchFamily="34" charset="0"/>
              </a:rPr>
              <a:t>Virginia Tech</a:t>
            </a:r>
          </a:p>
          <a:p>
            <a:r>
              <a:rPr lang="en-US" sz="1500" dirty="0">
                <a:latin typeface="Verdana" panose="020B0604030504040204" pitchFamily="34" charset="0"/>
                <a:ea typeface="Verdana" panose="020B0604030504040204" pitchFamily="34" charset="0"/>
              </a:rPr>
              <a:t>Department of Biomedical Engineering and Mechanics</a:t>
            </a:r>
          </a:p>
          <a:p>
            <a:r>
              <a:rPr lang="en-US" sz="1500" dirty="0">
                <a:latin typeface="Verdana" panose="020B0604030504040204" pitchFamily="34" charset="0"/>
                <a:ea typeface="Verdana" panose="020B0604030504040204" pitchFamily="34" charset="0"/>
              </a:rPr>
              <a:t>Center for Injury Biomechanics</a:t>
            </a:r>
          </a:p>
          <a:p>
            <a:pPr>
              <a:spcBef>
                <a:spcPts val="1200"/>
              </a:spcBef>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
        <p:nvSpPr>
          <p:cNvPr id="2" name="Title 1"/>
          <p:cNvSpPr>
            <a:spLocks noGrp="1"/>
          </p:cNvSpPr>
          <p:nvPr>
            <p:ph type="ctrTitle"/>
          </p:nvPr>
        </p:nvSpPr>
        <p:spPr>
          <a:xfrm>
            <a:off x="1862051" y="458860"/>
            <a:ext cx="8495608" cy="2387600"/>
          </a:xfrm>
        </p:spPr>
        <p:txBody>
          <a:bodyPr anchor="ctr" anchorCtr="0">
            <a:normAutofit/>
          </a:bodyPr>
          <a:lstStyle/>
          <a:p>
            <a:r>
              <a:rPr lang="en-US" sz="4000" dirty="0">
                <a:latin typeface="Verdana" panose="020B0604030504040204" pitchFamily="34" charset="0"/>
                <a:ea typeface="Verdana" panose="020B0604030504040204" pitchFamily="34" charset="0"/>
              </a:rPr>
              <a:t>NCHRP Project 17-43 </a:t>
            </a:r>
            <a:br>
              <a:rPr lang="en-US" sz="4000" dirty="0">
                <a:latin typeface="Verdana" panose="020B0604030504040204" pitchFamily="34" charset="0"/>
                <a:ea typeface="Verdana" panose="020B0604030504040204" pitchFamily="34" charset="0"/>
              </a:rPr>
            </a:br>
            <a:r>
              <a:rPr lang="en-US" sz="4000" dirty="0">
                <a:latin typeface="Verdana" panose="020B0604030504040204" pitchFamily="34" charset="0"/>
                <a:ea typeface="Verdana" panose="020B0604030504040204" pitchFamily="34" charset="0"/>
              </a:rPr>
              <a:t>Long-Term Roadside Crash Data Collection Program</a:t>
            </a:r>
          </a:p>
        </p:txBody>
      </p:sp>
    </p:spTree>
    <p:extLst>
      <p:ext uri="{BB962C8B-B14F-4D97-AF65-F5344CB8AC3E}">
        <p14:creationId xmlns:p14="http://schemas.microsoft.com/office/powerpoint/2010/main" val="1668387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NCHRP 17-43 Example: </a:t>
            </a:r>
            <a:br>
              <a:rPr lang="en-US" sz="4000" dirty="0"/>
            </a:br>
            <a:r>
              <a:rPr lang="en-US" sz="4000" dirty="0"/>
              <a:t>Roadside Data</a:t>
            </a:r>
          </a:p>
        </p:txBody>
      </p:sp>
      <p:pic>
        <p:nvPicPr>
          <p:cNvPr id="5" name="Picture 4"/>
          <p:cNvPicPr>
            <a:picLocks noChangeAspect="1"/>
          </p:cNvPicPr>
          <p:nvPr/>
        </p:nvPicPr>
        <p:blipFill rotWithShape="1">
          <a:blip r:embed="rId2"/>
          <a:srcRect l="19860" t="2687" r="4563" b="25901"/>
          <a:stretch/>
        </p:blipFill>
        <p:spPr>
          <a:xfrm>
            <a:off x="3087701" y="1894867"/>
            <a:ext cx="3283231" cy="4963133"/>
          </a:xfrm>
          <a:prstGeom prst="rect">
            <a:avLst/>
          </a:prstGeom>
          <a:ln>
            <a:noFill/>
          </a:ln>
        </p:spPr>
      </p:pic>
      <p:grpSp>
        <p:nvGrpSpPr>
          <p:cNvPr id="26" name="Group 25"/>
          <p:cNvGrpSpPr/>
          <p:nvPr/>
        </p:nvGrpSpPr>
        <p:grpSpPr>
          <a:xfrm>
            <a:off x="6409946" y="1904393"/>
            <a:ext cx="2745385" cy="4953607"/>
            <a:chOff x="3346711" y="1780677"/>
            <a:chExt cx="2745385" cy="4953607"/>
          </a:xfrm>
        </p:grpSpPr>
        <p:grpSp>
          <p:nvGrpSpPr>
            <p:cNvPr id="21" name="Group 20"/>
            <p:cNvGrpSpPr>
              <a:grpSpLocks noChangeAspect="1"/>
            </p:cNvGrpSpPr>
            <p:nvPr/>
          </p:nvGrpSpPr>
          <p:grpSpPr>
            <a:xfrm>
              <a:off x="3346711" y="5088364"/>
              <a:ext cx="2743200" cy="1645920"/>
              <a:chOff x="2151929" y="1547796"/>
              <a:chExt cx="3200400" cy="1920240"/>
            </a:xfrm>
          </p:grpSpPr>
          <p:pic>
            <p:nvPicPr>
              <p:cNvPr id="20" name="Picture 19"/>
              <p:cNvPicPr>
                <a:picLocks noChangeAspect="1"/>
              </p:cNvPicPr>
              <p:nvPr/>
            </p:nvPicPr>
            <p:blipFill rotWithShape="1">
              <a:blip r:embed="rId3"/>
              <a:srcRect b="20000"/>
              <a:stretch/>
            </p:blipFill>
            <p:spPr>
              <a:xfrm>
                <a:off x="2151929" y="1547796"/>
                <a:ext cx="3200400" cy="1920240"/>
              </a:xfrm>
              <a:prstGeom prst="rect">
                <a:avLst/>
              </a:prstGeom>
              <a:ln>
                <a:solidFill>
                  <a:schemeClr val="tx1"/>
                </a:solidFill>
              </a:ln>
            </p:spPr>
          </p:pic>
          <p:sp>
            <p:nvSpPr>
              <p:cNvPr id="23" name="Oval 22"/>
              <p:cNvSpPr/>
              <p:nvPr/>
            </p:nvSpPr>
            <p:spPr>
              <a:xfrm>
                <a:off x="3686430" y="2289770"/>
                <a:ext cx="91440" cy="914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a:grpSpLocks noChangeAspect="1"/>
            </p:cNvGrpSpPr>
            <p:nvPr/>
          </p:nvGrpSpPr>
          <p:grpSpPr>
            <a:xfrm>
              <a:off x="3348896" y="3432505"/>
              <a:ext cx="2743200" cy="1645920"/>
              <a:chOff x="5506375" y="1933321"/>
              <a:chExt cx="3200400" cy="1920240"/>
            </a:xfrm>
          </p:grpSpPr>
          <p:pic>
            <p:nvPicPr>
              <p:cNvPr id="16" name="Picture 15"/>
              <p:cNvPicPr>
                <a:picLocks noChangeAspect="1"/>
              </p:cNvPicPr>
              <p:nvPr/>
            </p:nvPicPr>
            <p:blipFill rotWithShape="1">
              <a:blip r:embed="rId4"/>
              <a:srcRect t="16064" b="3936"/>
              <a:stretch/>
            </p:blipFill>
            <p:spPr>
              <a:xfrm>
                <a:off x="5506375" y="1933321"/>
                <a:ext cx="3200400" cy="1920240"/>
              </a:xfrm>
              <a:prstGeom prst="rect">
                <a:avLst/>
              </a:prstGeom>
              <a:ln>
                <a:solidFill>
                  <a:schemeClr val="tx1"/>
                </a:solidFill>
              </a:ln>
            </p:spPr>
          </p:pic>
          <p:sp>
            <p:nvSpPr>
              <p:cNvPr id="17" name="Oval 16"/>
              <p:cNvSpPr/>
              <p:nvPr/>
            </p:nvSpPr>
            <p:spPr>
              <a:xfrm>
                <a:off x="6853191" y="2451650"/>
                <a:ext cx="274320" cy="2734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a:grpSpLocks noChangeAspect="1"/>
            </p:cNvGrpSpPr>
            <p:nvPr/>
          </p:nvGrpSpPr>
          <p:grpSpPr>
            <a:xfrm>
              <a:off x="3348700" y="1780677"/>
              <a:ext cx="2743200" cy="1645920"/>
              <a:chOff x="8849707" y="1733727"/>
              <a:chExt cx="3200400" cy="1920240"/>
            </a:xfrm>
          </p:grpSpPr>
          <p:pic>
            <p:nvPicPr>
              <p:cNvPr id="19" name="Picture 18"/>
              <p:cNvPicPr>
                <a:picLocks noChangeAspect="1"/>
              </p:cNvPicPr>
              <p:nvPr/>
            </p:nvPicPr>
            <p:blipFill rotWithShape="1">
              <a:blip r:embed="rId5"/>
              <a:srcRect t="7282" b="12716"/>
              <a:stretch/>
            </p:blipFill>
            <p:spPr>
              <a:xfrm>
                <a:off x="8849707" y="1733727"/>
                <a:ext cx="3200400" cy="1920240"/>
              </a:xfrm>
              <a:prstGeom prst="rect">
                <a:avLst/>
              </a:prstGeom>
              <a:ln>
                <a:solidFill>
                  <a:schemeClr val="tx1"/>
                </a:solidFill>
              </a:ln>
            </p:spPr>
          </p:pic>
          <p:sp>
            <p:nvSpPr>
              <p:cNvPr id="24" name="Oval 23"/>
              <p:cNvSpPr/>
              <p:nvPr/>
            </p:nvSpPr>
            <p:spPr>
              <a:xfrm>
                <a:off x="10532072" y="2671883"/>
                <a:ext cx="45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TextBox 38"/>
          <p:cNvSpPr txBox="1"/>
          <p:nvPr/>
        </p:nvSpPr>
        <p:spPr>
          <a:xfrm>
            <a:off x="1981200" y="2019253"/>
            <a:ext cx="2271738" cy="707886"/>
          </a:xfrm>
          <a:prstGeom prst="rect">
            <a:avLst/>
          </a:prstGeom>
          <a:solidFill>
            <a:schemeClr val="bg1"/>
          </a:solidFill>
        </p:spPr>
        <p:txBody>
          <a:bodyPr wrap="square" rtlCol="0">
            <a:spAutoFit/>
          </a:bodyPr>
          <a:lstStyle/>
          <a:p>
            <a:pPr algn="ctr"/>
            <a:r>
              <a:rPr lang="en-US" sz="2000" dirty="0">
                <a:latin typeface="Verdana" panose="020B0604030504040204" pitchFamily="34" charset="0"/>
                <a:ea typeface="Verdana" panose="020B0604030504040204" pitchFamily="34" charset="0"/>
              </a:rPr>
              <a:t>Clear Zone Width: 4.78 m</a:t>
            </a:r>
          </a:p>
        </p:txBody>
      </p:sp>
      <p:grpSp>
        <p:nvGrpSpPr>
          <p:cNvPr id="45" name="Group 44"/>
          <p:cNvGrpSpPr/>
          <p:nvPr/>
        </p:nvGrpSpPr>
        <p:grpSpPr>
          <a:xfrm rot="405112">
            <a:off x="4316887" y="3698646"/>
            <a:ext cx="457200" cy="457200"/>
            <a:chOff x="7728155" y="5167020"/>
            <a:chExt cx="457200" cy="457200"/>
          </a:xfrm>
        </p:grpSpPr>
        <p:cxnSp>
          <p:nvCxnSpPr>
            <p:cNvPr id="44" name="Straight Arrow Connector 43"/>
            <p:cNvCxnSpPr/>
            <p:nvPr/>
          </p:nvCxnSpPr>
          <p:spPr>
            <a:xfrm flipV="1">
              <a:off x="7728155" y="51670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V="1">
              <a:off x="7956755" y="53956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4348556" y="2428499"/>
            <a:ext cx="457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706371" y="5966192"/>
            <a:ext cx="2247309"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No Shoulder</a:t>
            </a:r>
          </a:p>
        </p:txBody>
      </p:sp>
      <p:cxnSp>
        <p:nvCxnSpPr>
          <p:cNvPr id="30" name="Straight Connector 29"/>
          <p:cNvCxnSpPr/>
          <p:nvPr/>
        </p:nvCxnSpPr>
        <p:spPr>
          <a:xfrm flipH="1">
            <a:off x="8245848" y="6197025"/>
            <a:ext cx="1501469" cy="152975"/>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291400" y="2637984"/>
            <a:ext cx="437916" cy="151627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2730707" y="3254382"/>
            <a:ext cx="2946400" cy="2218725"/>
          </a:xfrm>
          <a:prstGeom prst="arc">
            <a:avLst>
              <a:gd name="adj1" fmla="val 16609742"/>
              <a:gd name="adj2" fmla="val 17331232"/>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0" name="TextBox 39"/>
          <p:cNvSpPr txBox="1"/>
          <p:nvPr/>
        </p:nvSpPr>
        <p:spPr>
          <a:xfrm>
            <a:off x="2120973" y="2930518"/>
            <a:ext cx="2054826" cy="707886"/>
          </a:xfrm>
          <a:prstGeom prst="rect">
            <a:avLst/>
          </a:prstGeom>
          <a:solidFill>
            <a:schemeClr val="bg1"/>
          </a:solidFill>
        </p:spPr>
        <p:txBody>
          <a:bodyPr wrap="square" rtlCol="0">
            <a:spAutoFit/>
          </a:bodyPr>
          <a:lstStyle/>
          <a:p>
            <a:pPr algn="ctr"/>
            <a:r>
              <a:rPr lang="en-US" sz="2000" dirty="0">
                <a:latin typeface="Verdana" panose="020B0604030504040204" pitchFamily="34" charset="0"/>
                <a:ea typeface="Verdana" panose="020B0604030504040204" pitchFamily="34" charset="0"/>
              </a:rPr>
              <a:t>Departure Angle: 8 </a:t>
            </a:r>
            <a:r>
              <a:rPr lang="en-US" sz="2000" dirty="0" err="1">
                <a:latin typeface="Verdana" panose="020B0604030504040204" pitchFamily="34" charset="0"/>
                <a:ea typeface="Verdana" panose="020B0604030504040204" pitchFamily="34" charset="0"/>
              </a:rPr>
              <a:t>deg</a:t>
            </a:r>
            <a:endParaRPr lang="en-US" sz="2000" dirty="0">
              <a:latin typeface="Verdana" panose="020B0604030504040204" pitchFamily="34" charset="0"/>
              <a:ea typeface="Verdana" panose="020B0604030504040204" pitchFamily="34" charset="0"/>
            </a:endParaRPr>
          </a:p>
        </p:txBody>
      </p:sp>
      <p:sp>
        <p:nvSpPr>
          <p:cNvPr id="46" name="TextBox 45"/>
          <p:cNvSpPr txBox="1"/>
          <p:nvPr/>
        </p:nvSpPr>
        <p:spPr>
          <a:xfrm>
            <a:off x="9434400" y="3054702"/>
            <a:ext cx="2563243" cy="707886"/>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Roadside Cross Section:</a:t>
            </a:r>
          </a:p>
        </p:txBody>
      </p:sp>
      <p:cxnSp>
        <p:nvCxnSpPr>
          <p:cNvPr id="48" name="Straight Connector 47"/>
          <p:cNvCxnSpPr>
            <a:stCxn id="46" idx="1"/>
          </p:cNvCxnSpPr>
          <p:nvPr/>
        </p:nvCxnSpPr>
        <p:spPr>
          <a:xfrm flipH="1">
            <a:off x="7203972" y="3408645"/>
            <a:ext cx="2230428" cy="1044551"/>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9323549" y="3879012"/>
            <a:ext cx="2630131" cy="1203617"/>
            <a:chOff x="9116721" y="3693954"/>
            <a:chExt cx="2630131" cy="1203617"/>
          </a:xfrm>
        </p:grpSpPr>
        <p:sp>
          <p:nvSpPr>
            <p:cNvPr id="37" name="TextBox 36"/>
            <p:cNvSpPr txBox="1"/>
            <p:nvPr/>
          </p:nvSpPr>
          <p:spPr>
            <a:xfrm>
              <a:off x="9116721" y="3693954"/>
              <a:ext cx="1749465" cy="923330"/>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Edge of </a:t>
              </a:r>
            </a:p>
            <a:p>
              <a:pPr algn="ctr"/>
              <a:r>
                <a:rPr lang="en-US" dirty="0">
                  <a:latin typeface="Verdana" panose="020B0604030504040204" pitchFamily="34" charset="0"/>
                  <a:ea typeface="Verdana" panose="020B0604030504040204" pitchFamily="34" charset="0"/>
                </a:rPr>
                <a:t>Travelled Way</a:t>
              </a:r>
            </a:p>
          </p:txBody>
        </p:sp>
        <p:grpSp>
          <p:nvGrpSpPr>
            <p:cNvPr id="6" name="Group 5"/>
            <p:cNvGrpSpPr/>
            <p:nvPr/>
          </p:nvGrpSpPr>
          <p:grpSpPr>
            <a:xfrm>
              <a:off x="9672893" y="4557512"/>
              <a:ext cx="2073959" cy="340059"/>
              <a:chOff x="9672893" y="4557512"/>
              <a:chExt cx="2073959" cy="340059"/>
            </a:xfrm>
          </p:grpSpPr>
          <p:cxnSp>
            <p:nvCxnSpPr>
              <p:cNvPr id="49" name="Straight Connector 48"/>
              <p:cNvCxnSpPr/>
              <p:nvPr/>
            </p:nvCxnSpPr>
            <p:spPr>
              <a:xfrm flipH="1">
                <a:off x="9672893" y="4820027"/>
                <a:ext cx="10972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0770173" y="4557512"/>
                <a:ext cx="9766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10633672" y="469467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hord 33"/>
              <p:cNvSpPr/>
              <p:nvPr/>
            </p:nvSpPr>
            <p:spPr>
              <a:xfrm>
                <a:off x="9839848" y="4714691"/>
                <a:ext cx="182880" cy="182880"/>
              </a:xfrm>
              <a:prstGeom prst="chord">
                <a:avLst>
                  <a:gd name="adj1" fmla="val 10698032"/>
                  <a:gd name="adj2" fmla="val 8146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53" name="Straight Connector 52"/>
              <p:cNvCxnSpPr>
                <a:stCxn id="37" idx="2"/>
              </p:cNvCxnSpPr>
              <p:nvPr/>
            </p:nvCxnSpPr>
            <p:spPr>
              <a:xfrm flipH="1">
                <a:off x="9934700" y="4617284"/>
                <a:ext cx="56754" cy="82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1164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NCHRP 17-43 Example: </a:t>
            </a:r>
            <a:br>
              <a:rPr lang="en-US" sz="4000" dirty="0"/>
            </a:br>
            <a:r>
              <a:rPr lang="en-US" sz="4000" dirty="0"/>
              <a:t>Trajectory and Object Struck Data</a:t>
            </a:r>
          </a:p>
        </p:txBody>
      </p:sp>
      <p:pic>
        <p:nvPicPr>
          <p:cNvPr id="5" name="Picture 4"/>
          <p:cNvPicPr>
            <a:picLocks noChangeAspect="1"/>
          </p:cNvPicPr>
          <p:nvPr/>
        </p:nvPicPr>
        <p:blipFill rotWithShape="1">
          <a:blip r:embed="rId3"/>
          <a:srcRect l="19860" t="2687" r="4563" b="25901"/>
          <a:stretch/>
        </p:blipFill>
        <p:spPr>
          <a:xfrm>
            <a:off x="3087701" y="1894867"/>
            <a:ext cx="3283231" cy="4963133"/>
          </a:xfrm>
          <a:prstGeom prst="rect">
            <a:avLst/>
          </a:prstGeom>
          <a:ln>
            <a:noFill/>
          </a:ln>
        </p:spPr>
      </p:pic>
      <p:grpSp>
        <p:nvGrpSpPr>
          <p:cNvPr id="26" name="Group 25"/>
          <p:cNvGrpSpPr/>
          <p:nvPr/>
        </p:nvGrpSpPr>
        <p:grpSpPr>
          <a:xfrm>
            <a:off x="6409946" y="1904393"/>
            <a:ext cx="2745385" cy="4953607"/>
            <a:chOff x="3346711" y="1780677"/>
            <a:chExt cx="2745385" cy="4953607"/>
          </a:xfrm>
        </p:grpSpPr>
        <p:grpSp>
          <p:nvGrpSpPr>
            <p:cNvPr id="21" name="Group 20"/>
            <p:cNvGrpSpPr>
              <a:grpSpLocks noChangeAspect="1"/>
            </p:cNvGrpSpPr>
            <p:nvPr/>
          </p:nvGrpSpPr>
          <p:grpSpPr>
            <a:xfrm>
              <a:off x="3346711" y="5088364"/>
              <a:ext cx="2743200" cy="1645920"/>
              <a:chOff x="2151929" y="1547796"/>
              <a:chExt cx="3200400" cy="1920240"/>
            </a:xfrm>
          </p:grpSpPr>
          <p:pic>
            <p:nvPicPr>
              <p:cNvPr id="20" name="Picture 19"/>
              <p:cNvPicPr>
                <a:picLocks noChangeAspect="1"/>
              </p:cNvPicPr>
              <p:nvPr/>
            </p:nvPicPr>
            <p:blipFill rotWithShape="1">
              <a:blip r:embed="rId4"/>
              <a:srcRect b="20000"/>
              <a:stretch/>
            </p:blipFill>
            <p:spPr>
              <a:xfrm>
                <a:off x="2151929" y="1547796"/>
                <a:ext cx="3200400" cy="1920240"/>
              </a:xfrm>
              <a:prstGeom prst="rect">
                <a:avLst/>
              </a:prstGeom>
              <a:ln>
                <a:solidFill>
                  <a:schemeClr val="tx1"/>
                </a:solidFill>
              </a:ln>
            </p:spPr>
          </p:pic>
          <p:sp>
            <p:nvSpPr>
              <p:cNvPr id="23" name="Oval 22"/>
              <p:cNvSpPr/>
              <p:nvPr/>
            </p:nvSpPr>
            <p:spPr>
              <a:xfrm>
                <a:off x="3686430" y="2289770"/>
                <a:ext cx="91440" cy="914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a:grpSpLocks noChangeAspect="1"/>
            </p:cNvGrpSpPr>
            <p:nvPr/>
          </p:nvGrpSpPr>
          <p:grpSpPr>
            <a:xfrm>
              <a:off x="3348896" y="3432505"/>
              <a:ext cx="2743200" cy="1645920"/>
              <a:chOff x="5506375" y="1933321"/>
              <a:chExt cx="3200400" cy="1920240"/>
            </a:xfrm>
          </p:grpSpPr>
          <p:pic>
            <p:nvPicPr>
              <p:cNvPr id="16" name="Picture 15"/>
              <p:cNvPicPr>
                <a:picLocks noChangeAspect="1"/>
              </p:cNvPicPr>
              <p:nvPr/>
            </p:nvPicPr>
            <p:blipFill rotWithShape="1">
              <a:blip r:embed="rId5"/>
              <a:srcRect t="16064" b="3936"/>
              <a:stretch/>
            </p:blipFill>
            <p:spPr>
              <a:xfrm>
                <a:off x="5506375" y="1933321"/>
                <a:ext cx="3200400" cy="1920240"/>
              </a:xfrm>
              <a:prstGeom prst="rect">
                <a:avLst/>
              </a:prstGeom>
              <a:ln>
                <a:solidFill>
                  <a:schemeClr val="tx1"/>
                </a:solidFill>
              </a:ln>
            </p:spPr>
          </p:pic>
          <p:sp>
            <p:nvSpPr>
              <p:cNvPr id="17" name="Oval 16"/>
              <p:cNvSpPr/>
              <p:nvPr/>
            </p:nvSpPr>
            <p:spPr>
              <a:xfrm>
                <a:off x="6853191" y="2451650"/>
                <a:ext cx="274320" cy="2734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a:grpSpLocks noChangeAspect="1"/>
            </p:cNvGrpSpPr>
            <p:nvPr/>
          </p:nvGrpSpPr>
          <p:grpSpPr>
            <a:xfrm>
              <a:off x="3348700" y="1780677"/>
              <a:ext cx="2743200" cy="1645920"/>
              <a:chOff x="8849707" y="1733727"/>
              <a:chExt cx="3200400" cy="1920240"/>
            </a:xfrm>
          </p:grpSpPr>
          <p:pic>
            <p:nvPicPr>
              <p:cNvPr id="19" name="Picture 18"/>
              <p:cNvPicPr>
                <a:picLocks noChangeAspect="1"/>
              </p:cNvPicPr>
              <p:nvPr/>
            </p:nvPicPr>
            <p:blipFill rotWithShape="1">
              <a:blip r:embed="rId6"/>
              <a:srcRect t="7282" b="12716"/>
              <a:stretch/>
            </p:blipFill>
            <p:spPr>
              <a:xfrm>
                <a:off x="8849707" y="1733727"/>
                <a:ext cx="3200400" cy="1920240"/>
              </a:xfrm>
              <a:prstGeom prst="rect">
                <a:avLst/>
              </a:prstGeom>
              <a:ln>
                <a:solidFill>
                  <a:schemeClr val="tx1"/>
                </a:solidFill>
              </a:ln>
            </p:spPr>
          </p:pic>
          <p:sp>
            <p:nvSpPr>
              <p:cNvPr id="24" name="Oval 23"/>
              <p:cNvSpPr/>
              <p:nvPr/>
            </p:nvSpPr>
            <p:spPr>
              <a:xfrm>
                <a:off x="10532072" y="2671883"/>
                <a:ext cx="45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4"/>
          <p:cNvGrpSpPr/>
          <p:nvPr/>
        </p:nvGrpSpPr>
        <p:grpSpPr>
          <a:xfrm rot="405112">
            <a:off x="4316887" y="3698646"/>
            <a:ext cx="457200" cy="457200"/>
            <a:chOff x="7728155" y="5167020"/>
            <a:chExt cx="457200" cy="457200"/>
          </a:xfrm>
        </p:grpSpPr>
        <p:cxnSp>
          <p:nvCxnSpPr>
            <p:cNvPr id="44" name="Straight Arrow Connector 43"/>
            <p:cNvCxnSpPr/>
            <p:nvPr/>
          </p:nvCxnSpPr>
          <p:spPr>
            <a:xfrm flipV="1">
              <a:off x="7728155" y="51670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V="1">
              <a:off x="7956755" y="53956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flipH="1">
            <a:off x="3046502" y="3845697"/>
            <a:ext cx="982355" cy="430887"/>
          </a:xfrm>
          <a:prstGeom prst="rect">
            <a:avLst/>
          </a:prstGeom>
          <a:solidFill>
            <a:schemeClr val="bg1"/>
          </a:solidFill>
        </p:spPr>
        <p:txBody>
          <a:bodyPr wrap="square" lIns="0" tIns="0" rIns="0" bIns="0" rtlCol="0" anchor="ctr">
            <a:spAutoFit/>
          </a:bodyPr>
          <a:lstStyle/>
          <a:p>
            <a:pPr algn="ctr"/>
            <a:r>
              <a:rPr lang="en-US" sz="2800" dirty="0"/>
              <a:t>(0,0)</a:t>
            </a:r>
          </a:p>
        </p:txBody>
      </p:sp>
      <p:cxnSp>
        <p:nvCxnSpPr>
          <p:cNvPr id="43" name="Straight Connector 42"/>
          <p:cNvCxnSpPr/>
          <p:nvPr/>
        </p:nvCxnSpPr>
        <p:spPr>
          <a:xfrm flipV="1">
            <a:off x="4291400" y="2671763"/>
            <a:ext cx="409188" cy="14825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566262" y="2364581"/>
            <a:ext cx="134326" cy="30718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flipH="1">
            <a:off x="2701693" y="2535525"/>
            <a:ext cx="1672740" cy="430887"/>
          </a:xfrm>
          <a:prstGeom prst="rect">
            <a:avLst/>
          </a:prstGeom>
          <a:solidFill>
            <a:schemeClr val="bg1"/>
          </a:solidFill>
        </p:spPr>
        <p:txBody>
          <a:bodyPr wrap="square" lIns="0" tIns="0" rIns="0" bIns="0" rtlCol="0" anchor="ctr">
            <a:spAutoFit/>
          </a:bodyPr>
          <a:lstStyle/>
          <a:p>
            <a:pPr algn="ctr"/>
            <a:r>
              <a:rPr lang="en-US" sz="2800" dirty="0"/>
              <a:t>(3.3, 16.3)</a:t>
            </a:r>
          </a:p>
        </p:txBody>
      </p:sp>
      <p:sp>
        <p:nvSpPr>
          <p:cNvPr id="56" name="TextBox 55"/>
          <p:cNvSpPr txBox="1"/>
          <p:nvPr/>
        </p:nvSpPr>
        <p:spPr>
          <a:xfrm flipH="1">
            <a:off x="2318657" y="2087284"/>
            <a:ext cx="1872343" cy="430887"/>
          </a:xfrm>
          <a:prstGeom prst="rect">
            <a:avLst/>
          </a:prstGeom>
          <a:solidFill>
            <a:schemeClr val="bg1"/>
          </a:solidFill>
        </p:spPr>
        <p:txBody>
          <a:bodyPr wrap="square" lIns="0" tIns="0" rIns="0" bIns="0" rtlCol="0" anchor="ctr">
            <a:spAutoFit/>
          </a:bodyPr>
          <a:lstStyle/>
          <a:p>
            <a:pPr algn="ctr"/>
            <a:r>
              <a:rPr lang="en-US" sz="2800" dirty="0"/>
              <a:t>(0.94, 19.7)</a:t>
            </a:r>
          </a:p>
        </p:txBody>
      </p:sp>
      <p:sp>
        <p:nvSpPr>
          <p:cNvPr id="11" name="Rectangle 10"/>
          <p:cNvSpPr/>
          <p:nvPr/>
        </p:nvSpPr>
        <p:spPr>
          <a:xfrm>
            <a:off x="9338204" y="3060867"/>
            <a:ext cx="2908776" cy="1323439"/>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rPr>
              <a:t>Impacted Object: Tree</a:t>
            </a:r>
          </a:p>
          <a:p>
            <a:r>
              <a:rPr lang="en-US" sz="2000" dirty="0">
                <a:latin typeface="Verdana" panose="020B0604030504040204" pitchFamily="34" charset="0"/>
                <a:ea typeface="Verdana" panose="020B0604030504040204" pitchFamily="34" charset="0"/>
              </a:rPr>
              <a:t>Performance: Sheared</a:t>
            </a:r>
          </a:p>
        </p:txBody>
      </p:sp>
      <p:cxnSp>
        <p:nvCxnSpPr>
          <p:cNvPr id="57" name="Straight Connector 56"/>
          <p:cNvCxnSpPr>
            <a:stCxn id="11" idx="1"/>
            <a:endCxn id="24" idx="6"/>
          </p:cNvCxnSpPr>
          <p:nvPr/>
        </p:nvCxnSpPr>
        <p:spPr>
          <a:xfrm flipH="1" flipV="1">
            <a:off x="8245848" y="2904470"/>
            <a:ext cx="1092356" cy="818117"/>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01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NCHRP 17-43 Example: </a:t>
            </a:r>
            <a:br>
              <a:rPr lang="en-US" sz="4000" dirty="0"/>
            </a:br>
            <a:r>
              <a:rPr lang="en-US" sz="4000" dirty="0"/>
              <a:t>Reconstructions</a:t>
            </a:r>
          </a:p>
        </p:txBody>
      </p:sp>
      <p:pic>
        <p:nvPicPr>
          <p:cNvPr id="5" name="Picture 4"/>
          <p:cNvPicPr>
            <a:picLocks noChangeAspect="1"/>
          </p:cNvPicPr>
          <p:nvPr/>
        </p:nvPicPr>
        <p:blipFill rotWithShape="1">
          <a:blip r:embed="rId3"/>
          <a:srcRect l="19860" t="2687" r="4563" b="25901"/>
          <a:stretch/>
        </p:blipFill>
        <p:spPr>
          <a:xfrm>
            <a:off x="3087701" y="1894867"/>
            <a:ext cx="3283231" cy="4963133"/>
          </a:xfrm>
          <a:prstGeom prst="rect">
            <a:avLst/>
          </a:prstGeom>
          <a:ln>
            <a:noFill/>
          </a:ln>
        </p:spPr>
      </p:pic>
      <p:grpSp>
        <p:nvGrpSpPr>
          <p:cNvPr id="45" name="Group 44"/>
          <p:cNvGrpSpPr/>
          <p:nvPr/>
        </p:nvGrpSpPr>
        <p:grpSpPr>
          <a:xfrm rot="405112">
            <a:off x="4316887" y="3698646"/>
            <a:ext cx="457200" cy="457200"/>
            <a:chOff x="7728155" y="5167020"/>
            <a:chExt cx="457200" cy="457200"/>
          </a:xfrm>
        </p:grpSpPr>
        <p:cxnSp>
          <p:nvCxnSpPr>
            <p:cNvPr id="44" name="Straight Arrow Connector 43"/>
            <p:cNvCxnSpPr/>
            <p:nvPr/>
          </p:nvCxnSpPr>
          <p:spPr>
            <a:xfrm flipV="1">
              <a:off x="7728155" y="51670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V="1">
              <a:off x="7956755" y="53956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flipH="1">
            <a:off x="3046502" y="3907252"/>
            <a:ext cx="982355" cy="307777"/>
          </a:xfrm>
          <a:prstGeom prst="rect">
            <a:avLst/>
          </a:prstGeom>
          <a:solidFill>
            <a:schemeClr val="bg1"/>
          </a:solidFill>
        </p:spPr>
        <p:txBody>
          <a:bodyPr wrap="square" lIns="0" tIns="0" rIns="0" bIns="0" rtlCol="0" anchor="ctr">
            <a:spAutoFit/>
          </a:bodyPr>
          <a:lstStyle/>
          <a:p>
            <a:pPr algn="ctr"/>
            <a:r>
              <a:rPr lang="en-US" sz="2000" dirty="0">
                <a:latin typeface="Verdana" panose="020B0604030504040204" pitchFamily="34" charset="0"/>
                <a:ea typeface="Verdana" panose="020B0604030504040204" pitchFamily="34" charset="0"/>
              </a:rPr>
              <a:t>(0,0)</a:t>
            </a:r>
          </a:p>
        </p:txBody>
      </p:sp>
      <p:cxnSp>
        <p:nvCxnSpPr>
          <p:cNvPr id="43" name="Straight Connector 42"/>
          <p:cNvCxnSpPr/>
          <p:nvPr/>
        </p:nvCxnSpPr>
        <p:spPr>
          <a:xfrm flipV="1">
            <a:off x="4291400" y="2671763"/>
            <a:ext cx="409188" cy="14825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566262" y="2364581"/>
            <a:ext cx="134326" cy="30718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flipH="1">
            <a:off x="2701693" y="2597080"/>
            <a:ext cx="1672740" cy="307777"/>
          </a:xfrm>
          <a:prstGeom prst="rect">
            <a:avLst/>
          </a:prstGeom>
          <a:solidFill>
            <a:schemeClr val="bg1"/>
          </a:solidFill>
        </p:spPr>
        <p:txBody>
          <a:bodyPr wrap="square" lIns="0" tIns="0" rIns="0" bIns="0" rtlCol="0" anchor="ctr">
            <a:spAutoFit/>
          </a:bodyPr>
          <a:lstStyle/>
          <a:p>
            <a:pPr algn="ctr"/>
            <a:r>
              <a:rPr lang="en-US" sz="2000" dirty="0">
                <a:latin typeface="Verdana" panose="020B0604030504040204" pitchFamily="34" charset="0"/>
                <a:ea typeface="Verdana" panose="020B0604030504040204" pitchFamily="34" charset="0"/>
              </a:rPr>
              <a:t>(3.3, 16.3)</a:t>
            </a:r>
          </a:p>
        </p:txBody>
      </p:sp>
      <p:sp>
        <p:nvSpPr>
          <p:cNvPr id="56" name="TextBox 55"/>
          <p:cNvSpPr txBox="1"/>
          <p:nvPr/>
        </p:nvSpPr>
        <p:spPr>
          <a:xfrm flipH="1">
            <a:off x="2318657" y="2148839"/>
            <a:ext cx="1872343" cy="307777"/>
          </a:xfrm>
          <a:prstGeom prst="rect">
            <a:avLst/>
          </a:prstGeom>
          <a:solidFill>
            <a:schemeClr val="bg1"/>
          </a:solidFill>
        </p:spPr>
        <p:txBody>
          <a:bodyPr wrap="square" lIns="0" tIns="0" rIns="0" bIns="0" rtlCol="0" anchor="ctr">
            <a:spAutoFit/>
          </a:bodyPr>
          <a:lstStyle/>
          <a:p>
            <a:pPr algn="ctr"/>
            <a:r>
              <a:rPr lang="en-US" sz="2000" dirty="0">
                <a:latin typeface="Verdana" panose="020B0604030504040204" pitchFamily="34" charset="0"/>
                <a:ea typeface="Verdana" panose="020B0604030504040204" pitchFamily="34" charset="0"/>
              </a:rPr>
              <a:t>(0.94, 19.7)</a:t>
            </a:r>
          </a:p>
        </p:txBody>
      </p:sp>
      <p:cxnSp>
        <p:nvCxnSpPr>
          <p:cNvPr id="27" name="Straight Arrow Connector 26"/>
          <p:cNvCxnSpPr>
            <a:stCxn id="6" idx="1"/>
          </p:cNvCxnSpPr>
          <p:nvPr/>
        </p:nvCxnSpPr>
        <p:spPr>
          <a:xfrm flipH="1">
            <a:off x="4566263" y="1857389"/>
            <a:ext cx="1805826" cy="4803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372089" y="1565001"/>
            <a:ext cx="1657925" cy="584775"/>
          </a:xfrm>
          <a:prstGeom prst="rect">
            <a:avLst/>
          </a:prstGeom>
          <a:noFill/>
        </p:spPr>
        <p:txBody>
          <a:bodyPr wrap="square" rtlCol="0">
            <a:spAutoFit/>
          </a:bodyPr>
          <a:lstStyle/>
          <a:p>
            <a:r>
              <a:rPr lang="en-US" sz="1600" b="1" u="sng" dirty="0">
                <a:latin typeface="Verdana" panose="020B0604030504040204" pitchFamily="34" charset="0"/>
                <a:ea typeface="Verdana" panose="020B0604030504040204" pitchFamily="34" charset="0"/>
              </a:rPr>
              <a:t>At Rest:</a:t>
            </a:r>
          </a:p>
          <a:p>
            <a:r>
              <a:rPr lang="en-US" sz="1600" dirty="0">
                <a:latin typeface="Verdana" panose="020B0604030504040204" pitchFamily="34" charset="0"/>
                <a:ea typeface="Verdana" panose="020B0604030504040204" pitchFamily="34" charset="0"/>
              </a:rPr>
              <a:t>Energy = 0 kJ</a:t>
            </a:r>
          </a:p>
        </p:txBody>
      </p:sp>
      <p:cxnSp>
        <p:nvCxnSpPr>
          <p:cNvPr id="29" name="Straight Arrow Connector 28"/>
          <p:cNvCxnSpPr>
            <a:stCxn id="32" idx="1"/>
          </p:cNvCxnSpPr>
          <p:nvPr/>
        </p:nvCxnSpPr>
        <p:spPr>
          <a:xfrm flipH="1" flipV="1">
            <a:off x="4700588" y="2696197"/>
            <a:ext cx="1670344" cy="954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370932" y="2253025"/>
            <a:ext cx="5570589" cy="1077218"/>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Energy from:</a:t>
            </a:r>
          </a:p>
          <a:p>
            <a:r>
              <a:rPr lang="en-US" sz="1600" dirty="0">
                <a:latin typeface="Verdana" panose="020B0604030504040204" pitchFamily="34" charset="0"/>
                <a:ea typeface="Verdana" panose="020B0604030504040204" pitchFamily="34" charset="0"/>
              </a:rPr>
              <a:t>Distance Travelled = mass*g*mu*4.12 = 30.4 kJ</a:t>
            </a:r>
          </a:p>
          <a:p>
            <a:r>
              <a:rPr lang="en-US" sz="1600" dirty="0">
                <a:latin typeface="Verdana" panose="020B0604030504040204" pitchFamily="34" charset="0"/>
                <a:ea typeface="Verdana" panose="020B0604030504040204" pitchFamily="34" charset="0"/>
              </a:rPr>
              <a:t>Delta-v = 21 kJ</a:t>
            </a:r>
          </a:p>
          <a:p>
            <a:r>
              <a:rPr lang="en-US" sz="1600" dirty="0">
                <a:latin typeface="Verdana" panose="020B0604030504040204" pitchFamily="34" charset="0"/>
                <a:ea typeface="Verdana" panose="020B0604030504040204" pitchFamily="34" charset="0"/>
              </a:rPr>
              <a:t>Sheared Tree = 356 kJ</a:t>
            </a:r>
          </a:p>
        </p:txBody>
      </p:sp>
      <p:sp>
        <p:nvSpPr>
          <p:cNvPr id="35" name="TextBox 34"/>
          <p:cNvSpPr txBox="1"/>
          <p:nvPr/>
        </p:nvSpPr>
        <p:spPr>
          <a:xfrm>
            <a:off x="6370932" y="4614261"/>
            <a:ext cx="5570589" cy="830997"/>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Energy from:</a:t>
            </a:r>
          </a:p>
          <a:p>
            <a:r>
              <a:rPr lang="en-US" sz="1600" dirty="0">
                <a:latin typeface="Verdana" panose="020B0604030504040204" pitchFamily="34" charset="0"/>
                <a:ea typeface="Verdana" panose="020B0604030504040204" pitchFamily="34" charset="0"/>
              </a:rPr>
              <a:t>Distance Travelled = 0 kJ </a:t>
            </a:r>
          </a:p>
          <a:p>
            <a:r>
              <a:rPr lang="en-US" sz="1600" dirty="0">
                <a:latin typeface="Verdana" panose="020B0604030504040204" pitchFamily="34" charset="0"/>
                <a:ea typeface="Verdana" panose="020B0604030504040204" pitchFamily="34" charset="0"/>
              </a:rPr>
              <a:t>Elevation Change = mass*g*3.3*grade= -3kJ</a:t>
            </a:r>
          </a:p>
        </p:txBody>
      </p:sp>
      <p:cxnSp>
        <p:nvCxnSpPr>
          <p:cNvPr id="36" name="Straight Arrow Connector 35"/>
          <p:cNvCxnSpPr>
            <a:stCxn id="35" idx="1"/>
          </p:cNvCxnSpPr>
          <p:nvPr/>
        </p:nvCxnSpPr>
        <p:spPr>
          <a:xfrm flipH="1" flipV="1">
            <a:off x="4291400" y="4181138"/>
            <a:ext cx="2079532" cy="8486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365679" y="5710192"/>
            <a:ext cx="5570589" cy="830997"/>
          </a:xfrm>
          <a:prstGeom prst="rect">
            <a:avLst/>
          </a:prstGeom>
          <a:noFill/>
        </p:spPr>
        <p:txBody>
          <a:bodyPr wrap="square" rtlCol="0">
            <a:spAutoFit/>
          </a:bodyPr>
          <a:lstStyle/>
          <a:p>
            <a:r>
              <a:rPr lang="en-US" sz="1600" b="1" u="sng" dirty="0">
                <a:latin typeface="Verdana" panose="020B0604030504040204" pitchFamily="34" charset="0"/>
                <a:ea typeface="Verdana" panose="020B0604030504040204" pitchFamily="34" charset="0"/>
              </a:rPr>
              <a:t>At Departure:</a:t>
            </a:r>
          </a:p>
          <a:p>
            <a:r>
              <a:rPr lang="en-US" sz="1600" dirty="0">
                <a:latin typeface="Verdana" panose="020B0604030504040204" pitchFamily="34" charset="0"/>
                <a:ea typeface="Verdana" panose="020B0604030504040204" pitchFamily="34" charset="0"/>
              </a:rPr>
              <a:t>Total Energy = 404.4 kJ</a:t>
            </a:r>
          </a:p>
          <a:p>
            <a:r>
              <a:rPr lang="en-US" sz="1600" dirty="0">
                <a:latin typeface="Verdana" panose="020B0604030504040204" pitchFamily="34" charset="0"/>
                <a:ea typeface="Verdana" panose="020B0604030504040204" pitchFamily="34" charset="0"/>
              </a:rPr>
              <a:t>Initial Velocity = 20.7 m/s = 74.5 kph</a:t>
            </a:r>
          </a:p>
        </p:txBody>
      </p:sp>
      <p:sp>
        <p:nvSpPr>
          <p:cNvPr id="40" name="TextBox 39"/>
          <p:cNvSpPr txBox="1"/>
          <p:nvPr/>
        </p:nvSpPr>
        <p:spPr>
          <a:xfrm>
            <a:off x="6370932" y="3603072"/>
            <a:ext cx="5570589" cy="830997"/>
          </a:xfrm>
          <a:prstGeom prst="rect">
            <a:avLst/>
          </a:prstGeom>
          <a:noFill/>
        </p:spPr>
        <p:txBody>
          <a:bodyPr wrap="square" rtlCol="0">
            <a:spAutoFit/>
          </a:bodyPr>
          <a:lstStyle/>
          <a:p>
            <a:r>
              <a:rPr lang="en-US" sz="1600" b="1" u="sng" dirty="0">
                <a:latin typeface="Verdana" panose="020B0604030504040204" pitchFamily="34" charset="0"/>
                <a:ea typeface="Verdana" panose="020B0604030504040204" pitchFamily="34" charset="0"/>
              </a:rPr>
              <a:t>At Impact:</a:t>
            </a:r>
          </a:p>
          <a:p>
            <a:r>
              <a:rPr lang="en-US" sz="1600" dirty="0">
                <a:latin typeface="Verdana" panose="020B0604030504040204" pitchFamily="34" charset="0"/>
                <a:ea typeface="Verdana" panose="020B0604030504040204" pitchFamily="34" charset="0"/>
              </a:rPr>
              <a:t>Total Energy = 407.4 kJ</a:t>
            </a:r>
          </a:p>
          <a:p>
            <a:r>
              <a:rPr lang="en-US" sz="1600" dirty="0">
                <a:latin typeface="Verdana" panose="020B0604030504040204" pitchFamily="34" charset="0"/>
                <a:ea typeface="Verdana" panose="020B0604030504040204" pitchFamily="34" charset="0"/>
              </a:rPr>
              <a:t>Impact Velocity = 20.81 m/s = 74.9 kph</a:t>
            </a:r>
          </a:p>
        </p:txBody>
      </p:sp>
    </p:spTree>
    <p:extLst>
      <p:ext uri="{BB962C8B-B14F-4D97-AF65-F5344CB8AC3E}">
        <p14:creationId xmlns:p14="http://schemas.microsoft.com/office/powerpoint/2010/main" val="743868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NCHRP 17-43</a:t>
            </a:r>
            <a:br>
              <a:rPr lang="en-US" sz="4000" dirty="0"/>
            </a:br>
            <a:r>
              <a:rPr lang="en-US" sz="4000" dirty="0"/>
              <a:t>EDR Validation</a:t>
            </a:r>
          </a:p>
        </p:txBody>
      </p:sp>
      <p:sp>
        <p:nvSpPr>
          <p:cNvPr id="3" name="Content Placeholder 2"/>
          <p:cNvSpPr>
            <a:spLocks noGrp="1"/>
          </p:cNvSpPr>
          <p:nvPr>
            <p:ph idx="1"/>
          </p:nvPr>
        </p:nvSpPr>
        <p:spPr>
          <a:xfrm>
            <a:off x="838199" y="1825625"/>
            <a:ext cx="5818239" cy="4351338"/>
          </a:xfrm>
        </p:spPr>
        <p:txBody>
          <a:bodyPr/>
          <a:lstStyle/>
          <a:p>
            <a:pPr>
              <a:spcAft>
                <a:spcPts val="1200"/>
              </a:spcAft>
            </a:pPr>
            <a:r>
              <a:rPr lang="en-US" dirty="0"/>
              <a:t>97 cases with EDR pre-crash data and reconstructed impact speeds</a:t>
            </a:r>
          </a:p>
          <a:p>
            <a:pPr>
              <a:spcAft>
                <a:spcPts val="1200"/>
              </a:spcAft>
            </a:pPr>
            <a:r>
              <a:rPr lang="en-US" dirty="0"/>
              <a:t>Underestimates EDR impact speed on average by only 14%</a:t>
            </a:r>
          </a:p>
          <a:p>
            <a:pPr>
              <a:spcAft>
                <a:spcPts val="1200"/>
              </a:spcAft>
            </a:pPr>
            <a:r>
              <a:rPr lang="en-US" dirty="0"/>
              <a:t>Based on </a:t>
            </a:r>
            <a:r>
              <a:rPr lang="en-US" dirty="0" err="1"/>
              <a:t>WinSMASH</a:t>
            </a:r>
            <a:r>
              <a:rPr lang="en-US" dirty="0"/>
              <a:t> delta-v, which underestimates EDR delta-v by 13%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438" y="1941989"/>
            <a:ext cx="5486400" cy="4118610"/>
          </a:xfrm>
          <a:prstGeom prst="rect">
            <a:avLst/>
          </a:prstGeom>
        </p:spPr>
      </p:pic>
    </p:spTree>
    <p:extLst>
      <p:ext uri="{BB962C8B-B14F-4D97-AF65-F5344CB8AC3E}">
        <p14:creationId xmlns:p14="http://schemas.microsoft.com/office/powerpoint/2010/main" val="63099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p:txBody>
          <a:bodyPr>
            <a:noAutofit/>
          </a:bodyPr>
          <a:lstStyle/>
          <a:p>
            <a:r>
              <a:rPr lang="en-US" sz="4000" dirty="0"/>
              <a:t>Research Findings:</a:t>
            </a:r>
            <a:br>
              <a:rPr lang="en-US" sz="4000" dirty="0"/>
            </a:br>
            <a:r>
              <a:rPr lang="en-US" sz="4000" dirty="0"/>
              <a:t>Comparison with NCHRP 17-22</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628775"/>
            <a:ext cx="10598150" cy="5105400"/>
          </a:xfrm>
        </p:spPr>
        <p:txBody>
          <a:bodyPr>
            <a:noAutofit/>
          </a:bodyPr>
          <a:lstStyle/>
          <a:p>
            <a:pPr>
              <a:lnSpc>
                <a:spcPct val="120000"/>
              </a:lnSpc>
            </a:pPr>
            <a:r>
              <a:rPr lang="en-US" sz="1800" dirty="0"/>
              <a:t>Run-off-road crash characteristics were compared between the NCHRP 17-22 database, NCHRP 17-43 database from case years 2011 to 2015, and NCHRP 17-43 database from case year 2017.</a:t>
            </a:r>
          </a:p>
          <a:p>
            <a:pPr>
              <a:lnSpc>
                <a:spcPct val="120000"/>
              </a:lnSpc>
            </a:pPr>
            <a:r>
              <a:rPr lang="en-US" sz="1800" dirty="0"/>
              <a:t>The NCHRP 17-43 database included more recent vehicles than the NCHRP 17-22 database.</a:t>
            </a:r>
          </a:p>
          <a:p>
            <a:pPr>
              <a:lnSpc>
                <a:spcPct val="120000"/>
              </a:lnSpc>
            </a:pPr>
            <a:r>
              <a:rPr lang="en-US" sz="1800" dirty="0"/>
              <a:t>The NCHRP 17-22 focused data collection on roads with a speed limit over 56 km/h (35 mph), but the NCHRP 17-43 database sampled roadway departure crashes at all speed limits. </a:t>
            </a:r>
          </a:p>
          <a:p>
            <a:pPr>
              <a:lnSpc>
                <a:spcPct val="120000"/>
              </a:lnSpc>
            </a:pPr>
            <a:r>
              <a:rPr lang="en-US" sz="1800" dirty="0"/>
              <a:t>Most case characteristics were similar between the two datasets:</a:t>
            </a:r>
          </a:p>
          <a:p>
            <a:pPr lvl="1">
              <a:lnSpc>
                <a:spcPct val="120000"/>
              </a:lnSpc>
            </a:pPr>
            <a:r>
              <a:rPr lang="en-US" sz="1400" dirty="0"/>
              <a:t>The NCHRP 17-43 database contained crashes that occurred on roads with smaller radius of curvatures than in the NCHRP 17-22 database,</a:t>
            </a:r>
          </a:p>
          <a:p>
            <a:pPr lvl="1">
              <a:lnSpc>
                <a:spcPct val="120000"/>
              </a:lnSpc>
            </a:pPr>
            <a:r>
              <a:rPr lang="en-US" sz="1400" dirty="0"/>
              <a:t>In the NCHRP 17-43 database, 51.9% of departures occurred on a road without a shoulder compared to only 10.1% in the NCHRP 17-22 database,</a:t>
            </a:r>
          </a:p>
          <a:p>
            <a:pPr lvl="1">
              <a:lnSpc>
                <a:spcPct val="120000"/>
              </a:lnSpc>
            </a:pPr>
            <a:r>
              <a:rPr lang="en-US" sz="1400" dirty="0"/>
              <a:t>Both of these trends are likely due to the low speed roads in NCHRP 17-43, which were not sampled in the NCHRP 17-22 database.</a:t>
            </a:r>
          </a:p>
          <a:p>
            <a:pPr>
              <a:lnSpc>
                <a:spcPct val="110000"/>
              </a:lnSpc>
            </a:pPr>
            <a:endParaRPr lang="en-US" sz="2000" dirty="0"/>
          </a:p>
        </p:txBody>
      </p:sp>
    </p:spTree>
    <p:extLst>
      <p:ext uri="{BB962C8B-B14F-4D97-AF65-F5344CB8AC3E}">
        <p14:creationId xmlns:p14="http://schemas.microsoft.com/office/powerpoint/2010/main" val="707665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a:xfrm>
            <a:off x="838199" y="117987"/>
            <a:ext cx="10982325" cy="1281113"/>
          </a:xfrm>
        </p:spPr>
        <p:txBody>
          <a:bodyPr>
            <a:noAutofit/>
          </a:bodyPr>
          <a:lstStyle/>
          <a:p>
            <a:r>
              <a:rPr lang="en-US" sz="4000" dirty="0"/>
              <a:t>Research Findings:</a:t>
            </a:r>
            <a:br>
              <a:rPr lang="en-US" sz="4000" dirty="0"/>
            </a:br>
            <a:r>
              <a:rPr lang="en-US" sz="4000" dirty="0"/>
              <a:t>Impact Conditions Compared to MASH</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rmAutofit/>
          </a:bodyPr>
          <a:lstStyle/>
          <a:p>
            <a:pPr>
              <a:lnSpc>
                <a:spcPct val="120000"/>
              </a:lnSpc>
            </a:pPr>
            <a:r>
              <a:rPr lang="en-US" sz="2000" dirty="0"/>
              <a:t>The impact speeds in both the NCHRP 17-43 database and the NCHRP 17-22 database are below the MASH TL-3 impact speed.</a:t>
            </a:r>
          </a:p>
          <a:p>
            <a:pPr>
              <a:lnSpc>
                <a:spcPct val="120000"/>
              </a:lnSpc>
            </a:pPr>
            <a:r>
              <a:rPr lang="en-US" sz="2000" dirty="0"/>
              <a:t>For left-side departures, the impact angle in both datasets is larger than the MASH TL-3 impact angle.</a:t>
            </a:r>
          </a:p>
          <a:p>
            <a:pPr>
              <a:lnSpc>
                <a:spcPct val="120000"/>
              </a:lnSpc>
            </a:pPr>
            <a:r>
              <a:rPr lang="en-US" sz="2000" dirty="0"/>
              <a:t>The impact angle in the NCHRP 17-43 database for right-side departures is lower than the MASH TL-3 impact angle.</a:t>
            </a:r>
          </a:p>
          <a:p>
            <a:pPr>
              <a:lnSpc>
                <a:spcPct val="120000"/>
              </a:lnSpc>
            </a:pPr>
            <a:r>
              <a:rPr lang="en-US" sz="2000" dirty="0"/>
              <a:t>The MASH TL-3 impact angle between the 85th percentile for both left and right departures may be intentional since the MASH tests can be conducted as either a left- or right-side departure.</a:t>
            </a:r>
          </a:p>
          <a:p>
            <a:pPr>
              <a:lnSpc>
                <a:spcPct val="110000"/>
              </a:lnSpc>
            </a:pPr>
            <a:endParaRPr lang="en-US" sz="2000" dirty="0"/>
          </a:p>
        </p:txBody>
      </p:sp>
    </p:spTree>
    <p:extLst>
      <p:ext uri="{BB962C8B-B14F-4D97-AF65-F5344CB8AC3E}">
        <p14:creationId xmlns:p14="http://schemas.microsoft.com/office/powerpoint/2010/main" val="2993381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a:xfrm>
            <a:off x="838200" y="117987"/>
            <a:ext cx="10706100" cy="1281113"/>
          </a:xfrm>
        </p:spPr>
        <p:txBody>
          <a:bodyPr>
            <a:noAutofit/>
          </a:bodyPr>
          <a:lstStyle/>
          <a:p>
            <a:r>
              <a:rPr lang="en-US" dirty="0"/>
              <a:t>Research Findings:</a:t>
            </a:r>
            <a:br>
              <a:rPr lang="en-US" dirty="0"/>
            </a:br>
            <a:r>
              <a:rPr lang="en-US" dirty="0"/>
              <a:t>Corridor Method for Barrier Length of Need</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Autofit/>
          </a:bodyPr>
          <a:lstStyle/>
          <a:p>
            <a:pPr>
              <a:lnSpc>
                <a:spcPct val="120000"/>
              </a:lnSpc>
            </a:pPr>
            <a:r>
              <a:rPr lang="en-US" sz="2000" dirty="0"/>
              <a:t>Based on real-world, run-off-road crash trajectories from the NCHRP 17-43 database, encroachment corridors were constructed with linear extrapolation to a common lateral offset.</a:t>
            </a:r>
          </a:p>
          <a:p>
            <a:pPr>
              <a:lnSpc>
                <a:spcPct val="120000"/>
              </a:lnSpc>
            </a:pPr>
            <a:r>
              <a:rPr lang="en-US" sz="2000" dirty="0"/>
              <a:t>These corridors incorporate the effects of the obstacle location, departure side, and barrier location on the recommended runout length:</a:t>
            </a:r>
          </a:p>
          <a:p>
            <a:pPr lvl="1">
              <a:lnSpc>
                <a:spcPct val="120000"/>
              </a:lnSpc>
            </a:pPr>
            <a:r>
              <a:rPr lang="en-US" sz="1600" dirty="0"/>
              <a:t>Typically, left side departures required a longer runout length to intercept the same proportion of crashes,</a:t>
            </a:r>
          </a:p>
          <a:p>
            <a:pPr lvl="1">
              <a:lnSpc>
                <a:spcPct val="120000"/>
              </a:lnSpc>
            </a:pPr>
            <a:r>
              <a:rPr lang="en-US" sz="1600" dirty="0"/>
              <a:t>The runout length for objects close to the road based on the corridor method was much smaller than the runout length recommended by the Roadside Design Guide,</a:t>
            </a:r>
          </a:p>
          <a:p>
            <a:pPr lvl="1">
              <a:lnSpc>
                <a:spcPct val="120000"/>
              </a:lnSpc>
            </a:pPr>
            <a:r>
              <a:rPr lang="en-US" sz="1600" dirty="0"/>
              <a:t>The benefit of this corridor-based approach to barrier placement is that each agency can balance the runout length and the protected proportion of encroachments depending on their individual priorities. </a:t>
            </a:r>
          </a:p>
          <a:p>
            <a:pPr>
              <a:lnSpc>
                <a:spcPct val="110000"/>
              </a:lnSpc>
            </a:pPr>
            <a:endParaRPr lang="en-US" sz="2000" dirty="0"/>
          </a:p>
        </p:txBody>
      </p:sp>
    </p:spTree>
    <p:extLst>
      <p:ext uri="{BB962C8B-B14F-4D97-AF65-F5344CB8AC3E}">
        <p14:creationId xmlns:p14="http://schemas.microsoft.com/office/powerpoint/2010/main" val="1321500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a:xfrm>
            <a:off x="838200" y="117987"/>
            <a:ext cx="10706100" cy="1281113"/>
          </a:xfrm>
        </p:spPr>
        <p:txBody>
          <a:bodyPr>
            <a:noAutofit/>
          </a:bodyPr>
          <a:lstStyle/>
          <a:p>
            <a:r>
              <a:rPr lang="en-US" sz="4000" dirty="0"/>
              <a:t>Recommendations:</a:t>
            </a:r>
            <a:br>
              <a:rPr lang="en-US" sz="4000" dirty="0"/>
            </a:br>
            <a:r>
              <a:rPr lang="en-US" sz="4000" dirty="0"/>
              <a:t>Improved LON Procedure</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rmAutofit fontScale="85000" lnSpcReduction="10000"/>
          </a:bodyPr>
          <a:lstStyle/>
          <a:p>
            <a:pPr>
              <a:lnSpc>
                <a:spcPct val="120000"/>
              </a:lnSpc>
            </a:pPr>
            <a:r>
              <a:rPr lang="en-US" sz="2400" dirty="0"/>
              <a:t>The detailed roadside encroachments in the NCHRP 17-43 database could be used to generate encroachment corridors.</a:t>
            </a:r>
          </a:p>
          <a:p>
            <a:pPr>
              <a:lnSpc>
                <a:spcPct val="120000"/>
              </a:lnSpc>
            </a:pPr>
            <a:r>
              <a:rPr lang="en-US" sz="2400" dirty="0"/>
              <a:t>The encroachment corridor methodology quantifies the proportion of encroachments captured by a particular barrier installation while accounting for:</a:t>
            </a:r>
          </a:p>
          <a:p>
            <a:pPr lvl="1">
              <a:lnSpc>
                <a:spcPct val="120000"/>
              </a:lnSpc>
            </a:pPr>
            <a:r>
              <a:rPr lang="en-US" sz="1900" dirty="0"/>
              <a:t>Object location,</a:t>
            </a:r>
          </a:p>
          <a:p>
            <a:pPr lvl="1">
              <a:lnSpc>
                <a:spcPct val="120000"/>
              </a:lnSpc>
            </a:pPr>
            <a:r>
              <a:rPr lang="en-US" sz="1900" dirty="0"/>
              <a:t>Barrier installation location,</a:t>
            </a:r>
          </a:p>
          <a:p>
            <a:pPr lvl="1">
              <a:lnSpc>
                <a:spcPct val="120000"/>
              </a:lnSpc>
            </a:pPr>
            <a:r>
              <a:rPr lang="en-US" sz="1900" dirty="0"/>
              <a:t>Driver steering.</a:t>
            </a:r>
          </a:p>
          <a:p>
            <a:pPr>
              <a:lnSpc>
                <a:spcPct val="120000"/>
              </a:lnSpc>
            </a:pPr>
            <a:r>
              <a:rPr lang="en-US" sz="2400" dirty="0"/>
              <a:t>It is recommended that a similar methodology be considered for:</a:t>
            </a:r>
          </a:p>
          <a:p>
            <a:pPr lvl="1">
              <a:lnSpc>
                <a:spcPct val="120000"/>
              </a:lnSpc>
            </a:pPr>
            <a:r>
              <a:rPr lang="en-US" sz="1900" dirty="0"/>
              <a:t>Justifying the recommended barrier LON in the RDG,</a:t>
            </a:r>
          </a:p>
          <a:p>
            <a:pPr lvl="1">
              <a:lnSpc>
                <a:spcPct val="120000"/>
              </a:lnSpc>
            </a:pPr>
            <a:r>
              <a:rPr lang="en-US" sz="1900" dirty="0"/>
              <a:t>Use by individual state Departments of Transportation to compare two potential barrier installations.</a:t>
            </a:r>
          </a:p>
        </p:txBody>
      </p:sp>
    </p:spTree>
    <p:extLst>
      <p:ext uri="{BB962C8B-B14F-4D97-AF65-F5344CB8AC3E}">
        <p14:creationId xmlns:p14="http://schemas.microsoft.com/office/powerpoint/2010/main" val="4120911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a:xfrm>
            <a:off x="838200" y="117987"/>
            <a:ext cx="10706100" cy="1281113"/>
          </a:xfrm>
        </p:spPr>
        <p:txBody>
          <a:bodyPr>
            <a:noAutofit/>
          </a:bodyPr>
          <a:lstStyle/>
          <a:p>
            <a:r>
              <a:rPr lang="en-US" sz="4000" dirty="0"/>
              <a:t>Recommendations:</a:t>
            </a:r>
            <a:br>
              <a:rPr lang="en-US" sz="4000" dirty="0"/>
            </a:br>
            <a:r>
              <a:rPr lang="en-US" sz="4000" dirty="0"/>
              <a:t>Revisit Run-Off-Road Crash Analyses</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rmAutofit/>
          </a:bodyPr>
          <a:lstStyle/>
          <a:p>
            <a:pPr>
              <a:lnSpc>
                <a:spcPct val="120000"/>
              </a:lnSpc>
            </a:pPr>
            <a:r>
              <a:rPr lang="en-US" sz="2400" dirty="0"/>
              <a:t>It is recommended that analyses based on the NCHRP 17-22 database be revisited using the NCHRP 17-43 database due to changes in the vehicle fleet.</a:t>
            </a:r>
          </a:p>
          <a:p>
            <a:pPr>
              <a:lnSpc>
                <a:spcPct val="120000"/>
              </a:lnSpc>
            </a:pPr>
            <a:r>
              <a:rPr lang="en-US" sz="2400" dirty="0"/>
              <a:t>It is recommended that these studies be revisited periodically in the future with continued data collection as the fleet changes.</a:t>
            </a:r>
          </a:p>
        </p:txBody>
      </p:sp>
    </p:spTree>
    <p:extLst>
      <p:ext uri="{BB962C8B-B14F-4D97-AF65-F5344CB8AC3E}">
        <p14:creationId xmlns:p14="http://schemas.microsoft.com/office/powerpoint/2010/main" val="3995975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a:xfrm>
            <a:off x="838200" y="117987"/>
            <a:ext cx="10706100" cy="1281113"/>
          </a:xfrm>
        </p:spPr>
        <p:txBody>
          <a:bodyPr>
            <a:noAutofit/>
          </a:bodyPr>
          <a:lstStyle/>
          <a:p>
            <a:r>
              <a:rPr lang="en-US" sz="4000" dirty="0"/>
              <a:t>Recommendations:</a:t>
            </a:r>
            <a:br>
              <a:rPr lang="en-US" sz="4000" dirty="0"/>
            </a:br>
            <a:r>
              <a:rPr lang="en-US" sz="4000" dirty="0"/>
              <a:t>Continued Retrospective Data Collection</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Autofit/>
          </a:bodyPr>
          <a:lstStyle/>
          <a:p>
            <a:pPr>
              <a:lnSpc>
                <a:spcPct val="120000"/>
              </a:lnSpc>
            </a:pPr>
            <a:r>
              <a:rPr lang="en-US" sz="2400" dirty="0"/>
              <a:t>It is recommended that retrospective roadside data collection be continued using CISS until it can be replaced with a prospective data collection study:</a:t>
            </a:r>
          </a:p>
          <a:p>
            <a:pPr lvl="1">
              <a:lnSpc>
                <a:spcPct val="120000"/>
              </a:lnSpc>
            </a:pPr>
            <a:r>
              <a:rPr lang="en-US" sz="2000" dirty="0"/>
              <a:t>Potential future projects could use the coding manual and reconstruction techniques developed by the NCHRP 17-43 research team for CISS to continue the data collection,</a:t>
            </a:r>
          </a:p>
          <a:p>
            <a:pPr lvl="1">
              <a:lnSpc>
                <a:spcPct val="120000"/>
              </a:lnSpc>
            </a:pPr>
            <a:r>
              <a:rPr lang="en-US" sz="2000" dirty="0"/>
              <a:t>NHTSA has provided a method for combining NASS/CDS cases with CISS cases for case years after 2019, which will allow the NCHRP 17-43 data to be combined with any future data collection projects.</a:t>
            </a:r>
          </a:p>
        </p:txBody>
      </p:sp>
    </p:spTree>
    <p:extLst>
      <p:ext uri="{BB962C8B-B14F-4D97-AF65-F5344CB8AC3E}">
        <p14:creationId xmlns:p14="http://schemas.microsoft.com/office/powerpoint/2010/main" val="103337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NCHRP 17-43</a:t>
            </a:r>
          </a:p>
        </p:txBody>
      </p:sp>
      <p:sp>
        <p:nvSpPr>
          <p:cNvPr id="3" name="Content Placeholder 2"/>
          <p:cNvSpPr>
            <a:spLocks noGrp="1"/>
          </p:cNvSpPr>
          <p:nvPr>
            <p:ph idx="1"/>
          </p:nvPr>
        </p:nvSpPr>
        <p:spPr>
          <a:xfrm>
            <a:off x="838199" y="1825625"/>
            <a:ext cx="11043557" cy="4351338"/>
          </a:xfrm>
        </p:spPr>
        <p:txBody>
          <a:bodyPr>
            <a:noAutofit/>
          </a:bodyPr>
          <a:lstStyle/>
          <a:p>
            <a:pPr marL="0" indent="0">
              <a:buNone/>
            </a:pPr>
            <a:r>
              <a:rPr lang="en-US" sz="3200" b="1" u="sng" dirty="0"/>
              <a:t>Motivation: </a:t>
            </a:r>
          </a:p>
          <a:p>
            <a:r>
              <a:rPr lang="en-US" sz="3200" dirty="0"/>
              <a:t>Need for Roadside Crash Data</a:t>
            </a:r>
          </a:p>
          <a:p>
            <a:r>
              <a:rPr lang="en-US" sz="3200" dirty="0"/>
              <a:t>NCHRP 17-22 data is 20 years old</a:t>
            </a:r>
          </a:p>
          <a:p>
            <a:pPr lvl="1"/>
            <a:endParaRPr lang="en-US" sz="3200" dirty="0"/>
          </a:p>
          <a:p>
            <a:pPr marL="0" indent="0">
              <a:buNone/>
            </a:pPr>
            <a:r>
              <a:rPr lang="en-US" sz="3200" b="1" u="sng" dirty="0"/>
              <a:t>Objective:</a:t>
            </a:r>
          </a:p>
          <a:p>
            <a:r>
              <a:rPr lang="en-US" sz="3200" dirty="0"/>
              <a:t>Develop sustainable, long-term data collection system for roadside crash investigations</a:t>
            </a:r>
          </a:p>
        </p:txBody>
      </p:sp>
      <p:pic>
        <p:nvPicPr>
          <p:cNvPr id="4" name="Picture 3" descr="dak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057" y="1638585"/>
            <a:ext cx="3664477" cy="274835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23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a:xfrm>
            <a:off x="838200" y="117987"/>
            <a:ext cx="10706100" cy="1281113"/>
          </a:xfrm>
        </p:spPr>
        <p:txBody>
          <a:bodyPr>
            <a:noAutofit/>
          </a:bodyPr>
          <a:lstStyle/>
          <a:p>
            <a:r>
              <a:rPr lang="en-US" sz="4000" dirty="0"/>
              <a:t>Recommendations:</a:t>
            </a:r>
            <a:br>
              <a:rPr lang="en-US" sz="4000" dirty="0"/>
            </a:br>
            <a:r>
              <a:rPr lang="en-US" sz="4000" dirty="0"/>
              <a:t>Prospective Data Collection</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rmAutofit/>
          </a:bodyPr>
          <a:lstStyle/>
          <a:p>
            <a:pPr>
              <a:lnSpc>
                <a:spcPct val="120000"/>
              </a:lnSpc>
            </a:pPr>
            <a:r>
              <a:rPr lang="en-US" sz="2400" dirty="0"/>
              <a:t>Implementation of a prospective data collection procedure would allow for additional data elements to be directly measured:</a:t>
            </a:r>
          </a:p>
          <a:p>
            <a:pPr lvl="1">
              <a:lnSpc>
                <a:spcPct val="120000"/>
              </a:lnSpc>
            </a:pPr>
            <a:r>
              <a:rPr lang="en-US" sz="2000" dirty="0"/>
              <a:t>Slope,</a:t>
            </a:r>
          </a:p>
          <a:p>
            <a:pPr lvl="1">
              <a:lnSpc>
                <a:spcPct val="120000"/>
              </a:lnSpc>
            </a:pPr>
            <a:r>
              <a:rPr lang="en-US" sz="2000" dirty="0"/>
              <a:t>Shoulder width,</a:t>
            </a:r>
          </a:p>
          <a:p>
            <a:pPr lvl="1">
              <a:lnSpc>
                <a:spcPct val="120000"/>
              </a:lnSpc>
            </a:pPr>
            <a:r>
              <a:rPr lang="en-US" sz="2000" dirty="0"/>
              <a:t>Tree diameter,</a:t>
            </a:r>
          </a:p>
          <a:p>
            <a:pPr lvl="1">
              <a:lnSpc>
                <a:spcPct val="120000"/>
              </a:lnSpc>
            </a:pPr>
            <a:r>
              <a:rPr lang="en-US" sz="2000" dirty="0"/>
              <a:t>Geometric dimensions of roadside barriers:</a:t>
            </a:r>
          </a:p>
          <a:p>
            <a:pPr lvl="2">
              <a:lnSpc>
                <a:spcPct val="120000"/>
              </a:lnSpc>
            </a:pPr>
            <a:r>
              <a:rPr lang="en-US" sz="1600" dirty="0"/>
              <a:t>Guardrail height,</a:t>
            </a:r>
          </a:p>
          <a:p>
            <a:pPr lvl="2">
              <a:lnSpc>
                <a:spcPct val="120000"/>
              </a:lnSpc>
            </a:pPr>
            <a:r>
              <a:rPr lang="en-US" sz="1600" dirty="0"/>
              <a:t>Post spacing.</a:t>
            </a:r>
          </a:p>
          <a:p>
            <a:pPr>
              <a:lnSpc>
                <a:spcPct val="110000"/>
              </a:lnSpc>
            </a:pPr>
            <a:endParaRPr lang="en-US" sz="2400" dirty="0"/>
          </a:p>
        </p:txBody>
      </p:sp>
    </p:spTree>
    <p:extLst>
      <p:ext uri="{BB962C8B-B14F-4D97-AF65-F5344CB8AC3E}">
        <p14:creationId xmlns:p14="http://schemas.microsoft.com/office/powerpoint/2010/main" val="184043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p:txBody>
          <a:bodyPr>
            <a:normAutofit/>
          </a:bodyPr>
          <a:lstStyle/>
          <a:p>
            <a:r>
              <a:rPr lang="en-US" sz="4400" dirty="0"/>
              <a:t>Database Development</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rmAutofit fontScale="85000" lnSpcReduction="10000"/>
          </a:bodyPr>
          <a:lstStyle/>
          <a:p>
            <a:pPr>
              <a:lnSpc>
                <a:spcPct val="120000"/>
              </a:lnSpc>
            </a:pPr>
            <a:r>
              <a:rPr lang="en-US" sz="2400" dirty="0"/>
              <a:t>The NCHRP 17-43 database was built on NCHRP 17-22 methodology to extract roadside crash elements from the National Automotive Sampling System Crashworthiness Data System (NASS/CDS).</a:t>
            </a:r>
          </a:p>
          <a:p>
            <a:pPr>
              <a:lnSpc>
                <a:spcPct val="120000"/>
              </a:lnSpc>
            </a:pPr>
            <a:r>
              <a:rPr lang="en-US" sz="2400" dirty="0"/>
              <a:t>Additional data elements were selected based on recommendations from the NCHRP 17-22 project and the NCHRP 17-24 project.</a:t>
            </a:r>
          </a:p>
          <a:p>
            <a:pPr>
              <a:lnSpc>
                <a:spcPct val="120000"/>
              </a:lnSpc>
            </a:pPr>
            <a:r>
              <a:rPr lang="en-US" sz="2400" dirty="0"/>
              <a:t>88 data elements were collected to describe the road, roadside, trajectory, and roadside object characteristics. Each of these elements was extracted from an existing NASS/CDS variable, scene photographs, or scene diagram.</a:t>
            </a:r>
          </a:p>
          <a:p>
            <a:pPr>
              <a:lnSpc>
                <a:spcPct val="120000"/>
              </a:lnSpc>
            </a:pPr>
            <a:r>
              <a:rPr lang="en-US" sz="2400" dirty="0"/>
              <a:t>The NCHRP 17-43 database included case identifiers to join the dataset with NASS/CDS, allowing analyses to include the detailed variables present in NASS/CDS such as occupant injury severity. </a:t>
            </a:r>
          </a:p>
          <a:p>
            <a:pPr>
              <a:lnSpc>
                <a:spcPct val="110000"/>
              </a:lnSpc>
            </a:pPr>
            <a:endParaRPr lang="en-US" sz="2400" dirty="0"/>
          </a:p>
        </p:txBody>
      </p:sp>
    </p:spTree>
    <p:extLst>
      <p:ext uri="{BB962C8B-B14F-4D97-AF65-F5344CB8AC3E}">
        <p14:creationId xmlns:p14="http://schemas.microsoft.com/office/powerpoint/2010/main" val="1762499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NCHRP 17-43 = </a:t>
            </a:r>
            <a:br>
              <a:rPr lang="en-US" sz="4000" dirty="0"/>
            </a:br>
            <a:r>
              <a:rPr lang="en-US" sz="4000" dirty="0"/>
              <a:t>NASS/CDS + Roadside Data</a:t>
            </a:r>
          </a:p>
        </p:txBody>
      </p:sp>
      <p:grpSp>
        <p:nvGrpSpPr>
          <p:cNvPr id="9" name="Group 8"/>
          <p:cNvGrpSpPr/>
          <p:nvPr/>
        </p:nvGrpSpPr>
        <p:grpSpPr>
          <a:xfrm>
            <a:off x="488658" y="1589640"/>
            <a:ext cx="11494144" cy="5131835"/>
            <a:chOff x="488658" y="1589640"/>
            <a:chExt cx="11494144" cy="5131835"/>
          </a:xfrm>
        </p:grpSpPr>
        <p:sp>
          <p:nvSpPr>
            <p:cNvPr id="41" name="Rectangle 40"/>
            <p:cNvSpPr/>
            <p:nvPr/>
          </p:nvSpPr>
          <p:spPr bwMode="auto">
            <a:xfrm>
              <a:off x="5557159" y="6006627"/>
              <a:ext cx="2737094" cy="71484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latin typeface="Verdana" panose="020B0604030504040204" pitchFamily="34" charset="0"/>
                  <a:ea typeface="Verdana" panose="020B0604030504040204" pitchFamily="34" charset="0"/>
                </a:rPr>
                <a:t>Roadside</a:t>
              </a:r>
            </a:p>
            <a:p>
              <a:pPr algn="ctr"/>
              <a:r>
                <a:rPr lang="en-US" sz="2000" b="1" dirty="0">
                  <a:latin typeface="Verdana" panose="020B0604030504040204" pitchFamily="34" charset="0"/>
                  <a:ea typeface="Verdana" panose="020B0604030504040204" pitchFamily="34" charset="0"/>
                </a:rPr>
                <a:t>Data</a:t>
              </a:r>
            </a:p>
          </p:txBody>
        </p:sp>
        <p:sp>
          <p:nvSpPr>
            <p:cNvPr id="35" name="Rectangle 34"/>
            <p:cNvSpPr/>
            <p:nvPr/>
          </p:nvSpPr>
          <p:spPr bwMode="auto">
            <a:xfrm>
              <a:off x="5564801" y="1589640"/>
              <a:ext cx="2737091" cy="71484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latin typeface="Verdana" panose="020B0604030504040204" pitchFamily="34" charset="0"/>
                  <a:ea typeface="Verdana" panose="020B0604030504040204" pitchFamily="34" charset="0"/>
                </a:rPr>
                <a:t>Accident</a:t>
              </a:r>
            </a:p>
          </p:txBody>
        </p:sp>
        <p:sp>
          <p:nvSpPr>
            <p:cNvPr id="38" name="Rectangle 37"/>
            <p:cNvSpPr/>
            <p:nvPr/>
          </p:nvSpPr>
          <p:spPr bwMode="auto">
            <a:xfrm>
              <a:off x="5587937" y="2443309"/>
              <a:ext cx="2700482" cy="71484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latin typeface="Verdana" panose="020B0604030504040204" pitchFamily="34" charset="0"/>
                  <a:ea typeface="Verdana" panose="020B0604030504040204" pitchFamily="34" charset="0"/>
                </a:rPr>
                <a:t>Vehicle</a:t>
              </a:r>
            </a:p>
            <a:p>
              <a:pPr algn="ctr"/>
              <a:r>
                <a:rPr lang="en-US" sz="2000" b="1" dirty="0">
                  <a:latin typeface="Verdana" panose="020B0604030504040204" pitchFamily="34" charset="0"/>
                  <a:ea typeface="Verdana" panose="020B0604030504040204" pitchFamily="34" charset="0"/>
                </a:rPr>
                <a:t>Crush</a:t>
              </a:r>
            </a:p>
          </p:txBody>
        </p:sp>
        <p:sp>
          <p:nvSpPr>
            <p:cNvPr id="44" name="Rectangle 43"/>
            <p:cNvSpPr/>
            <p:nvPr/>
          </p:nvSpPr>
          <p:spPr bwMode="auto">
            <a:xfrm>
              <a:off x="5564801" y="4197720"/>
              <a:ext cx="2737093" cy="71484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latin typeface="Verdana" panose="020B0604030504040204" pitchFamily="34" charset="0"/>
                  <a:ea typeface="Verdana" panose="020B0604030504040204" pitchFamily="34" charset="0"/>
                </a:rPr>
                <a:t>Crash</a:t>
              </a:r>
            </a:p>
            <a:p>
              <a:pPr algn="ctr"/>
              <a:r>
                <a:rPr lang="en-US" sz="2000" b="1" dirty="0">
                  <a:latin typeface="Verdana" panose="020B0604030504040204" pitchFamily="34" charset="0"/>
                  <a:ea typeface="Verdana" panose="020B0604030504040204" pitchFamily="34" charset="0"/>
                </a:rPr>
                <a:t>Causation</a:t>
              </a:r>
            </a:p>
          </p:txBody>
        </p:sp>
        <p:sp>
          <p:nvSpPr>
            <p:cNvPr id="46" name="Rectangle 45"/>
            <p:cNvSpPr/>
            <p:nvPr/>
          </p:nvSpPr>
          <p:spPr bwMode="auto">
            <a:xfrm>
              <a:off x="5557159" y="5078515"/>
              <a:ext cx="2737093" cy="71484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latin typeface="Verdana" panose="020B0604030504040204" pitchFamily="34" charset="0"/>
                  <a:ea typeface="Verdana" panose="020B0604030504040204" pitchFamily="34" charset="0"/>
                </a:rPr>
                <a:t>Airbag + Restraints</a:t>
              </a:r>
            </a:p>
          </p:txBody>
        </p:sp>
        <p:cxnSp>
          <p:nvCxnSpPr>
            <p:cNvPr id="18" name="Straight Connector 17"/>
            <p:cNvCxnSpPr/>
            <p:nvPr/>
          </p:nvCxnSpPr>
          <p:spPr bwMode="auto">
            <a:xfrm flipH="1">
              <a:off x="5245671" y="1947065"/>
              <a:ext cx="2" cy="441698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5245674" y="1947064"/>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5245673" y="2800733"/>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5259236" y="3669561"/>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5245672" y="4555144"/>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248067" y="5463065"/>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a:off x="7682219" y="3642434"/>
              <a:ext cx="691712" cy="0"/>
            </a:xfrm>
            <a:prstGeom prst="straightConnector1">
              <a:avLst/>
            </a:prstGeom>
            <a:solidFill>
              <a:schemeClr val="accent1"/>
            </a:solidFill>
            <a:ln w="28575"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a:off x="4589864" y="3669561"/>
              <a:ext cx="691712" cy="0"/>
            </a:xfrm>
            <a:prstGeom prst="straightConnector1">
              <a:avLst/>
            </a:prstGeom>
            <a:solidFill>
              <a:schemeClr val="accent1"/>
            </a:solidFill>
            <a:ln w="28575"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a:off x="5259235" y="6364051"/>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p:nvPr/>
          </p:nvCxnSpPr>
          <p:spPr bwMode="auto">
            <a:xfrm>
              <a:off x="8288329" y="6330487"/>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Rectangle 41"/>
            <p:cNvSpPr/>
            <p:nvPr/>
          </p:nvSpPr>
          <p:spPr bwMode="auto">
            <a:xfrm>
              <a:off x="5587936" y="3312137"/>
              <a:ext cx="2700483" cy="714848"/>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1" dirty="0">
                  <a:latin typeface="Verdana" panose="020B0604030504040204" pitchFamily="34" charset="0"/>
                  <a:ea typeface="Verdana" panose="020B0604030504040204" pitchFamily="34" charset="0"/>
                </a:rPr>
                <a:t>Occupant</a:t>
              </a:r>
            </a:p>
            <a:p>
              <a:pPr algn="ctr"/>
              <a:r>
                <a:rPr lang="en-US" sz="2000" b="1" dirty="0">
                  <a:latin typeface="Verdana" panose="020B0604030504040204" pitchFamily="34" charset="0"/>
                  <a:ea typeface="Verdana" panose="020B0604030504040204" pitchFamily="34" charset="0"/>
                </a:rPr>
                <a:t>Injury</a:t>
              </a:r>
            </a:p>
          </p:txBody>
        </p:sp>
        <p:pic>
          <p:nvPicPr>
            <p:cNvPr id="34" name="Picture 33" descr="dak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58" y="2165783"/>
              <a:ext cx="4097613" cy="307320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 name="Rectangle 35"/>
            <p:cNvSpPr/>
            <p:nvPr/>
          </p:nvSpPr>
          <p:spPr bwMode="auto">
            <a:xfrm>
              <a:off x="9330566" y="2016475"/>
              <a:ext cx="2641351" cy="3419464"/>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000" b="1" dirty="0">
                <a:latin typeface="Verdana" panose="020B0604030504040204" pitchFamily="34" charset="0"/>
                <a:ea typeface="Verdana" panose="020B0604030504040204" pitchFamily="34" charset="0"/>
              </a:endParaRPr>
            </a:p>
            <a:p>
              <a:pPr algn="ctr"/>
              <a:endParaRPr lang="en-US" sz="2000" b="1" dirty="0">
                <a:latin typeface="Verdana" panose="020B0604030504040204" pitchFamily="34" charset="0"/>
                <a:ea typeface="Verdana" panose="020B0604030504040204" pitchFamily="34" charset="0"/>
              </a:endParaRPr>
            </a:p>
            <a:p>
              <a:pPr algn="ctr"/>
              <a:r>
                <a:rPr lang="en-US" sz="2000" b="1" dirty="0">
                  <a:latin typeface="Verdana" panose="020B0604030504040204" pitchFamily="34" charset="0"/>
                  <a:ea typeface="Verdana" panose="020B0604030504040204" pitchFamily="34" charset="0"/>
                </a:rPr>
                <a:t>NASS/CDS</a:t>
              </a:r>
            </a:p>
            <a:p>
              <a:pPr algn="ctr"/>
              <a:r>
                <a:rPr lang="en-US" sz="2000" b="1" dirty="0">
                  <a:latin typeface="Verdana" panose="020B0604030504040204" pitchFamily="34" charset="0"/>
                  <a:ea typeface="Verdana" panose="020B0604030504040204" pitchFamily="34" charset="0"/>
                </a:rPr>
                <a:t>Database</a:t>
              </a:r>
            </a:p>
          </p:txBody>
        </p:sp>
        <p:cxnSp>
          <p:nvCxnSpPr>
            <p:cNvPr id="47" name="Straight Connector 46"/>
            <p:cNvCxnSpPr/>
            <p:nvPr/>
          </p:nvCxnSpPr>
          <p:spPr bwMode="auto">
            <a:xfrm>
              <a:off x="5245673" y="1947065"/>
              <a:ext cx="0" cy="348887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p:cNvCxnSpPr/>
            <p:nvPr/>
          </p:nvCxnSpPr>
          <p:spPr bwMode="auto">
            <a:xfrm>
              <a:off x="8610134" y="1919938"/>
              <a:ext cx="0" cy="44165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p:cNvCxnSpPr/>
            <p:nvPr/>
          </p:nvCxnSpPr>
          <p:spPr bwMode="auto">
            <a:xfrm>
              <a:off x="8288331" y="1919938"/>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p:cNvCxnSpPr/>
            <p:nvPr/>
          </p:nvCxnSpPr>
          <p:spPr bwMode="auto">
            <a:xfrm>
              <a:off x="8288330" y="2773607"/>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p:cNvCxnSpPr/>
            <p:nvPr/>
          </p:nvCxnSpPr>
          <p:spPr bwMode="auto">
            <a:xfrm>
              <a:off x="8301892" y="3642436"/>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p:cNvCxnSpPr/>
            <p:nvPr/>
          </p:nvCxnSpPr>
          <p:spPr bwMode="auto">
            <a:xfrm>
              <a:off x="8288329" y="4528018"/>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p:cNvCxnSpPr/>
            <p:nvPr/>
          </p:nvCxnSpPr>
          <p:spPr bwMode="auto">
            <a:xfrm>
              <a:off x="8290724" y="5435939"/>
              <a:ext cx="319128"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p:cNvCxnSpPr/>
            <p:nvPr/>
          </p:nvCxnSpPr>
          <p:spPr bwMode="auto">
            <a:xfrm>
              <a:off x="8629280" y="3642435"/>
              <a:ext cx="691712" cy="0"/>
            </a:xfrm>
            <a:prstGeom prst="straightConnector1">
              <a:avLst/>
            </a:prstGeom>
            <a:solidFill>
              <a:schemeClr val="accent1"/>
            </a:solidFill>
            <a:ln w="28575"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p:cNvCxnSpPr/>
            <p:nvPr/>
          </p:nvCxnSpPr>
          <p:spPr bwMode="auto">
            <a:xfrm>
              <a:off x="4589864" y="3669562"/>
              <a:ext cx="691712" cy="0"/>
            </a:xfrm>
            <a:prstGeom prst="straightConnector1">
              <a:avLst/>
            </a:prstGeom>
            <a:solidFill>
              <a:schemeClr val="accent1"/>
            </a:solidFill>
            <a:ln w="28575"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Box 61"/>
            <p:cNvSpPr txBox="1"/>
            <p:nvPr/>
          </p:nvSpPr>
          <p:spPr>
            <a:xfrm>
              <a:off x="9371769" y="4669230"/>
              <a:ext cx="2611033" cy="707886"/>
            </a:xfrm>
            <a:prstGeom prst="rect">
              <a:avLst/>
            </a:prstGeom>
            <a:noFill/>
          </p:spPr>
          <p:txBody>
            <a:bodyPr wrap="square" rtlCol="0" anchor="ctr" anchorCtr="0">
              <a:spAutoFit/>
            </a:bodyPr>
            <a:lstStyle/>
            <a:p>
              <a:pPr algn="ctr"/>
              <a:r>
                <a:rPr lang="en-US" sz="2000" dirty="0">
                  <a:latin typeface="Verdana" panose="020B0604030504040204" pitchFamily="34" charset="0"/>
                  <a:ea typeface="Verdana" panose="020B0604030504040204" pitchFamily="34" charset="0"/>
                </a:rPr>
                <a:t>4000 - 5000</a:t>
              </a:r>
            </a:p>
            <a:p>
              <a:pPr algn="ctr"/>
              <a:r>
                <a:rPr lang="en-US" sz="2000" dirty="0">
                  <a:latin typeface="Verdana" panose="020B0604030504040204" pitchFamily="34" charset="0"/>
                  <a:ea typeface="Verdana" panose="020B0604030504040204" pitchFamily="34" charset="0"/>
                </a:rPr>
                <a:t>Cases/year</a:t>
              </a:r>
            </a:p>
          </p:txBody>
        </p:sp>
      </p:grpSp>
      <p:sp>
        <p:nvSpPr>
          <p:cNvPr id="8" name="Slide Number Placeholder 7"/>
          <p:cNvSpPr>
            <a:spLocks noGrp="1"/>
          </p:cNvSpPr>
          <p:nvPr>
            <p:ph type="sldNum" sz="quarter" idx="12"/>
          </p:nvPr>
        </p:nvSpPr>
        <p:spPr/>
        <p:txBody>
          <a:bodyPr anchor="ctr" anchorCtr="0"/>
          <a:lstStyle/>
          <a:p>
            <a:fld id="{F243FFAF-B999-47D4-B9B1-8A06696421E2}" type="slidenum">
              <a:rPr lang="en-US" smtClean="0"/>
              <a:t>4</a:t>
            </a:fld>
            <a:endParaRPr lang="en-US"/>
          </a:p>
        </p:txBody>
      </p:sp>
    </p:spTree>
    <p:extLst>
      <p:ext uri="{BB962C8B-B14F-4D97-AF65-F5344CB8AC3E}">
        <p14:creationId xmlns:p14="http://schemas.microsoft.com/office/powerpoint/2010/main" val="211654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318-10C7-4811-BED4-968000EF159F}"/>
              </a:ext>
            </a:extLst>
          </p:cNvPr>
          <p:cNvSpPr>
            <a:spLocks noGrp="1"/>
          </p:cNvSpPr>
          <p:nvPr>
            <p:ph type="title"/>
          </p:nvPr>
        </p:nvSpPr>
        <p:spPr/>
        <p:txBody>
          <a:bodyPr>
            <a:normAutofit/>
          </a:bodyPr>
          <a:lstStyle/>
          <a:p>
            <a:r>
              <a:rPr lang="en-US" sz="4400" dirty="0"/>
              <a:t>Database Development</a:t>
            </a:r>
          </a:p>
        </p:txBody>
      </p:sp>
      <p:sp>
        <p:nvSpPr>
          <p:cNvPr id="3" name="Content Placeholder 2">
            <a:extLst>
              <a:ext uri="{FF2B5EF4-FFF2-40B4-BE49-F238E27FC236}">
                <a16:creationId xmlns:a16="http://schemas.microsoft.com/office/drawing/2014/main" id="{3999B7E7-9A8A-49CE-844D-1C00670AAD80}"/>
              </a:ext>
            </a:extLst>
          </p:cNvPr>
          <p:cNvSpPr>
            <a:spLocks noGrp="1"/>
          </p:cNvSpPr>
          <p:nvPr>
            <p:ph idx="1"/>
          </p:nvPr>
        </p:nvSpPr>
        <p:spPr>
          <a:xfrm>
            <a:off x="755650" y="1752600"/>
            <a:ext cx="10788650" cy="4267200"/>
          </a:xfrm>
        </p:spPr>
        <p:txBody>
          <a:bodyPr>
            <a:normAutofit/>
          </a:bodyPr>
          <a:lstStyle/>
          <a:p>
            <a:pPr>
              <a:lnSpc>
                <a:spcPct val="100000"/>
              </a:lnSpc>
            </a:pPr>
            <a:r>
              <a:rPr lang="en-US" sz="2400" dirty="0"/>
              <a:t>The NCHRP </a:t>
            </a:r>
            <a:r>
              <a:rPr lang="en-US" sz="2000" dirty="0"/>
              <a:t>17-43 database contains data from 1,581 run-off-road crashes extracted from NASS/CDS and an additional 277 crashes extracted from the Crash Investigation Sampling System (CISS).</a:t>
            </a:r>
          </a:p>
          <a:p>
            <a:pPr>
              <a:lnSpc>
                <a:spcPct val="100000"/>
              </a:lnSpc>
            </a:pPr>
            <a:r>
              <a:rPr lang="en-US" sz="2000" dirty="0"/>
              <a:t>The research team built custom quality control software to ensure that each entry in the dataset</a:t>
            </a:r>
          </a:p>
          <a:p>
            <a:pPr lvl="1">
              <a:lnSpc>
                <a:spcPct val="100000"/>
              </a:lnSpc>
              <a:spcBef>
                <a:spcPts val="1000"/>
              </a:spcBef>
            </a:pPr>
            <a:r>
              <a:rPr lang="en-US" sz="1800" dirty="0"/>
              <a:t>(a) had a valid variable definition,</a:t>
            </a:r>
          </a:p>
          <a:p>
            <a:pPr lvl="1">
              <a:lnSpc>
                <a:spcPct val="100000"/>
              </a:lnSpc>
              <a:spcBef>
                <a:spcPts val="1000"/>
              </a:spcBef>
            </a:pPr>
            <a:r>
              <a:rPr lang="en-US" sz="1800" dirty="0"/>
              <a:t>(b) was internally consistent with other tables in the dataset,</a:t>
            </a:r>
          </a:p>
          <a:p>
            <a:pPr lvl="1">
              <a:lnSpc>
                <a:spcPct val="100000"/>
              </a:lnSpc>
              <a:spcBef>
                <a:spcPts val="1000"/>
              </a:spcBef>
            </a:pPr>
            <a:r>
              <a:rPr lang="en-US" sz="1800" dirty="0"/>
              <a:t>(c) was externally consistent with NASS/CDS or CISS. </a:t>
            </a:r>
          </a:p>
        </p:txBody>
      </p:sp>
      <p:sp>
        <p:nvSpPr>
          <p:cNvPr id="4" name="Rounded Rectangle 3">
            <a:extLst>
              <a:ext uri="{FF2B5EF4-FFF2-40B4-BE49-F238E27FC236}">
                <a16:creationId xmlns:a16="http://schemas.microsoft.com/office/drawing/2014/main" id="{97AA7D79-9DF1-4A4B-B249-F784C2B13255}"/>
              </a:ext>
            </a:extLst>
          </p:cNvPr>
          <p:cNvSpPr/>
          <p:nvPr/>
        </p:nvSpPr>
        <p:spPr>
          <a:xfrm>
            <a:off x="1257300" y="4921250"/>
            <a:ext cx="4624070" cy="1699078"/>
          </a:xfrm>
          <a:prstGeom prst="roundRect">
            <a:avLst/>
          </a:prstGeom>
          <a:solidFill>
            <a:srgbClr val="B2DF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2000" u="sng" dirty="0">
                <a:solidFill>
                  <a:schemeClr val="tx1"/>
                </a:solidFill>
                <a:latin typeface="Verdana" panose="020B0604030504040204" pitchFamily="34" charset="0"/>
                <a:ea typeface="Verdana" panose="020B0604030504040204" pitchFamily="34" charset="0"/>
              </a:rPr>
              <a:t>NCHRP 17-43 Database</a:t>
            </a:r>
            <a:endParaRPr lang="en-US" dirty="0">
              <a:solidFill>
                <a:schemeClr val="tx1"/>
              </a:solidFill>
              <a:latin typeface="Verdana" panose="020B0604030504040204" pitchFamily="34" charset="0"/>
              <a:ea typeface="Verdana" panose="020B0604030504040204" pitchFamily="34" charset="0"/>
            </a:endParaRPr>
          </a:p>
          <a:p>
            <a:pPr marL="119063" indent="-119063">
              <a:spcAft>
                <a:spcPts val="600"/>
              </a:spcAft>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From NASS/CDS 2011-2015</a:t>
            </a:r>
          </a:p>
          <a:p>
            <a:pPr marL="119063" indent="-119063">
              <a:spcAft>
                <a:spcPts val="600"/>
              </a:spcAft>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1,581 Road Departure Crashes</a:t>
            </a:r>
          </a:p>
          <a:p>
            <a:pPr marL="119063" indent="-119063">
              <a:spcAft>
                <a:spcPts val="600"/>
              </a:spcAft>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rPr>
              <a:t>821 with reconstructed speeds</a:t>
            </a:r>
          </a:p>
          <a:p>
            <a:pPr marL="342900" indent="-34290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endParaRPr>
          </a:p>
        </p:txBody>
      </p:sp>
      <p:sp>
        <p:nvSpPr>
          <p:cNvPr id="5" name="Rounded Rectangle 4">
            <a:extLst>
              <a:ext uri="{FF2B5EF4-FFF2-40B4-BE49-F238E27FC236}">
                <a16:creationId xmlns:a16="http://schemas.microsoft.com/office/drawing/2014/main" id="{8DEA6746-B21F-4D2D-9987-F6F84B38C701}"/>
              </a:ext>
            </a:extLst>
          </p:cNvPr>
          <p:cNvSpPr/>
          <p:nvPr/>
        </p:nvSpPr>
        <p:spPr>
          <a:xfrm>
            <a:off x="6583680" y="4921250"/>
            <a:ext cx="4624070" cy="1699078"/>
          </a:xfrm>
          <a:prstGeom prst="roundRect">
            <a:avLst/>
          </a:prstGeom>
          <a:solidFill>
            <a:srgbClr val="1F78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2000" u="sng" dirty="0">
                <a:solidFill>
                  <a:schemeClr val="bg1"/>
                </a:solidFill>
                <a:latin typeface="Verdana" panose="020B0604030504040204" pitchFamily="34" charset="0"/>
                <a:ea typeface="Verdana" panose="020B0604030504040204" pitchFamily="34" charset="0"/>
              </a:rPr>
              <a:t>NCHRP 17-22 Database</a:t>
            </a:r>
            <a:endParaRPr lang="en-US" dirty="0">
              <a:solidFill>
                <a:schemeClr val="bg1"/>
              </a:solidFill>
              <a:latin typeface="Verdana" panose="020B0604030504040204" pitchFamily="34" charset="0"/>
              <a:ea typeface="Verdana" panose="020B0604030504040204" pitchFamily="34" charset="0"/>
            </a:endParaRPr>
          </a:p>
          <a:p>
            <a:pPr marL="119063" indent="-119063">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rPr>
              <a:t>From NASS/CDS 1997-2001</a:t>
            </a:r>
          </a:p>
          <a:p>
            <a:pPr marL="119063" indent="-119063">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rPr>
              <a:t>889 Road Departure Crashes</a:t>
            </a:r>
          </a:p>
          <a:p>
            <a:pPr marL="119063" indent="-119063">
              <a:spcAft>
                <a:spcPts val="600"/>
              </a:spcAft>
              <a:buFont typeface="Arial" panose="020B0604020202020204" pitchFamily="34" charset="0"/>
              <a:buChar char="•"/>
            </a:pPr>
            <a:r>
              <a:rPr lang="en-US" dirty="0">
                <a:solidFill>
                  <a:schemeClr val="bg1"/>
                </a:solidFill>
                <a:latin typeface="Verdana" panose="020B0604030504040204" pitchFamily="34" charset="0"/>
                <a:ea typeface="Verdana" panose="020B0604030504040204" pitchFamily="34" charset="0"/>
              </a:rPr>
              <a:t>869 with reconstructed speeds</a:t>
            </a:r>
          </a:p>
          <a:p>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18777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987"/>
            <a:ext cx="10534650" cy="1281113"/>
          </a:xfrm>
        </p:spPr>
        <p:txBody>
          <a:bodyPr>
            <a:noAutofit/>
          </a:bodyPr>
          <a:lstStyle/>
          <a:p>
            <a:r>
              <a:rPr lang="en-US" sz="4000" dirty="0"/>
              <a:t>NCHRP 17-43</a:t>
            </a:r>
            <a:br>
              <a:rPr lang="en-US" sz="4000" dirty="0"/>
            </a:br>
            <a:r>
              <a:rPr lang="en-US" sz="4000" dirty="0"/>
              <a:t>Type of First Impact Events</a:t>
            </a:r>
          </a:p>
        </p:txBody>
      </p:sp>
      <p:pic>
        <p:nvPicPr>
          <p:cNvPr id="3" name="Picture 2">
            <a:extLst>
              <a:ext uri="{FF2B5EF4-FFF2-40B4-BE49-F238E27FC236}">
                <a16:creationId xmlns:a16="http://schemas.microsoft.com/office/drawing/2014/main" id="{D805ACC5-7D91-434C-9F76-21BCD39EB2DB}"/>
              </a:ext>
            </a:extLst>
          </p:cNvPr>
          <p:cNvPicPr>
            <a:picLocks noChangeAspect="1"/>
          </p:cNvPicPr>
          <p:nvPr/>
        </p:nvPicPr>
        <p:blipFill>
          <a:blip r:embed="rId3"/>
          <a:stretch>
            <a:fillRect/>
          </a:stretch>
        </p:blipFill>
        <p:spPr>
          <a:xfrm>
            <a:off x="2327909" y="1536031"/>
            <a:ext cx="7092316" cy="5321969"/>
          </a:xfrm>
          <a:prstGeom prst="rect">
            <a:avLst/>
          </a:prstGeom>
        </p:spPr>
      </p:pic>
    </p:spTree>
    <p:extLst>
      <p:ext uri="{BB962C8B-B14F-4D97-AF65-F5344CB8AC3E}">
        <p14:creationId xmlns:p14="http://schemas.microsoft.com/office/powerpoint/2010/main" val="210636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NCHRP 17-43</a:t>
            </a:r>
            <a:br>
              <a:rPr lang="en-US" sz="4400" dirty="0"/>
            </a:br>
            <a:r>
              <a:rPr lang="en-US" sz="4400" dirty="0"/>
              <a:t>Example Case</a:t>
            </a:r>
          </a:p>
        </p:txBody>
      </p:sp>
      <p:grpSp>
        <p:nvGrpSpPr>
          <p:cNvPr id="7" name="Group 6"/>
          <p:cNvGrpSpPr/>
          <p:nvPr/>
        </p:nvGrpSpPr>
        <p:grpSpPr>
          <a:xfrm>
            <a:off x="3087701" y="1894867"/>
            <a:ext cx="6067630" cy="4963133"/>
            <a:chOff x="2884952" y="1894867"/>
            <a:chExt cx="6067630" cy="4963133"/>
          </a:xfrm>
        </p:grpSpPr>
        <p:pic>
          <p:nvPicPr>
            <p:cNvPr id="5" name="Picture 4"/>
            <p:cNvPicPr>
              <a:picLocks noChangeAspect="1"/>
            </p:cNvPicPr>
            <p:nvPr/>
          </p:nvPicPr>
          <p:blipFill rotWithShape="1">
            <a:blip r:embed="rId3"/>
            <a:srcRect l="19860" t="2687" r="4563" b="25901"/>
            <a:stretch/>
          </p:blipFill>
          <p:spPr>
            <a:xfrm>
              <a:off x="2884952" y="1894867"/>
              <a:ext cx="3283231" cy="4963133"/>
            </a:xfrm>
            <a:prstGeom prst="rect">
              <a:avLst/>
            </a:prstGeom>
            <a:ln>
              <a:noFill/>
            </a:ln>
          </p:spPr>
        </p:pic>
        <p:grpSp>
          <p:nvGrpSpPr>
            <p:cNvPr id="26" name="Group 25"/>
            <p:cNvGrpSpPr/>
            <p:nvPr/>
          </p:nvGrpSpPr>
          <p:grpSpPr>
            <a:xfrm>
              <a:off x="6207197" y="1904393"/>
              <a:ext cx="2745385" cy="4953607"/>
              <a:chOff x="3346711" y="1780677"/>
              <a:chExt cx="2745385" cy="4953607"/>
            </a:xfrm>
          </p:grpSpPr>
          <p:grpSp>
            <p:nvGrpSpPr>
              <p:cNvPr id="21" name="Group 20"/>
              <p:cNvGrpSpPr>
                <a:grpSpLocks noChangeAspect="1"/>
              </p:cNvGrpSpPr>
              <p:nvPr/>
            </p:nvGrpSpPr>
            <p:grpSpPr>
              <a:xfrm>
                <a:off x="3346711" y="5088364"/>
                <a:ext cx="2743200" cy="1645920"/>
                <a:chOff x="2151929" y="1547796"/>
                <a:chExt cx="3200400" cy="1920240"/>
              </a:xfrm>
            </p:grpSpPr>
            <p:pic>
              <p:nvPicPr>
                <p:cNvPr id="20" name="Picture 19"/>
                <p:cNvPicPr>
                  <a:picLocks noChangeAspect="1"/>
                </p:cNvPicPr>
                <p:nvPr/>
              </p:nvPicPr>
              <p:blipFill rotWithShape="1">
                <a:blip r:embed="rId4"/>
                <a:srcRect b="20000"/>
                <a:stretch/>
              </p:blipFill>
              <p:spPr>
                <a:xfrm>
                  <a:off x="2151929" y="1547796"/>
                  <a:ext cx="3200400" cy="1920240"/>
                </a:xfrm>
                <a:prstGeom prst="rect">
                  <a:avLst/>
                </a:prstGeom>
                <a:ln>
                  <a:solidFill>
                    <a:schemeClr val="tx1"/>
                  </a:solidFill>
                </a:ln>
              </p:spPr>
            </p:pic>
            <p:sp>
              <p:nvSpPr>
                <p:cNvPr id="23" name="Oval 22"/>
                <p:cNvSpPr/>
                <p:nvPr/>
              </p:nvSpPr>
              <p:spPr>
                <a:xfrm>
                  <a:off x="3686430" y="2289770"/>
                  <a:ext cx="91440" cy="914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a:grpSpLocks noChangeAspect="1"/>
              </p:cNvGrpSpPr>
              <p:nvPr/>
            </p:nvGrpSpPr>
            <p:grpSpPr>
              <a:xfrm>
                <a:off x="3348896" y="3432505"/>
                <a:ext cx="2743200" cy="1645920"/>
                <a:chOff x="5506375" y="1933321"/>
                <a:chExt cx="3200400" cy="1920240"/>
              </a:xfrm>
            </p:grpSpPr>
            <p:pic>
              <p:nvPicPr>
                <p:cNvPr id="16" name="Picture 15"/>
                <p:cNvPicPr>
                  <a:picLocks noChangeAspect="1"/>
                </p:cNvPicPr>
                <p:nvPr/>
              </p:nvPicPr>
              <p:blipFill rotWithShape="1">
                <a:blip r:embed="rId5"/>
                <a:srcRect t="16064" b="3936"/>
                <a:stretch/>
              </p:blipFill>
              <p:spPr>
                <a:xfrm>
                  <a:off x="5506375" y="1933321"/>
                  <a:ext cx="3200400" cy="1920240"/>
                </a:xfrm>
                <a:prstGeom prst="rect">
                  <a:avLst/>
                </a:prstGeom>
                <a:ln>
                  <a:solidFill>
                    <a:schemeClr val="tx1"/>
                  </a:solidFill>
                </a:ln>
              </p:spPr>
            </p:pic>
            <p:sp>
              <p:nvSpPr>
                <p:cNvPr id="17" name="Oval 16"/>
                <p:cNvSpPr/>
                <p:nvPr/>
              </p:nvSpPr>
              <p:spPr>
                <a:xfrm>
                  <a:off x="6853191" y="2451650"/>
                  <a:ext cx="274320" cy="2734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a:grpSpLocks noChangeAspect="1"/>
              </p:cNvGrpSpPr>
              <p:nvPr/>
            </p:nvGrpSpPr>
            <p:grpSpPr>
              <a:xfrm>
                <a:off x="3348700" y="1780677"/>
                <a:ext cx="2743200" cy="1645920"/>
                <a:chOff x="8849707" y="1733727"/>
                <a:chExt cx="3200400" cy="1920240"/>
              </a:xfrm>
            </p:grpSpPr>
            <p:pic>
              <p:nvPicPr>
                <p:cNvPr id="19" name="Picture 18"/>
                <p:cNvPicPr>
                  <a:picLocks noChangeAspect="1"/>
                </p:cNvPicPr>
                <p:nvPr/>
              </p:nvPicPr>
              <p:blipFill rotWithShape="1">
                <a:blip r:embed="rId6"/>
                <a:srcRect t="7282" b="12716"/>
                <a:stretch/>
              </p:blipFill>
              <p:spPr>
                <a:xfrm>
                  <a:off x="8849707" y="1733727"/>
                  <a:ext cx="3200400" cy="1920240"/>
                </a:xfrm>
                <a:prstGeom prst="rect">
                  <a:avLst/>
                </a:prstGeom>
                <a:ln>
                  <a:solidFill>
                    <a:schemeClr val="tx1"/>
                  </a:solidFill>
                </a:ln>
              </p:spPr>
            </p:pic>
            <p:sp>
              <p:nvSpPr>
                <p:cNvPr id="24" name="Oval 23"/>
                <p:cNvSpPr/>
                <p:nvPr/>
              </p:nvSpPr>
              <p:spPr>
                <a:xfrm>
                  <a:off x="10532072" y="2646483"/>
                  <a:ext cx="45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6" name="Picture 5"/>
          <p:cNvPicPr>
            <a:picLocks noChangeAspect="1"/>
          </p:cNvPicPr>
          <p:nvPr/>
        </p:nvPicPr>
        <p:blipFill rotWithShape="1">
          <a:blip r:embed="rId7"/>
          <a:srcRect l="7315" r="1414"/>
          <a:stretch/>
        </p:blipFill>
        <p:spPr>
          <a:xfrm>
            <a:off x="9221538" y="1894820"/>
            <a:ext cx="2921000" cy="2400300"/>
          </a:xfrm>
          <a:prstGeom prst="rect">
            <a:avLst/>
          </a:prstGeom>
        </p:spPr>
      </p:pic>
      <p:pic>
        <p:nvPicPr>
          <p:cNvPr id="1026" name="Picture 2" descr="Image result for 2012 dodge journey"/>
          <p:cNvPicPr>
            <a:picLocks noChangeAspect="1" noChangeArrowheads="1"/>
          </p:cNvPicPr>
          <p:nvPr/>
        </p:nvPicPr>
        <p:blipFill rotWithShape="1">
          <a:blip r:embed="rId8">
            <a:extLst>
              <a:ext uri="{28A0092B-C50C-407E-A947-70E740481C1C}">
                <a14:useLocalDpi xmlns:a14="http://schemas.microsoft.com/office/drawing/2010/main" val="0"/>
              </a:ext>
            </a:extLst>
          </a:blip>
          <a:srcRect l="3906" t="13264" r="3177" b="15347"/>
          <a:stretch/>
        </p:blipFill>
        <p:spPr bwMode="auto">
          <a:xfrm>
            <a:off x="69985" y="1925963"/>
            <a:ext cx="3017520" cy="17387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9986" y="3763207"/>
            <a:ext cx="2951508" cy="830997"/>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2012 Dodge Journey</a:t>
            </a:r>
          </a:p>
        </p:txBody>
      </p:sp>
      <p:sp>
        <p:nvSpPr>
          <p:cNvPr id="32" name="TextBox 31"/>
          <p:cNvSpPr txBox="1"/>
          <p:nvPr/>
        </p:nvSpPr>
        <p:spPr>
          <a:xfrm>
            <a:off x="9240492" y="4832809"/>
            <a:ext cx="2951508" cy="830997"/>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Tree Impact Location</a:t>
            </a:r>
          </a:p>
        </p:txBody>
      </p:sp>
      <p:cxnSp>
        <p:nvCxnSpPr>
          <p:cNvPr id="11" name="Straight Arrow Connector 10"/>
          <p:cNvCxnSpPr>
            <a:stCxn id="32" idx="0"/>
            <a:endCxn id="3" idx="4"/>
          </p:cNvCxnSpPr>
          <p:nvPr/>
        </p:nvCxnSpPr>
        <p:spPr>
          <a:xfrm flipH="1" flipV="1">
            <a:off x="10390415" y="4295120"/>
            <a:ext cx="325831" cy="53768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9840686" y="2351314"/>
            <a:ext cx="1099457" cy="19438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cxnSp>
        <p:nvCxnSpPr>
          <p:cNvPr id="10" name="Straight Arrow Connector 9"/>
          <p:cNvCxnSpPr/>
          <p:nvPr/>
        </p:nvCxnSpPr>
        <p:spPr>
          <a:xfrm flipV="1">
            <a:off x="3831772" y="5562600"/>
            <a:ext cx="87085" cy="4801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171417" y="3864429"/>
            <a:ext cx="231837" cy="4352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659474" y="2392232"/>
            <a:ext cx="87085" cy="4801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798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063" y="731733"/>
            <a:ext cx="1710907" cy="589585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1376" y="657345"/>
            <a:ext cx="1710907" cy="5895855"/>
          </a:xfrm>
          <a:prstGeom prst="rect">
            <a:avLst/>
          </a:prstGeom>
        </p:spPr>
      </p:pic>
      <p:sp>
        <p:nvSpPr>
          <p:cNvPr id="7" name="TextBox 6"/>
          <p:cNvSpPr txBox="1"/>
          <p:nvPr/>
        </p:nvSpPr>
        <p:spPr>
          <a:xfrm>
            <a:off x="0" y="2059424"/>
            <a:ext cx="2951708" cy="707886"/>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Right Acetabulum Fracture AIS 2</a:t>
            </a:r>
          </a:p>
        </p:txBody>
      </p:sp>
      <p:cxnSp>
        <p:nvCxnSpPr>
          <p:cNvPr id="9" name="Straight Connector 8"/>
          <p:cNvCxnSpPr>
            <a:stCxn id="7" idx="2"/>
          </p:cNvCxnSpPr>
          <p:nvPr/>
        </p:nvCxnSpPr>
        <p:spPr>
          <a:xfrm>
            <a:off x="1475854" y="2767310"/>
            <a:ext cx="1831671" cy="7814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86495" y="4759192"/>
            <a:ext cx="2671011" cy="707886"/>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Left Knee Abrasion AIS 1</a:t>
            </a:r>
          </a:p>
        </p:txBody>
      </p:sp>
      <p:cxnSp>
        <p:nvCxnSpPr>
          <p:cNvPr id="13" name="Straight Connector 12"/>
          <p:cNvCxnSpPr>
            <a:stCxn id="12" idx="1"/>
          </p:cNvCxnSpPr>
          <p:nvPr/>
        </p:nvCxnSpPr>
        <p:spPr>
          <a:xfrm flipH="1" flipV="1">
            <a:off x="3866191" y="4912993"/>
            <a:ext cx="720304" cy="2001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55866" y="3201559"/>
            <a:ext cx="3186123" cy="707886"/>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Right Acetabulum Fracture AIS 2</a:t>
            </a:r>
          </a:p>
        </p:txBody>
      </p:sp>
      <p:cxnSp>
        <p:nvCxnSpPr>
          <p:cNvPr id="17" name="Straight Connector 16"/>
          <p:cNvCxnSpPr>
            <a:stCxn id="16" idx="3"/>
          </p:cNvCxnSpPr>
          <p:nvPr/>
        </p:nvCxnSpPr>
        <p:spPr>
          <a:xfrm flipV="1">
            <a:off x="7641989" y="3372934"/>
            <a:ext cx="1047384" cy="1825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19459" y="1228427"/>
            <a:ext cx="2997623" cy="707886"/>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Cerebral Concussion AIS 2</a:t>
            </a:r>
          </a:p>
        </p:txBody>
      </p:sp>
      <p:cxnSp>
        <p:nvCxnSpPr>
          <p:cNvPr id="20" name="Straight Connector 19"/>
          <p:cNvCxnSpPr>
            <a:stCxn id="19" idx="3"/>
          </p:cNvCxnSpPr>
          <p:nvPr/>
        </p:nvCxnSpPr>
        <p:spPr>
          <a:xfrm flipV="1">
            <a:off x="7717082" y="923630"/>
            <a:ext cx="1133003" cy="6587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72180" y="1643926"/>
            <a:ext cx="2384283" cy="707886"/>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Left Incisor Fracture AIS 1</a:t>
            </a:r>
          </a:p>
        </p:txBody>
      </p:sp>
      <p:cxnSp>
        <p:nvCxnSpPr>
          <p:cNvPr id="23" name="Straight Connector 22"/>
          <p:cNvCxnSpPr>
            <a:endCxn id="22" idx="1"/>
          </p:cNvCxnSpPr>
          <p:nvPr/>
        </p:nvCxnSpPr>
        <p:spPr>
          <a:xfrm>
            <a:off x="8991515" y="1253910"/>
            <a:ext cx="880665" cy="7439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04074" y="151152"/>
            <a:ext cx="4404883"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Driver Injuries</a:t>
            </a:r>
          </a:p>
        </p:txBody>
      </p:sp>
      <p:sp>
        <p:nvSpPr>
          <p:cNvPr id="31" name="TextBox 30"/>
          <p:cNvSpPr txBox="1"/>
          <p:nvPr/>
        </p:nvSpPr>
        <p:spPr>
          <a:xfrm>
            <a:off x="6804387" y="145710"/>
            <a:ext cx="4404883"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Passenger Injuries</a:t>
            </a:r>
          </a:p>
        </p:txBody>
      </p:sp>
    </p:spTree>
    <p:extLst>
      <p:ext uri="{BB962C8B-B14F-4D97-AF65-F5344CB8AC3E}">
        <p14:creationId xmlns:p14="http://schemas.microsoft.com/office/powerpoint/2010/main" val="3854193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NCHRP 17-43 Example:</a:t>
            </a:r>
            <a:br>
              <a:rPr lang="en-US" sz="4000" dirty="0"/>
            </a:br>
            <a:r>
              <a:rPr lang="en-US" sz="4000" dirty="0"/>
              <a:t>Road Data</a:t>
            </a:r>
          </a:p>
        </p:txBody>
      </p:sp>
      <p:grpSp>
        <p:nvGrpSpPr>
          <p:cNvPr id="7" name="Group 6"/>
          <p:cNvGrpSpPr/>
          <p:nvPr/>
        </p:nvGrpSpPr>
        <p:grpSpPr>
          <a:xfrm>
            <a:off x="622646" y="-131921"/>
            <a:ext cx="8532685" cy="6989921"/>
            <a:chOff x="419897" y="-131921"/>
            <a:chExt cx="8532685" cy="6989921"/>
          </a:xfrm>
        </p:grpSpPr>
        <p:pic>
          <p:nvPicPr>
            <p:cNvPr id="5" name="Picture 4"/>
            <p:cNvPicPr>
              <a:picLocks noChangeAspect="1"/>
            </p:cNvPicPr>
            <p:nvPr/>
          </p:nvPicPr>
          <p:blipFill rotWithShape="1">
            <a:blip r:embed="rId2"/>
            <a:srcRect l="19860" t="2687" r="4563" b="25901"/>
            <a:stretch/>
          </p:blipFill>
          <p:spPr>
            <a:xfrm>
              <a:off x="2884952" y="1894867"/>
              <a:ext cx="3283231" cy="4963133"/>
            </a:xfrm>
            <a:prstGeom prst="rect">
              <a:avLst/>
            </a:prstGeom>
            <a:ln>
              <a:noFill/>
            </a:ln>
          </p:spPr>
        </p:pic>
        <p:grpSp>
          <p:nvGrpSpPr>
            <p:cNvPr id="26" name="Group 25"/>
            <p:cNvGrpSpPr/>
            <p:nvPr/>
          </p:nvGrpSpPr>
          <p:grpSpPr>
            <a:xfrm>
              <a:off x="6207197" y="1904393"/>
              <a:ext cx="2745385" cy="4953607"/>
              <a:chOff x="3346711" y="1780677"/>
              <a:chExt cx="2745385" cy="4953607"/>
            </a:xfrm>
          </p:grpSpPr>
          <p:grpSp>
            <p:nvGrpSpPr>
              <p:cNvPr id="21" name="Group 20"/>
              <p:cNvGrpSpPr>
                <a:grpSpLocks noChangeAspect="1"/>
              </p:cNvGrpSpPr>
              <p:nvPr/>
            </p:nvGrpSpPr>
            <p:grpSpPr>
              <a:xfrm>
                <a:off x="3346711" y="5088364"/>
                <a:ext cx="2743200" cy="1645920"/>
                <a:chOff x="2151929" y="1547796"/>
                <a:chExt cx="3200400" cy="1920240"/>
              </a:xfrm>
            </p:grpSpPr>
            <p:pic>
              <p:nvPicPr>
                <p:cNvPr id="20" name="Picture 19"/>
                <p:cNvPicPr>
                  <a:picLocks noChangeAspect="1"/>
                </p:cNvPicPr>
                <p:nvPr/>
              </p:nvPicPr>
              <p:blipFill rotWithShape="1">
                <a:blip r:embed="rId3"/>
                <a:srcRect b="20000"/>
                <a:stretch/>
              </p:blipFill>
              <p:spPr>
                <a:xfrm>
                  <a:off x="2151929" y="1547796"/>
                  <a:ext cx="3200400" cy="1920240"/>
                </a:xfrm>
                <a:prstGeom prst="rect">
                  <a:avLst/>
                </a:prstGeom>
                <a:ln>
                  <a:solidFill>
                    <a:schemeClr val="tx1"/>
                  </a:solidFill>
                </a:ln>
              </p:spPr>
            </p:pic>
            <p:sp>
              <p:nvSpPr>
                <p:cNvPr id="23" name="Oval 22"/>
                <p:cNvSpPr/>
                <p:nvPr/>
              </p:nvSpPr>
              <p:spPr>
                <a:xfrm>
                  <a:off x="3686430" y="2289770"/>
                  <a:ext cx="91440" cy="914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Verdana" panose="020B0604030504040204" pitchFamily="34" charset="0"/>
                    <a:ea typeface="Verdana" panose="020B0604030504040204" pitchFamily="34" charset="0"/>
                  </a:endParaRPr>
                </a:p>
              </p:txBody>
            </p:sp>
          </p:grpSp>
          <p:grpSp>
            <p:nvGrpSpPr>
              <p:cNvPr id="22" name="Group 21"/>
              <p:cNvGrpSpPr>
                <a:grpSpLocks noChangeAspect="1"/>
              </p:cNvGrpSpPr>
              <p:nvPr/>
            </p:nvGrpSpPr>
            <p:grpSpPr>
              <a:xfrm>
                <a:off x="3348896" y="3432505"/>
                <a:ext cx="2743200" cy="1645920"/>
                <a:chOff x="5506375" y="1933321"/>
                <a:chExt cx="3200400" cy="1920240"/>
              </a:xfrm>
            </p:grpSpPr>
            <p:pic>
              <p:nvPicPr>
                <p:cNvPr id="16" name="Picture 15"/>
                <p:cNvPicPr>
                  <a:picLocks noChangeAspect="1"/>
                </p:cNvPicPr>
                <p:nvPr/>
              </p:nvPicPr>
              <p:blipFill rotWithShape="1">
                <a:blip r:embed="rId4"/>
                <a:srcRect t="16064" b="3936"/>
                <a:stretch/>
              </p:blipFill>
              <p:spPr>
                <a:xfrm>
                  <a:off x="5506375" y="1933321"/>
                  <a:ext cx="3200400" cy="1920240"/>
                </a:xfrm>
                <a:prstGeom prst="rect">
                  <a:avLst/>
                </a:prstGeom>
                <a:ln>
                  <a:solidFill>
                    <a:schemeClr val="tx1"/>
                  </a:solidFill>
                </a:ln>
              </p:spPr>
            </p:pic>
            <p:sp>
              <p:nvSpPr>
                <p:cNvPr id="17" name="Oval 16"/>
                <p:cNvSpPr/>
                <p:nvPr/>
              </p:nvSpPr>
              <p:spPr>
                <a:xfrm>
                  <a:off x="6853191" y="2451650"/>
                  <a:ext cx="274320" cy="2734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Verdana" panose="020B0604030504040204" pitchFamily="34" charset="0"/>
                    <a:ea typeface="Verdana" panose="020B0604030504040204" pitchFamily="34" charset="0"/>
                  </a:endParaRPr>
                </a:p>
              </p:txBody>
            </p:sp>
          </p:grpSp>
          <p:grpSp>
            <p:nvGrpSpPr>
              <p:cNvPr id="25" name="Group 24"/>
              <p:cNvGrpSpPr>
                <a:grpSpLocks noChangeAspect="1"/>
              </p:cNvGrpSpPr>
              <p:nvPr/>
            </p:nvGrpSpPr>
            <p:grpSpPr>
              <a:xfrm>
                <a:off x="3348700" y="1780677"/>
                <a:ext cx="2743200" cy="1645920"/>
                <a:chOff x="8849707" y="1733727"/>
                <a:chExt cx="3200400" cy="1920240"/>
              </a:xfrm>
            </p:grpSpPr>
            <p:pic>
              <p:nvPicPr>
                <p:cNvPr id="19" name="Picture 18"/>
                <p:cNvPicPr>
                  <a:picLocks noChangeAspect="1"/>
                </p:cNvPicPr>
                <p:nvPr/>
              </p:nvPicPr>
              <p:blipFill rotWithShape="1">
                <a:blip r:embed="rId5"/>
                <a:srcRect t="7282" b="12716"/>
                <a:stretch/>
              </p:blipFill>
              <p:spPr>
                <a:xfrm>
                  <a:off x="8849707" y="1733727"/>
                  <a:ext cx="3200400" cy="1920240"/>
                </a:xfrm>
                <a:prstGeom prst="rect">
                  <a:avLst/>
                </a:prstGeom>
                <a:ln>
                  <a:solidFill>
                    <a:schemeClr val="tx1"/>
                  </a:solidFill>
                </a:ln>
              </p:spPr>
            </p:pic>
            <p:sp>
              <p:nvSpPr>
                <p:cNvPr id="24" name="Oval 23"/>
                <p:cNvSpPr/>
                <p:nvPr/>
              </p:nvSpPr>
              <p:spPr>
                <a:xfrm>
                  <a:off x="10532072" y="2671883"/>
                  <a:ext cx="4572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Verdana" panose="020B0604030504040204" pitchFamily="34" charset="0"/>
                    <a:ea typeface="Verdana" panose="020B0604030504040204" pitchFamily="34" charset="0"/>
                  </a:endParaRPr>
                </a:p>
              </p:txBody>
            </p:sp>
          </p:grpSp>
        </p:grpSp>
        <p:sp>
          <p:nvSpPr>
            <p:cNvPr id="29" name="Arc 28"/>
            <p:cNvSpPr/>
            <p:nvPr/>
          </p:nvSpPr>
          <p:spPr>
            <a:xfrm>
              <a:off x="3379887" y="-131921"/>
              <a:ext cx="786581" cy="5344001"/>
            </a:xfrm>
            <a:prstGeom prst="arc">
              <a:avLst>
                <a:gd name="adj1" fmla="val 18117425"/>
                <a:gd name="adj2" fmla="val 4908345"/>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Verdana" panose="020B0604030504040204" pitchFamily="34" charset="0"/>
                <a:ea typeface="Verdana" panose="020B0604030504040204" pitchFamily="34" charset="0"/>
              </a:endParaRPr>
            </a:p>
          </p:txBody>
        </p:sp>
        <p:cxnSp>
          <p:nvCxnSpPr>
            <p:cNvPr id="38" name="Straight Connector 37"/>
            <p:cNvCxnSpPr/>
            <p:nvPr/>
          </p:nvCxnSpPr>
          <p:spPr>
            <a:xfrm flipH="1">
              <a:off x="1870759" y="3258865"/>
              <a:ext cx="2268671" cy="177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70759" y="2708527"/>
              <a:ext cx="2265437" cy="400110"/>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rPr>
                <a:t>Radius: 310 m</a:t>
              </a:r>
            </a:p>
          </p:txBody>
        </p:sp>
        <p:cxnSp>
          <p:nvCxnSpPr>
            <p:cNvPr id="41" name="Straight Connector 40"/>
            <p:cNvCxnSpPr/>
            <p:nvPr/>
          </p:nvCxnSpPr>
          <p:spPr>
            <a:xfrm>
              <a:off x="3389719" y="6524518"/>
              <a:ext cx="365760" cy="4916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19897" y="6187532"/>
              <a:ext cx="2861872" cy="400110"/>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rPr>
                <a:t>Lane Width: 3.2 m</a:t>
              </a:r>
            </a:p>
          </p:txBody>
        </p:sp>
        <p:grpSp>
          <p:nvGrpSpPr>
            <p:cNvPr id="45" name="Group 44"/>
            <p:cNvGrpSpPr/>
            <p:nvPr/>
          </p:nvGrpSpPr>
          <p:grpSpPr>
            <a:xfrm rot="405112">
              <a:off x="4114137" y="3698646"/>
              <a:ext cx="457201" cy="457200"/>
              <a:chOff x="7728154" y="5167020"/>
              <a:chExt cx="457201" cy="457200"/>
            </a:xfrm>
          </p:grpSpPr>
          <p:cxnSp>
            <p:nvCxnSpPr>
              <p:cNvPr id="44" name="Straight Arrow Connector 43"/>
              <p:cNvCxnSpPr/>
              <p:nvPr/>
            </p:nvCxnSpPr>
            <p:spPr>
              <a:xfrm flipV="1">
                <a:off x="7728155" y="51670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V="1">
                <a:off x="7956755" y="5395620"/>
                <a:ext cx="0" cy="4572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 name="TextBox 8"/>
          <p:cNvSpPr txBox="1"/>
          <p:nvPr/>
        </p:nvSpPr>
        <p:spPr>
          <a:xfrm>
            <a:off x="9369046" y="3585208"/>
            <a:ext cx="2648783" cy="707886"/>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rPr>
              <a:t>Right Lane Marking: None</a:t>
            </a:r>
          </a:p>
        </p:txBody>
      </p:sp>
      <p:cxnSp>
        <p:nvCxnSpPr>
          <p:cNvPr id="33" name="Straight Connector 32"/>
          <p:cNvCxnSpPr>
            <a:stCxn id="9" idx="1"/>
          </p:cNvCxnSpPr>
          <p:nvPr/>
        </p:nvCxnSpPr>
        <p:spPr>
          <a:xfrm flipH="1">
            <a:off x="7086600" y="3939151"/>
            <a:ext cx="2282446" cy="632849"/>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418906" y="5032653"/>
            <a:ext cx="2773094" cy="707886"/>
          </a:xfrm>
          <a:prstGeom prst="rect">
            <a:avLst/>
          </a:prstGeom>
          <a:solidFill>
            <a:schemeClr val="bg1"/>
          </a:solidFill>
        </p:spPr>
        <p:txBody>
          <a:bodyPr wrap="square" rtlCol="0">
            <a:spAutoFit/>
          </a:bodyPr>
          <a:lstStyle/>
          <a:p>
            <a:r>
              <a:rPr lang="en-US" sz="2000" dirty="0">
                <a:latin typeface="Verdana" panose="020B0604030504040204" pitchFamily="34" charset="0"/>
                <a:ea typeface="Verdana" panose="020B0604030504040204" pitchFamily="34" charset="0"/>
              </a:rPr>
              <a:t>Left Lane Marking: Double Solid Yellow</a:t>
            </a:r>
          </a:p>
        </p:txBody>
      </p:sp>
      <p:cxnSp>
        <p:nvCxnSpPr>
          <p:cNvPr id="36" name="Straight Connector 35"/>
          <p:cNvCxnSpPr>
            <a:stCxn id="35" idx="1"/>
          </p:cNvCxnSpPr>
          <p:nvPr/>
        </p:nvCxnSpPr>
        <p:spPr>
          <a:xfrm flipH="1">
            <a:off x="7086600" y="5386596"/>
            <a:ext cx="2332306" cy="874819"/>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214120"/>
      </p:ext>
    </p:extLst>
  </p:cSld>
  <p:clrMapOvr>
    <a:masterClrMapping/>
  </p:clrMapOvr>
</p:sld>
</file>

<file path=ppt/theme/theme1.xml><?xml version="1.0" encoding="utf-8"?>
<a:theme xmlns:a="http://schemas.openxmlformats.org/drawingml/2006/main" name="VT_Theme">
  <a:themeElements>
    <a:clrScheme name="VT">
      <a:dk1>
        <a:sysClr val="windowText" lastClr="000000"/>
      </a:dk1>
      <a:lt1>
        <a:sysClr val="window" lastClr="FFFFFF"/>
      </a:lt1>
      <a:dk2>
        <a:srgbClr val="75787B"/>
      </a:dk2>
      <a:lt2>
        <a:srgbClr val="E5E1E6"/>
      </a:lt2>
      <a:accent1>
        <a:srgbClr val="831F41"/>
      </a:accent1>
      <a:accent2>
        <a:srgbClr val="E87722"/>
      </a:accent2>
      <a:accent3>
        <a:srgbClr val="642667"/>
      </a:accent3>
      <a:accent4>
        <a:srgbClr val="CE0058"/>
      </a:accent4>
      <a:accent5>
        <a:srgbClr val="508590"/>
      </a:accent5>
      <a:accent6>
        <a:srgbClr val="F7EA48"/>
      </a:accent6>
      <a:hlink>
        <a:srgbClr val="2CD5C4"/>
      </a:hlink>
      <a:folHlink>
        <a:srgbClr val="D7D2CB"/>
      </a:folHlink>
    </a:clrScheme>
    <a:fontScheme name="VT">
      <a:majorFont>
        <a:latin typeface="Acherus Grotesque Medium"/>
        <a:ea typeface=""/>
        <a:cs typeface=""/>
      </a:majorFont>
      <a:minorFont>
        <a:latin typeface="Acherus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T_Theme" id="{2BF5FCB9-B73E-4C3E-A114-FD60BEDED5BC}" vid="{C1281A4C-DAE8-4F96-846A-781E5D64AC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13815</TotalTime>
  <Words>1476</Words>
  <Application>Microsoft Office PowerPoint</Application>
  <PresentationFormat>Widescreen</PresentationFormat>
  <Paragraphs>166</Paragraphs>
  <Slides>20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Verdana</vt:lpstr>
      <vt:lpstr>Arial</vt:lpstr>
      <vt:lpstr>Acherus Grotesque Regular</vt:lpstr>
      <vt:lpstr>Wingdings</vt:lpstr>
      <vt:lpstr>Calibri</vt:lpstr>
      <vt:lpstr>Acherus Grotesque Medium</vt:lpstr>
      <vt:lpstr>VT_Theme</vt:lpstr>
      <vt:lpstr>NCHRP Project 17-43  Long-Term Roadside Crash Data Collection Program</vt:lpstr>
      <vt:lpstr>NCHRP 17-43</vt:lpstr>
      <vt:lpstr>Database Development</vt:lpstr>
      <vt:lpstr>NCHRP 17-43 =  NASS/CDS + Roadside Data</vt:lpstr>
      <vt:lpstr>Database Development</vt:lpstr>
      <vt:lpstr>NCHRP 17-43 Type of First Impact Events</vt:lpstr>
      <vt:lpstr>NCHRP 17-43 Example Case</vt:lpstr>
      <vt:lpstr>PowerPoint Presentation</vt:lpstr>
      <vt:lpstr>NCHRP 17-43 Example: Road Data</vt:lpstr>
      <vt:lpstr>NCHRP 17-43 Example:  Roadside Data</vt:lpstr>
      <vt:lpstr>NCHRP 17-43 Example:  Trajectory and Object Struck Data</vt:lpstr>
      <vt:lpstr>NCHRP 17-43 Example:  Reconstructions</vt:lpstr>
      <vt:lpstr>NCHRP 17-43 EDR Validation</vt:lpstr>
      <vt:lpstr>Research Findings: Comparison with NCHRP 17-22</vt:lpstr>
      <vt:lpstr>Research Findings: Impact Conditions Compared to MASH</vt:lpstr>
      <vt:lpstr>Research Findings: Corridor Method for Barrier Length of Need</vt:lpstr>
      <vt:lpstr>Recommendations: Improved LON Procedure</vt:lpstr>
      <vt:lpstr>Recommendations: Revisit Run-Off-Road Crash Analyses</vt:lpstr>
      <vt:lpstr>Recommendations: Continued Retrospective Data Collection</vt:lpstr>
      <vt:lpstr>Recommendations: Prospective Data Collection</vt:lpstr>
    </vt:vector>
  </TitlesOfParts>
  <Company>Virginia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NCHRP 17-43  In-Depth Roadside Crash Database</dc:title>
  <dc:creator>Luke Riexinger</dc:creator>
  <cp:lastModifiedBy>Chafee, Ellen</cp:lastModifiedBy>
  <cp:revision>121</cp:revision>
  <dcterms:created xsi:type="dcterms:W3CDTF">2019-07-10T16:16:11Z</dcterms:created>
  <dcterms:modified xsi:type="dcterms:W3CDTF">2023-05-30T14:07:22Z</dcterms:modified>
</cp:coreProperties>
</file>