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2" r:id="rId1"/>
  </p:sldMasterIdLst>
  <p:notesMasterIdLst>
    <p:notesMasterId r:id="rId27"/>
  </p:notesMasterIdLst>
  <p:sldIdLst>
    <p:sldId id="257" r:id="rId2"/>
    <p:sldId id="292" r:id="rId3"/>
    <p:sldId id="275" r:id="rId4"/>
    <p:sldId id="280" r:id="rId5"/>
    <p:sldId id="281" r:id="rId6"/>
    <p:sldId id="308" r:id="rId7"/>
    <p:sldId id="282" r:id="rId8"/>
    <p:sldId id="284" r:id="rId9"/>
    <p:sldId id="305" r:id="rId10"/>
    <p:sldId id="301" r:id="rId11"/>
    <p:sldId id="304" r:id="rId12"/>
    <p:sldId id="286" r:id="rId13"/>
    <p:sldId id="288" r:id="rId14"/>
    <p:sldId id="289" r:id="rId15"/>
    <p:sldId id="306" r:id="rId16"/>
    <p:sldId id="302" r:id="rId17"/>
    <p:sldId id="298" r:id="rId18"/>
    <p:sldId id="297" r:id="rId19"/>
    <p:sldId id="295" r:id="rId20"/>
    <p:sldId id="307" r:id="rId21"/>
    <p:sldId id="296" r:id="rId22"/>
    <p:sldId id="310" r:id="rId23"/>
    <p:sldId id="309" r:id="rId24"/>
    <p:sldId id="311" r:id="rId25"/>
    <p:sldId id="31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091149-DDC2-4FEA-BF91-6D3EE8848B69}">
          <p14:sldIdLst>
            <p14:sldId id="257"/>
            <p14:sldId id="292"/>
            <p14:sldId id="275"/>
            <p14:sldId id="280"/>
            <p14:sldId id="281"/>
            <p14:sldId id="308"/>
          </p14:sldIdLst>
        </p14:section>
        <p14:section name="Research Performed" id="{B47A22A8-0A2A-4E84-8F6F-69BEA84071AF}">
          <p14:sldIdLst>
            <p14:sldId id="282"/>
            <p14:sldId id="284"/>
            <p14:sldId id="305"/>
            <p14:sldId id="301"/>
            <p14:sldId id="304"/>
          </p14:sldIdLst>
        </p14:section>
        <p14:section name="Analysis" id="{0D110276-A76E-49FF-8387-D6C943B23E8C}">
          <p14:sldIdLst>
            <p14:sldId id="286"/>
            <p14:sldId id="288"/>
            <p14:sldId id="289"/>
            <p14:sldId id="306"/>
          </p14:sldIdLst>
        </p14:section>
        <p14:section name="Secure Collaboration Tool" id="{4F47136A-7BA3-4898-98AF-D9CD290FD625}">
          <p14:sldIdLst>
            <p14:sldId id="302"/>
            <p14:sldId id="298"/>
            <p14:sldId id="297"/>
            <p14:sldId id="295"/>
            <p14:sldId id="307"/>
            <p14:sldId id="296"/>
            <p14:sldId id="310"/>
            <p14:sldId id="309"/>
            <p14:sldId id="311"/>
            <p14:sldId id="3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95DAB0-D82A-A24B-F068-03E3442A2887}" name="Randolph, Lynne A." initials="LAR" userId="Randolph, Lynne 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0" autoAdjust="0"/>
    <p:restoredTop sz="85696" autoAdjust="0"/>
  </p:normalViewPr>
  <p:slideViewPr>
    <p:cSldViewPr snapToGrid="0">
      <p:cViewPr varScale="1">
        <p:scale>
          <a:sx n="45" d="100"/>
          <a:sy n="45" d="100"/>
        </p:scale>
        <p:origin x="904" y="4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www.flickr.com/photos/mikemacmarketing/35366000233" TargetMode="External"/><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hyperlink" Target="https://www.flickr.com/photos/mikemacmarketing/35366000233" TargetMode="External"/><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0C3BC-16E4-4FCE-9D27-7E7F601DDE88}"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C461321F-4C31-4BBF-80A4-5B736DF04EEF}">
      <dgm:prSet custT="1"/>
      <dgm:spPr/>
      <dgm:t>
        <a:bodyPr/>
        <a:lstStyle/>
        <a:p>
          <a:r>
            <a:rPr lang="en-US" sz="2800" dirty="0"/>
            <a:t>Project purpose and goals</a:t>
          </a:r>
        </a:p>
      </dgm:t>
    </dgm:pt>
    <dgm:pt modelId="{66415542-770D-42B7-A7AF-233E1E869BC3}" type="parTrans" cxnId="{A96DC262-A60A-4AE2-8DC4-1C59EAA13EDC}">
      <dgm:prSet/>
      <dgm:spPr/>
      <dgm:t>
        <a:bodyPr/>
        <a:lstStyle/>
        <a:p>
          <a:endParaRPr lang="en-US"/>
        </a:p>
      </dgm:t>
    </dgm:pt>
    <dgm:pt modelId="{3FECDDD1-93EE-4847-B96F-FDE0412BCA27}" type="sibTrans" cxnId="{A96DC262-A60A-4AE2-8DC4-1C59EAA13EDC}">
      <dgm:prSet phldrT="01" phldr="0"/>
      <dgm:spPr/>
      <dgm:t>
        <a:bodyPr/>
        <a:lstStyle/>
        <a:p>
          <a:r>
            <a:rPr lang="en-US"/>
            <a:t>01</a:t>
          </a:r>
        </a:p>
      </dgm:t>
    </dgm:pt>
    <dgm:pt modelId="{274B203A-7AB9-4B5D-A751-C88493437B29}">
      <dgm:prSet custT="1"/>
      <dgm:spPr/>
      <dgm:t>
        <a:bodyPr/>
        <a:lstStyle/>
        <a:p>
          <a:r>
            <a:rPr lang="en-US" sz="2800" dirty="0"/>
            <a:t>Research performed</a:t>
          </a:r>
        </a:p>
      </dgm:t>
    </dgm:pt>
    <dgm:pt modelId="{D8B7C0AB-B031-4707-AF90-C89FD2E7096F}" type="parTrans" cxnId="{38C00D40-F021-4331-8ECF-44AFD203DBEF}">
      <dgm:prSet/>
      <dgm:spPr/>
      <dgm:t>
        <a:bodyPr/>
        <a:lstStyle/>
        <a:p>
          <a:endParaRPr lang="en-US"/>
        </a:p>
      </dgm:t>
    </dgm:pt>
    <dgm:pt modelId="{A1A8D879-FB60-4A63-B41A-7490313BA114}" type="sibTrans" cxnId="{38C00D40-F021-4331-8ECF-44AFD203DBEF}">
      <dgm:prSet phldrT="02" phldr="0"/>
      <dgm:spPr/>
      <dgm:t>
        <a:bodyPr/>
        <a:lstStyle/>
        <a:p>
          <a:r>
            <a:rPr lang="en-US"/>
            <a:t>02</a:t>
          </a:r>
        </a:p>
      </dgm:t>
    </dgm:pt>
    <dgm:pt modelId="{F1979D27-03FA-47E0-A1C1-2D8410B73B9A}">
      <dgm:prSet custT="1"/>
      <dgm:spPr/>
      <dgm:t>
        <a:bodyPr/>
        <a:lstStyle/>
        <a:p>
          <a:r>
            <a:rPr lang="en-US" sz="2800" dirty="0"/>
            <a:t>Analysis and approach</a:t>
          </a:r>
        </a:p>
      </dgm:t>
    </dgm:pt>
    <dgm:pt modelId="{0FFC67E2-52B1-419A-9180-EAA97BD72201}" type="parTrans" cxnId="{6B8F0BC6-2CFA-4426-8E99-6479D8793FDE}">
      <dgm:prSet/>
      <dgm:spPr/>
      <dgm:t>
        <a:bodyPr/>
        <a:lstStyle/>
        <a:p>
          <a:endParaRPr lang="en-US"/>
        </a:p>
      </dgm:t>
    </dgm:pt>
    <dgm:pt modelId="{553F2D4A-CCE5-45B7-B1AF-8B7B0C683297}" type="sibTrans" cxnId="{6B8F0BC6-2CFA-4426-8E99-6479D8793FDE}">
      <dgm:prSet phldrT="03" phldr="0"/>
      <dgm:spPr/>
      <dgm:t>
        <a:bodyPr/>
        <a:lstStyle/>
        <a:p>
          <a:r>
            <a:rPr lang="en-US"/>
            <a:t>03</a:t>
          </a:r>
        </a:p>
      </dgm:t>
    </dgm:pt>
    <dgm:pt modelId="{3E53678C-B543-46DC-AE6A-1F27BB632A8E}">
      <dgm:prSet custT="1"/>
      <dgm:spPr/>
      <dgm:t>
        <a:bodyPr/>
        <a:lstStyle/>
        <a:p>
          <a:r>
            <a:rPr lang="en-US" sz="2800" dirty="0"/>
            <a:t>Secure Collaboration Tool</a:t>
          </a:r>
        </a:p>
      </dgm:t>
    </dgm:pt>
    <dgm:pt modelId="{CC4AFBF0-8C65-4E3B-95EC-5C1E9D989F46}" type="parTrans" cxnId="{668CAACE-4785-4444-B9A9-8DE655E3309F}">
      <dgm:prSet/>
      <dgm:spPr/>
      <dgm:t>
        <a:bodyPr/>
        <a:lstStyle/>
        <a:p>
          <a:endParaRPr lang="en-US"/>
        </a:p>
      </dgm:t>
    </dgm:pt>
    <dgm:pt modelId="{3DF945C9-E51E-48A5-8D3B-A337BEF90F70}" type="sibTrans" cxnId="{668CAACE-4785-4444-B9A9-8DE655E3309F}">
      <dgm:prSet phldrT="04" phldr="0"/>
      <dgm:spPr/>
      <dgm:t>
        <a:bodyPr/>
        <a:lstStyle/>
        <a:p>
          <a:r>
            <a:rPr lang="en-US"/>
            <a:t>04</a:t>
          </a:r>
        </a:p>
      </dgm:t>
    </dgm:pt>
    <dgm:pt modelId="{BF41F63E-479D-49F6-B05C-9995B87F6BFB}" type="pres">
      <dgm:prSet presAssocID="{EC80C3BC-16E4-4FCE-9D27-7E7F601DDE88}" presName="Name0" presStyleCnt="0">
        <dgm:presLayoutVars>
          <dgm:animLvl val="lvl"/>
          <dgm:resizeHandles val="exact"/>
        </dgm:presLayoutVars>
      </dgm:prSet>
      <dgm:spPr/>
    </dgm:pt>
    <dgm:pt modelId="{917142B8-6698-4ECC-BDA7-F48015A17102}" type="pres">
      <dgm:prSet presAssocID="{C461321F-4C31-4BBF-80A4-5B736DF04EEF}" presName="compositeNode" presStyleCnt="0">
        <dgm:presLayoutVars>
          <dgm:bulletEnabled val="1"/>
        </dgm:presLayoutVars>
      </dgm:prSet>
      <dgm:spPr/>
    </dgm:pt>
    <dgm:pt modelId="{FC47E1E0-08CF-4866-906A-1926AC20F17F}" type="pres">
      <dgm:prSet presAssocID="{C461321F-4C31-4BBF-80A4-5B736DF04EEF}" presName="bgRect" presStyleLbl="alignNode1" presStyleIdx="0" presStyleCnt="4"/>
      <dgm:spPr/>
    </dgm:pt>
    <dgm:pt modelId="{9CECEA3B-97F5-4085-9C4D-5B9DCCA84E80}" type="pres">
      <dgm:prSet presAssocID="{3FECDDD1-93EE-4847-B96F-FDE0412BCA27}" presName="sibTransNodeRect" presStyleLbl="alignNode1" presStyleIdx="0" presStyleCnt="4">
        <dgm:presLayoutVars>
          <dgm:chMax val="0"/>
          <dgm:bulletEnabled val="1"/>
        </dgm:presLayoutVars>
      </dgm:prSet>
      <dgm:spPr/>
    </dgm:pt>
    <dgm:pt modelId="{42ADAC77-F629-434D-AA5A-48BC741BD78A}" type="pres">
      <dgm:prSet presAssocID="{C461321F-4C31-4BBF-80A4-5B736DF04EEF}" presName="nodeRect" presStyleLbl="alignNode1" presStyleIdx="0" presStyleCnt="4">
        <dgm:presLayoutVars>
          <dgm:bulletEnabled val="1"/>
        </dgm:presLayoutVars>
      </dgm:prSet>
      <dgm:spPr/>
    </dgm:pt>
    <dgm:pt modelId="{5A4EEFAA-8DCD-4565-80E0-E13874B1CB70}" type="pres">
      <dgm:prSet presAssocID="{3FECDDD1-93EE-4847-B96F-FDE0412BCA27}" presName="sibTrans" presStyleCnt="0"/>
      <dgm:spPr/>
    </dgm:pt>
    <dgm:pt modelId="{1440A7DD-40FB-4830-A90B-60F99480E47E}" type="pres">
      <dgm:prSet presAssocID="{274B203A-7AB9-4B5D-A751-C88493437B29}" presName="compositeNode" presStyleCnt="0">
        <dgm:presLayoutVars>
          <dgm:bulletEnabled val="1"/>
        </dgm:presLayoutVars>
      </dgm:prSet>
      <dgm:spPr/>
    </dgm:pt>
    <dgm:pt modelId="{AF8BCE07-A1BD-4958-B4AE-EA6A22738BEC}" type="pres">
      <dgm:prSet presAssocID="{274B203A-7AB9-4B5D-A751-C88493437B29}" presName="bgRect" presStyleLbl="alignNode1" presStyleIdx="1" presStyleCnt="4"/>
      <dgm:spPr/>
    </dgm:pt>
    <dgm:pt modelId="{3813EFB7-E3F1-4C34-B230-1A3AAC2FD4F1}" type="pres">
      <dgm:prSet presAssocID="{A1A8D879-FB60-4A63-B41A-7490313BA114}" presName="sibTransNodeRect" presStyleLbl="alignNode1" presStyleIdx="1" presStyleCnt="4">
        <dgm:presLayoutVars>
          <dgm:chMax val="0"/>
          <dgm:bulletEnabled val="1"/>
        </dgm:presLayoutVars>
      </dgm:prSet>
      <dgm:spPr/>
    </dgm:pt>
    <dgm:pt modelId="{7FF05A0C-5A75-4B13-AA10-DE754D169412}" type="pres">
      <dgm:prSet presAssocID="{274B203A-7AB9-4B5D-A751-C88493437B29}" presName="nodeRect" presStyleLbl="alignNode1" presStyleIdx="1" presStyleCnt="4">
        <dgm:presLayoutVars>
          <dgm:bulletEnabled val="1"/>
        </dgm:presLayoutVars>
      </dgm:prSet>
      <dgm:spPr/>
    </dgm:pt>
    <dgm:pt modelId="{9ACF12B2-43B4-445B-85A9-1E6FCBD7F696}" type="pres">
      <dgm:prSet presAssocID="{A1A8D879-FB60-4A63-B41A-7490313BA114}" presName="sibTrans" presStyleCnt="0"/>
      <dgm:spPr/>
    </dgm:pt>
    <dgm:pt modelId="{E980AB3A-EA09-4CD6-B40C-7CBA6C4F6989}" type="pres">
      <dgm:prSet presAssocID="{F1979D27-03FA-47E0-A1C1-2D8410B73B9A}" presName="compositeNode" presStyleCnt="0">
        <dgm:presLayoutVars>
          <dgm:bulletEnabled val="1"/>
        </dgm:presLayoutVars>
      </dgm:prSet>
      <dgm:spPr/>
    </dgm:pt>
    <dgm:pt modelId="{EF87821C-62C6-48E2-9904-08A96EBEE219}" type="pres">
      <dgm:prSet presAssocID="{F1979D27-03FA-47E0-A1C1-2D8410B73B9A}" presName="bgRect" presStyleLbl="alignNode1" presStyleIdx="2" presStyleCnt="4"/>
      <dgm:spPr/>
    </dgm:pt>
    <dgm:pt modelId="{E664BFD3-651E-4951-8153-0D7F898137CE}" type="pres">
      <dgm:prSet presAssocID="{553F2D4A-CCE5-45B7-B1AF-8B7B0C683297}" presName="sibTransNodeRect" presStyleLbl="alignNode1" presStyleIdx="2" presStyleCnt="4">
        <dgm:presLayoutVars>
          <dgm:chMax val="0"/>
          <dgm:bulletEnabled val="1"/>
        </dgm:presLayoutVars>
      </dgm:prSet>
      <dgm:spPr/>
    </dgm:pt>
    <dgm:pt modelId="{868D6644-819F-432E-B02E-4FE49770582E}" type="pres">
      <dgm:prSet presAssocID="{F1979D27-03FA-47E0-A1C1-2D8410B73B9A}" presName="nodeRect" presStyleLbl="alignNode1" presStyleIdx="2" presStyleCnt="4">
        <dgm:presLayoutVars>
          <dgm:bulletEnabled val="1"/>
        </dgm:presLayoutVars>
      </dgm:prSet>
      <dgm:spPr/>
    </dgm:pt>
    <dgm:pt modelId="{370D78A4-08C1-427A-A2CA-50E1CBF262DF}" type="pres">
      <dgm:prSet presAssocID="{553F2D4A-CCE5-45B7-B1AF-8B7B0C683297}" presName="sibTrans" presStyleCnt="0"/>
      <dgm:spPr/>
    </dgm:pt>
    <dgm:pt modelId="{0DC3F86B-F44A-4DAF-B3FA-BF028367C917}" type="pres">
      <dgm:prSet presAssocID="{3E53678C-B543-46DC-AE6A-1F27BB632A8E}" presName="compositeNode" presStyleCnt="0">
        <dgm:presLayoutVars>
          <dgm:bulletEnabled val="1"/>
        </dgm:presLayoutVars>
      </dgm:prSet>
      <dgm:spPr/>
    </dgm:pt>
    <dgm:pt modelId="{FFC0B9C8-4919-410C-84AC-8AC0E50CD81C}" type="pres">
      <dgm:prSet presAssocID="{3E53678C-B543-46DC-AE6A-1F27BB632A8E}" presName="bgRect" presStyleLbl="alignNode1" presStyleIdx="3" presStyleCnt="4"/>
      <dgm:spPr/>
    </dgm:pt>
    <dgm:pt modelId="{207E4EAF-BE96-490D-B46C-B43C323A358C}" type="pres">
      <dgm:prSet presAssocID="{3DF945C9-E51E-48A5-8D3B-A337BEF90F70}" presName="sibTransNodeRect" presStyleLbl="alignNode1" presStyleIdx="3" presStyleCnt="4">
        <dgm:presLayoutVars>
          <dgm:chMax val="0"/>
          <dgm:bulletEnabled val="1"/>
        </dgm:presLayoutVars>
      </dgm:prSet>
      <dgm:spPr/>
    </dgm:pt>
    <dgm:pt modelId="{1884CD0B-1CB0-4F60-B521-6CB3FBB29911}" type="pres">
      <dgm:prSet presAssocID="{3E53678C-B543-46DC-AE6A-1F27BB632A8E}" presName="nodeRect" presStyleLbl="alignNode1" presStyleIdx="3" presStyleCnt="4">
        <dgm:presLayoutVars>
          <dgm:bulletEnabled val="1"/>
        </dgm:presLayoutVars>
      </dgm:prSet>
      <dgm:spPr/>
    </dgm:pt>
  </dgm:ptLst>
  <dgm:cxnLst>
    <dgm:cxn modelId="{C2CF0315-0165-41E3-9C01-F0B5321B203B}" type="presOf" srcId="{3E53678C-B543-46DC-AE6A-1F27BB632A8E}" destId="{FFC0B9C8-4919-410C-84AC-8AC0E50CD81C}" srcOrd="0" destOrd="0" presId="urn:microsoft.com/office/officeart/2016/7/layout/LinearBlockProcessNumbered"/>
    <dgm:cxn modelId="{CD7F3C15-8C65-4D4E-BE46-A562386B9708}" type="presOf" srcId="{553F2D4A-CCE5-45B7-B1AF-8B7B0C683297}" destId="{E664BFD3-651E-4951-8153-0D7F898137CE}" srcOrd="0" destOrd="0" presId="urn:microsoft.com/office/officeart/2016/7/layout/LinearBlockProcessNumbered"/>
    <dgm:cxn modelId="{C5AB8115-FE16-4BD5-B55E-C40DBBF1E0E8}" type="presOf" srcId="{274B203A-7AB9-4B5D-A751-C88493437B29}" destId="{7FF05A0C-5A75-4B13-AA10-DE754D169412}" srcOrd="1" destOrd="0" presId="urn:microsoft.com/office/officeart/2016/7/layout/LinearBlockProcessNumbered"/>
    <dgm:cxn modelId="{3DD4422B-3296-4670-9120-2DD5C1A72B37}" type="presOf" srcId="{274B203A-7AB9-4B5D-A751-C88493437B29}" destId="{AF8BCE07-A1BD-4958-B4AE-EA6A22738BEC}" srcOrd="0" destOrd="0" presId="urn:microsoft.com/office/officeart/2016/7/layout/LinearBlockProcessNumbered"/>
    <dgm:cxn modelId="{38C00D40-F021-4331-8ECF-44AFD203DBEF}" srcId="{EC80C3BC-16E4-4FCE-9D27-7E7F601DDE88}" destId="{274B203A-7AB9-4B5D-A751-C88493437B29}" srcOrd="1" destOrd="0" parTransId="{D8B7C0AB-B031-4707-AF90-C89FD2E7096F}" sibTransId="{A1A8D879-FB60-4A63-B41A-7490313BA114}"/>
    <dgm:cxn modelId="{A96DC262-A60A-4AE2-8DC4-1C59EAA13EDC}" srcId="{EC80C3BC-16E4-4FCE-9D27-7E7F601DDE88}" destId="{C461321F-4C31-4BBF-80A4-5B736DF04EEF}" srcOrd="0" destOrd="0" parTransId="{66415542-770D-42B7-A7AF-233E1E869BC3}" sibTransId="{3FECDDD1-93EE-4847-B96F-FDE0412BCA27}"/>
    <dgm:cxn modelId="{4A347D4D-686A-43C7-BEB0-09AAFCDF7761}" type="presOf" srcId="{F1979D27-03FA-47E0-A1C1-2D8410B73B9A}" destId="{868D6644-819F-432E-B02E-4FE49770582E}" srcOrd="1" destOrd="0" presId="urn:microsoft.com/office/officeart/2016/7/layout/LinearBlockProcessNumbered"/>
    <dgm:cxn modelId="{DF464254-7CC4-4268-A834-F5B330D9FC43}" type="presOf" srcId="{F1979D27-03FA-47E0-A1C1-2D8410B73B9A}" destId="{EF87821C-62C6-48E2-9904-08A96EBEE219}" srcOrd="0" destOrd="0" presId="urn:microsoft.com/office/officeart/2016/7/layout/LinearBlockProcessNumbered"/>
    <dgm:cxn modelId="{6CD37877-7173-40F9-BAAF-31C7DC066521}" type="presOf" srcId="{A1A8D879-FB60-4A63-B41A-7490313BA114}" destId="{3813EFB7-E3F1-4C34-B230-1A3AAC2FD4F1}" srcOrd="0" destOrd="0" presId="urn:microsoft.com/office/officeart/2016/7/layout/LinearBlockProcessNumbered"/>
    <dgm:cxn modelId="{EA9D3E5A-743F-4E19-8E05-3AD807523C1D}" type="presOf" srcId="{3E53678C-B543-46DC-AE6A-1F27BB632A8E}" destId="{1884CD0B-1CB0-4F60-B521-6CB3FBB29911}" srcOrd="1" destOrd="0" presId="urn:microsoft.com/office/officeart/2016/7/layout/LinearBlockProcessNumbered"/>
    <dgm:cxn modelId="{28048F82-44A7-4A4E-B91B-B49F6705382E}" type="presOf" srcId="{C461321F-4C31-4BBF-80A4-5B736DF04EEF}" destId="{FC47E1E0-08CF-4866-906A-1926AC20F17F}" srcOrd="0" destOrd="0" presId="urn:microsoft.com/office/officeart/2016/7/layout/LinearBlockProcessNumbered"/>
    <dgm:cxn modelId="{98246C9D-8716-4500-851F-44025CB3A44E}" type="presOf" srcId="{3DF945C9-E51E-48A5-8D3B-A337BEF90F70}" destId="{207E4EAF-BE96-490D-B46C-B43C323A358C}" srcOrd="0" destOrd="0" presId="urn:microsoft.com/office/officeart/2016/7/layout/LinearBlockProcessNumbered"/>
    <dgm:cxn modelId="{F5290AA3-E07D-46D6-B6FB-D3434341F28B}" type="presOf" srcId="{3FECDDD1-93EE-4847-B96F-FDE0412BCA27}" destId="{9CECEA3B-97F5-4085-9C4D-5B9DCCA84E80}" srcOrd="0" destOrd="0" presId="urn:microsoft.com/office/officeart/2016/7/layout/LinearBlockProcessNumbered"/>
    <dgm:cxn modelId="{6B8F0BC6-2CFA-4426-8E99-6479D8793FDE}" srcId="{EC80C3BC-16E4-4FCE-9D27-7E7F601DDE88}" destId="{F1979D27-03FA-47E0-A1C1-2D8410B73B9A}" srcOrd="2" destOrd="0" parTransId="{0FFC67E2-52B1-419A-9180-EAA97BD72201}" sibTransId="{553F2D4A-CCE5-45B7-B1AF-8B7B0C683297}"/>
    <dgm:cxn modelId="{BE0D5ECB-F3B4-4DE4-8CBE-C2060613563D}" type="presOf" srcId="{EC80C3BC-16E4-4FCE-9D27-7E7F601DDE88}" destId="{BF41F63E-479D-49F6-B05C-9995B87F6BFB}" srcOrd="0" destOrd="0" presId="urn:microsoft.com/office/officeart/2016/7/layout/LinearBlockProcessNumbered"/>
    <dgm:cxn modelId="{668CAACE-4785-4444-B9A9-8DE655E3309F}" srcId="{EC80C3BC-16E4-4FCE-9D27-7E7F601DDE88}" destId="{3E53678C-B543-46DC-AE6A-1F27BB632A8E}" srcOrd="3" destOrd="0" parTransId="{CC4AFBF0-8C65-4E3B-95EC-5C1E9D989F46}" sibTransId="{3DF945C9-E51E-48A5-8D3B-A337BEF90F70}"/>
    <dgm:cxn modelId="{FFDA1ADC-6E94-42C0-BA79-F8D221F662FE}" type="presOf" srcId="{C461321F-4C31-4BBF-80A4-5B736DF04EEF}" destId="{42ADAC77-F629-434D-AA5A-48BC741BD78A}" srcOrd="1" destOrd="0" presId="urn:microsoft.com/office/officeart/2016/7/layout/LinearBlockProcessNumbered"/>
    <dgm:cxn modelId="{83EFAB41-74FA-4F66-9FDA-A7A2D159EFA1}" type="presParOf" srcId="{BF41F63E-479D-49F6-B05C-9995B87F6BFB}" destId="{917142B8-6698-4ECC-BDA7-F48015A17102}" srcOrd="0" destOrd="0" presId="urn:microsoft.com/office/officeart/2016/7/layout/LinearBlockProcessNumbered"/>
    <dgm:cxn modelId="{0F853029-A128-4595-9BEA-3A422D9706CC}" type="presParOf" srcId="{917142B8-6698-4ECC-BDA7-F48015A17102}" destId="{FC47E1E0-08CF-4866-906A-1926AC20F17F}" srcOrd="0" destOrd="0" presId="urn:microsoft.com/office/officeart/2016/7/layout/LinearBlockProcessNumbered"/>
    <dgm:cxn modelId="{4C2B02D4-2EE1-40A5-92DD-603B1E69B52E}" type="presParOf" srcId="{917142B8-6698-4ECC-BDA7-F48015A17102}" destId="{9CECEA3B-97F5-4085-9C4D-5B9DCCA84E80}" srcOrd="1" destOrd="0" presId="urn:microsoft.com/office/officeart/2016/7/layout/LinearBlockProcessNumbered"/>
    <dgm:cxn modelId="{FDB0F5B7-363A-4EC3-AA85-76CFAF6CB924}" type="presParOf" srcId="{917142B8-6698-4ECC-BDA7-F48015A17102}" destId="{42ADAC77-F629-434D-AA5A-48BC741BD78A}" srcOrd="2" destOrd="0" presId="urn:microsoft.com/office/officeart/2016/7/layout/LinearBlockProcessNumbered"/>
    <dgm:cxn modelId="{3994A201-EC16-4B3B-AF8F-C97049520522}" type="presParOf" srcId="{BF41F63E-479D-49F6-B05C-9995B87F6BFB}" destId="{5A4EEFAA-8DCD-4565-80E0-E13874B1CB70}" srcOrd="1" destOrd="0" presId="urn:microsoft.com/office/officeart/2016/7/layout/LinearBlockProcessNumbered"/>
    <dgm:cxn modelId="{212F7208-75CC-4F91-BF1B-7CD3DA8DBEA9}" type="presParOf" srcId="{BF41F63E-479D-49F6-B05C-9995B87F6BFB}" destId="{1440A7DD-40FB-4830-A90B-60F99480E47E}" srcOrd="2" destOrd="0" presId="urn:microsoft.com/office/officeart/2016/7/layout/LinearBlockProcessNumbered"/>
    <dgm:cxn modelId="{F62CC784-A35E-491B-A6A5-B4C24117B93B}" type="presParOf" srcId="{1440A7DD-40FB-4830-A90B-60F99480E47E}" destId="{AF8BCE07-A1BD-4958-B4AE-EA6A22738BEC}" srcOrd="0" destOrd="0" presId="urn:microsoft.com/office/officeart/2016/7/layout/LinearBlockProcessNumbered"/>
    <dgm:cxn modelId="{7782D67E-191A-4A32-A289-5A76545296B2}" type="presParOf" srcId="{1440A7DD-40FB-4830-A90B-60F99480E47E}" destId="{3813EFB7-E3F1-4C34-B230-1A3AAC2FD4F1}" srcOrd="1" destOrd="0" presId="urn:microsoft.com/office/officeart/2016/7/layout/LinearBlockProcessNumbered"/>
    <dgm:cxn modelId="{0E774F16-02EC-4585-88CC-B3A893D721A7}" type="presParOf" srcId="{1440A7DD-40FB-4830-A90B-60F99480E47E}" destId="{7FF05A0C-5A75-4B13-AA10-DE754D169412}" srcOrd="2" destOrd="0" presId="urn:microsoft.com/office/officeart/2016/7/layout/LinearBlockProcessNumbered"/>
    <dgm:cxn modelId="{73DFB356-9769-4DCF-9D7A-D36C6DE0A862}" type="presParOf" srcId="{BF41F63E-479D-49F6-B05C-9995B87F6BFB}" destId="{9ACF12B2-43B4-445B-85A9-1E6FCBD7F696}" srcOrd="3" destOrd="0" presId="urn:microsoft.com/office/officeart/2016/7/layout/LinearBlockProcessNumbered"/>
    <dgm:cxn modelId="{FD1FB684-2B97-4A21-99C7-5C699CB2AE7E}" type="presParOf" srcId="{BF41F63E-479D-49F6-B05C-9995B87F6BFB}" destId="{E980AB3A-EA09-4CD6-B40C-7CBA6C4F6989}" srcOrd="4" destOrd="0" presId="urn:microsoft.com/office/officeart/2016/7/layout/LinearBlockProcessNumbered"/>
    <dgm:cxn modelId="{3EB6D0C8-6945-4136-8C77-789CE827DD36}" type="presParOf" srcId="{E980AB3A-EA09-4CD6-B40C-7CBA6C4F6989}" destId="{EF87821C-62C6-48E2-9904-08A96EBEE219}" srcOrd="0" destOrd="0" presId="urn:microsoft.com/office/officeart/2016/7/layout/LinearBlockProcessNumbered"/>
    <dgm:cxn modelId="{9C791E86-D247-4B10-B58A-BAC3256224C3}" type="presParOf" srcId="{E980AB3A-EA09-4CD6-B40C-7CBA6C4F6989}" destId="{E664BFD3-651E-4951-8153-0D7F898137CE}" srcOrd="1" destOrd="0" presId="urn:microsoft.com/office/officeart/2016/7/layout/LinearBlockProcessNumbered"/>
    <dgm:cxn modelId="{40FBDD1E-2550-4B8D-B19C-2EE52DC3F597}" type="presParOf" srcId="{E980AB3A-EA09-4CD6-B40C-7CBA6C4F6989}" destId="{868D6644-819F-432E-B02E-4FE49770582E}" srcOrd="2" destOrd="0" presId="urn:microsoft.com/office/officeart/2016/7/layout/LinearBlockProcessNumbered"/>
    <dgm:cxn modelId="{C1F958B0-ADC4-4B07-9F0D-09D52165632B}" type="presParOf" srcId="{BF41F63E-479D-49F6-B05C-9995B87F6BFB}" destId="{370D78A4-08C1-427A-A2CA-50E1CBF262DF}" srcOrd="5" destOrd="0" presId="urn:microsoft.com/office/officeart/2016/7/layout/LinearBlockProcessNumbered"/>
    <dgm:cxn modelId="{B34C0F67-DFA3-48A4-888A-8D8E340252A8}" type="presParOf" srcId="{BF41F63E-479D-49F6-B05C-9995B87F6BFB}" destId="{0DC3F86B-F44A-4DAF-B3FA-BF028367C917}" srcOrd="6" destOrd="0" presId="urn:microsoft.com/office/officeart/2016/7/layout/LinearBlockProcessNumbered"/>
    <dgm:cxn modelId="{35CB1984-A509-453E-BCC3-7FA450D6B83A}" type="presParOf" srcId="{0DC3F86B-F44A-4DAF-B3FA-BF028367C917}" destId="{FFC0B9C8-4919-410C-84AC-8AC0E50CD81C}" srcOrd="0" destOrd="0" presId="urn:microsoft.com/office/officeart/2016/7/layout/LinearBlockProcessNumbered"/>
    <dgm:cxn modelId="{C7B5BD3E-0252-4115-8F14-EF803910D944}" type="presParOf" srcId="{0DC3F86B-F44A-4DAF-B3FA-BF028367C917}" destId="{207E4EAF-BE96-490D-B46C-B43C323A358C}" srcOrd="1" destOrd="0" presId="urn:microsoft.com/office/officeart/2016/7/layout/LinearBlockProcessNumbered"/>
    <dgm:cxn modelId="{D186D913-1CF1-4B15-8974-604FB268E933}" type="presParOf" srcId="{0DC3F86B-F44A-4DAF-B3FA-BF028367C917}" destId="{1884CD0B-1CB0-4F60-B521-6CB3FBB2991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B858E-E9C0-4C0C-AD1B-5EB8F1ADB759}"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US"/>
        </a:p>
      </dgm:t>
    </dgm:pt>
    <dgm:pt modelId="{C1B62E18-A09A-4DF4-B6C9-AF51AE871E5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Finding Balance</a:t>
          </a:r>
        </a:p>
      </dgm:t>
    </dgm:pt>
    <dgm:pt modelId="{BBDF5665-E5B6-45EC-80A6-0FA312893505}" type="parTrans" cxnId="{7898106E-AF8E-4531-B1BA-4C38466B7F04}">
      <dgm:prSet/>
      <dgm:spPr/>
      <dgm:t>
        <a:bodyPr/>
        <a:lstStyle/>
        <a:p>
          <a:endParaRPr lang="en-US"/>
        </a:p>
      </dgm:t>
    </dgm:pt>
    <dgm:pt modelId="{94C2937E-4C23-4CD8-A737-59F936C165B0}" type="sibTrans" cxnId="{7898106E-AF8E-4531-B1BA-4C38466B7F04}">
      <dgm:prSet/>
      <dgm:spPr/>
      <dgm:t>
        <a:bodyPr/>
        <a:lstStyle/>
        <a:p>
          <a:endParaRPr lang="en-US"/>
        </a:p>
      </dgm:t>
    </dgm:pt>
    <dgm:pt modelId="{FBF425D2-857D-4B15-8E53-D2DFC62A9323}">
      <dgm:prSet phldrT="[Text]"/>
      <dgm:spPr/>
      <dgm:t>
        <a:bodyPr/>
        <a:lstStyle/>
        <a:p>
          <a:r>
            <a:rPr lang="en-US" dirty="0"/>
            <a:t>Knowledge or Data Sharing</a:t>
          </a:r>
        </a:p>
      </dgm:t>
    </dgm:pt>
    <dgm:pt modelId="{92043C87-0F0D-4CD0-9AB0-4AF0EBFCB24D}" type="parTrans" cxnId="{C56E9784-D9D3-4E4C-BAE0-FE07F3B87E41}">
      <dgm:prSet/>
      <dgm:spPr/>
      <dgm:t>
        <a:bodyPr/>
        <a:lstStyle/>
        <a:p>
          <a:endParaRPr lang="en-US"/>
        </a:p>
      </dgm:t>
    </dgm:pt>
    <dgm:pt modelId="{6662A405-CB93-46BE-AEC5-5FCCE42B0C2A}" type="sibTrans" cxnId="{C56E9784-D9D3-4E4C-BAE0-FE07F3B87E41}">
      <dgm:prSet/>
      <dgm:spPr/>
      <dgm:t>
        <a:bodyPr/>
        <a:lstStyle/>
        <a:p>
          <a:endParaRPr lang="en-US"/>
        </a:p>
      </dgm:t>
    </dgm:pt>
    <dgm:pt modelId="{4A73BC27-6AC9-4D29-81F7-57A60B6ED80F}">
      <dgm:prSet phldrT="[Text]" custT="1"/>
      <dgm:spPr/>
      <dgm:t>
        <a:bodyPr/>
        <a:lstStyle/>
        <a:p>
          <a:r>
            <a:rPr lang="en-US" sz="2300" dirty="0"/>
            <a:t>Security and Protection</a:t>
          </a:r>
        </a:p>
      </dgm:t>
    </dgm:pt>
    <dgm:pt modelId="{188BAC45-46A6-438B-9A83-146E69E44AE5}" type="parTrans" cxnId="{E11ACAFD-715B-43B0-874D-5EFE75D6BBFB}">
      <dgm:prSet/>
      <dgm:spPr/>
      <dgm:t>
        <a:bodyPr/>
        <a:lstStyle/>
        <a:p>
          <a:endParaRPr lang="en-US"/>
        </a:p>
      </dgm:t>
    </dgm:pt>
    <dgm:pt modelId="{161B987B-8DF5-469F-A310-470D34FD772E}" type="sibTrans" cxnId="{E11ACAFD-715B-43B0-874D-5EFE75D6BBFB}">
      <dgm:prSet/>
      <dgm:spPr/>
      <dgm:t>
        <a:bodyPr/>
        <a:lstStyle/>
        <a:p>
          <a:endParaRPr lang="en-US"/>
        </a:p>
      </dgm:t>
    </dgm:pt>
    <dgm:pt modelId="{E329A6E6-028C-4A67-A724-DC4560D327B4}">
      <dgm:prSet phldrT="[Text]"/>
      <dgm:spPr/>
      <dgm:t>
        <a:bodyPr/>
        <a:lstStyle/>
        <a:p>
          <a:r>
            <a:rPr lang="en-US" dirty="0"/>
            <a:t>Collaboration With Others</a:t>
          </a:r>
        </a:p>
      </dgm:t>
    </dgm:pt>
    <dgm:pt modelId="{1010F584-7FF0-4FB0-8695-06749FD83018}" type="parTrans" cxnId="{968A8C0C-63EA-4CD5-BC61-73ECFD36177E}">
      <dgm:prSet/>
      <dgm:spPr/>
      <dgm:t>
        <a:bodyPr/>
        <a:lstStyle/>
        <a:p>
          <a:endParaRPr lang="en-US"/>
        </a:p>
      </dgm:t>
    </dgm:pt>
    <dgm:pt modelId="{83D6C461-A198-4480-9E42-11E6FE30F2CF}" type="sibTrans" cxnId="{968A8C0C-63EA-4CD5-BC61-73ECFD36177E}">
      <dgm:prSet/>
      <dgm:spPr/>
      <dgm:t>
        <a:bodyPr/>
        <a:lstStyle/>
        <a:p>
          <a:endParaRPr lang="en-US"/>
        </a:p>
      </dgm:t>
    </dgm:pt>
    <dgm:pt modelId="{74B52B21-67DD-477B-BF00-9A2D4D7DDD5C}" type="pres">
      <dgm:prSet presAssocID="{2DEB858E-E9C0-4C0C-AD1B-5EB8F1ADB759}" presName="Name0" presStyleCnt="0">
        <dgm:presLayoutVars>
          <dgm:chMax val="1"/>
          <dgm:chPref val="1"/>
          <dgm:dir/>
          <dgm:resizeHandles/>
        </dgm:presLayoutVars>
      </dgm:prSet>
      <dgm:spPr/>
    </dgm:pt>
    <dgm:pt modelId="{22001660-5AFE-41D5-97DE-4C7D29BDDD44}" type="pres">
      <dgm:prSet presAssocID="{C1B62E18-A09A-4DF4-B6C9-AF51AE871E58}" presName="Parent" presStyleLbl="node1" presStyleIdx="0" presStyleCnt="2" custScaleX="90229" custScaleY="82535" custLinFactNeighborX="4409" custLinFactNeighborY="-95">
        <dgm:presLayoutVars>
          <dgm:chMax val="4"/>
          <dgm:chPref val="3"/>
        </dgm:presLayoutVars>
      </dgm:prSet>
      <dgm:spPr/>
    </dgm:pt>
    <dgm:pt modelId="{799D3644-6AB8-484E-9B01-79826488B3ED}" type="pres">
      <dgm:prSet presAssocID="{FBF425D2-857D-4B15-8E53-D2DFC62A9323}" presName="Accent" presStyleLbl="node1" presStyleIdx="1" presStyleCnt="2"/>
      <dgm:spPr/>
    </dgm:pt>
    <dgm:pt modelId="{D2B03FF5-20B4-4C77-98D5-0BEBEEF7C99F}" type="pres">
      <dgm:prSet presAssocID="{FBF425D2-857D-4B15-8E53-D2DFC62A9323}" presName="Image1" presStyleLbl="fgImgPlace1" presStyleIdx="0" presStyleCnt="3" custScaleX="130149" custScaleY="122824" custLinFactNeighborX="-8876" custLinFactNeighborY="-953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01F3B522-F506-4FEE-8366-BA61852DA185}" type="pres">
      <dgm:prSet presAssocID="{FBF425D2-857D-4B15-8E53-D2DFC62A9323}" presName="Child1" presStyleLbl="revTx" presStyleIdx="0" presStyleCnt="3" custLinFactNeighborX="11665" custLinFactNeighborY="-13711">
        <dgm:presLayoutVars>
          <dgm:chMax val="0"/>
          <dgm:chPref val="0"/>
          <dgm:bulletEnabled val="1"/>
        </dgm:presLayoutVars>
      </dgm:prSet>
      <dgm:spPr/>
    </dgm:pt>
    <dgm:pt modelId="{CD2676EA-896D-4B32-B128-6F2DDD0B616D}" type="pres">
      <dgm:prSet presAssocID="{4A73BC27-6AC9-4D29-81F7-57A60B6ED80F}" presName="Image2" presStyleCnt="0"/>
      <dgm:spPr/>
    </dgm:pt>
    <dgm:pt modelId="{C6774D19-42B6-4E66-94DF-5B9A9E3A4930}" type="pres">
      <dgm:prSet presAssocID="{4A73BC27-6AC9-4D29-81F7-57A60B6ED80F}" presName="Image" presStyleLbl="fgImgPlace1" presStyleIdx="1" presStyleCnt="3" custScaleX="131628" custScaleY="120400"/>
      <dgm:spPr>
        <a:blipFill>
          <a:blip xmlns:r="http://schemas.openxmlformats.org/officeDocument/2006/relationships"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dgm:spPr>
    </dgm:pt>
    <dgm:pt modelId="{7E4DC984-B52E-4237-8805-1A4485BE2CC9}" type="pres">
      <dgm:prSet presAssocID="{4A73BC27-6AC9-4D29-81F7-57A60B6ED80F}" presName="Child2" presStyleLbl="revTx" presStyleIdx="1" presStyleCnt="3" custScaleX="81223" custScaleY="92497" custLinFactNeighborX="4694" custLinFactNeighborY="-567">
        <dgm:presLayoutVars>
          <dgm:chMax val="0"/>
          <dgm:chPref val="0"/>
          <dgm:bulletEnabled val="1"/>
        </dgm:presLayoutVars>
      </dgm:prSet>
      <dgm:spPr/>
    </dgm:pt>
    <dgm:pt modelId="{22AA0119-429A-4C32-83AB-8B76EA4A97D2}" type="pres">
      <dgm:prSet presAssocID="{E329A6E6-028C-4A67-A724-DC4560D327B4}" presName="Image3" presStyleCnt="0"/>
      <dgm:spPr/>
    </dgm:pt>
    <dgm:pt modelId="{D71274E1-4D5B-4CB7-A2FF-1C1A193A472D}" type="pres">
      <dgm:prSet presAssocID="{E329A6E6-028C-4A67-A724-DC4560D327B4}" presName="Image" presStyleLbl="fgImgPlace1" presStyleIdx="2" presStyleCnt="3" custScaleX="129302" custScaleY="117754" custLinFactNeighborX="-16588" custLinFactNeighborY="11480"/>
      <dgm:spPr>
        <a:blipFill>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B2A8053A-ED53-4A7F-99E7-36C148AB87F6}" type="pres">
      <dgm:prSet presAssocID="{E329A6E6-028C-4A67-A724-DC4560D327B4}" presName="Child3" presStyleLbl="revTx" presStyleIdx="2" presStyleCnt="3" custLinFactNeighborX="3773" custLinFactNeighborY="26016">
        <dgm:presLayoutVars>
          <dgm:chMax val="0"/>
          <dgm:chPref val="0"/>
          <dgm:bulletEnabled val="1"/>
        </dgm:presLayoutVars>
      </dgm:prSet>
      <dgm:spPr/>
    </dgm:pt>
  </dgm:ptLst>
  <dgm:cxnLst>
    <dgm:cxn modelId="{482DF702-6E7B-46F4-9EEB-C8EF7F87D130}" type="presOf" srcId="{4A73BC27-6AC9-4D29-81F7-57A60B6ED80F}" destId="{7E4DC984-B52E-4237-8805-1A4485BE2CC9}" srcOrd="0" destOrd="0" presId="urn:microsoft.com/office/officeart/2011/layout/RadialPictureList"/>
    <dgm:cxn modelId="{968A8C0C-63EA-4CD5-BC61-73ECFD36177E}" srcId="{C1B62E18-A09A-4DF4-B6C9-AF51AE871E58}" destId="{E329A6E6-028C-4A67-A724-DC4560D327B4}" srcOrd="2" destOrd="0" parTransId="{1010F584-7FF0-4FB0-8695-06749FD83018}" sibTransId="{83D6C461-A198-4480-9E42-11E6FE30F2CF}"/>
    <dgm:cxn modelId="{29201919-B98C-4EB0-8749-09CC12394000}" type="presOf" srcId="{E329A6E6-028C-4A67-A724-DC4560D327B4}" destId="{B2A8053A-ED53-4A7F-99E7-36C148AB87F6}" srcOrd="0" destOrd="0" presId="urn:microsoft.com/office/officeart/2011/layout/RadialPictureList"/>
    <dgm:cxn modelId="{25203A4C-D4EC-4094-BD90-51D9CE5D1AE2}" type="presOf" srcId="{FBF425D2-857D-4B15-8E53-D2DFC62A9323}" destId="{01F3B522-F506-4FEE-8366-BA61852DA185}" srcOrd="0" destOrd="0" presId="urn:microsoft.com/office/officeart/2011/layout/RadialPictureList"/>
    <dgm:cxn modelId="{7898106E-AF8E-4531-B1BA-4C38466B7F04}" srcId="{2DEB858E-E9C0-4C0C-AD1B-5EB8F1ADB759}" destId="{C1B62E18-A09A-4DF4-B6C9-AF51AE871E58}" srcOrd="0" destOrd="0" parTransId="{BBDF5665-E5B6-45EC-80A6-0FA312893505}" sibTransId="{94C2937E-4C23-4CD8-A737-59F936C165B0}"/>
    <dgm:cxn modelId="{C56E9784-D9D3-4E4C-BAE0-FE07F3B87E41}" srcId="{C1B62E18-A09A-4DF4-B6C9-AF51AE871E58}" destId="{FBF425D2-857D-4B15-8E53-D2DFC62A9323}" srcOrd="0" destOrd="0" parTransId="{92043C87-0F0D-4CD0-9AB0-4AF0EBFCB24D}" sibTransId="{6662A405-CB93-46BE-AEC5-5FCCE42B0C2A}"/>
    <dgm:cxn modelId="{43090985-C0C5-40AE-8989-8F2A4C63ABBF}" type="presOf" srcId="{2DEB858E-E9C0-4C0C-AD1B-5EB8F1ADB759}" destId="{74B52B21-67DD-477B-BF00-9A2D4D7DDD5C}" srcOrd="0" destOrd="0" presId="urn:microsoft.com/office/officeart/2011/layout/RadialPictureList"/>
    <dgm:cxn modelId="{FBFA7CF8-5AA6-45E7-B8EB-40D760CD0F71}" type="presOf" srcId="{C1B62E18-A09A-4DF4-B6C9-AF51AE871E58}" destId="{22001660-5AFE-41D5-97DE-4C7D29BDDD44}" srcOrd="0" destOrd="0" presId="urn:microsoft.com/office/officeart/2011/layout/RadialPictureList"/>
    <dgm:cxn modelId="{E11ACAFD-715B-43B0-874D-5EFE75D6BBFB}" srcId="{C1B62E18-A09A-4DF4-B6C9-AF51AE871E58}" destId="{4A73BC27-6AC9-4D29-81F7-57A60B6ED80F}" srcOrd="1" destOrd="0" parTransId="{188BAC45-46A6-438B-9A83-146E69E44AE5}" sibTransId="{161B987B-8DF5-469F-A310-470D34FD772E}"/>
    <dgm:cxn modelId="{D01B06E5-B08B-4AAD-BBF8-619FB10937A5}" type="presParOf" srcId="{74B52B21-67DD-477B-BF00-9A2D4D7DDD5C}" destId="{22001660-5AFE-41D5-97DE-4C7D29BDDD44}" srcOrd="0" destOrd="0" presId="urn:microsoft.com/office/officeart/2011/layout/RadialPictureList"/>
    <dgm:cxn modelId="{43FB1089-A91E-47DD-ABCE-BB9E253E195D}" type="presParOf" srcId="{74B52B21-67DD-477B-BF00-9A2D4D7DDD5C}" destId="{799D3644-6AB8-484E-9B01-79826488B3ED}" srcOrd="1" destOrd="0" presId="urn:microsoft.com/office/officeart/2011/layout/RadialPictureList"/>
    <dgm:cxn modelId="{F421B9DF-541C-4837-B59C-1642470E55EC}" type="presParOf" srcId="{74B52B21-67DD-477B-BF00-9A2D4D7DDD5C}" destId="{D2B03FF5-20B4-4C77-98D5-0BEBEEF7C99F}" srcOrd="2" destOrd="0" presId="urn:microsoft.com/office/officeart/2011/layout/RadialPictureList"/>
    <dgm:cxn modelId="{84A7048B-C25C-426B-8DF7-287300357CCA}" type="presParOf" srcId="{74B52B21-67DD-477B-BF00-9A2D4D7DDD5C}" destId="{01F3B522-F506-4FEE-8366-BA61852DA185}" srcOrd="3" destOrd="0" presId="urn:microsoft.com/office/officeart/2011/layout/RadialPictureList"/>
    <dgm:cxn modelId="{0D9EB968-7BC6-40BC-8129-2067A3D811F0}" type="presParOf" srcId="{74B52B21-67DD-477B-BF00-9A2D4D7DDD5C}" destId="{CD2676EA-896D-4B32-B128-6F2DDD0B616D}" srcOrd="4" destOrd="0" presId="urn:microsoft.com/office/officeart/2011/layout/RadialPictureList"/>
    <dgm:cxn modelId="{1F69E01E-D3D3-4B74-B5B8-729E8A2BB34D}" type="presParOf" srcId="{CD2676EA-896D-4B32-B128-6F2DDD0B616D}" destId="{C6774D19-42B6-4E66-94DF-5B9A9E3A4930}" srcOrd="0" destOrd="0" presId="urn:microsoft.com/office/officeart/2011/layout/RadialPictureList"/>
    <dgm:cxn modelId="{2DCD7902-AC03-4EE9-BB38-EEC109E9478D}" type="presParOf" srcId="{74B52B21-67DD-477B-BF00-9A2D4D7DDD5C}" destId="{7E4DC984-B52E-4237-8805-1A4485BE2CC9}" srcOrd="5" destOrd="0" presId="urn:microsoft.com/office/officeart/2011/layout/RadialPictureList"/>
    <dgm:cxn modelId="{CC623982-1F9D-4C37-8C38-5944A4C964AA}" type="presParOf" srcId="{74B52B21-67DD-477B-BF00-9A2D4D7DDD5C}" destId="{22AA0119-429A-4C32-83AB-8B76EA4A97D2}" srcOrd="6" destOrd="0" presId="urn:microsoft.com/office/officeart/2011/layout/RadialPictureList"/>
    <dgm:cxn modelId="{A7182AD5-C4C1-4E40-8CE8-6D72D8E5A0EE}" type="presParOf" srcId="{22AA0119-429A-4C32-83AB-8B76EA4A97D2}" destId="{D71274E1-4D5B-4CB7-A2FF-1C1A193A472D}" srcOrd="0" destOrd="0" presId="urn:microsoft.com/office/officeart/2011/layout/RadialPictureList"/>
    <dgm:cxn modelId="{2AE1F415-B3A3-410C-928C-4696AAC1CD99}" type="presParOf" srcId="{74B52B21-67DD-477B-BF00-9A2D4D7DDD5C}" destId="{B2A8053A-ED53-4A7F-99E7-36C148AB87F6}"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BB904-0963-4777-A037-C67997646C87}" type="doc">
      <dgm:prSet loTypeId="urn:microsoft.com/office/officeart/2005/8/layout/equation1" loCatId="relationship" qsTypeId="urn:microsoft.com/office/officeart/2005/8/quickstyle/simple1" qsCatId="simple" csTypeId="urn:microsoft.com/office/officeart/2005/8/colors/accent2_2" csCatId="accent2" phldr="1"/>
      <dgm:spPr/>
    </dgm:pt>
    <dgm:pt modelId="{6E577A0F-0D00-4BE8-B5BD-BBB967C23D52}">
      <dgm:prSet phldrT="[Text]"/>
      <dgm:spPr/>
      <dgm:t>
        <a:bodyPr/>
        <a:lstStyle/>
        <a:p>
          <a:r>
            <a:rPr lang="en-US" dirty="0"/>
            <a:t>Clear Policies &amp; Procedures</a:t>
          </a:r>
        </a:p>
      </dgm:t>
    </dgm:pt>
    <dgm:pt modelId="{C21B0112-0F25-4489-9BAF-3E054E8C3555}" type="parTrans" cxnId="{E103BAE2-31B2-4708-A753-3CA1C11DE904}">
      <dgm:prSet/>
      <dgm:spPr/>
      <dgm:t>
        <a:bodyPr/>
        <a:lstStyle/>
        <a:p>
          <a:endParaRPr lang="en-US"/>
        </a:p>
      </dgm:t>
    </dgm:pt>
    <dgm:pt modelId="{CABFED95-F034-44E8-A479-738635950D99}" type="sibTrans" cxnId="{E103BAE2-31B2-4708-A753-3CA1C11DE904}">
      <dgm:prSet/>
      <dgm:spPr/>
      <dgm:t>
        <a:bodyPr/>
        <a:lstStyle/>
        <a:p>
          <a:endParaRPr lang="en-US"/>
        </a:p>
      </dgm:t>
    </dgm:pt>
    <dgm:pt modelId="{1C0174FD-CD4C-4D61-9732-F14B94878887}">
      <dgm:prSet phldrT="[Text]"/>
      <dgm:spPr/>
      <dgm:t>
        <a:bodyPr/>
        <a:lstStyle/>
        <a:p>
          <a:r>
            <a:rPr lang="en-US" dirty="0"/>
            <a:t>Leadership Promotion of Collaboration</a:t>
          </a:r>
        </a:p>
      </dgm:t>
    </dgm:pt>
    <dgm:pt modelId="{104CF331-ED13-43B8-BBF6-9CBE6CA59E58}" type="parTrans" cxnId="{F9852175-37D8-4112-9FF9-42CA5DAA170C}">
      <dgm:prSet/>
      <dgm:spPr/>
      <dgm:t>
        <a:bodyPr/>
        <a:lstStyle/>
        <a:p>
          <a:endParaRPr lang="en-US"/>
        </a:p>
      </dgm:t>
    </dgm:pt>
    <dgm:pt modelId="{ECE8F33E-995B-4C70-96C5-BEF9C02BAA71}" type="sibTrans" cxnId="{F9852175-37D8-4112-9FF9-42CA5DAA170C}">
      <dgm:prSet/>
      <dgm:spPr/>
      <dgm:t>
        <a:bodyPr/>
        <a:lstStyle/>
        <a:p>
          <a:endParaRPr lang="en-US"/>
        </a:p>
      </dgm:t>
    </dgm:pt>
    <dgm:pt modelId="{4DB13B2B-4474-41C6-88DE-8DC96CA87592}">
      <dgm:prSet phldrT="[Text]"/>
      <dgm:spPr/>
      <dgm:t>
        <a:bodyPr/>
        <a:lstStyle/>
        <a:p>
          <a:r>
            <a:rPr lang="en-US" dirty="0"/>
            <a:t>Improved Knowledge &amp; Data Sharing and Collaboration</a:t>
          </a:r>
        </a:p>
      </dgm:t>
    </dgm:pt>
    <dgm:pt modelId="{71402BAC-8530-40A6-8D36-4145D7DD318C}" type="parTrans" cxnId="{04FE09A3-DC99-4942-9499-EF4CC4298C94}">
      <dgm:prSet/>
      <dgm:spPr/>
      <dgm:t>
        <a:bodyPr/>
        <a:lstStyle/>
        <a:p>
          <a:endParaRPr lang="en-US"/>
        </a:p>
      </dgm:t>
    </dgm:pt>
    <dgm:pt modelId="{20438957-1941-42A4-93A2-02EE219E4C35}" type="sibTrans" cxnId="{04FE09A3-DC99-4942-9499-EF4CC4298C94}">
      <dgm:prSet/>
      <dgm:spPr/>
      <dgm:t>
        <a:bodyPr/>
        <a:lstStyle/>
        <a:p>
          <a:endParaRPr lang="en-US"/>
        </a:p>
      </dgm:t>
    </dgm:pt>
    <dgm:pt modelId="{A35712EB-FBC9-4F40-A747-D763FC32CD28}" type="pres">
      <dgm:prSet presAssocID="{EA3BB904-0963-4777-A037-C67997646C87}" presName="linearFlow" presStyleCnt="0">
        <dgm:presLayoutVars>
          <dgm:dir/>
          <dgm:resizeHandles val="exact"/>
        </dgm:presLayoutVars>
      </dgm:prSet>
      <dgm:spPr/>
    </dgm:pt>
    <dgm:pt modelId="{5F10D2B5-2B35-4053-A387-DDAB5877F318}" type="pres">
      <dgm:prSet presAssocID="{6E577A0F-0D00-4BE8-B5BD-BBB967C23D52}" presName="node" presStyleLbl="node1" presStyleIdx="0" presStyleCnt="3">
        <dgm:presLayoutVars>
          <dgm:bulletEnabled val="1"/>
        </dgm:presLayoutVars>
      </dgm:prSet>
      <dgm:spPr/>
    </dgm:pt>
    <dgm:pt modelId="{D6C11C4F-EEF7-4B2D-9194-DFB406DC7989}" type="pres">
      <dgm:prSet presAssocID="{CABFED95-F034-44E8-A479-738635950D99}" presName="spacerL" presStyleCnt="0"/>
      <dgm:spPr/>
    </dgm:pt>
    <dgm:pt modelId="{20DDFCF4-C88B-48E0-AD87-7B46A266ED88}" type="pres">
      <dgm:prSet presAssocID="{CABFED95-F034-44E8-A479-738635950D99}" presName="sibTrans" presStyleLbl="sibTrans2D1" presStyleIdx="0" presStyleCnt="2"/>
      <dgm:spPr/>
    </dgm:pt>
    <dgm:pt modelId="{5C5C4C1D-B520-480D-BDA8-AAC8FEA22562}" type="pres">
      <dgm:prSet presAssocID="{CABFED95-F034-44E8-A479-738635950D99}" presName="spacerR" presStyleCnt="0"/>
      <dgm:spPr/>
    </dgm:pt>
    <dgm:pt modelId="{2A62ED1B-24DC-4795-8C99-B4073FC0F13C}" type="pres">
      <dgm:prSet presAssocID="{1C0174FD-CD4C-4D61-9732-F14B94878887}" presName="node" presStyleLbl="node1" presStyleIdx="1" presStyleCnt="3">
        <dgm:presLayoutVars>
          <dgm:bulletEnabled val="1"/>
        </dgm:presLayoutVars>
      </dgm:prSet>
      <dgm:spPr/>
    </dgm:pt>
    <dgm:pt modelId="{B857B326-532F-4788-A436-659370C1B6CA}" type="pres">
      <dgm:prSet presAssocID="{ECE8F33E-995B-4C70-96C5-BEF9C02BAA71}" presName="spacerL" presStyleCnt="0"/>
      <dgm:spPr/>
    </dgm:pt>
    <dgm:pt modelId="{066B6A74-D35A-4912-9C49-205DCA21707D}" type="pres">
      <dgm:prSet presAssocID="{ECE8F33E-995B-4C70-96C5-BEF9C02BAA71}" presName="sibTrans" presStyleLbl="sibTrans2D1" presStyleIdx="1" presStyleCnt="2"/>
      <dgm:spPr/>
    </dgm:pt>
    <dgm:pt modelId="{778322D0-40E5-4C2A-9AF0-E78AA7A2E816}" type="pres">
      <dgm:prSet presAssocID="{ECE8F33E-995B-4C70-96C5-BEF9C02BAA71}" presName="spacerR" presStyleCnt="0"/>
      <dgm:spPr/>
    </dgm:pt>
    <dgm:pt modelId="{875F839B-8472-4C36-A7B7-4DE6429C1944}" type="pres">
      <dgm:prSet presAssocID="{4DB13B2B-4474-41C6-88DE-8DC96CA87592}" presName="node" presStyleLbl="node1" presStyleIdx="2" presStyleCnt="3">
        <dgm:presLayoutVars>
          <dgm:bulletEnabled val="1"/>
        </dgm:presLayoutVars>
      </dgm:prSet>
      <dgm:spPr/>
    </dgm:pt>
  </dgm:ptLst>
  <dgm:cxnLst>
    <dgm:cxn modelId="{A4501C30-854E-4B70-B38E-4C3CBC36A4E0}" type="presOf" srcId="{6E577A0F-0D00-4BE8-B5BD-BBB967C23D52}" destId="{5F10D2B5-2B35-4053-A387-DDAB5877F318}" srcOrd="0" destOrd="0" presId="urn:microsoft.com/office/officeart/2005/8/layout/equation1"/>
    <dgm:cxn modelId="{2A5C7D33-BD77-4992-B2A7-50D105AAC4D9}" type="presOf" srcId="{ECE8F33E-995B-4C70-96C5-BEF9C02BAA71}" destId="{066B6A74-D35A-4912-9C49-205DCA21707D}" srcOrd="0" destOrd="0" presId="urn:microsoft.com/office/officeart/2005/8/layout/equation1"/>
    <dgm:cxn modelId="{F9852175-37D8-4112-9FF9-42CA5DAA170C}" srcId="{EA3BB904-0963-4777-A037-C67997646C87}" destId="{1C0174FD-CD4C-4D61-9732-F14B94878887}" srcOrd="1" destOrd="0" parTransId="{104CF331-ED13-43B8-BBF6-9CBE6CA59E58}" sibTransId="{ECE8F33E-995B-4C70-96C5-BEF9C02BAA71}"/>
    <dgm:cxn modelId="{B4ADCA57-52F4-4B06-B634-DB6683040EC8}" type="presOf" srcId="{CABFED95-F034-44E8-A479-738635950D99}" destId="{20DDFCF4-C88B-48E0-AD87-7B46A266ED88}" srcOrd="0" destOrd="0" presId="urn:microsoft.com/office/officeart/2005/8/layout/equation1"/>
    <dgm:cxn modelId="{04FE09A3-DC99-4942-9499-EF4CC4298C94}" srcId="{EA3BB904-0963-4777-A037-C67997646C87}" destId="{4DB13B2B-4474-41C6-88DE-8DC96CA87592}" srcOrd="2" destOrd="0" parTransId="{71402BAC-8530-40A6-8D36-4145D7DD318C}" sibTransId="{20438957-1941-42A4-93A2-02EE219E4C35}"/>
    <dgm:cxn modelId="{CBDF3DB6-DA7F-4588-90AB-E5FDA35B8EC9}" type="presOf" srcId="{EA3BB904-0963-4777-A037-C67997646C87}" destId="{A35712EB-FBC9-4F40-A747-D763FC32CD28}" srcOrd="0" destOrd="0" presId="urn:microsoft.com/office/officeart/2005/8/layout/equation1"/>
    <dgm:cxn modelId="{6C1C74BA-EA94-4AFB-ABF8-FF5E781036B2}" type="presOf" srcId="{4DB13B2B-4474-41C6-88DE-8DC96CA87592}" destId="{875F839B-8472-4C36-A7B7-4DE6429C1944}" srcOrd="0" destOrd="0" presId="urn:microsoft.com/office/officeart/2005/8/layout/equation1"/>
    <dgm:cxn modelId="{E103BAE2-31B2-4708-A753-3CA1C11DE904}" srcId="{EA3BB904-0963-4777-A037-C67997646C87}" destId="{6E577A0F-0D00-4BE8-B5BD-BBB967C23D52}" srcOrd="0" destOrd="0" parTransId="{C21B0112-0F25-4489-9BAF-3E054E8C3555}" sibTransId="{CABFED95-F034-44E8-A479-738635950D99}"/>
    <dgm:cxn modelId="{2663A3F1-2510-43E3-B5CD-E2BE19CC7960}" type="presOf" srcId="{1C0174FD-CD4C-4D61-9732-F14B94878887}" destId="{2A62ED1B-24DC-4795-8C99-B4073FC0F13C}" srcOrd="0" destOrd="0" presId="urn:microsoft.com/office/officeart/2005/8/layout/equation1"/>
    <dgm:cxn modelId="{5CA73747-B0DC-432B-8589-F6B8FD0AA39D}" type="presParOf" srcId="{A35712EB-FBC9-4F40-A747-D763FC32CD28}" destId="{5F10D2B5-2B35-4053-A387-DDAB5877F318}" srcOrd="0" destOrd="0" presId="urn:microsoft.com/office/officeart/2005/8/layout/equation1"/>
    <dgm:cxn modelId="{E7BC6A60-AAB6-46A0-B0C0-8E8CA261D0C5}" type="presParOf" srcId="{A35712EB-FBC9-4F40-A747-D763FC32CD28}" destId="{D6C11C4F-EEF7-4B2D-9194-DFB406DC7989}" srcOrd="1" destOrd="0" presId="urn:microsoft.com/office/officeart/2005/8/layout/equation1"/>
    <dgm:cxn modelId="{0F5199F1-7602-4690-979C-59B3D58B85FC}" type="presParOf" srcId="{A35712EB-FBC9-4F40-A747-D763FC32CD28}" destId="{20DDFCF4-C88B-48E0-AD87-7B46A266ED88}" srcOrd="2" destOrd="0" presId="urn:microsoft.com/office/officeart/2005/8/layout/equation1"/>
    <dgm:cxn modelId="{3AD2070B-2583-413E-B755-E5AA318AA55A}" type="presParOf" srcId="{A35712EB-FBC9-4F40-A747-D763FC32CD28}" destId="{5C5C4C1D-B520-480D-BDA8-AAC8FEA22562}" srcOrd="3" destOrd="0" presId="urn:microsoft.com/office/officeart/2005/8/layout/equation1"/>
    <dgm:cxn modelId="{9C332EE7-50E4-4E24-BBD2-2410FA2CFAB0}" type="presParOf" srcId="{A35712EB-FBC9-4F40-A747-D763FC32CD28}" destId="{2A62ED1B-24DC-4795-8C99-B4073FC0F13C}" srcOrd="4" destOrd="0" presId="urn:microsoft.com/office/officeart/2005/8/layout/equation1"/>
    <dgm:cxn modelId="{82DF583A-10C0-4DC7-9FB1-7F3E717AF121}" type="presParOf" srcId="{A35712EB-FBC9-4F40-A747-D763FC32CD28}" destId="{B857B326-532F-4788-A436-659370C1B6CA}" srcOrd="5" destOrd="0" presId="urn:microsoft.com/office/officeart/2005/8/layout/equation1"/>
    <dgm:cxn modelId="{4BB760F5-D217-4D4E-AD89-17FDF767E242}" type="presParOf" srcId="{A35712EB-FBC9-4F40-A747-D763FC32CD28}" destId="{066B6A74-D35A-4912-9C49-205DCA21707D}" srcOrd="6" destOrd="0" presId="urn:microsoft.com/office/officeart/2005/8/layout/equation1"/>
    <dgm:cxn modelId="{EEA2E088-584E-4F52-B50B-EB1E050D34C8}" type="presParOf" srcId="{A35712EB-FBC9-4F40-A747-D763FC32CD28}" destId="{778322D0-40E5-4C2A-9AF0-E78AA7A2E816}" srcOrd="7" destOrd="0" presId="urn:microsoft.com/office/officeart/2005/8/layout/equation1"/>
    <dgm:cxn modelId="{FACF42EB-43CE-4051-95C2-8DEE6F93D432}" type="presParOf" srcId="{A35712EB-FBC9-4F40-A747-D763FC32CD28}" destId="{875F839B-8472-4C36-A7B7-4DE6429C194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7E1E0-08CF-4866-906A-1926AC20F17F}">
      <dsp:nvSpPr>
        <dsp:cNvPr id="0" name=""/>
        <dsp:cNvSpPr/>
      </dsp:nvSpPr>
      <dsp:spPr>
        <a:xfrm>
          <a:off x="215" y="278337"/>
          <a:ext cx="2601301" cy="3121562"/>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244600">
            <a:lnSpc>
              <a:spcPct val="90000"/>
            </a:lnSpc>
            <a:spcBef>
              <a:spcPct val="0"/>
            </a:spcBef>
            <a:spcAft>
              <a:spcPct val="35000"/>
            </a:spcAft>
            <a:buNone/>
          </a:pPr>
          <a:r>
            <a:rPr lang="en-US" sz="2800" kern="1200" dirty="0"/>
            <a:t>Project purpose and goals</a:t>
          </a:r>
        </a:p>
      </dsp:txBody>
      <dsp:txXfrm>
        <a:off x="215" y="1526962"/>
        <a:ext cx="2601301" cy="1872937"/>
      </dsp:txXfrm>
    </dsp:sp>
    <dsp:sp modelId="{9CECEA3B-97F5-4085-9C4D-5B9DCCA84E80}">
      <dsp:nvSpPr>
        <dsp:cNvPr id="0" name=""/>
        <dsp:cNvSpPr/>
      </dsp:nvSpPr>
      <dsp:spPr>
        <a:xfrm>
          <a:off x="215"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5" y="278337"/>
        <a:ext cx="2601301" cy="1248624"/>
      </dsp:txXfrm>
    </dsp:sp>
    <dsp:sp modelId="{AF8BCE07-A1BD-4958-B4AE-EA6A22738BEC}">
      <dsp:nvSpPr>
        <dsp:cNvPr id="0" name=""/>
        <dsp:cNvSpPr/>
      </dsp:nvSpPr>
      <dsp:spPr>
        <a:xfrm>
          <a:off x="2809621" y="278337"/>
          <a:ext cx="2601301" cy="3121562"/>
        </a:xfrm>
        <a:prstGeom prst="rect">
          <a:avLst/>
        </a:prstGeom>
        <a:solidFill>
          <a:schemeClr val="accent2">
            <a:hueOff val="-203903"/>
            <a:satOff val="10845"/>
            <a:lumOff val="3137"/>
            <a:alphaOff val="0"/>
          </a:schemeClr>
        </a:solidFill>
        <a:ln w="22225" cap="rnd" cmpd="sng" algn="ctr">
          <a:solidFill>
            <a:schemeClr val="accent2">
              <a:hueOff val="-203903"/>
              <a:satOff val="10845"/>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244600">
            <a:lnSpc>
              <a:spcPct val="90000"/>
            </a:lnSpc>
            <a:spcBef>
              <a:spcPct val="0"/>
            </a:spcBef>
            <a:spcAft>
              <a:spcPct val="35000"/>
            </a:spcAft>
            <a:buNone/>
          </a:pPr>
          <a:r>
            <a:rPr lang="en-US" sz="2800" kern="1200" dirty="0"/>
            <a:t>Research performed</a:t>
          </a:r>
        </a:p>
      </dsp:txBody>
      <dsp:txXfrm>
        <a:off x="2809621" y="1526962"/>
        <a:ext cx="2601301" cy="1872937"/>
      </dsp:txXfrm>
    </dsp:sp>
    <dsp:sp modelId="{3813EFB7-E3F1-4C34-B230-1A3AAC2FD4F1}">
      <dsp:nvSpPr>
        <dsp:cNvPr id="0" name=""/>
        <dsp:cNvSpPr/>
      </dsp:nvSpPr>
      <dsp:spPr>
        <a:xfrm>
          <a:off x="2809621"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09621" y="278337"/>
        <a:ext cx="2601301" cy="1248624"/>
      </dsp:txXfrm>
    </dsp:sp>
    <dsp:sp modelId="{EF87821C-62C6-48E2-9904-08A96EBEE219}">
      <dsp:nvSpPr>
        <dsp:cNvPr id="0" name=""/>
        <dsp:cNvSpPr/>
      </dsp:nvSpPr>
      <dsp:spPr>
        <a:xfrm>
          <a:off x="5619027" y="278337"/>
          <a:ext cx="2601301" cy="3121562"/>
        </a:xfrm>
        <a:prstGeom prst="rect">
          <a:avLst/>
        </a:prstGeom>
        <a:solidFill>
          <a:schemeClr val="accent2">
            <a:hueOff val="-407806"/>
            <a:satOff val="21690"/>
            <a:lumOff val="6274"/>
            <a:alphaOff val="0"/>
          </a:schemeClr>
        </a:solidFill>
        <a:ln w="22225" cap="rnd" cmpd="sng" algn="ctr">
          <a:solidFill>
            <a:schemeClr val="accent2">
              <a:hueOff val="-407806"/>
              <a:satOff val="21690"/>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244600">
            <a:lnSpc>
              <a:spcPct val="90000"/>
            </a:lnSpc>
            <a:spcBef>
              <a:spcPct val="0"/>
            </a:spcBef>
            <a:spcAft>
              <a:spcPct val="35000"/>
            </a:spcAft>
            <a:buNone/>
          </a:pPr>
          <a:r>
            <a:rPr lang="en-US" sz="2800" kern="1200" dirty="0"/>
            <a:t>Analysis and approach</a:t>
          </a:r>
        </a:p>
      </dsp:txBody>
      <dsp:txXfrm>
        <a:off x="5619027" y="1526962"/>
        <a:ext cx="2601301" cy="1872937"/>
      </dsp:txXfrm>
    </dsp:sp>
    <dsp:sp modelId="{E664BFD3-651E-4951-8153-0D7F898137CE}">
      <dsp:nvSpPr>
        <dsp:cNvPr id="0" name=""/>
        <dsp:cNvSpPr/>
      </dsp:nvSpPr>
      <dsp:spPr>
        <a:xfrm>
          <a:off x="5619027"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619027" y="278337"/>
        <a:ext cx="2601301" cy="1248624"/>
      </dsp:txXfrm>
    </dsp:sp>
    <dsp:sp modelId="{FFC0B9C8-4919-410C-84AC-8AC0E50CD81C}">
      <dsp:nvSpPr>
        <dsp:cNvPr id="0" name=""/>
        <dsp:cNvSpPr/>
      </dsp:nvSpPr>
      <dsp:spPr>
        <a:xfrm>
          <a:off x="8428432" y="278337"/>
          <a:ext cx="2601301" cy="3121562"/>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244600">
            <a:lnSpc>
              <a:spcPct val="90000"/>
            </a:lnSpc>
            <a:spcBef>
              <a:spcPct val="0"/>
            </a:spcBef>
            <a:spcAft>
              <a:spcPct val="35000"/>
            </a:spcAft>
            <a:buNone/>
          </a:pPr>
          <a:r>
            <a:rPr lang="en-US" sz="2800" kern="1200" dirty="0"/>
            <a:t>Secure Collaboration Tool</a:t>
          </a:r>
        </a:p>
      </dsp:txBody>
      <dsp:txXfrm>
        <a:off x="8428432" y="1526962"/>
        <a:ext cx="2601301" cy="1872937"/>
      </dsp:txXfrm>
    </dsp:sp>
    <dsp:sp modelId="{207E4EAF-BE96-490D-B46C-B43C323A358C}">
      <dsp:nvSpPr>
        <dsp:cNvPr id="0" name=""/>
        <dsp:cNvSpPr/>
      </dsp:nvSpPr>
      <dsp:spPr>
        <a:xfrm>
          <a:off x="8428432"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428432" y="278337"/>
        <a:ext cx="2601301" cy="1248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01660-5AFE-41D5-97DE-4C7D29BDDD44}">
      <dsp:nvSpPr>
        <dsp:cNvPr id="0" name=""/>
        <dsp:cNvSpPr/>
      </dsp:nvSpPr>
      <dsp:spPr>
        <a:xfrm>
          <a:off x="1585873" y="1638156"/>
          <a:ext cx="2227832" cy="2037961"/>
        </a:xfrm>
        <a:prstGeom prst="ellipse">
          <a:avLst/>
        </a:prstGeom>
        <a:solidFill>
          <a:schemeClr val="accent1"/>
        </a:solidFill>
        <a:ln w="22225"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Finding Balance</a:t>
          </a:r>
        </a:p>
      </dsp:txBody>
      <dsp:txXfrm>
        <a:off x="1912131" y="1936608"/>
        <a:ext cx="1575316" cy="1441057"/>
      </dsp:txXfrm>
    </dsp:sp>
    <dsp:sp modelId="{799D3644-6AB8-484E-9B01-79826488B3ED}">
      <dsp:nvSpPr>
        <dsp:cNvPr id="0" name=""/>
        <dsp:cNvSpPr/>
      </dsp:nvSpPr>
      <dsp:spPr>
        <a:xfrm>
          <a:off x="83110" y="52000"/>
          <a:ext cx="4977272" cy="5188504"/>
        </a:xfrm>
        <a:prstGeom prst="blockArc">
          <a:avLst>
            <a:gd name="adj1" fmla="val 17527788"/>
            <a:gd name="adj2" fmla="val 4119114"/>
            <a:gd name="adj3" fmla="val 5750"/>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03FF5-20B4-4C77-98D5-0BEBEEF7C99F}">
      <dsp:nvSpPr>
        <dsp:cNvPr id="0" name=""/>
        <dsp:cNvSpPr/>
      </dsp:nvSpPr>
      <dsp:spPr>
        <a:xfrm>
          <a:off x="3431219" y="212287"/>
          <a:ext cx="1721479" cy="1625045"/>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3B522-F506-4FEE-8366-BA61852DA185}">
      <dsp:nvSpPr>
        <dsp:cNvPr id="0" name=""/>
        <dsp:cNvSpPr/>
      </dsp:nvSpPr>
      <dsp:spPr>
        <a:xfrm>
          <a:off x="5377565" y="335091"/>
          <a:ext cx="1770483" cy="1280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kern="1200" dirty="0"/>
            <a:t>Knowledge or Data Sharing</a:t>
          </a:r>
        </a:p>
      </dsp:txBody>
      <dsp:txXfrm>
        <a:off x="5377565" y="335091"/>
        <a:ext cx="1770483" cy="1280522"/>
      </dsp:txXfrm>
    </dsp:sp>
    <dsp:sp modelId="{C6774D19-42B6-4E66-94DF-5B9A9E3A4930}">
      <dsp:nvSpPr>
        <dsp:cNvPr id="0" name=""/>
        <dsp:cNvSpPr/>
      </dsp:nvSpPr>
      <dsp:spPr>
        <a:xfrm>
          <a:off x="4050068" y="1859623"/>
          <a:ext cx="1741042" cy="1592974"/>
        </a:xfrm>
        <a:prstGeom prst="ellipse">
          <a:avLst/>
        </a:prstGeom>
        <a:blipFill>
          <a:blip xmlns:r="http://schemas.openxmlformats.org/officeDocument/2006/relationships"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DC984-B52E-4237-8805-1A4485BE2CC9}">
      <dsp:nvSpPr>
        <dsp:cNvPr id="0" name=""/>
        <dsp:cNvSpPr/>
      </dsp:nvSpPr>
      <dsp:spPr>
        <a:xfrm>
          <a:off x="5938971" y="2054033"/>
          <a:ext cx="1438040" cy="118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t>Security and Protection</a:t>
          </a:r>
        </a:p>
      </dsp:txBody>
      <dsp:txXfrm>
        <a:off x="5938971" y="2054033"/>
        <a:ext cx="1438040" cy="1184445"/>
      </dsp:txXfrm>
    </dsp:sp>
    <dsp:sp modelId="{D71274E1-4D5B-4CB7-A2FF-1C1A193A472D}">
      <dsp:nvSpPr>
        <dsp:cNvPr id="0" name=""/>
        <dsp:cNvSpPr/>
      </dsp:nvSpPr>
      <dsp:spPr>
        <a:xfrm>
          <a:off x="3334814" y="3555473"/>
          <a:ext cx="1710276" cy="1557966"/>
        </a:xfrm>
        <a:prstGeom prst="ellipse">
          <a:avLst/>
        </a:prstGeom>
        <a:blipFill>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8053A-ED53-4A7F-99E7-36C148AB87F6}">
      <dsp:nvSpPr>
        <dsp:cNvPr id="0" name=""/>
        <dsp:cNvSpPr/>
      </dsp:nvSpPr>
      <dsp:spPr>
        <a:xfrm>
          <a:off x="5237839" y="3881155"/>
          <a:ext cx="1770483" cy="1280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kern="1200" dirty="0"/>
            <a:t>Collaboration With Others</a:t>
          </a:r>
        </a:p>
      </dsp:txBody>
      <dsp:txXfrm>
        <a:off x="5237839" y="3881155"/>
        <a:ext cx="1770483" cy="1280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0D2B5-2B35-4053-A387-DDAB5877F318}">
      <dsp:nvSpPr>
        <dsp:cNvPr id="0" name=""/>
        <dsp:cNvSpPr/>
      </dsp:nvSpPr>
      <dsp:spPr>
        <a:xfrm>
          <a:off x="459150" y="945"/>
          <a:ext cx="2214258" cy="221425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Clear Policies &amp; Procedures</a:t>
          </a:r>
        </a:p>
      </dsp:txBody>
      <dsp:txXfrm>
        <a:off x="783421" y="325216"/>
        <a:ext cx="1565716" cy="1565716"/>
      </dsp:txXfrm>
    </dsp:sp>
    <dsp:sp modelId="{20DDFCF4-C88B-48E0-AD87-7B46A266ED88}">
      <dsp:nvSpPr>
        <dsp:cNvPr id="0" name=""/>
        <dsp:cNvSpPr/>
      </dsp:nvSpPr>
      <dsp:spPr>
        <a:xfrm>
          <a:off x="2853206" y="465939"/>
          <a:ext cx="1284269" cy="1284269"/>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023436" y="957043"/>
        <a:ext cx="943809" cy="302061"/>
      </dsp:txXfrm>
    </dsp:sp>
    <dsp:sp modelId="{2A62ED1B-24DC-4795-8C99-B4073FC0F13C}">
      <dsp:nvSpPr>
        <dsp:cNvPr id="0" name=""/>
        <dsp:cNvSpPr/>
      </dsp:nvSpPr>
      <dsp:spPr>
        <a:xfrm>
          <a:off x="4317274" y="945"/>
          <a:ext cx="2214258" cy="221425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Leadership Promotion of Collaboration</a:t>
          </a:r>
        </a:p>
      </dsp:txBody>
      <dsp:txXfrm>
        <a:off x="4641545" y="325216"/>
        <a:ext cx="1565716" cy="1565716"/>
      </dsp:txXfrm>
    </dsp:sp>
    <dsp:sp modelId="{066B6A74-D35A-4912-9C49-205DCA21707D}">
      <dsp:nvSpPr>
        <dsp:cNvPr id="0" name=""/>
        <dsp:cNvSpPr/>
      </dsp:nvSpPr>
      <dsp:spPr>
        <a:xfrm>
          <a:off x="6711330" y="465939"/>
          <a:ext cx="1284269" cy="1284269"/>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881560" y="730498"/>
        <a:ext cx="943809" cy="755151"/>
      </dsp:txXfrm>
    </dsp:sp>
    <dsp:sp modelId="{875F839B-8472-4C36-A7B7-4DE6429C1944}">
      <dsp:nvSpPr>
        <dsp:cNvPr id="0" name=""/>
        <dsp:cNvSpPr/>
      </dsp:nvSpPr>
      <dsp:spPr>
        <a:xfrm>
          <a:off x="8175398" y="945"/>
          <a:ext cx="2214258" cy="221425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Improved Knowledge &amp; Data Sharing and Collaboration</a:t>
          </a:r>
        </a:p>
      </dsp:txBody>
      <dsp:txXfrm>
        <a:off x="8499669" y="325216"/>
        <a:ext cx="1565716" cy="156571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33528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06804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After</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reviewing</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requirements</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each</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example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use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cases,</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we</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observed</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high</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percentage</a:t>
            </a:r>
            <a:r>
              <a:rPr lang="en-US" sz="1800" spc="-2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 requirements were applicable. This discovery</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focused our attention on determining what format of instructional guide would provide the greatest</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benefit</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 agencies</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wanting</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collaborate</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 a</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secure</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manner.</a:t>
            </a:r>
          </a:p>
          <a:p>
            <a:r>
              <a:rPr lang="en-US" sz="1800" dirty="0">
                <a:effectLst/>
                <a:latin typeface="Calibri" panose="020F0502020204030204" pitchFamily="34" charset="0"/>
              </a:rPr>
              <a:t>Because of this, better to have something to filter your specific use case to the appropriate requirements.</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416255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creating one document that described best practices and the “what” that every agency should implement was not going to provide value. Each agency has their own overarching requirements for security, tools, and other policies and procedures related to knowledge and data sharing and collaboration.</a:t>
            </a:r>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215513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foresee</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two</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types</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users</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guide:</a:t>
            </a:r>
            <a:r>
              <a:rPr lang="en-US" sz="1800" spc="-5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policy</a:t>
            </a:r>
            <a:r>
              <a:rPr lang="en-US" sz="1800" b="1" spc="-4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makers</a:t>
            </a:r>
            <a:r>
              <a:rPr lang="en-US" sz="1800" b="1"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responsible</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setting</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policy,</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procedures,</a:t>
            </a:r>
            <a:r>
              <a:rPr lang="en-US" sz="1800" spc="-5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2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security rules, and </a:t>
            </a:r>
            <a:r>
              <a:rPr lang="en-US" sz="1800" b="1" dirty="0">
                <a:effectLst/>
                <a:latin typeface="Calibri" panose="020F0502020204030204" pitchFamily="34" charset="0"/>
                <a:ea typeface="Calibri" panose="020F0502020204030204" pitchFamily="34" charset="0"/>
              </a:rPr>
              <a:t>collaborators </a:t>
            </a:r>
            <a:r>
              <a:rPr lang="en-US" sz="1800" dirty="0">
                <a:effectLst/>
                <a:latin typeface="Calibri" panose="020F0502020204030204" pitchFamily="34" charset="0"/>
                <a:ea typeface="Calibri" panose="020F0502020204030204" pitchFamily="34" charset="0"/>
              </a:rPr>
              <a:t>who seek to engage in collaboration or sharing activities and must</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determine the appropriate practices and policies for their agency. Each have distinct benefits that will be</a:t>
            </a:r>
            <a:r>
              <a:rPr lang="en-US" sz="1800" spc="-2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gained</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by using</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guide.</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423706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just make a guidelines document as agency policies are different in each agency. A simple document would not provide as useful of benefits as providing a tool where requirements are filtered to those specific to an activity which then provides more directed content to the collaborators.</a:t>
            </a:r>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115467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413012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84801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must find the appropriate balance between sometimes conflicting needs. Knowledge and data sharing and collaboration with others is a requirement of our globally connected society. But opening our doors also opens us up to the risk of intrusion. These needs often appear to be mutually exclusive, but they do not have to be.</a:t>
            </a:r>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424015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review of existing practices, discussions with panel members, and our interviews with various DOT staff , we picked a cross-section of use cases to be a representative sample. We also identified practices promoting or preventing knowledge and data sharing and collaboration. </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44134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use cases presented as examples in this report are each based on observed research conducted in previous tasks. Although anonymized, each one exemplifies important aspects of collaboration and data and information sharing among multiple parties with respect to both challenges and benefits. The electronic tools that facilitate collaboration and data and information sharing, when available and when operated with confidence, contribute to powerful outcomes that realize the greatest benefits from collaboration and information sharing.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While some of these initiatives take a considerable degree of time, resources, and sustained effort, in our interviews we observed satisfaction in the outcomes from those states whose collaboration efforts are advanced by their willingness and ability to share data and information and support advanced multi-party collaboration activities. </a:t>
            </a:r>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322256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For each use case, we developed content ranging from why the activities should occur (the benefits) to the risk and barriers to performing the activities. The diagram on the screen shows the diagram representing the ongoing activities for the AASHTO committee. The use cases contain many ongoing collaborative efforts which in themselves contain smaller use case/activities.</a:t>
            </a: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376428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For each use case, we developed content ranging from why the activities should occur (the benefits) to the risk and barriers to performing the activities. The diagram on the screen shows the diagram representing the ongoing activities for the AASHTO committee. The use cases contain many ongoing collaborative efforts which in themselves contain smaller use case/activities.</a:t>
            </a: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77087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use cases, we developed a set of requirements to be defined for collaboration and sharing of data or knowledge. The requirements were grouped into categories and refined.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71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74930" algn="l">
              <a:spcBef>
                <a:spcPts val="600"/>
              </a:spcBef>
              <a:spcAft>
                <a:spcPts val="0"/>
              </a:spcAft>
            </a:pPr>
            <a:r>
              <a:rPr lang="en-US" sz="1800" dirty="0">
                <a:effectLst/>
                <a:latin typeface="Calibri" panose="020F0502020204030204" pitchFamily="34" charset="0"/>
                <a:ea typeface="Calibri" panose="020F0502020204030204" pitchFamily="34" charset="0"/>
              </a:rPr>
              <a:t>From our research, we observed that the ability to share and collaborate is greatest in states with the</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strongest and clearest security practices and policies. Some states have practices and policies but do not</a:t>
            </a:r>
            <a:r>
              <a:rPr lang="en-US" sz="1800" spc="-2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provide a single location for someone to easily find what is required to collaborate. This suggests that</a:t>
            </a:r>
            <a:r>
              <a:rPr lang="en-US" sz="1800" spc="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both</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the</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presence</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and</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the</a:t>
            </a:r>
            <a:r>
              <a:rPr lang="en-US" sz="1800" spc="-60"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promotion</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of</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strong</a:t>
            </a:r>
            <a:r>
              <a:rPr lang="en-US" sz="1800" spc="-6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and</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clear</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security</a:t>
            </a:r>
            <a:r>
              <a:rPr lang="en-US" sz="1800" spc="-6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practices</a:t>
            </a:r>
            <a:r>
              <a:rPr lang="en-US" sz="1800" spc="-6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policies</a:t>
            </a:r>
            <a:r>
              <a:rPr lang="en-US" sz="1800" spc="-6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are</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key</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enabling agency staff to engage in safe and secure collaboration and data and information sharing. </a:t>
            </a:r>
          </a:p>
          <a:p>
            <a:pPr marL="76200" marR="74930" algn="just">
              <a:spcBef>
                <a:spcPts val="600"/>
              </a:spcBef>
              <a:spcAft>
                <a:spcPts val="0"/>
              </a:spcAft>
            </a:pPr>
            <a:endParaRPr lang="en-US" sz="1800" dirty="0">
              <a:effectLst/>
              <a:latin typeface="Calibri" panose="020F0502020204030204" pitchFamily="34" charset="0"/>
            </a:endParaRPr>
          </a:p>
          <a:p>
            <a:pPr marL="76200" marR="74930" algn="just">
              <a:spcBef>
                <a:spcPts val="600"/>
              </a:spcBef>
              <a:spcAft>
                <a:spcPts val="0"/>
              </a:spcAft>
            </a:pPr>
            <a:r>
              <a:rPr lang="en-US" dirty="0"/>
              <a:t>The person with the use case has the best information to decide which of the requirements are applicable so with that in mind, what goes in our secure collaboration tool?</a:t>
            </a:r>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86156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E9CC435-4E90-4801-A0F9-D6C9CE7454DC}" type="datetime1">
              <a:rPr lang="en-US" smtClean="0"/>
              <a:t>1/8/2023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7871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3B5F4-F5CF-4D50-A526-0FB2F08F2661}" type="datetime1">
              <a:rPr lang="en-US" smtClean="0"/>
              <a:t>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0248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3C8CC7-BB8D-46E0-8553-F9657BB90242}" type="datetime1">
              <a:rPr lang="en-US" smtClean="0"/>
              <a:t>1/8/2023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34660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81192" y="2180496"/>
            <a:ext cx="11029615" cy="3975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52183-ABD9-4A2A-81FF-124BAEE03E2C}" type="datetime1">
              <a:rPr lang="en-US" smtClean="0"/>
              <a:t>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299" y="6414657"/>
            <a:ext cx="1052508"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363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133301E-8FED-4491-B3B5-918D4B7FA060}" type="datetime1">
              <a:rPr lang="en-US" smtClean="0"/>
              <a:t>1/8/2023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212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25B1F-8D26-4856-839F-80BC0FAA741C}" type="datetime1">
              <a:rPr lang="en-US" smtClean="0"/>
              <a:t>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0795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B7E2E4-9D0E-4A77-AEAC-B37FB8FC3B28}" type="datetime1">
              <a:rPr lang="en-US" smtClean="0"/>
              <a:t>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5675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F414A5-2FDF-4F03-8A42-0DF8A2D0A3A2}" type="datetime1">
              <a:rPr lang="en-US" smtClean="0"/>
              <a:t>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49886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0C4C-B725-4FD4-8E43-E36102476FEF}" type="datetime1">
              <a:rPr lang="en-US" smtClean="0"/>
              <a:t>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6155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2D8B078-47CB-4FFF-A0F0-261008774946}" type="datetime1">
              <a:rPr lang="en-US" smtClean="0"/>
              <a:t>1/8/2023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424772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7860-FC49-42A4-91C0-0D54D3D5FFBF}" type="datetime1">
              <a:rPr lang="en-US" smtClean="0"/>
              <a:t>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9148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91804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18983"/>
            <a:ext cx="2844799" cy="365125"/>
          </a:xfrm>
          <a:prstGeom prst="rect">
            <a:avLst/>
          </a:prstGeom>
        </p:spPr>
        <p:txBody>
          <a:bodyPr vert="horz" lIns="91440" tIns="45720" rIns="91440" bIns="45720" rtlCol="0" anchor="ctr"/>
          <a:lstStyle>
            <a:lvl1pPr algn="r">
              <a:defRPr sz="900">
                <a:solidFill>
                  <a:schemeClr val="accent2"/>
                </a:solidFill>
              </a:defRPr>
            </a:lvl1pPr>
          </a:lstStyle>
          <a:p>
            <a:fld id="{6C7536A3-B23B-4A26-88EF-3F0AA63766AD}" type="datetime1">
              <a:rPr lang="en-US" smtClean="0"/>
              <a:t>1/8/2023</a:t>
            </a:fld>
            <a:endParaRPr lang="en-US" dirty="0"/>
          </a:p>
        </p:txBody>
      </p:sp>
      <p:sp>
        <p:nvSpPr>
          <p:cNvPr id="5" name="Footer Placeholder 4"/>
          <p:cNvSpPr>
            <a:spLocks noGrp="1"/>
          </p:cNvSpPr>
          <p:nvPr>
            <p:ph type="ftr" sz="quarter" idx="3"/>
          </p:nvPr>
        </p:nvSpPr>
        <p:spPr>
          <a:xfrm>
            <a:off x="581192" y="6414657"/>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6418983"/>
            <a:ext cx="1052510" cy="365125"/>
          </a:xfrm>
          <a:prstGeom prst="rect">
            <a:avLst/>
          </a:prstGeom>
        </p:spPr>
        <p:txBody>
          <a:bodyPr vert="horz" lIns="91440" tIns="45720" rIns="91440" bIns="45720" rtlCol="0" anchor="ctr"/>
          <a:lstStyle>
            <a:lvl1pPr algn="r">
              <a:defRPr sz="900">
                <a:solidFill>
                  <a:schemeClr val="accent2"/>
                </a:solidFill>
              </a:defRPr>
            </a:lvl1pPr>
          </a:lstStyle>
          <a:p>
            <a:fld id="{8A7A6979-0714-4377-B894-6BE4C2D6E202}"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176434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457200" rtl="0" eaLnBrk="1" latinLnBrk="0" hangingPunct="1">
        <a:spcBef>
          <a:spcPct val="0"/>
        </a:spcBef>
        <a:buNone/>
        <a:defRPr sz="36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heodi.org/article/collaboration-with-data-do-tools-support-what-people-ne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eoplematters.in/article/employee-engagement/one-size-does-not-fit-all-the-new-mantra-of-performance-management-2167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www.picpedia.org/post-it-note/p/policie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opennotes.org/team/collaborato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pennotes.org/team/collaborators/" TargetMode="External"/><Relationship Id="rId5" Type="http://schemas.openxmlformats.org/officeDocument/2006/relationships/image" Target="../media/image21.png"/><Relationship Id="rId4" Type="http://schemas.openxmlformats.org/officeDocument/2006/relationships/hyperlink" Target="https://www.picpedia.org/post-it-note/p/polici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pngimg.com/download/5292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828" y="4156977"/>
            <a:ext cx="10993549" cy="1892980"/>
          </a:xfrm>
        </p:spPr>
        <p:txBody>
          <a:bodyPr anchor="ctr">
            <a:normAutofit/>
          </a:bodyPr>
          <a:lstStyle/>
          <a:p>
            <a:r>
              <a:rPr lang="en-US" sz="4400" cap="none" dirty="0">
                <a:solidFill>
                  <a:srgbClr val="FFFFFF"/>
                </a:solidFill>
                <a:latin typeface="Calibri" panose="020F0502020204030204" pitchFamily="34" charset="0"/>
                <a:ea typeface="Calibri" panose="020F0502020204030204" pitchFamily="34" charset="0"/>
              </a:rPr>
              <a:t>NCHRP 23-02: Guidelines on Collaboration and Information Security for State DOTs</a:t>
            </a:r>
            <a:endParaRPr lang="en-US" sz="4400" cap="none" dirty="0">
              <a:solidFill>
                <a:srgbClr val="FFFFFF"/>
              </a:solidFill>
            </a:endParaRPr>
          </a:p>
        </p:txBody>
      </p:sp>
      <p:pic>
        <p:nvPicPr>
          <p:cNvPr id="10" name="Picture 9" descr="Background pattern&#10;&#10;Description automatically generated">
            <a:extLst>
              <a:ext uri="{FF2B5EF4-FFF2-40B4-BE49-F238E27FC236}">
                <a16:creationId xmlns:a16="http://schemas.microsoft.com/office/drawing/2014/main" id="{1A7B1F3F-E330-4883-915C-067C60A61AE8}"/>
              </a:ext>
            </a:extLst>
          </p:cNvPr>
          <p:cNvPicPr>
            <a:picLocks noChangeAspect="1"/>
          </p:cNvPicPr>
          <p:nvPr/>
        </p:nvPicPr>
        <p:blipFill rotWithShape="1">
          <a:blip r:embed="rId3" cstate="hq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r="-1"/>
          <a:stretch/>
        </p:blipFill>
        <p:spPr>
          <a:xfrm>
            <a:off x="446532" y="599725"/>
            <a:ext cx="11292143" cy="3557252"/>
          </a:xfrm>
          <a:prstGeom prst="rect">
            <a:avLst/>
          </a:prstGeom>
        </p:spPr>
      </p:pic>
      <p:sp>
        <p:nvSpPr>
          <p:cNvPr id="5" name="Title 1">
            <a:extLst>
              <a:ext uri="{FF2B5EF4-FFF2-40B4-BE49-F238E27FC236}">
                <a16:creationId xmlns:a16="http://schemas.microsoft.com/office/drawing/2014/main" id="{574A1155-23BC-40A9-A7E0-C67B8AB6EEE8}"/>
              </a:ext>
            </a:extLst>
          </p:cNvPr>
          <p:cNvSpPr txBox="1">
            <a:spLocks/>
          </p:cNvSpPr>
          <p:nvPr/>
        </p:nvSpPr>
        <p:spPr>
          <a:xfrm>
            <a:off x="595828" y="5321958"/>
            <a:ext cx="8168761" cy="83593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cap="none" dirty="0">
                <a:solidFill>
                  <a:srgbClr val="FFFFFF"/>
                </a:solidFill>
                <a:latin typeface="Calibri" panose="020F0502020204030204" pitchFamily="34" charset="0"/>
                <a:ea typeface="Calibri" panose="020F0502020204030204" pitchFamily="34" charset="0"/>
              </a:rPr>
              <a:t>Final summary of research performed</a:t>
            </a:r>
            <a:endParaRPr lang="en-US" sz="4000" cap="none" dirty="0">
              <a:solidFill>
                <a:srgbClr val="FFFFFF"/>
              </a:solidFill>
            </a:endParaRPr>
          </a:p>
        </p:txBody>
      </p:sp>
    </p:spTree>
    <p:extLst>
      <p:ext uri="{BB962C8B-B14F-4D97-AF65-F5344CB8AC3E}">
        <p14:creationId xmlns:p14="http://schemas.microsoft.com/office/powerpoint/2010/main" val="25346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FBB73A-EA53-45B4-B056-02E344530464}"/>
              </a:ext>
            </a:extLst>
          </p:cNvPr>
          <p:cNvSpPr>
            <a:spLocks noGrp="1"/>
          </p:cNvSpPr>
          <p:nvPr>
            <p:ph type="title"/>
          </p:nvPr>
        </p:nvSpPr>
        <p:spPr>
          <a:xfrm>
            <a:off x="601255" y="702156"/>
            <a:ext cx="3409783" cy="1013800"/>
          </a:xfrm>
        </p:spPr>
        <p:txBody>
          <a:bodyPr>
            <a:normAutofit fontScale="90000"/>
          </a:bodyPr>
          <a:lstStyle/>
          <a:p>
            <a:r>
              <a:rPr lang="en-US" dirty="0"/>
              <a:t>Use Case Content</a:t>
            </a:r>
          </a:p>
        </p:txBody>
      </p:sp>
      <p:sp>
        <p:nvSpPr>
          <p:cNvPr id="3" name="Content Placeholder 2">
            <a:extLst>
              <a:ext uri="{FF2B5EF4-FFF2-40B4-BE49-F238E27FC236}">
                <a16:creationId xmlns:a16="http://schemas.microsoft.com/office/drawing/2014/main" id="{795EA68C-1FCD-4951-AE7F-5BB4BA99B4C7}"/>
              </a:ext>
            </a:extLst>
          </p:cNvPr>
          <p:cNvSpPr>
            <a:spLocks noGrp="1"/>
          </p:cNvSpPr>
          <p:nvPr>
            <p:ph idx="1"/>
          </p:nvPr>
        </p:nvSpPr>
        <p:spPr>
          <a:xfrm>
            <a:off x="601255" y="1964168"/>
            <a:ext cx="3409782" cy="4036582"/>
          </a:xfrm>
        </p:spPr>
        <p:txBody>
          <a:bodyPr>
            <a:normAutofit/>
          </a:bodyPr>
          <a:lstStyle/>
          <a:p>
            <a:r>
              <a:rPr lang="en-US" sz="2800" dirty="0">
                <a:solidFill>
                  <a:schemeClr val="bg1"/>
                </a:solidFill>
              </a:rPr>
              <a:t>Business case</a:t>
            </a:r>
          </a:p>
          <a:p>
            <a:r>
              <a:rPr lang="en-US" sz="2800" dirty="0">
                <a:solidFill>
                  <a:schemeClr val="bg1"/>
                </a:solidFill>
              </a:rPr>
              <a:t>Risks/impediments</a:t>
            </a:r>
          </a:p>
          <a:p>
            <a:r>
              <a:rPr lang="en-US" sz="2800" dirty="0">
                <a:solidFill>
                  <a:schemeClr val="bg1"/>
                </a:solidFill>
              </a:rPr>
              <a:t>Workflows</a:t>
            </a:r>
          </a:p>
          <a:p>
            <a:pPr lvl="1"/>
            <a:r>
              <a:rPr lang="en-US" sz="2400" dirty="0">
                <a:solidFill>
                  <a:schemeClr val="bg1"/>
                </a:solidFill>
              </a:rPr>
              <a:t>Setup </a:t>
            </a:r>
          </a:p>
          <a:p>
            <a:pPr lvl="1"/>
            <a:r>
              <a:rPr lang="en-US" sz="2400" dirty="0">
                <a:solidFill>
                  <a:schemeClr val="bg1"/>
                </a:solidFill>
              </a:rPr>
              <a:t>Ongoing activities</a:t>
            </a:r>
          </a:p>
          <a:p>
            <a:r>
              <a:rPr lang="en-US" sz="2800" dirty="0">
                <a:solidFill>
                  <a:schemeClr val="bg1"/>
                </a:solidFill>
              </a:rPr>
              <a:t>Outcomes/benefits</a:t>
            </a:r>
          </a:p>
          <a:p>
            <a:r>
              <a:rPr lang="en-US" sz="2800" dirty="0">
                <a:solidFill>
                  <a:schemeClr val="bg1"/>
                </a:solidFill>
              </a:rPr>
              <a:t>Scenarios</a:t>
            </a:r>
          </a:p>
        </p:txBody>
      </p:sp>
      <p:pic>
        <p:nvPicPr>
          <p:cNvPr id="5" name="image37.png">
            <a:extLst>
              <a:ext uri="{FF2B5EF4-FFF2-40B4-BE49-F238E27FC236}">
                <a16:creationId xmlns:a16="http://schemas.microsoft.com/office/drawing/2014/main" id="{7C031A8C-6B8C-4CAA-8631-733F0421E8FB}"/>
              </a:ext>
            </a:extLst>
          </p:cNvPr>
          <p:cNvPicPr>
            <a:picLocks noChangeAspect="1"/>
          </p:cNvPicPr>
          <p:nvPr/>
        </p:nvPicPr>
        <p:blipFill>
          <a:blip r:embed="rId3" cstate="print"/>
          <a:stretch>
            <a:fillRect/>
          </a:stretch>
        </p:blipFill>
        <p:spPr>
          <a:xfrm>
            <a:off x="4475386" y="744025"/>
            <a:ext cx="6609168" cy="5369949"/>
          </a:xfrm>
          <a:prstGeom prst="rect">
            <a:avLst/>
          </a:prstGeom>
        </p:spPr>
      </p:pic>
      <p:sp>
        <p:nvSpPr>
          <p:cNvPr id="4" name="Slide Number Placeholder 3">
            <a:extLst>
              <a:ext uri="{FF2B5EF4-FFF2-40B4-BE49-F238E27FC236}">
                <a16:creationId xmlns:a16="http://schemas.microsoft.com/office/drawing/2014/main" id="{2E295B1C-3F4B-4278-B01B-13BBD645097B}"/>
              </a:ext>
            </a:extLst>
          </p:cNvPr>
          <p:cNvSpPr>
            <a:spLocks noGrp="1"/>
          </p:cNvSpPr>
          <p:nvPr>
            <p:ph type="sldNum" sz="quarter" idx="12"/>
          </p:nvPr>
        </p:nvSpPr>
        <p:spPr>
          <a:xfrm>
            <a:off x="10558300" y="6400800"/>
            <a:ext cx="1052508" cy="365125"/>
          </a:xfrm>
        </p:spPr>
        <p:txBody>
          <a:bodyPr>
            <a:normAutofit/>
          </a:bodyPr>
          <a:lstStyle/>
          <a:p>
            <a:pPr>
              <a:spcAft>
                <a:spcPts val="600"/>
              </a:spcAft>
            </a:pPr>
            <a:fld id="{8A7A6979-0714-4377-B894-6BE4C2D6E202}" type="slidenum">
              <a:rPr lang="en-US" smtClean="0"/>
              <a:pPr>
                <a:spcAft>
                  <a:spcPts val="600"/>
                </a:spcAft>
              </a:pPr>
              <a:t>10</a:t>
            </a:fld>
            <a:endParaRPr lang="en-US"/>
          </a:p>
        </p:txBody>
      </p:sp>
      <p:sp>
        <p:nvSpPr>
          <p:cNvPr id="8" name="Rectangle: Rounded Corners 7">
            <a:extLst>
              <a:ext uri="{FF2B5EF4-FFF2-40B4-BE49-F238E27FC236}">
                <a16:creationId xmlns:a16="http://schemas.microsoft.com/office/drawing/2014/main" id="{70A5D1CF-9202-4171-9FCA-5C25A9D0BB63}"/>
              </a:ext>
            </a:extLst>
          </p:cNvPr>
          <p:cNvSpPr/>
          <p:nvPr/>
        </p:nvSpPr>
        <p:spPr>
          <a:xfrm>
            <a:off x="5725590" y="3428999"/>
            <a:ext cx="5445760" cy="68008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Diagram represents ongoing activities of a use case.</a:t>
            </a:r>
          </a:p>
        </p:txBody>
      </p:sp>
    </p:spTree>
    <p:extLst>
      <p:ext uri="{BB962C8B-B14F-4D97-AF65-F5344CB8AC3E}">
        <p14:creationId xmlns:p14="http://schemas.microsoft.com/office/powerpoint/2010/main" val="107040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D7DDBCE-C24A-4205-91B6-89349A4A75D2}"/>
              </a:ext>
            </a:extLst>
          </p:cNvPr>
          <p:cNvSpPr>
            <a:spLocks noGrp="1"/>
          </p:cNvSpPr>
          <p:nvPr>
            <p:ph type="title"/>
          </p:nvPr>
        </p:nvSpPr>
        <p:spPr>
          <a:xfrm>
            <a:off x="746228" y="1037967"/>
            <a:ext cx="3054091" cy="4709131"/>
          </a:xfrm>
        </p:spPr>
        <p:txBody>
          <a:bodyPr anchor="ctr">
            <a:normAutofit/>
          </a:bodyPr>
          <a:lstStyle/>
          <a:p>
            <a:r>
              <a:rPr lang="en-US" sz="3100" dirty="0">
                <a:solidFill>
                  <a:schemeClr val="accent1"/>
                </a:solidFill>
              </a:rPr>
              <a:t>Derived Business Requirements</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A96A9DB-24EB-432B-9F30-9D16A9C73C7D}"/>
              </a:ext>
            </a:extLst>
          </p:cNvPr>
          <p:cNvSpPr>
            <a:spLocks noGrp="1"/>
          </p:cNvSpPr>
          <p:nvPr>
            <p:ph type="sldNum" sz="quarter" idx="12"/>
          </p:nvPr>
        </p:nvSpPr>
        <p:spPr>
          <a:xfrm>
            <a:off x="11072167" y="6404325"/>
            <a:ext cx="6733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8A7A6979-0714-4377-B894-6BE4C2D6E202}"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srgbClr val="1A3260">
                  <a:lumMod val="75000"/>
                  <a:lumOff val="25000"/>
                </a:srgbClr>
              </a:solidFill>
              <a:effectLst/>
              <a:uLnTx/>
              <a:uFillTx/>
              <a:latin typeface="Gill Sans MT" panose="020B0502020104020203"/>
              <a:ea typeface="+mn-ea"/>
              <a:cs typeface="+mn-cs"/>
            </a:endParaRPr>
          </a:p>
        </p:txBody>
      </p:sp>
      <p:grpSp>
        <p:nvGrpSpPr>
          <p:cNvPr id="27" name="Group 26">
            <a:extLst>
              <a:ext uri="{FF2B5EF4-FFF2-40B4-BE49-F238E27FC236}">
                <a16:creationId xmlns:a16="http://schemas.microsoft.com/office/drawing/2014/main" id="{88F5F3B4-F344-478D-A41F-9C039291D445}"/>
              </a:ext>
            </a:extLst>
          </p:cNvPr>
          <p:cNvGrpSpPr/>
          <p:nvPr/>
        </p:nvGrpSpPr>
        <p:grpSpPr>
          <a:xfrm>
            <a:off x="4534640" y="1094121"/>
            <a:ext cx="7012370" cy="1219008"/>
            <a:chOff x="4598438" y="1179185"/>
            <a:chExt cx="7012370" cy="1219008"/>
          </a:xfrm>
        </p:grpSpPr>
        <p:sp>
          <p:nvSpPr>
            <p:cNvPr id="5" name="Rectangle: Rounded Corners 4">
              <a:extLst>
                <a:ext uri="{FF2B5EF4-FFF2-40B4-BE49-F238E27FC236}">
                  <a16:creationId xmlns:a16="http://schemas.microsoft.com/office/drawing/2014/main" id="{3CE0BEC1-20D1-4BB8-A155-072530FA822B}"/>
                </a:ext>
              </a:extLst>
            </p:cNvPr>
            <p:cNvSpPr/>
            <p:nvPr/>
          </p:nvSpPr>
          <p:spPr>
            <a:xfrm>
              <a:off x="4598438" y="1179185"/>
              <a:ext cx="7012370" cy="12190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Checkmark">
              <a:extLst>
                <a:ext uri="{FF2B5EF4-FFF2-40B4-BE49-F238E27FC236}">
                  <a16:creationId xmlns:a16="http://schemas.microsoft.com/office/drawing/2014/main" id="{BE07849E-135C-4E17-B69F-26ED153DC788}"/>
                </a:ext>
              </a:extLst>
            </p:cNvPr>
            <p:cNvSpPr/>
            <p:nvPr/>
          </p:nvSpPr>
          <p:spPr>
            <a:xfrm>
              <a:off x="4811072" y="1612497"/>
              <a:ext cx="386607" cy="424155"/>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1A876605-DA09-4800-8F3C-D26640488585}"/>
                </a:ext>
              </a:extLst>
            </p:cNvPr>
            <p:cNvSpPr/>
            <p:nvPr/>
          </p:nvSpPr>
          <p:spPr>
            <a:xfrm>
              <a:off x="5410314" y="1438978"/>
              <a:ext cx="3155566" cy="771193"/>
            </a:xfrm>
            <a:custGeom>
              <a:avLst/>
              <a:gdLst>
                <a:gd name="connsiteX0" fmla="*/ 0 w 3155566"/>
                <a:gd name="connsiteY0" fmla="*/ 0 h 702923"/>
                <a:gd name="connsiteX1" fmla="*/ 3155566 w 3155566"/>
                <a:gd name="connsiteY1" fmla="*/ 0 h 702923"/>
                <a:gd name="connsiteX2" fmla="*/ 3155566 w 3155566"/>
                <a:gd name="connsiteY2" fmla="*/ 702923 h 702923"/>
                <a:gd name="connsiteX3" fmla="*/ 0 w 3155566"/>
                <a:gd name="connsiteY3" fmla="*/ 702923 h 702923"/>
                <a:gd name="connsiteX4" fmla="*/ 0 w 3155566"/>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566" h="702923">
                  <a:moveTo>
                    <a:pt x="0" y="0"/>
                  </a:moveTo>
                  <a:lnTo>
                    <a:pt x="3155566" y="0"/>
                  </a:lnTo>
                  <a:lnTo>
                    <a:pt x="3155566"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977900">
                <a:lnSpc>
                  <a:spcPct val="100000"/>
                </a:lnSpc>
                <a:spcBef>
                  <a:spcPct val="0"/>
                </a:spcBef>
                <a:spcAft>
                  <a:spcPct val="35000"/>
                </a:spcAft>
                <a:buNone/>
              </a:pPr>
              <a:r>
                <a:rPr lang="en-US" sz="2200" kern="1200" dirty="0"/>
                <a:t>Functional</a:t>
              </a:r>
            </a:p>
          </p:txBody>
        </p:sp>
        <p:sp>
          <p:nvSpPr>
            <p:cNvPr id="9" name="Freeform: Shape 8">
              <a:extLst>
                <a:ext uri="{FF2B5EF4-FFF2-40B4-BE49-F238E27FC236}">
                  <a16:creationId xmlns:a16="http://schemas.microsoft.com/office/drawing/2014/main" id="{3676FE8C-218F-4A79-AC26-A173CD3EC212}"/>
                </a:ext>
              </a:extLst>
            </p:cNvPr>
            <p:cNvSpPr/>
            <p:nvPr/>
          </p:nvSpPr>
          <p:spPr>
            <a:xfrm>
              <a:off x="7293936" y="1438978"/>
              <a:ext cx="4316078" cy="771193"/>
            </a:xfrm>
            <a:custGeom>
              <a:avLst/>
              <a:gdLst>
                <a:gd name="connsiteX0" fmla="*/ 0 w 3044133"/>
                <a:gd name="connsiteY0" fmla="*/ 0 h 702923"/>
                <a:gd name="connsiteX1" fmla="*/ 3044133 w 3044133"/>
                <a:gd name="connsiteY1" fmla="*/ 0 h 702923"/>
                <a:gd name="connsiteX2" fmla="*/ 3044133 w 3044133"/>
                <a:gd name="connsiteY2" fmla="*/ 702923 h 702923"/>
                <a:gd name="connsiteX3" fmla="*/ 0 w 3044133"/>
                <a:gd name="connsiteY3" fmla="*/ 702923 h 702923"/>
                <a:gd name="connsiteX4" fmla="*/ 0 w 3044133"/>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702923">
                  <a:moveTo>
                    <a:pt x="0" y="0"/>
                  </a:moveTo>
                  <a:lnTo>
                    <a:pt x="3044133" y="0"/>
                  </a:lnTo>
                  <a:lnTo>
                    <a:pt x="3044133"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711200">
                <a:lnSpc>
                  <a:spcPct val="100000"/>
                </a:lnSpc>
                <a:spcBef>
                  <a:spcPct val="0"/>
                </a:spcBef>
                <a:buNone/>
              </a:pPr>
              <a:r>
                <a:rPr lang="en-US" sz="1600" kern="1200" dirty="0"/>
                <a:t>Goals</a:t>
              </a:r>
            </a:p>
            <a:p>
              <a:pPr marL="0" lvl="0" indent="0" algn="l" defTabSz="711200">
                <a:lnSpc>
                  <a:spcPct val="100000"/>
                </a:lnSpc>
                <a:spcBef>
                  <a:spcPct val="0"/>
                </a:spcBef>
                <a:buNone/>
              </a:pPr>
              <a:r>
                <a:rPr lang="en-US" sz="1600" kern="1200" dirty="0"/>
                <a:t>Expected outputs</a:t>
              </a:r>
            </a:p>
          </p:txBody>
        </p:sp>
      </p:grpSp>
      <p:grpSp>
        <p:nvGrpSpPr>
          <p:cNvPr id="28" name="Group 27">
            <a:extLst>
              <a:ext uri="{FF2B5EF4-FFF2-40B4-BE49-F238E27FC236}">
                <a16:creationId xmlns:a16="http://schemas.microsoft.com/office/drawing/2014/main" id="{9B5867E8-E7DB-45AA-B31C-910F6D1289F7}"/>
              </a:ext>
            </a:extLst>
          </p:cNvPr>
          <p:cNvGrpSpPr/>
          <p:nvPr/>
        </p:nvGrpSpPr>
        <p:grpSpPr>
          <a:xfrm>
            <a:off x="4534640" y="2427503"/>
            <a:ext cx="7012370" cy="1249864"/>
            <a:chOff x="4598438" y="2667197"/>
            <a:chExt cx="7012370" cy="1249864"/>
          </a:xfrm>
        </p:grpSpPr>
        <p:sp>
          <p:nvSpPr>
            <p:cNvPr id="11" name="Rectangle: Rounded Corners 10">
              <a:extLst>
                <a:ext uri="{FF2B5EF4-FFF2-40B4-BE49-F238E27FC236}">
                  <a16:creationId xmlns:a16="http://schemas.microsoft.com/office/drawing/2014/main" id="{4C752D7C-880D-41A8-8A3E-C3BB5E2D9F88}"/>
                </a:ext>
              </a:extLst>
            </p:cNvPr>
            <p:cNvSpPr/>
            <p:nvPr/>
          </p:nvSpPr>
          <p:spPr>
            <a:xfrm>
              <a:off x="4598438" y="2667197"/>
              <a:ext cx="7012370" cy="1249864"/>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Head with Gears">
              <a:extLst>
                <a:ext uri="{FF2B5EF4-FFF2-40B4-BE49-F238E27FC236}">
                  <a16:creationId xmlns:a16="http://schemas.microsoft.com/office/drawing/2014/main" id="{00B60529-8E2E-45C0-AE18-BC981C40AC43}"/>
                </a:ext>
              </a:extLst>
            </p:cNvPr>
            <p:cNvSpPr/>
            <p:nvPr/>
          </p:nvSpPr>
          <p:spPr>
            <a:xfrm>
              <a:off x="4811072" y="3084729"/>
              <a:ext cx="386607" cy="424155"/>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7D50DE83-F51E-4ACF-A0FE-C68F5CE7892E}"/>
                </a:ext>
              </a:extLst>
            </p:cNvPr>
            <p:cNvSpPr/>
            <p:nvPr/>
          </p:nvSpPr>
          <p:spPr>
            <a:xfrm>
              <a:off x="5410314" y="2855395"/>
              <a:ext cx="3155566" cy="771193"/>
            </a:xfrm>
            <a:custGeom>
              <a:avLst/>
              <a:gdLst>
                <a:gd name="connsiteX0" fmla="*/ 0 w 3155566"/>
                <a:gd name="connsiteY0" fmla="*/ 0 h 702923"/>
                <a:gd name="connsiteX1" fmla="*/ 3155566 w 3155566"/>
                <a:gd name="connsiteY1" fmla="*/ 0 h 702923"/>
                <a:gd name="connsiteX2" fmla="*/ 3155566 w 3155566"/>
                <a:gd name="connsiteY2" fmla="*/ 702923 h 702923"/>
                <a:gd name="connsiteX3" fmla="*/ 0 w 3155566"/>
                <a:gd name="connsiteY3" fmla="*/ 702923 h 702923"/>
                <a:gd name="connsiteX4" fmla="*/ 0 w 3155566"/>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566" h="702923">
                  <a:moveTo>
                    <a:pt x="0" y="0"/>
                  </a:moveTo>
                  <a:lnTo>
                    <a:pt x="3155566" y="0"/>
                  </a:lnTo>
                  <a:lnTo>
                    <a:pt x="3155566"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977900">
                <a:lnSpc>
                  <a:spcPct val="100000"/>
                </a:lnSpc>
                <a:spcBef>
                  <a:spcPct val="0"/>
                </a:spcBef>
                <a:spcAft>
                  <a:spcPct val="35000"/>
                </a:spcAft>
                <a:buNone/>
              </a:pPr>
              <a:r>
                <a:rPr lang="en-US" sz="2200" kern="1200" dirty="0"/>
                <a:t>Technical</a:t>
              </a:r>
            </a:p>
          </p:txBody>
        </p:sp>
        <p:sp>
          <p:nvSpPr>
            <p:cNvPr id="17" name="Freeform: Shape 16">
              <a:extLst>
                <a:ext uri="{FF2B5EF4-FFF2-40B4-BE49-F238E27FC236}">
                  <a16:creationId xmlns:a16="http://schemas.microsoft.com/office/drawing/2014/main" id="{6EF5032D-24D0-4CD5-B798-F7AE829D967A}"/>
                </a:ext>
              </a:extLst>
            </p:cNvPr>
            <p:cNvSpPr/>
            <p:nvPr/>
          </p:nvSpPr>
          <p:spPr>
            <a:xfrm>
              <a:off x="7293936" y="2911209"/>
              <a:ext cx="4316078" cy="771193"/>
            </a:xfrm>
            <a:custGeom>
              <a:avLst/>
              <a:gdLst>
                <a:gd name="connsiteX0" fmla="*/ 0 w 3044133"/>
                <a:gd name="connsiteY0" fmla="*/ 0 h 702923"/>
                <a:gd name="connsiteX1" fmla="*/ 3044133 w 3044133"/>
                <a:gd name="connsiteY1" fmla="*/ 0 h 702923"/>
                <a:gd name="connsiteX2" fmla="*/ 3044133 w 3044133"/>
                <a:gd name="connsiteY2" fmla="*/ 702923 h 702923"/>
                <a:gd name="connsiteX3" fmla="*/ 0 w 3044133"/>
                <a:gd name="connsiteY3" fmla="*/ 702923 h 702923"/>
                <a:gd name="connsiteX4" fmla="*/ 0 w 3044133"/>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702923">
                  <a:moveTo>
                    <a:pt x="0" y="0"/>
                  </a:moveTo>
                  <a:lnTo>
                    <a:pt x="3044133" y="0"/>
                  </a:lnTo>
                  <a:lnTo>
                    <a:pt x="3044133"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711200">
                <a:lnSpc>
                  <a:spcPct val="100000"/>
                </a:lnSpc>
                <a:spcBef>
                  <a:spcPct val="0"/>
                </a:spcBef>
                <a:buNone/>
              </a:pPr>
              <a:r>
                <a:rPr lang="en-US" sz="1600" kern="1200" dirty="0"/>
                <a:t>Methods</a:t>
              </a:r>
            </a:p>
            <a:p>
              <a:pPr marL="0" lvl="0" indent="0" algn="l" defTabSz="711200">
                <a:lnSpc>
                  <a:spcPct val="100000"/>
                </a:lnSpc>
                <a:spcBef>
                  <a:spcPct val="0"/>
                </a:spcBef>
                <a:buNone/>
              </a:pPr>
              <a:r>
                <a:rPr lang="en-US" sz="1600" kern="1200" dirty="0"/>
                <a:t>Data characteristics</a:t>
              </a:r>
            </a:p>
            <a:p>
              <a:pPr marL="0" lvl="0" indent="0" algn="l" defTabSz="711200">
                <a:lnSpc>
                  <a:spcPct val="100000"/>
                </a:lnSpc>
                <a:spcBef>
                  <a:spcPct val="0"/>
                </a:spcBef>
                <a:buNone/>
              </a:pPr>
              <a:r>
                <a:rPr lang="en-US" sz="1600" kern="1200" dirty="0"/>
                <a:t>Content and data, information, and knowledge management</a:t>
              </a:r>
            </a:p>
          </p:txBody>
        </p:sp>
      </p:grpSp>
      <p:grpSp>
        <p:nvGrpSpPr>
          <p:cNvPr id="29" name="Group 28">
            <a:extLst>
              <a:ext uri="{FF2B5EF4-FFF2-40B4-BE49-F238E27FC236}">
                <a16:creationId xmlns:a16="http://schemas.microsoft.com/office/drawing/2014/main" id="{CBD5FEC5-2F1D-41A9-A511-2F6B53DD6F24}"/>
              </a:ext>
            </a:extLst>
          </p:cNvPr>
          <p:cNvGrpSpPr/>
          <p:nvPr/>
        </p:nvGrpSpPr>
        <p:grpSpPr>
          <a:xfrm>
            <a:off x="4534640" y="3733181"/>
            <a:ext cx="7012370" cy="1107928"/>
            <a:chOff x="4598438" y="3943006"/>
            <a:chExt cx="7012370" cy="1107928"/>
          </a:xfrm>
        </p:grpSpPr>
        <p:sp>
          <p:nvSpPr>
            <p:cNvPr id="19" name="Rectangle: Rounded Corners 18">
              <a:extLst>
                <a:ext uri="{FF2B5EF4-FFF2-40B4-BE49-F238E27FC236}">
                  <a16:creationId xmlns:a16="http://schemas.microsoft.com/office/drawing/2014/main" id="{F07037F4-D027-43EE-947C-466813C03058}"/>
                </a:ext>
              </a:extLst>
            </p:cNvPr>
            <p:cNvSpPr/>
            <p:nvPr/>
          </p:nvSpPr>
          <p:spPr>
            <a:xfrm>
              <a:off x="4598438" y="3943006"/>
              <a:ext cx="7012370" cy="110792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Rectangle 19" descr="Document">
              <a:extLst>
                <a:ext uri="{FF2B5EF4-FFF2-40B4-BE49-F238E27FC236}">
                  <a16:creationId xmlns:a16="http://schemas.microsoft.com/office/drawing/2014/main" id="{CCC54D96-D7C1-44AF-AB25-1261767DE838}"/>
                </a:ext>
              </a:extLst>
            </p:cNvPr>
            <p:cNvSpPr/>
            <p:nvPr/>
          </p:nvSpPr>
          <p:spPr>
            <a:xfrm>
              <a:off x="4811072" y="4319736"/>
              <a:ext cx="386607" cy="424155"/>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30E4D795-4F9D-4AA3-B384-9A4AB1723738}"/>
                </a:ext>
              </a:extLst>
            </p:cNvPr>
            <p:cNvSpPr/>
            <p:nvPr/>
          </p:nvSpPr>
          <p:spPr>
            <a:xfrm>
              <a:off x="5410314" y="4146220"/>
              <a:ext cx="3155566" cy="771193"/>
            </a:xfrm>
            <a:custGeom>
              <a:avLst/>
              <a:gdLst>
                <a:gd name="connsiteX0" fmla="*/ 0 w 3155566"/>
                <a:gd name="connsiteY0" fmla="*/ 0 h 702923"/>
                <a:gd name="connsiteX1" fmla="*/ 3155566 w 3155566"/>
                <a:gd name="connsiteY1" fmla="*/ 0 h 702923"/>
                <a:gd name="connsiteX2" fmla="*/ 3155566 w 3155566"/>
                <a:gd name="connsiteY2" fmla="*/ 702923 h 702923"/>
                <a:gd name="connsiteX3" fmla="*/ 0 w 3155566"/>
                <a:gd name="connsiteY3" fmla="*/ 702923 h 702923"/>
                <a:gd name="connsiteX4" fmla="*/ 0 w 3155566"/>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566" h="702923">
                  <a:moveTo>
                    <a:pt x="0" y="0"/>
                  </a:moveTo>
                  <a:lnTo>
                    <a:pt x="3155566" y="0"/>
                  </a:lnTo>
                  <a:lnTo>
                    <a:pt x="3155566"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977900">
                <a:lnSpc>
                  <a:spcPct val="100000"/>
                </a:lnSpc>
                <a:spcBef>
                  <a:spcPct val="0"/>
                </a:spcBef>
                <a:spcAft>
                  <a:spcPct val="35000"/>
                </a:spcAft>
                <a:buNone/>
              </a:pPr>
              <a:r>
                <a:rPr lang="en-US" sz="2200" kern="1200" dirty="0"/>
                <a:t>Operational</a:t>
              </a:r>
            </a:p>
          </p:txBody>
        </p:sp>
        <p:sp>
          <p:nvSpPr>
            <p:cNvPr id="22" name="Freeform: Shape 21">
              <a:extLst>
                <a:ext uri="{FF2B5EF4-FFF2-40B4-BE49-F238E27FC236}">
                  <a16:creationId xmlns:a16="http://schemas.microsoft.com/office/drawing/2014/main" id="{0544B1AA-742B-4203-AE15-898B788E3645}"/>
                </a:ext>
              </a:extLst>
            </p:cNvPr>
            <p:cNvSpPr/>
            <p:nvPr/>
          </p:nvSpPr>
          <p:spPr>
            <a:xfrm>
              <a:off x="7293936" y="4146220"/>
              <a:ext cx="4316077" cy="771193"/>
            </a:xfrm>
            <a:custGeom>
              <a:avLst/>
              <a:gdLst>
                <a:gd name="connsiteX0" fmla="*/ 0 w 3044133"/>
                <a:gd name="connsiteY0" fmla="*/ 0 h 702923"/>
                <a:gd name="connsiteX1" fmla="*/ 3044133 w 3044133"/>
                <a:gd name="connsiteY1" fmla="*/ 0 h 702923"/>
                <a:gd name="connsiteX2" fmla="*/ 3044133 w 3044133"/>
                <a:gd name="connsiteY2" fmla="*/ 702923 h 702923"/>
                <a:gd name="connsiteX3" fmla="*/ 0 w 3044133"/>
                <a:gd name="connsiteY3" fmla="*/ 702923 h 702923"/>
                <a:gd name="connsiteX4" fmla="*/ 0 w 3044133"/>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702923">
                  <a:moveTo>
                    <a:pt x="0" y="0"/>
                  </a:moveTo>
                  <a:lnTo>
                    <a:pt x="3044133" y="0"/>
                  </a:lnTo>
                  <a:lnTo>
                    <a:pt x="3044133"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711200">
                <a:lnSpc>
                  <a:spcPct val="100000"/>
                </a:lnSpc>
                <a:spcBef>
                  <a:spcPct val="0"/>
                </a:spcBef>
                <a:buNone/>
              </a:pPr>
              <a:r>
                <a:rPr lang="en-US" sz="1600" kern="1200" dirty="0"/>
                <a:t>Documented guidelines</a:t>
              </a:r>
            </a:p>
            <a:p>
              <a:pPr marL="0" lvl="0" indent="0" algn="l" defTabSz="711200">
                <a:lnSpc>
                  <a:spcPct val="100000"/>
                </a:lnSpc>
                <a:spcBef>
                  <a:spcPct val="0"/>
                </a:spcBef>
                <a:buNone/>
              </a:pPr>
              <a:r>
                <a:rPr lang="en-US" sz="1600" kern="1200" dirty="0"/>
                <a:t>Data sharing agreements</a:t>
              </a:r>
            </a:p>
          </p:txBody>
        </p:sp>
      </p:grpSp>
      <p:grpSp>
        <p:nvGrpSpPr>
          <p:cNvPr id="30" name="Group 29">
            <a:extLst>
              <a:ext uri="{FF2B5EF4-FFF2-40B4-BE49-F238E27FC236}">
                <a16:creationId xmlns:a16="http://schemas.microsoft.com/office/drawing/2014/main" id="{5C7D2C72-403F-45BD-866F-69A7EA52D5D8}"/>
              </a:ext>
            </a:extLst>
          </p:cNvPr>
          <p:cNvGrpSpPr/>
          <p:nvPr/>
        </p:nvGrpSpPr>
        <p:grpSpPr>
          <a:xfrm>
            <a:off x="4534640" y="4911446"/>
            <a:ext cx="7012370" cy="1073793"/>
            <a:chOff x="4598438" y="5060308"/>
            <a:chExt cx="7012370" cy="1073793"/>
          </a:xfrm>
        </p:grpSpPr>
        <p:sp>
          <p:nvSpPr>
            <p:cNvPr id="23" name="Rectangle: Rounded Corners 22">
              <a:extLst>
                <a:ext uri="{FF2B5EF4-FFF2-40B4-BE49-F238E27FC236}">
                  <a16:creationId xmlns:a16="http://schemas.microsoft.com/office/drawing/2014/main" id="{74C975F0-4BFA-45DB-866C-4CEA1603106C}"/>
                </a:ext>
              </a:extLst>
            </p:cNvPr>
            <p:cNvSpPr/>
            <p:nvPr/>
          </p:nvSpPr>
          <p:spPr>
            <a:xfrm>
              <a:off x="4598438" y="5060308"/>
              <a:ext cx="7012370" cy="107379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Rectangle 23" descr="Security Camera">
              <a:extLst>
                <a:ext uri="{FF2B5EF4-FFF2-40B4-BE49-F238E27FC236}">
                  <a16:creationId xmlns:a16="http://schemas.microsoft.com/office/drawing/2014/main" id="{6772DCCC-D1E0-4037-AC31-4EF4F3E70C9B}"/>
                </a:ext>
              </a:extLst>
            </p:cNvPr>
            <p:cNvSpPr/>
            <p:nvPr/>
          </p:nvSpPr>
          <p:spPr>
            <a:xfrm>
              <a:off x="4811072" y="5445904"/>
              <a:ext cx="386607" cy="424155"/>
            </a:xfrm>
            <a:prstGeom prst="rect">
              <a:avLst/>
            </a:prstGeom>
            <a: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90F9786A-B5A2-4981-94FA-6158363D6CB2}"/>
                </a:ext>
              </a:extLst>
            </p:cNvPr>
            <p:cNvSpPr/>
            <p:nvPr/>
          </p:nvSpPr>
          <p:spPr>
            <a:xfrm>
              <a:off x="5410314" y="5272391"/>
              <a:ext cx="3155566" cy="771193"/>
            </a:xfrm>
            <a:custGeom>
              <a:avLst/>
              <a:gdLst>
                <a:gd name="connsiteX0" fmla="*/ 0 w 3155566"/>
                <a:gd name="connsiteY0" fmla="*/ 0 h 702923"/>
                <a:gd name="connsiteX1" fmla="*/ 3155566 w 3155566"/>
                <a:gd name="connsiteY1" fmla="*/ 0 h 702923"/>
                <a:gd name="connsiteX2" fmla="*/ 3155566 w 3155566"/>
                <a:gd name="connsiteY2" fmla="*/ 702923 h 702923"/>
                <a:gd name="connsiteX3" fmla="*/ 0 w 3155566"/>
                <a:gd name="connsiteY3" fmla="*/ 702923 h 702923"/>
                <a:gd name="connsiteX4" fmla="*/ 0 w 3155566"/>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566" h="702923">
                  <a:moveTo>
                    <a:pt x="0" y="0"/>
                  </a:moveTo>
                  <a:lnTo>
                    <a:pt x="3155566" y="0"/>
                  </a:lnTo>
                  <a:lnTo>
                    <a:pt x="3155566"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977900">
                <a:lnSpc>
                  <a:spcPct val="100000"/>
                </a:lnSpc>
                <a:spcBef>
                  <a:spcPct val="0"/>
                </a:spcBef>
                <a:spcAft>
                  <a:spcPct val="35000"/>
                </a:spcAft>
                <a:buNone/>
              </a:pPr>
              <a:r>
                <a:rPr lang="en-US" sz="2200" kern="1200"/>
                <a:t>Security</a:t>
              </a:r>
              <a:endParaRPr lang="en-US" sz="2200" kern="1200" dirty="0"/>
            </a:p>
          </p:txBody>
        </p:sp>
        <p:sp>
          <p:nvSpPr>
            <p:cNvPr id="26" name="Freeform: Shape 25">
              <a:extLst>
                <a:ext uri="{FF2B5EF4-FFF2-40B4-BE49-F238E27FC236}">
                  <a16:creationId xmlns:a16="http://schemas.microsoft.com/office/drawing/2014/main" id="{3DB2B274-F100-4BD3-8A26-DFDA05DBD1DF}"/>
                </a:ext>
              </a:extLst>
            </p:cNvPr>
            <p:cNvSpPr/>
            <p:nvPr/>
          </p:nvSpPr>
          <p:spPr>
            <a:xfrm>
              <a:off x="7293936" y="5138256"/>
              <a:ext cx="4316077" cy="905323"/>
            </a:xfrm>
            <a:custGeom>
              <a:avLst/>
              <a:gdLst>
                <a:gd name="connsiteX0" fmla="*/ 0 w 3044133"/>
                <a:gd name="connsiteY0" fmla="*/ 0 h 702923"/>
                <a:gd name="connsiteX1" fmla="*/ 3044133 w 3044133"/>
                <a:gd name="connsiteY1" fmla="*/ 0 h 702923"/>
                <a:gd name="connsiteX2" fmla="*/ 3044133 w 3044133"/>
                <a:gd name="connsiteY2" fmla="*/ 702923 h 702923"/>
                <a:gd name="connsiteX3" fmla="*/ 0 w 3044133"/>
                <a:gd name="connsiteY3" fmla="*/ 702923 h 702923"/>
                <a:gd name="connsiteX4" fmla="*/ 0 w 3044133"/>
                <a:gd name="connsiteY4" fmla="*/ 0 h 70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702923">
                  <a:moveTo>
                    <a:pt x="0" y="0"/>
                  </a:moveTo>
                  <a:lnTo>
                    <a:pt x="3044133" y="0"/>
                  </a:lnTo>
                  <a:lnTo>
                    <a:pt x="3044133" y="702923"/>
                  </a:lnTo>
                  <a:lnTo>
                    <a:pt x="0" y="702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4393" tIns="74393" rIns="74393" bIns="74393" numCol="1" spcCol="1270" anchor="ctr" anchorCtr="0">
              <a:noAutofit/>
            </a:bodyPr>
            <a:lstStyle/>
            <a:p>
              <a:pPr marL="0" lvl="0" indent="0" algn="l" defTabSz="711200">
                <a:lnSpc>
                  <a:spcPct val="100000"/>
                </a:lnSpc>
                <a:spcBef>
                  <a:spcPct val="0"/>
                </a:spcBef>
                <a:spcAft>
                  <a:spcPts val="0"/>
                </a:spcAft>
                <a:buNone/>
              </a:pPr>
              <a:r>
                <a:rPr lang="en-US" sz="1600" kern="1200" dirty="0"/>
                <a:t>Tools</a:t>
              </a:r>
            </a:p>
            <a:p>
              <a:pPr marL="0" lvl="0" indent="0" algn="l" defTabSz="711200">
                <a:lnSpc>
                  <a:spcPct val="100000"/>
                </a:lnSpc>
                <a:spcBef>
                  <a:spcPct val="0"/>
                </a:spcBef>
                <a:spcAft>
                  <a:spcPts val="0"/>
                </a:spcAft>
                <a:buNone/>
              </a:pPr>
              <a:r>
                <a:rPr lang="en-US" sz="1600" kern="1200" dirty="0"/>
                <a:t>Permissions</a:t>
              </a:r>
            </a:p>
            <a:p>
              <a:pPr marL="0" lvl="0" indent="0" algn="l" defTabSz="711200">
                <a:lnSpc>
                  <a:spcPct val="100000"/>
                </a:lnSpc>
                <a:spcBef>
                  <a:spcPct val="0"/>
                </a:spcBef>
                <a:spcAft>
                  <a:spcPts val="0"/>
                </a:spcAft>
                <a:buNone/>
              </a:pPr>
              <a:r>
                <a:rPr lang="en-US" sz="1600" kern="1200" dirty="0"/>
                <a:t>Policies</a:t>
              </a:r>
            </a:p>
            <a:p>
              <a:pPr marL="0" lvl="0" indent="0" algn="l" defTabSz="711200">
                <a:lnSpc>
                  <a:spcPct val="100000"/>
                </a:lnSpc>
                <a:spcBef>
                  <a:spcPct val="0"/>
                </a:spcBef>
                <a:spcAft>
                  <a:spcPts val="0"/>
                </a:spcAft>
                <a:buNone/>
              </a:pPr>
              <a:r>
                <a:rPr lang="en-US" sz="1600" kern="1200" dirty="0"/>
                <a:t>Procedures</a:t>
              </a:r>
              <a:endParaRPr lang="en-US" sz="1400" kern="1200" dirty="0"/>
            </a:p>
          </p:txBody>
        </p:sp>
      </p:grpSp>
      <p:sp>
        <p:nvSpPr>
          <p:cNvPr id="31" name="Rectangle 30">
            <a:extLst>
              <a:ext uri="{FF2B5EF4-FFF2-40B4-BE49-F238E27FC236}">
                <a16:creationId xmlns:a16="http://schemas.microsoft.com/office/drawing/2014/main" id="{AD7CF952-02C0-4256-A3C6-698A0B7F3CC2}"/>
              </a:ext>
            </a:extLst>
          </p:cNvPr>
          <p:cNvSpPr/>
          <p:nvPr/>
        </p:nvSpPr>
        <p:spPr>
          <a:xfrm>
            <a:off x="6924300" y="1101022"/>
            <a:ext cx="188882" cy="4884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68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6EFA-A217-4D97-A7C7-0546448DA75B}"/>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A4BA63B7-90EC-430F-94C6-62040428CD50}"/>
              </a:ext>
            </a:extLst>
          </p:cNvPr>
          <p:cNvSpPr>
            <a:spLocks noGrp="1"/>
          </p:cNvSpPr>
          <p:nvPr>
            <p:ph idx="1"/>
          </p:nvPr>
        </p:nvSpPr>
        <p:spPr/>
        <p:txBody>
          <a:bodyPr/>
          <a:lstStyle/>
          <a:p>
            <a:r>
              <a:rPr lang="en-US" dirty="0"/>
              <a:t>Analyzed use cases</a:t>
            </a:r>
          </a:p>
          <a:p>
            <a:pPr lvl="1"/>
            <a:r>
              <a:rPr lang="en-US" dirty="0"/>
              <a:t>Mapped requirements to generated use cases</a:t>
            </a:r>
          </a:p>
          <a:p>
            <a:pPr lvl="1"/>
            <a:r>
              <a:rPr lang="en-US" dirty="0"/>
              <a:t>Refined scenarios for specific activities in the use cases</a:t>
            </a:r>
          </a:p>
          <a:p>
            <a:r>
              <a:rPr lang="en-US" dirty="0"/>
              <a:t>Considered variations between agencies</a:t>
            </a:r>
          </a:p>
          <a:p>
            <a:r>
              <a:rPr lang="en-US" dirty="0"/>
              <a:t>Reviewed interview data for key takeaways</a:t>
            </a:r>
          </a:p>
          <a:p>
            <a:pPr lvl="1"/>
            <a:endParaRPr lang="en-US" dirty="0"/>
          </a:p>
        </p:txBody>
      </p:sp>
      <p:sp>
        <p:nvSpPr>
          <p:cNvPr id="4" name="Slide Number Placeholder 3">
            <a:extLst>
              <a:ext uri="{FF2B5EF4-FFF2-40B4-BE49-F238E27FC236}">
                <a16:creationId xmlns:a16="http://schemas.microsoft.com/office/drawing/2014/main" id="{85F8A44A-8F8D-4452-85F6-F8E97F51235C}"/>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116588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EC36-A2D1-4CC3-AA55-A4BE24428342}"/>
              </a:ext>
            </a:extLst>
          </p:cNvPr>
          <p:cNvSpPr>
            <a:spLocks noGrp="1"/>
          </p:cNvSpPr>
          <p:nvPr>
            <p:ph type="title"/>
          </p:nvPr>
        </p:nvSpPr>
        <p:spPr/>
        <p:txBody>
          <a:bodyPr/>
          <a:lstStyle/>
          <a:p>
            <a:r>
              <a:rPr lang="en-US" dirty="0"/>
              <a:t>Research Findings</a:t>
            </a:r>
          </a:p>
        </p:txBody>
      </p:sp>
      <p:sp>
        <p:nvSpPr>
          <p:cNvPr id="3" name="Content Placeholder 2">
            <a:extLst>
              <a:ext uri="{FF2B5EF4-FFF2-40B4-BE49-F238E27FC236}">
                <a16:creationId xmlns:a16="http://schemas.microsoft.com/office/drawing/2014/main" id="{8F460CB1-8E33-499D-B96A-77FDA4190852}"/>
              </a:ext>
            </a:extLst>
          </p:cNvPr>
          <p:cNvSpPr>
            <a:spLocks noGrp="1"/>
          </p:cNvSpPr>
          <p:nvPr>
            <p:ph sz="half" idx="1"/>
          </p:nvPr>
        </p:nvSpPr>
        <p:spPr>
          <a:xfrm>
            <a:off x="581193" y="2177930"/>
            <a:ext cx="10848807" cy="1471613"/>
          </a:xfrm>
        </p:spPr>
        <p:txBody>
          <a:bodyPr>
            <a:normAutofit fontScale="77500" lnSpcReduction="20000"/>
          </a:bodyPr>
          <a:lstStyle/>
          <a:p>
            <a:r>
              <a:rPr lang="en-US" dirty="0"/>
              <a:t>Our interview data showed DOTs with clear policies, procedures, and guidelines enabled safe and secure collaboration efforts.</a:t>
            </a:r>
          </a:p>
          <a:p>
            <a:r>
              <a:rPr lang="en-US" dirty="0"/>
              <a:t>What could we do to help DOTs ensure not only that they had these policies and procedures, but that agency staff knew how to find them? </a:t>
            </a:r>
          </a:p>
        </p:txBody>
      </p:sp>
      <p:graphicFrame>
        <p:nvGraphicFramePr>
          <p:cNvPr id="6" name="Content Placeholder 5">
            <a:extLst>
              <a:ext uri="{FF2B5EF4-FFF2-40B4-BE49-F238E27FC236}">
                <a16:creationId xmlns:a16="http://schemas.microsoft.com/office/drawing/2014/main" id="{17F7DA45-3737-4F74-859F-767109A76F72}"/>
              </a:ext>
            </a:extLst>
          </p:cNvPr>
          <p:cNvGraphicFramePr>
            <a:graphicFrameLocks noGrp="1"/>
          </p:cNvGraphicFramePr>
          <p:nvPr>
            <p:ph sz="half" idx="2"/>
            <p:extLst>
              <p:ext uri="{D42A27DB-BD31-4B8C-83A1-F6EECF244321}">
                <p14:modId xmlns:p14="http://schemas.microsoft.com/office/powerpoint/2010/main" val="1514454257"/>
              </p:ext>
            </p:extLst>
          </p:nvPr>
        </p:nvGraphicFramePr>
        <p:xfrm>
          <a:off x="581193" y="3912193"/>
          <a:ext cx="10848807" cy="2216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6C49C00-AA2B-4CE1-A6C9-E6FEA1A204B0}"/>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86643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91EC36-A2D1-4CC3-AA55-A4BE24428342}"/>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sz="2800" dirty="0"/>
              <a:t>Analysis Challenges</a:t>
            </a:r>
          </a:p>
        </p:txBody>
      </p:sp>
      <p:sp>
        <p:nvSpPr>
          <p:cNvPr id="3" name="Content Placeholder 2">
            <a:extLst>
              <a:ext uri="{FF2B5EF4-FFF2-40B4-BE49-F238E27FC236}">
                <a16:creationId xmlns:a16="http://schemas.microsoft.com/office/drawing/2014/main" id="{8F460CB1-8E33-499D-B96A-77FDA4190852}"/>
              </a:ext>
            </a:extLst>
          </p:cNvPr>
          <p:cNvSpPr>
            <a:spLocks noGrp="1"/>
          </p:cNvSpPr>
          <p:nvPr>
            <p:ph sz="half" idx="1"/>
          </p:nvPr>
        </p:nvSpPr>
        <p:spPr>
          <a:xfrm>
            <a:off x="601255" y="1964168"/>
            <a:ext cx="3409782" cy="4036582"/>
          </a:xfrm>
        </p:spPr>
        <p:txBody>
          <a:bodyPr vert="horz" lIns="91440" tIns="45720" rIns="91440" bIns="45720" rtlCol="0" anchor="ctr">
            <a:normAutofit/>
          </a:bodyPr>
          <a:lstStyle/>
          <a:p>
            <a:pPr>
              <a:lnSpc>
                <a:spcPct val="90000"/>
              </a:lnSpc>
            </a:pPr>
            <a:r>
              <a:rPr lang="en-US" sz="2500">
                <a:solidFill>
                  <a:schemeClr val="bg1"/>
                </a:solidFill>
              </a:rPr>
              <a:t>Difficult to determine (in a generic way) which requirements are applicable to a DOT’s specific use case</a:t>
            </a:r>
          </a:p>
          <a:p>
            <a:pPr>
              <a:lnSpc>
                <a:spcPct val="90000"/>
              </a:lnSpc>
            </a:pPr>
            <a:r>
              <a:rPr lang="en-US" sz="2500">
                <a:solidFill>
                  <a:schemeClr val="bg1"/>
                </a:solidFill>
              </a:rPr>
              <a:t>In many use cases, almost every requirement was relevant</a:t>
            </a:r>
          </a:p>
        </p:txBody>
      </p:sp>
      <p:pic>
        <p:nvPicPr>
          <p:cNvPr id="6" name="Picture 5">
            <a:extLst>
              <a:ext uri="{FF2B5EF4-FFF2-40B4-BE49-F238E27FC236}">
                <a16:creationId xmlns:a16="http://schemas.microsoft.com/office/drawing/2014/main" id="{F0A24321-03F7-43A1-BA93-8A14B0D3DA6F}"/>
              </a:ext>
            </a:extLst>
          </p:cNvPr>
          <p:cNvPicPr>
            <a:picLocks noChangeAspect="1"/>
          </p:cNvPicPr>
          <p:nvPr/>
        </p:nvPicPr>
        <p:blipFill>
          <a:blip r:embed="rId3"/>
          <a:stretch>
            <a:fillRect/>
          </a:stretch>
        </p:blipFill>
        <p:spPr>
          <a:xfrm>
            <a:off x="4269792" y="1835455"/>
            <a:ext cx="7341016" cy="3628438"/>
          </a:xfrm>
          <a:prstGeom prst="rect">
            <a:avLst/>
          </a:prstGeom>
        </p:spPr>
      </p:pic>
      <p:sp>
        <p:nvSpPr>
          <p:cNvPr id="4" name="Slide Number Placeholder 3">
            <a:extLst>
              <a:ext uri="{FF2B5EF4-FFF2-40B4-BE49-F238E27FC236}">
                <a16:creationId xmlns:a16="http://schemas.microsoft.com/office/drawing/2014/main" id="{C6C49C00-AA2B-4CE1-A6C9-E6FEA1A204B0}"/>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8A7A6979-0714-4377-B894-6BE4C2D6E202}" type="slidenum">
              <a:rPr lang="en-US" smtClean="0"/>
              <a:pPr defTabSz="914400">
                <a:spcAft>
                  <a:spcPts val="600"/>
                </a:spcAft>
              </a:pPr>
              <a:t>14</a:t>
            </a:fld>
            <a:endParaRPr lang="en-US"/>
          </a:p>
        </p:txBody>
      </p:sp>
      <p:sp>
        <p:nvSpPr>
          <p:cNvPr id="5" name="Rectangle: Rounded Corners 4">
            <a:extLst>
              <a:ext uri="{FF2B5EF4-FFF2-40B4-BE49-F238E27FC236}">
                <a16:creationId xmlns:a16="http://schemas.microsoft.com/office/drawing/2014/main" id="{E435F590-C9F0-4E26-9B4A-22469791B3D1}"/>
              </a:ext>
            </a:extLst>
          </p:cNvPr>
          <p:cNvSpPr/>
          <p:nvPr/>
        </p:nvSpPr>
        <p:spPr>
          <a:xfrm>
            <a:off x="6819921" y="4390080"/>
            <a:ext cx="260501" cy="21899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DC47B62-BDF7-42E9-88B7-4D9E1A74FB06}"/>
              </a:ext>
            </a:extLst>
          </p:cNvPr>
          <p:cNvSpPr/>
          <p:nvPr/>
        </p:nvSpPr>
        <p:spPr>
          <a:xfrm>
            <a:off x="6629410" y="4282085"/>
            <a:ext cx="641522" cy="434979"/>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85462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6EFA-A217-4D97-A7C7-0546448DA75B}"/>
              </a:ext>
            </a:extLst>
          </p:cNvPr>
          <p:cNvSpPr>
            <a:spLocks noGrp="1"/>
          </p:cNvSpPr>
          <p:nvPr>
            <p:ph type="title"/>
          </p:nvPr>
        </p:nvSpPr>
        <p:spPr>
          <a:xfrm>
            <a:off x="581192" y="702156"/>
            <a:ext cx="11029616" cy="1013800"/>
          </a:xfrm>
        </p:spPr>
        <p:txBody>
          <a:bodyPr>
            <a:normAutofit/>
          </a:bodyPr>
          <a:lstStyle/>
          <a:p>
            <a:r>
              <a:rPr lang="en-US" dirty="0"/>
              <a:t>Agency Variations</a:t>
            </a:r>
          </a:p>
        </p:txBody>
      </p:sp>
      <p:sp>
        <p:nvSpPr>
          <p:cNvPr id="3" name="Content Placeholder 2">
            <a:extLst>
              <a:ext uri="{FF2B5EF4-FFF2-40B4-BE49-F238E27FC236}">
                <a16:creationId xmlns:a16="http://schemas.microsoft.com/office/drawing/2014/main" id="{A4BA63B7-90EC-430F-94C6-62040428CD50}"/>
              </a:ext>
            </a:extLst>
          </p:cNvPr>
          <p:cNvSpPr>
            <a:spLocks noGrp="1"/>
          </p:cNvSpPr>
          <p:nvPr>
            <p:ph idx="1"/>
          </p:nvPr>
        </p:nvSpPr>
        <p:spPr>
          <a:xfrm>
            <a:off x="581192" y="2180496"/>
            <a:ext cx="7225075" cy="4194904"/>
          </a:xfrm>
        </p:spPr>
        <p:txBody>
          <a:bodyPr>
            <a:normAutofit/>
          </a:bodyPr>
          <a:lstStyle/>
          <a:p>
            <a:pPr>
              <a:lnSpc>
                <a:spcPct val="90000"/>
              </a:lnSpc>
            </a:pPr>
            <a:r>
              <a:rPr lang="en-US" sz="2800" dirty="0"/>
              <a:t>No “one-size-fits-all” answers or guidelines</a:t>
            </a:r>
          </a:p>
          <a:p>
            <a:pPr>
              <a:lnSpc>
                <a:spcPct val="90000"/>
              </a:lnSpc>
            </a:pPr>
            <a:r>
              <a:rPr lang="en-US" sz="2800" dirty="0"/>
              <a:t>Each agency has specific policies and procedures</a:t>
            </a:r>
          </a:p>
          <a:p>
            <a:pPr>
              <a:lnSpc>
                <a:spcPct val="90000"/>
              </a:lnSpc>
            </a:pPr>
            <a:r>
              <a:rPr lang="en-US" sz="2800" dirty="0"/>
              <a:t>Best practices for one agency may not fit other agencies</a:t>
            </a:r>
          </a:p>
          <a:p>
            <a:pPr>
              <a:lnSpc>
                <a:spcPct val="90000"/>
              </a:lnSpc>
            </a:pPr>
            <a:r>
              <a:rPr lang="en-US" sz="2800" dirty="0"/>
              <a:t>Anything developed by this project needed to provide flexibility</a:t>
            </a:r>
          </a:p>
          <a:p>
            <a:pPr marL="324000" lvl="1" indent="0">
              <a:lnSpc>
                <a:spcPct val="90000"/>
              </a:lnSpc>
              <a:buNone/>
            </a:pPr>
            <a:endParaRPr lang="en-US" sz="1700" dirty="0"/>
          </a:p>
        </p:txBody>
      </p:sp>
      <p:sp>
        <p:nvSpPr>
          <p:cNvPr id="4" name="Slide Number Placeholder 3">
            <a:extLst>
              <a:ext uri="{FF2B5EF4-FFF2-40B4-BE49-F238E27FC236}">
                <a16:creationId xmlns:a16="http://schemas.microsoft.com/office/drawing/2014/main" id="{85F8A44A-8F8D-4452-85F6-F8E97F51235C}"/>
              </a:ext>
            </a:extLst>
          </p:cNvPr>
          <p:cNvSpPr>
            <a:spLocks noGrp="1"/>
          </p:cNvSpPr>
          <p:nvPr>
            <p:ph type="sldNum" sz="quarter" idx="12"/>
          </p:nvPr>
        </p:nvSpPr>
        <p:spPr>
          <a:xfrm>
            <a:off x="11189925" y="6385560"/>
            <a:ext cx="544875" cy="365125"/>
          </a:xfrm>
        </p:spPr>
        <p:txBody>
          <a:bodyPr>
            <a:normAutofit/>
          </a:bodyPr>
          <a:lstStyle/>
          <a:p>
            <a:pPr>
              <a:spcAft>
                <a:spcPts val="600"/>
              </a:spcAft>
            </a:pPr>
            <a:fld id="{8A7A6979-0714-4377-B894-6BE4C2D6E202}" type="slidenum">
              <a:rPr lang="en-US" smtClean="0"/>
              <a:pPr>
                <a:spcAft>
                  <a:spcPts val="600"/>
                </a:spcAft>
              </a:pPr>
              <a:t>15</a:t>
            </a:fld>
            <a:endParaRPr lang="en-US" dirty="0"/>
          </a:p>
        </p:txBody>
      </p:sp>
      <p:pic>
        <p:nvPicPr>
          <p:cNvPr id="6" name="Picture 5" descr="A picture containing gear&#10;&#10;Description automatically generated">
            <a:extLst>
              <a:ext uri="{FF2B5EF4-FFF2-40B4-BE49-F238E27FC236}">
                <a16:creationId xmlns:a16="http://schemas.microsoft.com/office/drawing/2014/main" id="{3EE5F1B6-662D-9809-AEB5-F24948FFD51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064" r="37943"/>
          <a:stretch/>
        </p:blipFill>
        <p:spPr>
          <a:xfrm>
            <a:off x="8051799" y="1871133"/>
            <a:ext cx="3683001" cy="4504267"/>
          </a:xfrm>
          <a:prstGeom prst="rect">
            <a:avLst/>
          </a:prstGeom>
        </p:spPr>
      </p:pic>
    </p:spTree>
    <p:extLst>
      <p:ext uri="{BB962C8B-B14F-4D97-AF65-F5344CB8AC3E}">
        <p14:creationId xmlns:p14="http://schemas.microsoft.com/office/powerpoint/2010/main" val="255497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05F1-2C1A-451F-AD0E-C39B8D81A034}"/>
              </a:ext>
            </a:extLst>
          </p:cNvPr>
          <p:cNvSpPr>
            <a:spLocks noGrp="1"/>
          </p:cNvSpPr>
          <p:nvPr>
            <p:ph type="title"/>
          </p:nvPr>
        </p:nvSpPr>
        <p:spPr/>
        <p:txBody>
          <a:bodyPr/>
          <a:lstStyle/>
          <a:p>
            <a:r>
              <a:rPr lang="en-US" dirty="0"/>
              <a:t>Developing A Secure Collaboration Tool</a:t>
            </a:r>
          </a:p>
        </p:txBody>
      </p:sp>
      <p:sp>
        <p:nvSpPr>
          <p:cNvPr id="3" name="Content Placeholder 2">
            <a:extLst>
              <a:ext uri="{FF2B5EF4-FFF2-40B4-BE49-F238E27FC236}">
                <a16:creationId xmlns:a16="http://schemas.microsoft.com/office/drawing/2014/main" id="{037444FD-0E36-4720-9224-F92124DF4372}"/>
              </a:ext>
            </a:extLst>
          </p:cNvPr>
          <p:cNvSpPr>
            <a:spLocks noGrp="1"/>
          </p:cNvSpPr>
          <p:nvPr>
            <p:ph idx="1"/>
          </p:nvPr>
        </p:nvSpPr>
        <p:spPr/>
        <p:txBody>
          <a:bodyPr>
            <a:normAutofit fontScale="92500" lnSpcReduction="10000"/>
          </a:bodyPr>
          <a:lstStyle/>
          <a:p>
            <a:r>
              <a:rPr lang="en-US" dirty="0"/>
              <a:t>Determined what content was needed to provide best guidelines</a:t>
            </a:r>
          </a:p>
          <a:p>
            <a:r>
              <a:rPr lang="en-US" dirty="0"/>
              <a:t>The secure collaboration tool has two very different types of users:</a:t>
            </a:r>
          </a:p>
          <a:p>
            <a:pPr lvl="1"/>
            <a:r>
              <a:rPr lang="en-US" dirty="0"/>
              <a:t>Agency policy makers</a:t>
            </a:r>
          </a:p>
          <a:p>
            <a:pPr lvl="2"/>
            <a:r>
              <a:rPr lang="en-US" dirty="0"/>
              <a:t>Create the policies and procedures</a:t>
            </a:r>
          </a:p>
          <a:p>
            <a:pPr lvl="2"/>
            <a:r>
              <a:rPr lang="en-US" dirty="0"/>
              <a:t>Provide guidelines and direction on collaboration and data/knowledge sharing</a:t>
            </a:r>
          </a:p>
          <a:p>
            <a:pPr lvl="1"/>
            <a:r>
              <a:rPr lang="en-US" dirty="0"/>
              <a:t>Agency staff</a:t>
            </a:r>
          </a:p>
          <a:p>
            <a:pPr lvl="2"/>
            <a:r>
              <a:rPr lang="en-US" dirty="0"/>
              <a:t>Want to engage in collaborative efforts or sharing activities</a:t>
            </a:r>
          </a:p>
          <a:p>
            <a:pPr lvl="2"/>
            <a:r>
              <a:rPr lang="en-US" dirty="0"/>
              <a:t>Need to know the appropriate policies and procedures to follow</a:t>
            </a:r>
          </a:p>
        </p:txBody>
      </p:sp>
      <p:sp>
        <p:nvSpPr>
          <p:cNvPr id="4" name="Slide Number Placeholder 3">
            <a:extLst>
              <a:ext uri="{FF2B5EF4-FFF2-40B4-BE49-F238E27FC236}">
                <a16:creationId xmlns:a16="http://schemas.microsoft.com/office/drawing/2014/main" id="{B10B8C27-C1E5-48E9-9196-9A03E389358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28043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A63E4-15D2-4354-86E2-A1D43C6BF625}"/>
              </a:ext>
            </a:extLst>
          </p:cNvPr>
          <p:cNvSpPr>
            <a:spLocks noGrp="1"/>
          </p:cNvSpPr>
          <p:nvPr>
            <p:ph type="title"/>
          </p:nvPr>
        </p:nvSpPr>
        <p:spPr>
          <a:xfrm>
            <a:off x="803189" y="1209184"/>
            <a:ext cx="3089189" cy="4734416"/>
          </a:xfrm>
        </p:spPr>
        <p:txBody>
          <a:bodyPr anchor="t">
            <a:normAutofit/>
          </a:bodyPr>
          <a:lstStyle/>
          <a:p>
            <a:r>
              <a:rPr lang="en-US" sz="2800" dirty="0"/>
              <a:t>Agency </a:t>
            </a:r>
            <a:br>
              <a:rPr lang="en-US" sz="2800" dirty="0"/>
            </a:br>
            <a:r>
              <a:rPr lang="en-US" sz="2800" dirty="0"/>
              <a:t>Policy Makers</a:t>
            </a:r>
            <a:br>
              <a:rPr lang="en-US" dirty="0"/>
            </a:br>
            <a:endParaRPr lang="en-US" dirty="0"/>
          </a:p>
        </p:txBody>
      </p:sp>
      <p:sp>
        <p:nvSpPr>
          <p:cNvPr id="28" name="Rectangle 27">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F12F41-F9C6-4881-8860-DD6673F5C4E5}"/>
              </a:ext>
            </a:extLst>
          </p:cNvPr>
          <p:cNvSpPr>
            <a:spLocks noGrp="1"/>
          </p:cNvSpPr>
          <p:nvPr>
            <p:ph idx="1"/>
          </p:nvPr>
        </p:nvSpPr>
        <p:spPr>
          <a:xfrm>
            <a:off x="4561870" y="723899"/>
            <a:ext cx="7183597" cy="3678303"/>
          </a:xfrm>
        </p:spPr>
        <p:txBody>
          <a:bodyPr>
            <a:normAutofit/>
          </a:bodyPr>
          <a:lstStyle/>
          <a:p>
            <a:r>
              <a:rPr lang="en-US" dirty="0"/>
              <a:t>Ensure policies and procedures exist</a:t>
            </a:r>
          </a:p>
          <a:p>
            <a:r>
              <a:rPr lang="en-US" dirty="0"/>
              <a:t>Keep communication open for what works and does not work</a:t>
            </a:r>
          </a:p>
          <a:p>
            <a:r>
              <a:rPr lang="en-US" dirty="0"/>
              <a:t>Review the policies on a regular basis</a:t>
            </a:r>
          </a:p>
        </p:txBody>
      </p:sp>
      <p:pic>
        <p:nvPicPr>
          <p:cNvPr id="12" name="image50.jpeg">
            <a:extLst>
              <a:ext uri="{FF2B5EF4-FFF2-40B4-BE49-F238E27FC236}">
                <a16:creationId xmlns:a16="http://schemas.microsoft.com/office/drawing/2014/main" id="{A2DEE799-888B-42C7-8D9E-86B370CEF32E}"/>
              </a:ext>
            </a:extLst>
          </p:cNvPr>
          <p:cNvPicPr>
            <a:picLocks noChangeAspect="1"/>
          </p:cNvPicPr>
          <p:nvPr/>
        </p:nvPicPr>
        <p:blipFill>
          <a:blip r:embed="rId2" cstate="print"/>
          <a:stretch>
            <a:fillRect/>
          </a:stretch>
        </p:blipFill>
        <p:spPr>
          <a:xfrm>
            <a:off x="4367369" y="3948546"/>
            <a:ext cx="7155561" cy="1878335"/>
          </a:xfrm>
          <a:prstGeom prst="rect">
            <a:avLst/>
          </a:prstGeom>
        </p:spPr>
      </p:pic>
      <p:sp>
        <p:nvSpPr>
          <p:cNvPr id="4" name="Slide Number Placeholder 3">
            <a:extLst>
              <a:ext uri="{FF2B5EF4-FFF2-40B4-BE49-F238E27FC236}">
                <a16:creationId xmlns:a16="http://schemas.microsoft.com/office/drawing/2014/main" id="{A0FE5235-D4B3-4F84-8A65-D011056850E4}"/>
              </a:ext>
            </a:extLst>
          </p:cNvPr>
          <p:cNvSpPr>
            <a:spLocks noGrp="1"/>
          </p:cNvSpPr>
          <p:nvPr>
            <p:ph type="sldNum" sz="quarter" idx="12"/>
          </p:nvPr>
        </p:nvSpPr>
        <p:spPr>
          <a:xfrm>
            <a:off x="10558300" y="6400800"/>
            <a:ext cx="1052508" cy="365125"/>
          </a:xfrm>
        </p:spPr>
        <p:txBody>
          <a:bodyPr>
            <a:normAutofit/>
          </a:bodyPr>
          <a:lstStyle/>
          <a:p>
            <a:pPr>
              <a:spcAft>
                <a:spcPts val="600"/>
              </a:spcAft>
            </a:pPr>
            <a:fld id="{8A7A6979-0714-4377-B894-6BE4C2D6E202}" type="slidenum">
              <a:rPr lang="en-US" smtClean="0"/>
              <a:pPr>
                <a:spcAft>
                  <a:spcPts val="600"/>
                </a:spcAft>
              </a:pPr>
              <a:t>17</a:t>
            </a:fld>
            <a:endParaRPr lang="en-US"/>
          </a:p>
        </p:txBody>
      </p:sp>
      <p:pic>
        <p:nvPicPr>
          <p:cNvPr id="6" name="Picture 5" descr="Text, letter&#10;&#10;Description automatically generated">
            <a:extLst>
              <a:ext uri="{FF2B5EF4-FFF2-40B4-BE49-F238E27FC236}">
                <a16:creationId xmlns:a16="http://schemas.microsoft.com/office/drawing/2014/main" id="{87EA5A10-D5A3-471B-A8BD-75BCB5BB57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3189" y="3270875"/>
            <a:ext cx="2827177" cy="1884784"/>
          </a:xfrm>
          <a:prstGeom prst="rect">
            <a:avLst/>
          </a:prstGeom>
        </p:spPr>
      </p:pic>
    </p:spTree>
    <p:extLst>
      <p:ext uri="{BB962C8B-B14F-4D97-AF65-F5344CB8AC3E}">
        <p14:creationId xmlns:p14="http://schemas.microsoft.com/office/powerpoint/2010/main" val="333262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A63E4-15D2-4354-86E2-A1D43C6BF625}"/>
              </a:ext>
            </a:extLst>
          </p:cNvPr>
          <p:cNvSpPr>
            <a:spLocks noGrp="1"/>
          </p:cNvSpPr>
          <p:nvPr>
            <p:ph type="title"/>
          </p:nvPr>
        </p:nvSpPr>
        <p:spPr>
          <a:xfrm>
            <a:off x="803189" y="1209184"/>
            <a:ext cx="3089189" cy="4734416"/>
          </a:xfrm>
        </p:spPr>
        <p:txBody>
          <a:bodyPr anchor="t">
            <a:normAutofit/>
          </a:bodyPr>
          <a:lstStyle/>
          <a:p>
            <a:r>
              <a:rPr lang="en-US" sz="2800" dirty="0"/>
              <a:t>Agency Collaborators</a:t>
            </a:r>
          </a:p>
        </p:txBody>
      </p:sp>
      <p:sp>
        <p:nvSpPr>
          <p:cNvPr id="15" name="Rectangle 14">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F12F41-F9C6-4881-8860-DD6673F5C4E5}"/>
              </a:ext>
            </a:extLst>
          </p:cNvPr>
          <p:cNvSpPr>
            <a:spLocks noGrp="1"/>
          </p:cNvSpPr>
          <p:nvPr>
            <p:ph idx="1"/>
          </p:nvPr>
        </p:nvSpPr>
        <p:spPr>
          <a:xfrm>
            <a:off x="4561870" y="723899"/>
            <a:ext cx="7183597" cy="3678303"/>
          </a:xfrm>
        </p:spPr>
        <p:txBody>
          <a:bodyPr>
            <a:normAutofit/>
          </a:bodyPr>
          <a:lstStyle/>
          <a:p>
            <a:r>
              <a:rPr lang="en-US" dirty="0"/>
              <a:t>Identify requirements applicable to their use case</a:t>
            </a:r>
          </a:p>
          <a:p>
            <a:r>
              <a:rPr lang="en-US" dirty="0"/>
              <a:t>Review the policies, procedures, and best practices for selected requirements</a:t>
            </a:r>
          </a:p>
          <a:p>
            <a:r>
              <a:rPr lang="en-US" dirty="0"/>
              <a:t>Provide feedback to policy makers</a:t>
            </a:r>
          </a:p>
        </p:txBody>
      </p:sp>
      <p:pic>
        <p:nvPicPr>
          <p:cNvPr id="6" name="image51.png">
            <a:extLst>
              <a:ext uri="{FF2B5EF4-FFF2-40B4-BE49-F238E27FC236}">
                <a16:creationId xmlns:a16="http://schemas.microsoft.com/office/drawing/2014/main" id="{B756D84A-4590-4395-BD49-BB8A86C731C0}"/>
              </a:ext>
            </a:extLst>
          </p:cNvPr>
          <p:cNvPicPr>
            <a:picLocks noChangeAspect="1"/>
          </p:cNvPicPr>
          <p:nvPr/>
        </p:nvPicPr>
        <p:blipFill>
          <a:blip r:embed="rId2" cstate="print"/>
          <a:stretch>
            <a:fillRect/>
          </a:stretch>
        </p:blipFill>
        <p:spPr>
          <a:xfrm>
            <a:off x="4561870" y="4319417"/>
            <a:ext cx="6985730" cy="1624183"/>
          </a:xfrm>
          <a:prstGeom prst="rect">
            <a:avLst/>
          </a:prstGeom>
        </p:spPr>
      </p:pic>
      <p:sp>
        <p:nvSpPr>
          <p:cNvPr id="4" name="Slide Number Placeholder 3">
            <a:extLst>
              <a:ext uri="{FF2B5EF4-FFF2-40B4-BE49-F238E27FC236}">
                <a16:creationId xmlns:a16="http://schemas.microsoft.com/office/drawing/2014/main" id="{A0FE5235-D4B3-4F84-8A65-D011056850E4}"/>
              </a:ext>
            </a:extLst>
          </p:cNvPr>
          <p:cNvSpPr>
            <a:spLocks noGrp="1"/>
          </p:cNvSpPr>
          <p:nvPr>
            <p:ph type="sldNum" sz="quarter" idx="12"/>
          </p:nvPr>
        </p:nvSpPr>
        <p:spPr>
          <a:xfrm>
            <a:off x="10558300" y="6400800"/>
            <a:ext cx="1052508" cy="365125"/>
          </a:xfrm>
        </p:spPr>
        <p:txBody>
          <a:bodyPr>
            <a:normAutofit/>
          </a:bodyPr>
          <a:lstStyle/>
          <a:p>
            <a:pPr>
              <a:spcAft>
                <a:spcPts val="600"/>
              </a:spcAft>
            </a:pPr>
            <a:fld id="{8A7A6979-0714-4377-B894-6BE4C2D6E202}" type="slidenum">
              <a:rPr lang="en-US" smtClean="0"/>
              <a:pPr>
                <a:spcAft>
                  <a:spcPts val="600"/>
                </a:spcAft>
              </a:pPr>
              <a:t>18</a:t>
            </a:fld>
            <a:endParaRPr lang="en-US"/>
          </a:p>
        </p:txBody>
      </p:sp>
      <p:sp>
        <p:nvSpPr>
          <p:cNvPr id="9" name="Speech Bubble: Rectangle with Corners Rounded 8">
            <a:extLst>
              <a:ext uri="{FF2B5EF4-FFF2-40B4-BE49-F238E27FC236}">
                <a16:creationId xmlns:a16="http://schemas.microsoft.com/office/drawing/2014/main" id="{AE0511F9-5BFE-46E1-95E8-4FF38DC19645}"/>
              </a:ext>
            </a:extLst>
          </p:cNvPr>
          <p:cNvSpPr/>
          <p:nvPr/>
        </p:nvSpPr>
        <p:spPr>
          <a:xfrm>
            <a:off x="881802" y="2636196"/>
            <a:ext cx="2847035" cy="2590498"/>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descr="A group of people in clothing&#10;&#10;Description automatically generated with low confidence">
            <a:extLst>
              <a:ext uri="{FF2B5EF4-FFF2-40B4-BE49-F238E27FC236}">
                <a16:creationId xmlns:a16="http://schemas.microsoft.com/office/drawing/2014/main" id="{69B0D6F8-17DB-498F-9FE0-8DEAEDCC799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594"/>
          <a:stretch/>
        </p:blipFill>
        <p:spPr>
          <a:xfrm>
            <a:off x="803189" y="2792173"/>
            <a:ext cx="2853456" cy="2184705"/>
          </a:xfrm>
          <a:prstGeom prst="rect">
            <a:avLst/>
          </a:prstGeom>
        </p:spPr>
      </p:pic>
    </p:spTree>
    <p:extLst>
      <p:ext uri="{BB962C8B-B14F-4D97-AF65-F5344CB8AC3E}">
        <p14:creationId xmlns:p14="http://schemas.microsoft.com/office/powerpoint/2010/main" val="425657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DA9D833-8695-4B8D-A85F-8520A110517C}"/>
              </a:ext>
            </a:extLst>
          </p:cNvPr>
          <p:cNvSpPr/>
          <p:nvPr/>
        </p:nvSpPr>
        <p:spPr>
          <a:xfrm>
            <a:off x="477116" y="5342167"/>
            <a:ext cx="1559208" cy="955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523CA47-086F-45B7-95FB-F7363242CC5C}"/>
              </a:ext>
            </a:extLst>
          </p:cNvPr>
          <p:cNvSpPr>
            <a:spLocks noGrp="1"/>
          </p:cNvSpPr>
          <p:nvPr>
            <p:ph type="title"/>
          </p:nvPr>
        </p:nvSpPr>
        <p:spPr/>
        <p:txBody>
          <a:bodyPr/>
          <a:lstStyle/>
          <a:p>
            <a:r>
              <a:rPr lang="en-US" dirty="0"/>
              <a:t>Secure Collaboration Tool Content</a:t>
            </a:r>
          </a:p>
        </p:txBody>
      </p:sp>
      <p:graphicFrame>
        <p:nvGraphicFramePr>
          <p:cNvPr id="5" name="Content Placeholder 4">
            <a:extLst>
              <a:ext uri="{FF2B5EF4-FFF2-40B4-BE49-F238E27FC236}">
                <a16:creationId xmlns:a16="http://schemas.microsoft.com/office/drawing/2014/main" id="{81E58B29-13DF-45FA-AA7E-0A2A7D04324B}"/>
              </a:ext>
            </a:extLst>
          </p:cNvPr>
          <p:cNvGraphicFramePr>
            <a:graphicFrameLocks noGrp="1"/>
          </p:cNvGraphicFramePr>
          <p:nvPr>
            <p:ph idx="1"/>
            <p:extLst>
              <p:ext uri="{D42A27DB-BD31-4B8C-83A1-F6EECF244321}">
                <p14:modId xmlns:p14="http://schemas.microsoft.com/office/powerpoint/2010/main" val="2478867447"/>
              </p:ext>
            </p:extLst>
          </p:nvPr>
        </p:nvGraphicFramePr>
        <p:xfrm>
          <a:off x="477116" y="2033007"/>
          <a:ext cx="11029950" cy="3237486"/>
        </p:xfrm>
        <a:graphic>
          <a:graphicData uri="http://schemas.openxmlformats.org/drawingml/2006/table">
            <a:tbl>
              <a:tblPr>
                <a:tableStyleId>{5C22544A-7EE6-4342-B048-85BDC9FD1C3A}</a:tableStyleId>
              </a:tblPr>
              <a:tblGrid>
                <a:gridCol w="2629766">
                  <a:extLst>
                    <a:ext uri="{9D8B030D-6E8A-4147-A177-3AD203B41FA5}">
                      <a16:colId xmlns:a16="http://schemas.microsoft.com/office/drawing/2014/main" val="2645430021"/>
                    </a:ext>
                  </a:extLst>
                </a:gridCol>
                <a:gridCol w="2512397">
                  <a:extLst>
                    <a:ext uri="{9D8B030D-6E8A-4147-A177-3AD203B41FA5}">
                      <a16:colId xmlns:a16="http://schemas.microsoft.com/office/drawing/2014/main" val="3763297525"/>
                    </a:ext>
                  </a:extLst>
                </a:gridCol>
                <a:gridCol w="3114858">
                  <a:extLst>
                    <a:ext uri="{9D8B030D-6E8A-4147-A177-3AD203B41FA5}">
                      <a16:colId xmlns:a16="http://schemas.microsoft.com/office/drawing/2014/main" val="2450997999"/>
                    </a:ext>
                  </a:extLst>
                </a:gridCol>
                <a:gridCol w="2772929">
                  <a:extLst>
                    <a:ext uri="{9D8B030D-6E8A-4147-A177-3AD203B41FA5}">
                      <a16:colId xmlns:a16="http://schemas.microsoft.com/office/drawing/2014/main" val="3482772761"/>
                    </a:ext>
                  </a:extLst>
                </a:gridCol>
              </a:tblGrid>
              <a:tr h="0">
                <a:tc gridSpan="4">
                  <a:txBody>
                    <a:bodyPr/>
                    <a:lstStyle/>
                    <a:p>
                      <a:pPr marL="0" marR="0" algn="ctr">
                        <a:spcBef>
                          <a:spcPts val="200"/>
                        </a:spcBef>
                        <a:spcAft>
                          <a:spcPts val="0"/>
                        </a:spcAft>
                      </a:pPr>
                      <a:r>
                        <a:rPr lang="en-US" sz="1800" dirty="0">
                          <a:solidFill>
                            <a:schemeClr val="bg1"/>
                          </a:solidFill>
                          <a:effectLst/>
                        </a:rPr>
                        <a:t>Requirement Identifier</a:t>
                      </a:r>
                      <a:endParaRPr lang="en-US" sz="18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8974859"/>
                  </a:ext>
                </a:extLst>
              </a:tr>
              <a:tr h="0">
                <a:tc gridSpan="2">
                  <a:txBody>
                    <a:bodyPr/>
                    <a:lstStyle/>
                    <a:p>
                      <a:pPr marL="0" marR="0" algn="ctr">
                        <a:lnSpc>
                          <a:spcPct val="107000"/>
                        </a:lnSpc>
                        <a:spcBef>
                          <a:spcPts val="0"/>
                        </a:spcBef>
                        <a:spcAft>
                          <a:spcPts val="0"/>
                        </a:spcAft>
                      </a:pPr>
                      <a:r>
                        <a:rPr lang="en-US" sz="1800" dirty="0">
                          <a:solidFill>
                            <a:schemeClr val="bg1"/>
                          </a:solidFill>
                          <a:effectLst/>
                        </a:rPr>
                        <a:t>Description</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7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solidFill>
                            <a:schemeClr val="bg1"/>
                          </a:solidFill>
                          <a:effectLst/>
                        </a:rPr>
                        <a:t>Examples</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3584702709"/>
                  </a:ext>
                </a:extLst>
              </a:tr>
              <a:tr h="0">
                <a:tc gridSpan="2">
                  <a:txBody>
                    <a:bodyPr/>
                    <a:lstStyle/>
                    <a:p>
                      <a:pPr marL="0" marR="0">
                        <a:lnSpc>
                          <a:spcPct val="107000"/>
                        </a:lnSpc>
                        <a:spcBef>
                          <a:spcPts val="0"/>
                        </a:spcBef>
                        <a:spcAft>
                          <a:spcPts val="0"/>
                        </a:spcAft>
                      </a:pPr>
                      <a:r>
                        <a:rPr lang="en-US" sz="1800" dirty="0">
                          <a:effectLst/>
                        </a:rPr>
                        <a:t>Textual description of the requirement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342900" marR="0" lvl="0" indent="-342900">
                        <a:lnSpc>
                          <a:spcPct val="107000"/>
                        </a:lnSpc>
                        <a:spcBef>
                          <a:spcPts val="0"/>
                        </a:spcBef>
                        <a:spcAft>
                          <a:spcPts val="0"/>
                        </a:spcAft>
                        <a:buFont typeface="Calibri" panose="020F0502020204030204" pitchFamily="34" charset="0"/>
                        <a:buChar char="•"/>
                        <a:tabLst>
                          <a:tab pos="228600" algn="l"/>
                          <a:tab pos="457200" algn="l"/>
                        </a:tabLst>
                      </a:pPr>
                      <a:r>
                        <a:rPr lang="en-US" sz="1800" dirty="0">
                          <a:effectLst/>
                        </a:rPr>
                        <a:t>Examples of what the requirement might entail</a:t>
                      </a: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24788310"/>
                  </a:ext>
                </a:extLst>
              </a:tr>
              <a:tr h="0">
                <a:tc gridSpan="4">
                  <a:txBody>
                    <a:bodyPr/>
                    <a:lstStyle/>
                    <a:p>
                      <a:pPr marL="0" marR="0" algn="ctr">
                        <a:lnSpc>
                          <a:spcPct val="107000"/>
                        </a:lnSpc>
                        <a:spcBef>
                          <a:spcPts val="0"/>
                        </a:spcBef>
                        <a:spcAft>
                          <a:spcPts val="0"/>
                        </a:spcAft>
                      </a:pPr>
                      <a:r>
                        <a:rPr lang="en-US" sz="1800" dirty="0">
                          <a:solidFill>
                            <a:schemeClr val="bg1"/>
                          </a:solidFill>
                          <a:effectLst/>
                        </a:rPr>
                        <a:t>Tool Output</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3293846"/>
                  </a:ext>
                </a:extLst>
              </a:tr>
              <a:tr h="0">
                <a:tc>
                  <a:txBody>
                    <a:bodyPr/>
                    <a:lstStyle/>
                    <a:p>
                      <a:pPr marL="0" marR="0" algn="ctr">
                        <a:lnSpc>
                          <a:spcPct val="107000"/>
                        </a:lnSpc>
                        <a:spcBef>
                          <a:spcPts val="0"/>
                        </a:spcBef>
                        <a:spcAft>
                          <a:spcPts val="0"/>
                        </a:spcAft>
                      </a:pPr>
                      <a:r>
                        <a:rPr lang="en-US" sz="1800" dirty="0">
                          <a:solidFill>
                            <a:schemeClr val="bg1"/>
                          </a:solidFill>
                          <a:effectLst/>
                        </a:rPr>
                        <a:t>Guidance</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ct val="107000"/>
                        </a:lnSpc>
                        <a:spcBef>
                          <a:spcPts val="0"/>
                        </a:spcBef>
                        <a:spcAft>
                          <a:spcPts val="0"/>
                        </a:spcAft>
                      </a:pPr>
                      <a:r>
                        <a:rPr lang="en-US" sz="1800">
                          <a:solidFill>
                            <a:schemeClr val="bg1"/>
                          </a:solidFill>
                          <a:effectLst/>
                        </a:rPr>
                        <a:t>Policies and Procedures</a:t>
                      </a:r>
                      <a:endPar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ct val="107000"/>
                        </a:lnSpc>
                        <a:spcBef>
                          <a:spcPts val="0"/>
                        </a:spcBef>
                        <a:spcAft>
                          <a:spcPts val="0"/>
                        </a:spcAft>
                      </a:pPr>
                      <a:r>
                        <a:rPr lang="en-US" sz="1800" dirty="0">
                          <a:solidFill>
                            <a:schemeClr val="bg1"/>
                          </a:solidFill>
                          <a:effectLst/>
                        </a:rPr>
                        <a:t>Best Practices</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ct val="107000"/>
                        </a:lnSpc>
                        <a:spcBef>
                          <a:spcPts val="0"/>
                        </a:spcBef>
                        <a:spcAft>
                          <a:spcPts val="0"/>
                        </a:spcAft>
                      </a:pPr>
                      <a:r>
                        <a:rPr lang="en-US" sz="1800" dirty="0">
                          <a:solidFill>
                            <a:schemeClr val="bg1"/>
                          </a:solidFill>
                          <a:effectLst/>
                        </a:rPr>
                        <a:t>Applicable Requirements</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1081101714"/>
                  </a:ext>
                </a:extLst>
              </a:tr>
              <a:tr h="0">
                <a:tc>
                  <a:txBody>
                    <a:bodyPr/>
                    <a:lstStyle/>
                    <a:p>
                      <a:pPr marL="0" marR="0">
                        <a:lnSpc>
                          <a:spcPct val="107000"/>
                        </a:lnSpc>
                        <a:spcBef>
                          <a:spcPts val="0"/>
                        </a:spcBef>
                        <a:spcAft>
                          <a:spcPts val="0"/>
                        </a:spcAft>
                      </a:pPr>
                      <a:r>
                        <a:rPr lang="en-US" sz="1800" dirty="0">
                          <a:effectLst/>
                        </a:rPr>
                        <a:t>Textual guidelines for this requirement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[link to applicable documents and agency policies &amp; guidelines or language indicating that no formal policies or guidelines are available]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tabLst>
                          <a:tab pos="228600" algn="l"/>
                          <a:tab pos="457200" algn="l"/>
                        </a:tabLst>
                      </a:pPr>
                      <a:r>
                        <a:rPr lang="en-US" sz="1800" dirty="0">
                          <a:effectLst/>
                        </a:rPr>
                        <a:t>List of best practices around the requirement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tabLst>
                          <a:tab pos="228600" algn="l"/>
                          <a:tab pos="457200" algn="l"/>
                        </a:tabLst>
                      </a:pPr>
                      <a:r>
                        <a:rPr lang="en-US" sz="1800" dirty="0">
                          <a:effectLst/>
                        </a:rPr>
                        <a:t>Other requirements which should be considered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5107369"/>
                  </a:ext>
                </a:extLst>
              </a:tr>
            </a:tbl>
          </a:graphicData>
        </a:graphic>
      </p:graphicFrame>
      <p:sp>
        <p:nvSpPr>
          <p:cNvPr id="2" name="Slide Number Placeholder 1">
            <a:extLst>
              <a:ext uri="{FF2B5EF4-FFF2-40B4-BE49-F238E27FC236}">
                <a16:creationId xmlns:a16="http://schemas.microsoft.com/office/drawing/2014/main" id="{B88CE427-315B-4940-B175-FB20FB08256E}"/>
              </a:ext>
            </a:extLst>
          </p:cNvPr>
          <p:cNvSpPr>
            <a:spLocks noGrp="1"/>
          </p:cNvSpPr>
          <p:nvPr>
            <p:ph type="sldNum" sz="quarter" idx="12"/>
          </p:nvPr>
        </p:nvSpPr>
        <p:spPr/>
        <p:txBody>
          <a:bodyPr/>
          <a:lstStyle/>
          <a:p>
            <a:fld id="{8A7A6979-0714-4377-B894-6BE4C2D6E202}" type="slidenum">
              <a:rPr lang="en-US" smtClean="0"/>
              <a:t>19</a:t>
            </a:fld>
            <a:endParaRPr lang="en-US" dirty="0"/>
          </a:p>
        </p:txBody>
      </p:sp>
      <p:sp>
        <p:nvSpPr>
          <p:cNvPr id="6" name="Rectangle: Rounded Corners 5">
            <a:extLst>
              <a:ext uri="{FF2B5EF4-FFF2-40B4-BE49-F238E27FC236}">
                <a16:creationId xmlns:a16="http://schemas.microsoft.com/office/drawing/2014/main" id="{AF1FEC46-9B39-42EB-833B-10A8863C25E8}"/>
              </a:ext>
            </a:extLst>
          </p:cNvPr>
          <p:cNvSpPr/>
          <p:nvPr/>
        </p:nvSpPr>
        <p:spPr>
          <a:xfrm>
            <a:off x="1695278" y="5342168"/>
            <a:ext cx="3849488" cy="955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owners will populate the policies and procedures for their agency.</a:t>
            </a:r>
          </a:p>
        </p:txBody>
      </p:sp>
      <p:pic>
        <p:nvPicPr>
          <p:cNvPr id="8" name="Picture 7" descr="Text, letter&#10;&#10;Description automatically generated">
            <a:extLst>
              <a:ext uri="{FF2B5EF4-FFF2-40B4-BE49-F238E27FC236}">
                <a16:creationId xmlns:a16="http://schemas.microsoft.com/office/drawing/2014/main" id="{9045761C-00F6-4E45-94BE-D229C72B4A7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065"/>
          <a:stretch/>
        </p:blipFill>
        <p:spPr>
          <a:xfrm>
            <a:off x="581192" y="5413846"/>
            <a:ext cx="1010010" cy="811885"/>
          </a:xfrm>
          <a:prstGeom prst="rect">
            <a:avLst/>
          </a:prstGeom>
        </p:spPr>
      </p:pic>
      <p:grpSp>
        <p:nvGrpSpPr>
          <p:cNvPr id="4" name="Group 3">
            <a:extLst>
              <a:ext uri="{FF2B5EF4-FFF2-40B4-BE49-F238E27FC236}">
                <a16:creationId xmlns:a16="http://schemas.microsoft.com/office/drawing/2014/main" id="{642BFAAC-98CD-436B-824F-4AC334AA3FC3}"/>
              </a:ext>
            </a:extLst>
          </p:cNvPr>
          <p:cNvGrpSpPr/>
          <p:nvPr/>
        </p:nvGrpSpPr>
        <p:grpSpPr>
          <a:xfrm>
            <a:off x="5592837" y="5365975"/>
            <a:ext cx="1559208" cy="958601"/>
            <a:chOff x="5592837" y="5365975"/>
            <a:chExt cx="1559208" cy="958601"/>
          </a:xfrm>
        </p:grpSpPr>
        <p:sp>
          <p:nvSpPr>
            <p:cNvPr id="11" name="Rectangle: Rounded Corners 10">
              <a:extLst>
                <a:ext uri="{FF2B5EF4-FFF2-40B4-BE49-F238E27FC236}">
                  <a16:creationId xmlns:a16="http://schemas.microsoft.com/office/drawing/2014/main" id="{EFC9E84F-021B-4B5D-97CE-D80A31C02751}"/>
                </a:ext>
              </a:extLst>
            </p:cNvPr>
            <p:cNvSpPr/>
            <p:nvPr/>
          </p:nvSpPr>
          <p:spPr>
            <a:xfrm>
              <a:off x="5592837" y="5369337"/>
              <a:ext cx="1559208" cy="955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people in clothing&#10;&#10;Description automatically generated with low confidence">
              <a:extLst>
                <a:ext uri="{FF2B5EF4-FFF2-40B4-BE49-F238E27FC236}">
                  <a16:creationId xmlns:a16="http://schemas.microsoft.com/office/drawing/2014/main" id="{11BF9E70-9A0E-4E3E-9D43-0463B630B2CB}"/>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4594"/>
            <a:stretch/>
          </p:blipFill>
          <p:spPr>
            <a:xfrm>
              <a:off x="5678184" y="5365975"/>
              <a:ext cx="1209565" cy="926085"/>
            </a:xfrm>
            <a:prstGeom prst="rect">
              <a:avLst/>
            </a:prstGeom>
          </p:spPr>
        </p:pic>
      </p:grpSp>
      <p:sp>
        <p:nvSpPr>
          <p:cNvPr id="7" name="Rectangle: Rounded Corners 6">
            <a:extLst>
              <a:ext uri="{FF2B5EF4-FFF2-40B4-BE49-F238E27FC236}">
                <a16:creationId xmlns:a16="http://schemas.microsoft.com/office/drawing/2014/main" id="{1C694228-6327-4619-828A-F3B9F709D199}"/>
              </a:ext>
            </a:extLst>
          </p:cNvPr>
          <p:cNvSpPr/>
          <p:nvPr/>
        </p:nvSpPr>
        <p:spPr>
          <a:xfrm>
            <a:off x="6901240" y="5363305"/>
            <a:ext cx="4637710" cy="955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users will be shown the applicable policies and procedures for their use case and selected requirements.</a:t>
            </a:r>
          </a:p>
        </p:txBody>
      </p:sp>
    </p:spTree>
    <p:extLst>
      <p:ext uri="{BB962C8B-B14F-4D97-AF65-F5344CB8AC3E}">
        <p14:creationId xmlns:p14="http://schemas.microsoft.com/office/powerpoint/2010/main" val="125363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AECC6D-7F96-4F46-9C84-AF114FC520BB}"/>
              </a:ext>
            </a:extLst>
          </p:cNvPr>
          <p:cNvSpPr/>
          <p:nvPr/>
        </p:nvSpPr>
        <p:spPr>
          <a:xfrm>
            <a:off x="581192" y="876035"/>
            <a:ext cx="7175812" cy="3620030"/>
          </a:xfrm>
          <a:prstGeom prst="round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ED04C3E-1939-4A5A-8109-A9B77E516A1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6" name="Rectangle: Rounded Corners 5">
            <a:extLst>
              <a:ext uri="{FF2B5EF4-FFF2-40B4-BE49-F238E27FC236}">
                <a16:creationId xmlns:a16="http://schemas.microsoft.com/office/drawing/2014/main" id="{85C301E8-BDA1-48F9-B244-60DDAA456226}"/>
              </a:ext>
            </a:extLst>
          </p:cNvPr>
          <p:cNvSpPr/>
          <p:nvPr/>
        </p:nvSpPr>
        <p:spPr>
          <a:xfrm>
            <a:off x="848428" y="1192937"/>
            <a:ext cx="2072039" cy="13421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a:t>Lynne Randolph</a:t>
            </a:r>
          </a:p>
          <a:p>
            <a:r>
              <a:rPr lang="en-US" dirty="0"/>
              <a:t>Marisa Ramon</a:t>
            </a:r>
          </a:p>
          <a:p>
            <a:r>
              <a:rPr lang="en-US" dirty="0"/>
              <a:t>Jesus Martinez</a:t>
            </a:r>
          </a:p>
        </p:txBody>
      </p:sp>
      <p:sp>
        <p:nvSpPr>
          <p:cNvPr id="8" name="Rectangle: Rounded Corners 7">
            <a:extLst>
              <a:ext uri="{FF2B5EF4-FFF2-40B4-BE49-F238E27FC236}">
                <a16:creationId xmlns:a16="http://schemas.microsoft.com/office/drawing/2014/main" id="{576F4695-5055-4D33-BB1D-967F40EAA019}"/>
              </a:ext>
            </a:extLst>
          </p:cNvPr>
          <p:cNvSpPr/>
          <p:nvPr/>
        </p:nvSpPr>
        <p:spPr>
          <a:xfrm>
            <a:off x="1007223" y="2921480"/>
            <a:ext cx="2001700" cy="13421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a:t>John Wolff</a:t>
            </a:r>
          </a:p>
          <a:p>
            <a:r>
              <a:rPr lang="en-US" dirty="0" err="1"/>
              <a:t>Joah</a:t>
            </a:r>
            <a:r>
              <a:rPr lang="en-US" dirty="0"/>
              <a:t> Sapphire</a:t>
            </a:r>
          </a:p>
        </p:txBody>
      </p:sp>
      <p:sp>
        <p:nvSpPr>
          <p:cNvPr id="12" name="Rectangle: Rounded Corners 11">
            <a:extLst>
              <a:ext uri="{FF2B5EF4-FFF2-40B4-BE49-F238E27FC236}">
                <a16:creationId xmlns:a16="http://schemas.microsoft.com/office/drawing/2014/main" id="{99A2F42D-1060-49F0-A606-E5EC72BE2EC8}"/>
              </a:ext>
            </a:extLst>
          </p:cNvPr>
          <p:cNvSpPr/>
          <p:nvPr/>
        </p:nvSpPr>
        <p:spPr>
          <a:xfrm>
            <a:off x="581191" y="4722760"/>
            <a:ext cx="11245849" cy="1262404"/>
          </a:xfrm>
          <a:prstGeom prst="round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Special thanks to the NCHRP 23-02 project panel members and public agency staff interviewees.</a:t>
            </a:r>
          </a:p>
        </p:txBody>
      </p:sp>
      <p:sp>
        <p:nvSpPr>
          <p:cNvPr id="11" name="Rectangle: Rounded Corners 10">
            <a:extLst>
              <a:ext uri="{FF2B5EF4-FFF2-40B4-BE49-F238E27FC236}">
                <a16:creationId xmlns:a16="http://schemas.microsoft.com/office/drawing/2014/main" id="{6191613E-DAA7-89D4-9D95-A923E50EA28E}"/>
              </a:ext>
            </a:extLst>
          </p:cNvPr>
          <p:cNvSpPr/>
          <p:nvPr/>
        </p:nvSpPr>
        <p:spPr>
          <a:xfrm>
            <a:off x="7961224" y="869109"/>
            <a:ext cx="3865817" cy="3620030"/>
          </a:xfrm>
          <a:prstGeom prst="round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79EDA9F-8BE6-768F-B7D0-14E01FC590A7}"/>
              </a:ext>
            </a:extLst>
          </p:cNvPr>
          <p:cNvSpPr txBox="1"/>
          <p:nvPr/>
        </p:nvSpPr>
        <p:spPr>
          <a:xfrm>
            <a:off x="7841266" y="1192937"/>
            <a:ext cx="3876431" cy="1138773"/>
          </a:xfrm>
          <a:prstGeom prst="rect">
            <a:avLst/>
          </a:prstGeom>
          <a:noFill/>
        </p:spPr>
        <p:txBody>
          <a:bodyPr wrap="square">
            <a:spAutoFit/>
          </a:bodyPr>
          <a:lstStyle/>
          <a:p>
            <a:pPr algn="ctr"/>
            <a:r>
              <a:rPr lang="en-US" sz="2800" dirty="0">
                <a:solidFill>
                  <a:schemeClr val="bg1"/>
                </a:solidFill>
              </a:rPr>
              <a:t>NCHRP 23-02</a:t>
            </a:r>
          </a:p>
          <a:p>
            <a:pPr algn="ctr"/>
            <a:r>
              <a:rPr lang="en-US" sz="2800" dirty="0">
                <a:solidFill>
                  <a:schemeClr val="bg1"/>
                </a:solidFill>
                <a:effectLst/>
                <a:latin typeface="Calibri" panose="020F0502020204030204" pitchFamily="34" charset="0"/>
                <a:ea typeface="Calibri" panose="020F0502020204030204" pitchFamily="34" charset="0"/>
              </a:rPr>
              <a:t>Senior Program Officer</a:t>
            </a:r>
            <a:r>
              <a:rPr lang="en-US" sz="4000" dirty="0">
                <a:solidFill>
                  <a:schemeClr val="bg1"/>
                </a:solidFill>
              </a:rPr>
              <a:t> </a:t>
            </a:r>
          </a:p>
        </p:txBody>
      </p:sp>
      <p:sp>
        <p:nvSpPr>
          <p:cNvPr id="15" name="Rectangle: Rounded Corners 14">
            <a:extLst>
              <a:ext uri="{FF2B5EF4-FFF2-40B4-BE49-F238E27FC236}">
                <a16:creationId xmlns:a16="http://schemas.microsoft.com/office/drawing/2014/main" id="{E9610D47-617A-A1CB-2A9A-101518A9CEA8}"/>
              </a:ext>
            </a:extLst>
          </p:cNvPr>
          <p:cNvSpPr/>
          <p:nvPr/>
        </p:nvSpPr>
        <p:spPr>
          <a:xfrm>
            <a:off x="8335860" y="2489073"/>
            <a:ext cx="3250884" cy="13421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a:t>David Jared</a:t>
            </a:r>
          </a:p>
        </p:txBody>
      </p:sp>
      <p:sp>
        <p:nvSpPr>
          <p:cNvPr id="2" name="TextBox 1">
            <a:extLst>
              <a:ext uri="{FF2B5EF4-FFF2-40B4-BE49-F238E27FC236}">
                <a16:creationId xmlns:a16="http://schemas.microsoft.com/office/drawing/2014/main" id="{1A53EA21-B4ED-D4AD-D5F1-66D116B2B28C}"/>
              </a:ext>
            </a:extLst>
          </p:cNvPr>
          <p:cNvSpPr txBox="1"/>
          <p:nvPr/>
        </p:nvSpPr>
        <p:spPr>
          <a:xfrm>
            <a:off x="3104422" y="1602378"/>
            <a:ext cx="4575363" cy="523220"/>
          </a:xfrm>
          <a:prstGeom prst="rect">
            <a:avLst/>
          </a:prstGeom>
          <a:noFill/>
        </p:spPr>
        <p:txBody>
          <a:bodyPr wrap="square" rtlCol="0">
            <a:spAutoFit/>
          </a:bodyPr>
          <a:lstStyle/>
          <a:p>
            <a:r>
              <a:rPr lang="en-US" sz="2800" dirty="0">
                <a:solidFill>
                  <a:schemeClr val="bg1"/>
                </a:solidFill>
              </a:rPr>
              <a:t>Southwest Research Institute</a:t>
            </a:r>
          </a:p>
        </p:txBody>
      </p:sp>
      <p:sp>
        <p:nvSpPr>
          <p:cNvPr id="16" name="TextBox 15">
            <a:extLst>
              <a:ext uri="{FF2B5EF4-FFF2-40B4-BE49-F238E27FC236}">
                <a16:creationId xmlns:a16="http://schemas.microsoft.com/office/drawing/2014/main" id="{5F3D2BA7-DFCD-10BB-2568-1ED6A2A88F82}"/>
              </a:ext>
            </a:extLst>
          </p:cNvPr>
          <p:cNvSpPr txBox="1"/>
          <p:nvPr/>
        </p:nvSpPr>
        <p:spPr>
          <a:xfrm>
            <a:off x="3095282" y="3307956"/>
            <a:ext cx="4256013" cy="523220"/>
          </a:xfrm>
          <a:prstGeom prst="rect">
            <a:avLst/>
          </a:prstGeom>
          <a:noFill/>
        </p:spPr>
        <p:txBody>
          <a:bodyPr wrap="square" rtlCol="0">
            <a:spAutoFit/>
          </a:bodyPr>
          <a:lstStyle/>
          <a:p>
            <a:r>
              <a:rPr lang="en-US" sz="2800" dirty="0">
                <a:solidFill>
                  <a:schemeClr val="bg1"/>
                </a:solidFill>
              </a:rPr>
              <a:t>Global Dynamic Group</a:t>
            </a:r>
          </a:p>
        </p:txBody>
      </p:sp>
    </p:spTree>
    <p:extLst>
      <p:ext uri="{BB962C8B-B14F-4D97-AF65-F5344CB8AC3E}">
        <p14:creationId xmlns:p14="http://schemas.microsoft.com/office/powerpoint/2010/main" val="422470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3768-4CA8-23F6-1859-F1751E0FFB31}"/>
              </a:ext>
            </a:extLst>
          </p:cNvPr>
          <p:cNvSpPr>
            <a:spLocks noGrp="1"/>
          </p:cNvSpPr>
          <p:nvPr>
            <p:ph type="title"/>
          </p:nvPr>
        </p:nvSpPr>
        <p:spPr/>
        <p:txBody>
          <a:bodyPr/>
          <a:lstStyle/>
          <a:p>
            <a:r>
              <a:rPr lang="en-US" dirty="0"/>
              <a:t>Secure Collaboration Tool: Introduction</a:t>
            </a:r>
          </a:p>
        </p:txBody>
      </p:sp>
      <p:sp>
        <p:nvSpPr>
          <p:cNvPr id="3" name="Content Placeholder 2">
            <a:extLst>
              <a:ext uri="{FF2B5EF4-FFF2-40B4-BE49-F238E27FC236}">
                <a16:creationId xmlns:a16="http://schemas.microsoft.com/office/drawing/2014/main" id="{681728DC-058E-33C1-B767-CE34495750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691E17D-479D-3C9C-B673-09B3A4E251D6}"/>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6" name="Picture 5">
            <a:extLst>
              <a:ext uri="{FF2B5EF4-FFF2-40B4-BE49-F238E27FC236}">
                <a16:creationId xmlns:a16="http://schemas.microsoft.com/office/drawing/2014/main" id="{BA56DAC8-57A6-5F6F-968B-C5CF54704AB1}"/>
              </a:ext>
            </a:extLst>
          </p:cNvPr>
          <p:cNvPicPr>
            <a:picLocks noChangeAspect="1"/>
          </p:cNvPicPr>
          <p:nvPr/>
        </p:nvPicPr>
        <p:blipFill>
          <a:blip r:embed="rId2"/>
          <a:stretch>
            <a:fillRect/>
          </a:stretch>
        </p:blipFill>
        <p:spPr>
          <a:xfrm>
            <a:off x="482140" y="2115632"/>
            <a:ext cx="11227718" cy="3853002"/>
          </a:xfrm>
          <a:prstGeom prst="rect">
            <a:avLst/>
          </a:prstGeom>
        </p:spPr>
      </p:pic>
    </p:spTree>
    <p:extLst>
      <p:ext uri="{BB962C8B-B14F-4D97-AF65-F5344CB8AC3E}">
        <p14:creationId xmlns:p14="http://schemas.microsoft.com/office/powerpoint/2010/main" val="271099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05F1-2C1A-451F-AD0E-C39B8D81A034}"/>
              </a:ext>
            </a:extLst>
          </p:cNvPr>
          <p:cNvSpPr>
            <a:spLocks noGrp="1"/>
          </p:cNvSpPr>
          <p:nvPr>
            <p:ph type="title"/>
          </p:nvPr>
        </p:nvSpPr>
        <p:spPr/>
        <p:txBody>
          <a:bodyPr>
            <a:normAutofit fontScale="90000"/>
          </a:bodyPr>
          <a:lstStyle/>
          <a:p>
            <a:r>
              <a:rPr lang="en-US" dirty="0"/>
              <a:t>Secure Collaboration Tool: intended impact</a:t>
            </a:r>
          </a:p>
        </p:txBody>
      </p:sp>
      <p:sp>
        <p:nvSpPr>
          <p:cNvPr id="3" name="Content Placeholder 2">
            <a:extLst>
              <a:ext uri="{FF2B5EF4-FFF2-40B4-BE49-F238E27FC236}">
                <a16:creationId xmlns:a16="http://schemas.microsoft.com/office/drawing/2014/main" id="{037444FD-0E36-4720-9224-F92124DF4372}"/>
              </a:ext>
            </a:extLst>
          </p:cNvPr>
          <p:cNvSpPr>
            <a:spLocks noGrp="1"/>
          </p:cNvSpPr>
          <p:nvPr>
            <p:ph idx="1"/>
          </p:nvPr>
        </p:nvSpPr>
        <p:spPr>
          <a:xfrm>
            <a:off x="581192" y="1935804"/>
            <a:ext cx="11029615" cy="4348264"/>
          </a:xfrm>
        </p:spPr>
        <p:txBody>
          <a:bodyPr>
            <a:normAutofit fontScale="92500" lnSpcReduction="10000"/>
          </a:bodyPr>
          <a:lstStyle/>
          <a:p>
            <a:r>
              <a:rPr lang="en-US" dirty="0"/>
              <a:t>The act of using the tool provides equal benefit to the output of the tool</a:t>
            </a:r>
          </a:p>
          <a:p>
            <a:pPr lvl="1"/>
            <a:r>
              <a:rPr lang="en-US" dirty="0"/>
              <a:t>Requires users to think about what they are planning to do</a:t>
            </a:r>
          </a:p>
          <a:p>
            <a:pPr lvl="1"/>
            <a:r>
              <a:rPr lang="en-US" dirty="0"/>
              <a:t>Exposes users to needs they might not otherwise have considered</a:t>
            </a:r>
          </a:p>
          <a:p>
            <a:r>
              <a:rPr lang="en-US" dirty="0"/>
              <a:t>Reveals insights relevant to their specific activities or use cases</a:t>
            </a:r>
          </a:p>
          <a:p>
            <a:r>
              <a:rPr lang="en-US" dirty="0"/>
              <a:t>Agency policy makers populate the data in the tool </a:t>
            </a:r>
          </a:p>
          <a:p>
            <a:pPr lvl="1"/>
            <a:r>
              <a:rPr lang="en-US" dirty="0"/>
              <a:t>Customizable</a:t>
            </a:r>
          </a:p>
          <a:p>
            <a:pPr lvl="1"/>
            <a:r>
              <a:rPr lang="en-US" dirty="0"/>
              <a:t>Provides a single location for accessing the relevant polices and procedures</a:t>
            </a:r>
          </a:p>
        </p:txBody>
      </p:sp>
      <p:sp>
        <p:nvSpPr>
          <p:cNvPr id="4" name="Slide Number Placeholder 3">
            <a:extLst>
              <a:ext uri="{FF2B5EF4-FFF2-40B4-BE49-F238E27FC236}">
                <a16:creationId xmlns:a16="http://schemas.microsoft.com/office/drawing/2014/main" id="{B10B8C27-C1E5-48E9-9196-9A03E3893583}"/>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13779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A4C4-BED0-BD95-FA69-941F946245C6}"/>
              </a:ext>
            </a:extLst>
          </p:cNvPr>
          <p:cNvSpPr>
            <a:spLocks noGrp="1"/>
          </p:cNvSpPr>
          <p:nvPr>
            <p:ph type="title"/>
          </p:nvPr>
        </p:nvSpPr>
        <p:spPr>
          <a:xfrm>
            <a:off x="448331" y="-135910"/>
            <a:ext cx="11029616" cy="566738"/>
          </a:xfrm>
        </p:spPr>
        <p:txBody>
          <a:bodyPr>
            <a:normAutofit/>
          </a:bodyPr>
          <a:lstStyle/>
          <a:p>
            <a:r>
              <a:rPr lang="en-US" sz="2000" dirty="0"/>
              <a:t>Secure Collaboration Tool: Demo</a:t>
            </a:r>
          </a:p>
        </p:txBody>
      </p:sp>
      <p:pic>
        <p:nvPicPr>
          <p:cNvPr id="15" name="Picture Placeholder 14">
            <a:extLst>
              <a:ext uri="{FF2B5EF4-FFF2-40B4-BE49-F238E27FC236}">
                <a16:creationId xmlns:a16="http://schemas.microsoft.com/office/drawing/2014/main" id="{35275C8D-3407-607C-D4CD-03B76AF4FBEF}"/>
              </a:ext>
            </a:extLst>
          </p:cNvPr>
          <p:cNvPicPr>
            <a:picLocks noGrp="1" noChangeAspect="1"/>
          </p:cNvPicPr>
          <p:nvPr>
            <p:ph type="pic" idx="1"/>
          </p:nvPr>
        </p:nvPicPr>
        <p:blipFill>
          <a:blip r:embed="rId2"/>
          <a:srcRect t="7953" b="7953"/>
          <a:stretch>
            <a:fillRect/>
          </a:stretch>
        </p:blipFill>
        <p:spPr>
          <a:xfrm>
            <a:off x="250825" y="633413"/>
            <a:ext cx="11423650" cy="5105400"/>
          </a:xfrm>
        </p:spPr>
      </p:pic>
      <p:sp>
        <p:nvSpPr>
          <p:cNvPr id="13" name="Text Placeholder 12">
            <a:extLst>
              <a:ext uri="{FF2B5EF4-FFF2-40B4-BE49-F238E27FC236}">
                <a16:creationId xmlns:a16="http://schemas.microsoft.com/office/drawing/2014/main" id="{D5B082A8-388B-56D8-8374-F5E8BA28B43A}"/>
              </a:ext>
            </a:extLst>
          </p:cNvPr>
          <p:cNvSpPr>
            <a:spLocks noGrp="1"/>
          </p:cNvSpPr>
          <p:nvPr>
            <p:ph type="body" sz="half" idx="2"/>
          </p:nvPr>
        </p:nvSpPr>
        <p:spPr>
          <a:xfrm>
            <a:off x="336062" y="6062047"/>
            <a:ext cx="11274747" cy="365125"/>
          </a:xfrm>
        </p:spPr>
        <p:txBody>
          <a:bodyPr>
            <a:normAutofit fontScale="92500"/>
          </a:bodyPr>
          <a:lstStyle/>
          <a:p>
            <a:r>
              <a:rPr lang="en-US" dirty="0"/>
              <a:t>Shows an agency user using the tool to select their requirements, the tool suggesting related requirements, and the results showing the agency’s policies, procedures, best practices, and guidelines.</a:t>
            </a:r>
          </a:p>
        </p:txBody>
      </p:sp>
      <p:sp>
        <p:nvSpPr>
          <p:cNvPr id="4" name="Slide Number Placeholder 3">
            <a:extLst>
              <a:ext uri="{FF2B5EF4-FFF2-40B4-BE49-F238E27FC236}">
                <a16:creationId xmlns:a16="http://schemas.microsoft.com/office/drawing/2014/main" id="{1D5B27DF-42A0-9787-8880-AADD43FAB7AA}"/>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383874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B881-9305-642B-627E-840E4D14A1AE}"/>
              </a:ext>
            </a:extLst>
          </p:cNvPr>
          <p:cNvSpPr>
            <a:spLocks noGrp="1"/>
          </p:cNvSpPr>
          <p:nvPr>
            <p:ph type="title"/>
          </p:nvPr>
        </p:nvSpPr>
        <p:spPr/>
        <p:txBody>
          <a:bodyPr/>
          <a:lstStyle/>
          <a:p>
            <a:r>
              <a:rPr lang="en-US" dirty="0"/>
              <a:t>Summary Of Tasks Performed</a:t>
            </a:r>
          </a:p>
        </p:txBody>
      </p:sp>
      <p:sp>
        <p:nvSpPr>
          <p:cNvPr id="6" name="Content Placeholder 5">
            <a:extLst>
              <a:ext uri="{FF2B5EF4-FFF2-40B4-BE49-F238E27FC236}">
                <a16:creationId xmlns:a16="http://schemas.microsoft.com/office/drawing/2014/main" id="{7A9DD54D-E0A7-4E26-176A-3B7F74B576A9}"/>
              </a:ext>
            </a:extLst>
          </p:cNvPr>
          <p:cNvSpPr>
            <a:spLocks noGrp="1"/>
          </p:cNvSpPr>
          <p:nvPr>
            <p:ph idx="1"/>
          </p:nvPr>
        </p:nvSpPr>
        <p:spPr>
          <a:xfrm>
            <a:off x="581192" y="2034540"/>
            <a:ext cx="11029615" cy="4541519"/>
          </a:xfrm>
        </p:spPr>
        <p:txBody>
          <a:bodyPr>
            <a:normAutofit/>
          </a:bodyPr>
          <a:lstStyle/>
          <a:p>
            <a:pPr>
              <a:spcAft>
                <a:spcPts val="0"/>
              </a:spcAft>
            </a:pPr>
            <a:r>
              <a:rPr lang="en-US" sz="1600" dirty="0"/>
              <a:t>Task 1: Performed a strategic literature review including the topics of security, knowledge management, data sharing, collaboration, and existing frameworks and practices.</a:t>
            </a:r>
          </a:p>
          <a:p>
            <a:pPr>
              <a:spcAft>
                <a:spcPts val="0"/>
              </a:spcAft>
            </a:pPr>
            <a:r>
              <a:rPr lang="en-US" sz="1600" dirty="0"/>
              <a:t>Task 2: Developed Descriptive and Analytical Framework</a:t>
            </a:r>
          </a:p>
          <a:p>
            <a:pPr lvl="1">
              <a:spcAft>
                <a:spcPts val="0"/>
              </a:spcAft>
            </a:pPr>
            <a:r>
              <a:rPr lang="en-US" sz="1200" dirty="0"/>
              <a:t>Interviewed Subject Matter Experts (SMEs) in state transportation agencies to determine current practices and lessons learned.</a:t>
            </a:r>
          </a:p>
          <a:p>
            <a:pPr lvl="1">
              <a:spcAft>
                <a:spcPts val="0"/>
              </a:spcAft>
            </a:pPr>
            <a:r>
              <a:rPr lang="en-US" sz="1200" dirty="0"/>
              <a:t>Created a document outlining a framework for assessing needs and risks associated with collaboration and data and knowledge sharing.</a:t>
            </a:r>
          </a:p>
          <a:p>
            <a:pPr>
              <a:spcAft>
                <a:spcPts val="0"/>
              </a:spcAft>
            </a:pPr>
            <a:r>
              <a:rPr lang="en-US" sz="1600" dirty="0"/>
              <a:t>Task 3: Prepared Interim Report 1</a:t>
            </a:r>
          </a:p>
          <a:p>
            <a:pPr lvl="1">
              <a:spcAft>
                <a:spcPts val="0"/>
              </a:spcAft>
            </a:pPr>
            <a:r>
              <a:rPr lang="en-US" sz="1200" dirty="0"/>
              <a:t>Created use cases representative of types of collaborative efforts including a variety of stakeholders.</a:t>
            </a:r>
          </a:p>
          <a:p>
            <a:pPr lvl="1">
              <a:spcAft>
                <a:spcPts val="0"/>
              </a:spcAft>
            </a:pPr>
            <a:r>
              <a:rPr lang="en-US" sz="1200" dirty="0"/>
              <a:t>Determined a set of user needs and requirements related to collaboration and data and knowledge sharing.</a:t>
            </a:r>
          </a:p>
          <a:p>
            <a:pPr>
              <a:spcAft>
                <a:spcPts val="0"/>
              </a:spcAft>
            </a:pPr>
            <a:r>
              <a:rPr lang="en-US" sz="1600" dirty="0"/>
              <a:t>Task 4: Prepared Interim Report 2</a:t>
            </a:r>
          </a:p>
          <a:p>
            <a:pPr lvl="1">
              <a:spcAft>
                <a:spcPts val="0"/>
              </a:spcAft>
            </a:pPr>
            <a:r>
              <a:rPr lang="en-US" sz="1200" dirty="0"/>
              <a:t>Expanded the use cases by developing scenarios for specific activities.</a:t>
            </a:r>
          </a:p>
          <a:p>
            <a:pPr lvl="1">
              <a:spcAft>
                <a:spcPts val="0"/>
              </a:spcAft>
            </a:pPr>
            <a:r>
              <a:rPr lang="en-US" sz="1200" dirty="0"/>
              <a:t>Analyzed the data we had collected and determined a mechanism to provide this data in a user-friendly format.</a:t>
            </a:r>
          </a:p>
          <a:p>
            <a:pPr>
              <a:spcAft>
                <a:spcPts val="0"/>
              </a:spcAft>
            </a:pPr>
            <a:r>
              <a:rPr lang="en-US" sz="1600" dirty="0"/>
              <a:t>Task 5: Prepared Final Deliverables</a:t>
            </a:r>
          </a:p>
          <a:p>
            <a:pPr lvl="1">
              <a:spcAft>
                <a:spcPts val="0"/>
              </a:spcAft>
            </a:pPr>
            <a:r>
              <a:rPr lang="en-US" sz="1200" dirty="0"/>
              <a:t>Created content for the collaboration tool including requirements, guidelines, best practices, and examples.</a:t>
            </a:r>
          </a:p>
          <a:p>
            <a:pPr lvl="1">
              <a:spcAft>
                <a:spcPts val="0"/>
              </a:spcAft>
            </a:pPr>
            <a:r>
              <a:rPr lang="en-US" sz="1200" dirty="0"/>
              <a:t>Created PowerPoint presentation and presented findings to date at TRB Annual Meeting 2022.</a:t>
            </a:r>
          </a:p>
          <a:p>
            <a:pPr>
              <a:spcAft>
                <a:spcPts val="0"/>
              </a:spcAft>
            </a:pPr>
            <a:r>
              <a:rPr lang="en-US" sz="1600" dirty="0"/>
              <a:t>Task 6: Finalized Project Summary Report</a:t>
            </a:r>
          </a:p>
          <a:p>
            <a:pPr lvl="1">
              <a:spcAft>
                <a:spcPts val="0"/>
              </a:spcAft>
            </a:pPr>
            <a:r>
              <a:rPr lang="en-US" sz="1200" dirty="0"/>
              <a:t>Delivered a final report to inform readers of program., implementation of research findings </a:t>
            </a:r>
          </a:p>
          <a:p>
            <a:pPr lvl="1">
              <a:spcAft>
                <a:spcPts val="0"/>
              </a:spcAft>
            </a:pPr>
            <a:r>
              <a:rPr lang="en-US" sz="1200" dirty="0"/>
              <a:t>Delivered final version of customizable Secure Collaboration Tool</a:t>
            </a:r>
          </a:p>
          <a:p>
            <a:pPr lvl="1">
              <a:spcAft>
                <a:spcPts val="0"/>
              </a:spcAft>
            </a:pPr>
            <a:r>
              <a:rPr lang="en-US" sz="1200" dirty="0"/>
              <a:t>Provided supplemental Task information to assist in implementation and usage of Task results.</a:t>
            </a:r>
          </a:p>
        </p:txBody>
      </p:sp>
      <p:sp>
        <p:nvSpPr>
          <p:cNvPr id="5" name="Slide Number Placeholder 4">
            <a:extLst>
              <a:ext uri="{FF2B5EF4-FFF2-40B4-BE49-F238E27FC236}">
                <a16:creationId xmlns:a16="http://schemas.microsoft.com/office/drawing/2014/main" id="{6B59E6A2-45AE-F443-621E-082CB1FB6057}"/>
              </a:ext>
            </a:extLst>
          </p:cNvPr>
          <p:cNvSpPr>
            <a:spLocks noGrp="1"/>
          </p:cNvSpPr>
          <p:nvPr>
            <p:ph type="sldNum" sz="quarter" idx="12"/>
          </p:nvPr>
        </p:nvSpPr>
        <p:spPr/>
        <p:txBody>
          <a:bodyPr/>
          <a:lstStyle/>
          <a:p>
            <a:fld id="{8A7A6979-0714-4377-B894-6BE4C2D6E202}" type="slidenum">
              <a:rPr lang="en-US" smtClean="0"/>
              <a:t>23</a:t>
            </a:fld>
            <a:endParaRPr lang="en-US" dirty="0"/>
          </a:p>
        </p:txBody>
      </p:sp>
    </p:spTree>
    <p:extLst>
      <p:ext uri="{BB962C8B-B14F-4D97-AF65-F5344CB8AC3E}">
        <p14:creationId xmlns:p14="http://schemas.microsoft.com/office/powerpoint/2010/main" val="402271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B66A-75E7-7C68-8B40-2F2BF21DBB67}"/>
              </a:ext>
            </a:extLst>
          </p:cNvPr>
          <p:cNvSpPr>
            <a:spLocks noGrp="1"/>
          </p:cNvSpPr>
          <p:nvPr>
            <p:ph type="title"/>
          </p:nvPr>
        </p:nvSpPr>
        <p:spPr/>
        <p:txBody>
          <a:bodyPr/>
          <a:lstStyle/>
          <a:p>
            <a:r>
              <a:rPr lang="en-US" dirty="0"/>
              <a:t>Project Results</a:t>
            </a:r>
          </a:p>
        </p:txBody>
      </p:sp>
      <p:sp>
        <p:nvSpPr>
          <p:cNvPr id="3" name="Content Placeholder 2">
            <a:extLst>
              <a:ext uri="{FF2B5EF4-FFF2-40B4-BE49-F238E27FC236}">
                <a16:creationId xmlns:a16="http://schemas.microsoft.com/office/drawing/2014/main" id="{383F7177-58E0-E0A7-3BD4-F20F86D5DD81}"/>
              </a:ext>
            </a:extLst>
          </p:cNvPr>
          <p:cNvSpPr>
            <a:spLocks noGrp="1"/>
          </p:cNvSpPr>
          <p:nvPr>
            <p:ph idx="1"/>
          </p:nvPr>
        </p:nvSpPr>
        <p:spPr>
          <a:xfrm>
            <a:off x="581192" y="1914769"/>
            <a:ext cx="11029615" cy="4499887"/>
          </a:xfrm>
        </p:spPr>
        <p:txBody>
          <a:bodyPr>
            <a:normAutofit fontScale="92500" lnSpcReduction="20000"/>
          </a:bodyPr>
          <a:lstStyle/>
          <a:p>
            <a:r>
              <a:rPr lang="en-US" dirty="0"/>
              <a:t>Delivered a final summary report</a:t>
            </a:r>
          </a:p>
          <a:p>
            <a:pPr lvl="1"/>
            <a:r>
              <a:rPr lang="en-US" dirty="0"/>
              <a:t>Summarizes project activities</a:t>
            </a:r>
          </a:p>
          <a:p>
            <a:pPr lvl="1"/>
            <a:r>
              <a:rPr lang="en-US" dirty="0"/>
              <a:t>Provides general best practices for data and knowledge sharing and collaboration</a:t>
            </a:r>
          </a:p>
          <a:p>
            <a:pPr lvl="1"/>
            <a:r>
              <a:rPr lang="en-US" dirty="0"/>
              <a:t>Includes adoption plan and future research</a:t>
            </a:r>
          </a:p>
          <a:p>
            <a:r>
              <a:rPr lang="en-US" dirty="0"/>
              <a:t>Secure Collaboration Tool</a:t>
            </a:r>
          </a:p>
          <a:p>
            <a:pPr lvl="1"/>
            <a:r>
              <a:rPr lang="en-US" dirty="0"/>
              <a:t>Implemented in Excel to promote wider adoption</a:t>
            </a:r>
          </a:p>
          <a:p>
            <a:pPr lvl="1"/>
            <a:r>
              <a:rPr lang="en-US" dirty="0"/>
              <a:t>Customizable by the agency policy makers</a:t>
            </a:r>
          </a:p>
          <a:p>
            <a:pPr lvl="1"/>
            <a:r>
              <a:rPr lang="en-US" dirty="0"/>
              <a:t>Promotes the creation and usage of clear policies and procedures</a:t>
            </a:r>
          </a:p>
        </p:txBody>
      </p:sp>
      <p:sp>
        <p:nvSpPr>
          <p:cNvPr id="4" name="Slide Number Placeholder 3">
            <a:extLst>
              <a:ext uri="{FF2B5EF4-FFF2-40B4-BE49-F238E27FC236}">
                <a16:creationId xmlns:a16="http://schemas.microsoft.com/office/drawing/2014/main" id="{2622CDA6-9EE8-F75E-DFB9-0D07DE85A8DA}"/>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289161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25</a:t>
            </a:fld>
            <a:endParaRPr lang="en-US" dirty="0"/>
          </a:p>
        </p:txBody>
      </p:sp>
      <p:sp>
        <p:nvSpPr>
          <p:cNvPr id="3" name="Rectangle 2"/>
          <p:cNvSpPr/>
          <p:nvPr/>
        </p:nvSpPr>
        <p:spPr>
          <a:xfrm>
            <a:off x="487111" y="769120"/>
            <a:ext cx="11271903" cy="4154984"/>
          </a:xfrm>
          <a:prstGeom prst="rect">
            <a:avLst/>
          </a:prstGeom>
        </p:spPr>
        <p:txBody>
          <a:bodyPr wrap="square">
            <a:spAutoFit/>
          </a:bodyPr>
          <a:lstStyle/>
          <a:p>
            <a:pPr algn="ctr"/>
            <a:br>
              <a:rPr lang="en-US" dirty="0"/>
            </a:br>
            <a:r>
              <a:rPr lang="en-US" sz="2000" dirty="0"/>
              <a:t>For more information about </a:t>
            </a:r>
            <a:r>
              <a:rPr lang="en-US" sz="2000" dirty="0">
                <a:ea typeface="Calibri" panose="020F0502020204030204" pitchFamily="34" charset="0"/>
              </a:rPr>
              <a:t>NCHRP 23-02, visit:</a:t>
            </a:r>
            <a:br>
              <a:rPr lang="en-US" sz="2000" dirty="0"/>
            </a:br>
            <a:br>
              <a:rPr lang="en-US" sz="2000" dirty="0"/>
            </a:br>
            <a:r>
              <a:rPr lang="en-US" sz="2000" u="sng" dirty="0"/>
              <a:t>http://apps.trb.org/cmsfeed/TRBNetProjectDisplay.asp?ProjectID=4783</a:t>
            </a:r>
            <a:endParaRPr lang="en-US" sz="2000" dirty="0"/>
          </a:p>
          <a:p>
            <a:pPr lvl="1" algn="ctr"/>
            <a:br>
              <a:rPr lang="en-US" sz="2000" dirty="0"/>
            </a:br>
            <a:br>
              <a:rPr lang="en-US" sz="2000" dirty="0"/>
            </a:br>
            <a:br>
              <a:rPr lang="en-US" sz="2000" dirty="0"/>
            </a:br>
            <a:r>
              <a:rPr lang="en-US" dirty="0"/>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p:txBody>
      </p:sp>
    </p:spTree>
    <p:extLst>
      <p:ext uri="{BB962C8B-B14F-4D97-AF65-F5344CB8AC3E}">
        <p14:creationId xmlns:p14="http://schemas.microsoft.com/office/powerpoint/2010/main" val="167222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56AF54-C117-422F-A4EF-1574CAFBE336}"/>
              </a:ext>
            </a:extLst>
          </p:cNvPr>
          <p:cNvSpPr>
            <a:spLocks noGrp="1"/>
          </p:cNvSpPr>
          <p:nvPr>
            <p:ph type="title"/>
          </p:nvPr>
        </p:nvSpPr>
        <p:spPr>
          <a:xfrm>
            <a:off x="581192" y="702156"/>
            <a:ext cx="11029616" cy="1013800"/>
          </a:xfrm>
        </p:spPr>
        <p:txBody>
          <a:bodyPr>
            <a:normAutofit/>
          </a:bodyPr>
          <a:lstStyle/>
          <a:p>
            <a:r>
              <a:rPr lang="en-US"/>
              <a:t>Agenda</a:t>
            </a:r>
          </a:p>
        </p:txBody>
      </p:sp>
      <p:graphicFrame>
        <p:nvGraphicFramePr>
          <p:cNvPr id="9" name="Content Placeholder 2">
            <a:extLst>
              <a:ext uri="{FF2B5EF4-FFF2-40B4-BE49-F238E27FC236}">
                <a16:creationId xmlns:a16="http://schemas.microsoft.com/office/drawing/2014/main" id="{B2B27B28-C79E-47B4-ACA2-83AA2FB8D5A7}"/>
              </a:ext>
            </a:extLst>
          </p:cNvPr>
          <p:cNvGraphicFramePr>
            <a:graphicFrameLocks noGrp="1"/>
          </p:cNvGraphicFramePr>
          <p:nvPr>
            <p:ph idx="1"/>
            <p:extLst>
              <p:ext uri="{D42A27DB-BD31-4B8C-83A1-F6EECF244321}">
                <p14:modId xmlns:p14="http://schemas.microsoft.com/office/powerpoint/2010/main" val="663036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5A0FC95-CB40-482E-8D0B-11FD0FA13FE1}"/>
              </a:ext>
            </a:extLst>
          </p:cNvPr>
          <p:cNvSpPr>
            <a:spLocks noGrp="1"/>
          </p:cNvSpPr>
          <p:nvPr>
            <p:ph type="sldNum" sz="quarter" idx="12"/>
          </p:nvPr>
        </p:nvSpPr>
        <p:spPr>
          <a:xfrm>
            <a:off x="10558299" y="6414657"/>
            <a:ext cx="1052508" cy="365125"/>
          </a:xfrm>
        </p:spPr>
        <p:txBody>
          <a:bodyPr>
            <a:normAutofit/>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239441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160D-A3D0-45B0-9FC9-9242A80E3778}"/>
              </a:ext>
            </a:extLst>
          </p:cNvPr>
          <p:cNvSpPr>
            <a:spLocks noGrp="1"/>
          </p:cNvSpPr>
          <p:nvPr>
            <p:ph type="title"/>
          </p:nvPr>
        </p:nvSpPr>
        <p:spPr>
          <a:xfrm>
            <a:off x="581192" y="702156"/>
            <a:ext cx="11029616" cy="1013800"/>
          </a:xfrm>
        </p:spPr>
        <p:txBody>
          <a:bodyPr/>
          <a:lstStyle/>
          <a:p>
            <a:r>
              <a:rPr lang="en-US" dirty="0"/>
              <a:t>Project Purpose</a:t>
            </a:r>
          </a:p>
        </p:txBody>
      </p:sp>
      <p:sp>
        <p:nvSpPr>
          <p:cNvPr id="3" name="Content Placeholder 2">
            <a:extLst>
              <a:ext uri="{FF2B5EF4-FFF2-40B4-BE49-F238E27FC236}">
                <a16:creationId xmlns:a16="http://schemas.microsoft.com/office/drawing/2014/main" id="{DF3F91B9-D921-40E3-9438-AFA2F21DDBE1}"/>
              </a:ext>
            </a:extLst>
          </p:cNvPr>
          <p:cNvSpPr>
            <a:spLocks noGrp="1"/>
          </p:cNvSpPr>
          <p:nvPr>
            <p:ph idx="1"/>
          </p:nvPr>
        </p:nvSpPr>
        <p:spPr>
          <a:xfrm>
            <a:off x="581025" y="2181225"/>
            <a:ext cx="11029950" cy="3975100"/>
          </a:xfrm>
        </p:spPr>
        <p:txBody>
          <a:bodyPr>
            <a:normAutofit lnSpcReduction="10000"/>
          </a:bodyPr>
          <a:lstStyle/>
          <a:p>
            <a:r>
              <a:rPr lang="en-US" dirty="0"/>
              <a:t>Transportation Research Board (TRB) Project 23-02 “…describe the organizational motivations for collaboration and develop guidelines for state Department of Transportation (DOT) leadership, staff, and others on effective practices for balancing concerns for collaboration and for information security in support of the state DOT’s evolving business needs. “</a:t>
            </a:r>
          </a:p>
          <a:p>
            <a:r>
              <a:rPr lang="en-US" dirty="0"/>
              <a:t>See project website for more details</a:t>
            </a:r>
          </a:p>
        </p:txBody>
      </p:sp>
      <p:sp>
        <p:nvSpPr>
          <p:cNvPr id="4" name="Slide Number Placeholder 3">
            <a:extLst>
              <a:ext uri="{FF2B5EF4-FFF2-40B4-BE49-F238E27FC236}">
                <a16:creationId xmlns:a16="http://schemas.microsoft.com/office/drawing/2014/main" id="{DAE2BE1F-0AD9-4408-89F5-85F72144AF09}"/>
              </a:ext>
            </a:extLst>
          </p:cNvPr>
          <p:cNvSpPr>
            <a:spLocks noGrp="1"/>
          </p:cNvSpPr>
          <p:nvPr>
            <p:ph type="sldNum" sz="quarter" idx="12"/>
          </p:nvPr>
        </p:nvSpPr>
        <p:spPr>
          <a:xfrm>
            <a:off x="10558299" y="6414657"/>
            <a:ext cx="1052508" cy="365125"/>
          </a:xfrm>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50162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AB5FE89-9279-4AF8-B83F-A5A39131DE15}"/>
              </a:ext>
            </a:extLst>
          </p:cNvPr>
          <p:cNvSpPr/>
          <p:nvPr/>
        </p:nvSpPr>
        <p:spPr>
          <a:xfrm>
            <a:off x="6242404" y="2371350"/>
            <a:ext cx="5448853" cy="4047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dirty="0"/>
              <a:t>Encourage knowledge and data sharing</a:t>
            </a:r>
          </a:p>
          <a:p>
            <a:pPr marL="285750" indent="-285750">
              <a:buFont typeface="Arial" panose="020B0604020202020204" pitchFamily="34" charset="0"/>
              <a:buChar char="•"/>
            </a:pPr>
            <a:r>
              <a:rPr lang="en-US" sz="3200" dirty="0"/>
              <a:t>Promote collaboration</a:t>
            </a:r>
          </a:p>
          <a:p>
            <a:pPr marL="285750" indent="-285750">
              <a:buFont typeface="Arial" panose="020B0604020202020204" pitchFamily="34" charset="0"/>
              <a:buChar char="•"/>
            </a:pPr>
            <a:r>
              <a:rPr lang="en-US" sz="3200" dirty="0"/>
              <a:t>Provide guidelines on security</a:t>
            </a:r>
          </a:p>
        </p:txBody>
      </p:sp>
      <p:sp>
        <p:nvSpPr>
          <p:cNvPr id="2" name="Title 1">
            <a:extLst>
              <a:ext uri="{FF2B5EF4-FFF2-40B4-BE49-F238E27FC236}">
                <a16:creationId xmlns:a16="http://schemas.microsoft.com/office/drawing/2014/main" id="{112FCBB3-56A5-49E9-8C57-94137E2FE38A}"/>
              </a:ext>
            </a:extLst>
          </p:cNvPr>
          <p:cNvSpPr>
            <a:spLocks noGrp="1"/>
          </p:cNvSpPr>
          <p:nvPr>
            <p:ph type="title"/>
          </p:nvPr>
        </p:nvSpPr>
        <p:spPr/>
        <p:txBody>
          <a:bodyPr vert="horz" lIns="91440" tIns="45720" rIns="91440" bIns="45720" rtlCol="0" anchor="b">
            <a:normAutofit/>
          </a:bodyPr>
          <a:lstStyle/>
          <a:p>
            <a:r>
              <a:rPr lang="en-US" dirty="0"/>
              <a:t>Project Goals</a:t>
            </a:r>
          </a:p>
        </p:txBody>
      </p:sp>
      <p:sp>
        <p:nvSpPr>
          <p:cNvPr id="21" name="Slide Number Placeholder 20">
            <a:extLst>
              <a:ext uri="{FF2B5EF4-FFF2-40B4-BE49-F238E27FC236}">
                <a16:creationId xmlns:a16="http://schemas.microsoft.com/office/drawing/2014/main" id="{C8E0C0AF-0525-446C-A90B-1D8E3694E140}"/>
              </a:ext>
            </a:extLst>
          </p:cNvPr>
          <p:cNvSpPr>
            <a:spLocks noGrp="1"/>
          </p:cNvSpPr>
          <p:nvPr>
            <p:ph type="sldNum" sz="quarter" idx="12"/>
          </p:nvPr>
        </p:nvSpPr>
        <p:spPr/>
        <p:txBody>
          <a:bodyPr/>
          <a:lstStyle/>
          <a:p>
            <a:fld id="{8A7A6979-0714-4377-B894-6BE4C2D6E202}" type="slidenum">
              <a:rPr lang="en-US" smtClean="0"/>
              <a:pPr/>
              <a:t>5</a:t>
            </a:fld>
            <a:endParaRPr lang="en-US" dirty="0"/>
          </a:p>
        </p:txBody>
      </p:sp>
      <p:graphicFrame>
        <p:nvGraphicFramePr>
          <p:cNvPr id="12" name="Diagram 11">
            <a:extLst>
              <a:ext uri="{FF2B5EF4-FFF2-40B4-BE49-F238E27FC236}">
                <a16:creationId xmlns:a16="http://schemas.microsoft.com/office/drawing/2014/main" id="{90367A5F-3B3C-4065-BC82-B53AE0CCBF7F}"/>
              </a:ext>
            </a:extLst>
          </p:cNvPr>
          <p:cNvGraphicFramePr/>
          <p:nvPr>
            <p:extLst>
              <p:ext uri="{D42A27DB-BD31-4B8C-83A1-F6EECF244321}">
                <p14:modId xmlns:p14="http://schemas.microsoft.com/office/powerpoint/2010/main" val="337451339"/>
              </p:ext>
            </p:extLst>
          </p:nvPr>
        </p:nvGraphicFramePr>
        <p:xfrm>
          <a:off x="-1281016" y="1717990"/>
          <a:ext cx="7377016" cy="529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Shape&#10;&#10;Description automatically generated with medium confidence">
            <a:extLst>
              <a:ext uri="{FF2B5EF4-FFF2-40B4-BE49-F238E27FC236}">
                <a16:creationId xmlns:a16="http://schemas.microsoft.com/office/drawing/2014/main" id="{74FE1A9E-4883-40A1-9F28-6C838746D129}"/>
              </a:ext>
            </a:extLst>
          </p:cNvPr>
          <p:cNvPicPr>
            <a:picLocks noChangeAspect="1"/>
          </p:cNvPicPr>
          <p:nvPr/>
        </p:nvPicPr>
        <p:blipFill>
          <a:blip r:embed="rId8">
            <a:alphaModFix amt="20000"/>
            <a:extLst>
              <a:ext uri="{837473B0-CC2E-450A-ABE3-18F120FF3D39}">
                <a1611:picAttrSrcUrl xmlns:a1611="http://schemas.microsoft.com/office/drawing/2016/11/main" r:id="rId9"/>
              </a:ext>
            </a:extLst>
          </a:blip>
          <a:stretch>
            <a:fillRect/>
          </a:stretch>
        </p:blipFill>
        <p:spPr>
          <a:xfrm>
            <a:off x="6242404" y="2624487"/>
            <a:ext cx="5312229" cy="3479510"/>
          </a:xfrm>
          <a:prstGeom prst="rect">
            <a:avLst/>
          </a:prstGeom>
        </p:spPr>
      </p:pic>
    </p:spTree>
    <p:extLst>
      <p:ext uri="{BB962C8B-B14F-4D97-AF65-F5344CB8AC3E}">
        <p14:creationId xmlns:p14="http://schemas.microsoft.com/office/powerpoint/2010/main" val="357200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B881-9305-642B-627E-840E4D14A1AE}"/>
              </a:ext>
            </a:extLst>
          </p:cNvPr>
          <p:cNvSpPr>
            <a:spLocks noGrp="1"/>
          </p:cNvSpPr>
          <p:nvPr>
            <p:ph type="title"/>
          </p:nvPr>
        </p:nvSpPr>
        <p:spPr/>
        <p:txBody>
          <a:bodyPr/>
          <a:lstStyle/>
          <a:p>
            <a:r>
              <a:rPr lang="en-US" dirty="0"/>
              <a:t>Tasks</a:t>
            </a:r>
          </a:p>
        </p:txBody>
      </p:sp>
      <p:sp>
        <p:nvSpPr>
          <p:cNvPr id="6" name="Content Placeholder 5">
            <a:extLst>
              <a:ext uri="{FF2B5EF4-FFF2-40B4-BE49-F238E27FC236}">
                <a16:creationId xmlns:a16="http://schemas.microsoft.com/office/drawing/2014/main" id="{7A9DD54D-E0A7-4E26-176A-3B7F74B576A9}"/>
              </a:ext>
            </a:extLst>
          </p:cNvPr>
          <p:cNvSpPr>
            <a:spLocks noGrp="1"/>
          </p:cNvSpPr>
          <p:nvPr>
            <p:ph idx="1"/>
          </p:nvPr>
        </p:nvSpPr>
        <p:spPr/>
        <p:txBody>
          <a:bodyPr>
            <a:normAutofit/>
          </a:bodyPr>
          <a:lstStyle/>
          <a:p>
            <a:r>
              <a:rPr lang="en-US" dirty="0"/>
              <a:t>Task 1: Perform Literature Review</a:t>
            </a:r>
          </a:p>
          <a:p>
            <a:r>
              <a:rPr lang="en-US" dirty="0"/>
              <a:t>Task 2: Develop Descriptive and Analytical Framework</a:t>
            </a:r>
          </a:p>
          <a:p>
            <a:r>
              <a:rPr lang="en-US" dirty="0"/>
              <a:t>Task 3: Prepare Interim Report 1</a:t>
            </a:r>
          </a:p>
          <a:p>
            <a:r>
              <a:rPr lang="en-US" dirty="0"/>
              <a:t>Task 4: Prepare Interim Report 2</a:t>
            </a:r>
          </a:p>
          <a:p>
            <a:r>
              <a:rPr lang="en-US" dirty="0"/>
              <a:t>Task 5: Prepare Final Deliverables</a:t>
            </a:r>
          </a:p>
          <a:p>
            <a:r>
              <a:rPr lang="en-US" dirty="0"/>
              <a:t>Task 6: Finalize Project Summary Report</a:t>
            </a:r>
          </a:p>
        </p:txBody>
      </p:sp>
      <p:sp>
        <p:nvSpPr>
          <p:cNvPr id="5" name="Slide Number Placeholder 4">
            <a:extLst>
              <a:ext uri="{FF2B5EF4-FFF2-40B4-BE49-F238E27FC236}">
                <a16:creationId xmlns:a16="http://schemas.microsoft.com/office/drawing/2014/main" id="{6B59E6A2-45AE-F443-621E-082CB1FB6057}"/>
              </a:ext>
            </a:extLst>
          </p:cNvPr>
          <p:cNvSpPr>
            <a:spLocks noGrp="1"/>
          </p:cNvSpPr>
          <p:nvPr>
            <p:ph type="sldNum" sz="quarter" idx="12"/>
          </p:nvPr>
        </p:nvSpPr>
        <p:spPr/>
        <p:txBody>
          <a:bodyPr/>
          <a:lstStyle/>
          <a:p>
            <a:fld id="{8A7A6979-0714-4377-B894-6BE4C2D6E202}" type="slidenum">
              <a:rPr lang="en-US" smtClean="0"/>
              <a:t>6</a:t>
            </a:fld>
            <a:endParaRPr lang="en-US" dirty="0"/>
          </a:p>
        </p:txBody>
      </p:sp>
    </p:spTree>
    <p:extLst>
      <p:ext uri="{BB962C8B-B14F-4D97-AF65-F5344CB8AC3E}">
        <p14:creationId xmlns:p14="http://schemas.microsoft.com/office/powerpoint/2010/main" val="104480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608502-0084-4F65-8160-18FC9B66088C}"/>
              </a:ext>
            </a:extLst>
          </p:cNvPr>
          <p:cNvSpPr>
            <a:spLocks noGrp="1"/>
          </p:cNvSpPr>
          <p:nvPr>
            <p:ph type="title"/>
          </p:nvPr>
        </p:nvSpPr>
        <p:spPr/>
        <p:txBody>
          <a:bodyPr/>
          <a:lstStyle/>
          <a:p>
            <a:r>
              <a:rPr lang="en-US" dirty="0"/>
              <a:t>Research Performed</a:t>
            </a:r>
          </a:p>
        </p:txBody>
      </p:sp>
      <p:sp>
        <p:nvSpPr>
          <p:cNvPr id="7" name="Content Placeholder 6">
            <a:extLst>
              <a:ext uri="{FF2B5EF4-FFF2-40B4-BE49-F238E27FC236}">
                <a16:creationId xmlns:a16="http://schemas.microsoft.com/office/drawing/2014/main" id="{2339ADB9-0E7D-469F-B0E3-FB31104A6457}"/>
              </a:ext>
            </a:extLst>
          </p:cNvPr>
          <p:cNvSpPr>
            <a:spLocks noGrp="1"/>
          </p:cNvSpPr>
          <p:nvPr>
            <p:ph idx="1"/>
          </p:nvPr>
        </p:nvSpPr>
        <p:spPr>
          <a:xfrm>
            <a:off x="581192" y="2180495"/>
            <a:ext cx="11029615" cy="4234161"/>
          </a:xfrm>
        </p:spPr>
        <p:txBody>
          <a:bodyPr>
            <a:normAutofit fontScale="77500" lnSpcReduction="20000"/>
          </a:bodyPr>
          <a:lstStyle/>
          <a:p>
            <a:r>
              <a:rPr lang="en-US" dirty="0"/>
              <a:t>Reviewed existing literature, current state of practice, and NCHRP past projects</a:t>
            </a:r>
          </a:p>
          <a:p>
            <a:r>
              <a:rPr lang="en-US" dirty="0"/>
              <a:t>Identified practices which promoted or prevented collaboration and information sharing</a:t>
            </a:r>
          </a:p>
          <a:p>
            <a:r>
              <a:rPr lang="en-US" dirty="0"/>
              <a:t>Interviewed people from a cross-section of agency roles</a:t>
            </a:r>
          </a:p>
          <a:p>
            <a:pPr lvl="1"/>
            <a:r>
              <a:rPr lang="en-US" dirty="0"/>
              <a:t>Leadership, strategic planning, operations</a:t>
            </a:r>
          </a:p>
          <a:p>
            <a:pPr lvl="1"/>
            <a:r>
              <a:rPr lang="en-US" dirty="0"/>
              <a:t>Security, researchers</a:t>
            </a:r>
          </a:p>
          <a:p>
            <a:pPr lvl="1"/>
            <a:r>
              <a:rPr lang="en-US" dirty="0"/>
              <a:t>Other staff involved in collaboration or knowledge/data sharing</a:t>
            </a:r>
          </a:p>
          <a:p>
            <a:r>
              <a:rPr lang="en-US" dirty="0"/>
              <a:t>Determined example use cases for determining business requirements</a:t>
            </a:r>
          </a:p>
          <a:p>
            <a:pPr lvl="1"/>
            <a:r>
              <a:rPr lang="en-US" dirty="0"/>
              <a:t>Representative cross-section of activities</a:t>
            </a:r>
          </a:p>
          <a:p>
            <a:pPr lvl="1"/>
            <a:r>
              <a:rPr lang="en-US" dirty="0"/>
              <a:t>Differing breadth of stakeholders</a:t>
            </a:r>
          </a:p>
        </p:txBody>
      </p:sp>
      <p:sp>
        <p:nvSpPr>
          <p:cNvPr id="5" name="Slide Number Placeholder 4">
            <a:extLst>
              <a:ext uri="{FF2B5EF4-FFF2-40B4-BE49-F238E27FC236}">
                <a16:creationId xmlns:a16="http://schemas.microsoft.com/office/drawing/2014/main" id="{C7388A15-E27A-4FF1-AD7E-EA790FBBCD00}"/>
              </a:ext>
            </a:extLst>
          </p:cNvPr>
          <p:cNvSpPr>
            <a:spLocks noGrp="1"/>
          </p:cNvSpPr>
          <p:nvPr>
            <p:ph type="sldNum" sz="quarter" idx="12"/>
          </p:nvPr>
        </p:nvSpPr>
        <p:spPr/>
        <p:txBody>
          <a:bodyPr/>
          <a:lstStyle/>
          <a:p>
            <a:fld id="{8A7A6979-0714-4377-B894-6BE4C2D6E202}" type="slidenum">
              <a:rPr lang="en-US" smtClean="0"/>
              <a:t>7</a:t>
            </a:fld>
            <a:endParaRPr lang="en-US" dirty="0"/>
          </a:p>
        </p:txBody>
      </p:sp>
    </p:spTree>
    <p:extLst>
      <p:ext uri="{BB962C8B-B14F-4D97-AF65-F5344CB8AC3E}">
        <p14:creationId xmlns:p14="http://schemas.microsoft.com/office/powerpoint/2010/main" val="200970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48CB-1134-4CF2-8FB1-D8B616C6CC8A}"/>
              </a:ext>
            </a:extLst>
          </p:cNvPr>
          <p:cNvSpPr>
            <a:spLocks noGrp="1"/>
          </p:cNvSpPr>
          <p:nvPr>
            <p:ph type="title"/>
          </p:nvPr>
        </p:nvSpPr>
        <p:spPr/>
        <p:txBody>
          <a:bodyPr/>
          <a:lstStyle/>
          <a:p>
            <a:r>
              <a:rPr lang="en-US" dirty="0"/>
              <a:t>Selected Use Cases</a:t>
            </a:r>
          </a:p>
        </p:txBody>
      </p:sp>
      <p:sp>
        <p:nvSpPr>
          <p:cNvPr id="4" name="Slide Number Placeholder 3">
            <a:extLst>
              <a:ext uri="{FF2B5EF4-FFF2-40B4-BE49-F238E27FC236}">
                <a16:creationId xmlns:a16="http://schemas.microsoft.com/office/drawing/2014/main" id="{96670A56-4279-4CC8-A35C-45231595EA54}"/>
              </a:ext>
            </a:extLst>
          </p:cNvPr>
          <p:cNvSpPr>
            <a:spLocks noGrp="1"/>
          </p:cNvSpPr>
          <p:nvPr>
            <p:ph type="sldNum" sz="quarter" idx="12"/>
          </p:nvPr>
        </p:nvSpPr>
        <p:spPr/>
        <p:txBody>
          <a:bodyPr/>
          <a:lstStyle/>
          <a:p>
            <a:fld id="{8A7A6979-0714-4377-B894-6BE4C2D6E202}" type="slidenum">
              <a:rPr lang="en-US" smtClean="0"/>
              <a:pPr/>
              <a:t>8</a:t>
            </a:fld>
            <a:endParaRPr lang="en-US" dirty="0"/>
          </a:p>
        </p:txBody>
      </p:sp>
      <p:graphicFrame>
        <p:nvGraphicFramePr>
          <p:cNvPr id="5" name="Table 5">
            <a:extLst>
              <a:ext uri="{FF2B5EF4-FFF2-40B4-BE49-F238E27FC236}">
                <a16:creationId xmlns:a16="http://schemas.microsoft.com/office/drawing/2014/main" id="{B8986FCC-A0A2-577B-6E62-3FF2021638AC}"/>
              </a:ext>
            </a:extLst>
          </p:cNvPr>
          <p:cNvGraphicFramePr>
            <a:graphicFrameLocks noGrp="1"/>
          </p:cNvGraphicFramePr>
          <p:nvPr>
            <p:extLst>
              <p:ext uri="{D42A27DB-BD31-4B8C-83A1-F6EECF244321}">
                <p14:modId xmlns:p14="http://schemas.microsoft.com/office/powerpoint/2010/main" val="1910394542"/>
              </p:ext>
            </p:extLst>
          </p:nvPr>
        </p:nvGraphicFramePr>
        <p:xfrm>
          <a:off x="477520" y="2007716"/>
          <a:ext cx="11236960" cy="4119880"/>
        </p:xfrm>
        <a:graphic>
          <a:graphicData uri="http://schemas.openxmlformats.org/drawingml/2006/table">
            <a:tbl>
              <a:tblPr firstRow="1" bandRow="1">
                <a:tableStyleId>{5C22544A-7EE6-4342-B048-85BDC9FD1C3A}</a:tableStyleId>
              </a:tblPr>
              <a:tblGrid>
                <a:gridCol w="3037840">
                  <a:extLst>
                    <a:ext uri="{9D8B030D-6E8A-4147-A177-3AD203B41FA5}">
                      <a16:colId xmlns:a16="http://schemas.microsoft.com/office/drawing/2014/main" val="2493588859"/>
                    </a:ext>
                  </a:extLst>
                </a:gridCol>
                <a:gridCol w="2367280">
                  <a:extLst>
                    <a:ext uri="{9D8B030D-6E8A-4147-A177-3AD203B41FA5}">
                      <a16:colId xmlns:a16="http://schemas.microsoft.com/office/drawing/2014/main" val="860036602"/>
                    </a:ext>
                  </a:extLst>
                </a:gridCol>
                <a:gridCol w="2936240">
                  <a:extLst>
                    <a:ext uri="{9D8B030D-6E8A-4147-A177-3AD203B41FA5}">
                      <a16:colId xmlns:a16="http://schemas.microsoft.com/office/drawing/2014/main" val="3848817731"/>
                    </a:ext>
                  </a:extLst>
                </a:gridCol>
                <a:gridCol w="2895600">
                  <a:extLst>
                    <a:ext uri="{9D8B030D-6E8A-4147-A177-3AD203B41FA5}">
                      <a16:colId xmlns:a16="http://schemas.microsoft.com/office/drawing/2014/main" val="3570194038"/>
                    </a:ext>
                  </a:extLst>
                </a:gridCol>
              </a:tblGrid>
              <a:tr h="370840">
                <a:tc>
                  <a:txBody>
                    <a:bodyPr/>
                    <a:lstStyle/>
                    <a:p>
                      <a:r>
                        <a:rPr lang="en-US" dirty="0"/>
                        <a:t>Use Case</a:t>
                      </a:r>
                    </a:p>
                  </a:txBody>
                  <a:tcPr/>
                </a:tc>
                <a:tc>
                  <a:txBody>
                    <a:bodyPr/>
                    <a:lstStyle/>
                    <a:p>
                      <a:r>
                        <a:rPr lang="en-US" dirty="0"/>
                        <a:t>Stakeholders</a:t>
                      </a:r>
                    </a:p>
                  </a:txBody>
                  <a:tcPr/>
                </a:tc>
                <a:tc>
                  <a:txBody>
                    <a:bodyPr/>
                    <a:lstStyle/>
                    <a:p>
                      <a:r>
                        <a:rPr lang="en-US" dirty="0"/>
                        <a:t>Activity Range</a:t>
                      </a:r>
                    </a:p>
                  </a:txBody>
                  <a:tcPr/>
                </a:tc>
                <a:tc>
                  <a:txBody>
                    <a:bodyPr/>
                    <a:lstStyle/>
                    <a:p>
                      <a:r>
                        <a:rPr lang="en-US" dirty="0"/>
                        <a:t>End Date</a:t>
                      </a:r>
                    </a:p>
                  </a:txBody>
                  <a:tcPr/>
                </a:tc>
                <a:extLst>
                  <a:ext uri="{0D108BD9-81ED-4DB2-BD59-A6C34878D82A}">
                    <a16:rowId xmlns:a16="http://schemas.microsoft.com/office/drawing/2014/main" val="300192153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Participation on an international committee</a:t>
                      </a:r>
                    </a:p>
                  </a:txBody>
                  <a:tcPr/>
                </a:tc>
                <a:tc>
                  <a:txBody>
                    <a:bodyPr/>
                    <a:lstStyle/>
                    <a:p>
                      <a:pPr marL="285750" indent="-285750">
                        <a:buFont typeface="Arial" panose="020B0604020202020204" pitchFamily="34" charset="0"/>
                        <a:buChar char="•"/>
                      </a:pPr>
                      <a:r>
                        <a:rPr lang="en-US" dirty="0"/>
                        <a:t>Many</a:t>
                      </a:r>
                    </a:p>
                    <a:p>
                      <a:pPr marL="285750" indent="-285750">
                        <a:buFont typeface="Arial" panose="020B0604020202020204" pitchFamily="34" charset="0"/>
                        <a:buChar char="•"/>
                      </a:pPr>
                      <a:r>
                        <a:rPr lang="en-US" dirty="0"/>
                        <a:t>Private &amp; public</a:t>
                      </a:r>
                    </a:p>
                    <a:p>
                      <a:pPr marL="285750" indent="-285750">
                        <a:buFont typeface="Arial" panose="020B0604020202020204" pitchFamily="34" charset="0"/>
                        <a:buChar char="•"/>
                      </a:pPr>
                      <a:r>
                        <a:rPr lang="en-US" dirty="0"/>
                        <a:t>Various nationalities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Wide, varied</a:t>
                      </a:r>
                    </a:p>
                  </a:txBody>
                  <a:tcPr/>
                </a:tc>
                <a:tc>
                  <a:txBody>
                    <a:bodyPr/>
                    <a:lstStyle/>
                    <a:p>
                      <a:r>
                        <a:rPr lang="en-US" dirty="0"/>
                        <a:t>Unknown</a:t>
                      </a:r>
                    </a:p>
                  </a:txBody>
                  <a:tcPr/>
                </a:tc>
                <a:extLst>
                  <a:ext uri="{0D108BD9-81ED-4DB2-BD59-A6C34878D82A}">
                    <a16:rowId xmlns:a16="http://schemas.microsoft.com/office/drawing/2014/main" val="345970141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Federal grant project collaboration</a:t>
                      </a:r>
                    </a:p>
                  </a:txBody>
                  <a:tcPr/>
                </a:tc>
                <a:tc>
                  <a:txBody>
                    <a:bodyPr/>
                    <a:lstStyle/>
                    <a:p>
                      <a:r>
                        <a:rPr lang="en-US" dirty="0"/>
                        <a:t>Many</a:t>
                      </a:r>
                    </a:p>
                    <a:p>
                      <a:r>
                        <a:rPr lang="en-US" dirty="0"/>
                        <a:t>Private &amp; public</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Wide, varied</a:t>
                      </a:r>
                    </a:p>
                    <a:p>
                      <a:endParaRPr lang="en-US" dirty="0"/>
                    </a:p>
                  </a:txBody>
                  <a:tcPr/>
                </a:tc>
                <a:tc>
                  <a:txBody>
                    <a:bodyPr/>
                    <a:lstStyle/>
                    <a:p>
                      <a:r>
                        <a:rPr lang="en-US" dirty="0"/>
                        <a:t>Known, typically multiple years</a:t>
                      </a:r>
                    </a:p>
                  </a:txBody>
                  <a:tcPr/>
                </a:tc>
                <a:extLst>
                  <a:ext uri="{0D108BD9-81ED-4DB2-BD59-A6C34878D82A}">
                    <a16:rowId xmlns:a16="http://schemas.microsoft.com/office/drawing/2014/main" val="29800035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911 data integration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Limited number</a:t>
                      </a:r>
                    </a:p>
                    <a:p>
                      <a:r>
                        <a:rPr lang="en-US" dirty="0"/>
                        <a:t>Possibly only public</a:t>
                      </a:r>
                    </a:p>
                  </a:txBody>
                  <a:tcPr/>
                </a:tc>
                <a:tc>
                  <a:txBody>
                    <a:bodyPr/>
                    <a:lstStyle/>
                    <a:p>
                      <a:r>
                        <a:rPr lang="en-US" dirty="0"/>
                        <a:t>Limited</a:t>
                      </a:r>
                    </a:p>
                  </a:txBody>
                  <a:tcPr/>
                </a:tc>
                <a:tc>
                  <a:txBody>
                    <a:bodyPr/>
                    <a:lstStyle/>
                    <a:p>
                      <a:r>
                        <a:rPr lang="en-US" dirty="0"/>
                        <a:t>Intended to be continuous</a:t>
                      </a:r>
                    </a:p>
                  </a:txBody>
                  <a:tcPr/>
                </a:tc>
                <a:extLst>
                  <a:ext uri="{0D108BD9-81ED-4DB2-BD59-A6C34878D82A}">
                    <a16:rowId xmlns:a16="http://schemas.microsoft.com/office/drawing/2014/main" val="1806659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Federal data sharing effort</a:t>
                      </a:r>
                    </a:p>
                  </a:txBody>
                  <a:tcPr/>
                </a:tc>
                <a:tc>
                  <a:txBody>
                    <a:bodyPr/>
                    <a:lstStyle/>
                    <a:p>
                      <a:r>
                        <a:rPr lang="en-US" dirty="0"/>
                        <a:t>Many</a:t>
                      </a:r>
                    </a:p>
                    <a:p>
                      <a:r>
                        <a:rPr lang="en-US" dirty="0"/>
                        <a:t>Private &amp; public</a:t>
                      </a:r>
                    </a:p>
                  </a:txBody>
                  <a:tcPr/>
                </a:tc>
                <a:tc>
                  <a:txBody>
                    <a:bodyPr/>
                    <a:lstStyle/>
                    <a:p>
                      <a:r>
                        <a:rPr lang="en-US" dirty="0"/>
                        <a:t>Limited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Intended to be continuous</a:t>
                      </a:r>
                    </a:p>
                  </a:txBody>
                  <a:tcPr/>
                </a:tc>
                <a:extLst>
                  <a:ext uri="{0D108BD9-81ED-4DB2-BD59-A6C34878D82A}">
                    <a16:rowId xmlns:a16="http://schemas.microsoft.com/office/drawing/2014/main" val="239769866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Construction, both planning and execution</a:t>
                      </a:r>
                    </a:p>
                  </a:txBody>
                  <a:tcPr/>
                </a:tc>
                <a:tc>
                  <a:txBody>
                    <a:bodyPr/>
                    <a:lstStyle/>
                    <a:p>
                      <a:r>
                        <a:rPr lang="en-US" dirty="0"/>
                        <a:t>Many</a:t>
                      </a:r>
                    </a:p>
                    <a:p>
                      <a:r>
                        <a:rPr lang="en-US" dirty="0"/>
                        <a:t>Private &amp; public</a:t>
                      </a:r>
                    </a:p>
                  </a:txBody>
                  <a:tcPr/>
                </a:tc>
                <a:tc>
                  <a:txBody>
                    <a:bodyPr/>
                    <a:lstStyle/>
                    <a:p>
                      <a:r>
                        <a:rPr lang="en-US" dirty="0"/>
                        <a:t>Wide, repeated for subsequent of the same type</a:t>
                      </a:r>
                    </a:p>
                  </a:txBody>
                  <a:tcPr/>
                </a:tc>
                <a:tc>
                  <a:txBody>
                    <a:bodyPr/>
                    <a:lstStyle/>
                    <a:p>
                      <a:r>
                        <a:rPr lang="en-US" dirty="0"/>
                        <a:t>Generally known, typically multiple years</a:t>
                      </a:r>
                    </a:p>
                  </a:txBody>
                  <a:tcPr/>
                </a:tc>
                <a:extLst>
                  <a:ext uri="{0D108BD9-81ED-4DB2-BD59-A6C34878D82A}">
                    <a16:rowId xmlns:a16="http://schemas.microsoft.com/office/drawing/2014/main" val="1955583842"/>
                  </a:ext>
                </a:extLst>
              </a:tr>
            </a:tbl>
          </a:graphicData>
        </a:graphic>
      </p:graphicFrame>
    </p:spTree>
    <p:extLst>
      <p:ext uri="{BB962C8B-B14F-4D97-AF65-F5344CB8AC3E}">
        <p14:creationId xmlns:p14="http://schemas.microsoft.com/office/powerpoint/2010/main" val="347159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FBB73A-EA53-45B4-B056-02E344530464}"/>
              </a:ext>
            </a:extLst>
          </p:cNvPr>
          <p:cNvSpPr>
            <a:spLocks noGrp="1"/>
          </p:cNvSpPr>
          <p:nvPr>
            <p:ph type="title"/>
          </p:nvPr>
        </p:nvSpPr>
        <p:spPr>
          <a:xfrm>
            <a:off x="601255" y="702156"/>
            <a:ext cx="3409783" cy="1013800"/>
          </a:xfrm>
        </p:spPr>
        <p:txBody>
          <a:bodyPr>
            <a:normAutofit fontScale="90000"/>
          </a:bodyPr>
          <a:lstStyle/>
          <a:p>
            <a:r>
              <a:rPr lang="en-US" dirty="0"/>
              <a:t>Use Case Content</a:t>
            </a:r>
          </a:p>
        </p:txBody>
      </p:sp>
      <p:sp>
        <p:nvSpPr>
          <p:cNvPr id="3" name="Content Placeholder 2">
            <a:extLst>
              <a:ext uri="{FF2B5EF4-FFF2-40B4-BE49-F238E27FC236}">
                <a16:creationId xmlns:a16="http://schemas.microsoft.com/office/drawing/2014/main" id="{795EA68C-1FCD-4951-AE7F-5BB4BA99B4C7}"/>
              </a:ext>
            </a:extLst>
          </p:cNvPr>
          <p:cNvSpPr>
            <a:spLocks noGrp="1"/>
          </p:cNvSpPr>
          <p:nvPr>
            <p:ph idx="1"/>
          </p:nvPr>
        </p:nvSpPr>
        <p:spPr>
          <a:xfrm>
            <a:off x="601255" y="1964168"/>
            <a:ext cx="3409782" cy="4036582"/>
          </a:xfrm>
        </p:spPr>
        <p:txBody>
          <a:bodyPr>
            <a:normAutofit/>
          </a:bodyPr>
          <a:lstStyle/>
          <a:p>
            <a:r>
              <a:rPr lang="en-US" sz="2800" dirty="0">
                <a:solidFill>
                  <a:schemeClr val="bg1"/>
                </a:solidFill>
              </a:rPr>
              <a:t>Business case</a:t>
            </a:r>
          </a:p>
          <a:p>
            <a:r>
              <a:rPr lang="en-US" sz="2800" dirty="0">
                <a:solidFill>
                  <a:schemeClr val="bg1"/>
                </a:solidFill>
              </a:rPr>
              <a:t>Risks/impediments</a:t>
            </a:r>
          </a:p>
          <a:p>
            <a:r>
              <a:rPr lang="en-US" sz="2800" dirty="0">
                <a:solidFill>
                  <a:schemeClr val="bg1"/>
                </a:solidFill>
              </a:rPr>
              <a:t>Workflows</a:t>
            </a:r>
          </a:p>
          <a:p>
            <a:pPr lvl="1"/>
            <a:r>
              <a:rPr lang="en-US" sz="2400" dirty="0">
                <a:solidFill>
                  <a:schemeClr val="bg1"/>
                </a:solidFill>
              </a:rPr>
              <a:t>Setup </a:t>
            </a:r>
          </a:p>
          <a:p>
            <a:pPr lvl="1"/>
            <a:r>
              <a:rPr lang="en-US" sz="2400" dirty="0">
                <a:solidFill>
                  <a:schemeClr val="bg1"/>
                </a:solidFill>
              </a:rPr>
              <a:t>Ongoing activities</a:t>
            </a:r>
          </a:p>
          <a:p>
            <a:r>
              <a:rPr lang="en-US" sz="2800" dirty="0">
                <a:solidFill>
                  <a:schemeClr val="bg1"/>
                </a:solidFill>
              </a:rPr>
              <a:t>Outcomes/benefits</a:t>
            </a:r>
          </a:p>
          <a:p>
            <a:r>
              <a:rPr lang="en-US" sz="2800" dirty="0">
                <a:solidFill>
                  <a:schemeClr val="bg1"/>
                </a:solidFill>
              </a:rPr>
              <a:t>Scenarios</a:t>
            </a:r>
          </a:p>
        </p:txBody>
      </p:sp>
      <p:sp>
        <p:nvSpPr>
          <p:cNvPr id="4" name="Slide Number Placeholder 3">
            <a:extLst>
              <a:ext uri="{FF2B5EF4-FFF2-40B4-BE49-F238E27FC236}">
                <a16:creationId xmlns:a16="http://schemas.microsoft.com/office/drawing/2014/main" id="{2E295B1C-3F4B-4278-B01B-13BBD645097B}"/>
              </a:ext>
            </a:extLst>
          </p:cNvPr>
          <p:cNvSpPr>
            <a:spLocks noGrp="1"/>
          </p:cNvSpPr>
          <p:nvPr>
            <p:ph type="sldNum" sz="quarter" idx="12"/>
          </p:nvPr>
        </p:nvSpPr>
        <p:spPr>
          <a:xfrm>
            <a:off x="10558300" y="6400800"/>
            <a:ext cx="1052508" cy="365125"/>
          </a:xfrm>
        </p:spPr>
        <p:txBody>
          <a:bodyPr>
            <a:normAutofit/>
          </a:bodyPr>
          <a:lstStyle/>
          <a:p>
            <a:pPr>
              <a:spcAft>
                <a:spcPts val="600"/>
              </a:spcAft>
            </a:pPr>
            <a:fld id="{8A7A6979-0714-4377-B894-6BE4C2D6E202}" type="slidenum">
              <a:rPr lang="en-US" smtClean="0"/>
              <a:pPr>
                <a:spcAft>
                  <a:spcPts val="600"/>
                </a:spcAft>
              </a:pPr>
              <a:t>9</a:t>
            </a:fld>
            <a:endParaRPr lang="en-US"/>
          </a:p>
        </p:txBody>
      </p:sp>
      <p:pic>
        <p:nvPicPr>
          <p:cNvPr id="8" name="image33.jpeg">
            <a:extLst>
              <a:ext uri="{FF2B5EF4-FFF2-40B4-BE49-F238E27FC236}">
                <a16:creationId xmlns:a16="http://schemas.microsoft.com/office/drawing/2014/main" id="{7BD0A23C-1A0D-4976-92F0-5BD1D1EF4E78}"/>
              </a:ext>
            </a:extLst>
          </p:cNvPr>
          <p:cNvPicPr>
            <a:picLocks noChangeAspect="1"/>
          </p:cNvPicPr>
          <p:nvPr/>
        </p:nvPicPr>
        <p:blipFill>
          <a:blip r:embed="rId3" cstate="print"/>
          <a:stretch>
            <a:fillRect/>
          </a:stretch>
        </p:blipFill>
        <p:spPr>
          <a:xfrm>
            <a:off x="4832164" y="1138102"/>
            <a:ext cx="6419967" cy="3759018"/>
          </a:xfrm>
          <a:prstGeom prst="rect">
            <a:avLst/>
          </a:prstGeom>
        </p:spPr>
      </p:pic>
      <p:sp>
        <p:nvSpPr>
          <p:cNvPr id="6" name="Rectangle: Rounded Corners 5">
            <a:extLst>
              <a:ext uri="{FF2B5EF4-FFF2-40B4-BE49-F238E27FC236}">
                <a16:creationId xmlns:a16="http://schemas.microsoft.com/office/drawing/2014/main" id="{4384EEA3-6830-4A8A-9448-B9A5005BE5EE}"/>
              </a:ext>
            </a:extLst>
          </p:cNvPr>
          <p:cNvSpPr/>
          <p:nvPr/>
        </p:nvSpPr>
        <p:spPr>
          <a:xfrm>
            <a:off x="5364480" y="5181600"/>
            <a:ext cx="5445760" cy="81915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Diagram represents the initial setup of a use case.</a:t>
            </a:r>
          </a:p>
        </p:txBody>
      </p:sp>
    </p:spTree>
    <p:extLst>
      <p:ext uri="{BB962C8B-B14F-4D97-AF65-F5344CB8AC3E}">
        <p14:creationId xmlns:p14="http://schemas.microsoft.com/office/powerpoint/2010/main" val="393378203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20602</TotalTime>
  <Words>2160</Words>
  <Application>Microsoft Office PowerPoint</Application>
  <PresentationFormat>Widescreen</PresentationFormat>
  <Paragraphs>263</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 MT</vt:lpstr>
      <vt:lpstr>Wingdings 2</vt:lpstr>
      <vt:lpstr>Dividend</vt:lpstr>
      <vt:lpstr>NCHRP 23-02: Guidelines on Collaboration and Information Security for State DOTs</vt:lpstr>
      <vt:lpstr>PowerPoint Presentation</vt:lpstr>
      <vt:lpstr>Agenda</vt:lpstr>
      <vt:lpstr>Project Purpose</vt:lpstr>
      <vt:lpstr>Project Goals</vt:lpstr>
      <vt:lpstr>Tasks</vt:lpstr>
      <vt:lpstr>Research Performed</vt:lpstr>
      <vt:lpstr>Selected Use Cases</vt:lpstr>
      <vt:lpstr>Use Case Content</vt:lpstr>
      <vt:lpstr>Use Case Content</vt:lpstr>
      <vt:lpstr>Derived Business Requirements</vt:lpstr>
      <vt:lpstr>Analysis</vt:lpstr>
      <vt:lpstr>Research Findings</vt:lpstr>
      <vt:lpstr>Analysis Challenges</vt:lpstr>
      <vt:lpstr>Agency Variations</vt:lpstr>
      <vt:lpstr>Developing A Secure Collaboration Tool</vt:lpstr>
      <vt:lpstr>Agency  Policy Makers </vt:lpstr>
      <vt:lpstr>Agency Collaborators</vt:lpstr>
      <vt:lpstr>Secure Collaboration Tool Content</vt:lpstr>
      <vt:lpstr>Secure Collaboration Tool: Introduction</vt:lpstr>
      <vt:lpstr>Secure Collaboration Tool: intended impact</vt:lpstr>
      <vt:lpstr>Secure Collaboration Tool: Demo</vt:lpstr>
      <vt:lpstr>Summary Of Tasks Performed</vt:lpstr>
      <vt:lpstr>Project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Your Agency's Policies</dc:title>
  <dc:creator>Randolph, Lynne A.</dc:creator>
  <cp:lastModifiedBy>Mackie, Paul</cp:lastModifiedBy>
  <cp:revision>49</cp:revision>
  <dcterms:created xsi:type="dcterms:W3CDTF">2021-09-16T14:57:54Z</dcterms:created>
  <dcterms:modified xsi:type="dcterms:W3CDTF">2023-01-08T15:06:30Z</dcterms:modified>
</cp:coreProperties>
</file>