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handoutMasterIdLst>
    <p:handoutMasterId r:id="rId23"/>
  </p:handoutMasterIdLst>
  <p:sldIdLst>
    <p:sldId id="256" r:id="rId2"/>
    <p:sldId id="294" r:id="rId3"/>
    <p:sldId id="311" r:id="rId4"/>
    <p:sldId id="319" r:id="rId5"/>
    <p:sldId id="325" r:id="rId6"/>
    <p:sldId id="323" r:id="rId7"/>
    <p:sldId id="324" r:id="rId8"/>
    <p:sldId id="326" r:id="rId9"/>
    <p:sldId id="332" r:id="rId10"/>
    <p:sldId id="333" r:id="rId11"/>
    <p:sldId id="334" r:id="rId12"/>
    <p:sldId id="335" r:id="rId13"/>
    <p:sldId id="336" r:id="rId14"/>
    <p:sldId id="328" r:id="rId15"/>
    <p:sldId id="329" r:id="rId16"/>
    <p:sldId id="330" r:id="rId17"/>
    <p:sldId id="337" r:id="rId18"/>
    <p:sldId id="338" r:id="rId19"/>
    <p:sldId id="339" r:id="rId20"/>
    <p:sldId id="310"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689" autoAdjust="0"/>
  </p:normalViewPr>
  <p:slideViewPr>
    <p:cSldViewPr>
      <p:cViewPr varScale="1">
        <p:scale>
          <a:sx n="35" d="100"/>
          <a:sy n="35" d="100"/>
        </p:scale>
        <p:origin x="1704" y="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742D5BBE-F424-470C-874D-3135526066DF}" type="datetimeFigureOut">
              <a:rPr lang="en-US" smtClean="0"/>
              <a:t>4/14/2023</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F59C0C14-72B4-4918-AAEE-CEBA6FC38CD6}" type="slidenum">
              <a:rPr lang="en-US" smtClean="0"/>
              <a:t>‹#›</a:t>
            </a:fld>
            <a:endParaRPr lang="en-US"/>
          </a:p>
        </p:txBody>
      </p:sp>
    </p:spTree>
    <p:extLst>
      <p:ext uri="{BB962C8B-B14F-4D97-AF65-F5344CB8AC3E}">
        <p14:creationId xmlns:p14="http://schemas.microsoft.com/office/powerpoint/2010/main" val="227572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4837" tIns="47418" rIns="94837" bIns="47418"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4837" tIns="47418" rIns="94837" bIns="47418" rtlCol="0"/>
          <a:lstStyle>
            <a:lvl1pPr algn="r">
              <a:defRPr sz="1200"/>
            </a:lvl1pPr>
          </a:lstStyle>
          <a:p>
            <a:fld id="{B50F3F07-E3E9-4AB8-8FD8-5460E4B02CF4}" type="datetimeFigureOut">
              <a:rPr lang="en-US" smtClean="0"/>
              <a:t>4/14/2023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37" tIns="47418" rIns="94837" bIns="47418"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4837" tIns="47418" rIns="94837" bIns="474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4837" tIns="47418" rIns="94837" bIns="47418"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4837" tIns="47418" rIns="94837" bIns="47418" rtlCol="0" anchor="b"/>
          <a:lstStyle>
            <a:lvl1pPr algn="r">
              <a:defRPr sz="1200"/>
            </a:lvl1pPr>
          </a:lstStyle>
          <a:p>
            <a:fld id="{12B8B3E8-164E-41EB-8D68-13AEE43E450F}" type="slidenum">
              <a:rPr lang="en-US" smtClean="0"/>
              <a:t>‹#›</a:t>
            </a:fld>
            <a:endParaRPr lang="en-US"/>
          </a:p>
        </p:txBody>
      </p:sp>
    </p:spTree>
    <p:extLst>
      <p:ext uri="{BB962C8B-B14F-4D97-AF65-F5344CB8AC3E}">
        <p14:creationId xmlns:p14="http://schemas.microsoft.com/office/powerpoint/2010/main" val="82672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8B3E8-164E-41EB-8D68-13AEE43E450F}" type="slidenum">
              <a:rPr lang="en-US" smtClean="0"/>
              <a:t>1</a:t>
            </a:fld>
            <a:endParaRPr lang="en-US"/>
          </a:p>
        </p:txBody>
      </p:sp>
    </p:spTree>
    <p:extLst>
      <p:ext uri="{BB962C8B-B14F-4D97-AF65-F5344CB8AC3E}">
        <p14:creationId xmlns:p14="http://schemas.microsoft.com/office/powerpoint/2010/main" val="4012735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table shows a breakdown of the distracted driving behaviors observed at site 3. The downstream location was near the crest of a vertical curve. The site was also at the end of a long (approximately 2-mile) section with limited sight distance due to horizontal and vertical roadway curvature. As drivers came over the hill, they entered a long, straight section of roadway where they could see a significant distance ahead. During the data collection period with the TPRSs deployed, the flagger, the work vehicles, and any queued traffic at the flagger station were located near the downstream location and could easily be seen by approaching drivers. During the data collection period without the TPRSs deployed, the work operation was not visible from the downstream location. This likely impacted the distracted driving behaviors recorded at the downstream location of site 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changes in percentages were insignificant. Both the upstream and downstream locations were in areas of similar roadside development, and the work operation was not visible from the downstream location during either data collection period. Differences in driver attention with and without the TPRSs present were not apparent at this site.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B8B3E8-164E-41EB-8D68-13AEE43E45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655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table shows a breakdown of the distracted driving behaviors observed at site 4. At site 4, drivers approaching the work zone were just crossing the Georgia state line into Alabama. For several miles upstream of the work zone, there was no commercial or retail roadside development, and the clear zone of the roadway was rather narrow.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drivers passed the rumble strips, they encountered a wider view and a busy convenience store.</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work operation was not visible during either data collection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with site 2, the researchers noticed that many drivers were distracted by the convenience store when the TPRSs were not present. Thus, a small amount of data was collected after ALDOT removed the work zone at the end of the workday. It does appear that the TPRSs had an impact on the distraction by the convenience store located at this site.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B8B3E8-164E-41EB-8D68-13AEE43E45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4137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8B3E8-164E-41EB-8D68-13AEE43E450F}" type="slidenum">
              <a:rPr lang="en-US" smtClean="0"/>
              <a:t>13</a:t>
            </a:fld>
            <a:endParaRPr lang="en-US"/>
          </a:p>
        </p:txBody>
      </p:sp>
    </p:spTree>
    <p:extLst>
      <p:ext uri="{BB962C8B-B14F-4D97-AF65-F5344CB8AC3E}">
        <p14:creationId xmlns:p14="http://schemas.microsoft.com/office/powerpoint/2010/main" val="1786549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All WFWWF data was collected at four</a:t>
            </a:r>
            <a:r>
              <a:rPr lang="en-US" baseline="0" dirty="0"/>
              <a:t> different lane closures on multilane roads </a:t>
            </a:r>
            <a:r>
              <a:rPr lang="en-US" dirty="0"/>
              <a:t>in the Fort Worth District of </a:t>
            </a:r>
            <a:r>
              <a:rPr lang="en-US" dirty="0" err="1"/>
              <a:t>TxDOT</a:t>
            </a:r>
            <a:r>
              <a:rPr lang="en-US" dirty="0"/>
              <a:t>. </a:t>
            </a:r>
            <a:r>
              <a:rPr lang="en-US" dirty="0" err="1"/>
              <a:t>TxDOT</a:t>
            </a:r>
            <a:r>
              <a:rPr lang="en-US" dirty="0"/>
              <a:t> TCP 1-5a</a:t>
            </a:r>
            <a:r>
              <a:rPr lang="en-US" baseline="0" dirty="0"/>
              <a:t> was used. </a:t>
            </a:r>
            <a:endParaRPr lang="en-US" dirty="0"/>
          </a:p>
          <a:p>
            <a:endParaRPr lang="en-US" dirty="0"/>
          </a:p>
          <a:p>
            <a:r>
              <a:rPr lang="en-US" dirty="0"/>
              <a:t>An example of the WFWWF sign deployment is shown in these images.</a:t>
            </a:r>
          </a:p>
          <a:p>
            <a:endParaRPr lang="en-US" dirty="0"/>
          </a:p>
          <a:p>
            <a:endParaRPr lang="en-US" dirty="0"/>
          </a:p>
        </p:txBody>
      </p:sp>
      <p:sp>
        <p:nvSpPr>
          <p:cNvPr id="4" name="Slide Number Placeholder 3"/>
          <p:cNvSpPr>
            <a:spLocks noGrp="1"/>
          </p:cNvSpPr>
          <p:nvPr>
            <p:ph type="sldNum" sz="quarter" idx="5"/>
          </p:nvPr>
        </p:nvSpPr>
        <p:spPr/>
        <p:txBody>
          <a:bodyPr/>
          <a:lstStyle/>
          <a:p>
            <a:fld id="{12B8B3E8-164E-41EB-8D68-13AEE43E450F}" type="slidenum">
              <a:rPr lang="en-US" smtClean="0"/>
              <a:t>14</a:t>
            </a:fld>
            <a:endParaRPr lang="en-US"/>
          </a:p>
        </p:txBody>
      </p:sp>
    </p:spTree>
    <p:extLst>
      <p:ext uri="{BB962C8B-B14F-4D97-AF65-F5344CB8AC3E}">
        <p14:creationId xmlns:p14="http://schemas.microsoft.com/office/powerpoint/2010/main" val="2662192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table </a:t>
            </a:r>
            <a:r>
              <a:rPr lang="en-US" sz="1200" kern="1200" dirty="0">
                <a:solidFill>
                  <a:schemeClr val="tx1"/>
                </a:solidFill>
                <a:effectLst/>
                <a:latin typeface="+mn-lt"/>
                <a:ea typeface="+mn-ea"/>
                <a:cs typeface="+mn-cs"/>
              </a:rPr>
              <a:t>summarizes the data collected at the upstream location of each of the remaining sites.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Distraction</a:t>
            </a:r>
            <a:r>
              <a:rPr lang="en-US" sz="1200" kern="1200" baseline="0" dirty="0">
                <a:solidFill>
                  <a:schemeClr val="tx1"/>
                </a:solidFill>
                <a:effectLst/>
                <a:latin typeface="+mn-lt"/>
                <a:ea typeface="+mn-ea"/>
                <a:cs typeface="+mn-cs"/>
              </a:rPr>
              <a:t> rates run between 15 and 23 percent.</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2B8B3E8-164E-41EB-8D68-13AEE43E450F}" type="slidenum">
              <a:rPr lang="en-US" smtClean="0"/>
              <a:t>15</a:t>
            </a:fld>
            <a:endParaRPr lang="en-US"/>
          </a:p>
        </p:txBody>
      </p:sp>
    </p:spTree>
    <p:extLst>
      <p:ext uri="{BB962C8B-B14F-4D97-AF65-F5344CB8AC3E}">
        <p14:creationId xmlns:p14="http://schemas.microsoft.com/office/powerpoint/2010/main" val="462915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researchers then looked at the data collected at the downstream location of each site with and without the WATCH FOR WORKERS WHEN FLASHING deployed. The researchers also noted whether the work operation (i.e., workers, work activity, or work vehicles) was visible from the downstream position. This table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summarizes the downstream location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researchers calculated the percent change in distraction rates for each site with and without the WATCH FOR WORKERS WHEN FLASHING warning sign deployed, as shown in this table. Interestingly, at</a:t>
            </a:r>
            <a:r>
              <a:rPr lang="en-US" sz="1200" kern="1200" baseline="0" dirty="0">
                <a:solidFill>
                  <a:schemeClr val="tx1"/>
                </a:solidFill>
                <a:effectLst/>
                <a:latin typeface="+mn-lt"/>
                <a:ea typeface="+mn-ea"/>
                <a:cs typeface="+mn-cs"/>
              </a:rPr>
              <a:t> site 5, </a:t>
            </a:r>
            <a:r>
              <a:rPr lang="en-US" sz="1200" kern="1200" dirty="0">
                <a:solidFill>
                  <a:schemeClr val="tx1"/>
                </a:solidFill>
                <a:effectLst/>
                <a:latin typeface="+mn-lt"/>
                <a:ea typeface="+mn-ea"/>
                <a:cs typeface="+mn-cs"/>
              </a:rPr>
              <a:t>there appears</a:t>
            </a:r>
            <a:r>
              <a:rPr lang="en-US" sz="1200" kern="1200" baseline="0" dirty="0">
                <a:solidFill>
                  <a:schemeClr val="tx1"/>
                </a:solidFill>
                <a:effectLst/>
                <a:latin typeface="+mn-lt"/>
                <a:ea typeface="+mn-ea"/>
                <a:cs typeface="+mn-cs"/>
              </a:rPr>
              <a:t> to be </a:t>
            </a:r>
            <a:r>
              <a:rPr lang="en-US" sz="1200" kern="1200" dirty="0">
                <a:solidFill>
                  <a:schemeClr val="tx1"/>
                </a:solidFill>
                <a:effectLst/>
                <a:latin typeface="+mn-lt"/>
                <a:ea typeface="+mn-ea"/>
                <a:cs typeface="+mn-cs"/>
              </a:rPr>
              <a:t>slight increases in the percentage of distracted driving behaviors at the downstream location, although the increase was greater when the sign was not present. Site 6 shows no difference</a:t>
            </a:r>
            <a:r>
              <a:rPr lang="en-US" sz="1200" kern="1200" baseline="0" dirty="0">
                <a:solidFill>
                  <a:schemeClr val="tx1"/>
                </a:solidFill>
                <a:effectLst/>
                <a:latin typeface="+mn-lt"/>
                <a:ea typeface="+mn-ea"/>
                <a:cs typeface="+mn-cs"/>
              </a:rPr>
              <a:t> in downstream distraction rate, so l</a:t>
            </a:r>
            <a:r>
              <a:rPr lang="en-US" sz="1200" kern="1200" dirty="0">
                <a:solidFill>
                  <a:schemeClr val="tx1"/>
                </a:solidFill>
                <a:effectLst/>
                <a:latin typeface="+mn-lt"/>
                <a:ea typeface="+mn-ea"/>
                <a:cs typeface="+mn-cs"/>
              </a:rPr>
              <a:t>et’s look at sites 5 and 7 individually.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2B8B3E8-164E-41EB-8D68-13AEE43E450F}" type="slidenum">
              <a:rPr lang="en-US" smtClean="0"/>
              <a:t>16</a:t>
            </a:fld>
            <a:endParaRPr lang="en-US"/>
          </a:p>
        </p:txBody>
      </p:sp>
    </p:spTree>
    <p:extLst>
      <p:ext uri="{BB962C8B-B14F-4D97-AF65-F5344CB8AC3E}">
        <p14:creationId xmlns:p14="http://schemas.microsoft.com/office/powerpoint/2010/main" val="1567771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site 5, the upstream location was near an entrance ramp on a freeway with three lanes in the direction of the single lane closure. Distracted driving data were recorded at the upstream location only for vehicles in the right lane (or third lane) since the WATCH FOR WORKERS WHEN FLASHING warning sign was located on the right side of the road at the downstream location. When the WATCH FOR WORKERS WHEN FLASHING warning sign was deployed, it was located between the first and second advance warning signs. The work operation was not visible from the downstream location during either data collection period.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table</a:t>
            </a:r>
            <a:r>
              <a:rPr lang="en-US" sz="1200" kern="1200" baseline="0" dirty="0">
                <a:solidFill>
                  <a:schemeClr val="tx1"/>
                </a:solidFill>
                <a:effectLst/>
                <a:latin typeface="+mn-lt"/>
                <a:ea typeface="+mn-ea"/>
                <a:cs typeface="+mn-cs"/>
              </a:rPr>
              <a:t> shows the </a:t>
            </a:r>
            <a:r>
              <a:rPr lang="en-US" sz="1200" kern="1200" dirty="0">
                <a:solidFill>
                  <a:schemeClr val="tx1"/>
                </a:solidFill>
                <a:effectLst/>
                <a:latin typeface="+mn-lt"/>
                <a:ea typeface="+mn-ea"/>
                <a:cs typeface="+mn-cs"/>
              </a:rPr>
              <a:t>breakdown of distracted driving behaviors. The distribution of the various behaviors appears to be very similar, regardless of the presence of the WATCH FOR WORKERS WHEN FLASHING warning sign.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B8B3E8-164E-41EB-8D68-13AEE43E45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5087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Site 7 data were collected at the same upstream and downstream locations as site 6 on the following day, except the contractor was using a double-left-lane closure to continue the milling and begin the overlay work. When the WATCH FOR WORKERS WHEN FLASHING warning sign was deployed, the milling equipment was visible from the downstream data collection location. After the sign was removed, the researchers began to collect data without the warning sign deployed. Before that effort could be completed, the contractor began unloading equipment near the downstream location. This likely impacted the distracted driving behaviors recorded at the downstream location, as shown in this table.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B8B3E8-164E-41EB-8D68-13AEE43E45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1729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8B3E8-164E-41EB-8D68-13AEE43E450F}" type="slidenum">
              <a:rPr lang="en-US" smtClean="0"/>
              <a:t>20</a:t>
            </a:fld>
            <a:endParaRPr lang="en-US"/>
          </a:p>
        </p:txBody>
      </p:sp>
    </p:spTree>
    <p:extLst>
      <p:ext uri="{BB962C8B-B14F-4D97-AF65-F5344CB8AC3E}">
        <p14:creationId xmlns:p14="http://schemas.microsoft.com/office/powerpoint/2010/main" val="135041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Work zones are complex and often hazardous places to work.  The Bureau of Labor Statistics reports several hundreds of worker fatalities in the transportation industry every calendar year. Workers in work zones report an increasing concern of distracted drivers resulting in near misses, and vehicles hitting pedestrians and/or equipment in work zones.  In the past, driver distractions in the vehicle were limited to people, for example, eating, reading a map or applying makeup while operating the vehicle.  However, now technology allows drivers to e-mail, text, and make extended phone calls while driving.  An increasing need exists to determine what transportation agencies are doing to minimize or mitigate the intrusion of vehicles of distracted drivers into work zones and areas.</a:t>
            </a:r>
          </a:p>
          <a:p>
            <a:endParaRPr lang="en-US" dirty="0"/>
          </a:p>
          <a:p>
            <a:r>
              <a:rPr lang="en-US" dirty="0"/>
              <a:t>A significant amount of research has investigated how distracted driving impacts an individual’s ability to drive or the impact of technology use on driver performance.  The primary focus though has been on enforcement, education, and advocacy to reduce or eliminate use of technology while driving or operating a vehicle.  Little research has been performed to investigate what states are doing to alert workers or distracted drivers of approaching hazards prior to the distracted driver’s vehicle entering work areas. </a:t>
            </a:r>
          </a:p>
          <a:p>
            <a:endParaRPr lang="en-US" baseline="0" dirty="0"/>
          </a:p>
          <a:p>
            <a:r>
              <a:rPr lang="en-US" baseline="0" dirty="0"/>
              <a:t>This research project is intended to find solutions.</a:t>
            </a:r>
            <a:endParaRPr lang="en-US" dirty="0"/>
          </a:p>
        </p:txBody>
      </p:sp>
      <p:sp>
        <p:nvSpPr>
          <p:cNvPr id="4" name="Slide Number Placeholder 3"/>
          <p:cNvSpPr>
            <a:spLocks noGrp="1"/>
          </p:cNvSpPr>
          <p:nvPr>
            <p:ph type="sldNum" sz="quarter" idx="10"/>
          </p:nvPr>
        </p:nvSpPr>
        <p:spPr/>
        <p:txBody>
          <a:bodyPr/>
          <a:lstStyle/>
          <a:p>
            <a:fld id="{12B8B3E8-164E-41EB-8D68-13AEE43E450F}" type="slidenum">
              <a:rPr lang="en-US" smtClean="0"/>
              <a:t>2</a:t>
            </a:fld>
            <a:endParaRPr lang="en-US"/>
          </a:p>
        </p:txBody>
      </p:sp>
    </p:spTree>
    <p:extLst>
      <p:ext uri="{BB962C8B-B14F-4D97-AF65-F5344CB8AC3E}">
        <p14:creationId xmlns:p14="http://schemas.microsoft.com/office/powerpoint/2010/main" val="348211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literature review and survey</a:t>
            </a:r>
            <a:r>
              <a:rPr lang="en-US" baseline="0" dirty="0"/>
              <a:t> responses from 27 states, the research team identified 7 different strategies for addressing distracted driving in work zones. </a:t>
            </a:r>
          </a:p>
          <a:p>
            <a:endParaRPr lang="en-US" baseline="0" dirty="0"/>
          </a:p>
          <a:p>
            <a:r>
              <a:rPr lang="en-US" baseline="0" dirty="0"/>
              <a:t>Utilization of these countermeasures is shown in parentheses (X% of the 27 respondents use this strategy, as needed).</a:t>
            </a:r>
          </a:p>
          <a:p>
            <a:endParaRPr lang="en-US" baseline="0" dirty="0"/>
          </a:p>
          <a:p>
            <a:r>
              <a:rPr lang="en-US" baseline="0" dirty="0"/>
              <a:t>While no states use the intrusion alarms, 22% have participated in some type of investigatory study. </a:t>
            </a:r>
          </a:p>
          <a:p>
            <a:endParaRPr lang="en-US" dirty="0"/>
          </a:p>
        </p:txBody>
      </p:sp>
      <p:sp>
        <p:nvSpPr>
          <p:cNvPr id="4" name="Slide Number Placeholder 3"/>
          <p:cNvSpPr>
            <a:spLocks noGrp="1"/>
          </p:cNvSpPr>
          <p:nvPr>
            <p:ph type="sldNum" sz="quarter" idx="10"/>
          </p:nvPr>
        </p:nvSpPr>
        <p:spPr/>
        <p:txBody>
          <a:bodyPr/>
          <a:lstStyle/>
          <a:p>
            <a:fld id="{12B8B3E8-164E-41EB-8D68-13AEE43E450F}" type="slidenum">
              <a:rPr lang="en-US" smtClean="0"/>
              <a:t>3</a:t>
            </a:fld>
            <a:endParaRPr lang="en-US"/>
          </a:p>
        </p:txBody>
      </p:sp>
    </p:spTree>
    <p:extLst>
      <p:ext uri="{BB962C8B-B14F-4D97-AF65-F5344CB8AC3E}">
        <p14:creationId xmlns:p14="http://schemas.microsoft.com/office/powerpoint/2010/main" val="2406110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Despite high utilization rates for many of these countermeasures, distracted driving crashes still occur. Driver detection of enhanced warning signs (with brighter sheeting, flags, and lights) is only successful if the driver sees the signs with their eyes and cognitively registers that information. The same is true for queue warnings, speed limit reductions, and law enforcement presence. While many of these countermeasures have been shown to have safety benefits, their impact on driver behavior is highly dependent upon the driver’s visual detection of the information presented.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contrast, TPRS and work zone alarms do not rely on visual perception. Instead, TPRS provide tactile warnings, while work zone alarms provide both visual and auditory warnings. When distracted drivers are mind wandering and/or not looking at the road ahead, pursuing an alternate sensory path may have some benefit. TPRS are widely available and observational studies of driver behavior could be used to determine their effectiveness. The AWARE alarm system is currently in use as well.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After a discussion of the pros and cons of all the countermeasures, the panel chose to evaluate TPRS and a WATCH FOR WORKERS WHEN FLASHING warning sign.</a:t>
            </a:r>
          </a:p>
        </p:txBody>
      </p:sp>
      <p:sp>
        <p:nvSpPr>
          <p:cNvPr id="4" name="Slide Number Placeholder 3"/>
          <p:cNvSpPr>
            <a:spLocks noGrp="1"/>
          </p:cNvSpPr>
          <p:nvPr>
            <p:ph type="sldNum" sz="quarter" idx="10"/>
          </p:nvPr>
        </p:nvSpPr>
        <p:spPr/>
        <p:txBody>
          <a:bodyPr/>
          <a:lstStyle/>
          <a:p>
            <a:fld id="{12B8B3E8-164E-41EB-8D68-13AEE43E450F}" type="slidenum">
              <a:rPr lang="en-US" smtClean="0"/>
              <a:t>4</a:t>
            </a:fld>
            <a:endParaRPr lang="en-US"/>
          </a:p>
        </p:txBody>
      </p:sp>
    </p:spTree>
    <p:extLst>
      <p:ext uri="{BB962C8B-B14F-4D97-AF65-F5344CB8AC3E}">
        <p14:creationId xmlns:p14="http://schemas.microsoft.com/office/powerpoint/2010/main" val="73039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evaluation of each countermeasure used a simple comparison of distracted driving behaviors with and without each treatment deployed. The measure of effectiveness was driver visual attention (i.e., where drivers were looking immediately after they passed the countermeasure). Drivers who were looking directly forward at the roadway ahead (and not talking on their phones) were considered to have “undistracted” visual attention. When drivers were looking in the rear-view mirror, out the side window, at passenger(s), at a cellular phone, or down into the cab of the vehicle, their visual attention was considered “distracted.” While drivers’ cognitive distraction per se could not be measured within the scope and budget of this project, any drivers that were holding their cellular phone near their face (in a talking position) were included with the cellular phone distracted drivers. This type of distraction is likely underrepresented in the data because the use of Bluetooth-connected devices could not be discerned. In addition, if the data collectors could not discern driver attention from passing vehicles, these drivers were not included in the data.</a:t>
            </a:r>
          </a:p>
        </p:txBody>
      </p:sp>
      <p:sp>
        <p:nvSpPr>
          <p:cNvPr id="4" name="Slide Number Placeholder 3"/>
          <p:cNvSpPr>
            <a:spLocks noGrp="1"/>
          </p:cNvSpPr>
          <p:nvPr>
            <p:ph type="sldNum" sz="quarter" idx="10"/>
          </p:nvPr>
        </p:nvSpPr>
        <p:spPr/>
        <p:txBody>
          <a:bodyPr/>
          <a:lstStyle/>
          <a:p>
            <a:fld id="{12B8B3E8-164E-41EB-8D68-13AEE43E450F}" type="slidenum">
              <a:rPr lang="en-US" smtClean="0"/>
              <a:t>5</a:t>
            </a:fld>
            <a:endParaRPr lang="en-US"/>
          </a:p>
        </p:txBody>
      </p:sp>
    </p:spTree>
    <p:extLst>
      <p:ext uri="{BB962C8B-B14F-4D97-AF65-F5344CB8AC3E}">
        <p14:creationId xmlns:p14="http://schemas.microsoft.com/office/powerpoint/2010/main" val="2353475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a:p>
            <a:r>
              <a:rPr lang="en-US" dirty="0"/>
              <a:t>All TPRS data was collected at four locations along State Route 22 in Central and Eastern</a:t>
            </a:r>
            <a:r>
              <a:rPr lang="en-US" baseline="0" dirty="0"/>
              <a:t> Alabama</a:t>
            </a:r>
            <a:r>
              <a:rPr lang="en-US" dirty="0"/>
              <a:t>. All were flagging stations set up according to ALDOT standard</a:t>
            </a:r>
            <a:r>
              <a:rPr lang="en-US" baseline="0" dirty="0"/>
              <a:t> detail 2002-A</a:t>
            </a:r>
            <a:endParaRPr lang="en-US" dirty="0"/>
          </a:p>
          <a:p>
            <a:endParaRPr lang="en-US" dirty="0"/>
          </a:p>
          <a:p>
            <a:r>
              <a:rPr lang="en-US" dirty="0"/>
              <a:t>An example of the TPRS deployment is shown in these images.</a:t>
            </a:r>
          </a:p>
        </p:txBody>
      </p:sp>
      <p:sp>
        <p:nvSpPr>
          <p:cNvPr id="4" name="Slide Number Placeholder 3"/>
          <p:cNvSpPr>
            <a:spLocks noGrp="1"/>
          </p:cNvSpPr>
          <p:nvPr>
            <p:ph type="sldNum" sz="quarter" idx="5"/>
          </p:nvPr>
        </p:nvSpPr>
        <p:spPr/>
        <p:txBody>
          <a:bodyPr/>
          <a:lstStyle/>
          <a:p>
            <a:fld id="{12B8B3E8-164E-41EB-8D68-13AEE43E450F}" type="slidenum">
              <a:rPr lang="en-US" smtClean="0"/>
              <a:t>6</a:t>
            </a:fld>
            <a:endParaRPr lang="en-US"/>
          </a:p>
        </p:txBody>
      </p:sp>
    </p:spTree>
    <p:extLst>
      <p:ext uri="{BB962C8B-B14F-4D97-AF65-F5344CB8AC3E}">
        <p14:creationId xmlns:p14="http://schemas.microsoft.com/office/powerpoint/2010/main" val="2923346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researchers then looked at the data collected at the downstream location of each site with and without the TPRSs deployed. The total number of drivers observed does not match the upstream data from Table 3 exactly because:</a:t>
            </a:r>
          </a:p>
          <a:p>
            <a:r>
              <a:rPr lang="en-US" dirty="0"/>
              <a:t>•Vehicles may have entered or exited the advance warning area of the work zone between the upstream and downstream locations.</a:t>
            </a:r>
          </a:p>
          <a:p>
            <a:r>
              <a:rPr lang="en-US" dirty="0"/>
              <a:t>•Some vehicles may have been missed at either location due to coordinated start and stop times for data collection.</a:t>
            </a:r>
          </a:p>
          <a:p>
            <a:r>
              <a:rPr lang="en-US" dirty="0"/>
              <a:t>•Driver attention may not have been discernable by one or both data collectors.</a:t>
            </a:r>
          </a:p>
          <a:p>
            <a:r>
              <a:rPr lang="en-US" dirty="0"/>
              <a:t>The researchers also noted whether the work operation (i.e., flagger, work vehicles, or queue traffic at the flagger station) was visible from the downstream position. This table shows the distracted driving data for the</a:t>
            </a:r>
            <a:r>
              <a:rPr lang="en-US" baseline="0" dirty="0"/>
              <a:t> downstream TPRS sites.</a:t>
            </a:r>
          </a:p>
          <a:p>
            <a:endParaRPr lang="en-US" baseline="0" dirty="0"/>
          </a:p>
          <a:p>
            <a:r>
              <a:rPr lang="en-US" baseline="0" dirty="0"/>
              <a:t>Distraction rates varied from 11 to 26 percent.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a:t>
            </a:r>
            <a:r>
              <a:rPr lang="en-US" sz="1200" kern="1200" dirty="0">
                <a:solidFill>
                  <a:schemeClr val="tx1"/>
                </a:solidFill>
                <a:effectLst/>
                <a:latin typeface="+mn-lt"/>
                <a:ea typeface="+mn-ea"/>
                <a:cs typeface="+mn-cs"/>
              </a:rPr>
              <a:t>the researchers calculated the percent change in distraction rates for each site with and without the TPRSs deployed. Considering the sample sizes of the data used to calculate each percentage, which ranged from 84 to 141 observations, an error in researcher categorization of distraction by as few as one or two drivers could have an impact on the change in percentage (∆p). Thus, the small increases of 1 percent shown in the table are essentially negligible. But let’s take a look at each site individually.</a:t>
            </a:r>
            <a:endParaRPr lang="en-US" dirty="0"/>
          </a:p>
          <a:p>
            <a:endParaRPr lang="en-US" dirty="0"/>
          </a:p>
        </p:txBody>
      </p:sp>
      <p:sp>
        <p:nvSpPr>
          <p:cNvPr id="4" name="Slide Number Placeholder 3"/>
          <p:cNvSpPr>
            <a:spLocks noGrp="1"/>
          </p:cNvSpPr>
          <p:nvPr>
            <p:ph type="sldNum" sz="quarter" idx="10"/>
          </p:nvPr>
        </p:nvSpPr>
        <p:spPr/>
        <p:txBody>
          <a:bodyPr/>
          <a:lstStyle/>
          <a:p>
            <a:fld id="{12B8B3E8-164E-41EB-8D68-13AEE43E450F}" type="slidenum">
              <a:rPr lang="en-US" smtClean="0"/>
              <a:t>8</a:t>
            </a:fld>
            <a:endParaRPr lang="en-US"/>
          </a:p>
        </p:txBody>
      </p:sp>
    </p:spTree>
    <p:extLst>
      <p:ext uri="{BB962C8B-B14F-4D97-AF65-F5344CB8AC3E}">
        <p14:creationId xmlns:p14="http://schemas.microsoft.com/office/powerpoint/2010/main" val="2322700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table shows a breakdown of the distracted driving behaviors observed at site 1. The changes in percentages were insignificant. Both the upstream and downstream locations were in areas of similar roadside development, and the work operation was not visible from the downstream location during either data collection period. Differences in driver attention with and without the TPRSs present were not apparent at this site.</a:t>
            </a:r>
          </a:p>
          <a:p>
            <a:endParaRPr lang="en-US" dirty="0"/>
          </a:p>
        </p:txBody>
      </p:sp>
      <p:sp>
        <p:nvSpPr>
          <p:cNvPr id="4" name="Slide Number Placeholder 3"/>
          <p:cNvSpPr>
            <a:spLocks noGrp="1"/>
          </p:cNvSpPr>
          <p:nvPr>
            <p:ph type="sldNum" sz="quarter" idx="10"/>
          </p:nvPr>
        </p:nvSpPr>
        <p:spPr/>
        <p:txBody>
          <a:bodyPr/>
          <a:lstStyle/>
          <a:p>
            <a:fld id="{12B8B3E8-164E-41EB-8D68-13AEE43E450F}" type="slidenum">
              <a:rPr lang="en-US" smtClean="0"/>
              <a:t>9</a:t>
            </a:fld>
            <a:endParaRPr lang="en-US"/>
          </a:p>
        </p:txBody>
      </p:sp>
    </p:spTree>
    <p:extLst>
      <p:ext uri="{BB962C8B-B14F-4D97-AF65-F5344CB8AC3E}">
        <p14:creationId xmlns:p14="http://schemas.microsoft.com/office/powerpoint/2010/main" val="3239386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table shows a breakdown of the distracted driving behaviors observed at site 2. Here, the roadside development was similar at both the upstream and downstream locations, and the work operation was not visible from the downstream location during either data collection period. While collecting data without the TPRSs present, the researchers noted that many of the distracted drivers appeared to be glancing at a recreational facility that was located near the downstream location. This behavior was not as prevalent when the TPRSs were deployed. After ALDOT removed the work zone at the end of the workday, the researchers stayed behind to gather additional data without the work zone present. Even with a very small amount of data, the researchers noted that glances at the recreational facility accounted for half of the distracted behaviors with no work zone present. Thus, the TPRSs may have had an impact on the distraction by the recreational facility at this site.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B8B3E8-164E-41EB-8D68-13AEE43E45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439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66800" y="7848600"/>
            <a:ext cx="2133600" cy="365125"/>
          </a:xfrm>
          <a:prstGeom prst="rect">
            <a:avLst/>
          </a:prstGeom>
        </p:spPr>
        <p:txBody>
          <a:bodyPr/>
          <a:lstStyle/>
          <a:p>
            <a:fld id="{FD607D3A-98AC-4DC1-BF93-F635AB2A88AD}" type="datetime1">
              <a:rPr lang="en-US" smtClean="0">
                <a:solidFill>
                  <a:prstClr val="black"/>
                </a:solidFill>
              </a:rPr>
              <a:t>4/14/2023</a:t>
            </a:fld>
            <a:endParaRPr lang="en-US">
              <a:solidFill>
                <a:prstClr val="black"/>
              </a:solidFill>
            </a:endParaRPr>
          </a:p>
        </p:txBody>
      </p:sp>
      <p:sp>
        <p:nvSpPr>
          <p:cNvPr id="5" name="Footer Placeholder 4"/>
          <p:cNvSpPr>
            <a:spLocks noGrp="1"/>
          </p:cNvSpPr>
          <p:nvPr>
            <p:ph type="ftr" sz="quarter" idx="11"/>
          </p:nvPr>
        </p:nvSpPr>
        <p:spPr>
          <a:xfrm>
            <a:off x="1676400" y="7543804"/>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4953000" y="7010400"/>
            <a:ext cx="2133600" cy="365125"/>
          </a:xfrm>
          <a:prstGeom prst="rect">
            <a:avLst/>
          </a:prstGeom>
        </p:spPr>
        <p:txBody>
          <a:bodyPr/>
          <a:lstStyle/>
          <a:p>
            <a:fld id="{FD00C619-A12B-44D5-B4CA-1E1DD79A8B6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64362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3400" y="129540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E826E45B-E4C2-4CA6-93E2-2160F3C75492}" type="datetime1">
              <a:rPr lang="en-US" smtClean="0">
                <a:solidFill>
                  <a:prstClr val="black"/>
                </a:solidFill>
              </a:rPr>
              <a:t>4/14/2023</a:t>
            </a:fld>
            <a:endParaRPr lang="en-US">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FD00C619-A12B-44D5-B4CA-1E1DD79A8B6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2053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6E3C643C-55C2-433F-B287-1949EC6B6F88}" type="datetime1">
              <a:rPr lang="en-US" smtClean="0">
                <a:solidFill>
                  <a:prstClr val="black"/>
                </a:solidFill>
              </a:rPr>
              <a:t>4/14/2023</a:t>
            </a:fld>
            <a:endParaRPr lang="en-US">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FD00C619-A12B-44D5-B4CA-1E1DD79A8B6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4553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18CF92E2-44FD-4A7E-AF51-F37F238C7EE7}" type="datetime1">
              <a:rPr lang="en-US" smtClean="0">
                <a:solidFill>
                  <a:prstClr val="black"/>
                </a:solidFill>
              </a:rPr>
              <a:t>4/14/2023</a:t>
            </a:fld>
            <a:endParaRPr lang="en-US">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FD00C619-A12B-44D5-B4CA-1E1DD79A8B6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301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35EAA650-073F-4F51-9C8B-ACB4217D3BA6}" type="datetime1">
              <a:rPr lang="en-US" smtClean="0">
                <a:solidFill>
                  <a:prstClr val="black"/>
                </a:solidFill>
              </a:rPr>
              <a:t>4/14/2023</a:t>
            </a:fld>
            <a:endParaRPr lang="en-US">
              <a:solidFill>
                <a:prstClr val="black"/>
              </a:solidFill>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p>
            <a:fld id="{FD00C619-A12B-44D5-B4CA-1E1DD79A8B6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9020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29CA2173-1B87-48A0-A287-F8D77FB3DF4A}" type="datetime1">
              <a:rPr lang="en-US" smtClean="0">
                <a:solidFill>
                  <a:prstClr val="black"/>
                </a:solidFill>
              </a:rPr>
              <a:t>4/14/2023</a:t>
            </a:fld>
            <a:endParaRPr lang="en-US">
              <a:solidFill>
                <a:prstClr val="black"/>
              </a:solidFill>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p>
            <a:fld id="{FD00C619-A12B-44D5-B4CA-1E1DD79A8B6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9814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A4E5BBFE-B1CE-4AFE-B295-789C224B795B}" type="datetime1">
              <a:rPr lang="en-US" smtClean="0">
                <a:solidFill>
                  <a:prstClr val="black"/>
                </a:solidFill>
              </a:rPr>
              <a:t>4/14/2023</a:t>
            </a:fld>
            <a:endParaRPr lang="en-US">
              <a:solidFill>
                <a:prstClr val="black"/>
              </a:solidFill>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p>
            <a:fld id="{FD00C619-A12B-44D5-B4CA-1E1DD79A8B6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1727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023F3509-07CD-468D-AE31-AAD2B41763F4}" type="datetime1">
              <a:rPr lang="en-US" smtClean="0">
                <a:solidFill>
                  <a:prstClr val="black"/>
                </a:solidFill>
              </a:rPr>
              <a:t>4/14/2023</a:t>
            </a:fld>
            <a:endParaRPr lang="en-US">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FD00C619-A12B-44D5-B4CA-1E1DD79A8B6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10157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686A20FC-F9CE-4221-9403-82E29C6D234D}" type="datetime1">
              <a:rPr lang="en-US" smtClean="0">
                <a:solidFill>
                  <a:prstClr val="black"/>
                </a:solidFill>
              </a:rPr>
              <a:t>4/14/2023</a:t>
            </a:fld>
            <a:endParaRPr lang="en-US">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FD00C619-A12B-44D5-B4CA-1E1DD79A8B6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4267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035040"/>
            <a:ext cx="9144000" cy="822960"/>
          </a:xfrm>
          <a:prstGeom prst="rect">
            <a:avLst/>
          </a:prstGeom>
          <a:gradFill>
            <a:gsLst>
              <a:gs pos="0">
                <a:srgbClr val="500000"/>
              </a:gs>
              <a:gs pos="45000">
                <a:srgbClr val="4C0000"/>
              </a:gs>
              <a:gs pos="100000">
                <a:srgbClr val="2E0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Ins="640080" rtlCol="0" anchor="ctr"/>
          <a:lstStyle/>
          <a:p>
            <a:pPr algn="r"/>
            <a:endParaRPr lang="en-US" sz="2000"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TTI_white.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096002" y="6172200"/>
            <a:ext cx="2762347" cy="533400"/>
          </a:xfrm>
          <a:prstGeom prst="rect">
            <a:avLst/>
          </a:prstGeom>
        </p:spPr>
      </p:pic>
    </p:spTree>
    <p:extLst>
      <p:ext uri="{BB962C8B-B14F-4D97-AF65-F5344CB8AC3E}">
        <p14:creationId xmlns:p14="http://schemas.microsoft.com/office/powerpoint/2010/main" val="783008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2219"/>
            <a:ext cx="8458200" cy="3203575"/>
          </a:xfrm>
        </p:spPr>
        <p:txBody>
          <a:bodyPr>
            <a:normAutofit/>
          </a:bodyPr>
          <a:lstStyle/>
          <a:p>
            <a:r>
              <a:rPr lang="en-US" dirty="0"/>
              <a:t>NCHRP Project 20-07/Task 358:</a:t>
            </a:r>
            <a:br>
              <a:rPr lang="en-US" dirty="0"/>
            </a:br>
            <a:r>
              <a:rPr lang="en-US" dirty="0"/>
              <a:t>Reducing Risks to Worker Safety in Work Zones due to Distracted Drivers</a:t>
            </a:r>
          </a:p>
        </p:txBody>
      </p:sp>
      <p:sp>
        <p:nvSpPr>
          <p:cNvPr id="3" name="Subtitle 2"/>
          <p:cNvSpPr>
            <a:spLocks noGrp="1"/>
          </p:cNvSpPr>
          <p:nvPr>
            <p:ph type="subTitle" idx="1"/>
          </p:nvPr>
        </p:nvSpPr>
        <p:spPr>
          <a:xfrm>
            <a:off x="4611811" y="3200400"/>
            <a:ext cx="4267200" cy="3139712"/>
          </a:xfrm>
        </p:spPr>
        <p:txBody>
          <a:bodyPr>
            <a:normAutofit/>
          </a:bodyPr>
          <a:lstStyle/>
          <a:p>
            <a:pPr>
              <a:spcBef>
                <a:spcPts val="0"/>
              </a:spcBef>
            </a:pPr>
            <a:r>
              <a:rPr lang="en-US" sz="2000" dirty="0"/>
              <a:t>LuAnn Theiss, P.E., PTOE, PMP</a:t>
            </a:r>
          </a:p>
          <a:p>
            <a:pPr>
              <a:spcBef>
                <a:spcPts val="0"/>
              </a:spcBef>
            </a:pPr>
            <a:r>
              <a:rPr lang="en-US" sz="2000" dirty="0"/>
              <a:t>Principal Investigator</a:t>
            </a:r>
          </a:p>
          <a:p>
            <a:pPr>
              <a:spcBef>
                <a:spcPts val="0"/>
              </a:spcBef>
            </a:pPr>
            <a:endParaRPr lang="en-US" sz="2000" dirty="0"/>
          </a:p>
          <a:p>
            <a:pPr>
              <a:spcBef>
                <a:spcPts val="0"/>
              </a:spcBef>
            </a:pPr>
            <a:r>
              <a:rPr lang="en-US" sz="2000" dirty="0"/>
              <a:t>Gerald Ullman, P.E., Ph.D.</a:t>
            </a:r>
          </a:p>
          <a:p>
            <a:pPr>
              <a:spcBef>
                <a:spcPts val="0"/>
              </a:spcBef>
            </a:pPr>
            <a:r>
              <a:rPr lang="en-US" sz="2000" dirty="0"/>
              <a:t>Key Researcher</a:t>
            </a:r>
          </a:p>
          <a:p>
            <a:pPr>
              <a:spcBef>
                <a:spcPts val="0"/>
              </a:spcBef>
            </a:pPr>
            <a:endParaRPr lang="en-US" sz="2000" dirty="0"/>
          </a:p>
          <a:p>
            <a:pPr>
              <a:spcBef>
                <a:spcPts val="0"/>
              </a:spcBef>
            </a:pPr>
            <a:r>
              <a:rPr lang="en-US" sz="2000" dirty="0"/>
              <a:t>Texas A&amp;M Transportation Institute</a:t>
            </a:r>
          </a:p>
          <a:p>
            <a:pPr>
              <a:spcBef>
                <a:spcPts val="0"/>
              </a:spcBef>
            </a:pPr>
            <a:endParaRPr lang="en-US" sz="2000" dirty="0"/>
          </a:p>
          <a:p>
            <a:pPr>
              <a:spcBef>
                <a:spcPts val="0"/>
              </a:spcBef>
            </a:pPr>
            <a:r>
              <a:rPr lang="en-US" sz="2000" dirty="0"/>
              <a:t>September 1, 2022</a:t>
            </a:r>
          </a:p>
          <a:p>
            <a:pPr>
              <a:spcBef>
                <a:spcPts val="0"/>
              </a:spcBef>
            </a:pPr>
            <a:endParaRPr lang="en-US" sz="2000" dirty="0"/>
          </a:p>
          <a:p>
            <a:pPr>
              <a:spcBef>
                <a:spcPts val="0"/>
              </a:spcBef>
            </a:pPr>
            <a:endParaRPr lang="en-US" sz="2000" dirty="0"/>
          </a:p>
        </p:txBody>
      </p:sp>
      <p:pic>
        <p:nvPicPr>
          <p:cNvPr id="4" name="Picture 3"/>
          <p:cNvPicPr>
            <a:picLocks noChangeAspect="1"/>
          </p:cNvPicPr>
          <p:nvPr/>
        </p:nvPicPr>
        <p:blipFill>
          <a:blip r:embed="rId3"/>
          <a:stretch>
            <a:fillRect/>
          </a:stretch>
        </p:blipFill>
        <p:spPr>
          <a:xfrm>
            <a:off x="279401" y="3200400"/>
            <a:ext cx="4194412" cy="3139712"/>
          </a:xfrm>
          <a:prstGeom prst="rect">
            <a:avLst/>
          </a:prstGeom>
        </p:spPr>
      </p:pic>
    </p:spTree>
    <p:extLst>
      <p:ext uri="{BB962C8B-B14F-4D97-AF65-F5344CB8AC3E}">
        <p14:creationId xmlns:p14="http://schemas.microsoft.com/office/powerpoint/2010/main" val="726211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2 (TPRS)</a:t>
            </a:r>
          </a:p>
        </p:txBody>
      </p:sp>
      <p:sp>
        <p:nvSpPr>
          <p:cNvPr id="4" name="Slide Number Placeholder 3"/>
          <p:cNvSpPr>
            <a:spLocks noGrp="1"/>
          </p:cNvSpPr>
          <p:nvPr>
            <p:ph type="sldNum" sz="quarter" idx="12"/>
          </p:nvPr>
        </p:nvSpPr>
        <p:spPr>
          <a:xfrm>
            <a:off x="304800" y="6283890"/>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0C619-A12B-44D5-B4CA-1E1DD79A8B64}"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01061B15-B60B-43A0-4EF2-7D0245EB708B}"/>
              </a:ext>
            </a:extLst>
          </p:cNvPr>
          <p:cNvSpPr>
            <a:spLocks noGrp="1"/>
          </p:cNvSpPr>
          <p:nvPr>
            <p:ph idx="1"/>
          </p:nvPr>
        </p:nvSpPr>
        <p:spPr>
          <a:xfrm>
            <a:off x="428897" y="4107816"/>
            <a:ext cx="8229600" cy="2248537"/>
          </a:xfrm>
        </p:spPr>
        <p:txBody>
          <a:bodyPr>
            <a:normAutofit/>
          </a:bodyPr>
          <a:lstStyle/>
          <a:p>
            <a:r>
              <a:rPr lang="en-US" dirty="0"/>
              <a:t>Less attention to nearby recreational facility when TPRS were deployed</a:t>
            </a:r>
          </a:p>
          <a:p>
            <a:r>
              <a:rPr lang="en-US" dirty="0"/>
              <a:t>TPRS may have had a positive effect on distraction reduction </a:t>
            </a:r>
          </a:p>
        </p:txBody>
      </p:sp>
      <p:pic>
        <p:nvPicPr>
          <p:cNvPr id="3" name="Picture 2"/>
          <p:cNvPicPr>
            <a:picLocks noChangeAspect="1"/>
          </p:cNvPicPr>
          <p:nvPr/>
        </p:nvPicPr>
        <p:blipFill>
          <a:blip r:embed="rId3"/>
          <a:stretch>
            <a:fillRect/>
          </a:stretch>
        </p:blipFill>
        <p:spPr>
          <a:xfrm>
            <a:off x="657497" y="1710300"/>
            <a:ext cx="7772400" cy="2104854"/>
          </a:xfrm>
          <a:prstGeom prst="rect">
            <a:avLst/>
          </a:prstGeom>
        </p:spPr>
      </p:pic>
    </p:spTree>
    <p:extLst>
      <p:ext uri="{BB962C8B-B14F-4D97-AF65-F5344CB8AC3E}">
        <p14:creationId xmlns:p14="http://schemas.microsoft.com/office/powerpoint/2010/main" val="1063719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3 (TPRS)</a:t>
            </a:r>
          </a:p>
        </p:txBody>
      </p:sp>
      <p:sp>
        <p:nvSpPr>
          <p:cNvPr id="4" name="Slide Number Placeholder 3"/>
          <p:cNvSpPr>
            <a:spLocks noGrp="1"/>
          </p:cNvSpPr>
          <p:nvPr>
            <p:ph type="sldNum" sz="quarter" idx="12"/>
          </p:nvPr>
        </p:nvSpPr>
        <p:spPr>
          <a:xfrm>
            <a:off x="228600" y="6248400"/>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0C619-A12B-44D5-B4CA-1E1DD79A8B64}"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01061B15-B60B-43A0-4EF2-7D0245EB708B}"/>
              </a:ext>
            </a:extLst>
          </p:cNvPr>
          <p:cNvSpPr>
            <a:spLocks noGrp="1"/>
          </p:cNvSpPr>
          <p:nvPr>
            <p:ph idx="1"/>
          </p:nvPr>
        </p:nvSpPr>
        <p:spPr>
          <a:xfrm>
            <a:off x="428896" y="4267200"/>
            <a:ext cx="8229600" cy="1981200"/>
          </a:xfrm>
        </p:spPr>
        <p:txBody>
          <a:bodyPr>
            <a:normAutofit/>
          </a:bodyPr>
          <a:lstStyle/>
          <a:p>
            <a:r>
              <a:rPr lang="en-US" dirty="0"/>
              <a:t>Changes in percentages were insignificant</a:t>
            </a:r>
          </a:p>
          <a:p>
            <a:r>
              <a:rPr lang="en-US" dirty="0"/>
              <a:t>No differences in driver attention were apparent</a:t>
            </a:r>
          </a:p>
        </p:txBody>
      </p:sp>
      <p:pic>
        <p:nvPicPr>
          <p:cNvPr id="3" name="Picture 2"/>
          <p:cNvPicPr>
            <a:picLocks noChangeAspect="1"/>
          </p:cNvPicPr>
          <p:nvPr/>
        </p:nvPicPr>
        <p:blipFill>
          <a:blip r:embed="rId3"/>
          <a:stretch>
            <a:fillRect/>
          </a:stretch>
        </p:blipFill>
        <p:spPr>
          <a:xfrm>
            <a:off x="762000" y="1905000"/>
            <a:ext cx="7772400" cy="1830249"/>
          </a:xfrm>
          <a:prstGeom prst="rect">
            <a:avLst/>
          </a:prstGeom>
        </p:spPr>
      </p:pic>
    </p:spTree>
    <p:extLst>
      <p:ext uri="{BB962C8B-B14F-4D97-AF65-F5344CB8AC3E}">
        <p14:creationId xmlns:p14="http://schemas.microsoft.com/office/powerpoint/2010/main" val="2222912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4 (TPRS)</a:t>
            </a:r>
          </a:p>
        </p:txBody>
      </p:sp>
      <p:sp>
        <p:nvSpPr>
          <p:cNvPr id="4" name="Slide Number Placeholder 3"/>
          <p:cNvSpPr>
            <a:spLocks noGrp="1"/>
          </p:cNvSpPr>
          <p:nvPr>
            <p:ph type="sldNum" sz="quarter" idx="12"/>
          </p:nvPr>
        </p:nvSpPr>
        <p:spPr>
          <a:xfrm>
            <a:off x="228600" y="6317313"/>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0C619-A12B-44D5-B4CA-1E1DD79A8B64}"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01061B15-B60B-43A0-4EF2-7D0245EB708B}"/>
              </a:ext>
            </a:extLst>
          </p:cNvPr>
          <p:cNvSpPr>
            <a:spLocks noGrp="1"/>
          </p:cNvSpPr>
          <p:nvPr>
            <p:ph idx="1"/>
          </p:nvPr>
        </p:nvSpPr>
        <p:spPr>
          <a:xfrm>
            <a:off x="428897" y="4107816"/>
            <a:ext cx="8229600" cy="2248537"/>
          </a:xfrm>
        </p:spPr>
        <p:txBody>
          <a:bodyPr>
            <a:normAutofit/>
          </a:bodyPr>
          <a:lstStyle/>
          <a:p>
            <a:r>
              <a:rPr lang="en-US" dirty="0"/>
              <a:t>Less attention to nearby convenience store when TPRS were deployed</a:t>
            </a:r>
          </a:p>
          <a:p>
            <a:r>
              <a:rPr lang="en-US" dirty="0"/>
              <a:t>TPRS may have had a positive effect on distraction reduction </a:t>
            </a:r>
          </a:p>
        </p:txBody>
      </p:sp>
      <p:pic>
        <p:nvPicPr>
          <p:cNvPr id="3" name="Picture 2"/>
          <p:cNvPicPr>
            <a:picLocks noChangeAspect="1"/>
          </p:cNvPicPr>
          <p:nvPr/>
        </p:nvPicPr>
        <p:blipFill>
          <a:blip r:embed="rId3"/>
          <a:stretch>
            <a:fillRect/>
          </a:stretch>
        </p:blipFill>
        <p:spPr>
          <a:xfrm>
            <a:off x="635794" y="1688463"/>
            <a:ext cx="7772400" cy="2121235"/>
          </a:xfrm>
          <a:prstGeom prst="rect">
            <a:avLst/>
          </a:prstGeom>
        </p:spPr>
      </p:pic>
    </p:spTree>
    <p:extLst>
      <p:ext uri="{BB962C8B-B14F-4D97-AF65-F5344CB8AC3E}">
        <p14:creationId xmlns:p14="http://schemas.microsoft.com/office/powerpoint/2010/main" val="2184196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dirty="0"/>
              <a:t>WATCH FOR WORKERS WHEN FLASHING Sign</a:t>
            </a:r>
          </a:p>
        </p:txBody>
      </p:sp>
      <p:sp>
        <p:nvSpPr>
          <p:cNvPr id="3" name="Content Placeholder 2"/>
          <p:cNvSpPr>
            <a:spLocks noGrp="1"/>
          </p:cNvSpPr>
          <p:nvPr>
            <p:ph idx="1"/>
          </p:nvPr>
        </p:nvSpPr>
        <p:spPr>
          <a:xfrm>
            <a:off x="609600" y="2286000"/>
            <a:ext cx="5334000" cy="3771105"/>
          </a:xfrm>
        </p:spPr>
        <p:txBody>
          <a:bodyPr>
            <a:normAutofit/>
          </a:bodyPr>
          <a:lstStyle/>
          <a:p>
            <a:r>
              <a:rPr lang="en-US" dirty="0"/>
              <a:t>Sign was fabricated using a warning sign system currently available for warning motorists about construction vehicles in work zones</a:t>
            </a:r>
          </a:p>
        </p:txBody>
      </p:sp>
      <p:sp>
        <p:nvSpPr>
          <p:cNvPr id="4" name="Slide Number Placeholder 3"/>
          <p:cNvSpPr>
            <a:spLocks noGrp="1"/>
          </p:cNvSpPr>
          <p:nvPr>
            <p:ph type="sldNum" sz="quarter" idx="12"/>
          </p:nvPr>
        </p:nvSpPr>
        <p:spPr>
          <a:xfrm>
            <a:off x="152400" y="6338032"/>
            <a:ext cx="2133600" cy="365125"/>
          </a:xfrm>
        </p:spPr>
        <p:txBody>
          <a:bodyPr/>
          <a:lstStyle/>
          <a:p>
            <a:fld id="{FD00C619-A12B-44D5-B4CA-1E1DD79A8B64}" type="slidenum">
              <a:rPr lang="en-US" smtClean="0">
                <a:solidFill>
                  <a:prstClr val="black"/>
                </a:solidFill>
              </a:rPr>
              <a:pPr/>
              <a:t>13</a:t>
            </a:fld>
            <a:endParaRPr lang="en-US" dirty="0">
              <a:solidFill>
                <a:prstClr val="black"/>
              </a:solidFill>
            </a:endParaRPr>
          </a:p>
        </p:txBody>
      </p:sp>
      <p:pic>
        <p:nvPicPr>
          <p:cNvPr id="5" name="Picture 4">
            <a:extLst>
              <a:ext uri="{FF2B5EF4-FFF2-40B4-BE49-F238E27FC236}">
                <a16:creationId xmlns:a16="http://schemas.microsoft.com/office/drawing/2014/main" id="{F0FBD411-9E11-41A3-AB6F-2C9B26D1846F}"/>
              </a:ext>
            </a:extLst>
          </p:cNvPr>
          <p:cNvPicPr>
            <a:picLocks noChangeAspect="1"/>
          </p:cNvPicPr>
          <p:nvPr/>
        </p:nvPicPr>
        <p:blipFill>
          <a:blip r:embed="rId3"/>
          <a:stretch>
            <a:fillRect/>
          </a:stretch>
        </p:blipFill>
        <p:spPr>
          <a:xfrm>
            <a:off x="6477000" y="2286000"/>
            <a:ext cx="2079943" cy="3035319"/>
          </a:xfrm>
          <a:prstGeom prst="rect">
            <a:avLst/>
          </a:prstGeom>
          <a:ln>
            <a:solidFill>
              <a:schemeClr val="tx1"/>
            </a:solidFill>
          </a:ln>
        </p:spPr>
      </p:pic>
    </p:spTree>
    <p:extLst>
      <p:ext uri="{BB962C8B-B14F-4D97-AF65-F5344CB8AC3E}">
        <p14:creationId xmlns:p14="http://schemas.microsoft.com/office/powerpoint/2010/main" val="1507477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C1392-6F20-082A-4173-1E0E6BAA1A77}"/>
              </a:ext>
            </a:extLst>
          </p:cNvPr>
          <p:cNvSpPr>
            <a:spLocks noGrp="1"/>
          </p:cNvSpPr>
          <p:nvPr>
            <p:ph type="title"/>
          </p:nvPr>
        </p:nvSpPr>
        <p:spPr>
          <a:xfrm>
            <a:off x="457200" y="26307"/>
            <a:ext cx="8229600" cy="971703"/>
          </a:xfrm>
        </p:spPr>
        <p:txBody>
          <a:bodyPr/>
          <a:lstStyle/>
          <a:p>
            <a:r>
              <a:rPr lang="en-US" dirty="0"/>
              <a:t>WFWWF/Texas</a:t>
            </a:r>
          </a:p>
        </p:txBody>
      </p:sp>
      <p:sp>
        <p:nvSpPr>
          <p:cNvPr id="4" name="Slide Number Placeholder 3">
            <a:extLst>
              <a:ext uri="{FF2B5EF4-FFF2-40B4-BE49-F238E27FC236}">
                <a16:creationId xmlns:a16="http://schemas.microsoft.com/office/drawing/2014/main" id="{F5341297-A428-0A24-E6B2-21168B15A165}"/>
              </a:ext>
            </a:extLst>
          </p:cNvPr>
          <p:cNvSpPr>
            <a:spLocks noGrp="1"/>
          </p:cNvSpPr>
          <p:nvPr>
            <p:ph type="sldNum" sz="quarter" idx="12"/>
          </p:nvPr>
        </p:nvSpPr>
        <p:spPr>
          <a:xfrm>
            <a:off x="228600" y="6324600"/>
            <a:ext cx="2133600" cy="365125"/>
          </a:xfrm>
        </p:spPr>
        <p:txBody>
          <a:bodyPr/>
          <a:lstStyle/>
          <a:p>
            <a:fld id="{FD00C619-A12B-44D5-B4CA-1E1DD79A8B64}" type="slidenum">
              <a:rPr lang="en-US" smtClean="0">
                <a:solidFill>
                  <a:prstClr val="black"/>
                </a:solidFill>
              </a:rPr>
              <a:pPr/>
              <a:t>14</a:t>
            </a:fld>
            <a:endParaRPr lang="en-US" dirty="0">
              <a:solidFill>
                <a:prstClr val="black"/>
              </a:solidFill>
            </a:endParaRPr>
          </a:p>
        </p:txBody>
      </p:sp>
      <p:graphicFrame>
        <p:nvGraphicFramePr>
          <p:cNvPr id="7" name="Table 6">
            <a:extLst>
              <a:ext uri="{FF2B5EF4-FFF2-40B4-BE49-F238E27FC236}">
                <a16:creationId xmlns:a16="http://schemas.microsoft.com/office/drawing/2014/main" id="{CBC4AD08-0DB8-C49D-A72C-360247099CB5}"/>
              </a:ext>
            </a:extLst>
          </p:cNvPr>
          <p:cNvGraphicFramePr>
            <a:graphicFrameLocks noGrp="1"/>
          </p:cNvGraphicFramePr>
          <p:nvPr>
            <p:extLst>
              <p:ext uri="{D42A27DB-BD31-4B8C-83A1-F6EECF244321}">
                <p14:modId xmlns:p14="http://schemas.microsoft.com/office/powerpoint/2010/main" val="1606009334"/>
              </p:ext>
            </p:extLst>
          </p:nvPr>
        </p:nvGraphicFramePr>
        <p:xfrm>
          <a:off x="457200" y="918443"/>
          <a:ext cx="8229603" cy="1656339"/>
        </p:xfrm>
        <a:graphic>
          <a:graphicData uri="http://schemas.openxmlformats.org/drawingml/2006/table">
            <a:tbl>
              <a:tblPr firstRow="1" firstCol="1" bandRow="1"/>
              <a:tblGrid>
                <a:gridCol w="531623">
                  <a:extLst>
                    <a:ext uri="{9D8B030D-6E8A-4147-A177-3AD203B41FA5}">
                      <a16:colId xmlns:a16="http://schemas.microsoft.com/office/drawing/2014/main" val="770453355"/>
                    </a:ext>
                  </a:extLst>
                </a:gridCol>
                <a:gridCol w="1602792">
                  <a:extLst>
                    <a:ext uri="{9D8B030D-6E8A-4147-A177-3AD203B41FA5}">
                      <a16:colId xmlns:a16="http://schemas.microsoft.com/office/drawing/2014/main" val="3026022551"/>
                    </a:ext>
                  </a:extLst>
                </a:gridCol>
                <a:gridCol w="1267447">
                  <a:extLst>
                    <a:ext uri="{9D8B030D-6E8A-4147-A177-3AD203B41FA5}">
                      <a16:colId xmlns:a16="http://schemas.microsoft.com/office/drawing/2014/main" val="1518282429"/>
                    </a:ext>
                  </a:extLst>
                </a:gridCol>
                <a:gridCol w="2297247">
                  <a:extLst>
                    <a:ext uri="{9D8B030D-6E8A-4147-A177-3AD203B41FA5}">
                      <a16:colId xmlns:a16="http://schemas.microsoft.com/office/drawing/2014/main" val="2011595742"/>
                    </a:ext>
                  </a:extLst>
                </a:gridCol>
                <a:gridCol w="1346663">
                  <a:extLst>
                    <a:ext uri="{9D8B030D-6E8A-4147-A177-3AD203B41FA5}">
                      <a16:colId xmlns:a16="http://schemas.microsoft.com/office/drawing/2014/main" val="807726702"/>
                    </a:ext>
                  </a:extLst>
                </a:gridCol>
                <a:gridCol w="1183831">
                  <a:extLst>
                    <a:ext uri="{9D8B030D-6E8A-4147-A177-3AD203B41FA5}">
                      <a16:colId xmlns:a16="http://schemas.microsoft.com/office/drawing/2014/main" val="2007209224"/>
                    </a:ext>
                  </a:extLst>
                </a:gridCol>
              </a:tblGrid>
              <a:tr h="667767">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rPr>
                        <a:t>Site No.</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rPr>
                        <a:t>Roadway</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rPr>
                        <a:t>Direction</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Location Description</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rPr>
                        <a:t>Posted Speed Limit (mph)</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rPr>
                        <a:t>Number of Minutes of Data</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031330"/>
                  </a:ext>
                </a:extLst>
              </a:tr>
              <a:tr h="247143">
                <a:tc>
                  <a:txBody>
                    <a:bodyPr/>
                    <a:lstStyle/>
                    <a:p>
                      <a:pPr marL="0" marR="0" algn="ctr">
                        <a:lnSpc>
                          <a:spcPct val="115000"/>
                        </a:lnSpc>
                        <a:spcBef>
                          <a:spcPts val="0"/>
                        </a:spcBef>
                        <a:spcAft>
                          <a:spcPts val="0"/>
                        </a:spcAft>
                        <a:tabLst>
                          <a:tab pos="158750" algn="dec"/>
                        </a:tabLst>
                      </a:pPr>
                      <a:r>
                        <a:rPr lang="en-US" sz="1200">
                          <a:effectLst/>
                          <a:latin typeface="Times New Roman" panose="02020603050405020304" pitchFamily="18" charset="0"/>
                          <a:ea typeface="Times New Roman" panose="02020603050405020304" pitchFamily="18" charset="0"/>
                        </a:rPr>
                        <a:t>5</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Interstate 30</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Eastbound</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East of </a:t>
                      </a:r>
                      <a:r>
                        <a:rPr lang="en-US" sz="1200" dirty="0" err="1">
                          <a:effectLst/>
                          <a:latin typeface="Times New Roman" panose="02020603050405020304" pitchFamily="18" charset="0"/>
                          <a:ea typeface="Times New Roman" panose="02020603050405020304" pitchFamily="18" charset="0"/>
                        </a:rPr>
                        <a:t>Ridgmar</a:t>
                      </a:r>
                      <a:r>
                        <a:rPr lang="en-US" sz="1200" dirty="0">
                          <a:effectLst/>
                          <a:latin typeface="Times New Roman" panose="02020603050405020304" pitchFamily="18" charset="0"/>
                          <a:ea typeface="Times New Roman" panose="02020603050405020304" pitchFamily="18" charset="0"/>
                        </a:rPr>
                        <a:t> Blvd.</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80695" algn="dec"/>
                        </a:tabLst>
                      </a:pPr>
                      <a:r>
                        <a:rPr lang="en-US" sz="1200">
                          <a:effectLst/>
                          <a:latin typeface="Times New Roman" panose="02020603050405020304" pitchFamily="18" charset="0"/>
                          <a:ea typeface="Times New Roman" panose="02020603050405020304" pitchFamily="18" charset="0"/>
                        </a:rPr>
                        <a:t>65</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44500" algn="dec"/>
                        </a:tabLst>
                      </a:pPr>
                      <a:r>
                        <a:rPr lang="en-US" sz="1200">
                          <a:effectLst/>
                          <a:latin typeface="Times New Roman" panose="02020603050405020304" pitchFamily="18" charset="0"/>
                          <a:ea typeface="Times New Roman" panose="02020603050405020304" pitchFamily="18" charset="0"/>
                        </a:rPr>
                        <a:t>60</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0796495"/>
                  </a:ext>
                </a:extLst>
              </a:tr>
              <a:tr h="247143">
                <a:tc>
                  <a:txBody>
                    <a:bodyPr/>
                    <a:lstStyle/>
                    <a:p>
                      <a:pPr marL="0" marR="0" algn="ctr">
                        <a:lnSpc>
                          <a:spcPct val="115000"/>
                        </a:lnSpc>
                        <a:spcBef>
                          <a:spcPts val="0"/>
                        </a:spcBef>
                        <a:spcAft>
                          <a:spcPts val="0"/>
                        </a:spcAft>
                        <a:tabLst>
                          <a:tab pos="158750" algn="dec"/>
                        </a:tabLst>
                      </a:pPr>
                      <a:r>
                        <a:rPr lang="en-US" sz="1200" dirty="0">
                          <a:effectLst/>
                          <a:latin typeface="Times New Roman" panose="02020603050405020304" pitchFamily="18" charset="0"/>
                          <a:ea typeface="Times New Roman" panose="02020603050405020304" pitchFamily="18" charset="0"/>
                        </a:rPr>
                        <a:t>6</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State Highway 303</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Westbound</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West of State Highway 161</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80695" algn="dec"/>
                        </a:tabLst>
                      </a:pPr>
                      <a:r>
                        <a:rPr lang="en-US" sz="1200">
                          <a:effectLst/>
                          <a:latin typeface="Times New Roman" panose="02020603050405020304" pitchFamily="18" charset="0"/>
                          <a:ea typeface="Times New Roman" panose="02020603050405020304" pitchFamily="18" charset="0"/>
                        </a:rPr>
                        <a:t>45</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44500" algn="dec"/>
                        </a:tabLst>
                      </a:pPr>
                      <a:r>
                        <a:rPr lang="en-US" sz="1200">
                          <a:effectLst/>
                          <a:latin typeface="Times New Roman" panose="02020603050405020304" pitchFamily="18" charset="0"/>
                          <a:ea typeface="Times New Roman" panose="02020603050405020304" pitchFamily="18" charset="0"/>
                        </a:rPr>
                        <a:t>74</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622715"/>
                  </a:ext>
                </a:extLst>
              </a:tr>
              <a:tr h="247143">
                <a:tc>
                  <a:txBody>
                    <a:bodyPr/>
                    <a:lstStyle/>
                    <a:p>
                      <a:pPr marL="0" marR="0" algn="ctr">
                        <a:lnSpc>
                          <a:spcPct val="115000"/>
                        </a:lnSpc>
                        <a:spcBef>
                          <a:spcPts val="0"/>
                        </a:spcBef>
                        <a:spcAft>
                          <a:spcPts val="0"/>
                        </a:spcAft>
                        <a:tabLst>
                          <a:tab pos="158750" algn="dec"/>
                        </a:tabLst>
                      </a:pPr>
                      <a:r>
                        <a:rPr lang="en-US" sz="1200" dirty="0">
                          <a:effectLst/>
                          <a:latin typeface="Times New Roman" panose="02020603050405020304" pitchFamily="18" charset="0"/>
                          <a:ea typeface="Times New Roman" panose="02020603050405020304" pitchFamily="18" charset="0"/>
                        </a:rPr>
                        <a:t>7</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State Highway 303</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Westbound</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West of State Highway 161</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80695" algn="dec"/>
                        </a:tabLst>
                      </a:pPr>
                      <a:r>
                        <a:rPr lang="en-US" sz="1200">
                          <a:effectLst/>
                          <a:latin typeface="Times New Roman" panose="02020603050405020304" pitchFamily="18" charset="0"/>
                          <a:ea typeface="Times New Roman" panose="02020603050405020304" pitchFamily="18" charset="0"/>
                        </a:rPr>
                        <a:t>45</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44500" algn="dec"/>
                        </a:tabLst>
                      </a:pPr>
                      <a:r>
                        <a:rPr lang="en-US" sz="1200">
                          <a:effectLst/>
                          <a:latin typeface="Times New Roman" panose="02020603050405020304" pitchFamily="18" charset="0"/>
                          <a:ea typeface="Times New Roman" panose="02020603050405020304" pitchFamily="18" charset="0"/>
                        </a:rPr>
                        <a:t>65</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030204"/>
                  </a:ext>
                </a:extLst>
              </a:tr>
              <a:tr h="247143">
                <a:tc>
                  <a:txBody>
                    <a:bodyPr/>
                    <a:lstStyle/>
                    <a:p>
                      <a:pPr marL="0" marR="0" algn="ctr">
                        <a:lnSpc>
                          <a:spcPct val="115000"/>
                        </a:lnSpc>
                        <a:spcBef>
                          <a:spcPts val="0"/>
                        </a:spcBef>
                        <a:spcAft>
                          <a:spcPts val="0"/>
                        </a:spcAft>
                        <a:tabLst>
                          <a:tab pos="158750" algn="dec"/>
                        </a:tabLst>
                      </a:pPr>
                      <a:r>
                        <a:rPr lang="en-US" sz="1200" dirty="0">
                          <a:effectLst/>
                          <a:latin typeface="Times New Roman" panose="02020603050405020304" pitchFamily="18" charset="0"/>
                          <a:ea typeface="Times New Roman" panose="02020603050405020304" pitchFamily="18" charset="0"/>
                        </a:rPr>
                        <a:t>8</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Interstate 35</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Northbound</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South of US 67</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80695" algn="dec"/>
                        </a:tabLst>
                      </a:pPr>
                      <a:r>
                        <a:rPr lang="en-US" sz="1200">
                          <a:effectLst/>
                          <a:latin typeface="Times New Roman" panose="02020603050405020304" pitchFamily="18" charset="0"/>
                          <a:ea typeface="Times New Roman" panose="02020603050405020304" pitchFamily="18" charset="0"/>
                        </a:rPr>
                        <a:t>70</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44500" algn="dec"/>
                        </a:tabLst>
                      </a:pPr>
                      <a:r>
                        <a:rPr lang="en-US" sz="1200" dirty="0">
                          <a:effectLst/>
                          <a:latin typeface="Times New Roman" panose="02020603050405020304" pitchFamily="18" charset="0"/>
                          <a:ea typeface="Times New Roman" panose="02020603050405020304" pitchFamily="18" charset="0"/>
                        </a:rPr>
                        <a:t>47</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9994838"/>
                  </a:ext>
                </a:extLst>
              </a:tr>
            </a:tbl>
          </a:graphicData>
        </a:graphic>
      </p:graphicFrame>
      <p:pic>
        <p:nvPicPr>
          <p:cNvPr id="10" name="Picture 9">
            <a:extLst>
              <a:ext uri="{FF2B5EF4-FFF2-40B4-BE49-F238E27FC236}">
                <a16:creationId xmlns:a16="http://schemas.microsoft.com/office/drawing/2014/main" id="{92DA26D0-5C6C-52B8-D973-150C1B7294EB}"/>
              </a:ext>
            </a:extLst>
          </p:cNvPr>
          <p:cNvPicPr>
            <a:picLocks noChangeAspect="1"/>
          </p:cNvPicPr>
          <p:nvPr/>
        </p:nvPicPr>
        <p:blipFill rotWithShape="1">
          <a:blip r:embed="rId3"/>
          <a:srcRect t="11510" b="11149"/>
          <a:stretch/>
        </p:blipFill>
        <p:spPr>
          <a:xfrm>
            <a:off x="837337" y="2828746"/>
            <a:ext cx="7338696" cy="2133600"/>
          </a:xfrm>
          <a:prstGeom prst="rect">
            <a:avLst/>
          </a:prstGeom>
        </p:spPr>
      </p:pic>
      <p:sp>
        <p:nvSpPr>
          <p:cNvPr id="11" name="Content Placeholder 2">
            <a:extLst>
              <a:ext uri="{FF2B5EF4-FFF2-40B4-BE49-F238E27FC236}">
                <a16:creationId xmlns:a16="http://schemas.microsoft.com/office/drawing/2014/main" id="{60162BE9-DB26-EA71-8A44-6312ABE660B0}"/>
              </a:ext>
            </a:extLst>
          </p:cNvPr>
          <p:cNvSpPr>
            <a:spLocks noGrp="1"/>
          </p:cNvSpPr>
          <p:nvPr>
            <p:ph idx="1"/>
          </p:nvPr>
        </p:nvSpPr>
        <p:spPr>
          <a:xfrm>
            <a:off x="457200" y="5180582"/>
            <a:ext cx="8229600" cy="1082929"/>
          </a:xfrm>
        </p:spPr>
        <p:txBody>
          <a:bodyPr>
            <a:normAutofit fontScale="77500" lnSpcReduction="20000"/>
          </a:bodyPr>
          <a:lstStyle/>
          <a:p>
            <a:r>
              <a:rPr lang="en-US" dirty="0"/>
              <a:t>At site 8, unexpected congestion occurred while the WFWWF sign was not deployed, resulting in no data for comparison.</a:t>
            </a:r>
          </a:p>
        </p:txBody>
      </p:sp>
    </p:spTree>
    <p:extLst>
      <p:ext uri="{BB962C8B-B14F-4D97-AF65-F5344CB8AC3E}">
        <p14:creationId xmlns:p14="http://schemas.microsoft.com/office/powerpoint/2010/main" val="1401253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08D06-1F4A-48AC-F3A3-6AE19122C529}"/>
              </a:ext>
            </a:extLst>
          </p:cNvPr>
          <p:cNvSpPr>
            <a:spLocks noGrp="1"/>
          </p:cNvSpPr>
          <p:nvPr>
            <p:ph type="title"/>
          </p:nvPr>
        </p:nvSpPr>
        <p:spPr/>
        <p:txBody>
          <a:bodyPr/>
          <a:lstStyle/>
          <a:p>
            <a:r>
              <a:rPr lang="en-US" dirty="0"/>
              <a:t>WFWWF Upstream Data Summary</a:t>
            </a:r>
          </a:p>
        </p:txBody>
      </p:sp>
      <p:sp>
        <p:nvSpPr>
          <p:cNvPr id="4" name="Slide Number Placeholder 3">
            <a:extLst>
              <a:ext uri="{FF2B5EF4-FFF2-40B4-BE49-F238E27FC236}">
                <a16:creationId xmlns:a16="http://schemas.microsoft.com/office/drawing/2014/main" id="{8B445F1B-9968-ADB0-CFF9-0253367408E8}"/>
              </a:ext>
            </a:extLst>
          </p:cNvPr>
          <p:cNvSpPr>
            <a:spLocks noGrp="1"/>
          </p:cNvSpPr>
          <p:nvPr>
            <p:ph type="sldNum" sz="quarter" idx="12"/>
          </p:nvPr>
        </p:nvSpPr>
        <p:spPr>
          <a:xfrm>
            <a:off x="304800" y="6283348"/>
            <a:ext cx="2133600" cy="365125"/>
          </a:xfrm>
        </p:spPr>
        <p:txBody>
          <a:bodyPr/>
          <a:lstStyle/>
          <a:p>
            <a:fld id="{FD00C619-A12B-44D5-B4CA-1E1DD79A8B64}" type="slidenum">
              <a:rPr lang="en-US" smtClean="0">
                <a:solidFill>
                  <a:prstClr val="black"/>
                </a:solidFill>
              </a:rPr>
              <a:pPr/>
              <a:t>15</a:t>
            </a:fld>
            <a:endParaRPr lang="en-US" dirty="0">
              <a:solidFill>
                <a:prstClr val="black"/>
              </a:solidFill>
            </a:endParaRPr>
          </a:p>
        </p:txBody>
      </p:sp>
      <p:sp>
        <p:nvSpPr>
          <p:cNvPr id="6" name="Content Placeholder 2">
            <a:extLst>
              <a:ext uri="{FF2B5EF4-FFF2-40B4-BE49-F238E27FC236}">
                <a16:creationId xmlns:a16="http://schemas.microsoft.com/office/drawing/2014/main" id="{01061B15-B60B-43A0-4EF2-7D0245EB708B}"/>
              </a:ext>
            </a:extLst>
          </p:cNvPr>
          <p:cNvSpPr>
            <a:spLocks noGrp="1"/>
          </p:cNvSpPr>
          <p:nvPr>
            <p:ph idx="1"/>
          </p:nvPr>
        </p:nvSpPr>
        <p:spPr>
          <a:xfrm>
            <a:off x="457200" y="4302148"/>
            <a:ext cx="8229600" cy="1981200"/>
          </a:xfrm>
        </p:spPr>
        <p:txBody>
          <a:bodyPr>
            <a:normAutofit lnSpcReduction="10000"/>
          </a:bodyPr>
          <a:lstStyle/>
          <a:p>
            <a:r>
              <a:rPr lang="en-US" dirty="0"/>
              <a:t>Researchers performed at test of proportions for each site</a:t>
            </a:r>
          </a:p>
          <a:p>
            <a:r>
              <a:rPr lang="en-US" dirty="0"/>
              <a:t>No differences were found in the upstream distraction percentages</a:t>
            </a:r>
          </a:p>
        </p:txBody>
      </p:sp>
      <p:pic>
        <p:nvPicPr>
          <p:cNvPr id="5" name="Picture 4"/>
          <p:cNvPicPr>
            <a:picLocks noChangeAspect="1"/>
          </p:cNvPicPr>
          <p:nvPr/>
        </p:nvPicPr>
        <p:blipFill>
          <a:blip r:embed="rId3"/>
          <a:stretch>
            <a:fillRect/>
          </a:stretch>
        </p:blipFill>
        <p:spPr>
          <a:xfrm>
            <a:off x="1802606" y="1513223"/>
            <a:ext cx="5538788" cy="2367672"/>
          </a:xfrm>
          <a:prstGeom prst="rect">
            <a:avLst/>
          </a:prstGeom>
        </p:spPr>
      </p:pic>
    </p:spTree>
    <p:extLst>
      <p:ext uri="{BB962C8B-B14F-4D97-AF65-F5344CB8AC3E}">
        <p14:creationId xmlns:p14="http://schemas.microsoft.com/office/powerpoint/2010/main" val="458287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708A-C6A1-A899-ABFC-D072BE81753E}"/>
              </a:ext>
            </a:extLst>
          </p:cNvPr>
          <p:cNvSpPr>
            <a:spLocks noGrp="1"/>
          </p:cNvSpPr>
          <p:nvPr>
            <p:ph type="title"/>
          </p:nvPr>
        </p:nvSpPr>
        <p:spPr>
          <a:xfrm>
            <a:off x="409575" y="0"/>
            <a:ext cx="8229600" cy="1143000"/>
          </a:xfrm>
        </p:spPr>
        <p:txBody>
          <a:bodyPr>
            <a:normAutofit fontScale="90000"/>
          </a:bodyPr>
          <a:lstStyle/>
          <a:p>
            <a:r>
              <a:rPr lang="en-US" dirty="0"/>
              <a:t>WFWWF Downstream Data Summary</a:t>
            </a:r>
          </a:p>
        </p:txBody>
      </p:sp>
      <p:sp>
        <p:nvSpPr>
          <p:cNvPr id="4" name="Slide Number Placeholder 3">
            <a:extLst>
              <a:ext uri="{FF2B5EF4-FFF2-40B4-BE49-F238E27FC236}">
                <a16:creationId xmlns:a16="http://schemas.microsoft.com/office/drawing/2014/main" id="{76078126-9FD3-8CE3-F465-2EC80D5FF568}"/>
              </a:ext>
            </a:extLst>
          </p:cNvPr>
          <p:cNvSpPr>
            <a:spLocks noGrp="1"/>
          </p:cNvSpPr>
          <p:nvPr>
            <p:ph type="sldNum" sz="quarter" idx="12"/>
          </p:nvPr>
        </p:nvSpPr>
        <p:spPr>
          <a:xfrm>
            <a:off x="228600" y="6248400"/>
            <a:ext cx="2133600" cy="365125"/>
          </a:xfrm>
        </p:spPr>
        <p:txBody>
          <a:bodyPr/>
          <a:lstStyle/>
          <a:p>
            <a:fld id="{FD00C619-A12B-44D5-B4CA-1E1DD79A8B64}" type="slidenum">
              <a:rPr lang="en-US" smtClean="0">
                <a:solidFill>
                  <a:prstClr val="black"/>
                </a:solidFill>
              </a:rPr>
              <a:pPr/>
              <a:t>16</a:t>
            </a:fld>
            <a:endParaRPr lang="en-US" dirty="0">
              <a:solidFill>
                <a:prstClr val="black"/>
              </a:solidFill>
            </a:endParaRPr>
          </a:p>
        </p:txBody>
      </p:sp>
      <p:graphicFrame>
        <p:nvGraphicFramePr>
          <p:cNvPr id="7" name="Table 6">
            <a:extLst>
              <a:ext uri="{FF2B5EF4-FFF2-40B4-BE49-F238E27FC236}">
                <a16:creationId xmlns:a16="http://schemas.microsoft.com/office/drawing/2014/main" id="{68634210-79C8-C638-12A3-A47E574C83AA}"/>
              </a:ext>
            </a:extLst>
          </p:cNvPr>
          <p:cNvGraphicFramePr>
            <a:graphicFrameLocks noGrp="1"/>
          </p:cNvGraphicFramePr>
          <p:nvPr>
            <p:extLst>
              <p:ext uri="{D42A27DB-BD31-4B8C-83A1-F6EECF244321}">
                <p14:modId xmlns:p14="http://schemas.microsoft.com/office/powerpoint/2010/main" val="1995867994"/>
              </p:ext>
            </p:extLst>
          </p:nvPr>
        </p:nvGraphicFramePr>
        <p:xfrm>
          <a:off x="895349" y="1040080"/>
          <a:ext cx="7258051" cy="1940313"/>
        </p:xfrm>
        <a:graphic>
          <a:graphicData uri="http://schemas.openxmlformats.org/drawingml/2006/table">
            <a:tbl>
              <a:tblPr firstRow="1" firstCol="1" bandRow="1"/>
              <a:tblGrid>
                <a:gridCol w="781052">
                  <a:extLst>
                    <a:ext uri="{9D8B030D-6E8A-4147-A177-3AD203B41FA5}">
                      <a16:colId xmlns:a16="http://schemas.microsoft.com/office/drawing/2014/main" val="3261625366"/>
                    </a:ext>
                  </a:extLst>
                </a:gridCol>
                <a:gridCol w="1447800">
                  <a:extLst>
                    <a:ext uri="{9D8B030D-6E8A-4147-A177-3AD203B41FA5}">
                      <a16:colId xmlns:a16="http://schemas.microsoft.com/office/drawing/2014/main" val="2363183276"/>
                    </a:ext>
                  </a:extLst>
                </a:gridCol>
                <a:gridCol w="1600200">
                  <a:extLst>
                    <a:ext uri="{9D8B030D-6E8A-4147-A177-3AD203B41FA5}">
                      <a16:colId xmlns:a16="http://schemas.microsoft.com/office/drawing/2014/main" val="1932703360"/>
                    </a:ext>
                  </a:extLst>
                </a:gridCol>
                <a:gridCol w="1905000">
                  <a:extLst>
                    <a:ext uri="{9D8B030D-6E8A-4147-A177-3AD203B41FA5}">
                      <a16:colId xmlns:a16="http://schemas.microsoft.com/office/drawing/2014/main" val="3627050707"/>
                    </a:ext>
                  </a:extLst>
                </a:gridCol>
                <a:gridCol w="1523999">
                  <a:extLst>
                    <a:ext uri="{9D8B030D-6E8A-4147-A177-3AD203B41FA5}">
                      <a16:colId xmlns:a16="http://schemas.microsoft.com/office/drawing/2014/main" val="1254976394"/>
                    </a:ext>
                  </a:extLst>
                </a:gridCol>
              </a:tblGrid>
              <a:tr h="457455">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rPr>
                        <a:t>Site No.</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WFWWF Warning Sign Deployed </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rPr>
                        <a:t>Total No. of Drivers Observed</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rPr>
                        <a:t>Number and Percentage of Distracted Drivers</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Work Operation Visible</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0550034"/>
                  </a:ext>
                </a:extLst>
              </a:tr>
              <a:tr h="247143">
                <a:tc rowSpan="2">
                  <a:txBody>
                    <a:bodyPr/>
                    <a:lstStyle/>
                    <a:p>
                      <a:pPr marL="0" marR="0" algn="ctr">
                        <a:lnSpc>
                          <a:spcPct val="115000"/>
                        </a:lnSpc>
                        <a:spcBef>
                          <a:spcPts val="0"/>
                        </a:spcBef>
                        <a:spcAft>
                          <a:spcPts val="0"/>
                        </a:spcAft>
                        <a:tabLst>
                          <a:tab pos="215900" algn="dec"/>
                        </a:tabLst>
                      </a:pPr>
                      <a:r>
                        <a:rPr lang="en-US" sz="1200">
                          <a:effectLst/>
                          <a:latin typeface="Times New Roman" panose="02020603050405020304" pitchFamily="18" charset="0"/>
                          <a:ea typeface="Times New Roman" panose="02020603050405020304" pitchFamily="18" charset="0"/>
                        </a:rPr>
                        <a:t>5</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73100" algn="dec"/>
                        </a:tabLst>
                      </a:pPr>
                      <a:r>
                        <a:rPr lang="en-US" sz="1200">
                          <a:effectLst/>
                          <a:latin typeface="Times New Roman" panose="02020603050405020304" pitchFamily="18" charset="0"/>
                          <a:ea typeface="Times New Roman" panose="02020603050405020304" pitchFamily="18" charset="0"/>
                        </a:rPr>
                        <a:t>449</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30250" algn="dec"/>
                        </a:tabLst>
                      </a:pPr>
                      <a:r>
                        <a:rPr lang="en-US" sz="1200">
                          <a:effectLst/>
                          <a:latin typeface="Times New Roman" panose="02020603050405020304" pitchFamily="18" charset="0"/>
                          <a:ea typeface="Times New Roman" panose="02020603050405020304" pitchFamily="18" charset="0"/>
                        </a:rPr>
                        <a:t>103 (23%)</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359233"/>
                  </a:ext>
                </a:extLst>
              </a:tr>
              <a:tr h="247143">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73100" algn="dec"/>
                        </a:tabLst>
                      </a:pPr>
                      <a:r>
                        <a:rPr lang="en-US" sz="1200" dirty="0">
                          <a:effectLst/>
                          <a:latin typeface="Times New Roman" panose="02020603050405020304" pitchFamily="18" charset="0"/>
                          <a:ea typeface="Times New Roman" panose="02020603050405020304" pitchFamily="18" charset="0"/>
                        </a:rPr>
                        <a:t>447</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30250" algn="dec"/>
                        </a:tabLst>
                      </a:pPr>
                      <a:r>
                        <a:rPr lang="en-US" sz="1200" dirty="0">
                          <a:effectLst/>
                          <a:latin typeface="Times New Roman" panose="02020603050405020304" pitchFamily="18" charset="0"/>
                          <a:ea typeface="Times New Roman" panose="02020603050405020304" pitchFamily="18" charset="0"/>
                        </a:rPr>
                        <a:t>115 (26%)</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714653"/>
                  </a:ext>
                </a:extLst>
              </a:tr>
              <a:tr h="247143">
                <a:tc rowSpan="2">
                  <a:txBody>
                    <a:bodyPr/>
                    <a:lstStyle/>
                    <a:p>
                      <a:pPr marL="0" marR="0" algn="ctr">
                        <a:lnSpc>
                          <a:spcPct val="115000"/>
                        </a:lnSpc>
                        <a:spcBef>
                          <a:spcPts val="0"/>
                        </a:spcBef>
                        <a:spcAft>
                          <a:spcPts val="0"/>
                        </a:spcAft>
                        <a:tabLst>
                          <a:tab pos="215900" algn="dec"/>
                        </a:tabLst>
                      </a:pPr>
                      <a:r>
                        <a:rPr lang="en-US" sz="1200">
                          <a:effectLst/>
                          <a:latin typeface="Times New Roman" panose="02020603050405020304" pitchFamily="18" charset="0"/>
                          <a:ea typeface="Times New Roman" panose="02020603050405020304" pitchFamily="18" charset="0"/>
                        </a:rPr>
                        <a:t>6</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Yes</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73100" algn="dec"/>
                        </a:tabLst>
                      </a:pPr>
                      <a:r>
                        <a:rPr lang="en-US" sz="1200" dirty="0">
                          <a:effectLst/>
                          <a:latin typeface="Times New Roman" panose="02020603050405020304" pitchFamily="18" charset="0"/>
                          <a:ea typeface="Times New Roman" panose="02020603050405020304" pitchFamily="18" charset="0"/>
                        </a:rPr>
                        <a:t>344</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30250" algn="dec"/>
                        </a:tabLst>
                      </a:pPr>
                      <a:r>
                        <a:rPr lang="en-US" sz="1200">
                          <a:effectLst/>
                          <a:latin typeface="Times New Roman" panose="02020603050405020304" pitchFamily="18" charset="0"/>
                          <a:ea typeface="Times New Roman" panose="02020603050405020304" pitchFamily="18" charset="0"/>
                        </a:rPr>
                        <a:t>82 (23%)</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886754"/>
                  </a:ext>
                </a:extLst>
              </a:tr>
              <a:tr h="247143">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73100" algn="dec"/>
                        </a:tabLst>
                      </a:pPr>
                      <a:r>
                        <a:rPr lang="en-US" sz="1200">
                          <a:effectLst/>
                          <a:latin typeface="Times New Roman" panose="02020603050405020304" pitchFamily="18" charset="0"/>
                          <a:ea typeface="Times New Roman" panose="02020603050405020304" pitchFamily="18" charset="0"/>
                        </a:rPr>
                        <a:t>287</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30250" algn="dec"/>
                        </a:tabLst>
                      </a:pPr>
                      <a:r>
                        <a:rPr lang="en-US" sz="1200">
                          <a:effectLst/>
                          <a:latin typeface="Times New Roman" panose="02020603050405020304" pitchFamily="18" charset="0"/>
                          <a:ea typeface="Times New Roman" panose="02020603050405020304" pitchFamily="18" charset="0"/>
                        </a:rPr>
                        <a:t>67 (23%)</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141522"/>
                  </a:ext>
                </a:extLst>
              </a:tr>
              <a:tr h="247143">
                <a:tc rowSpan="2">
                  <a:txBody>
                    <a:bodyPr/>
                    <a:lstStyle/>
                    <a:p>
                      <a:pPr marL="0" marR="0" algn="ctr">
                        <a:lnSpc>
                          <a:spcPct val="115000"/>
                        </a:lnSpc>
                        <a:spcBef>
                          <a:spcPts val="0"/>
                        </a:spcBef>
                        <a:spcAft>
                          <a:spcPts val="0"/>
                        </a:spcAft>
                        <a:tabLst>
                          <a:tab pos="215900" algn="dec"/>
                        </a:tabLst>
                      </a:pPr>
                      <a:r>
                        <a:rPr lang="en-US" sz="1200">
                          <a:effectLst/>
                          <a:latin typeface="Times New Roman" panose="02020603050405020304" pitchFamily="18" charset="0"/>
                          <a:ea typeface="Times New Roman" panose="02020603050405020304" pitchFamily="18" charset="0"/>
                        </a:rPr>
                        <a:t>7</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73100" algn="dec"/>
                        </a:tabLst>
                      </a:pPr>
                      <a:r>
                        <a:rPr lang="en-US" sz="1200" dirty="0">
                          <a:effectLst/>
                          <a:latin typeface="Times New Roman" panose="02020603050405020304" pitchFamily="18" charset="0"/>
                          <a:ea typeface="Times New Roman" panose="02020603050405020304" pitchFamily="18" charset="0"/>
                        </a:rPr>
                        <a:t>274</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30250" algn="dec"/>
                        </a:tabLst>
                      </a:pPr>
                      <a:r>
                        <a:rPr lang="en-US" sz="1200">
                          <a:effectLst/>
                          <a:latin typeface="Times New Roman" panose="02020603050405020304" pitchFamily="18" charset="0"/>
                          <a:ea typeface="Times New Roman" panose="02020603050405020304" pitchFamily="18" charset="0"/>
                        </a:rPr>
                        <a:t>42 (15%)</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483149"/>
                  </a:ext>
                </a:extLst>
              </a:tr>
              <a:tr h="247143">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73100" algn="dec"/>
                        </a:tabLst>
                      </a:pPr>
                      <a:r>
                        <a:rPr lang="en-US" sz="1200">
                          <a:effectLst/>
                          <a:latin typeface="Times New Roman" panose="02020603050405020304" pitchFamily="18" charset="0"/>
                          <a:ea typeface="Times New Roman" panose="02020603050405020304" pitchFamily="18" charset="0"/>
                        </a:rPr>
                        <a:t>217</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30250" algn="dec"/>
                        </a:tabLst>
                      </a:pPr>
                      <a:r>
                        <a:rPr lang="en-US" sz="1200">
                          <a:effectLst/>
                          <a:latin typeface="Times New Roman" panose="02020603050405020304" pitchFamily="18" charset="0"/>
                          <a:ea typeface="Times New Roman" panose="02020603050405020304" pitchFamily="18" charset="0"/>
                        </a:rPr>
                        <a:t>49 (23%)</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Yes</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439009"/>
                  </a:ext>
                </a:extLst>
              </a:tr>
            </a:tbl>
          </a:graphicData>
        </a:graphic>
      </p:graphicFrame>
      <p:sp>
        <p:nvSpPr>
          <p:cNvPr id="5" name="Title 1">
            <a:extLst>
              <a:ext uri="{FF2B5EF4-FFF2-40B4-BE49-F238E27FC236}">
                <a16:creationId xmlns:a16="http://schemas.microsoft.com/office/drawing/2014/main" id="{958F4A5E-30BF-3AE1-59BB-E3A905E89B4C}"/>
              </a:ext>
            </a:extLst>
          </p:cNvPr>
          <p:cNvSpPr txBox="1">
            <a:spLocks/>
          </p:cNvSpPr>
          <p:nvPr/>
        </p:nvSpPr>
        <p:spPr>
          <a:xfrm>
            <a:off x="409574" y="3124200"/>
            <a:ext cx="8229600" cy="1143000"/>
          </a:xfrm>
          <a:prstGeom prst="rect">
            <a:avLst/>
          </a:prstGeom>
        </p:spPr>
        <p:txBody>
          <a:bodyPr vert="horz" lIns="91440" tIns="45720" rIns="91440" bIns="45720" rtlCol="0" anchor="ctr">
            <a:normAutofit fontScale="90000" lnSpcReduction="20000"/>
          </a:bodyPr>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US" dirty="0"/>
              <a:t>Comparison of Upstream &amp; Downstream TPRS Data</a:t>
            </a:r>
          </a:p>
        </p:txBody>
      </p:sp>
      <mc:AlternateContent xmlns:mc="http://schemas.openxmlformats.org/markup-compatibility/2006" xmlns:a14="http://schemas.microsoft.com/office/drawing/2010/main">
        <mc:Choice Requires="a14">
          <p:graphicFrame>
            <p:nvGraphicFramePr>
              <p:cNvPr id="9" name="Content Placeholder 6">
                <a:extLst>
                  <a:ext uri="{FF2B5EF4-FFF2-40B4-BE49-F238E27FC236}">
                    <a16:creationId xmlns:a16="http://schemas.microsoft.com/office/drawing/2014/main" id="{DC4844E6-9CE0-8E01-9BBE-27A7047DB14C}"/>
                  </a:ext>
                </a:extLst>
              </p:cNvPr>
              <p:cNvGraphicFramePr>
                <a:graphicFrameLocks noGrp="1"/>
              </p:cNvGraphicFramePr>
              <p:nvPr>
                <p:ph idx="1"/>
                <p:extLst>
                  <p:ext uri="{D42A27DB-BD31-4B8C-83A1-F6EECF244321}">
                    <p14:modId xmlns:p14="http://schemas.microsoft.com/office/powerpoint/2010/main" val="1311966539"/>
                  </p:ext>
                </p:extLst>
              </p:nvPr>
            </p:nvGraphicFramePr>
            <p:xfrm>
              <a:off x="533401" y="4317916"/>
              <a:ext cx="7915835" cy="1930485"/>
            </p:xfrm>
            <a:graphic>
              <a:graphicData uri="http://schemas.openxmlformats.org/drawingml/2006/table">
                <a:tbl>
                  <a:tblPr firstRow="1" firstCol="1" bandRow="1"/>
                  <a:tblGrid>
                    <a:gridCol w="1759075">
                      <a:extLst>
                        <a:ext uri="{9D8B030D-6E8A-4147-A177-3AD203B41FA5}">
                          <a16:colId xmlns:a16="http://schemas.microsoft.com/office/drawing/2014/main" val="436237552"/>
                        </a:ext>
                      </a:extLst>
                    </a:gridCol>
                    <a:gridCol w="1759075">
                      <a:extLst>
                        <a:ext uri="{9D8B030D-6E8A-4147-A177-3AD203B41FA5}">
                          <a16:colId xmlns:a16="http://schemas.microsoft.com/office/drawing/2014/main" val="3122937975"/>
                        </a:ext>
                      </a:extLst>
                    </a:gridCol>
                    <a:gridCol w="1465895">
                      <a:extLst>
                        <a:ext uri="{9D8B030D-6E8A-4147-A177-3AD203B41FA5}">
                          <a16:colId xmlns:a16="http://schemas.microsoft.com/office/drawing/2014/main" val="2183162349"/>
                        </a:ext>
                      </a:extLst>
                    </a:gridCol>
                    <a:gridCol w="1465895">
                      <a:extLst>
                        <a:ext uri="{9D8B030D-6E8A-4147-A177-3AD203B41FA5}">
                          <a16:colId xmlns:a16="http://schemas.microsoft.com/office/drawing/2014/main" val="3465772689"/>
                        </a:ext>
                      </a:extLst>
                    </a:gridCol>
                    <a:gridCol w="1465895">
                      <a:extLst>
                        <a:ext uri="{9D8B030D-6E8A-4147-A177-3AD203B41FA5}">
                          <a16:colId xmlns:a16="http://schemas.microsoft.com/office/drawing/2014/main" val="2512673948"/>
                        </a:ext>
                      </a:extLst>
                    </a:gridCol>
                  </a:tblGrid>
                  <a:tr h="456051">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Site No.</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WFWWF Warning Sign Deployed </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Upstream Percentage, </a:t>
                          </a:r>
                          <a14:m>
                            <m:oMath xmlns:m="http://schemas.openxmlformats.org/officeDocument/2006/math">
                              <m:sSub>
                                <m:sSubPr>
                                  <m:ctrlPr>
                                    <a:rPr lang="en-US" sz="1200" b="1" i="1">
                                      <a:effectLst/>
                                      <a:latin typeface="Cambria Math" panose="02040503050406030204" pitchFamily="18" charset="0"/>
                                      <a:ea typeface="Times New Roman" panose="02020603050405020304" pitchFamily="18" charset="0"/>
                                    </a:rPr>
                                  </m:ctrlPr>
                                </m:sSubPr>
                                <m:e>
                                  <m:r>
                                    <a:rPr lang="en-US" sz="1200" b="1" i="1">
                                      <a:effectLst/>
                                      <a:latin typeface="Cambria Math" panose="02040503050406030204" pitchFamily="18" charset="0"/>
                                      <a:ea typeface="Times New Roman" panose="02020603050405020304" pitchFamily="18" charset="0"/>
                                    </a:rPr>
                                    <m:t>𝒑</m:t>
                                  </m:r>
                                </m:e>
                                <m:sub>
                                  <m:r>
                                    <a:rPr lang="en-US" sz="1200" b="1" i="1">
                                      <a:effectLst/>
                                      <a:latin typeface="Cambria Math" panose="02040503050406030204" pitchFamily="18" charset="0"/>
                                      <a:ea typeface="Times New Roman" panose="02020603050405020304" pitchFamily="18" charset="0"/>
                                    </a:rPr>
                                    <m:t>𝟏</m:t>
                                  </m:r>
                                </m:sub>
                              </m:sSub>
                            </m:oMath>
                          </a14:m>
                          <a:endParaRPr lang="en-US" sz="1200" b="1" dirty="0">
                            <a:effectLst/>
                            <a:latin typeface="Times New Roman" panose="02020603050405020304" pitchFamily="18" charset="0"/>
                            <a:ea typeface="Times New Roman" panose="02020603050405020304" pitchFamily="18" charset="0"/>
                          </a:endParaRP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Downstream Percentage, </a:t>
                          </a:r>
                          <a14:m>
                            <m:oMath xmlns:m="http://schemas.openxmlformats.org/officeDocument/2006/math">
                              <m:sSub>
                                <m:sSubPr>
                                  <m:ctrlPr>
                                    <a:rPr lang="en-US" sz="1200" b="1" i="1">
                                      <a:effectLst/>
                                      <a:latin typeface="Cambria Math" panose="02040503050406030204" pitchFamily="18" charset="0"/>
                                      <a:ea typeface="Times New Roman" panose="02020603050405020304" pitchFamily="18" charset="0"/>
                                    </a:rPr>
                                  </m:ctrlPr>
                                </m:sSubPr>
                                <m:e>
                                  <m:r>
                                    <a:rPr lang="en-US" sz="1200" b="1" i="1">
                                      <a:effectLst/>
                                      <a:latin typeface="Cambria Math" panose="02040503050406030204" pitchFamily="18" charset="0"/>
                                      <a:ea typeface="Times New Roman" panose="02020603050405020304" pitchFamily="18" charset="0"/>
                                    </a:rPr>
                                    <m:t>𝒑</m:t>
                                  </m:r>
                                </m:e>
                                <m:sub>
                                  <m:r>
                                    <a:rPr lang="en-US" sz="1200" b="1" i="1">
                                      <a:effectLst/>
                                      <a:latin typeface="Cambria Math" panose="02040503050406030204" pitchFamily="18" charset="0"/>
                                      <a:ea typeface="Times New Roman" panose="02020603050405020304" pitchFamily="18" charset="0"/>
                                    </a:rPr>
                                    <m:t>𝟐</m:t>
                                  </m:r>
                                </m:sub>
                              </m:sSub>
                            </m:oMath>
                          </a14:m>
                          <a:endParaRPr lang="en-US" sz="1200" b="1" dirty="0">
                            <a:effectLst/>
                            <a:latin typeface="Times New Roman" panose="02020603050405020304" pitchFamily="18" charset="0"/>
                            <a:ea typeface="Times New Roman" panose="02020603050405020304" pitchFamily="18" charset="0"/>
                          </a:endParaRP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Change in Percentage, </a:t>
                          </a:r>
                          <a14:m>
                            <m:oMath xmlns:m="http://schemas.openxmlformats.org/officeDocument/2006/math">
                              <m:r>
                                <a:rPr lang="en-US" sz="1200" b="1" i="1">
                                  <a:effectLst/>
                                  <a:latin typeface="Cambria Math" panose="02040503050406030204" pitchFamily="18" charset="0"/>
                                  <a:ea typeface="Times New Roman" panose="02020603050405020304" pitchFamily="18" charset="0"/>
                                </a:rPr>
                                <m:t>∆</m:t>
                              </m:r>
                              <m:r>
                                <a:rPr lang="en-US" sz="1200" b="1" i="1">
                                  <a:effectLst/>
                                  <a:latin typeface="Cambria Math" panose="02040503050406030204" pitchFamily="18" charset="0"/>
                                  <a:ea typeface="Times New Roman" panose="02020603050405020304" pitchFamily="18" charset="0"/>
                                </a:rPr>
                                <m:t>𝒑</m:t>
                              </m:r>
                            </m:oMath>
                          </a14:m>
                          <a:endParaRPr lang="en-US" sz="1200" b="1" dirty="0">
                            <a:effectLst/>
                            <a:latin typeface="Times New Roman" panose="02020603050405020304" pitchFamily="18" charset="0"/>
                            <a:ea typeface="Times New Roman" panose="02020603050405020304" pitchFamily="18" charset="0"/>
                          </a:endParaRP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285184"/>
                      </a:ext>
                    </a:extLst>
                  </a:tr>
                  <a:tr h="245739">
                    <a:tc rowSpan="2">
                      <a:txBody>
                        <a:bodyPr/>
                        <a:lstStyle/>
                        <a:p>
                          <a:pPr marL="0" marR="0" algn="ctr">
                            <a:lnSpc>
                              <a:spcPct val="115000"/>
                            </a:lnSpc>
                            <a:spcBef>
                              <a:spcPts val="0"/>
                            </a:spcBef>
                            <a:spcAft>
                              <a:spcPts val="0"/>
                            </a:spcAft>
                            <a:tabLst>
                              <a:tab pos="273050" algn="dec"/>
                            </a:tabLst>
                          </a:pPr>
                          <a:r>
                            <a:rPr lang="en-US" sz="1200">
                              <a:effectLst/>
                              <a:latin typeface="Times New Roman" panose="02020603050405020304" pitchFamily="18" charset="0"/>
                              <a:ea typeface="Times New Roman" panose="02020603050405020304" pitchFamily="18" charset="0"/>
                            </a:rPr>
                            <a:t>5</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58800" algn="dec"/>
                            </a:tabLst>
                          </a:pPr>
                          <a:r>
                            <a:rPr lang="en-US" sz="1200">
                              <a:effectLst/>
                              <a:latin typeface="Times New Roman" panose="02020603050405020304" pitchFamily="18" charset="0"/>
                              <a:ea typeface="Times New Roman" panose="02020603050405020304" pitchFamily="18" charset="0"/>
                            </a:rPr>
                            <a:t>19%</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23%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+4%</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867382"/>
                      </a:ext>
                    </a:extLst>
                  </a:tr>
                  <a:tr h="245739">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58800" algn="dec"/>
                            </a:tabLst>
                          </a:pPr>
                          <a:r>
                            <a:rPr lang="en-US" sz="1200">
                              <a:effectLst/>
                              <a:latin typeface="Times New Roman" panose="02020603050405020304" pitchFamily="18" charset="0"/>
                              <a:ea typeface="Times New Roman" panose="02020603050405020304" pitchFamily="18" charset="0"/>
                            </a:rPr>
                            <a:t>20%</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26%</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+6%</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8840708"/>
                      </a:ext>
                    </a:extLst>
                  </a:tr>
                  <a:tr h="245739">
                    <a:tc rowSpan="2">
                      <a:txBody>
                        <a:bodyPr/>
                        <a:lstStyle/>
                        <a:p>
                          <a:pPr marL="0" marR="0" algn="ctr">
                            <a:lnSpc>
                              <a:spcPct val="115000"/>
                            </a:lnSpc>
                            <a:spcBef>
                              <a:spcPts val="0"/>
                            </a:spcBef>
                            <a:spcAft>
                              <a:spcPts val="0"/>
                            </a:spcAft>
                            <a:tabLst>
                              <a:tab pos="273050" algn="dec"/>
                            </a:tabLst>
                          </a:pPr>
                          <a:r>
                            <a:rPr lang="en-US" sz="1200">
                              <a:effectLst/>
                              <a:latin typeface="Times New Roman" panose="02020603050405020304" pitchFamily="18" charset="0"/>
                              <a:ea typeface="Times New Roman" panose="02020603050405020304" pitchFamily="18" charset="0"/>
                            </a:rPr>
                            <a:t>6</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58800" algn="dec"/>
                            </a:tabLst>
                          </a:pPr>
                          <a:r>
                            <a:rPr lang="en-US" sz="1200">
                              <a:effectLst/>
                              <a:latin typeface="Times New Roman" panose="02020603050405020304" pitchFamily="18" charset="0"/>
                              <a:ea typeface="Times New Roman" panose="02020603050405020304" pitchFamily="18" charset="0"/>
                            </a:rPr>
                            <a:t>23%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23%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0%</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8170979"/>
                      </a:ext>
                    </a:extLst>
                  </a:tr>
                  <a:tr h="245739">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58800" algn="dec"/>
                            </a:tabLst>
                          </a:pPr>
                          <a:r>
                            <a:rPr lang="en-US" sz="1200">
                              <a:effectLst/>
                              <a:latin typeface="Times New Roman" panose="02020603050405020304" pitchFamily="18" charset="0"/>
                              <a:ea typeface="Times New Roman" panose="02020603050405020304" pitchFamily="18" charset="0"/>
                            </a:rPr>
                            <a:t>23%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23%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0%</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685621"/>
                      </a:ext>
                    </a:extLst>
                  </a:tr>
                  <a:tr h="245739">
                    <a:tc rowSpan="2">
                      <a:txBody>
                        <a:bodyPr/>
                        <a:lstStyle/>
                        <a:p>
                          <a:pPr marL="0" marR="0" algn="ctr">
                            <a:lnSpc>
                              <a:spcPct val="115000"/>
                            </a:lnSpc>
                            <a:spcBef>
                              <a:spcPts val="0"/>
                            </a:spcBef>
                            <a:spcAft>
                              <a:spcPts val="0"/>
                            </a:spcAft>
                            <a:tabLst>
                              <a:tab pos="273050" algn="dec"/>
                            </a:tabLst>
                          </a:pPr>
                          <a:r>
                            <a:rPr lang="en-US" sz="1200">
                              <a:effectLst/>
                              <a:latin typeface="Times New Roman" panose="02020603050405020304" pitchFamily="18" charset="0"/>
                              <a:ea typeface="Times New Roman" panose="02020603050405020304" pitchFamily="18" charset="0"/>
                            </a:rPr>
                            <a:t>7</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58800" algn="dec"/>
                            </a:tabLst>
                          </a:pPr>
                          <a:r>
                            <a:rPr lang="en-US" sz="1200">
                              <a:effectLst/>
                              <a:latin typeface="Times New Roman" panose="02020603050405020304" pitchFamily="18" charset="0"/>
                              <a:ea typeface="Times New Roman" panose="02020603050405020304" pitchFamily="18" charset="0"/>
                            </a:rPr>
                            <a:t>15%</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15%</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0%</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273916"/>
                      </a:ext>
                    </a:extLst>
                  </a:tr>
                  <a:tr h="245739">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58800" algn="dec"/>
                            </a:tabLst>
                          </a:pPr>
                          <a:r>
                            <a:rPr lang="en-US" sz="1200">
                              <a:effectLst/>
                              <a:latin typeface="Times New Roman" panose="02020603050405020304" pitchFamily="18" charset="0"/>
                              <a:ea typeface="Times New Roman" panose="02020603050405020304" pitchFamily="18" charset="0"/>
                            </a:rPr>
                            <a:t>20%</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23%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dirty="0">
                              <a:effectLst/>
                              <a:latin typeface="Times New Roman" panose="02020603050405020304" pitchFamily="18" charset="0"/>
                              <a:ea typeface="Times New Roman" panose="02020603050405020304" pitchFamily="18" charset="0"/>
                            </a:rPr>
                            <a:t>+3%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698798"/>
                      </a:ext>
                    </a:extLst>
                  </a:tr>
                </a:tbl>
              </a:graphicData>
            </a:graphic>
          </p:graphicFrame>
        </mc:Choice>
        <mc:Fallback xmlns="">
          <p:graphicFrame>
            <p:nvGraphicFramePr>
              <p:cNvPr id="9" name="Content Placeholder 6">
                <a:extLst>
                  <a:ext uri="{FF2B5EF4-FFF2-40B4-BE49-F238E27FC236}">
                    <a16:creationId xmlns:a16="http://schemas.microsoft.com/office/drawing/2014/main" id="{DC4844E6-9CE0-8E01-9BBE-27A7047DB14C}"/>
                  </a:ext>
                </a:extLst>
              </p:cNvPr>
              <p:cNvGraphicFramePr>
                <a:graphicFrameLocks noGrp="1"/>
              </p:cNvGraphicFramePr>
              <p:nvPr>
                <p:ph idx="1"/>
                <p:extLst>
                  <p:ext uri="{D42A27DB-BD31-4B8C-83A1-F6EECF244321}">
                    <p14:modId xmlns:p14="http://schemas.microsoft.com/office/powerpoint/2010/main" val="1311966539"/>
                  </p:ext>
                </p:extLst>
              </p:nvPr>
            </p:nvGraphicFramePr>
            <p:xfrm>
              <a:off x="533401" y="4317916"/>
              <a:ext cx="7915835" cy="1930485"/>
            </p:xfrm>
            <a:graphic>
              <a:graphicData uri="http://schemas.openxmlformats.org/drawingml/2006/table">
                <a:tbl>
                  <a:tblPr firstRow="1" firstCol="1" bandRow="1"/>
                  <a:tblGrid>
                    <a:gridCol w="1759075">
                      <a:extLst>
                        <a:ext uri="{9D8B030D-6E8A-4147-A177-3AD203B41FA5}">
                          <a16:colId xmlns:a16="http://schemas.microsoft.com/office/drawing/2014/main" val="436237552"/>
                        </a:ext>
                      </a:extLst>
                    </a:gridCol>
                    <a:gridCol w="1759075">
                      <a:extLst>
                        <a:ext uri="{9D8B030D-6E8A-4147-A177-3AD203B41FA5}">
                          <a16:colId xmlns:a16="http://schemas.microsoft.com/office/drawing/2014/main" val="3122937975"/>
                        </a:ext>
                      </a:extLst>
                    </a:gridCol>
                    <a:gridCol w="1465895">
                      <a:extLst>
                        <a:ext uri="{9D8B030D-6E8A-4147-A177-3AD203B41FA5}">
                          <a16:colId xmlns:a16="http://schemas.microsoft.com/office/drawing/2014/main" val="2183162349"/>
                        </a:ext>
                      </a:extLst>
                    </a:gridCol>
                    <a:gridCol w="1465895">
                      <a:extLst>
                        <a:ext uri="{9D8B030D-6E8A-4147-A177-3AD203B41FA5}">
                          <a16:colId xmlns:a16="http://schemas.microsoft.com/office/drawing/2014/main" val="3465772689"/>
                        </a:ext>
                      </a:extLst>
                    </a:gridCol>
                    <a:gridCol w="1465895">
                      <a:extLst>
                        <a:ext uri="{9D8B030D-6E8A-4147-A177-3AD203B41FA5}">
                          <a16:colId xmlns:a16="http://schemas.microsoft.com/office/drawing/2014/main" val="2512673948"/>
                        </a:ext>
                      </a:extLst>
                    </a:gridCol>
                  </a:tblGrid>
                  <a:tr h="456051">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Site No.</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WFWWF Warning Sign Deployed </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40249" t="-4000" r="-200415" b="-336000"/>
                          </a:stretch>
                        </a:blipFill>
                      </a:tcPr>
                    </a:tc>
                    <a:tc>
                      <a:txBody>
                        <a:bodyPr/>
                        <a:lstStyle/>
                        <a:p>
                          <a:endParaRPr lang="en-US"/>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41667" t="-4000" r="-101250" b="-336000"/>
                          </a:stretch>
                        </a:blipFill>
                      </a:tcPr>
                    </a:tc>
                    <a:tc>
                      <a:txBody>
                        <a:bodyPr/>
                        <a:lstStyle/>
                        <a:p>
                          <a:endParaRPr lang="en-US"/>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39834" t="-4000" r="-830" b="-336000"/>
                          </a:stretch>
                        </a:blipFill>
                      </a:tcPr>
                    </a:tc>
                    <a:extLst>
                      <a:ext uri="{0D108BD9-81ED-4DB2-BD59-A6C34878D82A}">
                        <a16:rowId xmlns:a16="http://schemas.microsoft.com/office/drawing/2014/main" val="1613285184"/>
                      </a:ext>
                    </a:extLst>
                  </a:tr>
                  <a:tr h="245739">
                    <a:tc rowSpan="2">
                      <a:txBody>
                        <a:bodyPr/>
                        <a:lstStyle/>
                        <a:p>
                          <a:pPr marL="0" marR="0" algn="ctr">
                            <a:lnSpc>
                              <a:spcPct val="115000"/>
                            </a:lnSpc>
                            <a:spcBef>
                              <a:spcPts val="0"/>
                            </a:spcBef>
                            <a:spcAft>
                              <a:spcPts val="0"/>
                            </a:spcAft>
                            <a:tabLst>
                              <a:tab pos="273050" algn="dec"/>
                            </a:tabLst>
                          </a:pPr>
                          <a:r>
                            <a:rPr lang="en-US" sz="1200">
                              <a:effectLst/>
                              <a:latin typeface="Times New Roman" panose="02020603050405020304" pitchFamily="18" charset="0"/>
                              <a:ea typeface="Times New Roman" panose="02020603050405020304" pitchFamily="18" charset="0"/>
                            </a:rPr>
                            <a:t>5</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58800" algn="dec"/>
                            </a:tabLst>
                          </a:pPr>
                          <a:r>
                            <a:rPr lang="en-US" sz="1200">
                              <a:effectLst/>
                              <a:latin typeface="Times New Roman" panose="02020603050405020304" pitchFamily="18" charset="0"/>
                              <a:ea typeface="Times New Roman" panose="02020603050405020304" pitchFamily="18" charset="0"/>
                            </a:rPr>
                            <a:t>19%</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23%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+4%</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867382"/>
                      </a:ext>
                    </a:extLst>
                  </a:tr>
                  <a:tr h="245739">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58800" algn="dec"/>
                            </a:tabLst>
                          </a:pPr>
                          <a:r>
                            <a:rPr lang="en-US" sz="1200">
                              <a:effectLst/>
                              <a:latin typeface="Times New Roman" panose="02020603050405020304" pitchFamily="18" charset="0"/>
                              <a:ea typeface="Times New Roman" panose="02020603050405020304" pitchFamily="18" charset="0"/>
                            </a:rPr>
                            <a:t>20%</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26%</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+6%</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8840708"/>
                      </a:ext>
                    </a:extLst>
                  </a:tr>
                  <a:tr h="245739">
                    <a:tc rowSpan="2">
                      <a:txBody>
                        <a:bodyPr/>
                        <a:lstStyle/>
                        <a:p>
                          <a:pPr marL="0" marR="0" algn="ctr">
                            <a:lnSpc>
                              <a:spcPct val="115000"/>
                            </a:lnSpc>
                            <a:spcBef>
                              <a:spcPts val="0"/>
                            </a:spcBef>
                            <a:spcAft>
                              <a:spcPts val="0"/>
                            </a:spcAft>
                            <a:tabLst>
                              <a:tab pos="273050" algn="dec"/>
                            </a:tabLst>
                          </a:pPr>
                          <a:r>
                            <a:rPr lang="en-US" sz="1200">
                              <a:effectLst/>
                              <a:latin typeface="Times New Roman" panose="02020603050405020304" pitchFamily="18" charset="0"/>
                              <a:ea typeface="Times New Roman" panose="02020603050405020304" pitchFamily="18" charset="0"/>
                            </a:rPr>
                            <a:t>6</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58800" algn="dec"/>
                            </a:tabLst>
                          </a:pPr>
                          <a:r>
                            <a:rPr lang="en-US" sz="1200">
                              <a:effectLst/>
                              <a:latin typeface="Times New Roman" panose="02020603050405020304" pitchFamily="18" charset="0"/>
                              <a:ea typeface="Times New Roman" panose="02020603050405020304" pitchFamily="18" charset="0"/>
                            </a:rPr>
                            <a:t>23%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23%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0%</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8170979"/>
                      </a:ext>
                    </a:extLst>
                  </a:tr>
                  <a:tr h="245739">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58800" algn="dec"/>
                            </a:tabLst>
                          </a:pPr>
                          <a:r>
                            <a:rPr lang="en-US" sz="1200">
                              <a:effectLst/>
                              <a:latin typeface="Times New Roman" panose="02020603050405020304" pitchFamily="18" charset="0"/>
                              <a:ea typeface="Times New Roman" panose="02020603050405020304" pitchFamily="18" charset="0"/>
                            </a:rPr>
                            <a:t>23%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23%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0%</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685621"/>
                      </a:ext>
                    </a:extLst>
                  </a:tr>
                  <a:tr h="245739">
                    <a:tc rowSpan="2">
                      <a:txBody>
                        <a:bodyPr/>
                        <a:lstStyle/>
                        <a:p>
                          <a:pPr marL="0" marR="0" algn="ctr">
                            <a:lnSpc>
                              <a:spcPct val="115000"/>
                            </a:lnSpc>
                            <a:spcBef>
                              <a:spcPts val="0"/>
                            </a:spcBef>
                            <a:spcAft>
                              <a:spcPts val="0"/>
                            </a:spcAft>
                            <a:tabLst>
                              <a:tab pos="273050" algn="dec"/>
                            </a:tabLst>
                          </a:pPr>
                          <a:r>
                            <a:rPr lang="en-US" sz="1200">
                              <a:effectLst/>
                              <a:latin typeface="Times New Roman" panose="02020603050405020304" pitchFamily="18" charset="0"/>
                              <a:ea typeface="Times New Roman" panose="02020603050405020304" pitchFamily="18" charset="0"/>
                            </a:rPr>
                            <a:t>7</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58800" algn="dec"/>
                            </a:tabLst>
                          </a:pPr>
                          <a:r>
                            <a:rPr lang="en-US" sz="1200">
                              <a:effectLst/>
                              <a:latin typeface="Times New Roman" panose="02020603050405020304" pitchFamily="18" charset="0"/>
                              <a:ea typeface="Times New Roman" panose="02020603050405020304" pitchFamily="18" charset="0"/>
                            </a:rPr>
                            <a:t>15%</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15%</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0%</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273916"/>
                      </a:ext>
                    </a:extLst>
                  </a:tr>
                  <a:tr h="245739">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58800" algn="dec"/>
                            </a:tabLst>
                          </a:pPr>
                          <a:r>
                            <a:rPr lang="en-US" sz="1200">
                              <a:effectLst/>
                              <a:latin typeface="Times New Roman" panose="02020603050405020304" pitchFamily="18" charset="0"/>
                              <a:ea typeface="Times New Roman" panose="02020603050405020304" pitchFamily="18" charset="0"/>
                            </a:rPr>
                            <a:t>20%</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23%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dirty="0">
                              <a:effectLst/>
                              <a:latin typeface="Times New Roman" panose="02020603050405020304" pitchFamily="18" charset="0"/>
                              <a:ea typeface="Times New Roman" panose="02020603050405020304" pitchFamily="18" charset="0"/>
                            </a:rPr>
                            <a:t>+3%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69879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Content Placeholder 6">
                <a:extLst>
                  <a:ext uri="{FF2B5EF4-FFF2-40B4-BE49-F238E27FC236}">
                    <a16:creationId xmlns:a16="http://schemas.microsoft.com/office/drawing/2014/main" id="{DC4844E6-9CE0-8E01-9BBE-27A7047DB14C}"/>
                  </a:ext>
                </a:extLst>
              </p:cNvPr>
              <p:cNvGraphicFramePr>
                <a:graphicFrameLocks/>
              </p:cNvGraphicFramePr>
              <p:nvPr>
                <p:extLst>
                  <p:ext uri="{D42A27DB-BD31-4B8C-83A1-F6EECF244321}">
                    <p14:modId xmlns:p14="http://schemas.microsoft.com/office/powerpoint/2010/main" val="59216511"/>
                  </p:ext>
                </p:extLst>
              </p:nvPr>
            </p:nvGraphicFramePr>
            <p:xfrm>
              <a:off x="533400" y="4317915"/>
              <a:ext cx="7915835" cy="1930485"/>
            </p:xfrm>
            <a:graphic>
              <a:graphicData uri="http://schemas.openxmlformats.org/drawingml/2006/table">
                <a:tbl>
                  <a:tblPr firstRow="1" firstCol="1" bandRow="1"/>
                  <a:tblGrid>
                    <a:gridCol w="1759075">
                      <a:extLst>
                        <a:ext uri="{9D8B030D-6E8A-4147-A177-3AD203B41FA5}">
                          <a16:colId xmlns:a16="http://schemas.microsoft.com/office/drawing/2014/main" val="436237552"/>
                        </a:ext>
                      </a:extLst>
                    </a:gridCol>
                    <a:gridCol w="1759075">
                      <a:extLst>
                        <a:ext uri="{9D8B030D-6E8A-4147-A177-3AD203B41FA5}">
                          <a16:colId xmlns:a16="http://schemas.microsoft.com/office/drawing/2014/main" val="3122937975"/>
                        </a:ext>
                      </a:extLst>
                    </a:gridCol>
                    <a:gridCol w="1465895">
                      <a:extLst>
                        <a:ext uri="{9D8B030D-6E8A-4147-A177-3AD203B41FA5}">
                          <a16:colId xmlns:a16="http://schemas.microsoft.com/office/drawing/2014/main" val="2183162349"/>
                        </a:ext>
                      </a:extLst>
                    </a:gridCol>
                    <a:gridCol w="1465895">
                      <a:extLst>
                        <a:ext uri="{9D8B030D-6E8A-4147-A177-3AD203B41FA5}">
                          <a16:colId xmlns:a16="http://schemas.microsoft.com/office/drawing/2014/main" val="3465772689"/>
                        </a:ext>
                      </a:extLst>
                    </a:gridCol>
                    <a:gridCol w="1465895">
                      <a:extLst>
                        <a:ext uri="{9D8B030D-6E8A-4147-A177-3AD203B41FA5}">
                          <a16:colId xmlns:a16="http://schemas.microsoft.com/office/drawing/2014/main" val="2512673948"/>
                        </a:ext>
                      </a:extLst>
                    </a:gridCol>
                  </a:tblGrid>
                  <a:tr h="456051">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Site No.</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WFWWF Warning Sign Deployed </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Upstream Percentage, </a:t>
                          </a:r>
                          <a14:m>
                            <m:oMath xmlns:m="http://schemas.openxmlformats.org/officeDocument/2006/math">
                              <m:sSub>
                                <m:sSubPr>
                                  <m:ctrlPr>
                                    <a:rPr lang="en-US" sz="1200" b="1" i="1">
                                      <a:effectLst/>
                                      <a:latin typeface="Cambria Math" panose="02040503050406030204" pitchFamily="18" charset="0"/>
                                      <a:ea typeface="Times New Roman" panose="02020603050405020304" pitchFamily="18" charset="0"/>
                                    </a:rPr>
                                  </m:ctrlPr>
                                </m:sSubPr>
                                <m:e>
                                  <m:r>
                                    <a:rPr lang="en-US" sz="1200" b="1" i="1">
                                      <a:effectLst/>
                                      <a:latin typeface="Cambria Math" panose="02040503050406030204" pitchFamily="18" charset="0"/>
                                      <a:ea typeface="Times New Roman" panose="02020603050405020304" pitchFamily="18" charset="0"/>
                                    </a:rPr>
                                    <m:t>𝒑</m:t>
                                  </m:r>
                                </m:e>
                                <m:sub>
                                  <m:r>
                                    <a:rPr lang="en-US" sz="1200" b="1" i="1">
                                      <a:effectLst/>
                                      <a:latin typeface="Cambria Math" panose="02040503050406030204" pitchFamily="18" charset="0"/>
                                      <a:ea typeface="Times New Roman" panose="02020603050405020304" pitchFamily="18" charset="0"/>
                                    </a:rPr>
                                    <m:t>𝟏</m:t>
                                  </m:r>
                                </m:sub>
                              </m:sSub>
                            </m:oMath>
                          </a14:m>
                          <a:endParaRPr lang="en-US" sz="1200" b="1" dirty="0">
                            <a:effectLst/>
                            <a:latin typeface="Times New Roman" panose="02020603050405020304" pitchFamily="18" charset="0"/>
                            <a:ea typeface="Times New Roman" panose="02020603050405020304" pitchFamily="18" charset="0"/>
                          </a:endParaRP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Downstream Percentage, </a:t>
                          </a:r>
                          <a14:m>
                            <m:oMath xmlns:m="http://schemas.openxmlformats.org/officeDocument/2006/math">
                              <m:sSub>
                                <m:sSubPr>
                                  <m:ctrlPr>
                                    <a:rPr lang="en-US" sz="1200" b="1" i="1">
                                      <a:effectLst/>
                                      <a:latin typeface="Cambria Math" panose="02040503050406030204" pitchFamily="18" charset="0"/>
                                      <a:ea typeface="Times New Roman" panose="02020603050405020304" pitchFamily="18" charset="0"/>
                                    </a:rPr>
                                  </m:ctrlPr>
                                </m:sSubPr>
                                <m:e>
                                  <m:r>
                                    <a:rPr lang="en-US" sz="1200" b="1" i="1">
                                      <a:effectLst/>
                                      <a:latin typeface="Cambria Math" panose="02040503050406030204" pitchFamily="18" charset="0"/>
                                      <a:ea typeface="Times New Roman" panose="02020603050405020304" pitchFamily="18" charset="0"/>
                                    </a:rPr>
                                    <m:t>𝒑</m:t>
                                  </m:r>
                                </m:e>
                                <m:sub>
                                  <m:r>
                                    <a:rPr lang="en-US" sz="1200" b="1" i="1">
                                      <a:effectLst/>
                                      <a:latin typeface="Cambria Math" panose="02040503050406030204" pitchFamily="18" charset="0"/>
                                      <a:ea typeface="Times New Roman" panose="02020603050405020304" pitchFamily="18" charset="0"/>
                                    </a:rPr>
                                    <m:t>𝟐</m:t>
                                  </m:r>
                                </m:sub>
                              </m:sSub>
                            </m:oMath>
                          </a14:m>
                          <a:endParaRPr lang="en-US" sz="1200" b="1" dirty="0">
                            <a:effectLst/>
                            <a:latin typeface="Times New Roman" panose="02020603050405020304" pitchFamily="18" charset="0"/>
                            <a:ea typeface="Times New Roman" panose="02020603050405020304" pitchFamily="18" charset="0"/>
                          </a:endParaRP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Change in Percentage, </a:t>
                          </a:r>
                          <a14:m>
                            <m:oMath xmlns:m="http://schemas.openxmlformats.org/officeDocument/2006/math">
                              <m:r>
                                <a:rPr lang="en-US" sz="1200" b="1" i="1">
                                  <a:effectLst/>
                                  <a:latin typeface="Cambria Math" panose="02040503050406030204" pitchFamily="18" charset="0"/>
                                  <a:ea typeface="Times New Roman" panose="02020603050405020304" pitchFamily="18" charset="0"/>
                                </a:rPr>
                                <m:t>∆</m:t>
                              </m:r>
                              <m:r>
                                <a:rPr lang="en-US" sz="1200" b="1" i="1">
                                  <a:effectLst/>
                                  <a:latin typeface="Cambria Math" panose="02040503050406030204" pitchFamily="18" charset="0"/>
                                  <a:ea typeface="Times New Roman" panose="02020603050405020304" pitchFamily="18" charset="0"/>
                                </a:rPr>
                                <m:t>𝒑</m:t>
                              </m:r>
                            </m:oMath>
                          </a14:m>
                          <a:endParaRPr lang="en-US" sz="1200" b="1" dirty="0">
                            <a:effectLst/>
                            <a:latin typeface="Times New Roman" panose="02020603050405020304" pitchFamily="18" charset="0"/>
                            <a:ea typeface="Times New Roman" panose="02020603050405020304" pitchFamily="18" charset="0"/>
                          </a:endParaRP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285184"/>
                      </a:ext>
                    </a:extLst>
                  </a:tr>
                  <a:tr h="245739">
                    <a:tc rowSpan="2">
                      <a:txBody>
                        <a:bodyPr/>
                        <a:lstStyle/>
                        <a:p>
                          <a:pPr marL="0" marR="0" algn="ctr">
                            <a:lnSpc>
                              <a:spcPct val="115000"/>
                            </a:lnSpc>
                            <a:spcBef>
                              <a:spcPts val="0"/>
                            </a:spcBef>
                            <a:spcAft>
                              <a:spcPts val="0"/>
                            </a:spcAft>
                            <a:tabLst>
                              <a:tab pos="273050" algn="dec"/>
                            </a:tabLst>
                          </a:pPr>
                          <a:r>
                            <a:rPr lang="en-US" sz="1200" dirty="0">
                              <a:effectLst/>
                              <a:latin typeface="Times New Roman" panose="02020603050405020304" pitchFamily="18" charset="0"/>
                              <a:ea typeface="Times New Roman" panose="02020603050405020304" pitchFamily="18" charset="0"/>
                            </a:rPr>
                            <a:t>5</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58800" algn="dec"/>
                            </a:tabLst>
                          </a:pPr>
                          <a:r>
                            <a:rPr lang="en-US" sz="1200">
                              <a:effectLst/>
                              <a:latin typeface="Times New Roman" panose="02020603050405020304" pitchFamily="18" charset="0"/>
                              <a:ea typeface="Times New Roman" panose="02020603050405020304" pitchFamily="18" charset="0"/>
                            </a:rPr>
                            <a:t>19%</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23%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+4%</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867382"/>
                      </a:ext>
                    </a:extLst>
                  </a:tr>
                  <a:tr h="245739">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58800" algn="dec"/>
                            </a:tabLst>
                          </a:pPr>
                          <a:r>
                            <a:rPr lang="en-US" sz="1200">
                              <a:effectLst/>
                              <a:latin typeface="Times New Roman" panose="02020603050405020304" pitchFamily="18" charset="0"/>
                              <a:ea typeface="Times New Roman" panose="02020603050405020304" pitchFamily="18" charset="0"/>
                            </a:rPr>
                            <a:t>20%</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26%</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+6%</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8840708"/>
                      </a:ext>
                    </a:extLst>
                  </a:tr>
                  <a:tr h="245739">
                    <a:tc rowSpan="2">
                      <a:txBody>
                        <a:bodyPr/>
                        <a:lstStyle/>
                        <a:p>
                          <a:pPr marL="0" marR="0" algn="ctr">
                            <a:lnSpc>
                              <a:spcPct val="115000"/>
                            </a:lnSpc>
                            <a:spcBef>
                              <a:spcPts val="0"/>
                            </a:spcBef>
                            <a:spcAft>
                              <a:spcPts val="0"/>
                            </a:spcAft>
                            <a:tabLst>
                              <a:tab pos="273050" algn="dec"/>
                            </a:tabLst>
                          </a:pPr>
                          <a:r>
                            <a:rPr lang="en-US" sz="1200">
                              <a:effectLst/>
                              <a:latin typeface="Times New Roman" panose="02020603050405020304" pitchFamily="18" charset="0"/>
                              <a:ea typeface="Times New Roman" panose="02020603050405020304" pitchFamily="18" charset="0"/>
                            </a:rPr>
                            <a:t>6</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58800" algn="dec"/>
                            </a:tabLst>
                          </a:pPr>
                          <a:r>
                            <a:rPr lang="en-US" sz="1200">
                              <a:effectLst/>
                              <a:latin typeface="Times New Roman" panose="02020603050405020304" pitchFamily="18" charset="0"/>
                              <a:ea typeface="Times New Roman" panose="02020603050405020304" pitchFamily="18" charset="0"/>
                            </a:rPr>
                            <a:t>23%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23%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0%</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8170979"/>
                      </a:ext>
                    </a:extLst>
                  </a:tr>
                  <a:tr h="245739">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58800" algn="dec"/>
                            </a:tabLst>
                          </a:pPr>
                          <a:r>
                            <a:rPr lang="en-US" sz="1200">
                              <a:effectLst/>
                              <a:latin typeface="Times New Roman" panose="02020603050405020304" pitchFamily="18" charset="0"/>
                              <a:ea typeface="Times New Roman" panose="02020603050405020304" pitchFamily="18" charset="0"/>
                            </a:rPr>
                            <a:t>23%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23%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0%</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685621"/>
                      </a:ext>
                    </a:extLst>
                  </a:tr>
                  <a:tr h="245739">
                    <a:tc rowSpan="2">
                      <a:txBody>
                        <a:bodyPr/>
                        <a:lstStyle/>
                        <a:p>
                          <a:pPr marL="0" marR="0" algn="ctr">
                            <a:lnSpc>
                              <a:spcPct val="115000"/>
                            </a:lnSpc>
                            <a:spcBef>
                              <a:spcPts val="0"/>
                            </a:spcBef>
                            <a:spcAft>
                              <a:spcPts val="0"/>
                            </a:spcAft>
                            <a:tabLst>
                              <a:tab pos="273050" algn="dec"/>
                            </a:tabLst>
                          </a:pPr>
                          <a:r>
                            <a:rPr lang="en-US" sz="1200" dirty="0">
                              <a:effectLst/>
                              <a:latin typeface="Times New Roman" panose="02020603050405020304" pitchFamily="18" charset="0"/>
                              <a:ea typeface="Times New Roman" panose="02020603050405020304" pitchFamily="18" charset="0"/>
                            </a:rPr>
                            <a:t>7</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58800" algn="dec"/>
                            </a:tabLst>
                          </a:pPr>
                          <a:r>
                            <a:rPr lang="en-US" sz="1200">
                              <a:effectLst/>
                              <a:latin typeface="Times New Roman" panose="02020603050405020304" pitchFamily="18" charset="0"/>
                              <a:ea typeface="Times New Roman" panose="02020603050405020304" pitchFamily="18" charset="0"/>
                            </a:rPr>
                            <a:t>15%</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15%</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0%</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273916"/>
                      </a:ext>
                    </a:extLst>
                  </a:tr>
                  <a:tr h="245739">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58800" algn="dec"/>
                            </a:tabLst>
                          </a:pPr>
                          <a:r>
                            <a:rPr lang="en-US" sz="1200">
                              <a:effectLst/>
                              <a:latin typeface="Times New Roman" panose="02020603050405020304" pitchFamily="18" charset="0"/>
                              <a:ea typeface="Times New Roman" panose="02020603050405020304" pitchFamily="18" charset="0"/>
                            </a:rPr>
                            <a:t>20%</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23%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dirty="0">
                              <a:effectLst/>
                              <a:latin typeface="Times New Roman" panose="02020603050405020304" pitchFamily="18" charset="0"/>
                              <a:ea typeface="Times New Roman" panose="02020603050405020304" pitchFamily="18" charset="0"/>
                            </a:rPr>
                            <a:t>+3%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698798"/>
                      </a:ext>
                    </a:extLst>
                  </a:tr>
                </a:tbl>
              </a:graphicData>
            </a:graphic>
          </p:graphicFrame>
        </mc:Choice>
        <mc:Fallback xmlns="">
          <p:graphicFrame>
            <p:nvGraphicFramePr>
              <p:cNvPr id="10" name="Content Placeholder 6">
                <a:extLst>
                  <a:ext uri="{FF2B5EF4-FFF2-40B4-BE49-F238E27FC236}">
                    <a16:creationId xmlns:a16="http://schemas.microsoft.com/office/drawing/2014/main" id="{DC4844E6-9CE0-8E01-9BBE-27A7047DB14C}"/>
                  </a:ext>
                </a:extLst>
              </p:cNvPr>
              <p:cNvGraphicFramePr>
                <a:graphicFrameLocks/>
              </p:cNvGraphicFramePr>
              <p:nvPr>
                <p:extLst>
                  <p:ext uri="{D42A27DB-BD31-4B8C-83A1-F6EECF244321}">
                    <p14:modId xmlns:p14="http://schemas.microsoft.com/office/powerpoint/2010/main" val="59216511"/>
                  </p:ext>
                </p:extLst>
              </p:nvPr>
            </p:nvGraphicFramePr>
            <p:xfrm>
              <a:off x="533400" y="4317915"/>
              <a:ext cx="7915835" cy="1930485"/>
            </p:xfrm>
            <a:graphic>
              <a:graphicData uri="http://schemas.openxmlformats.org/drawingml/2006/table">
                <a:tbl>
                  <a:tblPr firstRow="1" firstCol="1" bandRow="1"/>
                  <a:tblGrid>
                    <a:gridCol w="1759075">
                      <a:extLst>
                        <a:ext uri="{9D8B030D-6E8A-4147-A177-3AD203B41FA5}">
                          <a16:colId xmlns:a16="http://schemas.microsoft.com/office/drawing/2014/main" val="436237552"/>
                        </a:ext>
                      </a:extLst>
                    </a:gridCol>
                    <a:gridCol w="1759075">
                      <a:extLst>
                        <a:ext uri="{9D8B030D-6E8A-4147-A177-3AD203B41FA5}">
                          <a16:colId xmlns:a16="http://schemas.microsoft.com/office/drawing/2014/main" val="3122937975"/>
                        </a:ext>
                      </a:extLst>
                    </a:gridCol>
                    <a:gridCol w="1465895">
                      <a:extLst>
                        <a:ext uri="{9D8B030D-6E8A-4147-A177-3AD203B41FA5}">
                          <a16:colId xmlns:a16="http://schemas.microsoft.com/office/drawing/2014/main" val="2183162349"/>
                        </a:ext>
                      </a:extLst>
                    </a:gridCol>
                    <a:gridCol w="1465895">
                      <a:extLst>
                        <a:ext uri="{9D8B030D-6E8A-4147-A177-3AD203B41FA5}">
                          <a16:colId xmlns:a16="http://schemas.microsoft.com/office/drawing/2014/main" val="3465772689"/>
                        </a:ext>
                      </a:extLst>
                    </a:gridCol>
                    <a:gridCol w="1465895">
                      <a:extLst>
                        <a:ext uri="{9D8B030D-6E8A-4147-A177-3AD203B41FA5}">
                          <a16:colId xmlns:a16="http://schemas.microsoft.com/office/drawing/2014/main" val="2512673948"/>
                        </a:ext>
                      </a:extLst>
                    </a:gridCol>
                  </a:tblGrid>
                  <a:tr h="456051">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Site No.</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WFWWF Warning Sign Deployed </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40249" t="-4000" r="-200415" b="-336000"/>
                          </a:stretch>
                        </a:blipFill>
                      </a:tcPr>
                    </a:tc>
                    <a:tc>
                      <a:txBody>
                        <a:bodyPr/>
                        <a:lstStyle/>
                        <a:p>
                          <a:endParaRPr lang="en-US"/>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41667" t="-4000" r="-101250" b="-336000"/>
                          </a:stretch>
                        </a:blipFill>
                      </a:tcPr>
                    </a:tc>
                    <a:tc>
                      <a:txBody>
                        <a:bodyPr/>
                        <a:lstStyle/>
                        <a:p>
                          <a:endParaRPr lang="en-US"/>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39834" t="-4000" r="-830" b="-336000"/>
                          </a:stretch>
                        </a:blipFill>
                      </a:tcPr>
                    </a:tc>
                    <a:extLst>
                      <a:ext uri="{0D108BD9-81ED-4DB2-BD59-A6C34878D82A}">
                        <a16:rowId xmlns:a16="http://schemas.microsoft.com/office/drawing/2014/main" val="1613285184"/>
                      </a:ext>
                    </a:extLst>
                  </a:tr>
                  <a:tr h="245739">
                    <a:tc rowSpan="2">
                      <a:txBody>
                        <a:bodyPr/>
                        <a:lstStyle/>
                        <a:p>
                          <a:pPr marL="0" marR="0" algn="ctr">
                            <a:lnSpc>
                              <a:spcPct val="115000"/>
                            </a:lnSpc>
                            <a:spcBef>
                              <a:spcPts val="0"/>
                            </a:spcBef>
                            <a:spcAft>
                              <a:spcPts val="0"/>
                            </a:spcAft>
                            <a:tabLst>
                              <a:tab pos="273050" algn="dec"/>
                            </a:tabLst>
                          </a:pPr>
                          <a:r>
                            <a:rPr lang="en-US" sz="1200" dirty="0">
                              <a:effectLst/>
                              <a:latin typeface="Times New Roman" panose="02020603050405020304" pitchFamily="18" charset="0"/>
                              <a:ea typeface="Times New Roman" panose="02020603050405020304" pitchFamily="18" charset="0"/>
                            </a:rPr>
                            <a:t>5</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58800" algn="dec"/>
                            </a:tabLst>
                          </a:pPr>
                          <a:r>
                            <a:rPr lang="en-US" sz="1200">
                              <a:effectLst/>
                              <a:latin typeface="Times New Roman" panose="02020603050405020304" pitchFamily="18" charset="0"/>
                              <a:ea typeface="Times New Roman" panose="02020603050405020304" pitchFamily="18" charset="0"/>
                            </a:rPr>
                            <a:t>19%</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23%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+4%</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867382"/>
                      </a:ext>
                    </a:extLst>
                  </a:tr>
                  <a:tr h="245739">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58800" algn="dec"/>
                            </a:tabLst>
                          </a:pPr>
                          <a:r>
                            <a:rPr lang="en-US" sz="1200">
                              <a:effectLst/>
                              <a:latin typeface="Times New Roman" panose="02020603050405020304" pitchFamily="18" charset="0"/>
                              <a:ea typeface="Times New Roman" panose="02020603050405020304" pitchFamily="18" charset="0"/>
                            </a:rPr>
                            <a:t>20%</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26%</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+6%</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8840708"/>
                      </a:ext>
                    </a:extLst>
                  </a:tr>
                  <a:tr h="245739">
                    <a:tc rowSpan="2">
                      <a:txBody>
                        <a:bodyPr/>
                        <a:lstStyle/>
                        <a:p>
                          <a:pPr marL="0" marR="0" algn="ctr">
                            <a:lnSpc>
                              <a:spcPct val="115000"/>
                            </a:lnSpc>
                            <a:spcBef>
                              <a:spcPts val="0"/>
                            </a:spcBef>
                            <a:spcAft>
                              <a:spcPts val="0"/>
                            </a:spcAft>
                            <a:tabLst>
                              <a:tab pos="273050" algn="dec"/>
                            </a:tabLst>
                          </a:pPr>
                          <a:r>
                            <a:rPr lang="en-US" sz="1200">
                              <a:effectLst/>
                              <a:latin typeface="Times New Roman" panose="02020603050405020304" pitchFamily="18" charset="0"/>
                              <a:ea typeface="Times New Roman" panose="02020603050405020304" pitchFamily="18" charset="0"/>
                            </a:rPr>
                            <a:t>6</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58800" algn="dec"/>
                            </a:tabLst>
                          </a:pPr>
                          <a:r>
                            <a:rPr lang="en-US" sz="1200">
                              <a:effectLst/>
                              <a:latin typeface="Times New Roman" panose="02020603050405020304" pitchFamily="18" charset="0"/>
                              <a:ea typeface="Times New Roman" panose="02020603050405020304" pitchFamily="18" charset="0"/>
                            </a:rPr>
                            <a:t>23%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23%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0%</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8170979"/>
                      </a:ext>
                    </a:extLst>
                  </a:tr>
                  <a:tr h="245739">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58800" algn="dec"/>
                            </a:tabLst>
                          </a:pPr>
                          <a:r>
                            <a:rPr lang="en-US" sz="1200">
                              <a:effectLst/>
                              <a:latin typeface="Times New Roman" panose="02020603050405020304" pitchFamily="18" charset="0"/>
                              <a:ea typeface="Times New Roman" panose="02020603050405020304" pitchFamily="18" charset="0"/>
                            </a:rPr>
                            <a:t>23%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23%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0%</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685621"/>
                      </a:ext>
                    </a:extLst>
                  </a:tr>
                  <a:tr h="245739">
                    <a:tc rowSpan="2">
                      <a:txBody>
                        <a:bodyPr/>
                        <a:lstStyle/>
                        <a:p>
                          <a:pPr marL="0" marR="0" algn="ctr">
                            <a:lnSpc>
                              <a:spcPct val="115000"/>
                            </a:lnSpc>
                            <a:spcBef>
                              <a:spcPts val="0"/>
                            </a:spcBef>
                            <a:spcAft>
                              <a:spcPts val="0"/>
                            </a:spcAft>
                            <a:tabLst>
                              <a:tab pos="273050" algn="dec"/>
                            </a:tabLst>
                          </a:pPr>
                          <a:r>
                            <a:rPr lang="en-US" sz="1200" dirty="0">
                              <a:effectLst/>
                              <a:latin typeface="Times New Roman" panose="02020603050405020304" pitchFamily="18" charset="0"/>
                              <a:ea typeface="Times New Roman" panose="02020603050405020304" pitchFamily="18" charset="0"/>
                            </a:rPr>
                            <a:t>7</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58800" algn="dec"/>
                            </a:tabLst>
                          </a:pPr>
                          <a:r>
                            <a:rPr lang="en-US" sz="1200">
                              <a:effectLst/>
                              <a:latin typeface="Times New Roman" panose="02020603050405020304" pitchFamily="18" charset="0"/>
                              <a:ea typeface="Times New Roman" panose="02020603050405020304" pitchFamily="18" charset="0"/>
                            </a:rPr>
                            <a:t>15%</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15%</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0%</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273916"/>
                      </a:ext>
                    </a:extLst>
                  </a:tr>
                  <a:tr h="245739">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58800" algn="dec"/>
                            </a:tabLst>
                          </a:pPr>
                          <a:r>
                            <a:rPr lang="en-US" sz="1200">
                              <a:effectLst/>
                              <a:latin typeface="Times New Roman" panose="02020603050405020304" pitchFamily="18" charset="0"/>
                              <a:ea typeface="Times New Roman" panose="02020603050405020304" pitchFamily="18" charset="0"/>
                            </a:rPr>
                            <a:t>20%</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a:effectLst/>
                              <a:latin typeface="Times New Roman" panose="02020603050405020304" pitchFamily="18" charset="0"/>
                              <a:ea typeface="Times New Roman" panose="02020603050405020304" pitchFamily="18" charset="0"/>
                            </a:rPr>
                            <a:t>23%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46100" algn="dec"/>
                            </a:tabLst>
                          </a:pPr>
                          <a:r>
                            <a:rPr lang="en-US" sz="1200" dirty="0">
                              <a:effectLst/>
                              <a:latin typeface="Times New Roman" panose="02020603050405020304" pitchFamily="18" charset="0"/>
                              <a:ea typeface="Times New Roman" panose="02020603050405020304" pitchFamily="18" charset="0"/>
                            </a:rPr>
                            <a:t>+3%</a:t>
                          </a:r>
                        </a:p>
                      </a:txBody>
                      <a:tcPr marL="65965" marR="65965" marT="17713" marB="17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698798"/>
                      </a:ext>
                    </a:extLst>
                  </a:tr>
                </a:tbl>
              </a:graphicData>
            </a:graphic>
          </p:graphicFrame>
        </mc:Fallback>
      </mc:AlternateContent>
    </p:spTree>
    <p:extLst>
      <p:ext uri="{BB962C8B-B14F-4D97-AF65-F5344CB8AC3E}">
        <p14:creationId xmlns:p14="http://schemas.microsoft.com/office/powerpoint/2010/main" val="3936522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5 (WFWWF)</a:t>
            </a:r>
          </a:p>
        </p:txBody>
      </p:sp>
      <p:sp>
        <p:nvSpPr>
          <p:cNvPr id="4" name="Slide Number Placeholder 3"/>
          <p:cNvSpPr>
            <a:spLocks noGrp="1"/>
          </p:cNvSpPr>
          <p:nvPr>
            <p:ph type="sldNum" sz="quarter" idx="12"/>
          </p:nvPr>
        </p:nvSpPr>
        <p:spPr>
          <a:xfrm>
            <a:off x="228600" y="6317313"/>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0C619-A12B-44D5-B4CA-1E1DD79A8B64}"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01061B15-B60B-43A0-4EF2-7D0245EB708B}"/>
              </a:ext>
            </a:extLst>
          </p:cNvPr>
          <p:cNvSpPr>
            <a:spLocks noGrp="1"/>
          </p:cNvSpPr>
          <p:nvPr>
            <p:ph idx="1"/>
          </p:nvPr>
        </p:nvSpPr>
        <p:spPr>
          <a:xfrm>
            <a:off x="424543" y="4251338"/>
            <a:ext cx="8229600" cy="2248537"/>
          </a:xfrm>
        </p:spPr>
        <p:txBody>
          <a:bodyPr>
            <a:normAutofit/>
          </a:bodyPr>
          <a:lstStyle/>
          <a:p>
            <a:r>
              <a:rPr lang="en-US" dirty="0"/>
              <a:t>Percentages were very similar</a:t>
            </a:r>
          </a:p>
          <a:p>
            <a:r>
              <a:rPr lang="en-US" dirty="0"/>
              <a:t>WFWWF sign appeared to have no effect on distraction reduction at this site </a:t>
            </a:r>
          </a:p>
        </p:txBody>
      </p:sp>
      <p:pic>
        <p:nvPicPr>
          <p:cNvPr id="5" name="Picture 4"/>
          <p:cNvPicPr>
            <a:picLocks noChangeAspect="1"/>
          </p:cNvPicPr>
          <p:nvPr/>
        </p:nvPicPr>
        <p:blipFill>
          <a:blip r:embed="rId3"/>
          <a:stretch>
            <a:fillRect/>
          </a:stretch>
        </p:blipFill>
        <p:spPr>
          <a:xfrm>
            <a:off x="914400" y="1765970"/>
            <a:ext cx="7315200" cy="1954325"/>
          </a:xfrm>
          <a:prstGeom prst="rect">
            <a:avLst/>
          </a:prstGeom>
        </p:spPr>
      </p:pic>
    </p:spTree>
    <p:extLst>
      <p:ext uri="{BB962C8B-B14F-4D97-AF65-F5344CB8AC3E}">
        <p14:creationId xmlns:p14="http://schemas.microsoft.com/office/powerpoint/2010/main" val="1634026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7 (WFWWF)</a:t>
            </a:r>
          </a:p>
        </p:txBody>
      </p:sp>
      <p:sp>
        <p:nvSpPr>
          <p:cNvPr id="4" name="Slide Number Placeholder 3"/>
          <p:cNvSpPr>
            <a:spLocks noGrp="1"/>
          </p:cNvSpPr>
          <p:nvPr>
            <p:ph type="sldNum" sz="quarter" idx="12"/>
          </p:nvPr>
        </p:nvSpPr>
        <p:spPr>
          <a:xfrm>
            <a:off x="228600" y="6317313"/>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0C619-A12B-44D5-B4CA-1E1DD79A8B64}"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01061B15-B60B-43A0-4EF2-7D0245EB708B}"/>
              </a:ext>
            </a:extLst>
          </p:cNvPr>
          <p:cNvSpPr>
            <a:spLocks noGrp="1"/>
          </p:cNvSpPr>
          <p:nvPr>
            <p:ph idx="1"/>
          </p:nvPr>
        </p:nvSpPr>
        <p:spPr>
          <a:xfrm>
            <a:off x="457200" y="3972083"/>
            <a:ext cx="8229600" cy="2504917"/>
          </a:xfrm>
        </p:spPr>
        <p:txBody>
          <a:bodyPr>
            <a:normAutofit/>
          </a:bodyPr>
          <a:lstStyle/>
          <a:p>
            <a:r>
              <a:rPr lang="en-US" dirty="0"/>
              <a:t>Data likely influenced by contractor activity</a:t>
            </a:r>
          </a:p>
          <a:p>
            <a:r>
              <a:rPr lang="en-US" dirty="0"/>
              <a:t>WFWWF sign may have had a small positive effect on distraction reduction at this site, but data are not conclusive </a:t>
            </a:r>
          </a:p>
        </p:txBody>
      </p:sp>
      <p:pic>
        <p:nvPicPr>
          <p:cNvPr id="3" name="Picture 2"/>
          <p:cNvPicPr>
            <a:picLocks noChangeAspect="1"/>
          </p:cNvPicPr>
          <p:nvPr/>
        </p:nvPicPr>
        <p:blipFill>
          <a:blip r:embed="rId3"/>
          <a:stretch>
            <a:fillRect/>
          </a:stretch>
        </p:blipFill>
        <p:spPr>
          <a:xfrm>
            <a:off x="762000" y="1923895"/>
            <a:ext cx="7315200" cy="1768934"/>
          </a:xfrm>
          <a:prstGeom prst="rect">
            <a:avLst/>
          </a:prstGeom>
        </p:spPr>
      </p:pic>
    </p:spTree>
    <p:extLst>
      <p:ext uri="{BB962C8B-B14F-4D97-AF65-F5344CB8AC3E}">
        <p14:creationId xmlns:p14="http://schemas.microsoft.com/office/powerpoint/2010/main" val="3981568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Evaluations</a:t>
            </a:r>
          </a:p>
        </p:txBody>
      </p:sp>
      <p:sp>
        <p:nvSpPr>
          <p:cNvPr id="3" name="Content Placeholder 2"/>
          <p:cNvSpPr>
            <a:spLocks noGrp="1"/>
          </p:cNvSpPr>
          <p:nvPr>
            <p:ph idx="1"/>
          </p:nvPr>
        </p:nvSpPr>
        <p:spPr>
          <a:xfrm>
            <a:off x="533400" y="1295400"/>
            <a:ext cx="8229600" cy="5060954"/>
          </a:xfrm>
        </p:spPr>
        <p:txBody>
          <a:bodyPr>
            <a:normAutofit fontScale="92500"/>
          </a:bodyPr>
          <a:lstStyle/>
          <a:p>
            <a:r>
              <a:rPr lang="en-US" dirty="0"/>
              <a:t>TPRSs</a:t>
            </a:r>
          </a:p>
          <a:p>
            <a:pPr lvl="1"/>
            <a:r>
              <a:rPr lang="en-US" dirty="0"/>
              <a:t>likely did reduce visual distraction at 2 of the 4 sites (2-lane flagger stations)</a:t>
            </a:r>
          </a:p>
          <a:p>
            <a:pPr lvl="1"/>
            <a:r>
              <a:rPr lang="en-US" dirty="0"/>
              <a:t>recommended as a reasonable countermeasure for reducing driver distraction approaching work zones</a:t>
            </a:r>
          </a:p>
          <a:p>
            <a:r>
              <a:rPr lang="en-US" dirty="0"/>
              <a:t>WFWWF Sign</a:t>
            </a:r>
          </a:p>
          <a:p>
            <a:pPr lvl="1"/>
            <a:r>
              <a:rPr lang="en-US" dirty="0"/>
              <a:t>data from 2 sites (</a:t>
            </a:r>
            <a:r>
              <a:rPr lang="en-US"/>
              <a:t>multilane highways) suggest </a:t>
            </a:r>
            <a:r>
              <a:rPr lang="en-US" dirty="0"/>
              <a:t>a small positive effect is possible</a:t>
            </a:r>
          </a:p>
          <a:p>
            <a:pPr lvl="1"/>
            <a:r>
              <a:rPr lang="en-US" dirty="0"/>
              <a:t>not recommended as a distracted driving countermeasure, but may have other benefits not evaluated (i.e., increased signing credibility)</a:t>
            </a:r>
          </a:p>
          <a:p>
            <a:pPr lvl="1"/>
            <a:endParaRPr lang="en-US" dirty="0"/>
          </a:p>
        </p:txBody>
      </p:sp>
      <p:sp>
        <p:nvSpPr>
          <p:cNvPr id="4" name="Slide Number Placeholder 3"/>
          <p:cNvSpPr>
            <a:spLocks noGrp="1"/>
          </p:cNvSpPr>
          <p:nvPr>
            <p:ph type="sldNum" sz="quarter" idx="12"/>
          </p:nvPr>
        </p:nvSpPr>
        <p:spPr>
          <a:xfrm>
            <a:off x="228600" y="6356354"/>
            <a:ext cx="2133600" cy="365125"/>
          </a:xfrm>
        </p:spPr>
        <p:txBody>
          <a:bodyPr/>
          <a:lstStyle/>
          <a:p>
            <a:fld id="{FD00C619-A12B-44D5-B4CA-1E1DD79A8B6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38085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7627"/>
            <a:ext cx="8229600" cy="1143000"/>
          </a:xfrm>
        </p:spPr>
        <p:txBody>
          <a:bodyPr/>
          <a:lstStyle/>
          <a:p>
            <a:r>
              <a:rPr lang="en-US" dirty="0"/>
              <a:t>Background &amp; Objective</a:t>
            </a:r>
          </a:p>
        </p:txBody>
      </p:sp>
      <p:sp>
        <p:nvSpPr>
          <p:cNvPr id="5" name="Content Placeholder 4"/>
          <p:cNvSpPr>
            <a:spLocks noGrp="1"/>
          </p:cNvSpPr>
          <p:nvPr>
            <p:ph idx="1"/>
          </p:nvPr>
        </p:nvSpPr>
        <p:spPr>
          <a:xfrm>
            <a:off x="381000" y="1400221"/>
            <a:ext cx="8229600" cy="4434681"/>
          </a:xfrm>
        </p:spPr>
        <p:txBody>
          <a:bodyPr>
            <a:noAutofit/>
          </a:bodyPr>
          <a:lstStyle/>
          <a:p>
            <a:r>
              <a:rPr lang="en-US" dirty="0"/>
              <a:t>Drivers are often distracted from their driving task for a variety of reasons, which can lead to work zone intrusions. Solutions are needed to improve safety for workers.</a:t>
            </a:r>
          </a:p>
          <a:p>
            <a:r>
              <a:rPr lang="en-US" dirty="0"/>
              <a:t>The objective of this research is to develop recommendations for strategies to:</a:t>
            </a:r>
          </a:p>
          <a:p>
            <a:pPr lvl="1"/>
            <a:r>
              <a:rPr lang="en-US" dirty="0"/>
              <a:t>Alert distracted drivers to the presence of a work zone or maintenance moving operation, and</a:t>
            </a:r>
          </a:p>
          <a:p>
            <a:pPr lvl="1"/>
            <a:r>
              <a:rPr lang="en-US" dirty="0"/>
              <a:t>Prevent those drivers from hitting a work vehicle or intruding into the work zone.</a:t>
            </a:r>
          </a:p>
          <a:p>
            <a:endParaRPr lang="en-US" dirty="0"/>
          </a:p>
        </p:txBody>
      </p:sp>
      <p:sp>
        <p:nvSpPr>
          <p:cNvPr id="3" name="Slide Number Placeholder 2"/>
          <p:cNvSpPr>
            <a:spLocks noGrp="1"/>
          </p:cNvSpPr>
          <p:nvPr>
            <p:ph type="sldNum" sz="quarter" idx="12"/>
          </p:nvPr>
        </p:nvSpPr>
        <p:spPr>
          <a:xfrm>
            <a:off x="228600" y="6248403"/>
            <a:ext cx="2133600" cy="365125"/>
          </a:xfrm>
        </p:spPr>
        <p:txBody>
          <a:bodyPr/>
          <a:lstStyle/>
          <a:p>
            <a:fld id="{FD00C619-A12B-44D5-B4CA-1E1DD79A8B64}" type="slidenum">
              <a:rPr lang="en-US" smtClean="0"/>
              <a:pPr/>
              <a:t>2</a:t>
            </a:fld>
            <a:endParaRPr lang="en-US"/>
          </a:p>
        </p:txBody>
      </p:sp>
    </p:spTree>
    <p:extLst>
      <p:ext uri="{BB962C8B-B14F-4D97-AF65-F5344CB8AC3E}">
        <p14:creationId xmlns:p14="http://schemas.microsoft.com/office/powerpoint/2010/main" val="239909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Questions?</a:t>
            </a:r>
          </a:p>
        </p:txBody>
      </p:sp>
      <p:sp>
        <p:nvSpPr>
          <p:cNvPr id="3" name="Content Placeholder 2"/>
          <p:cNvSpPr>
            <a:spLocks noGrp="1"/>
          </p:cNvSpPr>
          <p:nvPr>
            <p:ph idx="1"/>
          </p:nvPr>
        </p:nvSpPr>
        <p:spPr>
          <a:xfrm>
            <a:off x="1409700" y="2370910"/>
            <a:ext cx="6324600" cy="2819400"/>
          </a:xfrm>
        </p:spPr>
        <p:txBody>
          <a:bodyPr/>
          <a:lstStyle/>
          <a:p>
            <a:pPr marL="0" indent="0">
              <a:spcBef>
                <a:spcPts val="0"/>
              </a:spcBef>
              <a:buNone/>
            </a:pPr>
            <a:r>
              <a:rPr lang="en-US" i="1" dirty="0"/>
              <a:t>LuAnn Theiss</a:t>
            </a:r>
          </a:p>
          <a:p>
            <a:pPr marL="0" indent="0">
              <a:spcBef>
                <a:spcPts val="0"/>
              </a:spcBef>
              <a:buNone/>
            </a:pPr>
            <a:r>
              <a:rPr lang="en-US" i="1" dirty="0"/>
              <a:t>Research Engineer</a:t>
            </a:r>
          </a:p>
          <a:p>
            <a:pPr marL="0" indent="0">
              <a:spcBef>
                <a:spcPts val="0"/>
              </a:spcBef>
              <a:buNone/>
            </a:pPr>
            <a:r>
              <a:rPr lang="en-US" i="1" dirty="0"/>
              <a:t>Texas A&amp;M Transportation Institute</a:t>
            </a:r>
          </a:p>
          <a:p>
            <a:pPr marL="0" indent="0">
              <a:spcBef>
                <a:spcPts val="0"/>
              </a:spcBef>
              <a:buNone/>
            </a:pPr>
            <a:r>
              <a:rPr lang="en-US" i="1" dirty="0"/>
              <a:t>Office: 979-317-2146</a:t>
            </a:r>
          </a:p>
          <a:p>
            <a:pPr marL="0" indent="0">
              <a:spcBef>
                <a:spcPts val="0"/>
              </a:spcBef>
              <a:buNone/>
            </a:pPr>
            <a:r>
              <a:rPr lang="en-US" i="1" dirty="0"/>
              <a:t>Email: l-theiss@tti.tamu.edu</a:t>
            </a:r>
          </a:p>
        </p:txBody>
      </p:sp>
      <p:sp>
        <p:nvSpPr>
          <p:cNvPr id="5" name="Slide Number Placeholder 4"/>
          <p:cNvSpPr>
            <a:spLocks noGrp="1"/>
          </p:cNvSpPr>
          <p:nvPr>
            <p:ph type="sldNum" sz="quarter" idx="12"/>
          </p:nvPr>
        </p:nvSpPr>
        <p:spPr>
          <a:xfrm>
            <a:off x="228600" y="6248403"/>
            <a:ext cx="2133600" cy="365125"/>
          </a:xfrm>
        </p:spPr>
        <p:txBody>
          <a:bodyPr/>
          <a:lstStyle/>
          <a:p>
            <a:fld id="{FD00C619-A12B-44D5-B4CA-1E1DD79A8B64}" type="slidenum">
              <a:rPr lang="en-US" smtClean="0">
                <a:solidFill>
                  <a:schemeClr val="bg1"/>
                </a:solidFill>
              </a:rPr>
              <a:pPr/>
              <a:t>20</a:t>
            </a:fld>
            <a:endParaRPr lang="en-US" dirty="0">
              <a:solidFill>
                <a:schemeClr val="bg1"/>
              </a:solidFill>
            </a:endParaRPr>
          </a:p>
        </p:txBody>
      </p:sp>
      <p:sp>
        <p:nvSpPr>
          <p:cNvPr id="6" name="Slide Number Placeholder 3"/>
          <p:cNvSpPr txBox="1">
            <a:spLocks/>
          </p:cNvSpPr>
          <p:nvPr/>
        </p:nvSpPr>
        <p:spPr>
          <a:xfrm>
            <a:off x="228600" y="631731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0C619-A12B-44D5-B4CA-1E1DD79A8B64}" type="slidenum">
              <a:rPr lang="en-US" smtClean="0">
                <a:solidFill>
                  <a:prstClr val="black"/>
                </a:solidFill>
                <a:latin typeface="Calibri"/>
              </a:rPr>
              <a:pPr/>
              <a:t>20</a:t>
            </a:fld>
            <a:endParaRPr lang="en-US" dirty="0">
              <a:solidFill>
                <a:prstClr val="black"/>
              </a:solidFill>
              <a:latin typeface="Calibri"/>
            </a:endParaRPr>
          </a:p>
        </p:txBody>
      </p:sp>
      <p:sp>
        <p:nvSpPr>
          <p:cNvPr id="4" name="TextBox 3">
            <a:extLst>
              <a:ext uri="{FF2B5EF4-FFF2-40B4-BE49-F238E27FC236}">
                <a16:creationId xmlns:a16="http://schemas.microsoft.com/office/drawing/2014/main" id="{3655081D-51B2-FB08-11F8-DD8F062A9A27}"/>
              </a:ext>
            </a:extLst>
          </p:cNvPr>
          <p:cNvSpPr txBox="1"/>
          <p:nvPr/>
        </p:nvSpPr>
        <p:spPr>
          <a:xfrm>
            <a:off x="228600" y="5386626"/>
            <a:ext cx="8686800" cy="861774"/>
          </a:xfrm>
          <a:prstGeom prst="rect">
            <a:avLst/>
          </a:prstGeom>
          <a:noFill/>
        </p:spPr>
        <p:txBody>
          <a:bodyPr wrap="square" rtlCol="0">
            <a:spAutoFit/>
          </a:bodyPr>
          <a:lstStyle/>
          <a:p>
            <a:r>
              <a:rPr lang="en-US" sz="10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National Cooperative Highway Research Program (NCHRP) is sponsored by the individual state departments of transportation of the American Association of State Highway and Transportation Officials. NCHRP is administered by the Transportation Research Board (TRB),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TRB; the National Academies of Sciences, Engineering, and Medicine; the FHWA; or NCHRP sponsors.</a:t>
            </a:r>
            <a:endParaRPr lang="en-US" sz="1000" dirty="0">
              <a:solidFill>
                <a:schemeClr val="bg1">
                  <a:lumMod val="50000"/>
                </a:schemeClr>
              </a:solidFill>
            </a:endParaRPr>
          </a:p>
        </p:txBody>
      </p:sp>
    </p:spTree>
    <p:extLst>
      <p:ext uri="{BB962C8B-B14F-4D97-AF65-F5344CB8AC3E}">
        <p14:creationId xmlns:p14="http://schemas.microsoft.com/office/powerpoint/2010/main" val="2997771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rmAutofit fontScale="90000"/>
          </a:bodyPr>
          <a:lstStyle/>
          <a:p>
            <a:r>
              <a:rPr lang="en-US" dirty="0"/>
              <a:t>Countermeasures from Literature Review and Survey of 27 States</a:t>
            </a:r>
          </a:p>
        </p:txBody>
      </p:sp>
      <p:sp>
        <p:nvSpPr>
          <p:cNvPr id="3" name="Content Placeholder 2"/>
          <p:cNvSpPr>
            <a:spLocks noGrp="1"/>
          </p:cNvSpPr>
          <p:nvPr>
            <p:ph idx="1"/>
          </p:nvPr>
        </p:nvSpPr>
        <p:spPr>
          <a:xfrm>
            <a:off x="457200" y="1905002"/>
            <a:ext cx="7315200" cy="4525963"/>
          </a:xfrm>
        </p:spPr>
        <p:txBody>
          <a:bodyPr/>
          <a:lstStyle/>
          <a:p>
            <a:r>
              <a:rPr lang="en-US" dirty="0"/>
              <a:t>Enhanced traffic control devices (TCD) </a:t>
            </a:r>
          </a:p>
          <a:p>
            <a:r>
              <a:rPr lang="en-US" dirty="0"/>
              <a:t>Queue warning systems</a:t>
            </a:r>
          </a:p>
          <a:p>
            <a:r>
              <a:rPr lang="en-US" dirty="0"/>
              <a:t>Speed limit reductions</a:t>
            </a:r>
          </a:p>
          <a:p>
            <a:r>
              <a:rPr lang="en-US" dirty="0"/>
              <a:t>Temporary portable rumble strips (TPRS)</a:t>
            </a:r>
          </a:p>
          <a:p>
            <a:r>
              <a:rPr lang="en-US" dirty="0"/>
              <a:t>Law enforcement</a:t>
            </a:r>
          </a:p>
          <a:p>
            <a:r>
              <a:rPr lang="en-US" dirty="0"/>
              <a:t>Intrusion alarm systems</a:t>
            </a:r>
          </a:p>
          <a:p>
            <a:r>
              <a:rPr lang="en-US" dirty="0"/>
              <a:t>Real-time in-vehicle notifications</a:t>
            </a:r>
          </a:p>
        </p:txBody>
      </p:sp>
      <p:sp>
        <p:nvSpPr>
          <p:cNvPr id="4" name="Slide Number Placeholder 3"/>
          <p:cNvSpPr>
            <a:spLocks noGrp="1"/>
          </p:cNvSpPr>
          <p:nvPr>
            <p:ph type="sldNum" sz="quarter" idx="12"/>
          </p:nvPr>
        </p:nvSpPr>
        <p:spPr>
          <a:xfrm>
            <a:off x="228600" y="6248403"/>
            <a:ext cx="2133600" cy="365125"/>
          </a:xfrm>
        </p:spPr>
        <p:txBody>
          <a:bodyPr/>
          <a:lstStyle/>
          <a:p>
            <a:fld id="{FD00C619-A12B-44D5-B4CA-1E1DD79A8B64}" type="slidenum">
              <a:rPr lang="en-US" smtClean="0"/>
              <a:pPr/>
              <a:t>3</a:t>
            </a:fld>
            <a:endParaRPr lang="en-US" dirty="0"/>
          </a:p>
        </p:txBody>
      </p:sp>
      <p:sp>
        <p:nvSpPr>
          <p:cNvPr id="5" name="Content Placeholder 2"/>
          <p:cNvSpPr txBox="1">
            <a:spLocks/>
          </p:cNvSpPr>
          <p:nvPr/>
        </p:nvSpPr>
        <p:spPr>
          <a:xfrm>
            <a:off x="7543800" y="1915891"/>
            <a:ext cx="1447800" cy="3037110"/>
          </a:xfrm>
          <a:prstGeom prst="rect">
            <a:avLst/>
          </a:prstGeom>
        </p:spPr>
        <p:txBody>
          <a:bodyPr vert="horz" lIns="91440" tIns="45720" rIns="91440" bIns="45720" rtlCol="0">
            <a:normAutofit/>
          </a:bodyPr>
          <a:lst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rgbClr val="FF0000"/>
                </a:solidFill>
              </a:rPr>
              <a:t>78%</a:t>
            </a:r>
          </a:p>
          <a:p>
            <a:pPr marL="0" indent="0">
              <a:buNone/>
            </a:pPr>
            <a:r>
              <a:rPr lang="en-US" dirty="0">
                <a:solidFill>
                  <a:srgbClr val="FF0000"/>
                </a:solidFill>
              </a:rPr>
              <a:t>74%</a:t>
            </a:r>
          </a:p>
          <a:p>
            <a:pPr marL="0" indent="0">
              <a:buNone/>
            </a:pPr>
            <a:r>
              <a:rPr lang="en-US" dirty="0">
                <a:solidFill>
                  <a:srgbClr val="FF0000"/>
                </a:solidFill>
              </a:rPr>
              <a:t>89%</a:t>
            </a:r>
          </a:p>
          <a:p>
            <a:pPr marL="0" indent="0">
              <a:buNone/>
            </a:pPr>
            <a:r>
              <a:rPr lang="en-US" dirty="0">
                <a:solidFill>
                  <a:srgbClr val="FF0000"/>
                </a:solidFill>
              </a:rPr>
              <a:t>63%</a:t>
            </a:r>
          </a:p>
          <a:p>
            <a:pPr marL="0" indent="0">
              <a:buNone/>
            </a:pPr>
            <a:r>
              <a:rPr lang="en-US" dirty="0">
                <a:solidFill>
                  <a:srgbClr val="FF0000"/>
                </a:solidFill>
              </a:rPr>
              <a:t>93%</a:t>
            </a:r>
          </a:p>
          <a:p>
            <a:pPr marL="0" indent="0">
              <a:buNone/>
            </a:pPr>
            <a:endParaRPr lang="en-US" dirty="0">
              <a:solidFill>
                <a:srgbClr val="FF0000"/>
              </a:solidFill>
            </a:endParaRPr>
          </a:p>
          <a:p>
            <a:pPr marL="0" indent="0">
              <a:buNone/>
            </a:pPr>
            <a:endParaRPr lang="en-US" dirty="0">
              <a:solidFill>
                <a:srgbClr val="FF0000"/>
              </a:solidFill>
            </a:endParaRPr>
          </a:p>
        </p:txBody>
      </p:sp>
      <p:sp>
        <p:nvSpPr>
          <p:cNvPr id="6" name="Content Placeholder 2"/>
          <p:cNvSpPr txBox="1">
            <a:spLocks/>
          </p:cNvSpPr>
          <p:nvPr/>
        </p:nvSpPr>
        <p:spPr>
          <a:xfrm>
            <a:off x="6512923" y="4811485"/>
            <a:ext cx="2478677" cy="1260876"/>
          </a:xfrm>
          <a:prstGeom prst="rect">
            <a:avLst/>
          </a:prstGeom>
        </p:spPr>
        <p:txBody>
          <a:bodyPr vert="horz" lIns="91440" tIns="45720" rIns="91440" bIns="45720" rtlCol="0">
            <a:normAutofit/>
          </a:bodyPr>
          <a:lst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rgbClr val="FF0000"/>
                </a:solidFill>
              </a:rPr>
              <a:t>22% studied</a:t>
            </a:r>
          </a:p>
          <a:p>
            <a:pPr marL="0" indent="0">
              <a:buNone/>
            </a:pPr>
            <a:r>
              <a:rPr lang="en-US" dirty="0">
                <a:solidFill>
                  <a:srgbClr val="FF0000"/>
                </a:solidFill>
              </a:rPr>
              <a:t>44% pursuing</a:t>
            </a:r>
          </a:p>
          <a:p>
            <a:pPr marL="0" indent="0">
              <a:buNone/>
            </a:pPr>
            <a:endParaRPr lang="en-US" dirty="0">
              <a:solidFill>
                <a:srgbClr val="FF0000"/>
              </a:solidFill>
            </a:endParaRPr>
          </a:p>
          <a:p>
            <a:pPr marL="0" indent="0">
              <a:buNone/>
            </a:pPr>
            <a:endParaRPr lang="en-US" dirty="0">
              <a:solidFill>
                <a:srgbClr val="FF0000"/>
              </a:solidFill>
            </a:endParaRPr>
          </a:p>
        </p:txBody>
      </p:sp>
    </p:spTree>
    <p:extLst>
      <p:ext uri="{BB962C8B-B14F-4D97-AF65-F5344CB8AC3E}">
        <p14:creationId xmlns:p14="http://schemas.microsoft.com/office/powerpoint/2010/main" val="21536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3656" y="0"/>
            <a:ext cx="8229600" cy="990600"/>
          </a:xfrm>
        </p:spPr>
        <p:txBody>
          <a:bodyPr/>
          <a:lstStyle/>
          <a:p>
            <a:r>
              <a:rPr lang="en-US" dirty="0"/>
              <a:t>Summary</a:t>
            </a:r>
          </a:p>
        </p:txBody>
      </p:sp>
      <p:sp>
        <p:nvSpPr>
          <p:cNvPr id="3" name="Content Placeholder 2"/>
          <p:cNvSpPr>
            <a:spLocks noGrp="1"/>
          </p:cNvSpPr>
          <p:nvPr>
            <p:ph idx="1"/>
          </p:nvPr>
        </p:nvSpPr>
        <p:spPr>
          <a:xfrm>
            <a:off x="434062" y="1198594"/>
            <a:ext cx="8229600" cy="4867940"/>
          </a:xfrm>
        </p:spPr>
        <p:txBody>
          <a:bodyPr>
            <a:normAutofit lnSpcReduction="10000"/>
          </a:bodyPr>
          <a:lstStyle/>
          <a:p>
            <a:r>
              <a:rPr lang="en-US" dirty="0"/>
              <a:t>Despite many agencies using various countermeasures, distracted driving crashes still occur</a:t>
            </a:r>
          </a:p>
          <a:p>
            <a:r>
              <a:rPr lang="en-US" dirty="0"/>
              <a:t>Effectiveness of countermeasures relies on getting distracted driver’s </a:t>
            </a:r>
            <a:r>
              <a:rPr lang="en-US" u="sng" dirty="0"/>
              <a:t>visual</a:t>
            </a:r>
            <a:r>
              <a:rPr lang="en-US" dirty="0"/>
              <a:t> attention</a:t>
            </a:r>
          </a:p>
          <a:p>
            <a:r>
              <a:rPr lang="en-US" u="sng" dirty="0"/>
              <a:t>Tactile</a:t>
            </a:r>
            <a:r>
              <a:rPr lang="en-US" dirty="0"/>
              <a:t> and </a:t>
            </a:r>
            <a:r>
              <a:rPr lang="en-US" u="sng" dirty="0"/>
              <a:t>auditory</a:t>
            </a:r>
            <a:r>
              <a:rPr lang="en-US" dirty="0"/>
              <a:t> warnings may be beneficial tools to grab attention of drivers</a:t>
            </a:r>
          </a:p>
          <a:p>
            <a:r>
              <a:rPr lang="en-US" dirty="0"/>
              <a:t>Ultimately, the panel chose to evaluate TPRS and a WATCH FOR WORKERS WHEN FLASHING warning sign.</a:t>
            </a:r>
          </a:p>
        </p:txBody>
      </p:sp>
      <p:sp>
        <p:nvSpPr>
          <p:cNvPr id="4" name="Slide Number Placeholder 3"/>
          <p:cNvSpPr>
            <a:spLocks noGrp="1"/>
          </p:cNvSpPr>
          <p:nvPr>
            <p:ph type="sldNum" sz="quarter" idx="12"/>
          </p:nvPr>
        </p:nvSpPr>
        <p:spPr>
          <a:xfrm>
            <a:off x="228600" y="6248403"/>
            <a:ext cx="2133600" cy="365125"/>
          </a:xfrm>
        </p:spPr>
        <p:txBody>
          <a:bodyPr/>
          <a:lstStyle/>
          <a:p>
            <a:fld id="{FD00C619-A12B-44D5-B4CA-1E1DD79A8B64}"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1971361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7A44A-744C-7F79-B53E-B7050B15F23F}"/>
              </a:ext>
            </a:extLst>
          </p:cNvPr>
          <p:cNvSpPr>
            <a:spLocks noGrp="1"/>
          </p:cNvSpPr>
          <p:nvPr>
            <p:ph type="title"/>
          </p:nvPr>
        </p:nvSpPr>
        <p:spPr>
          <a:xfrm>
            <a:off x="422031" y="23447"/>
            <a:ext cx="8229600" cy="1143000"/>
          </a:xfrm>
        </p:spPr>
        <p:txBody>
          <a:bodyPr/>
          <a:lstStyle/>
          <a:p>
            <a:r>
              <a:rPr lang="en-US" dirty="0"/>
              <a:t>Evaluations</a:t>
            </a:r>
          </a:p>
        </p:txBody>
      </p:sp>
      <p:sp>
        <p:nvSpPr>
          <p:cNvPr id="3" name="Content Placeholder 2">
            <a:extLst>
              <a:ext uri="{FF2B5EF4-FFF2-40B4-BE49-F238E27FC236}">
                <a16:creationId xmlns:a16="http://schemas.microsoft.com/office/drawing/2014/main" id="{5E8C5536-AD74-7DC5-77D1-F176C9ECDF23}"/>
              </a:ext>
            </a:extLst>
          </p:cNvPr>
          <p:cNvSpPr>
            <a:spLocks noGrp="1"/>
          </p:cNvSpPr>
          <p:nvPr>
            <p:ph idx="1"/>
          </p:nvPr>
        </p:nvSpPr>
        <p:spPr>
          <a:xfrm>
            <a:off x="533400" y="1295400"/>
            <a:ext cx="8229600" cy="4800600"/>
          </a:xfrm>
        </p:spPr>
        <p:txBody>
          <a:bodyPr>
            <a:normAutofit fontScale="92500" lnSpcReduction="10000"/>
          </a:bodyPr>
          <a:lstStyle/>
          <a:p>
            <a:r>
              <a:rPr lang="en-US" dirty="0"/>
              <a:t>Distracted driving data included observation of driver behaviors in real work zones</a:t>
            </a:r>
          </a:p>
          <a:p>
            <a:pPr lvl="1"/>
            <a:r>
              <a:rPr lang="en-US" dirty="0"/>
              <a:t>Talking on phone or looking anywhere except straight ahead</a:t>
            </a:r>
          </a:p>
          <a:p>
            <a:r>
              <a:rPr lang="en-US" dirty="0"/>
              <a:t>Data were collected in 2 locations at each work zone</a:t>
            </a:r>
          </a:p>
          <a:p>
            <a:pPr lvl="1"/>
            <a:r>
              <a:rPr lang="en-US" dirty="0"/>
              <a:t>upstream of the deployment location (near the ROAD WORK AHEAD sign)</a:t>
            </a:r>
          </a:p>
          <a:p>
            <a:pPr lvl="1"/>
            <a:r>
              <a:rPr lang="en-US" dirty="0"/>
              <a:t>at the treatment location</a:t>
            </a:r>
          </a:p>
          <a:p>
            <a:r>
              <a:rPr lang="en-US" dirty="0"/>
              <a:t>Data were collected with and without the treatments deployed</a:t>
            </a:r>
          </a:p>
        </p:txBody>
      </p:sp>
      <p:sp>
        <p:nvSpPr>
          <p:cNvPr id="4" name="Slide Number Placeholder 3">
            <a:extLst>
              <a:ext uri="{FF2B5EF4-FFF2-40B4-BE49-F238E27FC236}">
                <a16:creationId xmlns:a16="http://schemas.microsoft.com/office/drawing/2014/main" id="{32846C01-AF70-68BC-F650-47B5EE417D35}"/>
              </a:ext>
            </a:extLst>
          </p:cNvPr>
          <p:cNvSpPr>
            <a:spLocks noGrp="1"/>
          </p:cNvSpPr>
          <p:nvPr>
            <p:ph type="sldNum" sz="quarter" idx="12"/>
          </p:nvPr>
        </p:nvSpPr>
        <p:spPr>
          <a:xfrm>
            <a:off x="422031" y="6201004"/>
            <a:ext cx="2133600" cy="365125"/>
          </a:xfrm>
        </p:spPr>
        <p:txBody>
          <a:bodyPr/>
          <a:lstStyle/>
          <a:p>
            <a:fld id="{FD00C619-A12B-44D5-B4CA-1E1DD79A8B64}"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538032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C1392-6F20-082A-4173-1E0E6BAA1A77}"/>
              </a:ext>
            </a:extLst>
          </p:cNvPr>
          <p:cNvSpPr>
            <a:spLocks noGrp="1"/>
          </p:cNvSpPr>
          <p:nvPr>
            <p:ph type="title"/>
          </p:nvPr>
        </p:nvSpPr>
        <p:spPr/>
        <p:txBody>
          <a:bodyPr/>
          <a:lstStyle/>
          <a:p>
            <a:r>
              <a:rPr lang="en-US" dirty="0"/>
              <a:t>TPRS/Alabama</a:t>
            </a:r>
          </a:p>
        </p:txBody>
      </p:sp>
      <p:graphicFrame>
        <p:nvGraphicFramePr>
          <p:cNvPr id="6" name="Content Placeholder 5">
            <a:extLst>
              <a:ext uri="{FF2B5EF4-FFF2-40B4-BE49-F238E27FC236}">
                <a16:creationId xmlns:a16="http://schemas.microsoft.com/office/drawing/2014/main" id="{03E4C5F1-28E5-3499-1CAE-372B62B9D892}"/>
              </a:ext>
            </a:extLst>
          </p:cNvPr>
          <p:cNvGraphicFramePr>
            <a:graphicFrameLocks noGrp="1"/>
          </p:cNvGraphicFramePr>
          <p:nvPr>
            <p:ph idx="1"/>
            <p:extLst>
              <p:ext uri="{D42A27DB-BD31-4B8C-83A1-F6EECF244321}">
                <p14:modId xmlns:p14="http://schemas.microsoft.com/office/powerpoint/2010/main" val="2624935523"/>
              </p:ext>
            </p:extLst>
          </p:nvPr>
        </p:nvGraphicFramePr>
        <p:xfrm>
          <a:off x="952500" y="1412879"/>
          <a:ext cx="7239000" cy="1446027"/>
        </p:xfrm>
        <a:graphic>
          <a:graphicData uri="http://schemas.openxmlformats.org/drawingml/2006/table">
            <a:tbl>
              <a:tblPr firstRow="1" firstCol="1" bandRow="1"/>
              <a:tblGrid>
                <a:gridCol w="612169">
                  <a:extLst>
                    <a:ext uri="{9D8B030D-6E8A-4147-A177-3AD203B41FA5}">
                      <a16:colId xmlns:a16="http://schemas.microsoft.com/office/drawing/2014/main" val="2600700167"/>
                    </a:ext>
                  </a:extLst>
                </a:gridCol>
                <a:gridCol w="1155843">
                  <a:extLst>
                    <a:ext uri="{9D8B030D-6E8A-4147-A177-3AD203B41FA5}">
                      <a16:colId xmlns:a16="http://schemas.microsoft.com/office/drawing/2014/main" val="4088094714"/>
                    </a:ext>
                  </a:extLst>
                </a:gridCol>
                <a:gridCol w="1851488">
                  <a:extLst>
                    <a:ext uri="{9D8B030D-6E8A-4147-A177-3AD203B41FA5}">
                      <a16:colId xmlns:a16="http://schemas.microsoft.com/office/drawing/2014/main" val="3005528653"/>
                    </a:ext>
                  </a:extLst>
                </a:gridCol>
                <a:gridCol w="1273528">
                  <a:extLst>
                    <a:ext uri="{9D8B030D-6E8A-4147-A177-3AD203B41FA5}">
                      <a16:colId xmlns:a16="http://schemas.microsoft.com/office/drawing/2014/main" val="3938786057"/>
                    </a:ext>
                  </a:extLst>
                </a:gridCol>
                <a:gridCol w="2345972">
                  <a:extLst>
                    <a:ext uri="{9D8B030D-6E8A-4147-A177-3AD203B41FA5}">
                      <a16:colId xmlns:a16="http://schemas.microsoft.com/office/drawing/2014/main" val="115933335"/>
                    </a:ext>
                  </a:extLst>
                </a:gridCol>
              </a:tblGrid>
              <a:tr h="457455">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rPr>
                        <a:t>Site No.</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rPr>
                        <a:t>Direction</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rPr>
                        <a:t>Location Description</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rPr>
                        <a:t>Posted Speed Limit (mph)</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rPr>
                        <a:t>Number of Minutes of Data</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6171892"/>
                  </a:ext>
                </a:extLst>
              </a:tr>
              <a:tr h="247143">
                <a:tc>
                  <a:txBody>
                    <a:bodyPr/>
                    <a:lstStyle/>
                    <a:p>
                      <a:pPr marL="0" marR="0" algn="ctr">
                        <a:lnSpc>
                          <a:spcPct val="115000"/>
                        </a:lnSpc>
                        <a:spcBef>
                          <a:spcPts val="0"/>
                        </a:spcBef>
                        <a:spcAft>
                          <a:spcPts val="0"/>
                        </a:spcAft>
                        <a:tabLst>
                          <a:tab pos="215900" algn="dec"/>
                        </a:tabLst>
                      </a:pPr>
                      <a:r>
                        <a:rPr lang="en-US" sz="1200">
                          <a:effectLst/>
                          <a:latin typeface="Times New Roman" panose="02020603050405020304" pitchFamily="18" charset="0"/>
                          <a:ea typeface="Times New Roman" panose="02020603050405020304" pitchFamily="18" charset="0"/>
                        </a:rPr>
                        <a:t>1</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Eastbound</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West of County Road 100</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20700" algn="dec"/>
                        </a:tabLst>
                      </a:pPr>
                      <a:r>
                        <a:rPr lang="en-US" sz="1200">
                          <a:effectLst/>
                          <a:latin typeface="Times New Roman" panose="02020603050405020304" pitchFamily="18" charset="0"/>
                          <a:ea typeface="Times New Roman" panose="02020603050405020304" pitchFamily="18" charset="0"/>
                        </a:rPr>
                        <a:t>55</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35330" algn="dec"/>
                        </a:tabLst>
                      </a:pPr>
                      <a:r>
                        <a:rPr lang="en-US" sz="1200">
                          <a:effectLst/>
                          <a:latin typeface="Times New Roman" panose="02020603050405020304" pitchFamily="18" charset="0"/>
                          <a:ea typeface="Times New Roman" panose="02020603050405020304" pitchFamily="18" charset="0"/>
                        </a:rPr>
                        <a:t>251</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0994013"/>
                  </a:ext>
                </a:extLst>
              </a:tr>
              <a:tr h="247143">
                <a:tc>
                  <a:txBody>
                    <a:bodyPr/>
                    <a:lstStyle/>
                    <a:p>
                      <a:pPr marL="0" marR="0" algn="ctr">
                        <a:lnSpc>
                          <a:spcPct val="115000"/>
                        </a:lnSpc>
                        <a:spcBef>
                          <a:spcPts val="0"/>
                        </a:spcBef>
                        <a:spcAft>
                          <a:spcPts val="0"/>
                        </a:spcAft>
                        <a:tabLst>
                          <a:tab pos="215900" algn="dec"/>
                        </a:tabLst>
                      </a:pPr>
                      <a:r>
                        <a:rPr lang="en-US" sz="1200">
                          <a:effectLst/>
                          <a:latin typeface="Times New Roman" panose="02020603050405020304" pitchFamily="18" charset="0"/>
                          <a:ea typeface="Times New Roman" panose="02020603050405020304" pitchFamily="18" charset="0"/>
                        </a:rPr>
                        <a:t>2</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Westbound</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West of State Highway 49</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20700" algn="dec"/>
                        </a:tabLst>
                      </a:pPr>
                      <a:r>
                        <a:rPr lang="en-US" sz="1200">
                          <a:effectLst/>
                          <a:latin typeface="Times New Roman" panose="02020603050405020304" pitchFamily="18" charset="0"/>
                          <a:ea typeface="Times New Roman" panose="02020603050405020304" pitchFamily="18" charset="0"/>
                        </a:rPr>
                        <a:t>45</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35330" algn="dec"/>
                        </a:tabLst>
                      </a:pPr>
                      <a:r>
                        <a:rPr lang="en-US" sz="1200">
                          <a:effectLst/>
                          <a:latin typeface="Times New Roman" panose="02020603050405020304" pitchFamily="18" charset="0"/>
                          <a:ea typeface="Times New Roman" panose="02020603050405020304" pitchFamily="18" charset="0"/>
                        </a:rPr>
                        <a:t>250</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0997877"/>
                  </a:ext>
                </a:extLst>
              </a:tr>
              <a:tr h="247143">
                <a:tc>
                  <a:txBody>
                    <a:bodyPr/>
                    <a:lstStyle/>
                    <a:p>
                      <a:pPr marL="0" marR="0" algn="ctr">
                        <a:lnSpc>
                          <a:spcPct val="115000"/>
                        </a:lnSpc>
                        <a:spcBef>
                          <a:spcPts val="0"/>
                        </a:spcBef>
                        <a:spcAft>
                          <a:spcPts val="0"/>
                        </a:spcAft>
                        <a:tabLst>
                          <a:tab pos="215900" algn="dec"/>
                        </a:tabLst>
                      </a:pPr>
                      <a:r>
                        <a:rPr lang="en-US" sz="1200">
                          <a:effectLst/>
                          <a:latin typeface="Times New Roman" panose="02020603050405020304" pitchFamily="18" charset="0"/>
                          <a:ea typeface="Times New Roman" panose="02020603050405020304" pitchFamily="18" charset="0"/>
                        </a:rPr>
                        <a:t>3</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Eastbound</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East of County Road 17</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20700" algn="dec"/>
                        </a:tabLst>
                      </a:pPr>
                      <a:r>
                        <a:rPr lang="en-US" sz="1200">
                          <a:effectLst/>
                          <a:latin typeface="Times New Roman" panose="02020603050405020304" pitchFamily="18" charset="0"/>
                          <a:ea typeface="Times New Roman" panose="02020603050405020304" pitchFamily="18" charset="0"/>
                        </a:rPr>
                        <a:t>55</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35330" algn="dec"/>
                        </a:tabLst>
                      </a:pPr>
                      <a:r>
                        <a:rPr lang="en-US" sz="1200">
                          <a:effectLst/>
                          <a:latin typeface="Times New Roman" panose="02020603050405020304" pitchFamily="18" charset="0"/>
                          <a:ea typeface="Times New Roman" panose="02020603050405020304" pitchFamily="18" charset="0"/>
                        </a:rPr>
                        <a:t>264</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0405128"/>
                  </a:ext>
                </a:extLst>
              </a:tr>
              <a:tr h="247143">
                <a:tc>
                  <a:txBody>
                    <a:bodyPr/>
                    <a:lstStyle/>
                    <a:p>
                      <a:pPr marL="0" marR="0" algn="ctr">
                        <a:lnSpc>
                          <a:spcPct val="115000"/>
                        </a:lnSpc>
                        <a:spcBef>
                          <a:spcPts val="0"/>
                        </a:spcBef>
                        <a:spcAft>
                          <a:spcPts val="0"/>
                        </a:spcAft>
                        <a:tabLst>
                          <a:tab pos="215900" algn="dec"/>
                        </a:tabLst>
                      </a:pPr>
                      <a:r>
                        <a:rPr lang="en-US" sz="1200" dirty="0">
                          <a:effectLst/>
                          <a:latin typeface="Times New Roman" panose="02020603050405020304" pitchFamily="18" charset="0"/>
                          <a:ea typeface="Times New Roman" panose="02020603050405020304" pitchFamily="18" charset="0"/>
                        </a:rPr>
                        <a:t>4</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Westbound</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East of Georgia State Line</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20700" algn="dec"/>
                        </a:tabLst>
                      </a:pPr>
                      <a:r>
                        <a:rPr lang="en-US" sz="1200">
                          <a:effectLst/>
                          <a:latin typeface="Times New Roman" panose="02020603050405020304" pitchFamily="18" charset="0"/>
                          <a:ea typeface="Times New Roman" panose="02020603050405020304" pitchFamily="18" charset="0"/>
                        </a:rPr>
                        <a:t>55</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35330" algn="dec"/>
                        </a:tabLst>
                      </a:pPr>
                      <a:r>
                        <a:rPr lang="en-US" sz="1200" dirty="0">
                          <a:effectLst/>
                          <a:latin typeface="Times New Roman" panose="02020603050405020304" pitchFamily="18" charset="0"/>
                          <a:ea typeface="Times New Roman" panose="02020603050405020304" pitchFamily="18" charset="0"/>
                        </a:rPr>
                        <a:t>256</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982209"/>
                  </a:ext>
                </a:extLst>
              </a:tr>
            </a:tbl>
          </a:graphicData>
        </a:graphic>
      </p:graphicFrame>
      <p:sp>
        <p:nvSpPr>
          <p:cNvPr id="4" name="Slide Number Placeholder 3">
            <a:extLst>
              <a:ext uri="{FF2B5EF4-FFF2-40B4-BE49-F238E27FC236}">
                <a16:creationId xmlns:a16="http://schemas.microsoft.com/office/drawing/2014/main" id="{F5341297-A428-0A24-E6B2-21168B15A165}"/>
              </a:ext>
            </a:extLst>
          </p:cNvPr>
          <p:cNvSpPr>
            <a:spLocks noGrp="1"/>
          </p:cNvSpPr>
          <p:nvPr>
            <p:ph type="sldNum" sz="quarter" idx="12"/>
          </p:nvPr>
        </p:nvSpPr>
        <p:spPr>
          <a:xfrm>
            <a:off x="228600" y="6324600"/>
            <a:ext cx="2133600" cy="365125"/>
          </a:xfrm>
        </p:spPr>
        <p:txBody>
          <a:bodyPr/>
          <a:lstStyle/>
          <a:p>
            <a:fld id="{FD00C619-A12B-44D5-B4CA-1E1DD79A8B64}" type="slidenum">
              <a:rPr lang="en-US" smtClean="0">
                <a:solidFill>
                  <a:prstClr val="black"/>
                </a:solidFill>
              </a:rPr>
              <a:pPr/>
              <a:t>6</a:t>
            </a:fld>
            <a:endParaRPr lang="en-US" dirty="0">
              <a:solidFill>
                <a:prstClr val="black"/>
              </a:solidFill>
            </a:endParaRPr>
          </a:p>
        </p:txBody>
      </p:sp>
      <p:pic>
        <p:nvPicPr>
          <p:cNvPr id="8" name="Picture 7">
            <a:extLst>
              <a:ext uri="{FF2B5EF4-FFF2-40B4-BE49-F238E27FC236}">
                <a16:creationId xmlns:a16="http://schemas.microsoft.com/office/drawing/2014/main" id="{41937EA6-ADAF-5830-1693-13B678CD6650}"/>
              </a:ext>
            </a:extLst>
          </p:cNvPr>
          <p:cNvPicPr>
            <a:picLocks noChangeAspect="1"/>
          </p:cNvPicPr>
          <p:nvPr/>
        </p:nvPicPr>
        <p:blipFill>
          <a:blip r:embed="rId3"/>
          <a:stretch>
            <a:fillRect/>
          </a:stretch>
        </p:blipFill>
        <p:spPr>
          <a:xfrm>
            <a:off x="704516" y="3292169"/>
            <a:ext cx="7734971" cy="2225233"/>
          </a:xfrm>
          <a:prstGeom prst="rect">
            <a:avLst/>
          </a:prstGeom>
        </p:spPr>
      </p:pic>
    </p:spTree>
    <p:extLst>
      <p:ext uri="{BB962C8B-B14F-4D97-AF65-F5344CB8AC3E}">
        <p14:creationId xmlns:p14="http://schemas.microsoft.com/office/powerpoint/2010/main" val="113425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08D06-1F4A-48AC-F3A3-6AE19122C529}"/>
              </a:ext>
            </a:extLst>
          </p:cNvPr>
          <p:cNvSpPr>
            <a:spLocks noGrp="1"/>
          </p:cNvSpPr>
          <p:nvPr>
            <p:ph type="title"/>
          </p:nvPr>
        </p:nvSpPr>
        <p:spPr/>
        <p:txBody>
          <a:bodyPr/>
          <a:lstStyle/>
          <a:p>
            <a:r>
              <a:rPr lang="en-US" dirty="0"/>
              <a:t>TPRS Upstream Data Summary</a:t>
            </a:r>
          </a:p>
        </p:txBody>
      </p:sp>
      <p:sp>
        <p:nvSpPr>
          <p:cNvPr id="4" name="Slide Number Placeholder 3">
            <a:extLst>
              <a:ext uri="{FF2B5EF4-FFF2-40B4-BE49-F238E27FC236}">
                <a16:creationId xmlns:a16="http://schemas.microsoft.com/office/drawing/2014/main" id="{8B445F1B-9968-ADB0-CFF9-0253367408E8}"/>
              </a:ext>
            </a:extLst>
          </p:cNvPr>
          <p:cNvSpPr>
            <a:spLocks noGrp="1"/>
          </p:cNvSpPr>
          <p:nvPr>
            <p:ph type="sldNum" sz="quarter" idx="12"/>
          </p:nvPr>
        </p:nvSpPr>
        <p:spPr>
          <a:xfrm>
            <a:off x="228600" y="6347645"/>
            <a:ext cx="2133600" cy="365125"/>
          </a:xfrm>
        </p:spPr>
        <p:txBody>
          <a:bodyPr/>
          <a:lstStyle/>
          <a:p>
            <a:fld id="{FD00C619-A12B-44D5-B4CA-1E1DD79A8B64}" type="slidenum">
              <a:rPr lang="en-US" smtClean="0">
                <a:solidFill>
                  <a:prstClr val="black"/>
                </a:solidFill>
              </a:rPr>
              <a:pPr/>
              <a:t>7</a:t>
            </a:fld>
            <a:endParaRPr lang="en-US">
              <a:solidFill>
                <a:prstClr val="black"/>
              </a:solidFill>
            </a:endParaRPr>
          </a:p>
        </p:txBody>
      </p:sp>
      <p:sp>
        <p:nvSpPr>
          <p:cNvPr id="6" name="Content Placeholder 2">
            <a:extLst>
              <a:ext uri="{FF2B5EF4-FFF2-40B4-BE49-F238E27FC236}">
                <a16:creationId xmlns:a16="http://schemas.microsoft.com/office/drawing/2014/main" id="{01061B15-B60B-43A0-4EF2-7D0245EB708B}"/>
              </a:ext>
            </a:extLst>
          </p:cNvPr>
          <p:cNvSpPr>
            <a:spLocks noGrp="1"/>
          </p:cNvSpPr>
          <p:nvPr>
            <p:ph idx="1"/>
          </p:nvPr>
        </p:nvSpPr>
        <p:spPr>
          <a:xfrm>
            <a:off x="428897" y="4107817"/>
            <a:ext cx="8229600" cy="1981200"/>
          </a:xfrm>
        </p:spPr>
        <p:txBody>
          <a:bodyPr>
            <a:normAutofit lnSpcReduction="10000"/>
          </a:bodyPr>
          <a:lstStyle/>
          <a:p>
            <a:r>
              <a:rPr lang="en-US" dirty="0"/>
              <a:t>Researchers performed at test of proportions for each site</a:t>
            </a:r>
          </a:p>
          <a:p>
            <a:r>
              <a:rPr lang="en-US" dirty="0"/>
              <a:t>No differences were found in the upstream distraction percentages</a:t>
            </a:r>
          </a:p>
        </p:txBody>
      </p:sp>
      <p:pic>
        <p:nvPicPr>
          <p:cNvPr id="3" name="Picture 2"/>
          <p:cNvPicPr>
            <a:picLocks noChangeAspect="1"/>
          </p:cNvPicPr>
          <p:nvPr/>
        </p:nvPicPr>
        <p:blipFill>
          <a:blip r:embed="rId2"/>
          <a:stretch>
            <a:fillRect/>
          </a:stretch>
        </p:blipFill>
        <p:spPr>
          <a:xfrm>
            <a:off x="1828800" y="1311552"/>
            <a:ext cx="5486400" cy="2537637"/>
          </a:xfrm>
          <a:prstGeom prst="rect">
            <a:avLst/>
          </a:prstGeom>
        </p:spPr>
      </p:pic>
    </p:spTree>
    <p:extLst>
      <p:ext uri="{BB962C8B-B14F-4D97-AF65-F5344CB8AC3E}">
        <p14:creationId xmlns:p14="http://schemas.microsoft.com/office/powerpoint/2010/main" val="58475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708A-C6A1-A899-ABFC-D072BE81753E}"/>
              </a:ext>
            </a:extLst>
          </p:cNvPr>
          <p:cNvSpPr>
            <a:spLocks noGrp="1"/>
          </p:cNvSpPr>
          <p:nvPr>
            <p:ph type="title"/>
          </p:nvPr>
        </p:nvSpPr>
        <p:spPr>
          <a:xfrm>
            <a:off x="457200" y="-117567"/>
            <a:ext cx="8229600" cy="914400"/>
          </a:xfrm>
        </p:spPr>
        <p:txBody>
          <a:bodyPr/>
          <a:lstStyle/>
          <a:p>
            <a:r>
              <a:rPr lang="en-US" dirty="0"/>
              <a:t>TPRS Downstream Data Summary</a:t>
            </a:r>
          </a:p>
        </p:txBody>
      </p:sp>
      <p:graphicFrame>
        <p:nvGraphicFramePr>
          <p:cNvPr id="5" name="Content Placeholder 4">
            <a:extLst>
              <a:ext uri="{FF2B5EF4-FFF2-40B4-BE49-F238E27FC236}">
                <a16:creationId xmlns:a16="http://schemas.microsoft.com/office/drawing/2014/main" id="{1B6F2E7A-4D51-EC05-33E7-B3FE52FF13AD}"/>
              </a:ext>
            </a:extLst>
          </p:cNvPr>
          <p:cNvGraphicFramePr>
            <a:graphicFrameLocks noGrp="1"/>
          </p:cNvGraphicFramePr>
          <p:nvPr>
            <p:ph idx="1"/>
            <p:extLst>
              <p:ext uri="{D42A27DB-BD31-4B8C-83A1-F6EECF244321}">
                <p14:modId xmlns:p14="http://schemas.microsoft.com/office/powerpoint/2010/main" val="2012796063"/>
              </p:ext>
            </p:extLst>
          </p:nvPr>
        </p:nvGraphicFramePr>
        <p:xfrm>
          <a:off x="838198" y="738047"/>
          <a:ext cx="7467603" cy="2324439"/>
        </p:xfrm>
        <a:graphic>
          <a:graphicData uri="http://schemas.openxmlformats.org/drawingml/2006/table">
            <a:tbl>
              <a:tblPr firstRow="1" firstCol="1" bandRow="1"/>
              <a:tblGrid>
                <a:gridCol w="901263">
                  <a:extLst>
                    <a:ext uri="{9D8B030D-6E8A-4147-A177-3AD203B41FA5}">
                      <a16:colId xmlns:a16="http://schemas.microsoft.com/office/drawing/2014/main" val="154830107"/>
                    </a:ext>
                  </a:extLst>
                </a:gridCol>
                <a:gridCol w="1416269">
                  <a:extLst>
                    <a:ext uri="{9D8B030D-6E8A-4147-A177-3AD203B41FA5}">
                      <a16:colId xmlns:a16="http://schemas.microsoft.com/office/drawing/2014/main" val="3891060494"/>
                    </a:ext>
                  </a:extLst>
                </a:gridCol>
                <a:gridCol w="1931276">
                  <a:extLst>
                    <a:ext uri="{9D8B030D-6E8A-4147-A177-3AD203B41FA5}">
                      <a16:colId xmlns:a16="http://schemas.microsoft.com/office/drawing/2014/main" val="1717865366"/>
                    </a:ext>
                  </a:extLst>
                </a:gridCol>
                <a:gridCol w="1931276">
                  <a:extLst>
                    <a:ext uri="{9D8B030D-6E8A-4147-A177-3AD203B41FA5}">
                      <a16:colId xmlns:a16="http://schemas.microsoft.com/office/drawing/2014/main" val="2525118433"/>
                    </a:ext>
                  </a:extLst>
                </a:gridCol>
                <a:gridCol w="1287519">
                  <a:extLst>
                    <a:ext uri="{9D8B030D-6E8A-4147-A177-3AD203B41FA5}">
                      <a16:colId xmlns:a16="http://schemas.microsoft.com/office/drawing/2014/main" val="411696215"/>
                    </a:ext>
                  </a:extLst>
                </a:gridCol>
              </a:tblGrid>
              <a:tr h="445215">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Site No.</a:t>
                      </a:r>
                    </a:p>
                  </a:txBody>
                  <a:tcPr marL="45789" marR="45789" marT="12295" marB="12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TPRSs Deployed </a:t>
                      </a:r>
                    </a:p>
                  </a:txBody>
                  <a:tcPr marL="45789" marR="45789" marT="12295" marB="12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rPr>
                        <a:t>Total No. of Drivers Observed</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Number and Percentage of Distracted Drivers</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rPr>
                        <a:t>Work Operation Visible</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629984"/>
                  </a:ext>
                </a:extLst>
              </a:tr>
              <a:tr h="234903">
                <a:tc rowSpan="2">
                  <a:txBody>
                    <a:bodyPr/>
                    <a:lstStyle/>
                    <a:p>
                      <a:pPr marL="0" marR="0" algn="ctr">
                        <a:lnSpc>
                          <a:spcPct val="115000"/>
                        </a:lnSpc>
                        <a:spcBef>
                          <a:spcPts val="0"/>
                        </a:spcBef>
                        <a:spcAft>
                          <a:spcPts val="0"/>
                        </a:spcAft>
                        <a:tabLst>
                          <a:tab pos="232410" algn="dec"/>
                        </a:tabLst>
                      </a:pPr>
                      <a:r>
                        <a:rPr lang="en-US" sz="1200" dirty="0">
                          <a:effectLst/>
                          <a:latin typeface="Times New Roman" panose="02020603050405020304" pitchFamily="18" charset="0"/>
                          <a:ea typeface="Times New Roman" panose="02020603050405020304" pitchFamily="18" charset="0"/>
                        </a:rPr>
                        <a:t>1</a:t>
                      </a:r>
                    </a:p>
                  </a:txBody>
                  <a:tcPr marL="45789" marR="45789" marT="12295" marB="12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23265" algn="dec"/>
                        </a:tabLst>
                      </a:pPr>
                      <a:r>
                        <a:rPr lang="en-US" sz="1200" dirty="0">
                          <a:effectLst/>
                          <a:latin typeface="Times New Roman" panose="02020603050405020304" pitchFamily="18" charset="0"/>
                          <a:ea typeface="Times New Roman" panose="02020603050405020304" pitchFamily="18" charset="0"/>
                        </a:rPr>
                        <a:t>103</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17550" algn="dec"/>
                        </a:tabLst>
                      </a:pPr>
                      <a:r>
                        <a:rPr lang="en-US" sz="1200">
                          <a:effectLst/>
                          <a:latin typeface="Times New Roman" panose="02020603050405020304" pitchFamily="18" charset="0"/>
                          <a:ea typeface="Times New Roman" panose="02020603050405020304" pitchFamily="18" charset="0"/>
                        </a:rPr>
                        <a:t>18 (18%)</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5227878"/>
                  </a:ext>
                </a:extLst>
              </a:tr>
              <a:tr h="234903">
                <a:tc vMerge="1">
                  <a:txBody>
                    <a:bodyPr/>
                    <a:lstStyle/>
                    <a:p>
                      <a:endParaRPr lang="en-US"/>
                    </a:p>
                  </a:txBody>
                  <a:tcP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No</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23265" algn="dec"/>
                        </a:tabLst>
                      </a:pPr>
                      <a:r>
                        <a:rPr lang="en-US" sz="1200" dirty="0">
                          <a:effectLst/>
                          <a:latin typeface="Times New Roman" panose="02020603050405020304" pitchFamily="18" charset="0"/>
                          <a:ea typeface="Times New Roman" panose="02020603050405020304" pitchFamily="18" charset="0"/>
                        </a:rPr>
                        <a:t>125</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17550" algn="dec"/>
                        </a:tabLst>
                      </a:pPr>
                      <a:r>
                        <a:rPr lang="en-US" sz="1200">
                          <a:effectLst/>
                          <a:latin typeface="Times New Roman" panose="02020603050405020304" pitchFamily="18" charset="0"/>
                          <a:ea typeface="Times New Roman" panose="02020603050405020304" pitchFamily="18" charset="0"/>
                        </a:rPr>
                        <a:t>26 (21%)</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411785"/>
                  </a:ext>
                </a:extLst>
              </a:tr>
              <a:tr h="234903">
                <a:tc rowSpan="2">
                  <a:txBody>
                    <a:bodyPr/>
                    <a:lstStyle/>
                    <a:p>
                      <a:pPr marL="0" marR="0" algn="ctr">
                        <a:lnSpc>
                          <a:spcPct val="115000"/>
                        </a:lnSpc>
                        <a:spcBef>
                          <a:spcPts val="0"/>
                        </a:spcBef>
                        <a:spcAft>
                          <a:spcPts val="0"/>
                        </a:spcAft>
                        <a:tabLst>
                          <a:tab pos="232410" algn="dec"/>
                        </a:tabLst>
                      </a:pPr>
                      <a:r>
                        <a:rPr lang="en-US" sz="1200">
                          <a:effectLst/>
                          <a:latin typeface="Times New Roman" panose="02020603050405020304" pitchFamily="18" charset="0"/>
                          <a:ea typeface="Times New Roman" panose="02020603050405020304" pitchFamily="18" charset="0"/>
                        </a:rPr>
                        <a:t>2</a:t>
                      </a:r>
                    </a:p>
                  </a:txBody>
                  <a:tcPr marL="45789" marR="45789" marT="12295" marB="12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23265" algn="dec"/>
                        </a:tabLst>
                      </a:pPr>
                      <a:r>
                        <a:rPr lang="en-US" sz="1200" dirty="0">
                          <a:effectLst/>
                          <a:latin typeface="Times New Roman" panose="02020603050405020304" pitchFamily="18" charset="0"/>
                          <a:ea typeface="Times New Roman" panose="02020603050405020304" pitchFamily="18" charset="0"/>
                        </a:rPr>
                        <a:t>136</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17550" algn="dec"/>
                        </a:tabLst>
                      </a:pPr>
                      <a:r>
                        <a:rPr lang="en-US" sz="1200">
                          <a:effectLst/>
                          <a:latin typeface="Times New Roman" panose="02020603050405020304" pitchFamily="18" charset="0"/>
                          <a:ea typeface="Times New Roman" panose="02020603050405020304" pitchFamily="18" charset="0"/>
                        </a:rPr>
                        <a:t>16 (12%)</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48365"/>
                  </a:ext>
                </a:extLst>
              </a:tr>
              <a:tr h="234903">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23265" algn="dec"/>
                        </a:tabLst>
                      </a:pPr>
                      <a:r>
                        <a:rPr lang="en-US" sz="1200">
                          <a:effectLst/>
                          <a:latin typeface="Times New Roman" panose="02020603050405020304" pitchFamily="18" charset="0"/>
                          <a:ea typeface="Times New Roman" panose="02020603050405020304" pitchFamily="18" charset="0"/>
                        </a:rPr>
                        <a:t>130</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17550" algn="dec"/>
                        </a:tabLst>
                      </a:pPr>
                      <a:r>
                        <a:rPr lang="en-US" sz="1200" dirty="0">
                          <a:effectLst/>
                          <a:latin typeface="Times New Roman" panose="02020603050405020304" pitchFamily="18" charset="0"/>
                          <a:ea typeface="Times New Roman" panose="02020603050405020304" pitchFamily="18" charset="0"/>
                        </a:rPr>
                        <a:t>34 (26%)</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647769"/>
                  </a:ext>
                </a:extLst>
              </a:tr>
              <a:tr h="234903">
                <a:tc rowSpan="2">
                  <a:txBody>
                    <a:bodyPr/>
                    <a:lstStyle/>
                    <a:p>
                      <a:pPr marL="0" marR="0" algn="ctr">
                        <a:lnSpc>
                          <a:spcPct val="115000"/>
                        </a:lnSpc>
                        <a:spcBef>
                          <a:spcPts val="0"/>
                        </a:spcBef>
                        <a:spcAft>
                          <a:spcPts val="0"/>
                        </a:spcAft>
                        <a:tabLst>
                          <a:tab pos="232410" algn="dec"/>
                        </a:tabLst>
                      </a:pPr>
                      <a:r>
                        <a:rPr lang="en-US" sz="1200">
                          <a:effectLst/>
                          <a:latin typeface="Times New Roman" panose="02020603050405020304" pitchFamily="18" charset="0"/>
                          <a:ea typeface="Times New Roman" panose="02020603050405020304" pitchFamily="18" charset="0"/>
                        </a:rPr>
                        <a:t>3</a:t>
                      </a:r>
                    </a:p>
                  </a:txBody>
                  <a:tcPr marL="45789" marR="45789" marT="12295" marB="12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23265" algn="dec"/>
                        </a:tabLst>
                      </a:pPr>
                      <a:r>
                        <a:rPr lang="en-US" sz="1200">
                          <a:effectLst/>
                          <a:latin typeface="Times New Roman" panose="02020603050405020304" pitchFamily="18" charset="0"/>
                          <a:ea typeface="Times New Roman" panose="02020603050405020304" pitchFamily="18" charset="0"/>
                        </a:rPr>
                        <a:t>85</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17550" algn="dec"/>
                        </a:tabLst>
                      </a:pPr>
                      <a:r>
                        <a:rPr lang="en-US" sz="1200">
                          <a:effectLst/>
                          <a:latin typeface="Times New Roman" panose="02020603050405020304" pitchFamily="18" charset="0"/>
                          <a:ea typeface="Times New Roman" panose="02020603050405020304" pitchFamily="18" charset="0"/>
                        </a:rPr>
                        <a:t>9 (11%)</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2272009"/>
                  </a:ext>
                </a:extLst>
              </a:tr>
              <a:tr h="234903">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23265" algn="dec"/>
                        </a:tabLst>
                      </a:pPr>
                      <a:r>
                        <a:rPr lang="en-US" sz="1200">
                          <a:effectLst/>
                          <a:latin typeface="Times New Roman" panose="02020603050405020304" pitchFamily="18" charset="0"/>
                          <a:ea typeface="Times New Roman" panose="02020603050405020304" pitchFamily="18" charset="0"/>
                        </a:rPr>
                        <a:t>102</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17550" algn="dec"/>
                        </a:tabLst>
                      </a:pPr>
                      <a:r>
                        <a:rPr lang="en-US" sz="1200">
                          <a:effectLst/>
                          <a:latin typeface="Times New Roman" panose="02020603050405020304" pitchFamily="18" charset="0"/>
                          <a:ea typeface="Times New Roman" panose="02020603050405020304" pitchFamily="18" charset="0"/>
                        </a:rPr>
                        <a:t>25 (25%)</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063499"/>
                  </a:ext>
                </a:extLst>
              </a:tr>
              <a:tr h="234903">
                <a:tc rowSpan="2">
                  <a:txBody>
                    <a:bodyPr/>
                    <a:lstStyle/>
                    <a:p>
                      <a:pPr marL="0" marR="0" algn="ctr">
                        <a:lnSpc>
                          <a:spcPct val="115000"/>
                        </a:lnSpc>
                        <a:spcBef>
                          <a:spcPts val="0"/>
                        </a:spcBef>
                        <a:spcAft>
                          <a:spcPts val="0"/>
                        </a:spcAft>
                        <a:tabLst>
                          <a:tab pos="232410" algn="dec"/>
                        </a:tabLst>
                      </a:pPr>
                      <a:r>
                        <a:rPr lang="en-US" sz="1200" dirty="0">
                          <a:effectLst/>
                          <a:latin typeface="Times New Roman" panose="02020603050405020304" pitchFamily="18" charset="0"/>
                          <a:ea typeface="Times New Roman" panose="02020603050405020304" pitchFamily="18" charset="0"/>
                        </a:rPr>
                        <a:t>4</a:t>
                      </a:r>
                    </a:p>
                  </a:txBody>
                  <a:tcPr marL="45789" marR="45789" marT="12295" marB="12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23265" algn="dec"/>
                        </a:tabLst>
                      </a:pPr>
                      <a:r>
                        <a:rPr lang="en-US" sz="1200" dirty="0">
                          <a:effectLst/>
                          <a:latin typeface="Times New Roman" panose="02020603050405020304" pitchFamily="18" charset="0"/>
                          <a:ea typeface="Times New Roman" panose="02020603050405020304" pitchFamily="18" charset="0"/>
                        </a:rPr>
                        <a:t>107</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17550" algn="dec"/>
                        </a:tabLst>
                      </a:pPr>
                      <a:r>
                        <a:rPr lang="en-US" sz="1200">
                          <a:effectLst/>
                          <a:latin typeface="Times New Roman" panose="02020603050405020304" pitchFamily="18" charset="0"/>
                          <a:ea typeface="Times New Roman" panose="02020603050405020304" pitchFamily="18" charset="0"/>
                        </a:rPr>
                        <a:t>17 (16%)</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9491219"/>
                  </a:ext>
                </a:extLst>
              </a:tr>
              <a:tr h="234903">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23265" algn="dec"/>
                        </a:tabLst>
                      </a:pPr>
                      <a:r>
                        <a:rPr lang="en-US" sz="1200">
                          <a:effectLst/>
                          <a:latin typeface="Times New Roman" panose="02020603050405020304" pitchFamily="18" charset="0"/>
                          <a:ea typeface="Times New Roman" panose="02020603050405020304" pitchFamily="18" charset="0"/>
                        </a:rPr>
                        <a:t>96</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17550" algn="dec"/>
                        </a:tabLst>
                      </a:pPr>
                      <a:r>
                        <a:rPr lang="en-US" sz="1200">
                          <a:effectLst/>
                          <a:latin typeface="Times New Roman" panose="02020603050405020304" pitchFamily="18" charset="0"/>
                          <a:ea typeface="Times New Roman" panose="02020603050405020304" pitchFamily="18" charset="0"/>
                        </a:rPr>
                        <a:t>22 (23%)</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No</a:t>
                      </a:r>
                    </a:p>
                  </a:txBody>
                  <a:tcPr marL="45789" marR="45789" marT="12295" marB="12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5459872"/>
                  </a:ext>
                </a:extLst>
              </a:tr>
            </a:tbl>
          </a:graphicData>
        </a:graphic>
      </p:graphicFrame>
      <p:sp>
        <p:nvSpPr>
          <p:cNvPr id="4" name="Slide Number Placeholder 3">
            <a:extLst>
              <a:ext uri="{FF2B5EF4-FFF2-40B4-BE49-F238E27FC236}">
                <a16:creationId xmlns:a16="http://schemas.microsoft.com/office/drawing/2014/main" id="{76078126-9FD3-8CE3-F465-2EC80D5FF568}"/>
              </a:ext>
            </a:extLst>
          </p:cNvPr>
          <p:cNvSpPr>
            <a:spLocks noGrp="1"/>
          </p:cNvSpPr>
          <p:nvPr>
            <p:ph type="sldNum" sz="quarter" idx="12"/>
          </p:nvPr>
        </p:nvSpPr>
        <p:spPr>
          <a:xfrm>
            <a:off x="304800" y="6248400"/>
            <a:ext cx="2133600" cy="365125"/>
          </a:xfrm>
        </p:spPr>
        <p:txBody>
          <a:bodyPr/>
          <a:lstStyle/>
          <a:p>
            <a:fld id="{FD00C619-A12B-44D5-B4CA-1E1DD79A8B64}" type="slidenum">
              <a:rPr lang="en-US" smtClean="0">
                <a:solidFill>
                  <a:prstClr val="black"/>
                </a:solidFill>
              </a:rPr>
              <a:pPr/>
              <a:t>8</a:t>
            </a:fld>
            <a:endParaRPr lang="en-US" dirty="0">
              <a:solidFill>
                <a:prstClr val="black"/>
              </a:solidFill>
            </a:endParaRPr>
          </a:p>
        </p:txBody>
      </p:sp>
      <mc:AlternateContent xmlns:mc="http://schemas.openxmlformats.org/markup-compatibility/2006" xmlns:a14="http://schemas.microsoft.com/office/drawing/2010/main">
        <mc:Choice Requires="a14">
          <p:graphicFrame>
            <p:nvGraphicFramePr>
              <p:cNvPr id="6" name="Content Placeholder 4">
                <a:extLst>
                  <a:ext uri="{FF2B5EF4-FFF2-40B4-BE49-F238E27FC236}">
                    <a16:creationId xmlns:a16="http://schemas.microsoft.com/office/drawing/2014/main" id="{FBA2BC72-C1F1-E268-369F-551E2C0B95B4}"/>
                  </a:ext>
                </a:extLst>
              </p:cNvPr>
              <p:cNvGraphicFramePr>
                <a:graphicFrameLocks/>
              </p:cNvGraphicFramePr>
              <p:nvPr>
                <p:extLst>
                  <p:ext uri="{D42A27DB-BD31-4B8C-83A1-F6EECF244321}">
                    <p14:modId xmlns:p14="http://schemas.microsoft.com/office/powerpoint/2010/main" val="17077042"/>
                  </p:ext>
                </p:extLst>
              </p:nvPr>
            </p:nvGraphicFramePr>
            <p:xfrm>
              <a:off x="864324" y="4270367"/>
              <a:ext cx="7326630" cy="2434599"/>
            </p:xfrm>
            <a:graphic>
              <a:graphicData uri="http://schemas.openxmlformats.org/drawingml/2006/table">
                <a:tbl>
                  <a:tblPr firstRow="1" firstCol="1" bandRow="1"/>
                  <a:tblGrid>
                    <a:gridCol w="1241393">
                      <a:extLst>
                        <a:ext uri="{9D8B030D-6E8A-4147-A177-3AD203B41FA5}">
                          <a16:colId xmlns:a16="http://schemas.microsoft.com/office/drawing/2014/main" val="647589072"/>
                        </a:ext>
                      </a:extLst>
                    </a:gridCol>
                    <a:gridCol w="1552284">
                      <a:extLst>
                        <a:ext uri="{9D8B030D-6E8A-4147-A177-3AD203B41FA5}">
                          <a16:colId xmlns:a16="http://schemas.microsoft.com/office/drawing/2014/main" val="2037820535"/>
                        </a:ext>
                      </a:extLst>
                    </a:gridCol>
                    <a:gridCol w="1410729">
                      <a:extLst>
                        <a:ext uri="{9D8B030D-6E8A-4147-A177-3AD203B41FA5}">
                          <a16:colId xmlns:a16="http://schemas.microsoft.com/office/drawing/2014/main" val="1412792048"/>
                        </a:ext>
                      </a:extLst>
                    </a:gridCol>
                    <a:gridCol w="1567744">
                      <a:extLst>
                        <a:ext uri="{9D8B030D-6E8A-4147-A177-3AD203B41FA5}">
                          <a16:colId xmlns:a16="http://schemas.microsoft.com/office/drawing/2014/main" val="3016679389"/>
                        </a:ext>
                      </a:extLst>
                    </a:gridCol>
                    <a:gridCol w="1554480">
                      <a:extLst>
                        <a:ext uri="{9D8B030D-6E8A-4147-A177-3AD203B41FA5}">
                          <a16:colId xmlns:a16="http://schemas.microsoft.com/office/drawing/2014/main" val="1515954924"/>
                        </a:ext>
                      </a:extLst>
                    </a:gridCol>
                  </a:tblGrid>
                  <a:tr h="457455">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Site No.</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TPRS Deployed </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rPr>
                            <a:t>Upstream Percentage, </a:t>
                          </a:r>
                          <a14:m>
                            <m:oMath xmlns:m="http://schemas.openxmlformats.org/officeDocument/2006/math">
                              <m:sSub>
                                <m:sSubPr>
                                  <m:ctrlPr>
                                    <a:rPr lang="en-US" sz="1200" b="1" i="1">
                                      <a:effectLst/>
                                      <a:latin typeface="Cambria Math" panose="02040503050406030204" pitchFamily="18" charset="0"/>
                                      <a:ea typeface="Times New Roman" panose="02020603050405020304" pitchFamily="18" charset="0"/>
                                    </a:rPr>
                                  </m:ctrlPr>
                                </m:sSubPr>
                                <m:e>
                                  <m:r>
                                    <a:rPr lang="en-US" sz="1200" b="1" i="1">
                                      <a:effectLst/>
                                      <a:latin typeface="Cambria Math" panose="02040503050406030204" pitchFamily="18" charset="0"/>
                                      <a:ea typeface="Times New Roman" panose="02020603050405020304" pitchFamily="18" charset="0"/>
                                    </a:rPr>
                                    <m:t>𝒑</m:t>
                                  </m:r>
                                </m:e>
                                <m:sub>
                                  <m:r>
                                    <a:rPr lang="en-US" sz="1200" b="1" i="1">
                                      <a:effectLst/>
                                      <a:latin typeface="Cambria Math" panose="02040503050406030204" pitchFamily="18" charset="0"/>
                                      <a:ea typeface="Times New Roman" panose="02020603050405020304" pitchFamily="18" charset="0"/>
                                    </a:rPr>
                                    <m:t>𝟏</m:t>
                                  </m:r>
                                </m:sub>
                              </m:sSub>
                            </m:oMath>
                          </a14:m>
                          <a:endParaRPr lang="en-US" sz="1200" b="1">
                            <a:effectLst/>
                            <a:latin typeface="Times New Roman" panose="02020603050405020304" pitchFamily="18" charset="0"/>
                            <a:ea typeface="Times New Roman" panose="02020603050405020304" pitchFamily="18" charset="0"/>
                          </a:endParaRP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rPr>
                            <a:t>Downstream Percentage, </a:t>
                          </a:r>
                          <a14:m>
                            <m:oMath xmlns:m="http://schemas.openxmlformats.org/officeDocument/2006/math">
                              <m:sSub>
                                <m:sSubPr>
                                  <m:ctrlPr>
                                    <a:rPr lang="en-US" sz="1200" b="1" i="1">
                                      <a:effectLst/>
                                      <a:latin typeface="Cambria Math" panose="02040503050406030204" pitchFamily="18" charset="0"/>
                                      <a:ea typeface="Times New Roman" panose="02020603050405020304" pitchFamily="18" charset="0"/>
                                    </a:rPr>
                                  </m:ctrlPr>
                                </m:sSubPr>
                                <m:e>
                                  <m:r>
                                    <a:rPr lang="en-US" sz="1200" b="1" i="1">
                                      <a:effectLst/>
                                      <a:latin typeface="Cambria Math" panose="02040503050406030204" pitchFamily="18" charset="0"/>
                                      <a:ea typeface="Times New Roman" panose="02020603050405020304" pitchFamily="18" charset="0"/>
                                    </a:rPr>
                                    <m:t>𝒑</m:t>
                                  </m:r>
                                </m:e>
                                <m:sub>
                                  <m:r>
                                    <a:rPr lang="en-US" sz="1200" b="1" i="1">
                                      <a:effectLst/>
                                      <a:latin typeface="Cambria Math" panose="02040503050406030204" pitchFamily="18" charset="0"/>
                                      <a:ea typeface="Times New Roman" panose="02020603050405020304" pitchFamily="18" charset="0"/>
                                    </a:rPr>
                                    <m:t>𝟐</m:t>
                                  </m:r>
                                </m:sub>
                              </m:sSub>
                            </m:oMath>
                          </a14:m>
                          <a:endParaRPr lang="en-US" sz="1200" b="1">
                            <a:effectLst/>
                            <a:latin typeface="Times New Roman" panose="02020603050405020304" pitchFamily="18" charset="0"/>
                            <a:ea typeface="Times New Roman" panose="02020603050405020304" pitchFamily="18" charset="0"/>
                          </a:endParaRP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Change in Percentage, </a:t>
                          </a:r>
                          <a14:m>
                            <m:oMath xmlns:m="http://schemas.openxmlformats.org/officeDocument/2006/math">
                              <m:r>
                                <a:rPr lang="en-US" sz="1200" b="1" i="1">
                                  <a:effectLst/>
                                  <a:latin typeface="Cambria Math" panose="02040503050406030204" pitchFamily="18" charset="0"/>
                                  <a:ea typeface="Times New Roman" panose="02020603050405020304" pitchFamily="18" charset="0"/>
                                </a:rPr>
                                <m:t>∆</m:t>
                              </m:r>
                              <m:r>
                                <a:rPr lang="en-US" sz="1200" b="1" i="1">
                                  <a:effectLst/>
                                  <a:latin typeface="Cambria Math" panose="02040503050406030204" pitchFamily="18" charset="0"/>
                                  <a:ea typeface="Times New Roman" panose="02020603050405020304" pitchFamily="18" charset="0"/>
                                </a:rPr>
                                <m:t>𝒑</m:t>
                              </m:r>
                            </m:oMath>
                          </a14:m>
                          <a:endParaRPr lang="en-US" sz="1200" b="1" dirty="0">
                            <a:effectLst/>
                            <a:latin typeface="Times New Roman" panose="02020603050405020304" pitchFamily="18" charset="0"/>
                            <a:ea typeface="Times New Roman" panose="02020603050405020304" pitchFamily="18" charset="0"/>
                          </a:endParaRP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872023"/>
                      </a:ext>
                    </a:extLst>
                  </a:tr>
                  <a:tr h="247143">
                    <a:tc rowSpan="2">
                      <a:txBody>
                        <a:bodyPr/>
                        <a:lstStyle/>
                        <a:p>
                          <a:pPr marL="0" marR="0" algn="ctr">
                            <a:lnSpc>
                              <a:spcPct val="115000"/>
                            </a:lnSpc>
                            <a:spcBef>
                              <a:spcPts val="0"/>
                            </a:spcBef>
                            <a:spcAft>
                              <a:spcPts val="0"/>
                            </a:spcAft>
                            <a:tabLst>
                              <a:tab pos="273050" algn="dec"/>
                            </a:tabLst>
                          </a:pPr>
                          <a:r>
                            <a:rPr lang="en-US" sz="1200" dirty="0">
                              <a:effectLst/>
                              <a:latin typeface="Times New Roman" panose="02020603050405020304" pitchFamily="18" charset="0"/>
                              <a:ea typeface="Times New Roman" panose="02020603050405020304" pitchFamily="18" charset="0"/>
                            </a:rPr>
                            <a:t>1</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13410" algn="dec"/>
                            </a:tabLst>
                          </a:pPr>
                          <a:r>
                            <a:rPr lang="en-US" sz="1200">
                              <a:effectLst/>
                              <a:latin typeface="Times New Roman" panose="02020603050405020304" pitchFamily="18" charset="0"/>
                              <a:ea typeface="Times New Roman" panose="02020603050405020304" pitchFamily="18" charset="0"/>
                            </a:rPr>
                            <a:t>17%</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28650" algn="dec"/>
                            </a:tabLst>
                          </a:pPr>
                          <a:r>
                            <a:rPr lang="en-US" sz="1200">
                              <a:effectLst/>
                              <a:latin typeface="Times New Roman" panose="02020603050405020304" pitchFamily="18" charset="0"/>
                              <a:ea typeface="Times New Roman" panose="02020603050405020304" pitchFamily="18" charset="0"/>
                            </a:rPr>
                            <a:t>18%</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0720" algn="dec"/>
                            </a:tabLst>
                          </a:pPr>
                          <a:r>
                            <a:rPr lang="en-US" sz="1200" dirty="0">
                              <a:effectLst/>
                              <a:latin typeface="Times New Roman" panose="02020603050405020304" pitchFamily="18" charset="0"/>
                              <a:ea typeface="Times New Roman" panose="02020603050405020304" pitchFamily="18" charset="0"/>
                            </a:rPr>
                            <a:t>+1%</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628850"/>
                      </a:ext>
                    </a:extLst>
                  </a:tr>
                  <a:tr h="247143">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13410" algn="dec"/>
                            </a:tabLst>
                          </a:pPr>
                          <a:r>
                            <a:rPr lang="en-US" sz="1200">
                              <a:effectLst/>
                              <a:latin typeface="Times New Roman" panose="02020603050405020304" pitchFamily="18" charset="0"/>
                              <a:ea typeface="Times New Roman" panose="02020603050405020304" pitchFamily="18" charset="0"/>
                            </a:rPr>
                            <a:t>20%</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28650" algn="dec"/>
                            </a:tabLst>
                          </a:pPr>
                          <a:r>
                            <a:rPr lang="en-US" sz="1200">
                              <a:effectLst/>
                              <a:latin typeface="Times New Roman" panose="02020603050405020304" pitchFamily="18" charset="0"/>
                              <a:ea typeface="Times New Roman" panose="02020603050405020304" pitchFamily="18" charset="0"/>
                            </a:rPr>
                            <a:t>21%</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0720" algn="dec"/>
                            </a:tabLst>
                          </a:pPr>
                          <a:r>
                            <a:rPr lang="en-US" sz="1200" dirty="0">
                              <a:effectLst/>
                              <a:latin typeface="Times New Roman" panose="02020603050405020304" pitchFamily="18" charset="0"/>
                              <a:ea typeface="Times New Roman" panose="02020603050405020304" pitchFamily="18" charset="0"/>
                            </a:rPr>
                            <a:t>+1%</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126433"/>
                      </a:ext>
                    </a:extLst>
                  </a:tr>
                  <a:tr h="247143">
                    <a:tc rowSpan="2">
                      <a:txBody>
                        <a:bodyPr/>
                        <a:lstStyle/>
                        <a:p>
                          <a:pPr marL="0" marR="0" algn="ctr">
                            <a:lnSpc>
                              <a:spcPct val="115000"/>
                            </a:lnSpc>
                            <a:spcBef>
                              <a:spcPts val="0"/>
                            </a:spcBef>
                            <a:spcAft>
                              <a:spcPts val="0"/>
                            </a:spcAft>
                            <a:tabLst>
                              <a:tab pos="273050" algn="dec"/>
                            </a:tabLst>
                          </a:pPr>
                          <a:r>
                            <a:rPr lang="en-US" sz="1200">
                              <a:effectLst/>
                              <a:latin typeface="Times New Roman" panose="02020603050405020304" pitchFamily="18" charset="0"/>
                              <a:ea typeface="Times New Roman" panose="02020603050405020304" pitchFamily="18" charset="0"/>
                            </a:rPr>
                            <a:t>2</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13410" algn="dec"/>
                            </a:tabLst>
                          </a:pPr>
                          <a:r>
                            <a:rPr lang="en-US" sz="1200">
                              <a:effectLst/>
                              <a:latin typeface="Times New Roman" panose="02020603050405020304" pitchFamily="18" charset="0"/>
                              <a:ea typeface="Times New Roman" panose="02020603050405020304" pitchFamily="18" charset="0"/>
                            </a:rPr>
                            <a:t>11%</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28650" algn="dec"/>
                            </a:tabLst>
                          </a:pPr>
                          <a:r>
                            <a:rPr lang="en-US" sz="1200" dirty="0">
                              <a:effectLst/>
                              <a:latin typeface="Times New Roman" panose="02020603050405020304" pitchFamily="18" charset="0"/>
                              <a:ea typeface="Times New Roman" panose="02020603050405020304" pitchFamily="18" charset="0"/>
                            </a:rPr>
                            <a:t>12%</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0720" algn="dec"/>
                            </a:tabLst>
                          </a:pPr>
                          <a:r>
                            <a:rPr lang="en-US" sz="1200" dirty="0">
                              <a:effectLst/>
                              <a:latin typeface="Times New Roman" panose="02020603050405020304" pitchFamily="18" charset="0"/>
                              <a:ea typeface="Times New Roman" panose="02020603050405020304" pitchFamily="18" charset="0"/>
                            </a:rPr>
                            <a:t>+1%</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310797"/>
                      </a:ext>
                    </a:extLst>
                  </a:tr>
                  <a:tr h="247143">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13410" algn="dec"/>
                            </a:tabLst>
                          </a:pPr>
                          <a:r>
                            <a:rPr lang="en-US" sz="1200" dirty="0">
                              <a:effectLst/>
                              <a:latin typeface="Times New Roman" panose="02020603050405020304" pitchFamily="18" charset="0"/>
                              <a:ea typeface="Times New Roman" panose="02020603050405020304" pitchFamily="18" charset="0"/>
                            </a:rPr>
                            <a:t>13%</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28650" algn="dec"/>
                            </a:tabLst>
                          </a:pPr>
                          <a:r>
                            <a:rPr lang="en-US" sz="1200">
                              <a:effectLst/>
                              <a:latin typeface="Times New Roman" panose="02020603050405020304" pitchFamily="18" charset="0"/>
                              <a:ea typeface="Times New Roman" panose="02020603050405020304" pitchFamily="18" charset="0"/>
                            </a:rPr>
                            <a:t>26%</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0720" algn="dec"/>
                            </a:tabLst>
                          </a:pPr>
                          <a:r>
                            <a:rPr lang="en-US" sz="1200" dirty="0">
                              <a:effectLst/>
                              <a:latin typeface="Times New Roman" panose="02020603050405020304" pitchFamily="18" charset="0"/>
                              <a:ea typeface="Times New Roman" panose="02020603050405020304" pitchFamily="18" charset="0"/>
                            </a:rPr>
                            <a:t>+13%</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348694"/>
                      </a:ext>
                    </a:extLst>
                  </a:tr>
                  <a:tr h="247143">
                    <a:tc rowSpan="2">
                      <a:txBody>
                        <a:bodyPr/>
                        <a:lstStyle/>
                        <a:p>
                          <a:pPr marL="0" marR="0" algn="ctr">
                            <a:lnSpc>
                              <a:spcPct val="115000"/>
                            </a:lnSpc>
                            <a:spcBef>
                              <a:spcPts val="0"/>
                            </a:spcBef>
                            <a:spcAft>
                              <a:spcPts val="0"/>
                            </a:spcAft>
                            <a:tabLst>
                              <a:tab pos="273050" algn="dec"/>
                            </a:tabLst>
                          </a:pPr>
                          <a:r>
                            <a:rPr lang="en-US" sz="1200" dirty="0">
                              <a:effectLst/>
                              <a:latin typeface="Times New Roman" panose="02020603050405020304" pitchFamily="18" charset="0"/>
                              <a:ea typeface="Times New Roman" panose="02020603050405020304" pitchFamily="18" charset="0"/>
                            </a:rPr>
                            <a:t>3</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13410" algn="dec"/>
                            </a:tabLst>
                          </a:pPr>
                          <a:r>
                            <a:rPr lang="en-US" sz="1200" dirty="0">
                              <a:effectLst/>
                              <a:latin typeface="Times New Roman" panose="02020603050405020304" pitchFamily="18" charset="0"/>
                              <a:ea typeface="Times New Roman" panose="02020603050405020304" pitchFamily="18" charset="0"/>
                            </a:rPr>
                            <a:t>17%</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28650" algn="dec"/>
                            </a:tabLst>
                          </a:pPr>
                          <a:r>
                            <a:rPr lang="en-US" sz="1200">
                              <a:effectLst/>
                              <a:latin typeface="Times New Roman" panose="02020603050405020304" pitchFamily="18" charset="0"/>
                              <a:ea typeface="Times New Roman" panose="02020603050405020304" pitchFamily="18" charset="0"/>
                            </a:rPr>
                            <a:t>11%</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0720" algn="dec"/>
                            </a:tabLst>
                          </a:pPr>
                          <a:r>
                            <a:rPr lang="en-US" sz="1200" dirty="0">
                              <a:effectLst/>
                              <a:latin typeface="Times New Roman" panose="02020603050405020304" pitchFamily="18" charset="0"/>
                              <a:ea typeface="Times New Roman" panose="02020603050405020304" pitchFamily="18" charset="0"/>
                            </a:rPr>
                            <a:t>–6%</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029119"/>
                      </a:ext>
                    </a:extLst>
                  </a:tr>
                  <a:tr h="247143">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13410" algn="dec"/>
                            </a:tabLst>
                          </a:pPr>
                          <a:r>
                            <a:rPr lang="en-US" sz="1200">
                              <a:effectLst/>
                              <a:latin typeface="Times New Roman" panose="02020603050405020304" pitchFamily="18" charset="0"/>
                              <a:ea typeface="Times New Roman" panose="02020603050405020304" pitchFamily="18" charset="0"/>
                            </a:rPr>
                            <a:t>18%</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28650" algn="dec"/>
                            </a:tabLst>
                          </a:pPr>
                          <a:r>
                            <a:rPr lang="en-US" sz="1200">
                              <a:effectLst/>
                              <a:latin typeface="Times New Roman" panose="02020603050405020304" pitchFamily="18" charset="0"/>
                              <a:ea typeface="Times New Roman" panose="02020603050405020304" pitchFamily="18" charset="0"/>
                            </a:rPr>
                            <a:t>25%</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0720" algn="dec"/>
                            </a:tabLst>
                          </a:pPr>
                          <a:r>
                            <a:rPr lang="en-US" sz="1200" dirty="0">
                              <a:effectLst/>
                              <a:latin typeface="Times New Roman" panose="02020603050405020304" pitchFamily="18" charset="0"/>
                              <a:ea typeface="Times New Roman" panose="02020603050405020304" pitchFamily="18" charset="0"/>
                            </a:rPr>
                            <a:t>+7%</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6485947"/>
                      </a:ext>
                    </a:extLst>
                  </a:tr>
                  <a:tr h="247143">
                    <a:tc rowSpan="2">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4</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13410" algn="dec"/>
                            </a:tabLst>
                          </a:pPr>
                          <a:r>
                            <a:rPr lang="en-US" sz="1200">
                              <a:effectLst/>
                              <a:latin typeface="Times New Roman" panose="02020603050405020304" pitchFamily="18" charset="0"/>
                              <a:ea typeface="Times New Roman" panose="02020603050405020304" pitchFamily="18" charset="0"/>
                            </a:rPr>
                            <a:t>21%</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28650" algn="dec"/>
                            </a:tabLst>
                          </a:pPr>
                          <a:r>
                            <a:rPr lang="en-US" sz="1200">
                              <a:effectLst/>
                              <a:latin typeface="Times New Roman" panose="02020603050405020304" pitchFamily="18" charset="0"/>
                              <a:ea typeface="Times New Roman" panose="02020603050405020304" pitchFamily="18" charset="0"/>
                            </a:rPr>
                            <a:t>16%</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0720" algn="dec"/>
                            </a:tabLst>
                          </a:pPr>
                          <a:r>
                            <a:rPr lang="en-US" sz="1200" dirty="0">
                              <a:effectLst/>
                              <a:latin typeface="Times New Roman" panose="02020603050405020304" pitchFamily="18" charset="0"/>
                              <a:ea typeface="Times New Roman" panose="02020603050405020304" pitchFamily="18" charset="0"/>
                            </a:rPr>
                            <a:t>–5%</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34244"/>
                      </a:ext>
                    </a:extLst>
                  </a:tr>
                  <a:tr h="247143">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13410" algn="dec"/>
                            </a:tabLst>
                          </a:pPr>
                          <a:r>
                            <a:rPr lang="en-US" sz="1200">
                              <a:effectLst/>
                              <a:latin typeface="Times New Roman" panose="02020603050405020304" pitchFamily="18" charset="0"/>
                              <a:ea typeface="Times New Roman" panose="02020603050405020304" pitchFamily="18" charset="0"/>
                            </a:rPr>
                            <a:t>22%</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28650" algn="dec"/>
                            </a:tabLst>
                          </a:pPr>
                          <a:r>
                            <a:rPr lang="en-US" sz="1200">
                              <a:effectLst/>
                              <a:latin typeface="Times New Roman" panose="02020603050405020304" pitchFamily="18" charset="0"/>
                              <a:ea typeface="Times New Roman" panose="02020603050405020304" pitchFamily="18" charset="0"/>
                            </a:rPr>
                            <a:t>23%</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0720" algn="dec"/>
                            </a:tabLst>
                          </a:pPr>
                          <a:r>
                            <a:rPr lang="en-US" sz="1200" dirty="0">
                              <a:effectLst/>
                              <a:latin typeface="Times New Roman" panose="02020603050405020304" pitchFamily="18" charset="0"/>
                              <a:ea typeface="Times New Roman" panose="02020603050405020304" pitchFamily="18" charset="0"/>
                            </a:rPr>
                            <a:t>+1%</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0997973"/>
                      </a:ext>
                    </a:extLst>
                  </a:tr>
                </a:tbl>
              </a:graphicData>
            </a:graphic>
          </p:graphicFrame>
        </mc:Choice>
        <mc:Fallback xmlns="">
          <p:graphicFrame>
            <p:nvGraphicFramePr>
              <p:cNvPr id="6" name="Content Placeholder 4">
                <a:extLst>
                  <a:ext uri="{FF2B5EF4-FFF2-40B4-BE49-F238E27FC236}">
                    <a16:creationId xmlns:a16="http://schemas.microsoft.com/office/drawing/2014/main" id="{FBA2BC72-C1F1-E268-369F-551E2C0B95B4}"/>
                  </a:ext>
                </a:extLst>
              </p:cNvPr>
              <p:cNvGraphicFramePr>
                <a:graphicFrameLocks/>
              </p:cNvGraphicFramePr>
              <p:nvPr>
                <p:extLst>
                  <p:ext uri="{D42A27DB-BD31-4B8C-83A1-F6EECF244321}">
                    <p14:modId xmlns:p14="http://schemas.microsoft.com/office/powerpoint/2010/main" val="17077042"/>
                  </p:ext>
                </p:extLst>
              </p:nvPr>
            </p:nvGraphicFramePr>
            <p:xfrm>
              <a:off x="864324" y="4270367"/>
              <a:ext cx="7326630" cy="2434599"/>
            </p:xfrm>
            <a:graphic>
              <a:graphicData uri="http://schemas.openxmlformats.org/drawingml/2006/table">
                <a:tbl>
                  <a:tblPr firstRow="1" firstCol="1" bandRow="1"/>
                  <a:tblGrid>
                    <a:gridCol w="1241393">
                      <a:extLst>
                        <a:ext uri="{9D8B030D-6E8A-4147-A177-3AD203B41FA5}">
                          <a16:colId xmlns:a16="http://schemas.microsoft.com/office/drawing/2014/main" val="647589072"/>
                        </a:ext>
                      </a:extLst>
                    </a:gridCol>
                    <a:gridCol w="1552284">
                      <a:extLst>
                        <a:ext uri="{9D8B030D-6E8A-4147-A177-3AD203B41FA5}">
                          <a16:colId xmlns:a16="http://schemas.microsoft.com/office/drawing/2014/main" val="2037820535"/>
                        </a:ext>
                      </a:extLst>
                    </a:gridCol>
                    <a:gridCol w="1410729">
                      <a:extLst>
                        <a:ext uri="{9D8B030D-6E8A-4147-A177-3AD203B41FA5}">
                          <a16:colId xmlns:a16="http://schemas.microsoft.com/office/drawing/2014/main" val="1412792048"/>
                        </a:ext>
                      </a:extLst>
                    </a:gridCol>
                    <a:gridCol w="1567744">
                      <a:extLst>
                        <a:ext uri="{9D8B030D-6E8A-4147-A177-3AD203B41FA5}">
                          <a16:colId xmlns:a16="http://schemas.microsoft.com/office/drawing/2014/main" val="3016679389"/>
                        </a:ext>
                      </a:extLst>
                    </a:gridCol>
                    <a:gridCol w="1554480">
                      <a:extLst>
                        <a:ext uri="{9D8B030D-6E8A-4147-A177-3AD203B41FA5}">
                          <a16:colId xmlns:a16="http://schemas.microsoft.com/office/drawing/2014/main" val="1515954924"/>
                        </a:ext>
                      </a:extLst>
                    </a:gridCol>
                  </a:tblGrid>
                  <a:tr h="457455">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Site No.</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TPRS Deployed </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99134" t="-2667" r="-222944" b="-446667"/>
                          </a:stretch>
                        </a:blipFill>
                      </a:tcPr>
                    </a:tc>
                    <a:tc>
                      <a:txBody>
                        <a:bodyPr/>
                        <a:lstStyle/>
                        <a:p>
                          <a:endParaRPr lang="en-US"/>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67829" t="-2667" r="-99612" b="-446667"/>
                          </a:stretch>
                        </a:blipFill>
                      </a:tcPr>
                    </a:tc>
                    <a:tc>
                      <a:txBody>
                        <a:bodyPr/>
                        <a:lstStyle/>
                        <a:p>
                          <a:endParaRPr lang="en-US"/>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72157" t="-2667" r="-784" b="-446667"/>
                          </a:stretch>
                        </a:blipFill>
                      </a:tcPr>
                    </a:tc>
                    <a:extLst>
                      <a:ext uri="{0D108BD9-81ED-4DB2-BD59-A6C34878D82A}">
                        <a16:rowId xmlns:a16="http://schemas.microsoft.com/office/drawing/2014/main" val="1750872023"/>
                      </a:ext>
                    </a:extLst>
                  </a:tr>
                  <a:tr h="247143">
                    <a:tc rowSpan="2">
                      <a:txBody>
                        <a:bodyPr/>
                        <a:lstStyle/>
                        <a:p>
                          <a:pPr marL="0" marR="0" algn="ctr">
                            <a:lnSpc>
                              <a:spcPct val="115000"/>
                            </a:lnSpc>
                            <a:spcBef>
                              <a:spcPts val="0"/>
                            </a:spcBef>
                            <a:spcAft>
                              <a:spcPts val="0"/>
                            </a:spcAft>
                            <a:tabLst>
                              <a:tab pos="273050" algn="dec"/>
                            </a:tabLst>
                          </a:pPr>
                          <a:r>
                            <a:rPr lang="en-US" sz="1200" dirty="0">
                              <a:effectLst/>
                              <a:latin typeface="Times New Roman" panose="02020603050405020304" pitchFamily="18" charset="0"/>
                              <a:ea typeface="Times New Roman" panose="02020603050405020304" pitchFamily="18" charset="0"/>
                            </a:rPr>
                            <a:t>1</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13410" algn="dec"/>
                            </a:tabLst>
                          </a:pPr>
                          <a:r>
                            <a:rPr lang="en-US" sz="1200">
                              <a:effectLst/>
                              <a:latin typeface="Times New Roman" panose="02020603050405020304" pitchFamily="18" charset="0"/>
                              <a:ea typeface="Times New Roman" panose="02020603050405020304" pitchFamily="18" charset="0"/>
                            </a:rPr>
                            <a:t>17%</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28650" algn="dec"/>
                            </a:tabLst>
                          </a:pPr>
                          <a:r>
                            <a:rPr lang="en-US" sz="1200">
                              <a:effectLst/>
                              <a:latin typeface="Times New Roman" panose="02020603050405020304" pitchFamily="18" charset="0"/>
                              <a:ea typeface="Times New Roman" panose="02020603050405020304" pitchFamily="18" charset="0"/>
                            </a:rPr>
                            <a:t>18%</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0720" algn="dec"/>
                            </a:tabLst>
                          </a:pPr>
                          <a:r>
                            <a:rPr lang="en-US" sz="1200" dirty="0">
                              <a:effectLst/>
                              <a:latin typeface="Times New Roman" panose="02020603050405020304" pitchFamily="18" charset="0"/>
                              <a:ea typeface="Times New Roman" panose="02020603050405020304" pitchFamily="18" charset="0"/>
                            </a:rPr>
                            <a:t>+1%</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628850"/>
                      </a:ext>
                    </a:extLst>
                  </a:tr>
                  <a:tr h="247143">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13410" algn="dec"/>
                            </a:tabLst>
                          </a:pPr>
                          <a:r>
                            <a:rPr lang="en-US" sz="1200">
                              <a:effectLst/>
                              <a:latin typeface="Times New Roman" panose="02020603050405020304" pitchFamily="18" charset="0"/>
                              <a:ea typeface="Times New Roman" panose="02020603050405020304" pitchFamily="18" charset="0"/>
                            </a:rPr>
                            <a:t>20%</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28650" algn="dec"/>
                            </a:tabLst>
                          </a:pPr>
                          <a:r>
                            <a:rPr lang="en-US" sz="1200">
                              <a:effectLst/>
                              <a:latin typeface="Times New Roman" panose="02020603050405020304" pitchFamily="18" charset="0"/>
                              <a:ea typeface="Times New Roman" panose="02020603050405020304" pitchFamily="18" charset="0"/>
                            </a:rPr>
                            <a:t>21%</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0720" algn="dec"/>
                            </a:tabLst>
                          </a:pPr>
                          <a:r>
                            <a:rPr lang="en-US" sz="1200" dirty="0">
                              <a:effectLst/>
                              <a:latin typeface="Times New Roman" panose="02020603050405020304" pitchFamily="18" charset="0"/>
                              <a:ea typeface="Times New Roman" panose="02020603050405020304" pitchFamily="18" charset="0"/>
                            </a:rPr>
                            <a:t>+1%</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126433"/>
                      </a:ext>
                    </a:extLst>
                  </a:tr>
                  <a:tr h="247143">
                    <a:tc rowSpan="2">
                      <a:txBody>
                        <a:bodyPr/>
                        <a:lstStyle/>
                        <a:p>
                          <a:pPr marL="0" marR="0" algn="ctr">
                            <a:lnSpc>
                              <a:spcPct val="115000"/>
                            </a:lnSpc>
                            <a:spcBef>
                              <a:spcPts val="0"/>
                            </a:spcBef>
                            <a:spcAft>
                              <a:spcPts val="0"/>
                            </a:spcAft>
                            <a:tabLst>
                              <a:tab pos="273050" algn="dec"/>
                            </a:tabLst>
                          </a:pPr>
                          <a:r>
                            <a:rPr lang="en-US" sz="1200">
                              <a:effectLst/>
                              <a:latin typeface="Times New Roman" panose="02020603050405020304" pitchFamily="18" charset="0"/>
                              <a:ea typeface="Times New Roman" panose="02020603050405020304" pitchFamily="18" charset="0"/>
                            </a:rPr>
                            <a:t>2</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13410" algn="dec"/>
                            </a:tabLst>
                          </a:pPr>
                          <a:r>
                            <a:rPr lang="en-US" sz="1200">
                              <a:effectLst/>
                              <a:latin typeface="Times New Roman" panose="02020603050405020304" pitchFamily="18" charset="0"/>
                              <a:ea typeface="Times New Roman" panose="02020603050405020304" pitchFamily="18" charset="0"/>
                            </a:rPr>
                            <a:t>11%</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28650" algn="dec"/>
                            </a:tabLst>
                          </a:pPr>
                          <a:r>
                            <a:rPr lang="en-US" sz="1200" dirty="0">
                              <a:effectLst/>
                              <a:latin typeface="Times New Roman" panose="02020603050405020304" pitchFamily="18" charset="0"/>
                              <a:ea typeface="Times New Roman" panose="02020603050405020304" pitchFamily="18" charset="0"/>
                            </a:rPr>
                            <a:t>12%</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0720" algn="dec"/>
                            </a:tabLst>
                          </a:pPr>
                          <a:r>
                            <a:rPr lang="en-US" sz="1200" dirty="0">
                              <a:effectLst/>
                              <a:latin typeface="Times New Roman" panose="02020603050405020304" pitchFamily="18" charset="0"/>
                              <a:ea typeface="Times New Roman" panose="02020603050405020304" pitchFamily="18" charset="0"/>
                            </a:rPr>
                            <a:t>+1%</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310797"/>
                      </a:ext>
                    </a:extLst>
                  </a:tr>
                  <a:tr h="247143">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13410" algn="dec"/>
                            </a:tabLst>
                          </a:pPr>
                          <a:r>
                            <a:rPr lang="en-US" sz="1200" dirty="0">
                              <a:effectLst/>
                              <a:latin typeface="Times New Roman" panose="02020603050405020304" pitchFamily="18" charset="0"/>
                              <a:ea typeface="Times New Roman" panose="02020603050405020304" pitchFamily="18" charset="0"/>
                            </a:rPr>
                            <a:t>13%</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28650" algn="dec"/>
                            </a:tabLst>
                          </a:pPr>
                          <a:r>
                            <a:rPr lang="en-US" sz="1200">
                              <a:effectLst/>
                              <a:latin typeface="Times New Roman" panose="02020603050405020304" pitchFamily="18" charset="0"/>
                              <a:ea typeface="Times New Roman" panose="02020603050405020304" pitchFamily="18" charset="0"/>
                            </a:rPr>
                            <a:t>26%</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0720" algn="dec"/>
                            </a:tabLst>
                          </a:pPr>
                          <a:r>
                            <a:rPr lang="en-US" sz="1200" dirty="0">
                              <a:effectLst/>
                              <a:latin typeface="Times New Roman" panose="02020603050405020304" pitchFamily="18" charset="0"/>
                              <a:ea typeface="Times New Roman" panose="02020603050405020304" pitchFamily="18" charset="0"/>
                            </a:rPr>
                            <a:t>+13%</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348694"/>
                      </a:ext>
                    </a:extLst>
                  </a:tr>
                  <a:tr h="247143">
                    <a:tc rowSpan="2">
                      <a:txBody>
                        <a:bodyPr/>
                        <a:lstStyle/>
                        <a:p>
                          <a:pPr marL="0" marR="0" algn="ctr">
                            <a:lnSpc>
                              <a:spcPct val="115000"/>
                            </a:lnSpc>
                            <a:spcBef>
                              <a:spcPts val="0"/>
                            </a:spcBef>
                            <a:spcAft>
                              <a:spcPts val="0"/>
                            </a:spcAft>
                            <a:tabLst>
                              <a:tab pos="273050" algn="dec"/>
                            </a:tabLst>
                          </a:pPr>
                          <a:r>
                            <a:rPr lang="en-US" sz="1200" dirty="0">
                              <a:effectLst/>
                              <a:latin typeface="Times New Roman" panose="02020603050405020304" pitchFamily="18" charset="0"/>
                              <a:ea typeface="Times New Roman" panose="02020603050405020304" pitchFamily="18" charset="0"/>
                            </a:rPr>
                            <a:t>3</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13410" algn="dec"/>
                            </a:tabLst>
                          </a:pPr>
                          <a:r>
                            <a:rPr lang="en-US" sz="1200" dirty="0">
                              <a:effectLst/>
                              <a:latin typeface="Times New Roman" panose="02020603050405020304" pitchFamily="18" charset="0"/>
                              <a:ea typeface="Times New Roman" panose="02020603050405020304" pitchFamily="18" charset="0"/>
                            </a:rPr>
                            <a:t>17%</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28650" algn="dec"/>
                            </a:tabLst>
                          </a:pPr>
                          <a:r>
                            <a:rPr lang="en-US" sz="1200">
                              <a:effectLst/>
                              <a:latin typeface="Times New Roman" panose="02020603050405020304" pitchFamily="18" charset="0"/>
                              <a:ea typeface="Times New Roman" panose="02020603050405020304" pitchFamily="18" charset="0"/>
                            </a:rPr>
                            <a:t>11%</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0720" algn="dec"/>
                            </a:tabLst>
                          </a:pPr>
                          <a:r>
                            <a:rPr lang="en-US" sz="1200" dirty="0">
                              <a:effectLst/>
                              <a:latin typeface="Times New Roman" panose="02020603050405020304" pitchFamily="18" charset="0"/>
                              <a:ea typeface="Times New Roman" panose="02020603050405020304" pitchFamily="18" charset="0"/>
                            </a:rPr>
                            <a:t>–6%</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029119"/>
                      </a:ext>
                    </a:extLst>
                  </a:tr>
                  <a:tr h="247143">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13410" algn="dec"/>
                            </a:tabLst>
                          </a:pPr>
                          <a:r>
                            <a:rPr lang="en-US" sz="1200">
                              <a:effectLst/>
                              <a:latin typeface="Times New Roman" panose="02020603050405020304" pitchFamily="18" charset="0"/>
                              <a:ea typeface="Times New Roman" panose="02020603050405020304" pitchFamily="18" charset="0"/>
                            </a:rPr>
                            <a:t>18%</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28650" algn="dec"/>
                            </a:tabLst>
                          </a:pPr>
                          <a:r>
                            <a:rPr lang="en-US" sz="1200">
                              <a:effectLst/>
                              <a:latin typeface="Times New Roman" panose="02020603050405020304" pitchFamily="18" charset="0"/>
                              <a:ea typeface="Times New Roman" panose="02020603050405020304" pitchFamily="18" charset="0"/>
                            </a:rPr>
                            <a:t>25%</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0720" algn="dec"/>
                            </a:tabLst>
                          </a:pPr>
                          <a:r>
                            <a:rPr lang="en-US" sz="1200" dirty="0">
                              <a:effectLst/>
                              <a:latin typeface="Times New Roman" panose="02020603050405020304" pitchFamily="18" charset="0"/>
                              <a:ea typeface="Times New Roman" panose="02020603050405020304" pitchFamily="18" charset="0"/>
                            </a:rPr>
                            <a:t>+7%</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6485947"/>
                      </a:ext>
                    </a:extLst>
                  </a:tr>
                  <a:tr h="247143">
                    <a:tc rowSpan="2">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4</a:t>
                          </a:r>
                        </a:p>
                      </a:txBody>
                      <a:tcPr marL="68580" marR="685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Yes</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13410" algn="dec"/>
                            </a:tabLst>
                          </a:pPr>
                          <a:r>
                            <a:rPr lang="en-US" sz="1200">
                              <a:effectLst/>
                              <a:latin typeface="Times New Roman" panose="02020603050405020304" pitchFamily="18" charset="0"/>
                              <a:ea typeface="Times New Roman" panose="02020603050405020304" pitchFamily="18" charset="0"/>
                            </a:rPr>
                            <a:t>21%</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28650" algn="dec"/>
                            </a:tabLst>
                          </a:pPr>
                          <a:r>
                            <a:rPr lang="en-US" sz="1200">
                              <a:effectLst/>
                              <a:latin typeface="Times New Roman" panose="02020603050405020304" pitchFamily="18" charset="0"/>
                              <a:ea typeface="Times New Roman" panose="02020603050405020304" pitchFamily="18" charset="0"/>
                            </a:rPr>
                            <a:t>16%</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0720" algn="dec"/>
                            </a:tabLst>
                          </a:pPr>
                          <a:r>
                            <a:rPr lang="en-US" sz="1200" dirty="0">
                              <a:effectLst/>
                              <a:latin typeface="Times New Roman" panose="02020603050405020304" pitchFamily="18" charset="0"/>
                              <a:ea typeface="Times New Roman" panose="02020603050405020304" pitchFamily="18" charset="0"/>
                            </a:rPr>
                            <a:t>–5%</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34244"/>
                      </a:ext>
                    </a:extLst>
                  </a:tr>
                  <a:tr h="247143">
                    <a:tc vMerge="1">
                      <a:txBody>
                        <a:bodyPr/>
                        <a:lstStyle/>
                        <a:p>
                          <a:endParaRPr lang="en-US"/>
                        </a:p>
                      </a:txBody>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rPr>
                            <a:t>No</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13410" algn="dec"/>
                            </a:tabLst>
                          </a:pPr>
                          <a:r>
                            <a:rPr lang="en-US" sz="1200">
                              <a:effectLst/>
                              <a:latin typeface="Times New Roman" panose="02020603050405020304" pitchFamily="18" charset="0"/>
                              <a:ea typeface="Times New Roman" panose="02020603050405020304" pitchFamily="18" charset="0"/>
                            </a:rPr>
                            <a:t>22%</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28650" algn="dec"/>
                            </a:tabLst>
                          </a:pPr>
                          <a:r>
                            <a:rPr lang="en-US" sz="1200">
                              <a:effectLst/>
                              <a:latin typeface="Times New Roman" panose="02020603050405020304" pitchFamily="18" charset="0"/>
                              <a:ea typeface="Times New Roman" panose="02020603050405020304" pitchFamily="18" charset="0"/>
                            </a:rPr>
                            <a:t>23%</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0720" algn="dec"/>
                            </a:tabLst>
                          </a:pPr>
                          <a:r>
                            <a:rPr lang="en-US" sz="1200" dirty="0">
                              <a:effectLst/>
                              <a:latin typeface="Times New Roman" panose="02020603050405020304" pitchFamily="18" charset="0"/>
                              <a:ea typeface="Times New Roman" panose="02020603050405020304" pitchFamily="18" charset="0"/>
                            </a:rPr>
                            <a:t>+1%</a:t>
                          </a:r>
                        </a:p>
                      </a:txBody>
                      <a:tcPr marL="68580" marR="6858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0997973"/>
                      </a:ext>
                    </a:extLst>
                  </a:tr>
                </a:tbl>
              </a:graphicData>
            </a:graphic>
          </p:graphicFrame>
        </mc:Fallback>
      </mc:AlternateContent>
      <p:sp>
        <p:nvSpPr>
          <p:cNvPr id="7" name="Title 1">
            <a:extLst>
              <a:ext uri="{FF2B5EF4-FFF2-40B4-BE49-F238E27FC236}">
                <a16:creationId xmlns:a16="http://schemas.microsoft.com/office/drawing/2014/main" id="{958F4A5E-30BF-3AE1-59BB-E3A905E89B4C}"/>
              </a:ext>
            </a:extLst>
          </p:cNvPr>
          <p:cNvSpPr txBox="1">
            <a:spLocks/>
          </p:cNvSpPr>
          <p:nvPr/>
        </p:nvSpPr>
        <p:spPr>
          <a:xfrm>
            <a:off x="412839" y="3160459"/>
            <a:ext cx="8229600" cy="1143000"/>
          </a:xfrm>
          <a:prstGeom prst="rect">
            <a:avLst/>
          </a:prstGeom>
        </p:spPr>
        <p:txBody>
          <a:bodyPr vert="horz" lIns="91440" tIns="45720" rIns="91440" bIns="45720" rtlCol="0" anchor="ctr">
            <a:normAutofit fontScale="90000" lnSpcReduction="20000"/>
          </a:bodyPr>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US"/>
              <a:t>Comparison of Upstream &amp; Downstream TPRS Data</a:t>
            </a:r>
            <a:endParaRPr lang="en-US" dirty="0"/>
          </a:p>
        </p:txBody>
      </p:sp>
    </p:spTree>
    <p:extLst>
      <p:ext uri="{BB962C8B-B14F-4D97-AF65-F5344CB8AC3E}">
        <p14:creationId xmlns:p14="http://schemas.microsoft.com/office/powerpoint/2010/main" val="1447471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1 (TPRS)</a:t>
            </a:r>
          </a:p>
        </p:txBody>
      </p:sp>
      <p:sp>
        <p:nvSpPr>
          <p:cNvPr id="4" name="Slide Number Placeholder 3"/>
          <p:cNvSpPr>
            <a:spLocks noGrp="1"/>
          </p:cNvSpPr>
          <p:nvPr>
            <p:ph type="sldNum" sz="quarter" idx="12"/>
          </p:nvPr>
        </p:nvSpPr>
        <p:spPr>
          <a:xfrm>
            <a:off x="304800" y="6310728"/>
            <a:ext cx="2133600" cy="365125"/>
          </a:xfrm>
        </p:spPr>
        <p:txBody>
          <a:bodyPr/>
          <a:lstStyle/>
          <a:p>
            <a:fld id="{FD00C619-A12B-44D5-B4CA-1E1DD79A8B64}" type="slidenum">
              <a:rPr lang="en-US" smtClean="0">
                <a:solidFill>
                  <a:prstClr val="black"/>
                </a:solidFill>
              </a:rPr>
              <a:pPr/>
              <a:t>9</a:t>
            </a:fld>
            <a:endParaRPr lang="en-US" dirty="0">
              <a:solidFill>
                <a:prstClr val="black"/>
              </a:solidFill>
            </a:endParaRPr>
          </a:p>
        </p:txBody>
      </p:sp>
      <p:pic>
        <p:nvPicPr>
          <p:cNvPr id="5" name="Picture 4"/>
          <p:cNvPicPr>
            <a:picLocks noChangeAspect="1"/>
          </p:cNvPicPr>
          <p:nvPr/>
        </p:nvPicPr>
        <p:blipFill>
          <a:blip r:embed="rId3"/>
          <a:stretch>
            <a:fillRect/>
          </a:stretch>
        </p:blipFill>
        <p:spPr>
          <a:xfrm>
            <a:off x="612253" y="1843684"/>
            <a:ext cx="7772400" cy="1838456"/>
          </a:xfrm>
          <a:prstGeom prst="rect">
            <a:avLst/>
          </a:prstGeom>
        </p:spPr>
      </p:pic>
      <p:sp>
        <p:nvSpPr>
          <p:cNvPr id="6" name="Content Placeholder 2">
            <a:extLst>
              <a:ext uri="{FF2B5EF4-FFF2-40B4-BE49-F238E27FC236}">
                <a16:creationId xmlns:a16="http://schemas.microsoft.com/office/drawing/2014/main" id="{01061B15-B60B-43A0-4EF2-7D0245EB708B}"/>
              </a:ext>
            </a:extLst>
          </p:cNvPr>
          <p:cNvSpPr>
            <a:spLocks noGrp="1"/>
          </p:cNvSpPr>
          <p:nvPr>
            <p:ph idx="1"/>
          </p:nvPr>
        </p:nvSpPr>
        <p:spPr>
          <a:xfrm>
            <a:off x="428897" y="4107817"/>
            <a:ext cx="8229600" cy="1981200"/>
          </a:xfrm>
        </p:spPr>
        <p:txBody>
          <a:bodyPr>
            <a:normAutofit/>
          </a:bodyPr>
          <a:lstStyle/>
          <a:p>
            <a:r>
              <a:rPr lang="en-US" dirty="0"/>
              <a:t>Changes in percentages were insignificant</a:t>
            </a:r>
          </a:p>
          <a:p>
            <a:r>
              <a:rPr lang="en-US" dirty="0"/>
              <a:t>No differences in driver attention were apparent</a:t>
            </a:r>
          </a:p>
        </p:txBody>
      </p:sp>
    </p:spTree>
    <p:extLst>
      <p:ext uri="{BB962C8B-B14F-4D97-AF65-F5344CB8AC3E}">
        <p14:creationId xmlns:p14="http://schemas.microsoft.com/office/powerpoint/2010/main" val="3599808211"/>
      </p:ext>
    </p:extLst>
  </p:cSld>
  <p:clrMapOvr>
    <a:masterClrMapping/>
  </p:clrMapOvr>
</p:sld>
</file>

<file path=ppt/theme/theme1.xml><?xml version="1.0" encoding="utf-8"?>
<a:theme xmlns:a="http://schemas.openxmlformats.org/drawingml/2006/main" name="Custom Design">
  <a:themeElements>
    <a:clrScheme name="White Maroon">
      <a:dk1>
        <a:sysClr val="windowText" lastClr="000000"/>
      </a:dk1>
      <a:lt1>
        <a:sysClr val="window" lastClr="FFFFFF"/>
      </a:lt1>
      <a:dk2>
        <a:srgbClr val="1F497D"/>
      </a:dk2>
      <a:lt2>
        <a:srgbClr val="EEECE1"/>
      </a:lt2>
      <a:accent1>
        <a:srgbClr val="953734"/>
      </a:accent1>
      <a:accent2>
        <a:srgbClr val="4F6128"/>
      </a:accent2>
      <a:accent3>
        <a:srgbClr val="9BBB59"/>
      </a:accent3>
      <a:accent4>
        <a:srgbClr val="FFC000"/>
      </a:accent4>
      <a:accent5>
        <a:srgbClr val="0F243E"/>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3038</TotalTime>
  <Words>3387</Words>
  <Application>Microsoft Office PowerPoint</Application>
  <PresentationFormat>On-screen Show (4:3)</PresentationFormat>
  <Paragraphs>410</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Cambria Math</vt:lpstr>
      <vt:lpstr>Times New Roman</vt:lpstr>
      <vt:lpstr>Custom Design</vt:lpstr>
      <vt:lpstr>NCHRP Project 20-07/Task 358: Reducing Risks to Worker Safety in Work Zones due to Distracted Drivers</vt:lpstr>
      <vt:lpstr>Background &amp; Objective</vt:lpstr>
      <vt:lpstr>Countermeasures from Literature Review and Survey of 27 States</vt:lpstr>
      <vt:lpstr>Summary</vt:lpstr>
      <vt:lpstr>Evaluations</vt:lpstr>
      <vt:lpstr>TPRS/Alabama</vt:lpstr>
      <vt:lpstr>TPRS Upstream Data Summary</vt:lpstr>
      <vt:lpstr>TPRS Downstream Data Summary</vt:lpstr>
      <vt:lpstr>Site 1 (TPRS)</vt:lpstr>
      <vt:lpstr>Site 2 (TPRS)</vt:lpstr>
      <vt:lpstr>Site 3 (TPRS)</vt:lpstr>
      <vt:lpstr>Site 4 (TPRS)</vt:lpstr>
      <vt:lpstr>WATCH FOR WORKERS WHEN FLASHING Sign</vt:lpstr>
      <vt:lpstr>WFWWF/Texas</vt:lpstr>
      <vt:lpstr>WFWWF Upstream Data Summary</vt:lpstr>
      <vt:lpstr>WFWWF Downstream Data Summary</vt:lpstr>
      <vt:lpstr>Site 5 (WFWWF)</vt:lpstr>
      <vt:lpstr>Site 7 (WFWWF)</vt:lpstr>
      <vt:lpstr>Summary of Evaluations</vt:lpstr>
      <vt:lpstr>Questions?</vt:lpstr>
    </vt:vector>
  </TitlesOfParts>
  <Company>tti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NCHRP 20-07 Task 358</dc:title>
  <dc:creator>Theiss, LuAnn</dc:creator>
  <cp:lastModifiedBy>Mackie, Paul</cp:lastModifiedBy>
  <cp:revision>122</cp:revision>
  <cp:lastPrinted>2021-03-23T13:20:01Z</cp:lastPrinted>
  <dcterms:created xsi:type="dcterms:W3CDTF">2016-08-02T02:18:07Z</dcterms:created>
  <dcterms:modified xsi:type="dcterms:W3CDTF">2023-04-14T14:47:39Z</dcterms:modified>
</cp:coreProperties>
</file>