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89" r:id="rId2"/>
  </p:sldMasterIdLst>
  <p:notesMasterIdLst>
    <p:notesMasterId r:id="rId129"/>
  </p:notesMasterIdLst>
  <p:sldIdLst>
    <p:sldId id="496" r:id="rId3"/>
    <p:sldId id="1506" r:id="rId4"/>
    <p:sldId id="376" r:id="rId5"/>
    <p:sldId id="374" r:id="rId6"/>
    <p:sldId id="1507" r:id="rId7"/>
    <p:sldId id="1503" r:id="rId8"/>
    <p:sldId id="257" r:id="rId9"/>
    <p:sldId id="271" r:id="rId10"/>
    <p:sldId id="272" r:id="rId11"/>
    <p:sldId id="274" r:id="rId12"/>
    <p:sldId id="273" r:id="rId13"/>
    <p:sldId id="276" r:id="rId14"/>
    <p:sldId id="275" r:id="rId15"/>
    <p:sldId id="277" r:id="rId16"/>
    <p:sldId id="278" r:id="rId17"/>
    <p:sldId id="279" r:id="rId18"/>
    <p:sldId id="280" r:id="rId19"/>
    <p:sldId id="1504" r:id="rId20"/>
    <p:sldId id="1505" r:id="rId21"/>
    <p:sldId id="452" r:id="rId22"/>
    <p:sldId id="453" r:id="rId23"/>
    <p:sldId id="1499" r:id="rId24"/>
    <p:sldId id="1500" r:id="rId25"/>
    <p:sldId id="1501" r:id="rId26"/>
    <p:sldId id="1502" r:id="rId27"/>
    <p:sldId id="1677" r:id="rId28"/>
    <p:sldId id="1646" r:id="rId29"/>
    <p:sldId id="1647" r:id="rId30"/>
    <p:sldId id="1648" r:id="rId31"/>
    <p:sldId id="1649" r:id="rId32"/>
    <p:sldId id="1650" r:id="rId33"/>
    <p:sldId id="1651" r:id="rId34"/>
    <p:sldId id="1652" r:id="rId35"/>
    <p:sldId id="1653" r:id="rId36"/>
    <p:sldId id="256" r:id="rId37"/>
    <p:sldId id="1512" r:id="rId38"/>
    <p:sldId id="1513" r:id="rId39"/>
    <p:sldId id="1514" r:id="rId40"/>
    <p:sldId id="1515" r:id="rId41"/>
    <p:sldId id="1516" r:id="rId42"/>
    <p:sldId id="1517" r:id="rId43"/>
    <p:sldId id="1518" r:id="rId44"/>
    <p:sldId id="1519" r:id="rId45"/>
    <p:sldId id="1520" r:id="rId46"/>
    <p:sldId id="1606" r:id="rId47"/>
    <p:sldId id="1522" r:id="rId48"/>
    <p:sldId id="1523" r:id="rId49"/>
    <p:sldId id="1607" r:id="rId50"/>
    <p:sldId id="1525" r:id="rId51"/>
    <p:sldId id="1526" r:id="rId52"/>
    <p:sldId id="1608" r:id="rId53"/>
    <p:sldId id="1609" r:id="rId54"/>
    <p:sldId id="1529" r:id="rId55"/>
    <p:sldId id="389" r:id="rId56"/>
    <p:sldId id="1610" r:id="rId57"/>
    <p:sldId id="1531" r:id="rId58"/>
    <p:sldId id="1532" r:id="rId59"/>
    <p:sldId id="1654" r:id="rId60"/>
    <p:sldId id="1655" r:id="rId61"/>
    <p:sldId id="1656" r:id="rId62"/>
    <p:sldId id="1657" r:id="rId63"/>
    <p:sldId id="1658" r:id="rId64"/>
    <p:sldId id="1659" r:id="rId65"/>
    <p:sldId id="1660" r:id="rId66"/>
    <p:sldId id="1661" r:id="rId67"/>
    <p:sldId id="1662" r:id="rId68"/>
    <p:sldId id="1621" r:id="rId69"/>
    <p:sldId id="1521" r:id="rId70"/>
    <p:sldId id="1622" r:id="rId71"/>
    <p:sldId id="1547" r:id="rId72"/>
    <p:sldId id="1623" r:id="rId73"/>
    <p:sldId id="1548" r:id="rId74"/>
    <p:sldId id="1624" r:id="rId75"/>
    <p:sldId id="1625" r:id="rId76"/>
    <p:sldId id="1549" r:id="rId77"/>
    <p:sldId id="1550" r:id="rId78"/>
    <p:sldId id="1626" r:id="rId79"/>
    <p:sldId id="1551" r:id="rId80"/>
    <p:sldId id="1627" r:id="rId81"/>
    <p:sldId id="1628" r:id="rId82"/>
    <p:sldId id="1552" r:id="rId83"/>
    <p:sldId id="1556" r:id="rId84"/>
    <p:sldId id="1557" r:id="rId85"/>
    <p:sldId id="1558" r:id="rId86"/>
    <p:sldId id="1559" r:id="rId87"/>
    <p:sldId id="1560" r:id="rId88"/>
    <p:sldId id="1561" r:id="rId89"/>
    <p:sldId id="1562" r:id="rId90"/>
    <p:sldId id="1563" r:id="rId91"/>
    <p:sldId id="1564" r:id="rId92"/>
    <p:sldId id="1565" r:id="rId93"/>
    <p:sldId id="1566" r:id="rId94"/>
    <p:sldId id="1567" r:id="rId95"/>
    <p:sldId id="1568" r:id="rId96"/>
    <p:sldId id="1569" r:id="rId97"/>
    <p:sldId id="1629" r:id="rId98"/>
    <p:sldId id="1571" r:id="rId99"/>
    <p:sldId id="1572" r:id="rId100"/>
    <p:sldId id="1630" r:id="rId101"/>
    <p:sldId id="1574" r:id="rId102"/>
    <p:sldId id="1575" r:id="rId103"/>
    <p:sldId id="1576" r:id="rId104"/>
    <p:sldId id="1663" r:id="rId105"/>
    <p:sldId id="1664" r:id="rId106"/>
    <p:sldId id="1665" r:id="rId107"/>
    <p:sldId id="1666" r:id="rId108"/>
    <p:sldId id="1667" r:id="rId109"/>
    <p:sldId id="1668" r:id="rId110"/>
    <p:sldId id="1669" r:id="rId111"/>
    <p:sldId id="1670" r:id="rId112"/>
    <p:sldId id="1671" r:id="rId113"/>
    <p:sldId id="1672" r:id="rId114"/>
    <p:sldId id="1638" r:id="rId115"/>
    <p:sldId id="1570" r:id="rId116"/>
    <p:sldId id="1639" r:id="rId117"/>
    <p:sldId id="1591" r:id="rId118"/>
    <p:sldId id="1640" r:id="rId119"/>
    <p:sldId id="1592" r:id="rId120"/>
    <p:sldId id="1641" r:id="rId121"/>
    <p:sldId id="1642" r:id="rId122"/>
    <p:sldId id="1593" r:id="rId123"/>
    <p:sldId id="1673" r:id="rId124"/>
    <p:sldId id="1674" r:id="rId125"/>
    <p:sldId id="1675" r:id="rId126"/>
    <p:sldId id="1676" r:id="rId127"/>
    <p:sldId id="1643" r:id="rId128"/>
  </p:sldIdLst>
  <p:sldSz cx="9144000" cy="5715000" type="screen16x1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4FAA6DBC-85C0-4C88-8B2B-5DD3CF820751}">
          <p14:sldIdLst>
            <p14:sldId id="496"/>
            <p14:sldId id="1506"/>
            <p14:sldId id="376"/>
            <p14:sldId id="374"/>
          </p14:sldIdLst>
        </p14:section>
        <p14:section name="Freeway Analysis Basics" id="{3ABE3856-1FA4-4127-903D-89D50B8FC5F2}">
          <p14:sldIdLst>
            <p14:sldId id="1507"/>
            <p14:sldId id="1503"/>
            <p14:sldId id="257"/>
            <p14:sldId id="271"/>
            <p14:sldId id="272"/>
            <p14:sldId id="274"/>
            <p14:sldId id="273"/>
            <p14:sldId id="276"/>
            <p14:sldId id="275"/>
            <p14:sldId id="277"/>
            <p14:sldId id="278"/>
            <p14:sldId id="279"/>
            <p14:sldId id="280"/>
            <p14:sldId id="1504"/>
            <p14:sldId id="1505"/>
            <p14:sldId id="452"/>
            <p14:sldId id="453"/>
            <p14:sldId id="1499"/>
            <p14:sldId id="1500"/>
            <p14:sldId id="1501"/>
            <p14:sldId id="1502"/>
          </p14:sldIdLst>
        </p14:section>
        <p14:section name="NCHRP 07-26 Approach Overview" id="{969476B6-5DB5-48BD-A5F5-323049946EE6}">
          <p14:sldIdLst>
            <p14:sldId id="1677"/>
            <p14:sldId id="1646"/>
            <p14:sldId id="1647"/>
            <p14:sldId id="1648"/>
            <p14:sldId id="1649"/>
            <p14:sldId id="1650"/>
            <p14:sldId id="1651"/>
            <p14:sldId id="1652"/>
            <p14:sldId id="1653"/>
          </p14:sldIdLst>
        </p14:section>
        <p14:section name="Current Merge and Diverge Methods" id="{4B7AAF49-7D5A-4BF6-81F1-7F1C64FCAD1D}">
          <p14:sldIdLst>
            <p14:sldId id="256"/>
            <p14:sldId id="1512"/>
            <p14:sldId id="1513"/>
            <p14:sldId id="1514"/>
            <p14:sldId id="1515"/>
            <p14:sldId id="1516"/>
            <p14:sldId id="1517"/>
            <p14:sldId id="1518"/>
            <p14:sldId id="1519"/>
            <p14:sldId id="1520"/>
          </p14:sldIdLst>
        </p14:section>
        <p14:section name="Proposed Merge and Diverge Method" id="{BD88955A-DF11-4735-8576-C6C4DBCE5132}">
          <p14:sldIdLst>
            <p14:sldId id="1606"/>
            <p14:sldId id="1522"/>
            <p14:sldId id="1523"/>
            <p14:sldId id="1607"/>
            <p14:sldId id="1525"/>
            <p14:sldId id="1526"/>
            <p14:sldId id="1608"/>
            <p14:sldId id="1609"/>
            <p14:sldId id="1529"/>
            <p14:sldId id="389"/>
            <p14:sldId id="1610"/>
            <p14:sldId id="1531"/>
            <p14:sldId id="1532"/>
            <p14:sldId id="1654"/>
            <p14:sldId id="1655"/>
            <p14:sldId id="1656"/>
            <p14:sldId id="1657"/>
            <p14:sldId id="1658"/>
            <p14:sldId id="1659"/>
            <p14:sldId id="1660"/>
            <p14:sldId id="1661"/>
            <p14:sldId id="1662"/>
            <p14:sldId id="1621"/>
          </p14:sldIdLst>
        </p14:section>
        <p14:section name="Merge and Diverge Case Studies" id="{DB307AD8-4F68-4253-A266-A5C38577A3EB}">
          <p14:sldIdLst>
            <p14:sldId id="1521"/>
            <p14:sldId id="1622"/>
            <p14:sldId id="1547"/>
            <p14:sldId id="1623"/>
            <p14:sldId id="1548"/>
            <p14:sldId id="1624"/>
            <p14:sldId id="1625"/>
            <p14:sldId id="1549"/>
            <p14:sldId id="1550"/>
            <p14:sldId id="1626"/>
            <p14:sldId id="1551"/>
            <p14:sldId id="1627"/>
            <p14:sldId id="1628"/>
            <p14:sldId id="1552"/>
          </p14:sldIdLst>
        </p14:section>
        <p14:section name="Current Weaving Method" id="{24A5094B-A983-45BE-80BB-135011B7EA39}">
          <p14:sldIdLst>
            <p14:sldId id="1556"/>
            <p14:sldId id="1557"/>
            <p14:sldId id="1558"/>
            <p14:sldId id="1559"/>
            <p14:sldId id="1560"/>
            <p14:sldId id="1561"/>
            <p14:sldId id="1562"/>
            <p14:sldId id="1563"/>
            <p14:sldId id="1564"/>
            <p14:sldId id="1565"/>
            <p14:sldId id="1566"/>
            <p14:sldId id="1567"/>
            <p14:sldId id="1568"/>
            <p14:sldId id="1569"/>
          </p14:sldIdLst>
        </p14:section>
        <p14:section name="Proposed Weaving Method" id="{3E219B60-37D6-4FF4-B82A-D9D5D966337A}">
          <p14:sldIdLst>
            <p14:sldId id="1629"/>
            <p14:sldId id="1571"/>
            <p14:sldId id="1572"/>
            <p14:sldId id="1630"/>
            <p14:sldId id="1574"/>
            <p14:sldId id="1575"/>
            <p14:sldId id="1576"/>
            <p14:sldId id="1663"/>
            <p14:sldId id="1664"/>
            <p14:sldId id="1665"/>
            <p14:sldId id="1666"/>
            <p14:sldId id="1667"/>
            <p14:sldId id="1668"/>
            <p14:sldId id="1669"/>
            <p14:sldId id="1670"/>
            <p14:sldId id="1671"/>
            <p14:sldId id="1672"/>
            <p14:sldId id="1638"/>
          </p14:sldIdLst>
        </p14:section>
        <p14:section name="Weaving Case Studies" id="{0F867135-547E-4BED-9E60-681739D4C163}">
          <p14:sldIdLst>
            <p14:sldId id="1570"/>
            <p14:sldId id="1639"/>
            <p14:sldId id="1591"/>
            <p14:sldId id="1640"/>
            <p14:sldId id="1592"/>
            <p14:sldId id="1641"/>
            <p14:sldId id="1642"/>
            <p14:sldId id="1593"/>
          </p14:sldIdLst>
        </p14:section>
        <p14:section name="Summary" id="{ABB74585-BB7A-4D4B-96E6-C83E6F65C649}">
          <p14:sldIdLst>
            <p14:sldId id="1673"/>
            <p14:sldId id="1674"/>
            <p14:sldId id="1675"/>
            <p14:sldId id="1676"/>
            <p14:sldId id="1643"/>
          </p14:sldIdLst>
        </p14:section>
      </p14:sectionLst>
    </p:ex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32E5E9-E770-4B79-8748-E1CD1787D209}" v="1" dt="2022-07-22T13:54:12.6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136" d="100"/>
          <a:sy n="136" d="100"/>
        </p:scale>
        <p:origin x="234" y="120"/>
      </p:cViewPr>
      <p:guideLst>
        <p:guide orient="horz" pos="1800"/>
        <p:guide pos="28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microsoft.com/office/2015/10/relationships/revisionInfo" Target="revisionInfo.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notesMaster" Target="notesMasters/notesMaster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theme" Target="theme/theme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[Data_output-Final with density calculations.xlsx]Density at Capacity!PivotTable4</c:name>
    <c:fmtId val="-1"/>
  </c:pivotSource>
  <c:chart>
    <c:autoTitleDeleted val="1"/>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w="28575" cap="rnd">
            <a:solidFill>
              <a:schemeClr val="accent1"/>
            </a:solidFill>
            <a:round/>
          </a:ln>
          <a:effectLst/>
        </c:spPr>
        <c:marker>
          <c:symbol val="circle"/>
          <c:size val="5"/>
          <c:spPr>
            <a:solidFill>
              <a:schemeClr val="accent2"/>
            </a:solidFill>
            <a:ln w="9525">
              <a:solidFill>
                <a:schemeClr val="accent2"/>
              </a:solidFill>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
        <c:spPr>
          <a:solidFill>
            <a:schemeClr val="accent1"/>
          </a:solidFill>
          <a:ln w="28575" cap="rnd">
            <a:solidFill>
              <a:schemeClr val="accent1"/>
            </a:solidFill>
            <a:round/>
          </a:ln>
          <a:effectLst/>
        </c:spPr>
        <c:marker>
          <c:symbol val="circle"/>
          <c:size val="5"/>
          <c:spPr>
            <a:solidFill>
              <a:schemeClr val="accent2"/>
            </a:solidFill>
            <a:ln w="9525">
              <a:solidFill>
                <a:schemeClr val="accent2"/>
              </a:solidFill>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
        <c:spPr>
          <a:solidFill>
            <a:schemeClr val="accent1"/>
          </a:solidFill>
          <a:ln w="28575" cap="rnd">
            <a:solidFill>
              <a:schemeClr val="accent1"/>
            </a:solidFill>
            <a:round/>
          </a:ln>
          <a:effectLst/>
        </c:spPr>
        <c:marker>
          <c:symbol val="circle"/>
          <c:size val="5"/>
          <c:spPr>
            <a:solidFill>
              <a:schemeClr val="accent2"/>
            </a:solidFill>
            <a:ln w="9525">
              <a:solidFill>
                <a:schemeClr val="accent2"/>
              </a:solidFill>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s>
    <c:plotArea>
      <c:layout>
        <c:manualLayout>
          <c:layoutTarget val="inner"/>
          <c:xMode val="edge"/>
          <c:yMode val="edge"/>
          <c:x val="9.0356162182142777E-2"/>
          <c:y val="3.876225998066031E-2"/>
          <c:w val="0.81431012406062941"/>
          <c:h val="0.7918530578414541"/>
        </c:manualLayout>
      </c:layout>
      <c:barChart>
        <c:barDir val="col"/>
        <c:grouping val="clustered"/>
        <c:varyColors val="0"/>
        <c:ser>
          <c:idx val="0"/>
          <c:order val="0"/>
          <c:tx>
            <c:strRef>
              <c:f>'Density at Capacity'!$B$3</c:f>
              <c:strCache>
                <c:ptCount val="1"/>
                <c:pt idx="0">
                  <c:v>Average of PC - Density at Capacity</c:v>
                </c:pt>
              </c:strCache>
            </c:strRef>
          </c:tx>
          <c:spPr>
            <a:solidFill>
              <a:schemeClr val="accent1"/>
            </a:solidFill>
            <a:ln>
              <a:noFill/>
            </a:ln>
            <a:effectLst/>
          </c:spPr>
          <c:invertIfNegative val="0"/>
          <c:dPt>
            <c:idx val="7"/>
            <c:invertIfNegative val="0"/>
            <c:bubble3D val="0"/>
            <c:spPr>
              <a:solidFill>
                <a:schemeClr val="accent1"/>
              </a:solidFill>
              <a:ln>
                <a:noFill/>
              </a:ln>
              <a:effectLst/>
            </c:spPr>
            <c:extLst>
              <c:ext xmlns:c16="http://schemas.microsoft.com/office/drawing/2014/chart" uri="{C3380CC4-5D6E-409C-BE32-E72D297353CC}">
                <c16:uniqueId val="{00000001-7133-41C6-94E7-E5D0454D99C4}"/>
              </c:ext>
            </c:extLst>
          </c:dPt>
          <c:dLbls>
            <c:dLbl>
              <c:idx val="2"/>
              <c:layout>
                <c:manualLayout>
                  <c:x val="-5.2294957671785786E-17"/>
                  <c:y val="2.00501253132832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133-41C6-94E7-E5D0454D99C4}"/>
                </c:ext>
              </c:extLst>
            </c:dLbl>
            <c:dLbl>
              <c:idx val="3"/>
              <c:layout>
                <c:manualLayout>
                  <c:x val="0"/>
                  <c:y val="-2.00501253132832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133-41C6-94E7-E5D0454D99C4}"/>
                </c:ext>
              </c:extLst>
            </c:dLbl>
            <c:dLbl>
              <c:idx val="4"/>
              <c:layout>
                <c:manualLayout>
                  <c:x val="0"/>
                  <c:y val="-2.75689223057644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133-41C6-94E7-E5D0454D99C4}"/>
                </c:ext>
              </c:extLst>
            </c:dLbl>
            <c:dLbl>
              <c:idx val="5"/>
              <c:layout>
                <c:manualLayout>
                  <c:x val="0"/>
                  <c:y val="-1.75438596491228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133-41C6-94E7-E5D0454D99C4}"/>
                </c:ext>
              </c:extLst>
            </c:dLbl>
            <c:dLbl>
              <c:idx val="6"/>
              <c:layout>
                <c:manualLayout>
                  <c:x val="-2.4324981756263684E-3"/>
                  <c:y val="-1.70575692963753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133-41C6-94E7-E5D0454D99C4}"/>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'Density at Capacity'!$A$4:$A$14</c:f>
              <c:strCache>
                <c:ptCount val="10"/>
                <c:pt idx="0">
                  <c:v>CD Weave</c:v>
                </c:pt>
                <c:pt idx="1">
                  <c:v>Close Diverge</c:v>
                </c:pt>
                <c:pt idx="2">
                  <c:v>Close Merge</c:v>
                </c:pt>
                <c:pt idx="3">
                  <c:v>Complex Weave</c:v>
                </c:pt>
                <c:pt idx="4">
                  <c:v>Lane Drop Diverge</c:v>
                </c:pt>
                <c:pt idx="5">
                  <c:v>Simple Diverge</c:v>
                </c:pt>
                <c:pt idx="6">
                  <c:v>Simple Merge</c:v>
                </c:pt>
                <c:pt idx="7">
                  <c:v>Simple Ramp Weave</c:v>
                </c:pt>
                <c:pt idx="8">
                  <c:v>Two Lane Off Ramp</c:v>
                </c:pt>
                <c:pt idx="9">
                  <c:v>Two Lane On Ramp</c:v>
                </c:pt>
              </c:strCache>
            </c:strRef>
          </c:cat>
          <c:val>
            <c:numRef>
              <c:f>'Density at Capacity'!$B$4:$B$14</c:f>
              <c:numCache>
                <c:formatCode>0.0</c:formatCode>
                <c:ptCount val="10"/>
                <c:pt idx="0">
                  <c:v>30.354373285714281</c:v>
                </c:pt>
                <c:pt idx="1">
                  <c:v>38.384085142857138</c:v>
                </c:pt>
                <c:pt idx="2">
                  <c:v>32.561998799999998</c:v>
                </c:pt>
                <c:pt idx="3">
                  <c:v>35.188364545454547</c:v>
                </c:pt>
                <c:pt idx="4">
                  <c:v>34.833697200000003</c:v>
                </c:pt>
                <c:pt idx="5">
                  <c:v>35.625509699999995</c:v>
                </c:pt>
                <c:pt idx="6">
                  <c:v>36.340746380952382</c:v>
                </c:pt>
                <c:pt idx="7">
                  <c:v>33.525792272727273</c:v>
                </c:pt>
                <c:pt idx="8">
                  <c:v>35.101107249999998</c:v>
                </c:pt>
                <c:pt idx="9">
                  <c:v>27.969204600000001</c:v>
                </c:pt>
              </c:numCache>
            </c:numRef>
          </c:val>
          <c:extLst>
            <c:ext xmlns:c16="http://schemas.microsoft.com/office/drawing/2014/chart" uri="{C3380CC4-5D6E-409C-BE32-E72D297353CC}">
              <c16:uniqueId val="{00000007-7133-41C6-94E7-E5D0454D99C4}"/>
            </c:ext>
          </c:extLst>
        </c:ser>
        <c:dLbls>
          <c:showLegendKey val="0"/>
          <c:showVal val="0"/>
          <c:showCatName val="0"/>
          <c:showSerName val="0"/>
          <c:showPercent val="0"/>
          <c:showBubbleSize val="0"/>
        </c:dLbls>
        <c:gapWidth val="219"/>
        <c:overlap val="-27"/>
        <c:axId val="776174712"/>
        <c:axId val="776175040"/>
      </c:barChart>
      <c:lineChart>
        <c:grouping val="stacked"/>
        <c:varyColors val="0"/>
        <c:ser>
          <c:idx val="1"/>
          <c:order val="1"/>
          <c:tx>
            <c:strRef>
              <c:f>'Density at Capacity'!$C$3</c:f>
              <c:strCache>
                <c:ptCount val="1"/>
                <c:pt idx="0">
                  <c:v>Count of PC - Density at Capacity</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'Density at Capacity'!$A$4:$A$14</c:f>
              <c:strCache>
                <c:ptCount val="10"/>
                <c:pt idx="0">
                  <c:v>CD Weave</c:v>
                </c:pt>
                <c:pt idx="1">
                  <c:v>Close Diverge</c:v>
                </c:pt>
                <c:pt idx="2">
                  <c:v>Close Merge</c:v>
                </c:pt>
                <c:pt idx="3">
                  <c:v>Complex Weave</c:v>
                </c:pt>
                <c:pt idx="4">
                  <c:v>Lane Drop Diverge</c:v>
                </c:pt>
                <c:pt idx="5">
                  <c:v>Simple Diverge</c:v>
                </c:pt>
                <c:pt idx="6">
                  <c:v>Simple Merge</c:v>
                </c:pt>
                <c:pt idx="7">
                  <c:v>Simple Ramp Weave</c:v>
                </c:pt>
                <c:pt idx="8">
                  <c:v>Two Lane Off Ramp</c:v>
                </c:pt>
                <c:pt idx="9">
                  <c:v>Two Lane On Ramp</c:v>
                </c:pt>
              </c:strCache>
            </c:strRef>
          </c:cat>
          <c:val>
            <c:numRef>
              <c:f>'Density at Capacity'!$C$4:$C$14</c:f>
              <c:numCache>
                <c:formatCode>0.0</c:formatCode>
                <c:ptCount val="10"/>
                <c:pt idx="0">
                  <c:v>7</c:v>
                </c:pt>
                <c:pt idx="1">
                  <c:v>7</c:v>
                </c:pt>
                <c:pt idx="2">
                  <c:v>5</c:v>
                </c:pt>
                <c:pt idx="3">
                  <c:v>11</c:v>
                </c:pt>
                <c:pt idx="4">
                  <c:v>5</c:v>
                </c:pt>
                <c:pt idx="5">
                  <c:v>20</c:v>
                </c:pt>
                <c:pt idx="6">
                  <c:v>21</c:v>
                </c:pt>
                <c:pt idx="7">
                  <c:v>11</c:v>
                </c:pt>
                <c:pt idx="8">
                  <c:v>8</c:v>
                </c:pt>
                <c:pt idx="9">
                  <c:v>5</c:v>
                </c:pt>
              </c:numCache>
            </c:numRef>
          </c:val>
          <c:smooth val="0"/>
          <c:extLst>
            <c:ext xmlns:c16="http://schemas.microsoft.com/office/drawing/2014/chart" uri="{C3380CC4-5D6E-409C-BE32-E72D297353CC}">
              <c16:uniqueId val="{00000008-7133-41C6-94E7-E5D0454D99C4}"/>
            </c:ext>
          </c:extLst>
        </c:ser>
        <c:dLbls>
          <c:showLegendKey val="0"/>
          <c:showVal val="0"/>
          <c:showCatName val="0"/>
          <c:showSerName val="0"/>
          <c:showPercent val="0"/>
          <c:showBubbleSize val="0"/>
        </c:dLbls>
        <c:marker val="1"/>
        <c:smooth val="0"/>
        <c:axId val="997136432"/>
        <c:axId val="997140368"/>
      </c:lineChart>
      <c:catAx>
        <c:axId val="776174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776175040"/>
        <c:crosses val="autoZero"/>
        <c:auto val="1"/>
        <c:lblAlgn val="ctr"/>
        <c:lblOffset val="100"/>
        <c:noMultiLvlLbl val="0"/>
      </c:catAx>
      <c:valAx>
        <c:axId val="7761750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sz="1400" b="1"/>
                  <a:t>pc/mi/lane</a:t>
                </a:r>
              </a:p>
            </c:rich>
          </c:tx>
          <c:layout>
            <c:manualLayout>
              <c:xMode val="edge"/>
              <c:yMode val="edge"/>
              <c:x val="2.4370693494093591E-3"/>
              <c:y val="0.33103442024180557"/>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776174712"/>
        <c:crosses val="autoZero"/>
        <c:crossBetween val="between"/>
      </c:valAx>
      <c:valAx>
        <c:axId val="997140368"/>
        <c:scaling>
          <c:orientation val="minMax"/>
        </c:scaling>
        <c:delete val="0"/>
        <c:axPos val="r"/>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sz="1400" b="1"/>
                  <a:t>Number of Sites Analyzed</a:t>
                </a:r>
              </a:p>
            </c:rich>
          </c:tx>
          <c:layout>
            <c:manualLayout>
              <c:xMode val="edge"/>
              <c:yMode val="edge"/>
              <c:x val="0.96057356800988114"/>
              <c:y val="0.21513270662595746"/>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997136432"/>
        <c:crosses val="max"/>
        <c:crossBetween val="between"/>
      </c:valAx>
      <c:catAx>
        <c:axId val="997136432"/>
        <c:scaling>
          <c:orientation val="minMax"/>
        </c:scaling>
        <c:delete val="1"/>
        <c:axPos val="b"/>
        <c:numFmt formatCode="General" sourceLinked="1"/>
        <c:majorTickMark val="out"/>
        <c:minorTickMark val="none"/>
        <c:tickLblPos val="nextTo"/>
        <c:crossAx val="997140368"/>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4">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1D887A-0D11-4A1C-B381-13FFF31603BA}" type="datetimeFigureOut">
              <a:rPr lang="en-US" smtClean="0"/>
              <a:t>3/6/2023</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973F6F-DC9B-435D-8909-9F8517FC5783}" type="slidenum">
              <a:rPr lang="en-US" smtClean="0"/>
              <a:t>‹#›</a:t>
            </a:fld>
            <a:endParaRPr lang="en-US"/>
          </a:p>
        </p:txBody>
      </p:sp>
    </p:spTree>
    <p:extLst>
      <p:ext uri="{BB962C8B-B14F-4D97-AF65-F5344CB8AC3E}">
        <p14:creationId xmlns:p14="http://schemas.microsoft.com/office/powerpoint/2010/main" val="1411066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Picture Placeholder 18"/>
          <p:cNvSpPr>
            <a:spLocks noGrp="1"/>
          </p:cNvSpPr>
          <p:nvPr>
            <p:ph type="pic" sz="quarter" idx="13"/>
          </p:nvPr>
        </p:nvSpPr>
        <p:spPr>
          <a:xfrm>
            <a:off x="0" y="0"/>
            <a:ext cx="9144000" cy="4244744"/>
          </a:xfrm>
        </p:spPr>
        <p:txBody>
          <a:bodyPr/>
          <a:lstStyle/>
          <a:p>
            <a:r>
              <a:rPr lang="en-US" dirty="0"/>
              <a:t>Click icon to add picture</a:t>
            </a:r>
          </a:p>
        </p:txBody>
      </p:sp>
    </p:spTree>
    <p:extLst>
      <p:ext uri="{BB962C8B-B14F-4D97-AF65-F5344CB8AC3E}">
        <p14:creationId xmlns:p14="http://schemas.microsoft.com/office/powerpoint/2010/main" val="1109757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2019" y="227542"/>
            <a:ext cx="3263495" cy="968375"/>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49" y="227542"/>
            <a:ext cx="5366931"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02019" y="1195917"/>
            <a:ext cx="3263495"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A198BB-EE42-4D7E-8E6F-08A75B0D94B4}" type="datetime1">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2928911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0753" y="3947335"/>
            <a:ext cx="8782494" cy="472282"/>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0" y="0"/>
            <a:ext cx="9144000" cy="39396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80753" y="4419617"/>
            <a:ext cx="8782494"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68DC22-49E1-440A-9B7C-80DC51290B79}" type="datetime1">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35987786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rot="10800000">
            <a:off x="202019" y="1104634"/>
            <a:ext cx="8761227" cy="39777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EEF78F-0F6D-4CDC-86D1-4F2016F42DE0}"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2266323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rot="10800000">
            <a:off x="228600" y="191386"/>
            <a:ext cx="2057400" cy="4871189"/>
          </a:xfrm>
        </p:spPr>
        <p:txBody>
          <a:bodyPr vert="eaVert"/>
          <a:lstStyle/>
          <a:p>
            <a:r>
              <a:rPr lang="en-US"/>
              <a:t>Click to edit Master title style</a:t>
            </a:r>
          </a:p>
        </p:txBody>
      </p:sp>
      <p:sp>
        <p:nvSpPr>
          <p:cNvPr id="3" name="Vertical Text Placeholder 2"/>
          <p:cNvSpPr>
            <a:spLocks noGrp="1"/>
          </p:cNvSpPr>
          <p:nvPr>
            <p:ph type="body" orient="vert" idx="1"/>
          </p:nvPr>
        </p:nvSpPr>
        <p:spPr>
          <a:xfrm rot="10800000">
            <a:off x="2264735" y="191386"/>
            <a:ext cx="6719776" cy="48711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F8035FA-4A35-4AC7-B19A-F198CE1BCFE1}"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4216575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7" name="Picture Placeholder 18"/>
          <p:cNvSpPr>
            <a:spLocks noGrp="1"/>
          </p:cNvSpPr>
          <p:nvPr>
            <p:ph type="pic" sz="quarter" idx="13"/>
          </p:nvPr>
        </p:nvSpPr>
        <p:spPr>
          <a:xfrm>
            <a:off x="0" y="0"/>
            <a:ext cx="9144000" cy="4244744"/>
          </a:xfrm>
        </p:spPr>
        <p:txBody>
          <a:bodyPr/>
          <a:lstStyle/>
          <a:p>
            <a:r>
              <a:rPr lang="en-US"/>
              <a:t>Click icon to add picture</a:t>
            </a:r>
          </a:p>
        </p:txBody>
      </p:sp>
    </p:spTree>
    <p:extLst>
      <p:ext uri="{BB962C8B-B14F-4D97-AF65-F5344CB8AC3E}">
        <p14:creationId xmlns:p14="http://schemas.microsoft.com/office/powerpoint/2010/main" val="727820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3750"/>
            </a:lvl1pPr>
          </a:lstStyle>
          <a:p>
            <a:r>
              <a:rPr lang="en-US"/>
              <a:t>Click to edit Master title style</a:t>
            </a:r>
          </a:p>
        </p:txBody>
      </p:sp>
      <p:sp>
        <p:nvSpPr>
          <p:cNvPr id="3" name="Subtitle 2"/>
          <p:cNvSpPr>
            <a:spLocks noGrp="1"/>
          </p:cNvSpPr>
          <p:nvPr>
            <p:ph type="subTitle" idx="1"/>
          </p:nvPr>
        </p:nvSpPr>
        <p:spPr>
          <a:xfrm>
            <a:off x="1143000" y="3001698"/>
            <a:ext cx="6858000" cy="1379802"/>
          </a:xfrm>
        </p:spPr>
        <p:txBody>
          <a:bodyPr/>
          <a:lstStyle>
            <a:lvl1pPr marL="0" indent="0" algn="ctr">
              <a:buNone/>
              <a:defRPr sz="1500"/>
            </a:lvl1pPr>
            <a:lvl2pPr marL="285739" indent="0" algn="ctr">
              <a:buNone/>
              <a:defRPr sz="1250"/>
            </a:lvl2pPr>
            <a:lvl3pPr marL="571477" indent="0" algn="ctr">
              <a:buNone/>
              <a:defRPr sz="1125"/>
            </a:lvl3pPr>
            <a:lvl4pPr marL="857216" indent="0" algn="ctr">
              <a:buNone/>
              <a:defRPr sz="1000"/>
            </a:lvl4pPr>
            <a:lvl5pPr marL="1142954" indent="0" algn="ctr">
              <a:buNone/>
              <a:defRPr sz="1000"/>
            </a:lvl5pPr>
            <a:lvl6pPr marL="1428693" indent="0" algn="ctr">
              <a:buNone/>
              <a:defRPr sz="1000"/>
            </a:lvl6pPr>
            <a:lvl7pPr marL="1714431" indent="0" algn="ctr">
              <a:buNone/>
              <a:defRPr sz="1000"/>
            </a:lvl7pPr>
            <a:lvl8pPr marL="2000170" indent="0" algn="ctr">
              <a:buNone/>
              <a:defRPr sz="1000"/>
            </a:lvl8pPr>
            <a:lvl9pPr marL="2285909" indent="0" algn="ctr">
              <a:buNone/>
              <a:defRPr sz="1000"/>
            </a:lvl9pPr>
          </a:lstStyle>
          <a:p>
            <a:r>
              <a:rPr lang="en-US"/>
              <a:t>Click to edit Master subtitle style</a:t>
            </a:r>
          </a:p>
        </p:txBody>
      </p:sp>
      <p:sp>
        <p:nvSpPr>
          <p:cNvPr id="4" name="Date Placeholder 3"/>
          <p:cNvSpPr>
            <a:spLocks noGrp="1"/>
          </p:cNvSpPr>
          <p:nvPr>
            <p:ph type="dt" sz="half" idx="10"/>
          </p:nvPr>
        </p:nvSpPr>
        <p:spPr/>
        <p:txBody>
          <a:bodyPr/>
          <a:lstStyle/>
          <a:p>
            <a:fld id="{77F18B71-853A-41B9-873A-9E3FFEC42F4C}"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3379767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F18B71-853A-41B9-873A-9E3FFEC42F4C}"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3206058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3"/>
            <a:ext cx="7886700" cy="2377281"/>
          </a:xfrm>
        </p:spPr>
        <p:txBody>
          <a:bodyPr anchor="b"/>
          <a:lstStyle>
            <a:lvl1pPr>
              <a:defRPr sz="3750"/>
            </a:lvl1pPr>
          </a:lstStyle>
          <a:p>
            <a:r>
              <a:rPr lang="en-US"/>
              <a:t>Click to edit Master title style</a:t>
            </a:r>
          </a:p>
        </p:txBody>
      </p:sp>
      <p:sp>
        <p:nvSpPr>
          <p:cNvPr id="3" name="Text Placeholder 2"/>
          <p:cNvSpPr>
            <a:spLocks noGrp="1"/>
          </p:cNvSpPr>
          <p:nvPr>
            <p:ph type="body" idx="1"/>
          </p:nvPr>
        </p:nvSpPr>
        <p:spPr>
          <a:xfrm>
            <a:off x="623888" y="3824554"/>
            <a:ext cx="7886700" cy="1250156"/>
          </a:xfrm>
        </p:spPr>
        <p:txBody>
          <a:bodyPr/>
          <a:lstStyle>
            <a:lvl1pPr marL="0" indent="0">
              <a:buNone/>
              <a:defRPr sz="1500">
                <a:solidFill>
                  <a:schemeClr val="tx1">
                    <a:tint val="75000"/>
                  </a:schemeClr>
                </a:solidFill>
              </a:defRPr>
            </a:lvl1pPr>
            <a:lvl2pPr marL="285739" indent="0">
              <a:buNone/>
              <a:defRPr sz="1250">
                <a:solidFill>
                  <a:schemeClr val="tx1">
                    <a:tint val="75000"/>
                  </a:schemeClr>
                </a:solidFill>
              </a:defRPr>
            </a:lvl2pPr>
            <a:lvl3pPr marL="571477" indent="0">
              <a:buNone/>
              <a:defRPr sz="1125">
                <a:solidFill>
                  <a:schemeClr val="tx1">
                    <a:tint val="75000"/>
                  </a:schemeClr>
                </a:solidFill>
              </a:defRPr>
            </a:lvl3pPr>
            <a:lvl4pPr marL="857216" indent="0">
              <a:buNone/>
              <a:defRPr sz="1000">
                <a:solidFill>
                  <a:schemeClr val="tx1">
                    <a:tint val="75000"/>
                  </a:schemeClr>
                </a:solidFill>
              </a:defRPr>
            </a:lvl4pPr>
            <a:lvl5pPr marL="1142954" indent="0">
              <a:buNone/>
              <a:defRPr sz="1000">
                <a:solidFill>
                  <a:schemeClr val="tx1">
                    <a:tint val="75000"/>
                  </a:schemeClr>
                </a:solidFill>
              </a:defRPr>
            </a:lvl5pPr>
            <a:lvl6pPr marL="1428693" indent="0">
              <a:buNone/>
              <a:defRPr sz="1000">
                <a:solidFill>
                  <a:schemeClr val="tx1">
                    <a:tint val="75000"/>
                  </a:schemeClr>
                </a:solidFill>
              </a:defRPr>
            </a:lvl6pPr>
            <a:lvl7pPr marL="1714431" indent="0">
              <a:buNone/>
              <a:defRPr sz="1000">
                <a:solidFill>
                  <a:schemeClr val="tx1">
                    <a:tint val="75000"/>
                  </a:schemeClr>
                </a:solidFill>
              </a:defRPr>
            </a:lvl7pPr>
            <a:lvl8pPr marL="2000170" indent="0">
              <a:buNone/>
              <a:defRPr sz="1000">
                <a:solidFill>
                  <a:schemeClr val="tx1">
                    <a:tint val="75000"/>
                  </a:schemeClr>
                </a:solidFill>
              </a:defRPr>
            </a:lvl8pPr>
            <a:lvl9pPr marL="2285909" indent="0">
              <a:buNone/>
              <a:defRPr sz="10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7F18B71-853A-41B9-873A-9E3FFEC42F4C}"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27284418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521354"/>
            <a:ext cx="3886200" cy="362611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521354"/>
            <a:ext cx="3886200" cy="362611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7F18B71-853A-41B9-873A-9E3FFEC42F4C}" type="datetimeFigureOut">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21249995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2"/>
            <a:ext cx="7886700" cy="1104636"/>
          </a:xfrm>
        </p:spPr>
        <p:txBody>
          <a:bodyPr/>
          <a:lstStyle/>
          <a:p>
            <a:r>
              <a:rPr lang="en-US"/>
              <a:t>Click to edit Master title style</a:t>
            </a:r>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500" b="1"/>
            </a:lvl1pPr>
            <a:lvl2pPr marL="285739" indent="0">
              <a:buNone/>
              <a:defRPr sz="1250" b="1"/>
            </a:lvl2pPr>
            <a:lvl3pPr marL="571477" indent="0">
              <a:buNone/>
              <a:defRPr sz="1125" b="1"/>
            </a:lvl3pPr>
            <a:lvl4pPr marL="857216" indent="0">
              <a:buNone/>
              <a:defRPr sz="1000" b="1"/>
            </a:lvl4pPr>
            <a:lvl5pPr marL="1142954" indent="0">
              <a:buNone/>
              <a:defRPr sz="1000" b="1"/>
            </a:lvl5pPr>
            <a:lvl6pPr marL="1428693" indent="0">
              <a:buNone/>
              <a:defRPr sz="1000" b="1"/>
            </a:lvl6pPr>
            <a:lvl7pPr marL="1714431" indent="0">
              <a:buNone/>
              <a:defRPr sz="1000" b="1"/>
            </a:lvl7pPr>
            <a:lvl8pPr marL="2000170" indent="0">
              <a:buNone/>
              <a:defRPr sz="1000" b="1"/>
            </a:lvl8pPr>
            <a:lvl9pPr marL="2285909" indent="0">
              <a:buNone/>
              <a:defRPr sz="1000" b="1"/>
            </a:lvl9pPr>
          </a:lstStyle>
          <a:p>
            <a:pPr lvl="0"/>
            <a:r>
              <a:rPr lang="en-US"/>
              <a:t>Edit Master text styles</a:t>
            </a:r>
          </a:p>
        </p:txBody>
      </p:sp>
      <p:sp>
        <p:nvSpPr>
          <p:cNvPr id="4" name="Content Placeholder 3"/>
          <p:cNvSpPr>
            <a:spLocks noGrp="1"/>
          </p:cNvSpPr>
          <p:nvPr>
            <p:ph sz="half" idx="2"/>
          </p:nvPr>
        </p:nvSpPr>
        <p:spPr>
          <a:xfrm>
            <a:off x="629842" y="2087563"/>
            <a:ext cx="3868340" cy="307049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1" y="1400969"/>
            <a:ext cx="3887391" cy="686593"/>
          </a:xfrm>
        </p:spPr>
        <p:txBody>
          <a:bodyPr anchor="b"/>
          <a:lstStyle>
            <a:lvl1pPr marL="0" indent="0">
              <a:buNone/>
              <a:defRPr sz="1500" b="1"/>
            </a:lvl1pPr>
            <a:lvl2pPr marL="285739" indent="0">
              <a:buNone/>
              <a:defRPr sz="1250" b="1"/>
            </a:lvl2pPr>
            <a:lvl3pPr marL="571477" indent="0">
              <a:buNone/>
              <a:defRPr sz="1125" b="1"/>
            </a:lvl3pPr>
            <a:lvl4pPr marL="857216" indent="0">
              <a:buNone/>
              <a:defRPr sz="1000" b="1"/>
            </a:lvl4pPr>
            <a:lvl5pPr marL="1142954" indent="0">
              <a:buNone/>
              <a:defRPr sz="1000" b="1"/>
            </a:lvl5pPr>
            <a:lvl6pPr marL="1428693" indent="0">
              <a:buNone/>
              <a:defRPr sz="1000" b="1"/>
            </a:lvl6pPr>
            <a:lvl7pPr marL="1714431" indent="0">
              <a:buNone/>
              <a:defRPr sz="1000" b="1"/>
            </a:lvl7pPr>
            <a:lvl8pPr marL="2000170" indent="0">
              <a:buNone/>
              <a:defRPr sz="1000" b="1"/>
            </a:lvl8pPr>
            <a:lvl9pPr marL="2285909" indent="0">
              <a:buNone/>
              <a:defRPr sz="1000" b="1"/>
            </a:lvl9pPr>
          </a:lstStyle>
          <a:p>
            <a:pPr lvl="0"/>
            <a:r>
              <a:rPr lang="en-US"/>
              <a:t>Edit Master text styles</a:t>
            </a:r>
          </a:p>
        </p:txBody>
      </p:sp>
      <p:sp>
        <p:nvSpPr>
          <p:cNvPr id="6" name="Content Placeholder 5"/>
          <p:cNvSpPr>
            <a:spLocks noGrp="1"/>
          </p:cNvSpPr>
          <p:nvPr>
            <p:ph sz="quarter" idx="4"/>
          </p:nvPr>
        </p:nvSpPr>
        <p:spPr>
          <a:xfrm>
            <a:off x="4629151" y="2087563"/>
            <a:ext cx="3887391" cy="307049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7F18B71-853A-41B9-873A-9E3FFEC42F4C}" type="datetimeFigureOut">
              <a:rPr lang="en-US" smtClean="0"/>
              <a:t>3/6/2023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365849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5E70B5-8580-4143-BAA8-9E21B1EDB315}"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37843459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7F18B71-853A-41B9-873A-9E3FFEC42F4C}" type="datetimeFigureOut">
              <a:rPr lang="en-US" smtClean="0"/>
              <a:t>3/6/2023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4154539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F18B71-853A-41B9-873A-9E3FFEC42F4C}" type="datetimeFigureOut">
              <a:rPr lang="en-US" smtClean="0"/>
              <a:t>3/6/2023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25763001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000"/>
            </a:lvl1pPr>
          </a:lstStyle>
          <a:p>
            <a:r>
              <a:rPr lang="en-US"/>
              <a:t>Click to edit Master title style</a:t>
            </a:r>
          </a:p>
        </p:txBody>
      </p:sp>
      <p:sp>
        <p:nvSpPr>
          <p:cNvPr id="3" name="Content Placeholder 2"/>
          <p:cNvSpPr>
            <a:spLocks noGrp="1"/>
          </p:cNvSpPr>
          <p:nvPr>
            <p:ph idx="1"/>
          </p:nvPr>
        </p:nvSpPr>
        <p:spPr>
          <a:xfrm>
            <a:off x="3887391" y="822856"/>
            <a:ext cx="4629150" cy="4061354"/>
          </a:xfrm>
        </p:spPr>
        <p:txBody>
          <a:bodyPr/>
          <a:lstStyle>
            <a:lvl1pPr>
              <a:defRPr sz="2000"/>
            </a:lvl1pPr>
            <a:lvl2pPr>
              <a:defRPr sz="1750"/>
            </a:lvl2pPr>
            <a:lvl3pPr>
              <a:defRPr sz="1500"/>
            </a:lvl3pPr>
            <a:lvl4pPr>
              <a:defRPr sz="1250"/>
            </a:lvl4pPr>
            <a:lvl5pPr>
              <a:defRPr sz="1250"/>
            </a:lvl5pPr>
            <a:lvl6pPr>
              <a:defRPr sz="1250"/>
            </a:lvl6pPr>
            <a:lvl7pPr>
              <a:defRPr sz="1250"/>
            </a:lvl7pPr>
            <a:lvl8pPr>
              <a:defRPr sz="1250"/>
            </a:lvl8pPr>
            <a:lvl9pPr>
              <a:defRPr sz="12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000"/>
            </a:lvl1pPr>
            <a:lvl2pPr marL="285739" indent="0">
              <a:buNone/>
              <a:defRPr sz="875"/>
            </a:lvl2pPr>
            <a:lvl3pPr marL="571477" indent="0">
              <a:buNone/>
              <a:defRPr sz="750"/>
            </a:lvl3pPr>
            <a:lvl4pPr marL="857216" indent="0">
              <a:buNone/>
              <a:defRPr sz="625"/>
            </a:lvl4pPr>
            <a:lvl5pPr marL="1142954" indent="0">
              <a:buNone/>
              <a:defRPr sz="625"/>
            </a:lvl5pPr>
            <a:lvl6pPr marL="1428693" indent="0">
              <a:buNone/>
              <a:defRPr sz="625"/>
            </a:lvl6pPr>
            <a:lvl7pPr marL="1714431" indent="0">
              <a:buNone/>
              <a:defRPr sz="625"/>
            </a:lvl7pPr>
            <a:lvl8pPr marL="2000170" indent="0">
              <a:buNone/>
              <a:defRPr sz="625"/>
            </a:lvl8pPr>
            <a:lvl9pPr marL="2285909" indent="0">
              <a:buNone/>
              <a:defRPr sz="625"/>
            </a:lvl9pPr>
          </a:lstStyle>
          <a:p>
            <a:pPr lvl="0"/>
            <a:r>
              <a:rPr lang="en-US"/>
              <a:t>Edit Master text styles</a:t>
            </a:r>
          </a:p>
        </p:txBody>
      </p:sp>
      <p:sp>
        <p:nvSpPr>
          <p:cNvPr id="5" name="Date Placeholder 4"/>
          <p:cNvSpPr>
            <a:spLocks noGrp="1"/>
          </p:cNvSpPr>
          <p:nvPr>
            <p:ph type="dt" sz="half" idx="10"/>
          </p:nvPr>
        </p:nvSpPr>
        <p:spPr/>
        <p:txBody>
          <a:bodyPr/>
          <a:lstStyle/>
          <a:p>
            <a:fld id="{77F18B71-853A-41B9-873A-9E3FFEC42F4C}" type="datetimeFigureOut">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9627857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000"/>
            </a:lvl1pPr>
          </a:lstStyle>
          <a:p>
            <a:r>
              <a:rPr lang="en-US"/>
              <a:t>Click to edit Master title style</a:t>
            </a:r>
          </a:p>
        </p:txBody>
      </p:sp>
      <p:sp>
        <p:nvSpPr>
          <p:cNvPr id="3" name="Picture Placeholder 2"/>
          <p:cNvSpPr>
            <a:spLocks noGrp="1"/>
          </p:cNvSpPr>
          <p:nvPr>
            <p:ph type="pic" idx="1"/>
          </p:nvPr>
        </p:nvSpPr>
        <p:spPr>
          <a:xfrm>
            <a:off x="3887391" y="822856"/>
            <a:ext cx="4629150" cy="4061354"/>
          </a:xfrm>
        </p:spPr>
        <p:txBody>
          <a:bodyPr/>
          <a:lstStyle>
            <a:lvl1pPr marL="0" indent="0">
              <a:buNone/>
              <a:defRPr sz="2000"/>
            </a:lvl1pPr>
            <a:lvl2pPr marL="285739" indent="0">
              <a:buNone/>
              <a:defRPr sz="1750"/>
            </a:lvl2pPr>
            <a:lvl3pPr marL="571477" indent="0">
              <a:buNone/>
              <a:defRPr sz="1500"/>
            </a:lvl3pPr>
            <a:lvl4pPr marL="857216" indent="0">
              <a:buNone/>
              <a:defRPr sz="1250"/>
            </a:lvl4pPr>
            <a:lvl5pPr marL="1142954" indent="0">
              <a:buNone/>
              <a:defRPr sz="1250"/>
            </a:lvl5pPr>
            <a:lvl6pPr marL="1428693" indent="0">
              <a:buNone/>
              <a:defRPr sz="1250"/>
            </a:lvl6pPr>
            <a:lvl7pPr marL="1714431" indent="0">
              <a:buNone/>
              <a:defRPr sz="1250"/>
            </a:lvl7pPr>
            <a:lvl8pPr marL="2000170" indent="0">
              <a:buNone/>
              <a:defRPr sz="1250"/>
            </a:lvl8pPr>
            <a:lvl9pPr marL="2285909" indent="0">
              <a:buNone/>
              <a:defRPr sz="1250"/>
            </a:lvl9pPr>
          </a:lstStyle>
          <a:p>
            <a:endParaRPr lang="en-US"/>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000"/>
            </a:lvl1pPr>
            <a:lvl2pPr marL="285739" indent="0">
              <a:buNone/>
              <a:defRPr sz="875"/>
            </a:lvl2pPr>
            <a:lvl3pPr marL="571477" indent="0">
              <a:buNone/>
              <a:defRPr sz="750"/>
            </a:lvl3pPr>
            <a:lvl4pPr marL="857216" indent="0">
              <a:buNone/>
              <a:defRPr sz="625"/>
            </a:lvl4pPr>
            <a:lvl5pPr marL="1142954" indent="0">
              <a:buNone/>
              <a:defRPr sz="625"/>
            </a:lvl5pPr>
            <a:lvl6pPr marL="1428693" indent="0">
              <a:buNone/>
              <a:defRPr sz="625"/>
            </a:lvl6pPr>
            <a:lvl7pPr marL="1714431" indent="0">
              <a:buNone/>
              <a:defRPr sz="625"/>
            </a:lvl7pPr>
            <a:lvl8pPr marL="2000170" indent="0">
              <a:buNone/>
              <a:defRPr sz="625"/>
            </a:lvl8pPr>
            <a:lvl9pPr marL="2285909" indent="0">
              <a:buNone/>
              <a:defRPr sz="625"/>
            </a:lvl9pPr>
          </a:lstStyle>
          <a:p>
            <a:pPr lvl="0"/>
            <a:r>
              <a:rPr lang="en-US"/>
              <a:t>Edit Master text styles</a:t>
            </a:r>
          </a:p>
        </p:txBody>
      </p:sp>
      <p:sp>
        <p:nvSpPr>
          <p:cNvPr id="5" name="Date Placeholder 4"/>
          <p:cNvSpPr>
            <a:spLocks noGrp="1"/>
          </p:cNvSpPr>
          <p:nvPr>
            <p:ph type="dt" sz="half" idx="10"/>
          </p:nvPr>
        </p:nvSpPr>
        <p:spPr/>
        <p:txBody>
          <a:bodyPr/>
          <a:lstStyle/>
          <a:p>
            <a:fld id="{77F18B71-853A-41B9-873A-9E3FFEC42F4C}" type="datetimeFigureOut">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33062241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F18B71-853A-41B9-873A-9E3FFEC42F4C}"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3715512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04271"/>
            <a:ext cx="1971675" cy="484319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1" y="304271"/>
            <a:ext cx="5800725" cy="484319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F18B71-853A-41B9-873A-9E3FFEC42F4C}"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6DA87A-D106-4059-8117-EA07DDBCF177}" type="slidenum">
              <a:rPr lang="en-US" smtClean="0"/>
              <a:t>‹#›</a:t>
            </a:fld>
            <a:endParaRPr lang="en-US"/>
          </a:p>
        </p:txBody>
      </p:sp>
    </p:spTree>
    <p:extLst>
      <p:ext uri="{BB962C8B-B14F-4D97-AF65-F5344CB8AC3E}">
        <p14:creationId xmlns:p14="http://schemas.microsoft.com/office/powerpoint/2010/main" val="4201910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710161C-8EEB-4114-8004-9E4894870BE4}"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2469845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916876F-DBA3-4FFA-8A26-614F2357B32A}"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2530487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3284" y="1111250"/>
            <a:ext cx="4272516"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11250"/>
            <a:ext cx="4336312"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E6E7972-B2C9-4183-A855-2A5C96CA2B56}" type="datetime1">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3911444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0621" y="228865"/>
            <a:ext cx="8658830" cy="9525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244549" y="1279261"/>
            <a:ext cx="4252839" cy="533135"/>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44549" y="1812396"/>
            <a:ext cx="4252839" cy="329274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279261"/>
            <a:ext cx="4275690" cy="533135"/>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275690" cy="329274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398BB7E-4A0F-405F-86A0-D842C692D1D4}" type="datetime1">
              <a:rPr lang="en-US" smtClean="0"/>
              <a:t>3/6/2023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3281805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10" name="Rectangle 9"/>
          <p:cNvSpPr/>
          <p:nvPr userDrawn="1"/>
        </p:nvSpPr>
        <p:spPr>
          <a:xfrm>
            <a:off x="0" y="0"/>
            <a:ext cx="9144000" cy="5103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40621" y="228865"/>
            <a:ext cx="8658830" cy="9525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244549" y="1279261"/>
            <a:ext cx="4252839" cy="533135"/>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44549" y="1812396"/>
            <a:ext cx="4252839" cy="329274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279261"/>
            <a:ext cx="4275690" cy="533135"/>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275690" cy="329274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398BB7E-4A0F-405F-86A0-D842C692D1D4}" type="datetime1">
              <a:rPr lang="en-US" smtClean="0"/>
              <a:t>3/6/2023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1934580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69879D-886F-4200-910F-F058E7CFB590}" type="datetime1">
              <a:rPr lang="en-US" smtClean="0"/>
              <a:t>3/6/2023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3682860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2561D9-C404-40C7-B521-9F9A3162460F}" type="datetime1">
              <a:rPr lang="en-US" smtClean="0"/>
              <a:t>3/6/2023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731FC9-0492-4A02-A545-D71CFF04531C}" type="slidenum">
              <a:rPr lang="en-US" smtClean="0"/>
              <a:t>‹#›</a:t>
            </a:fld>
            <a:endParaRPr lang="en-US"/>
          </a:p>
        </p:txBody>
      </p:sp>
    </p:spTree>
    <p:extLst>
      <p:ext uri="{BB962C8B-B14F-4D97-AF65-F5344CB8AC3E}">
        <p14:creationId xmlns:p14="http://schemas.microsoft.com/office/powerpoint/2010/main" val="2473679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Flowchart: Data 9"/>
          <p:cNvSpPr/>
          <p:nvPr userDrawn="1"/>
        </p:nvSpPr>
        <p:spPr>
          <a:xfrm>
            <a:off x="5411971" y="-255180"/>
            <a:ext cx="4890978" cy="6236232"/>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7747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218"/>
              <a:gd name="connsiteY0" fmla="*/ 10000 h 10000"/>
              <a:gd name="connsiteX1" fmla="*/ 10965 w 13218"/>
              <a:gd name="connsiteY1" fmla="*/ 0 h 10000"/>
              <a:gd name="connsiteX2" fmla="*/ 13218 w 13218"/>
              <a:gd name="connsiteY2" fmla="*/ 0 h 10000"/>
              <a:gd name="connsiteX3" fmla="*/ 11218 w 13218"/>
              <a:gd name="connsiteY3" fmla="*/ 10000 h 10000"/>
              <a:gd name="connsiteX4" fmla="*/ 0 w 13218"/>
              <a:gd name="connsiteY4" fmla="*/ 10000 h 10000"/>
              <a:gd name="connsiteX0" fmla="*/ 0 w 23908"/>
              <a:gd name="connsiteY0" fmla="*/ 10000 h 10000"/>
              <a:gd name="connsiteX1" fmla="*/ 10965 w 23908"/>
              <a:gd name="connsiteY1" fmla="*/ 0 h 10000"/>
              <a:gd name="connsiteX2" fmla="*/ 23908 w 23908"/>
              <a:gd name="connsiteY2" fmla="*/ 74 h 10000"/>
              <a:gd name="connsiteX3" fmla="*/ 11218 w 23908"/>
              <a:gd name="connsiteY3" fmla="*/ 10000 h 10000"/>
              <a:gd name="connsiteX4" fmla="*/ 0 w 23908"/>
              <a:gd name="connsiteY4" fmla="*/ 10000 h 10000"/>
              <a:gd name="connsiteX0" fmla="*/ 0 w 23908"/>
              <a:gd name="connsiteY0" fmla="*/ 9926 h 9926"/>
              <a:gd name="connsiteX1" fmla="*/ 13839 w 23908"/>
              <a:gd name="connsiteY1" fmla="*/ 75 h 9926"/>
              <a:gd name="connsiteX2" fmla="*/ 23908 w 23908"/>
              <a:gd name="connsiteY2" fmla="*/ 0 h 9926"/>
              <a:gd name="connsiteX3" fmla="*/ 11218 w 23908"/>
              <a:gd name="connsiteY3" fmla="*/ 9926 h 9926"/>
              <a:gd name="connsiteX4" fmla="*/ 0 w 23908"/>
              <a:gd name="connsiteY4" fmla="*/ 9926 h 9926"/>
              <a:gd name="connsiteX0" fmla="*/ 0 w 10000"/>
              <a:gd name="connsiteY0" fmla="*/ 10036 h 10036"/>
              <a:gd name="connsiteX1" fmla="*/ 5259 w 10000"/>
              <a:gd name="connsiteY1" fmla="*/ 0 h 10036"/>
              <a:gd name="connsiteX2" fmla="*/ 10000 w 10000"/>
              <a:gd name="connsiteY2" fmla="*/ 36 h 10036"/>
              <a:gd name="connsiteX3" fmla="*/ 4692 w 10000"/>
              <a:gd name="connsiteY3" fmla="*/ 10036 h 10036"/>
              <a:gd name="connsiteX4" fmla="*/ 0 w 10000"/>
              <a:gd name="connsiteY4" fmla="*/ 10036 h 10036"/>
              <a:gd name="connsiteX0" fmla="*/ 0 w 10000"/>
              <a:gd name="connsiteY0" fmla="*/ 10037 h 10037"/>
              <a:gd name="connsiteX1" fmla="*/ 5259 w 10000"/>
              <a:gd name="connsiteY1" fmla="*/ 1 h 10037"/>
              <a:gd name="connsiteX2" fmla="*/ 10000 w 10000"/>
              <a:gd name="connsiteY2" fmla="*/ 0 h 10037"/>
              <a:gd name="connsiteX3" fmla="*/ 4692 w 10000"/>
              <a:gd name="connsiteY3" fmla="*/ 10037 h 10037"/>
              <a:gd name="connsiteX4" fmla="*/ 0 w 10000"/>
              <a:gd name="connsiteY4" fmla="*/ 10037 h 10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37">
                <a:moveTo>
                  <a:pt x="0" y="10037"/>
                </a:moveTo>
                <a:lnTo>
                  <a:pt x="5259" y="1"/>
                </a:lnTo>
                <a:lnTo>
                  <a:pt x="10000" y="0"/>
                </a:lnTo>
                <a:lnTo>
                  <a:pt x="4692" y="10037"/>
                </a:lnTo>
                <a:lnTo>
                  <a:pt x="0" y="10037"/>
                </a:lnTo>
                <a:close/>
              </a:path>
            </a:pathLst>
          </a:custGeom>
          <a:solidFill>
            <a:srgbClr val="00CCFF">
              <a:alpha val="20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202019" y="191386"/>
            <a:ext cx="8761227" cy="76111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02019" y="1104634"/>
            <a:ext cx="8761227" cy="397772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02019" y="5359698"/>
            <a:ext cx="2133600" cy="304271"/>
          </a:xfrm>
          <a:prstGeom prst="rect">
            <a:avLst/>
          </a:prstGeom>
        </p:spPr>
        <p:txBody>
          <a:bodyPr vert="horz" lIns="91440" tIns="45720" rIns="91440" bIns="45720" rtlCol="0" anchor="b"/>
          <a:lstStyle>
            <a:lvl1pPr algn="l">
              <a:defRPr sz="1200">
                <a:solidFill>
                  <a:schemeClr val="bg1">
                    <a:lumMod val="50000"/>
                  </a:schemeClr>
                </a:solidFill>
              </a:defRPr>
            </a:lvl1pPr>
          </a:lstStyle>
          <a:p>
            <a:fld id="{0101F8E0-3B0A-4602-B0F2-1BE936960D7E}" type="datetime1">
              <a:rPr lang="en-US" smtClean="0"/>
              <a:pPr/>
              <a:t>3/6/2023</a:t>
            </a:fld>
            <a:endParaRPr lang="en-US"/>
          </a:p>
        </p:txBody>
      </p:sp>
      <p:sp>
        <p:nvSpPr>
          <p:cNvPr id="5" name="Footer Placeholder 4"/>
          <p:cNvSpPr>
            <a:spLocks noGrp="1"/>
          </p:cNvSpPr>
          <p:nvPr>
            <p:ph type="ftr" sz="quarter" idx="3"/>
          </p:nvPr>
        </p:nvSpPr>
        <p:spPr>
          <a:xfrm>
            <a:off x="3124200" y="5359698"/>
            <a:ext cx="2895600" cy="304271"/>
          </a:xfrm>
          <a:prstGeom prst="rect">
            <a:avLst/>
          </a:prstGeom>
        </p:spPr>
        <p:txBody>
          <a:bodyPr vert="horz" lIns="91440" tIns="45720" rIns="91440" bIns="45720" rtlCol="0" anchor="b"/>
          <a:lstStyle>
            <a:lvl1pPr algn="ctr">
              <a:defRPr sz="1200">
                <a:solidFill>
                  <a:schemeClr val="bg1">
                    <a:lumMod val="50000"/>
                  </a:schemeClr>
                </a:solidFill>
              </a:defRPr>
            </a:lvl1pPr>
          </a:lstStyle>
          <a:p>
            <a:endParaRPr lang="en-US" dirty="0"/>
          </a:p>
        </p:txBody>
      </p:sp>
      <p:sp>
        <p:nvSpPr>
          <p:cNvPr id="6" name="Slide Number Placeholder 5"/>
          <p:cNvSpPr>
            <a:spLocks noGrp="1"/>
          </p:cNvSpPr>
          <p:nvPr>
            <p:ph type="sldNum" sz="quarter" idx="4"/>
          </p:nvPr>
        </p:nvSpPr>
        <p:spPr>
          <a:xfrm>
            <a:off x="6553200" y="5359698"/>
            <a:ext cx="1162050" cy="304271"/>
          </a:xfrm>
          <a:prstGeom prst="rect">
            <a:avLst/>
          </a:prstGeom>
        </p:spPr>
        <p:txBody>
          <a:bodyPr vert="horz" lIns="91440" tIns="45720" rIns="91440" bIns="45720" rtlCol="0" anchor="b"/>
          <a:lstStyle>
            <a:lvl1pPr algn="r">
              <a:defRPr sz="1200">
                <a:solidFill>
                  <a:schemeClr val="bg1">
                    <a:lumMod val="50000"/>
                  </a:schemeClr>
                </a:solidFill>
              </a:defRPr>
            </a:lvl1pPr>
          </a:lstStyle>
          <a:p>
            <a:fld id="{6E731FC9-0492-4A02-A545-D71CFF04531C}" type="slidenum">
              <a:rPr lang="en-US" smtClean="0"/>
              <a:pPr/>
              <a:t>‹#›</a:t>
            </a:fld>
            <a:endParaRPr lang="en-US"/>
          </a:p>
        </p:txBody>
      </p:sp>
      <p:sp>
        <p:nvSpPr>
          <p:cNvPr id="11" name="Flowchart: Data 9"/>
          <p:cNvSpPr/>
          <p:nvPr userDrawn="1"/>
        </p:nvSpPr>
        <p:spPr>
          <a:xfrm>
            <a:off x="5773478" y="-255180"/>
            <a:ext cx="4890978" cy="6236232"/>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7747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218"/>
              <a:gd name="connsiteY0" fmla="*/ 10000 h 10000"/>
              <a:gd name="connsiteX1" fmla="*/ 10965 w 13218"/>
              <a:gd name="connsiteY1" fmla="*/ 0 h 10000"/>
              <a:gd name="connsiteX2" fmla="*/ 13218 w 13218"/>
              <a:gd name="connsiteY2" fmla="*/ 0 h 10000"/>
              <a:gd name="connsiteX3" fmla="*/ 11218 w 13218"/>
              <a:gd name="connsiteY3" fmla="*/ 10000 h 10000"/>
              <a:gd name="connsiteX4" fmla="*/ 0 w 13218"/>
              <a:gd name="connsiteY4" fmla="*/ 10000 h 10000"/>
              <a:gd name="connsiteX0" fmla="*/ 0 w 23908"/>
              <a:gd name="connsiteY0" fmla="*/ 10000 h 10000"/>
              <a:gd name="connsiteX1" fmla="*/ 10965 w 23908"/>
              <a:gd name="connsiteY1" fmla="*/ 0 h 10000"/>
              <a:gd name="connsiteX2" fmla="*/ 23908 w 23908"/>
              <a:gd name="connsiteY2" fmla="*/ 74 h 10000"/>
              <a:gd name="connsiteX3" fmla="*/ 11218 w 23908"/>
              <a:gd name="connsiteY3" fmla="*/ 10000 h 10000"/>
              <a:gd name="connsiteX4" fmla="*/ 0 w 23908"/>
              <a:gd name="connsiteY4" fmla="*/ 10000 h 10000"/>
              <a:gd name="connsiteX0" fmla="*/ 0 w 23908"/>
              <a:gd name="connsiteY0" fmla="*/ 9926 h 9926"/>
              <a:gd name="connsiteX1" fmla="*/ 13839 w 23908"/>
              <a:gd name="connsiteY1" fmla="*/ 75 h 9926"/>
              <a:gd name="connsiteX2" fmla="*/ 23908 w 23908"/>
              <a:gd name="connsiteY2" fmla="*/ 0 h 9926"/>
              <a:gd name="connsiteX3" fmla="*/ 11218 w 23908"/>
              <a:gd name="connsiteY3" fmla="*/ 9926 h 9926"/>
              <a:gd name="connsiteX4" fmla="*/ 0 w 23908"/>
              <a:gd name="connsiteY4" fmla="*/ 9926 h 9926"/>
              <a:gd name="connsiteX0" fmla="*/ 0 w 10000"/>
              <a:gd name="connsiteY0" fmla="*/ 10036 h 10036"/>
              <a:gd name="connsiteX1" fmla="*/ 5259 w 10000"/>
              <a:gd name="connsiteY1" fmla="*/ 0 h 10036"/>
              <a:gd name="connsiteX2" fmla="*/ 10000 w 10000"/>
              <a:gd name="connsiteY2" fmla="*/ 36 h 10036"/>
              <a:gd name="connsiteX3" fmla="*/ 4692 w 10000"/>
              <a:gd name="connsiteY3" fmla="*/ 10036 h 10036"/>
              <a:gd name="connsiteX4" fmla="*/ 0 w 10000"/>
              <a:gd name="connsiteY4" fmla="*/ 10036 h 10036"/>
              <a:gd name="connsiteX0" fmla="*/ 0 w 10000"/>
              <a:gd name="connsiteY0" fmla="*/ 10037 h 10037"/>
              <a:gd name="connsiteX1" fmla="*/ 5259 w 10000"/>
              <a:gd name="connsiteY1" fmla="*/ 1 h 10037"/>
              <a:gd name="connsiteX2" fmla="*/ 10000 w 10000"/>
              <a:gd name="connsiteY2" fmla="*/ 0 h 10037"/>
              <a:gd name="connsiteX3" fmla="*/ 4692 w 10000"/>
              <a:gd name="connsiteY3" fmla="*/ 10037 h 10037"/>
              <a:gd name="connsiteX4" fmla="*/ 0 w 10000"/>
              <a:gd name="connsiteY4" fmla="*/ 10037 h 10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37">
                <a:moveTo>
                  <a:pt x="0" y="10037"/>
                </a:moveTo>
                <a:lnTo>
                  <a:pt x="5259" y="1"/>
                </a:lnTo>
                <a:lnTo>
                  <a:pt x="10000" y="0"/>
                </a:lnTo>
                <a:lnTo>
                  <a:pt x="4692" y="10037"/>
                </a:lnTo>
                <a:lnTo>
                  <a:pt x="0" y="10037"/>
                </a:lnTo>
                <a:close/>
              </a:path>
            </a:pathLst>
          </a:custGeom>
          <a:solidFill>
            <a:srgbClr val="00CCFF">
              <a:alpha val="20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370534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8" r:id="rId7"/>
    <p:sldLayoutId id="2147483681" r:id="rId8"/>
    <p:sldLayoutId id="2147483682" r:id="rId9"/>
    <p:sldLayoutId id="2147483683" r:id="rId10"/>
    <p:sldLayoutId id="2147483684" r:id="rId11"/>
    <p:sldLayoutId id="2147483685" r:id="rId12"/>
    <p:sldLayoutId id="2147483686" r:id="rId13"/>
    <p:sldLayoutId id="2147483649" r:id="rId14"/>
  </p:sldLayoutIdLst>
  <p:hf sldNum="0" hdr="0" ftr="0" dt="0"/>
  <p:txStyles>
    <p:titleStyle>
      <a:lvl1pPr algn="l" defTabSz="914400" rtl="0" eaLnBrk="1" latinLnBrk="0" hangingPunct="1">
        <a:spcBef>
          <a:spcPct val="0"/>
        </a:spcBef>
        <a:buNone/>
        <a:defRPr sz="4000" b="1" kern="1200">
          <a:solidFill>
            <a:schemeClr val="bg1">
              <a:lumMod val="50000"/>
            </a:schemeClr>
          </a:solidFill>
          <a:latin typeface="+mn-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bg1">
              <a:lumMod val="50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2"/>
            <a:ext cx="7886700" cy="110463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5296960"/>
            <a:ext cx="2057400" cy="304271"/>
          </a:xfrm>
          <a:prstGeom prst="rect">
            <a:avLst/>
          </a:prstGeom>
        </p:spPr>
        <p:txBody>
          <a:bodyPr vert="horz" lIns="91440" tIns="45720" rIns="91440" bIns="45720" rtlCol="0" anchor="ctr"/>
          <a:lstStyle>
            <a:lvl1pPr algn="l">
              <a:defRPr sz="750">
                <a:solidFill>
                  <a:schemeClr val="tx1">
                    <a:tint val="75000"/>
                  </a:schemeClr>
                </a:solidFill>
              </a:defRPr>
            </a:lvl1pPr>
          </a:lstStyle>
          <a:p>
            <a:fld id="{77F18B71-853A-41B9-873A-9E3FFEC42F4C}" type="datetimeFigureOut">
              <a:rPr lang="en-US" smtClean="0"/>
              <a:t>3/6/2023</a:t>
            </a:fld>
            <a:endParaRPr lang="en-US"/>
          </a:p>
        </p:txBody>
      </p:sp>
      <p:sp>
        <p:nvSpPr>
          <p:cNvPr id="5" name="Footer Placeholder 4"/>
          <p:cNvSpPr>
            <a:spLocks noGrp="1"/>
          </p:cNvSpPr>
          <p:nvPr>
            <p:ph type="ftr" sz="quarter" idx="3"/>
          </p:nvPr>
        </p:nvSpPr>
        <p:spPr>
          <a:xfrm>
            <a:off x="3028950" y="5296960"/>
            <a:ext cx="3086100" cy="304271"/>
          </a:xfrm>
          <a:prstGeom prst="rect">
            <a:avLst/>
          </a:prstGeom>
        </p:spPr>
        <p:txBody>
          <a:bodyPr vert="horz" lIns="91440" tIns="45720" rIns="91440" bIns="45720" rtlCol="0" anchor="ctr"/>
          <a:lstStyle>
            <a:lvl1pPr algn="ctr">
              <a:defRPr sz="7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5296960"/>
            <a:ext cx="2057400" cy="304271"/>
          </a:xfrm>
          <a:prstGeom prst="rect">
            <a:avLst/>
          </a:prstGeom>
        </p:spPr>
        <p:txBody>
          <a:bodyPr vert="horz" lIns="91440" tIns="45720" rIns="91440" bIns="45720" rtlCol="0" anchor="ctr"/>
          <a:lstStyle>
            <a:lvl1pPr algn="r">
              <a:defRPr sz="750">
                <a:solidFill>
                  <a:schemeClr val="tx1">
                    <a:tint val="75000"/>
                  </a:schemeClr>
                </a:solidFill>
              </a:defRPr>
            </a:lvl1pPr>
          </a:lstStyle>
          <a:p>
            <a:fld id="{F06DA87A-D106-4059-8117-EA07DDBCF177}" type="slidenum">
              <a:rPr lang="en-US" smtClean="0"/>
              <a:t>‹#›</a:t>
            </a:fld>
            <a:endParaRPr lang="en-US"/>
          </a:p>
        </p:txBody>
      </p:sp>
    </p:spTree>
    <p:extLst>
      <p:ext uri="{BB962C8B-B14F-4D97-AF65-F5344CB8AC3E}">
        <p14:creationId xmlns:p14="http://schemas.microsoft.com/office/powerpoint/2010/main" val="10609714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571477" rtl="0" eaLnBrk="1" latinLnBrk="0" hangingPunct="1">
        <a:lnSpc>
          <a:spcPct val="90000"/>
        </a:lnSpc>
        <a:spcBef>
          <a:spcPct val="0"/>
        </a:spcBef>
        <a:buNone/>
        <a:defRPr sz="2750" kern="1200">
          <a:solidFill>
            <a:schemeClr val="tx1"/>
          </a:solidFill>
          <a:latin typeface="+mj-lt"/>
          <a:ea typeface="+mj-ea"/>
          <a:cs typeface="+mj-cs"/>
        </a:defRPr>
      </a:lvl1pPr>
    </p:titleStyle>
    <p:bodyStyle>
      <a:lvl1pPr marL="142869" indent="-142869" algn="l" defTabSz="571477" rtl="0" eaLnBrk="1" latinLnBrk="0" hangingPunct="1">
        <a:lnSpc>
          <a:spcPct val="90000"/>
        </a:lnSpc>
        <a:spcBef>
          <a:spcPts val="625"/>
        </a:spcBef>
        <a:buFont typeface="Arial" panose="020B0604020202020204" pitchFamily="34" charset="0"/>
        <a:buChar char="•"/>
        <a:defRPr sz="1750" kern="1200">
          <a:solidFill>
            <a:schemeClr val="tx1"/>
          </a:solidFill>
          <a:latin typeface="+mn-lt"/>
          <a:ea typeface="+mn-ea"/>
          <a:cs typeface="+mn-cs"/>
        </a:defRPr>
      </a:lvl1pPr>
      <a:lvl2pPr marL="428608" indent="-142869" algn="l" defTabSz="571477" rtl="0" eaLnBrk="1" latinLnBrk="0" hangingPunct="1">
        <a:lnSpc>
          <a:spcPct val="90000"/>
        </a:lnSpc>
        <a:spcBef>
          <a:spcPts val="312"/>
        </a:spcBef>
        <a:buFont typeface="Arial" panose="020B0604020202020204" pitchFamily="34" charset="0"/>
        <a:buChar char="•"/>
        <a:defRPr sz="1500" kern="1200">
          <a:solidFill>
            <a:schemeClr val="tx1"/>
          </a:solidFill>
          <a:latin typeface="+mn-lt"/>
          <a:ea typeface="+mn-ea"/>
          <a:cs typeface="+mn-cs"/>
        </a:defRPr>
      </a:lvl2pPr>
      <a:lvl3pPr marL="714346" indent="-142869" algn="l" defTabSz="571477" rtl="0" eaLnBrk="1" latinLnBrk="0" hangingPunct="1">
        <a:lnSpc>
          <a:spcPct val="90000"/>
        </a:lnSpc>
        <a:spcBef>
          <a:spcPts val="312"/>
        </a:spcBef>
        <a:buFont typeface="Arial" panose="020B0604020202020204" pitchFamily="34" charset="0"/>
        <a:buChar char="•"/>
        <a:defRPr sz="1250" kern="1200">
          <a:solidFill>
            <a:schemeClr val="tx1"/>
          </a:solidFill>
          <a:latin typeface="+mn-lt"/>
          <a:ea typeface="+mn-ea"/>
          <a:cs typeface="+mn-cs"/>
        </a:defRPr>
      </a:lvl3pPr>
      <a:lvl4pPr marL="1000085"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4pPr>
      <a:lvl5pPr marL="1285824"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5pPr>
      <a:lvl6pPr marL="1571562"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6pPr>
      <a:lvl7pPr marL="1857301"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7pPr>
      <a:lvl8pPr marL="2143039"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8pPr>
      <a:lvl9pPr marL="2428778"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9pPr>
    </p:bodyStyle>
    <p:otherStyle>
      <a:defPPr>
        <a:defRPr lang="en-US"/>
      </a:defPPr>
      <a:lvl1pPr marL="0" algn="l" defTabSz="571477" rtl="0" eaLnBrk="1" latinLnBrk="0" hangingPunct="1">
        <a:defRPr sz="1125" kern="1200">
          <a:solidFill>
            <a:schemeClr val="tx1"/>
          </a:solidFill>
          <a:latin typeface="+mn-lt"/>
          <a:ea typeface="+mn-ea"/>
          <a:cs typeface="+mn-cs"/>
        </a:defRPr>
      </a:lvl1pPr>
      <a:lvl2pPr marL="285739" algn="l" defTabSz="571477" rtl="0" eaLnBrk="1" latinLnBrk="0" hangingPunct="1">
        <a:defRPr sz="1125" kern="1200">
          <a:solidFill>
            <a:schemeClr val="tx1"/>
          </a:solidFill>
          <a:latin typeface="+mn-lt"/>
          <a:ea typeface="+mn-ea"/>
          <a:cs typeface="+mn-cs"/>
        </a:defRPr>
      </a:lvl2pPr>
      <a:lvl3pPr marL="571477" algn="l" defTabSz="571477" rtl="0" eaLnBrk="1" latinLnBrk="0" hangingPunct="1">
        <a:defRPr sz="1125" kern="1200">
          <a:solidFill>
            <a:schemeClr val="tx1"/>
          </a:solidFill>
          <a:latin typeface="+mn-lt"/>
          <a:ea typeface="+mn-ea"/>
          <a:cs typeface="+mn-cs"/>
        </a:defRPr>
      </a:lvl3pPr>
      <a:lvl4pPr marL="857216" algn="l" defTabSz="571477" rtl="0" eaLnBrk="1" latinLnBrk="0" hangingPunct="1">
        <a:defRPr sz="1125" kern="1200">
          <a:solidFill>
            <a:schemeClr val="tx1"/>
          </a:solidFill>
          <a:latin typeface="+mn-lt"/>
          <a:ea typeface="+mn-ea"/>
          <a:cs typeface="+mn-cs"/>
        </a:defRPr>
      </a:lvl4pPr>
      <a:lvl5pPr marL="1142954" algn="l" defTabSz="571477" rtl="0" eaLnBrk="1" latinLnBrk="0" hangingPunct="1">
        <a:defRPr sz="1125" kern="1200">
          <a:solidFill>
            <a:schemeClr val="tx1"/>
          </a:solidFill>
          <a:latin typeface="+mn-lt"/>
          <a:ea typeface="+mn-ea"/>
          <a:cs typeface="+mn-cs"/>
        </a:defRPr>
      </a:lvl5pPr>
      <a:lvl6pPr marL="1428693" algn="l" defTabSz="571477" rtl="0" eaLnBrk="1" latinLnBrk="0" hangingPunct="1">
        <a:defRPr sz="1125" kern="1200">
          <a:solidFill>
            <a:schemeClr val="tx1"/>
          </a:solidFill>
          <a:latin typeface="+mn-lt"/>
          <a:ea typeface="+mn-ea"/>
          <a:cs typeface="+mn-cs"/>
        </a:defRPr>
      </a:lvl6pPr>
      <a:lvl7pPr marL="1714431" algn="l" defTabSz="571477" rtl="0" eaLnBrk="1" latinLnBrk="0" hangingPunct="1">
        <a:defRPr sz="1125" kern="1200">
          <a:solidFill>
            <a:schemeClr val="tx1"/>
          </a:solidFill>
          <a:latin typeface="+mn-lt"/>
          <a:ea typeface="+mn-ea"/>
          <a:cs typeface="+mn-cs"/>
        </a:defRPr>
      </a:lvl7pPr>
      <a:lvl8pPr marL="2000170" algn="l" defTabSz="571477" rtl="0" eaLnBrk="1" latinLnBrk="0" hangingPunct="1">
        <a:defRPr sz="1125" kern="1200">
          <a:solidFill>
            <a:schemeClr val="tx1"/>
          </a:solidFill>
          <a:latin typeface="+mn-lt"/>
          <a:ea typeface="+mn-ea"/>
          <a:cs typeface="+mn-cs"/>
        </a:defRPr>
      </a:lvl8pPr>
      <a:lvl9pPr marL="2285909" algn="l" defTabSz="571477" rtl="0" eaLnBrk="1" latinLnBrk="0" hangingPunct="1">
        <a:defRPr sz="11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10.png"/><Relationship Id="rId2" Type="http://schemas.openxmlformats.org/officeDocument/2006/relationships/image" Target="../media/image87.em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420.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11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9.png"/><Relationship Id="rId4" Type="http://schemas.openxmlformats.org/officeDocument/2006/relationships/image" Target="../media/image98.png"/></Relationships>
</file>

<file path=ppt/slides/_rels/slide11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hyperlink" Target="file:///\\kittelson.com\fs\H_Projects\23\23506%20-%20NCHRP%2007-26%20-%20Freeway%20Segment%20Methods\Task%208%20-%20Propose%20Pilot%20Implemenation%20States\speed_Calc\figures_v1\NCHRP%2007-26%20Simple%20Weave%20Pilot%20Site%20(WI).html" TargetMode="External"/><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95.png"/></Relationships>
</file>

<file path=ppt/slides/_rels/slide12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2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14.emf"/></Relationships>
</file>

<file path=ppt/slides/_rels/slide2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hyperlink" Target="http://apps.trb.org/cmsfeed/TRBNetProjectDisplay.asp?ProjectID=4553"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3.emf"/><Relationship Id="rId7" Type="http://schemas.openxmlformats.org/officeDocument/2006/relationships/image" Target="../media/image47.emf"/><Relationship Id="rId2" Type="http://schemas.openxmlformats.org/officeDocument/2006/relationships/image" Target="../media/image42.emf"/><Relationship Id="rId1" Type="http://schemas.openxmlformats.org/officeDocument/2006/relationships/slideLayout" Target="../slideLayouts/slideLayout2.xml"/><Relationship Id="rId6" Type="http://schemas.openxmlformats.org/officeDocument/2006/relationships/image" Target="../media/image46.emf"/><Relationship Id="rId5" Type="http://schemas.openxmlformats.org/officeDocument/2006/relationships/image" Target="../media/image45.emf"/><Relationship Id="rId4" Type="http://schemas.openxmlformats.org/officeDocument/2006/relationships/image" Target="../media/image44.emf"/></Relationships>
</file>

<file path=ppt/slides/_rels/slide61.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7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63.png"/><Relationship Id="rId4" Type="http://schemas.openxmlformats.org/officeDocument/2006/relationships/image" Target="../media/image62.png"/></Relationships>
</file>

<file path=ppt/slides/_rels/slide7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file:///\\kittelson.com\fs\H_Projects\23\23506%20-%20NCHRP%2007-26%20-%20Freeway%20Segment%20Methods\Task%208%20-%20Propose%20Pilot%20Implemenation%20States\speed_Calc\figures_v1\Merge_Pilot_Implementation.html" TargetMode="Externa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59.png"/></Relationships>
</file>

<file path=ppt/slides/_rels/slide7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7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72.png"/><Relationship Id="rId4" Type="http://schemas.openxmlformats.org/officeDocument/2006/relationships/image" Target="../media/image71.png"/></Relationships>
</file>

<file path=ppt/slides/_rels/slide7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hyperlink" Target="file:///\\kittelson.com\fs\H_Projects\23\23506%20-%20NCHRP%2007-26%20-%20Freeway%20Segment%20Methods\Task%208%20-%20Propose%20Pilot%20Implemenation%20States\speed_Calc\figures_v1\Diverge_Pilot_Implementation.html" TargetMode="Externa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68.png"/></Relationships>
</file>

<file path=ppt/slides/_rels/slide8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slideLayout" Target="../slideLayouts/slideLayout2.xml"/><Relationship Id="rId5" Type="http://schemas.openxmlformats.org/officeDocument/2006/relationships/image" Target="../media/image80.emf"/><Relationship Id="rId4" Type="http://schemas.openxmlformats.org/officeDocument/2006/relationships/image" Target="../media/image79.emf"/></Relationships>
</file>

<file path=ppt/slides/_rels/slide8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81.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2.xml"/><Relationship Id="rId4" Type="http://schemas.openxmlformats.org/officeDocument/2006/relationships/image" Target="NULL"/></Relationships>
</file>

<file path=ppt/slides/_rels/slide9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9994" y="842162"/>
            <a:ext cx="3810000" cy="1072986"/>
          </a:xfrm>
          <a:prstGeom prst="rect">
            <a:avLst/>
          </a:prstGeom>
        </p:spPr>
        <p:txBody>
          <a:bodyPr>
            <a:spAutoFit/>
          </a:bodyPr>
          <a:lstStyle/>
          <a:p>
            <a:pPr defTabSz="571477">
              <a:lnSpc>
                <a:spcPct val="107000"/>
              </a:lnSpc>
              <a:spcAft>
                <a:spcPts val="500"/>
              </a:spcAft>
            </a:pPr>
            <a:r>
              <a:rPr lang="en-US" sz="1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The following presentation is supplemental to </a:t>
            </a:r>
            <a:r>
              <a:rPr lang="en-US" sz="10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NCHRP Research Report 1038 Update of Highway Capacity Manual: Merge, Diverge, and Weaving Methodologies </a:t>
            </a:r>
            <a:r>
              <a:rPr lang="en-US" sz="1000" dirty="0">
                <a:solidFill>
                  <a:prstClr val="black"/>
                </a:solidFill>
                <a:latin typeface="Calibri" panose="020F0502020204030204" pitchFamily="34" charset="0"/>
                <a:ea typeface="Calibri" panose="020F0502020204030204" pitchFamily="34" charset="0"/>
                <a:cs typeface="Times New Roman" panose="02020603050405020304" pitchFamily="18" charset="0"/>
              </a:rPr>
              <a:t>(NCHRP Project 07-27, “</a:t>
            </a:r>
            <a:r>
              <a:rPr lang="en-US" sz="1000" dirty="0">
                <a:solidFill>
                  <a:prstClr val="black"/>
                </a:solidFill>
                <a:latin typeface="Calibri" panose="020F0502020204030204" pitchFamily="34" charset="0"/>
                <a:cs typeface="Times New Roman" panose="02020603050405020304" pitchFamily="18" charset="0"/>
              </a:rPr>
              <a:t>Update of Highway Capacity Manual: Merge, Diverge, and Weaving Methodologies”). </a:t>
            </a:r>
            <a:r>
              <a:rPr lang="en-US" sz="1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The full report can be found by searching on the report title on the National Academies Press website (www.nap.edu).</a:t>
            </a:r>
          </a:p>
        </p:txBody>
      </p:sp>
      <p:sp>
        <p:nvSpPr>
          <p:cNvPr id="6" name="Text Box 2"/>
          <p:cNvSpPr txBox="1">
            <a:spLocks noChangeArrowheads="1"/>
          </p:cNvSpPr>
          <p:nvPr/>
        </p:nvSpPr>
        <p:spPr bwMode="auto">
          <a:xfrm>
            <a:off x="2545328" y="2658557"/>
            <a:ext cx="3539332" cy="1242467"/>
          </a:xfrm>
          <a:prstGeom prst="rect">
            <a:avLst/>
          </a:prstGeom>
          <a:solidFill>
            <a:srgbClr val="FFFFFF"/>
          </a:solidFill>
          <a:ln w="9525">
            <a:solidFill>
              <a:srgbClr val="000000"/>
            </a:solidFill>
            <a:miter lim="800000"/>
            <a:headEnd/>
            <a:tailEnd/>
          </a:ln>
        </p:spPr>
        <p:txBody>
          <a:bodyPr rot="0" vert="horz" wrap="square" lIns="57150" tIns="28575" rIns="57150" bIns="28575" anchor="t" anchorCtr="0">
            <a:noAutofit/>
          </a:bodyPr>
          <a:lstStyle/>
          <a:p>
            <a:pPr defTabSz="571477">
              <a:lnSpc>
                <a:spcPct val="107000"/>
              </a:lnSpc>
              <a:spcAft>
                <a:spcPts val="500"/>
              </a:spcAft>
            </a:pPr>
            <a:r>
              <a:rPr lang="en-U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The National Cooperative Highway Research Program (NCHRP) is sponsored by the individual state departments of transportation of the American Association of State Highway and Transportation Officials. NCHRP is administered by the Transportation Research Board (TRB), part of the National Academies of Sciences, Engineering, and Medicine, under a cooperative agreement with the Federal Highway Administration (FHWA).  Any opinions and conclusions expressed or implied in resulting research products are those of the individuals and organizations who performed the research and are not necessarily those of TRB; the National Academies of Sciences, Engineering, and Medicine; the FHWA; or NCHRP sponsors. </a:t>
            </a:r>
          </a:p>
          <a:p>
            <a:pPr defTabSz="571477">
              <a:lnSpc>
                <a:spcPct val="107000"/>
              </a:lnSpc>
              <a:spcAft>
                <a:spcPts val="500"/>
              </a:spcAft>
            </a:pPr>
            <a:r>
              <a:rPr lang="en-US" sz="687"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104821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Demand Flow Rate</a:t>
            </a:r>
          </a:p>
        </p:txBody>
      </p:sp>
      <p:sp>
        <p:nvSpPr>
          <p:cNvPr id="3" name="Content Placeholder 2"/>
          <p:cNvSpPr>
            <a:spLocks noGrp="1"/>
          </p:cNvSpPr>
          <p:nvPr>
            <p:ph idx="1"/>
          </p:nvPr>
        </p:nvSpPr>
        <p:spPr>
          <a:xfrm>
            <a:off x="202018" y="1104634"/>
            <a:ext cx="5654251" cy="3977729"/>
          </a:xfrm>
        </p:spPr>
        <p:txBody>
          <a:bodyPr>
            <a:normAutofit fontScale="92500"/>
          </a:bodyPr>
          <a:lstStyle/>
          <a:p>
            <a:r>
              <a:rPr lang="en-US" dirty="0"/>
              <a:t>The number of vehicles that arrive to use the facility during a 15-minute analysis period, expressed as an hourly rate</a:t>
            </a:r>
          </a:p>
          <a:p>
            <a:r>
              <a:rPr lang="en-US" dirty="0"/>
              <a:t>HCM methods convert vehicle counts or forecasts to demand flow rates using</a:t>
            </a:r>
          </a:p>
          <a:p>
            <a:pPr lvl="1"/>
            <a:r>
              <a:rPr lang="en-US" dirty="0"/>
              <a:t>Heavy vehicle factor (</a:t>
            </a:r>
            <a:r>
              <a:rPr lang="en-US" dirty="0" err="1"/>
              <a:t>veh</a:t>
            </a:r>
            <a:r>
              <a:rPr lang="en-US" dirty="0"/>
              <a:t> </a:t>
            </a:r>
            <a:r>
              <a:rPr lang="en-US" dirty="0">
                <a:latin typeface="Calibri" panose="020F0502020204030204" pitchFamily="34" charset="0"/>
                <a:cs typeface="Calibri" panose="020F0502020204030204" pitchFamily="34" charset="0"/>
              </a:rPr>
              <a:t>→ </a:t>
            </a:r>
            <a:r>
              <a:rPr lang="en-US" dirty="0"/>
              <a:t>pc)</a:t>
            </a:r>
          </a:p>
          <a:p>
            <a:pPr lvl="1"/>
            <a:r>
              <a:rPr lang="en-US" dirty="0"/>
              <a:t>Peak hour factor (1 </a:t>
            </a:r>
            <a:r>
              <a:rPr lang="en-US" dirty="0" err="1"/>
              <a:t>hr</a:t>
            </a:r>
            <a:r>
              <a:rPr lang="en-US" dirty="0"/>
              <a:t> </a:t>
            </a:r>
            <a:r>
              <a:rPr lang="en-US" dirty="0">
                <a:latin typeface="Calibri" panose="020F0502020204030204" pitchFamily="34" charset="0"/>
                <a:cs typeface="Calibri" panose="020F0502020204030204" pitchFamily="34" charset="0"/>
              </a:rPr>
              <a:t>→ </a:t>
            </a:r>
            <a:r>
              <a:rPr lang="en-US" dirty="0"/>
              <a:t>peak 15 min)</a:t>
            </a:r>
          </a:p>
          <a:p>
            <a:pPr lvl="1"/>
            <a:endParaRPr lang="en-US" dirty="0"/>
          </a:p>
        </p:txBody>
      </p:sp>
    </p:spTree>
    <p:extLst>
      <p:ext uri="{BB962C8B-B14F-4D97-AF65-F5344CB8AC3E}">
        <p14:creationId xmlns:p14="http://schemas.microsoft.com/office/powerpoint/2010/main" val="1253509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Methodology</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p:txBody>
          <a:bodyPr>
            <a:normAutofit/>
          </a:bodyPr>
          <a:lstStyle/>
          <a:p>
            <a:r>
              <a:rPr lang="en-US" dirty="0"/>
              <a:t>Same as merge/diverge processes</a:t>
            </a:r>
          </a:p>
          <a:p>
            <a:pPr lvl="1"/>
            <a:r>
              <a:rPr lang="en-US" dirty="0"/>
              <a:t>Site selection</a:t>
            </a:r>
          </a:p>
          <a:p>
            <a:pPr lvl="1"/>
            <a:r>
              <a:rPr lang="en-US" dirty="0"/>
              <a:t>Capacity estimation</a:t>
            </a:r>
          </a:p>
          <a:p>
            <a:pPr lvl="1"/>
            <a:r>
              <a:rPr lang="en-US" dirty="0"/>
              <a:t>Data quality checks</a:t>
            </a:r>
          </a:p>
          <a:p>
            <a:pPr lvl="1"/>
            <a:r>
              <a:rPr lang="en-US" dirty="0"/>
              <a:t>Desired model characteristics</a:t>
            </a:r>
          </a:p>
          <a:p>
            <a:endParaRPr lang="en-US" dirty="0"/>
          </a:p>
        </p:txBody>
      </p:sp>
    </p:spTree>
    <p:extLst>
      <p:ext uri="{BB962C8B-B14F-4D97-AF65-F5344CB8AC3E}">
        <p14:creationId xmlns:p14="http://schemas.microsoft.com/office/powerpoint/2010/main" val="400394439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Development</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a:xfrm>
            <a:off x="202019" y="1104634"/>
            <a:ext cx="5486400" cy="3977729"/>
          </a:xfrm>
        </p:spPr>
        <p:txBody>
          <a:bodyPr>
            <a:normAutofit/>
          </a:bodyPr>
          <a:lstStyle/>
          <a:p>
            <a:r>
              <a:rPr lang="en-US" dirty="0"/>
              <a:t>Explored various model forms</a:t>
            </a:r>
          </a:p>
          <a:p>
            <a:r>
              <a:rPr lang="en-US" dirty="0"/>
              <a:t>Applied general model form developed by a recent STRIDE project</a:t>
            </a:r>
          </a:p>
          <a:p>
            <a:pPr lvl="1"/>
            <a:r>
              <a:rPr lang="en-US" dirty="0"/>
              <a:t>Expanded the parameter set</a:t>
            </a:r>
          </a:p>
          <a:p>
            <a:pPr lvl="1"/>
            <a:r>
              <a:rPr lang="en-US" dirty="0"/>
              <a:t>Expanded model calibration to complex weaving segments</a:t>
            </a:r>
          </a:p>
          <a:p>
            <a:pPr lvl="1"/>
            <a:r>
              <a:rPr lang="en-US" dirty="0"/>
              <a:t>Explored relationship of capacity to density</a:t>
            </a:r>
          </a:p>
        </p:txBody>
      </p:sp>
    </p:spTree>
    <p:extLst>
      <p:ext uri="{BB962C8B-B14F-4D97-AF65-F5344CB8AC3E}">
        <p14:creationId xmlns:p14="http://schemas.microsoft.com/office/powerpoint/2010/main" val="1301899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Approach</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a:xfrm>
            <a:off x="202018" y="1104634"/>
            <a:ext cx="5737227" cy="3977729"/>
          </a:xfrm>
        </p:spPr>
        <p:txBody>
          <a:bodyPr>
            <a:normAutofit/>
          </a:bodyPr>
          <a:lstStyle/>
          <a:p>
            <a:r>
              <a:rPr lang="en-US" dirty="0"/>
              <a:t>Upper limit of segment speed is basic segment speed with identical demand, FFS &amp; lanes</a:t>
            </a:r>
          </a:p>
          <a:p>
            <a:r>
              <a:rPr lang="en-US" dirty="0"/>
              <a:t>Speed reduction term applied to account for weaving turbulence at higher volumes</a:t>
            </a:r>
          </a:p>
          <a:p>
            <a:r>
              <a:rPr lang="en-US" dirty="0"/>
              <a:t>Density at capacity = 35 pc/mi/ln</a:t>
            </a:r>
          </a:p>
          <a:p>
            <a:pPr lvl="1"/>
            <a:r>
              <a:rPr lang="en-US" dirty="0"/>
              <a:t>Reduced from 43 in current method</a:t>
            </a:r>
          </a:p>
        </p:txBody>
      </p:sp>
    </p:spTree>
    <p:extLst>
      <p:ext uri="{BB962C8B-B14F-4D97-AF65-F5344CB8AC3E}">
        <p14:creationId xmlns:p14="http://schemas.microsoft.com/office/powerpoint/2010/main" val="351056091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Methodological</a:t>
            </a:r>
            <a:br>
              <a:rPr lang="en-US" dirty="0"/>
            </a:br>
            <a:r>
              <a:rPr lang="en-US" dirty="0"/>
              <a:t>Steps</a:t>
            </a:r>
          </a:p>
        </p:txBody>
      </p:sp>
      <p:pic>
        <p:nvPicPr>
          <p:cNvPr id="4" name="Picture 3">
            <a:extLst>
              <a:ext uri="{FF2B5EF4-FFF2-40B4-BE49-F238E27FC236}">
                <a16:creationId xmlns:a16="http://schemas.microsoft.com/office/drawing/2014/main" id="{5696139C-A38B-4CF0-9A86-1F0819A686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87295" y="731520"/>
            <a:ext cx="5141322" cy="4792094"/>
          </a:xfrm>
          <a:prstGeom prst="rect">
            <a:avLst/>
          </a:prstGeom>
          <a:noFill/>
        </p:spPr>
      </p:pic>
    </p:spTree>
    <p:extLst>
      <p:ext uri="{BB962C8B-B14F-4D97-AF65-F5344CB8AC3E}">
        <p14:creationId xmlns:p14="http://schemas.microsoft.com/office/powerpoint/2010/main" val="405079637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7C128-1EE8-9C01-787D-F509D4010478}"/>
              </a:ext>
            </a:extLst>
          </p:cNvPr>
          <p:cNvSpPr>
            <a:spLocks noGrp="1"/>
          </p:cNvSpPr>
          <p:nvPr>
            <p:ph type="title"/>
          </p:nvPr>
        </p:nvSpPr>
        <p:spPr/>
        <p:txBody>
          <a:bodyPr>
            <a:normAutofit fontScale="90000"/>
          </a:bodyPr>
          <a:lstStyle/>
          <a:p>
            <a:r>
              <a:rPr lang="en-US" dirty="0"/>
              <a:t>Defining NW by Movement (one-sided)</a:t>
            </a:r>
          </a:p>
        </p:txBody>
      </p:sp>
      <p:pic>
        <p:nvPicPr>
          <p:cNvPr id="5" name="Content Placeholder 4">
            <a:extLst>
              <a:ext uri="{FF2B5EF4-FFF2-40B4-BE49-F238E27FC236}">
                <a16:creationId xmlns:a16="http://schemas.microsoft.com/office/drawing/2014/main" id="{76F4145B-88F4-0E71-AF6E-3020D2B3F819}"/>
              </a:ext>
            </a:extLst>
          </p:cNvPr>
          <p:cNvPicPr>
            <a:picLocks noGrp="1" noChangeAspect="1"/>
          </p:cNvPicPr>
          <p:nvPr>
            <p:ph idx="1"/>
          </p:nvPr>
        </p:nvPicPr>
        <p:blipFill>
          <a:blip r:embed="rId2"/>
          <a:stretch>
            <a:fillRect/>
          </a:stretch>
        </p:blipFill>
        <p:spPr>
          <a:xfrm>
            <a:off x="1346201" y="1104899"/>
            <a:ext cx="5846054" cy="4453737"/>
          </a:xfrm>
        </p:spPr>
      </p:pic>
    </p:spTree>
    <p:extLst>
      <p:ext uri="{BB962C8B-B14F-4D97-AF65-F5344CB8AC3E}">
        <p14:creationId xmlns:p14="http://schemas.microsoft.com/office/powerpoint/2010/main" val="371981234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7C128-1EE8-9C01-787D-F509D4010478}"/>
              </a:ext>
            </a:extLst>
          </p:cNvPr>
          <p:cNvSpPr>
            <a:spLocks noGrp="1"/>
          </p:cNvSpPr>
          <p:nvPr>
            <p:ph type="title"/>
          </p:nvPr>
        </p:nvSpPr>
        <p:spPr/>
        <p:txBody>
          <a:bodyPr>
            <a:normAutofit fontScale="90000"/>
          </a:bodyPr>
          <a:lstStyle/>
          <a:p>
            <a:r>
              <a:rPr lang="en-US" dirty="0"/>
              <a:t>Defining NW by Movement (two-sided)</a:t>
            </a:r>
          </a:p>
        </p:txBody>
      </p:sp>
      <p:pic>
        <p:nvPicPr>
          <p:cNvPr id="7" name="Content Placeholder 6">
            <a:extLst>
              <a:ext uri="{FF2B5EF4-FFF2-40B4-BE49-F238E27FC236}">
                <a16:creationId xmlns:a16="http://schemas.microsoft.com/office/drawing/2014/main" id="{15B81475-A097-A94F-7984-272B7BCE3A6C}"/>
              </a:ext>
            </a:extLst>
          </p:cNvPr>
          <p:cNvPicPr>
            <a:picLocks noGrp="1" noChangeAspect="1"/>
          </p:cNvPicPr>
          <p:nvPr>
            <p:ph idx="1"/>
          </p:nvPr>
        </p:nvPicPr>
        <p:blipFill>
          <a:blip r:embed="rId2"/>
          <a:stretch>
            <a:fillRect/>
          </a:stretch>
        </p:blipFill>
        <p:spPr>
          <a:xfrm>
            <a:off x="473236" y="1803400"/>
            <a:ext cx="8113059" cy="1778000"/>
          </a:xfrm>
        </p:spPr>
      </p:pic>
    </p:spTree>
    <p:extLst>
      <p:ext uri="{BB962C8B-B14F-4D97-AF65-F5344CB8AC3E}">
        <p14:creationId xmlns:p14="http://schemas.microsoft.com/office/powerpoint/2010/main" val="55444911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692DCA-0664-777F-1ACF-9574D300F0E6}"/>
              </a:ext>
            </a:extLst>
          </p:cNvPr>
          <p:cNvPicPr>
            <a:picLocks noChangeAspect="1"/>
          </p:cNvPicPr>
          <p:nvPr/>
        </p:nvPicPr>
        <p:blipFill rotWithShape="1">
          <a:blip r:embed="rId2"/>
          <a:srcRect t="1" b="65376"/>
          <a:stretch/>
        </p:blipFill>
        <p:spPr>
          <a:xfrm>
            <a:off x="798632" y="1759635"/>
            <a:ext cx="8242300" cy="1134589"/>
          </a:xfrm>
          <a:prstGeom prst="rect">
            <a:avLst/>
          </a:prstGeom>
        </p:spPr>
      </p:pic>
      <p:sp>
        <p:nvSpPr>
          <p:cNvPr id="2" name="Title 1"/>
          <p:cNvSpPr>
            <a:spLocks noGrp="1"/>
          </p:cNvSpPr>
          <p:nvPr>
            <p:ph type="title"/>
          </p:nvPr>
        </p:nvSpPr>
        <p:spPr/>
        <p:txBody>
          <a:bodyPr/>
          <a:lstStyle/>
          <a:p>
            <a:r>
              <a:rPr lang="en-US" dirty="0"/>
              <a:t>Weaving Segment Speed</a:t>
            </a:r>
          </a:p>
        </p:txBody>
      </p:sp>
      <p:sp>
        <p:nvSpPr>
          <p:cNvPr id="18" name="TextBox 17">
            <a:extLst>
              <a:ext uri="{FF2B5EF4-FFF2-40B4-BE49-F238E27FC236}">
                <a16:creationId xmlns:a16="http://schemas.microsoft.com/office/drawing/2014/main" id="{C0EE2019-A543-4317-B234-E6875C41D60E}"/>
              </a:ext>
            </a:extLst>
          </p:cNvPr>
          <p:cNvSpPr txBox="1"/>
          <p:nvPr/>
        </p:nvSpPr>
        <p:spPr>
          <a:xfrm>
            <a:off x="798632" y="1095327"/>
            <a:ext cx="1838965" cy="646331"/>
          </a:xfrm>
          <a:prstGeom prst="rect">
            <a:avLst/>
          </a:prstGeom>
          <a:noFill/>
        </p:spPr>
        <p:txBody>
          <a:bodyPr wrap="none" rtlCol="0">
            <a:spAutoFit/>
          </a:bodyPr>
          <a:lstStyle/>
          <a:p>
            <a:pPr algn="ctr"/>
            <a:r>
              <a:rPr lang="en-US" dirty="0">
                <a:solidFill>
                  <a:srgbClr val="FF0000"/>
                </a:solidFill>
              </a:rPr>
              <a:t>equivalent basic</a:t>
            </a:r>
          </a:p>
          <a:p>
            <a:pPr algn="ctr"/>
            <a:r>
              <a:rPr lang="en-US" dirty="0">
                <a:solidFill>
                  <a:srgbClr val="FF0000"/>
                </a:solidFill>
              </a:rPr>
              <a:t>segment speed</a:t>
            </a:r>
          </a:p>
        </p:txBody>
      </p:sp>
      <p:sp>
        <p:nvSpPr>
          <p:cNvPr id="19" name="TextBox 18">
            <a:extLst>
              <a:ext uri="{FF2B5EF4-FFF2-40B4-BE49-F238E27FC236}">
                <a16:creationId xmlns:a16="http://schemas.microsoft.com/office/drawing/2014/main" id="{60303637-0AD8-4C2B-93BE-EBB2994A583E}"/>
              </a:ext>
            </a:extLst>
          </p:cNvPr>
          <p:cNvSpPr txBox="1"/>
          <p:nvPr/>
        </p:nvSpPr>
        <p:spPr>
          <a:xfrm>
            <a:off x="4333723" y="1032902"/>
            <a:ext cx="1172117" cy="646331"/>
          </a:xfrm>
          <a:prstGeom prst="rect">
            <a:avLst/>
          </a:prstGeom>
          <a:noFill/>
        </p:spPr>
        <p:txBody>
          <a:bodyPr wrap="none" rtlCol="0">
            <a:spAutoFit/>
          </a:bodyPr>
          <a:lstStyle/>
          <a:p>
            <a:pPr algn="ctr"/>
            <a:r>
              <a:rPr lang="en-US" dirty="0">
                <a:solidFill>
                  <a:srgbClr val="FF0000"/>
                </a:solidFill>
              </a:rPr>
              <a:t>weaving</a:t>
            </a:r>
            <a:br>
              <a:rPr lang="en-US" dirty="0">
                <a:solidFill>
                  <a:srgbClr val="FF0000"/>
                </a:solidFill>
              </a:rPr>
            </a:br>
            <a:r>
              <a:rPr lang="en-US" dirty="0">
                <a:solidFill>
                  <a:srgbClr val="FF0000"/>
                </a:solidFill>
              </a:rPr>
              <a:t>flow rates</a:t>
            </a:r>
          </a:p>
        </p:txBody>
      </p:sp>
      <p:sp>
        <p:nvSpPr>
          <p:cNvPr id="20" name="TextBox 19">
            <a:extLst>
              <a:ext uri="{FF2B5EF4-FFF2-40B4-BE49-F238E27FC236}">
                <a16:creationId xmlns:a16="http://schemas.microsoft.com/office/drawing/2014/main" id="{61D95E20-4A57-45E2-B382-AF4B7BB50324}"/>
              </a:ext>
            </a:extLst>
          </p:cNvPr>
          <p:cNvSpPr txBox="1"/>
          <p:nvPr/>
        </p:nvSpPr>
        <p:spPr>
          <a:xfrm>
            <a:off x="4006619" y="2800480"/>
            <a:ext cx="2095445" cy="646331"/>
          </a:xfrm>
          <a:prstGeom prst="rect">
            <a:avLst/>
          </a:prstGeom>
          <a:noFill/>
        </p:spPr>
        <p:txBody>
          <a:bodyPr wrap="none" rtlCol="0">
            <a:spAutoFit/>
          </a:bodyPr>
          <a:lstStyle/>
          <a:p>
            <a:pPr algn="ctr"/>
            <a:r>
              <a:rPr lang="en-US" dirty="0">
                <a:solidFill>
                  <a:srgbClr val="FF0000"/>
                </a:solidFill>
              </a:rPr>
              <a:t>number of freeway</a:t>
            </a:r>
            <a:br>
              <a:rPr lang="en-US" dirty="0">
                <a:solidFill>
                  <a:srgbClr val="FF0000"/>
                </a:solidFill>
              </a:rPr>
            </a:br>
            <a:r>
              <a:rPr lang="en-US" dirty="0">
                <a:solidFill>
                  <a:srgbClr val="FF0000"/>
                </a:solidFill>
              </a:rPr>
              <a:t>mainline lines</a:t>
            </a:r>
          </a:p>
        </p:txBody>
      </p:sp>
      <p:sp>
        <p:nvSpPr>
          <p:cNvPr id="21" name="TextBox 20">
            <a:extLst>
              <a:ext uri="{FF2B5EF4-FFF2-40B4-BE49-F238E27FC236}">
                <a16:creationId xmlns:a16="http://schemas.microsoft.com/office/drawing/2014/main" id="{CCC96DA4-2557-452D-9DEF-54F829E33CB5}"/>
              </a:ext>
            </a:extLst>
          </p:cNvPr>
          <p:cNvSpPr txBox="1"/>
          <p:nvPr/>
        </p:nvSpPr>
        <p:spPr>
          <a:xfrm>
            <a:off x="6352575" y="2706736"/>
            <a:ext cx="1390124" cy="646331"/>
          </a:xfrm>
          <a:prstGeom prst="rect">
            <a:avLst/>
          </a:prstGeom>
          <a:noFill/>
        </p:spPr>
        <p:txBody>
          <a:bodyPr wrap="none" rtlCol="0">
            <a:spAutoFit/>
          </a:bodyPr>
          <a:lstStyle/>
          <a:p>
            <a:pPr algn="ctr"/>
            <a:r>
              <a:rPr lang="en-US" dirty="0">
                <a:solidFill>
                  <a:srgbClr val="FF0000"/>
                </a:solidFill>
              </a:rPr>
              <a:t>weaving</a:t>
            </a:r>
            <a:br>
              <a:rPr lang="en-US" dirty="0">
                <a:solidFill>
                  <a:srgbClr val="FF0000"/>
                </a:solidFill>
              </a:rPr>
            </a:br>
            <a:r>
              <a:rPr lang="en-US" dirty="0">
                <a:solidFill>
                  <a:srgbClr val="FF0000"/>
                </a:solidFill>
              </a:rPr>
              <a:t>short length</a:t>
            </a:r>
          </a:p>
        </p:txBody>
      </p:sp>
      <p:sp>
        <p:nvSpPr>
          <p:cNvPr id="22" name="TextBox 21">
            <a:extLst>
              <a:ext uri="{FF2B5EF4-FFF2-40B4-BE49-F238E27FC236}">
                <a16:creationId xmlns:a16="http://schemas.microsoft.com/office/drawing/2014/main" id="{8EE77A32-9213-453B-BA50-DA0F2389B2C9}"/>
              </a:ext>
            </a:extLst>
          </p:cNvPr>
          <p:cNvSpPr txBox="1"/>
          <p:nvPr/>
        </p:nvSpPr>
        <p:spPr>
          <a:xfrm>
            <a:off x="7359098" y="1286314"/>
            <a:ext cx="1056701" cy="646331"/>
          </a:xfrm>
          <a:prstGeom prst="rect">
            <a:avLst/>
          </a:prstGeom>
          <a:noFill/>
        </p:spPr>
        <p:txBody>
          <a:bodyPr wrap="none" rtlCol="0">
            <a:spAutoFit/>
          </a:bodyPr>
          <a:lstStyle/>
          <a:p>
            <a:pPr algn="ctr"/>
            <a:r>
              <a:rPr lang="en-US" dirty="0">
                <a:solidFill>
                  <a:srgbClr val="FF0000"/>
                </a:solidFill>
              </a:rPr>
              <a:t>total</a:t>
            </a:r>
            <a:br>
              <a:rPr lang="en-US" dirty="0">
                <a:solidFill>
                  <a:srgbClr val="FF0000"/>
                </a:solidFill>
              </a:rPr>
            </a:br>
            <a:r>
              <a:rPr lang="en-US" dirty="0">
                <a:solidFill>
                  <a:srgbClr val="FF0000"/>
                </a:solidFill>
              </a:rPr>
              <a:t>flow rate</a:t>
            </a:r>
          </a:p>
        </p:txBody>
      </p:sp>
      <p:pic>
        <p:nvPicPr>
          <p:cNvPr id="15" name="Picture 14">
            <a:extLst>
              <a:ext uri="{FF2B5EF4-FFF2-40B4-BE49-F238E27FC236}">
                <a16:creationId xmlns:a16="http://schemas.microsoft.com/office/drawing/2014/main" id="{925DDD19-D551-7735-C0C5-A2C05BE12DDF}"/>
              </a:ext>
            </a:extLst>
          </p:cNvPr>
          <p:cNvPicPr>
            <a:picLocks noChangeAspect="1"/>
          </p:cNvPicPr>
          <p:nvPr/>
        </p:nvPicPr>
        <p:blipFill rotWithShape="1">
          <a:blip r:embed="rId2"/>
          <a:srcRect t="60498"/>
          <a:stretch/>
        </p:blipFill>
        <p:spPr>
          <a:xfrm>
            <a:off x="720946" y="3479938"/>
            <a:ext cx="8242300" cy="1294440"/>
          </a:xfrm>
          <a:prstGeom prst="rect">
            <a:avLst/>
          </a:prstGeom>
        </p:spPr>
      </p:pic>
    </p:spTree>
    <p:extLst>
      <p:ext uri="{BB962C8B-B14F-4D97-AF65-F5344CB8AC3E}">
        <p14:creationId xmlns:p14="http://schemas.microsoft.com/office/powerpoint/2010/main" val="410285543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Weaving Segment Capacity (Density)</a:t>
            </a:r>
          </a:p>
        </p:txBody>
      </p:sp>
      <p:pic>
        <p:nvPicPr>
          <p:cNvPr id="6" name="Picture 5">
            <a:extLst>
              <a:ext uri="{FF2B5EF4-FFF2-40B4-BE49-F238E27FC236}">
                <a16:creationId xmlns:a16="http://schemas.microsoft.com/office/drawing/2014/main" id="{6653FF46-E22C-437E-8F65-B129DC9342F2}"/>
              </a:ext>
            </a:extLst>
          </p:cNvPr>
          <p:cNvPicPr>
            <a:picLocks noChangeAspect="1"/>
          </p:cNvPicPr>
          <p:nvPr/>
        </p:nvPicPr>
        <p:blipFill rotWithShape="1">
          <a:blip r:embed="rId2"/>
          <a:srcRect l="36828" t="1" r="17679" b="-14556"/>
          <a:stretch/>
        </p:blipFill>
        <p:spPr>
          <a:xfrm>
            <a:off x="2367491" y="3708241"/>
            <a:ext cx="4660028" cy="1025922"/>
          </a:xfrm>
          <a:prstGeom prst="rect">
            <a:avLst/>
          </a:prstGeom>
        </p:spPr>
      </p:pic>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E914F44B-A45C-F711-9E94-871AF5DD5BD4}"/>
                  </a:ext>
                </a:extLst>
              </p:cNvPr>
              <p:cNvSpPr txBox="1"/>
              <p:nvPr/>
            </p:nvSpPr>
            <p:spPr>
              <a:xfrm>
                <a:off x="1473199" y="1084252"/>
                <a:ext cx="5554319" cy="7861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400" i="1" smtClean="0">
                              <a:solidFill>
                                <a:srgbClr val="836967"/>
                              </a:solidFill>
                              <a:latin typeface="Cambria Math" panose="02040503050406030204" pitchFamily="18" charset="0"/>
                            </a:rPr>
                          </m:ctrlPr>
                        </m:fPr>
                        <m:num>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𝐶</m:t>
                              </m:r>
                            </m:e>
                            <m:sub>
                              <m:r>
                                <a:rPr lang="en-US" sz="2400" i="1">
                                  <a:latin typeface="Cambria Math" panose="02040503050406030204" pitchFamily="18" charset="0"/>
                                </a:rPr>
                                <m:t>𝑊</m:t>
                              </m:r>
                            </m:sub>
                          </m:sSub>
                        </m:num>
                        <m:den>
                          <m:r>
                            <a:rPr lang="en-US" sz="2400" i="0">
                              <a:latin typeface="Cambria Math" panose="02040503050406030204" pitchFamily="18" charset="0"/>
                            </a:rPr>
                            <m:t>35</m:t>
                          </m:r>
                        </m:den>
                      </m:f>
                      <m:r>
                        <a:rPr lang="en-US" sz="2400" i="0">
                          <a:latin typeface="Cambria Math" panose="02040503050406030204" pitchFamily="18" charset="0"/>
                        </a:rPr>
                        <m:t>=</m:t>
                      </m:r>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𝑆</m:t>
                          </m:r>
                        </m:e>
                        <m:sub>
                          <m:r>
                            <a:rPr lang="en-US" sz="2400" i="1">
                              <a:latin typeface="Cambria Math" panose="02040503050406030204" pitchFamily="18" charset="0"/>
                            </a:rPr>
                            <m:t>𝑏</m:t>
                          </m:r>
                        </m:sub>
                      </m:sSub>
                      <m:d>
                        <m:dPr>
                          <m:ctrlPr>
                            <a:rPr lang="en-US" sz="2400" i="1">
                              <a:solidFill>
                                <a:srgbClr val="836967"/>
                              </a:solidFill>
                              <a:latin typeface="Cambria Math" panose="02040503050406030204" pitchFamily="18" charset="0"/>
                            </a:rPr>
                          </m:ctrlPr>
                        </m:dPr>
                        <m:e>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𝐶</m:t>
                              </m:r>
                            </m:e>
                            <m:sub>
                              <m:r>
                                <a:rPr lang="en-US" sz="2400" i="1">
                                  <a:latin typeface="Cambria Math" panose="02040503050406030204" pitchFamily="18" charset="0"/>
                                </a:rPr>
                                <m:t>𝑊</m:t>
                              </m:r>
                            </m:sub>
                          </m:sSub>
                        </m:e>
                      </m:d>
                      <m:r>
                        <a:rPr lang="en-US" sz="2400" i="0">
                          <a:latin typeface="Cambria Math" panose="02040503050406030204" pitchFamily="18" charset="0"/>
                        </a:rPr>
                        <m:t>−</m:t>
                      </m:r>
                      <m:r>
                        <a:rPr lang="en-US" sz="2400" i="1">
                          <a:latin typeface="Cambria Math" panose="02040503050406030204" pitchFamily="18" charset="0"/>
                        </a:rPr>
                        <m:t>𝑆𝐼𝑊</m:t>
                      </m:r>
                    </m:oMath>
                  </m:oMathPara>
                </a14:m>
                <a:endParaRPr lang="en-US" sz="2400" dirty="0"/>
              </a:p>
            </p:txBody>
          </p:sp>
        </mc:Choice>
        <mc:Fallback xmlns="">
          <p:sp>
            <p:nvSpPr>
              <p:cNvPr id="15" name="TextBox 14">
                <a:extLst>
                  <a:ext uri="{FF2B5EF4-FFF2-40B4-BE49-F238E27FC236}">
                    <a16:creationId xmlns:a16="http://schemas.microsoft.com/office/drawing/2014/main" id="{E914F44B-A45C-F711-9E94-871AF5DD5BD4}"/>
                  </a:ext>
                </a:extLst>
              </p:cNvPr>
              <p:cNvSpPr txBox="1">
                <a:spLocks noRot="1" noChangeAspect="1" noMove="1" noResize="1" noEditPoints="1" noAdjustHandles="1" noChangeArrowheads="1" noChangeShapeType="1" noTextEdit="1"/>
              </p:cNvSpPr>
              <p:nvPr/>
            </p:nvSpPr>
            <p:spPr>
              <a:xfrm>
                <a:off x="1473199" y="1084252"/>
                <a:ext cx="5554319" cy="786177"/>
              </a:xfrm>
              <a:prstGeom prst="rect">
                <a:avLst/>
              </a:prstGeom>
              <a:blipFill>
                <a:blip r:embed="rId3"/>
                <a:stretch>
                  <a:fillRect/>
                </a:stretch>
              </a:blipFill>
            </p:spPr>
            <p:txBody>
              <a:bodyPr/>
              <a:lstStyle/>
              <a:p>
                <a:r>
                  <a:rPr lang="en-US">
                    <a:noFill/>
                  </a:rPr>
                  <a:t> </a:t>
                </a:r>
              </a:p>
            </p:txBody>
          </p:sp>
        </mc:Fallback>
      </mc:AlternateContent>
      <p:sp>
        <p:nvSpPr>
          <p:cNvPr id="18" name="TextBox 17">
            <a:extLst>
              <a:ext uri="{FF2B5EF4-FFF2-40B4-BE49-F238E27FC236}">
                <a16:creationId xmlns:a16="http://schemas.microsoft.com/office/drawing/2014/main" id="{914F44C6-FC2F-37E1-BE4E-5CB8A5D12F73}"/>
              </a:ext>
            </a:extLst>
          </p:cNvPr>
          <p:cNvSpPr txBox="1"/>
          <p:nvPr/>
        </p:nvSpPr>
        <p:spPr>
          <a:xfrm>
            <a:off x="393700" y="2073890"/>
            <a:ext cx="8569546" cy="1025922"/>
          </a:xfrm>
          <a:prstGeom prst="rect">
            <a:avLst/>
          </a:prstGeom>
          <a:noFill/>
        </p:spPr>
        <p:txBody>
          <a:bodyPr wrap="square">
            <a:spAutoFit/>
          </a:bodyPr>
          <a:lstStyle/>
          <a:p>
            <a:pPr marL="575945" marR="0" indent="-575945">
              <a:spcBef>
                <a:spcPts val="0"/>
              </a:spcBef>
              <a:spcAft>
                <a:spcPts val="400"/>
              </a:spcAft>
              <a:tabLst>
                <a:tab pos="347345" algn="r"/>
                <a:tab pos="457200" algn="ctr"/>
                <a:tab pos="575945" algn="l"/>
              </a:tabLst>
            </a:pPr>
            <a:r>
              <a:rPr lang="en-US" sz="1800" i="1" dirty="0">
                <a:effectLst/>
                <a:latin typeface="Palatino Linotype" panose="02040502050505030304" pitchFamily="18" charset="0"/>
                <a:ea typeface="Times New Roman" panose="02020603050405020304" pitchFamily="18" charset="0"/>
                <a:cs typeface="Times New Roman" panose="02020603050405020304" pitchFamily="18" charset="0"/>
              </a:rPr>
              <a:t>	C</a:t>
            </a:r>
            <a:r>
              <a:rPr lang="en-US" sz="1800" i="1" baseline="-25000" dirty="0">
                <a:effectLst/>
                <a:latin typeface="Palatino Linotype Italic" panose="020405020503050A0304" pitchFamily="18" charset="0"/>
                <a:ea typeface="Times New Roman" panose="02020603050405020304" pitchFamily="18" charset="0"/>
                <a:cs typeface="Times New Roman" panose="02020603050405020304" pitchFamily="18" charset="0"/>
              </a:rPr>
              <a:t>W</a:t>
            </a:r>
            <a:r>
              <a:rPr lang="en-US" sz="1800" dirty="0">
                <a:effectLst/>
                <a:latin typeface="Palatino Linotype" panose="02040502050505030304" pitchFamily="18" charset="0"/>
                <a:ea typeface="Times New Roman" panose="02020603050405020304" pitchFamily="18" charset="0"/>
                <a:cs typeface="Times New Roman" panose="02020603050405020304" pitchFamily="18" charset="0"/>
              </a:rPr>
              <a:t>	=	weaving segment capacity (pc/h/ln);</a:t>
            </a:r>
          </a:p>
          <a:p>
            <a:pPr marL="575945" marR="0" indent="-575945">
              <a:spcBef>
                <a:spcPts val="0"/>
              </a:spcBef>
              <a:spcAft>
                <a:spcPts val="400"/>
              </a:spcAft>
              <a:tabLst>
                <a:tab pos="347345" algn="r"/>
                <a:tab pos="457200" algn="ctr"/>
                <a:tab pos="575945" algn="l"/>
              </a:tabLst>
            </a:pPr>
            <a:r>
              <a:rPr lang="en-US" sz="18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1800" i="1" dirty="0">
                <a:effectLst/>
                <a:latin typeface="Palatino Linotype" panose="02040502050505030304" pitchFamily="18" charset="0"/>
                <a:ea typeface="Times New Roman" panose="02020603050405020304" pitchFamily="18" charset="0"/>
                <a:cs typeface="Times New Roman" panose="02020603050405020304" pitchFamily="18" charset="0"/>
              </a:rPr>
              <a:t>S</a:t>
            </a:r>
            <a:r>
              <a:rPr lang="en-US" sz="1800" i="1" baseline="-25000" dirty="0">
                <a:effectLst/>
                <a:latin typeface="Palatino Linotype Italic" panose="020405020503050A0304" pitchFamily="18" charset="0"/>
                <a:ea typeface="Times New Roman" panose="02020603050405020304" pitchFamily="18" charset="0"/>
                <a:cs typeface="Times New Roman" panose="02020603050405020304" pitchFamily="18" charset="0"/>
              </a:rPr>
              <a:t>b</a:t>
            </a:r>
            <a:r>
              <a:rPr lang="en-US" sz="1800" dirty="0">
                <a:effectLst/>
                <a:latin typeface="Palatino Linotype" panose="02040502050505030304" pitchFamily="18" charset="0"/>
                <a:ea typeface="Times New Roman" panose="02020603050405020304" pitchFamily="18" charset="0"/>
                <a:cs typeface="Times New Roman" panose="02020603050405020304" pitchFamily="18" charset="0"/>
              </a:rPr>
              <a:t>(</a:t>
            </a:r>
            <a:r>
              <a:rPr lang="en-US" sz="1800" i="1" dirty="0">
                <a:effectLst/>
                <a:latin typeface="Palatino Linotype" panose="02040502050505030304" pitchFamily="18" charset="0"/>
                <a:ea typeface="Times New Roman" panose="02020603050405020304" pitchFamily="18" charset="0"/>
                <a:cs typeface="Times New Roman" panose="02020603050405020304" pitchFamily="18" charset="0"/>
              </a:rPr>
              <a:t>C</a:t>
            </a:r>
            <a:r>
              <a:rPr lang="en-US" sz="1800" i="1" baseline="-25000" dirty="0">
                <a:effectLst/>
                <a:latin typeface="Palatino Linotype Italic" panose="020405020503050A0304" pitchFamily="18" charset="0"/>
                <a:ea typeface="Times New Roman" panose="02020603050405020304" pitchFamily="18" charset="0"/>
                <a:cs typeface="Times New Roman" panose="02020603050405020304" pitchFamily="18" charset="0"/>
              </a:rPr>
              <a:t>W</a:t>
            </a:r>
            <a:r>
              <a:rPr lang="en-US" sz="1800" dirty="0">
                <a:effectLst/>
                <a:latin typeface="Palatino Linotype" panose="02040502050505030304" pitchFamily="18" charset="0"/>
                <a:ea typeface="Times New Roman" panose="02020603050405020304" pitchFamily="18" charset="0"/>
                <a:cs typeface="Times New Roman" panose="02020603050405020304" pitchFamily="18" charset="0"/>
              </a:rPr>
              <a:t>) =	basic segment speed evaluated at the weaving segment capacity</a:t>
            </a:r>
            <a:r>
              <a:rPr lang="en-US" sz="1800" i="1"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1800" dirty="0">
                <a:effectLst/>
                <a:latin typeface="Palatino Linotype" panose="02040502050505030304" pitchFamily="18" charset="0"/>
                <a:ea typeface="Times New Roman" panose="02020603050405020304" pitchFamily="18" charset="0"/>
                <a:cs typeface="Times New Roman" panose="02020603050405020304" pitchFamily="18" charset="0"/>
              </a:rPr>
              <a:t>(mi/h); </a:t>
            </a:r>
          </a:p>
          <a:p>
            <a:pPr marL="575945" marR="0" indent="-575945">
              <a:spcBef>
                <a:spcPts val="0"/>
              </a:spcBef>
              <a:spcAft>
                <a:spcPts val="400"/>
              </a:spcAft>
              <a:tabLst>
                <a:tab pos="347345" algn="r"/>
                <a:tab pos="457200" algn="ctr"/>
                <a:tab pos="575945" algn="l"/>
              </a:tabLst>
            </a:pPr>
            <a:r>
              <a:rPr lang="en-US" sz="1800" i="1" dirty="0">
                <a:effectLst/>
                <a:latin typeface="Palatino Linotype" panose="02040502050505030304" pitchFamily="18" charset="0"/>
                <a:ea typeface="Times New Roman" panose="02020603050405020304" pitchFamily="18" charset="0"/>
                <a:cs typeface="Times New Roman" panose="02020603050405020304" pitchFamily="18" charset="0"/>
              </a:rPr>
              <a:t>	SIW</a:t>
            </a:r>
            <a:r>
              <a:rPr lang="en-US" sz="18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dirty="0">
                <a:latin typeface="Palatino Linotype" panose="02040502050505030304" pitchFamily="18" charset="0"/>
                <a:ea typeface="Times New Roman" panose="02020603050405020304" pitchFamily="18" charset="0"/>
                <a:cs typeface="Times New Roman" panose="02020603050405020304" pitchFamily="18" charset="0"/>
              </a:rPr>
              <a:t> </a:t>
            </a:r>
            <a:r>
              <a:rPr lang="en-US" sz="1800" dirty="0">
                <a:effectLst/>
                <a:latin typeface="Palatino Linotype" panose="02040502050505030304" pitchFamily="18" charset="0"/>
                <a:ea typeface="Times New Roman" panose="02020603050405020304" pitchFamily="18" charset="0"/>
                <a:cs typeface="Times New Roman" panose="02020603050405020304" pitchFamily="18" charset="0"/>
              </a:rPr>
              <a:t>speed impedance term due to weaving and segment configuration (mi/h).</a:t>
            </a:r>
          </a:p>
        </p:txBody>
      </p:sp>
    </p:spTree>
    <p:extLst>
      <p:ext uri="{BB962C8B-B14F-4D97-AF65-F5344CB8AC3E}">
        <p14:creationId xmlns:p14="http://schemas.microsoft.com/office/powerpoint/2010/main" val="236434551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Weaving Segment Density</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CD45F53-7398-49D7-867A-09B236873676}"/>
                  </a:ext>
                </a:extLst>
              </p:cNvPr>
              <p:cNvSpPr txBox="1"/>
              <p:nvPr/>
            </p:nvSpPr>
            <p:spPr>
              <a:xfrm>
                <a:off x="1034415" y="1667635"/>
                <a:ext cx="5337810" cy="100130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800" i="1" smtClean="0">
                          <a:latin typeface="Cambria Math" panose="02040503050406030204" pitchFamily="18" charset="0"/>
                        </a:rPr>
                        <m:t>𝐷</m:t>
                      </m:r>
                      <m:r>
                        <a:rPr lang="en-US" sz="2800" i="0">
                          <a:latin typeface="Cambria Math" panose="02040503050406030204" pitchFamily="18" charset="0"/>
                        </a:rPr>
                        <m:t>=</m:t>
                      </m:r>
                      <m:f>
                        <m:fPr>
                          <m:ctrlPr>
                            <a:rPr lang="en-US" sz="2800" i="1">
                              <a:solidFill>
                                <a:srgbClr val="836967"/>
                              </a:solidFill>
                              <a:latin typeface="Cambria Math" panose="02040503050406030204" pitchFamily="18" charset="0"/>
                            </a:rPr>
                          </m:ctrlPr>
                        </m:fPr>
                        <m:num>
                          <m:d>
                            <m:dPr>
                              <m:ctrlPr>
                                <a:rPr lang="en-US" sz="2800" i="1">
                                  <a:solidFill>
                                    <a:srgbClr val="836967"/>
                                  </a:solidFill>
                                  <a:latin typeface="Cambria Math" panose="02040503050406030204" pitchFamily="18" charset="0"/>
                                </a:rPr>
                              </m:ctrlPr>
                            </m:dPr>
                            <m:e>
                              <m:f>
                                <m:fPr>
                                  <m:type m:val="lin"/>
                                  <m:ctrlPr>
                                    <a:rPr lang="en-US" sz="2800" i="1">
                                      <a:latin typeface="Cambria Math" panose="02040503050406030204" pitchFamily="18" charset="0"/>
                                    </a:rPr>
                                  </m:ctrlPr>
                                </m:fPr>
                                <m:num>
                                  <m:r>
                                    <a:rPr lang="en-US" sz="2800" i="1">
                                      <a:latin typeface="Cambria Math" panose="02040503050406030204" pitchFamily="18" charset="0"/>
                                    </a:rPr>
                                    <m:t>𝑣</m:t>
                                  </m:r>
                                </m:num>
                                <m:den>
                                  <m:r>
                                    <a:rPr lang="en-US" sz="2800" i="1">
                                      <a:latin typeface="Cambria Math" panose="02040503050406030204" pitchFamily="18" charset="0"/>
                                    </a:rPr>
                                    <m:t>𝑁</m:t>
                                  </m:r>
                                </m:den>
                              </m:f>
                            </m:e>
                          </m:d>
                        </m:num>
                        <m:den>
                          <m:sSub>
                            <m:sSubPr>
                              <m:ctrlPr>
                                <a:rPr lang="en-US" sz="2800" i="1">
                                  <a:solidFill>
                                    <a:srgbClr val="836967"/>
                                  </a:solidFill>
                                  <a:latin typeface="Cambria Math" panose="02040503050406030204" pitchFamily="18" charset="0"/>
                                </a:rPr>
                              </m:ctrlPr>
                            </m:sSubPr>
                            <m:e>
                              <m:r>
                                <a:rPr lang="en-US" sz="2800" i="1">
                                  <a:latin typeface="Cambria Math" panose="02040503050406030204" pitchFamily="18" charset="0"/>
                                </a:rPr>
                                <m:t>𝑆</m:t>
                              </m:r>
                            </m:e>
                            <m:sub>
                              <m:r>
                                <a:rPr lang="en-US" sz="2800" i="1">
                                  <a:latin typeface="Cambria Math" panose="02040503050406030204" pitchFamily="18" charset="0"/>
                                </a:rPr>
                                <m:t>𝑜</m:t>
                              </m:r>
                            </m:sub>
                          </m:sSub>
                        </m:den>
                      </m:f>
                    </m:oMath>
                  </m:oMathPara>
                </a14:m>
                <a:endParaRPr lang="en-US" sz="2800" dirty="0"/>
              </a:p>
            </p:txBody>
          </p:sp>
        </mc:Choice>
        <mc:Fallback xmlns="">
          <p:sp>
            <p:nvSpPr>
              <p:cNvPr id="8" name="TextBox 7">
                <a:extLst>
                  <a:ext uri="{FF2B5EF4-FFF2-40B4-BE49-F238E27FC236}">
                    <a16:creationId xmlns:a16="http://schemas.microsoft.com/office/drawing/2014/main" id="{BCD45F53-7398-49D7-867A-09B236873676}"/>
                  </a:ext>
                </a:extLst>
              </p:cNvPr>
              <p:cNvSpPr txBox="1">
                <a:spLocks noRot="1" noChangeAspect="1" noMove="1" noResize="1" noEditPoints="1" noAdjustHandles="1" noChangeArrowheads="1" noChangeShapeType="1" noTextEdit="1"/>
              </p:cNvSpPr>
              <p:nvPr/>
            </p:nvSpPr>
            <p:spPr>
              <a:xfrm>
                <a:off x="1034415" y="1667635"/>
                <a:ext cx="5337810" cy="1001300"/>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3654236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Model Sensitivity:</a:t>
            </a:r>
            <a:br>
              <a:rPr lang="en-US" dirty="0"/>
            </a:br>
            <a:r>
              <a:rPr lang="en-US" dirty="0"/>
              <a:t>Volume Ratio</a:t>
            </a:r>
          </a:p>
        </p:txBody>
      </p:sp>
      <p:pic>
        <p:nvPicPr>
          <p:cNvPr id="5" name="Picture 4">
            <a:extLst>
              <a:ext uri="{FF2B5EF4-FFF2-40B4-BE49-F238E27FC236}">
                <a16:creationId xmlns:a16="http://schemas.microsoft.com/office/drawing/2014/main" id="{D6DFB315-7011-C486-B8A5-D3FD4394133D}"/>
              </a:ext>
            </a:extLst>
          </p:cNvPr>
          <p:cNvPicPr>
            <a:picLocks noChangeAspect="1"/>
          </p:cNvPicPr>
          <p:nvPr/>
        </p:nvPicPr>
        <p:blipFill>
          <a:blip r:embed="rId2"/>
          <a:stretch>
            <a:fillRect/>
          </a:stretch>
        </p:blipFill>
        <p:spPr>
          <a:xfrm>
            <a:off x="438150" y="1179512"/>
            <a:ext cx="8286750" cy="3871381"/>
          </a:xfrm>
          <a:prstGeom prst="rect">
            <a:avLst/>
          </a:prstGeom>
        </p:spPr>
      </p:pic>
    </p:spTree>
    <p:extLst>
      <p:ext uri="{BB962C8B-B14F-4D97-AF65-F5344CB8AC3E}">
        <p14:creationId xmlns:p14="http://schemas.microsoft.com/office/powerpoint/2010/main" val="3959073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Freeway Segment Types</a:t>
            </a:r>
          </a:p>
        </p:txBody>
      </p:sp>
      <p:sp>
        <p:nvSpPr>
          <p:cNvPr id="3" name="Content Placeholder 2"/>
          <p:cNvSpPr>
            <a:spLocks noGrp="1"/>
          </p:cNvSpPr>
          <p:nvPr>
            <p:ph idx="1"/>
          </p:nvPr>
        </p:nvSpPr>
        <p:spPr>
          <a:xfrm>
            <a:off x="202019" y="1104634"/>
            <a:ext cx="5486400" cy="4523251"/>
          </a:xfrm>
        </p:spPr>
        <p:txBody>
          <a:bodyPr>
            <a:normAutofit/>
          </a:bodyPr>
          <a:lstStyle/>
          <a:p>
            <a:pPr>
              <a:spcBef>
                <a:spcPts val="0"/>
              </a:spcBef>
              <a:spcAft>
                <a:spcPts val="1800"/>
              </a:spcAft>
            </a:pPr>
            <a:r>
              <a:rPr lang="en-US" dirty="0"/>
              <a:t>Basic</a:t>
            </a:r>
          </a:p>
          <a:p>
            <a:pPr>
              <a:spcBef>
                <a:spcPts val="0"/>
              </a:spcBef>
              <a:spcAft>
                <a:spcPts val="3200"/>
              </a:spcAft>
            </a:pPr>
            <a:r>
              <a:rPr lang="en-US" dirty="0"/>
              <a:t>Merge (on-ramp)</a:t>
            </a:r>
          </a:p>
          <a:p>
            <a:pPr>
              <a:spcBef>
                <a:spcPts val="0"/>
              </a:spcBef>
              <a:spcAft>
                <a:spcPts val="4800"/>
              </a:spcAft>
            </a:pPr>
            <a:r>
              <a:rPr lang="en-US" dirty="0"/>
              <a:t>Diverge (off-ramp)</a:t>
            </a:r>
          </a:p>
          <a:p>
            <a:r>
              <a:rPr lang="en-US" dirty="0"/>
              <a:t>Weaving</a:t>
            </a:r>
          </a:p>
          <a:p>
            <a:pPr lvl="1"/>
            <a:r>
              <a:rPr lang="en-US" dirty="0"/>
              <a:t>Ramps connected by auxiliary lane</a:t>
            </a:r>
          </a:p>
          <a:p>
            <a:r>
              <a:rPr lang="en-US" dirty="0"/>
              <a:t>Overlap</a:t>
            </a:r>
          </a:p>
        </p:txBody>
      </p:sp>
      <p:sp>
        <p:nvSpPr>
          <p:cNvPr id="17" name="Rectangle 16">
            <a:extLst>
              <a:ext uri="{FF2B5EF4-FFF2-40B4-BE49-F238E27FC236}">
                <a16:creationId xmlns:a16="http://schemas.microsoft.com/office/drawing/2014/main" id="{B5F98761-FCD7-46E5-877A-7940920DE4DF}"/>
              </a:ext>
            </a:extLst>
          </p:cNvPr>
          <p:cNvSpPr/>
          <p:nvPr/>
        </p:nvSpPr>
        <p:spPr>
          <a:xfrm>
            <a:off x="6082301" y="1197131"/>
            <a:ext cx="3061699" cy="45103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5">
            <a:extLst>
              <a:ext uri="{FF2B5EF4-FFF2-40B4-BE49-F238E27FC236}">
                <a16:creationId xmlns:a16="http://schemas.microsoft.com/office/drawing/2014/main" id="{EC1F8ED3-1985-4892-816D-1CB835BEBE57}"/>
              </a:ext>
            </a:extLst>
          </p:cNvPr>
          <p:cNvGrpSpPr>
            <a:grpSpLocks/>
          </p:cNvGrpSpPr>
          <p:nvPr/>
        </p:nvGrpSpPr>
        <p:grpSpPr bwMode="auto">
          <a:xfrm>
            <a:off x="6082301" y="1204699"/>
            <a:ext cx="3061699" cy="4510301"/>
            <a:chOff x="5189538" y="866775"/>
            <a:chExt cx="3957637" cy="5915025"/>
          </a:xfrm>
        </p:grpSpPr>
        <p:pic>
          <p:nvPicPr>
            <p:cNvPr id="5" name="Picture 2">
              <a:extLst>
                <a:ext uri="{FF2B5EF4-FFF2-40B4-BE49-F238E27FC236}">
                  <a16:creationId xmlns:a16="http://schemas.microsoft.com/office/drawing/2014/main" id="{0E330B2E-31EA-4BB0-851B-B604B8675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50000" b="67564"/>
            <a:stretch>
              <a:fillRect/>
            </a:stretch>
          </p:blipFill>
          <p:spPr bwMode="auto">
            <a:xfrm>
              <a:off x="5343525" y="1711325"/>
              <a:ext cx="380365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a:extLst>
                <a:ext uri="{FF2B5EF4-FFF2-40B4-BE49-F238E27FC236}">
                  <a16:creationId xmlns:a16="http://schemas.microsoft.com/office/drawing/2014/main" id="{BFB4724D-A4D7-4CEE-9EF7-EAB466F880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1526" b="66980"/>
            <a:stretch>
              <a:fillRect/>
            </a:stretch>
          </p:blipFill>
          <p:spPr bwMode="auto">
            <a:xfrm>
              <a:off x="5343525" y="2984500"/>
              <a:ext cx="3687763"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a:extLst>
                <a:ext uri="{FF2B5EF4-FFF2-40B4-BE49-F238E27FC236}">
                  <a16:creationId xmlns:a16="http://schemas.microsoft.com/office/drawing/2014/main" id="{BC65A082-B4BA-4972-BA59-8F5A42A82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024" t="42125" r="18819" b="8472"/>
            <a:stretch>
              <a:fillRect/>
            </a:stretch>
          </p:blipFill>
          <p:spPr bwMode="auto">
            <a:xfrm>
              <a:off x="5189538" y="4311650"/>
              <a:ext cx="3954462"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31">
              <a:extLst>
                <a:ext uri="{FF2B5EF4-FFF2-40B4-BE49-F238E27FC236}">
                  <a16:creationId xmlns:a16="http://schemas.microsoft.com/office/drawing/2014/main" id="{C2F109A0-87C7-46AF-AD0F-5A9441139EBF}"/>
                </a:ext>
              </a:extLst>
            </p:cNvPr>
            <p:cNvGrpSpPr>
              <a:grpSpLocks/>
            </p:cNvGrpSpPr>
            <p:nvPr/>
          </p:nvGrpSpPr>
          <p:grpSpPr bwMode="auto">
            <a:xfrm>
              <a:off x="5335588" y="5994400"/>
              <a:ext cx="3746500" cy="787400"/>
              <a:chOff x="5335348" y="5994029"/>
              <a:chExt cx="3747420" cy="787771"/>
            </a:xfrm>
          </p:grpSpPr>
          <p:pic>
            <p:nvPicPr>
              <p:cNvPr id="12" name="Picture 2">
                <a:extLst>
                  <a:ext uri="{FF2B5EF4-FFF2-40B4-BE49-F238E27FC236}">
                    <a16:creationId xmlns:a16="http://schemas.microsoft.com/office/drawing/2014/main" id="{63EA0D6D-BC09-4EC5-AFC2-CFD387C503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62860" b="74310"/>
              <a:stretch>
                <a:fillRect/>
              </a:stretch>
            </p:blipFill>
            <p:spPr bwMode="auto">
              <a:xfrm>
                <a:off x="5335348" y="5994029"/>
                <a:ext cx="1906398" cy="673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a:extLst>
                  <a:ext uri="{FF2B5EF4-FFF2-40B4-BE49-F238E27FC236}">
                    <a16:creationId xmlns:a16="http://schemas.microsoft.com/office/drawing/2014/main" id="{99EABB70-38A9-4CD6-A2D5-4D04AF7DDD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3651" b="74930"/>
              <a:stretch>
                <a:fillRect/>
              </a:stretch>
            </p:blipFill>
            <p:spPr bwMode="auto">
              <a:xfrm>
                <a:off x="7216992" y="6010275"/>
                <a:ext cx="1865776"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Straight Arrow Connector 13">
                <a:extLst>
                  <a:ext uri="{FF2B5EF4-FFF2-40B4-BE49-F238E27FC236}">
                    <a16:creationId xmlns:a16="http://schemas.microsoft.com/office/drawing/2014/main" id="{37739E8D-72F9-4105-BE4D-12F8CC5CF87B}"/>
                  </a:ext>
                </a:extLst>
              </p:cNvPr>
              <p:cNvCxnSpPr/>
              <p:nvPr/>
            </p:nvCxnSpPr>
            <p:spPr>
              <a:xfrm>
                <a:off x="5867106" y="6552953"/>
                <a:ext cx="1601406" cy="0"/>
              </a:xfrm>
              <a:prstGeom prst="straightConnector1">
                <a:avLst/>
              </a:prstGeom>
              <a:ln>
                <a:solidFill>
                  <a:schemeClr val="tx1"/>
                </a:solidFill>
                <a:tailEnd type="stealth" w="sm"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3BD133D-F911-49AD-85D2-828BD22AE7E9}"/>
                  </a:ext>
                </a:extLst>
              </p:cNvPr>
              <p:cNvCxnSpPr/>
              <p:nvPr/>
            </p:nvCxnSpPr>
            <p:spPr>
              <a:xfrm>
                <a:off x="7010967" y="6629235"/>
                <a:ext cx="1448892" cy="0"/>
              </a:xfrm>
              <a:prstGeom prst="straightConnector1">
                <a:avLst/>
              </a:prstGeom>
              <a:ln>
                <a:solidFill>
                  <a:schemeClr val="tx1"/>
                </a:solidFill>
                <a:headEnd type="stealth" w="sm" len="med"/>
                <a:tailEnd type="none" w="sm" len="med"/>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AA557F82-1FF9-4A4C-9F0B-98442E50A78F}"/>
                  </a:ext>
                </a:extLst>
              </p:cNvPr>
              <p:cNvSpPr/>
              <p:nvPr/>
            </p:nvSpPr>
            <p:spPr>
              <a:xfrm>
                <a:off x="7010967" y="6008805"/>
                <a:ext cx="457545" cy="772995"/>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ts val="2400"/>
                  </a:lnSpc>
                  <a:spcBef>
                    <a:spcPts val="1200"/>
                  </a:spcBef>
                  <a:buClr>
                    <a:srgbClr val="575C22"/>
                  </a:buClr>
                  <a:buFont typeface="Wingdings" pitchFamily="2" charset="2"/>
                  <a:buChar char="§"/>
                  <a:defRPr/>
                </a:pPr>
                <a:endParaRPr lang="en-US" sz="2800" b="1">
                  <a:solidFill>
                    <a:srgbClr val="FFFFFF"/>
                  </a:solidFill>
                </a:endParaRPr>
              </a:p>
            </p:txBody>
          </p:sp>
        </p:grpSp>
        <p:grpSp>
          <p:nvGrpSpPr>
            <p:cNvPr id="9" name="Group 28">
              <a:extLst>
                <a:ext uri="{FF2B5EF4-FFF2-40B4-BE49-F238E27FC236}">
                  <a16:creationId xmlns:a16="http://schemas.microsoft.com/office/drawing/2014/main" id="{9BB9411E-3F18-4328-9D91-ADAD76239AAF}"/>
                </a:ext>
              </a:extLst>
            </p:cNvPr>
            <p:cNvGrpSpPr>
              <a:grpSpLocks/>
            </p:cNvGrpSpPr>
            <p:nvPr/>
          </p:nvGrpSpPr>
          <p:grpSpPr bwMode="auto">
            <a:xfrm>
              <a:off x="5454650" y="866775"/>
              <a:ext cx="3498850" cy="777875"/>
              <a:chOff x="5454328" y="866775"/>
              <a:chExt cx="3499519" cy="778328"/>
            </a:xfrm>
          </p:grpSpPr>
          <p:pic>
            <p:nvPicPr>
              <p:cNvPr id="10" name="Picture 2">
                <a:extLst>
                  <a:ext uri="{FF2B5EF4-FFF2-40B4-BE49-F238E27FC236}">
                    <a16:creationId xmlns:a16="http://schemas.microsoft.com/office/drawing/2014/main" id="{327C4160-49D9-4EB7-A7EA-95F1F429C0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151" t="42125" r="31464" b="28540"/>
              <a:stretch>
                <a:fillRect/>
              </a:stretch>
            </p:blipFill>
            <p:spPr bwMode="auto">
              <a:xfrm>
                <a:off x="5454328" y="874032"/>
                <a:ext cx="1791047" cy="771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a:extLst>
                  <a:ext uri="{FF2B5EF4-FFF2-40B4-BE49-F238E27FC236}">
                    <a16:creationId xmlns:a16="http://schemas.microsoft.com/office/drawing/2014/main" id="{6DFAC7AF-C74B-48DA-93AC-CCE13B1D02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151" t="42125" r="31464" b="28540"/>
              <a:stretch>
                <a:fillRect/>
              </a:stretch>
            </p:blipFill>
            <p:spPr bwMode="auto">
              <a:xfrm>
                <a:off x="7162800" y="866775"/>
                <a:ext cx="1791047" cy="771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61166247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Model Sensitivity:</a:t>
            </a:r>
            <a:br>
              <a:rPr lang="en-US" dirty="0"/>
            </a:br>
            <a:r>
              <a:rPr lang="en-US" dirty="0"/>
              <a:t>Segment Short Length</a:t>
            </a:r>
          </a:p>
        </p:txBody>
      </p:sp>
      <p:pic>
        <p:nvPicPr>
          <p:cNvPr id="6" name="Picture 5">
            <a:extLst>
              <a:ext uri="{FF2B5EF4-FFF2-40B4-BE49-F238E27FC236}">
                <a16:creationId xmlns:a16="http://schemas.microsoft.com/office/drawing/2014/main" id="{024D72BE-C756-E711-61C4-12D3BBB9FAE6}"/>
              </a:ext>
            </a:extLst>
          </p:cNvPr>
          <p:cNvPicPr>
            <a:picLocks noChangeAspect="1"/>
          </p:cNvPicPr>
          <p:nvPr/>
        </p:nvPicPr>
        <p:blipFill>
          <a:blip r:embed="rId2"/>
          <a:stretch>
            <a:fillRect/>
          </a:stretch>
        </p:blipFill>
        <p:spPr>
          <a:xfrm>
            <a:off x="371475" y="1274763"/>
            <a:ext cx="8239125" cy="3712526"/>
          </a:xfrm>
          <a:prstGeom prst="rect">
            <a:avLst/>
          </a:prstGeom>
        </p:spPr>
      </p:pic>
    </p:spTree>
    <p:extLst>
      <p:ext uri="{BB962C8B-B14F-4D97-AF65-F5344CB8AC3E}">
        <p14:creationId xmlns:p14="http://schemas.microsoft.com/office/powerpoint/2010/main" val="271203167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Model Sensitivity:</a:t>
            </a:r>
            <a:br>
              <a:rPr lang="en-US" dirty="0"/>
            </a:br>
            <a:r>
              <a:rPr lang="en-US" dirty="0"/>
              <a:t>Weaving Segment Demand</a:t>
            </a:r>
          </a:p>
        </p:txBody>
      </p:sp>
      <p:pic>
        <p:nvPicPr>
          <p:cNvPr id="6" name="Picture 5">
            <a:extLst>
              <a:ext uri="{FF2B5EF4-FFF2-40B4-BE49-F238E27FC236}">
                <a16:creationId xmlns:a16="http://schemas.microsoft.com/office/drawing/2014/main" id="{981B0674-59CA-8C38-F915-254F65DDF0D4}"/>
              </a:ext>
            </a:extLst>
          </p:cNvPr>
          <p:cNvPicPr>
            <a:picLocks noChangeAspect="1"/>
          </p:cNvPicPr>
          <p:nvPr/>
        </p:nvPicPr>
        <p:blipFill>
          <a:blip r:embed="rId2"/>
          <a:stretch>
            <a:fillRect/>
          </a:stretch>
        </p:blipFill>
        <p:spPr>
          <a:xfrm>
            <a:off x="736599" y="1438446"/>
            <a:ext cx="7942669" cy="3593929"/>
          </a:xfrm>
          <a:prstGeom prst="rect">
            <a:avLst/>
          </a:prstGeom>
        </p:spPr>
      </p:pic>
    </p:spTree>
    <p:extLst>
      <p:ext uri="{BB962C8B-B14F-4D97-AF65-F5344CB8AC3E}">
        <p14:creationId xmlns:p14="http://schemas.microsoft.com/office/powerpoint/2010/main" val="207658475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Weaving Spreadsheet Tool</a:t>
            </a:r>
          </a:p>
        </p:txBody>
      </p:sp>
      <p:pic>
        <p:nvPicPr>
          <p:cNvPr id="4" name="Picture 3">
            <a:extLst>
              <a:ext uri="{FF2B5EF4-FFF2-40B4-BE49-F238E27FC236}">
                <a16:creationId xmlns:a16="http://schemas.microsoft.com/office/drawing/2014/main" id="{BB8E2316-81B2-404E-B23A-F7675F650991}"/>
              </a:ext>
            </a:extLst>
          </p:cNvPr>
          <p:cNvPicPr>
            <a:picLocks noChangeAspect="1"/>
          </p:cNvPicPr>
          <p:nvPr/>
        </p:nvPicPr>
        <p:blipFill rotWithShape="1">
          <a:blip r:embed="rId2"/>
          <a:srcRect l="302" t="10272" r="1"/>
          <a:stretch/>
        </p:blipFill>
        <p:spPr>
          <a:xfrm>
            <a:off x="320040" y="884424"/>
            <a:ext cx="6065520" cy="4639190"/>
          </a:xfrm>
          <a:prstGeom prst="rect">
            <a:avLst/>
          </a:prstGeom>
        </p:spPr>
      </p:pic>
    </p:spTree>
    <p:extLst>
      <p:ext uri="{BB962C8B-B14F-4D97-AF65-F5344CB8AC3E}">
        <p14:creationId xmlns:p14="http://schemas.microsoft.com/office/powerpoint/2010/main" val="277050892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Summary:</a:t>
            </a:r>
            <a:br>
              <a:rPr lang="en-US" altLang="en-US" sz="3200" dirty="0"/>
            </a:br>
            <a:r>
              <a:rPr lang="en-US" altLang="en-US" sz="3200" dirty="0"/>
              <a:t>Proposed Weaving Method</a:t>
            </a:r>
          </a:p>
        </p:txBody>
      </p:sp>
      <p:sp>
        <p:nvSpPr>
          <p:cNvPr id="3" name="Content Placeholder 2">
            <a:extLst>
              <a:ext uri="{FF2B5EF4-FFF2-40B4-BE49-F238E27FC236}">
                <a16:creationId xmlns:a16="http://schemas.microsoft.com/office/drawing/2014/main" id="{8B8523CA-8950-4765-8313-2AEB2FAB4381}"/>
              </a:ext>
            </a:extLst>
          </p:cNvPr>
          <p:cNvSpPr>
            <a:spLocks noGrp="1"/>
          </p:cNvSpPr>
          <p:nvPr>
            <p:ph idx="1"/>
          </p:nvPr>
        </p:nvSpPr>
        <p:spPr>
          <a:xfrm>
            <a:off x="202018" y="1104634"/>
            <a:ext cx="8541289" cy="3977729"/>
          </a:xfrm>
        </p:spPr>
        <p:txBody>
          <a:bodyPr>
            <a:normAutofit/>
          </a:bodyPr>
          <a:lstStyle/>
          <a:p>
            <a:pPr eaLnBrk="1" hangingPunct="1">
              <a:defRPr/>
            </a:pPr>
            <a:r>
              <a:rPr lang="en-US" dirty="0"/>
              <a:t>Better speed and capacity predictions for complex weaves than current HCM model</a:t>
            </a:r>
          </a:p>
          <a:p>
            <a:pPr eaLnBrk="1" hangingPunct="1">
              <a:defRPr/>
            </a:pPr>
            <a:r>
              <a:rPr lang="en-US" dirty="0"/>
              <a:t>Refinements needed to simple weave model</a:t>
            </a:r>
          </a:p>
          <a:p>
            <a:pPr eaLnBrk="1" hangingPunct="1">
              <a:defRPr/>
            </a:pPr>
            <a:r>
              <a:rPr lang="en-US" dirty="0"/>
              <a:t>No maximum weaving </a:t>
            </a:r>
            <a:r>
              <a:rPr lang="en-US"/>
              <a:t>segment length</a:t>
            </a:r>
            <a:endParaRPr lang="en-US" dirty="0"/>
          </a:p>
          <a:p>
            <a:pPr eaLnBrk="1" hangingPunct="1">
              <a:defRPr/>
            </a:pPr>
            <a:r>
              <a:rPr lang="en-US" dirty="0"/>
              <a:t>Simpler model</a:t>
            </a:r>
          </a:p>
          <a:p>
            <a:pPr eaLnBrk="1" hangingPunct="1">
              <a:defRPr/>
            </a:pPr>
            <a:r>
              <a:rPr lang="en-US" dirty="0"/>
              <a:t>Consistent with fundamental speed–flow relationships</a:t>
            </a:r>
          </a:p>
          <a:p>
            <a:pPr eaLnBrk="1" hangingPunct="1">
              <a:defRPr/>
            </a:pPr>
            <a:r>
              <a:rPr lang="en-US" dirty="0"/>
              <a:t>Density at capacity reduced to 35 pc/mi/ln</a:t>
            </a:r>
          </a:p>
          <a:p>
            <a:pPr lvl="1" eaLnBrk="1" hangingPunct="1">
              <a:defRPr/>
            </a:pPr>
            <a:endParaRPr lang="en-US" dirty="0"/>
          </a:p>
          <a:p>
            <a:pPr marL="0" indent="0">
              <a:lnSpc>
                <a:spcPct val="90000"/>
              </a:lnSpc>
              <a:buNone/>
              <a:defRPr/>
            </a:pPr>
            <a:endParaRPr lang="en-US" altLang="en-US" sz="2000" dirty="0">
              <a:sym typeface="Mathematica3" pitchFamily="2" charset="2"/>
            </a:endParaRPr>
          </a:p>
          <a:p>
            <a:pPr eaLnBrk="1" hangingPunct="1">
              <a:defRPr/>
            </a:pPr>
            <a:endParaRPr lang="en-US" dirty="0"/>
          </a:p>
        </p:txBody>
      </p:sp>
    </p:spTree>
    <p:extLst>
      <p:ext uri="{BB962C8B-B14F-4D97-AF65-F5344CB8AC3E}">
        <p14:creationId xmlns:p14="http://schemas.microsoft.com/office/powerpoint/2010/main" val="267046094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sky, road, outdoor&#10;&#10;Description automatically generated">
            <a:extLst>
              <a:ext uri="{FF2B5EF4-FFF2-40B4-BE49-F238E27FC236}">
                <a16:creationId xmlns:a16="http://schemas.microsoft.com/office/drawing/2014/main" id="{DB7FAAC4-467F-4B36-A440-214A0554BD9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833"/>
          <a:stretch/>
        </p:blipFill>
        <p:spPr>
          <a:xfrm>
            <a:off x="762000" y="-117475"/>
            <a:ext cx="7620000" cy="5381625"/>
          </a:xfrm>
          <a:prstGeom prst="rect">
            <a:avLst/>
          </a:prstGeom>
        </p:spPr>
      </p:pic>
      <p:sp>
        <p:nvSpPr>
          <p:cNvPr id="33" name="Rectangle 32"/>
          <p:cNvSpPr/>
          <p:nvPr/>
        </p:nvSpPr>
        <p:spPr>
          <a:xfrm>
            <a:off x="0" y="0"/>
            <a:ext cx="9144000" cy="914400"/>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34" name="Straight Connector 33"/>
          <p:cNvCxnSpPr/>
          <p:nvPr/>
        </p:nvCxnSpPr>
        <p:spPr>
          <a:xfrm>
            <a:off x="0" y="707496"/>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itle 1"/>
          <p:cNvSpPr txBox="1">
            <a:spLocks/>
          </p:cNvSpPr>
          <p:nvPr/>
        </p:nvSpPr>
        <p:spPr>
          <a:xfrm>
            <a:off x="931069" y="3198647"/>
            <a:ext cx="7772400" cy="1225021"/>
          </a:xfrm>
          <a:prstGeom prst="rect">
            <a:avLst/>
          </a:prstGeom>
        </p:spPr>
        <p:txBody>
          <a:bodyPr anchor="b">
            <a:noAutofit/>
          </a:bodyPr>
          <a:lstStyle>
            <a:lvl1pPr algn="l" defTabSz="914400" rtl="0" eaLnBrk="1" latinLnBrk="0" hangingPunct="1">
              <a:spcBef>
                <a:spcPct val="0"/>
              </a:spcBef>
              <a:buNone/>
              <a:defRPr sz="4400" b="1" kern="1200" cap="all" baseline="0">
                <a:solidFill>
                  <a:schemeClr val="bg2"/>
                </a:solidFill>
                <a:effectLst>
                  <a:outerShdw blurRad="38100" dist="38100" dir="2700000" algn="tl">
                    <a:srgbClr val="000000">
                      <a:alpha val="43137"/>
                    </a:srgbClr>
                  </a:outerShdw>
                </a:effectLst>
                <a:latin typeface="Arial Black" panose="020B0A04020102020204" pitchFamily="34" charset="0"/>
                <a:ea typeface="+mj-ea"/>
                <a:cs typeface="+mj-cs"/>
              </a:defRPr>
            </a:lvl1pPr>
          </a:lstStyle>
          <a:p>
            <a:pPr>
              <a:lnSpc>
                <a:spcPts val="4400"/>
              </a:lnSpc>
            </a:pPr>
            <a:r>
              <a:rPr lang="en-US" dirty="0"/>
              <a:t>Weaving Method Case Studies</a:t>
            </a:r>
          </a:p>
        </p:txBody>
      </p:sp>
      <p:sp>
        <p:nvSpPr>
          <p:cNvPr id="38" name="Rectangle 37"/>
          <p:cNvSpPr/>
          <p:nvPr/>
        </p:nvSpPr>
        <p:spPr>
          <a:xfrm>
            <a:off x="0" y="4232274"/>
            <a:ext cx="9144000" cy="1482726"/>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39" name="Freeform 20"/>
          <p:cNvSpPr>
            <a:spLocks/>
          </p:cNvSpPr>
          <p:nvPr/>
        </p:nvSpPr>
        <p:spPr bwMode="auto">
          <a:xfrm>
            <a:off x="5188624" y="5073799"/>
            <a:ext cx="3974671" cy="673100"/>
          </a:xfrm>
          <a:custGeom>
            <a:avLst/>
            <a:gdLst>
              <a:gd name="T0" fmla="*/ 3562 w 3562"/>
              <a:gd name="T1" fmla="*/ 424 h 424"/>
              <a:gd name="T2" fmla="*/ 3562 w 3562"/>
              <a:gd name="T3" fmla="*/ 0 h 424"/>
              <a:gd name="T4" fmla="*/ 178 w 3562"/>
              <a:gd name="T5" fmla="*/ 0 h 424"/>
              <a:gd name="T6" fmla="*/ 0 w 3562"/>
              <a:gd name="T7" fmla="*/ 424 h 424"/>
              <a:gd name="T8" fmla="*/ 3562 w 3562"/>
              <a:gd name="T9" fmla="*/ 424 h 424"/>
              <a:gd name="connsiteX0" fmla="*/ 10000 w 10162"/>
              <a:gd name="connsiteY0" fmla="*/ 10000 h 11358"/>
              <a:gd name="connsiteX1" fmla="*/ 10000 w 10162"/>
              <a:gd name="connsiteY1" fmla="*/ 0 h 11358"/>
              <a:gd name="connsiteX2" fmla="*/ 500 w 10162"/>
              <a:gd name="connsiteY2" fmla="*/ 0 h 11358"/>
              <a:gd name="connsiteX3" fmla="*/ 0 w 10162"/>
              <a:gd name="connsiteY3" fmla="*/ 10000 h 11358"/>
              <a:gd name="connsiteX4" fmla="*/ 10162 w 10162"/>
              <a:gd name="connsiteY4" fmla="*/ 11358 h 11358"/>
              <a:gd name="connsiteX0" fmla="*/ 10000 w 10000"/>
              <a:gd name="connsiteY0" fmla="*/ 10000 h 10000"/>
              <a:gd name="connsiteX1" fmla="*/ 10000 w 10000"/>
              <a:gd name="connsiteY1" fmla="*/ 0 h 10000"/>
              <a:gd name="connsiteX2" fmla="*/ 500 w 10000"/>
              <a:gd name="connsiteY2" fmla="*/ 0 h 10000"/>
              <a:gd name="connsiteX3" fmla="*/ 0 w 10000"/>
              <a:gd name="connsiteY3" fmla="*/ 10000 h 10000"/>
              <a:gd name="connsiteX0" fmla="*/ 10000 w 10000"/>
              <a:gd name="connsiteY0" fmla="*/ 0 h 10000"/>
              <a:gd name="connsiteX1" fmla="*/ 500 w 10000"/>
              <a:gd name="connsiteY1" fmla="*/ 0 h 10000"/>
              <a:gd name="connsiteX2" fmla="*/ 0 w 10000"/>
              <a:gd name="connsiteY2" fmla="*/ 10000 h 10000"/>
              <a:gd name="connsiteX0" fmla="*/ 7029 w 7029"/>
              <a:gd name="connsiteY0" fmla="*/ 0 h 10000"/>
              <a:gd name="connsiteX1" fmla="*/ 500 w 7029"/>
              <a:gd name="connsiteY1" fmla="*/ 0 h 10000"/>
              <a:gd name="connsiteX2" fmla="*/ 0 w 7029"/>
              <a:gd name="connsiteY2" fmla="*/ 10000 h 10000"/>
            </a:gdLst>
            <a:ahLst/>
            <a:cxnLst>
              <a:cxn ang="0">
                <a:pos x="connsiteX0" y="connsiteY0"/>
              </a:cxn>
              <a:cxn ang="0">
                <a:pos x="connsiteX1" y="connsiteY1"/>
              </a:cxn>
              <a:cxn ang="0">
                <a:pos x="connsiteX2" y="connsiteY2"/>
              </a:cxn>
            </a:cxnLst>
            <a:rect l="l" t="t" r="r" b="b"/>
            <a:pathLst>
              <a:path w="7029" h="10000">
                <a:moveTo>
                  <a:pt x="7029" y="0"/>
                </a:moveTo>
                <a:lnTo>
                  <a:pt x="500" y="0"/>
                </a:lnTo>
                <a:cubicBezTo>
                  <a:pt x="333" y="3333"/>
                  <a:pt x="167" y="6667"/>
                  <a:pt x="0" y="10000"/>
                </a:cubicBezTo>
              </a:path>
            </a:pathLst>
          </a:custGeom>
          <a:noFill/>
          <a:ln w="12700">
            <a:solidFill>
              <a:srgbClr val="33839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extBox 8">
            <a:extLst>
              <a:ext uri="{FF2B5EF4-FFF2-40B4-BE49-F238E27FC236}">
                <a16:creationId xmlns:a16="http://schemas.microsoft.com/office/drawing/2014/main" id="{AF0E405C-4C1D-4968-A481-E2E07A65BC6A}"/>
              </a:ext>
            </a:extLst>
          </p:cNvPr>
          <p:cNvSpPr txBox="1"/>
          <p:nvPr/>
        </p:nvSpPr>
        <p:spPr>
          <a:xfrm rot="16200000">
            <a:off x="6709443" y="2433099"/>
            <a:ext cx="3545681" cy="230832"/>
          </a:xfrm>
          <a:prstGeom prst="rect">
            <a:avLst/>
          </a:prstGeom>
          <a:noFill/>
        </p:spPr>
        <p:txBody>
          <a:bodyPr wrap="square" rtlCol="0">
            <a:spAutoFit/>
          </a:bodyPr>
          <a:lstStyle/>
          <a:p>
            <a:r>
              <a:rPr lang="en-US" sz="900" dirty="0"/>
              <a:t>Jimmy Emerson / CC BY-NC-ND 2.0</a:t>
            </a:r>
          </a:p>
        </p:txBody>
      </p:sp>
    </p:spTree>
    <p:extLst>
      <p:ext uri="{BB962C8B-B14F-4D97-AF65-F5344CB8AC3E}">
        <p14:creationId xmlns:p14="http://schemas.microsoft.com/office/powerpoint/2010/main" val="254053028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Spreadsheet Tool Demonstration</a:t>
            </a:r>
          </a:p>
        </p:txBody>
      </p:sp>
      <p:pic>
        <p:nvPicPr>
          <p:cNvPr id="4" name="Picture 3">
            <a:extLst>
              <a:ext uri="{FF2B5EF4-FFF2-40B4-BE49-F238E27FC236}">
                <a16:creationId xmlns:a16="http://schemas.microsoft.com/office/drawing/2014/main" id="{BB8E2316-81B2-404E-B23A-F7675F650991}"/>
              </a:ext>
            </a:extLst>
          </p:cNvPr>
          <p:cNvPicPr>
            <a:picLocks noChangeAspect="1"/>
          </p:cNvPicPr>
          <p:nvPr/>
        </p:nvPicPr>
        <p:blipFill rotWithShape="1">
          <a:blip r:embed="rId2"/>
          <a:srcRect l="302" t="10272" r="1"/>
          <a:stretch/>
        </p:blipFill>
        <p:spPr>
          <a:xfrm>
            <a:off x="320040" y="884424"/>
            <a:ext cx="6065520" cy="4639190"/>
          </a:xfrm>
          <a:prstGeom prst="rect">
            <a:avLst/>
          </a:prstGeom>
        </p:spPr>
      </p:pic>
    </p:spTree>
    <p:extLst>
      <p:ext uri="{BB962C8B-B14F-4D97-AF65-F5344CB8AC3E}">
        <p14:creationId xmlns:p14="http://schemas.microsoft.com/office/powerpoint/2010/main" val="313095249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361AB2F-D93E-46DF-918E-F6C33AFC61D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562352" y="3902596"/>
            <a:ext cx="4705348" cy="1719807"/>
          </a:xfrm>
          <a:prstGeom prst="rect">
            <a:avLst/>
          </a:prstGeom>
        </p:spPr>
      </p:pic>
      <p:pic>
        <p:nvPicPr>
          <p:cNvPr id="14" name="Picture 13" descr="A picture containing map&#10;&#10;Description automatically generated">
            <a:extLst>
              <a:ext uri="{FF2B5EF4-FFF2-40B4-BE49-F238E27FC236}">
                <a16:creationId xmlns:a16="http://schemas.microsoft.com/office/drawing/2014/main" id="{463206D8-A7FB-4B8F-9802-60CB1EEAD56B}"/>
              </a:ext>
            </a:extLst>
          </p:cNvPr>
          <p:cNvPicPr>
            <a:picLocks noChangeAspect="1"/>
          </p:cNvPicPr>
          <p:nvPr/>
        </p:nvPicPr>
        <p:blipFill rotWithShape="1">
          <a:blip r:embed="rId3"/>
          <a:srcRect b="32955"/>
          <a:stretch/>
        </p:blipFill>
        <p:spPr>
          <a:xfrm>
            <a:off x="295635" y="3668049"/>
            <a:ext cx="2847108" cy="1994105"/>
          </a:xfrm>
          <a:prstGeom prst="rect">
            <a:avLst/>
          </a:prstGeom>
        </p:spPr>
      </p:pic>
      <p:sp>
        <p:nvSpPr>
          <p:cNvPr id="2" name="Title 1">
            <a:extLst>
              <a:ext uri="{FF2B5EF4-FFF2-40B4-BE49-F238E27FC236}">
                <a16:creationId xmlns:a16="http://schemas.microsoft.com/office/drawing/2014/main" id="{D38BB534-A546-45C8-B181-2AD49F90085A}"/>
              </a:ext>
            </a:extLst>
          </p:cNvPr>
          <p:cNvSpPr>
            <a:spLocks noGrp="1"/>
          </p:cNvSpPr>
          <p:nvPr>
            <p:ph type="title"/>
          </p:nvPr>
        </p:nvSpPr>
        <p:spPr/>
        <p:txBody>
          <a:bodyPr>
            <a:normAutofit/>
          </a:bodyPr>
          <a:lstStyle/>
          <a:p>
            <a:r>
              <a:rPr lang="en-US" sz="3200" dirty="0"/>
              <a:t>Simple Weave Site</a:t>
            </a:r>
          </a:p>
        </p:txBody>
      </p:sp>
      <p:sp>
        <p:nvSpPr>
          <p:cNvPr id="7" name="Text Box 20">
            <a:extLst>
              <a:ext uri="{FF2B5EF4-FFF2-40B4-BE49-F238E27FC236}">
                <a16:creationId xmlns:a16="http://schemas.microsoft.com/office/drawing/2014/main" id="{87D43891-E1AB-487D-9EE0-3EEBC0EB388D}"/>
              </a:ext>
            </a:extLst>
          </p:cNvPr>
          <p:cNvSpPr txBox="1"/>
          <p:nvPr/>
        </p:nvSpPr>
        <p:spPr>
          <a:xfrm>
            <a:off x="278377" y="5432283"/>
            <a:ext cx="1244600" cy="228600"/>
          </a:xfrm>
          <a:prstGeom prst="rect">
            <a:avLst/>
          </a:prstGeom>
          <a:solidFill>
            <a:schemeClr val="lt1"/>
          </a:solid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a:lnSpc>
                <a:spcPts val="1600"/>
              </a:lnSpc>
              <a:spcBef>
                <a:spcPts val="0"/>
              </a:spcBef>
              <a:spcAft>
                <a:spcPts val="0"/>
              </a:spcAft>
            </a:pPr>
            <a:r>
              <a:rPr lang="en-US" sz="800" b="1"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rPr>
              <a:t>Map Data ©2020 Google</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8" name="Text Box 20">
            <a:extLst>
              <a:ext uri="{FF2B5EF4-FFF2-40B4-BE49-F238E27FC236}">
                <a16:creationId xmlns:a16="http://schemas.microsoft.com/office/drawing/2014/main" id="{E9F66DD0-EA01-408B-B92F-162A555826E3}"/>
              </a:ext>
            </a:extLst>
          </p:cNvPr>
          <p:cNvSpPr txBox="1"/>
          <p:nvPr/>
        </p:nvSpPr>
        <p:spPr>
          <a:xfrm>
            <a:off x="3562352" y="5432283"/>
            <a:ext cx="1244600" cy="228600"/>
          </a:xfrm>
          <a:prstGeom prst="rect">
            <a:avLst/>
          </a:prstGeom>
          <a:solidFill>
            <a:schemeClr val="lt1"/>
          </a:solid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a:lnSpc>
                <a:spcPts val="1600"/>
              </a:lnSpc>
              <a:spcBef>
                <a:spcPts val="0"/>
              </a:spcBef>
              <a:spcAft>
                <a:spcPts val="0"/>
              </a:spcAft>
            </a:pPr>
            <a:r>
              <a:rPr lang="en-US" sz="800" b="1"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rPr>
              <a:t>Map Data ©2020 Google</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13" name="Table 12">
            <a:extLst>
              <a:ext uri="{FF2B5EF4-FFF2-40B4-BE49-F238E27FC236}">
                <a16:creationId xmlns:a16="http://schemas.microsoft.com/office/drawing/2014/main" id="{92A2C23D-ED9C-40C1-AEE6-64A81D8FCADF}"/>
              </a:ext>
            </a:extLst>
          </p:cNvPr>
          <p:cNvGraphicFramePr>
            <a:graphicFrameLocks noGrp="1"/>
          </p:cNvGraphicFramePr>
          <p:nvPr/>
        </p:nvGraphicFramePr>
        <p:xfrm>
          <a:off x="297427" y="952500"/>
          <a:ext cx="7970273" cy="2591442"/>
        </p:xfrm>
        <a:graphic>
          <a:graphicData uri="http://schemas.openxmlformats.org/drawingml/2006/table">
            <a:tbl>
              <a:tblPr firstRow="1" firstCol="1" bandRow="1"/>
              <a:tblGrid>
                <a:gridCol w="4060057">
                  <a:extLst>
                    <a:ext uri="{9D8B030D-6E8A-4147-A177-3AD203B41FA5}">
                      <a16:colId xmlns:a16="http://schemas.microsoft.com/office/drawing/2014/main" val="2439190717"/>
                    </a:ext>
                  </a:extLst>
                </a:gridCol>
                <a:gridCol w="3910216">
                  <a:extLst>
                    <a:ext uri="{9D8B030D-6E8A-4147-A177-3AD203B41FA5}">
                      <a16:colId xmlns:a16="http://schemas.microsoft.com/office/drawing/2014/main" val="408331532"/>
                    </a:ext>
                  </a:extLst>
                </a:gridCol>
              </a:tblGrid>
              <a:tr h="178761">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Segment Type: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Simple Weave</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ts val="1600"/>
                        </a:lnSpc>
                        <a:spcBef>
                          <a:spcPts val="0"/>
                        </a:spcBef>
                        <a:spcAft>
                          <a:spcPts val="0"/>
                        </a:spcAft>
                        <a:buClrTx/>
                        <a:buSzTx/>
                        <a:buFontTx/>
                        <a:buNone/>
                        <a:tabLst/>
                        <a:defRPr/>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LC</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RR</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20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5544882"/>
                  </a:ext>
                </a:extLst>
              </a:tr>
              <a:tr h="178761">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Coordinates: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44.2981854, -88.3651368</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WL</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8682674"/>
                  </a:ext>
                </a:extLst>
              </a:tr>
              <a:tr h="178761">
                <a:tc>
                  <a:txBody>
                    <a:bodyPr/>
                    <a:lstStyle/>
                    <a:p>
                      <a:pPr marL="0" marR="0" algn="l">
                        <a:lnSpc>
                          <a:spcPts val="1600"/>
                        </a:lnSpc>
                        <a:spcBef>
                          <a:spcPts val="0"/>
                        </a:spcBef>
                        <a:spcAft>
                          <a:spcPts val="0"/>
                        </a:spcAft>
                      </a:pPr>
                      <a:r>
                        <a:rPr lang="en-US"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State: </a:t>
                      </a:r>
                      <a:r>
                        <a:rPr lang="en-US" sz="1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WI</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1,920 feet</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dirty="0" err="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a:t>
                      </a:r>
                      <a:r>
                        <a:rPr lang="en-US" sz="1000" baseline="-25000" dirty="0" err="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2055</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0649609"/>
                  </a:ext>
                </a:extLst>
              </a:tr>
              <a:tr h="178761">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City: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Appleton</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AADT (mainline):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67,119</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063985"/>
                  </a:ext>
                </a:extLst>
              </a:tr>
              <a:tr h="178761">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Area Type: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Non-rural</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Posted Speed Limit: 70</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mph</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8944542"/>
                  </a:ext>
                </a:extLst>
              </a:tr>
              <a:tr h="178761">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Route Name: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I-41</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Truck Percentage: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8.7%</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4757419"/>
                  </a:ext>
                </a:extLst>
              </a:tr>
              <a:tr h="178761">
                <a:tc>
                  <a:txBody>
                    <a:bodyPr/>
                    <a:lstStyle/>
                    <a:p>
                      <a:pPr marL="0" marR="0" algn="l">
                        <a:lnSpc>
                          <a:spcPts val="1600"/>
                        </a:lnSpc>
                        <a:spcBef>
                          <a:spcPts val="0"/>
                        </a:spcBef>
                        <a:spcAft>
                          <a:spcPts val="0"/>
                        </a:spcAft>
                      </a:pPr>
                      <a:r>
                        <a:rPr lang="en-US"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Data Source: </a:t>
                      </a:r>
                      <a:r>
                        <a:rPr lang="en-US" sz="1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WIDOT</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Grade/Terrain Type: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0.31%/</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Level</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7718409"/>
                  </a:ext>
                </a:extLst>
              </a:tr>
              <a:tr h="178761">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Detector #: </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Interchange Type: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Single-Clover Leaf/Diamond</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8386547"/>
                  </a:ext>
                </a:extLst>
              </a:tr>
              <a:tr h="178761">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Direction: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Westbound</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Date: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07/01/2018 - 12/31/2019</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6632307"/>
                  </a:ext>
                </a:extLst>
              </a:tr>
              <a:tr h="178761">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Number of Mainline Lanes: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Sample Size: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50,621 observations</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0656690"/>
                  </a:ext>
                </a:extLst>
              </a:tr>
              <a:tr h="178761">
                <a:tc>
                  <a:txBody>
                    <a:bodyPr/>
                    <a:lstStyle/>
                    <a:p>
                      <a:pPr marL="0" marR="0" algn="l">
                        <a:lnSpc>
                          <a:spcPts val="1600"/>
                        </a:lnSpc>
                        <a:spcBef>
                          <a:spcPts val="0"/>
                        </a:spcBef>
                        <a:spcAft>
                          <a:spcPts val="0"/>
                        </a:spcAft>
                      </a:pPr>
                      <a:r>
                        <a:rPr lang="en-US"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Number of On-Ramp/ Off-Ramp Lanes: </a:t>
                      </a:r>
                      <a:r>
                        <a:rPr lang="en-US" sz="1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 1</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Breakdowns: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68</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42682"/>
                  </a:ext>
                </a:extLst>
              </a:tr>
              <a:tr h="178761">
                <a:tc>
                  <a:txBody>
                    <a:bodyPr/>
                    <a:lstStyle/>
                    <a:p>
                      <a:pPr marL="0" marR="0" algn="l">
                        <a:lnSpc>
                          <a:spcPts val="1600"/>
                        </a:lnSpc>
                        <a:spcBef>
                          <a:spcPts val="0"/>
                        </a:spcBef>
                        <a:spcAft>
                          <a:spcPts val="0"/>
                        </a:spcAft>
                      </a:pPr>
                      <a:r>
                        <a:rPr lang="en-US"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Upstream / Downstream Ramp : </a:t>
                      </a:r>
                      <a:r>
                        <a:rPr lang="en-US" sz="1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2,183 / 1995 feet</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Weibull Distribution Alpha: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1697</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6195043"/>
                  </a:ext>
                </a:extLst>
              </a:tr>
              <a:tr h="178761">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LC</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RF</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Weibull Distribution Beta: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10.4</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7051890"/>
                  </a:ext>
                </a:extLst>
              </a:tr>
              <a:tr h="178761">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LC</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FR</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Free flow speed: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70 mph</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6865324"/>
                  </a:ext>
                </a:extLst>
              </a:tr>
            </a:tbl>
          </a:graphicData>
        </a:graphic>
      </p:graphicFrame>
      <p:pic>
        <p:nvPicPr>
          <p:cNvPr id="4" name="Picture 3">
            <a:extLst>
              <a:ext uri="{FF2B5EF4-FFF2-40B4-BE49-F238E27FC236}">
                <a16:creationId xmlns:a16="http://schemas.microsoft.com/office/drawing/2014/main" id="{C47D50DB-6034-4BC1-A3B3-C04C22ED6ED9}"/>
              </a:ext>
            </a:extLst>
          </p:cNvPr>
          <p:cNvPicPr>
            <a:picLocks noChangeAspect="1"/>
          </p:cNvPicPr>
          <p:nvPr/>
        </p:nvPicPr>
        <p:blipFill>
          <a:blip r:embed="rId4"/>
          <a:stretch>
            <a:fillRect/>
          </a:stretch>
        </p:blipFill>
        <p:spPr>
          <a:xfrm>
            <a:off x="5858318" y="232132"/>
            <a:ext cx="3083663" cy="782422"/>
          </a:xfrm>
          <a:prstGeom prst="rect">
            <a:avLst/>
          </a:prstGeom>
        </p:spPr>
      </p:pic>
    </p:spTree>
    <p:extLst>
      <p:ext uri="{BB962C8B-B14F-4D97-AF65-F5344CB8AC3E}">
        <p14:creationId xmlns:p14="http://schemas.microsoft.com/office/powerpoint/2010/main" val="139644454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10701-8535-420E-98E4-291009F199EE}"/>
              </a:ext>
            </a:extLst>
          </p:cNvPr>
          <p:cNvSpPr>
            <a:spLocks noGrp="1"/>
          </p:cNvSpPr>
          <p:nvPr>
            <p:ph type="title"/>
          </p:nvPr>
        </p:nvSpPr>
        <p:spPr/>
        <p:txBody>
          <a:bodyPr>
            <a:normAutofit/>
          </a:bodyPr>
          <a:lstStyle/>
          <a:p>
            <a:r>
              <a:rPr lang="en-US" sz="3200" dirty="0"/>
              <a:t>Simple Weave: Sensor Data</a:t>
            </a:r>
          </a:p>
        </p:txBody>
      </p:sp>
      <p:pic>
        <p:nvPicPr>
          <p:cNvPr id="7" name="Picture 6" descr="Chart, scatter chart&#10;&#10;Description automatically generated">
            <a:extLst>
              <a:ext uri="{FF2B5EF4-FFF2-40B4-BE49-F238E27FC236}">
                <a16:creationId xmlns:a16="http://schemas.microsoft.com/office/drawing/2014/main" id="{6F6FEEB6-189F-490D-B2C0-6434C5751A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981" y="1115048"/>
            <a:ext cx="7275662" cy="4197498"/>
          </a:xfrm>
          <a:prstGeom prst="rect">
            <a:avLst/>
          </a:prstGeom>
        </p:spPr>
      </p:pic>
      <p:pic>
        <p:nvPicPr>
          <p:cNvPr id="8" name="Picture 7">
            <a:extLst>
              <a:ext uri="{FF2B5EF4-FFF2-40B4-BE49-F238E27FC236}">
                <a16:creationId xmlns:a16="http://schemas.microsoft.com/office/drawing/2014/main" id="{953B3F5C-7FD8-419A-BBBA-6802850F4495}"/>
              </a:ext>
            </a:extLst>
          </p:cNvPr>
          <p:cNvPicPr>
            <a:picLocks noChangeAspect="1"/>
          </p:cNvPicPr>
          <p:nvPr/>
        </p:nvPicPr>
        <p:blipFill>
          <a:blip r:embed="rId3"/>
          <a:stretch>
            <a:fillRect/>
          </a:stretch>
        </p:blipFill>
        <p:spPr>
          <a:xfrm>
            <a:off x="5858318" y="232132"/>
            <a:ext cx="3083663" cy="782422"/>
          </a:xfrm>
          <a:prstGeom prst="rect">
            <a:avLst/>
          </a:prstGeom>
        </p:spPr>
      </p:pic>
    </p:spTree>
    <p:extLst>
      <p:ext uri="{BB962C8B-B14F-4D97-AF65-F5344CB8AC3E}">
        <p14:creationId xmlns:p14="http://schemas.microsoft.com/office/powerpoint/2010/main" val="283035016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10701-8535-420E-98E4-291009F199EE}"/>
              </a:ext>
            </a:extLst>
          </p:cNvPr>
          <p:cNvSpPr>
            <a:spLocks noGrp="1"/>
          </p:cNvSpPr>
          <p:nvPr>
            <p:ph type="title"/>
          </p:nvPr>
        </p:nvSpPr>
        <p:spPr/>
        <p:txBody>
          <a:bodyPr>
            <a:normAutofit/>
          </a:bodyPr>
          <a:lstStyle/>
          <a:p>
            <a:r>
              <a:rPr lang="en-US" sz="3200" dirty="0"/>
              <a:t>Simple Weave: Analysis</a:t>
            </a:r>
          </a:p>
        </p:txBody>
      </p:sp>
      <p:pic>
        <p:nvPicPr>
          <p:cNvPr id="7" name="Picture 6" descr="Chart, scatter chart&#10;&#10;Description automatically generated">
            <a:extLst>
              <a:ext uri="{FF2B5EF4-FFF2-40B4-BE49-F238E27FC236}">
                <a16:creationId xmlns:a16="http://schemas.microsoft.com/office/drawing/2014/main" id="{6F6FEEB6-189F-490D-B2C0-6434C5751A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486" y="1214439"/>
            <a:ext cx="3657600" cy="2110154"/>
          </a:xfrm>
          <a:prstGeom prst="rect">
            <a:avLst/>
          </a:prstGeom>
        </p:spPr>
      </p:pic>
      <p:pic>
        <p:nvPicPr>
          <p:cNvPr id="12" name="Picture 11" descr="Chart, line chart&#10;&#10;Description automatically generated">
            <a:extLst>
              <a:ext uri="{FF2B5EF4-FFF2-40B4-BE49-F238E27FC236}">
                <a16:creationId xmlns:a16="http://schemas.microsoft.com/office/drawing/2014/main" id="{2152B37A-A417-47AA-95B3-2F4E28E815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2632" y="1214439"/>
            <a:ext cx="3657600" cy="2149386"/>
          </a:xfrm>
          <a:prstGeom prst="rect">
            <a:avLst/>
          </a:prstGeom>
        </p:spPr>
      </p:pic>
      <p:pic>
        <p:nvPicPr>
          <p:cNvPr id="13" name="Picture 12" descr="Chart, line chart&#10;&#10;Description automatically generated">
            <a:extLst>
              <a:ext uri="{FF2B5EF4-FFF2-40B4-BE49-F238E27FC236}">
                <a16:creationId xmlns:a16="http://schemas.microsoft.com/office/drawing/2014/main" id="{B88C3DEB-8074-46DB-8D0C-A21711478B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149" y="3503034"/>
            <a:ext cx="3657600" cy="1995054"/>
          </a:xfrm>
          <a:prstGeom prst="rect">
            <a:avLst/>
          </a:prstGeom>
        </p:spPr>
      </p:pic>
      <p:pic>
        <p:nvPicPr>
          <p:cNvPr id="14" name="Picture 13" descr="Chart, line chart&#10;&#10;Description automatically generated">
            <a:extLst>
              <a:ext uri="{FF2B5EF4-FFF2-40B4-BE49-F238E27FC236}">
                <a16:creationId xmlns:a16="http://schemas.microsoft.com/office/drawing/2014/main" id="{6E3E2DAA-464F-45DF-B4CE-8E2FE8D3CC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2632" y="3503034"/>
            <a:ext cx="3657600" cy="1995054"/>
          </a:xfrm>
          <a:prstGeom prst="rect">
            <a:avLst/>
          </a:prstGeom>
        </p:spPr>
      </p:pic>
      <p:pic>
        <p:nvPicPr>
          <p:cNvPr id="8" name="Picture 7">
            <a:extLst>
              <a:ext uri="{FF2B5EF4-FFF2-40B4-BE49-F238E27FC236}">
                <a16:creationId xmlns:a16="http://schemas.microsoft.com/office/drawing/2014/main" id="{61A79649-F08D-4EB8-A552-F12BC665FA3D}"/>
              </a:ext>
            </a:extLst>
          </p:cNvPr>
          <p:cNvPicPr>
            <a:picLocks noChangeAspect="1"/>
          </p:cNvPicPr>
          <p:nvPr/>
        </p:nvPicPr>
        <p:blipFill>
          <a:blip r:embed="rId6"/>
          <a:stretch>
            <a:fillRect/>
          </a:stretch>
        </p:blipFill>
        <p:spPr>
          <a:xfrm>
            <a:off x="5858318" y="232132"/>
            <a:ext cx="3083663" cy="782422"/>
          </a:xfrm>
          <a:prstGeom prst="rect">
            <a:avLst/>
          </a:prstGeom>
        </p:spPr>
      </p:pic>
    </p:spTree>
    <p:extLst>
      <p:ext uri="{BB962C8B-B14F-4D97-AF65-F5344CB8AC3E}">
        <p14:creationId xmlns:p14="http://schemas.microsoft.com/office/powerpoint/2010/main" val="275383845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F00B4-D939-451A-89AD-A902CD1540E9}"/>
              </a:ext>
            </a:extLst>
          </p:cNvPr>
          <p:cNvSpPr>
            <a:spLocks noGrp="1"/>
          </p:cNvSpPr>
          <p:nvPr>
            <p:ph type="title"/>
          </p:nvPr>
        </p:nvSpPr>
        <p:spPr/>
        <p:txBody>
          <a:bodyPr/>
          <a:lstStyle/>
          <a:p>
            <a:r>
              <a:rPr lang="en-US" dirty="0"/>
              <a:t>On your own – Weaving Example</a:t>
            </a:r>
          </a:p>
        </p:txBody>
      </p:sp>
      <p:sp>
        <p:nvSpPr>
          <p:cNvPr id="3" name="Content Placeholder 2">
            <a:extLst>
              <a:ext uri="{FF2B5EF4-FFF2-40B4-BE49-F238E27FC236}">
                <a16:creationId xmlns:a16="http://schemas.microsoft.com/office/drawing/2014/main" id="{E802007F-56CF-4A60-AA32-AE7B69F56680}"/>
              </a:ext>
            </a:extLst>
          </p:cNvPr>
          <p:cNvSpPr>
            <a:spLocks noGrp="1"/>
          </p:cNvSpPr>
          <p:nvPr>
            <p:ph idx="1"/>
          </p:nvPr>
        </p:nvSpPr>
        <p:spPr>
          <a:xfrm>
            <a:off x="191386" y="952500"/>
            <a:ext cx="8761227" cy="3977729"/>
          </a:xfrm>
        </p:spPr>
        <p:txBody>
          <a:bodyPr>
            <a:normAutofit/>
          </a:bodyPr>
          <a:lstStyle/>
          <a:p>
            <a:r>
              <a:rPr lang="en-US" sz="2000" dirty="0"/>
              <a:t>Mainline Flow = 2,295 </a:t>
            </a:r>
            <a:r>
              <a:rPr lang="en-US" sz="2000" dirty="0" err="1"/>
              <a:t>vph</a:t>
            </a:r>
            <a:endParaRPr lang="en-US" sz="2000" dirty="0"/>
          </a:p>
          <a:p>
            <a:r>
              <a:rPr lang="en-US" sz="2000" dirty="0"/>
              <a:t>On-Ramp Flow = 1,325 </a:t>
            </a:r>
            <a:r>
              <a:rPr lang="en-US" sz="2000" dirty="0" err="1"/>
              <a:t>vph</a:t>
            </a:r>
            <a:endParaRPr lang="en-US" sz="2000" dirty="0"/>
          </a:p>
          <a:p>
            <a:r>
              <a:rPr lang="en-US" sz="2000" dirty="0"/>
              <a:t>Off-Ramp Flow = 854 </a:t>
            </a:r>
            <a:r>
              <a:rPr lang="en-US" sz="2000" dirty="0" err="1"/>
              <a:t>vph</a:t>
            </a:r>
            <a:endParaRPr lang="en-US" sz="2000" dirty="0"/>
          </a:p>
          <a:p>
            <a:r>
              <a:rPr lang="en-US" sz="2000" dirty="0"/>
              <a:t>Ramp-to-Ramp Flow = 27 </a:t>
            </a:r>
            <a:r>
              <a:rPr lang="en-US" sz="2000" dirty="0" err="1"/>
              <a:t>vph</a:t>
            </a:r>
            <a:endParaRPr lang="en-US" sz="2000" dirty="0"/>
          </a:p>
          <a:p>
            <a:r>
              <a:rPr lang="en-US" sz="2000" dirty="0"/>
              <a:t>Free-Flow Speed = 70 mi/h</a:t>
            </a:r>
          </a:p>
          <a:p>
            <a:r>
              <a:rPr lang="en-US" sz="2000" dirty="0"/>
              <a:t>Ramp FFS = 35 mi/h</a:t>
            </a:r>
          </a:p>
          <a:p>
            <a:r>
              <a:rPr lang="en-US" sz="2000" dirty="0"/>
              <a:t>8.7% Heavy Vehicles (PCE=2)</a:t>
            </a:r>
          </a:p>
          <a:p>
            <a:r>
              <a:rPr lang="en-US" sz="2000" dirty="0"/>
              <a:t>Geometry as shown below</a:t>
            </a:r>
          </a:p>
        </p:txBody>
      </p:sp>
      <p:pic>
        <p:nvPicPr>
          <p:cNvPr id="6" name="Picture 5">
            <a:extLst>
              <a:ext uri="{FF2B5EF4-FFF2-40B4-BE49-F238E27FC236}">
                <a16:creationId xmlns:a16="http://schemas.microsoft.com/office/drawing/2014/main" id="{6DC972BB-1DC8-4227-B405-265D62F6DE04}"/>
              </a:ext>
            </a:extLst>
          </p:cNvPr>
          <p:cNvPicPr>
            <a:picLocks noChangeAspect="1"/>
          </p:cNvPicPr>
          <p:nvPr/>
        </p:nvPicPr>
        <p:blipFill>
          <a:blip r:embed="rId2"/>
          <a:stretch>
            <a:fillRect/>
          </a:stretch>
        </p:blipFill>
        <p:spPr>
          <a:xfrm>
            <a:off x="430338" y="4120376"/>
            <a:ext cx="5061448" cy="1284248"/>
          </a:xfrm>
          <a:prstGeom prst="rect">
            <a:avLst/>
          </a:prstGeom>
        </p:spPr>
      </p:pic>
    </p:spTree>
    <p:extLst>
      <p:ext uri="{BB962C8B-B14F-4D97-AF65-F5344CB8AC3E}">
        <p14:creationId xmlns:p14="http://schemas.microsoft.com/office/powerpoint/2010/main" val="2370147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Freeway Flow Types</a:t>
            </a:r>
          </a:p>
        </p:txBody>
      </p:sp>
      <p:pic>
        <p:nvPicPr>
          <p:cNvPr id="20" name="Content Placeholder 3">
            <a:extLst>
              <a:ext uri="{FF2B5EF4-FFF2-40B4-BE49-F238E27FC236}">
                <a16:creationId xmlns:a16="http://schemas.microsoft.com/office/drawing/2014/main" id="{DD4440D8-5996-400B-ACCD-4CCF46DC7259}"/>
              </a:ext>
            </a:extLst>
          </p:cNvPr>
          <p:cNvPicPr>
            <a:picLocks noGrp="1" noChangeArrowheads="1"/>
          </p:cNvPicPr>
          <p:nvPr>
            <p:ph idx="1"/>
          </p:nvPr>
        </p:nvPicPr>
        <p:blipFill>
          <a:blip r:embed="rId2" cstate="print">
            <a:extLst>
              <a:ext uri="{28A0092B-C50C-407E-A947-70E740481C1C}">
                <a14:useLocalDpi xmlns:a14="http://schemas.microsoft.com/office/drawing/2010/main" val="0"/>
              </a:ext>
            </a:extLst>
          </a:blip>
          <a:srcRect t="4091" b="2708"/>
          <a:stretch>
            <a:fillRect/>
          </a:stretch>
        </p:blipFill>
        <p:spPr>
          <a:xfrm>
            <a:off x="457200" y="1322388"/>
            <a:ext cx="8229600" cy="3779837"/>
          </a:xfrm>
        </p:spPr>
      </p:pic>
    </p:spTree>
    <p:extLst>
      <p:ext uri="{BB962C8B-B14F-4D97-AF65-F5344CB8AC3E}">
        <p14:creationId xmlns:p14="http://schemas.microsoft.com/office/powerpoint/2010/main" val="428654752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6C98-8D5B-40C3-8883-E087263A7FB6}"/>
              </a:ext>
            </a:extLst>
          </p:cNvPr>
          <p:cNvSpPr>
            <a:spLocks noGrp="1"/>
          </p:cNvSpPr>
          <p:nvPr>
            <p:ph type="title"/>
          </p:nvPr>
        </p:nvSpPr>
        <p:spPr/>
        <p:txBody>
          <a:bodyPr/>
          <a:lstStyle/>
          <a:p>
            <a:r>
              <a:rPr lang="en-US" dirty="0"/>
              <a:t>Weaving Example - Results</a:t>
            </a:r>
          </a:p>
        </p:txBody>
      </p:sp>
      <p:pic>
        <p:nvPicPr>
          <p:cNvPr id="6" name="Content Placeholder 5">
            <a:extLst>
              <a:ext uri="{FF2B5EF4-FFF2-40B4-BE49-F238E27FC236}">
                <a16:creationId xmlns:a16="http://schemas.microsoft.com/office/drawing/2014/main" id="{7AFEC5CE-5243-4DF9-9105-4859C1FA6284}"/>
              </a:ext>
            </a:extLst>
          </p:cNvPr>
          <p:cNvPicPr>
            <a:picLocks noGrp="1" noChangeAspect="1"/>
          </p:cNvPicPr>
          <p:nvPr>
            <p:ph idx="1"/>
          </p:nvPr>
        </p:nvPicPr>
        <p:blipFill>
          <a:blip r:embed="rId2"/>
          <a:stretch>
            <a:fillRect/>
          </a:stretch>
        </p:blipFill>
        <p:spPr>
          <a:xfrm>
            <a:off x="800497" y="1016000"/>
            <a:ext cx="5028803" cy="4583284"/>
          </a:xfrm>
        </p:spPr>
      </p:pic>
    </p:spTree>
    <p:extLst>
      <p:ext uri="{BB962C8B-B14F-4D97-AF65-F5344CB8AC3E}">
        <p14:creationId xmlns:p14="http://schemas.microsoft.com/office/powerpoint/2010/main" val="32755314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D889D-5AEA-4BCE-BA2B-AF6603918DF3}"/>
              </a:ext>
            </a:extLst>
          </p:cNvPr>
          <p:cNvSpPr>
            <a:spLocks noGrp="1"/>
          </p:cNvSpPr>
          <p:nvPr>
            <p:ph type="title"/>
          </p:nvPr>
        </p:nvSpPr>
        <p:spPr/>
        <p:txBody>
          <a:bodyPr>
            <a:normAutofit/>
          </a:bodyPr>
          <a:lstStyle/>
          <a:p>
            <a:r>
              <a:rPr lang="en-US" sz="3200" dirty="0"/>
              <a:t>Simple Weave: Results</a:t>
            </a:r>
          </a:p>
        </p:txBody>
      </p:sp>
      <p:sp>
        <p:nvSpPr>
          <p:cNvPr id="3" name="TextBox 2">
            <a:extLst>
              <a:ext uri="{FF2B5EF4-FFF2-40B4-BE49-F238E27FC236}">
                <a16:creationId xmlns:a16="http://schemas.microsoft.com/office/drawing/2014/main" id="{45AF3B1A-9FD9-4AB7-9453-6261EDCF22BF}"/>
              </a:ext>
            </a:extLst>
          </p:cNvPr>
          <p:cNvSpPr txBox="1"/>
          <p:nvPr/>
        </p:nvSpPr>
        <p:spPr>
          <a:xfrm>
            <a:off x="2559857" y="2498092"/>
            <a:ext cx="2819400" cy="215444"/>
          </a:xfrm>
          <a:prstGeom prst="rect">
            <a:avLst/>
          </a:prstGeom>
          <a:noFill/>
        </p:spPr>
        <p:txBody>
          <a:bodyPr wrap="square" rtlCol="0">
            <a:spAutoFit/>
          </a:bodyPr>
          <a:lstStyle/>
          <a:p>
            <a:r>
              <a:rPr lang="en-US" sz="800" dirty="0"/>
              <a:t>PB = pre-breakdown</a:t>
            </a:r>
          </a:p>
        </p:txBody>
      </p:sp>
      <p:pic>
        <p:nvPicPr>
          <p:cNvPr id="10" name="Picture 9" descr="Chart, scatter chart&#10;&#10;Description automatically generated">
            <a:hlinkClick r:id="rId2" action="ppaction://hlinkfile"/>
            <a:extLst>
              <a:ext uri="{FF2B5EF4-FFF2-40B4-BE49-F238E27FC236}">
                <a16:creationId xmlns:a16="http://schemas.microsoft.com/office/drawing/2014/main" id="{57A46432-F980-49B2-9013-004EC9DBB1F1}"/>
              </a:ext>
            </a:extLst>
          </p:cNvPr>
          <p:cNvPicPr>
            <a:picLocks noChangeAspect="1"/>
          </p:cNvPicPr>
          <p:nvPr/>
        </p:nvPicPr>
        <p:blipFill>
          <a:blip r:embed="rId3"/>
          <a:stretch>
            <a:fillRect/>
          </a:stretch>
        </p:blipFill>
        <p:spPr>
          <a:xfrm>
            <a:off x="144797" y="952500"/>
            <a:ext cx="2392215" cy="4448175"/>
          </a:xfrm>
          <a:prstGeom prst="rect">
            <a:avLst/>
          </a:prstGeom>
        </p:spPr>
      </p:pic>
      <p:graphicFrame>
        <p:nvGraphicFramePr>
          <p:cNvPr id="12" name="Table 11">
            <a:extLst>
              <a:ext uri="{FF2B5EF4-FFF2-40B4-BE49-F238E27FC236}">
                <a16:creationId xmlns:a16="http://schemas.microsoft.com/office/drawing/2014/main" id="{D6B7FBC8-F6C1-4A0B-A21E-A0AB502BDF0D}"/>
              </a:ext>
            </a:extLst>
          </p:cNvPr>
          <p:cNvGraphicFramePr>
            <a:graphicFrameLocks noGrp="1"/>
          </p:cNvGraphicFramePr>
          <p:nvPr/>
        </p:nvGraphicFramePr>
        <p:xfrm>
          <a:off x="2603500" y="1266825"/>
          <a:ext cx="5911847" cy="1231268"/>
        </p:xfrm>
        <a:graphic>
          <a:graphicData uri="http://schemas.openxmlformats.org/drawingml/2006/table">
            <a:tbl>
              <a:tblPr/>
              <a:tblGrid>
                <a:gridCol w="952784">
                  <a:extLst>
                    <a:ext uri="{9D8B030D-6E8A-4147-A177-3AD203B41FA5}">
                      <a16:colId xmlns:a16="http://schemas.microsoft.com/office/drawing/2014/main" val="620635653"/>
                    </a:ext>
                  </a:extLst>
                </a:gridCol>
                <a:gridCol w="551007">
                  <a:extLst>
                    <a:ext uri="{9D8B030D-6E8A-4147-A177-3AD203B41FA5}">
                      <a16:colId xmlns:a16="http://schemas.microsoft.com/office/drawing/2014/main" val="401142814"/>
                    </a:ext>
                  </a:extLst>
                </a:gridCol>
                <a:gridCol w="551007">
                  <a:extLst>
                    <a:ext uri="{9D8B030D-6E8A-4147-A177-3AD203B41FA5}">
                      <a16:colId xmlns:a16="http://schemas.microsoft.com/office/drawing/2014/main" val="4078041357"/>
                    </a:ext>
                  </a:extLst>
                </a:gridCol>
                <a:gridCol w="551007">
                  <a:extLst>
                    <a:ext uri="{9D8B030D-6E8A-4147-A177-3AD203B41FA5}">
                      <a16:colId xmlns:a16="http://schemas.microsoft.com/office/drawing/2014/main" val="1760599201"/>
                    </a:ext>
                  </a:extLst>
                </a:gridCol>
                <a:gridCol w="551007">
                  <a:extLst>
                    <a:ext uri="{9D8B030D-6E8A-4147-A177-3AD203B41FA5}">
                      <a16:colId xmlns:a16="http://schemas.microsoft.com/office/drawing/2014/main" val="646604388"/>
                    </a:ext>
                  </a:extLst>
                </a:gridCol>
                <a:gridCol w="551007">
                  <a:extLst>
                    <a:ext uri="{9D8B030D-6E8A-4147-A177-3AD203B41FA5}">
                      <a16:colId xmlns:a16="http://schemas.microsoft.com/office/drawing/2014/main" val="3318543759"/>
                    </a:ext>
                  </a:extLst>
                </a:gridCol>
                <a:gridCol w="551007">
                  <a:extLst>
                    <a:ext uri="{9D8B030D-6E8A-4147-A177-3AD203B41FA5}">
                      <a16:colId xmlns:a16="http://schemas.microsoft.com/office/drawing/2014/main" val="1071361620"/>
                    </a:ext>
                  </a:extLst>
                </a:gridCol>
                <a:gridCol w="551007">
                  <a:extLst>
                    <a:ext uri="{9D8B030D-6E8A-4147-A177-3AD203B41FA5}">
                      <a16:colId xmlns:a16="http://schemas.microsoft.com/office/drawing/2014/main" val="2448456185"/>
                    </a:ext>
                  </a:extLst>
                </a:gridCol>
                <a:gridCol w="551007">
                  <a:extLst>
                    <a:ext uri="{9D8B030D-6E8A-4147-A177-3AD203B41FA5}">
                      <a16:colId xmlns:a16="http://schemas.microsoft.com/office/drawing/2014/main" val="236835497"/>
                    </a:ext>
                  </a:extLst>
                </a:gridCol>
                <a:gridCol w="551007">
                  <a:extLst>
                    <a:ext uri="{9D8B030D-6E8A-4147-A177-3AD203B41FA5}">
                      <a16:colId xmlns:a16="http://schemas.microsoft.com/office/drawing/2014/main" val="3887322611"/>
                    </a:ext>
                  </a:extLst>
                </a:gridCol>
              </a:tblGrid>
              <a:tr h="179345">
                <a:tc>
                  <a:txBody>
                    <a:bodyPr/>
                    <a:lstStyle/>
                    <a:p>
                      <a:pPr algn="ctr" fontAlgn="ctr"/>
                      <a:r>
                        <a:rPr lang="en-US" sz="1000" b="0" i="0" u="none" strike="noStrike">
                          <a:solidFill>
                            <a:srgbClr val="000000"/>
                          </a:solidFill>
                          <a:effectLst/>
                          <a:latin typeface="+mn-lt"/>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4">
                  <a:txBody>
                    <a:bodyPr/>
                    <a:lstStyle/>
                    <a:p>
                      <a:pPr algn="ctr" fontAlgn="ctr"/>
                      <a:r>
                        <a:rPr lang="en-US" sz="1000" b="0" i="0" u="none" strike="noStrike">
                          <a:solidFill>
                            <a:srgbClr val="000000"/>
                          </a:solidFill>
                          <a:effectLst/>
                          <a:latin typeface="+mn-lt"/>
                        </a:rPr>
                        <a:t>Observed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fontAlgn="ctr"/>
                      <a:r>
                        <a:rPr lang="en-US" sz="1000" b="0" i="0" u="none" strike="noStrike" dirty="0">
                          <a:solidFill>
                            <a:srgbClr val="000000"/>
                          </a:solidFill>
                          <a:effectLst/>
                          <a:latin typeface="+mn-lt"/>
                        </a:rPr>
                        <a:t>HCM6 Capacity (</a:t>
                      </a:r>
                      <a:r>
                        <a:rPr lang="en-US" sz="1000" b="0" i="0" u="none" strike="noStrike" dirty="0" err="1">
                          <a:solidFill>
                            <a:srgbClr val="000000"/>
                          </a:solidFill>
                          <a:effectLst/>
                          <a:latin typeface="+mn-lt"/>
                        </a:rPr>
                        <a:t>pcphpl</a:t>
                      </a:r>
                      <a:r>
                        <a:rPr lang="en-US" sz="1000" b="0" i="0" u="none" strike="noStrike" dirty="0">
                          <a:solidFill>
                            <a:srgbClr val="000000"/>
                          </a:solidFill>
                          <a:effectLst/>
                          <a:latin typeface="+mn-lt"/>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fontAlgn="ctr"/>
                      <a:r>
                        <a:rPr lang="en-US" sz="1000" b="0" i="0" u="none" strike="noStrike">
                          <a:solidFill>
                            <a:srgbClr val="000000"/>
                          </a:solidFill>
                          <a:effectLst/>
                          <a:latin typeface="+mn-lt"/>
                        </a:rPr>
                        <a:t>NCHRP 07-26 Results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23379631"/>
                  </a:ext>
                </a:extLst>
              </a:tr>
              <a:tr h="870854">
                <a:tc>
                  <a:txBody>
                    <a:bodyPr/>
                    <a:lstStyle/>
                    <a:p>
                      <a:pPr algn="ctr" fontAlgn="ctr"/>
                      <a:r>
                        <a:rPr lang="en-US" sz="1000" b="0" i="0" u="none" strike="noStrike">
                          <a:solidFill>
                            <a:srgbClr val="000000"/>
                          </a:solidFill>
                          <a:effectLst/>
                          <a:latin typeface="+mn-lt"/>
                        </a:rPr>
                        <a:t>Analysis Hour</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PB Avg. Speed (mph)</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PB Avg. Vol (</a:t>
                      </a:r>
                      <a:r>
                        <a:rPr lang="en-US" sz="1000" b="0" i="0" u="none" strike="noStrike" dirty="0" err="1">
                          <a:solidFill>
                            <a:srgbClr val="000000"/>
                          </a:solidFill>
                          <a:effectLst/>
                          <a:latin typeface="+mn-lt"/>
                        </a:rPr>
                        <a:t>pcphpl</a:t>
                      </a:r>
                      <a:r>
                        <a:rPr lang="en-US" sz="1000" b="0" i="0" u="none" strike="noStrike" dirty="0">
                          <a:solidFill>
                            <a:srgbClr val="000000"/>
                          </a:solidFill>
                          <a:effectLst/>
                          <a:latin typeface="+mn-lt"/>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FFS (mph)</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Capacity (pcphpl)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effectLst/>
                          <a:latin typeface="+mn-lt"/>
                        </a:rPr>
                        <a:t>Capacity (pcphpl)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v/c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Space Mean Speed (mph)</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Density (pc/mi/ln)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6087269"/>
                  </a:ext>
                </a:extLst>
              </a:tr>
              <a:tr h="181069">
                <a:tc>
                  <a:txBody>
                    <a:bodyPr/>
                    <a:lstStyle/>
                    <a:p>
                      <a:pPr algn="ctr" fontAlgn="ctr"/>
                      <a:r>
                        <a:rPr lang="en-US" sz="1000" b="0" i="0" u="none" strike="noStrike" dirty="0">
                          <a:solidFill>
                            <a:srgbClr val="000000"/>
                          </a:solidFill>
                          <a:effectLst/>
                          <a:latin typeface="+mn-lt"/>
                        </a:rPr>
                        <a:t>7:00 - 8:00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63.3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1,235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1,425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1,989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1,363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0.963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66.6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19.7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5584771"/>
                  </a:ext>
                </a:extLst>
              </a:tr>
            </a:tbl>
          </a:graphicData>
        </a:graphic>
      </p:graphicFrame>
      <p:pic>
        <p:nvPicPr>
          <p:cNvPr id="7" name="Picture 6">
            <a:extLst>
              <a:ext uri="{FF2B5EF4-FFF2-40B4-BE49-F238E27FC236}">
                <a16:creationId xmlns:a16="http://schemas.microsoft.com/office/drawing/2014/main" id="{5C0AC963-FB22-4CDC-91C2-E0ACE233C063}"/>
              </a:ext>
            </a:extLst>
          </p:cNvPr>
          <p:cNvPicPr>
            <a:picLocks noChangeAspect="1"/>
          </p:cNvPicPr>
          <p:nvPr/>
        </p:nvPicPr>
        <p:blipFill>
          <a:blip r:embed="rId4"/>
          <a:stretch>
            <a:fillRect/>
          </a:stretch>
        </p:blipFill>
        <p:spPr>
          <a:xfrm>
            <a:off x="5858318" y="232132"/>
            <a:ext cx="3083663" cy="782422"/>
          </a:xfrm>
          <a:prstGeom prst="rect">
            <a:avLst/>
          </a:prstGeom>
        </p:spPr>
      </p:pic>
      <p:pic>
        <p:nvPicPr>
          <p:cNvPr id="5" name="Picture 4" descr="Graphical user interface, table, Excel&#10;&#10;Description automatically generated">
            <a:extLst>
              <a:ext uri="{FF2B5EF4-FFF2-40B4-BE49-F238E27FC236}">
                <a16:creationId xmlns:a16="http://schemas.microsoft.com/office/drawing/2014/main" id="{6F3EDF08-D31A-4550-8966-2BE15B2376ED}"/>
              </a:ext>
            </a:extLst>
          </p:cNvPr>
          <p:cNvPicPr>
            <a:picLocks noChangeAspect="1"/>
          </p:cNvPicPr>
          <p:nvPr/>
        </p:nvPicPr>
        <p:blipFill rotWithShape="1">
          <a:blip r:embed="rId5"/>
          <a:srcRect l="51215" t="46555" b="14889"/>
          <a:stretch/>
        </p:blipFill>
        <p:spPr>
          <a:xfrm>
            <a:off x="2940050" y="2750363"/>
            <a:ext cx="3937000" cy="2835829"/>
          </a:xfrm>
          <a:prstGeom prst="rect">
            <a:avLst/>
          </a:prstGeom>
        </p:spPr>
      </p:pic>
    </p:spTree>
    <p:extLst>
      <p:ext uri="{BB962C8B-B14F-4D97-AF65-F5344CB8AC3E}">
        <p14:creationId xmlns:p14="http://schemas.microsoft.com/office/powerpoint/2010/main" val="296790029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Summary</a:t>
            </a:r>
          </a:p>
        </p:txBody>
      </p:sp>
      <p:pic>
        <p:nvPicPr>
          <p:cNvPr id="4" name="Picture 3">
            <a:extLst>
              <a:ext uri="{FF2B5EF4-FFF2-40B4-BE49-F238E27FC236}">
                <a16:creationId xmlns:a16="http://schemas.microsoft.com/office/drawing/2014/main" id="{8BB26CC0-F18B-4122-91A2-34A623B411A2}"/>
              </a:ext>
            </a:extLst>
          </p:cNvPr>
          <p:cNvPicPr>
            <a:picLocks noChangeAspect="1"/>
          </p:cNvPicPr>
          <p:nvPr/>
        </p:nvPicPr>
        <p:blipFill rotWithShape="1">
          <a:blip r:embed="rId2"/>
          <a:srcRect t="16667" r="839" b="14899"/>
          <a:stretch/>
        </p:blipFill>
        <p:spPr>
          <a:xfrm>
            <a:off x="552453" y="952500"/>
            <a:ext cx="7822921" cy="4058919"/>
          </a:xfrm>
          <a:prstGeom prst="rect">
            <a:avLst/>
          </a:prstGeom>
        </p:spPr>
      </p:pic>
    </p:spTree>
    <p:extLst>
      <p:ext uri="{BB962C8B-B14F-4D97-AF65-F5344CB8AC3E}">
        <p14:creationId xmlns:p14="http://schemas.microsoft.com/office/powerpoint/2010/main" val="324290554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Summary:</a:t>
            </a:r>
            <a:br>
              <a:rPr lang="en-US" altLang="en-US" sz="3200" dirty="0"/>
            </a:br>
            <a:r>
              <a:rPr lang="en-US" altLang="en-US" sz="3200" dirty="0"/>
              <a:t>Proposed Merge &amp; Diverge Methods</a:t>
            </a:r>
          </a:p>
        </p:txBody>
      </p:sp>
      <p:sp>
        <p:nvSpPr>
          <p:cNvPr id="3" name="Content Placeholder 2">
            <a:extLst>
              <a:ext uri="{FF2B5EF4-FFF2-40B4-BE49-F238E27FC236}">
                <a16:creationId xmlns:a16="http://schemas.microsoft.com/office/drawing/2014/main" id="{8B8523CA-8950-4765-8313-2AEB2FAB4381}"/>
              </a:ext>
            </a:extLst>
          </p:cNvPr>
          <p:cNvSpPr>
            <a:spLocks noGrp="1"/>
          </p:cNvSpPr>
          <p:nvPr>
            <p:ph idx="1"/>
          </p:nvPr>
        </p:nvSpPr>
        <p:spPr>
          <a:xfrm>
            <a:off x="202018" y="1104634"/>
            <a:ext cx="8541289" cy="3977729"/>
          </a:xfrm>
        </p:spPr>
        <p:txBody>
          <a:bodyPr>
            <a:normAutofit lnSpcReduction="10000"/>
          </a:bodyPr>
          <a:lstStyle/>
          <a:p>
            <a:pPr eaLnBrk="1" hangingPunct="1">
              <a:defRPr/>
            </a:pPr>
            <a:r>
              <a:rPr lang="en-US" dirty="0"/>
              <a:t>Better speed and capacity predictions than current HCM model</a:t>
            </a:r>
          </a:p>
          <a:p>
            <a:pPr eaLnBrk="1" hangingPunct="1">
              <a:defRPr/>
            </a:pPr>
            <a:r>
              <a:rPr lang="en-US" dirty="0"/>
              <a:t>Simpler model (no look-up tables and multiple conditions) </a:t>
            </a:r>
          </a:p>
          <a:p>
            <a:pPr eaLnBrk="1" hangingPunct="1">
              <a:defRPr/>
            </a:pPr>
            <a:r>
              <a:rPr lang="en-US" dirty="0"/>
              <a:t>Consistent with fundamental speed–flow relationships</a:t>
            </a:r>
          </a:p>
          <a:p>
            <a:pPr eaLnBrk="1" hangingPunct="1">
              <a:defRPr/>
            </a:pPr>
            <a:r>
              <a:rPr lang="en-US" dirty="0"/>
              <a:t>Merge &amp; diverge capacities lower than current HCM</a:t>
            </a:r>
          </a:p>
          <a:p>
            <a:pPr eaLnBrk="1" hangingPunct="1">
              <a:defRPr/>
            </a:pPr>
            <a:r>
              <a:rPr lang="en-US" dirty="0"/>
              <a:t>Density at capacity reduced to 35 pc/mi/ln</a:t>
            </a:r>
          </a:p>
          <a:p>
            <a:pPr lvl="1" eaLnBrk="1" hangingPunct="1">
              <a:defRPr/>
            </a:pPr>
            <a:endParaRPr lang="en-US" dirty="0"/>
          </a:p>
          <a:p>
            <a:pPr marL="0" indent="0">
              <a:lnSpc>
                <a:spcPct val="90000"/>
              </a:lnSpc>
              <a:buNone/>
              <a:defRPr/>
            </a:pPr>
            <a:endParaRPr lang="en-US" altLang="en-US" sz="2000" dirty="0">
              <a:sym typeface="Mathematica3" pitchFamily="2" charset="2"/>
            </a:endParaRPr>
          </a:p>
          <a:p>
            <a:pPr eaLnBrk="1" hangingPunct="1">
              <a:defRPr/>
            </a:pPr>
            <a:endParaRPr lang="en-US" dirty="0"/>
          </a:p>
        </p:txBody>
      </p:sp>
    </p:spTree>
    <p:extLst>
      <p:ext uri="{BB962C8B-B14F-4D97-AF65-F5344CB8AC3E}">
        <p14:creationId xmlns:p14="http://schemas.microsoft.com/office/powerpoint/2010/main" val="264822134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Summary:</a:t>
            </a:r>
            <a:br>
              <a:rPr lang="en-US" altLang="en-US" sz="3200" dirty="0"/>
            </a:br>
            <a:r>
              <a:rPr lang="en-US" altLang="en-US" sz="3200" dirty="0"/>
              <a:t>Proposed Weaving Method</a:t>
            </a:r>
          </a:p>
        </p:txBody>
      </p:sp>
      <p:sp>
        <p:nvSpPr>
          <p:cNvPr id="3" name="Content Placeholder 2">
            <a:extLst>
              <a:ext uri="{FF2B5EF4-FFF2-40B4-BE49-F238E27FC236}">
                <a16:creationId xmlns:a16="http://schemas.microsoft.com/office/drawing/2014/main" id="{8B8523CA-8950-4765-8313-2AEB2FAB4381}"/>
              </a:ext>
            </a:extLst>
          </p:cNvPr>
          <p:cNvSpPr>
            <a:spLocks noGrp="1"/>
          </p:cNvSpPr>
          <p:nvPr>
            <p:ph idx="1"/>
          </p:nvPr>
        </p:nvSpPr>
        <p:spPr>
          <a:xfrm>
            <a:off x="202018" y="1104634"/>
            <a:ext cx="8541289" cy="3977729"/>
          </a:xfrm>
        </p:spPr>
        <p:txBody>
          <a:bodyPr>
            <a:normAutofit/>
          </a:bodyPr>
          <a:lstStyle/>
          <a:p>
            <a:pPr eaLnBrk="1" hangingPunct="1">
              <a:defRPr/>
            </a:pPr>
            <a:r>
              <a:rPr lang="en-US" dirty="0"/>
              <a:t>Better speed and capacity predictions for complex weaves than current HCM model</a:t>
            </a:r>
          </a:p>
          <a:p>
            <a:pPr eaLnBrk="1" hangingPunct="1">
              <a:defRPr/>
            </a:pPr>
            <a:r>
              <a:rPr lang="en-US" dirty="0"/>
              <a:t>No maximum weaving segment length</a:t>
            </a:r>
          </a:p>
          <a:p>
            <a:pPr eaLnBrk="1" hangingPunct="1">
              <a:defRPr/>
            </a:pPr>
            <a:r>
              <a:rPr lang="en-US" dirty="0"/>
              <a:t>Simpler model</a:t>
            </a:r>
          </a:p>
          <a:p>
            <a:pPr eaLnBrk="1" hangingPunct="1">
              <a:defRPr/>
            </a:pPr>
            <a:r>
              <a:rPr lang="en-US" dirty="0"/>
              <a:t>Consistent with fundamental speed–flow relationships</a:t>
            </a:r>
          </a:p>
          <a:p>
            <a:pPr eaLnBrk="1" hangingPunct="1">
              <a:defRPr/>
            </a:pPr>
            <a:r>
              <a:rPr lang="en-US" dirty="0"/>
              <a:t>Density at capacity reduced to 35 pc/mi/ln</a:t>
            </a:r>
          </a:p>
          <a:p>
            <a:pPr lvl="1" eaLnBrk="1" hangingPunct="1">
              <a:defRPr/>
            </a:pPr>
            <a:endParaRPr lang="en-US" dirty="0"/>
          </a:p>
          <a:p>
            <a:pPr marL="0" indent="0">
              <a:lnSpc>
                <a:spcPct val="90000"/>
              </a:lnSpc>
              <a:buNone/>
              <a:defRPr/>
            </a:pPr>
            <a:endParaRPr lang="en-US" altLang="en-US" sz="2000" dirty="0">
              <a:sym typeface="Mathematica3" pitchFamily="2" charset="2"/>
            </a:endParaRPr>
          </a:p>
          <a:p>
            <a:pPr eaLnBrk="1" hangingPunct="1">
              <a:defRPr/>
            </a:pPr>
            <a:endParaRPr lang="en-US" dirty="0"/>
          </a:p>
        </p:txBody>
      </p:sp>
    </p:spTree>
    <p:extLst>
      <p:ext uri="{BB962C8B-B14F-4D97-AF65-F5344CB8AC3E}">
        <p14:creationId xmlns:p14="http://schemas.microsoft.com/office/powerpoint/2010/main" val="220664821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B51E8-D82D-F29D-E73A-5000E8EE66AB}"/>
              </a:ext>
            </a:extLst>
          </p:cNvPr>
          <p:cNvSpPr>
            <a:spLocks noGrp="1"/>
          </p:cNvSpPr>
          <p:nvPr>
            <p:ph type="title"/>
          </p:nvPr>
        </p:nvSpPr>
        <p:spPr/>
        <p:txBody>
          <a:bodyPr/>
          <a:lstStyle/>
          <a:p>
            <a:r>
              <a:rPr lang="en-US" dirty="0"/>
              <a:t>NCHRP 07-26 Deliverables</a:t>
            </a:r>
          </a:p>
        </p:txBody>
      </p:sp>
      <p:sp>
        <p:nvSpPr>
          <p:cNvPr id="3" name="Content Placeholder 2">
            <a:extLst>
              <a:ext uri="{FF2B5EF4-FFF2-40B4-BE49-F238E27FC236}">
                <a16:creationId xmlns:a16="http://schemas.microsoft.com/office/drawing/2014/main" id="{EBA063BB-450F-45D0-4495-DB85FE10A2E6}"/>
              </a:ext>
            </a:extLst>
          </p:cNvPr>
          <p:cNvSpPr>
            <a:spLocks noGrp="1"/>
          </p:cNvSpPr>
          <p:nvPr>
            <p:ph idx="1"/>
          </p:nvPr>
        </p:nvSpPr>
        <p:spPr/>
        <p:txBody>
          <a:bodyPr/>
          <a:lstStyle/>
          <a:p>
            <a:r>
              <a:rPr lang="en-US" dirty="0"/>
              <a:t>Final Project Report</a:t>
            </a:r>
          </a:p>
          <a:p>
            <a:r>
              <a:rPr lang="en-US" dirty="0"/>
              <a:t>Draft HCM Chapters</a:t>
            </a:r>
          </a:p>
          <a:p>
            <a:pPr lvl="1"/>
            <a:r>
              <a:rPr lang="en-US" dirty="0"/>
              <a:t>Chapter 13: Freeway Weaving Segments</a:t>
            </a:r>
          </a:p>
          <a:p>
            <a:pPr lvl="1"/>
            <a:r>
              <a:rPr lang="en-US" dirty="0"/>
              <a:t>Chapter 14: Freeway Merge and Diverge Segments </a:t>
            </a:r>
          </a:p>
          <a:p>
            <a:pPr lvl="1"/>
            <a:r>
              <a:rPr lang="en-US" dirty="0"/>
              <a:t>Chapter 27: Weaving Segments Supplemental</a:t>
            </a:r>
          </a:p>
          <a:p>
            <a:pPr lvl="1"/>
            <a:r>
              <a:rPr lang="en-US" dirty="0"/>
              <a:t>Chapter 28: Merge and Diverge Segments Supplemental</a:t>
            </a:r>
          </a:p>
          <a:p>
            <a:r>
              <a:rPr lang="en-US" dirty="0"/>
              <a:t>Implementation Workshop Slides (1-day course) </a:t>
            </a:r>
          </a:p>
        </p:txBody>
      </p:sp>
    </p:spTree>
    <p:extLst>
      <p:ext uri="{BB962C8B-B14F-4D97-AF65-F5344CB8AC3E}">
        <p14:creationId xmlns:p14="http://schemas.microsoft.com/office/powerpoint/2010/main" val="108203148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General Discussion</a:t>
            </a:r>
          </a:p>
        </p:txBody>
      </p:sp>
      <p:pic>
        <p:nvPicPr>
          <p:cNvPr id="5" name="Picture 4" descr="A picture containing text, sky, outdoor, road&#10;&#10;Description automatically generated">
            <a:extLst>
              <a:ext uri="{FF2B5EF4-FFF2-40B4-BE49-F238E27FC236}">
                <a16:creationId xmlns:a16="http://schemas.microsoft.com/office/drawing/2014/main" id="{950577C2-1C34-032A-B983-393CF214910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75" t="27783" r="875" b="4551"/>
          <a:stretch/>
        </p:blipFill>
        <p:spPr>
          <a:xfrm>
            <a:off x="404532" y="865801"/>
            <a:ext cx="8332442" cy="4228713"/>
          </a:xfrm>
          <a:prstGeom prst="rect">
            <a:avLst/>
          </a:prstGeom>
        </p:spPr>
      </p:pic>
      <p:sp>
        <p:nvSpPr>
          <p:cNvPr id="6" name="TextBox 5">
            <a:extLst>
              <a:ext uri="{FF2B5EF4-FFF2-40B4-BE49-F238E27FC236}">
                <a16:creationId xmlns:a16="http://schemas.microsoft.com/office/drawing/2014/main" id="{6CD2B569-0948-17CC-E07E-2BBD57F2B51F}"/>
              </a:ext>
            </a:extLst>
          </p:cNvPr>
          <p:cNvSpPr txBox="1"/>
          <p:nvPr/>
        </p:nvSpPr>
        <p:spPr>
          <a:xfrm rot="16200000">
            <a:off x="7051230" y="3284339"/>
            <a:ext cx="3545681" cy="230832"/>
          </a:xfrm>
          <a:prstGeom prst="rect">
            <a:avLst/>
          </a:prstGeom>
          <a:noFill/>
        </p:spPr>
        <p:txBody>
          <a:bodyPr wrap="square" rtlCol="0">
            <a:spAutoFit/>
          </a:bodyPr>
          <a:lstStyle/>
          <a:p>
            <a:r>
              <a:rPr lang="en-US" sz="900" dirty="0"/>
              <a:t>Doug Kerr / CC BY-SA 2.0</a:t>
            </a:r>
          </a:p>
        </p:txBody>
      </p:sp>
    </p:spTree>
    <p:extLst>
      <p:ext uri="{BB962C8B-B14F-4D97-AF65-F5344CB8AC3E}">
        <p14:creationId xmlns:p14="http://schemas.microsoft.com/office/powerpoint/2010/main" val="3951990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Freeway Flow Types: Undersaturated</a:t>
            </a:r>
          </a:p>
        </p:txBody>
      </p:sp>
      <p:sp>
        <p:nvSpPr>
          <p:cNvPr id="3" name="Content Placeholder 2"/>
          <p:cNvSpPr>
            <a:spLocks noGrp="1"/>
          </p:cNvSpPr>
          <p:nvPr>
            <p:ph idx="1"/>
          </p:nvPr>
        </p:nvSpPr>
        <p:spPr>
          <a:xfrm>
            <a:off x="202018" y="1104634"/>
            <a:ext cx="8761227" cy="1443357"/>
          </a:xfrm>
        </p:spPr>
        <p:txBody>
          <a:bodyPr>
            <a:normAutofit/>
          </a:bodyPr>
          <a:lstStyle/>
          <a:p>
            <a:r>
              <a:rPr lang="en-US" dirty="0"/>
              <a:t>Traffic flow unaffected by upstream or downstream conditions</a:t>
            </a:r>
          </a:p>
        </p:txBody>
      </p:sp>
      <p:grpSp>
        <p:nvGrpSpPr>
          <p:cNvPr id="4" name="Group 37">
            <a:extLst>
              <a:ext uri="{FF2B5EF4-FFF2-40B4-BE49-F238E27FC236}">
                <a16:creationId xmlns:a16="http://schemas.microsoft.com/office/drawing/2014/main" id="{1BB8C5D0-6C4D-478F-9B51-949D4C0FEE94}"/>
              </a:ext>
            </a:extLst>
          </p:cNvPr>
          <p:cNvGrpSpPr>
            <a:grpSpLocks/>
          </p:cNvGrpSpPr>
          <p:nvPr/>
        </p:nvGrpSpPr>
        <p:grpSpPr bwMode="auto">
          <a:xfrm>
            <a:off x="383159" y="2046635"/>
            <a:ext cx="8126412" cy="3656012"/>
            <a:chOff x="332258" y="2992070"/>
            <a:chExt cx="8125942" cy="3656381"/>
          </a:xfrm>
        </p:grpSpPr>
        <p:pic>
          <p:nvPicPr>
            <p:cNvPr id="5" name="Picture 4">
              <a:extLst>
                <a:ext uri="{FF2B5EF4-FFF2-40B4-BE49-F238E27FC236}">
                  <a16:creationId xmlns:a16="http://schemas.microsoft.com/office/drawing/2014/main" id="{980BA7FF-321D-4A87-8348-38607E62DB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276600"/>
              <a:ext cx="7543800" cy="285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7">
              <a:extLst>
                <a:ext uri="{FF2B5EF4-FFF2-40B4-BE49-F238E27FC236}">
                  <a16:creationId xmlns:a16="http://schemas.microsoft.com/office/drawing/2014/main" id="{C945399B-E019-4316-A985-CD9EAF932CD1}"/>
                </a:ext>
              </a:extLst>
            </p:cNvPr>
            <p:cNvSpPr txBox="1">
              <a:spLocks noChangeArrowheads="1"/>
            </p:cNvSpPr>
            <p:nvPr/>
          </p:nvSpPr>
          <p:spPr bwMode="auto">
            <a:xfrm>
              <a:off x="914400" y="6076616"/>
              <a:ext cx="17748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Undersaturated</a:t>
              </a:r>
            </a:p>
          </p:txBody>
        </p:sp>
        <p:sp>
          <p:nvSpPr>
            <p:cNvPr id="7" name="TextBox 9">
              <a:extLst>
                <a:ext uri="{FF2B5EF4-FFF2-40B4-BE49-F238E27FC236}">
                  <a16:creationId xmlns:a16="http://schemas.microsoft.com/office/drawing/2014/main" id="{489CDEA2-0E85-4FA5-94AD-EB213685BF52}"/>
                </a:ext>
              </a:extLst>
            </p:cNvPr>
            <p:cNvSpPr txBox="1">
              <a:spLocks noChangeArrowheads="1"/>
            </p:cNvSpPr>
            <p:nvPr/>
          </p:nvSpPr>
          <p:spPr bwMode="auto">
            <a:xfrm>
              <a:off x="5788555" y="5992991"/>
              <a:ext cx="1223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Queue</a:t>
              </a:r>
            </a:p>
            <a:p>
              <a:r>
                <a:rPr lang="en-US" altLang="en-US"/>
                <a:t>Discharge</a:t>
              </a:r>
            </a:p>
          </p:txBody>
        </p:sp>
        <p:sp>
          <p:nvSpPr>
            <p:cNvPr id="8" name="TextBox 10">
              <a:extLst>
                <a:ext uri="{FF2B5EF4-FFF2-40B4-BE49-F238E27FC236}">
                  <a16:creationId xmlns:a16="http://schemas.microsoft.com/office/drawing/2014/main" id="{83AAC4CD-7758-49E8-88AD-FCB03AA5A1D7}"/>
                </a:ext>
              </a:extLst>
            </p:cNvPr>
            <p:cNvSpPr txBox="1">
              <a:spLocks noChangeArrowheads="1"/>
            </p:cNvSpPr>
            <p:nvPr/>
          </p:nvSpPr>
          <p:spPr bwMode="auto">
            <a:xfrm>
              <a:off x="7106162" y="6002120"/>
              <a:ext cx="11464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Under-</a:t>
              </a:r>
            </a:p>
            <a:p>
              <a:r>
                <a:rPr lang="en-US" altLang="en-US"/>
                <a:t>saturated</a:t>
              </a:r>
            </a:p>
          </p:txBody>
        </p:sp>
        <p:pic>
          <p:nvPicPr>
            <p:cNvPr id="9" name="Picture 6" descr="A picture containing table, mirror&#10;&#10;Description automatically generated">
              <a:extLst>
                <a:ext uri="{FF2B5EF4-FFF2-40B4-BE49-F238E27FC236}">
                  <a16:creationId xmlns:a16="http://schemas.microsoft.com/office/drawing/2014/main" id="{DB0A6414-90C7-47F1-A443-3C2A33D69A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170558" y="2540472"/>
              <a:ext cx="559302" cy="172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
              <a:extLst>
                <a:ext uri="{FF2B5EF4-FFF2-40B4-BE49-F238E27FC236}">
                  <a16:creationId xmlns:a16="http://schemas.microsoft.com/office/drawing/2014/main" id="{8B9050ED-6086-4A95-90F5-40D42B0FD500}"/>
                </a:ext>
              </a:extLst>
            </p:cNvPr>
            <p:cNvSpPr txBox="1">
              <a:spLocks noChangeArrowheads="1"/>
            </p:cNvSpPr>
            <p:nvPr/>
          </p:nvSpPr>
          <p:spPr bwMode="auto">
            <a:xfrm>
              <a:off x="4819267" y="2992070"/>
              <a:ext cx="12618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Bottleneck</a:t>
              </a:r>
            </a:p>
          </p:txBody>
        </p:sp>
        <p:sp>
          <p:nvSpPr>
            <p:cNvPr id="11" name="Rectangle 14">
              <a:extLst>
                <a:ext uri="{FF2B5EF4-FFF2-40B4-BE49-F238E27FC236}">
                  <a16:creationId xmlns:a16="http://schemas.microsoft.com/office/drawing/2014/main" id="{708BB3F9-2CE7-44E1-BFDA-4EDC83BECE43}"/>
                </a:ext>
              </a:extLst>
            </p:cNvPr>
            <p:cNvSpPr>
              <a:spLocks noChangeArrowheads="1"/>
            </p:cNvSpPr>
            <p:nvPr/>
          </p:nvSpPr>
          <p:spPr bwMode="auto">
            <a:xfrm>
              <a:off x="332258" y="5537648"/>
              <a:ext cx="7833049" cy="487108"/>
            </a:xfrm>
            <a:prstGeom prst="rect">
              <a:avLst/>
            </a:prstGeom>
            <a:solidFill>
              <a:schemeClr val="bg1"/>
            </a:solidFill>
            <a:ln>
              <a:noFill/>
            </a:ln>
            <a:extLst>
              <a:ext uri="{91240B29-F687-4F45-9708-019B960494DF}">
                <a14:hiddenLine xmlns:a14="http://schemas.microsoft.com/office/drawing/2010/main" w="38100" algn="ctr">
                  <a:solidFill>
                    <a:srgbClr val="000000"/>
                  </a:solidFill>
                  <a:round/>
                  <a:headEnd/>
                  <a:tailEnd type="stealth" w="lg" len="lg"/>
                </a14:hiddenLine>
              </a:ext>
            </a:extLst>
          </p:spPr>
          <p:txBody>
            <a:bodyPr wrap="none" anchor="ctr"/>
            <a:lstStyle>
              <a:lvl1pPr marL="228600" indent="-228600">
                <a:tabLst>
                  <a:tab pos="1257300" algn="l"/>
                  <a:tab pos="1600200" algn="l"/>
                  <a:tab pos="2006600" algn="l"/>
                </a:tabLst>
                <a:defRPr>
                  <a:solidFill>
                    <a:schemeClr val="tx1"/>
                  </a:solidFill>
                  <a:latin typeface="Arial" panose="020B0604020202020204" pitchFamily="34" charset="0"/>
                </a:defRPr>
              </a:lvl1pPr>
              <a:lvl2pPr marL="742950" indent="-285750">
                <a:tabLst>
                  <a:tab pos="1257300" algn="l"/>
                  <a:tab pos="1600200" algn="l"/>
                  <a:tab pos="2006600" algn="l"/>
                </a:tabLst>
                <a:defRPr>
                  <a:solidFill>
                    <a:schemeClr val="tx1"/>
                  </a:solidFill>
                  <a:latin typeface="Arial" panose="020B0604020202020204" pitchFamily="34" charset="0"/>
                </a:defRPr>
              </a:lvl2pPr>
              <a:lvl3pPr marL="1143000" indent="-228600">
                <a:tabLst>
                  <a:tab pos="1257300" algn="l"/>
                  <a:tab pos="1600200" algn="l"/>
                  <a:tab pos="2006600" algn="l"/>
                </a:tabLst>
                <a:defRPr>
                  <a:solidFill>
                    <a:schemeClr val="tx1"/>
                  </a:solidFill>
                  <a:latin typeface="Arial" panose="020B0604020202020204" pitchFamily="34" charset="0"/>
                </a:defRPr>
              </a:lvl3pPr>
              <a:lvl4pPr marL="1600200" indent="-228600">
                <a:tabLst>
                  <a:tab pos="1257300" algn="l"/>
                  <a:tab pos="1600200" algn="l"/>
                  <a:tab pos="2006600" algn="l"/>
                </a:tabLst>
                <a:defRPr>
                  <a:solidFill>
                    <a:schemeClr val="tx1"/>
                  </a:solidFill>
                  <a:latin typeface="Arial" panose="020B0604020202020204" pitchFamily="34" charset="0"/>
                </a:defRPr>
              </a:lvl4pPr>
              <a:lvl5pPr marL="2057400" indent="-228600">
                <a:tabLst>
                  <a:tab pos="1257300" algn="l"/>
                  <a:tab pos="1600200" algn="l"/>
                  <a:tab pos="2006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9pPr>
            </a:lstStyle>
            <a:p>
              <a:pPr algn="ctr" eaLnBrk="1" hangingPunct="1">
                <a:lnSpc>
                  <a:spcPts val="2400"/>
                </a:lnSpc>
                <a:spcBef>
                  <a:spcPts val="1200"/>
                </a:spcBef>
                <a:buClr>
                  <a:srgbClr val="575C22"/>
                </a:buClr>
                <a:buFont typeface="Wingdings" panose="05000000000000000000" pitchFamily="2" charset="2"/>
                <a:buChar char="§"/>
              </a:pPr>
              <a:endParaRPr lang="en-US" altLang="en-US" sz="2800" b="1">
                <a:solidFill>
                  <a:srgbClr val="00486B"/>
                </a:solidFill>
              </a:endParaRPr>
            </a:p>
          </p:txBody>
        </p:sp>
        <p:cxnSp>
          <p:nvCxnSpPr>
            <p:cNvPr id="12" name="Straight Connector 22">
              <a:extLst>
                <a:ext uri="{FF2B5EF4-FFF2-40B4-BE49-F238E27FC236}">
                  <a16:creationId xmlns:a16="http://schemas.microsoft.com/office/drawing/2014/main" id="{76701895-5601-41F8-8CB1-4DA8C1EA3D98}"/>
                </a:ext>
              </a:extLst>
            </p:cNvPr>
            <p:cNvCxnSpPr>
              <a:cxnSpLocks noChangeShapeType="1"/>
            </p:cNvCxnSpPr>
            <p:nvPr/>
          </p:nvCxnSpPr>
          <p:spPr bwMode="auto">
            <a:xfrm>
              <a:off x="2548149" y="5649880"/>
              <a:ext cx="3186088" cy="49936"/>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25">
              <a:extLst>
                <a:ext uri="{FF2B5EF4-FFF2-40B4-BE49-F238E27FC236}">
                  <a16:creationId xmlns:a16="http://schemas.microsoft.com/office/drawing/2014/main" id="{16B8BD39-A654-4BC4-83C5-76B5228F81CF}"/>
                </a:ext>
              </a:extLst>
            </p:cNvPr>
            <p:cNvCxnSpPr>
              <a:cxnSpLocks noChangeShapeType="1"/>
            </p:cNvCxnSpPr>
            <p:nvPr/>
          </p:nvCxnSpPr>
          <p:spPr bwMode="auto">
            <a:xfrm>
              <a:off x="5734237" y="5674848"/>
              <a:ext cx="1231154" cy="24968"/>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29">
              <a:extLst>
                <a:ext uri="{FF2B5EF4-FFF2-40B4-BE49-F238E27FC236}">
                  <a16:creationId xmlns:a16="http://schemas.microsoft.com/office/drawing/2014/main" id="{9260581D-8B04-4C22-A156-E65D2BBCFE98}"/>
                </a:ext>
              </a:extLst>
            </p:cNvPr>
            <p:cNvCxnSpPr>
              <a:cxnSpLocks noChangeShapeType="1"/>
            </p:cNvCxnSpPr>
            <p:nvPr/>
          </p:nvCxnSpPr>
          <p:spPr bwMode="auto">
            <a:xfrm>
              <a:off x="6922246" y="5681295"/>
              <a:ext cx="1383554" cy="9376"/>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26">
              <a:extLst>
                <a:ext uri="{FF2B5EF4-FFF2-40B4-BE49-F238E27FC236}">
                  <a16:creationId xmlns:a16="http://schemas.microsoft.com/office/drawing/2014/main" id="{98455893-8AF8-4300-87E8-948815ECC0FC}"/>
                </a:ext>
              </a:extLst>
            </p:cNvPr>
            <p:cNvCxnSpPr>
              <a:cxnSpLocks noChangeShapeType="1"/>
            </p:cNvCxnSpPr>
            <p:nvPr/>
          </p:nvCxnSpPr>
          <p:spPr bwMode="auto">
            <a:xfrm flipH="1">
              <a:off x="8274844" y="4686300"/>
              <a:ext cx="30956" cy="1266996"/>
            </a:xfrm>
            <a:prstGeom prst="line">
              <a:avLst/>
            </a:prstGeom>
            <a:noFill/>
            <a:ln w="9525" algn="ctr">
              <a:solidFill>
                <a:srgbClr val="575C22"/>
              </a:solidFill>
              <a:round/>
              <a:headEn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34">
              <a:extLst>
                <a:ext uri="{FF2B5EF4-FFF2-40B4-BE49-F238E27FC236}">
                  <a16:creationId xmlns:a16="http://schemas.microsoft.com/office/drawing/2014/main" id="{1CAF6510-9D77-41F7-ABB1-78A32DF7839B}"/>
                </a:ext>
              </a:extLst>
            </p:cNvPr>
            <p:cNvCxnSpPr>
              <a:cxnSpLocks noChangeShapeType="1"/>
            </p:cNvCxnSpPr>
            <p:nvPr/>
          </p:nvCxnSpPr>
          <p:spPr bwMode="auto">
            <a:xfrm>
              <a:off x="6922246" y="4832350"/>
              <a:ext cx="0" cy="1037980"/>
            </a:xfrm>
            <a:prstGeom prst="line">
              <a:avLst/>
            </a:prstGeom>
            <a:noFill/>
            <a:ln w="9525" algn="ctr">
              <a:solidFill>
                <a:srgbClr val="575C22"/>
              </a:solidFill>
              <a:round/>
              <a:headEn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36">
              <a:extLst>
                <a:ext uri="{FF2B5EF4-FFF2-40B4-BE49-F238E27FC236}">
                  <a16:creationId xmlns:a16="http://schemas.microsoft.com/office/drawing/2014/main" id="{EC253F83-32C1-4416-8C3B-244282383FAA}"/>
                </a:ext>
              </a:extLst>
            </p:cNvPr>
            <p:cNvCxnSpPr>
              <a:cxnSpLocks noChangeShapeType="1"/>
            </p:cNvCxnSpPr>
            <p:nvPr/>
          </p:nvCxnSpPr>
          <p:spPr bwMode="auto">
            <a:xfrm flipH="1">
              <a:off x="5687804" y="4832350"/>
              <a:ext cx="12884" cy="1054809"/>
            </a:xfrm>
            <a:prstGeom prst="line">
              <a:avLst/>
            </a:prstGeom>
            <a:noFill/>
            <a:ln w="9525" algn="ctr">
              <a:solidFill>
                <a:srgbClr val="575C22"/>
              </a:solidFill>
              <a:round/>
              <a:headEn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2">
              <a:extLst>
                <a:ext uri="{FF2B5EF4-FFF2-40B4-BE49-F238E27FC236}">
                  <a16:creationId xmlns:a16="http://schemas.microsoft.com/office/drawing/2014/main" id="{40B35CF7-1108-4A27-8F00-68AFA0ADCF65}"/>
                </a:ext>
              </a:extLst>
            </p:cNvPr>
            <p:cNvCxnSpPr>
              <a:cxnSpLocks noChangeShapeType="1"/>
            </p:cNvCxnSpPr>
            <p:nvPr/>
          </p:nvCxnSpPr>
          <p:spPr bwMode="auto">
            <a:xfrm>
              <a:off x="990600" y="5658714"/>
              <a:ext cx="1524000" cy="0"/>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Box 8">
              <a:extLst>
                <a:ext uri="{FF2B5EF4-FFF2-40B4-BE49-F238E27FC236}">
                  <a16:creationId xmlns:a16="http://schemas.microsoft.com/office/drawing/2014/main" id="{B44A75B3-A349-4C8D-B7B6-0D0AFA2185B0}"/>
                </a:ext>
              </a:extLst>
            </p:cNvPr>
            <p:cNvSpPr txBox="1">
              <a:spLocks noChangeArrowheads="1"/>
            </p:cNvSpPr>
            <p:nvPr/>
          </p:nvSpPr>
          <p:spPr bwMode="auto">
            <a:xfrm>
              <a:off x="3317890" y="6096000"/>
              <a:ext cx="16466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Oversaturated</a:t>
              </a:r>
            </a:p>
          </p:txBody>
        </p:sp>
      </p:grpSp>
      <p:sp>
        <p:nvSpPr>
          <p:cNvPr id="20" name="Rectangle 5">
            <a:extLst>
              <a:ext uri="{FF2B5EF4-FFF2-40B4-BE49-F238E27FC236}">
                <a16:creationId xmlns:a16="http://schemas.microsoft.com/office/drawing/2014/main" id="{3EFF9B2E-4AC8-439A-A24A-D18E9580C46D}"/>
              </a:ext>
            </a:extLst>
          </p:cNvPr>
          <p:cNvSpPr>
            <a:spLocks noChangeArrowheads="1"/>
          </p:cNvSpPr>
          <p:nvPr/>
        </p:nvSpPr>
        <p:spPr bwMode="auto">
          <a:xfrm>
            <a:off x="1041971" y="2218365"/>
            <a:ext cx="1524000" cy="2819400"/>
          </a:xfrm>
          <a:prstGeom prst="rect">
            <a:avLst/>
          </a:prstGeom>
          <a:noFill/>
          <a:ln w="38100" cap="sq">
            <a:solidFill>
              <a:srgbClr val="FF00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ts val="2400"/>
              </a:lnSpc>
              <a:spcBef>
                <a:spcPts val="1200"/>
              </a:spcBef>
              <a:buClr>
                <a:srgbClr val="575C22"/>
              </a:buClr>
              <a:buFont typeface="Wingdings" panose="05000000000000000000" pitchFamily="2" charset="2"/>
              <a:buChar char="§"/>
            </a:pPr>
            <a:endParaRPr lang="en-US" altLang="en-US" sz="2800" b="1">
              <a:solidFill>
                <a:srgbClr val="00486B"/>
              </a:solidFill>
            </a:endParaRPr>
          </a:p>
        </p:txBody>
      </p:sp>
    </p:spTree>
    <p:extLst>
      <p:ext uri="{BB962C8B-B14F-4D97-AF65-F5344CB8AC3E}">
        <p14:creationId xmlns:p14="http://schemas.microsoft.com/office/powerpoint/2010/main" val="2055915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Freeway Flow Types: Oversaturated</a:t>
            </a:r>
          </a:p>
        </p:txBody>
      </p:sp>
      <p:sp>
        <p:nvSpPr>
          <p:cNvPr id="3" name="Content Placeholder 2"/>
          <p:cNvSpPr>
            <a:spLocks noGrp="1"/>
          </p:cNvSpPr>
          <p:nvPr>
            <p:ph idx="1"/>
          </p:nvPr>
        </p:nvSpPr>
        <p:spPr>
          <a:xfrm>
            <a:off x="202018" y="1104634"/>
            <a:ext cx="8761227" cy="1443357"/>
          </a:xfrm>
        </p:spPr>
        <p:txBody>
          <a:bodyPr>
            <a:normAutofit/>
          </a:bodyPr>
          <a:lstStyle/>
          <a:p>
            <a:r>
              <a:rPr lang="en-US" dirty="0"/>
              <a:t>Traffic flow influenced by downstream bottleneck</a:t>
            </a:r>
          </a:p>
        </p:txBody>
      </p:sp>
      <p:grpSp>
        <p:nvGrpSpPr>
          <p:cNvPr id="21" name="Group 7">
            <a:extLst>
              <a:ext uri="{FF2B5EF4-FFF2-40B4-BE49-F238E27FC236}">
                <a16:creationId xmlns:a16="http://schemas.microsoft.com/office/drawing/2014/main" id="{A5F14606-3D79-46B5-86A4-FCE6A9D1531D}"/>
              </a:ext>
            </a:extLst>
          </p:cNvPr>
          <p:cNvGrpSpPr>
            <a:grpSpLocks/>
          </p:cNvGrpSpPr>
          <p:nvPr/>
        </p:nvGrpSpPr>
        <p:grpSpPr bwMode="auto">
          <a:xfrm>
            <a:off x="202018" y="1658052"/>
            <a:ext cx="8126412" cy="3656012"/>
            <a:chOff x="332258" y="2992070"/>
            <a:chExt cx="8125942" cy="3656381"/>
          </a:xfrm>
        </p:grpSpPr>
        <p:pic>
          <p:nvPicPr>
            <p:cNvPr id="22" name="Picture 4">
              <a:extLst>
                <a:ext uri="{FF2B5EF4-FFF2-40B4-BE49-F238E27FC236}">
                  <a16:creationId xmlns:a16="http://schemas.microsoft.com/office/drawing/2014/main" id="{EBDDD1A0-95CD-48FE-B17C-8396622830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276600"/>
              <a:ext cx="7543800" cy="285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9">
              <a:extLst>
                <a:ext uri="{FF2B5EF4-FFF2-40B4-BE49-F238E27FC236}">
                  <a16:creationId xmlns:a16="http://schemas.microsoft.com/office/drawing/2014/main" id="{258E3AFD-3BA2-4953-9F0A-1680DF4DDF80}"/>
                </a:ext>
              </a:extLst>
            </p:cNvPr>
            <p:cNvSpPr txBox="1">
              <a:spLocks noChangeArrowheads="1"/>
            </p:cNvSpPr>
            <p:nvPr/>
          </p:nvSpPr>
          <p:spPr bwMode="auto">
            <a:xfrm>
              <a:off x="914400" y="6076616"/>
              <a:ext cx="17748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Undersaturated</a:t>
              </a:r>
            </a:p>
          </p:txBody>
        </p:sp>
        <p:sp>
          <p:nvSpPr>
            <p:cNvPr id="24" name="TextBox 10">
              <a:extLst>
                <a:ext uri="{FF2B5EF4-FFF2-40B4-BE49-F238E27FC236}">
                  <a16:creationId xmlns:a16="http://schemas.microsoft.com/office/drawing/2014/main" id="{ED7AA623-620F-42CF-A4E4-63D749E5C93A}"/>
                </a:ext>
              </a:extLst>
            </p:cNvPr>
            <p:cNvSpPr txBox="1">
              <a:spLocks noChangeArrowheads="1"/>
            </p:cNvSpPr>
            <p:nvPr/>
          </p:nvSpPr>
          <p:spPr bwMode="auto">
            <a:xfrm>
              <a:off x="5788555" y="5992991"/>
              <a:ext cx="1223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Queue</a:t>
              </a:r>
            </a:p>
            <a:p>
              <a:r>
                <a:rPr lang="en-US" altLang="en-US"/>
                <a:t>Discharge</a:t>
              </a:r>
            </a:p>
          </p:txBody>
        </p:sp>
        <p:sp>
          <p:nvSpPr>
            <p:cNvPr id="25" name="TextBox 11">
              <a:extLst>
                <a:ext uri="{FF2B5EF4-FFF2-40B4-BE49-F238E27FC236}">
                  <a16:creationId xmlns:a16="http://schemas.microsoft.com/office/drawing/2014/main" id="{C7323559-ED09-4793-8E78-F6DA42ADB7F0}"/>
                </a:ext>
              </a:extLst>
            </p:cNvPr>
            <p:cNvSpPr txBox="1">
              <a:spLocks noChangeArrowheads="1"/>
            </p:cNvSpPr>
            <p:nvPr/>
          </p:nvSpPr>
          <p:spPr bwMode="auto">
            <a:xfrm>
              <a:off x="7106162" y="6002120"/>
              <a:ext cx="11464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Under-</a:t>
              </a:r>
            </a:p>
            <a:p>
              <a:r>
                <a:rPr lang="en-US" altLang="en-US"/>
                <a:t>saturated</a:t>
              </a:r>
            </a:p>
          </p:txBody>
        </p:sp>
        <p:pic>
          <p:nvPicPr>
            <p:cNvPr id="26" name="Picture 12" descr="A picture containing table, mirror&#10;&#10;Description automatically generated">
              <a:extLst>
                <a:ext uri="{FF2B5EF4-FFF2-40B4-BE49-F238E27FC236}">
                  <a16:creationId xmlns:a16="http://schemas.microsoft.com/office/drawing/2014/main" id="{7B009451-7E94-4689-97F0-2E1FE33A59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170558" y="2540472"/>
              <a:ext cx="559302" cy="172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3">
              <a:extLst>
                <a:ext uri="{FF2B5EF4-FFF2-40B4-BE49-F238E27FC236}">
                  <a16:creationId xmlns:a16="http://schemas.microsoft.com/office/drawing/2014/main" id="{0935737F-E0C6-44E5-B7FA-A03C4796FA6D}"/>
                </a:ext>
              </a:extLst>
            </p:cNvPr>
            <p:cNvSpPr txBox="1">
              <a:spLocks noChangeArrowheads="1"/>
            </p:cNvSpPr>
            <p:nvPr/>
          </p:nvSpPr>
          <p:spPr bwMode="auto">
            <a:xfrm>
              <a:off x="4819267" y="2992070"/>
              <a:ext cx="12618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Bottleneck</a:t>
              </a:r>
            </a:p>
          </p:txBody>
        </p:sp>
        <p:sp>
          <p:nvSpPr>
            <p:cNvPr id="28" name="Rectangle 14">
              <a:extLst>
                <a:ext uri="{FF2B5EF4-FFF2-40B4-BE49-F238E27FC236}">
                  <a16:creationId xmlns:a16="http://schemas.microsoft.com/office/drawing/2014/main" id="{3B6AF445-EA3A-429D-BDBB-3225F7834FC1}"/>
                </a:ext>
              </a:extLst>
            </p:cNvPr>
            <p:cNvSpPr>
              <a:spLocks noChangeArrowheads="1"/>
            </p:cNvSpPr>
            <p:nvPr/>
          </p:nvSpPr>
          <p:spPr bwMode="auto">
            <a:xfrm>
              <a:off x="332258" y="5537648"/>
              <a:ext cx="7833049" cy="487108"/>
            </a:xfrm>
            <a:prstGeom prst="rect">
              <a:avLst/>
            </a:prstGeom>
            <a:solidFill>
              <a:schemeClr val="bg1"/>
            </a:solidFill>
            <a:ln>
              <a:noFill/>
            </a:ln>
            <a:extLst>
              <a:ext uri="{91240B29-F687-4F45-9708-019B960494DF}">
                <a14:hiddenLine xmlns:a14="http://schemas.microsoft.com/office/drawing/2010/main" w="38100" algn="ctr">
                  <a:solidFill>
                    <a:srgbClr val="000000"/>
                  </a:solidFill>
                  <a:round/>
                  <a:headEnd/>
                  <a:tailEnd type="stealth" w="lg" len="lg"/>
                </a14:hiddenLine>
              </a:ext>
            </a:extLst>
          </p:spPr>
          <p:txBody>
            <a:bodyPr wrap="none" anchor="ctr"/>
            <a:lstStyle>
              <a:lvl1pPr marL="228600" indent="-228600">
                <a:tabLst>
                  <a:tab pos="1257300" algn="l"/>
                  <a:tab pos="1600200" algn="l"/>
                  <a:tab pos="2006600" algn="l"/>
                </a:tabLst>
                <a:defRPr>
                  <a:solidFill>
                    <a:schemeClr val="tx1"/>
                  </a:solidFill>
                  <a:latin typeface="Arial" panose="020B0604020202020204" pitchFamily="34" charset="0"/>
                </a:defRPr>
              </a:lvl1pPr>
              <a:lvl2pPr marL="742950" indent="-285750">
                <a:tabLst>
                  <a:tab pos="1257300" algn="l"/>
                  <a:tab pos="1600200" algn="l"/>
                  <a:tab pos="2006600" algn="l"/>
                </a:tabLst>
                <a:defRPr>
                  <a:solidFill>
                    <a:schemeClr val="tx1"/>
                  </a:solidFill>
                  <a:latin typeface="Arial" panose="020B0604020202020204" pitchFamily="34" charset="0"/>
                </a:defRPr>
              </a:lvl2pPr>
              <a:lvl3pPr marL="1143000" indent="-228600">
                <a:tabLst>
                  <a:tab pos="1257300" algn="l"/>
                  <a:tab pos="1600200" algn="l"/>
                  <a:tab pos="2006600" algn="l"/>
                </a:tabLst>
                <a:defRPr>
                  <a:solidFill>
                    <a:schemeClr val="tx1"/>
                  </a:solidFill>
                  <a:latin typeface="Arial" panose="020B0604020202020204" pitchFamily="34" charset="0"/>
                </a:defRPr>
              </a:lvl3pPr>
              <a:lvl4pPr marL="1600200" indent="-228600">
                <a:tabLst>
                  <a:tab pos="1257300" algn="l"/>
                  <a:tab pos="1600200" algn="l"/>
                  <a:tab pos="2006600" algn="l"/>
                </a:tabLst>
                <a:defRPr>
                  <a:solidFill>
                    <a:schemeClr val="tx1"/>
                  </a:solidFill>
                  <a:latin typeface="Arial" panose="020B0604020202020204" pitchFamily="34" charset="0"/>
                </a:defRPr>
              </a:lvl4pPr>
              <a:lvl5pPr marL="2057400" indent="-228600">
                <a:tabLst>
                  <a:tab pos="1257300" algn="l"/>
                  <a:tab pos="1600200" algn="l"/>
                  <a:tab pos="2006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9pPr>
            </a:lstStyle>
            <a:p>
              <a:pPr algn="ctr" eaLnBrk="1" hangingPunct="1">
                <a:lnSpc>
                  <a:spcPts val="2400"/>
                </a:lnSpc>
                <a:spcBef>
                  <a:spcPts val="1200"/>
                </a:spcBef>
                <a:buClr>
                  <a:srgbClr val="575C22"/>
                </a:buClr>
                <a:buFont typeface="Wingdings" panose="05000000000000000000" pitchFamily="2" charset="2"/>
                <a:buChar char="§"/>
              </a:pPr>
              <a:endParaRPr lang="en-US" altLang="en-US" sz="2800" b="1">
                <a:solidFill>
                  <a:srgbClr val="00486B"/>
                </a:solidFill>
              </a:endParaRPr>
            </a:p>
          </p:txBody>
        </p:sp>
        <p:cxnSp>
          <p:nvCxnSpPr>
            <p:cNvPr id="29" name="Straight Connector 15">
              <a:extLst>
                <a:ext uri="{FF2B5EF4-FFF2-40B4-BE49-F238E27FC236}">
                  <a16:creationId xmlns:a16="http://schemas.microsoft.com/office/drawing/2014/main" id="{5DE23206-EB3B-42A0-B0D4-E547E6D58A88}"/>
                </a:ext>
              </a:extLst>
            </p:cNvPr>
            <p:cNvCxnSpPr>
              <a:cxnSpLocks noChangeShapeType="1"/>
            </p:cNvCxnSpPr>
            <p:nvPr/>
          </p:nvCxnSpPr>
          <p:spPr bwMode="auto">
            <a:xfrm>
              <a:off x="2548149" y="5649880"/>
              <a:ext cx="3186088" cy="49936"/>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16">
              <a:extLst>
                <a:ext uri="{FF2B5EF4-FFF2-40B4-BE49-F238E27FC236}">
                  <a16:creationId xmlns:a16="http://schemas.microsoft.com/office/drawing/2014/main" id="{124B5822-FF22-4684-A274-26F2D202A37C}"/>
                </a:ext>
              </a:extLst>
            </p:cNvPr>
            <p:cNvCxnSpPr>
              <a:cxnSpLocks noChangeShapeType="1"/>
            </p:cNvCxnSpPr>
            <p:nvPr/>
          </p:nvCxnSpPr>
          <p:spPr bwMode="auto">
            <a:xfrm>
              <a:off x="5734237" y="5674848"/>
              <a:ext cx="1231154" cy="24968"/>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17">
              <a:extLst>
                <a:ext uri="{FF2B5EF4-FFF2-40B4-BE49-F238E27FC236}">
                  <a16:creationId xmlns:a16="http://schemas.microsoft.com/office/drawing/2014/main" id="{818C3018-5324-41CF-AFD1-1B45752B25FE}"/>
                </a:ext>
              </a:extLst>
            </p:cNvPr>
            <p:cNvCxnSpPr>
              <a:cxnSpLocks noChangeShapeType="1"/>
            </p:cNvCxnSpPr>
            <p:nvPr/>
          </p:nvCxnSpPr>
          <p:spPr bwMode="auto">
            <a:xfrm>
              <a:off x="6922246" y="5681295"/>
              <a:ext cx="1383554" cy="9376"/>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18">
              <a:extLst>
                <a:ext uri="{FF2B5EF4-FFF2-40B4-BE49-F238E27FC236}">
                  <a16:creationId xmlns:a16="http://schemas.microsoft.com/office/drawing/2014/main" id="{517DE7A3-A572-466B-9BA7-1869056D66B0}"/>
                </a:ext>
              </a:extLst>
            </p:cNvPr>
            <p:cNvCxnSpPr>
              <a:cxnSpLocks noChangeShapeType="1"/>
            </p:cNvCxnSpPr>
            <p:nvPr/>
          </p:nvCxnSpPr>
          <p:spPr bwMode="auto">
            <a:xfrm flipH="1">
              <a:off x="8274844" y="4686300"/>
              <a:ext cx="30956" cy="1266996"/>
            </a:xfrm>
            <a:prstGeom prst="line">
              <a:avLst/>
            </a:prstGeom>
            <a:noFill/>
            <a:ln w="9525" algn="ctr">
              <a:solidFill>
                <a:srgbClr val="575C22"/>
              </a:solidFill>
              <a:round/>
              <a:headEn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19">
              <a:extLst>
                <a:ext uri="{FF2B5EF4-FFF2-40B4-BE49-F238E27FC236}">
                  <a16:creationId xmlns:a16="http://schemas.microsoft.com/office/drawing/2014/main" id="{BD803E66-4703-4F2A-9E30-3BC76CCEA797}"/>
                </a:ext>
              </a:extLst>
            </p:cNvPr>
            <p:cNvCxnSpPr>
              <a:cxnSpLocks noChangeShapeType="1"/>
            </p:cNvCxnSpPr>
            <p:nvPr/>
          </p:nvCxnSpPr>
          <p:spPr bwMode="auto">
            <a:xfrm>
              <a:off x="6922246" y="4832350"/>
              <a:ext cx="0" cy="1037980"/>
            </a:xfrm>
            <a:prstGeom prst="line">
              <a:avLst/>
            </a:prstGeom>
            <a:noFill/>
            <a:ln w="9525" algn="ctr">
              <a:solidFill>
                <a:srgbClr val="575C22"/>
              </a:solidFill>
              <a:round/>
              <a:headEn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20">
              <a:extLst>
                <a:ext uri="{FF2B5EF4-FFF2-40B4-BE49-F238E27FC236}">
                  <a16:creationId xmlns:a16="http://schemas.microsoft.com/office/drawing/2014/main" id="{5882F05B-4057-4E1D-B25A-7EEE8A1E826F}"/>
                </a:ext>
              </a:extLst>
            </p:cNvPr>
            <p:cNvCxnSpPr>
              <a:cxnSpLocks noChangeShapeType="1"/>
            </p:cNvCxnSpPr>
            <p:nvPr/>
          </p:nvCxnSpPr>
          <p:spPr bwMode="auto">
            <a:xfrm flipH="1">
              <a:off x="5687804" y="4832350"/>
              <a:ext cx="12884" cy="1054809"/>
            </a:xfrm>
            <a:prstGeom prst="line">
              <a:avLst/>
            </a:prstGeom>
            <a:noFill/>
            <a:ln w="9525" algn="ctr">
              <a:solidFill>
                <a:srgbClr val="575C22"/>
              </a:solidFill>
              <a:round/>
              <a:headEn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21">
              <a:extLst>
                <a:ext uri="{FF2B5EF4-FFF2-40B4-BE49-F238E27FC236}">
                  <a16:creationId xmlns:a16="http://schemas.microsoft.com/office/drawing/2014/main" id="{36A0319C-4084-4135-8F74-71FA60FD85D0}"/>
                </a:ext>
              </a:extLst>
            </p:cNvPr>
            <p:cNvCxnSpPr>
              <a:cxnSpLocks noChangeShapeType="1"/>
            </p:cNvCxnSpPr>
            <p:nvPr/>
          </p:nvCxnSpPr>
          <p:spPr bwMode="auto">
            <a:xfrm>
              <a:off x="990600" y="5658714"/>
              <a:ext cx="1524000" cy="0"/>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Box 22">
              <a:extLst>
                <a:ext uri="{FF2B5EF4-FFF2-40B4-BE49-F238E27FC236}">
                  <a16:creationId xmlns:a16="http://schemas.microsoft.com/office/drawing/2014/main" id="{4FE3DF7C-31DC-48FE-A46E-C1E8AF726949}"/>
                </a:ext>
              </a:extLst>
            </p:cNvPr>
            <p:cNvSpPr txBox="1">
              <a:spLocks noChangeArrowheads="1"/>
            </p:cNvSpPr>
            <p:nvPr/>
          </p:nvSpPr>
          <p:spPr bwMode="auto">
            <a:xfrm>
              <a:off x="3317890" y="6096000"/>
              <a:ext cx="16466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Oversaturated</a:t>
              </a:r>
            </a:p>
          </p:txBody>
        </p:sp>
      </p:grpSp>
      <p:sp>
        <p:nvSpPr>
          <p:cNvPr id="38" name="Rectangle 6">
            <a:extLst>
              <a:ext uri="{FF2B5EF4-FFF2-40B4-BE49-F238E27FC236}">
                <a16:creationId xmlns:a16="http://schemas.microsoft.com/office/drawing/2014/main" id="{A496D6FE-69B5-4F97-B35B-62517CC9F972}"/>
              </a:ext>
            </a:extLst>
          </p:cNvPr>
          <p:cNvSpPr>
            <a:spLocks noChangeArrowheads="1"/>
          </p:cNvSpPr>
          <p:nvPr/>
        </p:nvSpPr>
        <p:spPr bwMode="auto">
          <a:xfrm>
            <a:off x="2384830" y="1942214"/>
            <a:ext cx="3200400" cy="2819400"/>
          </a:xfrm>
          <a:prstGeom prst="rect">
            <a:avLst/>
          </a:prstGeom>
          <a:noFill/>
          <a:ln w="38100" cap="sq">
            <a:solidFill>
              <a:srgbClr val="FF00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ts val="2400"/>
              </a:lnSpc>
              <a:spcBef>
                <a:spcPts val="1200"/>
              </a:spcBef>
              <a:buClr>
                <a:srgbClr val="575C22"/>
              </a:buClr>
              <a:buFont typeface="Wingdings" panose="05000000000000000000" pitchFamily="2" charset="2"/>
              <a:buChar char="§"/>
            </a:pPr>
            <a:endParaRPr lang="en-US" altLang="en-US" sz="2800" b="1">
              <a:solidFill>
                <a:srgbClr val="00486B"/>
              </a:solidFill>
            </a:endParaRPr>
          </a:p>
        </p:txBody>
      </p:sp>
    </p:spTree>
    <p:extLst>
      <p:ext uri="{BB962C8B-B14F-4D97-AF65-F5344CB8AC3E}">
        <p14:creationId xmlns:p14="http://schemas.microsoft.com/office/powerpoint/2010/main" val="6259308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Freeway Flow Types: Queue Discharge</a:t>
            </a:r>
          </a:p>
        </p:txBody>
      </p:sp>
      <p:grpSp>
        <p:nvGrpSpPr>
          <p:cNvPr id="37" name="Group 7">
            <a:extLst>
              <a:ext uri="{FF2B5EF4-FFF2-40B4-BE49-F238E27FC236}">
                <a16:creationId xmlns:a16="http://schemas.microsoft.com/office/drawing/2014/main" id="{D877BD33-E32F-4C2B-92E0-2FBF0F4B25C1}"/>
              </a:ext>
            </a:extLst>
          </p:cNvPr>
          <p:cNvGrpSpPr>
            <a:grpSpLocks/>
          </p:cNvGrpSpPr>
          <p:nvPr/>
        </p:nvGrpSpPr>
        <p:grpSpPr bwMode="auto">
          <a:xfrm>
            <a:off x="275804" y="2031381"/>
            <a:ext cx="8126412" cy="3656012"/>
            <a:chOff x="332258" y="2992070"/>
            <a:chExt cx="8125942" cy="3656381"/>
          </a:xfrm>
        </p:grpSpPr>
        <p:pic>
          <p:nvPicPr>
            <p:cNvPr id="39" name="Picture 4">
              <a:extLst>
                <a:ext uri="{FF2B5EF4-FFF2-40B4-BE49-F238E27FC236}">
                  <a16:creationId xmlns:a16="http://schemas.microsoft.com/office/drawing/2014/main" id="{DA21B4F2-D718-452A-B5E5-2C72959180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276600"/>
              <a:ext cx="7543800" cy="285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9">
              <a:extLst>
                <a:ext uri="{FF2B5EF4-FFF2-40B4-BE49-F238E27FC236}">
                  <a16:creationId xmlns:a16="http://schemas.microsoft.com/office/drawing/2014/main" id="{BAE7C0C1-E5C7-4A77-B4B3-4AE65A9D4487}"/>
                </a:ext>
              </a:extLst>
            </p:cNvPr>
            <p:cNvSpPr txBox="1">
              <a:spLocks noChangeArrowheads="1"/>
            </p:cNvSpPr>
            <p:nvPr/>
          </p:nvSpPr>
          <p:spPr bwMode="auto">
            <a:xfrm>
              <a:off x="914400" y="6076616"/>
              <a:ext cx="17748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Undersaturated</a:t>
              </a:r>
            </a:p>
          </p:txBody>
        </p:sp>
        <p:sp>
          <p:nvSpPr>
            <p:cNvPr id="41" name="TextBox 10">
              <a:extLst>
                <a:ext uri="{FF2B5EF4-FFF2-40B4-BE49-F238E27FC236}">
                  <a16:creationId xmlns:a16="http://schemas.microsoft.com/office/drawing/2014/main" id="{0E828DEB-FF7B-435B-839B-7C6AA3D274B9}"/>
                </a:ext>
              </a:extLst>
            </p:cNvPr>
            <p:cNvSpPr txBox="1">
              <a:spLocks noChangeArrowheads="1"/>
            </p:cNvSpPr>
            <p:nvPr/>
          </p:nvSpPr>
          <p:spPr bwMode="auto">
            <a:xfrm>
              <a:off x="5788555" y="5992991"/>
              <a:ext cx="1223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Queue</a:t>
              </a:r>
            </a:p>
            <a:p>
              <a:r>
                <a:rPr lang="en-US" altLang="en-US"/>
                <a:t>Discharge</a:t>
              </a:r>
            </a:p>
          </p:txBody>
        </p:sp>
        <p:sp>
          <p:nvSpPr>
            <p:cNvPr id="42" name="TextBox 11">
              <a:extLst>
                <a:ext uri="{FF2B5EF4-FFF2-40B4-BE49-F238E27FC236}">
                  <a16:creationId xmlns:a16="http://schemas.microsoft.com/office/drawing/2014/main" id="{2D6D8297-68F2-4352-A774-C63B0C6C7AE7}"/>
                </a:ext>
              </a:extLst>
            </p:cNvPr>
            <p:cNvSpPr txBox="1">
              <a:spLocks noChangeArrowheads="1"/>
            </p:cNvSpPr>
            <p:nvPr/>
          </p:nvSpPr>
          <p:spPr bwMode="auto">
            <a:xfrm>
              <a:off x="7106162" y="6002120"/>
              <a:ext cx="11464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Under-</a:t>
              </a:r>
            </a:p>
            <a:p>
              <a:r>
                <a:rPr lang="en-US" altLang="en-US"/>
                <a:t>saturated</a:t>
              </a:r>
            </a:p>
          </p:txBody>
        </p:sp>
        <p:pic>
          <p:nvPicPr>
            <p:cNvPr id="43" name="Picture 12" descr="A picture containing table, mirror&#10;&#10;Description automatically generated">
              <a:extLst>
                <a:ext uri="{FF2B5EF4-FFF2-40B4-BE49-F238E27FC236}">
                  <a16:creationId xmlns:a16="http://schemas.microsoft.com/office/drawing/2014/main" id="{AC99F6E0-75A7-48EB-A2F8-30ECFF91ED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170558" y="2540472"/>
              <a:ext cx="559302" cy="172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Box 13">
              <a:extLst>
                <a:ext uri="{FF2B5EF4-FFF2-40B4-BE49-F238E27FC236}">
                  <a16:creationId xmlns:a16="http://schemas.microsoft.com/office/drawing/2014/main" id="{AEBCDEE1-4810-4500-87FF-1CC52210037D}"/>
                </a:ext>
              </a:extLst>
            </p:cNvPr>
            <p:cNvSpPr txBox="1">
              <a:spLocks noChangeArrowheads="1"/>
            </p:cNvSpPr>
            <p:nvPr/>
          </p:nvSpPr>
          <p:spPr bwMode="auto">
            <a:xfrm>
              <a:off x="4819267" y="2992070"/>
              <a:ext cx="12618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Bottleneck</a:t>
              </a:r>
            </a:p>
          </p:txBody>
        </p:sp>
        <p:sp>
          <p:nvSpPr>
            <p:cNvPr id="45" name="Rectangle 14">
              <a:extLst>
                <a:ext uri="{FF2B5EF4-FFF2-40B4-BE49-F238E27FC236}">
                  <a16:creationId xmlns:a16="http://schemas.microsoft.com/office/drawing/2014/main" id="{46FBB4C8-7EEF-443C-A3CF-725D412C28A6}"/>
                </a:ext>
              </a:extLst>
            </p:cNvPr>
            <p:cNvSpPr>
              <a:spLocks noChangeArrowheads="1"/>
            </p:cNvSpPr>
            <p:nvPr/>
          </p:nvSpPr>
          <p:spPr bwMode="auto">
            <a:xfrm>
              <a:off x="332258" y="5537648"/>
              <a:ext cx="7833049" cy="487108"/>
            </a:xfrm>
            <a:prstGeom prst="rect">
              <a:avLst/>
            </a:prstGeom>
            <a:solidFill>
              <a:schemeClr val="bg1"/>
            </a:solidFill>
            <a:ln>
              <a:noFill/>
            </a:ln>
            <a:extLst>
              <a:ext uri="{91240B29-F687-4F45-9708-019B960494DF}">
                <a14:hiddenLine xmlns:a14="http://schemas.microsoft.com/office/drawing/2010/main" w="38100" algn="ctr">
                  <a:solidFill>
                    <a:srgbClr val="000000"/>
                  </a:solidFill>
                  <a:round/>
                  <a:headEnd/>
                  <a:tailEnd type="stealth" w="lg" len="lg"/>
                </a14:hiddenLine>
              </a:ext>
            </a:extLst>
          </p:spPr>
          <p:txBody>
            <a:bodyPr wrap="none" anchor="ctr"/>
            <a:lstStyle>
              <a:lvl1pPr marL="228600" indent="-228600">
                <a:tabLst>
                  <a:tab pos="1257300" algn="l"/>
                  <a:tab pos="1600200" algn="l"/>
                  <a:tab pos="2006600" algn="l"/>
                </a:tabLst>
                <a:defRPr>
                  <a:solidFill>
                    <a:schemeClr val="tx1"/>
                  </a:solidFill>
                  <a:latin typeface="Arial" panose="020B0604020202020204" pitchFamily="34" charset="0"/>
                </a:defRPr>
              </a:lvl1pPr>
              <a:lvl2pPr marL="742950" indent="-285750">
                <a:tabLst>
                  <a:tab pos="1257300" algn="l"/>
                  <a:tab pos="1600200" algn="l"/>
                  <a:tab pos="2006600" algn="l"/>
                </a:tabLst>
                <a:defRPr>
                  <a:solidFill>
                    <a:schemeClr val="tx1"/>
                  </a:solidFill>
                  <a:latin typeface="Arial" panose="020B0604020202020204" pitchFamily="34" charset="0"/>
                </a:defRPr>
              </a:lvl2pPr>
              <a:lvl3pPr marL="1143000" indent="-228600">
                <a:tabLst>
                  <a:tab pos="1257300" algn="l"/>
                  <a:tab pos="1600200" algn="l"/>
                  <a:tab pos="2006600" algn="l"/>
                </a:tabLst>
                <a:defRPr>
                  <a:solidFill>
                    <a:schemeClr val="tx1"/>
                  </a:solidFill>
                  <a:latin typeface="Arial" panose="020B0604020202020204" pitchFamily="34" charset="0"/>
                </a:defRPr>
              </a:lvl3pPr>
              <a:lvl4pPr marL="1600200" indent="-228600">
                <a:tabLst>
                  <a:tab pos="1257300" algn="l"/>
                  <a:tab pos="1600200" algn="l"/>
                  <a:tab pos="2006600" algn="l"/>
                </a:tabLst>
                <a:defRPr>
                  <a:solidFill>
                    <a:schemeClr val="tx1"/>
                  </a:solidFill>
                  <a:latin typeface="Arial" panose="020B0604020202020204" pitchFamily="34" charset="0"/>
                </a:defRPr>
              </a:lvl4pPr>
              <a:lvl5pPr marL="2057400" indent="-228600">
                <a:tabLst>
                  <a:tab pos="1257300" algn="l"/>
                  <a:tab pos="1600200" algn="l"/>
                  <a:tab pos="2006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1257300" algn="l"/>
                  <a:tab pos="1600200" algn="l"/>
                  <a:tab pos="2006600" algn="l"/>
                </a:tabLst>
                <a:defRPr>
                  <a:solidFill>
                    <a:schemeClr val="tx1"/>
                  </a:solidFill>
                  <a:latin typeface="Arial" panose="020B0604020202020204" pitchFamily="34" charset="0"/>
                </a:defRPr>
              </a:lvl9pPr>
            </a:lstStyle>
            <a:p>
              <a:pPr algn="ctr" eaLnBrk="1" hangingPunct="1">
                <a:lnSpc>
                  <a:spcPts val="2400"/>
                </a:lnSpc>
                <a:spcBef>
                  <a:spcPts val="1200"/>
                </a:spcBef>
                <a:buClr>
                  <a:srgbClr val="575C22"/>
                </a:buClr>
                <a:buFont typeface="Wingdings" panose="05000000000000000000" pitchFamily="2" charset="2"/>
                <a:buChar char="§"/>
              </a:pPr>
              <a:endParaRPr lang="en-US" altLang="en-US" sz="2800" b="1">
                <a:solidFill>
                  <a:srgbClr val="00486B"/>
                </a:solidFill>
              </a:endParaRPr>
            </a:p>
          </p:txBody>
        </p:sp>
        <p:cxnSp>
          <p:nvCxnSpPr>
            <p:cNvPr id="46" name="Straight Connector 15">
              <a:extLst>
                <a:ext uri="{FF2B5EF4-FFF2-40B4-BE49-F238E27FC236}">
                  <a16:creationId xmlns:a16="http://schemas.microsoft.com/office/drawing/2014/main" id="{E4545A05-0A05-4696-A459-2C0FA4F231B7}"/>
                </a:ext>
              </a:extLst>
            </p:cNvPr>
            <p:cNvCxnSpPr>
              <a:cxnSpLocks noChangeShapeType="1"/>
            </p:cNvCxnSpPr>
            <p:nvPr/>
          </p:nvCxnSpPr>
          <p:spPr bwMode="auto">
            <a:xfrm>
              <a:off x="2548149" y="5649880"/>
              <a:ext cx="3186088" cy="49936"/>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Straight Connector 16">
              <a:extLst>
                <a:ext uri="{FF2B5EF4-FFF2-40B4-BE49-F238E27FC236}">
                  <a16:creationId xmlns:a16="http://schemas.microsoft.com/office/drawing/2014/main" id="{CC5B2F84-5A1F-4E66-B764-85E48312EF14}"/>
                </a:ext>
              </a:extLst>
            </p:cNvPr>
            <p:cNvCxnSpPr>
              <a:cxnSpLocks noChangeShapeType="1"/>
            </p:cNvCxnSpPr>
            <p:nvPr/>
          </p:nvCxnSpPr>
          <p:spPr bwMode="auto">
            <a:xfrm>
              <a:off x="5734237" y="5674848"/>
              <a:ext cx="1231154" cy="24968"/>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17">
              <a:extLst>
                <a:ext uri="{FF2B5EF4-FFF2-40B4-BE49-F238E27FC236}">
                  <a16:creationId xmlns:a16="http://schemas.microsoft.com/office/drawing/2014/main" id="{0E17C6FF-207E-4C61-9653-12568A79457D}"/>
                </a:ext>
              </a:extLst>
            </p:cNvPr>
            <p:cNvCxnSpPr>
              <a:cxnSpLocks noChangeShapeType="1"/>
            </p:cNvCxnSpPr>
            <p:nvPr/>
          </p:nvCxnSpPr>
          <p:spPr bwMode="auto">
            <a:xfrm>
              <a:off x="6922246" y="5681295"/>
              <a:ext cx="1383554" cy="9376"/>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Connector 18">
              <a:extLst>
                <a:ext uri="{FF2B5EF4-FFF2-40B4-BE49-F238E27FC236}">
                  <a16:creationId xmlns:a16="http://schemas.microsoft.com/office/drawing/2014/main" id="{7C077B11-D410-4FB0-AC68-83693A38A326}"/>
                </a:ext>
              </a:extLst>
            </p:cNvPr>
            <p:cNvCxnSpPr>
              <a:cxnSpLocks noChangeShapeType="1"/>
            </p:cNvCxnSpPr>
            <p:nvPr/>
          </p:nvCxnSpPr>
          <p:spPr bwMode="auto">
            <a:xfrm flipH="1">
              <a:off x="8274844" y="4686300"/>
              <a:ext cx="30956" cy="1266996"/>
            </a:xfrm>
            <a:prstGeom prst="line">
              <a:avLst/>
            </a:prstGeom>
            <a:noFill/>
            <a:ln w="9525" algn="ctr">
              <a:solidFill>
                <a:srgbClr val="575C22"/>
              </a:solidFill>
              <a:round/>
              <a:headEn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Straight Connector 19">
              <a:extLst>
                <a:ext uri="{FF2B5EF4-FFF2-40B4-BE49-F238E27FC236}">
                  <a16:creationId xmlns:a16="http://schemas.microsoft.com/office/drawing/2014/main" id="{2A03765B-DCD2-4ABF-9521-A657575BACC9}"/>
                </a:ext>
              </a:extLst>
            </p:cNvPr>
            <p:cNvCxnSpPr>
              <a:cxnSpLocks noChangeShapeType="1"/>
            </p:cNvCxnSpPr>
            <p:nvPr/>
          </p:nvCxnSpPr>
          <p:spPr bwMode="auto">
            <a:xfrm>
              <a:off x="6922246" y="4832350"/>
              <a:ext cx="0" cy="1037980"/>
            </a:xfrm>
            <a:prstGeom prst="line">
              <a:avLst/>
            </a:prstGeom>
            <a:noFill/>
            <a:ln w="9525" algn="ctr">
              <a:solidFill>
                <a:srgbClr val="575C22"/>
              </a:solidFill>
              <a:round/>
              <a:headEn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Straight Connector 20">
              <a:extLst>
                <a:ext uri="{FF2B5EF4-FFF2-40B4-BE49-F238E27FC236}">
                  <a16:creationId xmlns:a16="http://schemas.microsoft.com/office/drawing/2014/main" id="{EEB5E360-3F5B-4998-AED4-5231BE676B3D}"/>
                </a:ext>
              </a:extLst>
            </p:cNvPr>
            <p:cNvCxnSpPr>
              <a:cxnSpLocks noChangeShapeType="1"/>
            </p:cNvCxnSpPr>
            <p:nvPr/>
          </p:nvCxnSpPr>
          <p:spPr bwMode="auto">
            <a:xfrm flipH="1">
              <a:off x="5687804" y="4832350"/>
              <a:ext cx="12884" cy="1054809"/>
            </a:xfrm>
            <a:prstGeom prst="line">
              <a:avLst/>
            </a:prstGeom>
            <a:noFill/>
            <a:ln w="9525" algn="ctr">
              <a:solidFill>
                <a:srgbClr val="575C22"/>
              </a:solidFill>
              <a:round/>
              <a:headEn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Straight Connector 21">
              <a:extLst>
                <a:ext uri="{FF2B5EF4-FFF2-40B4-BE49-F238E27FC236}">
                  <a16:creationId xmlns:a16="http://schemas.microsoft.com/office/drawing/2014/main" id="{03A29889-0973-4814-B55B-27E4BBDA0DBE}"/>
                </a:ext>
              </a:extLst>
            </p:cNvPr>
            <p:cNvCxnSpPr>
              <a:cxnSpLocks noChangeShapeType="1"/>
            </p:cNvCxnSpPr>
            <p:nvPr/>
          </p:nvCxnSpPr>
          <p:spPr bwMode="auto">
            <a:xfrm>
              <a:off x="990600" y="5658714"/>
              <a:ext cx="1524000" cy="0"/>
            </a:xfrm>
            <a:prstGeom prst="line">
              <a:avLst/>
            </a:prstGeom>
            <a:noFill/>
            <a:ln w="38100" algn="ctr">
              <a:solidFill>
                <a:srgbClr val="575C22"/>
              </a:solidFill>
              <a:round/>
              <a:headEnd type="stealth" w="lg" len="lg"/>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TextBox 22">
              <a:extLst>
                <a:ext uri="{FF2B5EF4-FFF2-40B4-BE49-F238E27FC236}">
                  <a16:creationId xmlns:a16="http://schemas.microsoft.com/office/drawing/2014/main" id="{80678531-551D-4844-93CE-180BDAD906F3}"/>
                </a:ext>
              </a:extLst>
            </p:cNvPr>
            <p:cNvSpPr txBox="1">
              <a:spLocks noChangeArrowheads="1"/>
            </p:cNvSpPr>
            <p:nvPr/>
          </p:nvSpPr>
          <p:spPr bwMode="auto">
            <a:xfrm>
              <a:off x="3317890" y="6096000"/>
              <a:ext cx="16466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Oversaturated</a:t>
              </a:r>
            </a:p>
          </p:txBody>
        </p:sp>
      </p:grpSp>
      <p:sp>
        <p:nvSpPr>
          <p:cNvPr id="54" name="Rectangle 6">
            <a:extLst>
              <a:ext uri="{FF2B5EF4-FFF2-40B4-BE49-F238E27FC236}">
                <a16:creationId xmlns:a16="http://schemas.microsoft.com/office/drawing/2014/main" id="{1C8CF9BF-A691-4619-A130-E07DECCD55DF}"/>
              </a:ext>
            </a:extLst>
          </p:cNvPr>
          <p:cNvSpPr>
            <a:spLocks noChangeArrowheads="1"/>
          </p:cNvSpPr>
          <p:nvPr/>
        </p:nvSpPr>
        <p:spPr bwMode="auto">
          <a:xfrm flipH="1">
            <a:off x="5659016" y="2315543"/>
            <a:ext cx="1219200" cy="2819400"/>
          </a:xfrm>
          <a:prstGeom prst="rect">
            <a:avLst/>
          </a:prstGeom>
          <a:noFill/>
          <a:ln w="38100" cap="sq">
            <a:solidFill>
              <a:srgbClr val="FF00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ts val="2400"/>
              </a:lnSpc>
              <a:spcBef>
                <a:spcPts val="1200"/>
              </a:spcBef>
              <a:buClr>
                <a:srgbClr val="575C22"/>
              </a:buClr>
              <a:buFont typeface="Wingdings" panose="05000000000000000000" pitchFamily="2" charset="2"/>
              <a:buChar char="§"/>
            </a:pPr>
            <a:endParaRPr lang="en-US" altLang="en-US" sz="2800" b="1">
              <a:solidFill>
                <a:srgbClr val="00486B"/>
              </a:solidFill>
            </a:endParaRPr>
          </a:p>
        </p:txBody>
      </p:sp>
      <p:sp>
        <p:nvSpPr>
          <p:cNvPr id="3" name="Content Placeholder 2"/>
          <p:cNvSpPr>
            <a:spLocks noGrp="1"/>
          </p:cNvSpPr>
          <p:nvPr>
            <p:ph idx="1"/>
          </p:nvPr>
        </p:nvSpPr>
        <p:spPr>
          <a:xfrm>
            <a:off x="202018" y="1104634"/>
            <a:ext cx="8761227" cy="1443357"/>
          </a:xfrm>
        </p:spPr>
        <p:txBody>
          <a:bodyPr>
            <a:normAutofit/>
          </a:bodyPr>
          <a:lstStyle/>
          <a:p>
            <a:r>
              <a:rPr lang="en-US" spc="-50" dirty="0"/>
              <a:t>Traffic flow that has just passed through a bottleneck </a:t>
            </a:r>
            <a:r>
              <a:rPr lang="en-US" dirty="0"/>
              <a:t>and is accelerating back to the freeway’s FFS</a:t>
            </a:r>
          </a:p>
        </p:txBody>
      </p:sp>
    </p:spTree>
    <p:extLst>
      <p:ext uri="{BB962C8B-B14F-4D97-AF65-F5344CB8AC3E}">
        <p14:creationId xmlns:p14="http://schemas.microsoft.com/office/powerpoint/2010/main" val="2902770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Determining FFS from Sensor Data</a:t>
            </a:r>
          </a:p>
        </p:txBody>
      </p:sp>
      <p:sp>
        <p:nvSpPr>
          <p:cNvPr id="3" name="Content Placeholder 2"/>
          <p:cNvSpPr>
            <a:spLocks noGrp="1"/>
          </p:cNvSpPr>
          <p:nvPr>
            <p:ph idx="1"/>
          </p:nvPr>
        </p:nvSpPr>
        <p:spPr>
          <a:xfrm>
            <a:off x="202018" y="1104634"/>
            <a:ext cx="8761227" cy="2614611"/>
          </a:xfrm>
        </p:spPr>
        <p:txBody>
          <a:bodyPr>
            <a:normAutofit fontScale="92500"/>
          </a:bodyPr>
          <a:lstStyle/>
          <a:p>
            <a:r>
              <a:rPr lang="en-US" dirty="0"/>
              <a:t>Average speed when volumes are less than 500 </a:t>
            </a:r>
            <a:r>
              <a:rPr lang="en-US" dirty="0" err="1"/>
              <a:t>veh</a:t>
            </a:r>
            <a:r>
              <a:rPr lang="en-US" dirty="0"/>
              <a:t>/h</a:t>
            </a:r>
          </a:p>
          <a:p>
            <a:r>
              <a:rPr lang="en-US" dirty="0"/>
              <a:t>Speeds sometimes can be unusually low at very low volumes</a:t>
            </a:r>
          </a:p>
          <a:p>
            <a:pPr lvl="1"/>
            <a:r>
              <a:rPr lang="en-US" dirty="0"/>
              <a:t>For example, trucks dominate traffic during late-night hours</a:t>
            </a:r>
          </a:p>
          <a:p>
            <a:pPr lvl="1"/>
            <a:r>
              <a:rPr lang="en-US" dirty="0"/>
              <a:t>FFS for these sites can be calculated as speed limit + 5 mph</a:t>
            </a:r>
          </a:p>
        </p:txBody>
      </p:sp>
      <p:pic>
        <p:nvPicPr>
          <p:cNvPr id="4" name="Content Placeholder 3">
            <a:extLst>
              <a:ext uri="{FF2B5EF4-FFF2-40B4-BE49-F238E27FC236}">
                <a16:creationId xmlns:a16="http://schemas.microsoft.com/office/drawing/2014/main" id="{D9EC6194-1C2B-4ED1-B1EE-AA97C860E76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4091" b="2708"/>
          <a:stretch>
            <a:fillRect/>
          </a:stretch>
        </p:blipFill>
        <p:spPr>
          <a:xfrm>
            <a:off x="1638729" y="3341895"/>
            <a:ext cx="5008652" cy="2300463"/>
          </a:xfrm>
          <a:prstGeom prst="rect">
            <a:avLst/>
          </a:prstGeom>
        </p:spPr>
      </p:pic>
      <p:cxnSp>
        <p:nvCxnSpPr>
          <p:cNvPr id="6" name="Straight Connector 5">
            <a:extLst>
              <a:ext uri="{FF2B5EF4-FFF2-40B4-BE49-F238E27FC236}">
                <a16:creationId xmlns:a16="http://schemas.microsoft.com/office/drawing/2014/main" id="{55CDEED3-D7D2-45CC-B8B9-51A94135372A}"/>
              </a:ext>
            </a:extLst>
          </p:cNvPr>
          <p:cNvCxnSpPr/>
          <p:nvPr/>
        </p:nvCxnSpPr>
        <p:spPr>
          <a:xfrm>
            <a:off x="2260315" y="3667874"/>
            <a:ext cx="729465"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70F4CCE-2C1B-4F3A-AE50-1CEDB8565086}"/>
              </a:ext>
            </a:extLst>
          </p:cNvPr>
          <p:cNvSpPr txBox="1"/>
          <p:nvPr/>
        </p:nvSpPr>
        <p:spPr>
          <a:xfrm>
            <a:off x="217317" y="3483208"/>
            <a:ext cx="1732205" cy="369332"/>
          </a:xfrm>
          <a:prstGeom prst="rect">
            <a:avLst/>
          </a:prstGeom>
          <a:noFill/>
        </p:spPr>
        <p:txBody>
          <a:bodyPr wrap="none" rtlCol="0">
            <a:spAutoFit/>
          </a:bodyPr>
          <a:lstStyle/>
          <a:p>
            <a:r>
              <a:rPr lang="en-US" dirty="0">
                <a:solidFill>
                  <a:srgbClr val="FF0000"/>
                </a:solidFill>
              </a:rPr>
              <a:t>Average speed</a:t>
            </a:r>
          </a:p>
        </p:txBody>
      </p:sp>
      <p:sp>
        <p:nvSpPr>
          <p:cNvPr id="8" name="TextBox 7">
            <a:extLst>
              <a:ext uri="{FF2B5EF4-FFF2-40B4-BE49-F238E27FC236}">
                <a16:creationId xmlns:a16="http://schemas.microsoft.com/office/drawing/2014/main" id="{17A60993-B7D2-44A7-85ED-46902CB547B2}"/>
              </a:ext>
            </a:extLst>
          </p:cNvPr>
          <p:cNvSpPr txBox="1"/>
          <p:nvPr/>
        </p:nvSpPr>
        <p:spPr>
          <a:xfrm>
            <a:off x="202018" y="3970510"/>
            <a:ext cx="1300356" cy="523220"/>
          </a:xfrm>
          <a:prstGeom prst="rect">
            <a:avLst/>
          </a:prstGeom>
          <a:noFill/>
        </p:spPr>
        <p:txBody>
          <a:bodyPr wrap="none" rtlCol="0">
            <a:spAutoFit/>
          </a:bodyPr>
          <a:lstStyle/>
          <a:p>
            <a:r>
              <a:rPr lang="en-US" sz="1400" dirty="0">
                <a:solidFill>
                  <a:srgbClr val="FF0000"/>
                </a:solidFill>
              </a:rPr>
              <a:t>Possible truck</a:t>
            </a:r>
            <a:br>
              <a:rPr lang="en-US" sz="1400" dirty="0">
                <a:solidFill>
                  <a:srgbClr val="FF0000"/>
                </a:solidFill>
              </a:rPr>
            </a:br>
            <a:r>
              <a:rPr lang="en-US" sz="1400" dirty="0">
                <a:solidFill>
                  <a:srgbClr val="FF0000"/>
                </a:solidFill>
              </a:rPr>
              <a:t>effects</a:t>
            </a:r>
          </a:p>
        </p:txBody>
      </p:sp>
      <p:cxnSp>
        <p:nvCxnSpPr>
          <p:cNvPr id="10" name="Straight Arrow Connector 9">
            <a:extLst>
              <a:ext uri="{FF2B5EF4-FFF2-40B4-BE49-F238E27FC236}">
                <a16:creationId xmlns:a16="http://schemas.microsoft.com/office/drawing/2014/main" id="{B46B5532-ACCD-4892-AE74-D0AED62FF0B1}"/>
              </a:ext>
            </a:extLst>
          </p:cNvPr>
          <p:cNvCxnSpPr>
            <a:cxnSpLocks/>
            <a:stCxn id="8" idx="3"/>
          </p:cNvCxnSpPr>
          <p:nvPr/>
        </p:nvCxnSpPr>
        <p:spPr>
          <a:xfrm flipV="1">
            <a:off x="1502374" y="3860558"/>
            <a:ext cx="757941" cy="37156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368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Determining Capacity from Sensor Data (1)</a:t>
            </a:r>
          </a:p>
        </p:txBody>
      </p:sp>
      <p:sp>
        <p:nvSpPr>
          <p:cNvPr id="3" name="Content Placeholder 2"/>
          <p:cNvSpPr>
            <a:spLocks noGrp="1"/>
          </p:cNvSpPr>
          <p:nvPr>
            <p:ph idx="1"/>
          </p:nvPr>
        </p:nvSpPr>
        <p:spPr>
          <a:xfrm>
            <a:off x="202018" y="1104634"/>
            <a:ext cx="8761227" cy="4418980"/>
          </a:xfrm>
        </p:spPr>
        <p:txBody>
          <a:bodyPr>
            <a:normAutofit/>
          </a:bodyPr>
          <a:lstStyle/>
          <a:p>
            <a:r>
              <a:rPr lang="en-US" dirty="0"/>
              <a:t>Observed throughput at a bottleneck varies from day to day</a:t>
            </a:r>
          </a:p>
          <a:p>
            <a:r>
              <a:rPr lang="en-US" dirty="0"/>
              <a:t>Identify breakdown events and recoveries</a:t>
            </a:r>
          </a:p>
          <a:p>
            <a:pPr lvl="1"/>
            <a:r>
              <a:rPr lang="en-US" dirty="0"/>
              <a:t>Breakdown: speed drops</a:t>
            </a:r>
            <a:br>
              <a:rPr lang="en-US" dirty="0"/>
            </a:br>
            <a:r>
              <a:rPr lang="en-US" dirty="0"/>
              <a:t>below 75% of FFS</a:t>
            </a:r>
          </a:p>
          <a:p>
            <a:pPr lvl="1"/>
            <a:r>
              <a:rPr lang="en-US" dirty="0"/>
              <a:t>Recovery: speed climbs</a:t>
            </a:r>
            <a:br>
              <a:rPr lang="en-US" dirty="0"/>
            </a:br>
            <a:r>
              <a:rPr lang="en-US" dirty="0"/>
              <a:t>above 90% of FFS</a:t>
            </a:r>
          </a:p>
        </p:txBody>
      </p:sp>
      <p:pic>
        <p:nvPicPr>
          <p:cNvPr id="4" name="Picture 3" descr="Chart, line chart&#10;&#10;Description automatically generated">
            <a:extLst>
              <a:ext uri="{FF2B5EF4-FFF2-40B4-BE49-F238E27FC236}">
                <a16:creationId xmlns:a16="http://schemas.microsoft.com/office/drawing/2014/main" id="{C4272E00-0F5D-4540-818D-A2C0CC840FB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263776" y="2524992"/>
            <a:ext cx="4791025" cy="2998622"/>
          </a:xfrm>
          <a:prstGeom prst="rect">
            <a:avLst/>
          </a:prstGeom>
          <a:noFill/>
          <a:ln>
            <a:noFill/>
          </a:ln>
        </p:spPr>
      </p:pic>
      <p:sp>
        <p:nvSpPr>
          <p:cNvPr id="6" name="TextBox 5">
            <a:extLst>
              <a:ext uri="{FF2B5EF4-FFF2-40B4-BE49-F238E27FC236}">
                <a16:creationId xmlns:a16="http://schemas.microsoft.com/office/drawing/2014/main" id="{1FAC187D-6AC7-47E9-946E-F544176490AF}"/>
              </a:ext>
            </a:extLst>
          </p:cNvPr>
          <p:cNvSpPr txBox="1"/>
          <p:nvPr/>
        </p:nvSpPr>
        <p:spPr>
          <a:xfrm>
            <a:off x="4582631" y="5306416"/>
            <a:ext cx="1338828" cy="369332"/>
          </a:xfrm>
          <a:prstGeom prst="rect">
            <a:avLst/>
          </a:prstGeom>
          <a:noFill/>
        </p:spPr>
        <p:txBody>
          <a:bodyPr wrap="none" rtlCol="0">
            <a:spAutoFit/>
          </a:bodyPr>
          <a:lstStyle/>
          <a:p>
            <a:r>
              <a:rPr lang="en-US" dirty="0">
                <a:solidFill>
                  <a:srgbClr val="FF0000"/>
                </a:solidFill>
              </a:rPr>
              <a:t>Breakdown</a:t>
            </a:r>
          </a:p>
        </p:txBody>
      </p:sp>
      <p:sp>
        <p:nvSpPr>
          <p:cNvPr id="7" name="TextBox 6">
            <a:extLst>
              <a:ext uri="{FF2B5EF4-FFF2-40B4-BE49-F238E27FC236}">
                <a16:creationId xmlns:a16="http://schemas.microsoft.com/office/drawing/2014/main" id="{81104944-B00B-443D-8BA6-9E3E0EA453CC}"/>
              </a:ext>
            </a:extLst>
          </p:cNvPr>
          <p:cNvSpPr txBox="1"/>
          <p:nvPr/>
        </p:nvSpPr>
        <p:spPr>
          <a:xfrm>
            <a:off x="7603154" y="2079593"/>
            <a:ext cx="1159292" cy="369332"/>
          </a:xfrm>
          <a:prstGeom prst="rect">
            <a:avLst/>
          </a:prstGeom>
          <a:noFill/>
        </p:spPr>
        <p:txBody>
          <a:bodyPr wrap="none" rtlCol="0">
            <a:spAutoFit/>
          </a:bodyPr>
          <a:lstStyle/>
          <a:p>
            <a:r>
              <a:rPr lang="en-US" dirty="0">
                <a:solidFill>
                  <a:srgbClr val="FF0000"/>
                </a:solidFill>
              </a:rPr>
              <a:t>Recovery</a:t>
            </a:r>
          </a:p>
        </p:txBody>
      </p:sp>
      <p:cxnSp>
        <p:nvCxnSpPr>
          <p:cNvPr id="8" name="Straight Arrow Connector 7">
            <a:extLst>
              <a:ext uri="{FF2B5EF4-FFF2-40B4-BE49-F238E27FC236}">
                <a16:creationId xmlns:a16="http://schemas.microsoft.com/office/drawing/2014/main" id="{03B49F18-C115-4674-BB93-D1AC1992A2B3}"/>
              </a:ext>
            </a:extLst>
          </p:cNvPr>
          <p:cNvCxnSpPr>
            <a:cxnSpLocks/>
          </p:cNvCxnSpPr>
          <p:nvPr/>
        </p:nvCxnSpPr>
        <p:spPr>
          <a:xfrm flipV="1">
            <a:off x="5921459" y="4610366"/>
            <a:ext cx="737829" cy="8818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5DCB404-7EB8-413C-9AF6-A84FE79A685F}"/>
              </a:ext>
            </a:extLst>
          </p:cNvPr>
          <p:cNvCxnSpPr>
            <a:cxnSpLocks/>
          </p:cNvCxnSpPr>
          <p:nvPr/>
        </p:nvCxnSpPr>
        <p:spPr>
          <a:xfrm>
            <a:off x="8170089" y="2486959"/>
            <a:ext cx="275268" cy="48227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3870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Determining Capacity from Sensor Data (2)</a:t>
            </a:r>
          </a:p>
        </p:txBody>
      </p:sp>
      <p:sp>
        <p:nvSpPr>
          <p:cNvPr id="3" name="Content Placeholder 2"/>
          <p:cNvSpPr>
            <a:spLocks noGrp="1"/>
          </p:cNvSpPr>
          <p:nvPr>
            <p:ph idx="1"/>
          </p:nvPr>
        </p:nvSpPr>
        <p:spPr>
          <a:xfrm>
            <a:off x="202018" y="1104634"/>
            <a:ext cx="8761227" cy="4418980"/>
          </a:xfrm>
        </p:spPr>
        <p:txBody>
          <a:bodyPr>
            <a:normAutofit/>
          </a:bodyPr>
          <a:lstStyle/>
          <a:p>
            <a:r>
              <a:rPr lang="en-US" dirty="0"/>
              <a:t>Uncongested flow rates put into bins of 100 </a:t>
            </a:r>
            <a:r>
              <a:rPr lang="en-US" dirty="0" err="1"/>
              <a:t>veh</a:t>
            </a:r>
            <a:r>
              <a:rPr lang="en-US" dirty="0"/>
              <a:t>/h/ln</a:t>
            </a:r>
          </a:p>
          <a:p>
            <a:r>
              <a:rPr lang="en-US" dirty="0"/>
              <a:t>Pre-breakdown flows put into bins of 100 </a:t>
            </a:r>
            <a:r>
              <a:rPr lang="en-US" dirty="0" err="1"/>
              <a:t>veh</a:t>
            </a:r>
            <a:r>
              <a:rPr lang="en-US" dirty="0"/>
              <a:t>/h/ln</a:t>
            </a:r>
          </a:p>
          <a:p>
            <a:r>
              <a:rPr lang="en-US" dirty="0"/>
              <a:t>Average flow rate calculated for each bin</a:t>
            </a:r>
          </a:p>
        </p:txBody>
      </p:sp>
      <p:pic>
        <p:nvPicPr>
          <p:cNvPr id="4" name="Picture 3" descr="Chart, line chart&#10;&#10;Description automatically generated">
            <a:extLst>
              <a:ext uri="{FF2B5EF4-FFF2-40B4-BE49-F238E27FC236}">
                <a16:creationId xmlns:a16="http://schemas.microsoft.com/office/drawing/2014/main" id="{C4272E00-0F5D-4540-818D-A2C0CC840FB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263776" y="2524992"/>
            <a:ext cx="4791025" cy="2998622"/>
          </a:xfrm>
          <a:prstGeom prst="rect">
            <a:avLst/>
          </a:prstGeom>
          <a:noFill/>
          <a:ln>
            <a:noFill/>
          </a:ln>
        </p:spPr>
      </p:pic>
      <p:sp>
        <p:nvSpPr>
          <p:cNvPr id="6" name="TextBox 5">
            <a:extLst>
              <a:ext uri="{FF2B5EF4-FFF2-40B4-BE49-F238E27FC236}">
                <a16:creationId xmlns:a16="http://schemas.microsoft.com/office/drawing/2014/main" id="{1FAC187D-6AC7-47E9-946E-F544176490AF}"/>
              </a:ext>
            </a:extLst>
          </p:cNvPr>
          <p:cNvSpPr txBox="1"/>
          <p:nvPr/>
        </p:nvSpPr>
        <p:spPr>
          <a:xfrm>
            <a:off x="4582631" y="5306416"/>
            <a:ext cx="1338828" cy="369332"/>
          </a:xfrm>
          <a:prstGeom prst="rect">
            <a:avLst/>
          </a:prstGeom>
          <a:noFill/>
        </p:spPr>
        <p:txBody>
          <a:bodyPr wrap="none" rtlCol="0">
            <a:spAutoFit/>
          </a:bodyPr>
          <a:lstStyle/>
          <a:p>
            <a:r>
              <a:rPr lang="en-US" dirty="0">
                <a:solidFill>
                  <a:srgbClr val="FF0000"/>
                </a:solidFill>
              </a:rPr>
              <a:t>Breakdown</a:t>
            </a:r>
          </a:p>
        </p:txBody>
      </p:sp>
      <p:sp>
        <p:nvSpPr>
          <p:cNvPr id="7" name="TextBox 6">
            <a:extLst>
              <a:ext uri="{FF2B5EF4-FFF2-40B4-BE49-F238E27FC236}">
                <a16:creationId xmlns:a16="http://schemas.microsoft.com/office/drawing/2014/main" id="{81104944-B00B-443D-8BA6-9E3E0EA453CC}"/>
              </a:ext>
            </a:extLst>
          </p:cNvPr>
          <p:cNvSpPr txBox="1"/>
          <p:nvPr/>
        </p:nvSpPr>
        <p:spPr>
          <a:xfrm>
            <a:off x="7603154" y="2079593"/>
            <a:ext cx="1159292" cy="369332"/>
          </a:xfrm>
          <a:prstGeom prst="rect">
            <a:avLst/>
          </a:prstGeom>
          <a:noFill/>
        </p:spPr>
        <p:txBody>
          <a:bodyPr wrap="none" rtlCol="0">
            <a:spAutoFit/>
          </a:bodyPr>
          <a:lstStyle/>
          <a:p>
            <a:r>
              <a:rPr lang="en-US" dirty="0">
                <a:solidFill>
                  <a:srgbClr val="FF0000"/>
                </a:solidFill>
              </a:rPr>
              <a:t>Recovery</a:t>
            </a:r>
          </a:p>
        </p:txBody>
      </p:sp>
      <p:cxnSp>
        <p:nvCxnSpPr>
          <p:cNvPr id="8" name="Straight Arrow Connector 7">
            <a:extLst>
              <a:ext uri="{FF2B5EF4-FFF2-40B4-BE49-F238E27FC236}">
                <a16:creationId xmlns:a16="http://schemas.microsoft.com/office/drawing/2014/main" id="{03B49F18-C115-4674-BB93-D1AC1992A2B3}"/>
              </a:ext>
            </a:extLst>
          </p:cNvPr>
          <p:cNvCxnSpPr>
            <a:cxnSpLocks/>
          </p:cNvCxnSpPr>
          <p:nvPr/>
        </p:nvCxnSpPr>
        <p:spPr>
          <a:xfrm flipV="1">
            <a:off x="5921459" y="4610366"/>
            <a:ext cx="737829" cy="8818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5DCB404-7EB8-413C-9AF6-A84FE79A685F}"/>
              </a:ext>
            </a:extLst>
          </p:cNvPr>
          <p:cNvCxnSpPr>
            <a:cxnSpLocks/>
          </p:cNvCxnSpPr>
          <p:nvPr/>
        </p:nvCxnSpPr>
        <p:spPr>
          <a:xfrm>
            <a:off x="8170089" y="2486959"/>
            <a:ext cx="275268" cy="48227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9C08106-546C-4E0B-991E-88A450C9FDD9}"/>
              </a:ext>
            </a:extLst>
          </p:cNvPr>
          <p:cNvSpPr txBox="1"/>
          <p:nvPr/>
        </p:nvSpPr>
        <p:spPr>
          <a:xfrm>
            <a:off x="1669408" y="4762500"/>
            <a:ext cx="2685351" cy="369332"/>
          </a:xfrm>
          <a:prstGeom prst="rect">
            <a:avLst/>
          </a:prstGeom>
          <a:noFill/>
        </p:spPr>
        <p:txBody>
          <a:bodyPr wrap="none" rtlCol="0">
            <a:spAutoFit/>
          </a:bodyPr>
          <a:lstStyle/>
          <a:p>
            <a:r>
              <a:rPr lang="en-US" dirty="0">
                <a:solidFill>
                  <a:srgbClr val="FF0000"/>
                </a:solidFill>
              </a:rPr>
              <a:t>Pre-breakdown flow rate</a:t>
            </a:r>
          </a:p>
        </p:txBody>
      </p:sp>
      <p:cxnSp>
        <p:nvCxnSpPr>
          <p:cNvPr id="15" name="Straight Arrow Connector 14">
            <a:extLst>
              <a:ext uri="{FF2B5EF4-FFF2-40B4-BE49-F238E27FC236}">
                <a16:creationId xmlns:a16="http://schemas.microsoft.com/office/drawing/2014/main" id="{073705CC-2998-479D-BEF5-D7E3105D4D09}"/>
              </a:ext>
            </a:extLst>
          </p:cNvPr>
          <p:cNvCxnSpPr>
            <a:cxnSpLocks/>
            <a:stCxn id="14" idx="3"/>
          </p:cNvCxnSpPr>
          <p:nvPr/>
        </p:nvCxnSpPr>
        <p:spPr>
          <a:xfrm flipV="1">
            <a:off x="4354759" y="3908718"/>
            <a:ext cx="2169331" cy="103844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B494F8A-049D-4C14-BFCA-9FCA389A465B}"/>
              </a:ext>
            </a:extLst>
          </p:cNvPr>
          <p:cNvSpPr txBox="1"/>
          <p:nvPr/>
        </p:nvSpPr>
        <p:spPr>
          <a:xfrm>
            <a:off x="1224019" y="4241034"/>
            <a:ext cx="2595582" cy="369332"/>
          </a:xfrm>
          <a:prstGeom prst="rect">
            <a:avLst/>
          </a:prstGeom>
          <a:noFill/>
        </p:spPr>
        <p:txBody>
          <a:bodyPr wrap="none" rtlCol="0">
            <a:spAutoFit/>
          </a:bodyPr>
          <a:lstStyle/>
          <a:p>
            <a:r>
              <a:rPr lang="en-US" dirty="0">
                <a:solidFill>
                  <a:srgbClr val="FF0000"/>
                </a:solidFill>
              </a:rPr>
              <a:t>Uncongested flow rates</a:t>
            </a:r>
          </a:p>
        </p:txBody>
      </p:sp>
      <p:sp>
        <p:nvSpPr>
          <p:cNvPr id="19" name="Right Brace 18">
            <a:extLst>
              <a:ext uri="{FF2B5EF4-FFF2-40B4-BE49-F238E27FC236}">
                <a16:creationId xmlns:a16="http://schemas.microsoft.com/office/drawing/2014/main" id="{07984B57-487C-4D5B-8297-5E43C7708F11}"/>
              </a:ext>
            </a:extLst>
          </p:cNvPr>
          <p:cNvSpPr/>
          <p:nvPr/>
        </p:nvSpPr>
        <p:spPr>
          <a:xfrm rot="5400000">
            <a:off x="5453441" y="3002458"/>
            <a:ext cx="333044" cy="1479479"/>
          </a:xfrm>
          <a:prstGeom prst="righ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Arrow Connector 19">
            <a:extLst>
              <a:ext uri="{FF2B5EF4-FFF2-40B4-BE49-F238E27FC236}">
                <a16:creationId xmlns:a16="http://schemas.microsoft.com/office/drawing/2014/main" id="{28349A8A-46C1-4410-991B-7C3D3AB9B65F}"/>
              </a:ext>
            </a:extLst>
          </p:cNvPr>
          <p:cNvCxnSpPr>
            <a:cxnSpLocks/>
          </p:cNvCxnSpPr>
          <p:nvPr/>
        </p:nvCxnSpPr>
        <p:spPr>
          <a:xfrm flipV="1">
            <a:off x="3750066" y="3924621"/>
            <a:ext cx="1756958" cy="50332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70527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Determining Capacity from Sensor Data (3)</a:t>
            </a:r>
          </a:p>
        </p:txBody>
      </p:sp>
      <p:sp>
        <p:nvSpPr>
          <p:cNvPr id="3" name="Content Placeholder 2"/>
          <p:cNvSpPr>
            <a:spLocks noGrp="1"/>
          </p:cNvSpPr>
          <p:nvPr>
            <p:ph idx="1"/>
          </p:nvPr>
        </p:nvSpPr>
        <p:spPr>
          <a:xfrm>
            <a:off x="202018" y="1104634"/>
            <a:ext cx="8761227" cy="4418980"/>
          </a:xfrm>
        </p:spPr>
        <p:txBody>
          <a:bodyPr>
            <a:normAutofit/>
          </a:bodyPr>
          <a:lstStyle/>
          <a:p>
            <a:r>
              <a:rPr lang="en-US" dirty="0"/>
              <a:t>Calculate breakdown probability for each bin</a:t>
            </a:r>
          </a:p>
          <a:p>
            <a:pPr lvl="1"/>
            <a:r>
              <a:rPr lang="en-US" dirty="0"/>
              <a:t>Count of pre-breakdown events / count of uncongested events</a:t>
            </a:r>
          </a:p>
          <a:p>
            <a:r>
              <a:rPr lang="en-US" dirty="0"/>
              <a:t>Weibull distribution parameters </a:t>
            </a:r>
            <a:r>
              <a:rPr lang="el-GR" dirty="0"/>
              <a:t>α</a:t>
            </a:r>
            <a:r>
              <a:rPr lang="da-DK" dirty="0"/>
              <a:t> and </a:t>
            </a:r>
            <a:r>
              <a:rPr lang="el-GR" dirty="0"/>
              <a:t>β</a:t>
            </a:r>
            <a:r>
              <a:rPr lang="da-DK" dirty="0"/>
              <a:t> </a:t>
            </a:r>
            <a:r>
              <a:rPr lang="en-US" dirty="0"/>
              <a:t>estimated from average flow rates and breakdown probability, for bins with &gt;1,000 </a:t>
            </a:r>
            <a:r>
              <a:rPr lang="en-US" dirty="0" err="1"/>
              <a:t>veh</a:t>
            </a:r>
            <a:r>
              <a:rPr lang="en-US" dirty="0"/>
              <a:t>/h</a:t>
            </a:r>
          </a:p>
          <a:p>
            <a:r>
              <a:rPr lang="en-US" dirty="0"/>
              <a:t> </a:t>
            </a:r>
          </a:p>
          <a:p>
            <a:pPr lvl="1"/>
            <a:r>
              <a:rPr lang="en-US" dirty="0"/>
              <a:t>λ = acceptance rate of breakdown</a:t>
            </a:r>
            <a:br>
              <a:rPr lang="en-US" dirty="0"/>
            </a:br>
            <a:r>
              <a:rPr lang="en-US" dirty="0"/>
              <a:t>(HCM recommends 15%)</a:t>
            </a:r>
          </a:p>
          <a:p>
            <a:pPr marL="0" indent="0">
              <a:buNone/>
            </a:pPr>
            <a:endParaRPr lang="en-US" dirty="0"/>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6721479-1B0E-42D8-A029-EDF19C64CC88}"/>
                  </a:ext>
                </a:extLst>
              </p:cNvPr>
              <p:cNvSpPr txBox="1"/>
              <p:nvPr/>
            </p:nvSpPr>
            <p:spPr>
              <a:xfrm>
                <a:off x="87331" y="3783425"/>
                <a:ext cx="4042881" cy="44153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𝐶𝑎𝑝𝑎𝑐𝑖𝑡𝑦</m:t>
                      </m:r>
                      <m:r>
                        <a:rPr lang="en-US" i="0">
                          <a:latin typeface="Cambria Math" panose="02040503050406030204" pitchFamily="18" charset="0"/>
                        </a:rPr>
                        <m:t>=</m:t>
                      </m:r>
                      <m:r>
                        <a:rPr lang="en-US" i="1">
                          <a:latin typeface="Cambria Math" panose="02040503050406030204" pitchFamily="18" charset="0"/>
                        </a:rPr>
                        <m:t>𝛼</m:t>
                      </m:r>
                      <m:r>
                        <a:rPr lang="en-US" i="0">
                          <a:latin typeface="Cambria Math" panose="02040503050406030204" pitchFamily="18" charset="0"/>
                        </a:rPr>
                        <m:t>∗</m:t>
                      </m:r>
                      <m:rad>
                        <m:radPr>
                          <m:ctrlPr>
                            <a:rPr lang="en-US" i="1">
                              <a:solidFill>
                                <a:srgbClr val="836967"/>
                              </a:solidFill>
                              <a:latin typeface="Cambria Math" panose="02040503050406030204" pitchFamily="18" charset="0"/>
                            </a:rPr>
                          </m:ctrlPr>
                        </m:radPr>
                        <m:deg>
                          <m:r>
                            <a:rPr lang="en-US" i="1">
                              <a:latin typeface="Cambria Math" panose="02040503050406030204" pitchFamily="18" charset="0"/>
                            </a:rPr>
                            <m:t>𝛽</m:t>
                          </m:r>
                        </m:deg>
                        <m:e>
                          <m:r>
                            <a:rPr lang="en-US" i="0">
                              <a:latin typeface="Cambria Math" panose="02040503050406030204" pitchFamily="18" charset="0"/>
                            </a:rPr>
                            <m:t>−</m:t>
                          </m:r>
                          <m:func>
                            <m:funcPr>
                              <m:ctrlPr>
                                <a:rPr lang="en-US" i="1">
                                  <a:latin typeface="Cambria Math" panose="02040503050406030204" pitchFamily="18" charset="0"/>
                                </a:rPr>
                              </m:ctrlPr>
                            </m:funcPr>
                            <m:fName>
                              <m:r>
                                <m:rPr>
                                  <m:sty m:val="p"/>
                                </m:rPr>
                                <a:rPr lang="en-US" i="0">
                                  <a:latin typeface="Cambria Math" panose="02040503050406030204" pitchFamily="18" charset="0"/>
                                </a:rPr>
                                <m:t>ln</m:t>
                              </m:r>
                            </m:fName>
                            <m:e>
                              <m:d>
                                <m:dPr>
                                  <m:ctrlPr>
                                    <a:rPr lang="en-US" i="1">
                                      <a:solidFill>
                                        <a:srgbClr val="836967"/>
                                      </a:solidFill>
                                      <a:latin typeface="Cambria Math" panose="02040503050406030204" pitchFamily="18" charset="0"/>
                                    </a:rPr>
                                  </m:ctrlPr>
                                </m:dPr>
                                <m:e>
                                  <m:r>
                                    <a:rPr lang="en-US" i="0">
                                      <a:latin typeface="Cambria Math" panose="02040503050406030204" pitchFamily="18" charset="0"/>
                                    </a:rPr>
                                    <m:t>1−</m:t>
                                  </m:r>
                                  <m:r>
                                    <a:rPr lang="en-US" i="1">
                                      <a:latin typeface="Cambria Math" panose="02040503050406030204" pitchFamily="18" charset="0"/>
                                    </a:rPr>
                                    <m:t>𝜆</m:t>
                                  </m:r>
                                </m:e>
                              </m:d>
                            </m:e>
                          </m:func>
                        </m:e>
                      </m:rad>
                    </m:oMath>
                  </m:oMathPara>
                </a14:m>
                <a:endParaRPr lang="en-US" dirty="0"/>
              </a:p>
            </p:txBody>
          </p:sp>
        </mc:Choice>
        <mc:Fallback xmlns="">
          <p:sp>
            <p:nvSpPr>
              <p:cNvPr id="16" name="TextBox 15">
                <a:extLst>
                  <a:ext uri="{FF2B5EF4-FFF2-40B4-BE49-F238E27FC236}">
                    <a16:creationId xmlns:a16="http://schemas.microsoft.com/office/drawing/2014/main" id="{06721479-1B0E-42D8-A029-EDF19C64CC88}"/>
                  </a:ext>
                </a:extLst>
              </p:cNvPr>
              <p:cNvSpPr txBox="1">
                <a:spLocks noRot="1" noChangeAspect="1" noMove="1" noResize="1" noEditPoints="1" noAdjustHandles="1" noChangeArrowheads="1" noChangeShapeType="1" noTextEdit="1"/>
              </p:cNvSpPr>
              <p:nvPr/>
            </p:nvSpPr>
            <p:spPr>
              <a:xfrm>
                <a:off x="87331" y="3783425"/>
                <a:ext cx="4042881" cy="441531"/>
              </a:xfrm>
              <a:prstGeom prst="rect">
                <a:avLst/>
              </a:prstGeom>
              <a:blipFill>
                <a:blip r:embed="rId2"/>
                <a:stretch>
                  <a:fillRect b="-11111"/>
                </a:stretch>
              </a:blipFill>
            </p:spPr>
            <p:txBody>
              <a:bodyPr/>
              <a:lstStyle/>
              <a:p>
                <a:r>
                  <a:rPr lang="en-US">
                    <a:noFill/>
                  </a:rPr>
                  <a:t> </a:t>
                </a:r>
              </a:p>
            </p:txBody>
          </p:sp>
        </mc:Fallback>
      </mc:AlternateContent>
    </p:spTree>
    <p:extLst>
      <p:ext uri="{BB962C8B-B14F-4D97-AF65-F5344CB8AC3E}">
        <p14:creationId xmlns:p14="http://schemas.microsoft.com/office/powerpoint/2010/main" val="3600095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244DF8-8224-4568-BD37-C1BFA4CB080F}"/>
              </a:ext>
            </a:extLst>
          </p:cNvPr>
          <p:cNvPicPr>
            <a:picLocks noChangeAspect="1"/>
          </p:cNvPicPr>
          <p:nvPr/>
        </p:nvPicPr>
        <p:blipFill rotWithShape="1">
          <a:blip r:embed="rId2">
            <a:alphaModFix amt="35000"/>
          </a:blip>
          <a:srcRect t="16925" b="14839"/>
          <a:stretch/>
        </p:blipFill>
        <p:spPr>
          <a:xfrm>
            <a:off x="375122" y="804291"/>
            <a:ext cx="8212931" cy="4203213"/>
          </a:xfrm>
          <a:prstGeom prst="rect">
            <a:avLst/>
          </a:prstGeom>
        </p:spPr>
      </p:pic>
      <p:sp>
        <p:nvSpPr>
          <p:cNvPr id="33" name="Rectangle 32"/>
          <p:cNvSpPr/>
          <p:nvPr/>
        </p:nvSpPr>
        <p:spPr>
          <a:xfrm>
            <a:off x="0" y="0"/>
            <a:ext cx="9144000" cy="914400"/>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34" name="Straight Connector 33"/>
          <p:cNvCxnSpPr/>
          <p:nvPr/>
        </p:nvCxnSpPr>
        <p:spPr>
          <a:xfrm>
            <a:off x="0" y="707496"/>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Date Placeholder 3"/>
          <p:cNvSpPr txBox="1">
            <a:spLocks/>
          </p:cNvSpPr>
          <p:nvPr/>
        </p:nvSpPr>
        <p:spPr>
          <a:xfrm>
            <a:off x="6832212" y="555360"/>
            <a:ext cx="1695127" cy="304271"/>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t>DATE </a:t>
            </a:r>
            <a:r>
              <a:rPr lang="en-US" sz="1200" b="1" dirty="0"/>
              <a:t>7/22/2022</a:t>
            </a:r>
          </a:p>
        </p:txBody>
      </p:sp>
      <p:sp>
        <p:nvSpPr>
          <p:cNvPr id="37" name="Title 1"/>
          <p:cNvSpPr txBox="1">
            <a:spLocks/>
          </p:cNvSpPr>
          <p:nvPr/>
        </p:nvSpPr>
        <p:spPr>
          <a:xfrm>
            <a:off x="452807" y="3151682"/>
            <a:ext cx="7772400" cy="1225021"/>
          </a:xfrm>
          <a:prstGeom prst="rect">
            <a:avLst/>
          </a:prstGeom>
        </p:spPr>
        <p:txBody>
          <a:bodyPr anchor="b">
            <a:noAutofit/>
          </a:bodyPr>
          <a:lstStyle>
            <a:lvl1pPr algn="l" defTabSz="914400" rtl="0" eaLnBrk="1" latinLnBrk="0" hangingPunct="1">
              <a:spcBef>
                <a:spcPct val="0"/>
              </a:spcBef>
              <a:buNone/>
              <a:defRPr sz="4400" b="1" kern="1200" cap="all" baseline="0">
                <a:solidFill>
                  <a:schemeClr val="bg2"/>
                </a:solidFill>
                <a:effectLst>
                  <a:outerShdw blurRad="38100" dist="38100" dir="2700000" algn="tl">
                    <a:srgbClr val="000000">
                      <a:alpha val="43137"/>
                    </a:srgbClr>
                  </a:outerShdw>
                </a:effectLst>
                <a:latin typeface="Arial Black" panose="020B0A04020102020204" pitchFamily="34" charset="0"/>
                <a:ea typeface="+mj-ea"/>
                <a:cs typeface="+mj-cs"/>
              </a:defRPr>
            </a:lvl1pPr>
          </a:lstStyle>
          <a:p>
            <a:pPr>
              <a:lnSpc>
                <a:spcPts val="4400"/>
              </a:lnSpc>
            </a:pPr>
            <a:r>
              <a:rPr lang="en-US" dirty="0"/>
              <a:t>NCHRP 07-26:</a:t>
            </a:r>
            <a:br>
              <a:rPr lang="en-US" dirty="0"/>
            </a:br>
            <a:r>
              <a:rPr lang="en-US" dirty="0"/>
              <a:t>NEW HCM </a:t>
            </a:r>
          </a:p>
          <a:p>
            <a:pPr>
              <a:lnSpc>
                <a:spcPts val="4400"/>
              </a:lnSpc>
            </a:pPr>
            <a:r>
              <a:rPr lang="en-US" dirty="0"/>
              <a:t>MERGE, Diverge </a:t>
            </a:r>
          </a:p>
          <a:p>
            <a:pPr>
              <a:lnSpc>
                <a:spcPts val="4400"/>
              </a:lnSpc>
            </a:pPr>
            <a:r>
              <a:rPr lang="en-US" dirty="0"/>
              <a:t>&amp; WEAVING Methods</a:t>
            </a:r>
            <a:br>
              <a:rPr lang="en-US" dirty="0"/>
            </a:br>
            <a:endParaRPr lang="en-US" dirty="0"/>
          </a:p>
        </p:txBody>
      </p:sp>
      <p:sp>
        <p:nvSpPr>
          <p:cNvPr id="38" name="Rectangle 37"/>
          <p:cNvSpPr/>
          <p:nvPr/>
        </p:nvSpPr>
        <p:spPr>
          <a:xfrm>
            <a:off x="7711424" y="7756565"/>
            <a:ext cx="4235252" cy="243587"/>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39" name="Freeform 20"/>
          <p:cNvSpPr>
            <a:spLocks/>
          </p:cNvSpPr>
          <p:nvPr/>
        </p:nvSpPr>
        <p:spPr bwMode="auto">
          <a:xfrm>
            <a:off x="5188624" y="5073799"/>
            <a:ext cx="3974671" cy="673100"/>
          </a:xfrm>
          <a:custGeom>
            <a:avLst/>
            <a:gdLst>
              <a:gd name="T0" fmla="*/ 3562 w 3562"/>
              <a:gd name="T1" fmla="*/ 424 h 424"/>
              <a:gd name="T2" fmla="*/ 3562 w 3562"/>
              <a:gd name="T3" fmla="*/ 0 h 424"/>
              <a:gd name="T4" fmla="*/ 178 w 3562"/>
              <a:gd name="T5" fmla="*/ 0 h 424"/>
              <a:gd name="T6" fmla="*/ 0 w 3562"/>
              <a:gd name="T7" fmla="*/ 424 h 424"/>
              <a:gd name="T8" fmla="*/ 3562 w 3562"/>
              <a:gd name="T9" fmla="*/ 424 h 424"/>
              <a:gd name="connsiteX0" fmla="*/ 10000 w 10162"/>
              <a:gd name="connsiteY0" fmla="*/ 10000 h 11358"/>
              <a:gd name="connsiteX1" fmla="*/ 10000 w 10162"/>
              <a:gd name="connsiteY1" fmla="*/ 0 h 11358"/>
              <a:gd name="connsiteX2" fmla="*/ 500 w 10162"/>
              <a:gd name="connsiteY2" fmla="*/ 0 h 11358"/>
              <a:gd name="connsiteX3" fmla="*/ 0 w 10162"/>
              <a:gd name="connsiteY3" fmla="*/ 10000 h 11358"/>
              <a:gd name="connsiteX4" fmla="*/ 10162 w 10162"/>
              <a:gd name="connsiteY4" fmla="*/ 11358 h 11358"/>
              <a:gd name="connsiteX0" fmla="*/ 10000 w 10000"/>
              <a:gd name="connsiteY0" fmla="*/ 10000 h 10000"/>
              <a:gd name="connsiteX1" fmla="*/ 10000 w 10000"/>
              <a:gd name="connsiteY1" fmla="*/ 0 h 10000"/>
              <a:gd name="connsiteX2" fmla="*/ 500 w 10000"/>
              <a:gd name="connsiteY2" fmla="*/ 0 h 10000"/>
              <a:gd name="connsiteX3" fmla="*/ 0 w 10000"/>
              <a:gd name="connsiteY3" fmla="*/ 10000 h 10000"/>
              <a:gd name="connsiteX0" fmla="*/ 10000 w 10000"/>
              <a:gd name="connsiteY0" fmla="*/ 0 h 10000"/>
              <a:gd name="connsiteX1" fmla="*/ 500 w 10000"/>
              <a:gd name="connsiteY1" fmla="*/ 0 h 10000"/>
              <a:gd name="connsiteX2" fmla="*/ 0 w 10000"/>
              <a:gd name="connsiteY2" fmla="*/ 10000 h 10000"/>
              <a:gd name="connsiteX0" fmla="*/ 7029 w 7029"/>
              <a:gd name="connsiteY0" fmla="*/ 0 h 10000"/>
              <a:gd name="connsiteX1" fmla="*/ 500 w 7029"/>
              <a:gd name="connsiteY1" fmla="*/ 0 h 10000"/>
              <a:gd name="connsiteX2" fmla="*/ 0 w 7029"/>
              <a:gd name="connsiteY2" fmla="*/ 10000 h 10000"/>
            </a:gdLst>
            <a:ahLst/>
            <a:cxnLst>
              <a:cxn ang="0">
                <a:pos x="connsiteX0" y="connsiteY0"/>
              </a:cxn>
              <a:cxn ang="0">
                <a:pos x="connsiteX1" y="connsiteY1"/>
              </a:cxn>
              <a:cxn ang="0">
                <a:pos x="connsiteX2" y="connsiteY2"/>
              </a:cxn>
            </a:cxnLst>
            <a:rect l="l" t="t" r="r" b="b"/>
            <a:pathLst>
              <a:path w="7029" h="10000">
                <a:moveTo>
                  <a:pt x="7029" y="0"/>
                </a:moveTo>
                <a:lnTo>
                  <a:pt x="500" y="0"/>
                </a:lnTo>
                <a:cubicBezTo>
                  <a:pt x="333" y="3333"/>
                  <a:pt x="167" y="6667"/>
                  <a:pt x="0" y="10000"/>
                </a:cubicBezTo>
              </a:path>
            </a:pathLst>
          </a:custGeom>
          <a:noFill/>
          <a:ln w="12700">
            <a:solidFill>
              <a:srgbClr val="33839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Date Placeholder 3">
            <a:extLst>
              <a:ext uri="{FF2B5EF4-FFF2-40B4-BE49-F238E27FC236}">
                <a16:creationId xmlns:a16="http://schemas.microsoft.com/office/drawing/2014/main" id="{563CE384-A237-4EDF-B1AA-E1F258C854B6}"/>
              </a:ext>
            </a:extLst>
          </p:cNvPr>
          <p:cNvSpPr txBox="1">
            <a:spLocks/>
          </p:cNvSpPr>
          <p:nvPr/>
        </p:nvSpPr>
        <p:spPr>
          <a:xfrm>
            <a:off x="225287" y="5106078"/>
            <a:ext cx="3545681" cy="304271"/>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t>Overview Presentation </a:t>
            </a:r>
          </a:p>
        </p:txBody>
      </p:sp>
      <p:sp>
        <p:nvSpPr>
          <p:cNvPr id="4" name="TextBox 3">
            <a:extLst>
              <a:ext uri="{FF2B5EF4-FFF2-40B4-BE49-F238E27FC236}">
                <a16:creationId xmlns:a16="http://schemas.microsoft.com/office/drawing/2014/main" id="{B4CA52EA-72E1-46B7-9811-9C8FE40354E7}"/>
              </a:ext>
            </a:extLst>
          </p:cNvPr>
          <p:cNvSpPr txBox="1"/>
          <p:nvPr/>
        </p:nvSpPr>
        <p:spPr>
          <a:xfrm rot="16200000">
            <a:off x="6741503" y="2827245"/>
            <a:ext cx="3923932" cy="230832"/>
          </a:xfrm>
          <a:prstGeom prst="rect">
            <a:avLst/>
          </a:prstGeom>
          <a:noFill/>
        </p:spPr>
        <p:txBody>
          <a:bodyPr wrap="square" rtlCol="0">
            <a:spAutoFit/>
          </a:bodyPr>
          <a:lstStyle/>
          <a:p>
            <a:r>
              <a:rPr lang="en-US" sz="900" dirty="0"/>
              <a:t>http://www.crosscountryroads.com/</a:t>
            </a:r>
          </a:p>
        </p:txBody>
      </p:sp>
    </p:spTree>
    <p:extLst>
      <p:ext uri="{BB962C8B-B14F-4D97-AF65-F5344CB8AC3E}">
        <p14:creationId xmlns:p14="http://schemas.microsoft.com/office/powerpoint/2010/main" val="3238969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A6D186E7-0F06-4BE0-8EC8-4DCDBEA87880}"/>
              </a:ext>
            </a:extLst>
          </p:cNvPr>
          <p:cNvSpPr>
            <a:spLocks noGrp="1" noChangeArrowheads="1"/>
          </p:cNvSpPr>
          <p:nvPr>
            <p:ph type="title"/>
          </p:nvPr>
        </p:nvSpPr>
        <p:spPr/>
        <p:txBody>
          <a:bodyPr/>
          <a:lstStyle/>
          <a:p>
            <a:pPr eaLnBrk="1" hangingPunct="1"/>
            <a:r>
              <a:rPr lang="en-US" altLang="en-US" dirty="0"/>
              <a:t>Speed–Flow Relationship</a:t>
            </a:r>
          </a:p>
        </p:txBody>
      </p:sp>
      <p:pic>
        <p:nvPicPr>
          <p:cNvPr id="20483" name="Picture 3">
            <a:extLst>
              <a:ext uri="{FF2B5EF4-FFF2-40B4-BE49-F238E27FC236}">
                <a16:creationId xmlns:a16="http://schemas.microsoft.com/office/drawing/2014/main" id="{292AD9F6-FD0B-416A-9916-04397E5722D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3917" y="1242220"/>
            <a:ext cx="5334000" cy="3753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4">
            <a:extLst>
              <a:ext uri="{FF2B5EF4-FFF2-40B4-BE49-F238E27FC236}">
                <a16:creationId xmlns:a16="http://schemas.microsoft.com/office/drawing/2014/main" id="{31FDD0BD-4A3B-45F5-9DB4-95CB1558E883}"/>
              </a:ext>
            </a:extLst>
          </p:cNvPr>
          <p:cNvSpPr txBox="1">
            <a:spLocks noChangeArrowheads="1"/>
          </p:cNvSpPr>
          <p:nvPr/>
        </p:nvSpPr>
        <p:spPr bwMode="auto">
          <a:xfrm>
            <a:off x="5709617" y="2582909"/>
            <a:ext cx="2063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40000"/>
              </a:spcBef>
              <a:buClr>
                <a:schemeClr val="tx1"/>
              </a:buClr>
              <a:buFont typeface="Wingdings" panose="05000000000000000000" pitchFamily="2" charset="2"/>
              <a:buChar char="§"/>
              <a:defRPr sz="2800" b="1">
                <a:solidFill>
                  <a:schemeClr val="tx1"/>
                </a:solidFill>
                <a:latin typeface="Helvetica" panose="020B0604020202020204" pitchFamily="34" charset="0"/>
              </a:defRPr>
            </a:lvl1pPr>
            <a:lvl2pPr marL="742950" indent="-28575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2pPr>
            <a:lvl3pPr marL="1143000" indent="-22860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spcAft>
                <a:spcPts val="500"/>
              </a:spcAft>
              <a:buClrTx/>
              <a:buNone/>
            </a:pPr>
            <a:r>
              <a:rPr lang="en-US" altLang="en-US" sz="1800" b="0" dirty="0">
                <a:solidFill>
                  <a:srgbClr val="FF0000"/>
                </a:solidFill>
                <a:latin typeface="+mn-lt"/>
              </a:rPr>
              <a:t>Base capacity varies with FFS</a:t>
            </a:r>
          </a:p>
        </p:txBody>
      </p:sp>
      <p:cxnSp>
        <p:nvCxnSpPr>
          <p:cNvPr id="7" name="Straight Connector 6">
            <a:extLst>
              <a:ext uri="{FF2B5EF4-FFF2-40B4-BE49-F238E27FC236}">
                <a16:creationId xmlns:a16="http://schemas.microsoft.com/office/drawing/2014/main" id="{446D1879-F73B-4EA4-8E48-DDBDC380180A}"/>
              </a:ext>
            </a:extLst>
          </p:cNvPr>
          <p:cNvCxnSpPr>
            <a:cxnSpLocks/>
          </p:cNvCxnSpPr>
          <p:nvPr/>
        </p:nvCxnSpPr>
        <p:spPr>
          <a:xfrm>
            <a:off x="4101042" y="1472407"/>
            <a:ext cx="1776678" cy="1013354"/>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20486" name="TextBox 9">
            <a:extLst>
              <a:ext uri="{FF2B5EF4-FFF2-40B4-BE49-F238E27FC236}">
                <a16:creationId xmlns:a16="http://schemas.microsoft.com/office/drawing/2014/main" id="{AD60F470-BFA8-4956-B008-FB265A6E81DF}"/>
              </a:ext>
            </a:extLst>
          </p:cNvPr>
          <p:cNvSpPr txBox="1">
            <a:spLocks noChangeArrowheads="1"/>
          </p:cNvSpPr>
          <p:nvPr/>
        </p:nvSpPr>
        <p:spPr bwMode="auto">
          <a:xfrm>
            <a:off x="2672065" y="1007073"/>
            <a:ext cx="32056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40000"/>
              </a:spcBef>
              <a:buClr>
                <a:schemeClr val="tx1"/>
              </a:buClr>
              <a:buFont typeface="Wingdings" panose="05000000000000000000" pitchFamily="2" charset="2"/>
              <a:buChar char="§"/>
              <a:defRPr sz="2800" b="1">
                <a:solidFill>
                  <a:schemeClr val="tx1"/>
                </a:solidFill>
                <a:latin typeface="Helvetica" panose="020B0604020202020204" pitchFamily="34" charset="0"/>
              </a:defRPr>
            </a:lvl1pPr>
            <a:lvl2pPr marL="742950" indent="-28575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2pPr>
            <a:lvl3pPr marL="1143000" indent="-22860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spcAft>
                <a:spcPts val="500"/>
              </a:spcAft>
              <a:buClrTx/>
              <a:buNone/>
            </a:pPr>
            <a:r>
              <a:rPr lang="en-US" altLang="en-US" sz="1800" b="0" dirty="0">
                <a:solidFill>
                  <a:srgbClr val="FF0000"/>
                </a:solidFill>
                <a:latin typeface="+mn-lt"/>
              </a:rPr>
              <a:t>Breakpoint varies with FFS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lstStyle/>
          <a:p>
            <a:pPr eaLnBrk="1" hangingPunct="1"/>
            <a:r>
              <a:rPr lang="en-US" altLang="en-US" dirty="0"/>
              <a:t>Speed–Flow Curves</a:t>
            </a:r>
          </a:p>
        </p:txBody>
      </p:sp>
      <p:sp>
        <p:nvSpPr>
          <p:cNvPr id="3" name="Content Placeholder 2">
            <a:extLst>
              <a:ext uri="{FF2B5EF4-FFF2-40B4-BE49-F238E27FC236}">
                <a16:creationId xmlns:a16="http://schemas.microsoft.com/office/drawing/2014/main" id="{8B8523CA-8950-4765-8313-2AEB2FAB4381}"/>
              </a:ext>
            </a:extLst>
          </p:cNvPr>
          <p:cNvSpPr>
            <a:spLocks noGrp="1"/>
          </p:cNvSpPr>
          <p:nvPr>
            <p:ph idx="1"/>
          </p:nvPr>
        </p:nvSpPr>
        <p:spPr>
          <a:xfrm>
            <a:off x="202019" y="1104634"/>
            <a:ext cx="5486400" cy="3977729"/>
          </a:xfrm>
        </p:spPr>
        <p:txBody>
          <a:bodyPr/>
          <a:lstStyle/>
          <a:p>
            <a:pPr eaLnBrk="1" hangingPunct="1">
              <a:defRPr/>
            </a:pPr>
            <a:r>
              <a:rPr lang="en-US" dirty="0"/>
              <a:t>Represent “ideal” conditions</a:t>
            </a:r>
          </a:p>
          <a:p>
            <a:pPr lvl="1" eaLnBrk="1" hangingPunct="1">
              <a:defRPr/>
            </a:pPr>
            <a:r>
              <a:rPr lang="en-US" altLang="en-US" dirty="0"/>
              <a:t>Only passenger cars</a:t>
            </a:r>
          </a:p>
          <a:p>
            <a:pPr lvl="1" eaLnBrk="1" hangingPunct="1">
              <a:defRPr/>
            </a:pPr>
            <a:r>
              <a:rPr lang="en-US" altLang="en-US" dirty="0"/>
              <a:t>Minimum 12 ft lane width with 10+ ft right shoulder</a:t>
            </a:r>
          </a:p>
          <a:p>
            <a:pPr lvl="1" eaLnBrk="1" hangingPunct="1">
              <a:defRPr/>
            </a:pPr>
            <a:r>
              <a:rPr lang="en-US" altLang="en-US" dirty="0"/>
              <a:t>Regular, familiar drivers</a:t>
            </a:r>
          </a:p>
          <a:p>
            <a:pPr lvl="1" eaLnBrk="1" hangingPunct="1">
              <a:defRPr/>
            </a:pPr>
            <a:r>
              <a:rPr lang="en-US" altLang="en-US" dirty="0"/>
              <a:t>Interchanges spaced at </a:t>
            </a:r>
            <a:r>
              <a:rPr lang="en-US" altLang="en-US" dirty="0">
                <a:sym typeface="Mathematica3" pitchFamily="2" charset="2"/>
              </a:rPr>
              <a:t>2 mi or greater</a:t>
            </a:r>
          </a:p>
          <a:p>
            <a:pPr lvl="1" eaLnBrk="1" hangingPunct="1">
              <a:defRPr/>
            </a:pPr>
            <a:r>
              <a:rPr lang="en-US" altLang="en-US" dirty="0">
                <a:sym typeface="Mathematica3" pitchFamily="2" charset="2"/>
              </a:rPr>
              <a:t>Level terrain with grades 2% or less</a:t>
            </a:r>
            <a:endParaRPr lang="en-US" dirty="0"/>
          </a:p>
          <a:p>
            <a:pPr lvl="1" eaLnBrk="1" hangingPunct="1">
              <a:defRPr/>
            </a:pPr>
            <a:endParaRPr lang="en-US" dirty="0"/>
          </a:p>
          <a:p>
            <a:pPr marL="0" indent="0">
              <a:lnSpc>
                <a:spcPct val="90000"/>
              </a:lnSpc>
              <a:buNone/>
              <a:defRPr/>
            </a:pPr>
            <a:endParaRPr lang="en-US" altLang="en-US" sz="2000" dirty="0">
              <a:sym typeface="Mathematica3" pitchFamily="2" charset="2"/>
            </a:endParaRPr>
          </a:p>
          <a:p>
            <a:pPr eaLnBrk="1" hangingPunct="1">
              <a:defRPr/>
            </a:pP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Basic Segment FFS Estimation</a:t>
            </a:r>
          </a:p>
        </p:txBody>
      </p:sp>
      <p:sp>
        <p:nvSpPr>
          <p:cNvPr id="11" name="Rectangle 10">
            <a:extLst>
              <a:ext uri="{FF2B5EF4-FFF2-40B4-BE49-F238E27FC236}">
                <a16:creationId xmlns:a16="http://schemas.microsoft.com/office/drawing/2014/main" id="{77D7C214-9895-4BBE-A4AE-AE1D1FA09911}"/>
              </a:ext>
            </a:extLst>
          </p:cNvPr>
          <p:cNvSpPr>
            <a:spLocks noChangeArrowheads="1"/>
          </p:cNvSpPr>
          <p:nvPr/>
        </p:nvSpPr>
        <p:spPr bwMode="auto">
          <a:xfrm>
            <a:off x="215900" y="6240463"/>
            <a:ext cx="34686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40000"/>
              </a:spcBef>
              <a:buClr>
                <a:schemeClr val="tx1"/>
              </a:buClr>
              <a:buFont typeface="Wingdings" panose="05000000000000000000" pitchFamily="2" charset="2"/>
              <a:buChar char="§"/>
              <a:defRPr sz="2800" b="1">
                <a:solidFill>
                  <a:schemeClr val="tx1"/>
                </a:solidFill>
                <a:latin typeface="Helvetica" panose="020B0604020202020204" pitchFamily="34" charset="0"/>
              </a:defRPr>
            </a:lvl1pPr>
            <a:lvl2pPr marL="742950" indent="-28575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2pPr>
            <a:lvl3pPr marL="1143000" indent="-22860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ClrTx/>
              <a:buFontTx/>
              <a:buNone/>
            </a:pPr>
            <a:r>
              <a:rPr lang="en-US" altLang="en-US" sz="1600" b="0">
                <a:solidFill>
                  <a:srgbClr val="000000"/>
                </a:solidFill>
                <a:latin typeface="Tahoma" panose="020B0604030504040204" pitchFamily="34" charset="0"/>
                <a:cs typeface="Tahoma" panose="020B0604030504040204" pitchFamily="34" charset="0"/>
              </a:rPr>
              <a:t>Total Ramp Density, TRD, ramps/mi,</a:t>
            </a:r>
            <a:endParaRPr lang="en-US" altLang="en-US" sz="1800" b="0">
              <a:latin typeface="Arial" panose="020B0604020202020204" pitchFamily="34" charset="0"/>
            </a:endParaRPr>
          </a:p>
        </p:txBody>
      </p:sp>
      <p:pic>
        <p:nvPicPr>
          <p:cNvPr id="13" name="Picture 12">
            <a:extLst>
              <a:ext uri="{FF2B5EF4-FFF2-40B4-BE49-F238E27FC236}">
                <a16:creationId xmlns:a16="http://schemas.microsoft.com/office/drawing/2014/main" id="{D6CAEC83-820B-41B1-838C-633C5E6A251C}"/>
              </a:ext>
            </a:extLst>
          </p:cNvPr>
          <p:cNvPicPr>
            <a:picLocks noChangeAspect="1"/>
          </p:cNvPicPr>
          <p:nvPr/>
        </p:nvPicPr>
        <p:blipFill>
          <a:blip r:embed="rId2"/>
          <a:stretch>
            <a:fillRect/>
          </a:stretch>
        </p:blipFill>
        <p:spPr>
          <a:xfrm>
            <a:off x="-264149" y="1129479"/>
            <a:ext cx="8777950" cy="422370"/>
          </a:xfrm>
          <a:prstGeom prst="rect">
            <a:avLst/>
          </a:prstGeom>
        </p:spPr>
      </p:pic>
      <p:pic>
        <p:nvPicPr>
          <p:cNvPr id="14" name="Picture 13">
            <a:extLst>
              <a:ext uri="{FF2B5EF4-FFF2-40B4-BE49-F238E27FC236}">
                <a16:creationId xmlns:a16="http://schemas.microsoft.com/office/drawing/2014/main" id="{656297A0-661D-450B-B23E-B2F9C5319896}"/>
              </a:ext>
            </a:extLst>
          </p:cNvPr>
          <p:cNvPicPr>
            <a:picLocks noChangeAspect="1"/>
          </p:cNvPicPr>
          <p:nvPr/>
        </p:nvPicPr>
        <p:blipFill>
          <a:blip r:embed="rId3"/>
          <a:stretch>
            <a:fillRect/>
          </a:stretch>
        </p:blipFill>
        <p:spPr>
          <a:xfrm>
            <a:off x="737921" y="1734321"/>
            <a:ext cx="6477362" cy="1123179"/>
          </a:xfrm>
          <a:prstGeom prst="rect">
            <a:avLst/>
          </a:prstGeom>
        </p:spPr>
      </p:pic>
      <p:pic>
        <p:nvPicPr>
          <p:cNvPr id="15" name="Picture 14">
            <a:extLst>
              <a:ext uri="{FF2B5EF4-FFF2-40B4-BE49-F238E27FC236}">
                <a16:creationId xmlns:a16="http://schemas.microsoft.com/office/drawing/2014/main" id="{CB7B731D-F305-4026-8392-A85F596446CA}"/>
              </a:ext>
            </a:extLst>
          </p:cNvPr>
          <p:cNvPicPr>
            <a:picLocks noChangeAspect="1"/>
          </p:cNvPicPr>
          <p:nvPr/>
        </p:nvPicPr>
        <p:blipFill>
          <a:blip r:embed="rId4"/>
          <a:stretch>
            <a:fillRect/>
          </a:stretch>
        </p:blipFill>
        <p:spPr>
          <a:xfrm>
            <a:off x="1020165" y="2734504"/>
            <a:ext cx="5804701" cy="1968126"/>
          </a:xfrm>
          <a:prstGeom prst="rect">
            <a:avLst/>
          </a:prstGeom>
        </p:spPr>
      </p:pic>
      <p:sp>
        <p:nvSpPr>
          <p:cNvPr id="16" name="TextBox 15">
            <a:extLst>
              <a:ext uri="{FF2B5EF4-FFF2-40B4-BE49-F238E27FC236}">
                <a16:creationId xmlns:a16="http://schemas.microsoft.com/office/drawing/2014/main" id="{2E598FC6-00E2-49D5-BD92-8C25D76F80FB}"/>
              </a:ext>
            </a:extLst>
          </p:cNvPr>
          <p:cNvSpPr txBox="1"/>
          <p:nvPr/>
        </p:nvSpPr>
        <p:spPr>
          <a:xfrm>
            <a:off x="1071338" y="4702630"/>
            <a:ext cx="5753528" cy="646331"/>
          </a:xfrm>
          <a:prstGeom prst="rect">
            <a:avLst/>
          </a:prstGeom>
          <a:noFill/>
        </p:spPr>
        <p:txBody>
          <a:bodyPr wrap="square" rtlCol="0">
            <a:spAutoFit/>
          </a:bodyPr>
          <a:lstStyle/>
          <a:p>
            <a:r>
              <a:rPr lang="en-US" i="1" dirty="0"/>
              <a:t>TRD</a:t>
            </a:r>
            <a:r>
              <a:rPr lang="en-US" dirty="0"/>
              <a:t> = total ramp density (ramps/mi) = # of on- and off-ramps within 3 mi up- and downstream, divided by 6</a:t>
            </a:r>
            <a:endParaRPr lang="en-US" i="1" dirty="0"/>
          </a:p>
        </p:txBody>
      </p:sp>
    </p:spTree>
    <p:extLst>
      <p:ext uri="{BB962C8B-B14F-4D97-AF65-F5344CB8AC3E}">
        <p14:creationId xmlns:p14="http://schemas.microsoft.com/office/powerpoint/2010/main" val="16154408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Basic Segment FFS Estimation</a:t>
            </a:r>
          </a:p>
        </p:txBody>
      </p:sp>
      <p:sp>
        <p:nvSpPr>
          <p:cNvPr id="11" name="Rectangle 10">
            <a:extLst>
              <a:ext uri="{FF2B5EF4-FFF2-40B4-BE49-F238E27FC236}">
                <a16:creationId xmlns:a16="http://schemas.microsoft.com/office/drawing/2014/main" id="{77D7C214-9895-4BBE-A4AE-AE1D1FA09911}"/>
              </a:ext>
            </a:extLst>
          </p:cNvPr>
          <p:cNvSpPr>
            <a:spLocks noChangeArrowheads="1"/>
          </p:cNvSpPr>
          <p:nvPr/>
        </p:nvSpPr>
        <p:spPr bwMode="auto">
          <a:xfrm>
            <a:off x="215900" y="6240463"/>
            <a:ext cx="34686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40000"/>
              </a:spcBef>
              <a:buClr>
                <a:schemeClr val="tx1"/>
              </a:buClr>
              <a:buFont typeface="Wingdings" panose="05000000000000000000" pitchFamily="2" charset="2"/>
              <a:buChar char="§"/>
              <a:defRPr sz="2800" b="1">
                <a:solidFill>
                  <a:schemeClr val="tx1"/>
                </a:solidFill>
                <a:latin typeface="Helvetica" panose="020B0604020202020204" pitchFamily="34" charset="0"/>
              </a:defRPr>
            </a:lvl1pPr>
            <a:lvl2pPr marL="742950" indent="-28575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2pPr>
            <a:lvl3pPr marL="1143000" indent="-22860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ClrTx/>
              <a:buFontTx/>
              <a:buNone/>
            </a:pPr>
            <a:r>
              <a:rPr lang="en-US" altLang="en-US" sz="1600" b="0">
                <a:solidFill>
                  <a:srgbClr val="000000"/>
                </a:solidFill>
                <a:latin typeface="Tahoma" panose="020B0604030504040204" pitchFamily="34" charset="0"/>
                <a:cs typeface="Tahoma" panose="020B0604030504040204" pitchFamily="34" charset="0"/>
              </a:rPr>
              <a:t>Total Ramp Density, TRD, ramps/mi,</a:t>
            </a:r>
            <a:endParaRPr lang="en-US" altLang="en-US" sz="1800" b="0">
              <a:latin typeface="Arial" panose="020B0604020202020204" pitchFamily="34" charset="0"/>
            </a:endParaRPr>
          </a:p>
        </p:txBody>
      </p:sp>
      <p:pic>
        <p:nvPicPr>
          <p:cNvPr id="4" name="Picture 3">
            <a:extLst>
              <a:ext uri="{FF2B5EF4-FFF2-40B4-BE49-F238E27FC236}">
                <a16:creationId xmlns:a16="http://schemas.microsoft.com/office/drawing/2014/main" id="{09A0246F-F367-4F48-AF0C-73893A919D7C}"/>
              </a:ext>
            </a:extLst>
          </p:cNvPr>
          <p:cNvPicPr>
            <a:picLocks noChangeAspect="1"/>
          </p:cNvPicPr>
          <p:nvPr/>
        </p:nvPicPr>
        <p:blipFill>
          <a:blip r:embed="rId2"/>
          <a:stretch>
            <a:fillRect/>
          </a:stretch>
        </p:blipFill>
        <p:spPr>
          <a:xfrm>
            <a:off x="407628" y="1104397"/>
            <a:ext cx="7137948" cy="368346"/>
          </a:xfrm>
          <a:prstGeom prst="rect">
            <a:avLst/>
          </a:prstGeom>
        </p:spPr>
      </p:pic>
      <p:pic>
        <p:nvPicPr>
          <p:cNvPr id="5" name="Picture 4">
            <a:extLst>
              <a:ext uri="{FF2B5EF4-FFF2-40B4-BE49-F238E27FC236}">
                <a16:creationId xmlns:a16="http://schemas.microsoft.com/office/drawing/2014/main" id="{28568F2A-4EFE-4FB5-BB39-A984A08FC3DF}"/>
              </a:ext>
            </a:extLst>
          </p:cNvPr>
          <p:cNvPicPr>
            <a:picLocks noChangeAspect="1"/>
          </p:cNvPicPr>
          <p:nvPr/>
        </p:nvPicPr>
        <p:blipFill>
          <a:blip r:embed="rId3"/>
          <a:stretch>
            <a:fillRect/>
          </a:stretch>
        </p:blipFill>
        <p:spPr>
          <a:xfrm>
            <a:off x="533300" y="1472743"/>
            <a:ext cx="7230945" cy="3274435"/>
          </a:xfrm>
          <a:prstGeom prst="rect">
            <a:avLst/>
          </a:prstGeom>
        </p:spPr>
      </p:pic>
      <p:pic>
        <p:nvPicPr>
          <p:cNvPr id="6" name="Picture 5">
            <a:extLst>
              <a:ext uri="{FF2B5EF4-FFF2-40B4-BE49-F238E27FC236}">
                <a16:creationId xmlns:a16="http://schemas.microsoft.com/office/drawing/2014/main" id="{B7312A55-07DF-4A3C-B815-770E22928F88}"/>
              </a:ext>
            </a:extLst>
          </p:cNvPr>
          <p:cNvPicPr>
            <a:picLocks noChangeAspect="1"/>
          </p:cNvPicPr>
          <p:nvPr/>
        </p:nvPicPr>
        <p:blipFill rotWithShape="1">
          <a:blip r:embed="rId4"/>
          <a:srcRect r="40261"/>
          <a:stretch/>
        </p:blipFill>
        <p:spPr>
          <a:xfrm>
            <a:off x="1950244" y="4684776"/>
            <a:ext cx="2703949" cy="1030224"/>
          </a:xfrm>
          <a:prstGeom prst="rect">
            <a:avLst/>
          </a:prstGeom>
        </p:spPr>
      </p:pic>
      <p:pic>
        <p:nvPicPr>
          <p:cNvPr id="8" name="Picture 7">
            <a:extLst>
              <a:ext uri="{FF2B5EF4-FFF2-40B4-BE49-F238E27FC236}">
                <a16:creationId xmlns:a16="http://schemas.microsoft.com/office/drawing/2014/main" id="{EFC47176-387E-42A8-98EE-5A760ACD76B2}"/>
              </a:ext>
            </a:extLst>
          </p:cNvPr>
          <p:cNvPicPr>
            <a:picLocks noChangeAspect="1"/>
          </p:cNvPicPr>
          <p:nvPr/>
        </p:nvPicPr>
        <p:blipFill rotWithShape="1">
          <a:blip r:embed="rId5"/>
          <a:srcRect l="74958"/>
          <a:stretch/>
        </p:blipFill>
        <p:spPr>
          <a:xfrm>
            <a:off x="4582632" y="4684776"/>
            <a:ext cx="1133486" cy="1030224"/>
          </a:xfrm>
          <a:prstGeom prst="rect">
            <a:avLst/>
          </a:prstGeom>
        </p:spPr>
      </p:pic>
    </p:spTree>
    <p:extLst>
      <p:ext uri="{BB962C8B-B14F-4D97-AF65-F5344CB8AC3E}">
        <p14:creationId xmlns:p14="http://schemas.microsoft.com/office/powerpoint/2010/main" val="36880329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Basic Segment Capacity Estimation</a:t>
            </a:r>
          </a:p>
        </p:txBody>
      </p:sp>
      <p:sp>
        <p:nvSpPr>
          <p:cNvPr id="11" name="Rectangle 10">
            <a:extLst>
              <a:ext uri="{FF2B5EF4-FFF2-40B4-BE49-F238E27FC236}">
                <a16:creationId xmlns:a16="http://schemas.microsoft.com/office/drawing/2014/main" id="{77D7C214-9895-4BBE-A4AE-AE1D1FA09911}"/>
              </a:ext>
            </a:extLst>
          </p:cNvPr>
          <p:cNvSpPr>
            <a:spLocks noChangeArrowheads="1"/>
          </p:cNvSpPr>
          <p:nvPr/>
        </p:nvSpPr>
        <p:spPr bwMode="auto">
          <a:xfrm>
            <a:off x="215900" y="6240463"/>
            <a:ext cx="34686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40000"/>
              </a:spcBef>
              <a:buClr>
                <a:schemeClr val="tx1"/>
              </a:buClr>
              <a:buFont typeface="Wingdings" panose="05000000000000000000" pitchFamily="2" charset="2"/>
              <a:buChar char="§"/>
              <a:defRPr sz="2800" b="1">
                <a:solidFill>
                  <a:schemeClr val="tx1"/>
                </a:solidFill>
                <a:latin typeface="Helvetica" panose="020B0604020202020204" pitchFamily="34" charset="0"/>
              </a:defRPr>
            </a:lvl1pPr>
            <a:lvl2pPr marL="742950" indent="-28575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2pPr>
            <a:lvl3pPr marL="1143000" indent="-228600">
              <a:spcBef>
                <a:spcPct val="40000"/>
              </a:spcBef>
              <a:buClr>
                <a:schemeClr val="tx1"/>
              </a:buClr>
              <a:buFont typeface="Wingdings" panose="05000000000000000000" pitchFamily="2" charset="2"/>
              <a:buChar char="§"/>
              <a:defRPr sz="2400">
                <a:solidFill>
                  <a:schemeClr val="tx1"/>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ClrTx/>
              <a:buFontTx/>
              <a:buNone/>
            </a:pPr>
            <a:r>
              <a:rPr lang="en-US" altLang="en-US" sz="1600" b="0">
                <a:solidFill>
                  <a:srgbClr val="000000"/>
                </a:solidFill>
                <a:latin typeface="Tahoma" panose="020B0604030504040204" pitchFamily="34" charset="0"/>
                <a:cs typeface="Tahoma" panose="020B0604030504040204" pitchFamily="34" charset="0"/>
              </a:rPr>
              <a:t>Total Ramp Density, TRD, ramps/mi,</a:t>
            </a:r>
            <a:endParaRPr lang="en-US" altLang="en-US" sz="1800" b="0">
              <a:latin typeface="Arial" panose="020B0604020202020204" pitchFamily="34" charset="0"/>
            </a:endParaRPr>
          </a:p>
        </p:txBody>
      </p:sp>
      <p:pic>
        <p:nvPicPr>
          <p:cNvPr id="4" name="Picture 3">
            <a:extLst>
              <a:ext uri="{FF2B5EF4-FFF2-40B4-BE49-F238E27FC236}">
                <a16:creationId xmlns:a16="http://schemas.microsoft.com/office/drawing/2014/main" id="{4FD27C4D-5E62-4379-BD39-9C32C4283F73}"/>
              </a:ext>
            </a:extLst>
          </p:cNvPr>
          <p:cNvPicPr>
            <a:picLocks noChangeAspect="1"/>
          </p:cNvPicPr>
          <p:nvPr/>
        </p:nvPicPr>
        <p:blipFill>
          <a:blip r:embed="rId2"/>
          <a:stretch>
            <a:fillRect/>
          </a:stretch>
        </p:blipFill>
        <p:spPr>
          <a:xfrm>
            <a:off x="-351292" y="1105858"/>
            <a:ext cx="9300517" cy="479943"/>
          </a:xfrm>
          <a:prstGeom prst="rect">
            <a:avLst/>
          </a:prstGeom>
        </p:spPr>
      </p:pic>
      <p:pic>
        <p:nvPicPr>
          <p:cNvPr id="7" name="Picture 6">
            <a:extLst>
              <a:ext uri="{FF2B5EF4-FFF2-40B4-BE49-F238E27FC236}">
                <a16:creationId xmlns:a16="http://schemas.microsoft.com/office/drawing/2014/main" id="{BFD80350-439C-46D6-8406-169D573B480A}"/>
              </a:ext>
            </a:extLst>
          </p:cNvPr>
          <p:cNvPicPr>
            <a:picLocks noChangeAspect="1"/>
          </p:cNvPicPr>
          <p:nvPr/>
        </p:nvPicPr>
        <p:blipFill>
          <a:blip r:embed="rId3"/>
          <a:stretch>
            <a:fillRect/>
          </a:stretch>
        </p:blipFill>
        <p:spPr>
          <a:xfrm>
            <a:off x="-67627" y="1551608"/>
            <a:ext cx="9300517" cy="479943"/>
          </a:xfrm>
          <a:prstGeom prst="rect">
            <a:avLst/>
          </a:prstGeom>
        </p:spPr>
      </p:pic>
      <p:pic>
        <p:nvPicPr>
          <p:cNvPr id="8" name="Picture 7">
            <a:extLst>
              <a:ext uri="{FF2B5EF4-FFF2-40B4-BE49-F238E27FC236}">
                <a16:creationId xmlns:a16="http://schemas.microsoft.com/office/drawing/2014/main" id="{7D9BBCB5-2D57-47B9-B98C-D140B0AED825}"/>
              </a:ext>
            </a:extLst>
          </p:cNvPr>
          <p:cNvPicPr>
            <a:picLocks noChangeAspect="1"/>
          </p:cNvPicPr>
          <p:nvPr/>
        </p:nvPicPr>
        <p:blipFill>
          <a:blip r:embed="rId4"/>
          <a:stretch>
            <a:fillRect/>
          </a:stretch>
        </p:blipFill>
        <p:spPr>
          <a:xfrm>
            <a:off x="258154" y="2084832"/>
            <a:ext cx="4620768" cy="2092452"/>
          </a:xfrm>
          <a:prstGeom prst="rect">
            <a:avLst/>
          </a:prstGeom>
        </p:spPr>
      </p:pic>
      <p:pic>
        <p:nvPicPr>
          <p:cNvPr id="9" name="Picture 8">
            <a:extLst>
              <a:ext uri="{FF2B5EF4-FFF2-40B4-BE49-F238E27FC236}">
                <a16:creationId xmlns:a16="http://schemas.microsoft.com/office/drawing/2014/main" id="{399F80E3-ED94-4334-B1F1-B0795D83152C}"/>
              </a:ext>
            </a:extLst>
          </p:cNvPr>
          <p:cNvPicPr>
            <a:picLocks noChangeAspect="1"/>
          </p:cNvPicPr>
          <p:nvPr/>
        </p:nvPicPr>
        <p:blipFill>
          <a:blip r:embed="rId5"/>
          <a:stretch>
            <a:fillRect/>
          </a:stretch>
        </p:blipFill>
        <p:spPr>
          <a:xfrm>
            <a:off x="152998" y="4177284"/>
            <a:ext cx="4831080" cy="1537716"/>
          </a:xfrm>
          <a:prstGeom prst="rect">
            <a:avLst/>
          </a:prstGeom>
        </p:spPr>
      </p:pic>
      <p:pic>
        <p:nvPicPr>
          <p:cNvPr id="10" name="Picture 9">
            <a:extLst>
              <a:ext uri="{FF2B5EF4-FFF2-40B4-BE49-F238E27FC236}">
                <a16:creationId xmlns:a16="http://schemas.microsoft.com/office/drawing/2014/main" id="{71128F88-3ED2-43F0-BCDB-51E063E17689}"/>
              </a:ext>
            </a:extLst>
          </p:cNvPr>
          <p:cNvPicPr>
            <a:picLocks noChangeAspect="1"/>
          </p:cNvPicPr>
          <p:nvPr/>
        </p:nvPicPr>
        <p:blipFill rotWithShape="1">
          <a:blip r:embed="rId6"/>
          <a:srcRect r="24804"/>
          <a:stretch/>
        </p:blipFill>
        <p:spPr>
          <a:xfrm>
            <a:off x="4582631" y="2084831"/>
            <a:ext cx="4483183" cy="1357011"/>
          </a:xfrm>
          <a:prstGeom prst="rect">
            <a:avLst/>
          </a:prstGeom>
        </p:spPr>
      </p:pic>
    </p:spTree>
    <p:extLst>
      <p:ext uri="{BB962C8B-B14F-4D97-AF65-F5344CB8AC3E}">
        <p14:creationId xmlns:p14="http://schemas.microsoft.com/office/powerpoint/2010/main" val="516748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Summary:</a:t>
            </a:r>
            <a:br>
              <a:rPr lang="en-US" altLang="en-US" sz="3200" dirty="0"/>
            </a:br>
            <a:r>
              <a:rPr lang="en-US" altLang="en-US" sz="3200" dirty="0"/>
              <a:t>Factors Influencing Basic Segment Capacity</a:t>
            </a:r>
          </a:p>
        </p:txBody>
      </p:sp>
      <p:sp>
        <p:nvSpPr>
          <p:cNvPr id="3" name="Content Placeholder 2">
            <a:extLst>
              <a:ext uri="{FF2B5EF4-FFF2-40B4-BE49-F238E27FC236}">
                <a16:creationId xmlns:a16="http://schemas.microsoft.com/office/drawing/2014/main" id="{8B8523CA-8950-4765-8313-2AEB2FAB4381}"/>
              </a:ext>
            </a:extLst>
          </p:cNvPr>
          <p:cNvSpPr>
            <a:spLocks noGrp="1"/>
          </p:cNvSpPr>
          <p:nvPr>
            <p:ph idx="1"/>
          </p:nvPr>
        </p:nvSpPr>
        <p:spPr>
          <a:xfrm>
            <a:off x="202019" y="1104634"/>
            <a:ext cx="5486400" cy="3977729"/>
          </a:xfrm>
        </p:spPr>
        <p:txBody>
          <a:bodyPr/>
          <a:lstStyle/>
          <a:p>
            <a:pPr eaLnBrk="1" hangingPunct="1">
              <a:defRPr/>
            </a:pPr>
            <a:r>
              <a:rPr lang="en-US" dirty="0"/>
              <a:t>Roadway geometry</a:t>
            </a:r>
          </a:p>
          <a:p>
            <a:pPr eaLnBrk="1" hangingPunct="1">
              <a:defRPr/>
            </a:pPr>
            <a:r>
              <a:rPr lang="en-US" dirty="0"/>
              <a:t>Ramp spacing</a:t>
            </a:r>
          </a:p>
          <a:p>
            <a:pPr eaLnBrk="1" hangingPunct="1">
              <a:defRPr/>
            </a:pPr>
            <a:r>
              <a:rPr lang="en-US" dirty="0"/>
              <a:t>Non-recurring events</a:t>
            </a:r>
            <a:br>
              <a:rPr lang="en-US" dirty="0"/>
            </a:br>
            <a:r>
              <a:rPr lang="en-US" dirty="0"/>
              <a:t>(severe weather, incidents, work zones)</a:t>
            </a:r>
          </a:p>
          <a:p>
            <a:pPr eaLnBrk="1" hangingPunct="1">
              <a:defRPr/>
            </a:pPr>
            <a:r>
              <a:rPr lang="en-US" dirty="0"/>
              <a:t>Driver population</a:t>
            </a:r>
            <a:br>
              <a:rPr lang="en-US" dirty="0"/>
            </a:br>
            <a:r>
              <a:rPr lang="en-US" dirty="0"/>
              <a:t>(future: connected and automated vehicles)</a:t>
            </a:r>
          </a:p>
          <a:p>
            <a:pPr lvl="1" eaLnBrk="1" hangingPunct="1">
              <a:defRPr/>
            </a:pPr>
            <a:endParaRPr lang="en-US" dirty="0"/>
          </a:p>
          <a:p>
            <a:pPr marL="0" indent="0">
              <a:lnSpc>
                <a:spcPct val="90000"/>
              </a:lnSpc>
              <a:buNone/>
              <a:defRPr/>
            </a:pPr>
            <a:endParaRPr lang="en-US" altLang="en-US" sz="2000" dirty="0">
              <a:sym typeface="Mathematica3" pitchFamily="2" charset="2"/>
            </a:endParaRPr>
          </a:p>
          <a:p>
            <a:pPr eaLnBrk="1" hangingPunct="1">
              <a:defRPr/>
            </a:pPr>
            <a:endParaRPr lang="en-US" dirty="0"/>
          </a:p>
        </p:txBody>
      </p:sp>
    </p:spTree>
    <p:extLst>
      <p:ext uri="{BB962C8B-B14F-4D97-AF65-F5344CB8AC3E}">
        <p14:creationId xmlns:p14="http://schemas.microsoft.com/office/powerpoint/2010/main" val="34743691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sky, road, way&#10;&#10;Description automatically generated">
            <a:extLst>
              <a:ext uri="{FF2B5EF4-FFF2-40B4-BE49-F238E27FC236}">
                <a16:creationId xmlns:a16="http://schemas.microsoft.com/office/drawing/2014/main" id="{BB2DE5E7-D71E-4B25-9016-D05485F2C60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379"/>
          <a:stretch/>
        </p:blipFill>
        <p:spPr>
          <a:xfrm>
            <a:off x="762000" y="-450518"/>
            <a:ext cx="7620000" cy="5007504"/>
          </a:xfrm>
          <a:prstGeom prst="rect">
            <a:avLst/>
          </a:prstGeom>
        </p:spPr>
      </p:pic>
      <p:sp>
        <p:nvSpPr>
          <p:cNvPr id="33" name="Rectangle 32"/>
          <p:cNvSpPr/>
          <p:nvPr/>
        </p:nvSpPr>
        <p:spPr>
          <a:xfrm>
            <a:off x="0" y="0"/>
            <a:ext cx="9144000" cy="914400"/>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34" name="Straight Connector 33"/>
          <p:cNvCxnSpPr/>
          <p:nvPr/>
        </p:nvCxnSpPr>
        <p:spPr>
          <a:xfrm>
            <a:off x="0" y="707496"/>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itle 1"/>
          <p:cNvSpPr txBox="1">
            <a:spLocks/>
          </p:cNvSpPr>
          <p:nvPr/>
        </p:nvSpPr>
        <p:spPr>
          <a:xfrm>
            <a:off x="931069" y="3198647"/>
            <a:ext cx="7772400" cy="1225021"/>
          </a:xfrm>
          <a:prstGeom prst="rect">
            <a:avLst/>
          </a:prstGeom>
        </p:spPr>
        <p:txBody>
          <a:bodyPr anchor="b">
            <a:noAutofit/>
          </a:bodyPr>
          <a:lstStyle>
            <a:lvl1pPr algn="l" defTabSz="914400" rtl="0" eaLnBrk="1" latinLnBrk="0" hangingPunct="1">
              <a:spcBef>
                <a:spcPct val="0"/>
              </a:spcBef>
              <a:buNone/>
              <a:defRPr sz="4400" b="1" kern="1200" cap="all" baseline="0">
                <a:solidFill>
                  <a:schemeClr val="bg2"/>
                </a:solidFill>
                <a:effectLst>
                  <a:outerShdw blurRad="38100" dist="38100" dir="2700000" algn="tl">
                    <a:srgbClr val="000000">
                      <a:alpha val="43137"/>
                    </a:srgbClr>
                  </a:outerShdw>
                </a:effectLst>
                <a:latin typeface="Arial Black" panose="020B0A04020102020204" pitchFamily="34" charset="0"/>
                <a:ea typeface="+mj-ea"/>
                <a:cs typeface="+mj-cs"/>
              </a:defRPr>
            </a:lvl1pPr>
          </a:lstStyle>
          <a:p>
            <a:pPr>
              <a:lnSpc>
                <a:spcPts val="4400"/>
              </a:lnSpc>
            </a:pPr>
            <a:r>
              <a:rPr lang="en-US" dirty="0"/>
              <a:t>NCHRP 07-26 Approach</a:t>
            </a:r>
          </a:p>
        </p:txBody>
      </p:sp>
      <p:sp>
        <p:nvSpPr>
          <p:cNvPr id="38" name="Rectangle 37"/>
          <p:cNvSpPr/>
          <p:nvPr/>
        </p:nvSpPr>
        <p:spPr>
          <a:xfrm>
            <a:off x="0" y="4232274"/>
            <a:ext cx="9144000" cy="1482726"/>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39" name="Freeform 20"/>
          <p:cNvSpPr>
            <a:spLocks/>
          </p:cNvSpPr>
          <p:nvPr/>
        </p:nvSpPr>
        <p:spPr bwMode="auto">
          <a:xfrm>
            <a:off x="5188624" y="5073799"/>
            <a:ext cx="3974671" cy="673100"/>
          </a:xfrm>
          <a:custGeom>
            <a:avLst/>
            <a:gdLst>
              <a:gd name="T0" fmla="*/ 3562 w 3562"/>
              <a:gd name="T1" fmla="*/ 424 h 424"/>
              <a:gd name="T2" fmla="*/ 3562 w 3562"/>
              <a:gd name="T3" fmla="*/ 0 h 424"/>
              <a:gd name="T4" fmla="*/ 178 w 3562"/>
              <a:gd name="T5" fmla="*/ 0 h 424"/>
              <a:gd name="T6" fmla="*/ 0 w 3562"/>
              <a:gd name="T7" fmla="*/ 424 h 424"/>
              <a:gd name="T8" fmla="*/ 3562 w 3562"/>
              <a:gd name="T9" fmla="*/ 424 h 424"/>
              <a:gd name="connsiteX0" fmla="*/ 10000 w 10162"/>
              <a:gd name="connsiteY0" fmla="*/ 10000 h 11358"/>
              <a:gd name="connsiteX1" fmla="*/ 10000 w 10162"/>
              <a:gd name="connsiteY1" fmla="*/ 0 h 11358"/>
              <a:gd name="connsiteX2" fmla="*/ 500 w 10162"/>
              <a:gd name="connsiteY2" fmla="*/ 0 h 11358"/>
              <a:gd name="connsiteX3" fmla="*/ 0 w 10162"/>
              <a:gd name="connsiteY3" fmla="*/ 10000 h 11358"/>
              <a:gd name="connsiteX4" fmla="*/ 10162 w 10162"/>
              <a:gd name="connsiteY4" fmla="*/ 11358 h 11358"/>
              <a:gd name="connsiteX0" fmla="*/ 10000 w 10000"/>
              <a:gd name="connsiteY0" fmla="*/ 10000 h 10000"/>
              <a:gd name="connsiteX1" fmla="*/ 10000 w 10000"/>
              <a:gd name="connsiteY1" fmla="*/ 0 h 10000"/>
              <a:gd name="connsiteX2" fmla="*/ 500 w 10000"/>
              <a:gd name="connsiteY2" fmla="*/ 0 h 10000"/>
              <a:gd name="connsiteX3" fmla="*/ 0 w 10000"/>
              <a:gd name="connsiteY3" fmla="*/ 10000 h 10000"/>
              <a:gd name="connsiteX0" fmla="*/ 10000 w 10000"/>
              <a:gd name="connsiteY0" fmla="*/ 0 h 10000"/>
              <a:gd name="connsiteX1" fmla="*/ 500 w 10000"/>
              <a:gd name="connsiteY1" fmla="*/ 0 h 10000"/>
              <a:gd name="connsiteX2" fmla="*/ 0 w 10000"/>
              <a:gd name="connsiteY2" fmla="*/ 10000 h 10000"/>
              <a:gd name="connsiteX0" fmla="*/ 7029 w 7029"/>
              <a:gd name="connsiteY0" fmla="*/ 0 h 10000"/>
              <a:gd name="connsiteX1" fmla="*/ 500 w 7029"/>
              <a:gd name="connsiteY1" fmla="*/ 0 h 10000"/>
              <a:gd name="connsiteX2" fmla="*/ 0 w 7029"/>
              <a:gd name="connsiteY2" fmla="*/ 10000 h 10000"/>
            </a:gdLst>
            <a:ahLst/>
            <a:cxnLst>
              <a:cxn ang="0">
                <a:pos x="connsiteX0" y="connsiteY0"/>
              </a:cxn>
              <a:cxn ang="0">
                <a:pos x="connsiteX1" y="connsiteY1"/>
              </a:cxn>
              <a:cxn ang="0">
                <a:pos x="connsiteX2" y="connsiteY2"/>
              </a:cxn>
            </a:cxnLst>
            <a:rect l="l" t="t" r="r" b="b"/>
            <a:pathLst>
              <a:path w="7029" h="10000">
                <a:moveTo>
                  <a:pt x="7029" y="0"/>
                </a:moveTo>
                <a:lnTo>
                  <a:pt x="500" y="0"/>
                </a:lnTo>
                <a:cubicBezTo>
                  <a:pt x="333" y="3333"/>
                  <a:pt x="167" y="6667"/>
                  <a:pt x="0" y="10000"/>
                </a:cubicBezTo>
              </a:path>
            </a:pathLst>
          </a:custGeom>
          <a:noFill/>
          <a:ln w="12700">
            <a:solidFill>
              <a:srgbClr val="33839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8D8D1C80-3041-424A-A78A-8CE25E0620E0}"/>
              </a:ext>
            </a:extLst>
          </p:cNvPr>
          <p:cNvSpPr txBox="1"/>
          <p:nvPr/>
        </p:nvSpPr>
        <p:spPr>
          <a:xfrm rot="16200000">
            <a:off x="6709443" y="2433099"/>
            <a:ext cx="3545681" cy="230832"/>
          </a:xfrm>
          <a:prstGeom prst="rect">
            <a:avLst/>
          </a:prstGeom>
          <a:noFill/>
        </p:spPr>
        <p:txBody>
          <a:bodyPr wrap="square" rtlCol="0">
            <a:spAutoFit/>
          </a:bodyPr>
          <a:lstStyle/>
          <a:p>
            <a:r>
              <a:rPr lang="en-US" sz="900" dirty="0"/>
              <a:t>Doug Kerr / CC BY-SA 2.0</a:t>
            </a:r>
          </a:p>
        </p:txBody>
      </p:sp>
    </p:spTree>
    <p:extLst>
      <p:ext uri="{BB962C8B-B14F-4D97-AF65-F5344CB8AC3E}">
        <p14:creationId xmlns:p14="http://schemas.microsoft.com/office/powerpoint/2010/main" val="990504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NCHRP -07-26 Desired Model Characteristics</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a:xfrm>
            <a:off x="202018" y="1104634"/>
            <a:ext cx="8472082" cy="3977729"/>
          </a:xfrm>
        </p:spPr>
        <p:txBody>
          <a:bodyPr>
            <a:normAutofit lnSpcReduction="10000"/>
          </a:bodyPr>
          <a:lstStyle/>
          <a:p>
            <a:r>
              <a:rPr lang="en-US" dirty="0"/>
              <a:t>Applicable to merge, diverge, and weave segments </a:t>
            </a:r>
            <a:r>
              <a:rPr lang="en-US" dirty="0">
                <a:sym typeface="Wingdings" panose="05000000000000000000" pitchFamily="2" charset="2"/>
              </a:rPr>
              <a:t> Consistency!</a:t>
            </a:r>
            <a:endParaRPr lang="en-US" dirty="0"/>
          </a:p>
          <a:p>
            <a:r>
              <a:rPr lang="en-US" dirty="0"/>
              <a:t>Upholds fundamental relationship between flow, density, and capacity</a:t>
            </a:r>
          </a:p>
          <a:p>
            <a:r>
              <a:rPr lang="en-US" dirty="0"/>
              <a:t>Sensitive to key parameters influencing speed and capacity</a:t>
            </a:r>
          </a:p>
          <a:p>
            <a:r>
              <a:rPr lang="en-US" dirty="0"/>
              <a:t>Calibrated from empirical data at US bottlenecks</a:t>
            </a:r>
          </a:p>
          <a:p>
            <a:r>
              <a:rPr lang="en-US" dirty="0"/>
              <a:t>Flexible for future expansion (new geometries, CAVs, work zones, weather, etc.) </a:t>
            </a:r>
          </a:p>
        </p:txBody>
      </p:sp>
    </p:spTree>
    <p:extLst>
      <p:ext uri="{BB962C8B-B14F-4D97-AF65-F5344CB8AC3E}">
        <p14:creationId xmlns:p14="http://schemas.microsoft.com/office/powerpoint/2010/main" val="18325923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07AEA89-A097-4D2A-9A51-DFF7339DC05B}"/>
              </a:ext>
            </a:extLst>
          </p:cNvPr>
          <p:cNvSpPr/>
          <p:nvPr/>
        </p:nvSpPr>
        <p:spPr>
          <a:xfrm>
            <a:off x="4724400" y="952500"/>
            <a:ext cx="4318359" cy="3904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tabLst>
                <a:tab pos="2346325" algn="l"/>
              </a:tabLst>
            </a:pPr>
            <a:r>
              <a:rPr lang="en-US" sz="1400" dirty="0">
                <a:solidFill>
                  <a:schemeClr val="tx1"/>
                </a:solidFill>
              </a:rPr>
              <a:t>Simple Merge	Simple Diverge</a:t>
            </a: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r>
              <a:rPr lang="en-US" sz="1400" dirty="0">
                <a:solidFill>
                  <a:schemeClr val="tx1"/>
                </a:solidFill>
              </a:rPr>
              <a:t>Close Merge	Close Diverge</a:t>
            </a: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r>
              <a:rPr lang="en-US" sz="1400" dirty="0">
                <a:solidFill>
                  <a:schemeClr val="tx1"/>
                </a:solidFill>
              </a:rPr>
              <a:t>2-Lane Ramp Merge	2-Lane Ramp Diverge</a:t>
            </a: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r>
              <a:rPr lang="en-US" sz="1400" dirty="0">
                <a:solidFill>
                  <a:schemeClr val="tx1"/>
                </a:solidFill>
              </a:rPr>
              <a:t>Lane Drop Diverge	Ramp Meter Merge</a:t>
            </a:r>
          </a:p>
        </p:txBody>
      </p:sp>
      <p:sp>
        <p:nvSpPr>
          <p:cNvPr id="2" name="Title 1"/>
          <p:cNvSpPr>
            <a:spLocks noGrp="1"/>
          </p:cNvSpPr>
          <p:nvPr>
            <p:ph type="title"/>
          </p:nvPr>
        </p:nvSpPr>
        <p:spPr/>
        <p:txBody>
          <a:bodyPr/>
          <a:lstStyle/>
          <a:p>
            <a:r>
              <a:rPr lang="en-US" dirty="0"/>
              <a:t>Ramp Configurations Studied</a:t>
            </a:r>
          </a:p>
        </p:txBody>
      </p:sp>
      <p:graphicFrame>
        <p:nvGraphicFramePr>
          <p:cNvPr id="6" name="Table 5">
            <a:extLst>
              <a:ext uri="{FF2B5EF4-FFF2-40B4-BE49-F238E27FC236}">
                <a16:creationId xmlns:a16="http://schemas.microsoft.com/office/drawing/2014/main" id="{2BFF96EC-CFD0-4ED0-909E-5851116F9023}"/>
              </a:ext>
            </a:extLst>
          </p:cNvPr>
          <p:cNvGraphicFramePr>
            <a:graphicFrameLocks noGrp="1"/>
          </p:cNvGraphicFramePr>
          <p:nvPr/>
        </p:nvGraphicFramePr>
        <p:xfrm>
          <a:off x="202019" y="1289599"/>
          <a:ext cx="4442868" cy="2607478"/>
        </p:xfrm>
        <a:graphic>
          <a:graphicData uri="http://schemas.openxmlformats.org/drawingml/2006/table">
            <a:tbl>
              <a:tblPr firstRow="1" firstCol="1" bandRow="1">
                <a:tableStyleId>{5C22544A-7EE6-4342-B048-85BDC9FD1C3A}</a:tableStyleId>
              </a:tblPr>
              <a:tblGrid>
                <a:gridCol w="2827103">
                  <a:extLst>
                    <a:ext uri="{9D8B030D-6E8A-4147-A177-3AD203B41FA5}">
                      <a16:colId xmlns:a16="http://schemas.microsoft.com/office/drawing/2014/main" val="1415449689"/>
                    </a:ext>
                  </a:extLst>
                </a:gridCol>
                <a:gridCol w="1615765">
                  <a:extLst>
                    <a:ext uri="{9D8B030D-6E8A-4147-A177-3AD203B41FA5}">
                      <a16:colId xmlns:a16="http://schemas.microsoft.com/office/drawing/2014/main" val="42189392"/>
                    </a:ext>
                  </a:extLst>
                </a:gridCol>
              </a:tblGrid>
              <a:tr h="365760">
                <a:tc>
                  <a:txBody>
                    <a:bodyPr/>
                    <a:lstStyle/>
                    <a:p>
                      <a:pPr marL="0" marR="0">
                        <a:lnSpc>
                          <a:spcPct val="107000"/>
                        </a:lnSpc>
                        <a:spcBef>
                          <a:spcPts val="0"/>
                        </a:spcBef>
                        <a:spcAft>
                          <a:spcPts val="0"/>
                        </a:spcAft>
                      </a:pPr>
                      <a:r>
                        <a:rPr lang="en-US" sz="1800" dirty="0">
                          <a:effectLst/>
                        </a:rPr>
                        <a:t>Geometry</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Sample Size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80140506"/>
                  </a:ext>
                </a:extLst>
              </a:tr>
              <a:tr h="265765">
                <a:tc>
                  <a:txBody>
                    <a:bodyPr/>
                    <a:lstStyle/>
                    <a:p>
                      <a:pPr marL="0" marR="0">
                        <a:lnSpc>
                          <a:spcPct val="107000"/>
                        </a:lnSpc>
                        <a:spcBef>
                          <a:spcPts val="0"/>
                        </a:spcBef>
                        <a:spcAft>
                          <a:spcPts val="0"/>
                        </a:spcAft>
                      </a:pPr>
                      <a:r>
                        <a:rPr lang="en-US" sz="1800">
                          <a:effectLst/>
                        </a:rPr>
                        <a:t>Simple Merge</a:t>
                      </a:r>
                      <a:endParaRPr lang="en-US"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26</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36941277"/>
                  </a:ext>
                </a:extLst>
              </a:tr>
              <a:tr h="249596">
                <a:tc>
                  <a:txBody>
                    <a:bodyPr/>
                    <a:lstStyle/>
                    <a:p>
                      <a:pPr marL="0" marR="0">
                        <a:lnSpc>
                          <a:spcPct val="107000"/>
                        </a:lnSpc>
                        <a:spcBef>
                          <a:spcPts val="0"/>
                        </a:spcBef>
                        <a:spcAft>
                          <a:spcPts val="0"/>
                        </a:spcAft>
                      </a:pPr>
                      <a:r>
                        <a:rPr lang="en-US" sz="1800">
                          <a:effectLst/>
                        </a:rPr>
                        <a:t>Simple Diverge</a:t>
                      </a:r>
                      <a:endParaRPr lang="en-US"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23</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16658075"/>
                  </a:ext>
                </a:extLst>
              </a:tr>
              <a:tr h="249596">
                <a:tc>
                  <a:txBody>
                    <a:bodyPr/>
                    <a:lstStyle/>
                    <a:p>
                      <a:pPr marL="0" marR="0">
                        <a:lnSpc>
                          <a:spcPct val="107000"/>
                        </a:lnSpc>
                        <a:spcBef>
                          <a:spcPts val="0"/>
                        </a:spcBef>
                        <a:spcAft>
                          <a:spcPts val="0"/>
                        </a:spcAft>
                      </a:pPr>
                      <a:r>
                        <a:rPr lang="en-US" sz="1800" dirty="0">
                          <a:effectLst/>
                        </a:rPr>
                        <a:t>Close Merge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6</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25270018"/>
                  </a:ext>
                </a:extLst>
              </a:tr>
              <a:tr h="249596">
                <a:tc>
                  <a:txBody>
                    <a:bodyPr/>
                    <a:lstStyle/>
                    <a:p>
                      <a:pPr marL="0" marR="0">
                        <a:lnSpc>
                          <a:spcPct val="107000"/>
                        </a:lnSpc>
                        <a:spcBef>
                          <a:spcPts val="0"/>
                        </a:spcBef>
                        <a:spcAft>
                          <a:spcPts val="0"/>
                        </a:spcAft>
                      </a:pPr>
                      <a:r>
                        <a:rPr lang="en-US" sz="1800" dirty="0">
                          <a:effectLst/>
                        </a:rPr>
                        <a:t>Close Diverge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7</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88688207"/>
                  </a:ext>
                </a:extLst>
              </a:tr>
              <a:tr h="249596">
                <a:tc>
                  <a:txBody>
                    <a:bodyPr/>
                    <a:lstStyle/>
                    <a:p>
                      <a:pPr marL="0" marR="0">
                        <a:lnSpc>
                          <a:spcPct val="107000"/>
                        </a:lnSpc>
                        <a:spcBef>
                          <a:spcPts val="0"/>
                        </a:spcBef>
                        <a:spcAft>
                          <a:spcPts val="0"/>
                        </a:spcAft>
                      </a:pPr>
                      <a:r>
                        <a:rPr lang="en-US" sz="1800">
                          <a:effectLst/>
                        </a:rPr>
                        <a:t>Two-Lane On-Ramp</a:t>
                      </a:r>
                      <a:endParaRPr lang="en-US"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5</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47141532"/>
                  </a:ext>
                </a:extLst>
              </a:tr>
              <a:tr h="249596">
                <a:tc>
                  <a:txBody>
                    <a:bodyPr/>
                    <a:lstStyle/>
                    <a:p>
                      <a:pPr marL="0" marR="0">
                        <a:lnSpc>
                          <a:spcPct val="107000"/>
                        </a:lnSpc>
                        <a:spcBef>
                          <a:spcPts val="0"/>
                        </a:spcBef>
                        <a:spcAft>
                          <a:spcPts val="0"/>
                        </a:spcAft>
                      </a:pPr>
                      <a:r>
                        <a:rPr lang="en-US" sz="1800" dirty="0">
                          <a:effectLst/>
                        </a:rPr>
                        <a:t>Two-Lane Off-Ramp</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9</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06596846"/>
                  </a:ext>
                </a:extLst>
              </a:tr>
              <a:tr h="283421">
                <a:tc>
                  <a:txBody>
                    <a:bodyPr/>
                    <a:lstStyle/>
                    <a:p>
                      <a:pPr marL="0" marR="0">
                        <a:lnSpc>
                          <a:spcPct val="107000"/>
                        </a:lnSpc>
                        <a:spcBef>
                          <a:spcPts val="0"/>
                        </a:spcBef>
                        <a:spcAft>
                          <a:spcPts val="0"/>
                        </a:spcAft>
                      </a:pPr>
                      <a:r>
                        <a:rPr lang="en-US" sz="1800" dirty="0">
                          <a:effectLst/>
                        </a:rPr>
                        <a:t>Lane Drop Diverge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6</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17258809"/>
                  </a:ext>
                </a:extLst>
              </a:tr>
              <a:tr h="283421">
                <a:tc>
                  <a:txBody>
                    <a:bodyPr/>
                    <a:lstStyle/>
                    <a:p>
                      <a:pPr marL="0" marR="0">
                        <a:lnSpc>
                          <a:spcPct val="107000"/>
                        </a:lnSpc>
                        <a:spcBef>
                          <a:spcPts val="0"/>
                        </a:spcBef>
                        <a:spcAft>
                          <a:spcPts val="0"/>
                        </a:spcAft>
                      </a:pPr>
                      <a:r>
                        <a:rPr lang="en-US" sz="1800" dirty="0">
                          <a:effectLst/>
                        </a:rPr>
                        <a:t>Ramp Metering</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4</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18039190"/>
                  </a:ext>
                </a:extLst>
              </a:tr>
            </a:tbl>
          </a:graphicData>
        </a:graphic>
      </p:graphicFrame>
      <p:pic>
        <p:nvPicPr>
          <p:cNvPr id="4" name="Content Placeholder 6">
            <a:extLst>
              <a:ext uri="{FF2B5EF4-FFF2-40B4-BE49-F238E27FC236}">
                <a16:creationId xmlns:a16="http://schemas.microsoft.com/office/drawing/2014/main" id="{7886CD29-7564-4B23-B604-80CCA3DDCA90}"/>
              </a:ext>
            </a:extLst>
          </p:cNvPr>
          <p:cNvPicPr>
            <a:picLocks noGrp="1"/>
          </p:cNvPicPr>
          <p:nvPr>
            <p:ph idx="1"/>
          </p:nvPr>
        </p:nvPicPr>
        <p:blipFill rotWithShape="1">
          <a:blip r:embed="rId2" cstate="print">
            <a:extLst>
              <a:ext uri="{28A0092B-C50C-407E-A947-70E740481C1C}">
                <a14:useLocalDpi xmlns:a14="http://schemas.microsoft.com/office/drawing/2010/main" val="0"/>
              </a:ext>
            </a:extLst>
          </a:blip>
          <a:srcRect l="-253" t="8166" r="-1" b="65665"/>
          <a:stretch/>
        </p:blipFill>
        <p:spPr bwMode="auto">
          <a:xfrm>
            <a:off x="4863544" y="1223013"/>
            <a:ext cx="3993681" cy="647694"/>
          </a:xfrm>
          <a:prstGeom prst="rect">
            <a:avLst/>
          </a:prstGeom>
          <a:noFill/>
          <a:ln>
            <a:noFill/>
          </a:ln>
        </p:spPr>
      </p:pic>
      <p:pic>
        <p:nvPicPr>
          <p:cNvPr id="5" name="Content Placeholder 7">
            <a:extLst>
              <a:ext uri="{FF2B5EF4-FFF2-40B4-BE49-F238E27FC236}">
                <a16:creationId xmlns:a16="http://schemas.microsoft.com/office/drawing/2014/main" id="{12FAD10A-0B0B-4DA5-9E23-7ABEBDB483E2}"/>
              </a:ext>
            </a:extLst>
          </p:cNvPr>
          <p:cNvPicPr>
            <a:picLocks/>
          </p:cNvPicPr>
          <p:nvPr/>
        </p:nvPicPr>
        <p:blipFill rotWithShape="1">
          <a:blip r:embed="rId3" cstate="print">
            <a:extLst>
              <a:ext uri="{28A0092B-C50C-407E-A947-70E740481C1C}">
                <a14:useLocalDpi xmlns:a14="http://schemas.microsoft.com/office/drawing/2010/main" val="0"/>
              </a:ext>
            </a:extLst>
          </a:blip>
          <a:srcRect t="7465" b="64354"/>
          <a:stretch/>
        </p:blipFill>
        <p:spPr bwMode="auto">
          <a:xfrm>
            <a:off x="4863543" y="2062368"/>
            <a:ext cx="3993681" cy="834224"/>
          </a:xfrm>
          <a:prstGeom prst="rect">
            <a:avLst/>
          </a:prstGeom>
          <a:noFill/>
          <a:ln>
            <a:noFill/>
          </a:ln>
        </p:spPr>
      </p:pic>
      <p:pic>
        <p:nvPicPr>
          <p:cNvPr id="7" name="Content Placeholder 7">
            <a:extLst>
              <a:ext uri="{FF2B5EF4-FFF2-40B4-BE49-F238E27FC236}">
                <a16:creationId xmlns:a16="http://schemas.microsoft.com/office/drawing/2014/main" id="{4474FEBF-A050-4E4F-BF31-6502EAB54740}"/>
              </a:ext>
            </a:extLst>
          </p:cNvPr>
          <p:cNvPicPr>
            <a:picLocks/>
          </p:cNvPicPr>
          <p:nvPr/>
        </p:nvPicPr>
        <p:blipFill rotWithShape="1">
          <a:blip r:embed="rId3" cstate="print">
            <a:extLst>
              <a:ext uri="{28A0092B-C50C-407E-A947-70E740481C1C}">
                <a14:useLocalDpi xmlns:a14="http://schemas.microsoft.com/office/drawing/2010/main" val="0"/>
              </a:ext>
            </a:extLst>
          </a:blip>
          <a:srcRect l="58503" t="41505" b="30118"/>
          <a:stretch/>
        </p:blipFill>
        <p:spPr bwMode="auto">
          <a:xfrm>
            <a:off x="4863543" y="4016817"/>
            <a:ext cx="1657261" cy="840022"/>
          </a:xfrm>
          <a:prstGeom prst="rect">
            <a:avLst/>
          </a:prstGeom>
          <a:noFill/>
          <a:ln>
            <a:noFill/>
          </a:ln>
        </p:spPr>
      </p:pic>
      <p:pic>
        <p:nvPicPr>
          <p:cNvPr id="8" name="Content Placeholder 9">
            <a:extLst>
              <a:ext uri="{FF2B5EF4-FFF2-40B4-BE49-F238E27FC236}">
                <a16:creationId xmlns:a16="http://schemas.microsoft.com/office/drawing/2014/main" id="{F00D8004-A15D-458B-8D6B-E018EDF34348}"/>
              </a:ext>
            </a:extLst>
          </p:cNvPr>
          <p:cNvPicPr>
            <a:picLocks/>
          </p:cNvPicPr>
          <p:nvPr/>
        </p:nvPicPr>
        <p:blipFill rotWithShape="1">
          <a:blip r:embed="rId4" cstate="print">
            <a:extLst>
              <a:ext uri="{28A0092B-C50C-407E-A947-70E740481C1C}">
                <a14:useLocalDpi xmlns:a14="http://schemas.microsoft.com/office/drawing/2010/main" val="0"/>
              </a:ext>
            </a:extLst>
          </a:blip>
          <a:srcRect t="6909" b="70682"/>
          <a:stretch/>
        </p:blipFill>
        <p:spPr bwMode="auto">
          <a:xfrm>
            <a:off x="4863546" y="3176416"/>
            <a:ext cx="3993678" cy="618344"/>
          </a:xfrm>
          <a:prstGeom prst="rect">
            <a:avLst/>
          </a:prstGeom>
          <a:noFill/>
          <a:ln>
            <a:noFill/>
          </a:ln>
        </p:spPr>
      </p:pic>
      <p:pic>
        <p:nvPicPr>
          <p:cNvPr id="10" name="Content Placeholder 6">
            <a:extLst>
              <a:ext uri="{FF2B5EF4-FFF2-40B4-BE49-F238E27FC236}">
                <a16:creationId xmlns:a16="http://schemas.microsoft.com/office/drawing/2014/main" id="{402591FE-77F1-4C91-A91B-8558B5E3FCA4}"/>
              </a:ext>
            </a:extLst>
          </p:cNvPr>
          <p:cNvPicPr>
            <a:picLocks/>
          </p:cNvPicPr>
          <p:nvPr/>
        </p:nvPicPr>
        <p:blipFill rotWithShape="1">
          <a:blip r:embed="rId2" cstate="print">
            <a:extLst>
              <a:ext uri="{28A0092B-C50C-407E-A947-70E740481C1C}">
                <a14:useLocalDpi xmlns:a14="http://schemas.microsoft.com/office/drawing/2010/main" val="0"/>
              </a:ext>
            </a:extLst>
          </a:blip>
          <a:srcRect l="-253" t="8166" r="59651" b="65665"/>
          <a:stretch/>
        </p:blipFill>
        <p:spPr bwMode="auto">
          <a:xfrm>
            <a:off x="7131733" y="4006460"/>
            <a:ext cx="1725491" cy="701040"/>
          </a:xfrm>
          <a:prstGeom prst="rect">
            <a:avLst/>
          </a:prstGeom>
          <a:noFill/>
          <a:ln>
            <a:noFill/>
          </a:ln>
        </p:spPr>
      </p:pic>
    </p:spTree>
    <p:extLst>
      <p:ext uri="{BB962C8B-B14F-4D97-AF65-F5344CB8AC3E}">
        <p14:creationId xmlns:p14="http://schemas.microsoft.com/office/powerpoint/2010/main" val="20649731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Weave Configurations Studied</a:t>
            </a:r>
          </a:p>
        </p:txBody>
      </p:sp>
      <p:graphicFrame>
        <p:nvGraphicFramePr>
          <p:cNvPr id="6" name="Table 5">
            <a:extLst>
              <a:ext uri="{FF2B5EF4-FFF2-40B4-BE49-F238E27FC236}">
                <a16:creationId xmlns:a16="http://schemas.microsoft.com/office/drawing/2014/main" id="{2BFF96EC-CFD0-4ED0-909E-5851116F9023}"/>
              </a:ext>
            </a:extLst>
          </p:cNvPr>
          <p:cNvGraphicFramePr>
            <a:graphicFrameLocks noGrp="1"/>
          </p:cNvGraphicFramePr>
          <p:nvPr/>
        </p:nvGraphicFramePr>
        <p:xfrm>
          <a:off x="362700" y="952500"/>
          <a:ext cx="5784350" cy="1203198"/>
        </p:xfrm>
        <a:graphic>
          <a:graphicData uri="http://schemas.openxmlformats.org/drawingml/2006/table">
            <a:tbl>
              <a:tblPr firstRow="1" firstCol="1" bandRow="1">
                <a:tableStyleId>{5C22544A-7EE6-4342-B048-85BDC9FD1C3A}</a:tableStyleId>
              </a:tblPr>
              <a:tblGrid>
                <a:gridCol w="3680720">
                  <a:extLst>
                    <a:ext uri="{9D8B030D-6E8A-4147-A177-3AD203B41FA5}">
                      <a16:colId xmlns:a16="http://schemas.microsoft.com/office/drawing/2014/main" val="1415449689"/>
                    </a:ext>
                  </a:extLst>
                </a:gridCol>
                <a:gridCol w="2103630">
                  <a:extLst>
                    <a:ext uri="{9D8B030D-6E8A-4147-A177-3AD203B41FA5}">
                      <a16:colId xmlns:a16="http://schemas.microsoft.com/office/drawing/2014/main" val="42189392"/>
                    </a:ext>
                  </a:extLst>
                </a:gridCol>
              </a:tblGrid>
              <a:tr h="365760">
                <a:tc>
                  <a:txBody>
                    <a:bodyPr/>
                    <a:lstStyle/>
                    <a:p>
                      <a:pPr marL="0" marR="0">
                        <a:lnSpc>
                          <a:spcPct val="107000"/>
                        </a:lnSpc>
                        <a:spcBef>
                          <a:spcPts val="0"/>
                        </a:spcBef>
                        <a:spcAft>
                          <a:spcPts val="0"/>
                        </a:spcAft>
                      </a:pPr>
                      <a:r>
                        <a:rPr lang="en-US" sz="1800" dirty="0">
                          <a:effectLst/>
                        </a:rPr>
                        <a:t>Geometry</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Sample Size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80140506"/>
                  </a:ext>
                </a:extLst>
              </a:tr>
              <a:tr h="265765">
                <a:tc>
                  <a:txBody>
                    <a:bodyPr/>
                    <a:lstStyle/>
                    <a:p>
                      <a:pPr marL="0" marR="0">
                        <a:lnSpc>
                          <a:spcPct val="107000"/>
                        </a:lnSpc>
                        <a:spcBef>
                          <a:spcPts val="0"/>
                        </a:spcBef>
                        <a:spcAft>
                          <a:spcPts val="0"/>
                        </a:spcAft>
                      </a:pPr>
                      <a:r>
                        <a:rPr lang="en-US" sz="1800" dirty="0">
                          <a:effectLst/>
                        </a:rPr>
                        <a:t>Simple Ramp Weave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15</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36941277"/>
                  </a:ext>
                </a:extLst>
              </a:tr>
              <a:tr h="249596">
                <a:tc>
                  <a:txBody>
                    <a:bodyPr/>
                    <a:lstStyle/>
                    <a:p>
                      <a:pPr marL="0" marR="0">
                        <a:lnSpc>
                          <a:spcPct val="107000"/>
                        </a:lnSpc>
                        <a:spcBef>
                          <a:spcPts val="0"/>
                        </a:spcBef>
                        <a:spcAft>
                          <a:spcPts val="0"/>
                        </a:spcAft>
                      </a:pPr>
                      <a:r>
                        <a:rPr lang="en-US" sz="1800" dirty="0">
                          <a:effectLst/>
                        </a:rPr>
                        <a:t>C-D Weave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8</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16658075"/>
                  </a:ext>
                </a:extLst>
              </a:tr>
              <a:tr h="249596">
                <a:tc>
                  <a:txBody>
                    <a:bodyPr/>
                    <a:lstStyle/>
                    <a:p>
                      <a:pPr marL="0" marR="0">
                        <a:lnSpc>
                          <a:spcPct val="107000"/>
                        </a:lnSpc>
                        <a:spcBef>
                          <a:spcPts val="0"/>
                        </a:spcBef>
                        <a:spcAft>
                          <a:spcPts val="0"/>
                        </a:spcAft>
                      </a:pPr>
                      <a:r>
                        <a:rPr lang="en-US" sz="1800" dirty="0">
                          <a:effectLst/>
                        </a:rPr>
                        <a:t>Complex Weave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12</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25270018"/>
                  </a:ext>
                </a:extLst>
              </a:tr>
            </a:tbl>
          </a:graphicData>
        </a:graphic>
      </p:graphicFrame>
      <p:pic>
        <p:nvPicPr>
          <p:cNvPr id="5" name="Picture 4">
            <a:extLst>
              <a:ext uri="{FF2B5EF4-FFF2-40B4-BE49-F238E27FC236}">
                <a16:creationId xmlns:a16="http://schemas.microsoft.com/office/drawing/2014/main" id="{4D25CC5D-5E3A-488C-BADA-1DBCF6816A31}"/>
              </a:ext>
            </a:extLst>
          </p:cNvPr>
          <p:cNvPicPr>
            <a:picLocks noChangeAspect="1"/>
          </p:cNvPicPr>
          <p:nvPr/>
        </p:nvPicPr>
        <p:blipFill>
          <a:blip r:embed="rId2"/>
          <a:stretch>
            <a:fillRect/>
          </a:stretch>
        </p:blipFill>
        <p:spPr>
          <a:xfrm>
            <a:off x="586919" y="4592509"/>
            <a:ext cx="5186553" cy="984266"/>
          </a:xfrm>
          <a:prstGeom prst="rect">
            <a:avLst/>
          </a:prstGeom>
        </p:spPr>
      </p:pic>
      <p:pic>
        <p:nvPicPr>
          <p:cNvPr id="7" name="Picture 6">
            <a:extLst>
              <a:ext uri="{FF2B5EF4-FFF2-40B4-BE49-F238E27FC236}">
                <a16:creationId xmlns:a16="http://schemas.microsoft.com/office/drawing/2014/main" id="{E66EDC5F-869B-4961-83BA-3E8D2D9F9FE1}"/>
              </a:ext>
            </a:extLst>
          </p:cNvPr>
          <p:cNvPicPr>
            <a:picLocks noChangeAspect="1"/>
          </p:cNvPicPr>
          <p:nvPr/>
        </p:nvPicPr>
        <p:blipFill>
          <a:blip r:embed="rId3"/>
          <a:stretch>
            <a:fillRect/>
          </a:stretch>
        </p:blipFill>
        <p:spPr>
          <a:xfrm>
            <a:off x="581025" y="3406964"/>
            <a:ext cx="5192447" cy="1060886"/>
          </a:xfrm>
          <a:prstGeom prst="rect">
            <a:avLst/>
          </a:prstGeom>
        </p:spPr>
      </p:pic>
      <p:pic>
        <p:nvPicPr>
          <p:cNvPr id="9" name="Picture 8">
            <a:extLst>
              <a:ext uri="{FF2B5EF4-FFF2-40B4-BE49-F238E27FC236}">
                <a16:creationId xmlns:a16="http://schemas.microsoft.com/office/drawing/2014/main" id="{44ED133F-D741-46EA-BE63-B6AFF802297A}"/>
              </a:ext>
            </a:extLst>
          </p:cNvPr>
          <p:cNvPicPr>
            <a:picLocks noChangeAspect="1"/>
          </p:cNvPicPr>
          <p:nvPr/>
        </p:nvPicPr>
        <p:blipFill>
          <a:blip r:embed="rId4"/>
          <a:stretch>
            <a:fillRect/>
          </a:stretch>
        </p:blipFill>
        <p:spPr>
          <a:xfrm>
            <a:off x="581025" y="2280357"/>
            <a:ext cx="5168871" cy="1001948"/>
          </a:xfrm>
          <a:prstGeom prst="rect">
            <a:avLst/>
          </a:prstGeom>
        </p:spPr>
      </p:pic>
    </p:spTree>
    <p:extLst>
      <p:ext uri="{BB962C8B-B14F-4D97-AF65-F5344CB8AC3E}">
        <p14:creationId xmlns:p14="http://schemas.microsoft.com/office/powerpoint/2010/main" val="4126673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555DF7E-42D7-476D-8D7D-EE63155F7C7E}"/>
              </a:ext>
            </a:extLst>
          </p:cNvPr>
          <p:cNvSpPr>
            <a:spLocks noGrp="1"/>
          </p:cNvSpPr>
          <p:nvPr>
            <p:ph type="title"/>
          </p:nvPr>
        </p:nvSpPr>
        <p:spPr>
          <a:xfrm>
            <a:off x="202019" y="191385"/>
            <a:ext cx="8761227" cy="1037703"/>
          </a:xfrm>
        </p:spPr>
        <p:txBody>
          <a:bodyPr>
            <a:normAutofit fontScale="90000"/>
          </a:bodyPr>
          <a:lstStyle/>
          <a:p>
            <a:r>
              <a:rPr lang="en-US" b="1" dirty="0"/>
              <a:t>NCHRP Project 07-26 </a:t>
            </a:r>
            <a:br>
              <a:rPr lang="en-US" b="1" dirty="0"/>
            </a:br>
            <a:r>
              <a:rPr lang="en-US" b="1" dirty="0"/>
              <a:t>Research Objectives</a:t>
            </a:r>
          </a:p>
        </p:txBody>
      </p:sp>
      <p:sp>
        <p:nvSpPr>
          <p:cNvPr id="5" name="Content Placeholder 4">
            <a:extLst>
              <a:ext uri="{FF2B5EF4-FFF2-40B4-BE49-F238E27FC236}">
                <a16:creationId xmlns:a16="http://schemas.microsoft.com/office/drawing/2014/main" id="{B30F9946-D60C-4420-9837-D38FF730EBF7}"/>
              </a:ext>
            </a:extLst>
          </p:cNvPr>
          <p:cNvSpPr>
            <a:spLocks noGrp="1"/>
          </p:cNvSpPr>
          <p:nvPr>
            <p:ph idx="1"/>
          </p:nvPr>
        </p:nvSpPr>
        <p:spPr>
          <a:xfrm>
            <a:off x="549137" y="1229089"/>
            <a:ext cx="7658100" cy="4185874"/>
          </a:xfrm>
        </p:spPr>
        <p:txBody>
          <a:bodyPr>
            <a:normAutofit lnSpcReduction="10000"/>
          </a:bodyPr>
          <a:lstStyle/>
          <a:p>
            <a:r>
              <a:rPr lang="en-US" sz="2700" dirty="0"/>
              <a:t>The objectives of this research are to </a:t>
            </a:r>
          </a:p>
          <a:p>
            <a:pPr lvl="1"/>
            <a:r>
              <a:rPr lang="en-US" dirty="0"/>
              <a:t>(1) develop methodologies to update the HCM related to merge, diverge, and weaving methodologies; and </a:t>
            </a:r>
          </a:p>
          <a:p>
            <a:pPr lvl="1"/>
            <a:r>
              <a:rPr lang="en-US" dirty="0"/>
              <a:t>(2) pilot the developed methodologies to demonstrate the full range of applicability of the proposed updates to the HCM.</a:t>
            </a:r>
          </a:p>
          <a:p>
            <a:r>
              <a:rPr lang="en-US" dirty="0"/>
              <a:t>Period of Performance June 2019-Mar 2022</a:t>
            </a:r>
          </a:p>
          <a:p>
            <a:endParaRPr lang="en-US" dirty="0"/>
          </a:p>
          <a:p>
            <a:pPr marL="0" indent="0">
              <a:buNone/>
            </a:pPr>
            <a:r>
              <a:rPr lang="en-US" sz="1800" dirty="0">
                <a:hlinkClick r:id="rId2"/>
              </a:rPr>
              <a:t>http://apps.trb.org/cmsfeed/TRBNetProjectDisplay.asp?ProjectID=4553</a:t>
            </a:r>
            <a:r>
              <a:rPr lang="en-US" sz="1800" dirty="0"/>
              <a:t> </a:t>
            </a:r>
            <a:endParaRPr lang="en-US" sz="1600" dirty="0"/>
          </a:p>
        </p:txBody>
      </p:sp>
      <p:sp>
        <p:nvSpPr>
          <p:cNvPr id="2" name="Slide Number Placeholder 1">
            <a:extLst>
              <a:ext uri="{FF2B5EF4-FFF2-40B4-BE49-F238E27FC236}">
                <a16:creationId xmlns:a16="http://schemas.microsoft.com/office/drawing/2014/main" id="{FF86F0BD-41E6-47E2-BE1E-F52CD53AB06E}"/>
              </a:ext>
            </a:extLst>
          </p:cNvPr>
          <p:cNvSpPr>
            <a:spLocks noGrp="1"/>
          </p:cNvSpPr>
          <p:nvPr>
            <p:ph type="sldNum" sz="quarter" idx="12"/>
          </p:nvPr>
        </p:nvSpPr>
        <p:spPr/>
        <p:txBody>
          <a:bodyPr/>
          <a:lstStyle/>
          <a:p>
            <a:fld id="{0CDFD851-8DE5-493B-9000-93E45D758A00}" type="slidenum">
              <a:rPr lang="en-US" smtClean="0"/>
              <a:t>3</a:t>
            </a:fld>
            <a:endParaRPr lang="en-US"/>
          </a:p>
        </p:txBody>
      </p:sp>
    </p:spTree>
    <p:extLst>
      <p:ext uri="{BB962C8B-B14F-4D97-AF65-F5344CB8AC3E}">
        <p14:creationId xmlns:p14="http://schemas.microsoft.com/office/powerpoint/2010/main" val="3677884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Estimation Process</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p:txBody>
          <a:bodyPr>
            <a:normAutofit fontScale="92500" lnSpcReduction="20000"/>
          </a:bodyPr>
          <a:lstStyle/>
          <a:p>
            <a:r>
              <a:rPr lang="en-US" dirty="0"/>
              <a:t>Aggregate 5-min sensor data to 15-min flow rates</a:t>
            </a:r>
          </a:p>
          <a:p>
            <a:r>
              <a:rPr lang="en-US" dirty="0"/>
              <a:t>Aggregate mainline &amp; ramp lane-by-lane speed and flow rates</a:t>
            </a:r>
          </a:p>
          <a:p>
            <a:r>
              <a:rPr lang="en-US" dirty="0"/>
              <a:t>Apply HCM method for estimating capacity from field data (described in a previous module)</a:t>
            </a:r>
          </a:p>
          <a:p>
            <a:r>
              <a:rPr lang="en-US" dirty="0"/>
              <a:t>Evaluate realism of capacity estimate</a:t>
            </a:r>
          </a:p>
          <a:p>
            <a:pPr lvl="1"/>
            <a:r>
              <a:rPr lang="en-US" dirty="0"/>
              <a:t>Unrealistic estimates could occur when a site had few breakdown events</a:t>
            </a:r>
          </a:p>
          <a:p>
            <a:pPr lvl="1"/>
            <a:r>
              <a:rPr lang="en-US" dirty="0"/>
              <a:t>Capacity estimated from speed–flow curve in these cases (85</a:t>
            </a:r>
            <a:r>
              <a:rPr lang="en-US" baseline="30000" dirty="0"/>
              <a:t>th</a:t>
            </a:r>
            <a:r>
              <a:rPr lang="en-US" dirty="0"/>
              <a:t> percentile of pre-breakdown event) </a:t>
            </a:r>
          </a:p>
          <a:p>
            <a:pPr lvl="1"/>
            <a:r>
              <a:rPr lang="en-US" dirty="0"/>
              <a:t>Investigate possibility of spillback from downstream bottleneck</a:t>
            </a:r>
          </a:p>
        </p:txBody>
      </p:sp>
    </p:spTree>
    <p:extLst>
      <p:ext uri="{BB962C8B-B14F-4D97-AF65-F5344CB8AC3E}">
        <p14:creationId xmlns:p14="http://schemas.microsoft.com/office/powerpoint/2010/main" val="561180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335AD-D389-4337-9FD3-97AB9489B809}"/>
              </a:ext>
            </a:extLst>
          </p:cNvPr>
          <p:cNvSpPr>
            <a:spLocks noGrp="1"/>
          </p:cNvSpPr>
          <p:nvPr>
            <p:ph type="title"/>
          </p:nvPr>
        </p:nvSpPr>
        <p:spPr/>
        <p:txBody>
          <a:bodyPr>
            <a:normAutofit/>
          </a:bodyPr>
          <a:lstStyle/>
          <a:p>
            <a:r>
              <a:rPr lang="en-US" dirty="0"/>
              <a:t>Sample Speed-Flow Data</a:t>
            </a:r>
          </a:p>
        </p:txBody>
      </p:sp>
      <p:pic>
        <p:nvPicPr>
          <p:cNvPr id="4" name="Picture 3">
            <a:extLst>
              <a:ext uri="{FF2B5EF4-FFF2-40B4-BE49-F238E27FC236}">
                <a16:creationId xmlns:a16="http://schemas.microsoft.com/office/drawing/2014/main" id="{B44D6272-F7ED-48BF-8ABB-DE90044393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068" y="1021976"/>
            <a:ext cx="7293148" cy="4249271"/>
          </a:xfrm>
          <a:prstGeom prst="rect">
            <a:avLst/>
          </a:prstGeom>
        </p:spPr>
      </p:pic>
    </p:spTree>
    <p:extLst>
      <p:ext uri="{BB962C8B-B14F-4D97-AF65-F5344CB8AC3E}">
        <p14:creationId xmlns:p14="http://schemas.microsoft.com/office/powerpoint/2010/main" val="16092627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10F3A-3AE1-9045-33EB-8D92D49205C0}"/>
              </a:ext>
            </a:extLst>
          </p:cNvPr>
          <p:cNvSpPr>
            <a:spLocks noGrp="1"/>
          </p:cNvSpPr>
          <p:nvPr>
            <p:ph type="title"/>
          </p:nvPr>
        </p:nvSpPr>
        <p:spPr/>
        <p:txBody>
          <a:bodyPr/>
          <a:lstStyle/>
          <a:p>
            <a:r>
              <a:rPr lang="en-US" dirty="0"/>
              <a:t>Basic Model Form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9C12B32-3877-E3A6-A6E2-A44A98089C62}"/>
                  </a:ext>
                </a:extLst>
              </p:cNvPr>
              <p:cNvSpPr>
                <a:spLocks noGrp="1"/>
              </p:cNvSpPr>
              <p:nvPr>
                <p:ph idx="1"/>
              </p:nvPr>
            </p:nvSpPr>
            <p:spPr/>
            <p:txBody>
              <a:bodyPr/>
              <a:lstStyle/>
              <a:p>
                <a:r>
                  <a:rPr lang="en-US" dirty="0"/>
                  <a:t>Speed (S) in Merge (M), Diverge (D), or Weave (W) Segment is equal to speed in Basic Segment (B), minus speed impedance (SI) term</a:t>
                </a:r>
              </a:p>
              <a:p>
                <a:endParaRPr lang="en-US" dirty="0"/>
              </a:p>
              <a:p>
                <a:pPr marL="457200" lvl="1" indent="0" algn="ctr">
                  <a:buNone/>
                </a:pPr>
                <a14:m>
                  <m:oMath xmlns:m="http://schemas.openxmlformats.org/officeDocument/2006/math">
                    <m:sSub>
                      <m:sSubPr>
                        <m:ctrlPr>
                          <a:rPr lang="en-US" sz="2800" i="1" smtClean="0">
                            <a:effectLst/>
                            <a:latin typeface="Cambria Math" panose="02040503050406030204" pitchFamily="18" charset="0"/>
                            <a:ea typeface="Times New Roman" panose="02020603050405020304" pitchFamily="18" charset="0"/>
                            <a:cs typeface="Times New Roman" panose="02020603050405020304" pitchFamily="18" charset="0"/>
                          </a:rPr>
                        </m:ctrlPr>
                      </m:sSubPr>
                      <m:e>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S</m:t>
                        </m:r>
                      </m:e>
                      <m:sub>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M</m:t>
                        </m:r>
                      </m:sub>
                    </m:sSub>
                    <m:sSub>
                      <m:sSub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S</m:t>
                        </m:r>
                      </m:e>
                      <m:sub>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b</m:t>
                        </m:r>
                      </m:sub>
                    </m:sSub>
                  </m:oMath>
                </a14:m>
                <a:r>
                  <a:rPr lang="en-US" sz="2800" i="1" dirty="0">
                    <a:effectLst/>
                    <a:latin typeface="Cambria Math" panose="02040503050406030204" pitchFamily="18" charset="0"/>
                    <a:ea typeface="Times New Roman" panose="02020603050405020304" pitchFamily="18" charset="0"/>
                    <a:cs typeface="Times New Roman" panose="02020603050405020304" pitchFamily="18" charset="0"/>
                  </a:rPr>
                  <a:t>- SIM</a:t>
                </a:r>
              </a:p>
              <a:p>
                <a:pPr marL="457200" lvl="1" indent="0" algn="ctr">
                  <a:buNone/>
                </a:pPr>
                <a14:m>
                  <m:oMath xmlns:m="http://schemas.openxmlformats.org/officeDocument/2006/math">
                    <m:sSub>
                      <m:sSubPr>
                        <m:ctrlPr>
                          <a:rPr lang="en-US" sz="2800" i="1" smtClean="0">
                            <a:effectLst/>
                            <a:latin typeface="Cambria Math" panose="02040503050406030204" pitchFamily="18" charset="0"/>
                            <a:ea typeface="Times New Roman" panose="02020603050405020304" pitchFamily="18" charset="0"/>
                            <a:cs typeface="Times New Roman" panose="02020603050405020304" pitchFamily="18" charset="0"/>
                          </a:rPr>
                        </m:ctrlPr>
                      </m:sSubPr>
                      <m:e>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S</m:t>
                        </m:r>
                      </m:e>
                      <m:sub>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D</m:t>
                        </m:r>
                      </m:sub>
                    </m:sSub>
                    <m:sSub>
                      <m:sSub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S</m:t>
                        </m:r>
                      </m:e>
                      <m:sub>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b</m:t>
                        </m:r>
                      </m:sub>
                    </m:sSub>
                  </m:oMath>
                </a14:m>
                <a:r>
                  <a:rPr lang="en-US" sz="2800" i="1" dirty="0">
                    <a:effectLst/>
                    <a:latin typeface="Cambria Math" panose="02040503050406030204" pitchFamily="18" charset="0"/>
                    <a:ea typeface="Times New Roman" panose="02020603050405020304" pitchFamily="18" charset="0"/>
                    <a:cs typeface="Times New Roman" panose="02020603050405020304" pitchFamily="18" charset="0"/>
                  </a:rPr>
                  <a:t>- SID</a:t>
                </a:r>
              </a:p>
              <a:p>
                <a:pPr marL="457200" lvl="1" indent="0" algn="ctr">
                  <a:buNone/>
                </a:pPr>
                <a14:m>
                  <m:oMath xmlns:m="http://schemas.openxmlformats.org/officeDocument/2006/math">
                    <m:sSub>
                      <m:sSubPr>
                        <m:ctrlPr>
                          <a:rPr lang="en-US" sz="2800" i="1" smtClean="0">
                            <a:effectLst/>
                            <a:latin typeface="Cambria Math" panose="02040503050406030204" pitchFamily="18" charset="0"/>
                            <a:ea typeface="Times New Roman" panose="02020603050405020304" pitchFamily="18" charset="0"/>
                            <a:cs typeface="Times New Roman" panose="02020603050405020304" pitchFamily="18" charset="0"/>
                          </a:rPr>
                        </m:ctrlPr>
                      </m:sSubPr>
                      <m:e>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S</m:t>
                        </m:r>
                      </m:e>
                      <m:sub>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𝑊</m:t>
                        </m:r>
                      </m:sub>
                    </m:sSub>
                    <m:sSub>
                      <m:sSub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S</m:t>
                        </m:r>
                      </m:e>
                      <m:sub>
                        <m:r>
                          <m:rPr>
                            <m:sty m:val="p"/>
                          </m:rPr>
                          <a:rPr lang="en-US" sz="2800" i="1">
                            <a:effectLst/>
                            <a:latin typeface="Cambria Math" panose="02040503050406030204" pitchFamily="18" charset="0"/>
                            <a:ea typeface="Times New Roman" panose="02020603050405020304" pitchFamily="18" charset="0"/>
                            <a:cs typeface="Times New Roman" panose="02020603050405020304" pitchFamily="18" charset="0"/>
                          </a:rPr>
                          <m:t>b</m:t>
                        </m:r>
                      </m:sub>
                    </m:sSub>
                  </m:oMath>
                </a14:m>
                <a:r>
                  <a:rPr lang="en-US" sz="2800" i="1" dirty="0">
                    <a:effectLst/>
                    <a:latin typeface="Cambria Math" panose="02040503050406030204" pitchFamily="18" charset="0"/>
                    <a:ea typeface="Times New Roman" panose="02020603050405020304" pitchFamily="18" charset="0"/>
                    <a:cs typeface="Times New Roman" panose="02020603050405020304" pitchFamily="18" charset="0"/>
                  </a:rPr>
                  <a:t>- SIW</a:t>
                </a:r>
              </a:p>
              <a:p>
                <a:pPr lvl="1"/>
                <a:endParaRPr lang="en-US" sz="1800" i="1" dirty="0">
                  <a:effectLst/>
                  <a:latin typeface="Cambria Math" panose="02040503050406030204" pitchFamily="18" charset="0"/>
                  <a:ea typeface="Times New Roman" panose="02020603050405020304" pitchFamily="18" charset="0"/>
                  <a:cs typeface="Times New Roman" panose="02020603050405020304" pitchFamily="18" charset="0"/>
                </a:endParaRPr>
              </a:p>
              <a:p>
                <a:pPr lvl="1"/>
                <a:endParaRPr lang="en-US" dirty="0"/>
              </a:p>
            </p:txBody>
          </p:sp>
        </mc:Choice>
        <mc:Fallback xmlns="">
          <p:sp>
            <p:nvSpPr>
              <p:cNvPr id="3" name="Content Placeholder 2">
                <a:extLst>
                  <a:ext uri="{FF2B5EF4-FFF2-40B4-BE49-F238E27FC236}">
                    <a16:creationId xmlns:a16="http://schemas.microsoft.com/office/drawing/2014/main" id="{C9C12B32-3877-E3A6-A6E2-A44A98089C62}"/>
                  </a:ext>
                </a:extLst>
              </p:cNvPr>
              <p:cNvSpPr>
                <a:spLocks noGrp="1" noRot="1" noChangeAspect="1" noMove="1" noResize="1" noEditPoints="1" noAdjustHandles="1" noChangeArrowheads="1" noChangeShapeType="1" noTextEdit="1"/>
              </p:cNvSpPr>
              <p:nvPr>
                <p:ph idx="1"/>
              </p:nvPr>
            </p:nvSpPr>
            <p:spPr>
              <a:blipFill>
                <a:blip r:embed="rId2"/>
                <a:stretch>
                  <a:fillRect l="-1253" t="-1531" r="-1322"/>
                </a:stretch>
              </a:blipFill>
            </p:spPr>
            <p:txBody>
              <a:bodyPr/>
              <a:lstStyle/>
              <a:p>
                <a:r>
                  <a:rPr lang="en-US">
                    <a:noFill/>
                  </a:rPr>
                  <a:t> </a:t>
                </a:r>
              </a:p>
            </p:txBody>
          </p:sp>
        </mc:Fallback>
      </mc:AlternateContent>
    </p:spTree>
    <p:extLst>
      <p:ext uri="{BB962C8B-B14F-4D97-AF65-F5344CB8AC3E}">
        <p14:creationId xmlns:p14="http://schemas.microsoft.com/office/powerpoint/2010/main" val="6590657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E8776-E77F-4DA3-8EFE-772B65FEC707}"/>
              </a:ext>
            </a:extLst>
          </p:cNvPr>
          <p:cNvSpPr>
            <a:spLocks noGrp="1"/>
          </p:cNvSpPr>
          <p:nvPr>
            <p:ph type="title"/>
          </p:nvPr>
        </p:nvSpPr>
        <p:spPr/>
        <p:txBody>
          <a:bodyPr/>
          <a:lstStyle/>
          <a:p>
            <a:r>
              <a:rPr lang="en-US" dirty="0"/>
              <a:t>Revisiting Density at Capacity </a:t>
            </a:r>
          </a:p>
        </p:txBody>
      </p:sp>
      <p:graphicFrame>
        <p:nvGraphicFramePr>
          <p:cNvPr id="9" name="Chart 8">
            <a:extLst>
              <a:ext uri="{FF2B5EF4-FFF2-40B4-BE49-F238E27FC236}">
                <a16:creationId xmlns:a16="http://schemas.microsoft.com/office/drawing/2014/main" id="{49D68941-19D1-403A-BF34-A2F6DF0BDA55}"/>
              </a:ext>
            </a:extLst>
          </p:cNvPr>
          <p:cNvGraphicFramePr/>
          <p:nvPr/>
        </p:nvGraphicFramePr>
        <p:xfrm>
          <a:off x="202020" y="1114425"/>
          <a:ext cx="7160806" cy="4067174"/>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a:extLst>
              <a:ext uri="{FF2B5EF4-FFF2-40B4-BE49-F238E27FC236}">
                <a16:creationId xmlns:a16="http://schemas.microsoft.com/office/drawing/2014/main" id="{AE95381A-F620-4CD6-93BA-EFC9ED8BF377}"/>
              </a:ext>
            </a:extLst>
          </p:cNvPr>
          <p:cNvCxnSpPr>
            <a:cxnSpLocks/>
          </p:cNvCxnSpPr>
          <p:nvPr/>
        </p:nvCxnSpPr>
        <p:spPr>
          <a:xfrm>
            <a:off x="846906" y="1387475"/>
            <a:ext cx="5915844"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2AE0EE8-E3BF-4B9C-91BA-B1D9E7739DD9}"/>
              </a:ext>
            </a:extLst>
          </p:cNvPr>
          <p:cNvSpPr txBox="1"/>
          <p:nvPr/>
        </p:nvSpPr>
        <p:spPr>
          <a:xfrm>
            <a:off x="2064312" y="1233586"/>
            <a:ext cx="4052808" cy="307777"/>
          </a:xfrm>
          <a:prstGeom prst="rect">
            <a:avLst/>
          </a:prstGeom>
          <a:solidFill>
            <a:schemeClr val="tx1"/>
          </a:solidFill>
        </p:spPr>
        <p:txBody>
          <a:bodyPr wrap="square" rtlCol="0">
            <a:spAutoFit/>
          </a:bodyPr>
          <a:lstStyle/>
          <a:p>
            <a:pPr algn="ctr"/>
            <a:r>
              <a:rPr lang="en-US" sz="1400" b="1" dirty="0">
                <a:solidFill>
                  <a:schemeClr val="bg2"/>
                </a:solidFill>
              </a:rPr>
              <a:t>HCM 6 Density at Capacity for Weave</a:t>
            </a:r>
          </a:p>
        </p:txBody>
      </p:sp>
      <p:cxnSp>
        <p:nvCxnSpPr>
          <p:cNvPr id="12" name="Straight Connector 11">
            <a:extLst>
              <a:ext uri="{FF2B5EF4-FFF2-40B4-BE49-F238E27FC236}">
                <a16:creationId xmlns:a16="http://schemas.microsoft.com/office/drawing/2014/main" id="{6952EA66-1467-4DF6-8CF5-7CCCEE848944}"/>
              </a:ext>
            </a:extLst>
          </p:cNvPr>
          <p:cNvCxnSpPr>
            <a:cxnSpLocks/>
          </p:cNvCxnSpPr>
          <p:nvPr/>
        </p:nvCxnSpPr>
        <p:spPr>
          <a:xfrm>
            <a:off x="837382" y="1977316"/>
            <a:ext cx="7296968" cy="0"/>
          </a:xfrm>
          <a:prstGeom prst="line">
            <a:avLst/>
          </a:prstGeom>
          <a:ln w="31750">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D35B8BC-F07F-47A1-99FE-E05FDEE59E72}"/>
              </a:ext>
            </a:extLst>
          </p:cNvPr>
          <p:cNvSpPr txBox="1"/>
          <p:nvPr/>
        </p:nvSpPr>
        <p:spPr>
          <a:xfrm>
            <a:off x="7469594" y="1977315"/>
            <a:ext cx="1630927" cy="954107"/>
          </a:xfrm>
          <a:prstGeom prst="rect">
            <a:avLst/>
          </a:prstGeom>
          <a:solidFill>
            <a:schemeClr val="accent3"/>
          </a:solidFill>
        </p:spPr>
        <p:txBody>
          <a:bodyPr wrap="square" rtlCol="0">
            <a:spAutoFit/>
          </a:bodyPr>
          <a:lstStyle/>
          <a:p>
            <a:pPr algn="ctr"/>
            <a:r>
              <a:rPr lang="en-US" sz="1400" b="1" dirty="0">
                <a:solidFill>
                  <a:schemeClr val="bg2"/>
                </a:solidFill>
              </a:rPr>
              <a:t>NCHRP 07-26 Recommended Density at Capacity</a:t>
            </a:r>
          </a:p>
        </p:txBody>
      </p:sp>
    </p:spTree>
    <p:extLst>
      <p:ext uri="{BB962C8B-B14F-4D97-AF65-F5344CB8AC3E}">
        <p14:creationId xmlns:p14="http://schemas.microsoft.com/office/powerpoint/2010/main" val="3380695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Proposed Segment LOS</a:t>
            </a:r>
          </a:p>
        </p:txBody>
      </p:sp>
      <p:pic>
        <p:nvPicPr>
          <p:cNvPr id="3" name="Picture 2">
            <a:extLst>
              <a:ext uri="{FF2B5EF4-FFF2-40B4-BE49-F238E27FC236}">
                <a16:creationId xmlns:a16="http://schemas.microsoft.com/office/drawing/2014/main" id="{3C479B36-0EC8-4291-9EFE-D865AA33CEC5}"/>
              </a:ext>
            </a:extLst>
          </p:cNvPr>
          <p:cNvPicPr>
            <a:picLocks noChangeAspect="1"/>
          </p:cNvPicPr>
          <p:nvPr/>
        </p:nvPicPr>
        <p:blipFill rotWithShape="1">
          <a:blip r:embed="rId2"/>
          <a:srcRect l="19023" r="19793" b="16880"/>
          <a:stretch/>
        </p:blipFill>
        <p:spPr>
          <a:xfrm>
            <a:off x="742412" y="1977934"/>
            <a:ext cx="6656602" cy="2304954"/>
          </a:xfrm>
          <a:prstGeom prst="rect">
            <a:avLst/>
          </a:prstGeom>
        </p:spPr>
      </p:pic>
    </p:spTree>
    <p:extLst>
      <p:ext uri="{BB962C8B-B14F-4D97-AF65-F5344CB8AC3E}">
        <p14:creationId xmlns:p14="http://schemas.microsoft.com/office/powerpoint/2010/main" val="11040058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E30A8C-51E5-4FA0-8AF7-8457E7CC91F5}"/>
              </a:ext>
            </a:extLst>
          </p:cNvPr>
          <p:cNvPicPr>
            <a:picLocks noChangeAspect="1"/>
          </p:cNvPicPr>
          <p:nvPr/>
        </p:nvPicPr>
        <p:blipFill>
          <a:blip r:embed="rId2"/>
          <a:stretch>
            <a:fillRect/>
          </a:stretch>
        </p:blipFill>
        <p:spPr>
          <a:xfrm>
            <a:off x="751787" y="-514618"/>
            <a:ext cx="7601836" cy="5715000"/>
          </a:xfrm>
          <a:prstGeom prst="rect">
            <a:avLst/>
          </a:prstGeom>
        </p:spPr>
      </p:pic>
      <p:sp>
        <p:nvSpPr>
          <p:cNvPr id="33" name="Rectangle 32"/>
          <p:cNvSpPr/>
          <p:nvPr/>
        </p:nvSpPr>
        <p:spPr>
          <a:xfrm>
            <a:off x="0" y="0"/>
            <a:ext cx="9144000" cy="702256"/>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34" name="Straight Connector 33"/>
          <p:cNvCxnSpPr/>
          <p:nvPr/>
        </p:nvCxnSpPr>
        <p:spPr>
          <a:xfrm>
            <a:off x="0" y="707496"/>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itle 1"/>
          <p:cNvSpPr txBox="1">
            <a:spLocks/>
          </p:cNvSpPr>
          <p:nvPr/>
        </p:nvSpPr>
        <p:spPr>
          <a:xfrm>
            <a:off x="771082" y="3775360"/>
            <a:ext cx="7772400" cy="1225021"/>
          </a:xfrm>
          <a:prstGeom prst="rect">
            <a:avLst/>
          </a:prstGeom>
        </p:spPr>
        <p:txBody>
          <a:bodyPr anchor="b">
            <a:noAutofit/>
          </a:bodyPr>
          <a:lstStyle>
            <a:lvl1pPr algn="l" defTabSz="914400" rtl="0" eaLnBrk="1" latinLnBrk="0" hangingPunct="1">
              <a:spcBef>
                <a:spcPct val="0"/>
              </a:spcBef>
              <a:buNone/>
              <a:defRPr sz="4400" b="1" kern="1200" cap="all" baseline="0">
                <a:solidFill>
                  <a:schemeClr val="bg2"/>
                </a:solidFill>
                <a:effectLst>
                  <a:outerShdw blurRad="38100" dist="38100" dir="2700000" algn="tl">
                    <a:srgbClr val="000000">
                      <a:alpha val="43137"/>
                    </a:srgbClr>
                  </a:outerShdw>
                </a:effectLst>
                <a:latin typeface="Arial Black" panose="020B0A04020102020204" pitchFamily="34" charset="0"/>
                <a:ea typeface="+mj-ea"/>
                <a:cs typeface="+mj-cs"/>
              </a:defRPr>
            </a:lvl1pPr>
          </a:lstStyle>
          <a:p>
            <a:pPr>
              <a:lnSpc>
                <a:spcPts val="4400"/>
              </a:lnSpc>
            </a:pPr>
            <a:r>
              <a:rPr lang="en-US" dirty="0"/>
              <a:t>Current HCM Merge &amp; Diverge Method</a:t>
            </a:r>
          </a:p>
        </p:txBody>
      </p:sp>
      <p:sp>
        <p:nvSpPr>
          <p:cNvPr id="38" name="Rectangle 37"/>
          <p:cNvSpPr/>
          <p:nvPr/>
        </p:nvSpPr>
        <p:spPr>
          <a:xfrm>
            <a:off x="0" y="4800598"/>
            <a:ext cx="9144000" cy="914401"/>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39" name="Freeform 20"/>
          <p:cNvSpPr>
            <a:spLocks/>
          </p:cNvSpPr>
          <p:nvPr/>
        </p:nvSpPr>
        <p:spPr bwMode="auto">
          <a:xfrm>
            <a:off x="5188624" y="5073799"/>
            <a:ext cx="3974671" cy="673100"/>
          </a:xfrm>
          <a:custGeom>
            <a:avLst/>
            <a:gdLst>
              <a:gd name="T0" fmla="*/ 3562 w 3562"/>
              <a:gd name="T1" fmla="*/ 424 h 424"/>
              <a:gd name="T2" fmla="*/ 3562 w 3562"/>
              <a:gd name="T3" fmla="*/ 0 h 424"/>
              <a:gd name="T4" fmla="*/ 178 w 3562"/>
              <a:gd name="T5" fmla="*/ 0 h 424"/>
              <a:gd name="T6" fmla="*/ 0 w 3562"/>
              <a:gd name="T7" fmla="*/ 424 h 424"/>
              <a:gd name="T8" fmla="*/ 3562 w 3562"/>
              <a:gd name="T9" fmla="*/ 424 h 424"/>
              <a:gd name="connsiteX0" fmla="*/ 10000 w 10162"/>
              <a:gd name="connsiteY0" fmla="*/ 10000 h 11358"/>
              <a:gd name="connsiteX1" fmla="*/ 10000 w 10162"/>
              <a:gd name="connsiteY1" fmla="*/ 0 h 11358"/>
              <a:gd name="connsiteX2" fmla="*/ 500 w 10162"/>
              <a:gd name="connsiteY2" fmla="*/ 0 h 11358"/>
              <a:gd name="connsiteX3" fmla="*/ 0 w 10162"/>
              <a:gd name="connsiteY3" fmla="*/ 10000 h 11358"/>
              <a:gd name="connsiteX4" fmla="*/ 10162 w 10162"/>
              <a:gd name="connsiteY4" fmla="*/ 11358 h 11358"/>
              <a:gd name="connsiteX0" fmla="*/ 10000 w 10000"/>
              <a:gd name="connsiteY0" fmla="*/ 10000 h 10000"/>
              <a:gd name="connsiteX1" fmla="*/ 10000 w 10000"/>
              <a:gd name="connsiteY1" fmla="*/ 0 h 10000"/>
              <a:gd name="connsiteX2" fmla="*/ 500 w 10000"/>
              <a:gd name="connsiteY2" fmla="*/ 0 h 10000"/>
              <a:gd name="connsiteX3" fmla="*/ 0 w 10000"/>
              <a:gd name="connsiteY3" fmla="*/ 10000 h 10000"/>
              <a:gd name="connsiteX0" fmla="*/ 10000 w 10000"/>
              <a:gd name="connsiteY0" fmla="*/ 0 h 10000"/>
              <a:gd name="connsiteX1" fmla="*/ 500 w 10000"/>
              <a:gd name="connsiteY1" fmla="*/ 0 h 10000"/>
              <a:gd name="connsiteX2" fmla="*/ 0 w 10000"/>
              <a:gd name="connsiteY2" fmla="*/ 10000 h 10000"/>
              <a:gd name="connsiteX0" fmla="*/ 7029 w 7029"/>
              <a:gd name="connsiteY0" fmla="*/ 0 h 10000"/>
              <a:gd name="connsiteX1" fmla="*/ 500 w 7029"/>
              <a:gd name="connsiteY1" fmla="*/ 0 h 10000"/>
              <a:gd name="connsiteX2" fmla="*/ 0 w 7029"/>
              <a:gd name="connsiteY2" fmla="*/ 10000 h 10000"/>
            </a:gdLst>
            <a:ahLst/>
            <a:cxnLst>
              <a:cxn ang="0">
                <a:pos x="connsiteX0" y="connsiteY0"/>
              </a:cxn>
              <a:cxn ang="0">
                <a:pos x="connsiteX1" y="connsiteY1"/>
              </a:cxn>
              <a:cxn ang="0">
                <a:pos x="connsiteX2" y="connsiteY2"/>
              </a:cxn>
            </a:cxnLst>
            <a:rect l="l" t="t" r="r" b="b"/>
            <a:pathLst>
              <a:path w="7029" h="10000">
                <a:moveTo>
                  <a:pt x="7029" y="0"/>
                </a:moveTo>
                <a:lnTo>
                  <a:pt x="500" y="0"/>
                </a:lnTo>
                <a:cubicBezTo>
                  <a:pt x="333" y="3333"/>
                  <a:pt x="167" y="6667"/>
                  <a:pt x="0" y="10000"/>
                </a:cubicBezTo>
              </a:path>
            </a:pathLst>
          </a:custGeom>
          <a:noFill/>
          <a:ln w="12700">
            <a:solidFill>
              <a:srgbClr val="33839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Box 11">
            <a:extLst>
              <a:ext uri="{FF2B5EF4-FFF2-40B4-BE49-F238E27FC236}">
                <a16:creationId xmlns:a16="http://schemas.microsoft.com/office/drawing/2014/main" id="{4C789DFA-AB4E-467D-BD4C-5E48EEA564BB}"/>
              </a:ext>
            </a:extLst>
          </p:cNvPr>
          <p:cNvSpPr txBox="1"/>
          <p:nvPr/>
        </p:nvSpPr>
        <p:spPr>
          <a:xfrm rot="16200000">
            <a:off x="6418362" y="2669175"/>
            <a:ext cx="4139944" cy="230832"/>
          </a:xfrm>
          <a:prstGeom prst="rect">
            <a:avLst/>
          </a:prstGeom>
          <a:noFill/>
        </p:spPr>
        <p:txBody>
          <a:bodyPr wrap="square" rtlCol="0">
            <a:spAutoFit/>
          </a:bodyPr>
          <a:lstStyle/>
          <a:p>
            <a:r>
              <a:rPr lang="en-US" sz="900" dirty="0"/>
              <a:t>Source: http://www.crosscountryroads.com/</a:t>
            </a:r>
          </a:p>
        </p:txBody>
      </p:sp>
    </p:spTree>
    <p:extLst>
      <p:ext uri="{BB962C8B-B14F-4D97-AF65-F5344CB8AC3E}">
        <p14:creationId xmlns:p14="http://schemas.microsoft.com/office/powerpoint/2010/main" val="13392540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Purpose &amp; Contents</a:t>
            </a:r>
          </a:p>
        </p:txBody>
      </p:sp>
      <p:sp>
        <p:nvSpPr>
          <p:cNvPr id="3" name="Content Placeholder 2"/>
          <p:cNvSpPr>
            <a:spLocks noGrp="1"/>
          </p:cNvSpPr>
          <p:nvPr>
            <p:ph idx="1"/>
          </p:nvPr>
        </p:nvSpPr>
        <p:spPr>
          <a:xfrm>
            <a:off x="202019" y="1104634"/>
            <a:ext cx="5486400" cy="3977729"/>
          </a:xfrm>
        </p:spPr>
        <p:txBody>
          <a:bodyPr>
            <a:normAutofit/>
          </a:bodyPr>
          <a:lstStyle/>
          <a:p>
            <a:r>
              <a:rPr lang="en-US" dirty="0"/>
              <a:t>Provide a high-level overview of the current HCM merge &amp; diverge method and its issues</a:t>
            </a:r>
          </a:p>
          <a:p>
            <a:pPr lvl="1"/>
            <a:r>
              <a:rPr lang="en-US" dirty="0"/>
              <a:t>Data collection &amp; model development</a:t>
            </a:r>
          </a:p>
          <a:p>
            <a:pPr lvl="1"/>
            <a:r>
              <a:rPr lang="en-US" dirty="0"/>
              <a:t>Methodological steps</a:t>
            </a:r>
          </a:p>
          <a:p>
            <a:pPr lvl="1"/>
            <a:r>
              <a:rPr lang="en-US" dirty="0"/>
              <a:t>Special cases</a:t>
            </a:r>
          </a:p>
          <a:p>
            <a:pPr lvl="1"/>
            <a:r>
              <a:rPr lang="en-US" dirty="0"/>
              <a:t>Issues with the method</a:t>
            </a:r>
          </a:p>
        </p:txBody>
      </p:sp>
    </p:spTree>
    <p:extLst>
      <p:ext uri="{BB962C8B-B14F-4D97-AF65-F5344CB8AC3E}">
        <p14:creationId xmlns:p14="http://schemas.microsoft.com/office/powerpoint/2010/main" val="38171452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Basis</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p:txBody>
          <a:bodyPr>
            <a:normAutofit/>
          </a:bodyPr>
          <a:lstStyle/>
          <a:p>
            <a:r>
              <a:rPr lang="en-US" dirty="0"/>
              <a:t>Developed by NCHRP Project 03-37 (1993)</a:t>
            </a:r>
          </a:p>
          <a:p>
            <a:r>
              <a:rPr lang="en-US" dirty="0"/>
              <a:t>68 sites in 10 states with varying characteristics</a:t>
            </a:r>
          </a:p>
          <a:p>
            <a:pPr lvl="1"/>
            <a:r>
              <a:rPr lang="en-US" dirty="0"/>
              <a:t>Video camera observations</a:t>
            </a:r>
          </a:p>
          <a:p>
            <a:pPr lvl="1"/>
            <a:r>
              <a:rPr lang="en-US" dirty="0"/>
              <a:t>Breakdowns observed at only 16 sites</a:t>
            </a:r>
          </a:p>
          <a:p>
            <a:pPr lvl="1"/>
            <a:r>
              <a:rPr lang="en-US" dirty="0"/>
              <a:t>Maximum stable flows at other sites compared to HCM basic segment capacities</a:t>
            </a:r>
          </a:p>
          <a:p>
            <a:pPr lvl="1"/>
            <a:r>
              <a:rPr lang="en-US" dirty="0"/>
              <a:t>No evidence that turbulence effects reduced merge/diverge capacity below basic segment values</a:t>
            </a:r>
          </a:p>
          <a:p>
            <a:endParaRPr lang="en-US" dirty="0"/>
          </a:p>
        </p:txBody>
      </p:sp>
    </p:spTree>
    <p:extLst>
      <p:ext uri="{BB962C8B-B14F-4D97-AF65-F5344CB8AC3E}">
        <p14:creationId xmlns:p14="http://schemas.microsoft.com/office/powerpoint/2010/main" val="6954100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Methodological</a:t>
            </a:r>
            <a:br>
              <a:rPr lang="en-US" dirty="0"/>
            </a:br>
            <a:r>
              <a:rPr lang="en-US" dirty="0"/>
              <a:t>Steps</a:t>
            </a:r>
          </a:p>
        </p:txBody>
      </p:sp>
      <p:grpSp>
        <p:nvGrpSpPr>
          <p:cNvPr id="38" name="Group 37">
            <a:extLst>
              <a:ext uri="{FF2B5EF4-FFF2-40B4-BE49-F238E27FC236}">
                <a16:creationId xmlns:a16="http://schemas.microsoft.com/office/drawing/2014/main" id="{63B5DD08-B84D-4365-BD09-DF356A89E4D2}"/>
              </a:ext>
            </a:extLst>
          </p:cNvPr>
          <p:cNvGrpSpPr/>
          <p:nvPr/>
        </p:nvGrpSpPr>
        <p:grpSpPr>
          <a:xfrm>
            <a:off x="2510331" y="443960"/>
            <a:ext cx="5220744" cy="5079654"/>
            <a:chOff x="2222654" y="400050"/>
            <a:chExt cx="5220744" cy="5079654"/>
          </a:xfrm>
        </p:grpSpPr>
        <p:sp>
          <p:nvSpPr>
            <p:cNvPr id="39" name="Text Box 35">
              <a:extLst>
                <a:ext uri="{FF2B5EF4-FFF2-40B4-BE49-F238E27FC236}">
                  <a16:creationId xmlns:a16="http://schemas.microsoft.com/office/drawing/2014/main" id="{0AC2572D-F094-46C4-9D48-68F4D931A8C4}"/>
                </a:ext>
              </a:extLst>
            </p:cNvPr>
            <p:cNvSpPr txBox="1">
              <a:spLocks noChangeArrowheads="1"/>
            </p:cNvSpPr>
            <p:nvPr/>
          </p:nvSpPr>
          <p:spPr bwMode="auto">
            <a:xfrm>
              <a:off x="3657710" y="1631316"/>
              <a:ext cx="2889158" cy="228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173038">
                <a:spcBef>
                  <a:spcPct val="20000"/>
                </a:spcBef>
                <a:buChar char="•"/>
                <a:tabLst>
                  <a:tab pos="2228850" algn="r"/>
                </a:tabLst>
                <a:defRPr sz="3200">
                  <a:solidFill>
                    <a:schemeClr val="tx1"/>
                  </a:solidFill>
                  <a:latin typeface="Arial" panose="020B0604020202020204" pitchFamily="34" charset="0"/>
                </a:defRPr>
              </a:lvl1pPr>
              <a:lvl2pPr marL="742950" indent="-285750">
                <a:spcBef>
                  <a:spcPct val="20000"/>
                </a:spcBef>
                <a:buChar char="–"/>
                <a:tabLst>
                  <a:tab pos="2228850" algn="r"/>
                </a:tabLst>
                <a:defRPr sz="2800">
                  <a:solidFill>
                    <a:schemeClr val="tx1"/>
                  </a:solidFill>
                  <a:latin typeface="Arial" panose="020B0604020202020204" pitchFamily="34" charset="0"/>
                </a:defRPr>
              </a:lvl2pPr>
              <a:lvl3pPr marL="1143000" indent="-228600">
                <a:spcBef>
                  <a:spcPct val="20000"/>
                </a:spcBef>
                <a:buChar char="•"/>
                <a:tabLst>
                  <a:tab pos="2228850" algn="r"/>
                </a:tabLst>
                <a:defRPr sz="2400">
                  <a:solidFill>
                    <a:schemeClr val="tx1"/>
                  </a:solidFill>
                  <a:latin typeface="Arial" panose="020B0604020202020204" pitchFamily="34" charset="0"/>
                </a:defRPr>
              </a:lvl3pPr>
              <a:lvl4pPr marL="1600200" indent="-228600">
                <a:spcBef>
                  <a:spcPct val="20000"/>
                </a:spcBef>
                <a:buChar char="–"/>
                <a:tabLst>
                  <a:tab pos="2228850" algn="r"/>
                </a:tabLst>
                <a:defRPr sz="2000">
                  <a:solidFill>
                    <a:schemeClr val="tx1"/>
                  </a:solidFill>
                  <a:latin typeface="Arial" panose="020B0604020202020204" pitchFamily="34" charset="0"/>
                </a:defRPr>
              </a:lvl4pPr>
              <a:lvl5pPr marL="2057400" indent="-228600">
                <a:spcBef>
                  <a:spcPct val="20000"/>
                </a:spcBef>
                <a:buChar char="»"/>
                <a:tabLst>
                  <a:tab pos="2228850" algn="r"/>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9pPr>
            </a:lstStyle>
            <a:p>
              <a:pPr eaLnBrk="1" hangingPunct="1">
                <a:spcBef>
                  <a:spcPct val="0"/>
                </a:spcBef>
                <a:buFontTx/>
                <a:buNone/>
              </a:pPr>
              <a:r>
                <a:rPr lang="en-US" altLang="en-US" sz="800" dirty="0">
                  <a:solidFill>
                    <a:srgbClr val="000000"/>
                  </a:solidFill>
                  <a:latin typeface="Tahoma" panose="020B0604030504040204" pitchFamily="34" charset="0"/>
                  <a:cs typeface="Times New Roman" panose="02020603050405020304" pitchFamily="18" charset="0"/>
                </a:rPr>
                <a:t>On-Ramp (merge)  </a:t>
              </a:r>
              <a:r>
                <a:rPr lang="en-US" altLang="en-US" sz="600" dirty="0">
                  <a:solidFill>
                    <a:srgbClr val="000000"/>
                  </a:solidFill>
                  <a:latin typeface="Tahoma" panose="020B0604030504040204" pitchFamily="34" charset="0"/>
                  <a:cs typeface="Times New Roman" panose="02020603050405020304" pitchFamily="18" charset="0"/>
                </a:rPr>
                <a:t>	</a:t>
              </a:r>
              <a:r>
                <a:rPr lang="en-US" altLang="en-US" sz="800" dirty="0">
                  <a:solidFill>
                    <a:srgbClr val="000000"/>
                  </a:solidFill>
                  <a:latin typeface="Tahoma" panose="020B0604030504040204" pitchFamily="34" charset="0"/>
                  <a:cs typeface="Times New Roman" panose="02020603050405020304" pitchFamily="18" charset="0"/>
                </a:rPr>
                <a:t>Off-Ramp (diverge)</a:t>
              </a:r>
              <a:endParaRPr lang="en-US" altLang="en-US" sz="800" dirty="0">
                <a:solidFill>
                  <a:srgbClr val="000000"/>
                </a:solidFill>
                <a:latin typeface="Palatino Linotype" panose="02040502050505030304" pitchFamily="18" charset="0"/>
                <a:cs typeface="Times New Roman" panose="02020603050405020304" pitchFamily="18" charset="0"/>
              </a:endParaRPr>
            </a:p>
          </p:txBody>
        </p:sp>
        <p:sp>
          <p:nvSpPr>
            <p:cNvPr id="40" name="Text Box 36">
              <a:extLst>
                <a:ext uri="{FF2B5EF4-FFF2-40B4-BE49-F238E27FC236}">
                  <a16:creationId xmlns:a16="http://schemas.microsoft.com/office/drawing/2014/main" id="{7E09B5F0-3E07-450D-B5F1-FD76DAF2BC3A}"/>
                </a:ext>
              </a:extLst>
            </p:cNvPr>
            <p:cNvSpPr txBox="1">
              <a:spLocks noChangeArrowheads="1"/>
            </p:cNvSpPr>
            <p:nvPr/>
          </p:nvSpPr>
          <p:spPr bwMode="auto">
            <a:xfrm>
              <a:off x="3714699" y="868936"/>
              <a:ext cx="2451076" cy="249299"/>
            </a:xfrm>
            <a:prstGeom prst="rect">
              <a:avLst/>
            </a:prstGeom>
            <a:solidFill>
              <a:srgbClr val="FFFFFF"/>
            </a:solidFill>
            <a:ln w="9525">
              <a:solidFill>
                <a:srgbClr val="000000"/>
              </a:solidFill>
              <a:miter lim="800000"/>
              <a:headEnd/>
              <a:tailEnd/>
            </a:ln>
          </p:spPr>
          <p:txBody>
            <a:bodyPr upright="1"/>
            <a:lstStyle/>
            <a:p>
              <a:pPr algn="ctr" eaLnBrk="1" hangingPunct="1">
                <a:spcBef>
                  <a:spcPts val="0"/>
                </a:spcBef>
                <a:spcAft>
                  <a:spcPts val="0"/>
                </a:spcAft>
                <a:defRPr/>
              </a:pPr>
              <a:r>
                <a:rPr lang="en-US" sz="900" b="1" dirty="0">
                  <a:solidFill>
                    <a:srgbClr val="000000"/>
                  </a:solidFill>
                  <a:latin typeface="Tahoma" panose="020B0604030504040204" pitchFamily="34" charset="0"/>
                  <a:ea typeface="Tahoma" panose="020B0604030504040204" pitchFamily="34" charset="0"/>
                  <a:cs typeface="Tahoma" panose="020B0604030504040204" pitchFamily="34" charset="0"/>
                </a:rPr>
                <a:t>Determine Demand Flow Adjustments</a:t>
              </a:r>
              <a:endParaRPr lang="en-US" sz="9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indent="228600" algn="ctr" eaLnBrk="1" hangingPunct="1">
                <a:spcBef>
                  <a:spcPts val="0"/>
                </a:spcBef>
                <a:spcAft>
                  <a:spcPts val="0"/>
                </a:spcAft>
                <a:defRPr/>
              </a:pPr>
              <a:r>
                <a:rPr lang="en-US" sz="800" dirty="0">
                  <a:solidFill>
                    <a:srgbClr val="000000"/>
                  </a:solidFill>
                  <a:latin typeface="Tahoma" panose="020B0604030504040204" pitchFamily="34" charset="0"/>
                  <a:ea typeface="Tahoma" panose="020B0604030504040204" pitchFamily="34" charset="0"/>
                  <a:cs typeface="Tahoma" panose="020B0604030504040204" pitchFamily="34" charset="0"/>
                </a:rPr>
                <a:t> </a:t>
              </a:r>
              <a:endParaRPr lang="en-US" sz="1000"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41" name="Text Box 37">
              <a:extLst>
                <a:ext uri="{FF2B5EF4-FFF2-40B4-BE49-F238E27FC236}">
                  <a16:creationId xmlns:a16="http://schemas.microsoft.com/office/drawing/2014/main" id="{7700F6AF-8047-4B11-8444-6F1D6721FC89}"/>
                </a:ext>
              </a:extLst>
            </p:cNvPr>
            <p:cNvSpPr txBox="1">
              <a:spLocks noChangeArrowheads="1"/>
            </p:cNvSpPr>
            <p:nvPr/>
          </p:nvSpPr>
          <p:spPr bwMode="auto">
            <a:xfrm>
              <a:off x="3714670" y="1352891"/>
              <a:ext cx="2454223" cy="252072"/>
            </a:xfrm>
            <a:prstGeom prst="rect">
              <a:avLst/>
            </a:prstGeom>
            <a:solidFill>
              <a:srgbClr val="FFFFFF"/>
            </a:solidFill>
            <a:ln w="9525">
              <a:solidFill>
                <a:srgbClr val="000000"/>
              </a:solidFill>
              <a:miter lim="800000"/>
              <a:headEnd/>
              <a:tailEnd/>
            </a:ln>
          </p:spPr>
          <p:txBody>
            <a:bodyPr upright="1"/>
            <a:lstStyle/>
            <a:p>
              <a:pPr algn="ctr" eaLnBrk="1" hangingPunct="1">
                <a:spcBef>
                  <a:spcPts val="0"/>
                </a:spcBef>
                <a:spcAft>
                  <a:spcPts val="0"/>
                </a:spcAft>
                <a:defRPr/>
              </a:pPr>
              <a:r>
                <a:rPr lang="en-US" sz="900" b="1" dirty="0">
                  <a:solidFill>
                    <a:srgbClr val="000000"/>
                  </a:solidFill>
                  <a:latin typeface="Tahoma" panose="020B0604030504040204" pitchFamily="34" charset="0"/>
                  <a:ea typeface="Tahoma" panose="020B0604030504040204" pitchFamily="34" charset="0"/>
                  <a:cs typeface="Tahoma" panose="020B0604030504040204" pitchFamily="34" charset="0"/>
                </a:rPr>
                <a:t>Compute Adjusted Flow Rates </a:t>
              </a:r>
              <a:endParaRPr lang="en-US" sz="900"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42" name="Text Box 38">
              <a:extLst>
                <a:ext uri="{FF2B5EF4-FFF2-40B4-BE49-F238E27FC236}">
                  <a16:creationId xmlns:a16="http://schemas.microsoft.com/office/drawing/2014/main" id="{BF9D2112-59F8-4BCE-9894-065E3EF82FCD}"/>
                </a:ext>
              </a:extLst>
            </p:cNvPr>
            <p:cNvSpPr txBox="1">
              <a:spLocks noChangeArrowheads="1"/>
            </p:cNvSpPr>
            <p:nvPr/>
          </p:nvSpPr>
          <p:spPr bwMode="auto">
            <a:xfrm>
              <a:off x="2224591" y="2085181"/>
              <a:ext cx="2296992" cy="490537"/>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900" b="1" dirty="0">
                  <a:solidFill>
                    <a:srgbClr val="000000"/>
                  </a:solidFill>
                  <a:latin typeface="Tahoma" panose="020B0604030504040204" pitchFamily="34" charset="0"/>
                  <a:cs typeface="Times New Roman" panose="02020603050405020304" pitchFamily="18" charset="0"/>
                </a:rPr>
                <a:t>Compute Demand Flow Rate</a:t>
              </a:r>
              <a:br>
                <a:rPr lang="en-US" altLang="en-US" sz="900" b="1" dirty="0">
                  <a:solidFill>
                    <a:srgbClr val="000000"/>
                  </a:solidFill>
                  <a:latin typeface="Tahoma" panose="020B0604030504040204" pitchFamily="34" charset="0"/>
                  <a:cs typeface="Times New Roman" panose="02020603050405020304" pitchFamily="18" charset="0"/>
                </a:rPr>
              </a:br>
              <a:r>
                <a:rPr lang="en-US" altLang="en-US" sz="900" b="1" dirty="0">
                  <a:solidFill>
                    <a:srgbClr val="000000"/>
                  </a:solidFill>
                  <a:latin typeface="Tahoma" panose="020B0604030504040204" pitchFamily="34" charset="0"/>
                  <a:cs typeface="Times New Roman" panose="02020603050405020304" pitchFamily="18" charset="0"/>
                </a:rPr>
                <a:t>in Lanes 1 and 2 Immediately Upstream of Merge Influence Area</a:t>
              </a:r>
              <a:endParaRPr lang="en-US" altLang="en-US" sz="900" dirty="0">
                <a:solidFill>
                  <a:srgbClr val="000000"/>
                </a:solidFill>
                <a:latin typeface="Palatino Linotype" panose="02040502050505030304" pitchFamily="18" charset="0"/>
                <a:cs typeface="Times New Roman" panose="02020603050405020304" pitchFamily="18" charset="0"/>
              </a:endParaRPr>
            </a:p>
          </p:txBody>
        </p:sp>
        <p:sp>
          <p:nvSpPr>
            <p:cNvPr id="43" name="Text Box 39">
              <a:extLst>
                <a:ext uri="{FF2B5EF4-FFF2-40B4-BE49-F238E27FC236}">
                  <a16:creationId xmlns:a16="http://schemas.microsoft.com/office/drawing/2014/main" id="{A2A7A6E1-EBBD-4C9E-BB86-B9ABE314C6A1}"/>
                </a:ext>
              </a:extLst>
            </p:cNvPr>
            <p:cNvSpPr txBox="1">
              <a:spLocks noChangeArrowheads="1"/>
            </p:cNvSpPr>
            <p:nvPr/>
          </p:nvSpPr>
          <p:spPr bwMode="auto">
            <a:xfrm>
              <a:off x="5147042" y="2080896"/>
              <a:ext cx="2293175" cy="488632"/>
            </a:xfrm>
            <a:prstGeom prst="rect">
              <a:avLst/>
            </a:prstGeom>
            <a:solidFill>
              <a:srgbClr val="FFFFFF"/>
            </a:solidFill>
            <a:ln w="9525">
              <a:solidFill>
                <a:srgbClr val="000000"/>
              </a:solidFill>
              <a:miter lim="800000"/>
              <a:headEnd/>
              <a:tailEnd/>
            </a:ln>
          </p:spPr>
          <p:txBody>
            <a:bodyPr upright="1"/>
            <a:lstStyle/>
            <a:p>
              <a:pPr algn="ctr" eaLnBrk="1" hangingPunct="1">
                <a:spcBef>
                  <a:spcPts val="0"/>
                </a:spcBef>
                <a:spcAft>
                  <a:spcPts val="0"/>
                </a:spcAft>
                <a:defRPr/>
              </a:pPr>
              <a:r>
                <a:rPr lang="en-US" sz="900" b="1" dirty="0">
                  <a:solidFill>
                    <a:srgbClr val="000000"/>
                  </a:solidFill>
                  <a:latin typeface="Tahoma" panose="020B0604030504040204" pitchFamily="34" charset="0"/>
                  <a:ea typeface="Tahoma" panose="020B0604030504040204" pitchFamily="34" charset="0"/>
                  <a:cs typeface="Tahoma" panose="020B0604030504040204" pitchFamily="34" charset="0"/>
                </a:rPr>
                <a:t>Compute Demand Flow Rates</a:t>
              </a:r>
              <a:br>
                <a:rPr lang="en-US" sz="900" b="1" dirty="0">
                  <a:solidFill>
                    <a:srgbClr val="000000"/>
                  </a:solidFill>
                  <a:latin typeface="Tahoma" panose="020B0604030504040204" pitchFamily="34" charset="0"/>
                  <a:ea typeface="Tahoma" panose="020B0604030504040204" pitchFamily="34" charset="0"/>
                  <a:cs typeface="Tahoma" panose="020B0604030504040204" pitchFamily="34" charset="0"/>
                </a:rPr>
              </a:br>
              <a:r>
                <a:rPr lang="en-US" sz="900" b="1" dirty="0">
                  <a:solidFill>
                    <a:srgbClr val="000000"/>
                  </a:solidFill>
                  <a:latin typeface="Tahoma" panose="020B0604030504040204" pitchFamily="34" charset="0"/>
                  <a:ea typeface="Tahoma" panose="020B0604030504040204" pitchFamily="34" charset="0"/>
                  <a:cs typeface="Tahoma" panose="020B0604030504040204" pitchFamily="34" charset="0"/>
                </a:rPr>
                <a:t>in Lanes 1 and 2 Immediately Upstream of Diverge Influence Area</a:t>
              </a:r>
              <a:r>
                <a:rPr lang="en-US" sz="900" b="1" dirty="0">
                  <a:solidFill>
                    <a:srgbClr val="000000"/>
                  </a:solidFill>
                  <a:ea typeface="Times New Roman" panose="02020603050405020304" pitchFamily="18" charset="0"/>
                  <a:cs typeface="Times New Roman" panose="02020603050405020304" pitchFamily="18" charset="0"/>
                </a:rPr>
                <a:t> </a:t>
              </a:r>
              <a:endParaRPr lang="en-US" sz="900"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endParaRPr>
            </a:p>
          </p:txBody>
        </p:sp>
        <p:sp>
          <p:nvSpPr>
            <p:cNvPr id="44" name="Text Box 40">
              <a:extLst>
                <a:ext uri="{FF2B5EF4-FFF2-40B4-BE49-F238E27FC236}">
                  <a16:creationId xmlns:a16="http://schemas.microsoft.com/office/drawing/2014/main" id="{71AE845C-B799-4F06-BC60-CFC7B440C704}"/>
                </a:ext>
              </a:extLst>
            </p:cNvPr>
            <p:cNvSpPr txBox="1">
              <a:spLocks noChangeArrowheads="1"/>
            </p:cNvSpPr>
            <p:nvPr/>
          </p:nvSpPr>
          <p:spPr bwMode="auto">
            <a:xfrm>
              <a:off x="2222654" y="2813360"/>
              <a:ext cx="2296357" cy="357672"/>
            </a:xfrm>
            <a:prstGeom prst="rect">
              <a:avLst/>
            </a:prstGeom>
            <a:solidFill>
              <a:srgbClr val="FFFFFF"/>
            </a:solidFill>
            <a:ln w="9525">
              <a:solidFill>
                <a:srgbClr val="000000"/>
              </a:solidFill>
              <a:miter lim="800000"/>
              <a:headEnd/>
              <a:tailEnd/>
            </a:ln>
          </p:spPr>
          <p:txBody>
            <a:bodyPr lIns="45720" rIns="4572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900" b="1" dirty="0">
                  <a:solidFill>
                    <a:srgbClr val="000000"/>
                  </a:solidFill>
                  <a:latin typeface="Tahoma" panose="020B0604030504040204" pitchFamily="34" charset="0"/>
                  <a:cs typeface="Times New Roman" panose="02020603050405020304" pitchFamily="18" charset="0"/>
                </a:rPr>
                <a:t>Compute Capacity of Merge Area</a:t>
              </a:r>
              <a:br>
                <a:rPr lang="en-US" altLang="en-US" sz="900" b="1" dirty="0">
                  <a:solidFill>
                    <a:srgbClr val="000000"/>
                  </a:solidFill>
                  <a:latin typeface="Tahoma" panose="020B0604030504040204" pitchFamily="34" charset="0"/>
                  <a:cs typeface="Times New Roman" panose="02020603050405020304" pitchFamily="18" charset="0"/>
                </a:rPr>
              </a:br>
              <a:r>
                <a:rPr lang="en-US" altLang="en-US" sz="900" b="1" dirty="0">
                  <a:solidFill>
                    <a:srgbClr val="000000"/>
                  </a:solidFill>
                  <a:latin typeface="Tahoma" panose="020B0604030504040204" pitchFamily="34" charset="0"/>
                  <a:cs typeface="Times New Roman" panose="02020603050405020304" pitchFamily="18" charset="0"/>
                </a:rPr>
                <a:t>and Compare with Demand Flows</a:t>
              </a:r>
              <a:endParaRPr lang="en-US" altLang="en-US" sz="900" dirty="0">
                <a:solidFill>
                  <a:srgbClr val="000000"/>
                </a:solidFill>
                <a:latin typeface="Palatino Linotype" panose="02040502050505030304" pitchFamily="18" charset="0"/>
                <a:cs typeface="Times New Roman" panose="02020603050405020304" pitchFamily="18" charset="0"/>
              </a:endParaRPr>
            </a:p>
          </p:txBody>
        </p:sp>
        <p:sp>
          <p:nvSpPr>
            <p:cNvPr id="45" name="Text Box 41">
              <a:extLst>
                <a:ext uri="{FF2B5EF4-FFF2-40B4-BE49-F238E27FC236}">
                  <a16:creationId xmlns:a16="http://schemas.microsoft.com/office/drawing/2014/main" id="{16CB575A-24A2-4EF3-89E0-567894371688}"/>
                </a:ext>
              </a:extLst>
            </p:cNvPr>
            <p:cNvSpPr txBox="1">
              <a:spLocks noChangeArrowheads="1"/>
            </p:cNvSpPr>
            <p:nvPr/>
          </p:nvSpPr>
          <p:spPr bwMode="auto">
            <a:xfrm>
              <a:off x="5147042" y="2800820"/>
              <a:ext cx="2296356" cy="370197"/>
            </a:xfrm>
            <a:prstGeom prst="rect">
              <a:avLst/>
            </a:prstGeom>
            <a:solidFill>
              <a:srgbClr val="FFFFFF"/>
            </a:solidFill>
            <a:ln w="9525">
              <a:solidFill>
                <a:srgbClr val="000000"/>
              </a:solidFill>
              <a:miter lim="800000"/>
              <a:headEnd/>
              <a:tailEnd/>
            </a:ln>
          </p:spPr>
          <p:txBody>
            <a:bodyPr lIns="45720" rIns="4572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900" b="1" dirty="0">
                  <a:solidFill>
                    <a:srgbClr val="000000"/>
                  </a:solidFill>
                  <a:latin typeface="Tahoma" panose="020B0604030504040204" pitchFamily="34" charset="0"/>
                  <a:cs typeface="Times New Roman" panose="02020603050405020304" pitchFamily="18" charset="0"/>
                </a:rPr>
                <a:t>Compute Capacity of Diverge Area and Compare with Demand Flows</a:t>
              </a:r>
              <a:endParaRPr lang="en-US" altLang="en-US" sz="900" dirty="0">
                <a:solidFill>
                  <a:srgbClr val="000000"/>
                </a:solidFill>
                <a:latin typeface="Palatino Linotype" panose="02040502050505030304" pitchFamily="18" charset="0"/>
                <a:cs typeface="Times New Roman" panose="02020603050405020304" pitchFamily="18" charset="0"/>
              </a:endParaRPr>
            </a:p>
          </p:txBody>
        </p:sp>
        <p:sp>
          <p:nvSpPr>
            <p:cNvPr id="46" name="Text Box 42">
              <a:extLst>
                <a:ext uri="{FF2B5EF4-FFF2-40B4-BE49-F238E27FC236}">
                  <a16:creationId xmlns:a16="http://schemas.microsoft.com/office/drawing/2014/main" id="{66996E0F-A969-46B5-92F9-EFDF72AD271E}"/>
                </a:ext>
              </a:extLst>
            </p:cNvPr>
            <p:cNvSpPr txBox="1">
              <a:spLocks noChangeArrowheads="1"/>
            </p:cNvSpPr>
            <p:nvPr/>
          </p:nvSpPr>
          <p:spPr bwMode="auto">
            <a:xfrm>
              <a:off x="4113965" y="4306358"/>
              <a:ext cx="1622737" cy="242383"/>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900" b="1" dirty="0">
                  <a:solidFill>
                    <a:srgbClr val="000000"/>
                  </a:solidFill>
                  <a:latin typeface="Tahoma" panose="020B0604030504040204" pitchFamily="34" charset="0"/>
                  <a:cs typeface="Times New Roman" panose="02020603050405020304" pitchFamily="18" charset="0"/>
                </a:rPr>
                <a:t>Compute Density</a:t>
              </a:r>
              <a:endParaRPr lang="en-US" altLang="en-US" sz="900" dirty="0">
                <a:solidFill>
                  <a:srgbClr val="000000"/>
                </a:solidFill>
                <a:latin typeface="Palatino Linotype" panose="02040502050505030304" pitchFamily="18" charset="0"/>
                <a:cs typeface="Times New Roman" panose="02020603050405020304" pitchFamily="18" charset="0"/>
              </a:endParaRPr>
            </a:p>
          </p:txBody>
        </p:sp>
        <p:cxnSp>
          <p:nvCxnSpPr>
            <p:cNvPr id="47" name="Line 50">
              <a:extLst>
                <a:ext uri="{FF2B5EF4-FFF2-40B4-BE49-F238E27FC236}">
                  <a16:creationId xmlns:a16="http://schemas.microsoft.com/office/drawing/2014/main" id="{E4D529F7-2598-4CFC-8B32-909301C8E33B}"/>
                </a:ext>
              </a:extLst>
            </p:cNvPr>
            <p:cNvCxnSpPr>
              <a:cxnSpLocks noChangeShapeType="1"/>
            </p:cNvCxnSpPr>
            <p:nvPr/>
          </p:nvCxnSpPr>
          <p:spPr bwMode="auto">
            <a:xfrm>
              <a:off x="4938304" y="643891"/>
              <a:ext cx="635" cy="23749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8" name="Line 51">
              <a:extLst>
                <a:ext uri="{FF2B5EF4-FFF2-40B4-BE49-F238E27FC236}">
                  <a16:creationId xmlns:a16="http://schemas.microsoft.com/office/drawing/2014/main" id="{522ACB0F-AB74-4A15-8124-8B46DF2CBDB8}"/>
                </a:ext>
              </a:extLst>
            </p:cNvPr>
            <p:cNvCxnSpPr>
              <a:cxnSpLocks noChangeShapeType="1"/>
            </p:cNvCxnSpPr>
            <p:nvPr/>
          </p:nvCxnSpPr>
          <p:spPr bwMode="auto">
            <a:xfrm>
              <a:off x="4928194" y="1119846"/>
              <a:ext cx="635" cy="23749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9" name="Line 52">
              <a:extLst>
                <a:ext uri="{FF2B5EF4-FFF2-40B4-BE49-F238E27FC236}">
                  <a16:creationId xmlns:a16="http://schemas.microsoft.com/office/drawing/2014/main" id="{3CC36E53-AFCF-4DDD-8A9A-5E4F1DEB894D}"/>
                </a:ext>
              </a:extLst>
            </p:cNvPr>
            <p:cNvCxnSpPr>
              <a:cxnSpLocks noChangeShapeType="1"/>
            </p:cNvCxnSpPr>
            <p:nvPr/>
          </p:nvCxnSpPr>
          <p:spPr bwMode="auto">
            <a:xfrm>
              <a:off x="4926604" y="1600715"/>
              <a:ext cx="635" cy="228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0" name="Line 53">
              <a:extLst>
                <a:ext uri="{FF2B5EF4-FFF2-40B4-BE49-F238E27FC236}">
                  <a16:creationId xmlns:a16="http://schemas.microsoft.com/office/drawing/2014/main" id="{39EE9AA0-93FF-47FC-9D42-3B2493488A94}"/>
                </a:ext>
              </a:extLst>
            </p:cNvPr>
            <p:cNvCxnSpPr>
              <a:cxnSpLocks noChangeShapeType="1"/>
            </p:cNvCxnSpPr>
            <p:nvPr/>
          </p:nvCxnSpPr>
          <p:spPr bwMode="auto">
            <a:xfrm>
              <a:off x="3909637" y="1838591"/>
              <a:ext cx="635" cy="25590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1" name="Line 54">
              <a:extLst>
                <a:ext uri="{FF2B5EF4-FFF2-40B4-BE49-F238E27FC236}">
                  <a16:creationId xmlns:a16="http://schemas.microsoft.com/office/drawing/2014/main" id="{B326B8F0-11E1-4FA1-BCE4-79BE52600894}"/>
                </a:ext>
              </a:extLst>
            </p:cNvPr>
            <p:cNvCxnSpPr>
              <a:cxnSpLocks noChangeShapeType="1"/>
            </p:cNvCxnSpPr>
            <p:nvPr/>
          </p:nvCxnSpPr>
          <p:spPr bwMode="auto">
            <a:xfrm>
              <a:off x="5964877" y="1836081"/>
              <a:ext cx="635" cy="25590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 name="Line 55">
              <a:extLst>
                <a:ext uri="{FF2B5EF4-FFF2-40B4-BE49-F238E27FC236}">
                  <a16:creationId xmlns:a16="http://schemas.microsoft.com/office/drawing/2014/main" id="{61536EFA-5453-42AC-B715-7F355CDA4EDB}"/>
                </a:ext>
              </a:extLst>
            </p:cNvPr>
            <p:cNvCxnSpPr>
              <a:cxnSpLocks noChangeShapeType="1"/>
            </p:cNvCxnSpPr>
            <p:nvPr/>
          </p:nvCxnSpPr>
          <p:spPr bwMode="auto">
            <a:xfrm>
              <a:off x="3372452" y="2582068"/>
              <a:ext cx="635" cy="228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3" name="Line 56">
              <a:extLst>
                <a:ext uri="{FF2B5EF4-FFF2-40B4-BE49-F238E27FC236}">
                  <a16:creationId xmlns:a16="http://schemas.microsoft.com/office/drawing/2014/main" id="{260BBB2E-337E-4B00-BAF0-8E3716528E4B}"/>
                </a:ext>
              </a:extLst>
            </p:cNvPr>
            <p:cNvCxnSpPr>
              <a:cxnSpLocks noChangeShapeType="1"/>
            </p:cNvCxnSpPr>
            <p:nvPr/>
          </p:nvCxnSpPr>
          <p:spPr bwMode="auto">
            <a:xfrm>
              <a:off x="6293629" y="2573821"/>
              <a:ext cx="635" cy="23749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4" name="Text Box 67">
              <a:extLst>
                <a:ext uri="{FF2B5EF4-FFF2-40B4-BE49-F238E27FC236}">
                  <a16:creationId xmlns:a16="http://schemas.microsoft.com/office/drawing/2014/main" id="{3643D358-C9FC-4E1E-9D1D-2B13737220E1}"/>
                </a:ext>
              </a:extLst>
            </p:cNvPr>
            <p:cNvSpPr txBox="1">
              <a:spLocks noChangeArrowheads="1"/>
            </p:cNvSpPr>
            <p:nvPr/>
          </p:nvSpPr>
          <p:spPr bwMode="auto">
            <a:xfrm>
              <a:off x="3708349" y="400050"/>
              <a:ext cx="2461181" cy="237491"/>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900" b="1" dirty="0">
                  <a:solidFill>
                    <a:srgbClr val="000000"/>
                  </a:solidFill>
                  <a:latin typeface="Tahoma" panose="020B0604030504040204" pitchFamily="34" charset="0"/>
                  <a:ea typeface="Tahoma" panose="020B0604030504040204" pitchFamily="34" charset="0"/>
                  <a:cs typeface="Tahoma" panose="020B0604030504040204" pitchFamily="34" charset="0"/>
                </a:rPr>
                <a:t>Gather Input Data</a:t>
              </a:r>
              <a:endParaRPr lang="en-US" altLang="en-US" sz="1200"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5" name="Line 68">
              <a:extLst>
                <a:ext uri="{FF2B5EF4-FFF2-40B4-BE49-F238E27FC236}">
                  <a16:creationId xmlns:a16="http://schemas.microsoft.com/office/drawing/2014/main" id="{79DE819A-DBBC-424A-8435-3F1EE6D52E39}"/>
                </a:ext>
              </a:extLst>
            </p:cNvPr>
            <p:cNvCxnSpPr>
              <a:cxnSpLocks noChangeShapeType="1"/>
            </p:cNvCxnSpPr>
            <p:nvPr/>
          </p:nvCxnSpPr>
          <p:spPr bwMode="auto">
            <a:xfrm>
              <a:off x="3909637" y="1836992"/>
              <a:ext cx="205733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6" name="Line 53">
              <a:extLst>
                <a:ext uri="{FF2B5EF4-FFF2-40B4-BE49-F238E27FC236}">
                  <a16:creationId xmlns:a16="http://schemas.microsoft.com/office/drawing/2014/main" id="{A79CE20A-E712-4397-BC92-DA081D74DDFF}"/>
                </a:ext>
              </a:extLst>
            </p:cNvPr>
            <p:cNvCxnSpPr>
              <a:cxnSpLocks noChangeShapeType="1"/>
            </p:cNvCxnSpPr>
            <p:nvPr/>
          </p:nvCxnSpPr>
          <p:spPr bwMode="auto">
            <a:xfrm>
              <a:off x="3909637" y="3171017"/>
              <a:ext cx="635" cy="25590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7" name="Line 54">
              <a:extLst>
                <a:ext uri="{FF2B5EF4-FFF2-40B4-BE49-F238E27FC236}">
                  <a16:creationId xmlns:a16="http://schemas.microsoft.com/office/drawing/2014/main" id="{E46E4D45-7B4A-49FD-A042-61366BA5C4CD}"/>
                </a:ext>
              </a:extLst>
            </p:cNvPr>
            <p:cNvCxnSpPr>
              <a:cxnSpLocks noChangeShapeType="1"/>
            </p:cNvCxnSpPr>
            <p:nvPr/>
          </p:nvCxnSpPr>
          <p:spPr bwMode="auto">
            <a:xfrm>
              <a:off x="5960790" y="3165148"/>
              <a:ext cx="635" cy="25590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8" name="Line 68">
              <a:extLst>
                <a:ext uri="{FF2B5EF4-FFF2-40B4-BE49-F238E27FC236}">
                  <a16:creationId xmlns:a16="http://schemas.microsoft.com/office/drawing/2014/main" id="{B95DB034-B6D2-4975-9C70-B66EA6D90889}"/>
                </a:ext>
              </a:extLst>
            </p:cNvPr>
            <p:cNvCxnSpPr>
              <a:cxnSpLocks noChangeShapeType="1"/>
            </p:cNvCxnSpPr>
            <p:nvPr/>
          </p:nvCxnSpPr>
          <p:spPr bwMode="auto">
            <a:xfrm>
              <a:off x="3909637" y="3422176"/>
              <a:ext cx="205733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9" name="Line 52">
              <a:extLst>
                <a:ext uri="{FF2B5EF4-FFF2-40B4-BE49-F238E27FC236}">
                  <a16:creationId xmlns:a16="http://schemas.microsoft.com/office/drawing/2014/main" id="{3A6B0EC0-BA73-485F-B96A-CCE5472F37EE}"/>
                </a:ext>
              </a:extLst>
            </p:cNvPr>
            <p:cNvCxnSpPr>
              <a:cxnSpLocks noChangeShapeType="1"/>
            </p:cNvCxnSpPr>
            <p:nvPr/>
          </p:nvCxnSpPr>
          <p:spPr bwMode="auto">
            <a:xfrm>
              <a:off x="4925969" y="3422176"/>
              <a:ext cx="635" cy="228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0" name="Diamond 59">
              <a:extLst>
                <a:ext uri="{FF2B5EF4-FFF2-40B4-BE49-F238E27FC236}">
                  <a16:creationId xmlns:a16="http://schemas.microsoft.com/office/drawing/2014/main" id="{A9E5DF37-5450-444E-8CCD-5DA7A4BE8E5E}"/>
                </a:ext>
              </a:extLst>
            </p:cNvPr>
            <p:cNvSpPr/>
            <p:nvPr/>
          </p:nvSpPr>
          <p:spPr>
            <a:xfrm>
              <a:off x="4292221" y="3643873"/>
              <a:ext cx="1274796" cy="436467"/>
            </a:xfrm>
            <a:prstGeom prst="diamond">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35">
              <a:extLst>
                <a:ext uri="{FF2B5EF4-FFF2-40B4-BE49-F238E27FC236}">
                  <a16:creationId xmlns:a16="http://schemas.microsoft.com/office/drawing/2014/main" id="{6B8A1984-4AA1-4295-8C80-2729CF132018}"/>
                </a:ext>
              </a:extLst>
            </p:cNvPr>
            <p:cNvSpPr txBox="1">
              <a:spLocks noChangeArrowheads="1"/>
            </p:cNvSpPr>
            <p:nvPr/>
          </p:nvSpPr>
          <p:spPr bwMode="auto">
            <a:xfrm>
              <a:off x="4197284" y="3761977"/>
              <a:ext cx="1325664" cy="228600"/>
            </a:xfrm>
            <a:prstGeom prst="rect">
              <a:avLst/>
            </a:prstGeom>
            <a:noFill/>
            <a:ln>
              <a:noFill/>
            </a:ln>
          </p:spPr>
          <p:txBody>
            <a:bodyPr/>
            <a:lstStyle>
              <a:lvl1pPr indent="173038">
                <a:spcBef>
                  <a:spcPct val="20000"/>
                </a:spcBef>
                <a:buChar char="•"/>
                <a:tabLst>
                  <a:tab pos="2228850" algn="r"/>
                </a:tabLst>
                <a:defRPr sz="3200">
                  <a:solidFill>
                    <a:schemeClr val="tx1"/>
                  </a:solidFill>
                  <a:latin typeface="Arial" panose="020B0604020202020204" pitchFamily="34" charset="0"/>
                </a:defRPr>
              </a:lvl1pPr>
              <a:lvl2pPr marL="742950" indent="-285750">
                <a:spcBef>
                  <a:spcPct val="20000"/>
                </a:spcBef>
                <a:buChar char="–"/>
                <a:tabLst>
                  <a:tab pos="2228850" algn="r"/>
                </a:tabLst>
                <a:defRPr sz="2800">
                  <a:solidFill>
                    <a:schemeClr val="tx1"/>
                  </a:solidFill>
                  <a:latin typeface="Arial" panose="020B0604020202020204" pitchFamily="34" charset="0"/>
                </a:defRPr>
              </a:lvl2pPr>
              <a:lvl3pPr marL="1143000" indent="-228600">
                <a:spcBef>
                  <a:spcPct val="20000"/>
                </a:spcBef>
                <a:buChar char="•"/>
                <a:tabLst>
                  <a:tab pos="2228850" algn="r"/>
                </a:tabLst>
                <a:defRPr sz="2400">
                  <a:solidFill>
                    <a:schemeClr val="tx1"/>
                  </a:solidFill>
                  <a:latin typeface="Arial" panose="020B0604020202020204" pitchFamily="34" charset="0"/>
                </a:defRPr>
              </a:lvl3pPr>
              <a:lvl4pPr marL="1600200" indent="-228600">
                <a:spcBef>
                  <a:spcPct val="20000"/>
                </a:spcBef>
                <a:buChar char="–"/>
                <a:tabLst>
                  <a:tab pos="2228850" algn="r"/>
                </a:tabLst>
                <a:defRPr sz="2000">
                  <a:solidFill>
                    <a:schemeClr val="tx1"/>
                  </a:solidFill>
                  <a:latin typeface="Arial" panose="020B0604020202020204" pitchFamily="34" charset="0"/>
                </a:defRPr>
              </a:lvl4pPr>
              <a:lvl5pPr marL="2057400" indent="-228600">
                <a:spcBef>
                  <a:spcPct val="20000"/>
                </a:spcBef>
                <a:buChar char="»"/>
                <a:tabLst>
                  <a:tab pos="2228850" algn="r"/>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9pPr>
            </a:lstStyle>
            <a:p>
              <a:pPr eaLnBrk="1" hangingPunct="1">
                <a:spcBef>
                  <a:spcPct val="0"/>
                </a:spcBef>
                <a:buFontTx/>
                <a:buNone/>
              </a:pPr>
              <a:r>
                <a:rPr lang="en-US" altLang="en-US" sz="800" dirty="0">
                  <a:solidFill>
                    <a:srgbClr val="000000"/>
                  </a:solidFill>
                  <a:latin typeface="Tahoma" panose="020B0604030504040204" pitchFamily="34" charset="0"/>
                  <a:cs typeface="Times New Roman" panose="02020603050405020304" pitchFamily="18" charset="0"/>
                </a:rPr>
                <a:t>Demand &gt; Capacity?</a:t>
              </a:r>
              <a:endParaRPr lang="en-US" altLang="en-US" sz="800" dirty="0">
                <a:solidFill>
                  <a:srgbClr val="000000"/>
                </a:solidFill>
                <a:latin typeface="Palatino Linotype" panose="02040502050505030304" pitchFamily="18" charset="0"/>
                <a:cs typeface="Times New Roman" panose="02020603050405020304" pitchFamily="18" charset="0"/>
              </a:endParaRPr>
            </a:p>
          </p:txBody>
        </p:sp>
        <p:cxnSp>
          <p:nvCxnSpPr>
            <p:cNvPr id="62" name="Line 54">
              <a:extLst>
                <a:ext uri="{FF2B5EF4-FFF2-40B4-BE49-F238E27FC236}">
                  <a16:creationId xmlns:a16="http://schemas.microsoft.com/office/drawing/2014/main" id="{FDBDE7AF-6838-4A14-8881-871EE70DC5C8}"/>
                </a:ext>
              </a:extLst>
            </p:cNvPr>
            <p:cNvCxnSpPr>
              <a:cxnSpLocks noChangeShapeType="1"/>
            </p:cNvCxnSpPr>
            <p:nvPr/>
          </p:nvCxnSpPr>
          <p:spPr bwMode="auto">
            <a:xfrm rot="16200000">
              <a:off x="5694652" y="3731220"/>
              <a:ext cx="635" cy="25590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3" name="Text Box 35">
              <a:extLst>
                <a:ext uri="{FF2B5EF4-FFF2-40B4-BE49-F238E27FC236}">
                  <a16:creationId xmlns:a16="http://schemas.microsoft.com/office/drawing/2014/main" id="{B2720988-6A85-4172-8CD0-6C85E5C2EC1D}"/>
                </a:ext>
              </a:extLst>
            </p:cNvPr>
            <p:cNvSpPr txBox="1">
              <a:spLocks noChangeArrowheads="1"/>
            </p:cNvSpPr>
            <p:nvPr/>
          </p:nvSpPr>
          <p:spPr bwMode="auto">
            <a:xfrm>
              <a:off x="5583252" y="3653372"/>
              <a:ext cx="419152" cy="217210"/>
            </a:xfrm>
            <a:prstGeom prst="rect">
              <a:avLst/>
            </a:prstGeom>
            <a:noFill/>
            <a:ln>
              <a:noFill/>
            </a:ln>
          </p:spPr>
          <p:txBody>
            <a:bodyPr lIns="0" rIns="0"/>
            <a:lstStyle>
              <a:lvl1pPr indent="173038">
                <a:spcBef>
                  <a:spcPct val="20000"/>
                </a:spcBef>
                <a:buChar char="•"/>
                <a:tabLst>
                  <a:tab pos="2228850" algn="r"/>
                </a:tabLst>
                <a:defRPr sz="3200">
                  <a:solidFill>
                    <a:schemeClr val="tx1"/>
                  </a:solidFill>
                  <a:latin typeface="Arial" panose="020B0604020202020204" pitchFamily="34" charset="0"/>
                </a:defRPr>
              </a:lvl1pPr>
              <a:lvl2pPr marL="742950" indent="-285750">
                <a:spcBef>
                  <a:spcPct val="20000"/>
                </a:spcBef>
                <a:buChar char="–"/>
                <a:tabLst>
                  <a:tab pos="2228850" algn="r"/>
                </a:tabLst>
                <a:defRPr sz="2800">
                  <a:solidFill>
                    <a:schemeClr val="tx1"/>
                  </a:solidFill>
                  <a:latin typeface="Arial" panose="020B0604020202020204" pitchFamily="34" charset="0"/>
                </a:defRPr>
              </a:lvl2pPr>
              <a:lvl3pPr marL="1143000" indent="-228600">
                <a:spcBef>
                  <a:spcPct val="20000"/>
                </a:spcBef>
                <a:buChar char="•"/>
                <a:tabLst>
                  <a:tab pos="2228850" algn="r"/>
                </a:tabLst>
                <a:defRPr sz="2400">
                  <a:solidFill>
                    <a:schemeClr val="tx1"/>
                  </a:solidFill>
                  <a:latin typeface="Arial" panose="020B0604020202020204" pitchFamily="34" charset="0"/>
                </a:defRPr>
              </a:lvl3pPr>
              <a:lvl4pPr marL="1600200" indent="-228600">
                <a:spcBef>
                  <a:spcPct val="20000"/>
                </a:spcBef>
                <a:buChar char="–"/>
                <a:tabLst>
                  <a:tab pos="2228850" algn="r"/>
                </a:tabLst>
                <a:defRPr sz="2000">
                  <a:solidFill>
                    <a:schemeClr val="tx1"/>
                  </a:solidFill>
                  <a:latin typeface="Arial" panose="020B0604020202020204" pitchFamily="34" charset="0"/>
                </a:defRPr>
              </a:lvl4pPr>
              <a:lvl5pPr marL="2057400" indent="-228600">
                <a:spcBef>
                  <a:spcPct val="20000"/>
                </a:spcBef>
                <a:buChar char="»"/>
                <a:tabLst>
                  <a:tab pos="2228850" algn="r"/>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9pPr>
            </a:lstStyle>
            <a:p>
              <a:pPr indent="0" eaLnBrk="1" hangingPunct="1">
                <a:spcBef>
                  <a:spcPct val="0"/>
                </a:spcBef>
                <a:buFontTx/>
                <a:buNone/>
              </a:pPr>
              <a:r>
                <a:rPr lang="en-US" altLang="en-US" sz="800" dirty="0">
                  <a:solidFill>
                    <a:srgbClr val="000000"/>
                  </a:solidFill>
                  <a:latin typeface="Tahoma" panose="020B0604030504040204" pitchFamily="34" charset="0"/>
                  <a:cs typeface="Times New Roman" panose="02020603050405020304" pitchFamily="18" charset="0"/>
                </a:rPr>
                <a:t>Yes</a:t>
              </a:r>
              <a:endParaRPr lang="en-US" altLang="en-US" sz="800" dirty="0">
                <a:solidFill>
                  <a:srgbClr val="000000"/>
                </a:solidFill>
                <a:latin typeface="Palatino Linotype" panose="02040502050505030304" pitchFamily="18" charset="0"/>
                <a:cs typeface="Times New Roman" panose="02020603050405020304" pitchFamily="18" charset="0"/>
              </a:endParaRPr>
            </a:p>
          </p:txBody>
        </p:sp>
        <p:sp>
          <p:nvSpPr>
            <p:cNvPr id="64" name="Text Box 41">
              <a:extLst>
                <a:ext uri="{FF2B5EF4-FFF2-40B4-BE49-F238E27FC236}">
                  <a16:creationId xmlns:a16="http://schemas.microsoft.com/office/drawing/2014/main" id="{3A72B55E-8635-4194-9EEC-16B782D430C2}"/>
                </a:ext>
              </a:extLst>
            </p:cNvPr>
            <p:cNvSpPr txBox="1">
              <a:spLocks noChangeArrowheads="1"/>
            </p:cNvSpPr>
            <p:nvPr/>
          </p:nvSpPr>
          <p:spPr bwMode="auto">
            <a:xfrm>
              <a:off x="5833517" y="3664419"/>
              <a:ext cx="1087181" cy="370197"/>
            </a:xfrm>
            <a:prstGeom prst="rect">
              <a:avLst/>
            </a:prstGeom>
            <a:solidFill>
              <a:srgbClr val="FFFFFF"/>
            </a:solidFill>
            <a:ln w="9525">
              <a:solidFill>
                <a:srgbClr val="000000"/>
              </a:solidFill>
              <a:miter lim="800000"/>
              <a:headEnd/>
              <a:tailEnd/>
            </a:ln>
          </p:spPr>
          <p:txBody>
            <a:bodyPr lIns="45720" rIns="4572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900" b="1" dirty="0">
                  <a:solidFill>
                    <a:srgbClr val="000000"/>
                  </a:solidFill>
                  <a:latin typeface="Tahoma" panose="020B0604030504040204" pitchFamily="34" charset="0"/>
                  <a:cs typeface="Times New Roman" panose="02020603050405020304" pitchFamily="18" charset="0"/>
                </a:rPr>
                <a:t>LOS = F</a:t>
              </a:r>
              <a:br>
                <a:rPr lang="en-US" altLang="en-US" sz="900" b="1" dirty="0">
                  <a:solidFill>
                    <a:srgbClr val="000000"/>
                  </a:solidFill>
                  <a:latin typeface="Tahoma" panose="020B0604030504040204" pitchFamily="34" charset="0"/>
                  <a:cs typeface="Times New Roman" panose="02020603050405020304" pitchFamily="18" charset="0"/>
                </a:rPr>
              </a:br>
              <a:r>
                <a:rPr lang="en-US" altLang="en-US" sz="900" b="1" dirty="0">
                  <a:solidFill>
                    <a:srgbClr val="000000"/>
                  </a:solidFill>
                  <a:latin typeface="Tahoma" panose="020B0604030504040204" pitchFamily="34" charset="0"/>
                  <a:cs typeface="Times New Roman" panose="02020603050405020304" pitchFamily="18" charset="0"/>
                </a:rPr>
                <a:t>Go to Chapter 10</a:t>
              </a:r>
              <a:endParaRPr lang="en-US" altLang="en-US" sz="900" dirty="0">
                <a:solidFill>
                  <a:srgbClr val="000000"/>
                </a:solidFill>
                <a:latin typeface="Palatino Linotype" panose="02040502050505030304" pitchFamily="18" charset="0"/>
                <a:cs typeface="Times New Roman" panose="02020603050405020304" pitchFamily="18" charset="0"/>
              </a:endParaRPr>
            </a:p>
          </p:txBody>
        </p:sp>
        <p:cxnSp>
          <p:nvCxnSpPr>
            <p:cNvPr id="65" name="Line 52">
              <a:extLst>
                <a:ext uri="{FF2B5EF4-FFF2-40B4-BE49-F238E27FC236}">
                  <a16:creationId xmlns:a16="http://schemas.microsoft.com/office/drawing/2014/main" id="{F5244A2C-C054-4D33-B33F-75A6ACA977A8}"/>
                </a:ext>
              </a:extLst>
            </p:cNvPr>
            <p:cNvCxnSpPr>
              <a:cxnSpLocks noChangeShapeType="1"/>
            </p:cNvCxnSpPr>
            <p:nvPr/>
          </p:nvCxnSpPr>
          <p:spPr bwMode="auto">
            <a:xfrm>
              <a:off x="4925334" y="4079169"/>
              <a:ext cx="635" cy="228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6" name="Text Box 35">
              <a:extLst>
                <a:ext uri="{FF2B5EF4-FFF2-40B4-BE49-F238E27FC236}">
                  <a16:creationId xmlns:a16="http://schemas.microsoft.com/office/drawing/2014/main" id="{C0148828-9837-4527-959B-B891BDE64392}"/>
                </a:ext>
              </a:extLst>
            </p:cNvPr>
            <p:cNvSpPr txBox="1">
              <a:spLocks noChangeArrowheads="1"/>
            </p:cNvSpPr>
            <p:nvPr/>
          </p:nvSpPr>
          <p:spPr bwMode="auto">
            <a:xfrm>
              <a:off x="4737016" y="4067104"/>
              <a:ext cx="419152" cy="217210"/>
            </a:xfrm>
            <a:prstGeom prst="rect">
              <a:avLst/>
            </a:prstGeom>
            <a:noFill/>
            <a:ln>
              <a:noFill/>
            </a:ln>
          </p:spPr>
          <p:txBody>
            <a:bodyPr lIns="0" rIns="0"/>
            <a:lstStyle>
              <a:lvl1pPr indent="173038">
                <a:spcBef>
                  <a:spcPct val="20000"/>
                </a:spcBef>
                <a:buChar char="•"/>
                <a:tabLst>
                  <a:tab pos="2228850" algn="r"/>
                </a:tabLst>
                <a:defRPr sz="3200">
                  <a:solidFill>
                    <a:schemeClr val="tx1"/>
                  </a:solidFill>
                  <a:latin typeface="Arial" panose="020B0604020202020204" pitchFamily="34" charset="0"/>
                </a:defRPr>
              </a:lvl1pPr>
              <a:lvl2pPr marL="742950" indent="-285750">
                <a:spcBef>
                  <a:spcPct val="20000"/>
                </a:spcBef>
                <a:buChar char="–"/>
                <a:tabLst>
                  <a:tab pos="2228850" algn="r"/>
                </a:tabLst>
                <a:defRPr sz="2800">
                  <a:solidFill>
                    <a:schemeClr val="tx1"/>
                  </a:solidFill>
                  <a:latin typeface="Arial" panose="020B0604020202020204" pitchFamily="34" charset="0"/>
                </a:defRPr>
              </a:lvl2pPr>
              <a:lvl3pPr marL="1143000" indent="-228600">
                <a:spcBef>
                  <a:spcPct val="20000"/>
                </a:spcBef>
                <a:buChar char="•"/>
                <a:tabLst>
                  <a:tab pos="2228850" algn="r"/>
                </a:tabLst>
                <a:defRPr sz="2400">
                  <a:solidFill>
                    <a:schemeClr val="tx1"/>
                  </a:solidFill>
                  <a:latin typeface="Arial" panose="020B0604020202020204" pitchFamily="34" charset="0"/>
                </a:defRPr>
              </a:lvl3pPr>
              <a:lvl4pPr marL="1600200" indent="-228600">
                <a:spcBef>
                  <a:spcPct val="20000"/>
                </a:spcBef>
                <a:buChar char="–"/>
                <a:tabLst>
                  <a:tab pos="2228850" algn="r"/>
                </a:tabLst>
                <a:defRPr sz="2000">
                  <a:solidFill>
                    <a:schemeClr val="tx1"/>
                  </a:solidFill>
                  <a:latin typeface="Arial" panose="020B0604020202020204" pitchFamily="34" charset="0"/>
                </a:defRPr>
              </a:lvl4pPr>
              <a:lvl5pPr marL="2057400" indent="-228600">
                <a:spcBef>
                  <a:spcPct val="20000"/>
                </a:spcBef>
                <a:buChar char="»"/>
                <a:tabLst>
                  <a:tab pos="2228850" algn="r"/>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9pPr>
            </a:lstStyle>
            <a:p>
              <a:pPr indent="0" eaLnBrk="1" hangingPunct="1">
                <a:spcBef>
                  <a:spcPct val="0"/>
                </a:spcBef>
                <a:buFontTx/>
                <a:buNone/>
              </a:pPr>
              <a:r>
                <a:rPr lang="en-US" altLang="en-US" sz="800" dirty="0">
                  <a:solidFill>
                    <a:srgbClr val="000000"/>
                  </a:solidFill>
                  <a:latin typeface="Tahoma" panose="020B0604030504040204" pitchFamily="34" charset="0"/>
                  <a:cs typeface="Times New Roman" panose="02020603050405020304" pitchFamily="18" charset="0"/>
                </a:rPr>
                <a:t>No</a:t>
              </a:r>
              <a:endParaRPr lang="en-US" altLang="en-US" sz="800" dirty="0">
                <a:solidFill>
                  <a:srgbClr val="000000"/>
                </a:solidFill>
                <a:latin typeface="Palatino Linotype" panose="02040502050505030304" pitchFamily="18" charset="0"/>
                <a:cs typeface="Times New Roman" panose="02020603050405020304" pitchFamily="18" charset="0"/>
              </a:endParaRPr>
            </a:p>
          </p:txBody>
        </p:sp>
        <p:cxnSp>
          <p:nvCxnSpPr>
            <p:cNvPr id="67" name="Line 52">
              <a:extLst>
                <a:ext uri="{FF2B5EF4-FFF2-40B4-BE49-F238E27FC236}">
                  <a16:creationId xmlns:a16="http://schemas.microsoft.com/office/drawing/2014/main" id="{A321D846-6CAA-4EAC-89B4-154B545F6FE5}"/>
                </a:ext>
              </a:extLst>
            </p:cNvPr>
            <p:cNvCxnSpPr>
              <a:cxnSpLocks noChangeShapeType="1"/>
            </p:cNvCxnSpPr>
            <p:nvPr/>
          </p:nvCxnSpPr>
          <p:spPr bwMode="auto">
            <a:xfrm>
              <a:off x="4924698" y="4551279"/>
              <a:ext cx="635" cy="228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8" name="Text Box 42">
              <a:extLst>
                <a:ext uri="{FF2B5EF4-FFF2-40B4-BE49-F238E27FC236}">
                  <a16:creationId xmlns:a16="http://schemas.microsoft.com/office/drawing/2014/main" id="{0FD3C307-D26C-48A7-86F4-4CD37435ECE9}"/>
                </a:ext>
              </a:extLst>
            </p:cNvPr>
            <p:cNvSpPr txBox="1">
              <a:spLocks noChangeArrowheads="1"/>
            </p:cNvSpPr>
            <p:nvPr/>
          </p:nvSpPr>
          <p:spPr bwMode="auto">
            <a:xfrm>
              <a:off x="4113965" y="4772208"/>
              <a:ext cx="1622737" cy="242383"/>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900" b="1" dirty="0">
                  <a:solidFill>
                    <a:srgbClr val="000000"/>
                  </a:solidFill>
                  <a:latin typeface="Tahoma" panose="020B0604030504040204" pitchFamily="34" charset="0"/>
                  <a:cs typeface="Times New Roman" panose="02020603050405020304" pitchFamily="18" charset="0"/>
                </a:rPr>
                <a:t>Determine LOS</a:t>
              </a:r>
              <a:endParaRPr lang="en-US" altLang="en-US" sz="900" dirty="0">
                <a:solidFill>
                  <a:srgbClr val="000000"/>
                </a:solidFill>
                <a:latin typeface="Palatino Linotype" panose="02040502050505030304" pitchFamily="18" charset="0"/>
                <a:cs typeface="Times New Roman" panose="02020603050405020304" pitchFamily="18" charset="0"/>
              </a:endParaRPr>
            </a:p>
          </p:txBody>
        </p:sp>
        <p:cxnSp>
          <p:nvCxnSpPr>
            <p:cNvPr id="69" name="Line 52">
              <a:extLst>
                <a:ext uri="{FF2B5EF4-FFF2-40B4-BE49-F238E27FC236}">
                  <a16:creationId xmlns:a16="http://schemas.microsoft.com/office/drawing/2014/main" id="{0D99374C-366F-4734-8A6C-46CDD0117BB1}"/>
                </a:ext>
              </a:extLst>
            </p:cNvPr>
            <p:cNvCxnSpPr>
              <a:cxnSpLocks noChangeShapeType="1"/>
            </p:cNvCxnSpPr>
            <p:nvPr/>
          </p:nvCxnSpPr>
          <p:spPr bwMode="auto">
            <a:xfrm>
              <a:off x="4924063" y="5014591"/>
              <a:ext cx="635" cy="228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70" name="Text Box 42">
              <a:extLst>
                <a:ext uri="{FF2B5EF4-FFF2-40B4-BE49-F238E27FC236}">
                  <a16:creationId xmlns:a16="http://schemas.microsoft.com/office/drawing/2014/main" id="{0102395E-7064-4C5A-838E-FA2E6A37A83A}"/>
                </a:ext>
              </a:extLst>
            </p:cNvPr>
            <p:cNvSpPr txBox="1">
              <a:spLocks noChangeArrowheads="1"/>
            </p:cNvSpPr>
            <p:nvPr/>
          </p:nvSpPr>
          <p:spPr bwMode="auto">
            <a:xfrm>
              <a:off x="4113965" y="5237321"/>
              <a:ext cx="1622737" cy="242383"/>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900" b="1" dirty="0">
                  <a:solidFill>
                    <a:srgbClr val="000000"/>
                  </a:solidFill>
                  <a:latin typeface="Tahoma" panose="020B0604030504040204" pitchFamily="34" charset="0"/>
                  <a:cs typeface="Times New Roman" panose="02020603050405020304" pitchFamily="18" charset="0"/>
                </a:rPr>
                <a:t>Estimate Speeds</a:t>
              </a:r>
              <a:endParaRPr lang="en-US" altLang="en-US" sz="900" dirty="0">
                <a:solidFill>
                  <a:srgbClr val="000000"/>
                </a:solidFill>
                <a:latin typeface="Palatino Linotype" panose="02040502050505030304" pitchFamily="18" charset="0"/>
                <a:cs typeface="Times New Roman" panose="02020603050405020304" pitchFamily="18" charset="0"/>
              </a:endParaRPr>
            </a:p>
          </p:txBody>
        </p:sp>
      </p:grpSp>
    </p:spTree>
    <p:extLst>
      <p:ext uri="{BB962C8B-B14F-4D97-AF65-F5344CB8AC3E}">
        <p14:creationId xmlns:p14="http://schemas.microsoft.com/office/powerpoint/2010/main" val="18592350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Merge/Diverge Segment Capacity</a:t>
            </a:r>
          </a:p>
        </p:txBody>
      </p:sp>
      <p:sp>
        <p:nvSpPr>
          <p:cNvPr id="3" name="Content Placeholder 2"/>
          <p:cNvSpPr>
            <a:spLocks noGrp="1"/>
          </p:cNvSpPr>
          <p:nvPr>
            <p:ph idx="1"/>
          </p:nvPr>
        </p:nvSpPr>
        <p:spPr>
          <a:xfrm>
            <a:off x="202019" y="1104634"/>
            <a:ext cx="5486400" cy="3977729"/>
          </a:xfrm>
        </p:spPr>
        <p:txBody>
          <a:bodyPr>
            <a:normAutofit fontScale="85000" lnSpcReduction="20000"/>
          </a:bodyPr>
          <a:lstStyle/>
          <a:p>
            <a:r>
              <a:rPr lang="en-US" dirty="0"/>
              <a:t>Capacity same as basic segment capacity</a:t>
            </a:r>
          </a:p>
          <a:p>
            <a:r>
              <a:rPr lang="en-US" dirty="0"/>
              <a:t>Also compare flows entering the segment’s influence area</a:t>
            </a:r>
          </a:p>
          <a:p>
            <a:pPr lvl="1"/>
            <a:r>
              <a:rPr lang="en-US" dirty="0"/>
              <a:t>Right two mainline lanes</a:t>
            </a:r>
          </a:p>
          <a:p>
            <a:pPr lvl="1"/>
            <a:r>
              <a:rPr lang="en-US" dirty="0"/>
              <a:t>Right two mainline lanes + ramp</a:t>
            </a:r>
          </a:p>
          <a:p>
            <a:r>
              <a:rPr lang="en-US" dirty="0"/>
              <a:t>Exceeding HCM’s “maximum desirable flow” values for the influence area</a:t>
            </a:r>
          </a:p>
          <a:p>
            <a:pPr lvl="1"/>
            <a:r>
              <a:rPr lang="en-US" dirty="0"/>
              <a:t>Does not indicate LOS F</a:t>
            </a:r>
          </a:p>
          <a:p>
            <a:pPr lvl="1"/>
            <a:r>
              <a:rPr lang="en-US" dirty="0"/>
              <a:t>May indicate that operations will be worse than predicted by the method</a:t>
            </a:r>
          </a:p>
        </p:txBody>
      </p:sp>
    </p:spTree>
    <p:extLst>
      <p:ext uri="{BB962C8B-B14F-4D97-AF65-F5344CB8AC3E}">
        <p14:creationId xmlns:p14="http://schemas.microsoft.com/office/powerpoint/2010/main" val="2697217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555DF7E-42D7-476D-8D7D-EE63155F7C7E}"/>
              </a:ext>
            </a:extLst>
          </p:cNvPr>
          <p:cNvSpPr>
            <a:spLocks noGrp="1"/>
          </p:cNvSpPr>
          <p:nvPr>
            <p:ph type="title"/>
          </p:nvPr>
        </p:nvSpPr>
        <p:spPr/>
        <p:txBody>
          <a:bodyPr/>
          <a:lstStyle/>
          <a:p>
            <a:r>
              <a:rPr lang="en-US" b="1" dirty="0"/>
              <a:t>Acknowledgments</a:t>
            </a:r>
          </a:p>
        </p:txBody>
      </p:sp>
      <p:sp>
        <p:nvSpPr>
          <p:cNvPr id="5" name="Content Placeholder 4">
            <a:extLst>
              <a:ext uri="{FF2B5EF4-FFF2-40B4-BE49-F238E27FC236}">
                <a16:creationId xmlns:a16="http://schemas.microsoft.com/office/drawing/2014/main" id="{B30F9946-D60C-4420-9837-D38FF730EBF7}"/>
              </a:ext>
            </a:extLst>
          </p:cNvPr>
          <p:cNvSpPr>
            <a:spLocks noGrp="1"/>
          </p:cNvSpPr>
          <p:nvPr>
            <p:ph sz="half" idx="1"/>
          </p:nvPr>
        </p:nvSpPr>
        <p:spPr>
          <a:xfrm>
            <a:off x="223284" y="1111250"/>
            <a:ext cx="4424916" cy="4248448"/>
          </a:xfrm>
        </p:spPr>
        <p:txBody>
          <a:bodyPr>
            <a:normAutofit fontScale="92500" lnSpcReduction="10000"/>
          </a:bodyPr>
          <a:lstStyle/>
          <a:p>
            <a:r>
              <a:rPr lang="en-US" dirty="0"/>
              <a:t>Research Team</a:t>
            </a:r>
          </a:p>
          <a:p>
            <a:pPr lvl="1"/>
            <a:r>
              <a:rPr lang="en-US" dirty="0"/>
              <a:t>Kittelson and Associates</a:t>
            </a:r>
          </a:p>
          <a:p>
            <a:pPr lvl="2"/>
            <a:r>
              <a:rPr lang="en-US" dirty="0"/>
              <a:t>Bastian Schroeder (PI) </a:t>
            </a:r>
          </a:p>
          <a:p>
            <a:pPr lvl="2"/>
            <a:r>
              <a:rPr lang="en-US" dirty="0"/>
              <a:t>Burak Cesme</a:t>
            </a:r>
          </a:p>
          <a:p>
            <a:pPr lvl="2"/>
            <a:r>
              <a:rPr lang="en-US" dirty="0"/>
              <a:t>Paul Ryus</a:t>
            </a:r>
          </a:p>
          <a:p>
            <a:pPr lvl="2"/>
            <a:r>
              <a:rPr lang="en-US" dirty="0" err="1"/>
              <a:t>Azy</a:t>
            </a:r>
            <a:r>
              <a:rPr lang="en-US" dirty="0"/>
              <a:t> Avr</a:t>
            </a:r>
          </a:p>
          <a:p>
            <a:pPr lvl="2"/>
            <a:r>
              <a:rPr lang="en-US" dirty="0"/>
              <a:t>Lilian Wu </a:t>
            </a:r>
          </a:p>
          <a:p>
            <a:pPr lvl="1"/>
            <a:r>
              <a:rPr lang="en-US" dirty="0"/>
              <a:t>University of Washington</a:t>
            </a:r>
          </a:p>
          <a:p>
            <a:pPr lvl="2"/>
            <a:r>
              <a:rPr lang="en-US" dirty="0"/>
              <a:t>Yinhai Wang</a:t>
            </a:r>
          </a:p>
          <a:p>
            <a:pPr lvl="2"/>
            <a:r>
              <a:rPr lang="en-US" dirty="0"/>
              <a:t>Wei Sun</a:t>
            </a:r>
          </a:p>
          <a:p>
            <a:pPr lvl="2"/>
            <a:r>
              <a:rPr lang="en-US" dirty="0"/>
              <a:t>Shuyi Yin</a:t>
            </a:r>
          </a:p>
          <a:p>
            <a:pPr lvl="1"/>
            <a:r>
              <a:rPr lang="en-US" dirty="0"/>
              <a:t>Nagui Rouphail</a:t>
            </a:r>
          </a:p>
          <a:p>
            <a:pPr lvl="1"/>
            <a:endParaRPr lang="en-US" dirty="0"/>
          </a:p>
        </p:txBody>
      </p:sp>
      <p:sp>
        <p:nvSpPr>
          <p:cNvPr id="6" name="Slide Number Placeholder 5">
            <a:extLst>
              <a:ext uri="{FF2B5EF4-FFF2-40B4-BE49-F238E27FC236}">
                <a16:creationId xmlns:a16="http://schemas.microsoft.com/office/drawing/2014/main" id="{0F2FE334-A4F5-4C39-B418-B195321A86FD}"/>
              </a:ext>
            </a:extLst>
          </p:cNvPr>
          <p:cNvSpPr>
            <a:spLocks noGrp="1"/>
          </p:cNvSpPr>
          <p:nvPr>
            <p:ph type="sldNum" sz="quarter" idx="12"/>
          </p:nvPr>
        </p:nvSpPr>
        <p:spPr/>
        <p:txBody>
          <a:bodyPr/>
          <a:lstStyle/>
          <a:p>
            <a:fld id="{0CDFD851-8DE5-493B-9000-93E45D758A00}" type="slidenum">
              <a:rPr lang="en-US" smtClean="0"/>
              <a:t>4</a:t>
            </a:fld>
            <a:endParaRPr lang="en-US"/>
          </a:p>
        </p:txBody>
      </p:sp>
    </p:spTree>
    <p:extLst>
      <p:ext uri="{BB962C8B-B14F-4D97-AF65-F5344CB8AC3E}">
        <p14:creationId xmlns:p14="http://schemas.microsoft.com/office/powerpoint/2010/main" val="37681686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Cases</a:t>
            </a:r>
          </a:p>
        </p:txBody>
      </p:sp>
      <p:sp>
        <p:nvSpPr>
          <p:cNvPr id="3" name="Content Placeholder 2"/>
          <p:cNvSpPr>
            <a:spLocks noGrp="1"/>
          </p:cNvSpPr>
          <p:nvPr>
            <p:ph idx="1"/>
          </p:nvPr>
        </p:nvSpPr>
        <p:spPr>
          <a:xfrm>
            <a:off x="202019" y="1104634"/>
            <a:ext cx="5486400" cy="4418980"/>
          </a:xfrm>
        </p:spPr>
        <p:txBody>
          <a:bodyPr>
            <a:normAutofit fontScale="92500"/>
          </a:bodyPr>
          <a:lstStyle/>
          <a:p>
            <a:r>
              <a:rPr lang="en-US" dirty="0"/>
              <a:t>Single-lane ramp lane additions &amp; lane drops</a:t>
            </a:r>
          </a:p>
          <a:p>
            <a:r>
              <a:rPr lang="en-US" dirty="0"/>
              <a:t>Two-lane ramps</a:t>
            </a:r>
          </a:p>
          <a:p>
            <a:r>
              <a:rPr lang="en-US" dirty="0"/>
              <a:t>Left-hand ramps</a:t>
            </a:r>
          </a:p>
          <a:p>
            <a:r>
              <a:rPr lang="en-US" dirty="0"/>
              <a:t>Freeways with 5 directional lanes</a:t>
            </a:r>
          </a:p>
          <a:p>
            <a:r>
              <a:rPr lang="en-US" dirty="0"/>
              <a:t>Major merges &amp; diverges</a:t>
            </a:r>
          </a:p>
          <a:p>
            <a:endParaRPr lang="en-US" dirty="0"/>
          </a:p>
          <a:p>
            <a:r>
              <a:rPr lang="en-US" dirty="0"/>
              <a:t>All are extensions to the method; not directly researched</a:t>
            </a:r>
          </a:p>
        </p:txBody>
      </p:sp>
    </p:spTree>
    <p:extLst>
      <p:ext uri="{BB962C8B-B14F-4D97-AF65-F5344CB8AC3E}">
        <p14:creationId xmlns:p14="http://schemas.microsoft.com/office/powerpoint/2010/main" val="14952525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Issues with the HCM Merge Method</a:t>
            </a:r>
          </a:p>
        </p:txBody>
      </p:sp>
      <p:sp>
        <p:nvSpPr>
          <p:cNvPr id="3" name="Content Placeholder 2"/>
          <p:cNvSpPr>
            <a:spLocks noGrp="1"/>
          </p:cNvSpPr>
          <p:nvPr>
            <p:ph idx="1"/>
          </p:nvPr>
        </p:nvSpPr>
        <p:spPr>
          <a:xfrm>
            <a:off x="202020" y="1104634"/>
            <a:ext cx="3959164" cy="4515330"/>
          </a:xfrm>
        </p:spPr>
        <p:txBody>
          <a:bodyPr>
            <a:normAutofit fontScale="85000" lnSpcReduction="10000"/>
          </a:bodyPr>
          <a:lstStyle/>
          <a:p>
            <a:r>
              <a:rPr lang="en-US" dirty="0"/>
              <a:t>More recent research consistently shows merge capacities lower than basic segments</a:t>
            </a:r>
          </a:p>
          <a:p>
            <a:r>
              <a:rPr lang="en-US" dirty="0"/>
              <a:t>“Maximum desirable flow” values may not be conservative enough</a:t>
            </a:r>
          </a:p>
          <a:p>
            <a:r>
              <a:rPr lang="en-US" dirty="0"/>
              <a:t>Possible effects of ramp volume, ramp metering, close merges</a:t>
            </a:r>
          </a:p>
          <a:p>
            <a:r>
              <a:rPr lang="en-US" dirty="0"/>
              <a:t>Consistency at 0 ramp volume</a:t>
            </a:r>
          </a:p>
        </p:txBody>
      </p:sp>
      <p:pic>
        <p:nvPicPr>
          <p:cNvPr id="5" name="Picture 4">
            <a:extLst>
              <a:ext uri="{FF2B5EF4-FFF2-40B4-BE49-F238E27FC236}">
                <a16:creationId xmlns:a16="http://schemas.microsoft.com/office/drawing/2014/main" id="{14C6A0F4-8824-4B07-B3DD-E4E544B4011A}"/>
              </a:ext>
            </a:extLst>
          </p:cNvPr>
          <p:cNvPicPr>
            <a:picLocks noChangeAspect="1"/>
          </p:cNvPicPr>
          <p:nvPr/>
        </p:nvPicPr>
        <p:blipFill rotWithShape="1">
          <a:blip r:embed="rId2"/>
          <a:srcRect r="27948" b="5076"/>
          <a:stretch/>
        </p:blipFill>
        <p:spPr>
          <a:xfrm>
            <a:off x="4161184" y="1204508"/>
            <a:ext cx="4890348" cy="3283080"/>
          </a:xfrm>
          <a:prstGeom prst="rect">
            <a:avLst/>
          </a:prstGeom>
        </p:spPr>
      </p:pic>
    </p:spTree>
    <p:extLst>
      <p:ext uri="{BB962C8B-B14F-4D97-AF65-F5344CB8AC3E}">
        <p14:creationId xmlns:p14="http://schemas.microsoft.com/office/powerpoint/2010/main" val="18065436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Issues with the HCM Diverge Method</a:t>
            </a:r>
          </a:p>
        </p:txBody>
      </p:sp>
      <p:sp>
        <p:nvSpPr>
          <p:cNvPr id="3" name="Content Placeholder 2"/>
          <p:cNvSpPr>
            <a:spLocks noGrp="1"/>
          </p:cNvSpPr>
          <p:nvPr>
            <p:ph idx="1"/>
          </p:nvPr>
        </p:nvSpPr>
        <p:spPr>
          <a:xfrm>
            <a:off x="202019" y="1104634"/>
            <a:ext cx="4707606" cy="4515330"/>
          </a:xfrm>
        </p:spPr>
        <p:txBody>
          <a:bodyPr>
            <a:normAutofit/>
          </a:bodyPr>
          <a:lstStyle/>
          <a:p>
            <a:r>
              <a:rPr lang="en-US" dirty="0"/>
              <a:t>Limited number of small studies indicate capacity may be less than a basic segment</a:t>
            </a:r>
          </a:p>
          <a:p>
            <a:r>
              <a:rPr lang="en-US" dirty="0"/>
              <a:t>Possible effect of close diverges</a:t>
            </a:r>
          </a:p>
          <a:p>
            <a:r>
              <a:rPr lang="en-US" dirty="0"/>
              <a:t>Consistency at 0 ramp volume</a:t>
            </a:r>
          </a:p>
        </p:txBody>
      </p:sp>
    </p:spTree>
    <p:extLst>
      <p:ext uri="{BB962C8B-B14F-4D97-AF65-F5344CB8AC3E}">
        <p14:creationId xmlns:p14="http://schemas.microsoft.com/office/powerpoint/2010/main" val="4147561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Issues with Previous Studies</a:t>
            </a:r>
          </a:p>
        </p:txBody>
      </p:sp>
      <p:sp>
        <p:nvSpPr>
          <p:cNvPr id="3" name="Content Placeholder 2"/>
          <p:cNvSpPr>
            <a:spLocks noGrp="1"/>
          </p:cNvSpPr>
          <p:nvPr>
            <p:ph idx="1"/>
          </p:nvPr>
        </p:nvSpPr>
        <p:spPr>
          <a:xfrm>
            <a:off x="202019" y="1104634"/>
            <a:ext cx="5357268" cy="4515330"/>
          </a:xfrm>
        </p:spPr>
        <p:txBody>
          <a:bodyPr>
            <a:normAutofit/>
          </a:bodyPr>
          <a:lstStyle/>
          <a:p>
            <a:r>
              <a:rPr lang="en-US" dirty="0"/>
              <a:t>Nearly all previous studies looked at only 1 or 2 sites</a:t>
            </a:r>
          </a:p>
          <a:p>
            <a:r>
              <a:rPr lang="en-US" dirty="0"/>
              <a:t>The few larger studies couldn’t evaluate close to the full range of possible conditions</a:t>
            </a:r>
          </a:p>
          <a:p>
            <a:r>
              <a:rPr lang="en-US" dirty="0"/>
              <a:t>Differences in international driving compared to US</a:t>
            </a:r>
          </a:p>
        </p:txBody>
      </p:sp>
    </p:spTree>
    <p:extLst>
      <p:ext uri="{BB962C8B-B14F-4D97-AF65-F5344CB8AC3E}">
        <p14:creationId xmlns:p14="http://schemas.microsoft.com/office/powerpoint/2010/main" val="7232135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Summary:</a:t>
            </a:r>
            <a:br>
              <a:rPr lang="en-US" altLang="en-US" sz="3200" dirty="0"/>
            </a:br>
            <a:r>
              <a:rPr lang="en-US" altLang="en-US" sz="3200" dirty="0"/>
              <a:t>Current HCM Merge &amp; Diverge Methods</a:t>
            </a:r>
          </a:p>
        </p:txBody>
      </p:sp>
      <p:sp>
        <p:nvSpPr>
          <p:cNvPr id="3" name="Content Placeholder 2">
            <a:extLst>
              <a:ext uri="{FF2B5EF4-FFF2-40B4-BE49-F238E27FC236}">
                <a16:creationId xmlns:a16="http://schemas.microsoft.com/office/drawing/2014/main" id="{8B8523CA-8950-4765-8313-2AEB2FAB4381}"/>
              </a:ext>
            </a:extLst>
          </p:cNvPr>
          <p:cNvSpPr>
            <a:spLocks noGrp="1"/>
          </p:cNvSpPr>
          <p:nvPr>
            <p:ph idx="1"/>
          </p:nvPr>
        </p:nvSpPr>
        <p:spPr>
          <a:xfrm>
            <a:off x="202018" y="1104634"/>
            <a:ext cx="8541289" cy="3977729"/>
          </a:xfrm>
        </p:spPr>
        <p:txBody>
          <a:bodyPr/>
          <a:lstStyle/>
          <a:p>
            <a:pPr eaLnBrk="1" hangingPunct="1">
              <a:defRPr/>
            </a:pPr>
            <a:r>
              <a:rPr lang="en-US" dirty="0"/>
              <a:t>Capacity set equal to that of basic segments,</a:t>
            </a:r>
            <a:br>
              <a:rPr lang="en-US" dirty="0"/>
            </a:br>
            <a:r>
              <a:rPr lang="en-US" dirty="0"/>
              <a:t>but recent research indicates capacity is lower</a:t>
            </a:r>
          </a:p>
          <a:p>
            <a:pPr eaLnBrk="1" hangingPunct="1">
              <a:defRPr/>
            </a:pPr>
            <a:r>
              <a:rPr lang="en-US" dirty="0"/>
              <a:t>Exceeding the “maximum desirable flow” in the right 2 lanes and/or right 2 lanes + ramp</a:t>
            </a:r>
            <a:br>
              <a:rPr lang="en-US" dirty="0"/>
            </a:br>
            <a:r>
              <a:rPr lang="en-US" dirty="0"/>
              <a:t>indicates conditions may be worse than predicted</a:t>
            </a:r>
          </a:p>
          <a:p>
            <a:pPr eaLnBrk="1" hangingPunct="1">
              <a:defRPr/>
            </a:pPr>
            <a:r>
              <a:rPr lang="en-US" dirty="0"/>
              <a:t>Special cases reflect extensions to the method that haven’t been well-researched</a:t>
            </a:r>
          </a:p>
          <a:p>
            <a:pPr lvl="1" eaLnBrk="1" hangingPunct="1">
              <a:defRPr/>
            </a:pPr>
            <a:endParaRPr lang="en-US" dirty="0"/>
          </a:p>
          <a:p>
            <a:pPr marL="0" indent="0">
              <a:lnSpc>
                <a:spcPct val="90000"/>
              </a:lnSpc>
              <a:buNone/>
              <a:defRPr/>
            </a:pPr>
            <a:endParaRPr lang="en-US" altLang="en-US" sz="2000" dirty="0">
              <a:sym typeface="Mathematica3" pitchFamily="2" charset="2"/>
            </a:endParaRPr>
          </a:p>
          <a:p>
            <a:pPr eaLnBrk="1" hangingPunct="1">
              <a:defRPr/>
            </a:pPr>
            <a:endParaRPr lang="en-US" dirty="0"/>
          </a:p>
        </p:txBody>
      </p:sp>
    </p:spTree>
    <p:extLst>
      <p:ext uri="{BB962C8B-B14F-4D97-AF65-F5344CB8AC3E}">
        <p14:creationId xmlns:p14="http://schemas.microsoft.com/office/powerpoint/2010/main" val="1848184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313D504-D9D0-433B-AADB-1C288CE1AE7F}"/>
              </a:ext>
            </a:extLst>
          </p:cNvPr>
          <p:cNvPicPr>
            <a:picLocks noChangeAspect="1"/>
          </p:cNvPicPr>
          <p:nvPr/>
        </p:nvPicPr>
        <p:blipFill>
          <a:blip r:embed="rId2"/>
          <a:stretch>
            <a:fillRect/>
          </a:stretch>
        </p:blipFill>
        <p:spPr>
          <a:xfrm>
            <a:off x="740423" y="-514618"/>
            <a:ext cx="7624563" cy="5715000"/>
          </a:xfrm>
          <a:prstGeom prst="rect">
            <a:avLst/>
          </a:prstGeom>
        </p:spPr>
      </p:pic>
      <p:sp>
        <p:nvSpPr>
          <p:cNvPr id="33" name="Rectangle 32"/>
          <p:cNvSpPr/>
          <p:nvPr/>
        </p:nvSpPr>
        <p:spPr>
          <a:xfrm>
            <a:off x="0" y="0"/>
            <a:ext cx="9144000" cy="775674"/>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34" name="Straight Connector 33"/>
          <p:cNvCxnSpPr/>
          <p:nvPr/>
        </p:nvCxnSpPr>
        <p:spPr>
          <a:xfrm>
            <a:off x="0" y="707496"/>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itle 1"/>
          <p:cNvSpPr txBox="1">
            <a:spLocks/>
          </p:cNvSpPr>
          <p:nvPr/>
        </p:nvSpPr>
        <p:spPr>
          <a:xfrm>
            <a:off x="759718" y="4069118"/>
            <a:ext cx="7772400" cy="1225021"/>
          </a:xfrm>
          <a:prstGeom prst="rect">
            <a:avLst/>
          </a:prstGeom>
        </p:spPr>
        <p:txBody>
          <a:bodyPr anchor="b">
            <a:noAutofit/>
          </a:bodyPr>
          <a:lstStyle>
            <a:lvl1pPr algn="l" defTabSz="914400" rtl="0" eaLnBrk="1" latinLnBrk="0" hangingPunct="1">
              <a:spcBef>
                <a:spcPct val="0"/>
              </a:spcBef>
              <a:buNone/>
              <a:defRPr sz="4400" b="1" kern="1200" cap="all" baseline="0">
                <a:solidFill>
                  <a:schemeClr val="bg2"/>
                </a:solidFill>
                <a:effectLst>
                  <a:outerShdw blurRad="38100" dist="38100" dir="2700000" algn="tl">
                    <a:srgbClr val="000000">
                      <a:alpha val="43137"/>
                    </a:srgbClr>
                  </a:outerShdw>
                </a:effectLst>
                <a:latin typeface="Arial Black" panose="020B0A04020102020204" pitchFamily="34" charset="0"/>
                <a:ea typeface="+mj-ea"/>
                <a:cs typeface="+mj-cs"/>
              </a:defRPr>
            </a:lvl1pPr>
          </a:lstStyle>
          <a:p>
            <a:pPr>
              <a:lnSpc>
                <a:spcPts val="4400"/>
              </a:lnSpc>
            </a:pPr>
            <a:r>
              <a:rPr lang="en-US" dirty="0"/>
              <a:t>Proposed Merge &amp; Diverge Method</a:t>
            </a:r>
          </a:p>
        </p:txBody>
      </p:sp>
      <p:sp>
        <p:nvSpPr>
          <p:cNvPr id="38" name="Rectangle 37"/>
          <p:cNvSpPr/>
          <p:nvPr/>
        </p:nvSpPr>
        <p:spPr>
          <a:xfrm>
            <a:off x="0" y="5041900"/>
            <a:ext cx="9144000" cy="673100"/>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39" name="Freeform 20"/>
          <p:cNvSpPr>
            <a:spLocks/>
          </p:cNvSpPr>
          <p:nvPr/>
        </p:nvSpPr>
        <p:spPr bwMode="auto">
          <a:xfrm>
            <a:off x="5188624" y="5073799"/>
            <a:ext cx="3974671" cy="673100"/>
          </a:xfrm>
          <a:custGeom>
            <a:avLst/>
            <a:gdLst>
              <a:gd name="T0" fmla="*/ 3562 w 3562"/>
              <a:gd name="T1" fmla="*/ 424 h 424"/>
              <a:gd name="T2" fmla="*/ 3562 w 3562"/>
              <a:gd name="T3" fmla="*/ 0 h 424"/>
              <a:gd name="T4" fmla="*/ 178 w 3562"/>
              <a:gd name="T5" fmla="*/ 0 h 424"/>
              <a:gd name="T6" fmla="*/ 0 w 3562"/>
              <a:gd name="T7" fmla="*/ 424 h 424"/>
              <a:gd name="T8" fmla="*/ 3562 w 3562"/>
              <a:gd name="T9" fmla="*/ 424 h 424"/>
              <a:gd name="connsiteX0" fmla="*/ 10000 w 10162"/>
              <a:gd name="connsiteY0" fmla="*/ 10000 h 11358"/>
              <a:gd name="connsiteX1" fmla="*/ 10000 w 10162"/>
              <a:gd name="connsiteY1" fmla="*/ 0 h 11358"/>
              <a:gd name="connsiteX2" fmla="*/ 500 w 10162"/>
              <a:gd name="connsiteY2" fmla="*/ 0 h 11358"/>
              <a:gd name="connsiteX3" fmla="*/ 0 w 10162"/>
              <a:gd name="connsiteY3" fmla="*/ 10000 h 11358"/>
              <a:gd name="connsiteX4" fmla="*/ 10162 w 10162"/>
              <a:gd name="connsiteY4" fmla="*/ 11358 h 11358"/>
              <a:gd name="connsiteX0" fmla="*/ 10000 w 10000"/>
              <a:gd name="connsiteY0" fmla="*/ 10000 h 10000"/>
              <a:gd name="connsiteX1" fmla="*/ 10000 w 10000"/>
              <a:gd name="connsiteY1" fmla="*/ 0 h 10000"/>
              <a:gd name="connsiteX2" fmla="*/ 500 w 10000"/>
              <a:gd name="connsiteY2" fmla="*/ 0 h 10000"/>
              <a:gd name="connsiteX3" fmla="*/ 0 w 10000"/>
              <a:gd name="connsiteY3" fmla="*/ 10000 h 10000"/>
              <a:gd name="connsiteX0" fmla="*/ 10000 w 10000"/>
              <a:gd name="connsiteY0" fmla="*/ 0 h 10000"/>
              <a:gd name="connsiteX1" fmla="*/ 500 w 10000"/>
              <a:gd name="connsiteY1" fmla="*/ 0 h 10000"/>
              <a:gd name="connsiteX2" fmla="*/ 0 w 10000"/>
              <a:gd name="connsiteY2" fmla="*/ 10000 h 10000"/>
              <a:gd name="connsiteX0" fmla="*/ 7029 w 7029"/>
              <a:gd name="connsiteY0" fmla="*/ 0 h 10000"/>
              <a:gd name="connsiteX1" fmla="*/ 500 w 7029"/>
              <a:gd name="connsiteY1" fmla="*/ 0 h 10000"/>
              <a:gd name="connsiteX2" fmla="*/ 0 w 7029"/>
              <a:gd name="connsiteY2" fmla="*/ 10000 h 10000"/>
            </a:gdLst>
            <a:ahLst/>
            <a:cxnLst>
              <a:cxn ang="0">
                <a:pos x="connsiteX0" y="connsiteY0"/>
              </a:cxn>
              <a:cxn ang="0">
                <a:pos x="connsiteX1" y="connsiteY1"/>
              </a:cxn>
              <a:cxn ang="0">
                <a:pos x="connsiteX2" y="connsiteY2"/>
              </a:cxn>
            </a:cxnLst>
            <a:rect l="l" t="t" r="r" b="b"/>
            <a:pathLst>
              <a:path w="7029" h="10000">
                <a:moveTo>
                  <a:pt x="7029" y="0"/>
                </a:moveTo>
                <a:lnTo>
                  <a:pt x="500" y="0"/>
                </a:lnTo>
                <a:cubicBezTo>
                  <a:pt x="333" y="3333"/>
                  <a:pt x="167" y="6667"/>
                  <a:pt x="0" y="10000"/>
                </a:cubicBezTo>
              </a:path>
            </a:pathLst>
          </a:custGeom>
          <a:noFill/>
          <a:ln w="12700">
            <a:solidFill>
              <a:srgbClr val="33839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Box 11">
            <a:extLst>
              <a:ext uri="{FF2B5EF4-FFF2-40B4-BE49-F238E27FC236}">
                <a16:creationId xmlns:a16="http://schemas.microsoft.com/office/drawing/2014/main" id="{EFE2D288-5A6C-4B18-8291-AD0F185A5D79}"/>
              </a:ext>
            </a:extLst>
          </p:cNvPr>
          <p:cNvSpPr txBox="1"/>
          <p:nvPr/>
        </p:nvSpPr>
        <p:spPr>
          <a:xfrm rot="16200000">
            <a:off x="6443412" y="2888411"/>
            <a:ext cx="4139944" cy="230832"/>
          </a:xfrm>
          <a:prstGeom prst="rect">
            <a:avLst/>
          </a:prstGeom>
          <a:noFill/>
        </p:spPr>
        <p:txBody>
          <a:bodyPr wrap="square" rtlCol="0">
            <a:spAutoFit/>
          </a:bodyPr>
          <a:lstStyle/>
          <a:p>
            <a:r>
              <a:rPr lang="en-US" sz="900" dirty="0"/>
              <a:t>Source: http://www.crosscountryroads.com/</a:t>
            </a:r>
          </a:p>
        </p:txBody>
      </p:sp>
    </p:spTree>
    <p:extLst>
      <p:ext uri="{BB962C8B-B14F-4D97-AF65-F5344CB8AC3E}">
        <p14:creationId xmlns:p14="http://schemas.microsoft.com/office/powerpoint/2010/main" val="34389532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Purpose &amp; Contents</a:t>
            </a:r>
          </a:p>
        </p:txBody>
      </p:sp>
      <p:sp>
        <p:nvSpPr>
          <p:cNvPr id="3" name="Content Placeholder 2"/>
          <p:cNvSpPr>
            <a:spLocks noGrp="1"/>
          </p:cNvSpPr>
          <p:nvPr>
            <p:ph idx="1"/>
          </p:nvPr>
        </p:nvSpPr>
        <p:spPr>
          <a:xfrm>
            <a:off x="202019" y="1104634"/>
            <a:ext cx="5486400" cy="3977729"/>
          </a:xfrm>
        </p:spPr>
        <p:txBody>
          <a:bodyPr>
            <a:normAutofit/>
          </a:bodyPr>
          <a:lstStyle/>
          <a:p>
            <a:r>
              <a:rPr lang="en-US" dirty="0"/>
              <a:t>Provide background on the development of the proposed new HCM merge &amp; diverge methods</a:t>
            </a:r>
          </a:p>
          <a:p>
            <a:pPr lvl="1"/>
            <a:r>
              <a:rPr lang="en-US" dirty="0"/>
              <a:t>Data collection &amp; model development</a:t>
            </a:r>
          </a:p>
          <a:p>
            <a:pPr lvl="1"/>
            <a:r>
              <a:rPr lang="en-US" dirty="0"/>
              <a:t>Methodological steps</a:t>
            </a:r>
          </a:p>
        </p:txBody>
      </p:sp>
    </p:spTree>
    <p:extLst>
      <p:ext uri="{BB962C8B-B14F-4D97-AF65-F5344CB8AC3E}">
        <p14:creationId xmlns:p14="http://schemas.microsoft.com/office/powerpoint/2010/main" val="35653966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Sources</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p:txBody>
          <a:bodyPr>
            <a:normAutofit lnSpcReduction="10000"/>
          </a:bodyPr>
          <a:lstStyle/>
          <a:p>
            <a:r>
              <a:rPr lang="en-US" dirty="0"/>
              <a:t>Sensor data used to allow much greater number of sites to be analyzed, compared to video-based methods</a:t>
            </a:r>
          </a:p>
          <a:p>
            <a:r>
              <a:rPr lang="en-US" dirty="0"/>
              <a:t>Sources</a:t>
            </a:r>
          </a:p>
          <a:p>
            <a:pPr lvl="1"/>
            <a:r>
              <a:rPr lang="en-US" dirty="0"/>
              <a:t>RITIS (University of Maryland)</a:t>
            </a:r>
          </a:p>
          <a:p>
            <a:pPr lvl="1"/>
            <a:r>
              <a:rPr lang="en-US" dirty="0" err="1"/>
              <a:t>PeMS</a:t>
            </a:r>
            <a:r>
              <a:rPr lang="en-US" dirty="0"/>
              <a:t> (</a:t>
            </a:r>
            <a:r>
              <a:rPr lang="en-US" dirty="0" err="1"/>
              <a:t>CalTrans</a:t>
            </a:r>
            <a:r>
              <a:rPr lang="en-US" dirty="0"/>
              <a:t>)</a:t>
            </a:r>
          </a:p>
          <a:p>
            <a:pPr lvl="1"/>
            <a:r>
              <a:rPr lang="en-US" dirty="0" err="1"/>
              <a:t>DriveNet</a:t>
            </a:r>
            <a:r>
              <a:rPr lang="en-US" dirty="0"/>
              <a:t> (University of Washington)</a:t>
            </a:r>
          </a:p>
          <a:p>
            <a:pPr lvl="1"/>
            <a:r>
              <a:rPr lang="en-US" dirty="0"/>
              <a:t>PORTAL (Portland State University)</a:t>
            </a:r>
          </a:p>
          <a:p>
            <a:pPr lvl="1"/>
            <a:r>
              <a:rPr lang="en-US" dirty="0"/>
              <a:t>Data collected by NCHRP 15-57 &amp; University of Kansas</a:t>
            </a:r>
          </a:p>
          <a:p>
            <a:endParaRPr lang="en-US" dirty="0"/>
          </a:p>
        </p:txBody>
      </p:sp>
    </p:spTree>
    <p:extLst>
      <p:ext uri="{BB962C8B-B14F-4D97-AF65-F5344CB8AC3E}">
        <p14:creationId xmlns:p14="http://schemas.microsoft.com/office/powerpoint/2010/main" val="2443729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07AEA89-A097-4D2A-9A51-DFF7339DC05B}"/>
              </a:ext>
            </a:extLst>
          </p:cNvPr>
          <p:cNvSpPr/>
          <p:nvPr/>
        </p:nvSpPr>
        <p:spPr>
          <a:xfrm>
            <a:off x="4724400" y="952500"/>
            <a:ext cx="4318359" cy="3904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tabLst>
                <a:tab pos="2346325" algn="l"/>
              </a:tabLst>
            </a:pPr>
            <a:r>
              <a:rPr lang="en-US" sz="1400" dirty="0">
                <a:solidFill>
                  <a:schemeClr val="tx1"/>
                </a:solidFill>
              </a:rPr>
              <a:t>Simple Merge	Simple Diverge</a:t>
            </a: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r>
              <a:rPr lang="en-US" sz="1400" dirty="0">
                <a:solidFill>
                  <a:schemeClr val="tx1"/>
                </a:solidFill>
              </a:rPr>
              <a:t>Close Merge	Close Diverge</a:t>
            </a: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r>
              <a:rPr lang="en-US" sz="1400" dirty="0">
                <a:solidFill>
                  <a:schemeClr val="tx1"/>
                </a:solidFill>
              </a:rPr>
              <a:t>2-Lane Ramp Merge	2-Lane Ramp Diverge</a:t>
            </a: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endParaRPr lang="en-US" sz="1400" dirty="0">
              <a:solidFill>
                <a:schemeClr val="tx1"/>
              </a:solidFill>
            </a:endParaRPr>
          </a:p>
          <a:p>
            <a:pPr>
              <a:tabLst>
                <a:tab pos="2346325" algn="l"/>
              </a:tabLst>
            </a:pPr>
            <a:r>
              <a:rPr lang="en-US" sz="1400" dirty="0">
                <a:solidFill>
                  <a:schemeClr val="tx1"/>
                </a:solidFill>
              </a:rPr>
              <a:t>Lane Drop Diverge	Ramp Meter Merge</a:t>
            </a:r>
          </a:p>
        </p:txBody>
      </p:sp>
      <p:sp>
        <p:nvSpPr>
          <p:cNvPr id="2" name="Title 1"/>
          <p:cNvSpPr>
            <a:spLocks noGrp="1"/>
          </p:cNvSpPr>
          <p:nvPr>
            <p:ph type="title"/>
          </p:nvPr>
        </p:nvSpPr>
        <p:spPr/>
        <p:txBody>
          <a:bodyPr/>
          <a:lstStyle/>
          <a:p>
            <a:r>
              <a:rPr lang="en-US" dirty="0"/>
              <a:t>Ramp Configurations Studied</a:t>
            </a:r>
          </a:p>
        </p:txBody>
      </p:sp>
      <p:graphicFrame>
        <p:nvGraphicFramePr>
          <p:cNvPr id="6" name="Table 5">
            <a:extLst>
              <a:ext uri="{FF2B5EF4-FFF2-40B4-BE49-F238E27FC236}">
                <a16:creationId xmlns:a16="http://schemas.microsoft.com/office/drawing/2014/main" id="{2BFF96EC-CFD0-4ED0-909E-5851116F9023}"/>
              </a:ext>
            </a:extLst>
          </p:cNvPr>
          <p:cNvGraphicFramePr>
            <a:graphicFrameLocks noGrp="1"/>
          </p:cNvGraphicFramePr>
          <p:nvPr/>
        </p:nvGraphicFramePr>
        <p:xfrm>
          <a:off x="202019" y="1289599"/>
          <a:ext cx="4442868" cy="2607478"/>
        </p:xfrm>
        <a:graphic>
          <a:graphicData uri="http://schemas.openxmlformats.org/drawingml/2006/table">
            <a:tbl>
              <a:tblPr firstRow="1" firstCol="1" bandRow="1">
                <a:tableStyleId>{5C22544A-7EE6-4342-B048-85BDC9FD1C3A}</a:tableStyleId>
              </a:tblPr>
              <a:tblGrid>
                <a:gridCol w="2827103">
                  <a:extLst>
                    <a:ext uri="{9D8B030D-6E8A-4147-A177-3AD203B41FA5}">
                      <a16:colId xmlns:a16="http://schemas.microsoft.com/office/drawing/2014/main" val="1415449689"/>
                    </a:ext>
                  </a:extLst>
                </a:gridCol>
                <a:gridCol w="1615765">
                  <a:extLst>
                    <a:ext uri="{9D8B030D-6E8A-4147-A177-3AD203B41FA5}">
                      <a16:colId xmlns:a16="http://schemas.microsoft.com/office/drawing/2014/main" val="42189392"/>
                    </a:ext>
                  </a:extLst>
                </a:gridCol>
              </a:tblGrid>
              <a:tr h="365760">
                <a:tc>
                  <a:txBody>
                    <a:bodyPr/>
                    <a:lstStyle/>
                    <a:p>
                      <a:pPr marL="0" marR="0">
                        <a:lnSpc>
                          <a:spcPct val="107000"/>
                        </a:lnSpc>
                        <a:spcBef>
                          <a:spcPts val="0"/>
                        </a:spcBef>
                        <a:spcAft>
                          <a:spcPts val="0"/>
                        </a:spcAft>
                      </a:pPr>
                      <a:r>
                        <a:rPr lang="en-US" sz="1800" dirty="0">
                          <a:effectLst/>
                        </a:rPr>
                        <a:t>Geometry</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Sample Size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80140506"/>
                  </a:ext>
                </a:extLst>
              </a:tr>
              <a:tr h="265765">
                <a:tc>
                  <a:txBody>
                    <a:bodyPr/>
                    <a:lstStyle/>
                    <a:p>
                      <a:pPr marL="0" marR="0">
                        <a:lnSpc>
                          <a:spcPct val="107000"/>
                        </a:lnSpc>
                        <a:spcBef>
                          <a:spcPts val="0"/>
                        </a:spcBef>
                        <a:spcAft>
                          <a:spcPts val="0"/>
                        </a:spcAft>
                      </a:pPr>
                      <a:r>
                        <a:rPr lang="en-US" sz="1800">
                          <a:effectLst/>
                        </a:rPr>
                        <a:t>Simple Merge</a:t>
                      </a:r>
                      <a:endParaRPr lang="en-US"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26</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36941277"/>
                  </a:ext>
                </a:extLst>
              </a:tr>
              <a:tr h="249596">
                <a:tc>
                  <a:txBody>
                    <a:bodyPr/>
                    <a:lstStyle/>
                    <a:p>
                      <a:pPr marL="0" marR="0">
                        <a:lnSpc>
                          <a:spcPct val="107000"/>
                        </a:lnSpc>
                        <a:spcBef>
                          <a:spcPts val="0"/>
                        </a:spcBef>
                        <a:spcAft>
                          <a:spcPts val="0"/>
                        </a:spcAft>
                      </a:pPr>
                      <a:r>
                        <a:rPr lang="en-US" sz="1800">
                          <a:effectLst/>
                        </a:rPr>
                        <a:t>Simple Diverge</a:t>
                      </a:r>
                      <a:endParaRPr lang="en-US"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23</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16658075"/>
                  </a:ext>
                </a:extLst>
              </a:tr>
              <a:tr h="249596">
                <a:tc>
                  <a:txBody>
                    <a:bodyPr/>
                    <a:lstStyle/>
                    <a:p>
                      <a:pPr marL="0" marR="0">
                        <a:lnSpc>
                          <a:spcPct val="107000"/>
                        </a:lnSpc>
                        <a:spcBef>
                          <a:spcPts val="0"/>
                        </a:spcBef>
                        <a:spcAft>
                          <a:spcPts val="0"/>
                        </a:spcAft>
                      </a:pPr>
                      <a:r>
                        <a:rPr lang="en-US" sz="1800" dirty="0">
                          <a:effectLst/>
                        </a:rPr>
                        <a:t>Close Merge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6</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25270018"/>
                  </a:ext>
                </a:extLst>
              </a:tr>
              <a:tr h="249596">
                <a:tc>
                  <a:txBody>
                    <a:bodyPr/>
                    <a:lstStyle/>
                    <a:p>
                      <a:pPr marL="0" marR="0">
                        <a:lnSpc>
                          <a:spcPct val="107000"/>
                        </a:lnSpc>
                        <a:spcBef>
                          <a:spcPts val="0"/>
                        </a:spcBef>
                        <a:spcAft>
                          <a:spcPts val="0"/>
                        </a:spcAft>
                      </a:pPr>
                      <a:r>
                        <a:rPr lang="en-US" sz="1800" dirty="0">
                          <a:effectLst/>
                        </a:rPr>
                        <a:t>Close Diverge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7</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88688207"/>
                  </a:ext>
                </a:extLst>
              </a:tr>
              <a:tr h="249596">
                <a:tc>
                  <a:txBody>
                    <a:bodyPr/>
                    <a:lstStyle/>
                    <a:p>
                      <a:pPr marL="0" marR="0">
                        <a:lnSpc>
                          <a:spcPct val="107000"/>
                        </a:lnSpc>
                        <a:spcBef>
                          <a:spcPts val="0"/>
                        </a:spcBef>
                        <a:spcAft>
                          <a:spcPts val="0"/>
                        </a:spcAft>
                      </a:pPr>
                      <a:r>
                        <a:rPr lang="en-US" sz="1800">
                          <a:effectLst/>
                        </a:rPr>
                        <a:t>Two-Lane On-Ramp</a:t>
                      </a:r>
                      <a:endParaRPr lang="en-US"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5</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47141532"/>
                  </a:ext>
                </a:extLst>
              </a:tr>
              <a:tr h="249596">
                <a:tc>
                  <a:txBody>
                    <a:bodyPr/>
                    <a:lstStyle/>
                    <a:p>
                      <a:pPr marL="0" marR="0">
                        <a:lnSpc>
                          <a:spcPct val="107000"/>
                        </a:lnSpc>
                        <a:spcBef>
                          <a:spcPts val="0"/>
                        </a:spcBef>
                        <a:spcAft>
                          <a:spcPts val="0"/>
                        </a:spcAft>
                      </a:pPr>
                      <a:r>
                        <a:rPr lang="en-US" sz="1800" dirty="0">
                          <a:effectLst/>
                        </a:rPr>
                        <a:t>Two-Lane Off-Ramp</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9</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06596846"/>
                  </a:ext>
                </a:extLst>
              </a:tr>
              <a:tr h="283421">
                <a:tc>
                  <a:txBody>
                    <a:bodyPr/>
                    <a:lstStyle/>
                    <a:p>
                      <a:pPr marL="0" marR="0">
                        <a:lnSpc>
                          <a:spcPct val="107000"/>
                        </a:lnSpc>
                        <a:spcBef>
                          <a:spcPts val="0"/>
                        </a:spcBef>
                        <a:spcAft>
                          <a:spcPts val="0"/>
                        </a:spcAft>
                      </a:pPr>
                      <a:r>
                        <a:rPr lang="en-US" sz="1800" dirty="0">
                          <a:effectLst/>
                        </a:rPr>
                        <a:t>Lane Drop Diverge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6</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17258809"/>
                  </a:ext>
                </a:extLst>
              </a:tr>
              <a:tr h="283421">
                <a:tc>
                  <a:txBody>
                    <a:bodyPr/>
                    <a:lstStyle/>
                    <a:p>
                      <a:pPr marL="0" marR="0">
                        <a:lnSpc>
                          <a:spcPct val="107000"/>
                        </a:lnSpc>
                        <a:spcBef>
                          <a:spcPts val="0"/>
                        </a:spcBef>
                        <a:spcAft>
                          <a:spcPts val="0"/>
                        </a:spcAft>
                      </a:pPr>
                      <a:r>
                        <a:rPr lang="en-US" sz="1800" dirty="0">
                          <a:effectLst/>
                        </a:rPr>
                        <a:t>Ramp Metering</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4</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18039190"/>
                  </a:ext>
                </a:extLst>
              </a:tr>
            </a:tbl>
          </a:graphicData>
        </a:graphic>
      </p:graphicFrame>
      <p:pic>
        <p:nvPicPr>
          <p:cNvPr id="4" name="Content Placeholder 6">
            <a:extLst>
              <a:ext uri="{FF2B5EF4-FFF2-40B4-BE49-F238E27FC236}">
                <a16:creationId xmlns:a16="http://schemas.microsoft.com/office/drawing/2014/main" id="{7886CD29-7564-4B23-B604-80CCA3DDCA90}"/>
              </a:ext>
            </a:extLst>
          </p:cNvPr>
          <p:cNvPicPr>
            <a:picLocks noGrp="1"/>
          </p:cNvPicPr>
          <p:nvPr>
            <p:ph idx="1"/>
          </p:nvPr>
        </p:nvPicPr>
        <p:blipFill rotWithShape="1">
          <a:blip r:embed="rId2" cstate="print">
            <a:extLst>
              <a:ext uri="{28A0092B-C50C-407E-A947-70E740481C1C}">
                <a14:useLocalDpi xmlns:a14="http://schemas.microsoft.com/office/drawing/2010/main" val="0"/>
              </a:ext>
            </a:extLst>
          </a:blip>
          <a:srcRect l="-253" t="8166" r="-1" b="65665"/>
          <a:stretch/>
        </p:blipFill>
        <p:spPr bwMode="auto">
          <a:xfrm>
            <a:off x="4863544" y="1223013"/>
            <a:ext cx="3993681" cy="647694"/>
          </a:xfrm>
          <a:prstGeom prst="rect">
            <a:avLst/>
          </a:prstGeom>
          <a:noFill/>
          <a:ln>
            <a:noFill/>
          </a:ln>
        </p:spPr>
      </p:pic>
      <p:pic>
        <p:nvPicPr>
          <p:cNvPr id="5" name="Content Placeholder 7">
            <a:extLst>
              <a:ext uri="{FF2B5EF4-FFF2-40B4-BE49-F238E27FC236}">
                <a16:creationId xmlns:a16="http://schemas.microsoft.com/office/drawing/2014/main" id="{12FAD10A-0B0B-4DA5-9E23-7ABEBDB483E2}"/>
              </a:ext>
            </a:extLst>
          </p:cNvPr>
          <p:cNvPicPr>
            <a:picLocks/>
          </p:cNvPicPr>
          <p:nvPr/>
        </p:nvPicPr>
        <p:blipFill rotWithShape="1">
          <a:blip r:embed="rId3" cstate="print">
            <a:extLst>
              <a:ext uri="{28A0092B-C50C-407E-A947-70E740481C1C}">
                <a14:useLocalDpi xmlns:a14="http://schemas.microsoft.com/office/drawing/2010/main" val="0"/>
              </a:ext>
            </a:extLst>
          </a:blip>
          <a:srcRect t="7465" b="64354"/>
          <a:stretch/>
        </p:blipFill>
        <p:spPr bwMode="auto">
          <a:xfrm>
            <a:off x="4863543" y="2062368"/>
            <a:ext cx="3993681" cy="834224"/>
          </a:xfrm>
          <a:prstGeom prst="rect">
            <a:avLst/>
          </a:prstGeom>
          <a:noFill/>
          <a:ln>
            <a:noFill/>
          </a:ln>
        </p:spPr>
      </p:pic>
      <p:pic>
        <p:nvPicPr>
          <p:cNvPr id="7" name="Content Placeholder 7">
            <a:extLst>
              <a:ext uri="{FF2B5EF4-FFF2-40B4-BE49-F238E27FC236}">
                <a16:creationId xmlns:a16="http://schemas.microsoft.com/office/drawing/2014/main" id="{4474FEBF-A050-4E4F-BF31-6502EAB54740}"/>
              </a:ext>
            </a:extLst>
          </p:cNvPr>
          <p:cNvPicPr>
            <a:picLocks/>
          </p:cNvPicPr>
          <p:nvPr/>
        </p:nvPicPr>
        <p:blipFill rotWithShape="1">
          <a:blip r:embed="rId3" cstate="print">
            <a:extLst>
              <a:ext uri="{28A0092B-C50C-407E-A947-70E740481C1C}">
                <a14:useLocalDpi xmlns:a14="http://schemas.microsoft.com/office/drawing/2010/main" val="0"/>
              </a:ext>
            </a:extLst>
          </a:blip>
          <a:srcRect l="58503" t="41505" b="30118"/>
          <a:stretch/>
        </p:blipFill>
        <p:spPr bwMode="auto">
          <a:xfrm>
            <a:off x="4863543" y="4016817"/>
            <a:ext cx="1657261" cy="840022"/>
          </a:xfrm>
          <a:prstGeom prst="rect">
            <a:avLst/>
          </a:prstGeom>
          <a:noFill/>
          <a:ln>
            <a:noFill/>
          </a:ln>
        </p:spPr>
      </p:pic>
      <p:pic>
        <p:nvPicPr>
          <p:cNvPr id="8" name="Content Placeholder 9">
            <a:extLst>
              <a:ext uri="{FF2B5EF4-FFF2-40B4-BE49-F238E27FC236}">
                <a16:creationId xmlns:a16="http://schemas.microsoft.com/office/drawing/2014/main" id="{F00D8004-A15D-458B-8D6B-E018EDF34348}"/>
              </a:ext>
            </a:extLst>
          </p:cNvPr>
          <p:cNvPicPr>
            <a:picLocks/>
          </p:cNvPicPr>
          <p:nvPr/>
        </p:nvPicPr>
        <p:blipFill rotWithShape="1">
          <a:blip r:embed="rId4" cstate="print">
            <a:extLst>
              <a:ext uri="{28A0092B-C50C-407E-A947-70E740481C1C}">
                <a14:useLocalDpi xmlns:a14="http://schemas.microsoft.com/office/drawing/2010/main" val="0"/>
              </a:ext>
            </a:extLst>
          </a:blip>
          <a:srcRect t="6909" b="70682"/>
          <a:stretch/>
        </p:blipFill>
        <p:spPr bwMode="auto">
          <a:xfrm>
            <a:off x="4863546" y="3176416"/>
            <a:ext cx="3993678" cy="618344"/>
          </a:xfrm>
          <a:prstGeom prst="rect">
            <a:avLst/>
          </a:prstGeom>
          <a:noFill/>
          <a:ln>
            <a:noFill/>
          </a:ln>
        </p:spPr>
      </p:pic>
      <p:pic>
        <p:nvPicPr>
          <p:cNvPr id="10" name="Content Placeholder 6">
            <a:extLst>
              <a:ext uri="{FF2B5EF4-FFF2-40B4-BE49-F238E27FC236}">
                <a16:creationId xmlns:a16="http://schemas.microsoft.com/office/drawing/2014/main" id="{402591FE-77F1-4C91-A91B-8558B5E3FCA4}"/>
              </a:ext>
            </a:extLst>
          </p:cNvPr>
          <p:cNvPicPr>
            <a:picLocks/>
          </p:cNvPicPr>
          <p:nvPr/>
        </p:nvPicPr>
        <p:blipFill rotWithShape="1">
          <a:blip r:embed="rId2" cstate="print">
            <a:extLst>
              <a:ext uri="{28A0092B-C50C-407E-A947-70E740481C1C}">
                <a14:useLocalDpi xmlns:a14="http://schemas.microsoft.com/office/drawing/2010/main" val="0"/>
              </a:ext>
            </a:extLst>
          </a:blip>
          <a:srcRect l="-253" t="8166" r="59651" b="65665"/>
          <a:stretch/>
        </p:blipFill>
        <p:spPr bwMode="auto">
          <a:xfrm>
            <a:off x="7131733" y="4006460"/>
            <a:ext cx="1725491" cy="701040"/>
          </a:xfrm>
          <a:prstGeom prst="rect">
            <a:avLst/>
          </a:prstGeom>
          <a:noFill/>
          <a:ln>
            <a:noFill/>
          </a:ln>
        </p:spPr>
      </p:pic>
    </p:spTree>
    <p:extLst>
      <p:ext uri="{BB962C8B-B14F-4D97-AF65-F5344CB8AC3E}">
        <p14:creationId xmlns:p14="http://schemas.microsoft.com/office/powerpoint/2010/main" val="36108187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Sites</a:t>
            </a:r>
          </a:p>
        </p:txBody>
      </p:sp>
      <p:pic>
        <p:nvPicPr>
          <p:cNvPr id="4" name="Picture 3" descr="Map&#10;&#10;Description automatically generated">
            <a:extLst>
              <a:ext uri="{FF2B5EF4-FFF2-40B4-BE49-F238E27FC236}">
                <a16:creationId xmlns:a16="http://schemas.microsoft.com/office/drawing/2014/main" id="{88F6B604-E0D0-43AB-AE4B-EF7569F33150}"/>
              </a:ext>
            </a:extLst>
          </p:cNvPr>
          <p:cNvPicPr/>
          <p:nvPr/>
        </p:nvPicPr>
        <p:blipFill>
          <a:blip r:embed="rId2">
            <a:extLst>
              <a:ext uri="{28A0092B-C50C-407E-A947-70E740481C1C}">
                <a14:useLocalDpi xmlns:a14="http://schemas.microsoft.com/office/drawing/2010/main" val="0"/>
              </a:ext>
            </a:extLst>
          </a:blip>
          <a:stretch>
            <a:fillRect/>
          </a:stretch>
        </p:blipFill>
        <p:spPr>
          <a:xfrm>
            <a:off x="1437568" y="1207537"/>
            <a:ext cx="6268863" cy="4186395"/>
          </a:xfrm>
          <a:prstGeom prst="rect">
            <a:avLst/>
          </a:prstGeom>
        </p:spPr>
      </p:pic>
      <p:sp>
        <p:nvSpPr>
          <p:cNvPr id="5" name="Text Box 35">
            <a:extLst>
              <a:ext uri="{FF2B5EF4-FFF2-40B4-BE49-F238E27FC236}">
                <a16:creationId xmlns:a16="http://schemas.microsoft.com/office/drawing/2014/main" id="{F8D34B4E-01D8-47D2-8E53-DB50838D6598}"/>
              </a:ext>
            </a:extLst>
          </p:cNvPr>
          <p:cNvSpPr txBox="1">
            <a:spLocks noChangeArrowheads="1"/>
          </p:cNvSpPr>
          <p:nvPr/>
        </p:nvSpPr>
        <p:spPr bwMode="auto">
          <a:xfrm>
            <a:off x="548915" y="5291779"/>
            <a:ext cx="4845018" cy="423221"/>
          </a:xfrm>
          <a:prstGeom prst="rect">
            <a:avLst/>
          </a:prstGeom>
          <a:noFill/>
          <a:ln>
            <a:noFill/>
          </a:ln>
        </p:spPr>
        <p:txBody>
          <a:bodyPr lIns="0" rIns="0"/>
          <a:lstStyle>
            <a:lvl1pPr indent="173038">
              <a:spcBef>
                <a:spcPct val="20000"/>
              </a:spcBef>
              <a:buChar char="•"/>
              <a:tabLst>
                <a:tab pos="2228850" algn="r"/>
              </a:tabLst>
              <a:defRPr sz="3200">
                <a:solidFill>
                  <a:schemeClr val="tx1"/>
                </a:solidFill>
                <a:latin typeface="Arial" panose="020B0604020202020204" pitchFamily="34" charset="0"/>
              </a:defRPr>
            </a:lvl1pPr>
            <a:lvl2pPr marL="742950" indent="-285750">
              <a:spcBef>
                <a:spcPct val="20000"/>
              </a:spcBef>
              <a:buChar char="–"/>
              <a:tabLst>
                <a:tab pos="2228850" algn="r"/>
              </a:tabLst>
              <a:defRPr sz="2800">
                <a:solidFill>
                  <a:schemeClr val="tx1"/>
                </a:solidFill>
                <a:latin typeface="Arial" panose="020B0604020202020204" pitchFamily="34" charset="0"/>
              </a:defRPr>
            </a:lvl2pPr>
            <a:lvl3pPr marL="1143000" indent="-228600">
              <a:spcBef>
                <a:spcPct val="20000"/>
              </a:spcBef>
              <a:buChar char="•"/>
              <a:tabLst>
                <a:tab pos="2228850" algn="r"/>
              </a:tabLst>
              <a:defRPr sz="2400">
                <a:solidFill>
                  <a:schemeClr val="tx1"/>
                </a:solidFill>
                <a:latin typeface="Arial" panose="020B0604020202020204" pitchFamily="34" charset="0"/>
              </a:defRPr>
            </a:lvl3pPr>
            <a:lvl4pPr marL="1600200" indent="-228600">
              <a:spcBef>
                <a:spcPct val="20000"/>
              </a:spcBef>
              <a:buChar char="–"/>
              <a:tabLst>
                <a:tab pos="2228850" algn="r"/>
              </a:tabLst>
              <a:defRPr sz="2000">
                <a:solidFill>
                  <a:schemeClr val="tx1"/>
                </a:solidFill>
                <a:latin typeface="Arial" panose="020B0604020202020204" pitchFamily="34" charset="0"/>
              </a:defRPr>
            </a:lvl4pPr>
            <a:lvl5pPr marL="2057400" indent="-228600">
              <a:spcBef>
                <a:spcPct val="20000"/>
              </a:spcBef>
              <a:buChar char="»"/>
              <a:tabLst>
                <a:tab pos="2228850" algn="r"/>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2228850" algn="r"/>
              </a:tabLst>
              <a:defRPr sz="2000">
                <a:solidFill>
                  <a:schemeClr val="tx1"/>
                </a:solidFill>
                <a:latin typeface="Arial" panose="020B0604020202020204" pitchFamily="34" charset="0"/>
              </a:defRPr>
            </a:lvl9pPr>
          </a:lstStyle>
          <a:p>
            <a:pPr indent="0" eaLnBrk="1" hangingPunct="1">
              <a:spcBef>
                <a:spcPct val="0"/>
              </a:spcBef>
              <a:buFontTx/>
              <a:buNone/>
            </a:pPr>
            <a:r>
              <a:rPr lang="en-US" altLang="en-US" sz="1800" dirty="0">
                <a:solidFill>
                  <a:srgbClr val="000000"/>
                </a:solidFill>
                <a:latin typeface="Tahoma" panose="020B0604030504040204" pitchFamily="34" charset="0"/>
                <a:cs typeface="Times New Roman" panose="02020603050405020304" pitchFamily="18" charset="0"/>
              </a:rPr>
              <a:t>Total of merge, diverge, and weave sites</a:t>
            </a:r>
            <a:endParaRPr lang="en-US" altLang="en-US" sz="1800" dirty="0">
              <a:solidFill>
                <a:srgbClr val="000000"/>
              </a:solidFill>
              <a:latin typeface="Palatino Linotype" panose="02040502050505030304" pitchFamily="18" charset="0"/>
              <a:cs typeface="Times New Roman" panose="02020603050405020304" pitchFamily="18" charset="0"/>
            </a:endParaRPr>
          </a:p>
        </p:txBody>
      </p:sp>
    </p:spTree>
    <p:extLst>
      <p:ext uri="{BB962C8B-B14F-4D97-AF65-F5344CB8AC3E}">
        <p14:creationId xmlns:p14="http://schemas.microsoft.com/office/powerpoint/2010/main" val="309226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E8352FB-21B0-4A40-9EDB-18089AC35FFD}"/>
              </a:ext>
            </a:extLst>
          </p:cNvPr>
          <p:cNvPicPr>
            <a:picLocks noChangeAspect="1"/>
          </p:cNvPicPr>
          <p:nvPr/>
        </p:nvPicPr>
        <p:blipFill>
          <a:blip r:embed="rId2"/>
          <a:stretch>
            <a:fillRect/>
          </a:stretch>
        </p:blipFill>
        <p:spPr>
          <a:xfrm>
            <a:off x="750386" y="-181583"/>
            <a:ext cx="7597186" cy="5715000"/>
          </a:xfrm>
          <a:prstGeom prst="rect">
            <a:avLst/>
          </a:prstGeom>
        </p:spPr>
      </p:pic>
      <p:sp>
        <p:nvSpPr>
          <p:cNvPr id="33" name="Rectangle 32"/>
          <p:cNvSpPr/>
          <p:nvPr/>
        </p:nvSpPr>
        <p:spPr>
          <a:xfrm>
            <a:off x="0" y="0"/>
            <a:ext cx="9144000" cy="914400"/>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34" name="Straight Connector 33"/>
          <p:cNvCxnSpPr/>
          <p:nvPr/>
        </p:nvCxnSpPr>
        <p:spPr>
          <a:xfrm>
            <a:off x="0" y="707496"/>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itle 1"/>
          <p:cNvSpPr txBox="1">
            <a:spLocks/>
          </p:cNvSpPr>
          <p:nvPr/>
        </p:nvSpPr>
        <p:spPr>
          <a:xfrm>
            <a:off x="796428" y="3975361"/>
            <a:ext cx="7772400" cy="1225021"/>
          </a:xfrm>
          <a:prstGeom prst="rect">
            <a:avLst/>
          </a:prstGeom>
        </p:spPr>
        <p:txBody>
          <a:bodyPr anchor="b">
            <a:noAutofit/>
          </a:bodyPr>
          <a:lstStyle>
            <a:lvl1pPr algn="l" defTabSz="914400" rtl="0" eaLnBrk="1" latinLnBrk="0" hangingPunct="1">
              <a:spcBef>
                <a:spcPct val="0"/>
              </a:spcBef>
              <a:buNone/>
              <a:defRPr sz="4400" b="1" kern="1200" cap="all" baseline="0">
                <a:solidFill>
                  <a:schemeClr val="bg2"/>
                </a:solidFill>
                <a:effectLst>
                  <a:outerShdw blurRad="38100" dist="38100" dir="2700000" algn="tl">
                    <a:srgbClr val="000000">
                      <a:alpha val="43137"/>
                    </a:srgbClr>
                  </a:outerShdw>
                </a:effectLst>
                <a:latin typeface="Arial Black" panose="020B0A04020102020204" pitchFamily="34" charset="0"/>
                <a:ea typeface="+mj-ea"/>
                <a:cs typeface="+mj-cs"/>
              </a:defRPr>
            </a:lvl1pPr>
          </a:lstStyle>
          <a:p>
            <a:pPr>
              <a:lnSpc>
                <a:spcPts val="4400"/>
              </a:lnSpc>
            </a:pPr>
            <a:r>
              <a:rPr lang="en-US" dirty="0"/>
              <a:t>Freeway Analysis Basics</a:t>
            </a:r>
          </a:p>
        </p:txBody>
      </p:sp>
      <p:sp>
        <p:nvSpPr>
          <p:cNvPr id="38" name="Rectangle 37"/>
          <p:cNvSpPr/>
          <p:nvPr/>
        </p:nvSpPr>
        <p:spPr>
          <a:xfrm>
            <a:off x="0" y="5007504"/>
            <a:ext cx="9144000" cy="707496"/>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39" name="Freeform 20"/>
          <p:cNvSpPr>
            <a:spLocks/>
          </p:cNvSpPr>
          <p:nvPr/>
        </p:nvSpPr>
        <p:spPr bwMode="auto">
          <a:xfrm>
            <a:off x="5188624" y="5073799"/>
            <a:ext cx="3974671" cy="673100"/>
          </a:xfrm>
          <a:custGeom>
            <a:avLst/>
            <a:gdLst>
              <a:gd name="T0" fmla="*/ 3562 w 3562"/>
              <a:gd name="T1" fmla="*/ 424 h 424"/>
              <a:gd name="T2" fmla="*/ 3562 w 3562"/>
              <a:gd name="T3" fmla="*/ 0 h 424"/>
              <a:gd name="T4" fmla="*/ 178 w 3562"/>
              <a:gd name="T5" fmla="*/ 0 h 424"/>
              <a:gd name="T6" fmla="*/ 0 w 3562"/>
              <a:gd name="T7" fmla="*/ 424 h 424"/>
              <a:gd name="T8" fmla="*/ 3562 w 3562"/>
              <a:gd name="T9" fmla="*/ 424 h 424"/>
              <a:gd name="connsiteX0" fmla="*/ 10000 w 10162"/>
              <a:gd name="connsiteY0" fmla="*/ 10000 h 11358"/>
              <a:gd name="connsiteX1" fmla="*/ 10000 w 10162"/>
              <a:gd name="connsiteY1" fmla="*/ 0 h 11358"/>
              <a:gd name="connsiteX2" fmla="*/ 500 w 10162"/>
              <a:gd name="connsiteY2" fmla="*/ 0 h 11358"/>
              <a:gd name="connsiteX3" fmla="*/ 0 w 10162"/>
              <a:gd name="connsiteY3" fmla="*/ 10000 h 11358"/>
              <a:gd name="connsiteX4" fmla="*/ 10162 w 10162"/>
              <a:gd name="connsiteY4" fmla="*/ 11358 h 11358"/>
              <a:gd name="connsiteX0" fmla="*/ 10000 w 10000"/>
              <a:gd name="connsiteY0" fmla="*/ 10000 h 10000"/>
              <a:gd name="connsiteX1" fmla="*/ 10000 w 10000"/>
              <a:gd name="connsiteY1" fmla="*/ 0 h 10000"/>
              <a:gd name="connsiteX2" fmla="*/ 500 w 10000"/>
              <a:gd name="connsiteY2" fmla="*/ 0 h 10000"/>
              <a:gd name="connsiteX3" fmla="*/ 0 w 10000"/>
              <a:gd name="connsiteY3" fmla="*/ 10000 h 10000"/>
              <a:gd name="connsiteX0" fmla="*/ 10000 w 10000"/>
              <a:gd name="connsiteY0" fmla="*/ 0 h 10000"/>
              <a:gd name="connsiteX1" fmla="*/ 500 w 10000"/>
              <a:gd name="connsiteY1" fmla="*/ 0 h 10000"/>
              <a:gd name="connsiteX2" fmla="*/ 0 w 10000"/>
              <a:gd name="connsiteY2" fmla="*/ 10000 h 10000"/>
              <a:gd name="connsiteX0" fmla="*/ 7029 w 7029"/>
              <a:gd name="connsiteY0" fmla="*/ 0 h 10000"/>
              <a:gd name="connsiteX1" fmla="*/ 500 w 7029"/>
              <a:gd name="connsiteY1" fmla="*/ 0 h 10000"/>
              <a:gd name="connsiteX2" fmla="*/ 0 w 7029"/>
              <a:gd name="connsiteY2" fmla="*/ 10000 h 10000"/>
            </a:gdLst>
            <a:ahLst/>
            <a:cxnLst>
              <a:cxn ang="0">
                <a:pos x="connsiteX0" y="connsiteY0"/>
              </a:cxn>
              <a:cxn ang="0">
                <a:pos x="connsiteX1" y="connsiteY1"/>
              </a:cxn>
              <a:cxn ang="0">
                <a:pos x="connsiteX2" y="connsiteY2"/>
              </a:cxn>
            </a:cxnLst>
            <a:rect l="l" t="t" r="r" b="b"/>
            <a:pathLst>
              <a:path w="7029" h="10000">
                <a:moveTo>
                  <a:pt x="7029" y="0"/>
                </a:moveTo>
                <a:lnTo>
                  <a:pt x="500" y="0"/>
                </a:lnTo>
                <a:cubicBezTo>
                  <a:pt x="333" y="3333"/>
                  <a:pt x="167" y="6667"/>
                  <a:pt x="0" y="10000"/>
                </a:cubicBezTo>
              </a:path>
            </a:pathLst>
          </a:custGeom>
          <a:noFill/>
          <a:ln w="12700">
            <a:solidFill>
              <a:srgbClr val="33839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TextBox 10">
            <a:extLst>
              <a:ext uri="{FF2B5EF4-FFF2-40B4-BE49-F238E27FC236}">
                <a16:creationId xmlns:a16="http://schemas.microsoft.com/office/drawing/2014/main" id="{3A4548EA-A031-46B5-9547-9541A2E6108F}"/>
              </a:ext>
            </a:extLst>
          </p:cNvPr>
          <p:cNvSpPr txBox="1"/>
          <p:nvPr/>
        </p:nvSpPr>
        <p:spPr>
          <a:xfrm rot="16200000">
            <a:off x="6542213" y="2660577"/>
            <a:ext cx="3945482" cy="230832"/>
          </a:xfrm>
          <a:prstGeom prst="rect">
            <a:avLst/>
          </a:prstGeom>
          <a:noFill/>
        </p:spPr>
        <p:txBody>
          <a:bodyPr wrap="square" rtlCol="0">
            <a:spAutoFit/>
          </a:bodyPr>
          <a:lstStyle/>
          <a:p>
            <a:r>
              <a:rPr lang="en-US" sz="900" dirty="0"/>
              <a:t>Source: http://www.crosscountryroads.com/</a:t>
            </a:r>
          </a:p>
        </p:txBody>
      </p:sp>
    </p:spTree>
    <p:extLst>
      <p:ext uri="{BB962C8B-B14F-4D97-AF65-F5344CB8AC3E}">
        <p14:creationId xmlns:p14="http://schemas.microsoft.com/office/powerpoint/2010/main" val="4138620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Selection Process</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a:xfrm>
            <a:off x="202019" y="1104635"/>
            <a:ext cx="8591461" cy="2857766"/>
          </a:xfrm>
        </p:spPr>
        <p:txBody>
          <a:bodyPr>
            <a:normAutofit fontScale="77500" lnSpcReduction="20000"/>
          </a:bodyPr>
          <a:lstStyle/>
          <a:p>
            <a:r>
              <a:rPr lang="en-US" dirty="0"/>
              <a:t>Google Traffic used to identify possible bottlenecks</a:t>
            </a:r>
          </a:p>
          <a:p>
            <a:r>
              <a:rPr lang="en-US" dirty="0"/>
              <a:t>Check for potential geometric constraints</a:t>
            </a:r>
          </a:p>
          <a:p>
            <a:pPr lvl="1"/>
            <a:r>
              <a:rPr lang="en-US" dirty="0"/>
              <a:t>Wanted to study congestion with ideal geometry</a:t>
            </a:r>
          </a:p>
          <a:p>
            <a:r>
              <a:rPr lang="en-US" dirty="0"/>
              <a:t>Identify sensor availability</a:t>
            </a:r>
          </a:p>
          <a:p>
            <a:r>
              <a:rPr lang="en-US" dirty="0"/>
              <a:t>Verify recurring congestion</a:t>
            </a:r>
          </a:p>
          <a:p>
            <a:r>
              <a:rPr lang="en-US" dirty="0"/>
              <a:t>Download &amp; extract 5-minute sensor data</a:t>
            </a:r>
          </a:p>
          <a:p>
            <a:r>
              <a:rPr lang="en-US" dirty="0"/>
              <a:t>Perform data quality checks</a:t>
            </a:r>
          </a:p>
          <a:p>
            <a:r>
              <a:rPr lang="en-US" dirty="0"/>
              <a:t>Obtain heavy vehicle &amp; grade data</a:t>
            </a:r>
          </a:p>
          <a:p>
            <a:endParaRPr lang="en-US" dirty="0"/>
          </a:p>
        </p:txBody>
      </p:sp>
      <p:pic>
        <p:nvPicPr>
          <p:cNvPr id="4" name="Picture 3">
            <a:extLst>
              <a:ext uri="{FF2B5EF4-FFF2-40B4-BE49-F238E27FC236}">
                <a16:creationId xmlns:a16="http://schemas.microsoft.com/office/drawing/2014/main" id="{A6C9ED36-06DC-43C9-8335-E56C44C5041B}"/>
              </a:ext>
            </a:extLst>
          </p:cNvPr>
          <p:cNvPicPr/>
          <p:nvPr/>
        </p:nvPicPr>
        <p:blipFill rotWithShape="1">
          <a:blip r:embed="rId2" cstate="print">
            <a:extLst>
              <a:ext uri="{28A0092B-C50C-407E-A947-70E740481C1C}">
                <a14:useLocalDpi xmlns:a14="http://schemas.microsoft.com/office/drawing/2010/main" val="0"/>
              </a:ext>
            </a:extLst>
          </a:blip>
          <a:srcRect l="19230" t="11837" r="16795" b="7429"/>
          <a:stretch/>
        </p:blipFill>
        <p:spPr bwMode="auto">
          <a:xfrm>
            <a:off x="634586" y="3847968"/>
            <a:ext cx="4607973" cy="152479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79745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Estimation Process</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p:txBody>
          <a:bodyPr>
            <a:normAutofit fontScale="92500" lnSpcReduction="20000"/>
          </a:bodyPr>
          <a:lstStyle/>
          <a:p>
            <a:r>
              <a:rPr lang="en-US" dirty="0"/>
              <a:t>Aggregate 5-min sensor data to 15-min flow rates</a:t>
            </a:r>
          </a:p>
          <a:p>
            <a:r>
              <a:rPr lang="en-US" dirty="0"/>
              <a:t>Aggregate mainline &amp; ramp lane-by-lane speed and flow rates</a:t>
            </a:r>
          </a:p>
          <a:p>
            <a:r>
              <a:rPr lang="en-US" dirty="0"/>
              <a:t>Apply HCM method for estimating capacity from field data (described in a previous module)</a:t>
            </a:r>
          </a:p>
          <a:p>
            <a:r>
              <a:rPr lang="en-US" dirty="0"/>
              <a:t>Evaluate realism of capacity estimate</a:t>
            </a:r>
          </a:p>
          <a:p>
            <a:pPr lvl="1"/>
            <a:r>
              <a:rPr lang="en-US" dirty="0"/>
              <a:t>Unrealistic estimates could occur when a site had few breakdown events</a:t>
            </a:r>
          </a:p>
          <a:p>
            <a:pPr lvl="1"/>
            <a:r>
              <a:rPr lang="en-US" dirty="0"/>
              <a:t>Capacity estimated from speed–flow curve in these cases (85</a:t>
            </a:r>
            <a:r>
              <a:rPr lang="en-US" baseline="30000" dirty="0"/>
              <a:t>th</a:t>
            </a:r>
            <a:r>
              <a:rPr lang="en-US" dirty="0"/>
              <a:t> percentile of pre-breakdown event) </a:t>
            </a:r>
          </a:p>
          <a:p>
            <a:pPr lvl="1"/>
            <a:r>
              <a:rPr lang="en-US" dirty="0"/>
              <a:t>Investigate possibility of spillback from downstream bottleneck</a:t>
            </a:r>
          </a:p>
        </p:txBody>
      </p:sp>
    </p:spTree>
    <p:extLst>
      <p:ext uri="{BB962C8B-B14F-4D97-AF65-F5344CB8AC3E}">
        <p14:creationId xmlns:p14="http://schemas.microsoft.com/office/powerpoint/2010/main" val="39014308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335AD-D389-4337-9FD3-97AB9489B809}"/>
              </a:ext>
            </a:extLst>
          </p:cNvPr>
          <p:cNvSpPr>
            <a:spLocks noGrp="1"/>
          </p:cNvSpPr>
          <p:nvPr>
            <p:ph type="title"/>
          </p:nvPr>
        </p:nvSpPr>
        <p:spPr/>
        <p:txBody>
          <a:bodyPr>
            <a:normAutofit fontScale="90000"/>
          </a:bodyPr>
          <a:lstStyle/>
          <a:p>
            <a:r>
              <a:rPr lang="en-US" dirty="0"/>
              <a:t>Site with Consistent Capacity Estimates</a:t>
            </a:r>
          </a:p>
        </p:txBody>
      </p:sp>
      <p:pic>
        <p:nvPicPr>
          <p:cNvPr id="4" name="Picture 3">
            <a:extLst>
              <a:ext uri="{FF2B5EF4-FFF2-40B4-BE49-F238E27FC236}">
                <a16:creationId xmlns:a16="http://schemas.microsoft.com/office/drawing/2014/main" id="{B44D6272-F7ED-48BF-8ABB-DE90044393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0490" y="1487168"/>
            <a:ext cx="6191391" cy="3607345"/>
          </a:xfrm>
          <a:prstGeom prst="rect">
            <a:avLst/>
          </a:prstGeom>
        </p:spPr>
      </p:pic>
    </p:spTree>
    <p:extLst>
      <p:ext uri="{BB962C8B-B14F-4D97-AF65-F5344CB8AC3E}">
        <p14:creationId xmlns:p14="http://schemas.microsoft.com/office/powerpoint/2010/main" val="41013486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335AD-D389-4337-9FD3-97AB9489B809}"/>
              </a:ext>
            </a:extLst>
          </p:cNvPr>
          <p:cNvSpPr>
            <a:spLocks noGrp="1"/>
          </p:cNvSpPr>
          <p:nvPr>
            <p:ph type="title"/>
          </p:nvPr>
        </p:nvSpPr>
        <p:spPr/>
        <p:txBody>
          <a:bodyPr>
            <a:normAutofit fontScale="90000"/>
          </a:bodyPr>
          <a:lstStyle/>
          <a:p>
            <a:r>
              <a:rPr lang="en-US" dirty="0"/>
              <a:t>Site with Inconsistent Capacity Estimates</a:t>
            </a:r>
          </a:p>
        </p:txBody>
      </p:sp>
      <p:pic>
        <p:nvPicPr>
          <p:cNvPr id="5" name="Picture 4">
            <a:extLst>
              <a:ext uri="{FF2B5EF4-FFF2-40B4-BE49-F238E27FC236}">
                <a16:creationId xmlns:a16="http://schemas.microsoft.com/office/drawing/2014/main" id="{FBB39B60-87BE-49F2-8171-78F15F5718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356" y="1394460"/>
            <a:ext cx="4158957" cy="2407285"/>
          </a:xfrm>
          <a:prstGeom prst="rect">
            <a:avLst/>
          </a:prstGeom>
        </p:spPr>
      </p:pic>
      <p:pic>
        <p:nvPicPr>
          <p:cNvPr id="6" name="Picture 5">
            <a:extLst>
              <a:ext uri="{FF2B5EF4-FFF2-40B4-BE49-F238E27FC236}">
                <a16:creationId xmlns:a16="http://schemas.microsoft.com/office/drawing/2014/main" id="{A2DF6BB6-BDA0-4902-9E33-2CA969F2912C}"/>
              </a:ext>
            </a:extLst>
          </p:cNvPr>
          <p:cNvPicPr/>
          <p:nvPr/>
        </p:nvPicPr>
        <p:blipFill>
          <a:blip r:embed="rId3">
            <a:extLst>
              <a:ext uri="{28A0092B-C50C-407E-A947-70E740481C1C}">
                <a14:useLocalDpi xmlns:a14="http://schemas.microsoft.com/office/drawing/2010/main" val="0"/>
              </a:ext>
            </a:extLst>
          </a:blip>
          <a:stretch>
            <a:fillRect/>
          </a:stretch>
        </p:blipFill>
        <p:spPr>
          <a:xfrm>
            <a:off x="4685689" y="1386196"/>
            <a:ext cx="4062207" cy="2423169"/>
          </a:xfrm>
          <a:prstGeom prst="rect">
            <a:avLst/>
          </a:prstGeom>
        </p:spPr>
      </p:pic>
      <p:cxnSp>
        <p:nvCxnSpPr>
          <p:cNvPr id="7" name="Straight Connector 6">
            <a:extLst>
              <a:ext uri="{FF2B5EF4-FFF2-40B4-BE49-F238E27FC236}">
                <a16:creationId xmlns:a16="http://schemas.microsoft.com/office/drawing/2014/main" id="{4EF65883-8B16-4FA6-815B-E25CD16ADDCC}"/>
              </a:ext>
            </a:extLst>
          </p:cNvPr>
          <p:cNvCxnSpPr>
            <a:cxnSpLocks/>
          </p:cNvCxnSpPr>
          <p:nvPr/>
        </p:nvCxnSpPr>
        <p:spPr>
          <a:xfrm>
            <a:off x="813163" y="3105693"/>
            <a:ext cx="271489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7052A65-FF1D-441B-94C9-1A954046B91A}"/>
              </a:ext>
            </a:extLst>
          </p:cNvPr>
          <p:cNvCxnSpPr>
            <a:cxnSpLocks/>
          </p:cNvCxnSpPr>
          <p:nvPr/>
        </p:nvCxnSpPr>
        <p:spPr>
          <a:xfrm flipH="1">
            <a:off x="3520440" y="3105693"/>
            <a:ext cx="7620" cy="26996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DF87695-955E-4688-ABE8-92690477D449}"/>
              </a:ext>
            </a:extLst>
          </p:cNvPr>
          <p:cNvSpPr txBox="1"/>
          <p:nvPr/>
        </p:nvSpPr>
        <p:spPr>
          <a:xfrm>
            <a:off x="813163" y="3809365"/>
            <a:ext cx="3507377" cy="338554"/>
          </a:xfrm>
          <a:prstGeom prst="rect">
            <a:avLst/>
          </a:prstGeom>
          <a:noFill/>
        </p:spPr>
        <p:txBody>
          <a:bodyPr wrap="square" rtlCol="0">
            <a:spAutoFit/>
          </a:bodyPr>
          <a:lstStyle/>
          <a:p>
            <a:r>
              <a:rPr lang="en-US" sz="1600" b="1" dirty="0"/>
              <a:t>Weibull Capacity ≈ 2,400 </a:t>
            </a:r>
            <a:r>
              <a:rPr lang="en-US" sz="1600" b="1" dirty="0" err="1"/>
              <a:t>veh</a:t>
            </a:r>
            <a:r>
              <a:rPr lang="en-US" sz="1600" b="1" dirty="0"/>
              <a:t>/h/ln</a:t>
            </a:r>
          </a:p>
        </p:txBody>
      </p:sp>
      <p:sp>
        <p:nvSpPr>
          <p:cNvPr id="10" name="TextBox 9">
            <a:extLst>
              <a:ext uri="{FF2B5EF4-FFF2-40B4-BE49-F238E27FC236}">
                <a16:creationId xmlns:a16="http://schemas.microsoft.com/office/drawing/2014/main" id="{1C621238-7334-4978-ABA7-E289B13E8EB4}"/>
              </a:ext>
            </a:extLst>
          </p:cNvPr>
          <p:cNvSpPr txBox="1"/>
          <p:nvPr/>
        </p:nvSpPr>
        <p:spPr>
          <a:xfrm>
            <a:off x="5266690" y="3809365"/>
            <a:ext cx="3481206" cy="338554"/>
          </a:xfrm>
          <a:prstGeom prst="rect">
            <a:avLst/>
          </a:prstGeom>
          <a:noFill/>
        </p:spPr>
        <p:txBody>
          <a:bodyPr wrap="square" rtlCol="0">
            <a:spAutoFit/>
          </a:bodyPr>
          <a:lstStyle/>
          <a:p>
            <a:r>
              <a:rPr lang="en-US" sz="1600" b="1" dirty="0"/>
              <a:t>Chart Capacity ≈ 2,000 </a:t>
            </a:r>
            <a:r>
              <a:rPr lang="en-US" sz="1600" b="1" dirty="0" err="1"/>
              <a:t>veh</a:t>
            </a:r>
            <a:r>
              <a:rPr lang="en-US" sz="1600" b="1" dirty="0"/>
              <a:t>/h/ln</a:t>
            </a:r>
          </a:p>
        </p:txBody>
      </p:sp>
    </p:spTree>
    <p:extLst>
      <p:ext uri="{BB962C8B-B14F-4D97-AF65-F5344CB8AC3E}">
        <p14:creationId xmlns:p14="http://schemas.microsoft.com/office/powerpoint/2010/main" val="17464174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86C30-1994-4A0C-BD9F-10D78127357D}"/>
              </a:ext>
            </a:extLst>
          </p:cNvPr>
          <p:cNvSpPr>
            <a:spLocks noGrp="1"/>
          </p:cNvSpPr>
          <p:nvPr>
            <p:ph type="title"/>
          </p:nvPr>
        </p:nvSpPr>
        <p:spPr/>
        <p:txBody>
          <a:bodyPr>
            <a:normAutofit fontScale="90000"/>
          </a:bodyPr>
          <a:lstStyle/>
          <a:p>
            <a:r>
              <a:rPr lang="en-US"/>
              <a:t>Review of Speed-Flow Curves for All the Analysis Sites</a:t>
            </a:r>
          </a:p>
        </p:txBody>
      </p:sp>
      <p:sp>
        <p:nvSpPr>
          <p:cNvPr id="4" name="Slide Number Placeholder 3">
            <a:extLst>
              <a:ext uri="{FF2B5EF4-FFF2-40B4-BE49-F238E27FC236}">
                <a16:creationId xmlns:a16="http://schemas.microsoft.com/office/drawing/2014/main" id="{69DF58D1-99F3-4F3C-A4C3-0866FEA41175}"/>
              </a:ext>
            </a:extLst>
          </p:cNvPr>
          <p:cNvSpPr>
            <a:spLocks noGrp="1"/>
          </p:cNvSpPr>
          <p:nvPr>
            <p:ph type="sldNum" sz="quarter" idx="12"/>
          </p:nvPr>
        </p:nvSpPr>
        <p:spPr/>
        <p:txBody>
          <a:bodyPr/>
          <a:lstStyle/>
          <a:p>
            <a:fld id="{0CDFD851-8DE5-493B-9000-93E45D758A00}" type="slidenum">
              <a:rPr lang="en-US" smtClean="0"/>
              <a:t>54</a:t>
            </a:fld>
            <a:endParaRPr lang="en-US"/>
          </a:p>
        </p:txBody>
      </p:sp>
      <p:pic>
        <p:nvPicPr>
          <p:cNvPr id="6" name="Picture 5">
            <a:extLst>
              <a:ext uri="{FF2B5EF4-FFF2-40B4-BE49-F238E27FC236}">
                <a16:creationId xmlns:a16="http://schemas.microsoft.com/office/drawing/2014/main" id="{6B6A4294-EC99-45C2-8FAB-8DDDBAB81223}"/>
              </a:ext>
            </a:extLst>
          </p:cNvPr>
          <p:cNvPicPr>
            <a:picLocks noChangeAspect="1"/>
          </p:cNvPicPr>
          <p:nvPr/>
        </p:nvPicPr>
        <p:blipFill>
          <a:blip r:embed="rId2"/>
          <a:stretch>
            <a:fillRect/>
          </a:stretch>
        </p:blipFill>
        <p:spPr>
          <a:xfrm>
            <a:off x="77391" y="1553766"/>
            <a:ext cx="4416353" cy="2913459"/>
          </a:xfrm>
          <a:prstGeom prst="rect">
            <a:avLst/>
          </a:prstGeom>
        </p:spPr>
      </p:pic>
      <p:pic>
        <p:nvPicPr>
          <p:cNvPr id="8" name="Picture 7">
            <a:extLst>
              <a:ext uri="{FF2B5EF4-FFF2-40B4-BE49-F238E27FC236}">
                <a16:creationId xmlns:a16="http://schemas.microsoft.com/office/drawing/2014/main" id="{38191B73-9A7B-42EB-AE78-75C750449D44}"/>
              </a:ext>
            </a:extLst>
          </p:cNvPr>
          <p:cNvPicPr>
            <a:picLocks noChangeAspect="1"/>
          </p:cNvPicPr>
          <p:nvPr/>
        </p:nvPicPr>
        <p:blipFill>
          <a:blip r:embed="rId3"/>
          <a:stretch>
            <a:fillRect/>
          </a:stretch>
        </p:blipFill>
        <p:spPr>
          <a:xfrm>
            <a:off x="4666116" y="1553171"/>
            <a:ext cx="4534492" cy="2914650"/>
          </a:xfrm>
          <a:prstGeom prst="rect">
            <a:avLst/>
          </a:prstGeom>
        </p:spPr>
      </p:pic>
      <p:sp>
        <p:nvSpPr>
          <p:cNvPr id="9" name="Multiplication Sign 8">
            <a:extLst>
              <a:ext uri="{FF2B5EF4-FFF2-40B4-BE49-F238E27FC236}">
                <a16:creationId xmlns:a16="http://schemas.microsoft.com/office/drawing/2014/main" id="{C145F254-AFDC-4913-A220-AAE2DA7E8045}"/>
              </a:ext>
            </a:extLst>
          </p:cNvPr>
          <p:cNvSpPr/>
          <p:nvPr/>
        </p:nvSpPr>
        <p:spPr>
          <a:xfrm>
            <a:off x="364381" y="4699574"/>
            <a:ext cx="528538" cy="458093"/>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825"/>
          </a:p>
        </p:txBody>
      </p:sp>
      <p:grpSp>
        <p:nvGrpSpPr>
          <p:cNvPr id="13" name="Group 12">
            <a:extLst>
              <a:ext uri="{FF2B5EF4-FFF2-40B4-BE49-F238E27FC236}">
                <a16:creationId xmlns:a16="http://schemas.microsoft.com/office/drawing/2014/main" id="{A941F3F6-58BC-4219-AB5B-D2E28AF2D1E0}"/>
              </a:ext>
            </a:extLst>
          </p:cNvPr>
          <p:cNvGrpSpPr/>
          <p:nvPr/>
        </p:nvGrpSpPr>
        <p:grpSpPr>
          <a:xfrm>
            <a:off x="4380424" y="4738002"/>
            <a:ext cx="383153" cy="360164"/>
            <a:chOff x="6056387" y="5890418"/>
            <a:chExt cx="635000" cy="596900"/>
          </a:xfrm>
        </p:grpSpPr>
        <p:sp>
          <p:nvSpPr>
            <p:cNvPr id="10" name="Oval 9">
              <a:extLst>
                <a:ext uri="{FF2B5EF4-FFF2-40B4-BE49-F238E27FC236}">
                  <a16:creationId xmlns:a16="http://schemas.microsoft.com/office/drawing/2014/main" id="{0C4B970B-76AE-477C-9AC0-E75AFA20E1AA}"/>
                </a:ext>
              </a:extLst>
            </p:cNvPr>
            <p:cNvSpPr/>
            <p:nvPr/>
          </p:nvSpPr>
          <p:spPr>
            <a:xfrm>
              <a:off x="6056387" y="5890418"/>
              <a:ext cx="635000" cy="596900"/>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a:extLst>
                <a:ext uri="{FF2B5EF4-FFF2-40B4-BE49-F238E27FC236}">
                  <a16:creationId xmlns:a16="http://schemas.microsoft.com/office/drawing/2014/main" id="{8A8D4FFB-9C62-4027-9452-54C3E71457AC}"/>
                </a:ext>
              </a:extLst>
            </p:cNvPr>
            <p:cNvCxnSpPr>
              <a:stCxn id="10" idx="1"/>
              <a:endCxn id="10" idx="5"/>
            </p:cNvCxnSpPr>
            <p:nvPr/>
          </p:nvCxnSpPr>
          <p:spPr>
            <a:xfrm>
              <a:off x="6149381" y="5977832"/>
              <a:ext cx="449012" cy="422072"/>
            </a:xfrm>
            <a:prstGeom prst="line">
              <a:avLst/>
            </a:prstGeom>
            <a:ln w="50800"/>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F093E6A8-CAE8-41DA-8AD1-08411E4AEDDD}"/>
              </a:ext>
            </a:extLst>
          </p:cNvPr>
          <p:cNvSpPr txBox="1"/>
          <p:nvPr/>
        </p:nvSpPr>
        <p:spPr>
          <a:xfrm>
            <a:off x="819026" y="4698792"/>
            <a:ext cx="2988860" cy="461665"/>
          </a:xfrm>
          <a:prstGeom prst="rect">
            <a:avLst/>
          </a:prstGeom>
          <a:noFill/>
        </p:spPr>
        <p:txBody>
          <a:bodyPr wrap="square" rtlCol="0">
            <a:spAutoFit/>
          </a:bodyPr>
          <a:lstStyle/>
          <a:p>
            <a:r>
              <a:rPr lang="en-US" sz="1200"/>
              <a:t>Sites not used for capacity estimation due to downstream spillback</a:t>
            </a:r>
          </a:p>
        </p:txBody>
      </p:sp>
      <p:sp>
        <p:nvSpPr>
          <p:cNvPr id="15" name="TextBox 14">
            <a:extLst>
              <a:ext uri="{FF2B5EF4-FFF2-40B4-BE49-F238E27FC236}">
                <a16:creationId xmlns:a16="http://schemas.microsoft.com/office/drawing/2014/main" id="{2CECE27D-4E3B-44D3-B134-E0F4EF16D05C}"/>
              </a:ext>
            </a:extLst>
          </p:cNvPr>
          <p:cNvSpPr txBox="1"/>
          <p:nvPr/>
        </p:nvSpPr>
        <p:spPr>
          <a:xfrm>
            <a:off x="4819689" y="4698792"/>
            <a:ext cx="4324312" cy="461665"/>
          </a:xfrm>
          <a:prstGeom prst="rect">
            <a:avLst/>
          </a:prstGeom>
          <a:noFill/>
        </p:spPr>
        <p:txBody>
          <a:bodyPr wrap="square" rtlCol="0">
            <a:spAutoFit/>
          </a:bodyPr>
          <a:lstStyle/>
          <a:p>
            <a:r>
              <a:rPr lang="en-US" sz="1200"/>
              <a:t>Sites used a manual estimation of free flow speed due to insufficient or faulty data at rates below 500 </a:t>
            </a:r>
            <a:r>
              <a:rPr lang="en-US" sz="1200" err="1"/>
              <a:t>veh</a:t>
            </a:r>
            <a:r>
              <a:rPr lang="en-US" sz="1200"/>
              <a:t>/</a:t>
            </a:r>
            <a:r>
              <a:rPr lang="en-US" sz="1200" err="1"/>
              <a:t>hr</a:t>
            </a:r>
            <a:r>
              <a:rPr lang="en-US" sz="1200"/>
              <a:t>/ln</a:t>
            </a:r>
          </a:p>
        </p:txBody>
      </p:sp>
    </p:spTree>
    <p:extLst>
      <p:ext uri="{BB962C8B-B14F-4D97-AF65-F5344CB8AC3E}">
        <p14:creationId xmlns:p14="http://schemas.microsoft.com/office/powerpoint/2010/main" val="13044333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NCHRP -07-26 Desired Model Characteristics</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a:xfrm>
            <a:off x="202018" y="1104634"/>
            <a:ext cx="6480721" cy="3977729"/>
          </a:xfrm>
        </p:spPr>
        <p:txBody>
          <a:bodyPr>
            <a:normAutofit fontScale="92500" lnSpcReduction="20000"/>
          </a:bodyPr>
          <a:lstStyle/>
          <a:p>
            <a:r>
              <a:rPr lang="en-US" dirty="0"/>
              <a:t>Applicable to merge, diverge, and weave segments </a:t>
            </a:r>
            <a:r>
              <a:rPr lang="en-US" dirty="0">
                <a:sym typeface="Wingdings" panose="05000000000000000000" pitchFamily="2" charset="2"/>
              </a:rPr>
              <a:t> Consistency!</a:t>
            </a:r>
            <a:endParaRPr lang="en-US" dirty="0"/>
          </a:p>
          <a:p>
            <a:r>
              <a:rPr lang="en-US" dirty="0"/>
              <a:t>Upholds fundamental relationship between flow, density, and capacity</a:t>
            </a:r>
          </a:p>
          <a:p>
            <a:r>
              <a:rPr lang="en-US" dirty="0"/>
              <a:t>Sensitive to key parameters influencing speed and capacity</a:t>
            </a:r>
          </a:p>
          <a:p>
            <a:r>
              <a:rPr lang="en-US" dirty="0"/>
              <a:t>Calibrated from empirical data at US bottlenecks</a:t>
            </a:r>
          </a:p>
          <a:p>
            <a:r>
              <a:rPr lang="en-US" dirty="0"/>
              <a:t>Flexible for future expansion (new geometries, CAVs, work zones, weather, etc.) </a:t>
            </a:r>
          </a:p>
        </p:txBody>
      </p:sp>
    </p:spTree>
    <p:extLst>
      <p:ext uri="{BB962C8B-B14F-4D97-AF65-F5344CB8AC3E}">
        <p14:creationId xmlns:p14="http://schemas.microsoft.com/office/powerpoint/2010/main" val="35222273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Development</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a:xfrm>
            <a:off x="202019" y="1104634"/>
            <a:ext cx="5486400" cy="3977729"/>
          </a:xfrm>
        </p:spPr>
        <p:txBody>
          <a:bodyPr>
            <a:normAutofit/>
          </a:bodyPr>
          <a:lstStyle/>
          <a:p>
            <a:r>
              <a:rPr lang="en-US" dirty="0"/>
              <a:t>Applied general model form developed by a recent STRIDE project for weaving segments</a:t>
            </a:r>
          </a:p>
          <a:p>
            <a:pPr lvl="1"/>
            <a:r>
              <a:rPr lang="en-US" dirty="0"/>
              <a:t>Expanded the parameter set</a:t>
            </a:r>
          </a:p>
          <a:p>
            <a:pPr lvl="1"/>
            <a:r>
              <a:rPr lang="en-US" dirty="0"/>
              <a:t>Adapted model to merge and diverge segments</a:t>
            </a:r>
          </a:p>
          <a:p>
            <a:pPr lvl="1"/>
            <a:r>
              <a:rPr lang="en-US" dirty="0"/>
              <a:t>Explored relationship of capacity to density</a:t>
            </a:r>
          </a:p>
        </p:txBody>
      </p:sp>
    </p:spTree>
    <p:extLst>
      <p:ext uri="{BB962C8B-B14F-4D97-AF65-F5344CB8AC3E}">
        <p14:creationId xmlns:p14="http://schemas.microsoft.com/office/powerpoint/2010/main" val="31052799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Approach</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a:xfrm>
            <a:off x="202018" y="1104634"/>
            <a:ext cx="5737227" cy="3977729"/>
          </a:xfrm>
        </p:spPr>
        <p:txBody>
          <a:bodyPr>
            <a:normAutofit/>
          </a:bodyPr>
          <a:lstStyle/>
          <a:p>
            <a:r>
              <a:rPr lang="en-US" dirty="0"/>
              <a:t>Upper limit of segment speed is basic segment speed with identical demand, FFS &amp; lanes</a:t>
            </a:r>
          </a:p>
          <a:p>
            <a:r>
              <a:rPr lang="en-US" dirty="0"/>
              <a:t>Speed reduction term applied to account for merge/diverge turbulence at higher volumes</a:t>
            </a:r>
          </a:p>
          <a:p>
            <a:r>
              <a:rPr lang="en-US" dirty="0"/>
              <a:t>Density at capacity = 35 pc/mi/ln</a:t>
            </a:r>
          </a:p>
          <a:p>
            <a:pPr lvl="1"/>
            <a:r>
              <a:rPr lang="en-US" dirty="0"/>
              <a:t>Reduced from 45 in current method</a:t>
            </a:r>
          </a:p>
        </p:txBody>
      </p:sp>
    </p:spTree>
    <p:extLst>
      <p:ext uri="{BB962C8B-B14F-4D97-AF65-F5344CB8AC3E}">
        <p14:creationId xmlns:p14="http://schemas.microsoft.com/office/powerpoint/2010/main" val="39059797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86" y="381886"/>
            <a:ext cx="8761227" cy="387734"/>
          </a:xfrm>
        </p:spPr>
        <p:txBody>
          <a:bodyPr>
            <a:normAutofit fontScale="90000"/>
          </a:bodyPr>
          <a:lstStyle/>
          <a:p>
            <a:r>
              <a:rPr lang="en-US" dirty="0"/>
              <a:t>Merge Diverge Proposed</a:t>
            </a:r>
            <a:br>
              <a:rPr lang="en-US" dirty="0"/>
            </a:br>
            <a:r>
              <a:rPr lang="en-US" dirty="0"/>
              <a:t>Methodological Steps</a:t>
            </a:r>
          </a:p>
        </p:txBody>
      </p:sp>
      <p:pic>
        <p:nvPicPr>
          <p:cNvPr id="71" name="Picture 70">
            <a:extLst>
              <a:ext uri="{FF2B5EF4-FFF2-40B4-BE49-F238E27FC236}">
                <a16:creationId xmlns:a16="http://schemas.microsoft.com/office/drawing/2014/main" id="{5118C977-DEFE-447B-87E1-837C4800FD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2825" y="1185830"/>
            <a:ext cx="4819016" cy="4337783"/>
          </a:xfrm>
          <a:prstGeom prst="rect">
            <a:avLst/>
          </a:prstGeom>
          <a:noFill/>
        </p:spPr>
      </p:pic>
    </p:spTree>
    <p:extLst>
      <p:ext uri="{BB962C8B-B14F-4D97-AF65-F5344CB8AC3E}">
        <p14:creationId xmlns:p14="http://schemas.microsoft.com/office/powerpoint/2010/main" val="34615179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7D27ABD-F350-75CB-48D5-D506B43D6F08}"/>
              </a:ext>
            </a:extLst>
          </p:cNvPr>
          <p:cNvPicPr>
            <a:picLocks noChangeAspect="1"/>
          </p:cNvPicPr>
          <p:nvPr/>
        </p:nvPicPr>
        <p:blipFill>
          <a:blip r:embed="rId2"/>
          <a:stretch>
            <a:fillRect/>
          </a:stretch>
        </p:blipFill>
        <p:spPr>
          <a:xfrm>
            <a:off x="1076325" y="1882929"/>
            <a:ext cx="6915150" cy="1133475"/>
          </a:xfrm>
          <a:prstGeom prst="rect">
            <a:avLst/>
          </a:prstGeom>
        </p:spPr>
      </p:pic>
      <p:pic>
        <p:nvPicPr>
          <p:cNvPr id="10" name="Picture 9">
            <a:extLst>
              <a:ext uri="{FF2B5EF4-FFF2-40B4-BE49-F238E27FC236}">
                <a16:creationId xmlns:a16="http://schemas.microsoft.com/office/drawing/2014/main" id="{9C268F83-00A2-56BC-9E20-9248B679A06D}"/>
              </a:ext>
            </a:extLst>
          </p:cNvPr>
          <p:cNvPicPr>
            <a:picLocks noChangeAspect="1"/>
          </p:cNvPicPr>
          <p:nvPr/>
        </p:nvPicPr>
        <p:blipFill>
          <a:blip r:embed="rId3"/>
          <a:stretch>
            <a:fillRect/>
          </a:stretch>
        </p:blipFill>
        <p:spPr>
          <a:xfrm>
            <a:off x="1076325" y="3834277"/>
            <a:ext cx="6953250" cy="1200150"/>
          </a:xfrm>
          <a:prstGeom prst="rect">
            <a:avLst/>
          </a:prstGeom>
        </p:spPr>
      </p:pic>
      <p:sp>
        <p:nvSpPr>
          <p:cNvPr id="2" name="Title 1"/>
          <p:cNvSpPr>
            <a:spLocks noGrp="1"/>
          </p:cNvSpPr>
          <p:nvPr>
            <p:ph type="title"/>
          </p:nvPr>
        </p:nvSpPr>
        <p:spPr/>
        <p:txBody>
          <a:bodyPr>
            <a:normAutofit fontScale="90000"/>
          </a:bodyPr>
          <a:lstStyle/>
          <a:p>
            <a:r>
              <a:rPr lang="en-US" dirty="0"/>
              <a:t>Step 2: Merge/Diverge Segment Speed</a:t>
            </a:r>
          </a:p>
        </p:txBody>
      </p:sp>
      <p:sp>
        <p:nvSpPr>
          <p:cNvPr id="3" name="Content Placeholder 2"/>
          <p:cNvSpPr>
            <a:spLocks noGrp="1"/>
          </p:cNvSpPr>
          <p:nvPr>
            <p:ph idx="1"/>
          </p:nvPr>
        </p:nvSpPr>
        <p:spPr>
          <a:xfrm>
            <a:off x="202019" y="1104634"/>
            <a:ext cx="5486400" cy="3977729"/>
          </a:xfrm>
        </p:spPr>
        <p:txBody>
          <a:bodyPr>
            <a:normAutofit/>
          </a:bodyPr>
          <a:lstStyle/>
          <a:p>
            <a:r>
              <a:rPr lang="en-US" dirty="0"/>
              <a:t>Merge</a:t>
            </a:r>
          </a:p>
          <a:p>
            <a:endParaRPr lang="en-US" dirty="0"/>
          </a:p>
          <a:p>
            <a:endParaRPr lang="en-US" dirty="0"/>
          </a:p>
          <a:p>
            <a:endParaRPr lang="en-US" dirty="0"/>
          </a:p>
          <a:p>
            <a:r>
              <a:rPr lang="en-US" dirty="0"/>
              <a:t>Diverge</a:t>
            </a:r>
          </a:p>
        </p:txBody>
      </p:sp>
      <p:sp>
        <p:nvSpPr>
          <p:cNvPr id="18" name="TextBox 17">
            <a:extLst>
              <a:ext uri="{FF2B5EF4-FFF2-40B4-BE49-F238E27FC236}">
                <a16:creationId xmlns:a16="http://schemas.microsoft.com/office/drawing/2014/main" id="{C0EE2019-A543-4317-B234-E6875C41D60E}"/>
              </a:ext>
            </a:extLst>
          </p:cNvPr>
          <p:cNvSpPr txBox="1"/>
          <p:nvPr/>
        </p:nvSpPr>
        <p:spPr>
          <a:xfrm>
            <a:off x="1824626" y="1344177"/>
            <a:ext cx="1838965" cy="646331"/>
          </a:xfrm>
          <a:prstGeom prst="rect">
            <a:avLst/>
          </a:prstGeom>
          <a:noFill/>
        </p:spPr>
        <p:txBody>
          <a:bodyPr wrap="none" rtlCol="0">
            <a:spAutoFit/>
          </a:bodyPr>
          <a:lstStyle/>
          <a:p>
            <a:pPr algn="ctr"/>
            <a:r>
              <a:rPr lang="en-US" dirty="0">
                <a:solidFill>
                  <a:srgbClr val="FF0000"/>
                </a:solidFill>
              </a:rPr>
              <a:t>equivalent basic</a:t>
            </a:r>
          </a:p>
          <a:p>
            <a:pPr algn="ctr"/>
            <a:r>
              <a:rPr lang="en-US" dirty="0">
                <a:solidFill>
                  <a:srgbClr val="FF0000"/>
                </a:solidFill>
              </a:rPr>
              <a:t>segment speed</a:t>
            </a:r>
          </a:p>
        </p:txBody>
      </p:sp>
      <p:sp>
        <p:nvSpPr>
          <p:cNvPr id="19" name="TextBox 18">
            <a:extLst>
              <a:ext uri="{FF2B5EF4-FFF2-40B4-BE49-F238E27FC236}">
                <a16:creationId xmlns:a16="http://schemas.microsoft.com/office/drawing/2014/main" id="{60303637-0AD8-4C2B-93BE-EBB2994A583E}"/>
              </a:ext>
            </a:extLst>
          </p:cNvPr>
          <p:cNvSpPr txBox="1"/>
          <p:nvPr/>
        </p:nvSpPr>
        <p:spPr>
          <a:xfrm>
            <a:off x="4665669" y="1290388"/>
            <a:ext cx="1629484" cy="646331"/>
          </a:xfrm>
          <a:prstGeom prst="rect">
            <a:avLst/>
          </a:prstGeom>
          <a:noFill/>
        </p:spPr>
        <p:txBody>
          <a:bodyPr wrap="none" rtlCol="0">
            <a:spAutoFit/>
          </a:bodyPr>
          <a:lstStyle/>
          <a:p>
            <a:pPr algn="ctr"/>
            <a:r>
              <a:rPr lang="en-US" dirty="0">
                <a:solidFill>
                  <a:srgbClr val="FF0000"/>
                </a:solidFill>
              </a:rPr>
              <a:t>freeway, ramp</a:t>
            </a:r>
            <a:br>
              <a:rPr lang="en-US" dirty="0">
                <a:solidFill>
                  <a:srgbClr val="FF0000"/>
                </a:solidFill>
              </a:rPr>
            </a:br>
            <a:r>
              <a:rPr lang="en-US" dirty="0">
                <a:solidFill>
                  <a:srgbClr val="FF0000"/>
                </a:solidFill>
              </a:rPr>
              <a:t>flow rates</a:t>
            </a:r>
          </a:p>
        </p:txBody>
      </p:sp>
      <p:sp>
        <p:nvSpPr>
          <p:cNvPr id="20" name="TextBox 19">
            <a:extLst>
              <a:ext uri="{FF2B5EF4-FFF2-40B4-BE49-F238E27FC236}">
                <a16:creationId xmlns:a16="http://schemas.microsoft.com/office/drawing/2014/main" id="{61D95E20-4A57-45E2-B382-AF4B7BB50324}"/>
              </a:ext>
            </a:extLst>
          </p:cNvPr>
          <p:cNvSpPr txBox="1"/>
          <p:nvPr/>
        </p:nvSpPr>
        <p:spPr>
          <a:xfrm>
            <a:off x="3823898" y="2689859"/>
            <a:ext cx="2095445" cy="646331"/>
          </a:xfrm>
          <a:prstGeom prst="rect">
            <a:avLst/>
          </a:prstGeom>
          <a:noFill/>
        </p:spPr>
        <p:txBody>
          <a:bodyPr wrap="none" rtlCol="0">
            <a:spAutoFit/>
          </a:bodyPr>
          <a:lstStyle/>
          <a:p>
            <a:pPr algn="ctr"/>
            <a:r>
              <a:rPr lang="en-US" dirty="0">
                <a:solidFill>
                  <a:srgbClr val="FF0000"/>
                </a:solidFill>
              </a:rPr>
              <a:t>number of freeway</a:t>
            </a:r>
            <a:br>
              <a:rPr lang="en-US" dirty="0">
                <a:solidFill>
                  <a:srgbClr val="FF0000"/>
                </a:solidFill>
              </a:rPr>
            </a:br>
            <a:r>
              <a:rPr lang="en-US" dirty="0">
                <a:solidFill>
                  <a:srgbClr val="FF0000"/>
                </a:solidFill>
              </a:rPr>
              <a:t>mainline lines</a:t>
            </a:r>
          </a:p>
        </p:txBody>
      </p:sp>
      <p:sp>
        <p:nvSpPr>
          <p:cNvPr id="21" name="TextBox 20">
            <a:extLst>
              <a:ext uri="{FF2B5EF4-FFF2-40B4-BE49-F238E27FC236}">
                <a16:creationId xmlns:a16="http://schemas.microsoft.com/office/drawing/2014/main" id="{CCC96DA4-2557-452D-9DEF-54F829E33CB5}"/>
              </a:ext>
            </a:extLst>
          </p:cNvPr>
          <p:cNvSpPr txBox="1"/>
          <p:nvPr/>
        </p:nvSpPr>
        <p:spPr>
          <a:xfrm>
            <a:off x="6555164" y="2770332"/>
            <a:ext cx="1428596" cy="646331"/>
          </a:xfrm>
          <a:prstGeom prst="rect">
            <a:avLst/>
          </a:prstGeom>
          <a:noFill/>
        </p:spPr>
        <p:txBody>
          <a:bodyPr wrap="none" rtlCol="0">
            <a:spAutoFit/>
          </a:bodyPr>
          <a:lstStyle/>
          <a:p>
            <a:pPr algn="ctr"/>
            <a:r>
              <a:rPr lang="en-US" dirty="0">
                <a:solidFill>
                  <a:srgbClr val="FF0000"/>
                </a:solidFill>
              </a:rPr>
              <a:t>acceleration</a:t>
            </a:r>
            <a:br>
              <a:rPr lang="en-US" dirty="0">
                <a:solidFill>
                  <a:srgbClr val="FF0000"/>
                </a:solidFill>
              </a:rPr>
            </a:br>
            <a:r>
              <a:rPr lang="en-US" dirty="0">
                <a:solidFill>
                  <a:srgbClr val="FF0000"/>
                </a:solidFill>
              </a:rPr>
              <a:t>lane length</a:t>
            </a:r>
          </a:p>
        </p:txBody>
      </p:sp>
      <p:sp>
        <p:nvSpPr>
          <p:cNvPr id="24" name="TextBox 23">
            <a:extLst>
              <a:ext uri="{FF2B5EF4-FFF2-40B4-BE49-F238E27FC236}">
                <a16:creationId xmlns:a16="http://schemas.microsoft.com/office/drawing/2014/main" id="{F0903B6C-A69F-431D-9A51-13FB6EF21F3B}"/>
              </a:ext>
            </a:extLst>
          </p:cNvPr>
          <p:cNvSpPr txBox="1"/>
          <p:nvPr/>
        </p:nvSpPr>
        <p:spPr>
          <a:xfrm>
            <a:off x="6253878" y="5034427"/>
            <a:ext cx="1441420" cy="646331"/>
          </a:xfrm>
          <a:prstGeom prst="rect">
            <a:avLst/>
          </a:prstGeom>
          <a:noFill/>
        </p:spPr>
        <p:txBody>
          <a:bodyPr wrap="none" rtlCol="0">
            <a:spAutoFit/>
          </a:bodyPr>
          <a:lstStyle/>
          <a:p>
            <a:pPr algn="ctr"/>
            <a:r>
              <a:rPr lang="en-US" dirty="0">
                <a:solidFill>
                  <a:srgbClr val="FF0000"/>
                </a:solidFill>
              </a:rPr>
              <a:t>deceleration</a:t>
            </a:r>
            <a:br>
              <a:rPr lang="en-US" dirty="0">
                <a:solidFill>
                  <a:srgbClr val="FF0000"/>
                </a:solidFill>
              </a:rPr>
            </a:br>
            <a:r>
              <a:rPr lang="en-US" dirty="0">
                <a:solidFill>
                  <a:srgbClr val="FF0000"/>
                </a:solidFill>
              </a:rPr>
              <a:t>lane length</a:t>
            </a:r>
          </a:p>
        </p:txBody>
      </p:sp>
      <p:sp>
        <p:nvSpPr>
          <p:cNvPr id="23" name="TextBox 22">
            <a:extLst>
              <a:ext uri="{FF2B5EF4-FFF2-40B4-BE49-F238E27FC236}">
                <a16:creationId xmlns:a16="http://schemas.microsoft.com/office/drawing/2014/main" id="{CA14FE6E-836E-84DD-6669-8F583888C9D4}"/>
              </a:ext>
            </a:extLst>
          </p:cNvPr>
          <p:cNvSpPr txBox="1"/>
          <p:nvPr/>
        </p:nvSpPr>
        <p:spPr>
          <a:xfrm>
            <a:off x="6794728" y="1271834"/>
            <a:ext cx="1056700" cy="646331"/>
          </a:xfrm>
          <a:prstGeom prst="rect">
            <a:avLst/>
          </a:prstGeom>
          <a:noFill/>
        </p:spPr>
        <p:txBody>
          <a:bodyPr wrap="none" rtlCol="0">
            <a:spAutoFit/>
          </a:bodyPr>
          <a:lstStyle/>
          <a:p>
            <a:pPr algn="ctr"/>
            <a:r>
              <a:rPr lang="en-US" dirty="0">
                <a:solidFill>
                  <a:srgbClr val="FF0000"/>
                </a:solidFill>
              </a:rPr>
              <a:t>ramp</a:t>
            </a:r>
            <a:br>
              <a:rPr lang="en-US" dirty="0">
                <a:solidFill>
                  <a:srgbClr val="FF0000"/>
                </a:solidFill>
              </a:rPr>
            </a:br>
            <a:r>
              <a:rPr lang="en-US" dirty="0">
                <a:solidFill>
                  <a:srgbClr val="FF0000"/>
                </a:solidFill>
              </a:rPr>
              <a:t>flow rate</a:t>
            </a:r>
          </a:p>
        </p:txBody>
      </p:sp>
    </p:spTree>
    <p:extLst>
      <p:ext uri="{BB962C8B-B14F-4D97-AF65-F5344CB8AC3E}">
        <p14:creationId xmlns:p14="http://schemas.microsoft.com/office/powerpoint/2010/main" val="2083788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Purpose &amp; Contents</a:t>
            </a:r>
          </a:p>
        </p:txBody>
      </p:sp>
      <p:sp>
        <p:nvSpPr>
          <p:cNvPr id="3" name="Content Placeholder 2"/>
          <p:cNvSpPr>
            <a:spLocks noGrp="1"/>
          </p:cNvSpPr>
          <p:nvPr>
            <p:ph idx="1"/>
          </p:nvPr>
        </p:nvSpPr>
        <p:spPr>
          <a:xfrm>
            <a:off x="202019" y="1104634"/>
            <a:ext cx="5486400" cy="3977729"/>
          </a:xfrm>
        </p:spPr>
        <p:txBody>
          <a:bodyPr/>
          <a:lstStyle/>
          <a:p>
            <a:r>
              <a:rPr lang="en-US" dirty="0"/>
              <a:t>Provide a refresher on basic concepts underpinning HCM freeway analysis methods</a:t>
            </a:r>
          </a:p>
          <a:p>
            <a:pPr lvl="1"/>
            <a:r>
              <a:rPr lang="en-US" dirty="0"/>
              <a:t>Key definitions</a:t>
            </a:r>
          </a:p>
          <a:p>
            <a:pPr lvl="1"/>
            <a:r>
              <a:rPr lang="en-US" dirty="0"/>
              <a:t>Freeway segment types</a:t>
            </a:r>
          </a:p>
          <a:p>
            <a:pPr lvl="1"/>
            <a:r>
              <a:rPr lang="en-US" dirty="0"/>
              <a:t>Freeway flow types</a:t>
            </a:r>
          </a:p>
          <a:p>
            <a:pPr lvl="1"/>
            <a:r>
              <a:rPr lang="en-US" dirty="0"/>
              <a:t>Measuring &amp; estimating free-flow speed (FFS) and capacity</a:t>
            </a:r>
          </a:p>
        </p:txBody>
      </p:sp>
    </p:spTree>
    <p:extLst>
      <p:ext uri="{BB962C8B-B14F-4D97-AF65-F5344CB8AC3E}">
        <p14:creationId xmlns:p14="http://schemas.microsoft.com/office/powerpoint/2010/main" val="320160558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Merge/Diverge Capacity</a:t>
            </a:r>
          </a:p>
        </p:txBody>
      </p:sp>
      <p:sp>
        <p:nvSpPr>
          <p:cNvPr id="3" name="Content Placeholder 2"/>
          <p:cNvSpPr>
            <a:spLocks noGrp="1"/>
          </p:cNvSpPr>
          <p:nvPr>
            <p:ph idx="1"/>
          </p:nvPr>
        </p:nvSpPr>
        <p:spPr>
          <a:xfrm>
            <a:off x="202019" y="1104634"/>
            <a:ext cx="5486400" cy="3977729"/>
          </a:xfrm>
        </p:spPr>
        <p:txBody>
          <a:bodyPr>
            <a:normAutofit/>
          </a:bodyPr>
          <a:lstStyle/>
          <a:p>
            <a:endParaRPr lang="en-US" dirty="0"/>
          </a:p>
          <a:p>
            <a:r>
              <a:rPr lang="en-US" dirty="0"/>
              <a:t>Merge</a:t>
            </a:r>
          </a:p>
          <a:p>
            <a:endParaRPr lang="en-US" dirty="0"/>
          </a:p>
          <a:p>
            <a:endParaRPr lang="en-US" dirty="0"/>
          </a:p>
          <a:p>
            <a:endParaRPr lang="en-US" dirty="0"/>
          </a:p>
          <a:p>
            <a:r>
              <a:rPr lang="en-US" dirty="0"/>
              <a:t>Diverge</a:t>
            </a:r>
          </a:p>
        </p:txBody>
      </p:sp>
      <p:sp>
        <p:nvSpPr>
          <p:cNvPr id="24" name="TextBox 23">
            <a:extLst>
              <a:ext uri="{FF2B5EF4-FFF2-40B4-BE49-F238E27FC236}">
                <a16:creationId xmlns:a16="http://schemas.microsoft.com/office/drawing/2014/main" id="{F0903B6C-A69F-431D-9A51-13FB6EF21F3B}"/>
              </a:ext>
            </a:extLst>
          </p:cNvPr>
          <p:cNvSpPr txBox="1"/>
          <p:nvPr/>
        </p:nvSpPr>
        <p:spPr>
          <a:xfrm>
            <a:off x="4375354" y="2368767"/>
            <a:ext cx="1672253" cy="646331"/>
          </a:xfrm>
          <a:prstGeom prst="rect">
            <a:avLst/>
          </a:prstGeom>
          <a:noFill/>
        </p:spPr>
        <p:txBody>
          <a:bodyPr wrap="none" rtlCol="0">
            <a:spAutoFit/>
          </a:bodyPr>
          <a:lstStyle/>
          <a:p>
            <a:pPr algn="ctr"/>
            <a:r>
              <a:rPr lang="en-US" dirty="0">
                <a:solidFill>
                  <a:srgbClr val="FF0000"/>
                </a:solidFill>
              </a:rPr>
              <a:t>basic segment</a:t>
            </a:r>
            <a:br>
              <a:rPr lang="en-US" dirty="0">
                <a:solidFill>
                  <a:srgbClr val="FF0000"/>
                </a:solidFill>
              </a:rPr>
            </a:br>
            <a:r>
              <a:rPr lang="en-US" dirty="0">
                <a:solidFill>
                  <a:srgbClr val="FF0000"/>
                </a:solidFill>
              </a:rPr>
              <a:t>breakpoint</a:t>
            </a:r>
          </a:p>
        </p:txBody>
      </p:sp>
      <p:pic>
        <p:nvPicPr>
          <p:cNvPr id="5" name="Picture 4">
            <a:extLst>
              <a:ext uri="{FF2B5EF4-FFF2-40B4-BE49-F238E27FC236}">
                <a16:creationId xmlns:a16="http://schemas.microsoft.com/office/drawing/2014/main" id="{73C430CC-9C6B-4116-BF29-E40ABDF518D3}"/>
              </a:ext>
            </a:extLst>
          </p:cNvPr>
          <p:cNvPicPr>
            <a:picLocks noChangeAspect="1"/>
          </p:cNvPicPr>
          <p:nvPr/>
        </p:nvPicPr>
        <p:blipFill>
          <a:blip r:embed="rId2"/>
          <a:stretch>
            <a:fillRect/>
          </a:stretch>
        </p:blipFill>
        <p:spPr>
          <a:xfrm>
            <a:off x="862093" y="1066048"/>
            <a:ext cx="7216955" cy="649224"/>
          </a:xfrm>
          <a:prstGeom prst="rect">
            <a:avLst/>
          </a:prstGeom>
        </p:spPr>
      </p:pic>
      <p:pic>
        <p:nvPicPr>
          <p:cNvPr id="8" name="Picture 7">
            <a:extLst>
              <a:ext uri="{FF2B5EF4-FFF2-40B4-BE49-F238E27FC236}">
                <a16:creationId xmlns:a16="http://schemas.microsoft.com/office/drawing/2014/main" id="{CFF5DF62-7E93-4234-A716-D28A4CD34088}"/>
              </a:ext>
            </a:extLst>
          </p:cNvPr>
          <p:cNvPicPr>
            <a:picLocks noChangeAspect="1"/>
          </p:cNvPicPr>
          <p:nvPr/>
        </p:nvPicPr>
        <p:blipFill rotWithShape="1">
          <a:blip r:embed="rId3"/>
          <a:srcRect l="34128" r="34117"/>
          <a:stretch/>
        </p:blipFill>
        <p:spPr>
          <a:xfrm>
            <a:off x="351972" y="2762185"/>
            <a:ext cx="1832846" cy="778845"/>
          </a:xfrm>
          <a:prstGeom prst="rect">
            <a:avLst/>
          </a:prstGeom>
        </p:spPr>
      </p:pic>
      <p:pic>
        <p:nvPicPr>
          <p:cNvPr id="10" name="Picture 9">
            <a:extLst>
              <a:ext uri="{FF2B5EF4-FFF2-40B4-BE49-F238E27FC236}">
                <a16:creationId xmlns:a16="http://schemas.microsoft.com/office/drawing/2014/main" id="{F3330A38-BCAF-4A87-8636-DBB9C334960B}"/>
              </a:ext>
            </a:extLst>
          </p:cNvPr>
          <p:cNvPicPr>
            <a:picLocks noChangeAspect="1"/>
          </p:cNvPicPr>
          <p:nvPr/>
        </p:nvPicPr>
        <p:blipFill rotWithShape="1">
          <a:blip r:embed="rId4"/>
          <a:srcRect l="28407" t="1" r="28681" b="10920"/>
          <a:stretch/>
        </p:blipFill>
        <p:spPr>
          <a:xfrm>
            <a:off x="2742600" y="2946797"/>
            <a:ext cx="2753630" cy="450428"/>
          </a:xfrm>
          <a:prstGeom prst="rect">
            <a:avLst/>
          </a:prstGeom>
        </p:spPr>
      </p:pic>
      <p:pic>
        <p:nvPicPr>
          <p:cNvPr id="12" name="Picture 11">
            <a:extLst>
              <a:ext uri="{FF2B5EF4-FFF2-40B4-BE49-F238E27FC236}">
                <a16:creationId xmlns:a16="http://schemas.microsoft.com/office/drawing/2014/main" id="{EE1CE8A1-633A-4B82-8C4F-D24286473B76}"/>
              </a:ext>
            </a:extLst>
          </p:cNvPr>
          <p:cNvPicPr>
            <a:picLocks noChangeAspect="1"/>
          </p:cNvPicPr>
          <p:nvPr/>
        </p:nvPicPr>
        <p:blipFill rotWithShape="1">
          <a:blip r:embed="rId5"/>
          <a:srcRect l="22522" r="21765"/>
          <a:stretch/>
        </p:blipFill>
        <p:spPr>
          <a:xfrm>
            <a:off x="5868655" y="2949524"/>
            <a:ext cx="3049633" cy="450428"/>
          </a:xfrm>
          <a:prstGeom prst="rect">
            <a:avLst/>
          </a:prstGeom>
        </p:spPr>
      </p:pic>
      <p:sp>
        <p:nvSpPr>
          <p:cNvPr id="22" name="TextBox 21">
            <a:extLst>
              <a:ext uri="{FF2B5EF4-FFF2-40B4-BE49-F238E27FC236}">
                <a16:creationId xmlns:a16="http://schemas.microsoft.com/office/drawing/2014/main" id="{CC6FA6A0-F1DB-408D-957A-4C9E65DBF733}"/>
              </a:ext>
            </a:extLst>
          </p:cNvPr>
          <p:cNvSpPr txBox="1"/>
          <p:nvPr/>
        </p:nvSpPr>
        <p:spPr>
          <a:xfrm>
            <a:off x="834934" y="2125651"/>
            <a:ext cx="2226189" cy="646331"/>
          </a:xfrm>
          <a:prstGeom prst="rect">
            <a:avLst/>
          </a:prstGeom>
          <a:noFill/>
        </p:spPr>
        <p:txBody>
          <a:bodyPr wrap="square" rtlCol="0">
            <a:spAutoFit/>
          </a:bodyPr>
          <a:lstStyle/>
          <a:p>
            <a:pPr algn="ctr"/>
            <a:r>
              <a:rPr lang="en-US" dirty="0">
                <a:solidFill>
                  <a:srgbClr val="FF0000"/>
                </a:solidFill>
              </a:rPr>
              <a:t>equivalent basic</a:t>
            </a:r>
            <a:br>
              <a:rPr lang="en-US" dirty="0">
                <a:solidFill>
                  <a:srgbClr val="FF0000"/>
                </a:solidFill>
              </a:rPr>
            </a:br>
            <a:r>
              <a:rPr lang="en-US" dirty="0">
                <a:solidFill>
                  <a:srgbClr val="FF0000"/>
                </a:solidFill>
              </a:rPr>
              <a:t>segment capacity</a:t>
            </a:r>
          </a:p>
        </p:txBody>
      </p:sp>
      <p:pic>
        <p:nvPicPr>
          <p:cNvPr id="25" name="Picture 24">
            <a:extLst>
              <a:ext uri="{FF2B5EF4-FFF2-40B4-BE49-F238E27FC236}">
                <a16:creationId xmlns:a16="http://schemas.microsoft.com/office/drawing/2014/main" id="{69F61AEA-FA76-4AFC-8C2D-3A00CAD2AF67}"/>
              </a:ext>
            </a:extLst>
          </p:cNvPr>
          <p:cNvPicPr>
            <a:picLocks noChangeAspect="1"/>
          </p:cNvPicPr>
          <p:nvPr/>
        </p:nvPicPr>
        <p:blipFill rotWithShape="1">
          <a:blip r:embed="rId3"/>
          <a:srcRect l="34128" r="34117"/>
          <a:stretch/>
        </p:blipFill>
        <p:spPr>
          <a:xfrm>
            <a:off x="351972" y="4390925"/>
            <a:ext cx="1832846" cy="778845"/>
          </a:xfrm>
          <a:prstGeom prst="rect">
            <a:avLst/>
          </a:prstGeom>
        </p:spPr>
      </p:pic>
      <p:pic>
        <p:nvPicPr>
          <p:cNvPr id="15" name="Picture 14">
            <a:extLst>
              <a:ext uri="{FF2B5EF4-FFF2-40B4-BE49-F238E27FC236}">
                <a16:creationId xmlns:a16="http://schemas.microsoft.com/office/drawing/2014/main" id="{B26BA8B3-36FE-4B43-ABC2-E0C02DF95BF1}"/>
              </a:ext>
            </a:extLst>
          </p:cNvPr>
          <p:cNvPicPr>
            <a:picLocks noChangeAspect="1"/>
          </p:cNvPicPr>
          <p:nvPr/>
        </p:nvPicPr>
        <p:blipFill rotWithShape="1">
          <a:blip r:embed="rId6"/>
          <a:srcRect l="22675" r="23729" b="-9061"/>
          <a:stretch/>
        </p:blipFill>
        <p:spPr>
          <a:xfrm>
            <a:off x="2607538" y="4433245"/>
            <a:ext cx="3361463" cy="646330"/>
          </a:xfrm>
          <a:prstGeom prst="rect">
            <a:avLst/>
          </a:prstGeom>
        </p:spPr>
      </p:pic>
      <p:pic>
        <p:nvPicPr>
          <p:cNvPr id="26" name="Picture 25">
            <a:extLst>
              <a:ext uri="{FF2B5EF4-FFF2-40B4-BE49-F238E27FC236}">
                <a16:creationId xmlns:a16="http://schemas.microsoft.com/office/drawing/2014/main" id="{67D8295E-3F89-4EA7-863D-E43711C2DB66}"/>
              </a:ext>
            </a:extLst>
          </p:cNvPr>
          <p:cNvPicPr>
            <a:picLocks noChangeAspect="1"/>
          </p:cNvPicPr>
          <p:nvPr/>
        </p:nvPicPr>
        <p:blipFill rotWithShape="1">
          <a:blip r:embed="rId7"/>
          <a:srcRect l="17882" t="1" r="19117" b="2732"/>
          <a:stretch/>
        </p:blipFill>
        <p:spPr>
          <a:xfrm>
            <a:off x="2607538" y="5078689"/>
            <a:ext cx="3796051" cy="486360"/>
          </a:xfrm>
          <a:prstGeom prst="rect">
            <a:avLst/>
          </a:prstGeom>
        </p:spPr>
      </p:pic>
    </p:spTree>
    <p:extLst>
      <p:ext uri="{BB962C8B-B14F-4D97-AF65-F5344CB8AC3E}">
        <p14:creationId xmlns:p14="http://schemas.microsoft.com/office/powerpoint/2010/main" val="32779488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Checks (Upper Limits)</a:t>
            </a:r>
          </a:p>
        </p:txBody>
      </p:sp>
      <p:sp>
        <p:nvSpPr>
          <p:cNvPr id="3" name="Content Placeholder 2"/>
          <p:cNvSpPr>
            <a:spLocks noGrp="1"/>
          </p:cNvSpPr>
          <p:nvPr>
            <p:ph idx="1"/>
          </p:nvPr>
        </p:nvSpPr>
        <p:spPr>
          <a:xfrm>
            <a:off x="202018" y="1104634"/>
            <a:ext cx="8590009" cy="3977729"/>
          </a:xfrm>
        </p:spPr>
        <p:txBody>
          <a:bodyPr>
            <a:normAutofit/>
          </a:bodyPr>
          <a:lstStyle/>
          <a:p>
            <a:r>
              <a:rPr lang="en-US" dirty="0"/>
              <a:t>Upstream/downstream freeway segment</a:t>
            </a:r>
          </a:p>
          <a:p>
            <a:endParaRPr lang="en-US" dirty="0"/>
          </a:p>
          <a:p>
            <a:endParaRPr lang="en-US" dirty="0"/>
          </a:p>
          <a:p>
            <a:endParaRPr lang="en-US" dirty="0"/>
          </a:p>
          <a:p>
            <a:r>
              <a:rPr lang="en-US" dirty="0"/>
              <a:t>Ramp roadway</a:t>
            </a:r>
          </a:p>
        </p:txBody>
      </p:sp>
      <p:pic>
        <p:nvPicPr>
          <p:cNvPr id="4" name="Picture 3">
            <a:extLst>
              <a:ext uri="{FF2B5EF4-FFF2-40B4-BE49-F238E27FC236}">
                <a16:creationId xmlns:a16="http://schemas.microsoft.com/office/drawing/2014/main" id="{24A59447-3D6C-4A90-8FCA-05DCE54015C5}"/>
              </a:ext>
            </a:extLst>
          </p:cNvPr>
          <p:cNvPicPr>
            <a:picLocks noChangeAspect="1"/>
          </p:cNvPicPr>
          <p:nvPr/>
        </p:nvPicPr>
        <p:blipFill rotWithShape="1">
          <a:blip r:embed="rId2"/>
          <a:srcRect b="13107"/>
          <a:stretch/>
        </p:blipFill>
        <p:spPr>
          <a:xfrm>
            <a:off x="703217" y="1748572"/>
            <a:ext cx="6455230" cy="1301981"/>
          </a:xfrm>
          <a:prstGeom prst="rect">
            <a:avLst/>
          </a:prstGeom>
        </p:spPr>
      </p:pic>
      <p:pic>
        <p:nvPicPr>
          <p:cNvPr id="7" name="Picture 6">
            <a:extLst>
              <a:ext uri="{FF2B5EF4-FFF2-40B4-BE49-F238E27FC236}">
                <a16:creationId xmlns:a16="http://schemas.microsoft.com/office/drawing/2014/main" id="{CEBA3FEE-D1C6-4FE5-B226-FFDE0F18EA7F}"/>
              </a:ext>
            </a:extLst>
          </p:cNvPr>
          <p:cNvPicPr>
            <a:picLocks noChangeAspect="1"/>
          </p:cNvPicPr>
          <p:nvPr/>
        </p:nvPicPr>
        <p:blipFill>
          <a:blip r:embed="rId3"/>
          <a:stretch>
            <a:fillRect/>
          </a:stretch>
        </p:blipFill>
        <p:spPr>
          <a:xfrm>
            <a:off x="619397" y="3689494"/>
            <a:ext cx="6217450" cy="1614025"/>
          </a:xfrm>
          <a:prstGeom prst="rect">
            <a:avLst/>
          </a:prstGeom>
        </p:spPr>
      </p:pic>
    </p:spTree>
    <p:extLst>
      <p:ext uri="{BB962C8B-B14F-4D97-AF65-F5344CB8AC3E}">
        <p14:creationId xmlns:p14="http://schemas.microsoft.com/office/powerpoint/2010/main" val="23571773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Merge/Diverge Segment Density</a:t>
            </a:r>
          </a:p>
        </p:txBody>
      </p:sp>
      <p:pic>
        <p:nvPicPr>
          <p:cNvPr id="7" name="Picture 6">
            <a:extLst>
              <a:ext uri="{FF2B5EF4-FFF2-40B4-BE49-F238E27FC236}">
                <a16:creationId xmlns:a16="http://schemas.microsoft.com/office/drawing/2014/main" id="{068C8179-DD37-4193-A724-2189F38C9899}"/>
              </a:ext>
            </a:extLst>
          </p:cNvPr>
          <p:cNvPicPr>
            <a:picLocks noChangeAspect="1"/>
          </p:cNvPicPr>
          <p:nvPr/>
        </p:nvPicPr>
        <p:blipFill rotWithShape="1">
          <a:blip r:embed="rId2"/>
          <a:srcRect l="37828" r="38128"/>
          <a:stretch/>
        </p:blipFill>
        <p:spPr>
          <a:xfrm>
            <a:off x="2904309" y="2007162"/>
            <a:ext cx="1776549" cy="649224"/>
          </a:xfrm>
          <a:prstGeom prst="rect">
            <a:avLst/>
          </a:prstGeom>
        </p:spPr>
      </p:pic>
      <p:pic>
        <p:nvPicPr>
          <p:cNvPr id="9" name="Picture 8">
            <a:extLst>
              <a:ext uri="{FF2B5EF4-FFF2-40B4-BE49-F238E27FC236}">
                <a16:creationId xmlns:a16="http://schemas.microsoft.com/office/drawing/2014/main" id="{653A1BC5-2CA8-4C99-9DD2-15EDE17D2893}"/>
              </a:ext>
            </a:extLst>
          </p:cNvPr>
          <p:cNvPicPr>
            <a:picLocks noChangeAspect="1"/>
          </p:cNvPicPr>
          <p:nvPr/>
        </p:nvPicPr>
        <p:blipFill rotWithShape="1">
          <a:blip r:embed="rId3"/>
          <a:srcRect l="40577" r="40000"/>
          <a:stretch/>
        </p:blipFill>
        <p:spPr>
          <a:xfrm>
            <a:off x="3013165" y="2980563"/>
            <a:ext cx="1558835" cy="649224"/>
          </a:xfrm>
          <a:prstGeom prst="rect">
            <a:avLst/>
          </a:prstGeom>
        </p:spPr>
      </p:pic>
    </p:spTree>
    <p:extLst>
      <p:ext uri="{BB962C8B-B14F-4D97-AF65-F5344CB8AC3E}">
        <p14:creationId xmlns:p14="http://schemas.microsoft.com/office/powerpoint/2010/main" val="26279946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Model Sensitivity:</a:t>
            </a:r>
            <a:br>
              <a:rPr lang="en-US" dirty="0"/>
            </a:br>
            <a:r>
              <a:rPr lang="en-US" dirty="0"/>
              <a:t>Acceleration Lane Length</a:t>
            </a:r>
          </a:p>
        </p:txBody>
      </p:sp>
      <p:pic>
        <p:nvPicPr>
          <p:cNvPr id="4" name="Picture 3">
            <a:extLst>
              <a:ext uri="{FF2B5EF4-FFF2-40B4-BE49-F238E27FC236}">
                <a16:creationId xmlns:a16="http://schemas.microsoft.com/office/drawing/2014/main" id="{48E24165-2A79-E6C2-C0B5-F11468D7C6DA}"/>
              </a:ext>
            </a:extLst>
          </p:cNvPr>
          <p:cNvPicPr>
            <a:picLocks noChangeAspect="1"/>
          </p:cNvPicPr>
          <p:nvPr/>
        </p:nvPicPr>
        <p:blipFill>
          <a:blip r:embed="rId2"/>
          <a:stretch>
            <a:fillRect/>
          </a:stretch>
        </p:blipFill>
        <p:spPr>
          <a:xfrm>
            <a:off x="457200" y="1245679"/>
            <a:ext cx="7929658" cy="3783521"/>
          </a:xfrm>
          <a:prstGeom prst="rect">
            <a:avLst/>
          </a:prstGeom>
        </p:spPr>
      </p:pic>
    </p:spTree>
    <p:extLst>
      <p:ext uri="{BB962C8B-B14F-4D97-AF65-F5344CB8AC3E}">
        <p14:creationId xmlns:p14="http://schemas.microsoft.com/office/powerpoint/2010/main" val="40519774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Model Sensitivity:</a:t>
            </a:r>
            <a:br>
              <a:rPr lang="en-US" dirty="0"/>
            </a:br>
            <a:r>
              <a:rPr lang="en-US" dirty="0"/>
              <a:t>Traffic Demand</a:t>
            </a:r>
          </a:p>
        </p:txBody>
      </p:sp>
      <p:pic>
        <p:nvPicPr>
          <p:cNvPr id="5" name="Picture 4">
            <a:extLst>
              <a:ext uri="{FF2B5EF4-FFF2-40B4-BE49-F238E27FC236}">
                <a16:creationId xmlns:a16="http://schemas.microsoft.com/office/drawing/2014/main" id="{0B3BA88B-774E-E968-537F-A253B658357D}"/>
              </a:ext>
            </a:extLst>
          </p:cNvPr>
          <p:cNvPicPr>
            <a:picLocks noChangeAspect="1"/>
          </p:cNvPicPr>
          <p:nvPr/>
        </p:nvPicPr>
        <p:blipFill>
          <a:blip r:embed="rId2"/>
          <a:stretch>
            <a:fillRect/>
          </a:stretch>
        </p:blipFill>
        <p:spPr>
          <a:xfrm>
            <a:off x="1114646" y="1178284"/>
            <a:ext cx="7848600" cy="3809362"/>
          </a:xfrm>
          <a:prstGeom prst="rect">
            <a:avLst/>
          </a:prstGeom>
        </p:spPr>
      </p:pic>
    </p:spTree>
    <p:extLst>
      <p:ext uri="{BB962C8B-B14F-4D97-AF65-F5344CB8AC3E}">
        <p14:creationId xmlns:p14="http://schemas.microsoft.com/office/powerpoint/2010/main" val="15831587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Model Sensitivity:</a:t>
            </a:r>
            <a:br>
              <a:rPr lang="en-US" dirty="0"/>
            </a:br>
            <a:r>
              <a:rPr lang="en-US" dirty="0"/>
              <a:t>Proportion of Ramp Demand</a:t>
            </a:r>
          </a:p>
        </p:txBody>
      </p:sp>
      <p:pic>
        <p:nvPicPr>
          <p:cNvPr id="5" name="Picture 4">
            <a:extLst>
              <a:ext uri="{FF2B5EF4-FFF2-40B4-BE49-F238E27FC236}">
                <a16:creationId xmlns:a16="http://schemas.microsoft.com/office/drawing/2014/main" id="{3D6E1483-F429-E344-DB3C-200F56558BCB}"/>
              </a:ext>
            </a:extLst>
          </p:cNvPr>
          <p:cNvPicPr>
            <a:picLocks noChangeAspect="1"/>
          </p:cNvPicPr>
          <p:nvPr/>
        </p:nvPicPr>
        <p:blipFill>
          <a:blip r:embed="rId2"/>
          <a:stretch>
            <a:fillRect/>
          </a:stretch>
        </p:blipFill>
        <p:spPr>
          <a:xfrm>
            <a:off x="431800" y="1261633"/>
            <a:ext cx="7696200" cy="3743568"/>
          </a:xfrm>
          <a:prstGeom prst="rect">
            <a:avLst/>
          </a:prstGeom>
        </p:spPr>
      </p:pic>
    </p:spTree>
    <p:extLst>
      <p:ext uri="{BB962C8B-B14F-4D97-AF65-F5344CB8AC3E}">
        <p14:creationId xmlns:p14="http://schemas.microsoft.com/office/powerpoint/2010/main" val="27576725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Merge/Diverge Spreadsheet Tool</a:t>
            </a:r>
          </a:p>
        </p:txBody>
      </p:sp>
      <p:pic>
        <p:nvPicPr>
          <p:cNvPr id="3" name="Picture 2" descr="Graphical user interface, application, table, Excel&#10;&#10;Description automatically generated">
            <a:extLst>
              <a:ext uri="{FF2B5EF4-FFF2-40B4-BE49-F238E27FC236}">
                <a16:creationId xmlns:a16="http://schemas.microsoft.com/office/drawing/2014/main" id="{BF027F55-7A2B-4AB0-A71F-A001ECFB3378}"/>
              </a:ext>
            </a:extLst>
          </p:cNvPr>
          <p:cNvPicPr>
            <a:picLocks noChangeAspect="1"/>
          </p:cNvPicPr>
          <p:nvPr/>
        </p:nvPicPr>
        <p:blipFill>
          <a:blip r:embed="rId2"/>
          <a:stretch>
            <a:fillRect/>
          </a:stretch>
        </p:blipFill>
        <p:spPr>
          <a:xfrm>
            <a:off x="417942" y="965902"/>
            <a:ext cx="6080053" cy="4557712"/>
          </a:xfrm>
          <a:prstGeom prst="rect">
            <a:avLst/>
          </a:prstGeom>
        </p:spPr>
      </p:pic>
    </p:spTree>
    <p:extLst>
      <p:ext uri="{BB962C8B-B14F-4D97-AF65-F5344CB8AC3E}">
        <p14:creationId xmlns:p14="http://schemas.microsoft.com/office/powerpoint/2010/main" val="37969247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Summary:</a:t>
            </a:r>
            <a:br>
              <a:rPr lang="en-US" altLang="en-US" sz="3200" dirty="0"/>
            </a:br>
            <a:r>
              <a:rPr lang="en-US" altLang="en-US" sz="3200" dirty="0"/>
              <a:t>Proposed Merge &amp; Diverge Methods</a:t>
            </a:r>
          </a:p>
        </p:txBody>
      </p:sp>
      <p:sp>
        <p:nvSpPr>
          <p:cNvPr id="3" name="Content Placeholder 2">
            <a:extLst>
              <a:ext uri="{FF2B5EF4-FFF2-40B4-BE49-F238E27FC236}">
                <a16:creationId xmlns:a16="http://schemas.microsoft.com/office/drawing/2014/main" id="{8B8523CA-8950-4765-8313-2AEB2FAB4381}"/>
              </a:ext>
            </a:extLst>
          </p:cNvPr>
          <p:cNvSpPr>
            <a:spLocks noGrp="1"/>
          </p:cNvSpPr>
          <p:nvPr>
            <p:ph idx="1"/>
          </p:nvPr>
        </p:nvSpPr>
        <p:spPr>
          <a:xfrm>
            <a:off x="202018" y="1104634"/>
            <a:ext cx="8541289" cy="3977729"/>
          </a:xfrm>
        </p:spPr>
        <p:txBody>
          <a:bodyPr>
            <a:normAutofit lnSpcReduction="10000"/>
          </a:bodyPr>
          <a:lstStyle/>
          <a:p>
            <a:pPr eaLnBrk="1" hangingPunct="1">
              <a:defRPr/>
            </a:pPr>
            <a:r>
              <a:rPr lang="en-US" dirty="0"/>
              <a:t>Better speed and capacity predictions than current HCM model</a:t>
            </a:r>
          </a:p>
          <a:p>
            <a:pPr eaLnBrk="1" hangingPunct="1">
              <a:defRPr/>
            </a:pPr>
            <a:r>
              <a:rPr lang="en-US" dirty="0"/>
              <a:t>Simpler model (no look-up tables and multiple conditions) </a:t>
            </a:r>
          </a:p>
          <a:p>
            <a:pPr eaLnBrk="1" hangingPunct="1">
              <a:defRPr/>
            </a:pPr>
            <a:r>
              <a:rPr lang="en-US" dirty="0"/>
              <a:t>Consistent with fundamental speed–flow relationships</a:t>
            </a:r>
          </a:p>
          <a:p>
            <a:pPr eaLnBrk="1" hangingPunct="1">
              <a:defRPr/>
            </a:pPr>
            <a:r>
              <a:rPr lang="en-US" dirty="0"/>
              <a:t>Merge &amp; diverge capacities lower than current HCM</a:t>
            </a:r>
          </a:p>
          <a:p>
            <a:pPr eaLnBrk="1" hangingPunct="1">
              <a:defRPr/>
            </a:pPr>
            <a:r>
              <a:rPr lang="en-US" dirty="0"/>
              <a:t>Density at capacity reduced to 35 pc/mi/ln</a:t>
            </a:r>
          </a:p>
          <a:p>
            <a:pPr lvl="1" eaLnBrk="1" hangingPunct="1">
              <a:defRPr/>
            </a:pPr>
            <a:endParaRPr lang="en-US" dirty="0"/>
          </a:p>
          <a:p>
            <a:pPr marL="0" indent="0">
              <a:lnSpc>
                <a:spcPct val="90000"/>
              </a:lnSpc>
              <a:buNone/>
              <a:defRPr/>
            </a:pPr>
            <a:endParaRPr lang="en-US" altLang="en-US" sz="2000" dirty="0">
              <a:sym typeface="Mathematica3" pitchFamily="2" charset="2"/>
            </a:endParaRPr>
          </a:p>
          <a:p>
            <a:pPr eaLnBrk="1" hangingPunct="1">
              <a:defRPr/>
            </a:pPr>
            <a:endParaRPr lang="en-US" dirty="0"/>
          </a:p>
        </p:txBody>
      </p:sp>
    </p:spTree>
    <p:extLst>
      <p:ext uri="{BB962C8B-B14F-4D97-AF65-F5344CB8AC3E}">
        <p14:creationId xmlns:p14="http://schemas.microsoft.com/office/powerpoint/2010/main" val="150809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sky, road, way&#10;&#10;Description automatically generated">
            <a:extLst>
              <a:ext uri="{FF2B5EF4-FFF2-40B4-BE49-F238E27FC236}">
                <a16:creationId xmlns:a16="http://schemas.microsoft.com/office/drawing/2014/main" id="{DADFB183-7D0E-4DB9-B456-96D229C037F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9769" b="-18582"/>
          <a:stretch/>
        </p:blipFill>
        <p:spPr>
          <a:xfrm>
            <a:off x="762000" y="881227"/>
            <a:ext cx="7620000" cy="5075681"/>
          </a:xfrm>
          <a:prstGeom prst="rect">
            <a:avLst/>
          </a:prstGeom>
        </p:spPr>
      </p:pic>
      <p:sp>
        <p:nvSpPr>
          <p:cNvPr id="33" name="Rectangle 32"/>
          <p:cNvSpPr/>
          <p:nvPr/>
        </p:nvSpPr>
        <p:spPr>
          <a:xfrm>
            <a:off x="0" y="0"/>
            <a:ext cx="9144000" cy="914400"/>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34" name="Straight Connector 33"/>
          <p:cNvCxnSpPr/>
          <p:nvPr/>
        </p:nvCxnSpPr>
        <p:spPr>
          <a:xfrm>
            <a:off x="0" y="707496"/>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itle 1"/>
          <p:cNvSpPr txBox="1">
            <a:spLocks/>
          </p:cNvSpPr>
          <p:nvPr/>
        </p:nvSpPr>
        <p:spPr>
          <a:xfrm>
            <a:off x="931069" y="3198647"/>
            <a:ext cx="7772400" cy="1225021"/>
          </a:xfrm>
          <a:prstGeom prst="rect">
            <a:avLst/>
          </a:prstGeom>
        </p:spPr>
        <p:txBody>
          <a:bodyPr anchor="b">
            <a:noAutofit/>
          </a:bodyPr>
          <a:lstStyle>
            <a:lvl1pPr algn="l" defTabSz="914400" rtl="0" eaLnBrk="1" latinLnBrk="0" hangingPunct="1">
              <a:spcBef>
                <a:spcPct val="0"/>
              </a:spcBef>
              <a:buNone/>
              <a:defRPr sz="4400" b="1" kern="1200" cap="all" baseline="0">
                <a:solidFill>
                  <a:schemeClr val="bg2"/>
                </a:solidFill>
                <a:effectLst>
                  <a:outerShdw blurRad="38100" dist="38100" dir="2700000" algn="tl">
                    <a:srgbClr val="000000">
                      <a:alpha val="43137"/>
                    </a:srgbClr>
                  </a:outerShdw>
                </a:effectLst>
                <a:latin typeface="Arial Black" panose="020B0A04020102020204" pitchFamily="34" charset="0"/>
                <a:ea typeface="+mj-ea"/>
                <a:cs typeface="+mj-cs"/>
              </a:defRPr>
            </a:lvl1pPr>
          </a:lstStyle>
          <a:p>
            <a:pPr>
              <a:lnSpc>
                <a:spcPts val="4400"/>
              </a:lnSpc>
            </a:pPr>
            <a:r>
              <a:rPr lang="en-US" dirty="0"/>
              <a:t>Merge &amp; Diverge Case Studies</a:t>
            </a:r>
          </a:p>
        </p:txBody>
      </p:sp>
      <p:sp>
        <p:nvSpPr>
          <p:cNvPr id="38" name="Rectangle 37"/>
          <p:cNvSpPr/>
          <p:nvPr/>
        </p:nvSpPr>
        <p:spPr>
          <a:xfrm>
            <a:off x="0" y="4232274"/>
            <a:ext cx="9144000" cy="1482726"/>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39" name="Freeform 20"/>
          <p:cNvSpPr>
            <a:spLocks/>
          </p:cNvSpPr>
          <p:nvPr/>
        </p:nvSpPr>
        <p:spPr bwMode="auto">
          <a:xfrm>
            <a:off x="5188624" y="5073799"/>
            <a:ext cx="3974671" cy="673100"/>
          </a:xfrm>
          <a:custGeom>
            <a:avLst/>
            <a:gdLst>
              <a:gd name="T0" fmla="*/ 3562 w 3562"/>
              <a:gd name="T1" fmla="*/ 424 h 424"/>
              <a:gd name="T2" fmla="*/ 3562 w 3562"/>
              <a:gd name="T3" fmla="*/ 0 h 424"/>
              <a:gd name="T4" fmla="*/ 178 w 3562"/>
              <a:gd name="T5" fmla="*/ 0 h 424"/>
              <a:gd name="T6" fmla="*/ 0 w 3562"/>
              <a:gd name="T7" fmla="*/ 424 h 424"/>
              <a:gd name="T8" fmla="*/ 3562 w 3562"/>
              <a:gd name="T9" fmla="*/ 424 h 424"/>
              <a:gd name="connsiteX0" fmla="*/ 10000 w 10162"/>
              <a:gd name="connsiteY0" fmla="*/ 10000 h 11358"/>
              <a:gd name="connsiteX1" fmla="*/ 10000 w 10162"/>
              <a:gd name="connsiteY1" fmla="*/ 0 h 11358"/>
              <a:gd name="connsiteX2" fmla="*/ 500 w 10162"/>
              <a:gd name="connsiteY2" fmla="*/ 0 h 11358"/>
              <a:gd name="connsiteX3" fmla="*/ 0 w 10162"/>
              <a:gd name="connsiteY3" fmla="*/ 10000 h 11358"/>
              <a:gd name="connsiteX4" fmla="*/ 10162 w 10162"/>
              <a:gd name="connsiteY4" fmla="*/ 11358 h 11358"/>
              <a:gd name="connsiteX0" fmla="*/ 10000 w 10000"/>
              <a:gd name="connsiteY0" fmla="*/ 10000 h 10000"/>
              <a:gd name="connsiteX1" fmla="*/ 10000 w 10000"/>
              <a:gd name="connsiteY1" fmla="*/ 0 h 10000"/>
              <a:gd name="connsiteX2" fmla="*/ 500 w 10000"/>
              <a:gd name="connsiteY2" fmla="*/ 0 h 10000"/>
              <a:gd name="connsiteX3" fmla="*/ 0 w 10000"/>
              <a:gd name="connsiteY3" fmla="*/ 10000 h 10000"/>
              <a:gd name="connsiteX0" fmla="*/ 10000 w 10000"/>
              <a:gd name="connsiteY0" fmla="*/ 0 h 10000"/>
              <a:gd name="connsiteX1" fmla="*/ 500 w 10000"/>
              <a:gd name="connsiteY1" fmla="*/ 0 h 10000"/>
              <a:gd name="connsiteX2" fmla="*/ 0 w 10000"/>
              <a:gd name="connsiteY2" fmla="*/ 10000 h 10000"/>
              <a:gd name="connsiteX0" fmla="*/ 7029 w 7029"/>
              <a:gd name="connsiteY0" fmla="*/ 0 h 10000"/>
              <a:gd name="connsiteX1" fmla="*/ 500 w 7029"/>
              <a:gd name="connsiteY1" fmla="*/ 0 h 10000"/>
              <a:gd name="connsiteX2" fmla="*/ 0 w 7029"/>
              <a:gd name="connsiteY2" fmla="*/ 10000 h 10000"/>
            </a:gdLst>
            <a:ahLst/>
            <a:cxnLst>
              <a:cxn ang="0">
                <a:pos x="connsiteX0" y="connsiteY0"/>
              </a:cxn>
              <a:cxn ang="0">
                <a:pos x="connsiteX1" y="connsiteY1"/>
              </a:cxn>
              <a:cxn ang="0">
                <a:pos x="connsiteX2" y="connsiteY2"/>
              </a:cxn>
            </a:cxnLst>
            <a:rect l="l" t="t" r="r" b="b"/>
            <a:pathLst>
              <a:path w="7029" h="10000">
                <a:moveTo>
                  <a:pt x="7029" y="0"/>
                </a:moveTo>
                <a:lnTo>
                  <a:pt x="500" y="0"/>
                </a:lnTo>
                <a:cubicBezTo>
                  <a:pt x="333" y="3333"/>
                  <a:pt x="167" y="6667"/>
                  <a:pt x="0" y="10000"/>
                </a:cubicBezTo>
              </a:path>
            </a:pathLst>
          </a:custGeom>
          <a:noFill/>
          <a:ln w="12700">
            <a:solidFill>
              <a:srgbClr val="33839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Box 11">
            <a:extLst>
              <a:ext uri="{FF2B5EF4-FFF2-40B4-BE49-F238E27FC236}">
                <a16:creationId xmlns:a16="http://schemas.microsoft.com/office/drawing/2014/main" id="{EFE2D288-5A6C-4B18-8291-AD0F185A5D79}"/>
              </a:ext>
            </a:extLst>
          </p:cNvPr>
          <p:cNvSpPr txBox="1"/>
          <p:nvPr/>
        </p:nvSpPr>
        <p:spPr>
          <a:xfrm rot="16200000">
            <a:off x="6709443" y="2433099"/>
            <a:ext cx="3545681" cy="230832"/>
          </a:xfrm>
          <a:prstGeom prst="rect">
            <a:avLst/>
          </a:prstGeom>
          <a:noFill/>
        </p:spPr>
        <p:txBody>
          <a:bodyPr wrap="square" rtlCol="0">
            <a:spAutoFit/>
          </a:bodyPr>
          <a:lstStyle/>
          <a:p>
            <a:r>
              <a:rPr lang="en-US" sz="900" dirty="0"/>
              <a:t>Jimmy Emerson / CC BY-NC-ND 2.0</a:t>
            </a:r>
          </a:p>
        </p:txBody>
      </p:sp>
    </p:spTree>
    <p:extLst>
      <p:ext uri="{BB962C8B-B14F-4D97-AF65-F5344CB8AC3E}">
        <p14:creationId xmlns:p14="http://schemas.microsoft.com/office/powerpoint/2010/main" val="13093150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Spreadsheet Tool Demonstration</a:t>
            </a:r>
          </a:p>
        </p:txBody>
      </p:sp>
      <p:pic>
        <p:nvPicPr>
          <p:cNvPr id="3" name="Picture 2" descr="Graphical user interface, application, table, Excel&#10;&#10;Description automatically generated">
            <a:extLst>
              <a:ext uri="{FF2B5EF4-FFF2-40B4-BE49-F238E27FC236}">
                <a16:creationId xmlns:a16="http://schemas.microsoft.com/office/drawing/2014/main" id="{BF027F55-7A2B-4AB0-A71F-A001ECFB3378}"/>
              </a:ext>
            </a:extLst>
          </p:cNvPr>
          <p:cNvPicPr>
            <a:picLocks noChangeAspect="1"/>
          </p:cNvPicPr>
          <p:nvPr/>
        </p:nvPicPr>
        <p:blipFill>
          <a:blip r:embed="rId2"/>
          <a:stretch>
            <a:fillRect/>
          </a:stretch>
        </p:blipFill>
        <p:spPr>
          <a:xfrm>
            <a:off x="417942" y="965902"/>
            <a:ext cx="6080053" cy="4557712"/>
          </a:xfrm>
          <a:prstGeom prst="rect">
            <a:avLst/>
          </a:prstGeom>
        </p:spPr>
      </p:pic>
    </p:spTree>
    <p:extLst>
      <p:ext uri="{BB962C8B-B14F-4D97-AF65-F5344CB8AC3E}">
        <p14:creationId xmlns:p14="http://schemas.microsoft.com/office/powerpoint/2010/main" val="90817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Glossary Definition</a:t>
            </a:r>
          </a:p>
        </p:txBody>
      </p:sp>
      <p:sp>
        <p:nvSpPr>
          <p:cNvPr id="3" name="Content Placeholder 2"/>
          <p:cNvSpPr>
            <a:spLocks noGrp="1"/>
          </p:cNvSpPr>
          <p:nvPr>
            <p:ph idx="1"/>
          </p:nvPr>
        </p:nvSpPr>
        <p:spPr>
          <a:xfrm>
            <a:off x="202019" y="1104634"/>
            <a:ext cx="5486400" cy="3977729"/>
          </a:xfrm>
        </p:spPr>
        <p:txBody>
          <a:bodyPr/>
          <a:lstStyle/>
          <a:p>
            <a:r>
              <a:rPr lang="en-US" dirty="0"/>
              <a:t>The maximum sustainable hourly flow rate at which persons or vehicles </a:t>
            </a:r>
            <a:r>
              <a:rPr lang="en-US" dirty="0">
                <a:solidFill>
                  <a:srgbClr val="FF0000"/>
                </a:solidFill>
              </a:rPr>
              <a:t>reasonably can be expected </a:t>
            </a:r>
            <a:r>
              <a:rPr lang="en-US" dirty="0"/>
              <a:t>to traverse a point or a uniform section of a lane or roadway during a given time period under prevailing roadway, environmental, traffic, and control conditions</a:t>
            </a:r>
          </a:p>
        </p:txBody>
      </p:sp>
    </p:spTree>
    <p:extLst>
      <p:ext uri="{BB962C8B-B14F-4D97-AF65-F5344CB8AC3E}">
        <p14:creationId xmlns:p14="http://schemas.microsoft.com/office/powerpoint/2010/main" val="9796696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BB534-A546-45C8-B181-2AD49F90085A}"/>
              </a:ext>
            </a:extLst>
          </p:cNvPr>
          <p:cNvSpPr>
            <a:spLocks noGrp="1"/>
          </p:cNvSpPr>
          <p:nvPr>
            <p:ph type="title"/>
          </p:nvPr>
        </p:nvSpPr>
        <p:spPr/>
        <p:txBody>
          <a:bodyPr>
            <a:normAutofit/>
          </a:bodyPr>
          <a:lstStyle/>
          <a:p>
            <a:r>
              <a:rPr lang="en-US" sz="3200" dirty="0"/>
              <a:t>Simple Merge Site</a:t>
            </a:r>
          </a:p>
        </p:txBody>
      </p:sp>
      <p:graphicFrame>
        <p:nvGraphicFramePr>
          <p:cNvPr id="4" name="Table 3">
            <a:extLst>
              <a:ext uri="{FF2B5EF4-FFF2-40B4-BE49-F238E27FC236}">
                <a16:creationId xmlns:a16="http://schemas.microsoft.com/office/drawing/2014/main" id="{7019B86C-8112-40E0-A19E-D18470E50292}"/>
              </a:ext>
            </a:extLst>
          </p:cNvPr>
          <p:cNvGraphicFramePr>
            <a:graphicFrameLocks noGrp="1"/>
          </p:cNvGraphicFramePr>
          <p:nvPr/>
        </p:nvGraphicFramePr>
        <p:xfrm>
          <a:off x="297427" y="952500"/>
          <a:ext cx="7789298" cy="2591442"/>
        </p:xfrm>
        <a:graphic>
          <a:graphicData uri="http://schemas.openxmlformats.org/drawingml/2006/table">
            <a:tbl>
              <a:tblPr firstRow="1" firstCol="1" bandRow="1"/>
              <a:tblGrid>
                <a:gridCol w="3967868">
                  <a:extLst>
                    <a:ext uri="{9D8B030D-6E8A-4147-A177-3AD203B41FA5}">
                      <a16:colId xmlns:a16="http://schemas.microsoft.com/office/drawing/2014/main" val="2439190717"/>
                    </a:ext>
                  </a:extLst>
                </a:gridCol>
                <a:gridCol w="3821430">
                  <a:extLst>
                    <a:ext uri="{9D8B030D-6E8A-4147-A177-3AD203B41FA5}">
                      <a16:colId xmlns:a16="http://schemas.microsoft.com/office/drawing/2014/main" val="408331532"/>
                    </a:ext>
                  </a:extLst>
                </a:gridCol>
              </a:tblGrid>
              <a:tr h="129889">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Segment Type: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Simple Merge</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ts val="1600"/>
                        </a:lnSpc>
                        <a:spcBef>
                          <a:spcPts val="0"/>
                        </a:spcBef>
                        <a:spcAft>
                          <a:spcPts val="0"/>
                        </a:spcAft>
                        <a:buClrTx/>
                        <a:buSzTx/>
                        <a:buFontTx/>
                        <a:buNone/>
                        <a:tabLst/>
                        <a:defRPr/>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LC</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RR</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20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5544882"/>
                  </a:ext>
                </a:extLst>
              </a:tr>
              <a:tr h="129889">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Coordinates: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43.028908, -88.146834</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WL</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8682674"/>
                  </a:ext>
                </a:extLst>
              </a:tr>
              <a:tr h="129889">
                <a:tc>
                  <a:txBody>
                    <a:bodyPr/>
                    <a:lstStyle/>
                    <a:p>
                      <a:pPr marL="0" marR="0" algn="l">
                        <a:lnSpc>
                          <a:spcPts val="1600"/>
                        </a:lnSpc>
                        <a:spcBef>
                          <a:spcPts val="0"/>
                        </a:spcBef>
                        <a:spcAft>
                          <a:spcPts val="0"/>
                        </a:spcAft>
                      </a:pPr>
                      <a:r>
                        <a:rPr lang="en-US"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State: </a:t>
                      </a:r>
                      <a:r>
                        <a:rPr lang="en-US" sz="1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WI</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dirty="0" err="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a:t>
                      </a:r>
                      <a:r>
                        <a:rPr lang="en-US" sz="1000" baseline="-25000" dirty="0" err="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0649609"/>
                  </a:ext>
                </a:extLst>
              </a:tr>
              <a:tr h="129889">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City: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Brookfield</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AADT (mainline):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132,500</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063985"/>
                  </a:ext>
                </a:extLst>
              </a:tr>
              <a:tr h="129889">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Area Type: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Non-rural</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Posted Speed Limit: 7</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0 mph</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8944542"/>
                  </a:ext>
                </a:extLst>
              </a:tr>
              <a:tr h="129889">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Route Name: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I-94</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Truck Percentage: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10.00%</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4757419"/>
                  </a:ext>
                </a:extLst>
              </a:tr>
              <a:tr h="129889">
                <a:tc>
                  <a:txBody>
                    <a:bodyPr/>
                    <a:lstStyle/>
                    <a:p>
                      <a:pPr marL="0" marR="0" algn="l">
                        <a:lnSpc>
                          <a:spcPts val="1600"/>
                        </a:lnSpc>
                        <a:spcBef>
                          <a:spcPts val="0"/>
                        </a:spcBef>
                        <a:spcAft>
                          <a:spcPts val="0"/>
                        </a:spcAft>
                      </a:pPr>
                      <a:r>
                        <a:rPr lang="en-US"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Data Source: </a:t>
                      </a:r>
                      <a:r>
                        <a:rPr lang="en-US" sz="1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WIDOT</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Grade/Terrain Type: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-0.56%/</a:t>
                      </a: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Level</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7718409"/>
                  </a:ext>
                </a:extLst>
              </a:tr>
              <a:tr h="129889">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Detector #: </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Interchange Type: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Simple</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8386547"/>
                  </a:ext>
                </a:extLst>
              </a:tr>
              <a:tr h="129889">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Direction: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Eastbound</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Date: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01/01/2019 - 12/31/2019</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6632307"/>
                  </a:ext>
                </a:extLst>
              </a:tr>
              <a:tr h="129889">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Number of Mainline Lanes: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Sample Size: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33,574 observations</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0656690"/>
                  </a:ext>
                </a:extLst>
              </a:tr>
              <a:tr h="129889">
                <a:tc>
                  <a:txBody>
                    <a:bodyPr/>
                    <a:lstStyle/>
                    <a:p>
                      <a:pPr marL="0" marR="0" algn="l">
                        <a:lnSpc>
                          <a:spcPts val="1600"/>
                        </a:lnSpc>
                        <a:spcBef>
                          <a:spcPts val="0"/>
                        </a:spcBef>
                        <a:spcAft>
                          <a:spcPts val="0"/>
                        </a:spcAft>
                      </a:pPr>
                      <a:r>
                        <a:rPr lang="en-US" sz="1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Number of On-Ramp/ Off-Ramp Lanes: </a:t>
                      </a:r>
                      <a:r>
                        <a:rPr lang="en-US" sz="1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n/a</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Breakdowns: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224</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42682"/>
                  </a:ext>
                </a:extLst>
              </a:tr>
              <a:tr h="129889">
                <a:tc>
                  <a:txBody>
                    <a:bodyPr/>
                    <a:lstStyle/>
                    <a:p>
                      <a:pPr marL="0" marR="0" algn="l">
                        <a:lnSpc>
                          <a:spcPts val="1600"/>
                        </a:lnSpc>
                        <a:spcBef>
                          <a:spcPts val="0"/>
                        </a:spcBef>
                        <a:spcAft>
                          <a:spcPts val="0"/>
                        </a:spcAft>
                      </a:pPr>
                      <a:r>
                        <a:rPr lang="en-US" sz="1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Acceleration/ Deceleration Lane Length: </a:t>
                      </a:r>
                      <a:r>
                        <a:rPr lang="en-US" sz="1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1065 feet/ n/a</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Weibull Distribution Alpha: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2,422</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6195043"/>
                  </a:ext>
                </a:extLst>
              </a:tr>
              <a:tr h="129889">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LC</a:t>
                      </a:r>
                      <a:r>
                        <a:rPr lang="en-US" sz="1000" baseline="-25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RF</a:t>
                      </a: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Weibull Distribution Beta: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6.5</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7051890"/>
                  </a:ext>
                </a:extLst>
              </a:tr>
              <a:tr h="129889">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LC</a:t>
                      </a:r>
                      <a:r>
                        <a:rPr lang="en-US" sz="1000" baseline="-25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FR</a:t>
                      </a: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Free flow speed: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70 mph</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6865324"/>
                  </a:ext>
                </a:extLst>
              </a:tr>
            </a:tbl>
          </a:graphicData>
        </a:graphic>
      </p:graphicFrame>
      <p:pic>
        <p:nvPicPr>
          <p:cNvPr id="5" name="Picture 4">
            <a:extLst>
              <a:ext uri="{FF2B5EF4-FFF2-40B4-BE49-F238E27FC236}">
                <a16:creationId xmlns:a16="http://schemas.microsoft.com/office/drawing/2014/main" id="{63DC2573-3A72-4FF8-BBB9-7EA3324A89A1}"/>
              </a:ext>
            </a:extLst>
          </p:cNvPr>
          <p:cNvPicPr/>
          <p:nvPr/>
        </p:nvPicPr>
        <p:blipFill rotWithShape="1">
          <a:blip r:embed="rId2">
            <a:extLst>
              <a:ext uri="{28A0092B-C50C-407E-A947-70E740481C1C}">
                <a14:useLocalDpi xmlns:a14="http://schemas.microsoft.com/office/drawing/2010/main" val="0"/>
              </a:ext>
            </a:extLst>
          </a:blip>
          <a:srcRect t="17227" b="12111"/>
          <a:stretch/>
        </p:blipFill>
        <p:spPr>
          <a:xfrm>
            <a:off x="297427" y="3720209"/>
            <a:ext cx="3598009" cy="1931149"/>
          </a:xfrm>
          <a:prstGeom prst="rect">
            <a:avLst/>
          </a:prstGeom>
        </p:spPr>
      </p:pic>
      <p:pic>
        <p:nvPicPr>
          <p:cNvPr id="6" name="Picture 5">
            <a:extLst>
              <a:ext uri="{FF2B5EF4-FFF2-40B4-BE49-F238E27FC236}">
                <a16:creationId xmlns:a16="http://schemas.microsoft.com/office/drawing/2014/main" id="{C89D1F27-85DF-4EF4-BEE8-7638FC924C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2602" y="3720209"/>
            <a:ext cx="4014123" cy="1931149"/>
          </a:xfrm>
          <a:prstGeom prst="rect">
            <a:avLst/>
          </a:prstGeom>
        </p:spPr>
      </p:pic>
      <p:sp>
        <p:nvSpPr>
          <p:cNvPr id="7" name="Text Box 20">
            <a:extLst>
              <a:ext uri="{FF2B5EF4-FFF2-40B4-BE49-F238E27FC236}">
                <a16:creationId xmlns:a16="http://schemas.microsoft.com/office/drawing/2014/main" id="{87D43891-E1AB-487D-9EE0-3EEBC0EB388D}"/>
              </a:ext>
            </a:extLst>
          </p:cNvPr>
          <p:cNvSpPr txBox="1"/>
          <p:nvPr/>
        </p:nvSpPr>
        <p:spPr>
          <a:xfrm>
            <a:off x="297427" y="5432283"/>
            <a:ext cx="1244600" cy="228600"/>
          </a:xfrm>
          <a:prstGeom prst="rect">
            <a:avLst/>
          </a:prstGeom>
          <a:solidFill>
            <a:schemeClr val="lt1"/>
          </a:solid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a:lnSpc>
                <a:spcPts val="1600"/>
              </a:lnSpc>
              <a:spcBef>
                <a:spcPts val="0"/>
              </a:spcBef>
              <a:spcAft>
                <a:spcPts val="0"/>
              </a:spcAft>
            </a:pPr>
            <a:r>
              <a:rPr lang="en-US" sz="800" b="1"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rPr>
              <a:t>Map Data ©2020 Google</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8" name="Text Box 20">
            <a:extLst>
              <a:ext uri="{FF2B5EF4-FFF2-40B4-BE49-F238E27FC236}">
                <a16:creationId xmlns:a16="http://schemas.microsoft.com/office/drawing/2014/main" id="{E9F66DD0-EA01-408B-B92F-162A555826E3}"/>
              </a:ext>
            </a:extLst>
          </p:cNvPr>
          <p:cNvSpPr txBox="1"/>
          <p:nvPr/>
        </p:nvSpPr>
        <p:spPr>
          <a:xfrm>
            <a:off x="4072602" y="5428364"/>
            <a:ext cx="1244600" cy="228600"/>
          </a:xfrm>
          <a:prstGeom prst="rect">
            <a:avLst/>
          </a:prstGeom>
          <a:solidFill>
            <a:schemeClr val="lt1"/>
          </a:solid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a:lnSpc>
                <a:spcPts val="1600"/>
              </a:lnSpc>
              <a:spcBef>
                <a:spcPts val="0"/>
              </a:spcBef>
              <a:spcAft>
                <a:spcPts val="0"/>
              </a:spcAft>
            </a:pPr>
            <a:r>
              <a:rPr lang="en-US" sz="800" b="1"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rPr>
              <a:t>Map Data ©2020 Google</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D01A57DD-4715-4F6C-B0B5-850BF4C47552}"/>
              </a:ext>
            </a:extLst>
          </p:cNvPr>
          <p:cNvPicPr>
            <a:picLocks noChangeAspect="1"/>
          </p:cNvPicPr>
          <p:nvPr/>
        </p:nvPicPr>
        <p:blipFill>
          <a:blip r:embed="rId4"/>
          <a:stretch>
            <a:fillRect/>
          </a:stretch>
        </p:blipFill>
        <p:spPr>
          <a:xfrm>
            <a:off x="5648325" y="191386"/>
            <a:ext cx="3314921" cy="737139"/>
          </a:xfrm>
          <a:prstGeom prst="rect">
            <a:avLst/>
          </a:prstGeom>
        </p:spPr>
      </p:pic>
    </p:spTree>
    <p:extLst>
      <p:ext uri="{BB962C8B-B14F-4D97-AF65-F5344CB8AC3E}">
        <p14:creationId xmlns:p14="http://schemas.microsoft.com/office/powerpoint/2010/main" val="28430567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10701-8535-420E-98E4-291009F199EE}"/>
              </a:ext>
            </a:extLst>
          </p:cNvPr>
          <p:cNvSpPr>
            <a:spLocks noGrp="1"/>
          </p:cNvSpPr>
          <p:nvPr>
            <p:ph type="title"/>
          </p:nvPr>
        </p:nvSpPr>
        <p:spPr/>
        <p:txBody>
          <a:bodyPr>
            <a:normAutofit/>
          </a:bodyPr>
          <a:lstStyle/>
          <a:p>
            <a:r>
              <a:rPr lang="en-US" sz="3200" dirty="0"/>
              <a:t>Simple Merge : Sensor Data</a:t>
            </a:r>
          </a:p>
        </p:txBody>
      </p:sp>
      <p:pic>
        <p:nvPicPr>
          <p:cNvPr id="5" name="Picture 4" descr="Chart, scatter chart&#10;&#10;Description automatically generated">
            <a:extLst>
              <a:ext uri="{FF2B5EF4-FFF2-40B4-BE49-F238E27FC236}">
                <a16:creationId xmlns:a16="http://schemas.microsoft.com/office/drawing/2014/main" id="{3FDCE0A6-65E0-4427-A944-F8AC10497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968" y="1111746"/>
            <a:ext cx="7661005" cy="4419811"/>
          </a:xfrm>
          <a:prstGeom prst="rect">
            <a:avLst/>
          </a:prstGeom>
        </p:spPr>
      </p:pic>
      <p:pic>
        <p:nvPicPr>
          <p:cNvPr id="8" name="Picture 7">
            <a:extLst>
              <a:ext uri="{FF2B5EF4-FFF2-40B4-BE49-F238E27FC236}">
                <a16:creationId xmlns:a16="http://schemas.microsoft.com/office/drawing/2014/main" id="{228919D2-8B52-457A-B41A-371AF398BAAE}"/>
              </a:ext>
            </a:extLst>
          </p:cNvPr>
          <p:cNvPicPr>
            <a:picLocks noChangeAspect="1"/>
          </p:cNvPicPr>
          <p:nvPr/>
        </p:nvPicPr>
        <p:blipFill>
          <a:blip r:embed="rId3"/>
          <a:stretch>
            <a:fillRect/>
          </a:stretch>
        </p:blipFill>
        <p:spPr>
          <a:xfrm>
            <a:off x="5648325" y="191386"/>
            <a:ext cx="3314921" cy="737139"/>
          </a:xfrm>
          <a:prstGeom prst="rect">
            <a:avLst/>
          </a:prstGeom>
        </p:spPr>
      </p:pic>
    </p:spTree>
    <p:extLst>
      <p:ext uri="{BB962C8B-B14F-4D97-AF65-F5344CB8AC3E}">
        <p14:creationId xmlns:p14="http://schemas.microsoft.com/office/powerpoint/2010/main" val="2777636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10701-8535-420E-98E4-291009F199EE}"/>
              </a:ext>
            </a:extLst>
          </p:cNvPr>
          <p:cNvSpPr>
            <a:spLocks noGrp="1"/>
          </p:cNvSpPr>
          <p:nvPr>
            <p:ph type="title"/>
          </p:nvPr>
        </p:nvSpPr>
        <p:spPr/>
        <p:txBody>
          <a:bodyPr>
            <a:normAutofit/>
          </a:bodyPr>
          <a:lstStyle/>
          <a:p>
            <a:r>
              <a:rPr lang="en-US" sz="3200" dirty="0"/>
              <a:t>Simple Merge : Analysis</a:t>
            </a:r>
          </a:p>
        </p:txBody>
      </p:sp>
      <p:pic>
        <p:nvPicPr>
          <p:cNvPr id="4" name="Picture 3" descr="Chart, line chart&#10;&#10;Description automatically generated">
            <a:extLst>
              <a:ext uri="{FF2B5EF4-FFF2-40B4-BE49-F238E27FC236}">
                <a16:creationId xmlns:a16="http://schemas.microsoft.com/office/drawing/2014/main" id="{90AC9259-FE14-4ABA-8E92-D7BAAF84A9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6006" y="1111747"/>
            <a:ext cx="3657600" cy="2149386"/>
          </a:xfrm>
          <a:prstGeom prst="rect">
            <a:avLst/>
          </a:prstGeom>
        </p:spPr>
      </p:pic>
      <p:pic>
        <p:nvPicPr>
          <p:cNvPr id="5" name="Picture 4" descr="Chart, scatter chart&#10;&#10;Description automatically generated">
            <a:extLst>
              <a:ext uri="{FF2B5EF4-FFF2-40B4-BE49-F238E27FC236}">
                <a16:creationId xmlns:a16="http://schemas.microsoft.com/office/drawing/2014/main" id="{3FDCE0A6-65E0-4427-A944-F8AC104972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69" y="1111747"/>
            <a:ext cx="3657600" cy="2110154"/>
          </a:xfrm>
          <a:prstGeom prst="rect">
            <a:avLst/>
          </a:prstGeom>
        </p:spPr>
      </p:pic>
      <p:pic>
        <p:nvPicPr>
          <p:cNvPr id="6" name="Picture 5" descr="Chart, line chart&#10;&#10;Description automatically generated">
            <a:extLst>
              <a:ext uri="{FF2B5EF4-FFF2-40B4-BE49-F238E27FC236}">
                <a16:creationId xmlns:a16="http://schemas.microsoft.com/office/drawing/2014/main" id="{241C2641-A8DF-4980-A247-ACDB725E93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6006" y="3528560"/>
            <a:ext cx="3657600" cy="1995054"/>
          </a:xfrm>
          <a:prstGeom prst="rect">
            <a:avLst/>
          </a:prstGeom>
        </p:spPr>
      </p:pic>
      <p:pic>
        <p:nvPicPr>
          <p:cNvPr id="7" name="Picture 6" descr="Chart, histogram&#10;&#10;Description automatically generated">
            <a:extLst>
              <a:ext uri="{FF2B5EF4-FFF2-40B4-BE49-F238E27FC236}">
                <a16:creationId xmlns:a16="http://schemas.microsoft.com/office/drawing/2014/main" id="{278E542C-0516-4878-90A7-238524D10D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969" y="3528560"/>
            <a:ext cx="3657600" cy="1995054"/>
          </a:xfrm>
          <a:prstGeom prst="rect">
            <a:avLst/>
          </a:prstGeom>
        </p:spPr>
      </p:pic>
      <p:pic>
        <p:nvPicPr>
          <p:cNvPr id="8" name="Picture 7">
            <a:extLst>
              <a:ext uri="{FF2B5EF4-FFF2-40B4-BE49-F238E27FC236}">
                <a16:creationId xmlns:a16="http://schemas.microsoft.com/office/drawing/2014/main" id="{228919D2-8B52-457A-B41A-371AF398BAAE}"/>
              </a:ext>
            </a:extLst>
          </p:cNvPr>
          <p:cNvPicPr>
            <a:picLocks noChangeAspect="1"/>
          </p:cNvPicPr>
          <p:nvPr/>
        </p:nvPicPr>
        <p:blipFill>
          <a:blip r:embed="rId6"/>
          <a:stretch>
            <a:fillRect/>
          </a:stretch>
        </p:blipFill>
        <p:spPr>
          <a:xfrm>
            <a:off x="5648325" y="191386"/>
            <a:ext cx="3314921" cy="737139"/>
          </a:xfrm>
          <a:prstGeom prst="rect">
            <a:avLst/>
          </a:prstGeom>
        </p:spPr>
      </p:pic>
    </p:spTree>
    <p:extLst>
      <p:ext uri="{BB962C8B-B14F-4D97-AF65-F5344CB8AC3E}">
        <p14:creationId xmlns:p14="http://schemas.microsoft.com/office/powerpoint/2010/main" val="29880795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F00B4-D939-451A-89AD-A902CD1540E9}"/>
              </a:ext>
            </a:extLst>
          </p:cNvPr>
          <p:cNvSpPr>
            <a:spLocks noGrp="1"/>
          </p:cNvSpPr>
          <p:nvPr>
            <p:ph type="title"/>
          </p:nvPr>
        </p:nvSpPr>
        <p:spPr/>
        <p:txBody>
          <a:bodyPr/>
          <a:lstStyle/>
          <a:p>
            <a:r>
              <a:rPr lang="en-US" dirty="0"/>
              <a:t>On your own – Merge Example</a:t>
            </a:r>
          </a:p>
        </p:txBody>
      </p:sp>
      <p:sp>
        <p:nvSpPr>
          <p:cNvPr id="3" name="Content Placeholder 2">
            <a:extLst>
              <a:ext uri="{FF2B5EF4-FFF2-40B4-BE49-F238E27FC236}">
                <a16:creationId xmlns:a16="http://schemas.microsoft.com/office/drawing/2014/main" id="{E802007F-56CF-4A60-AA32-AE7B69F56680}"/>
              </a:ext>
            </a:extLst>
          </p:cNvPr>
          <p:cNvSpPr>
            <a:spLocks noGrp="1"/>
          </p:cNvSpPr>
          <p:nvPr>
            <p:ph idx="1"/>
          </p:nvPr>
        </p:nvSpPr>
        <p:spPr/>
        <p:txBody>
          <a:bodyPr>
            <a:normAutofit/>
          </a:bodyPr>
          <a:lstStyle/>
          <a:p>
            <a:r>
              <a:rPr lang="en-US" sz="2400" dirty="0"/>
              <a:t>Mainline Flow = 3,275 </a:t>
            </a:r>
            <a:r>
              <a:rPr lang="en-US" sz="2400" dirty="0" err="1"/>
              <a:t>vph</a:t>
            </a:r>
            <a:endParaRPr lang="en-US" sz="2400" dirty="0"/>
          </a:p>
          <a:p>
            <a:r>
              <a:rPr lang="en-US" sz="2400" dirty="0"/>
              <a:t>On-Ramp Flow = 1,227 </a:t>
            </a:r>
            <a:r>
              <a:rPr lang="en-US" sz="2400" dirty="0" err="1"/>
              <a:t>vph</a:t>
            </a:r>
            <a:endParaRPr lang="en-US" sz="2400" dirty="0"/>
          </a:p>
          <a:p>
            <a:r>
              <a:rPr lang="en-US" sz="2400" dirty="0"/>
              <a:t>Free-Flow Speed = 70 mi/h</a:t>
            </a:r>
          </a:p>
          <a:p>
            <a:r>
              <a:rPr lang="en-US" sz="2400" dirty="0"/>
              <a:t>Ramp FFS = 35 mi/h</a:t>
            </a:r>
          </a:p>
          <a:p>
            <a:r>
              <a:rPr lang="en-US" sz="2400" dirty="0"/>
              <a:t>10% Heavy Vehicles (PCE=2)</a:t>
            </a:r>
          </a:p>
          <a:p>
            <a:r>
              <a:rPr lang="en-US" sz="2400" dirty="0"/>
              <a:t>Geometry as shown below</a:t>
            </a:r>
          </a:p>
        </p:txBody>
      </p:sp>
      <p:pic>
        <p:nvPicPr>
          <p:cNvPr id="4" name="Picture 3">
            <a:extLst>
              <a:ext uri="{FF2B5EF4-FFF2-40B4-BE49-F238E27FC236}">
                <a16:creationId xmlns:a16="http://schemas.microsoft.com/office/drawing/2014/main" id="{E9EE2989-4979-4683-8319-1388EC41EC5C}"/>
              </a:ext>
            </a:extLst>
          </p:cNvPr>
          <p:cNvPicPr>
            <a:picLocks noChangeAspect="1"/>
          </p:cNvPicPr>
          <p:nvPr/>
        </p:nvPicPr>
        <p:blipFill>
          <a:blip r:embed="rId2"/>
          <a:stretch>
            <a:fillRect/>
          </a:stretch>
        </p:blipFill>
        <p:spPr>
          <a:xfrm>
            <a:off x="292791" y="3882157"/>
            <a:ext cx="5397338" cy="1200206"/>
          </a:xfrm>
          <a:prstGeom prst="rect">
            <a:avLst/>
          </a:prstGeom>
        </p:spPr>
      </p:pic>
    </p:spTree>
    <p:extLst>
      <p:ext uri="{BB962C8B-B14F-4D97-AF65-F5344CB8AC3E}">
        <p14:creationId xmlns:p14="http://schemas.microsoft.com/office/powerpoint/2010/main" val="16539774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6C98-8D5B-40C3-8883-E087263A7FB6}"/>
              </a:ext>
            </a:extLst>
          </p:cNvPr>
          <p:cNvSpPr>
            <a:spLocks noGrp="1"/>
          </p:cNvSpPr>
          <p:nvPr>
            <p:ph type="title"/>
          </p:nvPr>
        </p:nvSpPr>
        <p:spPr/>
        <p:txBody>
          <a:bodyPr/>
          <a:lstStyle/>
          <a:p>
            <a:r>
              <a:rPr lang="en-US" dirty="0"/>
              <a:t>Simple Merge - Results</a:t>
            </a:r>
          </a:p>
        </p:txBody>
      </p:sp>
      <p:pic>
        <p:nvPicPr>
          <p:cNvPr id="4" name="Content Placeholder 3" descr="Graphical user interface, table, Excel&#10;&#10;Description automatically generated">
            <a:extLst>
              <a:ext uri="{FF2B5EF4-FFF2-40B4-BE49-F238E27FC236}">
                <a16:creationId xmlns:a16="http://schemas.microsoft.com/office/drawing/2014/main" id="{C0A956A4-AF0F-4ED6-8951-D42F61C511AD}"/>
              </a:ext>
            </a:extLst>
          </p:cNvPr>
          <p:cNvPicPr>
            <a:picLocks noGrp="1" noChangeAspect="1"/>
          </p:cNvPicPr>
          <p:nvPr>
            <p:ph idx="1"/>
          </p:nvPr>
        </p:nvPicPr>
        <p:blipFill>
          <a:blip r:embed="rId2"/>
          <a:stretch>
            <a:fillRect/>
          </a:stretch>
        </p:blipFill>
        <p:spPr>
          <a:xfrm>
            <a:off x="1036320" y="1104899"/>
            <a:ext cx="6347401" cy="4505179"/>
          </a:xfrm>
          <a:prstGeom prst="rect">
            <a:avLst/>
          </a:prstGeom>
        </p:spPr>
      </p:pic>
    </p:spTree>
    <p:extLst>
      <p:ext uri="{BB962C8B-B14F-4D97-AF65-F5344CB8AC3E}">
        <p14:creationId xmlns:p14="http://schemas.microsoft.com/office/powerpoint/2010/main" val="42271551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D889D-5AEA-4BCE-BA2B-AF6603918DF3}"/>
              </a:ext>
            </a:extLst>
          </p:cNvPr>
          <p:cNvSpPr>
            <a:spLocks noGrp="1"/>
          </p:cNvSpPr>
          <p:nvPr>
            <p:ph type="title"/>
          </p:nvPr>
        </p:nvSpPr>
        <p:spPr/>
        <p:txBody>
          <a:bodyPr>
            <a:normAutofit/>
          </a:bodyPr>
          <a:lstStyle/>
          <a:p>
            <a:r>
              <a:rPr lang="en-US" sz="3200" dirty="0"/>
              <a:t>Simple Merge: Results</a:t>
            </a:r>
          </a:p>
        </p:txBody>
      </p:sp>
      <p:graphicFrame>
        <p:nvGraphicFramePr>
          <p:cNvPr id="4" name="Table 3">
            <a:extLst>
              <a:ext uri="{FF2B5EF4-FFF2-40B4-BE49-F238E27FC236}">
                <a16:creationId xmlns:a16="http://schemas.microsoft.com/office/drawing/2014/main" id="{605A14E1-0750-431B-8FA5-59AA1059DCBF}"/>
              </a:ext>
            </a:extLst>
          </p:cNvPr>
          <p:cNvGraphicFramePr>
            <a:graphicFrameLocks noGrp="1"/>
          </p:cNvGraphicFramePr>
          <p:nvPr/>
        </p:nvGraphicFramePr>
        <p:xfrm>
          <a:off x="2706603" y="1219200"/>
          <a:ext cx="5951619" cy="1185704"/>
        </p:xfrm>
        <a:graphic>
          <a:graphicData uri="http://schemas.openxmlformats.org/drawingml/2006/table">
            <a:tbl>
              <a:tblPr/>
              <a:tblGrid>
                <a:gridCol w="959193">
                  <a:extLst>
                    <a:ext uri="{9D8B030D-6E8A-4147-A177-3AD203B41FA5}">
                      <a16:colId xmlns:a16="http://schemas.microsoft.com/office/drawing/2014/main" val="318969445"/>
                    </a:ext>
                  </a:extLst>
                </a:gridCol>
                <a:gridCol w="554714">
                  <a:extLst>
                    <a:ext uri="{9D8B030D-6E8A-4147-A177-3AD203B41FA5}">
                      <a16:colId xmlns:a16="http://schemas.microsoft.com/office/drawing/2014/main" val="3726281250"/>
                    </a:ext>
                  </a:extLst>
                </a:gridCol>
                <a:gridCol w="554714">
                  <a:extLst>
                    <a:ext uri="{9D8B030D-6E8A-4147-A177-3AD203B41FA5}">
                      <a16:colId xmlns:a16="http://schemas.microsoft.com/office/drawing/2014/main" val="2382558875"/>
                    </a:ext>
                  </a:extLst>
                </a:gridCol>
                <a:gridCol w="554714">
                  <a:extLst>
                    <a:ext uri="{9D8B030D-6E8A-4147-A177-3AD203B41FA5}">
                      <a16:colId xmlns:a16="http://schemas.microsoft.com/office/drawing/2014/main" val="2990588423"/>
                    </a:ext>
                  </a:extLst>
                </a:gridCol>
                <a:gridCol w="554714">
                  <a:extLst>
                    <a:ext uri="{9D8B030D-6E8A-4147-A177-3AD203B41FA5}">
                      <a16:colId xmlns:a16="http://schemas.microsoft.com/office/drawing/2014/main" val="1099033535"/>
                    </a:ext>
                  </a:extLst>
                </a:gridCol>
                <a:gridCol w="554714">
                  <a:extLst>
                    <a:ext uri="{9D8B030D-6E8A-4147-A177-3AD203B41FA5}">
                      <a16:colId xmlns:a16="http://schemas.microsoft.com/office/drawing/2014/main" val="3857152283"/>
                    </a:ext>
                  </a:extLst>
                </a:gridCol>
                <a:gridCol w="554714">
                  <a:extLst>
                    <a:ext uri="{9D8B030D-6E8A-4147-A177-3AD203B41FA5}">
                      <a16:colId xmlns:a16="http://schemas.microsoft.com/office/drawing/2014/main" val="1346960451"/>
                    </a:ext>
                  </a:extLst>
                </a:gridCol>
                <a:gridCol w="554714">
                  <a:extLst>
                    <a:ext uri="{9D8B030D-6E8A-4147-A177-3AD203B41FA5}">
                      <a16:colId xmlns:a16="http://schemas.microsoft.com/office/drawing/2014/main" val="4139184875"/>
                    </a:ext>
                  </a:extLst>
                </a:gridCol>
                <a:gridCol w="554714">
                  <a:extLst>
                    <a:ext uri="{9D8B030D-6E8A-4147-A177-3AD203B41FA5}">
                      <a16:colId xmlns:a16="http://schemas.microsoft.com/office/drawing/2014/main" val="3252970559"/>
                    </a:ext>
                  </a:extLst>
                </a:gridCol>
                <a:gridCol w="554714">
                  <a:extLst>
                    <a:ext uri="{9D8B030D-6E8A-4147-A177-3AD203B41FA5}">
                      <a16:colId xmlns:a16="http://schemas.microsoft.com/office/drawing/2014/main" val="887102117"/>
                    </a:ext>
                  </a:extLst>
                </a:gridCol>
              </a:tblGrid>
              <a:tr h="172708">
                <a:tc>
                  <a:txBody>
                    <a:bodyPr/>
                    <a:lstStyle/>
                    <a:p>
                      <a:pPr algn="ctr" fontAlgn="ctr"/>
                      <a:r>
                        <a:rPr lang="en-US" sz="1000" b="0" i="0" u="none" strike="noStrike">
                          <a:solidFill>
                            <a:srgbClr val="000000"/>
                          </a:solidFill>
                          <a:effectLst/>
                          <a:latin typeface="+mn-lt"/>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4">
                  <a:txBody>
                    <a:bodyPr/>
                    <a:lstStyle/>
                    <a:p>
                      <a:pPr algn="ctr" fontAlgn="ctr"/>
                      <a:r>
                        <a:rPr lang="en-US" sz="1000" b="0" i="0" u="none" strike="noStrike">
                          <a:solidFill>
                            <a:srgbClr val="000000"/>
                          </a:solidFill>
                          <a:effectLst/>
                          <a:latin typeface="+mn-lt"/>
                        </a:rPr>
                        <a:t>Observed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fontAlgn="ctr"/>
                      <a:r>
                        <a:rPr lang="en-US" sz="1000" b="0" i="0" u="none" strike="noStrike">
                          <a:solidFill>
                            <a:srgbClr val="000000"/>
                          </a:solidFill>
                          <a:effectLst/>
                          <a:latin typeface="+mn-lt"/>
                        </a:rPr>
                        <a:t>HCM6 Capacity (pcphpl)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fontAlgn="ctr"/>
                      <a:r>
                        <a:rPr lang="en-US" sz="1000" b="0" i="0" u="none" strike="noStrike">
                          <a:solidFill>
                            <a:srgbClr val="000000"/>
                          </a:solidFill>
                          <a:effectLst/>
                          <a:latin typeface="+mn-lt"/>
                        </a:rPr>
                        <a:t>NCHRP 07-26 Results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90001773"/>
                  </a:ext>
                </a:extLst>
              </a:tr>
              <a:tr h="838628">
                <a:tc>
                  <a:txBody>
                    <a:bodyPr/>
                    <a:lstStyle/>
                    <a:p>
                      <a:pPr algn="ctr" fontAlgn="ctr"/>
                      <a:r>
                        <a:rPr lang="en-US" sz="1000" b="0" i="0" u="none" strike="noStrike">
                          <a:solidFill>
                            <a:srgbClr val="000000"/>
                          </a:solidFill>
                          <a:effectLst/>
                          <a:latin typeface="+mn-lt"/>
                        </a:rPr>
                        <a:t>Analysis Hour</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PB Avg. Speed (mph)</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PB Avg. Vol (</a:t>
                      </a:r>
                      <a:r>
                        <a:rPr lang="en-US" sz="1000" b="0" i="0" u="none" strike="noStrike" dirty="0" err="1">
                          <a:solidFill>
                            <a:srgbClr val="000000"/>
                          </a:solidFill>
                          <a:effectLst/>
                          <a:latin typeface="+mn-lt"/>
                        </a:rPr>
                        <a:t>pcphpl</a:t>
                      </a:r>
                      <a:r>
                        <a:rPr lang="en-US" sz="1000" b="0" i="0" u="none" strike="noStrike" dirty="0">
                          <a:solidFill>
                            <a:srgbClr val="000000"/>
                          </a:solidFill>
                          <a:effectLst/>
                          <a:latin typeface="+mn-lt"/>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FFS (mph)</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Capacity (pcphpl)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effectLst/>
                          <a:latin typeface="+mn-lt"/>
                        </a:rPr>
                        <a:t>Capacity (pcphpl)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v/c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Space Mean Speed (mph)</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Density (pc/mi/ln)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7492835"/>
                  </a:ext>
                </a:extLst>
              </a:tr>
              <a:tr h="174368">
                <a:tc>
                  <a:txBody>
                    <a:bodyPr/>
                    <a:lstStyle/>
                    <a:p>
                      <a:pPr algn="ctr" fontAlgn="ctr"/>
                      <a:r>
                        <a:rPr lang="en-US" sz="1000" b="0" i="0" u="none" strike="noStrike" dirty="0">
                          <a:solidFill>
                            <a:srgbClr val="000000"/>
                          </a:solidFill>
                          <a:effectLst/>
                          <a:latin typeface="+mn-lt"/>
                        </a:rPr>
                        <a:t>6:00-7:00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59.8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1,501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1,831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2,400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1,955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0.845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61.7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26.8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6231752"/>
                  </a:ext>
                </a:extLst>
              </a:tr>
            </a:tbl>
          </a:graphicData>
        </a:graphic>
      </p:graphicFrame>
      <p:pic>
        <p:nvPicPr>
          <p:cNvPr id="5" name="Picture 4" descr="Chart, scatter chart&#10;&#10;Description automatically generated">
            <a:hlinkClick r:id="rId2" action="ppaction://hlinkfile"/>
            <a:extLst>
              <a:ext uri="{FF2B5EF4-FFF2-40B4-BE49-F238E27FC236}">
                <a16:creationId xmlns:a16="http://schemas.microsoft.com/office/drawing/2014/main" id="{6AB368A3-DF3B-4984-9323-3573DBE87458}"/>
              </a:ext>
            </a:extLst>
          </p:cNvPr>
          <p:cNvPicPr>
            <a:picLocks noChangeAspect="1"/>
          </p:cNvPicPr>
          <p:nvPr/>
        </p:nvPicPr>
        <p:blipFill>
          <a:blip r:embed="rId3"/>
          <a:stretch>
            <a:fillRect/>
          </a:stretch>
        </p:blipFill>
        <p:spPr>
          <a:xfrm>
            <a:off x="0" y="923521"/>
            <a:ext cx="2577235" cy="4791479"/>
          </a:xfrm>
          <a:prstGeom prst="rect">
            <a:avLst/>
          </a:prstGeom>
        </p:spPr>
      </p:pic>
      <p:sp>
        <p:nvSpPr>
          <p:cNvPr id="10" name="TextBox 9">
            <a:extLst>
              <a:ext uri="{FF2B5EF4-FFF2-40B4-BE49-F238E27FC236}">
                <a16:creationId xmlns:a16="http://schemas.microsoft.com/office/drawing/2014/main" id="{D8193507-843A-48A0-8DFC-6294847773BB}"/>
              </a:ext>
            </a:extLst>
          </p:cNvPr>
          <p:cNvSpPr txBox="1"/>
          <p:nvPr/>
        </p:nvSpPr>
        <p:spPr>
          <a:xfrm>
            <a:off x="2706603" y="2412811"/>
            <a:ext cx="2819400" cy="215444"/>
          </a:xfrm>
          <a:prstGeom prst="rect">
            <a:avLst/>
          </a:prstGeom>
          <a:noFill/>
        </p:spPr>
        <p:txBody>
          <a:bodyPr wrap="square" rtlCol="0">
            <a:spAutoFit/>
          </a:bodyPr>
          <a:lstStyle/>
          <a:p>
            <a:r>
              <a:rPr lang="en-US" sz="800" dirty="0"/>
              <a:t>PB = pre-breakdown</a:t>
            </a:r>
          </a:p>
        </p:txBody>
      </p:sp>
      <p:pic>
        <p:nvPicPr>
          <p:cNvPr id="7" name="Picture 6">
            <a:extLst>
              <a:ext uri="{FF2B5EF4-FFF2-40B4-BE49-F238E27FC236}">
                <a16:creationId xmlns:a16="http://schemas.microsoft.com/office/drawing/2014/main" id="{E01A80BD-78E3-49BD-83E8-90F45092CA73}"/>
              </a:ext>
            </a:extLst>
          </p:cNvPr>
          <p:cNvPicPr>
            <a:picLocks noChangeAspect="1"/>
          </p:cNvPicPr>
          <p:nvPr/>
        </p:nvPicPr>
        <p:blipFill>
          <a:blip r:embed="rId4"/>
          <a:stretch>
            <a:fillRect/>
          </a:stretch>
        </p:blipFill>
        <p:spPr>
          <a:xfrm>
            <a:off x="5648325" y="191386"/>
            <a:ext cx="3314921" cy="737139"/>
          </a:xfrm>
          <a:prstGeom prst="rect">
            <a:avLst/>
          </a:prstGeom>
        </p:spPr>
      </p:pic>
      <p:pic>
        <p:nvPicPr>
          <p:cNvPr id="8" name="Picture 7" descr="Graphical user interface, table, Excel&#10;&#10;Description automatically generated">
            <a:extLst>
              <a:ext uri="{FF2B5EF4-FFF2-40B4-BE49-F238E27FC236}">
                <a16:creationId xmlns:a16="http://schemas.microsoft.com/office/drawing/2014/main" id="{5DBE4D41-4C6E-4371-A5A6-4367CD31127C}"/>
              </a:ext>
            </a:extLst>
          </p:cNvPr>
          <p:cNvPicPr>
            <a:picLocks noChangeAspect="1"/>
          </p:cNvPicPr>
          <p:nvPr/>
        </p:nvPicPr>
        <p:blipFill rotWithShape="1">
          <a:blip r:embed="rId5"/>
          <a:srcRect l="53602" t="51999" r="591" b="2882"/>
          <a:stretch/>
        </p:blipFill>
        <p:spPr>
          <a:xfrm>
            <a:off x="2850080" y="2743200"/>
            <a:ext cx="4068880" cy="2844624"/>
          </a:xfrm>
          <a:prstGeom prst="rect">
            <a:avLst/>
          </a:prstGeom>
        </p:spPr>
      </p:pic>
    </p:spTree>
    <p:extLst>
      <p:ext uri="{BB962C8B-B14F-4D97-AF65-F5344CB8AC3E}">
        <p14:creationId xmlns:p14="http://schemas.microsoft.com/office/powerpoint/2010/main" val="20629891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13635F1-A51E-417C-9375-3D1A5657ECB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754811" y="4060118"/>
            <a:ext cx="4331914" cy="1591240"/>
          </a:xfrm>
          <a:prstGeom prst="rect">
            <a:avLst/>
          </a:prstGeom>
        </p:spPr>
      </p:pic>
      <p:pic>
        <p:nvPicPr>
          <p:cNvPr id="10" name="Picture 9">
            <a:extLst>
              <a:ext uri="{FF2B5EF4-FFF2-40B4-BE49-F238E27FC236}">
                <a16:creationId xmlns:a16="http://schemas.microsoft.com/office/drawing/2014/main" id="{7865F036-2BC8-4D26-BF71-435DE4D032BE}"/>
              </a:ext>
            </a:extLst>
          </p:cNvPr>
          <p:cNvPicPr/>
          <p:nvPr/>
        </p:nvPicPr>
        <p:blipFill rotWithShape="1">
          <a:blip r:embed="rId3">
            <a:extLst>
              <a:ext uri="{28A0092B-C50C-407E-A947-70E740481C1C}">
                <a14:useLocalDpi xmlns:a14="http://schemas.microsoft.com/office/drawing/2010/main" val="0"/>
              </a:ext>
            </a:extLst>
          </a:blip>
          <a:srcRect t="3657" b="25680"/>
          <a:stretch/>
        </p:blipFill>
        <p:spPr>
          <a:xfrm>
            <a:off x="297427" y="3720208"/>
            <a:ext cx="3207946" cy="1931150"/>
          </a:xfrm>
          <a:prstGeom prst="rect">
            <a:avLst/>
          </a:prstGeom>
        </p:spPr>
      </p:pic>
      <p:sp>
        <p:nvSpPr>
          <p:cNvPr id="2" name="Title 1">
            <a:extLst>
              <a:ext uri="{FF2B5EF4-FFF2-40B4-BE49-F238E27FC236}">
                <a16:creationId xmlns:a16="http://schemas.microsoft.com/office/drawing/2014/main" id="{D38BB534-A546-45C8-B181-2AD49F90085A}"/>
              </a:ext>
            </a:extLst>
          </p:cNvPr>
          <p:cNvSpPr>
            <a:spLocks noGrp="1"/>
          </p:cNvSpPr>
          <p:nvPr>
            <p:ph type="title"/>
          </p:nvPr>
        </p:nvSpPr>
        <p:spPr/>
        <p:txBody>
          <a:bodyPr>
            <a:normAutofit/>
          </a:bodyPr>
          <a:lstStyle/>
          <a:p>
            <a:r>
              <a:rPr lang="en-US" sz="3200" dirty="0"/>
              <a:t>Simple Diverge Site</a:t>
            </a:r>
          </a:p>
        </p:txBody>
      </p:sp>
      <p:sp>
        <p:nvSpPr>
          <p:cNvPr id="7" name="Text Box 20">
            <a:extLst>
              <a:ext uri="{FF2B5EF4-FFF2-40B4-BE49-F238E27FC236}">
                <a16:creationId xmlns:a16="http://schemas.microsoft.com/office/drawing/2014/main" id="{87D43891-E1AB-487D-9EE0-3EEBC0EB388D}"/>
              </a:ext>
            </a:extLst>
          </p:cNvPr>
          <p:cNvSpPr txBox="1"/>
          <p:nvPr/>
        </p:nvSpPr>
        <p:spPr>
          <a:xfrm>
            <a:off x="297427" y="5432283"/>
            <a:ext cx="1244600" cy="228600"/>
          </a:xfrm>
          <a:prstGeom prst="rect">
            <a:avLst/>
          </a:prstGeom>
          <a:solidFill>
            <a:schemeClr val="lt1"/>
          </a:solid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a:lnSpc>
                <a:spcPts val="1600"/>
              </a:lnSpc>
              <a:spcBef>
                <a:spcPts val="0"/>
              </a:spcBef>
              <a:spcAft>
                <a:spcPts val="0"/>
              </a:spcAft>
            </a:pPr>
            <a:r>
              <a:rPr lang="en-US" sz="800" b="1"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rPr>
              <a:t>Map Data ©2020 Google</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8" name="Text Box 20">
            <a:extLst>
              <a:ext uri="{FF2B5EF4-FFF2-40B4-BE49-F238E27FC236}">
                <a16:creationId xmlns:a16="http://schemas.microsoft.com/office/drawing/2014/main" id="{E9F66DD0-EA01-408B-B92F-162A555826E3}"/>
              </a:ext>
            </a:extLst>
          </p:cNvPr>
          <p:cNvSpPr txBox="1"/>
          <p:nvPr/>
        </p:nvSpPr>
        <p:spPr>
          <a:xfrm>
            <a:off x="3758277" y="5428364"/>
            <a:ext cx="1244600" cy="228600"/>
          </a:xfrm>
          <a:prstGeom prst="rect">
            <a:avLst/>
          </a:prstGeom>
          <a:solidFill>
            <a:schemeClr val="lt1"/>
          </a:solid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a:lnSpc>
                <a:spcPts val="1600"/>
              </a:lnSpc>
              <a:spcBef>
                <a:spcPts val="0"/>
              </a:spcBef>
              <a:spcAft>
                <a:spcPts val="0"/>
              </a:spcAft>
            </a:pPr>
            <a:r>
              <a:rPr lang="en-US" sz="800" b="1"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rPr>
              <a:t>Map Data ©2020 Google</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9" name="Table 8">
            <a:extLst>
              <a:ext uri="{FF2B5EF4-FFF2-40B4-BE49-F238E27FC236}">
                <a16:creationId xmlns:a16="http://schemas.microsoft.com/office/drawing/2014/main" id="{4E03ED76-7471-4070-935C-E8D35167A633}"/>
              </a:ext>
            </a:extLst>
          </p:cNvPr>
          <p:cNvGraphicFramePr>
            <a:graphicFrameLocks noGrp="1"/>
          </p:cNvGraphicFramePr>
          <p:nvPr/>
        </p:nvGraphicFramePr>
        <p:xfrm>
          <a:off x="297427" y="952500"/>
          <a:ext cx="7789298" cy="2591442"/>
        </p:xfrm>
        <a:graphic>
          <a:graphicData uri="http://schemas.openxmlformats.org/drawingml/2006/table">
            <a:tbl>
              <a:tblPr firstRow="1" firstCol="1" bandRow="1"/>
              <a:tblGrid>
                <a:gridCol w="3967868">
                  <a:extLst>
                    <a:ext uri="{9D8B030D-6E8A-4147-A177-3AD203B41FA5}">
                      <a16:colId xmlns:a16="http://schemas.microsoft.com/office/drawing/2014/main" val="2439190717"/>
                    </a:ext>
                  </a:extLst>
                </a:gridCol>
                <a:gridCol w="3821430">
                  <a:extLst>
                    <a:ext uri="{9D8B030D-6E8A-4147-A177-3AD203B41FA5}">
                      <a16:colId xmlns:a16="http://schemas.microsoft.com/office/drawing/2014/main" val="408331532"/>
                    </a:ext>
                  </a:extLst>
                </a:gridCol>
              </a:tblGrid>
              <a:tr h="166742">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Segment Type: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Simple Diverge</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ts val="1600"/>
                        </a:lnSpc>
                        <a:spcBef>
                          <a:spcPts val="0"/>
                        </a:spcBef>
                        <a:spcAft>
                          <a:spcPts val="0"/>
                        </a:spcAft>
                        <a:buClrTx/>
                        <a:buSzTx/>
                        <a:buFontTx/>
                        <a:buNone/>
                        <a:tabLst/>
                        <a:defRPr/>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LC</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RR</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20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5544882"/>
                  </a:ext>
                </a:extLst>
              </a:tr>
              <a:tr h="166742">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Coordinates: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43.169556, -87.915500</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en-US" sz="1000" baseline="-25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WL</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8682674"/>
                  </a:ext>
                </a:extLst>
              </a:tr>
              <a:tr h="166742">
                <a:tc>
                  <a:txBody>
                    <a:bodyPr/>
                    <a:lstStyle/>
                    <a:p>
                      <a:pPr marL="0" marR="0" algn="l">
                        <a:lnSpc>
                          <a:spcPts val="1600"/>
                        </a:lnSpc>
                        <a:spcBef>
                          <a:spcPts val="0"/>
                        </a:spcBef>
                        <a:spcAft>
                          <a:spcPts val="0"/>
                        </a:spcAft>
                      </a:pPr>
                      <a:r>
                        <a:rPr lang="en-US"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State: </a:t>
                      </a:r>
                      <a:r>
                        <a:rPr lang="en-US" sz="1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WI</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a:t>
                      </a:r>
                      <a:r>
                        <a:rPr lang="en-US" sz="1000" baseline="-25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L</a:t>
                      </a:r>
                      <a:r>
                        <a:rPr lang="en-US" sz="1000" baseline="-25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0649609"/>
                  </a:ext>
                </a:extLst>
              </a:tr>
              <a:tr h="166742">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City: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Fox Point</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AADT (mainline):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97,395</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063985"/>
                  </a:ext>
                </a:extLst>
              </a:tr>
              <a:tr h="166742">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Area Type: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Non-rural</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Posted Speed Limit: 55</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mph</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8944542"/>
                  </a:ext>
                </a:extLst>
              </a:tr>
              <a:tr h="166742">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Route Name: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I-43</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Truck Percentage: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7.68%</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4757419"/>
                  </a:ext>
                </a:extLst>
              </a:tr>
              <a:tr h="166742">
                <a:tc>
                  <a:txBody>
                    <a:bodyPr/>
                    <a:lstStyle/>
                    <a:p>
                      <a:pPr marL="0" marR="0" algn="l">
                        <a:lnSpc>
                          <a:spcPts val="1600"/>
                        </a:lnSpc>
                        <a:spcBef>
                          <a:spcPts val="0"/>
                        </a:spcBef>
                        <a:spcAft>
                          <a:spcPts val="0"/>
                        </a:spcAft>
                      </a:pPr>
                      <a:r>
                        <a:rPr lang="en-US" sz="1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Data Source: </a:t>
                      </a:r>
                      <a:r>
                        <a:rPr lang="en-US" sz="1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WIDOT</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Grade/Terrain Type: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-0.34%/</a:t>
                      </a: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Level</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7718409"/>
                  </a:ext>
                </a:extLst>
              </a:tr>
              <a:tr h="166742">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Detector #: </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Interchange Type: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Full-Clover Leaf</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8386547"/>
                  </a:ext>
                </a:extLst>
              </a:tr>
              <a:tr h="166742">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Direction: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Northbound</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Date: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06/01/2019 - 10/31/2019</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6632307"/>
                  </a:ext>
                </a:extLst>
              </a:tr>
              <a:tr h="166742">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Number of Mainline Lanes: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Sample Size: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14,376 observations</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0656690"/>
                  </a:ext>
                </a:extLst>
              </a:tr>
              <a:tr h="166742">
                <a:tc>
                  <a:txBody>
                    <a:bodyPr/>
                    <a:lstStyle/>
                    <a:p>
                      <a:pPr marL="0" marR="0" algn="l">
                        <a:lnSpc>
                          <a:spcPts val="1600"/>
                        </a:lnSpc>
                        <a:spcBef>
                          <a:spcPts val="0"/>
                        </a:spcBef>
                        <a:spcAft>
                          <a:spcPts val="0"/>
                        </a:spcAft>
                      </a:pPr>
                      <a:r>
                        <a:rPr lang="en-US"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Number of On-Ramp/ Off-Ramp Lanes: </a:t>
                      </a:r>
                      <a:r>
                        <a:rPr lang="en-US" sz="1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 / 1</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Breakdowns: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55</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42682"/>
                  </a:ext>
                </a:extLst>
              </a:tr>
              <a:tr h="166742">
                <a:tc>
                  <a:txBody>
                    <a:bodyPr/>
                    <a:lstStyle/>
                    <a:p>
                      <a:pPr marL="0" marR="0" algn="l">
                        <a:lnSpc>
                          <a:spcPts val="1600"/>
                        </a:lnSpc>
                        <a:spcBef>
                          <a:spcPts val="0"/>
                        </a:spcBef>
                        <a:spcAft>
                          <a:spcPts val="0"/>
                        </a:spcAft>
                      </a:pPr>
                      <a:r>
                        <a:rPr lang="en-US"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Acceleration/ Deceleration Lane Length: </a:t>
                      </a:r>
                      <a:r>
                        <a:rPr lang="en-US" sz="1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 / 294 feet</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Weibull Distribution Alpha: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8,672</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6195043"/>
                  </a:ext>
                </a:extLst>
              </a:tr>
              <a:tr h="166742">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LC</a:t>
                      </a:r>
                      <a:r>
                        <a:rPr lang="en-US" sz="1000" baseline="-25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RF</a:t>
                      </a: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Weibull Distribution Beta: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2.8</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7051890"/>
                  </a:ext>
                </a:extLst>
              </a:tr>
              <a:tr h="166742">
                <a:tc>
                  <a:txBody>
                    <a:bodyPr/>
                    <a:lstStyle/>
                    <a:p>
                      <a:pPr marL="0" marR="0" algn="l">
                        <a:lnSpc>
                          <a:spcPts val="1600"/>
                        </a:lnSpc>
                        <a:spcBef>
                          <a:spcPts val="0"/>
                        </a:spcBef>
                        <a:spcAft>
                          <a:spcPts val="0"/>
                        </a:spcAft>
                      </a:pP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LC</a:t>
                      </a:r>
                      <a:r>
                        <a:rPr lang="en-US" sz="1000" baseline="-25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FR</a:t>
                      </a:r>
                      <a:r>
                        <a:rPr lang="en-US" sz="10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i="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n/a</a:t>
                      </a:r>
                      <a:endParaRPr lang="en-US" sz="115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ts val="1600"/>
                        </a:lnSpc>
                        <a:spcBef>
                          <a:spcPts val="0"/>
                        </a:spcBef>
                        <a:spcAft>
                          <a:spcPts val="0"/>
                        </a:spcAft>
                      </a:pPr>
                      <a:r>
                        <a:rPr lang="en-US" sz="10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Free flow speed: </a:t>
                      </a:r>
                      <a:r>
                        <a:rPr lang="en-US" sz="1000" i="1"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52.95 mph</a:t>
                      </a:r>
                      <a:endParaRPr lang="en-US" sz="1150" dirty="0">
                        <a:solidFill>
                          <a:srgbClr val="26262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6865324"/>
                  </a:ext>
                </a:extLst>
              </a:tr>
            </a:tbl>
          </a:graphicData>
        </a:graphic>
      </p:graphicFrame>
      <p:pic>
        <p:nvPicPr>
          <p:cNvPr id="3" name="Picture 2">
            <a:extLst>
              <a:ext uri="{FF2B5EF4-FFF2-40B4-BE49-F238E27FC236}">
                <a16:creationId xmlns:a16="http://schemas.microsoft.com/office/drawing/2014/main" id="{91DEBEDF-7E36-4081-A4E7-843DCAFC18CF}"/>
              </a:ext>
            </a:extLst>
          </p:cNvPr>
          <p:cNvPicPr>
            <a:picLocks noChangeAspect="1"/>
          </p:cNvPicPr>
          <p:nvPr/>
        </p:nvPicPr>
        <p:blipFill>
          <a:blip r:embed="rId4"/>
          <a:stretch>
            <a:fillRect/>
          </a:stretch>
        </p:blipFill>
        <p:spPr>
          <a:xfrm>
            <a:off x="6254681" y="63642"/>
            <a:ext cx="2803973" cy="883252"/>
          </a:xfrm>
          <a:prstGeom prst="rect">
            <a:avLst/>
          </a:prstGeom>
        </p:spPr>
      </p:pic>
    </p:spTree>
    <p:extLst>
      <p:ext uri="{BB962C8B-B14F-4D97-AF65-F5344CB8AC3E}">
        <p14:creationId xmlns:p14="http://schemas.microsoft.com/office/powerpoint/2010/main" val="17067482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10701-8535-420E-98E4-291009F199EE}"/>
              </a:ext>
            </a:extLst>
          </p:cNvPr>
          <p:cNvSpPr>
            <a:spLocks noGrp="1"/>
          </p:cNvSpPr>
          <p:nvPr>
            <p:ph type="title"/>
          </p:nvPr>
        </p:nvSpPr>
        <p:spPr/>
        <p:txBody>
          <a:bodyPr>
            <a:normAutofit/>
          </a:bodyPr>
          <a:lstStyle/>
          <a:p>
            <a:r>
              <a:rPr lang="en-US" sz="3200" dirty="0"/>
              <a:t>Simple Diverge: Sensor Data</a:t>
            </a:r>
          </a:p>
        </p:txBody>
      </p:sp>
      <p:pic>
        <p:nvPicPr>
          <p:cNvPr id="8" name="Picture 7" descr="Chart, scatter chart&#10;&#10;Description automatically generated">
            <a:extLst>
              <a:ext uri="{FF2B5EF4-FFF2-40B4-BE49-F238E27FC236}">
                <a16:creationId xmlns:a16="http://schemas.microsoft.com/office/drawing/2014/main" id="{401688A3-5B2A-42C9-B4BB-CA6D4CEA3F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209" y="1057272"/>
            <a:ext cx="7470420" cy="4309858"/>
          </a:xfrm>
          <a:prstGeom prst="rect">
            <a:avLst/>
          </a:prstGeom>
        </p:spPr>
      </p:pic>
      <p:pic>
        <p:nvPicPr>
          <p:cNvPr id="7" name="Picture 6">
            <a:extLst>
              <a:ext uri="{FF2B5EF4-FFF2-40B4-BE49-F238E27FC236}">
                <a16:creationId xmlns:a16="http://schemas.microsoft.com/office/drawing/2014/main" id="{71047E64-2A9B-4D86-B75D-1767138C9403}"/>
              </a:ext>
            </a:extLst>
          </p:cNvPr>
          <p:cNvPicPr>
            <a:picLocks noChangeAspect="1"/>
          </p:cNvPicPr>
          <p:nvPr/>
        </p:nvPicPr>
        <p:blipFill>
          <a:blip r:embed="rId3"/>
          <a:stretch>
            <a:fillRect/>
          </a:stretch>
        </p:blipFill>
        <p:spPr>
          <a:xfrm>
            <a:off x="6254681" y="63642"/>
            <a:ext cx="2803973" cy="883252"/>
          </a:xfrm>
          <a:prstGeom prst="rect">
            <a:avLst/>
          </a:prstGeom>
        </p:spPr>
      </p:pic>
    </p:spTree>
    <p:extLst>
      <p:ext uri="{BB962C8B-B14F-4D97-AF65-F5344CB8AC3E}">
        <p14:creationId xmlns:p14="http://schemas.microsoft.com/office/powerpoint/2010/main" val="214621565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10701-8535-420E-98E4-291009F199EE}"/>
              </a:ext>
            </a:extLst>
          </p:cNvPr>
          <p:cNvSpPr>
            <a:spLocks noGrp="1"/>
          </p:cNvSpPr>
          <p:nvPr>
            <p:ph type="title"/>
          </p:nvPr>
        </p:nvSpPr>
        <p:spPr/>
        <p:txBody>
          <a:bodyPr>
            <a:normAutofit/>
          </a:bodyPr>
          <a:lstStyle/>
          <a:p>
            <a:r>
              <a:rPr lang="en-US" sz="3200" dirty="0"/>
              <a:t>Simple Diverge: Analysis</a:t>
            </a:r>
          </a:p>
        </p:txBody>
      </p:sp>
      <p:pic>
        <p:nvPicPr>
          <p:cNvPr id="8" name="Picture 7" descr="Chart, scatter chart&#10;&#10;Description automatically generated">
            <a:extLst>
              <a:ext uri="{FF2B5EF4-FFF2-40B4-BE49-F238E27FC236}">
                <a16:creationId xmlns:a16="http://schemas.microsoft.com/office/drawing/2014/main" id="{401688A3-5B2A-42C9-B4BB-CA6D4CEA3F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209" y="1057272"/>
            <a:ext cx="3657600" cy="2110154"/>
          </a:xfrm>
          <a:prstGeom prst="rect">
            <a:avLst/>
          </a:prstGeom>
        </p:spPr>
      </p:pic>
      <p:pic>
        <p:nvPicPr>
          <p:cNvPr id="9" name="Picture 8" descr="Chart, line chart&#10;&#10;Description automatically generated">
            <a:extLst>
              <a:ext uri="{FF2B5EF4-FFF2-40B4-BE49-F238E27FC236}">
                <a16:creationId xmlns:a16="http://schemas.microsoft.com/office/drawing/2014/main" id="{F9C7C59E-536C-4E17-B6EE-EF8F68E901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6006" y="1057272"/>
            <a:ext cx="3657600" cy="2149386"/>
          </a:xfrm>
          <a:prstGeom prst="rect">
            <a:avLst/>
          </a:prstGeom>
        </p:spPr>
      </p:pic>
      <p:pic>
        <p:nvPicPr>
          <p:cNvPr id="10" name="Picture 9" descr="Chart, line chart&#10;&#10;Description automatically generated">
            <a:extLst>
              <a:ext uri="{FF2B5EF4-FFF2-40B4-BE49-F238E27FC236}">
                <a16:creationId xmlns:a16="http://schemas.microsoft.com/office/drawing/2014/main" id="{F046EC8B-3DAD-4864-80DB-8C9F2166C1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209" y="3528560"/>
            <a:ext cx="3657600" cy="1995054"/>
          </a:xfrm>
          <a:prstGeom prst="rect">
            <a:avLst/>
          </a:prstGeom>
        </p:spPr>
      </p:pic>
      <p:pic>
        <p:nvPicPr>
          <p:cNvPr id="11" name="Picture 10" descr="Chart, line chart&#10;&#10;Description automatically generated">
            <a:extLst>
              <a:ext uri="{FF2B5EF4-FFF2-40B4-BE49-F238E27FC236}">
                <a16:creationId xmlns:a16="http://schemas.microsoft.com/office/drawing/2014/main" id="{99E87BD2-4057-4B8D-9B03-718D54C2FC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6006" y="3528560"/>
            <a:ext cx="3657600" cy="1995054"/>
          </a:xfrm>
          <a:prstGeom prst="rect">
            <a:avLst/>
          </a:prstGeom>
        </p:spPr>
      </p:pic>
      <p:pic>
        <p:nvPicPr>
          <p:cNvPr id="7" name="Picture 6">
            <a:extLst>
              <a:ext uri="{FF2B5EF4-FFF2-40B4-BE49-F238E27FC236}">
                <a16:creationId xmlns:a16="http://schemas.microsoft.com/office/drawing/2014/main" id="{71047E64-2A9B-4D86-B75D-1767138C9403}"/>
              </a:ext>
            </a:extLst>
          </p:cNvPr>
          <p:cNvPicPr>
            <a:picLocks noChangeAspect="1"/>
          </p:cNvPicPr>
          <p:nvPr/>
        </p:nvPicPr>
        <p:blipFill>
          <a:blip r:embed="rId6"/>
          <a:stretch>
            <a:fillRect/>
          </a:stretch>
        </p:blipFill>
        <p:spPr>
          <a:xfrm>
            <a:off x="6254681" y="63642"/>
            <a:ext cx="2803973" cy="883252"/>
          </a:xfrm>
          <a:prstGeom prst="rect">
            <a:avLst/>
          </a:prstGeom>
        </p:spPr>
      </p:pic>
    </p:spTree>
    <p:extLst>
      <p:ext uri="{BB962C8B-B14F-4D97-AF65-F5344CB8AC3E}">
        <p14:creationId xmlns:p14="http://schemas.microsoft.com/office/powerpoint/2010/main" val="40790873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F00B4-D939-451A-89AD-A902CD1540E9}"/>
              </a:ext>
            </a:extLst>
          </p:cNvPr>
          <p:cNvSpPr>
            <a:spLocks noGrp="1"/>
          </p:cNvSpPr>
          <p:nvPr>
            <p:ph type="title"/>
          </p:nvPr>
        </p:nvSpPr>
        <p:spPr/>
        <p:txBody>
          <a:bodyPr/>
          <a:lstStyle/>
          <a:p>
            <a:r>
              <a:rPr lang="en-US" dirty="0"/>
              <a:t>On your own – Diverge Example</a:t>
            </a:r>
          </a:p>
        </p:txBody>
      </p:sp>
      <p:sp>
        <p:nvSpPr>
          <p:cNvPr id="3" name="Content Placeholder 2">
            <a:extLst>
              <a:ext uri="{FF2B5EF4-FFF2-40B4-BE49-F238E27FC236}">
                <a16:creationId xmlns:a16="http://schemas.microsoft.com/office/drawing/2014/main" id="{E802007F-56CF-4A60-AA32-AE7B69F56680}"/>
              </a:ext>
            </a:extLst>
          </p:cNvPr>
          <p:cNvSpPr>
            <a:spLocks noGrp="1"/>
          </p:cNvSpPr>
          <p:nvPr>
            <p:ph idx="1"/>
          </p:nvPr>
        </p:nvSpPr>
        <p:spPr/>
        <p:txBody>
          <a:bodyPr>
            <a:normAutofit/>
          </a:bodyPr>
          <a:lstStyle/>
          <a:p>
            <a:r>
              <a:rPr lang="en-US" sz="2400" dirty="0"/>
              <a:t>Mainline Flow = 3,347 </a:t>
            </a:r>
            <a:r>
              <a:rPr lang="en-US" sz="2400" dirty="0" err="1"/>
              <a:t>vph</a:t>
            </a:r>
            <a:endParaRPr lang="en-US" sz="2400" dirty="0"/>
          </a:p>
          <a:p>
            <a:r>
              <a:rPr lang="en-US" sz="2400" dirty="0"/>
              <a:t>Off-Ramp Flow = 743 </a:t>
            </a:r>
            <a:r>
              <a:rPr lang="en-US" sz="2400" dirty="0" err="1"/>
              <a:t>vph</a:t>
            </a:r>
            <a:endParaRPr lang="en-US" sz="2400" dirty="0"/>
          </a:p>
          <a:p>
            <a:r>
              <a:rPr lang="en-US" sz="2400" dirty="0"/>
              <a:t>Free-Flow Speed = 52.95 mi/h</a:t>
            </a:r>
          </a:p>
          <a:p>
            <a:r>
              <a:rPr lang="en-US" sz="2400" dirty="0"/>
              <a:t>Ramp FFS = 35 mi/h</a:t>
            </a:r>
          </a:p>
          <a:p>
            <a:r>
              <a:rPr lang="en-US" sz="2400" dirty="0"/>
              <a:t>7.68% Heavy Vehicles (PCE=2)</a:t>
            </a:r>
          </a:p>
          <a:p>
            <a:r>
              <a:rPr lang="en-US" sz="2400" dirty="0"/>
              <a:t>Geometry as shown below</a:t>
            </a:r>
          </a:p>
        </p:txBody>
      </p:sp>
      <p:pic>
        <p:nvPicPr>
          <p:cNvPr id="5" name="Picture 4">
            <a:extLst>
              <a:ext uri="{FF2B5EF4-FFF2-40B4-BE49-F238E27FC236}">
                <a16:creationId xmlns:a16="http://schemas.microsoft.com/office/drawing/2014/main" id="{DD420326-16BA-429C-8A29-D92BD9B65990}"/>
              </a:ext>
            </a:extLst>
          </p:cNvPr>
          <p:cNvPicPr>
            <a:picLocks noChangeAspect="1"/>
          </p:cNvPicPr>
          <p:nvPr/>
        </p:nvPicPr>
        <p:blipFill>
          <a:blip r:embed="rId2"/>
          <a:stretch>
            <a:fillRect/>
          </a:stretch>
        </p:blipFill>
        <p:spPr>
          <a:xfrm>
            <a:off x="554921" y="3980322"/>
            <a:ext cx="4563483" cy="1437498"/>
          </a:xfrm>
          <a:prstGeom prst="rect">
            <a:avLst/>
          </a:prstGeom>
        </p:spPr>
      </p:pic>
    </p:spTree>
    <p:extLst>
      <p:ext uri="{BB962C8B-B14F-4D97-AF65-F5344CB8AC3E}">
        <p14:creationId xmlns:p14="http://schemas.microsoft.com/office/powerpoint/2010/main" val="624681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Field Measurement</a:t>
            </a:r>
          </a:p>
        </p:txBody>
      </p:sp>
      <p:sp>
        <p:nvSpPr>
          <p:cNvPr id="3" name="Content Placeholder 2"/>
          <p:cNvSpPr>
            <a:spLocks noGrp="1"/>
          </p:cNvSpPr>
          <p:nvPr>
            <p:ph idx="1"/>
          </p:nvPr>
        </p:nvSpPr>
        <p:spPr>
          <a:xfrm>
            <a:off x="202019" y="1104634"/>
            <a:ext cx="5486400" cy="3977729"/>
          </a:xfrm>
        </p:spPr>
        <p:txBody>
          <a:bodyPr/>
          <a:lstStyle/>
          <a:p>
            <a:r>
              <a:rPr lang="en-US" dirty="0"/>
              <a:t>Freeway segment capacity is the maximum 15-min flow rate that produces an </a:t>
            </a:r>
            <a:r>
              <a:rPr lang="en-US" dirty="0">
                <a:solidFill>
                  <a:srgbClr val="FF0000"/>
                </a:solidFill>
              </a:rPr>
              <a:t>acceptable (λ%) rate of breakdown</a:t>
            </a:r>
          </a:p>
          <a:p>
            <a:r>
              <a:rPr lang="en-US" dirty="0"/>
              <a:t>HCM recommends a default 15% acceptable rate of breakdown</a:t>
            </a:r>
          </a:p>
        </p:txBody>
      </p:sp>
    </p:spTree>
    <p:extLst>
      <p:ext uri="{BB962C8B-B14F-4D97-AF65-F5344CB8AC3E}">
        <p14:creationId xmlns:p14="http://schemas.microsoft.com/office/powerpoint/2010/main" val="329633323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6C98-8D5B-40C3-8883-E087263A7FB6}"/>
              </a:ext>
            </a:extLst>
          </p:cNvPr>
          <p:cNvSpPr>
            <a:spLocks noGrp="1"/>
          </p:cNvSpPr>
          <p:nvPr>
            <p:ph type="title"/>
          </p:nvPr>
        </p:nvSpPr>
        <p:spPr/>
        <p:txBody>
          <a:bodyPr/>
          <a:lstStyle/>
          <a:p>
            <a:r>
              <a:rPr lang="en-US" dirty="0"/>
              <a:t>Simple Diverge - Results</a:t>
            </a:r>
          </a:p>
        </p:txBody>
      </p:sp>
      <p:pic>
        <p:nvPicPr>
          <p:cNvPr id="7" name="Content Placeholder 6" descr="Graphical user interface, application, table&#10;&#10;Description automatically generated">
            <a:extLst>
              <a:ext uri="{FF2B5EF4-FFF2-40B4-BE49-F238E27FC236}">
                <a16:creationId xmlns:a16="http://schemas.microsoft.com/office/drawing/2014/main" id="{983EBD84-55A4-4218-83FC-FFFBB37EB094}"/>
              </a:ext>
            </a:extLst>
          </p:cNvPr>
          <p:cNvPicPr>
            <a:picLocks noGrp="1" noChangeAspect="1"/>
          </p:cNvPicPr>
          <p:nvPr>
            <p:ph idx="1"/>
          </p:nvPr>
        </p:nvPicPr>
        <p:blipFill>
          <a:blip r:embed="rId2"/>
          <a:stretch>
            <a:fillRect/>
          </a:stretch>
        </p:blipFill>
        <p:spPr>
          <a:xfrm>
            <a:off x="1163107" y="1104900"/>
            <a:ext cx="6216552" cy="4418714"/>
          </a:xfrm>
        </p:spPr>
      </p:pic>
    </p:spTree>
    <p:extLst>
      <p:ext uri="{BB962C8B-B14F-4D97-AF65-F5344CB8AC3E}">
        <p14:creationId xmlns:p14="http://schemas.microsoft.com/office/powerpoint/2010/main" val="342930737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D889D-5AEA-4BCE-BA2B-AF6603918DF3}"/>
              </a:ext>
            </a:extLst>
          </p:cNvPr>
          <p:cNvSpPr>
            <a:spLocks noGrp="1"/>
          </p:cNvSpPr>
          <p:nvPr>
            <p:ph type="title"/>
          </p:nvPr>
        </p:nvSpPr>
        <p:spPr/>
        <p:txBody>
          <a:bodyPr>
            <a:normAutofit/>
          </a:bodyPr>
          <a:lstStyle/>
          <a:p>
            <a:r>
              <a:rPr lang="en-US" sz="3200" dirty="0"/>
              <a:t>Simple Diverge: Results</a:t>
            </a:r>
          </a:p>
        </p:txBody>
      </p:sp>
      <p:pic>
        <p:nvPicPr>
          <p:cNvPr id="7" name="Picture 6" descr="Chart, line chart&#10;&#10;Description automatically generated">
            <a:hlinkClick r:id="rId2" action="ppaction://hlinkfile"/>
            <a:extLst>
              <a:ext uri="{FF2B5EF4-FFF2-40B4-BE49-F238E27FC236}">
                <a16:creationId xmlns:a16="http://schemas.microsoft.com/office/drawing/2014/main" id="{014900CB-DAAB-4875-898D-1366480BCFB1}"/>
              </a:ext>
            </a:extLst>
          </p:cNvPr>
          <p:cNvPicPr>
            <a:picLocks noChangeAspect="1"/>
          </p:cNvPicPr>
          <p:nvPr/>
        </p:nvPicPr>
        <p:blipFill>
          <a:blip r:embed="rId3"/>
          <a:stretch>
            <a:fillRect/>
          </a:stretch>
        </p:blipFill>
        <p:spPr>
          <a:xfrm>
            <a:off x="0" y="1104900"/>
            <a:ext cx="2559857" cy="4210050"/>
          </a:xfrm>
          <a:prstGeom prst="rect">
            <a:avLst/>
          </a:prstGeom>
        </p:spPr>
      </p:pic>
      <p:graphicFrame>
        <p:nvGraphicFramePr>
          <p:cNvPr id="9" name="Table 8">
            <a:extLst>
              <a:ext uri="{FF2B5EF4-FFF2-40B4-BE49-F238E27FC236}">
                <a16:creationId xmlns:a16="http://schemas.microsoft.com/office/drawing/2014/main" id="{52F978C0-D20A-452F-8054-EB1E6B88DEC8}"/>
              </a:ext>
            </a:extLst>
          </p:cNvPr>
          <p:cNvGraphicFramePr>
            <a:graphicFrameLocks noGrp="1"/>
          </p:cNvGraphicFramePr>
          <p:nvPr/>
        </p:nvGraphicFramePr>
        <p:xfrm>
          <a:off x="2603499" y="1104901"/>
          <a:ext cx="6092824" cy="1425457"/>
        </p:xfrm>
        <a:graphic>
          <a:graphicData uri="http://schemas.openxmlformats.org/drawingml/2006/table">
            <a:tbl>
              <a:tblPr/>
              <a:tblGrid>
                <a:gridCol w="981949">
                  <a:extLst>
                    <a:ext uri="{9D8B030D-6E8A-4147-A177-3AD203B41FA5}">
                      <a16:colId xmlns:a16="http://schemas.microsoft.com/office/drawing/2014/main" val="1865697569"/>
                    </a:ext>
                  </a:extLst>
                </a:gridCol>
                <a:gridCol w="567875">
                  <a:extLst>
                    <a:ext uri="{9D8B030D-6E8A-4147-A177-3AD203B41FA5}">
                      <a16:colId xmlns:a16="http://schemas.microsoft.com/office/drawing/2014/main" val="1807919848"/>
                    </a:ext>
                  </a:extLst>
                </a:gridCol>
                <a:gridCol w="567875">
                  <a:extLst>
                    <a:ext uri="{9D8B030D-6E8A-4147-A177-3AD203B41FA5}">
                      <a16:colId xmlns:a16="http://schemas.microsoft.com/office/drawing/2014/main" val="1254776998"/>
                    </a:ext>
                  </a:extLst>
                </a:gridCol>
                <a:gridCol w="567875">
                  <a:extLst>
                    <a:ext uri="{9D8B030D-6E8A-4147-A177-3AD203B41FA5}">
                      <a16:colId xmlns:a16="http://schemas.microsoft.com/office/drawing/2014/main" val="563079333"/>
                    </a:ext>
                  </a:extLst>
                </a:gridCol>
                <a:gridCol w="567875">
                  <a:extLst>
                    <a:ext uri="{9D8B030D-6E8A-4147-A177-3AD203B41FA5}">
                      <a16:colId xmlns:a16="http://schemas.microsoft.com/office/drawing/2014/main" val="350987035"/>
                    </a:ext>
                  </a:extLst>
                </a:gridCol>
                <a:gridCol w="567875">
                  <a:extLst>
                    <a:ext uri="{9D8B030D-6E8A-4147-A177-3AD203B41FA5}">
                      <a16:colId xmlns:a16="http://schemas.microsoft.com/office/drawing/2014/main" val="2720258204"/>
                    </a:ext>
                  </a:extLst>
                </a:gridCol>
                <a:gridCol w="567875">
                  <a:extLst>
                    <a:ext uri="{9D8B030D-6E8A-4147-A177-3AD203B41FA5}">
                      <a16:colId xmlns:a16="http://schemas.microsoft.com/office/drawing/2014/main" val="3092174584"/>
                    </a:ext>
                  </a:extLst>
                </a:gridCol>
                <a:gridCol w="567875">
                  <a:extLst>
                    <a:ext uri="{9D8B030D-6E8A-4147-A177-3AD203B41FA5}">
                      <a16:colId xmlns:a16="http://schemas.microsoft.com/office/drawing/2014/main" val="3030875248"/>
                    </a:ext>
                  </a:extLst>
                </a:gridCol>
                <a:gridCol w="567875">
                  <a:extLst>
                    <a:ext uri="{9D8B030D-6E8A-4147-A177-3AD203B41FA5}">
                      <a16:colId xmlns:a16="http://schemas.microsoft.com/office/drawing/2014/main" val="1170137403"/>
                    </a:ext>
                  </a:extLst>
                </a:gridCol>
                <a:gridCol w="567875">
                  <a:extLst>
                    <a:ext uri="{9D8B030D-6E8A-4147-A177-3AD203B41FA5}">
                      <a16:colId xmlns:a16="http://schemas.microsoft.com/office/drawing/2014/main" val="2091150740"/>
                    </a:ext>
                  </a:extLst>
                </a:gridCol>
              </a:tblGrid>
              <a:tr h="210720">
                <a:tc>
                  <a:txBody>
                    <a:bodyPr/>
                    <a:lstStyle/>
                    <a:p>
                      <a:pPr algn="ctr" fontAlgn="ctr"/>
                      <a:r>
                        <a:rPr lang="en-US" sz="1000" b="0" i="0" u="none" strike="noStrike">
                          <a:solidFill>
                            <a:srgbClr val="000000"/>
                          </a:solidFill>
                          <a:effectLst/>
                          <a:latin typeface="+mn-lt"/>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4">
                  <a:txBody>
                    <a:bodyPr/>
                    <a:lstStyle/>
                    <a:p>
                      <a:pPr algn="ctr" fontAlgn="ctr"/>
                      <a:r>
                        <a:rPr lang="en-US" sz="1000" b="0" i="0" u="none" strike="noStrike">
                          <a:solidFill>
                            <a:srgbClr val="000000"/>
                          </a:solidFill>
                          <a:effectLst/>
                          <a:latin typeface="+mn-lt"/>
                        </a:rPr>
                        <a:t>Observed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fontAlgn="ctr"/>
                      <a:r>
                        <a:rPr lang="en-US" sz="1000" b="0" i="0" u="none" strike="noStrike">
                          <a:solidFill>
                            <a:srgbClr val="000000"/>
                          </a:solidFill>
                          <a:effectLst/>
                          <a:latin typeface="+mn-lt"/>
                        </a:rPr>
                        <a:t>HCM6 Capacity (pcphpl)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fontAlgn="ctr"/>
                      <a:r>
                        <a:rPr lang="en-US" sz="1000" b="0" i="0" u="none" strike="noStrike">
                          <a:solidFill>
                            <a:srgbClr val="000000"/>
                          </a:solidFill>
                          <a:effectLst/>
                          <a:latin typeface="+mn-lt"/>
                        </a:rPr>
                        <a:t>NCHRP 07-26 Results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78611399"/>
                  </a:ext>
                </a:extLst>
              </a:tr>
              <a:tr h="1004017">
                <a:tc>
                  <a:txBody>
                    <a:bodyPr/>
                    <a:lstStyle/>
                    <a:p>
                      <a:pPr algn="ctr" fontAlgn="ctr"/>
                      <a:r>
                        <a:rPr lang="en-US" sz="1000" b="0" i="0" u="none" strike="noStrike" dirty="0">
                          <a:solidFill>
                            <a:srgbClr val="000000"/>
                          </a:solidFill>
                          <a:effectLst/>
                          <a:latin typeface="+mn-lt"/>
                        </a:rPr>
                        <a:t>Analysis Hour</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PB Avg. Speed (mph)</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PB Avg. Vol (</a:t>
                      </a:r>
                      <a:r>
                        <a:rPr lang="en-US" sz="1000" b="0" i="0" u="none" strike="noStrike" dirty="0" err="1">
                          <a:solidFill>
                            <a:srgbClr val="000000"/>
                          </a:solidFill>
                          <a:effectLst/>
                          <a:latin typeface="+mn-lt"/>
                        </a:rPr>
                        <a:t>pcphpl</a:t>
                      </a:r>
                      <a:r>
                        <a:rPr lang="en-US" sz="1000" b="0" i="0" u="none" strike="noStrike" dirty="0">
                          <a:solidFill>
                            <a:srgbClr val="000000"/>
                          </a:solidFill>
                          <a:effectLst/>
                          <a:latin typeface="+mn-lt"/>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FFS (mph)</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Capacity (pcphpl)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effectLst/>
                          <a:latin typeface="+mn-lt"/>
                        </a:rPr>
                        <a:t>Capacity (pcphpl)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v/c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Space Mean Speed (mph)</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Density (pc/mi/ln)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9296072"/>
                  </a:ext>
                </a:extLst>
              </a:tr>
              <a:tr h="210720">
                <a:tc>
                  <a:txBody>
                    <a:bodyPr/>
                    <a:lstStyle/>
                    <a:p>
                      <a:pPr algn="ctr" fontAlgn="ctr"/>
                      <a:r>
                        <a:rPr lang="en-US" sz="1000" b="0" i="0" u="none" strike="noStrike" dirty="0">
                          <a:solidFill>
                            <a:srgbClr val="000000"/>
                          </a:solidFill>
                          <a:effectLst/>
                          <a:latin typeface="+mn-lt"/>
                        </a:rPr>
                        <a:t>15:00-16:00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44.6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1,674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53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1,953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2,230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1,909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0.944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mn-lt"/>
                        </a:rPr>
                        <a:t>46.0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mn-lt"/>
                        </a:rPr>
                        <a:t>39.2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5157508"/>
                  </a:ext>
                </a:extLst>
              </a:tr>
            </a:tbl>
          </a:graphicData>
        </a:graphic>
      </p:graphicFrame>
      <p:sp>
        <p:nvSpPr>
          <p:cNvPr id="3" name="TextBox 2">
            <a:extLst>
              <a:ext uri="{FF2B5EF4-FFF2-40B4-BE49-F238E27FC236}">
                <a16:creationId xmlns:a16="http://schemas.microsoft.com/office/drawing/2014/main" id="{45AF3B1A-9FD9-4AB7-9453-6261EDCF22BF}"/>
              </a:ext>
            </a:extLst>
          </p:cNvPr>
          <p:cNvSpPr txBox="1"/>
          <p:nvPr/>
        </p:nvSpPr>
        <p:spPr>
          <a:xfrm>
            <a:off x="2559857" y="2498092"/>
            <a:ext cx="2819400" cy="215444"/>
          </a:xfrm>
          <a:prstGeom prst="rect">
            <a:avLst/>
          </a:prstGeom>
          <a:noFill/>
        </p:spPr>
        <p:txBody>
          <a:bodyPr wrap="square" rtlCol="0">
            <a:spAutoFit/>
          </a:bodyPr>
          <a:lstStyle/>
          <a:p>
            <a:r>
              <a:rPr lang="en-US" sz="800" dirty="0"/>
              <a:t>PB = pre-breakdown</a:t>
            </a:r>
          </a:p>
        </p:txBody>
      </p:sp>
      <p:pic>
        <p:nvPicPr>
          <p:cNvPr id="10" name="Picture 9">
            <a:extLst>
              <a:ext uri="{FF2B5EF4-FFF2-40B4-BE49-F238E27FC236}">
                <a16:creationId xmlns:a16="http://schemas.microsoft.com/office/drawing/2014/main" id="{B99C8427-1A49-4AC7-BBE2-D5B73A1E0A67}"/>
              </a:ext>
            </a:extLst>
          </p:cNvPr>
          <p:cNvPicPr>
            <a:picLocks noChangeAspect="1"/>
          </p:cNvPicPr>
          <p:nvPr/>
        </p:nvPicPr>
        <p:blipFill>
          <a:blip r:embed="rId4"/>
          <a:stretch>
            <a:fillRect/>
          </a:stretch>
        </p:blipFill>
        <p:spPr>
          <a:xfrm>
            <a:off x="6254681" y="63642"/>
            <a:ext cx="2803973" cy="883252"/>
          </a:xfrm>
          <a:prstGeom prst="rect">
            <a:avLst/>
          </a:prstGeom>
        </p:spPr>
      </p:pic>
      <p:pic>
        <p:nvPicPr>
          <p:cNvPr id="5" name="Picture 4" descr="Graphical user interface, application, table&#10;&#10;Description automatically generated">
            <a:extLst>
              <a:ext uri="{FF2B5EF4-FFF2-40B4-BE49-F238E27FC236}">
                <a16:creationId xmlns:a16="http://schemas.microsoft.com/office/drawing/2014/main" id="{9CC65DF3-BF5B-4735-AB50-3E182F4909E3}"/>
              </a:ext>
            </a:extLst>
          </p:cNvPr>
          <p:cNvPicPr>
            <a:picLocks noChangeAspect="1"/>
          </p:cNvPicPr>
          <p:nvPr/>
        </p:nvPicPr>
        <p:blipFill rotWithShape="1">
          <a:blip r:embed="rId5"/>
          <a:srcRect l="50000" t="50933" b="3349"/>
          <a:stretch/>
        </p:blipFill>
        <p:spPr>
          <a:xfrm>
            <a:off x="2979419" y="2857500"/>
            <a:ext cx="4020129" cy="2612774"/>
          </a:xfrm>
          <a:prstGeom prst="rect">
            <a:avLst/>
          </a:prstGeom>
        </p:spPr>
      </p:pic>
    </p:spTree>
    <p:extLst>
      <p:ext uri="{BB962C8B-B14F-4D97-AF65-F5344CB8AC3E}">
        <p14:creationId xmlns:p14="http://schemas.microsoft.com/office/powerpoint/2010/main" val="32282234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DDFFB9-D553-46F2-80A2-07C9F9D1F96B}"/>
              </a:ext>
            </a:extLst>
          </p:cNvPr>
          <p:cNvPicPr>
            <a:picLocks noChangeAspect="1"/>
          </p:cNvPicPr>
          <p:nvPr/>
        </p:nvPicPr>
        <p:blipFill rotWithShape="1">
          <a:blip r:embed="rId2"/>
          <a:srcRect t="8510"/>
          <a:stretch/>
        </p:blipFill>
        <p:spPr>
          <a:xfrm>
            <a:off x="793584" y="123216"/>
            <a:ext cx="7593449" cy="5228617"/>
          </a:xfrm>
          <a:prstGeom prst="rect">
            <a:avLst/>
          </a:prstGeom>
        </p:spPr>
      </p:pic>
      <p:sp>
        <p:nvSpPr>
          <p:cNvPr id="33" name="Rectangle 32"/>
          <p:cNvSpPr/>
          <p:nvPr/>
        </p:nvSpPr>
        <p:spPr>
          <a:xfrm>
            <a:off x="0" y="0"/>
            <a:ext cx="9144000" cy="848104"/>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34" name="Straight Connector 33"/>
          <p:cNvCxnSpPr/>
          <p:nvPr/>
        </p:nvCxnSpPr>
        <p:spPr>
          <a:xfrm>
            <a:off x="0" y="707496"/>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itle 1"/>
          <p:cNvSpPr txBox="1">
            <a:spLocks/>
          </p:cNvSpPr>
          <p:nvPr/>
        </p:nvSpPr>
        <p:spPr>
          <a:xfrm>
            <a:off x="833792" y="3829005"/>
            <a:ext cx="7772400" cy="1225021"/>
          </a:xfrm>
          <a:prstGeom prst="rect">
            <a:avLst/>
          </a:prstGeom>
        </p:spPr>
        <p:txBody>
          <a:bodyPr anchor="b">
            <a:noAutofit/>
          </a:bodyPr>
          <a:lstStyle>
            <a:lvl1pPr algn="l" defTabSz="914400" rtl="0" eaLnBrk="1" latinLnBrk="0" hangingPunct="1">
              <a:spcBef>
                <a:spcPct val="0"/>
              </a:spcBef>
              <a:buNone/>
              <a:defRPr sz="4400" b="1" kern="1200" cap="all" baseline="0">
                <a:solidFill>
                  <a:schemeClr val="bg2"/>
                </a:solidFill>
                <a:effectLst>
                  <a:outerShdw blurRad="38100" dist="38100" dir="2700000" algn="tl">
                    <a:srgbClr val="000000">
                      <a:alpha val="43137"/>
                    </a:srgbClr>
                  </a:outerShdw>
                </a:effectLst>
                <a:latin typeface="Arial Black" panose="020B0A04020102020204" pitchFamily="34" charset="0"/>
                <a:ea typeface="+mj-ea"/>
                <a:cs typeface="+mj-cs"/>
              </a:defRPr>
            </a:lvl1pPr>
          </a:lstStyle>
          <a:p>
            <a:pPr>
              <a:lnSpc>
                <a:spcPts val="4400"/>
              </a:lnSpc>
            </a:pPr>
            <a:r>
              <a:rPr lang="en-US" dirty="0"/>
              <a:t>Current HCM Weaving Method</a:t>
            </a:r>
          </a:p>
        </p:txBody>
      </p:sp>
      <p:sp>
        <p:nvSpPr>
          <p:cNvPr id="38" name="Rectangle 37"/>
          <p:cNvSpPr/>
          <p:nvPr/>
        </p:nvSpPr>
        <p:spPr>
          <a:xfrm>
            <a:off x="0" y="4866896"/>
            <a:ext cx="9144000" cy="848104"/>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39" name="Freeform 20"/>
          <p:cNvSpPr>
            <a:spLocks/>
          </p:cNvSpPr>
          <p:nvPr/>
        </p:nvSpPr>
        <p:spPr bwMode="auto">
          <a:xfrm>
            <a:off x="5188624" y="5073799"/>
            <a:ext cx="3974671" cy="673100"/>
          </a:xfrm>
          <a:custGeom>
            <a:avLst/>
            <a:gdLst>
              <a:gd name="T0" fmla="*/ 3562 w 3562"/>
              <a:gd name="T1" fmla="*/ 424 h 424"/>
              <a:gd name="T2" fmla="*/ 3562 w 3562"/>
              <a:gd name="T3" fmla="*/ 0 h 424"/>
              <a:gd name="T4" fmla="*/ 178 w 3562"/>
              <a:gd name="T5" fmla="*/ 0 h 424"/>
              <a:gd name="T6" fmla="*/ 0 w 3562"/>
              <a:gd name="T7" fmla="*/ 424 h 424"/>
              <a:gd name="T8" fmla="*/ 3562 w 3562"/>
              <a:gd name="T9" fmla="*/ 424 h 424"/>
              <a:gd name="connsiteX0" fmla="*/ 10000 w 10162"/>
              <a:gd name="connsiteY0" fmla="*/ 10000 h 11358"/>
              <a:gd name="connsiteX1" fmla="*/ 10000 w 10162"/>
              <a:gd name="connsiteY1" fmla="*/ 0 h 11358"/>
              <a:gd name="connsiteX2" fmla="*/ 500 w 10162"/>
              <a:gd name="connsiteY2" fmla="*/ 0 h 11358"/>
              <a:gd name="connsiteX3" fmla="*/ 0 w 10162"/>
              <a:gd name="connsiteY3" fmla="*/ 10000 h 11358"/>
              <a:gd name="connsiteX4" fmla="*/ 10162 w 10162"/>
              <a:gd name="connsiteY4" fmla="*/ 11358 h 11358"/>
              <a:gd name="connsiteX0" fmla="*/ 10000 w 10000"/>
              <a:gd name="connsiteY0" fmla="*/ 10000 h 10000"/>
              <a:gd name="connsiteX1" fmla="*/ 10000 w 10000"/>
              <a:gd name="connsiteY1" fmla="*/ 0 h 10000"/>
              <a:gd name="connsiteX2" fmla="*/ 500 w 10000"/>
              <a:gd name="connsiteY2" fmla="*/ 0 h 10000"/>
              <a:gd name="connsiteX3" fmla="*/ 0 w 10000"/>
              <a:gd name="connsiteY3" fmla="*/ 10000 h 10000"/>
              <a:gd name="connsiteX0" fmla="*/ 10000 w 10000"/>
              <a:gd name="connsiteY0" fmla="*/ 0 h 10000"/>
              <a:gd name="connsiteX1" fmla="*/ 500 w 10000"/>
              <a:gd name="connsiteY1" fmla="*/ 0 h 10000"/>
              <a:gd name="connsiteX2" fmla="*/ 0 w 10000"/>
              <a:gd name="connsiteY2" fmla="*/ 10000 h 10000"/>
              <a:gd name="connsiteX0" fmla="*/ 7029 w 7029"/>
              <a:gd name="connsiteY0" fmla="*/ 0 h 10000"/>
              <a:gd name="connsiteX1" fmla="*/ 500 w 7029"/>
              <a:gd name="connsiteY1" fmla="*/ 0 h 10000"/>
              <a:gd name="connsiteX2" fmla="*/ 0 w 7029"/>
              <a:gd name="connsiteY2" fmla="*/ 10000 h 10000"/>
            </a:gdLst>
            <a:ahLst/>
            <a:cxnLst>
              <a:cxn ang="0">
                <a:pos x="connsiteX0" y="connsiteY0"/>
              </a:cxn>
              <a:cxn ang="0">
                <a:pos x="connsiteX1" y="connsiteY1"/>
              </a:cxn>
              <a:cxn ang="0">
                <a:pos x="connsiteX2" y="connsiteY2"/>
              </a:cxn>
            </a:cxnLst>
            <a:rect l="l" t="t" r="r" b="b"/>
            <a:pathLst>
              <a:path w="7029" h="10000">
                <a:moveTo>
                  <a:pt x="7029" y="0"/>
                </a:moveTo>
                <a:lnTo>
                  <a:pt x="500" y="0"/>
                </a:lnTo>
                <a:cubicBezTo>
                  <a:pt x="333" y="3333"/>
                  <a:pt x="167" y="6667"/>
                  <a:pt x="0" y="10000"/>
                </a:cubicBezTo>
              </a:path>
            </a:pathLst>
          </a:custGeom>
          <a:noFill/>
          <a:ln w="12700">
            <a:solidFill>
              <a:srgbClr val="33839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a:extLst>
              <a:ext uri="{FF2B5EF4-FFF2-40B4-BE49-F238E27FC236}">
                <a16:creationId xmlns:a16="http://schemas.microsoft.com/office/drawing/2014/main" id="{B714AC85-A2E1-436D-B4E2-962B371CADF0}"/>
              </a:ext>
            </a:extLst>
          </p:cNvPr>
          <p:cNvSpPr txBox="1"/>
          <p:nvPr/>
        </p:nvSpPr>
        <p:spPr>
          <a:xfrm rot="16200000">
            <a:off x="6434230" y="2742084"/>
            <a:ext cx="4139944" cy="230832"/>
          </a:xfrm>
          <a:prstGeom prst="rect">
            <a:avLst/>
          </a:prstGeom>
          <a:noFill/>
        </p:spPr>
        <p:txBody>
          <a:bodyPr wrap="square" rtlCol="0">
            <a:spAutoFit/>
          </a:bodyPr>
          <a:lstStyle/>
          <a:p>
            <a:r>
              <a:rPr lang="en-US" sz="900" dirty="0"/>
              <a:t>Source: http://www.crosscountryroads.com/</a:t>
            </a:r>
          </a:p>
        </p:txBody>
      </p:sp>
    </p:spTree>
    <p:extLst>
      <p:ext uri="{BB962C8B-B14F-4D97-AF65-F5344CB8AC3E}">
        <p14:creationId xmlns:p14="http://schemas.microsoft.com/office/powerpoint/2010/main" val="17835214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Purpose &amp; Contents</a:t>
            </a:r>
          </a:p>
        </p:txBody>
      </p:sp>
      <p:sp>
        <p:nvSpPr>
          <p:cNvPr id="3" name="Content Placeholder 2"/>
          <p:cNvSpPr>
            <a:spLocks noGrp="1"/>
          </p:cNvSpPr>
          <p:nvPr>
            <p:ph idx="1"/>
          </p:nvPr>
        </p:nvSpPr>
        <p:spPr>
          <a:xfrm>
            <a:off x="202019" y="1104634"/>
            <a:ext cx="5486400" cy="3977729"/>
          </a:xfrm>
        </p:spPr>
        <p:txBody>
          <a:bodyPr>
            <a:normAutofit/>
          </a:bodyPr>
          <a:lstStyle/>
          <a:p>
            <a:r>
              <a:rPr lang="en-US" dirty="0"/>
              <a:t>Provide a high-level overview of the current HCM weaving method and its issues</a:t>
            </a:r>
          </a:p>
          <a:p>
            <a:pPr lvl="1"/>
            <a:r>
              <a:rPr lang="en-US" dirty="0"/>
              <a:t>Data collection &amp; model development</a:t>
            </a:r>
          </a:p>
          <a:p>
            <a:pPr lvl="1"/>
            <a:r>
              <a:rPr lang="en-US" dirty="0"/>
              <a:t>Methodological steps</a:t>
            </a:r>
          </a:p>
          <a:p>
            <a:pPr lvl="1"/>
            <a:r>
              <a:rPr lang="en-US" dirty="0"/>
              <a:t>Special cases</a:t>
            </a:r>
          </a:p>
          <a:p>
            <a:pPr lvl="1"/>
            <a:r>
              <a:rPr lang="en-US" dirty="0"/>
              <a:t>Issues with the method</a:t>
            </a:r>
          </a:p>
        </p:txBody>
      </p:sp>
    </p:spTree>
    <p:extLst>
      <p:ext uri="{BB962C8B-B14F-4D97-AF65-F5344CB8AC3E}">
        <p14:creationId xmlns:p14="http://schemas.microsoft.com/office/powerpoint/2010/main" val="42105390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Basis</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p:txBody>
          <a:bodyPr>
            <a:normAutofit/>
          </a:bodyPr>
          <a:lstStyle/>
          <a:p>
            <a:r>
              <a:rPr lang="en-US" dirty="0"/>
              <a:t>Developed by NCHRP Project 03-75 (2008)</a:t>
            </a:r>
          </a:p>
          <a:p>
            <a:r>
              <a:rPr lang="en-US" dirty="0"/>
              <a:t>14 sites in 6 states</a:t>
            </a:r>
          </a:p>
          <a:p>
            <a:pPr lvl="1"/>
            <a:r>
              <a:rPr lang="en-US" dirty="0"/>
              <a:t>3 ramp weaves, 11 major weaves</a:t>
            </a:r>
          </a:p>
          <a:p>
            <a:pPr lvl="1"/>
            <a:r>
              <a:rPr lang="en-US" dirty="0"/>
              <a:t>Primarily video observations from fixed-wing aircraft</a:t>
            </a:r>
          </a:p>
          <a:p>
            <a:pPr lvl="1"/>
            <a:r>
              <a:rPr lang="en-US" dirty="0"/>
              <a:t>52 data points (15-min observations)</a:t>
            </a:r>
          </a:p>
        </p:txBody>
      </p:sp>
    </p:spTree>
    <p:extLst>
      <p:ext uri="{BB962C8B-B14F-4D97-AF65-F5344CB8AC3E}">
        <p14:creationId xmlns:p14="http://schemas.microsoft.com/office/powerpoint/2010/main" val="382304447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Methodological</a:t>
            </a:r>
            <a:br>
              <a:rPr lang="en-US" dirty="0"/>
            </a:br>
            <a:r>
              <a:rPr lang="en-US" dirty="0"/>
              <a:t>Steps</a:t>
            </a:r>
          </a:p>
        </p:txBody>
      </p:sp>
      <p:pic>
        <p:nvPicPr>
          <p:cNvPr id="36" name="Picture 35">
            <a:extLst>
              <a:ext uri="{FF2B5EF4-FFF2-40B4-BE49-F238E27FC236}">
                <a16:creationId xmlns:a16="http://schemas.microsoft.com/office/drawing/2014/main" id="{47309826-C037-437E-9950-F63D36B2130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76395" y="79057"/>
            <a:ext cx="3839899" cy="5617341"/>
          </a:xfrm>
          <a:prstGeom prst="rect">
            <a:avLst/>
          </a:prstGeom>
          <a:noFill/>
        </p:spPr>
      </p:pic>
    </p:spTree>
    <p:extLst>
      <p:ext uri="{BB962C8B-B14F-4D97-AF65-F5344CB8AC3E}">
        <p14:creationId xmlns:p14="http://schemas.microsoft.com/office/powerpoint/2010/main" val="30942472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HCM 6 Weaving Segment Capacity (1)</a:t>
            </a:r>
          </a:p>
        </p:txBody>
      </p:sp>
      <p:sp>
        <p:nvSpPr>
          <p:cNvPr id="3" name="Content Placeholder 2"/>
          <p:cNvSpPr>
            <a:spLocks noGrp="1"/>
          </p:cNvSpPr>
          <p:nvPr>
            <p:ph idx="1"/>
          </p:nvPr>
        </p:nvSpPr>
        <p:spPr>
          <a:xfrm>
            <a:off x="202018" y="1104634"/>
            <a:ext cx="7844701" cy="3977729"/>
          </a:xfrm>
        </p:spPr>
        <p:txBody>
          <a:bodyPr>
            <a:normAutofit/>
          </a:bodyPr>
          <a:lstStyle/>
          <a:p>
            <a:r>
              <a:rPr lang="en-US" dirty="0"/>
              <a:t>Capacity controlled by density (&gt;43 pc/mi/ln)</a:t>
            </a:r>
          </a:p>
          <a:p>
            <a:endParaRPr lang="en-US" dirty="0"/>
          </a:p>
          <a:p>
            <a:pPr marL="0" indent="0">
              <a:buNone/>
            </a:pPr>
            <a:endParaRPr lang="en-US"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6F61E1C-B9AA-49BF-A8D3-6F0A11BAA09D}"/>
                  </a:ext>
                </a:extLst>
              </p:cNvPr>
              <p:cNvSpPr txBox="1"/>
              <p:nvPr/>
            </p:nvSpPr>
            <p:spPr>
              <a:xfrm>
                <a:off x="537210" y="2842038"/>
                <a:ext cx="668083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836967"/>
                              </a:solidFill>
                              <a:latin typeface="Cambria Math" panose="02040503050406030204" pitchFamily="18" charset="0"/>
                            </a:rPr>
                          </m:ctrlPr>
                        </m:sSubPr>
                        <m:e>
                          <m:r>
                            <a:rPr lang="en-US" i="1">
                              <a:latin typeface="Cambria Math" panose="02040503050406030204" pitchFamily="18" charset="0"/>
                            </a:rPr>
                            <m:t>𝑐</m:t>
                          </m:r>
                        </m:e>
                        <m:sub>
                          <m:r>
                            <a:rPr lang="en-US" i="1">
                              <a:latin typeface="Cambria Math" panose="02040503050406030204" pitchFamily="18" charset="0"/>
                            </a:rPr>
                            <m:t>𝐼𝑊𝐿</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𝑐</m:t>
                          </m:r>
                        </m:e>
                        <m:sub>
                          <m:r>
                            <a:rPr lang="en-US" i="1">
                              <a:latin typeface="Cambria Math" panose="02040503050406030204" pitchFamily="18" charset="0"/>
                            </a:rPr>
                            <m:t>𝐼𝐹𝐿</m:t>
                          </m:r>
                        </m:sub>
                      </m:sSub>
                      <m:r>
                        <a:rPr lang="en-US" i="0">
                          <a:latin typeface="Cambria Math" panose="02040503050406030204" pitchFamily="18" charset="0"/>
                        </a:rPr>
                        <m:t>−</m:t>
                      </m:r>
                      <m:d>
                        <m:dPr>
                          <m:begChr m:val="["/>
                          <m:endChr m:val="]"/>
                          <m:ctrlPr>
                            <a:rPr lang="en-US" i="1">
                              <a:solidFill>
                                <a:srgbClr val="836967"/>
                              </a:solidFill>
                              <a:latin typeface="Cambria Math" panose="02040503050406030204" pitchFamily="18" charset="0"/>
                            </a:rPr>
                          </m:ctrlPr>
                        </m:dPr>
                        <m:e>
                          <m:r>
                            <a:rPr lang="en-US" i="0">
                              <a:latin typeface="Cambria Math" panose="02040503050406030204" pitchFamily="18" charset="0"/>
                            </a:rPr>
                            <m:t>438.2</m:t>
                          </m:r>
                          <m:sSup>
                            <m:sSupPr>
                              <m:ctrlPr>
                                <a:rPr lang="en-US" i="1">
                                  <a:solidFill>
                                    <a:srgbClr val="836967"/>
                                  </a:solidFill>
                                  <a:latin typeface="Cambria Math" panose="02040503050406030204" pitchFamily="18" charset="0"/>
                                </a:rPr>
                              </m:ctrlPr>
                            </m:sSupPr>
                            <m:e>
                              <m:d>
                                <m:dPr>
                                  <m:ctrlPr>
                                    <a:rPr lang="en-US" i="1">
                                      <a:solidFill>
                                        <a:srgbClr val="836967"/>
                                      </a:solidFill>
                                      <a:latin typeface="Cambria Math" panose="02040503050406030204" pitchFamily="18" charset="0"/>
                                    </a:rPr>
                                  </m:ctrlPr>
                                </m:dPr>
                                <m:e>
                                  <m:r>
                                    <a:rPr lang="en-US" i="0">
                                      <a:latin typeface="Cambria Math" panose="02040503050406030204" pitchFamily="18" charset="0"/>
                                    </a:rPr>
                                    <m:t>1+</m:t>
                                  </m:r>
                                  <m:r>
                                    <a:rPr lang="en-US" i="1">
                                      <a:latin typeface="Cambria Math" panose="02040503050406030204" pitchFamily="18" charset="0"/>
                                    </a:rPr>
                                    <m:t>𝑉𝑅</m:t>
                                  </m:r>
                                </m:e>
                              </m:d>
                            </m:e>
                            <m:sup>
                              <m:r>
                                <a:rPr lang="en-US" i="0">
                                  <a:latin typeface="Cambria Math" panose="02040503050406030204" pitchFamily="18" charset="0"/>
                                </a:rPr>
                                <m:t>1.6</m:t>
                              </m:r>
                            </m:sup>
                          </m:sSup>
                        </m:e>
                      </m:d>
                      <m:r>
                        <a:rPr lang="en-US" i="0">
                          <a:latin typeface="Cambria Math" panose="02040503050406030204" pitchFamily="18" charset="0"/>
                        </a:rPr>
                        <m:t>+</m:t>
                      </m:r>
                      <m:d>
                        <m:dPr>
                          <m:ctrlPr>
                            <a:rPr lang="en-US" i="1">
                              <a:solidFill>
                                <a:srgbClr val="836967"/>
                              </a:solidFill>
                              <a:latin typeface="Cambria Math" panose="02040503050406030204" pitchFamily="18" charset="0"/>
                            </a:rPr>
                          </m:ctrlPr>
                        </m:dPr>
                        <m:e>
                          <m:r>
                            <a:rPr lang="en-US" i="0">
                              <a:latin typeface="Cambria Math" panose="02040503050406030204" pitchFamily="18" charset="0"/>
                            </a:rPr>
                            <m:t>0.0765</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𝑆</m:t>
                              </m:r>
                            </m:sub>
                          </m:sSub>
                        </m:e>
                      </m:d>
                      <m:r>
                        <a:rPr lang="en-US" i="0">
                          <a:latin typeface="Cambria Math" panose="02040503050406030204" pitchFamily="18" charset="0"/>
                        </a:rPr>
                        <m:t>+</m:t>
                      </m:r>
                      <m:d>
                        <m:dPr>
                          <m:ctrlPr>
                            <a:rPr lang="en-US" i="1">
                              <a:solidFill>
                                <a:srgbClr val="836967"/>
                              </a:solidFill>
                              <a:latin typeface="Cambria Math" panose="02040503050406030204" pitchFamily="18" charset="0"/>
                            </a:rPr>
                          </m:ctrlPr>
                        </m:dPr>
                        <m:e>
                          <m:r>
                            <a:rPr lang="en-US" i="0">
                              <a:latin typeface="Cambria Math" panose="02040503050406030204" pitchFamily="18" charset="0"/>
                            </a:rPr>
                            <m:t>119.8</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𝑊𝐿</m:t>
                              </m:r>
                            </m:sub>
                          </m:sSub>
                        </m:e>
                      </m:d>
                    </m:oMath>
                  </m:oMathPara>
                </a14:m>
                <a:endParaRPr lang="en-US" dirty="0"/>
              </a:p>
            </p:txBody>
          </p:sp>
        </mc:Choice>
        <mc:Fallback xmlns="">
          <p:sp>
            <p:nvSpPr>
              <p:cNvPr id="5" name="TextBox 4">
                <a:extLst>
                  <a:ext uri="{FF2B5EF4-FFF2-40B4-BE49-F238E27FC236}">
                    <a16:creationId xmlns:a16="http://schemas.microsoft.com/office/drawing/2014/main" id="{56F61E1C-B9AA-49BF-A8D3-6F0A11BAA09D}"/>
                  </a:ext>
                </a:extLst>
              </p:cNvPr>
              <p:cNvSpPr txBox="1">
                <a:spLocks noRot="1" noChangeAspect="1" noMove="1" noResize="1" noEditPoints="1" noAdjustHandles="1" noChangeArrowheads="1" noChangeShapeType="1" noTextEdit="1"/>
              </p:cNvSpPr>
              <p:nvPr/>
            </p:nvSpPr>
            <p:spPr>
              <a:xfrm>
                <a:off x="537210" y="2842038"/>
                <a:ext cx="6680835" cy="369332"/>
              </a:xfrm>
              <a:prstGeom prst="rect">
                <a:avLst/>
              </a:prstGeom>
              <a:blipFill>
                <a:blip r:embed="rId2"/>
                <a:stretch>
                  <a:fillRect/>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DAE68F6F-8CA3-4CFE-A758-BCA170DFECE8}"/>
              </a:ext>
            </a:extLst>
          </p:cNvPr>
          <p:cNvSpPr txBox="1"/>
          <p:nvPr/>
        </p:nvSpPr>
        <p:spPr>
          <a:xfrm>
            <a:off x="202019" y="1831433"/>
            <a:ext cx="1623060" cy="1077218"/>
          </a:xfrm>
          <a:prstGeom prst="rect">
            <a:avLst/>
          </a:prstGeom>
          <a:noFill/>
        </p:spPr>
        <p:txBody>
          <a:bodyPr wrap="square" rtlCol="0">
            <a:spAutoFit/>
          </a:bodyPr>
          <a:lstStyle/>
          <a:p>
            <a:pPr algn="ctr"/>
            <a:r>
              <a:rPr lang="en-US" sz="1600" dirty="0">
                <a:solidFill>
                  <a:srgbClr val="FF0000"/>
                </a:solidFill>
              </a:rPr>
              <a:t>Per-lane capacity of weaving segment</a:t>
            </a:r>
          </a:p>
        </p:txBody>
      </p:sp>
      <p:sp>
        <p:nvSpPr>
          <p:cNvPr id="7" name="TextBox 6">
            <a:extLst>
              <a:ext uri="{FF2B5EF4-FFF2-40B4-BE49-F238E27FC236}">
                <a16:creationId xmlns:a16="http://schemas.microsoft.com/office/drawing/2014/main" id="{4BFB7AFE-EEC8-4780-B330-6D4CEF7F01D7}"/>
              </a:ext>
            </a:extLst>
          </p:cNvPr>
          <p:cNvSpPr txBox="1"/>
          <p:nvPr/>
        </p:nvSpPr>
        <p:spPr>
          <a:xfrm>
            <a:off x="973544" y="3255786"/>
            <a:ext cx="1623060" cy="1077218"/>
          </a:xfrm>
          <a:prstGeom prst="rect">
            <a:avLst/>
          </a:prstGeom>
          <a:noFill/>
        </p:spPr>
        <p:txBody>
          <a:bodyPr wrap="square" rtlCol="0">
            <a:spAutoFit/>
          </a:bodyPr>
          <a:lstStyle/>
          <a:p>
            <a:pPr algn="ctr"/>
            <a:r>
              <a:rPr lang="en-US" sz="1600" dirty="0">
                <a:solidFill>
                  <a:srgbClr val="FF0000"/>
                </a:solidFill>
              </a:rPr>
              <a:t>Per-lane capacity of equivalent basic segment</a:t>
            </a:r>
          </a:p>
        </p:txBody>
      </p:sp>
      <p:sp>
        <p:nvSpPr>
          <p:cNvPr id="8" name="TextBox 7">
            <a:extLst>
              <a:ext uri="{FF2B5EF4-FFF2-40B4-BE49-F238E27FC236}">
                <a16:creationId xmlns:a16="http://schemas.microsoft.com/office/drawing/2014/main" id="{40D45EFE-4208-46B3-83F5-F0FE4AD97FEE}"/>
              </a:ext>
            </a:extLst>
          </p:cNvPr>
          <p:cNvSpPr txBox="1"/>
          <p:nvPr/>
        </p:nvSpPr>
        <p:spPr>
          <a:xfrm>
            <a:off x="2596604" y="2044233"/>
            <a:ext cx="1861096" cy="830997"/>
          </a:xfrm>
          <a:prstGeom prst="rect">
            <a:avLst/>
          </a:prstGeom>
          <a:noFill/>
        </p:spPr>
        <p:txBody>
          <a:bodyPr wrap="square" rtlCol="0">
            <a:spAutoFit/>
          </a:bodyPr>
          <a:lstStyle/>
          <a:p>
            <a:pPr algn="ctr"/>
            <a:r>
              <a:rPr lang="en-US" sz="1600" dirty="0">
                <a:solidFill>
                  <a:srgbClr val="FF0000"/>
                </a:solidFill>
              </a:rPr>
              <a:t>Volume ratio</a:t>
            </a:r>
            <a:br>
              <a:rPr lang="en-US" sz="1600" dirty="0">
                <a:solidFill>
                  <a:srgbClr val="FF0000"/>
                </a:solidFill>
              </a:rPr>
            </a:br>
            <a:r>
              <a:rPr lang="en-US" sz="1600" dirty="0">
                <a:solidFill>
                  <a:srgbClr val="FF0000"/>
                </a:solidFill>
              </a:rPr>
              <a:t>(weaving flow rate / </a:t>
            </a:r>
            <a:r>
              <a:rPr lang="en-US" sz="1600">
                <a:solidFill>
                  <a:srgbClr val="FF0000"/>
                </a:solidFill>
              </a:rPr>
              <a:t>total flow rate)</a:t>
            </a:r>
            <a:endParaRPr lang="en-US" sz="1600" dirty="0">
              <a:solidFill>
                <a:srgbClr val="FF0000"/>
              </a:solidFill>
            </a:endParaRPr>
          </a:p>
        </p:txBody>
      </p:sp>
      <p:sp>
        <p:nvSpPr>
          <p:cNvPr id="9" name="TextBox 8">
            <a:extLst>
              <a:ext uri="{FF2B5EF4-FFF2-40B4-BE49-F238E27FC236}">
                <a16:creationId xmlns:a16="http://schemas.microsoft.com/office/drawing/2014/main" id="{AD80EA43-1425-4C9D-8897-18B1B09CAD8D}"/>
              </a:ext>
            </a:extLst>
          </p:cNvPr>
          <p:cNvSpPr txBox="1"/>
          <p:nvPr/>
        </p:nvSpPr>
        <p:spPr>
          <a:xfrm>
            <a:off x="4217670" y="3255786"/>
            <a:ext cx="1805940" cy="584775"/>
          </a:xfrm>
          <a:prstGeom prst="rect">
            <a:avLst/>
          </a:prstGeom>
          <a:noFill/>
        </p:spPr>
        <p:txBody>
          <a:bodyPr wrap="square" rtlCol="0">
            <a:spAutoFit/>
          </a:bodyPr>
          <a:lstStyle/>
          <a:p>
            <a:pPr algn="ctr"/>
            <a:r>
              <a:rPr lang="en-US" sz="1600" dirty="0">
                <a:solidFill>
                  <a:srgbClr val="FF0000"/>
                </a:solidFill>
              </a:rPr>
              <a:t>Short length of</a:t>
            </a:r>
            <a:br>
              <a:rPr lang="en-US" sz="1600" dirty="0">
                <a:solidFill>
                  <a:srgbClr val="FF0000"/>
                </a:solidFill>
              </a:rPr>
            </a:br>
            <a:r>
              <a:rPr lang="en-US" sz="1600" dirty="0">
                <a:solidFill>
                  <a:srgbClr val="FF0000"/>
                </a:solidFill>
              </a:rPr>
              <a:t>weaving segment</a:t>
            </a:r>
          </a:p>
        </p:txBody>
      </p:sp>
      <p:sp>
        <p:nvSpPr>
          <p:cNvPr id="10" name="TextBox 9">
            <a:extLst>
              <a:ext uri="{FF2B5EF4-FFF2-40B4-BE49-F238E27FC236}">
                <a16:creationId xmlns:a16="http://schemas.microsoft.com/office/drawing/2014/main" id="{33C06963-0D6C-4BD7-B24C-9B8C2B358A76}"/>
              </a:ext>
            </a:extLst>
          </p:cNvPr>
          <p:cNvSpPr txBox="1"/>
          <p:nvPr/>
        </p:nvSpPr>
        <p:spPr>
          <a:xfrm>
            <a:off x="5688419" y="2167343"/>
            <a:ext cx="1805940" cy="584775"/>
          </a:xfrm>
          <a:prstGeom prst="rect">
            <a:avLst/>
          </a:prstGeom>
          <a:noFill/>
        </p:spPr>
        <p:txBody>
          <a:bodyPr wrap="square" rtlCol="0">
            <a:spAutoFit/>
          </a:bodyPr>
          <a:lstStyle/>
          <a:p>
            <a:pPr algn="ctr"/>
            <a:r>
              <a:rPr lang="en-US" sz="1600" dirty="0">
                <a:solidFill>
                  <a:srgbClr val="FF0000"/>
                </a:solidFill>
              </a:rPr>
              <a:t>Number of weaving lanes</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1DADE58-D7AD-4F07-B858-B4F3F7FF5469}"/>
                  </a:ext>
                </a:extLst>
              </p:cNvPr>
              <p:cNvSpPr txBox="1"/>
              <p:nvPr/>
            </p:nvSpPr>
            <p:spPr>
              <a:xfrm>
                <a:off x="1455463" y="5267028"/>
                <a:ext cx="533781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836967"/>
                              </a:solidFill>
                              <a:latin typeface="Cambria Math" panose="02040503050406030204" pitchFamily="18" charset="0"/>
                            </a:rPr>
                          </m:ctrlPr>
                        </m:sSubPr>
                        <m:e>
                          <m:r>
                            <a:rPr lang="en-US" i="1">
                              <a:latin typeface="Cambria Math" panose="02040503050406030204" pitchFamily="18" charset="0"/>
                            </a:rPr>
                            <m:t>𝑐</m:t>
                          </m:r>
                        </m:e>
                        <m:sub>
                          <m:r>
                            <a:rPr lang="en-US" i="1">
                              <a:latin typeface="Cambria Math" panose="02040503050406030204" pitchFamily="18" charset="0"/>
                            </a:rPr>
                            <m:t>𝑊</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𝑐</m:t>
                          </m:r>
                        </m:e>
                        <m:sub>
                          <m:r>
                            <a:rPr lang="en-US" i="1">
                              <a:latin typeface="Cambria Math" panose="02040503050406030204" pitchFamily="18" charset="0"/>
                            </a:rPr>
                            <m:t>𝐼𝑊𝐿</m:t>
                          </m:r>
                        </m:sub>
                      </m:sSub>
                      <m:r>
                        <a:rPr lang="en-US" i="0">
                          <a:latin typeface="Cambria Math" panose="02040503050406030204" pitchFamily="18" charset="0"/>
                        </a:rPr>
                        <m:t>×</m:t>
                      </m:r>
                      <m:r>
                        <a:rPr lang="en-US" i="1">
                          <a:latin typeface="Cambria Math" panose="02040503050406030204" pitchFamily="18" charset="0"/>
                        </a:rPr>
                        <m:t>𝑁</m:t>
                      </m:r>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𝑓</m:t>
                          </m:r>
                        </m:e>
                        <m:sub>
                          <m:r>
                            <a:rPr lang="en-US" i="1">
                              <a:latin typeface="Cambria Math" panose="02040503050406030204" pitchFamily="18" charset="0"/>
                            </a:rPr>
                            <m:t>𝐻𝑉</m:t>
                          </m:r>
                        </m:sub>
                      </m:sSub>
                    </m:oMath>
                  </m:oMathPara>
                </a14:m>
                <a:endParaRPr lang="en-US" dirty="0"/>
              </a:p>
            </p:txBody>
          </p:sp>
        </mc:Choice>
        <mc:Fallback xmlns="">
          <p:sp>
            <p:nvSpPr>
              <p:cNvPr id="12" name="TextBox 11">
                <a:extLst>
                  <a:ext uri="{FF2B5EF4-FFF2-40B4-BE49-F238E27FC236}">
                    <a16:creationId xmlns:a16="http://schemas.microsoft.com/office/drawing/2014/main" id="{21DADE58-D7AD-4F07-B858-B4F3F7FF5469}"/>
                  </a:ext>
                </a:extLst>
              </p:cNvPr>
              <p:cNvSpPr txBox="1">
                <a:spLocks noRot="1" noChangeAspect="1" noMove="1" noResize="1" noEditPoints="1" noAdjustHandles="1" noChangeArrowheads="1" noChangeShapeType="1" noTextEdit="1"/>
              </p:cNvSpPr>
              <p:nvPr/>
            </p:nvSpPr>
            <p:spPr>
              <a:xfrm>
                <a:off x="1455463" y="5267028"/>
                <a:ext cx="5337810" cy="369332"/>
              </a:xfrm>
              <a:prstGeom prst="rect">
                <a:avLst/>
              </a:prstGeom>
              <a:blipFill>
                <a:blip r:embed="rId3"/>
                <a:stretch>
                  <a:fillRect b="-14754"/>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BE1C3134-7BFA-4BB5-9F10-78A5F9857CF5}"/>
              </a:ext>
            </a:extLst>
          </p:cNvPr>
          <p:cNvSpPr txBox="1"/>
          <p:nvPr/>
        </p:nvSpPr>
        <p:spPr>
          <a:xfrm>
            <a:off x="2307997" y="4567743"/>
            <a:ext cx="1623060" cy="830997"/>
          </a:xfrm>
          <a:prstGeom prst="rect">
            <a:avLst/>
          </a:prstGeom>
          <a:noFill/>
        </p:spPr>
        <p:txBody>
          <a:bodyPr wrap="square" rtlCol="0">
            <a:spAutoFit/>
          </a:bodyPr>
          <a:lstStyle/>
          <a:p>
            <a:pPr algn="ctr"/>
            <a:r>
              <a:rPr lang="en-US" sz="1600" dirty="0">
                <a:solidFill>
                  <a:srgbClr val="FF0000"/>
                </a:solidFill>
              </a:rPr>
              <a:t>Total capacity of weaving segment</a:t>
            </a:r>
          </a:p>
        </p:txBody>
      </p:sp>
      <p:sp>
        <p:nvSpPr>
          <p:cNvPr id="14" name="TextBox 13">
            <a:extLst>
              <a:ext uri="{FF2B5EF4-FFF2-40B4-BE49-F238E27FC236}">
                <a16:creationId xmlns:a16="http://schemas.microsoft.com/office/drawing/2014/main" id="{ECCB1A98-9172-4FC8-BC8A-EF0AEF09AE50}"/>
              </a:ext>
            </a:extLst>
          </p:cNvPr>
          <p:cNvSpPr txBox="1"/>
          <p:nvPr/>
        </p:nvSpPr>
        <p:spPr>
          <a:xfrm>
            <a:off x="3642450" y="4531835"/>
            <a:ext cx="1623060" cy="830997"/>
          </a:xfrm>
          <a:prstGeom prst="rect">
            <a:avLst/>
          </a:prstGeom>
          <a:noFill/>
        </p:spPr>
        <p:txBody>
          <a:bodyPr wrap="square" rtlCol="0">
            <a:spAutoFit/>
          </a:bodyPr>
          <a:lstStyle/>
          <a:p>
            <a:pPr algn="ctr"/>
            <a:r>
              <a:rPr lang="en-US" sz="1600" dirty="0">
                <a:solidFill>
                  <a:srgbClr val="FF0000"/>
                </a:solidFill>
              </a:rPr>
              <a:t>Total</a:t>
            </a:r>
            <a:br>
              <a:rPr lang="en-US" sz="1600" dirty="0">
                <a:solidFill>
                  <a:srgbClr val="FF0000"/>
                </a:solidFill>
              </a:rPr>
            </a:br>
            <a:r>
              <a:rPr lang="en-US" sz="1600" dirty="0">
                <a:solidFill>
                  <a:srgbClr val="FF0000"/>
                </a:solidFill>
              </a:rPr>
              <a:t>number</a:t>
            </a:r>
            <a:br>
              <a:rPr lang="en-US" sz="1600" dirty="0">
                <a:solidFill>
                  <a:srgbClr val="FF0000"/>
                </a:solidFill>
              </a:rPr>
            </a:br>
            <a:r>
              <a:rPr lang="en-US" sz="1600" dirty="0">
                <a:solidFill>
                  <a:srgbClr val="FF0000"/>
                </a:solidFill>
              </a:rPr>
              <a:t>of lanes</a:t>
            </a:r>
          </a:p>
        </p:txBody>
      </p:sp>
      <p:sp>
        <p:nvSpPr>
          <p:cNvPr id="15" name="TextBox 14">
            <a:extLst>
              <a:ext uri="{FF2B5EF4-FFF2-40B4-BE49-F238E27FC236}">
                <a16:creationId xmlns:a16="http://schemas.microsoft.com/office/drawing/2014/main" id="{BAF01AF4-C6A3-45AB-A819-C64DF4BBB3E0}"/>
              </a:ext>
            </a:extLst>
          </p:cNvPr>
          <p:cNvSpPr txBox="1"/>
          <p:nvPr/>
        </p:nvSpPr>
        <p:spPr>
          <a:xfrm>
            <a:off x="4453980" y="4537390"/>
            <a:ext cx="1623060" cy="830997"/>
          </a:xfrm>
          <a:prstGeom prst="rect">
            <a:avLst/>
          </a:prstGeom>
          <a:noFill/>
        </p:spPr>
        <p:txBody>
          <a:bodyPr wrap="square" rtlCol="0">
            <a:spAutoFit/>
          </a:bodyPr>
          <a:lstStyle/>
          <a:p>
            <a:pPr algn="ctr"/>
            <a:r>
              <a:rPr lang="en-US" sz="1600" dirty="0">
                <a:solidFill>
                  <a:srgbClr val="FF0000"/>
                </a:solidFill>
              </a:rPr>
              <a:t>Heavy</a:t>
            </a:r>
            <a:br>
              <a:rPr lang="en-US" sz="1600" dirty="0">
                <a:solidFill>
                  <a:srgbClr val="FF0000"/>
                </a:solidFill>
              </a:rPr>
            </a:br>
            <a:r>
              <a:rPr lang="en-US" sz="1600" dirty="0">
                <a:solidFill>
                  <a:srgbClr val="FF0000"/>
                </a:solidFill>
              </a:rPr>
              <a:t>vehicle</a:t>
            </a:r>
            <a:br>
              <a:rPr lang="en-US" sz="1600" dirty="0">
                <a:solidFill>
                  <a:srgbClr val="FF0000"/>
                </a:solidFill>
              </a:rPr>
            </a:br>
            <a:r>
              <a:rPr lang="en-US" sz="1600" dirty="0">
                <a:solidFill>
                  <a:srgbClr val="FF0000"/>
                </a:solidFill>
              </a:rPr>
              <a:t>factor</a:t>
            </a:r>
          </a:p>
        </p:txBody>
      </p:sp>
    </p:spTree>
    <p:extLst>
      <p:ext uri="{BB962C8B-B14F-4D97-AF65-F5344CB8AC3E}">
        <p14:creationId xmlns:p14="http://schemas.microsoft.com/office/powerpoint/2010/main" val="9239384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HCM 6 Weaving Segment Capacity (2)</a:t>
            </a:r>
          </a:p>
        </p:txBody>
      </p:sp>
      <p:sp>
        <p:nvSpPr>
          <p:cNvPr id="3" name="Content Placeholder 2"/>
          <p:cNvSpPr>
            <a:spLocks noGrp="1"/>
          </p:cNvSpPr>
          <p:nvPr>
            <p:ph idx="1"/>
          </p:nvPr>
        </p:nvSpPr>
        <p:spPr>
          <a:xfrm>
            <a:off x="202019" y="1104634"/>
            <a:ext cx="5486400" cy="3977729"/>
          </a:xfrm>
        </p:spPr>
        <p:txBody>
          <a:bodyPr>
            <a:normAutofit/>
          </a:bodyPr>
          <a:lstStyle/>
          <a:p>
            <a:r>
              <a:rPr lang="en-US" dirty="0"/>
              <a:t>Short length, </a:t>
            </a:r>
            <a:r>
              <a:rPr lang="en-US" i="1" dirty="0"/>
              <a:t>L</a:t>
            </a:r>
            <a:r>
              <a:rPr lang="en-US" i="1" baseline="-25000" dirty="0"/>
              <a:t>S</a:t>
            </a:r>
            <a:endParaRPr lang="en-US" baseline="-25000" dirty="0"/>
          </a:p>
          <a:p>
            <a:endParaRPr lang="en-US" dirty="0"/>
          </a:p>
          <a:p>
            <a:r>
              <a:rPr lang="en-US" dirty="0"/>
              <a:t>Number of</a:t>
            </a:r>
            <a:br>
              <a:rPr lang="en-US" dirty="0"/>
            </a:br>
            <a:r>
              <a:rPr lang="en-US" dirty="0"/>
              <a:t>weaving lanes, </a:t>
            </a:r>
            <a:r>
              <a:rPr lang="en-US" i="1" dirty="0"/>
              <a:t>N</a:t>
            </a:r>
            <a:r>
              <a:rPr lang="en-US" i="1" baseline="-25000" dirty="0"/>
              <a:t>WL</a:t>
            </a:r>
            <a:endParaRPr lang="en-US" dirty="0"/>
          </a:p>
          <a:p>
            <a:pPr lvl="1"/>
            <a:r>
              <a:rPr lang="en-US" dirty="0"/>
              <a:t>Number of lanes from</a:t>
            </a:r>
            <a:br>
              <a:rPr lang="en-US" dirty="0"/>
            </a:br>
            <a:r>
              <a:rPr lang="en-US" dirty="0"/>
              <a:t>which a weaving</a:t>
            </a:r>
            <a:br>
              <a:rPr lang="en-US" dirty="0"/>
            </a:br>
            <a:r>
              <a:rPr lang="en-US" dirty="0"/>
              <a:t>maneuver can be made</a:t>
            </a:r>
            <a:br>
              <a:rPr lang="en-US" dirty="0"/>
            </a:br>
            <a:r>
              <a:rPr lang="en-US" dirty="0"/>
              <a:t>with 0 or 1 lane changes</a:t>
            </a:r>
          </a:p>
          <a:p>
            <a:pPr marL="0" indent="0">
              <a:buNone/>
            </a:pPr>
            <a:endParaRPr lang="en-US" dirty="0"/>
          </a:p>
        </p:txBody>
      </p:sp>
      <p:pic>
        <p:nvPicPr>
          <p:cNvPr id="11" name="Picture 10">
            <a:extLst>
              <a:ext uri="{FF2B5EF4-FFF2-40B4-BE49-F238E27FC236}">
                <a16:creationId xmlns:a16="http://schemas.microsoft.com/office/drawing/2014/main" id="{EA37D4DD-D7DB-480C-8986-618E57A63BB4}"/>
              </a:ext>
            </a:extLst>
          </p:cNvPr>
          <p:cNvPicPr/>
          <p:nvPr/>
        </p:nvPicPr>
        <p:blipFill rotWithShape="1">
          <a:blip r:embed="rId2" cstate="print">
            <a:extLst>
              <a:ext uri="{28A0092B-C50C-407E-A947-70E740481C1C}">
                <a14:useLocalDpi xmlns:a14="http://schemas.microsoft.com/office/drawing/2010/main" val="0"/>
              </a:ext>
            </a:extLst>
          </a:blip>
          <a:srcRect b="9226"/>
          <a:stretch/>
        </p:blipFill>
        <p:spPr bwMode="auto">
          <a:xfrm>
            <a:off x="4823460" y="1104634"/>
            <a:ext cx="3657600" cy="981075"/>
          </a:xfrm>
          <a:prstGeom prst="rect">
            <a:avLst/>
          </a:prstGeom>
          <a:noFill/>
          <a:ln>
            <a:noFill/>
          </a:ln>
          <a:extLst>
            <a:ext uri="{53640926-AAD7-44D8-BBD7-CCE9431645EC}">
              <a14:shadowObscured xmlns:a14="http://schemas.microsoft.com/office/drawing/2010/main"/>
            </a:ext>
          </a:extLst>
        </p:spPr>
      </p:pic>
      <p:pic>
        <p:nvPicPr>
          <p:cNvPr id="13" name="Picture 12">
            <a:extLst>
              <a:ext uri="{FF2B5EF4-FFF2-40B4-BE49-F238E27FC236}">
                <a16:creationId xmlns:a16="http://schemas.microsoft.com/office/drawing/2014/main" id="{5B409AF1-FE22-4B86-901E-546D4E39B51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9700" y="2400300"/>
            <a:ext cx="3375660" cy="914400"/>
          </a:xfrm>
          <a:prstGeom prst="rect">
            <a:avLst/>
          </a:prstGeom>
          <a:noFill/>
          <a:ln>
            <a:noFill/>
          </a:ln>
        </p:spPr>
      </p:pic>
      <p:pic>
        <p:nvPicPr>
          <p:cNvPr id="14" name="Picture 13">
            <a:extLst>
              <a:ext uri="{FF2B5EF4-FFF2-40B4-BE49-F238E27FC236}">
                <a16:creationId xmlns:a16="http://schemas.microsoft.com/office/drawing/2014/main" id="{2B55EC97-D863-4F44-BC1E-ADC23CA05508}"/>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1605" y="3617861"/>
            <a:ext cx="3373755" cy="861060"/>
          </a:xfrm>
          <a:prstGeom prst="rect">
            <a:avLst/>
          </a:prstGeom>
          <a:noFill/>
          <a:ln>
            <a:noFill/>
          </a:ln>
        </p:spPr>
      </p:pic>
      <p:pic>
        <p:nvPicPr>
          <p:cNvPr id="15" name="Picture 14">
            <a:extLst>
              <a:ext uri="{FF2B5EF4-FFF2-40B4-BE49-F238E27FC236}">
                <a16:creationId xmlns:a16="http://schemas.microsoft.com/office/drawing/2014/main" id="{ED293FD2-70AF-4D11-9405-234DF9EC62C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9700" y="4770652"/>
            <a:ext cx="3373755" cy="869315"/>
          </a:xfrm>
          <a:prstGeom prst="rect">
            <a:avLst/>
          </a:prstGeom>
          <a:noFill/>
          <a:ln>
            <a:noFill/>
          </a:ln>
        </p:spPr>
      </p:pic>
      <p:sp>
        <p:nvSpPr>
          <p:cNvPr id="16" name="TextBox 15">
            <a:extLst>
              <a:ext uri="{FF2B5EF4-FFF2-40B4-BE49-F238E27FC236}">
                <a16:creationId xmlns:a16="http://schemas.microsoft.com/office/drawing/2014/main" id="{C35F9E56-5AC7-4988-AD1F-EAD0686797CF}"/>
              </a:ext>
            </a:extLst>
          </p:cNvPr>
          <p:cNvSpPr txBox="1"/>
          <p:nvPr/>
        </p:nvSpPr>
        <p:spPr>
          <a:xfrm>
            <a:off x="4173146" y="2482453"/>
            <a:ext cx="650314" cy="369332"/>
          </a:xfrm>
          <a:prstGeom prst="rect">
            <a:avLst/>
          </a:prstGeom>
          <a:noFill/>
        </p:spPr>
        <p:txBody>
          <a:bodyPr wrap="square" rtlCol="0">
            <a:spAutoFit/>
          </a:bodyPr>
          <a:lstStyle/>
          <a:p>
            <a:pPr algn="ctr"/>
            <a:r>
              <a:rPr lang="en-US" b="1" dirty="0">
                <a:solidFill>
                  <a:srgbClr val="FF0000"/>
                </a:solidFill>
              </a:rPr>
              <a:t>2</a:t>
            </a:r>
          </a:p>
        </p:txBody>
      </p:sp>
      <p:sp>
        <p:nvSpPr>
          <p:cNvPr id="17" name="TextBox 16">
            <a:extLst>
              <a:ext uri="{FF2B5EF4-FFF2-40B4-BE49-F238E27FC236}">
                <a16:creationId xmlns:a16="http://schemas.microsoft.com/office/drawing/2014/main" id="{2D008BB2-30A2-4A72-BE95-6D83615FDA83}"/>
              </a:ext>
            </a:extLst>
          </p:cNvPr>
          <p:cNvSpPr txBox="1"/>
          <p:nvPr/>
        </p:nvSpPr>
        <p:spPr>
          <a:xfrm>
            <a:off x="4173146" y="3769790"/>
            <a:ext cx="650314" cy="369332"/>
          </a:xfrm>
          <a:prstGeom prst="rect">
            <a:avLst/>
          </a:prstGeom>
          <a:noFill/>
        </p:spPr>
        <p:txBody>
          <a:bodyPr wrap="square" rtlCol="0">
            <a:spAutoFit/>
          </a:bodyPr>
          <a:lstStyle/>
          <a:p>
            <a:pPr algn="ctr"/>
            <a:r>
              <a:rPr lang="en-US" b="1" dirty="0">
                <a:solidFill>
                  <a:srgbClr val="FF0000"/>
                </a:solidFill>
              </a:rPr>
              <a:t>2</a:t>
            </a:r>
          </a:p>
        </p:txBody>
      </p:sp>
      <p:sp>
        <p:nvSpPr>
          <p:cNvPr id="18" name="TextBox 17">
            <a:extLst>
              <a:ext uri="{FF2B5EF4-FFF2-40B4-BE49-F238E27FC236}">
                <a16:creationId xmlns:a16="http://schemas.microsoft.com/office/drawing/2014/main" id="{C83C00EB-214F-4B1A-8F18-298CBAB69835}"/>
              </a:ext>
            </a:extLst>
          </p:cNvPr>
          <p:cNvSpPr txBox="1"/>
          <p:nvPr/>
        </p:nvSpPr>
        <p:spPr>
          <a:xfrm>
            <a:off x="4173146" y="4865165"/>
            <a:ext cx="650314" cy="369332"/>
          </a:xfrm>
          <a:prstGeom prst="rect">
            <a:avLst/>
          </a:prstGeom>
          <a:noFill/>
        </p:spPr>
        <p:txBody>
          <a:bodyPr wrap="square" rtlCol="0">
            <a:spAutoFit/>
          </a:bodyPr>
          <a:lstStyle/>
          <a:p>
            <a:pPr algn="ctr"/>
            <a:r>
              <a:rPr lang="en-US" b="1" dirty="0">
                <a:solidFill>
                  <a:srgbClr val="FF0000"/>
                </a:solidFill>
              </a:rPr>
              <a:t>3</a:t>
            </a:r>
          </a:p>
        </p:txBody>
      </p:sp>
    </p:spTree>
    <p:extLst>
      <p:ext uri="{BB962C8B-B14F-4D97-AF65-F5344CB8AC3E}">
        <p14:creationId xmlns:p14="http://schemas.microsoft.com/office/powerpoint/2010/main" val="23596227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Weaving Segment Capacity (3)</a:t>
            </a:r>
          </a:p>
        </p:txBody>
      </p:sp>
      <p:sp>
        <p:nvSpPr>
          <p:cNvPr id="3" name="Content Placeholder 2"/>
          <p:cNvSpPr>
            <a:spLocks noGrp="1"/>
          </p:cNvSpPr>
          <p:nvPr>
            <p:ph idx="1"/>
          </p:nvPr>
        </p:nvSpPr>
        <p:spPr>
          <a:xfrm>
            <a:off x="202019" y="1104634"/>
            <a:ext cx="5486400" cy="3977729"/>
          </a:xfrm>
        </p:spPr>
        <p:txBody>
          <a:bodyPr>
            <a:normAutofit/>
          </a:bodyPr>
          <a:lstStyle/>
          <a:p>
            <a:r>
              <a:rPr lang="en-US" dirty="0"/>
              <a:t>Capacity controlled by total weaving demand flow rate</a:t>
            </a:r>
          </a:p>
          <a:p>
            <a:pPr lvl="1"/>
            <a:endParaRPr lang="en-US" dirty="0"/>
          </a:p>
          <a:p>
            <a:endParaRPr lang="en-US" dirty="0"/>
          </a:p>
          <a:p>
            <a:pPr marL="0" indent="0">
              <a:buNone/>
            </a:pPr>
            <a:endParaRPr lang="en-US" dirty="0"/>
          </a:p>
        </p:txBody>
      </p:sp>
      <p:pic>
        <p:nvPicPr>
          <p:cNvPr id="13" name="Picture 12">
            <a:extLst>
              <a:ext uri="{FF2B5EF4-FFF2-40B4-BE49-F238E27FC236}">
                <a16:creationId xmlns:a16="http://schemas.microsoft.com/office/drawing/2014/main" id="{12C2AF09-A3F4-46CD-82F1-05DAB6D71A80}"/>
              </a:ext>
            </a:extLst>
          </p:cNvPr>
          <p:cNvPicPr>
            <a:picLocks noChangeAspect="1"/>
          </p:cNvPicPr>
          <p:nvPr/>
        </p:nvPicPr>
        <p:blipFill rotWithShape="1">
          <a:blip r:embed="rId2"/>
          <a:srcRect l="24585" r="24512"/>
          <a:stretch/>
        </p:blipFill>
        <p:spPr>
          <a:xfrm>
            <a:off x="773518" y="2286762"/>
            <a:ext cx="4070949" cy="1416558"/>
          </a:xfrm>
          <a:prstGeom prst="rect">
            <a:avLst/>
          </a:prstGeom>
        </p:spPr>
      </p:pic>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39B87496-0104-4810-AC99-D3947EDA9FEE}"/>
                  </a:ext>
                </a:extLst>
              </p:cNvPr>
              <p:cNvSpPr txBox="1"/>
              <p:nvPr/>
            </p:nvSpPr>
            <p:spPr>
              <a:xfrm>
                <a:off x="540137" y="4425700"/>
                <a:ext cx="226885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836967"/>
                              </a:solidFill>
                              <a:latin typeface="Cambria Math" panose="02040503050406030204" pitchFamily="18" charset="0"/>
                            </a:rPr>
                          </m:ctrlPr>
                        </m:sSubPr>
                        <m:e>
                          <m:r>
                            <a:rPr lang="en-US" i="1">
                              <a:latin typeface="Cambria Math" panose="02040503050406030204" pitchFamily="18" charset="0"/>
                            </a:rPr>
                            <m:t>𝑐</m:t>
                          </m:r>
                        </m:e>
                        <m:sub>
                          <m:r>
                            <a:rPr lang="en-US" i="1">
                              <a:latin typeface="Cambria Math" panose="02040503050406030204" pitchFamily="18" charset="0"/>
                            </a:rPr>
                            <m:t>𝑊</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𝑐</m:t>
                          </m:r>
                        </m:e>
                        <m:sub>
                          <m:r>
                            <a:rPr lang="en-US" i="1">
                              <a:latin typeface="Cambria Math" panose="02040503050406030204" pitchFamily="18" charset="0"/>
                            </a:rPr>
                            <m:t>𝐼𝑊</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𝑓</m:t>
                          </m:r>
                        </m:e>
                        <m:sub>
                          <m:r>
                            <a:rPr lang="en-US" i="1">
                              <a:latin typeface="Cambria Math" panose="02040503050406030204" pitchFamily="18" charset="0"/>
                            </a:rPr>
                            <m:t>𝐻𝑉</m:t>
                          </m:r>
                        </m:sub>
                      </m:sSub>
                    </m:oMath>
                  </m:oMathPara>
                </a14:m>
                <a:endParaRPr lang="en-US" dirty="0"/>
              </a:p>
            </p:txBody>
          </p:sp>
        </mc:Choice>
        <mc:Fallback xmlns="">
          <p:sp>
            <p:nvSpPr>
              <p:cNvPr id="15" name="TextBox 14">
                <a:extLst>
                  <a:ext uri="{FF2B5EF4-FFF2-40B4-BE49-F238E27FC236}">
                    <a16:creationId xmlns:a16="http://schemas.microsoft.com/office/drawing/2014/main" id="{39B87496-0104-4810-AC99-D3947EDA9FEE}"/>
                  </a:ext>
                </a:extLst>
              </p:cNvPr>
              <p:cNvSpPr txBox="1">
                <a:spLocks noRot="1" noChangeAspect="1" noMove="1" noResize="1" noEditPoints="1" noAdjustHandles="1" noChangeArrowheads="1" noChangeShapeType="1" noTextEdit="1"/>
              </p:cNvSpPr>
              <p:nvPr/>
            </p:nvSpPr>
            <p:spPr>
              <a:xfrm>
                <a:off x="540137" y="4425700"/>
                <a:ext cx="2268855" cy="369332"/>
              </a:xfrm>
              <a:prstGeom prst="rect">
                <a:avLst/>
              </a:prstGeom>
              <a:blipFill>
                <a:blip r:embed="rId3"/>
                <a:stretch>
                  <a:fillRect b="-13115"/>
                </a:stretch>
              </a:blipFill>
            </p:spPr>
            <p:txBody>
              <a:bodyPr/>
              <a:lstStyle/>
              <a:p>
                <a:r>
                  <a:rPr lang="en-US">
                    <a:noFill/>
                  </a:rPr>
                  <a:t> </a:t>
                </a:r>
              </a:p>
            </p:txBody>
          </p:sp>
        </mc:Fallback>
      </mc:AlternateContent>
    </p:spTree>
    <p:extLst>
      <p:ext uri="{BB962C8B-B14F-4D97-AF65-F5344CB8AC3E}">
        <p14:creationId xmlns:p14="http://schemas.microsoft.com/office/powerpoint/2010/main" val="384564228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Lane-Changing Rates</a:t>
            </a:r>
          </a:p>
        </p:txBody>
      </p:sp>
      <p:sp>
        <p:nvSpPr>
          <p:cNvPr id="3" name="Content Placeholder 2"/>
          <p:cNvSpPr>
            <a:spLocks noGrp="1"/>
          </p:cNvSpPr>
          <p:nvPr>
            <p:ph idx="1"/>
          </p:nvPr>
        </p:nvSpPr>
        <p:spPr>
          <a:xfrm>
            <a:off x="202018" y="1104634"/>
            <a:ext cx="8073301" cy="3977729"/>
          </a:xfrm>
        </p:spPr>
        <p:txBody>
          <a:bodyPr>
            <a:normAutofit lnSpcReduction="10000"/>
          </a:bodyPr>
          <a:lstStyle/>
          <a:p>
            <a:r>
              <a:rPr lang="en-US" dirty="0"/>
              <a:t>Weaving vehicles</a:t>
            </a:r>
          </a:p>
          <a:p>
            <a:endParaRPr lang="en-US" dirty="0"/>
          </a:p>
          <a:p>
            <a:endParaRPr lang="en-US" dirty="0"/>
          </a:p>
          <a:p>
            <a:endParaRPr lang="en-US" dirty="0"/>
          </a:p>
          <a:p>
            <a:endParaRPr lang="en-US" dirty="0"/>
          </a:p>
          <a:p>
            <a:r>
              <a:rPr lang="en-US" dirty="0" err="1"/>
              <a:t>Nonweaving</a:t>
            </a:r>
            <a:r>
              <a:rPr lang="en-US" dirty="0"/>
              <a:t> vehicles</a:t>
            </a:r>
          </a:p>
          <a:p>
            <a:pPr lvl="1"/>
            <a:r>
              <a:rPr lang="en-US" dirty="0"/>
              <a:t>Three models depending on combination of</a:t>
            </a:r>
            <a:br>
              <a:rPr lang="en-US" dirty="0"/>
            </a:br>
            <a:r>
              <a:rPr lang="en-US" dirty="0"/>
              <a:t>weaving length, </a:t>
            </a:r>
            <a:r>
              <a:rPr lang="en-US" dirty="0" err="1"/>
              <a:t>nonweaving</a:t>
            </a:r>
            <a:r>
              <a:rPr lang="en-US" dirty="0"/>
              <a:t> flow, and interchange density </a:t>
            </a:r>
          </a:p>
          <a:p>
            <a:pPr lvl="1"/>
            <a:endParaRPr lang="en-US" dirty="0"/>
          </a:p>
          <a:p>
            <a:endParaRPr lang="en-US" dirty="0"/>
          </a:p>
          <a:p>
            <a:pPr marL="0" indent="0">
              <a:buNone/>
            </a:pPr>
            <a:endParaRPr lang="en-US"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2F857A5-6066-4B7D-924B-28482498DE06}"/>
                  </a:ext>
                </a:extLst>
              </p:cNvPr>
              <p:cNvSpPr txBox="1"/>
              <p:nvPr/>
            </p:nvSpPr>
            <p:spPr>
              <a:xfrm>
                <a:off x="1091565" y="2762883"/>
                <a:ext cx="5337810" cy="3724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836967"/>
                              </a:solidFill>
                              <a:latin typeface="Cambria Math" panose="02040503050406030204" pitchFamily="18" charset="0"/>
                            </a:rPr>
                          </m:ctrlPr>
                        </m:sSubPr>
                        <m:e>
                          <m:r>
                            <a:rPr lang="en-US" i="1">
                              <a:latin typeface="Cambria Math" panose="02040503050406030204" pitchFamily="18" charset="0"/>
                            </a:rPr>
                            <m:t>𝐿𝐶</m:t>
                          </m:r>
                        </m:e>
                        <m:sub>
                          <m:r>
                            <a:rPr lang="en-US" i="1">
                              <a:latin typeface="Cambria Math" panose="02040503050406030204" pitchFamily="18" charset="0"/>
                            </a:rPr>
                            <m:t>𝑊</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𝐿𝐶</m:t>
                          </m:r>
                        </m:e>
                        <m:sub>
                          <m:r>
                            <a:rPr lang="en-US" i="1">
                              <a:latin typeface="Cambria Math" panose="02040503050406030204" pitchFamily="18" charset="0"/>
                            </a:rPr>
                            <m:t>𝑀𝐼𝑁</m:t>
                          </m:r>
                        </m:sub>
                      </m:sSub>
                      <m:r>
                        <a:rPr lang="en-US" i="0">
                          <a:latin typeface="Cambria Math" panose="02040503050406030204" pitchFamily="18" charset="0"/>
                        </a:rPr>
                        <m:t>+0.39</m:t>
                      </m:r>
                      <m:d>
                        <m:dPr>
                          <m:begChr m:val="["/>
                          <m:endChr m:val="]"/>
                          <m:ctrlPr>
                            <a:rPr lang="en-US" i="1">
                              <a:solidFill>
                                <a:srgbClr val="836967"/>
                              </a:solidFill>
                              <a:latin typeface="Cambria Math" panose="02040503050406030204" pitchFamily="18" charset="0"/>
                            </a:rPr>
                          </m:ctrlPr>
                        </m:dPr>
                        <m:e>
                          <m:sSup>
                            <m:sSupPr>
                              <m:ctrlPr>
                                <a:rPr lang="en-US" i="1">
                                  <a:solidFill>
                                    <a:srgbClr val="836967"/>
                                  </a:solidFill>
                                  <a:latin typeface="Cambria Math" panose="02040503050406030204" pitchFamily="18" charset="0"/>
                                </a:rPr>
                              </m:ctrlPr>
                            </m:sSupPr>
                            <m:e>
                              <m:d>
                                <m:dPr>
                                  <m:ctrlPr>
                                    <a:rPr lang="en-US" i="1">
                                      <a:solidFill>
                                        <a:srgbClr val="836967"/>
                                      </a:solidFill>
                                      <a:latin typeface="Cambria Math" panose="02040503050406030204" pitchFamily="18" charset="0"/>
                                    </a:rPr>
                                  </m:ctrlPr>
                                </m:dPr>
                                <m:e>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𝑆</m:t>
                                      </m:r>
                                    </m:sub>
                                  </m:sSub>
                                  <m:r>
                                    <a:rPr lang="en-US" i="0">
                                      <a:latin typeface="Cambria Math" panose="02040503050406030204" pitchFamily="18" charset="0"/>
                                    </a:rPr>
                                    <m:t>−300</m:t>
                                  </m:r>
                                </m:e>
                              </m:d>
                            </m:e>
                            <m:sup>
                              <m:r>
                                <a:rPr lang="en-US" i="0">
                                  <a:latin typeface="Cambria Math" panose="02040503050406030204" pitchFamily="18" charset="0"/>
                                </a:rPr>
                                <m:t>0.5</m:t>
                              </m:r>
                            </m:sup>
                          </m:sSup>
                          <m:sSup>
                            <m:sSupPr>
                              <m:ctrlPr>
                                <a:rPr lang="en-US" i="1">
                                  <a:solidFill>
                                    <a:srgbClr val="836967"/>
                                  </a:solidFill>
                                  <a:latin typeface="Cambria Math" panose="02040503050406030204" pitchFamily="18" charset="0"/>
                                </a:rPr>
                              </m:ctrlPr>
                            </m:sSupPr>
                            <m:e>
                              <m:r>
                                <a:rPr lang="en-US" i="1">
                                  <a:latin typeface="Cambria Math" panose="02040503050406030204" pitchFamily="18" charset="0"/>
                                </a:rPr>
                                <m:t>𝑁</m:t>
                              </m:r>
                            </m:e>
                            <m:sup>
                              <m:r>
                                <a:rPr lang="en-US" i="0">
                                  <a:latin typeface="Cambria Math" panose="02040503050406030204" pitchFamily="18" charset="0"/>
                                </a:rPr>
                                <m:t>2</m:t>
                              </m:r>
                            </m:sup>
                          </m:sSup>
                          <m:sSup>
                            <m:sSupPr>
                              <m:ctrlPr>
                                <a:rPr lang="en-US" i="1">
                                  <a:solidFill>
                                    <a:srgbClr val="836967"/>
                                  </a:solidFill>
                                  <a:latin typeface="Cambria Math" panose="02040503050406030204" pitchFamily="18" charset="0"/>
                                </a:rPr>
                              </m:ctrlPr>
                            </m:sSupPr>
                            <m:e>
                              <m:d>
                                <m:dPr>
                                  <m:ctrlPr>
                                    <a:rPr lang="en-US" i="1">
                                      <a:solidFill>
                                        <a:srgbClr val="836967"/>
                                      </a:solidFill>
                                      <a:latin typeface="Cambria Math" panose="02040503050406030204" pitchFamily="18" charset="0"/>
                                    </a:rPr>
                                  </m:ctrlPr>
                                </m:dPr>
                                <m:e>
                                  <m:r>
                                    <a:rPr lang="en-US" i="0">
                                      <a:latin typeface="Cambria Math" panose="02040503050406030204" pitchFamily="18" charset="0"/>
                                    </a:rPr>
                                    <m:t>1+</m:t>
                                  </m:r>
                                  <m:r>
                                    <a:rPr lang="en-US" i="1">
                                      <a:latin typeface="Cambria Math" panose="02040503050406030204" pitchFamily="18" charset="0"/>
                                    </a:rPr>
                                    <m:t>𝐼𝐷</m:t>
                                  </m:r>
                                </m:e>
                              </m:d>
                            </m:e>
                            <m:sup>
                              <m:r>
                                <a:rPr lang="en-US" i="0">
                                  <a:latin typeface="Cambria Math" panose="02040503050406030204" pitchFamily="18" charset="0"/>
                                </a:rPr>
                                <m:t>0.8</m:t>
                              </m:r>
                            </m:sup>
                          </m:sSup>
                        </m:e>
                      </m:d>
                    </m:oMath>
                  </m:oMathPara>
                </a14:m>
                <a:endParaRPr lang="en-US" dirty="0"/>
              </a:p>
            </p:txBody>
          </p:sp>
        </mc:Choice>
        <mc:Fallback xmlns="">
          <p:sp>
            <p:nvSpPr>
              <p:cNvPr id="7" name="TextBox 6">
                <a:extLst>
                  <a:ext uri="{FF2B5EF4-FFF2-40B4-BE49-F238E27FC236}">
                    <a16:creationId xmlns:a16="http://schemas.microsoft.com/office/drawing/2014/main" id="{A2F857A5-6066-4B7D-924B-28482498DE06}"/>
                  </a:ext>
                </a:extLst>
              </p:cNvPr>
              <p:cNvSpPr txBox="1">
                <a:spLocks noRot="1" noChangeAspect="1" noMove="1" noResize="1" noEditPoints="1" noAdjustHandles="1" noChangeArrowheads="1" noChangeShapeType="1" noTextEdit="1"/>
              </p:cNvSpPr>
              <p:nvPr/>
            </p:nvSpPr>
            <p:spPr>
              <a:xfrm>
                <a:off x="1091565" y="2762883"/>
                <a:ext cx="5337810" cy="372410"/>
              </a:xfrm>
              <a:prstGeom prst="rect">
                <a:avLst/>
              </a:prstGeom>
              <a:blipFill>
                <a:blip r:embed="rId2"/>
                <a:stretch>
                  <a:fillRect b="-1639"/>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513A3934-C85E-4B2A-BEA4-B6BC674E6CE1}"/>
              </a:ext>
            </a:extLst>
          </p:cNvPr>
          <p:cNvSpPr txBox="1"/>
          <p:nvPr/>
        </p:nvSpPr>
        <p:spPr>
          <a:xfrm>
            <a:off x="4876889" y="2178108"/>
            <a:ext cx="1623060" cy="584775"/>
          </a:xfrm>
          <a:prstGeom prst="rect">
            <a:avLst/>
          </a:prstGeom>
          <a:noFill/>
        </p:spPr>
        <p:txBody>
          <a:bodyPr wrap="square" rtlCol="0">
            <a:spAutoFit/>
          </a:bodyPr>
          <a:lstStyle/>
          <a:p>
            <a:pPr algn="ctr"/>
            <a:r>
              <a:rPr lang="en-US" sz="1600" dirty="0">
                <a:solidFill>
                  <a:srgbClr val="FF0000"/>
                </a:solidFill>
              </a:rPr>
              <a:t>Interchange</a:t>
            </a:r>
            <a:br>
              <a:rPr lang="en-US" sz="1600" dirty="0">
                <a:solidFill>
                  <a:srgbClr val="FF0000"/>
                </a:solidFill>
              </a:rPr>
            </a:br>
            <a:r>
              <a:rPr lang="en-US" sz="1600" dirty="0">
                <a:solidFill>
                  <a:srgbClr val="FF0000"/>
                </a:solidFill>
              </a:rPr>
              <a:t>density</a:t>
            </a:r>
          </a:p>
        </p:txBody>
      </p:sp>
      <p:sp>
        <p:nvSpPr>
          <p:cNvPr id="9" name="TextBox 8">
            <a:extLst>
              <a:ext uri="{FF2B5EF4-FFF2-40B4-BE49-F238E27FC236}">
                <a16:creationId xmlns:a16="http://schemas.microsoft.com/office/drawing/2014/main" id="{F912884C-F424-465D-8095-F836D37BEBFF}"/>
              </a:ext>
            </a:extLst>
          </p:cNvPr>
          <p:cNvSpPr txBox="1"/>
          <p:nvPr/>
        </p:nvSpPr>
        <p:spPr>
          <a:xfrm>
            <a:off x="1005885" y="1931886"/>
            <a:ext cx="2996565" cy="830997"/>
          </a:xfrm>
          <a:prstGeom prst="rect">
            <a:avLst/>
          </a:prstGeom>
          <a:noFill/>
        </p:spPr>
        <p:txBody>
          <a:bodyPr wrap="square" rtlCol="0">
            <a:spAutoFit/>
          </a:bodyPr>
          <a:lstStyle/>
          <a:p>
            <a:pPr algn="ctr"/>
            <a:r>
              <a:rPr lang="en-US" sz="1600" dirty="0">
                <a:solidFill>
                  <a:srgbClr val="FF0000"/>
                </a:solidFill>
              </a:rPr>
              <a:t>Minimum number of lane changes in one hour to complete weaving maneuvers</a:t>
            </a:r>
          </a:p>
        </p:txBody>
      </p:sp>
    </p:spTree>
    <p:extLst>
      <p:ext uri="{BB962C8B-B14F-4D97-AF65-F5344CB8AC3E}">
        <p14:creationId xmlns:p14="http://schemas.microsoft.com/office/powerpoint/2010/main" val="3127129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Demand Volume</a:t>
            </a:r>
          </a:p>
        </p:txBody>
      </p:sp>
      <p:sp>
        <p:nvSpPr>
          <p:cNvPr id="3" name="Content Placeholder 2"/>
          <p:cNvSpPr>
            <a:spLocks noGrp="1"/>
          </p:cNvSpPr>
          <p:nvPr>
            <p:ph idx="1"/>
          </p:nvPr>
        </p:nvSpPr>
        <p:spPr>
          <a:xfrm>
            <a:off x="202019" y="1104634"/>
            <a:ext cx="5486400" cy="4418980"/>
          </a:xfrm>
        </p:spPr>
        <p:txBody>
          <a:bodyPr>
            <a:normAutofit/>
          </a:bodyPr>
          <a:lstStyle/>
          <a:p>
            <a:r>
              <a:rPr lang="en-US" dirty="0"/>
              <a:t>The number of vehicles that arrive to use the facility</a:t>
            </a:r>
          </a:p>
          <a:p>
            <a:r>
              <a:rPr lang="en-US" dirty="0"/>
              <a:t>Under </a:t>
            </a:r>
            <a:r>
              <a:rPr lang="en-US" dirty="0" err="1"/>
              <a:t>noncongested</a:t>
            </a:r>
            <a:r>
              <a:rPr lang="en-US" dirty="0"/>
              <a:t> conditions, demand volume is equal to the observed volume</a:t>
            </a:r>
          </a:p>
          <a:p>
            <a:r>
              <a:rPr lang="en-US" dirty="0"/>
              <a:t>HCM methods work with </a:t>
            </a:r>
            <a:r>
              <a:rPr lang="en-US" dirty="0">
                <a:solidFill>
                  <a:srgbClr val="FF0000"/>
                </a:solidFill>
              </a:rPr>
              <a:t>demand</a:t>
            </a:r>
            <a:r>
              <a:rPr lang="en-US" dirty="0"/>
              <a:t> in units of </a:t>
            </a:r>
            <a:r>
              <a:rPr lang="en-US" dirty="0">
                <a:solidFill>
                  <a:srgbClr val="FF0000"/>
                </a:solidFill>
              </a:rPr>
              <a:t>pc</a:t>
            </a:r>
            <a:r>
              <a:rPr lang="en-US" dirty="0"/>
              <a:t>/h/ln</a:t>
            </a:r>
          </a:p>
          <a:p>
            <a:r>
              <a:rPr lang="en-US" dirty="0"/>
              <a:t>Field sensors count </a:t>
            </a:r>
            <a:r>
              <a:rPr lang="en-US" dirty="0">
                <a:solidFill>
                  <a:srgbClr val="FF0000"/>
                </a:solidFill>
              </a:rPr>
              <a:t>vehicle throughput </a:t>
            </a:r>
            <a:r>
              <a:rPr lang="en-US" dirty="0"/>
              <a:t>(demand served)</a:t>
            </a:r>
            <a:endParaRPr lang="en-US" dirty="0">
              <a:solidFill>
                <a:srgbClr val="FF0000"/>
              </a:solidFill>
            </a:endParaRPr>
          </a:p>
        </p:txBody>
      </p:sp>
    </p:spTree>
    <p:extLst>
      <p:ext uri="{BB962C8B-B14F-4D97-AF65-F5344CB8AC3E}">
        <p14:creationId xmlns:p14="http://schemas.microsoft.com/office/powerpoint/2010/main" val="96314816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Speed Estimation (1)</a:t>
            </a:r>
          </a:p>
        </p:txBody>
      </p:sp>
      <p:sp>
        <p:nvSpPr>
          <p:cNvPr id="3" name="Content Placeholder 2"/>
          <p:cNvSpPr>
            <a:spLocks noGrp="1"/>
          </p:cNvSpPr>
          <p:nvPr>
            <p:ph idx="1"/>
          </p:nvPr>
        </p:nvSpPr>
        <p:spPr>
          <a:xfrm>
            <a:off x="202018" y="1104634"/>
            <a:ext cx="8073301" cy="3977729"/>
          </a:xfrm>
        </p:spPr>
        <p:txBody>
          <a:bodyPr>
            <a:normAutofit/>
          </a:bodyPr>
          <a:lstStyle/>
          <a:p>
            <a:r>
              <a:rPr lang="en-US" dirty="0"/>
              <a:t>Weaving vehicles</a:t>
            </a:r>
          </a:p>
          <a:p>
            <a:endParaRPr lang="en-US" dirty="0"/>
          </a:p>
          <a:p>
            <a:endParaRPr lang="en-US" dirty="0"/>
          </a:p>
          <a:p>
            <a:endParaRPr lang="en-US" dirty="0"/>
          </a:p>
          <a:p>
            <a:endParaRPr lang="en-US" dirty="0"/>
          </a:p>
          <a:p>
            <a:r>
              <a:rPr lang="en-US" dirty="0" err="1"/>
              <a:t>Nonweaving</a:t>
            </a:r>
            <a:r>
              <a:rPr lang="en-US" dirty="0"/>
              <a:t> vehicles</a:t>
            </a:r>
          </a:p>
          <a:p>
            <a:endParaRPr lang="en-US" dirty="0"/>
          </a:p>
          <a:p>
            <a:pPr marL="0" indent="0">
              <a:buNone/>
            </a:pPr>
            <a:endParaRPr lang="en-US" dirty="0"/>
          </a:p>
        </p:txBody>
      </p:sp>
      <p:sp>
        <p:nvSpPr>
          <p:cNvPr id="9" name="TextBox 8">
            <a:extLst>
              <a:ext uri="{FF2B5EF4-FFF2-40B4-BE49-F238E27FC236}">
                <a16:creationId xmlns:a16="http://schemas.microsoft.com/office/drawing/2014/main" id="{F912884C-F424-465D-8095-F836D37BEBFF}"/>
              </a:ext>
            </a:extLst>
          </p:cNvPr>
          <p:cNvSpPr txBox="1"/>
          <p:nvPr/>
        </p:nvSpPr>
        <p:spPr>
          <a:xfrm>
            <a:off x="1041171" y="1784538"/>
            <a:ext cx="2996565" cy="584775"/>
          </a:xfrm>
          <a:prstGeom prst="rect">
            <a:avLst/>
          </a:prstGeom>
          <a:noFill/>
        </p:spPr>
        <p:txBody>
          <a:bodyPr wrap="square" rtlCol="0">
            <a:spAutoFit/>
          </a:bodyPr>
          <a:lstStyle/>
          <a:p>
            <a:pPr algn="ctr"/>
            <a:r>
              <a:rPr lang="en-US" sz="1600" dirty="0">
                <a:solidFill>
                  <a:srgbClr val="FF0000"/>
                </a:solidFill>
              </a:rPr>
              <a:t>Speed adjustment factor</a:t>
            </a:r>
            <a:br>
              <a:rPr lang="en-US" sz="1600" dirty="0">
                <a:solidFill>
                  <a:srgbClr val="FF0000"/>
                </a:solidFill>
              </a:rPr>
            </a:br>
            <a:r>
              <a:rPr lang="en-US" sz="1600" dirty="0">
                <a:solidFill>
                  <a:srgbClr val="FF0000"/>
                </a:solidFill>
              </a:rPr>
              <a:t>(work zone, weather, etc.)</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694504D-286C-49F5-A0A4-FB9805895EDF}"/>
                  </a:ext>
                </a:extLst>
              </p:cNvPr>
              <p:cNvSpPr txBox="1"/>
              <p:nvPr/>
            </p:nvSpPr>
            <p:spPr>
              <a:xfrm>
                <a:off x="342945" y="2369313"/>
                <a:ext cx="3286125" cy="7146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836967"/>
                              </a:solidFill>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𝑊</m:t>
                          </m:r>
                        </m:sub>
                      </m:sSub>
                      <m:r>
                        <a:rPr lang="en-US" i="0">
                          <a:latin typeface="Cambria Math" panose="02040503050406030204" pitchFamily="18" charset="0"/>
                        </a:rPr>
                        <m:t>=15+</m:t>
                      </m:r>
                      <m:d>
                        <m:dPr>
                          <m:ctrlPr>
                            <a:rPr lang="en-US" i="1">
                              <a:solidFill>
                                <a:srgbClr val="836967"/>
                              </a:solidFill>
                              <a:latin typeface="Cambria Math" panose="02040503050406030204" pitchFamily="18" charset="0"/>
                            </a:rPr>
                          </m:ctrlPr>
                        </m:dPr>
                        <m:e>
                          <m:f>
                            <m:fPr>
                              <m:ctrlPr>
                                <a:rPr lang="en-US" i="1">
                                  <a:solidFill>
                                    <a:srgbClr val="836967"/>
                                  </a:solidFill>
                                  <a:latin typeface="Cambria Math" panose="02040503050406030204" pitchFamily="18" charset="0"/>
                                </a:rPr>
                              </m:ctrlPr>
                            </m:fPr>
                            <m:num>
                              <m:r>
                                <a:rPr lang="en-US" i="1">
                                  <a:latin typeface="Cambria Math" panose="02040503050406030204" pitchFamily="18" charset="0"/>
                                </a:rPr>
                                <m:t>𝐹𝐹𝑆</m:t>
                              </m:r>
                              <m:r>
                                <a:rPr lang="en-US" i="0">
                                  <a:latin typeface="Cambria Math" panose="02040503050406030204" pitchFamily="18" charset="0"/>
                                </a:rPr>
                                <m:t>×</m:t>
                              </m:r>
                              <m:r>
                                <a:rPr lang="en-US" i="1">
                                  <a:latin typeface="Cambria Math" panose="02040503050406030204" pitchFamily="18" charset="0"/>
                                </a:rPr>
                                <m:t>𝑆𝐴𝐹</m:t>
                              </m:r>
                              <m:r>
                                <a:rPr lang="en-US" i="0">
                                  <a:latin typeface="Cambria Math" panose="02040503050406030204" pitchFamily="18" charset="0"/>
                                </a:rPr>
                                <m:t>−15</m:t>
                              </m:r>
                            </m:num>
                            <m:den>
                              <m:r>
                                <a:rPr lang="en-US" i="0">
                                  <a:latin typeface="Cambria Math" panose="02040503050406030204" pitchFamily="18" charset="0"/>
                                </a:rPr>
                                <m:t>1+</m:t>
                              </m:r>
                              <m:r>
                                <a:rPr lang="en-US" i="1">
                                  <a:latin typeface="Cambria Math" panose="02040503050406030204" pitchFamily="18" charset="0"/>
                                </a:rPr>
                                <m:t>𝑊</m:t>
                              </m:r>
                            </m:den>
                          </m:f>
                        </m:e>
                      </m:d>
                    </m:oMath>
                  </m:oMathPara>
                </a14:m>
                <a:endParaRPr lang="en-US" dirty="0"/>
              </a:p>
            </p:txBody>
          </p:sp>
        </mc:Choice>
        <mc:Fallback xmlns="">
          <p:sp>
            <p:nvSpPr>
              <p:cNvPr id="10" name="TextBox 9">
                <a:extLst>
                  <a:ext uri="{FF2B5EF4-FFF2-40B4-BE49-F238E27FC236}">
                    <a16:creationId xmlns:a16="http://schemas.microsoft.com/office/drawing/2014/main" id="{9694504D-286C-49F5-A0A4-FB9805895EDF}"/>
                  </a:ext>
                </a:extLst>
              </p:cNvPr>
              <p:cNvSpPr txBox="1">
                <a:spLocks noRot="1" noChangeAspect="1" noMove="1" noResize="1" noEditPoints="1" noAdjustHandles="1" noChangeArrowheads="1" noChangeShapeType="1" noTextEdit="1"/>
              </p:cNvSpPr>
              <p:nvPr/>
            </p:nvSpPr>
            <p:spPr>
              <a:xfrm>
                <a:off x="342945" y="2369313"/>
                <a:ext cx="3286125" cy="71468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5350AD20-1B53-489A-AEC4-025B75AACEC0}"/>
                  </a:ext>
                </a:extLst>
              </p:cNvPr>
              <p:cNvSpPr txBox="1"/>
              <p:nvPr/>
            </p:nvSpPr>
            <p:spPr>
              <a:xfrm>
                <a:off x="4238668" y="2341965"/>
                <a:ext cx="2996565" cy="7693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𝑊</m:t>
                      </m:r>
                      <m:r>
                        <a:rPr lang="en-US" i="0">
                          <a:latin typeface="Cambria Math" panose="02040503050406030204" pitchFamily="18" charset="0"/>
                        </a:rPr>
                        <m:t>=0.226</m:t>
                      </m:r>
                      <m:sSup>
                        <m:sSupPr>
                          <m:ctrlPr>
                            <a:rPr lang="en-US" i="1">
                              <a:solidFill>
                                <a:srgbClr val="836967"/>
                              </a:solidFill>
                              <a:latin typeface="Cambria Math" panose="02040503050406030204" pitchFamily="18" charset="0"/>
                            </a:rPr>
                          </m:ctrlPr>
                        </m:sSupPr>
                        <m:e>
                          <m:d>
                            <m:dPr>
                              <m:ctrlPr>
                                <a:rPr lang="en-US" i="1">
                                  <a:solidFill>
                                    <a:srgbClr val="836967"/>
                                  </a:solidFill>
                                  <a:latin typeface="Cambria Math" panose="02040503050406030204" pitchFamily="18" charset="0"/>
                                </a:rPr>
                              </m:ctrlPr>
                            </m:dPr>
                            <m:e>
                              <m:f>
                                <m:fPr>
                                  <m:ctrlPr>
                                    <a:rPr lang="en-US" i="1">
                                      <a:solidFill>
                                        <a:srgbClr val="836967"/>
                                      </a:solidFill>
                                      <a:latin typeface="Cambria Math" panose="02040503050406030204" pitchFamily="18" charset="0"/>
                                    </a:rPr>
                                  </m:ctrlPr>
                                </m:fPr>
                                <m:num>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𝐿𝐶</m:t>
                                      </m:r>
                                    </m:e>
                                    <m:sub>
                                      <m:r>
                                        <a:rPr lang="en-US" i="1">
                                          <a:latin typeface="Cambria Math" panose="02040503050406030204" pitchFamily="18" charset="0"/>
                                        </a:rPr>
                                        <m:t>𝐴𝐿𝐿</m:t>
                                      </m:r>
                                    </m:sub>
                                  </m:sSub>
                                </m:num>
                                <m:den>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𝑆</m:t>
                                      </m:r>
                                    </m:sub>
                                  </m:sSub>
                                </m:den>
                              </m:f>
                            </m:e>
                          </m:d>
                        </m:e>
                        <m:sup>
                          <m:r>
                            <a:rPr lang="en-US" i="0">
                              <a:latin typeface="Cambria Math" panose="02040503050406030204" pitchFamily="18" charset="0"/>
                            </a:rPr>
                            <m:t>0.789</m:t>
                          </m:r>
                        </m:sup>
                      </m:sSup>
                    </m:oMath>
                  </m:oMathPara>
                </a14:m>
                <a:endParaRPr lang="en-US" dirty="0"/>
              </a:p>
            </p:txBody>
          </p:sp>
        </mc:Choice>
        <mc:Fallback xmlns="">
          <p:sp>
            <p:nvSpPr>
              <p:cNvPr id="11" name="TextBox 10">
                <a:extLst>
                  <a:ext uri="{FF2B5EF4-FFF2-40B4-BE49-F238E27FC236}">
                    <a16:creationId xmlns:a16="http://schemas.microsoft.com/office/drawing/2014/main" id="{5350AD20-1B53-489A-AEC4-025B75AACEC0}"/>
                  </a:ext>
                </a:extLst>
              </p:cNvPr>
              <p:cNvSpPr txBox="1">
                <a:spLocks noRot="1" noChangeAspect="1" noMove="1" noResize="1" noEditPoints="1" noAdjustHandles="1" noChangeArrowheads="1" noChangeShapeType="1" noTextEdit="1"/>
              </p:cNvSpPr>
              <p:nvPr/>
            </p:nvSpPr>
            <p:spPr>
              <a:xfrm>
                <a:off x="4238668" y="2341965"/>
                <a:ext cx="2996565" cy="769378"/>
              </a:xfrm>
              <a:prstGeom prst="rect">
                <a:avLst/>
              </a:prstGeom>
              <a:blipFill>
                <a:blip r:embed="rId3"/>
                <a:stretch>
                  <a:fillRect/>
                </a:stretch>
              </a:blipFill>
            </p:spPr>
            <p:txBody>
              <a:bodyPr/>
              <a:lstStyle/>
              <a:p>
                <a:r>
                  <a:rPr lang="en-US">
                    <a:noFill/>
                  </a:rPr>
                  <a:t> </a:t>
                </a:r>
              </a:p>
            </p:txBody>
          </p:sp>
        </mc:Fallback>
      </mc:AlternateContent>
      <p:sp>
        <p:nvSpPr>
          <p:cNvPr id="12" name="TextBox 11">
            <a:extLst>
              <a:ext uri="{FF2B5EF4-FFF2-40B4-BE49-F238E27FC236}">
                <a16:creationId xmlns:a16="http://schemas.microsoft.com/office/drawing/2014/main" id="{C2949DAD-B94F-4667-A9F6-95784B4F7D41}"/>
              </a:ext>
            </a:extLst>
          </p:cNvPr>
          <p:cNvSpPr txBox="1"/>
          <p:nvPr/>
        </p:nvSpPr>
        <p:spPr>
          <a:xfrm>
            <a:off x="4572000" y="2012830"/>
            <a:ext cx="2996565" cy="338554"/>
          </a:xfrm>
          <a:prstGeom prst="rect">
            <a:avLst/>
          </a:prstGeom>
          <a:noFill/>
        </p:spPr>
        <p:txBody>
          <a:bodyPr wrap="square" rtlCol="0">
            <a:spAutoFit/>
          </a:bodyPr>
          <a:lstStyle/>
          <a:p>
            <a:pPr algn="ctr"/>
            <a:r>
              <a:rPr lang="en-US" sz="1600" dirty="0">
                <a:solidFill>
                  <a:srgbClr val="FF0000"/>
                </a:solidFill>
              </a:rPr>
              <a:t>Total lane-changing rate</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8FD60E0-432A-4011-87AB-4258DB094640}"/>
                  </a:ext>
                </a:extLst>
              </p:cNvPr>
              <p:cNvSpPr txBox="1"/>
              <p:nvPr/>
            </p:nvSpPr>
            <p:spPr>
              <a:xfrm>
                <a:off x="1368831" y="4327692"/>
                <a:ext cx="5337810" cy="56534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836967"/>
                              </a:solidFill>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𝑁𝑊</m:t>
                          </m:r>
                        </m:sub>
                      </m:sSub>
                      <m:r>
                        <a:rPr lang="en-US" i="0">
                          <a:latin typeface="Cambria Math" panose="02040503050406030204" pitchFamily="18" charset="0"/>
                        </a:rPr>
                        <m:t>=</m:t>
                      </m:r>
                      <m:r>
                        <a:rPr lang="en-US" i="1">
                          <a:latin typeface="Cambria Math" panose="02040503050406030204" pitchFamily="18" charset="0"/>
                        </a:rPr>
                        <m:t>𝐹𝐹𝑆</m:t>
                      </m:r>
                      <m:r>
                        <a:rPr lang="en-US" i="0">
                          <a:latin typeface="Cambria Math" panose="02040503050406030204" pitchFamily="18" charset="0"/>
                        </a:rPr>
                        <m:t>×</m:t>
                      </m:r>
                      <m:r>
                        <a:rPr lang="en-US" i="1">
                          <a:latin typeface="Cambria Math" panose="02040503050406030204" pitchFamily="18" charset="0"/>
                        </a:rPr>
                        <m:t>𝑆𝐴𝐹</m:t>
                      </m:r>
                      <m:r>
                        <a:rPr lang="en-US" i="0">
                          <a:latin typeface="Cambria Math" panose="02040503050406030204" pitchFamily="18" charset="0"/>
                        </a:rPr>
                        <m:t>−</m:t>
                      </m:r>
                      <m:d>
                        <m:dPr>
                          <m:ctrlPr>
                            <a:rPr lang="en-US" i="1">
                              <a:solidFill>
                                <a:srgbClr val="836967"/>
                              </a:solidFill>
                              <a:latin typeface="Cambria Math" panose="02040503050406030204" pitchFamily="18" charset="0"/>
                            </a:rPr>
                          </m:ctrlPr>
                        </m:dPr>
                        <m:e>
                          <m:r>
                            <a:rPr lang="en-US" i="0">
                              <a:latin typeface="Cambria Math" panose="02040503050406030204" pitchFamily="18" charset="0"/>
                            </a:rPr>
                            <m:t>0.0072</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𝐿𝐶</m:t>
                              </m:r>
                            </m:e>
                            <m:sub>
                              <m:r>
                                <a:rPr lang="en-US" i="1">
                                  <a:latin typeface="Cambria Math" panose="02040503050406030204" pitchFamily="18" charset="0"/>
                                </a:rPr>
                                <m:t>𝑀𝐼𝑁</m:t>
                              </m:r>
                            </m:sub>
                          </m:sSub>
                        </m:e>
                      </m:d>
                      <m:r>
                        <a:rPr lang="en-US" i="0">
                          <a:latin typeface="Cambria Math" panose="02040503050406030204" pitchFamily="18" charset="0"/>
                        </a:rPr>
                        <m:t>−</m:t>
                      </m:r>
                      <m:d>
                        <m:dPr>
                          <m:ctrlPr>
                            <a:rPr lang="en-US" i="1">
                              <a:solidFill>
                                <a:srgbClr val="836967"/>
                              </a:solidFill>
                              <a:latin typeface="Cambria Math" panose="02040503050406030204" pitchFamily="18" charset="0"/>
                            </a:rPr>
                          </m:ctrlPr>
                        </m:dPr>
                        <m:e>
                          <m:r>
                            <a:rPr lang="en-US" i="0">
                              <a:latin typeface="Cambria Math" panose="02040503050406030204" pitchFamily="18" charset="0"/>
                            </a:rPr>
                            <m:t>0.0048</m:t>
                          </m:r>
                          <m:f>
                            <m:fPr>
                              <m:ctrlPr>
                                <a:rPr lang="en-US" i="1">
                                  <a:solidFill>
                                    <a:srgbClr val="836967"/>
                                  </a:solidFill>
                                  <a:latin typeface="Cambria Math" panose="02040503050406030204" pitchFamily="18" charset="0"/>
                                </a:rPr>
                              </m:ctrlPr>
                            </m:fPr>
                            <m:num>
                              <m:r>
                                <a:rPr lang="en-US" i="1">
                                  <a:latin typeface="Cambria Math" panose="02040503050406030204" pitchFamily="18" charset="0"/>
                                </a:rPr>
                                <m:t>𝑣</m:t>
                              </m:r>
                            </m:num>
                            <m:den>
                              <m:r>
                                <a:rPr lang="en-US" i="1">
                                  <a:latin typeface="Cambria Math" panose="02040503050406030204" pitchFamily="18" charset="0"/>
                                </a:rPr>
                                <m:t>𝑁</m:t>
                              </m:r>
                            </m:den>
                          </m:f>
                        </m:e>
                      </m:d>
                    </m:oMath>
                  </m:oMathPara>
                </a14:m>
                <a:endParaRPr lang="en-US" dirty="0"/>
              </a:p>
            </p:txBody>
          </p:sp>
        </mc:Choice>
        <mc:Fallback xmlns="">
          <p:sp>
            <p:nvSpPr>
              <p:cNvPr id="13" name="TextBox 12">
                <a:extLst>
                  <a:ext uri="{FF2B5EF4-FFF2-40B4-BE49-F238E27FC236}">
                    <a16:creationId xmlns:a16="http://schemas.microsoft.com/office/drawing/2014/main" id="{38FD60E0-432A-4011-87AB-4258DB094640}"/>
                  </a:ext>
                </a:extLst>
              </p:cNvPr>
              <p:cNvSpPr txBox="1">
                <a:spLocks noRot="1" noChangeAspect="1" noMove="1" noResize="1" noEditPoints="1" noAdjustHandles="1" noChangeArrowheads="1" noChangeShapeType="1" noTextEdit="1"/>
              </p:cNvSpPr>
              <p:nvPr/>
            </p:nvSpPr>
            <p:spPr>
              <a:xfrm>
                <a:off x="1368831" y="4327692"/>
                <a:ext cx="5337810" cy="565348"/>
              </a:xfrm>
              <a:prstGeom prst="rect">
                <a:avLst/>
              </a:prstGeom>
              <a:blipFill>
                <a:blip r:embed="rId4"/>
                <a:stretch>
                  <a:fillRect/>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D1164418-CE79-41EB-9615-C36DB3249545}"/>
              </a:ext>
            </a:extLst>
          </p:cNvPr>
          <p:cNvSpPr txBox="1"/>
          <p:nvPr/>
        </p:nvSpPr>
        <p:spPr>
          <a:xfrm>
            <a:off x="5284513" y="4016485"/>
            <a:ext cx="1950720" cy="338554"/>
          </a:xfrm>
          <a:prstGeom prst="rect">
            <a:avLst/>
          </a:prstGeom>
          <a:noFill/>
        </p:spPr>
        <p:txBody>
          <a:bodyPr wrap="square" rtlCol="0">
            <a:spAutoFit/>
          </a:bodyPr>
          <a:lstStyle/>
          <a:p>
            <a:pPr algn="ctr"/>
            <a:r>
              <a:rPr lang="en-US" sz="1600" dirty="0">
                <a:solidFill>
                  <a:srgbClr val="FF0000"/>
                </a:solidFill>
              </a:rPr>
              <a:t>Segment flow rate</a:t>
            </a:r>
          </a:p>
        </p:txBody>
      </p:sp>
    </p:spTree>
    <p:extLst>
      <p:ext uri="{BB962C8B-B14F-4D97-AF65-F5344CB8AC3E}">
        <p14:creationId xmlns:p14="http://schemas.microsoft.com/office/powerpoint/2010/main" val="37904266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Density</a:t>
            </a:r>
          </a:p>
        </p:txBody>
      </p:sp>
      <p:sp>
        <p:nvSpPr>
          <p:cNvPr id="3" name="Content Placeholder 2"/>
          <p:cNvSpPr>
            <a:spLocks noGrp="1"/>
          </p:cNvSpPr>
          <p:nvPr>
            <p:ph idx="1"/>
          </p:nvPr>
        </p:nvSpPr>
        <p:spPr>
          <a:xfrm>
            <a:off x="202018" y="1104634"/>
            <a:ext cx="8073301" cy="3977729"/>
          </a:xfrm>
        </p:spPr>
        <p:txBody>
          <a:bodyPr>
            <a:normAutofit/>
          </a:bodyPr>
          <a:lstStyle/>
          <a:p>
            <a:r>
              <a:rPr lang="en-US" dirty="0"/>
              <a:t>Average speed of all vehicles</a:t>
            </a:r>
          </a:p>
          <a:p>
            <a:endParaRPr lang="en-US" dirty="0"/>
          </a:p>
          <a:p>
            <a:endParaRPr lang="en-US" dirty="0"/>
          </a:p>
          <a:p>
            <a:endParaRPr lang="en-US" dirty="0"/>
          </a:p>
          <a:p>
            <a:r>
              <a:rPr lang="en-US" dirty="0"/>
              <a:t>Density</a:t>
            </a:r>
          </a:p>
          <a:p>
            <a:pPr marL="0" indent="0">
              <a:buNone/>
            </a:pPr>
            <a:endParaRPr lang="en-US" dirty="0"/>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B93272AD-7E8F-4AEB-BFDA-36B83938A0CC}"/>
                  </a:ext>
                </a:extLst>
              </p:cNvPr>
              <p:cNvSpPr txBox="1"/>
              <p:nvPr/>
            </p:nvSpPr>
            <p:spPr>
              <a:xfrm>
                <a:off x="811573" y="1847527"/>
                <a:ext cx="2053633" cy="8686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𝑆</m:t>
                      </m:r>
                      <m:r>
                        <a:rPr lang="en-US" i="0">
                          <a:latin typeface="Cambria Math" panose="02040503050406030204" pitchFamily="18" charset="0"/>
                        </a:rPr>
                        <m:t>=</m:t>
                      </m:r>
                      <m:f>
                        <m:fPr>
                          <m:ctrlPr>
                            <a:rPr lang="en-US" i="1">
                              <a:solidFill>
                                <a:srgbClr val="836967"/>
                              </a:solidFill>
                              <a:latin typeface="Cambria Math" panose="02040503050406030204" pitchFamily="18" charset="0"/>
                            </a:rPr>
                          </m:ctrlPr>
                        </m:fPr>
                        <m:num>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𝑊</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𝑁𝑊</m:t>
                              </m:r>
                            </m:sub>
                          </m:sSub>
                        </m:num>
                        <m:den>
                          <m:d>
                            <m:dPr>
                              <m:ctrlPr>
                                <a:rPr lang="en-US" i="1">
                                  <a:solidFill>
                                    <a:srgbClr val="836967"/>
                                  </a:solidFill>
                                  <a:latin typeface="Cambria Math" panose="02040503050406030204" pitchFamily="18" charset="0"/>
                                </a:rPr>
                              </m:ctrlPr>
                            </m:dPr>
                            <m:e>
                              <m:f>
                                <m:fPr>
                                  <m:ctrlPr>
                                    <a:rPr lang="en-US" i="1">
                                      <a:solidFill>
                                        <a:srgbClr val="836967"/>
                                      </a:solidFill>
                                      <a:latin typeface="Cambria Math" panose="02040503050406030204" pitchFamily="18" charset="0"/>
                                    </a:rPr>
                                  </m:ctrlPr>
                                </m:fPr>
                                <m:num>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𝑊</m:t>
                                      </m:r>
                                    </m:sub>
                                  </m:sSub>
                                </m:num>
                                <m:den>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𝑊</m:t>
                                      </m:r>
                                    </m:sub>
                                  </m:sSub>
                                </m:den>
                              </m:f>
                            </m:e>
                          </m:d>
                          <m:r>
                            <a:rPr lang="en-US" i="0">
                              <a:latin typeface="Cambria Math" panose="02040503050406030204" pitchFamily="18" charset="0"/>
                            </a:rPr>
                            <m:t>+</m:t>
                          </m:r>
                          <m:d>
                            <m:dPr>
                              <m:ctrlPr>
                                <a:rPr lang="en-US" i="1">
                                  <a:solidFill>
                                    <a:srgbClr val="836967"/>
                                  </a:solidFill>
                                  <a:latin typeface="Cambria Math" panose="02040503050406030204" pitchFamily="18" charset="0"/>
                                </a:rPr>
                              </m:ctrlPr>
                            </m:dPr>
                            <m:e>
                              <m:f>
                                <m:fPr>
                                  <m:ctrlPr>
                                    <a:rPr lang="en-US" i="1">
                                      <a:solidFill>
                                        <a:srgbClr val="836967"/>
                                      </a:solidFill>
                                      <a:latin typeface="Cambria Math" panose="02040503050406030204" pitchFamily="18" charset="0"/>
                                    </a:rPr>
                                  </m:ctrlPr>
                                </m:fPr>
                                <m:num>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𝑁𝑊</m:t>
                                      </m:r>
                                    </m:sub>
                                  </m:sSub>
                                </m:num>
                                <m:den>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𝑁𝑊</m:t>
                                      </m:r>
                                    </m:sub>
                                  </m:sSub>
                                </m:den>
                              </m:f>
                            </m:e>
                          </m:d>
                        </m:den>
                      </m:f>
                    </m:oMath>
                  </m:oMathPara>
                </a14:m>
                <a:endParaRPr lang="en-US" dirty="0"/>
              </a:p>
            </p:txBody>
          </p:sp>
        </mc:Choice>
        <mc:Fallback xmlns="">
          <p:sp>
            <p:nvSpPr>
              <p:cNvPr id="15" name="TextBox 14">
                <a:extLst>
                  <a:ext uri="{FF2B5EF4-FFF2-40B4-BE49-F238E27FC236}">
                    <a16:creationId xmlns:a16="http://schemas.microsoft.com/office/drawing/2014/main" id="{B93272AD-7E8F-4AEB-BFDA-36B83938A0CC}"/>
                  </a:ext>
                </a:extLst>
              </p:cNvPr>
              <p:cNvSpPr txBox="1">
                <a:spLocks noRot="1" noChangeAspect="1" noMove="1" noResize="1" noEditPoints="1" noAdjustHandles="1" noChangeArrowheads="1" noChangeShapeType="1" noTextEdit="1"/>
              </p:cNvSpPr>
              <p:nvPr/>
            </p:nvSpPr>
            <p:spPr>
              <a:xfrm>
                <a:off x="811573" y="1847527"/>
                <a:ext cx="2053633" cy="868636"/>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8CF6BDA2-3A5E-4527-B29E-6CC001813B2A}"/>
                  </a:ext>
                </a:extLst>
              </p:cNvPr>
              <p:cNvSpPr txBox="1"/>
              <p:nvPr/>
            </p:nvSpPr>
            <p:spPr>
              <a:xfrm>
                <a:off x="571499" y="3839847"/>
                <a:ext cx="1800225" cy="62991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𝐷</m:t>
                      </m:r>
                      <m:r>
                        <a:rPr lang="en-US" i="0">
                          <a:latin typeface="Cambria Math" panose="02040503050406030204" pitchFamily="18" charset="0"/>
                        </a:rPr>
                        <m:t>=</m:t>
                      </m:r>
                      <m:f>
                        <m:fPr>
                          <m:ctrlPr>
                            <a:rPr lang="en-US" i="1">
                              <a:solidFill>
                                <a:srgbClr val="836967"/>
                              </a:solidFill>
                              <a:latin typeface="Cambria Math" panose="02040503050406030204" pitchFamily="18" charset="0"/>
                            </a:rPr>
                          </m:ctrlPr>
                        </m:fPr>
                        <m:num>
                          <m:d>
                            <m:dPr>
                              <m:ctrlPr>
                                <a:rPr lang="en-US" i="1">
                                  <a:solidFill>
                                    <a:srgbClr val="836967"/>
                                  </a:solidFill>
                                  <a:latin typeface="Cambria Math" panose="02040503050406030204" pitchFamily="18" charset="0"/>
                                </a:rPr>
                              </m:ctrlPr>
                            </m:dPr>
                            <m:e>
                              <m:f>
                                <m:fPr>
                                  <m:type m:val="lin"/>
                                  <m:ctrlPr>
                                    <a:rPr lang="en-US" i="1">
                                      <a:latin typeface="Cambria Math" panose="02040503050406030204" pitchFamily="18" charset="0"/>
                                    </a:rPr>
                                  </m:ctrlPr>
                                </m:fPr>
                                <m:num>
                                  <m:r>
                                    <a:rPr lang="en-US" i="1">
                                      <a:latin typeface="Cambria Math" panose="02040503050406030204" pitchFamily="18" charset="0"/>
                                    </a:rPr>
                                    <m:t>𝑣</m:t>
                                  </m:r>
                                </m:num>
                                <m:den>
                                  <m:r>
                                    <a:rPr lang="en-US" i="1">
                                      <a:latin typeface="Cambria Math" panose="02040503050406030204" pitchFamily="18" charset="0"/>
                                    </a:rPr>
                                    <m:t>𝑁</m:t>
                                  </m:r>
                                </m:den>
                              </m:f>
                            </m:e>
                          </m:d>
                        </m:num>
                        <m:den>
                          <m:r>
                            <a:rPr lang="en-US" i="1">
                              <a:latin typeface="Cambria Math" panose="02040503050406030204" pitchFamily="18" charset="0"/>
                            </a:rPr>
                            <m:t>𝑆</m:t>
                          </m:r>
                        </m:den>
                      </m:f>
                    </m:oMath>
                  </m:oMathPara>
                </a14:m>
                <a:endParaRPr lang="en-US" dirty="0"/>
              </a:p>
            </p:txBody>
          </p:sp>
        </mc:Choice>
        <mc:Fallback xmlns="">
          <p:sp>
            <p:nvSpPr>
              <p:cNvPr id="16" name="TextBox 15">
                <a:extLst>
                  <a:ext uri="{FF2B5EF4-FFF2-40B4-BE49-F238E27FC236}">
                    <a16:creationId xmlns:a16="http://schemas.microsoft.com/office/drawing/2014/main" id="{8CF6BDA2-3A5E-4527-B29E-6CC001813B2A}"/>
                  </a:ext>
                </a:extLst>
              </p:cNvPr>
              <p:cNvSpPr txBox="1">
                <a:spLocks noRot="1" noChangeAspect="1" noMove="1" noResize="1" noEditPoints="1" noAdjustHandles="1" noChangeArrowheads="1" noChangeShapeType="1" noTextEdit="1"/>
              </p:cNvSpPr>
              <p:nvPr/>
            </p:nvSpPr>
            <p:spPr>
              <a:xfrm>
                <a:off x="571499" y="3839847"/>
                <a:ext cx="1800225" cy="629916"/>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24271361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Cases</a:t>
            </a:r>
          </a:p>
        </p:txBody>
      </p:sp>
      <p:sp>
        <p:nvSpPr>
          <p:cNvPr id="3" name="Content Placeholder 2"/>
          <p:cNvSpPr>
            <a:spLocks noGrp="1"/>
          </p:cNvSpPr>
          <p:nvPr>
            <p:ph idx="1"/>
          </p:nvPr>
        </p:nvSpPr>
        <p:spPr>
          <a:xfrm>
            <a:off x="202019" y="1104634"/>
            <a:ext cx="5486400" cy="4418980"/>
          </a:xfrm>
        </p:spPr>
        <p:txBody>
          <a:bodyPr>
            <a:normAutofit/>
          </a:bodyPr>
          <a:lstStyle/>
          <a:p>
            <a:r>
              <a:rPr lang="en-US" dirty="0"/>
              <a:t>Multiple weaving segments</a:t>
            </a:r>
          </a:p>
          <a:p>
            <a:pPr lvl="1"/>
            <a:r>
              <a:rPr lang="en-US" dirty="0"/>
              <a:t>Segregate into separate merge, diverge, and simple weaving segments</a:t>
            </a:r>
          </a:p>
          <a:p>
            <a:r>
              <a:rPr lang="en-US" dirty="0"/>
              <a:t>C-D roads, multilane highways</a:t>
            </a:r>
          </a:p>
          <a:p>
            <a:pPr lvl="1"/>
            <a:r>
              <a:rPr lang="en-US" dirty="0"/>
              <a:t>Apply method directly to obtain approximate result</a:t>
            </a:r>
          </a:p>
          <a:p>
            <a:r>
              <a:rPr lang="en-US" dirty="0"/>
              <a:t>All are extensions to the method; not directly researched</a:t>
            </a:r>
          </a:p>
        </p:txBody>
      </p:sp>
      <p:cxnSp>
        <p:nvCxnSpPr>
          <p:cNvPr id="4" name="Straight Connector 3">
            <a:extLst>
              <a:ext uri="{FF2B5EF4-FFF2-40B4-BE49-F238E27FC236}">
                <a16:creationId xmlns:a16="http://schemas.microsoft.com/office/drawing/2014/main" id="{B497EC4F-FDA8-4933-8F98-739B965C733B}"/>
              </a:ext>
            </a:extLst>
          </p:cNvPr>
          <p:cNvCxnSpPr/>
          <p:nvPr/>
        </p:nvCxnSpPr>
        <p:spPr>
          <a:xfrm>
            <a:off x="6417991" y="1363146"/>
            <a:ext cx="0" cy="2133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D586A7C-3352-4F6A-8754-DAD7979F66E5}"/>
              </a:ext>
            </a:extLst>
          </p:cNvPr>
          <p:cNvCxnSpPr/>
          <p:nvPr/>
        </p:nvCxnSpPr>
        <p:spPr>
          <a:xfrm flipH="1" flipV="1">
            <a:off x="5960791" y="905946"/>
            <a:ext cx="45720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0E72A9E-E857-4862-B443-9F5FC26539D0}"/>
              </a:ext>
            </a:extLst>
          </p:cNvPr>
          <p:cNvCxnSpPr>
            <a:cxnSpLocks/>
          </p:cNvCxnSpPr>
          <p:nvPr/>
        </p:nvCxnSpPr>
        <p:spPr>
          <a:xfrm flipH="1">
            <a:off x="5955875" y="3496746"/>
            <a:ext cx="45720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BA4045C-3592-4DEF-9758-CB494D4788D1}"/>
              </a:ext>
            </a:extLst>
          </p:cNvPr>
          <p:cNvCxnSpPr>
            <a:cxnSpLocks/>
          </p:cNvCxnSpPr>
          <p:nvPr/>
        </p:nvCxnSpPr>
        <p:spPr>
          <a:xfrm>
            <a:off x="6413075" y="3863458"/>
            <a:ext cx="0" cy="700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1E6ECB4-2DA0-4F73-9428-FED6999E460B}"/>
              </a:ext>
            </a:extLst>
          </p:cNvPr>
          <p:cNvCxnSpPr>
            <a:cxnSpLocks/>
          </p:cNvCxnSpPr>
          <p:nvPr/>
        </p:nvCxnSpPr>
        <p:spPr>
          <a:xfrm>
            <a:off x="6641675" y="767834"/>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D26704C-8F29-4105-B172-A7DF2E7E65FA}"/>
              </a:ext>
            </a:extLst>
          </p:cNvPr>
          <p:cNvCxnSpPr/>
          <p:nvPr/>
        </p:nvCxnSpPr>
        <p:spPr>
          <a:xfrm flipH="1" flipV="1">
            <a:off x="6184475" y="767834"/>
            <a:ext cx="45720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DD4DAF0-F3B3-429F-88BF-030D5FEECD9B}"/>
              </a:ext>
            </a:extLst>
          </p:cNvPr>
          <p:cNvCxnSpPr>
            <a:cxnSpLocks/>
          </p:cNvCxnSpPr>
          <p:nvPr/>
        </p:nvCxnSpPr>
        <p:spPr>
          <a:xfrm>
            <a:off x="6641675" y="1210286"/>
            <a:ext cx="0" cy="335326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1" name="Straight Connector 10">
            <a:extLst>
              <a:ext uri="{FF2B5EF4-FFF2-40B4-BE49-F238E27FC236}">
                <a16:creationId xmlns:a16="http://schemas.microsoft.com/office/drawing/2014/main" id="{28F20D19-6C0D-43A4-AA44-62E6330ED393}"/>
              </a:ext>
            </a:extLst>
          </p:cNvPr>
          <p:cNvCxnSpPr>
            <a:cxnSpLocks/>
          </p:cNvCxnSpPr>
          <p:nvPr/>
        </p:nvCxnSpPr>
        <p:spPr>
          <a:xfrm flipH="1">
            <a:off x="5942355" y="3855864"/>
            <a:ext cx="45720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FC8B90B-97E9-4A2B-AF62-71A0E72C1EF5}"/>
              </a:ext>
            </a:extLst>
          </p:cNvPr>
          <p:cNvCxnSpPr>
            <a:cxnSpLocks/>
          </p:cNvCxnSpPr>
          <p:nvPr/>
        </p:nvCxnSpPr>
        <p:spPr>
          <a:xfrm flipH="1">
            <a:off x="5955875" y="4563546"/>
            <a:ext cx="45720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BE330D4-B9C2-433C-8C1E-3F8F1E530F97}"/>
              </a:ext>
            </a:extLst>
          </p:cNvPr>
          <p:cNvCxnSpPr>
            <a:cxnSpLocks/>
          </p:cNvCxnSpPr>
          <p:nvPr/>
        </p:nvCxnSpPr>
        <p:spPr>
          <a:xfrm flipH="1">
            <a:off x="6184475" y="4650740"/>
            <a:ext cx="457200" cy="45720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4" name="Straight Connector 13">
            <a:extLst>
              <a:ext uri="{FF2B5EF4-FFF2-40B4-BE49-F238E27FC236}">
                <a16:creationId xmlns:a16="http://schemas.microsoft.com/office/drawing/2014/main" id="{CBC35099-C9F1-46A4-A45C-FC9D0A147D67}"/>
              </a:ext>
            </a:extLst>
          </p:cNvPr>
          <p:cNvCxnSpPr>
            <a:cxnSpLocks/>
          </p:cNvCxnSpPr>
          <p:nvPr/>
        </p:nvCxnSpPr>
        <p:spPr>
          <a:xfrm flipH="1">
            <a:off x="6184475" y="4922664"/>
            <a:ext cx="45720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41DE472-BF82-4C80-B438-8F86C37CA9FF}"/>
              </a:ext>
            </a:extLst>
          </p:cNvPr>
          <p:cNvCxnSpPr>
            <a:cxnSpLocks/>
          </p:cNvCxnSpPr>
          <p:nvPr/>
        </p:nvCxnSpPr>
        <p:spPr>
          <a:xfrm>
            <a:off x="6641675" y="4922664"/>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6D98195-ECBF-467E-9CBF-804E33306E11}"/>
              </a:ext>
            </a:extLst>
          </p:cNvPr>
          <p:cNvCxnSpPr>
            <a:cxnSpLocks/>
          </p:cNvCxnSpPr>
          <p:nvPr/>
        </p:nvCxnSpPr>
        <p:spPr>
          <a:xfrm>
            <a:off x="6875191" y="767834"/>
            <a:ext cx="0" cy="4638978"/>
          </a:xfrm>
          <a:prstGeom prst="line">
            <a:avLst/>
          </a:prstGeom>
          <a:ln w="9525" cap="flat" cmpd="sng" algn="ctr">
            <a:solidFill>
              <a:schemeClr val="dk1"/>
            </a:solidFill>
            <a:prstDash val="lg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23CBF219-DACE-43CC-BBB0-2A5D212D2FA2}"/>
              </a:ext>
            </a:extLst>
          </p:cNvPr>
          <p:cNvCxnSpPr>
            <a:cxnSpLocks/>
          </p:cNvCxnSpPr>
          <p:nvPr/>
        </p:nvCxnSpPr>
        <p:spPr>
          <a:xfrm>
            <a:off x="7103791" y="767834"/>
            <a:ext cx="0" cy="4638978"/>
          </a:xfrm>
          <a:prstGeom prst="line">
            <a:avLst/>
          </a:prstGeom>
          <a:ln w="9525" cap="flat" cmpd="sng" algn="ctr">
            <a:solidFill>
              <a:schemeClr val="dk1"/>
            </a:solidFill>
            <a:prstDash val="lg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C53DBC05-4B30-4C4A-BD96-A4722DDD8D29}"/>
              </a:ext>
            </a:extLst>
          </p:cNvPr>
          <p:cNvCxnSpPr>
            <a:cxnSpLocks/>
          </p:cNvCxnSpPr>
          <p:nvPr/>
        </p:nvCxnSpPr>
        <p:spPr>
          <a:xfrm>
            <a:off x="7361887" y="767834"/>
            <a:ext cx="0" cy="4638978"/>
          </a:xfrm>
          <a:prstGeom prst="line">
            <a:avLst/>
          </a:prstGeom>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TextBox 18">
            <a:extLst>
              <a:ext uri="{FF2B5EF4-FFF2-40B4-BE49-F238E27FC236}">
                <a16:creationId xmlns:a16="http://schemas.microsoft.com/office/drawing/2014/main" id="{1C30C784-545E-49EF-9675-0BF0CBA09E4C}"/>
              </a:ext>
            </a:extLst>
          </p:cNvPr>
          <p:cNvSpPr txBox="1"/>
          <p:nvPr/>
        </p:nvSpPr>
        <p:spPr>
          <a:xfrm>
            <a:off x="7560991" y="767834"/>
            <a:ext cx="1523998" cy="369332"/>
          </a:xfrm>
          <a:prstGeom prst="rect">
            <a:avLst/>
          </a:prstGeom>
          <a:noFill/>
        </p:spPr>
        <p:txBody>
          <a:bodyPr wrap="square" rtlCol="0">
            <a:spAutoFit/>
          </a:bodyPr>
          <a:lstStyle/>
          <a:p>
            <a:r>
              <a:rPr lang="en-US" dirty="0"/>
              <a:t>Basic</a:t>
            </a:r>
          </a:p>
        </p:txBody>
      </p:sp>
      <p:cxnSp>
        <p:nvCxnSpPr>
          <p:cNvPr id="20" name="Straight Connector 19">
            <a:extLst>
              <a:ext uri="{FF2B5EF4-FFF2-40B4-BE49-F238E27FC236}">
                <a16:creationId xmlns:a16="http://schemas.microsoft.com/office/drawing/2014/main" id="{FF4B06FB-DD01-48D0-A815-5AC58FC269AE}"/>
              </a:ext>
            </a:extLst>
          </p:cNvPr>
          <p:cNvCxnSpPr/>
          <p:nvPr/>
        </p:nvCxnSpPr>
        <p:spPr>
          <a:xfrm>
            <a:off x="7560991" y="1225034"/>
            <a:ext cx="13863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85C4128-C2C8-435E-AAD9-F31E6256A4F9}"/>
              </a:ext>
            </a:extLst>
          </p:cNvPr>
          <p:cNvCxnSpPr/>
          <p:nvPr/>
        </p:nvCxnSpPr>
        <p:spPr>
          <a:xfrm>
            <a:off x="7575739" y="1972746"/>
            <a:ext cx="13863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35396DC-E1E4-49E3-9BF9-A1D40183AB56}"/>
              </a:ext>
            </a:extLst>
          </p:cNvPr>
          <p:cNvSpPr txBox="1"/>
          <p:nvPr/>
        </p:nvSpPr>
        <p:spPr>
          <a:xfrm>
            <a:off x="7550279" y="1277289"/>
            <a:ext cx="1523998" cy="646331"/>
          </a:xfrm>
          <a:prstGeom prst="rect">
            <a:avLst/>
          </a:prstGeom>
          <a:noFill/>
        </p:spPr>
        <p:txBody>
          <a:bodyPr wrap="square" rtlCol="0">
            <a:spAutoFit/>
          </a:bodyPr>
          <a:lstStyle/>
          <a:p>
            <a:r>
              <a:rPr lang="en-US" dirty="0"/>
              <a:t>Merge with</a:t>
            </a:r>
            <a:br>
              <a:rPr lang="en-US" dirty="0"/>
            </a:br>
            <a:r>
              <a:rPr lang="en-US" dirty="0"/>
              <a:t>lane add</a:t>
            </a:r>
          </a:p>
        </p:txBody>
      </p:sp>
      <p:cxnSp>
        <p:nvCxnSpPr>
          <p:cNvPr id="23" name="Straight Connector 22">
            <a:extLst>
              <a:ext uri="{FF2B5EF4-FFF2-40B4-BE49-F238E27FC236}">
                <a16:creationId xmlns:a16="http://schemas.microsoft.com/office/drawing/2014/main" id="{287FA790-8369-4B7C-811B-273F51FFC187}"/>
              </a:ext>
            </a:extLst>
          </p:cNvPr>
          <p:cNvCxnSpPr/>
          <p:nvPr/>
        </p:nvCxnSpPr>
        <p:spPr>
          <a:xfrm>
            <a:off x="7550279" y="3838658"/>
            <a:ext cx="13863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00FFFA4-1CE9-48DE-B0D7-775A74BF0171}"/>
              </a:ext>
            </a:extLst>
          </p:cNvPr>
          <p:cNvCxnSpPr/>
          <p:nvPr/>
        </p:nvCxnSpPr>
        <p:spPr>
          <a:xfrm>
            <a:off x="7575738" y="4258746"/>
            <a:ext cx="13863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42A323D-D86B-44B6-BD5E-5F7657E29748}"/>
              </a:ext>
            </a:extLst>
          </p:cNvPr>
          <p:cNvSpPr txBox="1"/>
          <p:nvPr/>
        </p:nvSpPr>
        <p:spPr>
          <a:xfrm>
            <a:off x="7560991" y="3859918"/>
            <a:ext cx="1523998" cy="369332"/>
          </a:xfrm>
          <a:prstGeom prst="rect">
            <a:avLst/>
          </a:prstGeom>
          <a:noFill/>
        </p:spPr>
        <p:txBody>
          <a:bodyPr wrap="square" rtlCol="0">
            <a:spAutoFit/>
          </a:bodyPr>
          <a:lstStyle/>
          <a:p>
            <a:r>
              <a:rPr lang="en-US" dirty="0"/>
              <a:t>Basic</a:t>
            </a:r>
          </a:p>
        </p:txBody>
      </p:sp>
      <p:sp>
        <p:nvSpPr>
          <p:cNvPr id="26" name="TextBox 25">
            <a:extLst>
              <a:ext uri="{FF2B5EF4-FFF2-40B4-BE49-F238E27FC236}">
                <a16:creationId xmlns:a16="http://schemas.microsoft.com/office/drawing/2014/main" id="{54FE8489-D66D-42E7-84A0-B4A7E9F3725F}"/>
              </a:ext>
            </a:extLst>
          </p:cNvPr>
          <p:cNvSpPr txBox="1"/>
          <p:nvPr/>
        </p:nvSpPr>
        <p:spPr>
          <a:xfrm>
            <a:off x="7525644" y="4298215"/>
            <a:ext cx="1587925" cy="646331"/>
          </a:xfrm>
          <a:prstGeom prst="rect">
            <a:avLst/>
          </a:prstGeom>
          <a:noFill/>
        </p:spPr>
        <p:txBody>
          <a:bodyPr wrap="square" rtlCol="0">
            <a:spAutoFit/>
          </a:bodyPr>
          <a:lstStyle/>
          <a:p>
            <a:r>
              <a:rPr lang="en-US" dirty="0"/>
              <a:t>Diverge</a:t>
            </a:r>
            <a:br>
              <a:rPr lang="en-US" dirty="0"/>
            </a:br>
            <a:r>
              <a:rPr lang="en-US" dirty="0"/>
              <a:t>(2-lane ramp)</a:t>
            </a:r>
          </a:p>
        </p:txBody>
      </p:sp>
      <p:cxnSp>
        <p:nvCxnSpPr>
          <p:cNvPr id="27" name="Straight Connector 26">
            <a:extLst>
              <a:ext uri="{FF2B5EF4-FFF2-40B4-BE49-F238E27FC236}">
                <a16:creationId xmlns:a16="http://schemas.microsoft.com/office/drawing/2014/main" id="{4FE65C1F-B8FE-4CB0-A8F3-938ACF9C2209}"/>
              </a:ext>
            </a:extLst>
          </p:cNvPr>
          <p:cNvCxnSpPr/>
          <p:nvPr/>
        </p:nvCxnSpPr>
        <p:spPr>
          <a:xfrm>
            <a:off x="7594487" y="4934954"/>
            <a:ext cx="13863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D06546D-F03C-4105-A605-43D385268166}"/>
              </a:ext>
            </a:extLst>
          </p:cNvPr>
          <p:cNvCxnSpPr/>
          <p:nvPr/>
        </p:nvCxnSpPr>
        <p:spPr>
          <a:xfrm>
            <a:off x="7575738" y="3115746"/>
            <a:ext cx="13863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664A5FC5-F99F-4A4A-83C8-C9505F060793}"/>
              </a:ext>
            </a:extLst>
          </p:cNvPr>
          <p:cNvSpPr txBox="1"/>
          <p:nvPr/>
        </p:nvSpPr>
        <p:spPr>
          <a:xfrm>
            <a:off x="7550279" y="5001563"/>
            <a:ext cx="1523998" cy="369332"/>
          </a:xfrm>
          <a:prstGeom prst="rect">
            <a:avLst/>
          </a:prstGeom>
          <a:noFill/>
        </p:spPr>
        <p:txBody>
          <a:bodyPr wrap="square" rtlCol="0">
            <a:spAutoFit/>
          </a:bodyPr>
          <a:lstStyle/>
          <a:p>
            <a:r>
              <a:rPr lang="en-US" dirty="0"/>
              <a:t>Basic</a:t>
            </a:r>
          </a:p>
        </p:txBody>
      </p:sp>
      <p:sp>
        <p:nvSpPr>
          <p:cNvPr id="30" name="TextBox 29">
            <a:extLst>
              <a:ext uri="{FF2B5EF4-FFF2-40B4-BE49-F238E27FC236}">
                <a16:creationId xmlns:a16="http://schemas.microsoft.com/office/drawing/2014/main" id="{DEAB7ADB-61B2-4E63-8130-83F91630F793}"/>
              </a:ext>
            </a:extLst>
          </p:cNvPr>
          <p:cNvSpPr txBox="1"/>
          <p:nvPr/>
        </p:nvSpPr>
        <p:spPr>
          <a:xfrm>
            <a:off x="7560991" y="2341025"/>
            <a:ext cx="1523998" cy="369332"/>
          </a:xfrm>
          <a:prstGeom prst="rect">
            <a:avLst/>
          </a:prstGeom>
          <a:noFill/>
        </p:spPr>
        <p:txBody>
          <a:bodyPr wrap="square" rtlCol="0">
            <a:spAutoFit/>
          </a:bodyPr>
          <a:lstStyle/>
          <a:p>
            <a:r>
              <a:rPr lang="en-US" dirty="0"/>
              <a:t>Basic</a:t>
            </a:r>
          </a:p>
        </p:txBody>
      </p:sp>
      <p:sp>
        <p:nvSpPr>
          <p:cNvPr id="31" name="TextBox 30">
            <a:extLst>
              <a:ext uri="{FF2B5EF4-FFF2-40B4-BE49-F238E27FC236}">
                <a16:creationId xmlns:a16="http://schemas.microsoft.com/office/drawing/2014/main" id="{B0D9A6AF-B0A9-45F8-ACA1-AC53DC4F1A48}"/>
              </a:ext>
            </a:extLst>
          </p:cNvPr>
          <p:cNvSpPr txBox="1"/>
          <p:nvPr/>
        </p:nvSpPr>
        <p:spPr>
          <a:xfrm>
            <a:off x="7556075" y="3326444"/>
            <a:ext cx="1587925" cy="369332"/>
          </a:xfrm>
          <a:prstGeom prst="rect">
            <a:avLst/>
          </a:prstGeom>
          <a:noFill/>
        </p:spPr>
        <p:txBody>
          <a:bodyPr wrap="square" rtlCol="0">
            <a:spAutoFit/>
          </a:bodyPr>
          <a:lstStyle/>
          <a:p>
            <a:r>
              <a:rPr lang="en-US" dirty="0"/>
              <a:t>Diverge</a:t>
            </a:r>
          </a:p>
        </p:txBody>
      </p:sp>
      <p:grpSp>
        <p:nvGrpSpPr>
          <p:cNvPr id="32" name="Group 31">
            <a:extLst>
              <a:ext uri="{FF2B5EF4-FFF2-40B4-BE49-F238E27FC236}">
                <a16:creationId xmlns:a16="http://schemas.microsoft.com/office/drawing/2014/main" id="{A6088B3A-A314-480D-A785-4638914BBD2F}"/>
              </a:ext>
            </a:extLst>
          </p:cNvPr>
          <p:cNvGrpSpPr/>
          <p:nvPr/>
        </p:nvGrpSpPr>
        <p:grpSpPr>
          <a:xfrm>
            <a:off x="5461502" y="838455"/>
            <a:ext cx="388669" cy="1523998"/>
            <a:chOff x="5063311" y="1380309"/>
            <a:chExt cx="388669" cy="1523998"/>
          </a:xfrm>
        </p:grpSpPr>
        <p:cxnSp>
          <p:nvCxnSpPr>
            <p:cNvPr id="33" name="Straight Arrow Connector 32">
              <a:extLst>
                <a:ext uri="{FF2B5EF4-FFF2-40B4-BE49-F238E27FC236}">
                  <a16:creationId xmlns:a16="http://schemas.microsoft.com/office/drawing/2014/main" id="{7F480330-9CF3-41E4-B148-248DF1A834CE}"/>
                </a:ext>
              </a:extLst>
            </p:cNvPr>
            <p:cNvCxnSpPr/>
            <p:nvPr/>
          </p:nvCxnSpPr>
          <p:spPr>
            <a:xfrm>
              <a:off x="5451980" y="1708718"/>
              <a:ext cx="0" cy="763768"/>
            </a:xfrm>
            <a:prstGeom prst="straightConnector1">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6544436-9EAA-48B3-9DA3-238500BEDEDB}"/>
                </a:ext>
              </a:extLst>
            </p:cNvPr>
            <p:cNvSpPr txBox="1"/>
            <p:nvPr/>
          </p:nvSpPr>
          <p:spPr>
            <a:xfrm rot="16200000">
              <a:off x="4485978" y="1957642"/>
              <a:ext cx="1523998" cy="369332"/>
            </a:xfrm>
            <a:prstGeom prst="rect">
              <a:avLst/>
            </a:prstGeom>
            <a:noFill/>
          </p:spPr>
          <p:txBody>
            <a:bodyPr wrap="square" rtlCol="0">
              <a:spAutoFit/>
            </a:bodyPr>
            <a:lstStyle/>
            <a:p>
              <a:pPr algn="ctr"/>
              <a:r>
                <a:rPr lang="en-US" dirty="0"/>
                <a:t>1,500 ft</a:t>
              </a:r>
            </a:p>
          </p:txBody>
        </p:sp>
      </p:grpSp>
      <p:grpSp>
        <p:nvGrpSpPr>
          <p:cNvPr id="35" name="Group 34">
            <a:extLst>
              <a:ext uri="{FF2B5EF4-FFF2-40B4-BE49-F238E27FC236}">
                <a16:creationId xmlns:a16="http://schemas.microsoft.com/office/drawing/2014/main" id="{4CDB22DD-4366-453B-8E55-91F8885FEDA3}"/>
              </a:ext>
            </a:extLst>
          </p:cNvPr>
          <p:cNvGrpSpPr/>
          <p:nvPr/>
        </p:nvGrpSpPr>
        <p:grpSpPr>
          <a:xfrm>
            <a:off x="5493464" y="2789066"/>
            <a:ext cx="388669" cy="1523998"/>
            <a:chOff x="5063311" y="1380309"/>
            <a:chExt cx="388669" cy="1523998"/>
          </a:xfrm>
        </p:grpSpPr>
        <p:cxnSp>
          <p:nvCxnSpPr>
            <p:cNvPr id="36" name="Straight Arrow Connector 35">
              <a:extLst>
                <a:ext uri="{FF2B5EF4-FFF2-40B4-BE49-F238E27FC236}">
                  <a16:creationId xmlns:a16="http://schemas.microsoft.com/office/drawing/2014/main" id="{F85A0110-0FC3-4758-93A7-22E76D334072}"/>
                </a:ext>
              </a:extLst>
            </p:cNvPr>
            <p:cNvCxnSpPr/>
            <p:nvPr/>
          </p:nvCxnSpPr>
          <p:spPr>
            <a:xfrm>
              <a:off x="5451980" y="1708718"/>
              <a:ext cx="0" cy="763768"/>
            </a:xfrm>
            <a:prstGeom prst="straightConnector1">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27BA0B78-FD24-4F75-8FE5-4CBAC3C66DEA}"/>
                </a:ext>
              </a:extLst>
            </p:cNvPr>
            <p:cNvSpPr txBox="1"/>
            <p:nvPr/>
          </p:nvSpPr>
          <p:spPr>
            <a:xfrm rot="16200000">
              <a:off x="4485978" y="1957642"/>
              <a:ext cx="1523998" cy="369332"/>
            </a:xfrm>
            <a:prstGeom prst="rect">
              <a:avLst/>
            </a:prstGeom>
            <a:noFill/>
          </p:spPr>
          <p:txBody>
            <a:bodyPr wrap="square" rtlCol="0">
              <a:spAutoFit/>
            </a:bodyPr>
            <a:lstStyle/>
            <a:p>
              <a:pPr algn="ctr"/>
              <a:r>
                <a:rPr lang="en-US" dirty="0"/>
                <a:t>1,500 ft</a:t>
              </a:r>
            </a:p>
          </p:txBody>
        </p:sp>
      </p:grpSp>
      <p:grpSp>
        <p:nvGrpSpPr>
          <p:cNvPr id="38" name="Group 37">
            <a:extLst>
              <a:ext uri="{FF2B5EF4-FFF2-40B4-BE49-F238E27FC236}">
                <a16:creationId xmlns:a16="http://schemas.microsoft.com/office/drawing/2014/main" id="{BA7B0776-E0FA-49B6-A696-DFA5818F368E}"/>
              </a:ext>
            </a:extLst>
          </p:cNvPr>
          <p:cNvGrpSpPr/>
          <p:nvPr/>
        </p:nvGrpSpPr>
        <p:grpSpPr>
          <a:xfrm>
            <a:off x="5495922" y="3877746"/>
            <a:ext cx="388669" cy="1523998"/>
            <a:chOff x="5063311" y="1380309"/>
            <a:chExt cx="388669" cy="1523998"/>
          </a:xfrm>
        </p:grpSpPr>
        <p:cxnSp>
          <p:nvCxnSpPr>
            <p:cNvPr id="39" name="Straight Arrow Connector 38">
              <a:extLst>
                <a:ext uri="{FF2B5EF4-FFF2-40B4-BE49-F238E27FC236}">
                  <a16:creationId xmlns:a16="http://schemas.microsoft.com/office/drawing/2014/main" id="{59E941FB-B474-439E-B8DF-2CBDA89E6A0A}"/>
                </a:ext>
              </a:extLst>
            </p:cNvPr>
            <p:cNvCxnSpPr/>
            <p:nvPr/>
          </p:nvCxnSpPr>
          <p:spPr>
            <a:xfrm>
              <a:off x="5451980" y="1708718"/>
              <a:ext cx="0" cy="763768"/>
            </a:xfrm>
            <a:prstGeom prst="straightConnector1">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9881FFB-A0A2-4686-BD7A-6A7CD43D0C74}"/>
                </a:ext>
              </a:extLst>
            </p:cNvPr>
            <p:cNvSpPr txBox="1"/>
            <p:nvPr/>
          </p:nvSpPr>
          <p:spPr>
            <a:xfrm rot="16200000">
              <a:off x="4485978" y="1957642"/>
              <a:ext cx="1523998" cy="369332"/>
            </a:xfrm>
            <a:prstGeom prst="rect">
              <a:avLst/>
            </a:prstGeom>
            <a:noFill/>
          </p:spPr>
          <p:txBody>
            <a:bodyPr wrap="square" rtlCol="0">
              <a:spAutoFit/>
            </a:bodyPr>
            <a:lstStyle/>
            <a:p>
              <a:pPr algn="ctr"/>
              <a:r>
                <a:rPr lang="en-US" dirty="0"/>
                <a:t>1,500 ft</a:t>
              </a:r>
            </a:p>
          </p:txBody>
        </p:sp>
      </p:grpSp>
      <p:cxnSp>
        <p:nvCxnSpPr>
          <p:cNvPr id="41" name="Straight Arrow Connector 40">
            <a:extLst>
              <a:ext uri="{FF2B5EF4-FFF2-40B4-BE49-F238E27FC236}">
                <a16:creationId xmlns:a16="http://schemas.microsoft.com/office/drawing/2014/main" id="{F49E4DF6-F06E-44CC-AFAB-933FA7B33B7D}"/>
              </a:ext>
            </a:extLst>
          </p:cNvPr>
          <p:cNvCxnSpPr>
            <a:cxnSpLocks/>
          </p:cNvCxnSpPr>
          <p:nvPr/>
        </p:nvCxnSpPr>
        <p:spPr>
          <a:xfrm>
            <a:off x="6751795" y="838455"/>
            <a:ext cx="0" cy="1579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E80C0266-FBF3-4A59-ACD5-30B4588934D7}"/>
              </a:ext>
            </a:extLst>
          </p:cNvPr>
          <p:cNvCxnSpPr>
            <a:cxnSpLocks/>
          </p:cNvCxnSpPr>
          <p:nvPr/>
        </p:nvCxnSpPr>
        <p:spPr>
          <a:xfrm>
            <a:off x="6983347" y="843374"/>
            <a:ext cx="0" cy="1579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7236429E-48B2-46CD-8E99-CCBBA8133A47}"/>
              </a:ext>
            </a:extLst>
          </p:cNvPr>
          <p:cNvCxnSpPr>
            <a:cxnSpLocks/>
          </p:cNvCxnSpPr>
          <p:nvPr/>
        </p:nvCxnSpPr>
        <p:spPr>
          <a:xfrm>
            <a:off x="7238983" y="848294"/>
            <a:ext cx="0" cy="1579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720846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Issues with the HCM6 Weaving Method</a:t>
            </a:r>
          </a:p>
        </p:txBody>
      </p:sp>
      <p:sp>
        <p:nvSpPr>
          <p:cNvPr id="3" name="Content Placeholder 2"/>
          <p:cNvSpPr>
            <a:spLocks noGrp="1"/>
          </p:cNvSpPr>
          <p:nvPr>
            <p:ph idx="1"/>
          </p:nvPr>
        </p:nvSpPr>
        <p:spPr>
          <a:xfrm>
            <a:off x="202019" y="1104634"/>
            <a:ext cx="8564791" cy="4515330"/>
          </a:xfrm>
        </p:spPr>
        <p:txBody>
          <a:bodyPr>
            <a:normAutofit lnSpcReduction="10000"/>
          </a:bodyPr>
          <a:lstStyle/>
          <a:p>
            <a:r>
              <a:rPr lang="en-US" dirty="0"/>
              <a:t>Underestimates speeds in 50–65 mph range</a:t>
            </a:r>
          </a:p>
          <a:p>
            <a:r>
              <a:rPr lang="en-US" dirty="0"/>
              <a:t>Underestimates capacity at high weaving ratios</a:t>
            </a:r>
          </a:p>
          <a:p>
            <a:r>
              <a:rPr lang="en-US" dirty="0"/>
              <a:t>Overestimates density by an average of 22%</a:t>
            </a:r>
          </a:p>
          <a:p>
            <a:r>
              <a:rPr lang="en-US" dirty="0"/>
              <a:t>Outputs insensitive to weaving length, although weaving length is a model parameter</a:t>
            </a:r>
          </a:p>
          <a:p>
            <a:r>
              <a:rPr lang="en-US" dirty="0"/>
              <a:t>Method can predict</a:t>
            </a:r>
          </a:p>
          <a:p>
            <a:pPr lvl="1"/>
            <a:r>
              <a:rPr lang="en-US" dirty="0"/>
              <a:t>v &lt; c, but D &gt; density at capacity</a:t>
            </a:r>
          </a:p>
          <a:p>
            <a:pPr lvl="1"/>
            <a:r>
              <a:rPr lang="en-US" dirty="0"/>
              <a:t>Weaving speeds &gt; </a:t>
            </a:r>
            <a:r>
              <a:rPr lang="en-US" dirty="0" err="1"/>
              <a:t>nonweaving</a:t>
            </a:r>
            <a:r>
              <a:rPr lang="en-US" dirty="0"/>
              <a:t> speeds</a:t>
            </a:r>
          </a:p>
          <a:p>
            <a:r>
              <a:rPr lang="en-US" dirty="0"/>
              <a:t>Inconsistencies with merge/diverge method</a:t>
            </a:r>
          </a:p>
          <a:p>
            <a:r>
              <a:rPr lang="en-US" dirty="0"/>
              <a:t>Max weaving segment length can vary during day</a:t>
            </a:r>
          </a:p>
        </p:txBody>
      </p:sp>
    </p:spTree>
    <p:extLst>
      <p:ext uri="{BB962C8B-B14F-4D97-AF65-F5344CB8AC3E}">
        <p14:creationId xmlns:p14="http://schemas.microsoft.com/office/powerpoint/2010/main" val="388110377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Issues with Previous Studies</a:t>
            </a:r>
          </a:p>
        </p:txBody>
      </p:sp>
      <p:sp>
        <p:nvSpPr>
          <p:cNvPr id="3" name="Content Placeholder 2"/>
          <p:cNvSpPr>
            <a:spLocks noGrp="1"/>
          </p:cNvSpPr>
          <p:nvPr>
            <p:ph idx="1"/>
          </p:nvPr>
        </p:nvSpPr>
        <p:spPr>
          <a:xfrm>
            <a:off x="202019" y="1104634"/>
            <a:ext cx="4369981" cy="4515330"/>
          </a:xfrm>
        </p:spPr>
        <p:txBody>
          <a:bodyPr>
            <a:normAutofit/>
          </a:bodyPr>
          <a:lstStyle/>
          <a:p>
            <a:r>
              <a:rPr lang="en-US" dirty="0"/>
              <a:t>Few large-scale studies</a:t>
            </a:r>
          </a:p>
          <a:p>
            <a:pPr lvl="1"/>
            <a:r>
              <a:rPr lang="en-US" dirty="0"/>
              <a:t>28 sites combining NCHRP 03-75 dataset and data from various studies in California</a:t>
            </a:r>
          </a:p>
          <a:p>
            <a:pPr lvl="1"/>
            <a:r>
              <a:rPr lang="en-US" dirty="0"/>
              <a:t>Five sites in NC plus one 03-75 site</a:t>
            </a:r>
          </a:p>
          <a:p>
            <a:pPr lvl="1"/>
            <a:r>
              <a:rPr lang="en-US" dirty="0"/>
              <a:t>Seven sites in Nanjing, China with special pavement markings controlling lane changes</a:t>
            </a:r>
          </a:p>
        </p:txBody>
      </p:sp>
    </p:spTree>
    <p:extLst>
      <p:ext uri="{BB962C8B-B14F-4D97-AF65-F5344CB8AC3E}">
        <p14:creationId xmlns:p14="http://schemas.microsoft.com/office/powerpoint/2010/main" val="93563871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4C4F20D-23DA-4ADD-9597-1935FCDA42FE}"/>
              </a:ext>
            </a:extLst>
          </p:cNvPr>
          <p:cNvSpPr>
            <a:spLocks noGrp="1" noChangeArrowheads="1"/>
          </p:cNvSpPr>
          <p:nvPr>
            <p:ph type="title"/>
          </p:nvPr>
        </p:nvSpPr>
        <p:spPr/>
        <p:txBody>
          <a:bodyPr>
            <a:noAutofit/>
          </a:bodyPr>
          <a:lstStyle/>
          <a:p>
            <a:pPr eaLnBrk="1" hangingPunct="1"/>
            <a:r>
              <a:rPr lang="en-US" altLang="en-US" sz="3200" dirty="0"/>
              <a:t>Summary:</a:t>
            </a:r>
            <a:br>
              <a:rPr lang="en-US" altLang="en-US" sz="3200" dirty="0"/>
            </a:br>
            <a:r>
              <a:rPr lang="en-US" altLang="en-US" sz="3200" dirty="0"/>
              <a:t>Current HCM Weaving Method</a:t>
            </a:r>
          </a:p>
        </p:txBody>
      </p:sp>
      <p:sp>
        <p:nvSpPr>
          <p:cNvPr id="3" name="Content Placeholder 2">
            <a:extLst>
              <a:ext uri="{FF2B5EF4-FFF2-40B4-BE49-F238E27FC236}">
                <a16:creationId xmlns:a16="http://schemas.microsoft.com/office/drawing/2014/main" id="{8B8523CA-8950-4765-8313-2AEB2FAB4381}"/>
              </a:ext>
            </a:extLst>
          </p:cNvPr>
          <p:cNvSpPr>
            <a:spLocks noGrp="1"/>
          </p:cNvSpPr>
          <p:nvPr>
            <p:ph idx="1"/>
          </p:nvPr>
        </p:nvSpPr>
        <p:spPr>
          <a:xfrm>
            <a:off x="202018" y="1104634"/>
            <a:ext cx="8541289" cy="3977729"/>
          </a:xfrm>
        </p:spPr>
        <p:txBody>
          <a:bodyPr/>
          <a:lstStyle/>
          <a:p>
            <a:pPr eaLnBrk="1" hangingPunct="1">
              <a:defRPr/>
            </a:pPr>
            <a:r>
              <a:rPr lang="en-US" dirty="0"/>
              <a:t>Data collection challenges for all weaving studies</a:t>
            </a:r>
          </a:p>
          <a:p>
            <a:pPr eaLnBrk="1" hangingPunct="1">
              <a:defRPr/>
            </a:pPr>
            <a:r>
              <a:rPr lang="en-US" dirty="0"/>
              <a:t>HCM method generally overestimates density</a:t>
            </a:r>
          </a:p>
          <a:p>
            <a:pPr eaLnBrk="1" hangingPunct="1">
              <a:defRPr/>
            </a:pPr>
            <a:r>
              <a:rPr lang="en-US" dirty="0"/>
              <a:t>HCM method can underestimate speed, capacity</a:t>
            </a:r>
          </a:p>
          <a:p>
            <a:pPr eaLnBrk="1" hangingPunct="1">
              <a:defRPr/>
            </a:pPr>
            <a:r>
              <a:rPr lang="en-US" dirty="0"/>
              <a:t>Special cases reflect extensions to the method that haven’t been well-researched</a:t>
            </a:r>
          </a:p>
          <a:p>
            <a:pPr lvl="1" eaLnBrk="1" hangingPunct="1">
              <a:defRPr/>
            </a:pPr>
            <a:endParaRPr lang="en-US" dirty="0"/>
          </a:p>
          <a:p>
            <a:pPr marL="0" indent="0">
              <a:lnSpc>
                <a:spcPct val="90000"/>
              </a:lnSpc>
              <a:buNone/>
              <a:defRPr/>
            </a:pPr>
            <a:endParaRPr lang="en-US" altLang="en-US" sz="2000" dirty="0">
              <a:sym typeface="Mathematica3" pitchFamily="2" charset="2"/>
            </a:endParaRPr>
          </a:p>
          <a:p>
            <a:pPr eaLnBrk="1" hangingPunct="1">
              <a:defRPr/>
            </a:pPr>
            <a:endParaRPr lang="en-US" dirty="0"/>
          </a:p>
        </p:txBody>
      </p:sp>
    </p:spTree>
    <p:extLst>
      <p:ext uri="{BB962C8B-B14F-4D97-AF65-F5344CB8AC3E}">
        <p14:creationId xmlns:p14="http://schemas.microsoft.com/office/powerpoint/2010/main" val="398613295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2FB352-4934-4C7E-9E5C-D85327BB892B}"/>
              </a:ext>
            </a:extLst>
          </p:cNvPr>
          <p:cNvPicPr>
            <a:picLocks noChangeAspect="1"/>
          </p:cNvPicPr>
          <p:nvPr/>
        </p:nvPicPr>
        <p:blipFill>
          <a:blip r:embed="rId2"/>
          <a:stretch>
            <a:fillRect/>
          </a:stretch>
        </p:blipFill>
        <p:spPr>
          <a:xfrm>
            <a:off x="771956" y="-294019"/>
            <a:ext cx="7600087" cy="5715000"/>
          </a:xfrm>
          <a:prstGeom prst="rect">
            <a:avLst/>
          </a:prstGeom>
        </p:spPr>
      </p:pic>
      <p:sp>
        <p:nvSpPr>
          <p:cNvPr id="33" name="Rectangle 32"/>
          <p:cNvSpPr/>
          <p:nvPr/>
        </p:nvSpPr>
        <p:spPr>
          <a:xfrm>
            <a:off x="0" y="0"/>
            <a:ext cx="9144000" cy="914400"/>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34" name="Straight Connector 33"/>
          <p:cNvCxnSpPr/>
          <p:nvPr/>
        </p:nvCxnSpPr>
        <p:spPr>
          <a:xfrm>
            <a:off x="0" y="707496"/>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itle 1"/>
          <p:cNvSpPr txBox="1">
            <a:spLocks/>
          </p:cNvSpPr>
          <p:nvPr/>
        </p:nvSpPr>
        <p:spPr>
          <a:xfrm>
            <a:off x="838401" y="3914350"/>
            <a:ext cx="7772400" cy="1225021"/>
          </a:xfrm>
          <a:prstGeom prst="rect">
            <a:avLst/>
          </a:prstGeom>
        </p:spPr>
        <p:txBody>
          <a:bodyPr anchor="b">
            <a:noAutofit/>
          </a:bodyPr>
          <a:lstStyle>
            <a:lvl1pPr algn="l" defTabSz="914400" rtl="0" eaLnBrk="1" latinLnBrk="0" hangingPunct="1">
              <a:spcBef>
                <a:spcPct val="0"/>
              </a:spcBef>
              <a:buNone/>
              <a:defRPr sz="4400" b="1" kern="1200" cap="all" baseline="0">
                <a:solidFill>
                  <a:schemeClr val="bg2"/>
                </a:solidFill>
                <a:effectLst>
                  <a:outerShdw blurRad="38100" dist="38100" dir="2700000" algn="tl">
                    <a:srgbClr val="000000">
                      <a:alpha val="43137"/>
                    </a:srgbClr>
                  </a:outerShdw>
                </a:effectLst>
                <a:latin typeface="Arial Black" panose="020B0A04020102020204" pitchFamily="34" charset="0"/>
                <a:ea typeface="+mj-ea"/>
                <a:cs typeface="+mj-cs"/>
              </a:defRPr>
            </a:lvl1pPr>
          </a:lstStyle>
          <a:p>
            <a:pPr>
              <a:lnSpc>
                <a:spcPts val="4400"/>
              </a:lnSpc>
            </a:pPr>
            <a:r>
              <a:rPr lang="en-US" dirty="0"/>
              <a:t>Proposed Weaving Method</a:t>
            </a:r>
          </a:p>
        </p:txBody>
      </p:sp>
      <p:sp>
        <p:nvSpPr>
          <p:cNvPr id="38" name="Rectangle 37"/>
          <p:cNvSpPr/>
          <p:nvPr/>
        </p:nvSpPr>
        <p:spPr>
          <a:xfrm>
            <a:off x="0" y="4948136"/>
            <a:ext cx="9144000" cy="766864"/>
          </a:xfrm>
          <a:prstGeom prst="rect">
            <a:avLst/>
          </a:prstGeom>
          <a:solidFill>
            <a:schemeClr val="bg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39" name="Freeform 20"/>
          <p:cNvSpPr>
            <a:spLocks/>
          </p:cNvSpPr>
          <p:nvPr/>
        </p:nvSpPr>
        <p:spPr bwMode="auto">
          <a:xfrm>
            <a:off x="5188624" y="5073799"/>
            <a:ext cx="3974671" cy="673100"/>
          </a:xfrm>
          <a:custGeom>
            <a:avLst/>
            <a:gdLst>
              <a:gd name="T0" fmla="*/ 3562 w 3562"/>
              <a:gd name="T1" fmla="*/ 424 h 424"/>
              <a:gd name="T2" fmla="*/ 3562 w 3562"/>
              <a:gd name="T3" fmla="*/ 0 h 424"/>
              <a:gd name="T4" fmla="*/ 178 w 3562"/>
              <a:gd name="T5" fmla="*/ 0 h 424"/>
              <a:gd name="T6" fmla="*/ 0 w 3562"/>
              <a:gd name="T7" fmla="*/ 424 h 424"/>
              <a:gd name="T8" fmla="*/ 3562 w 3562"/>
              <a:gd name="T9" fmla="*/ 424 h 424"/>
              <a:gd name="connsiteX0" fmla="*/ 10000 w 10162"/>
              <a:gd name="connsiteY0" fmla="*/ 10000 h 11358"/>
              <a:gd name="connsiteX1" fmla="*/ 10000 w 10162"/>
              <a:gd name="connsiteY1" fmla="*/ 0 h 11358"/>
              <a:gd name="connsiteX2" fmla="*/ 500 w 10162"/>
              <a:gd name="connsiteY2" fmla="*/ 0 h 11358"/>
              <a:gd name="connsiteX3" fmla="*/ 0 w 10162"/>
              <a:gd name="connsiteY3" fmla="*/ 10000 h 11358"/>
              <a:gd name="connsiteX4" fmla="*/ 10162 w 10162"/>
              <a:gd name="connsiteY4" fmla="*/ 11358 h 11358"/>
              <a:gd name="connsiteX0" fmla="*/ 10000 w 10000"/>
              <a:gd name="connsiteY0" fmla="*/ 10000 h 10000"/>
              <a:gd name="connsiteX1" fmla="*/ 10000 w 10000"/>
              <a:gd name="connsiteY1" fmla="*/ 0 h 10000"/>
              <a:gd name="connsiteX2" fmla="*/ 500 w 10000"/>
              <a:gd name="connsiteY2" fmla="*/ 0 h 10000"/>
              <a:gd name="connsiteX3" fmla="*/ 0 w 10000"/>
              <a:gd name="connsiteY3" fmla="*/ 10000 h 10000"/>
              <a:gd name="connsiteX0" fmla="*/ 10000 w 10000"/>
              <a:gd name="connsiteY0" fmla="*/ 0 h 10000"/>
              <a:gd name="connsiteX1" fmla="*/ 500 w 10000"/>
              <a:gd name="connsiteY1" fmla="*/ 0 h 10000"/>
              <a:gd name="connsiteX2" fmla="*/ 0 w 10000"/>
              <a:gd name="connsiteY2" fmla="*/ 10000 h 10000"/>
              <a:gd name="connsiteX0" fmla="*/ 7029 w 7029"/>
              <a:gd name="connsiteY0" fmla="*/ 0 h 10000"/>
              <a:gd name="connsiteX1" fmla="*/ 500 w 7029"/>
              <a:gd name="connsiteY1" fmla="*/ 0 h 10000"/>
              <a:gd name="connsiteX2" fmla="*/ 0 w 7029"/>
              <a:gd name="connsiteY2" fmla="*/ 10000 h 10000"/>
            </a:gdLst>
            <a:ahLst/>
            <a:cxnLst>
              <a:cxn ang="0">
                <a:pos x="connsiteX0" y="connsiteY0"/>
              </a:cxn>
              <a:cxn ang="0">
                <a:pos x="connsiteX1" y="connsiteY1"/>
              </a:cxn>
              <a:cxn ang="0">
                <a:pos x="connsiteX2" y="connsiteY2"/>
              </a:cxn>
            </a:cxnLst>
            <a:rect l="l" t="t" r="r" b="b"/>
            <a:pathLst>
              <a:path w="7029" h="10000">
                <a:moveTo>
                  <a:pt x="7029" y="0"/>
                </a:moveTo>
                <a:lnTo>
                  <a:pt x="500" y="0"/>
                </a:lnTo>
                <a:cubicBezTo>
                  <a:pt x="333" y="3333"/>
                  <a:pt x="167" y="6667"/>
                  <a:pt x="0" y="10000"/>
                </a:cubicBezTo>
              </a:path>
            </a:pathLst>
          </a:custGeom>
          <a:noFill/>
          <a:ln w="12700">
            <a:solidFill>
              <a:srgbClr val="33839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TextBox 9">
            <a:extLst>
              <a:ext uri="{FF2B5EF4-FFF2-40B4-BE49-F238E27FC236}">
                <a16:creationId xmlns:a16="http://schemas.microsoft.com/office/drawing/2014/main" id="{DCB8F35A-B3B7-45EF-A844-D33CDF4EFA6E}"/>
              </a:ext>
            </a:extLst>
          </p:cNvPr>
          <p:cNvSpPr txBox="1"/>
          <p:nvPr/>
        </p:nvSpPr>
        <p:spPr>
          <a:xfrm rot="16200000">
            <a:off x="6425413" y="2856512"/>
            <a:ext cx="4139944" cy="230832"/>
          </a:xfrm>
          <a:prstGeom prst="rect">
            <a:avLst/>
          </a:prstGeom>
          <a:noFill/>
        </p:spPr>
        <p:txBody>
          <a:bodyPr wrap="square" rtlCol="0">
            <a:spAutoFit/>
          </a:bodyPr>
          <a:lstStyle/>
          <a:p>
            <a:r>
              <a:rPr lang="en-US" sz="900" dirty="0"/>
              <a:t>Source: http://www.crosscountryroads.com/</a:t>
            </a:r>
          </a:p>
        </p:txBody>
      </p:sp>
    </p:spTree>
    <p:extLst>
      <p:ext uri="{BB962C8B-B14F-4D97-AF65-F5344CB8AC3E}">
        <p14:creationId xmlns:p14="http://schemas.microsoft.com/office/powerpoint/2010/main" val="111204018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Purpose &amp; Contents</a:t>
            </a:r>
          </a:p>
        </p:txBody>
      </p:sp>
      <p:sp>
        <p:nvSpPr>
          <p:cNvPr id="3" name="Content Placeholder 2"/>
          <p:cNvSpPr>
            <a:spLocks noGrp="1"/>
          </p:cNvSpPr>
          <p:nvPr>
            <p:ph idx="1"/>
          </p:nvPr>
        </p:nvSpPr>
        <p:spPr>
          <a:xfrm>
            <a:off x="202019" y="1104634"/>
            <a:ext cx="5486400" cy="3977729"/>
          </a:xfrm>
        </p:spPr>
        <p:txBody>
          <a:bodyPr>
            <a:normAutofit/>
          </a:bodyPr>
          <a:lstStyle/>
          <a:p>
            <a:r>
              <a:rPr lang="en-US" dirty="0"/>
              <a:t>Provide background on the development of the proposed new HCM weaving method</a:t>
            </a:r>
          </a:p>
          <a:p>
            <a:pPr lvl="1"/>
            <a:r>
              <a:rPr lang="en-US" dirty="0"/>
              <a:t>Data collection &amp; model development</a:t>
            </a:r>
          </a:p>
          <a:p>
            <a:pPr lvl="1"/>
            <a:r>
              <a:rPr lang="en-US" dirty="0"/>
              <a:t>Methodological steps</a:t>
            </a:r>
          </a:p>
        </p:txBody>
      </p:sp>
    </p:spTree>
    <p:extLst>
      <p:ext uri="{BB962C8B-B14F-4D97-AF65-F5344CB8AC3E}">
        <p14:creationId xmlns:p14="http://schemas.microsoft.com/office/powerpoint/2010/main" val="384653555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Sources</a:t>
            </a:r>
          </a:p>
        </p:txBody>
      </p:sp>
      <p:sp>
        <p:nvSpPr>
          <p:cNvPr id="5" name="Content Placeholder 4">
            <a:extLst>
              <a:ext uri="{FF2B5EF4-FFF2-40B4-BE49-F238E27FC236}">
                <a16:creationId xmlns:a16="http://schemas.microsoft.com/office/drawing/2014/main" id="{9421513B-2C90-41CD-B74F-BB6E536F81E2}"/>
              </a:ext>
            </a:extLst>
          </p:cNvPr>
          <p:cNvSpPr>
            <a:spLocks noGrp="1"/>
          </p:cNvSpPr>
          <p:nvPr>
            <p:ph idx="1"/>
          </p:nvPr>
        </p:nvSpPr>
        <p:spPr/>
        <p:txBody>
          <a:bodyPr>
            <a:normAutofit lnSpcReduction="10000"/>
          </a:bodyPr>
          <a:lstStyle/>
          <a:p>
            <a:r>
              <a:rPr lang="en-US" dirty="0"/>
              <a:t>Sensor data used to allow much greater number of sites to be analyzed, compared to video-based methods</a:t>
            </a:r>
          </a:p>
          <a:p>
            <a:r>
              <a:rPr lang="en-US" dirty="0"/>
              <a:t>Sensor data sources same as merge/diverge</a:t>
            </a:r>
          </a:p>
          <a:p>
            <a:r>
              <a:rPr lang="en-US" dirty="0"/>
              <a:t>Where ramp sensors were not available, </a:t>
            </a:r>
            <a:r>
              <a:rPr lang="en-US" dirty="0" err="1"/>
              <a:t>StreetLight</a:t>
            </a:r>
            <a:r>
              <a:rPr lang="en-US" dirty="0"/>
              <a:t> data used to determine proportion of traffic staying on the mainline vs. entering/exiting</a:t>
            </a:r>
          </a:p>
          <a:p>
            <a:pPr lvl="1"/>
            <a:r>
              <a:rPr lang="en-US" dirty="0"/>
              <a:t>Anonymized location records from smartphones and navigation devices</a:t>
            </a:r>
          </a:p>
        </p:txBody>
      </p:sp>
    </p:spTree>
    <p:extLst>
      <p:ext uri="{BB962C8B-B14F-4D97-AF65-F5344CB8AC3E}">
        <p14:creationId xmlns:p14="http://schemas.microsoft.com/office/powerpoint/2010/main" val="189266080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Weave Configurations Studied</a:t>
            </a:r>
          </a:p>
        </p:txBody>
      </p:sp>
      <p:graphicFrame>
        <p:nvGraphicFramePr>
          <p:cNvPr id="6" name="Table 5">
            <a:extLst>
              <a:ext uri="{FF2B5EF4-FFF2-40B4-BE49-F238E27FC236}">
                <a16:creationId xmlns:a16="http://schemas.microsoft.com/office/drawing/2014/main" id="{2BFF96EC-CFD0-4ED0-909E-5851116F9023}"/>
              </a:ext>
            </a:extLst>
          </p:cNvPr>
          <p:cNvGraphicFramePr>
            <a:graphicFrameLocks noGrp="1"/>
          </p:cNvGraphicFramePr>
          <p:nvPr/>
        </p:nvGraphicFramePr>
        <p:xfrm>
          <a:off x="362700" y="952500"/>
          <a:ext cx="5784350" cy="1203198"/>
        </p:xfrm>
        <a:graphic>
          <a:graphicData uri="http://schemas.openxmlformats.org/drawingml/2006/table">
            <a:tbl>
              <a:tblPr firstRow="1" firstCol="1" bandRow="1">
                <a:tableStyleId>{5C22544A-7EE6-4342-B048-85BDC9FD1C3A}</a:tableStyleId>
              </a:tblPr>
              <a:tblGrid>
                <a:gridCol w="3680720">
                  <a:extLst>
                    <a:ext uri="{9D8B030D-6E8A-4147-A177-3AD203B41FA5}">
                      <a16:colId xmlns:a16="http://schemas.microsoft.com/office/drawing/2014/main" val="1415449689"/>
                    </a:ext>
                  </a:extLst>
                </a:gridCol>
                <a:gridCol w="2103630">
                  <a:extLst>
                    <a:ext uri="{9D8B030D-6E8A-4147-A177-3AD203B41FA5}">
                      <a16:colId xmlns:a16="http://schemas.microsoft.com/office/drawing/2014/main" val="42189392"/>
                    </a:ext>
                  </a:extLst>
                </a:gridCol>
              </a:tblGrid>
              <a:tr h="365760">
                <a:tc>
                  <a:txBody>
                    <a:bodyPr/>
                    <a:lstStyle/>
                    <a:p>
                      <a:pPr marL="0" marR="0">
                        <a:lnSpc>
                          <a:spcPct val="107000"/>
                        </a:lnSpc>
                        <a:spcBef>
                          <a:spcPts val="0"/>
                        </a:spcBef>
                        <a:spcAft>
                          <a:spcPts val="0"/>
                        </a:spcAft>
                      </a:pPr>
                      <a:r>
                        <a:rPr lang="en-US" sz="1800" dirty="0">
                          <a:effectLst/>
                        </a:rPr>
                        <a:t>Geometry</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Sample Size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80140506"/>
                  </a:ext>
                </a:extLst>
              </a:tr>
              <a:tr h="265765">
                <a:tc>
                  <a:txBody>
                    <a:bodyPr/>
                    <a:lstStyle/>
                    <a:p>
                      <a:pPr marL="0" marR="0">
                        <a:lnSpc>
                          <a:spcPct val="107000"/>
                        </a:lnSpc>
                        <a:spcBef>
                          <a:spcPts val="0"/>
                        </a:spcBef>
                        <a:spcAft>
                          <a:spcPts val="0"/>
                        </a:spcAft>
                      </a:pPr>
                      <a:r>
                        <a:rPr lang="en-US" sz="1800" dirty="0">
                          <a:effectLst/>
                        </a:rPr>
                        <a:t>Simple Ramp Weave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15</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36941277"/>
                  </a:ext>
                </a:extLst>
              </a:tr>
              <a:tr h="249596">
                <a:tc>
                  <a:txBody>
                    <a:bodyPr/>
                    <a:lstStyle/>
                    <a:p>
                      <a:pPr marL="0" marR="0">
                        <a:lnSpc>
                          <a:spcPct val="107000"/>
                        </a:lnSpc>
                        <a:spcBef>
                          <a:spcPts val="0"/>
                        </a:spcBef>
                        <a:spcAft>
                          <a:spcPts val="0"/>
                        </a:spcAft>
                      </a:pPr>
                      <a:r>
                        <a:rPr lang="en-US" sz="1800" dirty="0">
                          <a:effectLst/>
                        </a:rPr>
                        <a:t>C-D Weave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8</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16658075"/>
                  </a:ext>
                </a:extLst>
              </a:tr>
              <a:tr h="249596">
                <a:tc>
                  <a:txBody>
                    <a:bodyPr/>
                    <a:lstStyle/>
                    <a:p>
                      <a:pPr marL="0" marR="0">
                        <a:lnSpc>
                          <a:spcPct val="107000"/>
                        </a:lnSpc>
                        <a:spcBef>
                          <a:spcPts val="0"/>
                        </a:spcBef>
                        <a:spcAft>
                          <a:spcPts val="0"/>
                        </a:spcAft>
                      </a:pPr>
                      <a:r>
                        <a:rPr lang="en-US" sz="1800" dirty="0">
                          <a:effectLst/>
                        </a:rPr>
                        <a:t>Complex Weave</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effectLst/>
                        </a:rPr>
                        <a:t>12</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25270018"/>
                  </a:ext>
                </a:extLst>
              </a:tr>
            </a:tbl>
          </a:graphicData>
        </a:graphic>
      </p:graphicFrame>
      <p:pic>
        <p:nvPicPr>
          <p:cNvPr id="5" name="Picture 4">
            <a:extLst>
              <a:ext uri="{FF2B5EF4-FFF2-40B4-BE49-F238E27FC236}">
                <a16:creationId xmlns:a16="http://schemas.microsoft.com/office/drawing/2014/main" id="{4D25CC5D-5E3A-488C-BADA-1DBCF6816A31}"/>
              </a:ext>
            </a:extLst>
          </p:cNvPr>
          <p:cNvPicPr>
            <a:picLocks noChangeAspect="1"/>
          </p:cNvPicPr>
          <p:nvPr/>
        </p:nvPicPr>
        <p:blipFill>
          <a:blip r:embed="rId2"/>
          <a:stretch>
            <a:fillRect/>
          </a:stretch>
        </p:blipFill>
        <p:spPr>
          <a:xfrm>
            <a:off x="586919" y="4592509"/>
            <a:ext cx="5186553" cy="984266"/>
          </a:xfrm>
          <a:prstGeom prst="rect">
            <a:avLst/>
          </a:prstGeom>
        </p:spPr>
      </p:pic>
      <p:pic>
        <p:nvPicPr>
          <p:cNvPr id="7" name="Picture 6">
            <a:extLst>
              <a:ext uri="{FF2B5EF4-FFF2-40B4-BE49-F238E27FC236}">
                <a16:creationId xmlns:a16="http://schemas.microsoft.com/office/drawing/2014/main" id="{E66EDC5F-869B-4961-83BA-3E8D2D9F9FE1}"/>
              </a:ext>
            </a:extLst>
          </p:cNvPr>
          <p:cNvPicPr>
            <a:picLocks noChangeAspect="1"/>
          </p:cNvPicPr>
          <p:nvPr/>
        </p:nvPicPr>
        <p:blipFill>
          <a:blip r:embed="rId3"/>
          <a:stretch>
            <a:fillRect/>
          </a:stretch>
        </p:blipFill>
        <p:spPr>
          <a:xfrm>
            <a:off x="581025" y="3406964"/>
            <a:ext cx="5192447" cy="1060886"/>
          </a:xfrm>
          <a:prstGeom prst="rect">
            <a:avLst/>
          </a:prstGeom>
        </p:spPr>
      </p:pic>
      <p:pic>
        <p:nvPicPr>
          <p:cNvPr id="9" name="Picture 8">
            <a:extLst>
              <a:ext uri="{FF2B5EF4-FFF2-40B4-BE49-F238E27FC236}">
                <a16:creationId xmlns:a16="http://schemas.microsoft.com/office/drawing/2014/main" id="{44ED133F-D741-46EA-BE63-B6AFF802297A}"/>
              </a:ext>
            </a:extLst>
          </p:cNvPr>
          <p:cNvPicPr>
            <a:picLocks noChangeAspect="1"/>
          </p:cNvPicPr>
          <p:nvPr/>
        </p:nvPicPr>
        <p:blipFill>
          <a:blip r:embed="rId4"/>
          <a:stretch>
            <a:fillRect/>
          </a:stretch>
        </p:blipFill>
        <p:spPr>
          <a:xfrm>
            <a:off x="581025" y="2280357"/>
            <a:ext cx="5168871" cy="1001948"/>
          </a:xfrm>
          <a:prstGeom prst="rect">
            <a:avLst/>
          </a:prstGeom>
        </p:spPr>
      </p:pic>
    </p:spTree>
    <p:extLst>
      <p:ext uri="{BB962C8B-B14F-4D97-AF65-F5344CB8AC3E}">
        <p14:creationId xmlns:p14="http://schemas.microsoft.com/office/powerpoint/2010/main" val="2177267429"/>
      </p:ext>
    </p:extLst>
  </p:cSld>
  <p:clrMapOvr>
    <a:masterClrMapping/>
  </p:clrMapOvr>
</p:sld>
</file>

<file path=ppt/theme/theme1.xml><?xml version="1.0" encoding="utf-8"?>
<a:theme xmlns:a="http://schemas.openxmlformats.org/drawingml/2006/main" name="2_Office Theme">
  <a:themeElements>
    <a:clrScheme name="KAI">
      <a:dk1>
        <a:srgbClr val="262626"/>
      </a:dk1>
      <a:lt1>
        <a:sysClr val="window" lastClr="FFFFFF"/>
      </a:lt1>
      <a:dk2>
        <a:srgbClr val="262626"/>
      </a:dk2>
      <a:lt2>
        <a:srgbClr val="FFFFFF"/>
      </a:lt2>
      <a:accent1>
        <a:srgbClr val="1F497D"/>
      </a:accent1>
      <a:accent2>
        <a:srgbClr val="196DC5"/>
      </a:accent2>
      <a:accent3>
        <a:srgbClr val="B9C000"/>
      </a:accent3>
      <a:accent4>
        <a:srgbClr val="820004"/>
      </a:accent4>
      <a:accent5>
        <a:srgbClr val="FF7F00"/>
      </a:accent5>
      <a:accent6>
        <a:srgbClr val="FDBE57"/>
      </a:accent6>
      <a:hlink>
        <a:srgbClr val="65A7EB"/>
      </a:hlink>
      <a:folHlink>
        <a:srgbClr val="929292"/>
      </a:folHlink>
    </a:clrScheme>
    <a:fontScheme name="KAI">
      <a:majorFont>
        <a:latin typeface="Arial Black"/>
        <a:ea typeface=""/>
        <a:cs typeface=""/>
      </a:majorFont>
      <a:minorFont>
        <a:latin typeface="Arial"/>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WhiteBackground_Widescreen.potx" id="{9507C685-471D-450C-898D-C37B8EBBF051}" vid="{2F2B1DFE-0F46-4B02-AC9B-E660EF95FF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WhiteBackground_Widescreen</Template>
  <TotalTime>1826</TotalTime>
  <Words>4411</Words>
  <Application>Microsoft Office PowerPoint</Application>
  <PresentationFormat>On-screen Show (16:10)</PresentationFormat>
  <Paragraphs>816</Paragraphs>
  <Slides>126</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126</vt:i4>
      </vt:variant>
    </vt:vector>
  </HeadingPairs>
  <TitlesOfParts>
    <vt:vector size="138" baseType="lpstr">
      <vt:lpstr>Arial</vt:lpstr>
      <vt:lpstr>Arial Black</vt:lpstr>
      <vt:lpstr>Calibri</vt:lpstr>
      <vt:lpstr>Calibri Light</vt:lpstr>
      <vt:lpstr>Cambria Math</vt:lpstr>
      <vt:lpstr>Palatino Linotype</vt:lpstr>
      <vt:lpstr>Palatino Linotype Italic</vt:lpstr>
      <vt:lpstr>Tahoma</vt:lpstr>
      <vt:lpstr>Times New Roman</vt:lpstr>
      <vt:lpstr>Wingdings</vt:lpstr>
      <vt:lpstr>2_Office Theme</vt:lpstr>
      <vt:lpstr>Office Theme</vt:lpstr>
      <vt:lpstr>PowerPoint Presentation</vt:lpstr>
      <vt:lpstr>PowerPoint Presentation</vt:lpstr>
      <vt:lpstr>NCHRP Project 07-26  Research Objectives</vt:lpstr>
      <vt:lpstr>Acknowledgments</vt:lpstr>
      <vt:lpstr>PowerPoint Presentation</vt:lpstr>
      <vt:lpstr>Module Purpose &amp; Contents</vt:lpstr>
      <vt:lpstr>Capacity: Glossary Definition</vt:lpstr>
      <vt:lpstr>Capacity: Field Measurement</vt:lpstr>
      <vt:lpstr>Demand Volume</vt:lpstr>
      <vt:lpstr>Demand Flow Rate</vt:lpstr>
      <vt:lpstr>Freeway Segment Types</vt:lpstr>
      <vt:lpstr>Freeway Flow Types</vt:lpstr>
      <vt:lpstr>Freeway Flow Types: Undersaturated</vt:lpstr>
      <vt:lpstr>Freeway Flow Types: Oversaturated</vt:lpstr>
      <vt:lpstr>Freeway Flow Types: Queue Discharge</vt:lpstr>
      <vt:lpstr>Determining FFS from Sensor Data</vt:lpstr>
      <vt:lpstr>Determining Capacity from Sensor Data (1)</vt:lpstr>
      <vt:lpstr>Determining Capacity from Sensor Data (2)</vt:lpstr>
      <vt:lpstr>Determining Capacity from Sensor Data (3)</vt:lpstr>
      <vt:lpstr>Speed–Flow Relationship</vt:lpstr>
      <vt:lpstr>Speed–Flow Curves</vt:lpstr>
      <vt:lpstr>Basic Segment FFS Estimation</vt:lpstr>
      <vt:lpstr>Basic Segment FFS Estimation</vt:lpstr>
      <vt:lpstr>Basic Segment Capacity Estimation</vt:lpstr>
      <vt:lpstr>Summary: Factors Influencing Basic Segment Capacity</vt:lpstr>
      <vt:lpstr>PowerPoint Presentation</vt:lpstr>
      <vt:lpstr>NCHRP -07-26 Desired Model Characteristics</vt:lpstr>
      <vt:lpstr>Ramp Configurations Studied</vt:lpstr>
      <vt:lpstr>Weave Configurations Studied</vt:lpstr>
      <vt:lpstr>Capacity Estimation Process</vt:lpstr>
      <vt:lpstr>Sample Speed-Flow Data</vt:lpstr>
      <vt:lpstr>Basic Model Form </vt:lpstr>
      <vt:lpstr>Revisiting Density at Capacity </vt:lpstr>
      <vt:lpstr>Proposed Segment LOS</vt:lpstr>
      <vt:lpstr>PowerPoint Presentation</vt:lpstr>
      <vt:lpstr>Module Purpose &amp; Contents</vt:lpstr>
      <vt:lpstr>Research Basis</vt:lpstr>
      <vt:lpstr>Methodological Steps</vt:lpstr>
      <vt:lpstr>Merge/Diverge Segment Capacity</vt:lpstr>
      <vt:lpstr>Special Cases</vt:lpstr>
      <vt:lpstr>Issues with the HCM Merge Method</vt:lpstr>
      <vt:lpstr>Issues with the HCM Diverge Method</vt:lpstr>
      <vt:lpstr>Issues with Previous Studies</vt:lpstr>
      <vt:lpstr>Summary: Current HCM Merge &amp; Diverge Methods</vt:lpstr>
      <vt:lpstr>PowerPoint Presentation</vt:lpstr>
      <vt:lpstr>Module Purpose &amp; Contents</vt:lpstr>
      <vt:lpstr>Data Sources</vt:lpstr>
      <vt:lpstr>Ramp Configurations Studied</vt:lpstr>
      <vt:lpstr>Data Collection Sites</vt:lpstr>
      <vt:lpstr>Site Selection Process</vt:lpstr>
      <vt:lpstr>Capacity Estimation Process</vt:lpstr>
      <vt:lpstr>Site with Consistent Capacity Estimates</vt:lpstr>
      <vt:lpstr>Site with Inconsistent Capacity Estimates</vt:lpstr>
      <vt:lpstr>Review of Speed-Flow Curves for All the Analysis Sites</vt:lpstr>
      <vt:lpstr>NCHRP -07-26 Desired Model Characteristics</vt:lpstr>
      <vt:lpstr>Model Development</vt:lpstr>
      <vt:lpstr>Model Approach</vt:lpstr>
      <vt:lpstr>Merge Diverge Proposed Methodological Steps</vt:lpstr>
      <vt:lpstr>Step 2: Merge/Diverge Segment Speed</vt:lpstr>
      <vt:lpstr>Step 3: Merge/Diverge Capacity</vt:lpstr>
      <vt:lpstr>Capacity Checks (Upper Limits)</vt:lpstr>
      <vt:lpstr>Merge/Diverge Segment Density</vt:lpstr>
      <vt:lpstr>Model Sensitivity: Acceleration Lane Length</vt:lpstr>
      <vt:lpstr>Model Sensitivity: Traffic Demand</vt:lpstr>
      <vt:lpstr>Model Sensitivity: Proportion of Ramp Demand</vt:lpstr>
      <vt:lpstr>Merge/Diverge Spreadsheet Tool</vt:lpstr>
      <vt:lpstr>Summary: Proposed Merge &amp; Diverge Methods</vt:lpstr>
      <vt:lpstr>PowerPoint Presentation</vt:lpstr>
      <vt:lpstr>Spreadsheet Tool Demonstration</vt:lpstr>
      <vt:lpstr>Simple Merge Site</vt:lpstr>
      <vt:lpstr>Simple Merge : Sensor Data</vt:lpstr>
      <vt:lpstr>Simple Merge : Analysis</vt:lpstr>
      <vt:lpstr>On your own – Merge Example</vt:lpstr>
      <vt:lpstr>Simple Merge - Results</vt:lpstr>
      <vt:lpstr>Simple Merge: Results</vt:lpstr>
      <vt:lpstr>Simple Diverge Site</vt:lpstr>
      <vt:lpstr>Simple Diverge: Sensor Data</vt:lpstr>
      <vt:lpstr>Simple Diverge: Analysis</vt:lpstr>
      <vt:lpstr>On your own – Diverge Example</vt:lpstr>
      <vt:lpstr>Simple Diverge - Results</vt:lpstr>
      <vt:lpstr>Simple Diverge: Results</vt:lpstr>
      <vt:lpstr>PowerPoint Presentation</vt:lpstr>
      <vt:lpstr>Module Purpose &amp; Contents</vt:lpstr>
      <vt:lpstr>Research Basis</vt:lpstr>
      <vt:lpstr>Methodological Steps</vt:lpstr>
      <vt:lpstr>HCM 6 Weaving Segment Capacity (1)</vt:lpstr>
      <vt:lpstr>HCM 6 Weaving Segment Capacity (2)</vt:lpstr>
      <vt:lpstr>Weaving Segment Capacity (3)</vt:lpstr>
      <vt:lpstr>Lane-Changing Rates</vt:lpstr>
      <vt:lpstr>Speed Estimation (1)</vt:lpstr>
      <vt:lpstr>Density</vt:lpstr>
      <vt:lpstr>Special Cases</vt:lpstr>
      <vt:lpstr>Issues with the HCM6 Weaving Method</vt:lpstr>
      <vt:lpstr>Issues with Previous Studies</vt:lpstr>
      <vt:lpstr>Summary: Current HCM Weaving Method</vt:lpstr>
      <vt:lpstr>PowerPoint Presentation</vt:lpstr>
      <vt:lpstr>Module Purpose &amp; Contents</vt:lpstr>
      <vt:lpstr>Data Sources</vt:lpstr>
      <vt:lpstr>Weave Configurations Studied</vt:lpstr>
      <vt:lpstr>Data Collection Methodology</vt:lpstr>
      <vt:lpstr>Model Development</vt:lpstr>
      <vt:lpstr>Model Approach</vt:lpstr>
      <vt:lpstr>Methodological Steps</vt:lpstr>
      <vt:lpstr>Defining NW by Movement (one-sided)</vt:lpstr>
      <vt:lpstr>Defining NW by Movement (two-sided)</vt:lpstr>
      <vt:lpstr>Weaving Segment Speed</vt:lpstr>
      <vt:lpstr>Weaving Segment Capacity (Density)</vt:lpstr>
      <vt:lpstr>Weaving Segment Density</vt:lpstr>
      <vt:lpstr>Model Sensitivity: Volume Ratio</vt:lpstr>
      <vt:lpstr>Model Sensitivity: Segment Short Length</vt:lpstr>
      <vt:lpstr>Model Sensitivity: Weaving Segment Demand</vt:lpstr>
      <vt:lpstr>Weaving Spreadsheet Tool</vt:lpstr>
      <vt:lpstr>Summary: Proposed Weaving Method</vt:lpstr>
      <vt:lpstr>PowerPoint Presentation</vt:lpstr>
      <vt:lpstr>Spreadsheet Tool Demonstration</vt:lpstr>
      <vt:lpstr>Simple Weave Site</vt:lpstr>
      <vt:lpstr>Simple Weave: Sensor Data</vt:lpstr>
      <vt:lpstr>Simple Weave: Analysis</vt:lpstr>
      <vt:lpstr>On your own – Weaving Example</vt:lpstr>
      <vt:lpstr>Weaving Example - Results</vt:lpstr>
      <vt:lpstr>Simple Weave: Results</vt:lpstr>
      <vt:lpstr>Summary</vt:lpstr>
      <vt:lpstr>Summary: Proposed Merge &amp; Diverge Methods</vt:lpstr>
      <vt:lpstr>Summary: Proposed Weaving Method</vt:lpstr>
      <vt:lpstr>NCHRP 07-26 Deliverables</vt:lpstr>
      <vt:lpstr>General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Ryus</dc:creator>
  <cp:lastModifiedBy>Nachtrieb, Rebecca</cp:lastModifiedBy>
  <cp:revision>40</cp:revision>
  <dcterms:created xsi:type="dcterms:W3CDTF">2021-07-19T00:07:40Z</dcterms:created>
  <dcterms:modified xsi:type="dcterms:W3CDTF">2023-03-06T15:43:27Z</dcterms:modified>
</cp:coreProperties>
</file>