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9" r:id="rId2"/>
  </p:sldMasterIdLst>
  <p:notesMasterIdLst>
    <p:notesMasterId r:id="rId129"/>
  </p:notesMasterIdLst>
  <p:sldIdLst>
    <p:sldId id="496" r:id="rId3"/>
    <p:sldId id="1506" r:id="rId4"/>
    <p:sldId id="376" r:id="rId5"/>
    <p:sldId id="374" r:id="rId6"/>
    <p:sldId id="1507" r:id="rId7"/>
    <p:sldId id="1503" r:id="rId8"/>
    <p:sldId id="257" r:id="rId9"/>
    <p:sldId id="271" r:id="rId10"/>
    <p:sldId id="272" r:id="rId11"/>
    <p:sldId id="274" r:id="rId12"/>
    <p:sldId id="273" r:id="rId13"/>
    <p:sldId id="276" r:id="rId14"/>
    <p:sldId id="275" r:id="rId15"/>
    <p:sldId id="277" r:id="rId16"/>
    <p:sldId id="278" r:id="rId17"/>
    <p:sldId id="279" r:id="rId18"/>
    <p:sldId id="280" r:id="rId19"/>
    <p:sldId id="1504" r:id="rId20"/>
    <p:sldId id="1505" r:id="rId21"/>
    <p:sldId id="452" r:id="rId22"/>
    <p:sldId id="453" r:id="rId23"/>
    <p:sldId id="1499" r:id="rId24"/>
    <p:sldId id="1500" r:id="rId25"/>
    <p:sldId id="1501" r:id="rId26"/>
    <p:sldId id="1502" r:id="rId27"/>
    <p:sldId id="1677" r:id="rId28"/>
    <p:sldId id="1646" r:id="rId29"/>
    <p:sldId id="1647" r:id="rId30"/>
    <p:sldId id="1648" r:id="rId31"/>
    <p:sldId id="1649" r:id="rId32"/>
    <p:sldId id="1650" r:id="rId33"/>
    <p:sldId id="1651" r:id="rId34"/>
    <p:sldId id="1652" r:id="rId35"/>
    <p:sldId id="1653" r:id="rId36"/>
    <p:sldId id="256" r:id="rId37"/>
    <p:sldId id="1512" r:id="rId38"/>
    <p:sldId id="1513" r:id="rId39"/>
    <p:sldId id="1514" r:id="rId40"/>
    <p:sldId id="1515" r:id="rId41"/>
    <p:sldId id="1516" r:id="rId42"/>
    <p:sldId id="1517" r:id="rId43"/>
    <p:sldId id="1518" r:id="rId44"/>
    <p:sldId id="1519" r:id="rId45"/>
    <p:sldId id="1520" r:id="rId46"/>
    <p:sldId id="1606" r:id="rId47"/>
    <p:sldId id="1522" r:id="rId48"/>
    <p:sldId id="1523" r:id="rId49"/>
    <p:sldId id="1607" r:id="rId50"/>
    <p:sldId id="1525" r:id="rId51"/>
    <p:sldId id="1526" r:id="rId52"/>
    <p:sldId id="1608" r:id="rId53"/>
    <p:sldId id="1609" r:id="rId54"/>
    <p:sldId id="1529" r:id="rId55"/>
    <p:sldId id="389" r:id="rId56"/>
    <p:sldId id="1610" r:id="rId57"/>
    <p:sldId id="1531" r:id="rId58"/>
    <p:sldId id="1532" r:id="rId59"/>
    <p:sldId id="1654" r:id="rId60"/>
    <p:sldId id="1655" r:id="rId61"/>
    <p:sldId id="1656" r:id="rId62"/>
    <p:sldId id="1657" r:id="rId63"/>
    <p:sldId id="1658" r:id="rId64"/>
    <p:sldId id="1659" r:id="rId65"/>
    <p:sldId id="1660" r:id="rId66"/>
    <p:sldId id="1661" r:id="rId67"/>
    <p:sldId id="1662" r:id="rId68"/>
    <p:sldId id="1621" r:id="rId69"/>
    <p:sldId id="1521" r:id="rId70"/>
    <p:sldId id="1622" r:id="rId71"/>
    <p:sldId id="1547" r:id="rId72"/>
    <p:sldId id="1623" r:id="rId73"/>
    <p:sldId id="1548" r:id="rId74"/>
    <p:sldId id="1624" r:id="rId75"/>
    <p:sldId id="1625" r:id="rId76"/>
    <p:sldId id="1549" r:id="rId77"/>
    <p:sldId id="1550" r:id="rId78"/>
    <p:sldId id="1626" r:id="rId79"/>
    <p:sldId id="1551" r:id="rId80"/>
    <p:sldId id="1627" r:id="rId81"/>
    <p:sldId id="1628" r:id="rId82"/>
    <p:sldId id="1552" r:id="rId83"/>
    <p:sldId id="1556" r:id="rId84"/>
    <p:sldId id="1557" r:id="rId85"/>
    <p:sldId id="1558" r:id="rId86"/>
    <p:sldId id="1559" r:id="rId87"/>
    <p:sldId id="1560" r:id="rId88"/>
    <p:sldId id="1561" r:id="rId89"/>
    <p:sldId id="1562" r:id="rId90"/>
    <p:sldId id="1563" r:id="rId91"/>
    <p:sldId id="1564" r:id="rId92"/>
    <p:sldId id="1565" r:id="rId93"/>
    <p:sldId id="1566" r:id="rId94"/>
    <p:sldId id="1567" r:id="rId95"/>
    <p:sldId id="1568" r:id="rId96"/>
    <p:sldId id="1569" r:id="rId97"/>
    <p:sldId id="1629" r:id="rId98"/>
    <p:sldId id="1571" r:id="rId99"/>
    <p:sldId id="1572" r:id="rId100"/>
    <p:sldId id="1630" r:id="rId101"/>
    <p:sldId id="1574" r:id="rId102"/>
    <p:sldId id="1575" r:id="rId103"/>
    <p:sldId id="1576" r:id="rId104"/>
    <p:sldId id="1663" r:id="rId105"/>
    <p:sldId id="1664" r:id="rId106"/>
    <p:sldId id="1665" r:id="rId107"/>
    <p:sldId id="1666" r:id="rId108"/>
    <p:sldId id="1667" r:id="rId109"/>
    <p:sldId id="1668" r:id="rId110"/>
    <p:sldId id="1669" r:id="rId111"/>
    <p:sldId id="1670" r:id="rId112"/>
    <p:sldId id="1671" r:id="rId113"/>
    <p:sldId id="1672" r:id="rId114"/>
    <p:sldId id="1638" r:id="rId115"/>
    <p:sldId id="1570" r:id="rId116"/>
    <p:sldId id="1639" r:id="rId117"/>
    <p:sldId id="1591" r:id="rId118"/>
    <p:sldId id="1640" r:id="rId119"/>
    <p:sldId id="1592" r:id="rId120"/>
    <p:sldId id="1641" r:id="rId121"/>
    <p:sldId id="1642" r:id="rId122"/>
    <p:sldId id="1593" r:id="rId123"/>
    <p:sldId id="1673" r:id="rId124"/>
    <p:sldId id="1674" r:id="rId125"/>
    <p:sldId id="1675" r:id="rId126"/>
    <p:sldId id="1676" r:id="rId127"/>
    <p:sldId id="1643" r:id="rId128"/>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FAA6DBC-85C0-4C88-8B2B-5DD3CF820751}">
          <p14:sldIdLst>
            <p14:sldId id="496"/>
            <p14:sldId id="1506"/>
            <p14:sldId id="376"/>
            <p14:sldId id="374"/>
          </p14:sldIdLst>
        </p14:section>
        <p14:section name="Freeway Analysis Basics" id="{3ABE3856-1FA4-4127-903D-89D50B8FC5F2}">
          <p14:sldIdLst>
            <p14:sldId id="1507"/>
            <p14:sldId id="1503"/>
            <p14:sldId id="257"/>
            <p14:sldId id="271"/>
            <p14:sldId id="272"/>
            <p14:sldId id="274"/>
            <p14:sldId id="273"/>
            <p14:sldId id="276"/>
            <p14:sldId id="275"/>
            <p14:sldId id="277"/>
            <p14:sldId id="278"/>
            <p14:sldId id="279"/>
            <p14:sldId id="280"/>
            <p14:sldId id="1504"/>
            <p14:sldId id="1505"/>
            <p14:sldId id="452"/>
            <p14:sldId id="453"/>
            <p14:sldId id="1499"/>
            <p14:sldId id="1500"/>
            <p14:sldId id="1501"/>
            <p14:sldId id="1502"/>
          </p14:sldIdLst>
        </p14:section>
        <p14:section name="NCHRP 07-26 Approach Overview" id="{969476B6-5DB5-48BD-A5F5-323049946EE6}">
          <p14:sldIdLst>
            <p14:sldId id="1677"/>
            <p14:sldId id="1646"/>
            <p14:sldId id="1647"/>
            <p14:sldId id="1648"/>
            <p14:sldId id="1649"/>
            <p14:sldId id="1650"/>
            <p14:sldId id="1651"/>
            <p14:sldId id="1652"/>
            <p14:sldId id="1653"/>
          </p14:sldIdLst>
        </p14:section>
        <p14:section name="Current Merge and Diverge Methods" id="{4B7AAF49-7D5A-4BF6-81F1-7F1C64FCAD1D}">
          <p14:sldIdLst>
            <p14:sldId id="256"/>
            <p14:sldId id="1512"/>
            <p14:sldId id="1513"/>
            <p14:sldId id="1514"/>
            <p14:sldId id="1515"/>
            <p14:sldId id="1516"/>
            <p14:sldId id="1517"/>
            <p14:sldId id="1518"/>
            <p14:sldId id="1519"/>
            <p14:sldId id="1520"/>
          </p14:sldIdLst>
        </p14:section>
        <p14:section name="Proposed Merge and Diverge Method" id="{BD88955A-DF11-4735-8576-C6C4DBCE5132}">
          <p14:sldIdLst>
            <p14:sldId id="1606"/>
            <p14:sldId id="1522"/>
            <p14:sldId id="1523"/>
            <p14:sldId id="1607"/>
            <p14:sldId id="1525"/>
            <p14:sldId id="1526"/>
            <p14:sldId id="1608"/>
            <p14:sldId id="1609"/>
            <p14:sldId id="1529"/>
            <p14:sldId id="389"/>
            <p14:sldId id="1610"/>
            <p14:sldId id="1531"/>
            <p14:sldId id="1532"/>
            <p14:sldId id="1654"/>
            <p14:sldId id="1655"/>
            <p14:sldId id="1656"/>
            <p14:sldId id="1657"/>
            <p14:sldId id="1658"/>
            <p14:sldId id="1659"/>
            <p14:sldId id="1660"/>
            <p14:sldId id="1661"/>
            <p14:sldId id="1662"/>
            <p14:sldId id="1621"/>
          </p14:sldIdLst>
        </p14:section>
        <p14:section name="Merge and Diverge Case Studies" id="{DB307AD8-4F68-4253-A266-A5C38577A3EB}">
          <p14:sldIdLst>
            <p14:sldId id="1521"/>
            <p14:sldId id="1622"/>
            <p14:sldId id="1547"/>
            <p14:sldId id="1623"/>
            <p14:sldId id="1548"/>
            <p14:sldId id="1624"/>
            <p14:sldId id="1625"/>
            <p14:sldId id="1549"/>
            <p14:sldId id="1550"/>
            <p14:sldId id="1626"/>
            <p14:sldId id="1551"/>
            <p14:sldId id="1627"/>
            <p14:sldId id="1628"/>
            <p14:sldId id="1552"/>
          </p14:sldIdLst>
        </p14:section>
        <p14:section name="Current Weaving Method" id="{24A5094B-A983-45BE-80BB-135011B7EA39}">
          <p14:sldIdLst>
            <p14:sldId id="1556"/>
            <p14:sldId id="1557"/>
            <p14:sldId id="1558"/>
            <p14:sldId id="1559"/>
            <p14:sldId id="1560"/>
            <p14:sldId id="1561"/>
            <p14:sldId id="1562"/>
            <p14:sldId id="1563"/>
            <p14:sldId id="1564"/>
            <p14:sldId id="1565"/>
            <p14:sldId id="1566"/>
            <p14:sldId id="1567"/>
            <p14:sldId id="1568"/>
            <p14:sldId id="1569"/>
          </p14:sldIdLst>
        </p14:section>
        <p14:section name="Proposed Weaving Method" id="{3E219B60-37D6-4FF4-B82A-D9D5D966337A}">
          <p14:sldIdLst>
            <p14:sldId id="1629"/>
            <p14:sldId id="1571"/>
            <p14:sldId id="1572"/>
            <p14:sldId id="1630"/>
            <p14:sldId id="1574"/>
            <p14:sldId id="1575"/>
            <p14:sldId id="1576"/>
            <p14:sldId id="1663"/>
            <p14:sldId id="1664"/>
            <p14:sldId id="1665"/>
            <p14:sldId id="1666"/>
            <p14:sldId id="1667"/>
            <p14:sldId id="1668"/>
            <p14:sldId id="1669"/>
            <p14:sldId id="1670"/>
            <p14:sldId id="1671"/>
            <p14:sldId id="1672"/>
            <p14:sldId id="1638"/>
          </p14:sldIdLst>
        </p14:section>
        <p14:section name="Weaving Case Studies" id="{0F867135-547E-4BED-9E60-681739D4C163}">
          <p14:sldIdLst>
            <p14:sldId id="1570"/>
            <p14:sldId id="1639"/>
            <p14:sldId id="1591"/>
            <p14:sldId id="1640"/>
            <p14:sldId id="1592"/>
            <p14:sldId id="1641"/>
            <p14:sldId id="1642"/>
            <p14:sldId id="1593"/>
          </p14:sldIdLst>
        </p14:section>
        <p14:section name="Summary" id="{ABB74585-BB7A-4D4B-96E6-C83E6F65C649}">
          <p14:sldIdLst>
            <p14:sldId id="1673"/>
            <p14:sldId id="1674"/>
            <p14:sldId id="1675"/>
            <p14:sldId id="1676"/>
            <p14:sldId id="1643"/>
          </p14:sldIdLst>
        </p14:section>
      </p14:sectionLst>
    </p:ex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32E5E9-E770-4B79-8748-E1CD1787D209}" v="1" dt="2022-07-22T13:54:12.6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36" d="100"/>
          <a:sy n="136" d="100"/>
        </p:scale>
        <p:origin x="234" y="120"/>
      </p:cViewPr>
      <p:guideLst>
        <p:guide orient="horz" pos="180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microsoft.com/office/2015/10/relationships/revisionInfo" Target="revisionInfo.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[Data_output-Final with density calculations.xlsx]Density at Capacity!PivotTable4</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9.0356162182142777E-2"/>
          <c:y val="3.876225998066031E-2"/>
          <c:w val="0.81431012406062941"/>
          <c:h val="0.7918530578414541"/>
        </c:manualLayout>
      </c:layout>
      <c:barChart>
        <c:barDir val="col"/>
        <c:grouping val="clustered"/>
        <c:varyColors val="0"/>
        <c:ser>
          <c:idx val="0"/>
          <c:order val="0"/>
          <c:tx>
            <c:strRef>
              <c:f>'Density at Capacity'!$B$3</c:f>
              <c:strCache>
                <c:ptCount val="1"/>
                <c:pt idx="0">
                  <c:v>Average of PC - Density at Capacity</c:v>
                </c:pt>
              </c:strCache>
            </c:strRef>
          </c:tx>
          <c:spPr>
            <a:solidFill>
              <a:schemeClr val="accent1"/>
            </a:solidFill>
            <a:ln>
              <a:noFill/>
            </a:ln>
            <a:effectLst/>
          </c:spPr>
          <c:invertIfNegative val="0"/>
          <c:dPt>
            <c:idx val="7"/>
            <c:invertIfNegative val="0"/>
            <c:bubble3D val="0"/>
            <c:spPr>
              <a:solidFill>
                <a:schemeClr val="accent1"/>
              </a:solidFill>
              <a:ln>
                <a:noFill/>
              </a:ln>
              <a:effectLst/>
            </c:spPr>
            <c:extLst>
              <c:ext xmlns:c16="http://schemas.microsoft.com/office/drawing/2014/chart" uri="{C3380CC4-5D6E-409C-BE32-E72D297353CC}">
                <c16:uniqueId val="{00000001-7133-41C6-94E7-E5D0454D99C4}"/>
              </c:ext>
            </c:extLst>
          </c:dPt>
          <c:dLbls>
            <c:dLbl>
              <c:idx val="2"/>
              <c:layout>
                <c:manualLayout>
                  <c:x val="-5.2294957671785786E-17"/>
                  <c:y val="2.00501253132832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33-41C6-94E7-E5D0454D99C4}"/>
                </c:ext>
              </c:extLst>
            </c:dLbl>
            <c:dLbl>
              <c:idx val="3"/>
              <c:layout>
                <c:manualLayout>
                  <c:x val="0"/>
                  <c:y val="-2.00501253132832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33-41C6-94E7-E5D0454D99C4}"/>
                </c:ext>
              </c:extLst>
            </c:dLbl>
            <c:dLbl>
              <c:idx val="4"/>
              <c:layout>
                <c:manualLayout>
                  <c:x val="0"/>
                  <c:y val="-2.75689223057644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33-41C6-94E7-E5D0454D99C4}"/>
                </c:ext>
              </c:extLst>
            </c:dLbl>
            <c:dLbl>
              <c:idx val="5"/>
              <c:layout>
                <c:manualLayout>
                  <c:x val="0"/>
                  <c:y val="-1.7543859649122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33-41C6-94E7-E5D0454D99C4}"/>
                </c:ext>
              </c:extLst>
            </c:dLbl>
            <c:dLbl>
              <c:idx val="6"/>
              <c:layout>
                <c:manualLayout>
                  <c:x val="-2.4324981756263684E-3"/>
                  <c:y val="-1.7057569296375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133-41C6-94E7-E5D0454D99C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'Density at Capacity'!$A$4:$A$14</c:f>
              <c:strCache>
                <c:ptCount val="10"/>
                <c:pt idx="0">
                  <c:v>CD Weave</c:v>
                </c:pt>
                <c:pt idx="1">
                  <c:v>Close Diverge</c:v>
                </c:pt>
                <c:pt idx="2">
                  <c:v>Close Merge</c:v>
                </c:pt>
                <c:pt idx="3">
                  <c:v>Complex Weave</c:v>
                </c:pt>
                <c:pt idx="4">
                  <c:v>Lane Drop Diverge</c:v>
                </c:pt>
                <c:pt idx="5">
                  <c:v>Simple Diverge</c:v>
                </c:pt>
                <c:pt idx="6">
                  <c:v>Simple Merge</c:v>
                </c:pt>
                <c:pt idx="7">
                  <c:v>Simple Ramp Weave</c:v>
                </c:pt>
                <c:pt idx="8">
                  <c:v>Two Lane Off Ramp</c:v>
                </c:pt>
                <c:pt idx="9">
                  <c:v>Two Lane On Ramp</c:v>
                </c:pt>
              </c:strCache>
            </c:strRef>
          </c:cat>
          <c:val>
            <c:numRef>
              <c:f>'Density at Capacity'!$B$4:$B$14</c:f>
              <c:numCache>
                <c:formatCode>0.0</c:formatCode>
                <c:ptCount val="10"/>
                <c:pt idx="0">
                  <c:v>30.354373285714281</c:v>
                </c:pt>
                <c:pt idx="1">
                  <c:v>38.384085142857138</c:v>
                </c:pt>
                <c:pt idx="2">
                  <c:v>32.561998799999998</c:v>
                </c:pt>
                <c:pt idx="3">
                  <c:v>35.188364545454547</c:v>
                </c:pt>
                <c:pt idx="4">
                  <c:v>34.833697200000003</c:v>
                </c:pt>
                <c:pt idx="5">
                  <c:v>35.625509699999995</c:v>
                </c:pt>
                <c:pt idx="6">
                  <c:v>36.340746380952382</c:v>
                </c:pt>
                <c:pt idx="7">
                  <c:v>33.525792272727273</c:v>
                </c:pt>
                <c:pt idx="8">
                  <c:v>35.101107249999998</c:v>
                </c:pt>
                <c:pt idx="9">
                  <c:v>27.969204600000001</c:v>
                </c:pt>
              </c:numCache>
            </c:numRef>
          </c:val>
          <c:extLst>
            <c:ext xmlns:c16="http://schemas.microsoft.com/office/drawing/2014/chart" uri="{C3380CC4-5D6E-409C-BE32-E72D297353CC}">
              <c16:uniqueId val="{00000007-7133-41C6-94E7-E5D0454D99C4}"/>
            </c:ext>
          </c:extLst>
        </c:ser>
        <c:dLbls>
          <c:showLegendKey val="0"/>
          <c:showVal val="0"/>
          <c:showCatName val="0"/>
          <c:showSerName val="0"/>
          <c:showPercent val="0"/>
          <c:showBubbleSize val="0"/>
        </c:dLbls>
        <c:gapWidth val="219"/>
        <c:overlap val="-27"/>
        <c:axId val="776174712"/>
        <c:axId val="776175040"/>
      </c:barChart>
      <c:lineChart>
        <c:grouping val="stacked"/>
        <c:varyColors val="0"/>
        <c:ser>
          <c:idx val="1"/>
          <c:order val="1"/>
          <c:tx>
            <c:strRef>
              <c:f>'Density at Capacity'!$C$3</c:f>
              <c:strCache>
                <c:ptCount val="1"/>
                <c:pt idx="0">
                  <c:v>Count of PC - Density at Capacity</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'Density at Capacity'!$A$4:$A$14</c:f>
              <c:strCache>
                <c:ptCount val="10"/>
                <c:pt idx="0">
                  <c:v>CD Weave</c:v>
                </c:pt>
                <c:pt idx="1">
                  <c:v>Close Diverge</c:v>
                </c:pt>
                <c:pt idx="2">
                  <c:v>Close Merge</c:v>
                </c:pt>
                <c:pt idx="3">
                  <c:v>Complex Weave</c:v>
                </c:pt>
                <c:pt idx="4">
                  <c:v>Lane Drop Diverge</c:v>
                </c:pt>
                <c:pt idx="5">
                  <c:v>Simple Diverge</c:v>
                </c:pt>
                <c:pt idx="6">
                  <c:v>Simple Merge</c:v>
                </c:pt>
                <c:pt idx="7">
                  <c:v>Simple Ramp Weave</c:v>
                </c:pt>
                <c:pt idx="8">
                  <c:v>Two Lane Off Ramp</c:v>
                </c:pt>
                <c:pt idx="9">
                  <c:v>Two Lane On Ramp</c:v>
                </c:pt>
              </c:strCache>
            </c:strRef>
          </c:cat>
          <c:val>
            <c:numRef>
              <c:f>'Density at Capacity'!$C$4:$C$14</c:f>
              <c:numCache>
                <c:formatCode>0.0</c:formatCode>
                <c:ptCount val="10"/>
                <c:pt idx="0">
                  <c:v>7</c:v>
                </c:pt>
                <c:pt idx="1">
                  <c:v>7</c:v>
                </c:pt>
                <c:pt idx="2">
                  <c:v>5</c:v>
                </c:pt>
                <c:pt idx="3">
                  <c:v>11</c:v>
                </c:pt>
                <c:pt idx="4">
                  <c:v>5</c:v>
                </c:pt>
                <c:pt idx="5">
                  <c:v>20</c:v>
                </c:pt>
                <c:pt idx="6">
                  <c:v>21</c:v>
                </c:pt>
                <c:pt idx="7">
                  <c:v>11</c:v>
                </c:pt>
                <c:pt idx="8">
                  <c:v>8</c:v>
                </c:pt>
                <c:pt idx="9">
                  <c:v>5</c:v>
                </c:pt>
              </c:numCache>
            </c:numRef>
          </c:val>
          <c:smooth val="0"/>
          <c:extLst>
            <c:ext xmlns:c16="http://schemas.microsoft.com/office/drawing/2014/chart" uri="{C3380CC4-5D6E-409C-BE32-E72D297353CC}">
              <c16:uniqueId val="{00000008-7133-41C6-94E7-E5D0454D99C4}"/>
            </c:ext>
          </c:extLst>
        </c:ser>
        <c:dLbls>
          <c:showLegendKey val="0"/>
          <c:showVal val="0"/>
          <c:showCatName val="0"/>
          <c:showSerName val="0"/>
          <c:showPercent val="0"/>
          <c:showBubbleSize val="0"/>
        </c:dLbls>
        <c:marker val="1"/>
        <c:smooth val="0"/>
        <c:axId val="997136432"/>
        <c:axId val="997140368"/>
      </c:lineChart>
      <c:catAx>
        <c:axId val="776174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76175040"/>
        <c:crosses val="autoZero"/>
        <c:auto val="1"/>
        <c:lblAlgn val="ctr"/>
        <c:lblOffset val="100"/>
        <c:noMultiLvlLbl val="0"/>
      </c:catAx>
      <c:valAx>
        <c:axId val="776175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pc/mi/lane</a:t>
                </a:r>
              </a:p>
            </c:rich>
          </c:tx>
          <c:layout>
            <c:manualLayout>
              <c:xMode val="edge"/>
              <c:yMode val="edge"/>
              <c:x val="2.4370693494093591E-3"/>
              <c:y val="0.3310344202418055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76174712"/>
        <c:crosses val="autoZero"/>
        <c:crossBetween val="between"/>
      </c:valAx>
      <c:valAx>
        <c:axId val="997140368"/>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Number of Sites Analyzed</a:t>
                </a:r>
              </a:p>
            </c:rich>
          </c:tx>
          <c:layout>
            <c:manualLayout>
              <c:xMode val="edge"/>
              <c:yMode val="edge"/>
              <c:x val="0.96057356800988114"/>
              <c:y val="0.2151327066259574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97136432"/>
        <c:crosses val="max"/>
        <c:crossBetween val="between"/>
      </c:valAx>
      <c:catAx>
        <c:axId val="997136432"/>
        <c:scaling>
          <c:orientation val="minMax"/>
        </c:scaling>
        <c:delete val="1"/>
        <c:axPos val="b"/>
        <c:numFmt formatCode="General" sourceLinked="1"/>
        <c:majorTickMark val="out"/>
        <c:minorTickMark val="none"/>
        <c:tickLblPos val="nextTo"/>
        <c:crossAx val="99714036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1D887A-0D11-4A1C-B381-13FFF31603BA}" type="datetimeFigureOut">
              <a:rPr lang="en-US" smtClean="0"/>
              <a:t>3/6/2023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973F6F-DC9B-435D-8909-9F8517FC5783}" type="slidenum">
              <a:rPr lang="en-US" smtClean="0"/>
              <a:t>‹#›</a:t>
            </a:fld>
            <a:endParaRPr lang="en-US"/>
          </a:p>
        </p:txBody>
      </p:sp>
    </p:spTree>
    <p:extLst>
      <p:ext uri="{BB962C8B-B14F-4D97-AF65-F5344CB8AC3E}">
        <p14:creationId xmlns:p14="http://schemas.microsoft.com/office/powerpoint/2010/main" val="1411066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18"/>
          <p:cNvSpPr>
            <a:spLocks noGrp="1"/>
          </p:cNvSpPr>
          <p:nvPr>
            <p:ph type="pic" sz="quarter" idx="13"/>
          </p:nvPr>
        </p:nvSpPr>
        <p:spPr>
          <a:xfrm>
            <a:off x="0" y="0"/>
            <a:ext cx="9144000" cy="4244744"/>
          </a:xfrm>
        </p:spPr>
        <p:txBody>
          <a:bodyPr/>
          <a:lstStyle/>
          <a:p>
            <a:r>
              <a:rPr lang="en-US" dirty="0"/>
              <a:t>Click icon to add picture</a:t>
            </a:r>
          </a:p>
        </p:txBody>
      </p:sp>
    </p:spTree>
    <p:extLst>
      <p:ext uri="{BB962C8B-B14F-4D97-AF65-F5344CB8AC3E}">
        <p14:creationId xmlns:p14="http://schemas.microsoft.com/office/powerpoint/2010/main" val="1109757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019" y="227542"/>
            <a:ext cx="3263495" cy="96837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49" y="227542"/>
            <a:ext cx="536693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2019" y="1195917"/>
            <a:ext cx="3263495"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A198BB-EE42-4D7E-8E6F-08A75B0D94B4}" type="datetime1">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2928911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0753" y="3947335"/>
            <a:ext cx="8782494"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0" y="0"/>
            <a:ext cx="9144000" cy="39396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0753" y="4419617"/>
            <a:ext cx="8782494"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68DC22-49E1-440A-9B7C-80DC51290B79}" type="datetime1">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3598778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rot="10800000">
            <a:off x="202019" y="1104634"/>
            <a:ext cx="8761227" cy="3977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EF78F-0F6D-4CDC-86D1-4F2016F42DE0}" type="datetime1">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2266323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228600" y="191386"/>
            <a:ext cx="2057400" cy="4871189"/>
          </a:xfrm>
        </p:spPr>
        <p:txBody>
          <a:bodyPr vert="eaVert"/>
          <a:lstStyle/>
          <a:p>
            <a:r>
              <a:rPr lang="en-US"/>
              <a:t>Click to edit Master title style</a:t>
            </a:r>
          </a:p>
        </p:txBody>
      </p:sp>
      <p:sp>
        <p:nvSpPr>
          <p:cNvPr id="3" name="Vertical Text Placeholder 2"/>
          <p:cNvSpPr>
            <a:spLocks noGrp="1"/>
          </p:cNvSpPr>
          <p:nvPr>
            <p:ph type="body" orient="vert" idx="1"/>
          </p:nvPr>
        </p:nvSpPr>
        <p:spPr>
          <a:xfrm rot="10800000">
            <a:off x="2264735" y="191386"/>
            <a:ext cx="6719776" cy="4871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8035FA-4A35-4AC7-B19A-F198CE1BCFE1}" type="datetime1">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42165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Picture Placeholder 18"/>
          <p:cNvSpPr>
            <a:spLocks noGrp="1"/>
          </p:cNvSpPr>
          <p:nvPr>
            <p:ph type="pic" sz="quarter" idx="13"/>
          </p:nvPr>
        </p:nvSpPr>
        <p:spPr>
          <a:xfrm>
            <a:off x="0" y="0"/>
            <a:ext cx="9144000" cy="4244744"/>
          </a:xfrm>
        </p:spPr>
        <p:txBody>
          <a:bodyPr/>
          <a:lstStyle/>
          <a:p>
            <a:r>
              <a:rPr lang="en-US"/>
              <a:t>Click icon to add picture</a:t>
            </a:r>
          </a:p>
        </p:txBody>
      </p:sp>
    </p:spTree>
    <p:extLst>
      <p:ext uri="{BB962C8B-B14F-4D97-AF65-F5344CB8AC3E}">
        <p14:creationId xmlns:p14="http://schemas.microsoft.com/office/powerpoint/2010/main" val="727820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375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a:t>Click to edit Master subtitle style</a:t>
            </a:r>
          </a:p>
        </p:txBody>
      </p:sp>
      <p:sp>
        <p:nvSpPr>
          <p:cNvPr id="4" name="Date Placeholder 3"/>
          <p:cNvSpPr>
            <a:spLocks noGrp="1"/>
          </p:cNvSpPr>
          <p:nvPr>
            <p:ph type="dt" sz="half" idx="10"/>
          </p:nvPr>
        </p:nvSpPr>
        <p:spPr/>
        <p:txBody>
          <a:bodyPr/>
          <a:lstStyle/>
          <a:p>
            <a:fld id="{77F18B71-853A-41B9-873A-9E3FFEC42F4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337976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18B71-853A-41B9-873A-9E3FFEC42F4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3206058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3750"/>
            </a:lvl1pPr>
          </a:lstStyle>
          <a:p>
            <a:r>
              <a:rPr lang="en-US"/>
              <a:t>Click to edit Master title style</a:t>
            </a:r>
          </a:p>
        </p:txBody>
      </p:sp>
      <p:sp>
        <p:nvSpPr>
          <p:cNvPr id="3" name="Text Placeholder 2"/>
          <p:cNvSpPr>
            <a:spLocks noGrp="1"/>
          </p:cNvSpPr>
          <p:nvPr>
            <p:ph type="body" idx="1"/>
          </p:nvPr>
        </p:nvSpPr>
        <p:spPr>
          <a:xfrm>
            <a:off x="623888" y="3824554"/>
            <a:ext cx="7886700" cy="1250156"/>
          </a:xfrm>
        </p:spPr>
        <p:txBody>
          <a:bodyPr/>
          <a:lstStyle>
            <a:lvl1pPr marL="0" indent="0">
              <a:buNone/>
              <a:defRPr sz="1500">
                <a:solidFill>
                  <a:schemeClr val="tx1">
                    <a:tint val="75000"/>
                  </a:schemeClr>
                </a:solidFill>
              </a:defRPr>
            </a:lvl1pPr>
            <a:lvl2pPr marL="285739" indent="0">
              <a:buNone/>
              <a:defRPr sz="1250">
                <a:solidFill>
                  <a:schemeClr val="tx1">
                    <a:tint val="75000"/>
                  </a:schemeClr>
                </a:solidFill>
              </a:defRPr>
            </a:lvl2pPr>
            <a:lvl3pPr marL="571477" indent="0">
              <a:buNone/>
              <a:defRPr sz="1125">
                <a:solidFill>
                  <a:schemeClr val="tx1">
                    <a:tint val="75000"/>
                  </a:schemeClr>
                </a:solidFill>
              </a:defRPr>
            </a:lvl3pPr>
            <a:lvl4pPr marL="857216" indent="0">
              <a:buNone/>
              <a:defRPr sz="1000">
                <a:solidFill>
                  <a:schemeClr val="tx1">
                    <a:tint val="75000"/>
                  </a:schemeClr>
                </a:solidFill>
              </a:defRPr>
            </a:lvl4pPr>
            <a:lvl5pPr marL="1142954" indent="0">
              <a:buNone/>
              <a:defRPr sz="1000">
                <a:solidFill>
                  <a:schemeClr val="tx1">
                    <a:tint val="75000"/>
                  </a:schemeClr>
                </a:solidFill>
              </a:defRPr>
            </a:lvl5pPr>
            <a:lvl6pPr marL="1428693" indent="0">
              <a:buNone/>
              <a:defRPr sz="1000">
                <a:solidFill>
                  <a:schemeClr val="tx1">
                    <a:tint val="75000"/>
                  </a:schemeClr>
                </a:solidFill>
              </a:defRPr>
            </a:lvl6pPr>
            <a:lvl7pPr marL="1714431" indent="0">
              <a:buNone/>
              <a:defRPr sz="1000">
                <a:solidFill>
                  <a:schemeClr val="tx1">
                    <a:tint val="75000"/>
                  </a:schemeClr>
                </a:solidFill>
              </a:defRPr>
            </a:lvl7pPr>
            <a:lvl8pPr marL="2000170" indent="0">
              <a:buNone/>
              <a:defRPr sz="1000">
                <a:solidFill>
                  <a:schemeClr val="tx1">
                    <a:tint val="75000"/>
                  </a:schemeClr>
                </a:solidFill>
              </a:defRPr>
            </a:lvl8pPr>
            <a:lvl9pPr marL="2285909" indent="0">
              <a:buNone/>
              <a:defRPr sz="10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F18B71-853A-41B9-873A-9E3FFEC42F4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2728441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F18B71-853A-41B9-873A-9E3FFEC42F4C}"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2124999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F18B71-853A-41B9-873A-9E3FFEC42F4C}" type="datetimeFigureOut">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365849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5E70B5-8580-4143-BAA8-9E21B1EDB315}" type="datetime1">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3784345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F18B71-853A-41B9-873A-9E3FFEC42F4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415453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18B71-853A-41B9-873A-9E3FFEC42F4C}" type="datetimeFigureOut">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2576300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p>
        </p:txBody>
      </p:sp>
      <p:sp>
        <p:nvSpPr>
          <p:cNvPr id="3" name="Content Placeholder 2"/>
          <p:cNvSpPr>
            <a:spLocks noGrp="1"/>
          </p:cNvSpPr>
          <p:nvPr>
            <p:ph idx="1"/>
          </p:nvPr>
        </p:nvSpPr>
        <p:spPr>
          <a:xfrm>
            <a:off x="3887391" y="822856"/>
            <a:ext cx="4629150" cy="4061354"/>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Edit Master text styles</a:t>
            </a:r>
          </a:p>
        </p:txBody>
      </p:sp>
      <p:sp>
        <p:nvSpPr>
          <p:cNvPr id="5" name="Date Placeholder 4"/>
          <p:cNvSpPr>
            <a:spLocks noGrp="1"/>
          </p:cNvSpPr>
          <p:nvPr>
            <p:ph type="dt" sz="half" idx="10"/>
          </p:nvPr>
        </p:nvSpPr>
        <p:spPr/>
        <p:txBody>
          <a:bodyPr/>
          <a:lstStyle/>
          <a:p>
            <a:fld id="{77F18B71-853A-41B9-873A-9E3FFEC42F4C}"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962785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p>
        </p:txBody>
      </p:sp>
      <p:sp>
        <p:nvSpPr>
          <p:cNvPr id="3" name="Picture Placeholder 2"/>
          <p:cNvSpPr>
            <a:spLocks noGrp="1"/>
          </p:cNvSpPr>
          <p:nvPr>
            <p:ph type="pic" idx="1"/>
          </p:nvPr>
        </p:nvSpPr>
        <p:spPr>
          <a:xfrm>
            <a:off x="3887391" y="822856"/>
            <a:ext cx="4629150" cy="4061354"/>
          </a:xfrm>
        </p:spPr>
        <p:txBody>
          <a:bodyPr/>
          <a:lstStyle>
            <a:lvl1pPr marL="0" indent="0">
              <a:buNone/>
              <a:defRPr sz="2000"/>
            </a:lvl1pPr>
            <a:lvl2pPr marL="285739" indent="0">
              <a:buNone/>
              <a:defRPr sz="1750"/>
            </a:lvl2pPr>
            <a:lvl3pPr marL="571477" indent="0">
              <a:buNone/>
              <a:defRPr sz="1500"/>
            </a:lvl3pPr>
            <a:lvl4pPr marL="857216" indent="0">
              <a:buNone/>
              <a:defRPr sz="1250"/>
            </a:lvl4pPr>
            <a:lvl5pPr marL="1142954" indent="0">
              <a:buNone/>
              <a:defRPr sz="1250"/>
            </a:lvl5pPr>
            <a:lvl6pPr marL="1428693" indent="0">
              <a:buNone/>
              <a:defRPr sz="1250"/>
            </a:lvl6pPr>
            <a:lvl7pPr marL="1714431" indent="0">
              <a:buNone/>
              <a:defRPr sz="1250"/>
            </a:lvl7pPr>
            <a:lvl8pPr marL="2000170" indent="0">
              <a:buNone/>
              <a:defRPr sz="1250"/>
            </a:lvl8pPr>
            <a:lvl9pPr marL="2285909" indent="0">
              <a:buNone/>
              <a:defRPr sz="1250"/>
            </a:lvl9pPr>
          </a:lstStyle>
          <a:p>
            <a:endParaRPr lang="en-US"/>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Edit Master text styles</a:t>
            </a:r>
          </a:p>
        </p:txBody>
      </p:sp>
      <p:sp>
        <p:nvSpPr>
          <p:cNvPr id="5" name="Date Placeholder 4"/>
          <p:cNvSpPr>
            <a:spLocks noGrp="1"/>
          </p:cNvSpPr>
          <p:nvPr>
            <p:ph type="dt" sz="half" idx="10"/>
          </p:nvPr>
        </p:nvSpPr>
        <p:spPr/>
        <p:txBody>
          <a:bodyPr/>
          <a:lstStyle/>
          <a:p>
            <a:fld id="{77F18B71-853A-41B9-873A-9E3FFEC42F4C}"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3306224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18B71-853A-41B9-873A-9E3FFEC42F4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371551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18B71-853A-41B9-873A-9E3FFEC42F4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420191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0161C-8EEB-4114-8004-9E4894870BE4}" type="datetime1">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246984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16876F-DBA3-4FFA-8A26-614F2357B32A}" type="datetime1">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2530487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3284" y="1111250"/>
            <a:ext cx="4272516"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11250"/>
            <a:ext cx="4336312"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6E7972-B2C9-4183-A855-2A5C96CA2B56}" type="datetime1">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391144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0621" y="228865"/>
            <a:ext cx="8658830" cy="9525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44549" y="1279261"/>
            <a:ext cx="4252839" cy="53313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44549" y="1812396"/>
            <a:ext cx="4252839" cy="329274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275690" cy="53313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275690" cy="329274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98BB7E-4A0F-405F-86A0-D842C692D1D4}" type="datetime1">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328180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p:cNvSpPr/>
          <p:nvPr userDrawn="1"/>
        </p:nvSpPr>
        <p:spPr>
          <a:xfrm>
            <a:off x="0" y="0"/>
            <a:ext cx="9144000" cy="5103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0621" y="228865"/>
            <a:ext cx="8658830" cy="9525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44549" y="1279261"/>
            <a:ext cx="4252839" cy="53313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44549" y="1812396"/>
            <a:ext cx="4252839" cy="329274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275690" cy="53313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275690" cy="329274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98BB7E-4A0F-405F-86A0-D842C692D1D4}" type="datetime1">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1934580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69879D-886F-4200-910F-F058E7CFB590}" type="datetime1">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3682860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2561D9-C404-40C7-B521-9F9A3162460F}" type="datetime1">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731FC9-0492-4A02-A545-D71CFF04531C}" type="slidenum">
              <a:rPr lang="en-US" smtClean="0"/>
              <a:t>‹#›</a:t>
            </a:fld>
            <a:endParaRPr lang="en-US"/>
          </a:p>
        </p:txBody>
      </p:sp>
    </p:spTree>
    <p:extLst>
      <p:ext uri="{BB962C8B-B14F-4D97-AF65-F5344CB8AC3E}">
        <p14:creationId xmlns:p14="http://schemas.microsoft.com/office/powerpoint/2010/main" val="2473679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lowchart: Data 9"/>
          <p:cNvSpPr/>
          <p:nvPr userDrawn="1"/>
        </p:nvSpPr>
        <p:spPr>
          <a:xfrm>
            <a:off x="5411971" y="-255180"/>
            <a:ext cx="4890978" cy="62362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7747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218"/>
              <a:gd name="connsiteY0" fmla="*/ 10000 h 10000"/>
              <a:gd name="connsiteX1" fmla="*/ 10965 w 13218"/>
              <a:gd name="connsiteY1" fmla="*/ 0 h 10000"/>
              <a:gd name="connsiteX2" fmla="*/ 13218 w 13218"/>
              <a:gd name="connsiteY2" fmla="*/ 0 h 10000"/>
              <a:gd name="connsiteX3" fmla="*/ 11218 w 13218"/>
              <a:gd name="connsiteY3" fmla="*/ 10000 h 10000"/>
              <a:gd name="connsiteX4" fmla="*/ 0 w 13218"/>
              <a:gd name="connsiteY4" fmla="*/ 10000 h 10000"/>
              <a:gd name="connsiteX0" fmla="*/ 0 w 23908"/>
              <a:gd name="connsiteY0" fmla="*/ 10000 h 10000"/>
              <a:gd name="connsiteX1" fmla="*/ 10965 w 23908"/>
              <a:gd name="connsiteY1" fmla="*/ 0 h 10000"/>
              <a:gd name="connsiteX2" fmla="*/ 23908 w 23908"/>
              <a:gd name="connsiteY2" fmla="*/ 74 h 10000"/>
              <a:gd name="connsiteX3" fmla="*/ 11218 w 23908"/>
              <a:gd name="connsiteY3" fmla="*/ 10000 h 10000"/>
              <a:gd name="connsiteX4" fmla="*/ 0 w 23908"/>
              <a:gd name="connsiteY4" fmla="*/ 10000 h 10000"/>
              <a:gd name="connsiteX0" fmla="*/ 0 w 23908"/>
              <a:gd name="connsiteY0" fmla="*/ 9926 h 9926"/>
              <a:gd name="connsiteX1" fmla="*/ 13839 w 23908"/>
              <a:gd name="connsiteY1" fmla="*/ 75 h 9926"/>
              <a:gd name="connsiteX2" fmla="*/ 23908 w 23908"/>
              <a:gd name="connsiteY2" fmla="*/ 0 h 9926"/>
              <a:gd name="connsiteX3" fmla="*/ 11218 w 23908"/>
              <a:gd name="connsiteY3" fmla="*/ 9926 h 9926"/>
              <a:gd name="connsiteX4" fmla="*/ 0 w 23908"/>
              <a:gd name="connsiteY4" fmla="*/ 9926 h 9926"/>
              <a:gd name="connsiteX0" fmla="*/ 0 w 10000"/>
              <a:gd name="connsiteY0" fmla="*/ 10036 h 10036"/>
              <a:gd name="connsiteX1" fmla="*/ 5259 w 10000"/>
              <a:gd name="connsiteY1" fmla="*/ 0 h 10036"/>
              <a:gd name="connsiteX2" fmla="*/ 10000 w 10000"/>
              <a:gd name="connsiteY2" fmla="*/ 36 h 10036"/>
              <a:gd name="connsiteX3" fmla="*/ 4692 w 10000"/>
              <a:gd name="connsiteY3" fmla="*/ 10036 h 10036"/>
              <a:gd name="connsiteX4" fmla="*/ 0 w 10000"/>
              <a:gd name="connsiteY4" fmla="*/ 10036 h 10036"/>
              <a:gd name="connsiteX0" fmla="*/ 0 w 10000"/>
              <a:gd name="connsiteY0" fmla="*/ 10037 h 10037"/>
              <a:gd name="connsiteX1" fmla="*/ 5259 w 10000"/>
              <a:gd name="connsiteY1" fmla="*/ 1 h 10037"/>
              <a:gd name="connsiteX2" fmla="*/ 10000 w 10000"/>
              <a:gd name="connsiteY2" fmla="*/ 0 h 10037"/>
              <a:gd name="connsiteX3" fmla="*/ 4692 w 10000"/>
              <a:gd name="connsiteY3" fmla="*/ 10037 h 10037"/>
              <a:gd name="connsiteX4" fmla="*/ 0 w 10000"/>
              <a:gd name="connsiteY4" fmla="*/ 10037 h 1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37">
                <a:moveTo>
                  <a:pt x="0" y="10037"/>
                </a:moveTo>
                <a:lnTo>
                  <a:pt x="5259" y="1"/>
                </a:lnTo>
                <a:lnTo>
                  <a:pt x="10000" y="0"/>
                </a:lnTo>
                <a:lnTo>
                  <a:pt x="4692" y="10037"/>
                </a:lnTo>
                <a:lnTo>
                  <a:pt x="0" y="10037"/>
                </a:lnTo>
                <a:close/>
              </a:path>
            </a:pathLst>
          </a:custGeom>
          <a:solidFill>
            <a:srgbClr val="00CCFF">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02019" y="191386"/>
            <a:ext cx="8761227" cy="76111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2019" y="1104634"/>
            <a:ext cx="8761227" cy="39777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2019" y="5359698"/>
            <a:ext cx="2133600" cy="304271"/>
          </a:xfrm>
          <a:prstGeom prst="rect">
            <a:avLst/>
          </a:prstGeom>
        </p:spPr>
        <p:txBody>
          <a:bodyPr vert="horz" lIns="91440" tIns="45720" rIns="91440" bIns="45720" rtlCol="0" anchor="b"/>
          <a:lstStyle>
            <a:lvl1pPr algn="l">
              <a:defRPr sz="1200">
                <a:solidFill>
                  <a:schemeClr val="bg1">
                    <a:lumMod val="50000"/>
                  </a:schemeClr>
                </a:solidFill>
              </a:defRPr>
            </a:lvl1pPr>
          </a:lstStyle>
          <a:p>
            <a:fld id="{0101F8E0-3B0A-4602-B0F2-1BE936960D7E}" type="datetime1">
              <a:rPr lang="en-US" smtClean="0"/>
              <a:pPr/>
              <a:t>3/6/2023</a:t>
            </a:fld>
            <a:endParaRPr lang="en-US"/>
          </a:p>
        </p:txBody>
      </p:sp>
      <p:sp>
        <p:nvSpPr>
          <p:cNvPr id="5" name="Footer Placeholder 4"/>
          <p:cNvSpPr>
            <a:spLocks noGrp="1"/>
          </p:cNvSpPr>
          <p:nvPr>
            <p:ph type="ftr" sz="quarter" idx="3"/>
          </p:nvPr>
        </p:nvSpPr>
        <p:spPr>
          <a:xfrm>
            <a:off x="3124200" y="5359698"/>
            <a:ext cx="2895600" cy="304271"/>
          </a:xfrm>
          <a:prstGeom prst="rect">
            <a:avLst/>
          </a:prstGeom>
        </p:spPr>
        <p:txBody>
          <a:bodyPr vert="horz" lIns="91440" tIns="45720" rIns="91440" bIns="45720" rtlCol="0" anchor="b"/>
          <a:lstStyle>
            <a:lvl1pPr algn="ctr">
              <a:defRPr sz="12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6553200" y="5359698"/>
            <a:ext cx="1162050" cy="304271"/>
          </a:xfrm>
          <a:prstGeom prst="rect">
            <a:avLst/>
          </a:prstGeom>
        </p:spPr>
        <p:txBody>
          <a:bodyPr vert="horz" lIns="91440" tIns="45720" rIns="91440" bIns="45720" rtlCol="0" anchor="b"/>
          <a:lstStyle>
            <a:lvl1pPr algn="r">
              <a:defRPr sz="1200">
                <a:solidFill>
                  <a:schemeClr val="bg1">
                    <a:lumMod val="50000"/>
                  </a:schemeClr>
                </a:solidFill>
              </a:defRPr>
            </a:lvl1pPr>
          </a:lstStyle>
          <a:p>
            <a:fld id="{6E731FC9-0492-4A02-A545-D71CFF04531C}" type="slidenum">
              <a:rPr lang="en-US" smtClean="0"/>
              <a:pPr/>
              <a:t>‹#›</a:t>
            </a:fld>
            <a:endParaRPr lang="en-US"/>
          </a:p>
        </p:txBody>
      </p:sp>
      <p:sp>
        <p:nvSpPr>
          <p:cNvPr id="11" name="Flowchart: Data 9"/>
          <p:cNvSpPr/>
          <p:nvPr userDrawn="1"/>
        </p:nvSpPr>
        <p:spPr>
          <a:xfrm>
            <a:off x="5773478" y="-255180"/>
            <a:ext cx="4890978" cy="62362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7747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218"/>
              <a:gd name="connsiteY0" fmla="*/ 10000 h 10000"/>
              <a:gd name="connsiteX1" fmla="*/ 10965 w 13218"/>
              <a:gd name="connsiteY1" fmla="*/ 0 h 10000"/>
              <a:gd name="connsiteX2" fmla="*/ 13218 w 13218"/>
              <a:gd name="connsiteY2" fmla="*/ 0 h 10000"/>
              <a:gd name="connsiteX3" fmla="*/ 11218 w 13218"/>
              <a:gd name="connsiteY3" fmla="*/ 10000 h 10000"/>
              <a:gd name="connsiteX4" fmla="*/ 0 w 13218"/>
              <a:gd name="connsiteY4" fmla="*/ 10000 h 10000"/>
              <a:gd name="connsiteX0" fmla="*/ 0 w 23908"/>
              <a:gd name="connsiteY0" fmla="*/ 10000 h 10000"/>
              <a:gd name="connsiteX1" fmla="*/ 10965 w 23908"/>
              <a:gd name="connsiteY1" fmla="*/ 0 h 10000"/>
              <a:gd name="connsiteX2" fmla="*/ 23908 w 23908"/>
              <a:gd name="connsiteY2" fmla="*/ 74 h 10000"/>
              <a:gd name="connsiteX3" fmla="*/ 11218 w 23908"/>
              <a:gd name="connsiteY3" fmla="*/ 10000 h 10000"/>
              <a:gd name="connsiteX4" fmla="*/ 0 w 23908"/>
              <a:gd name="connsiteY4" fmla="*/ 10000 h 10000"/>
              <a:gd name="connsiteX0" fmla="*/ 0 w 23908"/>
              <a:gd name="connsiteY0" fmla="*/ 9926 h 9926"/>
              <a:gd name="connsiteX1" fmla="*/ 13839 w 23908"/>
              <a:gd name="connsiteY1" fmla="*/ 75 h 9926"/>
              <a:gd name="connsiteX2" fmla="*/ 23908 w 23908"/>
              <a:gd name="connsiteY2" fmla="*/ 0 h 9926"/>
              <a:gd name="connsiteX3" fmla="*/ 11218 w 23908"/>
              <a:gd name="connsiteY3" fmla="*/ 9926 h 9926"/>
              <a:gd name="connsiteX4" fmla="*/ 0 w 23908"/>
              <a:gd name="connsiteY4" fmla="*/ 9926 h 9926"/>
              <a:gd name="connsiteX0" fmla="*/ 0 w 10000"/>
              <a:gd name="connsiteY0" fmla="*/ 10036 h 10036"/>
              <a:gd name="connsiteX1" fmla="*/ 5259 w 10000"/>
              <a:gd name="connsiteY1" fmla="*/ 0 h 10036"/>
              <a:gd name="connsiteX2" fmla="*/ 10000 w 10000"/>
              <a:gd name="connsiteY2" fmla="*/ 36 h 10036"/>
              <a:gd name="connsiteX3" fmla="*/ 4692 w 10000"/>
              <a:gd name="connsiteY3" fmla="*/ 10036 h 10036"/>
              <a:gd name="connsiteX4" fmla="*/ 0 w 10000"/>
              <a:gd name="connsiteY4" fmla="*/ 10036 h 10036"/>
              <a:gd name="connsiteX0" fmla="*/ 0 w 10000"/>
              <a:gd name="connsiteY0" fmla="*/ 10037 h 10037"/>
              <a:gd name="connsiteX1" fmla="*/ 5259 w 10000"/>
              <a:gd name="connsiteY1" fmla="*/ 1 h 10037"/>
              <a:gd name="connsiteX2" fmla="*/ 10000 w 10000"/>
              <a:gd name="connsiteY2" fmla="*/ 0 h 10037"/>
              <a:gd name="connsiteX3" fmla="*/ 4692 w 10000"/>
              <a:gd name="connsiteY3" fmla="*/ 10037 h 10037"/>
              <a:gd name="connsiteX4" fmla="*/ 0 w 10000"/>
              <a:gd name="connsiteY4" fmla="*/ 10037 h 1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37">
                <a:moveTo>
                  <a:pt x="0" y="10037"/>
                </a:moveTo>
                <a:lnTo>
                  <a:pt x="5259" y="1"/>
                </a:lnTo>
                <a:lnTo>
                  <a:pt x="10000" y="0"/>
                </a:lnTo>
                <a:lnTo>
                  <a:pt x="4692" y="10037"/>
                </a:lnTo>
                <a:lnTo>
                  <a:pt x="0" y="10037"/>
                </a:lnTo>
                <a:close/>
              </a:path>
            </a:pathLst>
          </a:custGeom>
          <a:solidFill>
            <a:srgbClr val="00CCFF">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705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8" r:id="rId7"/>
    <p:sldLayoutId id="2147483681" r:id="rId8"/>
    <p:sldLayoutId id="2147483682" r:id="rId9"/>
    <p:sldLayoutId id="2147483683" r:id="rId10"/>
    <p:sldLayoutId id="2147483684" r:id="rId11"/>
    <p:sldLayoutId id="2147483685" r:id="rId12"/>
    <p:sldLayoutId id="2147483686" r:id="rId13"/>
    <p:sldLayoutId id="2147483649" r:id="rId14"/>
  </p:sldLayoutIdLst>
  <p:hf sldNum="0" hdr="0" ftr="0" dt="0"/>
  <p:txStyles>
    <p:titleStyle>
      <a:lvl1pPr algn="l" defTabSz="914400" rtl="0" eaLnBrk="1" latinLnBrk="0" hangingPunct="1">
        <a:spcBef>
          <a:spcPct val="0"/>
        </a:spcBef>
        <a:buNone/>
        <a:defRPr sz="4000" b="1" kern="1200">
          <a:solidFill>
            <a:schemeClr val="bg1">
              <a:lumMod val="50000"/>
            </a:schemeClr>
          </a:solidFill>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750">
                <a:solidFill>
                  <a:schemeClr val="tx1">
                    <a:tint val="75000"/>
                  </a:schemeClr>
                </a:solidFill>
              </a:defRPr>
            </a:lvl1pPr>
          </a:lstStyle>
          <a:p>
            <a:fld id="{77F18B71-853A-41B9-873A-9E3FFEC42F4C}" type="datetimeFigureOut">
              <a:rPr lang="en-US" smtClean="0"/>
              <a:t>3/6/2023</a:t>
            </a:fld>
            <a:endParaRPr lang="en-US"/>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750">
                <a:solidFill>
                  <a:schemeClr val="tx1">
                    <a:tint val="75000"/>
                  </a:schemeClr>
                </a:solidFill>
              </a:defRPr>
            </a:lvl1pPr>
          </a:lstStyle>
          <a:p>
            <a:fld id="{F06DA87A-D106-4059-8117-EA07DDBCF177}" type="slidenum">
              <a:rPr lang="en-US" smtClean="0"/>
              <a:t>‹#›</a:t>
            </a:fld>
            <a:endParaRPr lang="en-US"/>
          </a:p>
        </p:txBody>
      </p:sp>
    </p:spTree>
    <p:extLst>
      <p:ext uri="{BB962C8B-B14F-4D97-AF65-F5344CB8AC3E}">
        <p14:creationId xmlns:p14="http://schemas.microsoft.com/office/powerpoint/2010/main" val="1060971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571477"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69" indent="-142869" algn="l" defTabSz="571477" rtl="0" eaLnBrk="1" latinLnBrk="0" hangingPunct="1">
        <a:lnSpc>
          <a:spcPct val="90000"/>
        </a:lnSpc>
        <a:spcBef>
          <a:spcPts val="625"/>
        </a:spcBef>
        <a:buFont typeface="Arial" panose="020B0604020202020204" pitchFamily="34" charset="0"/>
        <a:buChar char="•"/>
        <a:defRPr sz="1750" kern="1200">
          <a:solidFill>
            <a:schemeClr val="tx1"/>
          </a:solidFill>
          <a:latin typeface="+mn-lt"/>
          <a:ea typeface="+mn-ea"/>
          <a:cs typeface="+mn-cs"/>
        </a:defRPr>
      </a:lvl1pPr>
      <a:lvl2pPr marL="428608" indent="-142869" algn="l" defTabSz="571477" rtl="0" eaLnBrk="1" latinLnBrk="0" hangingPunct="1">
        <a:lnSpc>
          <a:spcPct val="90000"/>
        </a:lnSpc>
        <a:spcBef>
          <a:spcPts val="312"/>
        </a:spcBef>
        <a:buFont typeface="Arial" panose="020B0604020202020204" pitchFamily="34" charset="0"/>
        <a:buChar char="•"/>
        <a:defRPr sz="1500" kern="1200">
          <a:solidFill>
            <a:schemeClr val="tx1"/>
          </a:solidFill>
          <a:latin typeface="+mn-lt"/>
          <a:ea typeface="+mn-ea"/>
          <a:cs typeface="+mn-cs"/>
        </a:defRPr>
      </a:lvl2pPr>
      <a:lvl3pPr marL="714346" indent="-142869" algn="l" defTabSz="571477" rtl="0" eaLnBrk="1" latinLnBrk="0" hangingPunct="1">
        <a:lnSpc>
          <a:spcPct val="90000"/>
        </a:lnSpc>
        <a:spcBef>
          <a:spcPts val="312"/>
        </a:spcBef>
        <a:buFont typeface="Arial" panose="020B0604020202020204" pitchFamily="34" charset="0"/>
        <a:buChar char="•"/>
        <a:defRPr sz="1250" kern="1200">
          <a:solidFill>
            <a:schemeClr val="tx1"/>
          </a:solidFill>
          <a:latin typeface="+mn-lt"/>
          <a:ea typeface="+mn-ea"/>
          <a:cs typeface="+mn-cs"/>
        </a:defRPr>
      </a:lvl3pPr>
      <a:lvl4pPr marL="1000085"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4pPr>
      <a:lvl5pPr marL="1285824"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5pPr>
      <a:lvl6pPr marL="1571562"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6pPr>
      <a:lvl7pPr marL="1857301"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7pPr>
      <a:lvl8pPr marL="2143039"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8pPr>
      <a:lvl9pPr marL="2428778"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71477" rtl="0" eaLnBrk="1" latinLnBrk="0" hangingPunct="1">
        <a:defRPr sz="1125" kern="1200">
          <a:solidFill>
            <a:schemeClr val="tx1"/>
          </a:solidFill>
          <a:latin typeface="+mn-lt"/>
          <a:ea typeface="+mn-ea"/>
          <a:cs typeface="+mn-cs"/>
        </a:defRPr>
      </a:lvl1pPr>
      <a:lvl2pPr marL="285739" algn="l" defTabSz="571477" rtl="0" eaLnBrk="1" latinLnBrk="0" hangingPunct="1">
        <a:defRPr sz="1125" kern="1200">
          <a:solidFill>
            <a:schemeClr val="tx1"/>
          </a:solidFill>
          <a:latin typeface="+mn-lt"/>
          <a:ea typeface="+mn-ea"/>
          <a:cs typeface="+mn-cs"/>
        </a:defRPr>
      </a:lvl2pPr>
      <a:lvl3pPr marL="571477" algn="l" defTabSz="571477" rtl="0" eaLnBrk="1" latinLnBrk="0" hangingPunct="1">
        <a:defRPr sz="1125" kern="1200">
          <a:solidFill>
            <a:schemeClr val="tx1"/>
          </a:solidFill>
          <a:latin typeface="+mn-lt"/>
          <a:ea typeface="+mn-ea"/>
          <a:cs typeface="+mn-cs"/>
        </a:defRPr>
      </a:lvl3pPr>
      <a:lvl4pPr marL="857216" algn="l" defTabSz="571477" rtl="0" eaLnBrk="1" latinLnBrk="0" hangingPunct="1">
        <a:defRPr sz="1125" kern="1200">
          <a:solidFill>
            <a:schemeClr val="tx1"/>
          </a:solidFill>
          <a:latin typeface="+mn-lt"/>
          <a:ea typeface="+mn-ea"/>
          <a:cs typeface="+mn-cs"/>
        </a:defRPr>
      </a:lvl4pPr>
      <a:lvl5pPr marL="1142954" algn="l" defTabSz="571477" rtl="0" eaLnBrk="1" latinLnBrk="0" hangingPunct="1">
        <a:defRPr sz="1125" kern="1200">
          <a:solidFill>
            <a:schemeClr val="tx1"/>
          </a:solidFill>
          <a:latin typeface="+mn-lt"/>
          <a:ea typeface="+mn-ea"/>
          <a:cs typeface="+mn-cs"/>
        </a:defRPr>
      </a:lvl5pPr>
      <a:lvl6pPr marL="1428693" algn="l" defTabSz="571477" rtl="0" eaLnBrk="1" latinLnBrk="0" hangingPunct="1">
        <a:defRPr sz="1125" kern="1200">
          <a:solidFill>
            <a:schemeClr val="tx1"/>
          </a:solidFill>
          <a:latin typeface="+mn-lt"/>
          <a:ea typeface="+mn-ea"/>
          <a:cs typeface="+mn-cs"/>
        </a:defRPr>
      </a:lvl6pPr>
      <a:lvl7pPr marL="1714431" algn="l" defTabSz="571477" rtl="0" eaLnBrk="1" latinLnBrk="0" hangingPunct="1">
        <a:defRPr sz="1125" kern="1200">
          <a:solidFill>
            <a:schemeClr val="tx1"/>
          </a:solidFill>
          <a:latin typeface="+mn-lt"/>
          <a:ea typeface="+mn-ea"/>
          <a:cs typeface="+mn-cs"/>
        </a:defRPr>
      </a:lvl7pPr>
      <a:lvl8pPr marL="2000170" algn="l" defTabSz="571477" rtl="0" eaLnBrk="1" latinLnBrk="0" hangingPunct="1">
        <a:defRPr sz="1125" kern="1200">
          <a:solidFill>
            <a:schemeClr val="tx1"/>
          </a:solidFill>
          <a:latin typeface="+mn-lt"/>
          <a:ea typeface="+mn-ea"/>
          <a:cs typeface="+mn-cs"/>
        </a:defRPr>
      </a:lvl8pPr>
      <a:lvl9pPr marL="2285909" algn="l" defTabSz="571477"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9.png"/><Relationship Id="rId4" Type="http://schemas.openxmlformats.org/officeDocument/2006/relationships/image" Target="../media/image98.png"/></Relationships>
</file>

<file path=ppt/slides/_rels/slide1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file:///\\kittelson.com\fs\H_Projects\23\23506%20-%20NCHRP%2007-26%20-%20Freeway%20Segment%20Methods\Task%208%20-%20Propose%20Pilot%20Implemenation%20States\speed_Calc\figures_v1\NCHRP%2007-26%20Simple%20Weave%20Pilot%20Site%20(WI).html" TargetMode="Externa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5.png"/></Relationships>
</file>

<file path=ppt/slides/_rels/slide1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hyperlink" Target="http://apps.trb.org/cmsfeed/TRBNetProjectDisplay.asp?ProjectID=4553"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6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file:///\\kittelson.com\fs\H_Projects\23\23506%20-%20NCHRP%2007-26%20-%20Freeway%20Segment%20Methods\Task%208%20-%20Propose%20Pilot%20Implemenation%20States\speed_Calc\figures_v1\Merge_Pilot_Implementation.html" TargetMode="Externa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file:///\\kittelson.com\fs\H_Projects\23\23506%20-%20NCHRP%2007-26%20-%20Freeway%20Segment%20Methods\Task%208%20-%20Propose%20Pilot%20Implemenation%20States\speed_Calc\figures_v1\Diverge_Pilot_Implementation.html" TargetMode="Externa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79.emf"/></Relationships>
</file>

<file path=ppt/slides/_rels/slide8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9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9994" y="842162"/>
            <a:ext cx="3810000" cy="1072986"/>
          </a:xfrm>
          <a:prstGeom prst="rect">
            <a:avLst/>
          </a:prstGeom>
        </p:spPr>
        <p:txBody>
          <a:bodyPr>
            <a:spAutoFit/>
          </a:bodyPr>
          <a:lstStyle/>
          <a:p>
            <a:pPr defTabSz="571477">
              <a:lnSpc>
                <a:spcPct val="107000"/>
              </a:lnSpc>
              <a:spcAft>
                <a:spcPts val="500"/>
              </a:spcAft>
            </a:pP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following presentation is supplemental to </a:t>
            </a:r>
            <a:r>
              <a:rPr lang="en-US" sz="10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NCHRP Research Report 1038 Update of Highway Capacity Manual: Merge, Diverge, and Weaving Methodologies </a:t>
            </a: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(NCHRP Project 07-27, “</a:t>
            </a:r>
            <a:r>
              <a:rPr lang="en-US" sz="1000" dirty="0">
                <a:solidFill>
                  <a:prstClr val="black"/>
                </a:solidFill>
                <a:latin typeface="Calibri" panose="020F0502020204030204" pitchFamily="34" charset="0"/>
                <a:cs typeface="Times New Roman" panose="02020603050405020304" pitchFamily="18" charset="0"/>
              </a:rPr>
              <a:t>Update of Highway Capacity Manual: Merge, Diverge, and Weaving Methodologies”). </a:t>
            </a: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full report can be found by searching on the report title on the National Academies Press website (www.nap.edu).</a:t>
            </a:r>
          </a:p>
        </p:txBody>
      </p:sp>
      <p:sp>
        <p:nvSpPr>
          <p:cNvPr id="6" name="Text Box 2"/>
          <p:cNvSpPr txBox="1">
            <a:spLocks noChangeArrowheads="1"/>
          </p:cNvSpPr>
          <p:nvPr/>
        </p:nvSpPr>
        <p:spPr bwMode="auto">
          <a:xfrm>
            <a:off x="2545328" y="2658557"/>
            <a:ext cx="3539332" cy="1242467"/>
          </a:xfrm>
          <a:prstGeom prst="rect">
            <a:avLst/>
          </a:prstGeom>
          <a:solidFill>
            <a:srgbClr val="FFFFFF"/>
          </a:solidFill>
          <a:ln w="9525">
            <a:solidFill>
              <a:srgbClr val="000000"/>
            </a:solidFill>
            <a:miter lim="800000"/>
            <a:headEnd/>
            <a:tailEnd/>
          </a:ln>
        </p:spPr>
        <p:txBody>
          <a:bodyPr rot="0" vert="horz" wrap="square" lIns="57150" tIns="28575" rIns="57150" bIns="28575" anchor="t" anchorCtr="0">
            <a:noAutofit/>
          </a:bodyPr>
          <a:lstStyle/>
          <a:p>
            <a:pPr defTabSz="571477">
              <a:lnSpc>
                <a:spcPct val="107000"/>
              </a:lnSpc>
              <a:spcAft>
                <a:spcPts val="500"/>
              </a:spcAft>
            </a:pPr>
            <a:r>
              <a:rPr lang="en-US" sz="75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p>
          <a:p>
            <a:pPr defTabSz="571477">
              <a:lnSpc>
                <a:spcPct val="107000"/>
              </a:lnSpc>
              <a:spcAft>
                <a:spcPts val="500"/>
              </a:spcAft>
            </a:pPr>
            <a:r>
              <a:rPr lang="en-US" sz="687"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04821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Demand Flow Rate</a:t>
            </a:r>
          </a:p>
        </p:txBody>
      </p:sp>
      <p:sp>
        <p:nvSpPr>
          <p:cNvPr id="3" name="Content Placeholder 2"/>
          <p:cNvSpPr>
            <a:spLocks noGrp="1"/>
          </p:cNvSpPr>
          <p:nvPr>
            <p:ph idx="1"/>
          </p:nvPr>
        </p:nvSpPr>
        <p:spPr>
          <a:xfrm>
            <a:off x="202018" y="1104634"/>
            <a:ext cx="5654251" cy="3977729"/>
          </a:xfrm>
        </p:spPr>
        <p:txBody>
          <a:bodyPr>
            <a:normAutofit fontScale="92500"/>
          </a:bodyPr>
          <a:lstStyle/>
          <a:p>
            <a:r>
              <a:rPr lang="en-US" dirty="0"/>
              <a:t>The number of vehicles that arrive to use the facility during a 15-minute analysis period, expressed as an hourly rate</a:t>
            </a:r>
          </a:p>
          <a:p>
            <a:r>
              <a:rPr lang="en-US" dirty="0"/>
              <a:t>HCM methods convert vehicle counts or forecasts to demand flow rates using</a:t>
            </a:r>
          </a:p>
          <a:p>
            <a:pPr lvl="1"/>
            <a:r>
              <a:rPr lang="en-US" dirty="0"/>
              <a:t>Heavy vehicle factor (</a:t>
            </a:r>
            <a:r>
              <a:rPr lang="en-US" dirty="0" err="1"/>
              <a:t>veh</a:t>
            </a:r>
            <a:r>
              <a:rPr lang="en-US" dirty="0"/>
              <a:t> </a:t>
            </a:r>
            <a:r>
              <a:rPr lang="en-US" dirty="0">
                <a:latin typeface="Calibri" panose="020F0502020204030204" pitchFamily="34" charset="0"/>
                <a:cs typeface="Calibri" panose="020F0502020204030204" pitchFamily="34" charset="0"/>
              </a:rPr>
              <a:t>→ </a:t>
            </a:r>
            <a:r>
              <a:rPr lang="en-US" dirty="0"/>
              <a:t>pc)</a:t>
            </a:r>
          </a:p>
          <a:p>
            <a:pPr lvl="1"/>
            <a:r>
              <a:rPr lang="en-US" dirty="0"/>
              <a:t>Peak hour factor (1 </a:t>
            </a:r>
            <a:r>
              <a:rPr lang="en-US" dirty="0" err="1"/>
              <a:t>hr</a:t>
            </a:r>
            <a:r>
              <a:rPr lang="en-US" dirty="0"/>
              <a:t> </a:t>
            </a:r>
            <a:r>
              <a:rPr lang="en-US" dirty="0">
                <a:latin typeface="Calibri" panose="020F0502020204030204" pitchFamily="34" charset="0"/>
                <a:cs typeface="Calibri" panose="020F0502020204030204" pitchFamily="34" charset="0"/>
              </a:rPr>
              <a:t>→ </a:t>
            </a:r>
            <a:r>
              <a:rPr lang="en-US" dirty="0"/>
              <a:t>peak 15 min)</a:t>
            </a:r>
          </a:p>
          <a:p>
            <a:pPr lvl="1"/>
            <a:endParaRPr lang="en-US" dirty="0"/>
          </a:p>
        </p:txBody>
      </p:sp>
    </p:spTree>
    <p:extLst>
      <p:ext uri="{BB962C8B-B14F-4D97-AF65-F5344CB8AC3E}">
        <p14:creationId xmlns:p14="http://schemas.microsoft.com/office/powerpoint/2010/main" val="1253509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Methodology</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p:txBody>
          <a:bodyPr>
            <a:normAutofit/>
          </a:bodyPr>
          <a:lstStyle/>
          <a:p>
            <a:r>
              <a:rPr lang="en-US" dirty="0"/>
              <a:t>Same as merge/diverge processes</a:t>
            </a:r>
          </a:p>
          <a:p>
            <a:pPr lvl="1"/>
            <a:r>
              <a:rPr lang="en-US" dirty="0"/>
              <a:t>Site selection</a:t>
            </a:r>
          </a:p>
          <a:p>
            <a:pPr lvl="1"/>
            <a:r>
              <a:rPr lang="en-US" dirty="0"/>
              <a:t>Capacity estimation</a:t>
            </a:r>
          </a:p>
          <a:p>
            <a:pPr lvl="1"/>
            <a:r>
              <a:rPr lang="en-US" dirty="0"/>
              <a:t>Data quality checks</a:t>
            </a:r>
          </a:p>
          <a:p>
            <a:pPr lvl="1"/>
            <a:r>
              <a:rPr lang="en-US" dirty="0"/>
              <a:t>Desired model characteristics</a:t>
            </a:r>
          </a:p>
          <a:p>
            <a:endParaRPr lang="en-US" dirty="0"/>
          </a:p>
        </p:txBody>
      </p:sp>
    </p:spTree>
    <p:extLst>
      <p:ext uri="{BB962C8B-B14F-4D97-AF65-F5344CB8AC3E}">
        <p14:creationId xmlns:p14="http://schemas.microsoft.com/office/powerpoint/2010/main" val="40039443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Development</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a:xfrm>
            <a:off x="202019" y="1104634"/>
            <a:ext cx="5486400" cy="3977729"/>
          </a:xfrm>
        </p:spPr>
        <p:txBody>
          <a:bodyPr>
            <a:normAutofit/>
          </a:bodyPr>
          <a:lstStyle/>
          <a:p>
            <a:r>
              <a:rPr lang="en-US" dirty="0"/>
              <a:t>Explored various model forms</a:t>
            </a:r>
          </a:p>
          <a:p>
            <a:r>
              <a:rPr lang="en-US" dirty="0"/>
              <a:t>Applied general model form developed by a recent STRIDE project</a:t>
            </a:r>
          </a:p>
          <a:p>
            <a:pPr lvl="1"/>
            <a:r>
              <a:rPr lang="en-US" dirty="0"/>
              <a:t>Expanded the parameter set</a:t>
            </a:r>
          </a:p>
          <a:p>
            <a:pPr lvl="1"/>
            <a:r>
              <a:rPr lang="en-US" dirty="0"/>
              <a:t>Expanded model calibration to complex weaving segments</a:t>
            </a:r>
          </a:p>
          <a:p>
            <a:pPr lvl="1"/>
            <a:r>
              <a:rPr lang="en-US" dirty="0"/>
              <a:t>Explored relationship of capacity to density</a:t>
            </a:r>
          </a:p>
        </p:txBody>
      </p:sp>
    </p:spTree>
    <p:extLst>
      <p:ext uri="{BB962C8B-B14F-4D97-AF65-F5344CB8AC3E}">
        <p14:creationId xmlns:p14="http://schemas.microsoft.com/office/powerpoint/2010/main" val="1301899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Approach</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a:xfrm>
            <a:off x="202018" y="1104634"/>
            <a:ext cx="5737227" cy="3977729"/>
          </a:xfrm>
        </p:spPr>
        <p:txBody>
          <a:bodyPr>
            <a:normAutofit/>
          </a:bodyPr>
          <a:lstStyle/>
          <a:p>
            <a:r>
              <a:rPr lang="en-US" dirty="0"/>
              <a:t>Upper limit of segment speed is basic segment speed with identical demand, FFS &amp; lanes</a:t>
            </a:r>
          </a:p>
          <a:p>
            <a:r>
              <a:rPr lang="en-US" dirty="0"/>
              <a:t>Speed reduction term applied to account for weaving turbulence at higher volumes</a:t>
            </a:r>
          </a:p>
          <a:p>
            <a:r>
              <a:rPr lang="en-US" dirty="0"/>
              <a:t>Density at capacity = 35 pc/mi/ln</a:t>
            </a:r>
          </a:p>
          <a:p>
            <a:pPr lvl="1"/>
            <a:r>
              <a:rPr lang="en-US" dirty="0"/>
              <a:t>Reduced from 43 in current method</a:t>
            </a:r>
          </a:p>
        </p:txBody>
      </p:sp>
    </p:spTree>
    <p:extLst>
      <p:ext uri="{BB962C8B-B14F-4D97-AF65-F5344CB8AC3E}">
        <p14:creationId xmlns:p14="http://schemas.microsoft.com/office/powerpoint/2010/main" val="35105609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Methodological</a:t>
            </a:r>
            <a:br>
              <a:rPr lang="en-US" dirty="0"/>
            </a:br>
            <a:r>
              <a:rPr lang="en-US" dirty="0"/>
              <a:t>Steps</a:t>
            </a:r>
          </a:p>
        </p:txBody>
      </p:sp>
      <p:pic>
        <p:nvPicPr>
          <p:cNvPr id="4" name="Picture 3">
            <a:extLst>
              <a:ext uri="{FF2B5EF4-FFF2-40B4-BE49-F238E27FC236}">
                <a16:creationId xmlns:a16="http://schemas.microsoft.com/office/drawing/2014/main" id="{5696139C-A38B-4CF0-9A86-1F0819A686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7295" y="731520"/>
            <a:ext cx="5141322" cy="4792094"/>
          </a:xfrm>
          <a:prstGeom prst="rect">
            <a:avLst/>
          </a:prstGeom>
          <a:noFill/>
        </p:spPr>
      </p:pic>
    </p:spTree>
    <p:extLst>
      <p:ext uri="{BB962C8B-B14F-4D97-AF65-F5344CB8AC3E}">
        <p14:creationId xmlns:p14="http://schemas.microsoft.com/office/powerpoint/2010/main" val="40507963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C128-1EE8-9C01-787D-F509D4010478}"/>
              </a:ext>
            </a:extLst>
          </p:cNvPr>
          <p:cNvSpPr>
            <a:spLocks noGrp="1"/>
          </p:cNvSpPr>
          <p:nvPr>
            <p:ph type="title"/>
          </p:nvPr>
        </p:nvSpPr>
        <p:spPr/>
        <p:txBody>
          <a:bodyPr>
            <a:normAutofit fontScale="90000"/>
          </a:bodyPr>
          <a:lstStyle/>
          <a:p>
            <a:r>
              <a:rPr lang="en-US" dirty="0"/>
              <a:t>Defining NW by Movement (one-sided)</a:t>
            </a:r>
          </a:p>
        </p:txBody>
      </p:sp>
      <p:pic>
        <p:nvPicPr>
          <p:cNvPr id="5" name="Content Placeholder 4">
            <a:extLst>
              <a:ext uri="{FF2B5EF4-FFF2-40B4-BE49-F238E27FC236}">
                <a16:creationId xmlns:a16="http://schemas.microsoft.com/office/drawing/2014/main" id="{76F4145B-88F4-0E71-AF6E-3020D2B3F819}"/>
              </a:ext>
            </a:extLst>
          </p:cNvPr>
          <p:cNvPicPr>
            <a:picLocks noGrp="1" noChangeAspect="1"/>
          </p:cNvPicPr>
          <p:nvPr>
            <p:ph idx="1"/>
          </p:nvPr>
        </p:nvPicPr>
        <p:blipFill>
          <a:blip r:embed="rId2"/>
          <a:stretch>
            <a:fillRect/>
          </a:stretch>
        </p:blipFill>
        <p:spPr>
          <a:xfrm>
            <a:off x="1346201" y="1104899"/>
            <a:ext cx="5846054" cy="4453737"/>
          </a:xfrm>
        </p:spPr>
      </p:pic>
    </p:spTree>
    <p:extLst>
      <p:ext uri="{BB962C8B-B14F-4D97-AF65-F5344CB8AC3E}">
        <p14:creationId xmlns:p14="http://schemas.microsoft.com/office/powerpoint/2010/main" val="37198123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C128-1EE8-9C01-787D-F509D4010478}"/>
              </a:ext>
            </a:extLst>
          </p:cNvPr>
          <p:cNvSpPr>
            <a:spLocks noGrp="1"/>
          </p:cNvSpPr>
          <p:nvPr>
            <p:ph type="title"/>
          </p:nvPr>
        </p:nvSpPr>
        <p:spPr/>
        <p:txBody>
          <a:bodyPr>
            <a:normAutofit fontScale="90000"/>
          </a:bodyPr>
          <a:lstStyle/>
          <a:p>
            <a:r>
              <a:rPr lang="en-US" dirty="0"/>
              <a:t>Defining NW by Movement (two-sided)</a:t>
            </a:r>
          </a:p>
        </p:txBody>
      </p:sp>
      <p:pic>
        <p:nvPicPr>
          <p:cNvPr id="7" name="Content Placeholder 6">
            <a:extLst>
              <a:ext uri="{FF2B5EF4-FFF2-40B4-BE49-F238E27FC236}">
                <a16:creationId xmlns:a16="http://schemas.microsoft.com/office/drawing/2014/main" id="{15B81475-A097-A94F-7984-272B7BCE3A6C}"/>
              </a:ext>
            </a:extLst>
          </p:cNvPr>
          <p:cNvPicPr>
            <a:picLocks noGrp="1" noChangeAspect="1"/>
          </p:cNvPicPr>
          <p:nvPr>
            <p:ph idx="1"/>
          </p:nvPr>
        </p:nvPicPr>
        <p:blipFill>
          <a:blip r:embed="rId2"/>
          <a:stretch>
            <a:fillRect/>
          </a:stretch>
        </p:blipFill>
        <p:spPr>
          <a:xfrm>
            <a:off x="473236" y="1803400"/>
            <a:ext cx="8113059" cy="1778000"/>
          </a:xfrm>
        </p:spPr>
      </p:pic>
    </p:spTree>
    <p:extLst>
      <p:ext uri="{BB962C8B-B14F-4D97-AF65-F5344CB8AC3E}">
        <p14:creationId xmlns:p14="http://schemas.microsoft.com/office/powerpoint/2010/main" val="5544491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692DCA-0664-777F-1ACF-9574D300F0E6}"/>
              </a:ext>
            </a:extLst>
          </p:cNvPr>
          <p:cNvPicPr>
            <a:picLocks noChangeAspect="1"/>
          </p:cNvPicPr>
          <p:nvPr/>
        </p:nvPicPr>
        <p:blipFill rotWithShape="1">
          <a:blip r:embed="rId2"/>
          <a:srcRect t="1" b="65376"/>
          <a:stretch/>
        </p:blipFill>
        <p:spPr>
          <a:xfrm>
            <a:off x="798632" y="1759635"/>
            <a:ext cx="8242300" cy="1134589"/>
          </a:xfrm>
          <a:prstGeom prst="rect">
            <a:avLst/>
          </a:prstGeom>
        </p:spPr>
      </p:pic>
      <p:sp>
        <p:nvSpPr>
          <p:cNvPr id="2" name="Title 1"/>
          <p:cNvSpPr>
            <a:spLocks noGrp="1"/>
          </p:cNvSpPr>
          <p:nvPr>
            <p:ph type="title"/>
          </p:nvPr>
        </p:nvSpPr>
        <p:spPr/>
        <p:txBody>
          <a:bodyPr/>
          <a:lstStyle/>
          <a:p>
            <a:r>
              <a:rPr lang="en-US" dirty="0"/>
              <a:t>Weaving Segment Speed</a:t>
            </a:r>
          </a:p>
        </p:txBody>
      </p:sp>
      <p:sp>
        <p:nvSpPr>
          <p:cNvPr id="18" name="TextBox 17">
            <a:extLst>
              <a:ext uri="{FF2B5EF4-FFF2-40B4-BE49-F238E27FC236}">
                <a16:creationId xmlns:a16="http://schemas.microsoft.com/office/drawing/2014/main" id="{C0EE2019-A543-4317-B234-E6875C41D60E}"/>
              </a:ext>
            </a:extLst>
          </p:cNvPr>
          <p:cNvSpPr txBox="1"/>
          <p:nvPr/>
        </p:nvSpPr>
        <p:spPr>
          <a:xfrm>
            <a:off x="798632" y="1095327"/>
            <a:ext cx="1838965" cy="646331"/>
          </a:xfrm>
          <a:prstGeom prst="rect">
            <a:avLst/>
          </a:prstGeom>
          <a:noFill/>
        </p:spPr>
        <p:txBody>
          <a:bodyPr wrap="none" rtlCol="0">
            <a:spAutoFit/>
          </a:bodyPr>
          <a:lstStyle/>
          <a:p>
            <a:pPr algn="ctr"/>
            <a:r>
              <a:rPr lang="en-US" dirty="0">
                <a:solidFill>
                  <a:srgbClr val="FF0000"/>
                </a:solidFill>
              </a:rPr>
              <a:t>equivalent basic</a:t>
            </a:r>
          </a:p>
          <a:p>
            <a:pPr algn="ctr"/>
            <a:r>
              <a:rPr lang="en-US" dirty="0">
                <a:solidFill>
                  <a:srgbClr val="FF0000"/>
                </a:solidFill>
              </a:rPr>
              <a:t>segment speed</a:t>
            </a:r>
          </a:p>
        </p:txBody>
      </p:sp>
      <p:sp>
        <p:nvSpPr>
          <p:cNvPr id="19" name="TextBox 18">
            <a:extLst>
              <a:ext uri="{FF2B5EF4-FFF2-40B4-BE49-F238E27FC236}">
                <a16:creationId xmlns:a16="http://schemas.microsoft.com/office/drawing/2014/main" id="{60303637-0AD8-4C2B-93BE-EBB2994A583E}"/>
              </a:ext>
            </a:extLst>
          </p:cNvPr>
          <p:cNvSpPr txBox="1"/>
          <p:nvPr/>
        </p:nvSpPr>
        <p:spPr>
          <a:xfrm>
            <a:off x="4333723" y="1032902"/>
            <a:ext cx="1172117" cy="646331"/>
          </a:xfrm>
          <a:prstGeom prst="rect">
            <a:avLst/>
          </a:prstGeom>
          <a:noFill/>
        </p:spPr>
        <p:txBody>
          <a:bodyPr wrap="none" rtlCol="0">
            <a:spAutoFit/>
          </a:bodyPr>
          <a:lstStyle/>
          <a:p>
            <a:pPr algn="ctr"/>
            <a:r>
              <a:rPr lang="en-US" dirty="0">
                <a:solidFill>
                  <a:srgbClr val="FF0000"/>
                </a:solidFill>
              </a:rPr>
              <a:t>weaving</a:t>
            </a:r>
            <a:br>
              <a:rPr lang="en-US" dirty="0">
                <a:solidFill>
                  <a:srgbClr val="FF0000"/>
                </a:solidFill>
              </a:rPr>
            </a:br>
            <a:r>
              <a:rPr lang="en-US" dirty="0">
                <a:solidFill>
                  <a:srgbClr val="FF0000"/>
                </a:solidFill>
              </a:rPr>
              <a:t>flow rates</a:t>
            </a:r>
          </a:p>
        </p:txBody>
      </p:sp>
      <p:sp>
        <p:nvSpPr>
          <p:cNvPr id="20" name="TextBox 19">
            <a:extLst>
              <a:ext uri="{FF2B5EF4-FFF2-40B4-BE49-F238E27FC236}">
                <a16:creationId xmlns:a16="http://schemas.microsoft.com/office/drawing/2014/main" id="{61D95E20-4A57-45E2-B382-AF4B7BB50324}"/>
              </a:ext>
            </a:extLst>
          </p:cNvPr>
          <p:cNvSpPr txBox="1"/>
          <p:nvPr/>
        </p:nvSpPr>
        <p:spPr>
          <a:xfrm>
            <a:off x="4006619" y="2800480"/>
            <a:ext cx="2095445" cy="646331"/>
          </a:xfrm>
          <a:prstGeom prst="rect">
            <a:avLst/>
          </a:prstGeom>
          <a:noFill/>
        </p:spPr>
        <p:txBody>
          <a:bodyPr wrap="none" rtlCol="0">
            <a:spAutoFit/>
          </a:bodyPr>
          <a:lstStyle/>
          <a:p>
            <a:pPr algn="ctr"/>
            <a:r>
              <a:rPr lang="en-US" dirty="0">
                <a:solidFill>
                  <a:srgbClr val="FF0000"/>
                </a:solidFill>
              </a:rPr>
              <a:t>number of freeway</a:t>
            </a:r>
            <a:br>
              <a:rPr lang="en-US" dirty="0">
                <a:solidFill>
                  <a:srgbClr val="FF0000"/>
                </a:solidFill>
              </a:rPr>
            </a:br>
            <a:r>
              <a:rPr lang="en-US" dirty="0">
                <a:solidFill>
                  <a:srgbClr val="FF0000"/>
                </a:solidFill>
              </a:rPr>
              <a:t>mainline lines</a:t>
            </a:r>
          </a:p>
        </p:txBody>
      </p:sp>
      <p:sp>
        <p:nvSpPr>
          <p:cNvPr id="21" name="TextBox 20">
            <a:extLst>
              <a:ext uri="{FF2B5EF4-FFF2-40B4-BE49-F238E27FC236}">
                <a16:creationId xmlns:a16="http://schemas.microsoft.com/office/drawing/2014/main" id="{CCC96DA4-2557-452D-9DEF-54F829E33CB5}"/>
              </a:ext>
            </a:extLst>
          </p:cNvPr>
          <p:cNvSpPr txBox="1"/>
          <p:nvPr/>
        </p:nvSpPr>
        <p:spPr>
          <a:xfrm>
            <a:off x="6352575" y="2706736"/>
            <a:ext cx="1390124" cy="646331"/>
          </a:xfrm>
          <a:prstGeom prst="rect">
            <a:avLst/>
          </a:prstGeom>
          <a:noFill/>
        </p:spPr>
        <p:txBody>
          <a:bodyPr wrap="none" rtlCol="0">
            <a:spAutoFit/>
          </a:bodyPr>
          <a:lstStyle/>
          <a:p>
            <a:pPr algn="ctr"/>
            <a:r>
              <a:rPr lang="en-US" dirty="0">
                <a:solidFill>
                  <a:srgbClr val="FF0000"/>
                </a:solidFill>
              </a:rPr>
              <a:t>weaving</a:t>
            </a:r>
            <a:br>
              <a:rPr lang="en-US" dirty="0">
                <a:solidFill>
                  <a:srgbClr val="FF0000"/>
                </a:solidFill>
              </a:rPr>
            </a:br>
            <a:r>
              <a:rPr lang="en-US" dirty="0">
                <a:solidFill>
                  <a:srgbClr val="FF0000"/>
                </a:solidFill>
              </a:rPr>
              <a:t>short length</a:t>
            </a:r>
          </a:p>
        </p:txBody>
      </p:sp>
      <p:sp>
        <p:nvSpPr>
          <p:cNvPr id="22" name="TextBox 21">
            <a:extLst>
              <a:ext uri="{FF2B5EF4-FFF2-40B4-BE49-F238E27FC236}">
                <a16:creationId xmlns:a16="http://schemas.microsoft.com/office/drawing/2014/main" id="{8EE77A32-9213-453B-BA50-DA0F2389B2C9}"/>
              </a:ext>
            </a:extLst>
          </p:cNvPr>
          <p:cNvSpPr txBox="1"/>
          <p:nvPr/>
        </p:nvSpPr>
        <p:spPr>
          <a:xfrm>
            <a:off x="7359098" y="1286314"/>
            <a:ext cx="1056701" cy="646331"/>
          </a:xfrm>
          <a:prstGeom prst="rect">
            <a:avLst/>
          </a:prstGeom>
          <a:noFill/>
        </p:spPr>
        <p:txBody>
          <a:bodyPr wrap="none" rtlCol="0">
            <a:spAutoFit/>
          </a:bodyPr>
          <a:lstStyle/>
          <a:p>
            <a:pPr algn="ctr"/>
            <a:r>
              <a:rPr lang="en-US" dirty="0">
                <a:solidFill>
                  <a:srgbClr val="FF0000"/>
                </a:solidFill>
              </a:rPr>
              <a:t>total</a:t>
            </a:r>
            <a:br>
              <a:rPr lang="en-US" dirty="0">
                <a:solidFill>
                  <a:srgbClr val="FF0000"/>
                </a:solidFill>
              </a:rPr>
            </a:br>
            <a:r>
              <a:rPr lang="en-US" dirty="0">
                <a:solidFill>
                  <a:srgbClr val="FF0000"/>
                </a:solidFill>
              </a:rPr>
              <a:t>flow rate</a:t>
            </a:r>
          </a:p>
        </p:txBody>
      </p:sp>
      <p:pic>
        <p:nvPicPr>
          <p:cNvPr id="15" name="Picture 14">
            <a:extLst>
              <a:ext uri="{FF2B5EF4-FFF2-40B4-BE49-F238E27FC236}">
                <a16:creationId xmlns:a16="http://schemas.microsoft.com/office/drawing/2014/main" id="{925DDD19-D551-7735-C0C5-A2C05BE12DDF}"/>
              </a:ext>
            </a:extLst>
          </p:cNvPr>
          <p:cNvPicPr>
            <a:picLocks noChangeAspect="1"/>
          </p:cNvPicPr>
          <p:nvPr/>
        </p:nvPicPr>
        <p:blipFill rotWithShape="1">
          <a:blip r:embed="rId2"/>
          <a:srcRect t="60498"/>
          <a:stretch/>
        </p:blipFill>
        <p:spPr>
          <a:xfrm>
            <a:off x="720946" y="3479938"/>
            <a:ext cx="8242300" cy="1294440"/>
          </a:xfrm>
          <a:prstGeom prst="rect">
            <a:avLst/>
          </a:prstGeom>
        </p:spPr>
      </p:pic>
    </p:spTree>
    <p:extLst>
      <p:ext uri="{BB962C8B-B14F-4D97-AF65-F5344CB8AC3E}">
        <p14:creationId xmlns:p14="http://schemas.microsoft.com/office/powerpoint/2010/main" val="41028554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Weaving Segment Capacity (Density)</a:t>
            </a:r>
          </a:p>
        </p:txBody>
      </p:sp>
      <p:pic>
        <p:nvPicPr>
          <p:cNvPr id="6" name="Picture 5">
            <a:extLst>
              <a:ext uri="{FF2B5EF4-FFF2-40B4-BE49-F238E27FC236}">
                <a16:creationId xmlns:a16="http://schemas.microsoft.com/office/drawing/2014/main" id="{6653FF46-E22C-437E-8F65-B129DC9342F2}"/>
              </a:ext>
            </a:extLst>
          </p:cNvPr>
          <p:cNvPicPr>
            <a:picLocks noChangeAspect="1"/>
          </p:cNvPicPr>
          <p:nvPr/>
        </p:nvPicPr>
        <p:blipFill rotWithShape="1">
          <a:blip r:embed="rId2"/>
          <a:srcRect l="36828" t="1" r="17679" b="-14556"/>
          <a:stretch/>
        </p:blipFill>
        <p:spPr>
          <a:xfrm>
            <a:off x="2367491" y="3708241"/>
            <a:ext cx="4660028" cy="102592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914F44B-A45C-F711-9E94-871AF5DD5BD4}"/>
                  </a:ext>
                </a:extLst>
              </p:cNvPr>
              <p:cNvSpPr txBox="1"/>
              <p:nvPr/>
            </p:nvSpPr>
            <p:spPr>
              <a:xfrm>
                <a:off x="1473199" y="1084252"/>
                <a:ext cx="555431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836967"/>
                              </a:solidFill>
                              <a:latin typeface="Cambria Math" panose="02040503050406030204" pitchFamily="18" charset="0"/>
                            </a:rPr>
                          </m:ctrlPr>
                        </m:fPr>
                        <m:num>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𝑊</m:t>
                              </m:r>
                            </m:sub>
                          </m:sSub>
                        </m:num>
                        <m:den>
                          <m:r>
                            <a:rPr lang="en-US" sz="2400" i="0">
                              <a:latin typeface="Cambria Math" panose="02040503050406030204" pitchFamily="18" charset="0"/>
                            </a:rPr>
                            <m:t>35</m:t>
                          </m:r>
                        </m:den>
                      </m:f>
                      <m:r>
                        <a:rPr lang="en-US" sz="2400" i="0">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𝑏</m:t>
                          </m:r>
                        </m:sub>
                      </m:sSub>
                      <m:d>
                        <m:dPr>
                          <m:ctrlPr>
                            <a:rPr lang="en-US" sz="2400" i="1">
                              <a:solidFill>
                                <a:srgbClr val="836967"/>
                              </a:solidFill>
                              <a:latin typeface="Cambria Math" panose="02040503050406030204" pitchFamily="18" charset="0"/>
                            </a:rPr>
                          </m:ctrlPr>
                        </m:dPr>
                        <m:e>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𝑊</m:t>
                              </m:r>
                            </m:sub>
                          </m:sSub>
                        </m:e>
                      </m:d>
                      <m:r>
                        <a:rPr lang="en-US" sz="2400" i="0">
                          <a:latin typeface="Cambria Math" panose="02040503050406030204" pitchFamily="18" charset="0"/>
                        </a:rPr>
                        <m:t>−</m:t>
                      </m:r>
                      <m:r>
                        <a:rPr lang="en-US" sz="2400" i="1">
                          <a:latin typeface="Cambria Math" panose="02040503050406030204" pitchFamily="18" charset="0"/>
                        </a:rPr>
                        <m:t>𝑆𝐼𝑊</m:t>
                      </m:r>
                    </m:oMath>
                  </m:oMathPara>
                </a14:m>
                <a:endParaRPr lang="en-US" sz="2400" dirty="0"/>
              </a:p>
            </p:txBody>
          </p:sp>
        </mc:Choice>
        <mc:Fallback xmlns="">
          <p:sp>
            <p:nvSpPr>
              <p:cNvPr id="15" name="TextBox 14">
                <a:extLst>
                  <a:ext uri="{FF2B5EF4-FFF2-40B4-BE49-F238E27FC236}">
                    <a16:creationId xmlns:a16="http://schemas.microsoft.com/office/drawing/2014/main" id="{E914F44B-A45C-F711-9E94-871AF5DD5BD4}"/>
                  </a:ext>
                </a:extLst>
              </p:cNvPr>
              <p:cNvSpPr txBox="1">
                <a:spLocks noRot="1" noChangeAspect="1" noMove="1" noResize="1" noEditPoints="1" noAdjustHandles="1" noChangeArrowheads="1" noChangeShapeType="1" noTextEdit="1"/>
              </p:cNvSpPr>
              <p:nvPr/>
            </p:nvSpPr>
            <p:spPr>
              <a:xfrm>
                <a:off x="1473199" y="1084252"/>
                <a:ext cx="5554319" cy="786177"/>
              </a:xfrm>
              <a:prstGeom prst="rect">
                <a:avLst/>
              </a:prstGeom>
              <a:blipFill>
                <a:blip r:embed="rId3"/>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14F44C6-FC2F-37E1-BE4E-5CB8A5D12F73}"/>
              </a:ext>
            </a:extLst>
          </p:cNvPr>
          <p:cNvSpPr txBox="1"/>
          <p:nvPr/>
        </p:nvSpPr>
        <p:spPr>
          <a:xfrm>
            <a:off x="393700" y="2073890"/>
            <a:ext cx="8569546" cy="1025922"/>
          </a:xfrm>
          <a:prstGeom prst="rect">
            <a:avLst/>
          </a:prstGeom>
          <a:noFill/>
        </p:spPr>
        <p:txBody>
          <a:bodyPr wrap="square">
            <a:spAutoFit/>
          </a:bodyPr>
          <a:lstStyle/>
          <a:p>
            <a:pPr marL="575945" marR="0" indent="-575945">
              <a:spcBef>
                <a:spcPts val="0"/>
              </a:spcBef>
              <a:spcAft>
                <a:spcPts val="400"/>
              </a:spcAft>
              <a:tabLst>
                <a:tab pos="347345" algn="r"/>
                <a:tab pos="457200" algn="ctr"/>
                <a:tab pos="575945" algn="l"/>
              </a:tabLst>
            </a:pPr>
            <a:r>
              <a:rPr lang="en-US" sz="1800" i="1" dirty="0">
                <a:effectLst/>
                <a:latin typeface="Palatino Linotype" panose="02040502050505030304" pitchFamily="18" charset="0"/>
                <a:ea typeface="Times New Roman" panose="02020603050405020304" pitchFamily="18" charset="0"/>
                <a:cs typeface="Times New Roman" panose="02020603050405020304" pitchFamily="18" charset="0"/>
              </a:rPr>
              <a:t>	C</a:t>
            </a:r>
            <a:r>
              <a:rPr lang="en-US" sz="1800" i="1" baseline="-25000" dirty="0">
                <a:effectLst/>
                <a:latin typeface="Palatino Linotype Italic" panose="020405020503050A0304" pitchFamily="18" charset="0"/>
                <a:ea typeface="Times New Roman" panose="02020603050405020304" pitchFamily="18" charset="0"/>
                <a:cs typeface="Times New Roman" panose="02020603050405020304" pitchFamily="18" charset="0"/>
              </a:rPr>
              <a:t>W</a:t>
            </a: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	=	weaving segment capacity (pc/h/ln);</a:t>
            </a:r>
          </a:p>
          <a:p>
            <a:pPr marL="575945" marR="0" indent="-575945">
              <a:spcBef>
                <a:spcPts val="0"/>
              </a:spcBef>
              <a:spcAft>
                <a:spcPts val="400"/>
              </a:spcAft>
              <a:tabLst>
                <a:tab pos="347345" algn="r"/>
                <a:tab pos="457200" algn="ctr"/>
                <a:tab pos="575945" algn="l"/>
              </a:tabLst>
            </a:pP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i="1" dirty="0">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800" i="1" baseline="-25000" dirty="0">
                <a:effectLst/>
                <a:latin typeface="Palatino Linotype Italic" panose="020405020503050A0304" pitchFamily="18" charset="0"/>
                <a:ea typeface="Times New Roman" panose="02020603050405020304" pitchFamily="18" charset="0"/>
                <a:cs typeface="Times New Roman" panose="02020603050405020304" pitchFamily="18" charset="0"/>
              </a:rPr>
              <a:t>b</a:t>
            </a: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800" i="1" dirty="0">
                <a:effectLst/>
                <a:latin typeface="Palatino Linotype" panose="02040502050505030304" pitchFamily="18" charset="0"/>
                <a:ea typeface="Times New Roman" panose="02020603050405020304" pitchFamily="18" charset="0"/>
                <a:cs typeface="Times New Roman" panose="02020603050405020304" pitchFamily="18" charset="0"/>
              </a:rPr>
              <a:t>C</a:t>
            </a:r>
            <a:r>
              <a:rPr lang="en-US" sz="1800" i="1" baseline="-25000" dirty="0">
                <a:effectLst/>
                <a:latin typeface="Palatino Linotype Italic" panose="020405020503050A0304" pitchFamily="18" charset="0"/>
                <a:ea typeface="Times New Roman" panose="02020603050405020304" pitchFamily="18" charset="0"/>
                <a:cs typeface="Times New Roman" panose="02020603050405020304" pitchFamily="18" charset="0"/>
              </a:rPr>
              <a:t>W</a:t>
            </a: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 =	basic segment speed evaluated at the weaving segment capacity</a:t>
            </a:r>
            <a:r>
              <a:rPr lang="en-US" sz="1800" i="1"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(mi/h); </a:t>
            </a:r>
          </a:p>
          <a:p>
            <a:pPr marL="575945" marR="0" indent="-575945">
              <a:spcBef>
                <a:spcPts val="0"/>
              </a:spcBef>
              <a:spcAft>
                <a:spcPts val="400"/>
              </a:spcAft>
              <a:tabLst>
                <a:tab pos="347345" algn="r"/>
                <a:tab pos="457200" algn="ctr"/>
                <a:tab pos="575945" algn="l"/>
              </a:tabLst>
            </a:pPr>
            <a:r>
              <a:rPr lang="en-US" sz="1800" i="1" dirty="0">
                <a:effectLst/>
                <a:latin typeface="Palatino Linotype" panose="02040502050505030304" pitchFamily="18" charset="0"/>
                <a:ea typeface="Times New Roman" panose="02020603050405020304" pitchFamily="18" charset="0"/>
                <a:cs typeface="Times New Roman" panose="02020603050405020304" pitchFamily="18" charset="0"/>
              </a:rPr>
              <a:t>	SIW</a:t>
            </a: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dirty="0">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speed impedance term due to weaving and segment configuration (mi/h).</a:t>
            </a:r>
          </a:p>
        </p:txBody>
      </p:sp>
    </p:spTree>
    <p:extLst>
      <p:ext uri="{BB962C8B-B14F-4D97-AF65-F5344CB8AC3E}">
        <p14:creationId xmlns:p14="http://schemas.microsoft.com/office/powerpoint/2010/main" val="23643455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Weaving Segment Density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CD45F53-7398-49D7-867A-09B236873676}"/>
                  </a:ext>
                </a:extLst>
              </p:cNvPr>
              <p:cNvSpPr txBox="1"/>
              <p:nvPr/>
            </p:nvSpPr>
            <p:spPr>
              <a:xfrm>
                <a:off x="1034415" y="1667635"/>
                <a:ext cx="5337810" cy="10013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𝐷</m:t>
                      </m:r>
                      <m:r>
                        <a:rPr lang="en-US" sz="2800" i="0">
                          <a:latin typeface="Cambria Math" panose="02040503050406030204" pitchFamily="18" charset="0"/>
                        </a:rPr>
                        <m:t>=</m:t>
                      </m:r>
                      <m:f>
                        <m:fPr>
                          <m:ctrlPr>
                            <a:rPr lang="en-US" sz="2800" i="1">
                              <a:solidFill>
                                <a:srgbClr val="836967"/>
                              </a:solidFill>
                              <a:latin typeface="Cambria Math" panose="02040503050406030204" pitchFamily="18" charset="0"/>
                            </a:rPr>
                          </m:ctrlPr>
                        </m:fPr>
                        <m:num>
                          <m:d>
                            <m:dPr>
                              <m:ctrlPr>
                                <a:rPr lang="en-US" sz="2800" i="1">
                                  <a:solidFill>
                                    <a:srgbClr val="836967"/>
                                  </a:solidFill>
                                  <a:latin typeface="Cambria Math" panose="02040503050406030204" pitchFamily="18" charset="0"/>
                                </a:rPr>
                              </m:ctrlPr>
                            </m:dPr>
                            <m:e>
                              <m:f>
                                <m:fPr>
                                  <m:type m:val="lin"/>
                                  <m:ctrlPr>
                                    <a:rPr lang="en-US" sz="2800" i="1">
                                      <a:latin typeface="Cambria Math" panose="02040503050406030204" pitchFamily="18" charset="0"/>
                                    </a:rPr>
                                  </m:ctrlPr>
                                </m:fPr>
                                <m:num>
                                  <m:r>
                                    <a:rPr lang="en-US" sz="2800" i="1">
                                      <a:latin typeface="Cambria Math" panose="02040503050406030204" pitchFamily="18" charset="0"/>
                                    </a:rPr>
                                    <m:t>𝑣</m:t>
                                  </m:r>
                                </m:num>
                                <m:den>
                                  <m:r>
                                    <a:rPr lang="en-US" sz="2800" i="1">
                                      <a:latin typeface="Cambria Math" panose="02040503050406030204" pitchFamily="18" charset="0"/>
                                    </a:rPr>
                                    <m:t>𝑁</m:t>
                                  </m:r>
                                </m:den>
                              </m:f>
                            </m:e>
                          </m:d>
                        </m:num>
                        <m:den>
                          <m:sSub>
                            <m:sSubPr>
                              <m:ctrlPr>
                                <a:rPr lang="en-US" sz="2800" i="1">
                                  <a:solidFill>
                                    <a:srgbClr val="836967"/>
                                  </a:solidFill>
                                  <a:latin typeface="Cambria Math" panose="02040503050406030204" pitchFamily="18" charset="0"/>
                                </a:rPr>
                              </m:ctrlPr>
                            </m:sSubPr>
                            <m:e>
                              <m:r>
                                <a:rPr lang="en-US" sz="2800" i="1">
                                  <a:latin typeface="Cambria Math" panose="02040503050406030204" pitchFamily="18" charset="0"/>
                                </a:rPr>
                                <m:t>𝑆</m:t>
                              </m:r>
                            </m:e>
                            <m:sub>
                              <m:r>
                                <a:rPr lang="en-US" sz="2800" i="1">
                                  <a:latin typeface="Cambria Math" panose="02040503050406030204" pitchFamily="18" charset="0"/>
                                </a:rPr>
                                <m:t>𝑜</m:t>
                              </m:r>
                            </m:sub>
                          </m:sSub>
                        </m:den>
                      </m:f>
                    </m:oMath>
                  </m:oMathPara>
                </a14:m>
                <a:endParaRPr lang="en-US" sz="2800" dirty="0"/>
              </a:p>
            </p:txBody>
          </p:sp>
        </mc:Choice>
        <mc:Fallback xmlns="">
          <p:sp>
            <p:nvSpPr>
              <p:cNvPr id="8" name="TextBox 7">
                <a:extLst>
                  <a:ext uri="{FF2B5EF4-FFF2-40B4-BE49-F238E27FC236}">
                    <a16:creationId xmlns:a16="http://schemas.microsoft.com/office/drawing/2014/main" id="{BCD45F53-7398-49D7-867A-09B236873676}"/>
                  </a:ext>
                </a:extLst>
              </p:cNvPr>
              <p:cNvSpPr txBox="1">
                <a:spLocks noRot="1" noChangeAspect="1" noMove="1" noResize="1" noEditPoints="1" noAdjustHandles="1" noChangeArrowheads="1" noChangeShapeType="1" noTextEdit="1"/>
              </p:cNvSpPr>
              <p:nvPr/>
            </p:nvSpPr>
            <p:spPr>
              <a:xfrm>
                <a:off x="1034415" y="1667635"/>
                <a:ext cx="5337810" cy="1001300"/>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365423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 Sensitivity:</a:t>
            </a:r>
            <a:br>
              <a:rPr lang="en-US" dirty="0"/>
            </a:br>
            <a:r>
              <a:rPr lang="en-US" dirty="0"/>
              <a:t>Volume Ratio</a:t>
            </a:r>
          </a:p>
        </p:txBody>
      </p:sp>
      <p:pic>
        <p:nvPicPr>
          <p:cNvPr id="5" name="Picture 4">
            <a:extLst>
              <a:ext uri="{FF2B5EF4-FFF2-40B4-BE49-F238E27FC236}">
                <a16:creationId xmlns:a16="http://schemas.microsoft.com/office/drawing/2014/main" id="{D6DFB315-7011-C486-B8A5-D3FD4394133D}"/>
              </a:ext>
            </a:extLst>
          </p:cNvPr>
          <p:cNvPicPr>
            <a:picLocks noChangeAspect="1"/>
          </p:cNvPicPr>
          <p:nvPr/>
        </p:nvPicPr>
        <p:blipFill>
          <a:blip r:embed="rId2"/>
          <a:stretch>
            <a:fillRect/>
          </a:stretch>
        </p:blipFill>
        <p:spPr>
          <a:xfrm>
            <a:off x="438150" y="1179512"/>
            <a:ext cx="8286750" cy="3871381"/>
          </a:xfrm>
          <a:prstGeom prst="rect">
            <a:avLst/>
          </a:prstGeom>
        </p:spPr>
      </p:pic>
    </p:spTree>
    <p:extLst>
      <p:ext uri="{BB962C8B-B14F-4D97-AF65-F5344CB8AC3E}">
        <p14:creationId xmlns:p14="http://schemas.microsoft.com/office/powerpoint/2010/main" val="3959073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Freeway Segment Types</a:t>
            </a:r>
          </a:p>
        </p:txBody>
      </p:sp>
      <p:sp>
        <p:nvSpPr>
          <p:cNvPr id="3" name="Content Placeholder 2"/>
          <p:cNvSpPr>
            <a:spLocks noGrp="1"/>
          </p:cNvSpPr>
          <p:nvPr>
            <p:ph idx="1"/>
          </p:nvPr>
        </p:nvSpPr>
        <p:spPr>
          <a:xfrm>
            <a:off x="202019" y="1104634"/>
            <a:ext cx="5486400" cy="4523251"/>
          </a:xfrm>
        </p:spPr>
        <p:txBody>
          <a:bodyPr>
            <a:normAutofit/>
          </a:bodyPr>
          <a:lstStyle/>
          <a:p>
            <a:pPr>
              <a:spcBef>
                <a:spcPts val="0"/>
              </a:spcBef>
              <a:spcAft>
                <a:spcPts val="1800"/>
              </a:spcAft>
            </a:pPr>
            <a:r>
              <a:rPr lang="en-US" dirty="0"/>
              <a:t>Basic</a:t>
            </a:r>
          </a:p>
          <a:p>
            <a:pPr>
              <a:spcBef>
                <a:spcPts val="0"/>
              </a:spcBef>
              <a:spcAft>
                <a:spcPts val="3200"/>
              </a:spcAft>
            </a:pPr>
            <a:r>
              <a:rPr lang="en-US" dirty="0"/>
              <a:t>Merge (on-ramp)</a:t>
            </a:r>
          </a:p>
          <a:p>
            <a:pPr>
              <a:spcBef>
                <a:spcPts val="0"/>
              </a:spcBef>
              <a:spcAft>
                <a:spcPts val="4800"/>
              </a:spcAft>
            </a:pPr>
            <a:r>
              <a:rPr lang="en-US" dirty="0"/>
              <a:t>Diverge (off-ramp)</a:t>
            </a:r>
          </a:p>
          <a:p>
            <a:r>
              <a:rPr lang="en-US" dirty="0"/>
              <a:t>Weaving</a:t>
            </a:r>
          </a:p>
          <a:p>
            <a:pPr lvl="1"/>
            <a:r>
              <a:rPr lang="en-US" dirty="0"/>
              <a:t>Ramps connected by auxiliary lane</a:t>
            </a:r>
          </a:p>
          <a:p>
            <a:r>
              <a:rPr lang="en-US" dirty="0"/>
              <a:t>Overlap</a:t>
            </a:r>
          </a:p>
        </p:txBody>
      </p:sp>
      <p:sp>
        <p:nvSpPr>
          <p:cNvPr id="17" name="Rectangle 16">
            <a:extLst>
              <a:ext uri="{FF2B5EF4-FFF2-40B4-BE49-F238E27FC236}">
                <a16:creationId xmlns:a16="http://schemas.microsoft.com/office/drawing/2014/main" id="{B5F98761-FCD7-46E5-877A-7940920DE4DF}"/>
              </a:ext>
            </a:extLst>
          </p:cNvPr>
          <p:cNvSpPr/>
          <p:nvPr/>
        </p:nvSpPr>
        <p:spPr>
          <a:xfrm>
            <a:off x="6082301" y="1197131"/>
            <a:ext cx="3061699" cy="4510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5">
            <a:extLst>
              <a:ext uri="{FF2B5EF4-FFF2-40B4-BE49-F238E27FC236}">
                <a16:creationId xmlns:a16="http://schemas.microsoft.com/office/drawing/2014/main" id="{EC1F8ED3-1985-4892-816D-1CB835BEBE57}"/>
              </a:ext>
            </a:extLst>
          </p:cNvPr>
          <p:cNvGrpSpPr>
            <a:grpSpLocks/>
          </p:cNvGrpSpPr>
          <p:nvPr/>
        </p:nvGrpSpPr>
        <p:grpSpPr bwMode="auto">
          <a:xfrm>
            <a:off x="6082301" y="1204699"/>
            <a:ext cx="3061699" cy="4510301"/>
            <a:chOff x="5189538" y="866775"/>
            <a:chExt cx="3957637" cy="5915025"/>
          </a:xfrm>
        </p:grpSpPr>
        <p:pic>
          <p:nvPicPr>
            <p:cNvPr id="5" name="Picture 2">
              <a:extLst>
                <a:ext uri="{FF2B5EF4-FFF2-40B4-BE49-F238E27FC236}">
                  <a16:creationId xmlns:a16="http://schemas.microsoft.com/office/drawing/2014/main" id="{0E330B2E-31EA-4BB0-851B-B604B8675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000" b="67564"/>
            <a:stretch>
              <a:fillRect/>
            </a:stretch>
          </p:blipFill>
          <p:spPr bwMode="auto">
            <a:xfrm>
              <a:off x="5343525" y="1711325"/>
              <a:ext cx="3803650"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BFB4724D-A4D7-4CEE-9EF7-EAB466F88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26" b="66980"/>
            <a:stretch>
              <a:fillRect/>
            </a:stretch>
          </p:blipFill>
          <p:spPr bwMode="auto">
            <a:xfrm>
              <a:off x="5343525" y="2984500"/>
              <a:ext cx="3687763"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BC65A082-B4BA-4972-BA59-8F5A42A82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24" t="42125" r="18819" b="8472"/>
            <a:stretch>
              <a:fillRect/>
            </a:stretch>
          </p:blipFill>
          <p:spPr bwMode="auto">
            <a:xfrm>
              <a:off x="5189538" y="4311650"/>
              <a:ext cx="3954462"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31">
              <a:extLst>
                <a:ext uri="{FF2B5EF4-FFF2-40B4-BE49-F238E27FC236}">
                  <a16:creationId xmlns:a16="http://schemas.microsoft.com/office/drawing/2014/main" id="{C2F109A0-87C7-46AF-AD0F-5A9441139EBF}"/>
                </a:ext>
              </a:extLst>
            </p:cNvPr>
            <p:cNvGrpSpPr>
              <a:grpSpLocks/>
            </p:cNvGrpSpPr>
            <p:nvPr/>
          </p:nvGrpSpPr>
          <p:grpSpPr bwMode="auto">
            <a:xfrm>
              <a:off x="5335588" y="5994400"/>
              <a:ext cx="3746500" cy="787400"/>
              <a:chOff x="5335348" y="5994029"/>
              <a:chExt cx="3747420" cy="787771"/>
            </a:xfrm>
          </p:grpSpPr>
          <p:pic>
            <p:nvPicPr>
              <p:cNvPr id="12" name="Picture 2">
                <a:extLst>
                  <a:ext uri="{FF2B5EF4-FFF2-40B4-BE49-F238E27FC236}">
                    <a16:creationId xmlns:a16="http://schemas.microsoft.com/office/drawing/2014/main" id="{63EA0D6D-BC09-4EC5-AFC2-CFD387C50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2860" b="74310"/>
              <a:stretch>
                <a:fillRect/>
              </a:stretch>
            </p:blipFill>
            <p:spPr bwMode="auto">
              <a:xfrm>
                <a:off x="5335348" y="5994029"/>
                <a:ext cx="1906398" cy="67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99EABB70-38A9-4CD6-A2D5-4D04AF7DD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651" b="74930"/>
              <a:stretch>
                <a:fillRect/>
              </a:stretch>
            </p:blipFill>
            <p:spPr bwMode="auto">
              <a:xfrm>
                <a:off x="7216992" y="6010275"/>
                <a:ext cx="1865776"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a:extLst>
                  <a:ext uri="{FF2B5EF4-FFF2-40B4-BE49-F238E27FC236}">
                    <a16:creationId xmlns:a16="http://schemas.microsoft.com/office/drawing/2014/main" id="{37739E8D-72F9-4105-BE4D-12F8CC5CF87B}"/>
                  </a:ext>
                </a:extLst>
              </p:cNvPr>
              <p:cNvCxnSpPr/>
              <p:nvPr/>
            </p:nvCxnSpPr>
            <p:spPr>
              <a:xfrm>
                <a:off x="5867106" y="6552953"/>
                <a:ext cx="1601406" cy="0"/>
              </a:xfrm>
              <a:prstGeom prst="straightConnector1">
                <a:avLst/>
              </a:prstGeom>
              <a:ln>
                <a:solidFill>
                  <a:schemeClr val="tx1"/>
                </a:solidFill>
                <a:tailEnd type="stealth" w="sm"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3BD133D-F911-49AD-85D2-828BD22AE7E9}"/>
                  </a:ext>
                </a:extLst>
              </p:cNvPr>
              <p:cNvCxnSpPr/>
              <p:nvPr/>
            </p:nvCxnSpPr>
            <p:spPr>
              <a:xfrm>
                <a:off x="7010967" y="6629235"/>
                <a:ext cx="1448892" cy="0"/>
              </a:xfrm>
              <a:prstGeom prst="straightConnector1">
                <a:avLst/>
              </a:prstGeom>
              <a:ln>
                <a:solidFill>
                  <a:schemeClr val="tx1"/>
                </a:solidFill>
                <a:headEnd type="stealth" w="sm" len="med"/>
                <a:tailEnd type="none" w="sm"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A557F82-1FF9-4A4C-9F0B-98442E50A78F}"/>
                  </a:ext>
                </a:extLst>
              </p:cNvPr>
              <p:cNvSpPr/>
              <p:nvPr/>
            </p:nvSpPr>
            <p:spPr>
              <a:xfrm>
                <a:off x="7010967" y="6008805"/>
                <a:ext cx="457545" cy="772995"/>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2400"/>
                  </a:lnSpc>
                  <a:spcBef>
                    <a:spcPts val="1200"/>
                  </a:spcBef>
                  <a:buClr>
                    <a:srgbClr val="575C22"/>
                  </a:buClr>
                  <a:buFont typeface="Wingdings" pitchFamily="2" charset="2"/>
                  <a:buChar char="§"/>
                  <a:defRPr/>
                </a:pPr>
                <a:endParaRPr lang="en-US" sz="2800" b="1">
                  <a:solidFill>
                    <a:srgbClr val="FFFFFF"/>
                  </a:solidFill>
                </a:endParaRPr>
              </a:p>
            </p:txBody>
          </p:sp>
        </p:grpSp>
        <p:grpSp>
          <p:nvGrpSpPr>
            <p:cNvPr id="9" name="Group 28">
              <a:extLst>
                <a:ext uri="{FF2B5EF4-FFF2-40B4-BE49-F238E27FC236}">
                  <a16:creationId xmlns:a16="http://schemas.microsoft.com/office/drawing/2014/main" id="{9BB9411E-3F18-4328-9D91-ADAD76239AAF}"/>
                </a:ext>
              </a:extLst>
            </p:cNvPr>
            <p:cNvGrpSpPr>
              <a:grpSpLocks/>
            </p:cNvGrpSpPr>
            <p:nvPr/>
          </p:nvGrpSpPr>
          <p:grpSpPr bwMode="auto">
            <a:xfrm>
              <a:off x="5454650" y="866775"/>
              <a:ext cx="3498850" cy="777875"/>
              <a:chOff x="5454328" y="866775"/>
              <a:chExt cx="3499519" cy="778328"/>
            </a:xfrm>
          </p:grpSpPr>
          <p:pic>
            <p:nvPicPr>
              <p:cNvPr id="10" name="Picture 2">
                <a:extLst>
                  <a:ext uri="{FF2B5EF4-FFF2-40B4-BE49-F238E27FC236}">
                    <a16:creationId xmlns:a16="http://schemas.microsoft.com/office/drawing/2014/main" id="{327C4160-49D9-4EB7-A7EA-95F1F429C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151" t="42125" r="31464" b="28540"/>
              <a:stretch>
                <a:fillRect/>
              </a:stretch>
            </p:blipFill>
            <p:spPr bwMode="auto">
              <a:xfrm>
                <a:off x="5454328" y="874032"/>
                <a:ext cx="1791047" cy="77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6DFAC7AF-C74B-48DA-93AC-CCE13B1D0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151" t="42125" r="31464" b="28540"/>
              <a:stretch>
                <a:fillRect/>
              </a:stretch>
            </p:blipFill>
            <p:spPr bwMode="auto">
              <a:xfrm>
                <a:off x="7162800" y="866775"/>
                <a:ext cx="1791047" cy="77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6116624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 Sensitivity:</a:t>
            </a:r>
            <a:br>
              <a:rPr lang="en-US" dirty="0"/>
            </a:br>
            <a:r>
              <a:rPr lang="en-US" dirty="0"/>
              <a:t>Segment Short Length</a:t>
            </a:r>
          </a:p>
        </p:txBody>
      </p:sp>
      <p:pic>
        <p:nvPicPr>
          <p:cNvPr id="6" name="Picture 5">
            <a:extLst>
              <a:ext uri="{FF2B5EF4-FFF2-40B4-BE49-F238E27FC236}">
                <a16:creationId xmlns:a16="http://schemas.microsoft.com/office/drawing/2014/main" id="{024D72BE-C756-E711-61C4-12D3BBB9FAE6}"/>
              </a:ext>
            </a:extLst>
          </p:cNvPr>
          <p:cNvPicPr>
            <a:picLocks noChangeAspect="1"/>
          </p:cNvPicPr>
          <p:nvPr/>
        </p:nvPicPr>
        <p:blipFill>
          <a:blip r:embed="rId2"/>
          <a:stretch>
            <a:fillRect/>
          </a:stretch>
        </p:blipFill>
        <p:spPr>
          <a:xfrm>
            <a:off x="371475" y="1274763"/>
            <a:ext cx="8239125" cy="3712526"/>
          </a:xfrm>
          <a:prstGeom prst="rect">
            <a:avLst/>
          </a:prstGeom>
        </p:spPr>
      </p:pic>
    </p:spTree>
    <p:extLst>
      <p:ext uri="{BB962C8B-B14F-4D97-AF65-F5344CB8AC3E}">
        <p14:creationId xmlns:p14="http://schemas.microsoft.com/office/powerpoint/2010/main" val="27120316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 Sensitivity:</a:t>
            </a:r>
            <a:br>
              <a:rPr lang="en-US" dirty="0"/>
            </a:br>
            <a:r>
              <a:rPr lang="en-US" dirty="0"/>
              <a:t>Weaving Segment Demand</a:t>
            </a:r>
          </a:p>
        </p:txBody>
      </p:sp>
      <p:pic>
        <p:nvPicPr>
          <p:cNvPr id="6" name="Picture 5">
            <a:extLst>
              <a:ext uri="{FF2B5EF4-FFF2-40B4-BE49-F238E27FC236}">
                <a16:creationId xmlns:a16="http://schemas.microsoft.com/office/drawing/2014/main" id="{981B0674-59CA-8C38-F915-254F65DDF0D4}"/>
              </a:ext>
            </a:extLst>
          </p:cNvPr>
          <p:cNvPicPr>
            <a:picLocks noChangeAspect="1"/>
          </p:cNvPicPr>
          <p:nvPr/>
        </p:nvPicPr>
        <p:blipFill>
          <a:blip r:embed="rId2"/>
          <a:stretch>
            <a:fillRect/>
          </a:stretch>
        </p:blipFill>
        <p:spPr>
          <a:xfrm>
            <a:off x="736599" y="1438446"/>
            <a:ext cx="7942669" cy="3593929"/>
          </a:xfrm>
          <a:prstGeom prst="rect">
            <a:avLst/>
          </a:prstGeom>
        </p:spPr>
      </p:pic>
    </p:spTree>
    <p:extLst>
      <p:ext uri="{BB962C8B-B14F-4D97-AF65-F5344CB8AC3E}">
        <p14:creationId xmlns:p14="http://schemas.microsoft.com/office/powerpoint/2010/main" val="20765847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Weaving Spreadsheet Tool</a:t>
            </a:r>
          </a:p>
        </p:txBody>
      </p:sp>
      <p:pic>
        <p:nvPicPr>
          <p:cNvPr id="4" name="Picture 3">
            <a:extLst>
              <a:ext uri="{FF2B5EF4-FFF2-40B4-BE49-F238E27FC236}">
                <a16:creationId xmlns:a16="http://schemas.microsoft.com/office/drawing/2014/main" id="{BB8E2316-81B2-404E-B23A-F7675F650991}"/>
              </a:ext>
            </a:extLst>
          </p:cNvPr>
          <p:cNvPicPr>
            <a:picLocks noChangeAspect="1"/>
          </p:cNvPicPr>
          <p:nvPr/>
        </p:nvPicPr>
        <p:blipFill rotWithShape="1">
          <a:blip r:embed="rId2"/>
          <a:srcRect l="302" t="10272" r="1"/>
          <a:stretch/>
        </p:blipFill>
        <p:spPr>
          <a:xfrm>
            <a:off x="320040" y="884424"/>
            <a:ext cx="6065520" cy="4639190"/>
          </a:xfrm>
          <a:prstGeom prst="rect">
            <a:avLst/>
          </a:prstGeom>
        </p:spPr>
      </p:pic>
    </p:spTree>
    <p:extLst>
      <p:ext uri="{BB962C8B-B14F-4D97-AF65-F5344CB8AC3E}">
        <p14:creationId xmlns:p14="http://schemas.microsoft.com/office/powerpoint/2010/main" val="27705089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Summary:</a:t>
            </a:r>
            <a:br>
              <a:rPr lang="en-US" altLang="en-US" sz="3200" dirty="0"/>
            </a:br>
            <a:r>
              <a:rPr lang="en-US" altLang="en-US" sz="3200" dirty="0"/>
              <a:t>Proposed Weaving Method</a:t>
            </a:r>
          </a:p>
        </p:txBody>
      </p:sp>
      <p:sp>
        <p:nvSpPr>
          <p:cNvPr id="3" name="Content Placeholder 2">
            <a:extLst>
              <a:ext uri="{FF2B5EF4-FFF2-40B4-BE49-F238E27FC236}">
                <a16:creationId xmlns:a16="http://schemas.microsoft.com/office/drawing/2014/main" id="{8B8523CA-8950-4765-8313-2AEB2FAB4381}"/>
              </a:ext>
            </a:extLst>
          </p:cNvPr>
          <p:cNvSpPr>
            <a:spLocks noGrp="1"/>
          </p:cNvSpPr>
          <p:nvPr>
            <p:ph idx="1"/>
          </p:nvPr>
        </p:nvSpPr>
        <p:spPr>
          <a:xfrm>
            <a:off x="202018" y="1104634"/>
            <a:ext cx="8541289" cy="3977729"/>
          </a:xfrm>
        </p:spPr>
        <p:txBody>
          <a:bodyPr>
            <a:normAutofit/>
          </a:bodyPr>
          <a:lstStyle/>
          <a:p>
            <a:pPr eaLnBrk="1" hangingPunct="1">
              <a:defRPr/>
            </a:pPr>
            <a:r>
              <a:rPr lang="en-US" dirty="0"/>
              <a:t>Better speed and capacity predictions for complex weaves than current HCM model</a:t>
            </a:r>
          </a:p>
          <a:p>
            <a:pPr eaLnBrk="1" hangingPunct="1">
              <a:defRPr/>
            </a:pPr>
            <a:r>
              <a:rPr lang="en-US" dirty="0"/>
              <a:t>Refinements needed to simple weave model</a:t>
            </a:r>
          </a:p>
          <a:p>
            <a:pPr eaLnBrk="1" hangingPunct="1">
              <a:defRPr/>
            </a:pPr>
            <a:r>
              <a:rPr lang="en-US" dirty="0"/>
              <a:t>No maximum weaving </a:t>
            </a:r>
            <a:r>
              <a:rPr lang="en-US"/>
              <a:t>segment length</a:t>
            </a:r>
            <a:endParaRPr lang="en-US" dirty="0"/>
          </a:p>
          <a:p>
            <a:pPr eaLnBrk="1" hangingPunct="1">
              <a:defRPr/>
            </a:pPr>
            <a:r>
              <a:rPr lang="en-US" dirty="0"/>
              <a:t>Simpler model</a:t>
            </a:r>
          </a:p>
          <a:p>
            <a:pPr eaLnBrk="1" hangingPunct="1">
              <a:defRPr/>
            </a:pPr>
            <a:r>
              <a:rPr lang="en-US" dirty="0"/>
              <a:t>Consistent with fundamental speed–flow relationships</a:t>
            </a:r>
          </a:p>
          <a:p>
            <a:pPr eaLnBrk="1" hangingPunct="1">
              <a:defRPr/>
            </a:pPr>
            <a:r>
              <a:rPr lang="en-US" dirty="0"/>
              <a:t>Density at capacity reduced to 35 pc/mi/ln</a:t>
            </a:r>
          </a:p>
          <a:p>
            <a:pPr lvl="1" eaLnBrk="1" hangingPunct="1">
              <a:defRPr/>
            </a:pPr>
            <a:endParaRPr lang="en-US" dirty="0"/>
          </a:p>
          <a:p>
            <a:pPr marL="0" indent="0">
              <a:lnSpc>
                <a:spcPct val="90000"/>
              </a:lnSpc>
              <a:buNone/>
              <a:defRPr/>
            </a:pPr>
            <a:endParaRPr lang="en-US" altLang="en-US" sz="2000" dirty="0">
              <a:sym typeface="Mathematica3" pitchFamily="2" charset="2"/>
            </a:endParaRPr>
          </a:p>
          <a:p>
            <a:pPr eaLnBrk="1" hangingPunct="1">
              <a:defRPr/>
            </a:pPr>
            <a:endParaRPr lang="en-US" dirty="0"/>
          </a:p>
        </p:txBody>
      </p:sp>
    </p:spTree>
    <p:extLst>
      <p:ext uri="{BB962C8B-B14F-4D97-AF65-F5344CB8AC3E}">
        <p14:creationId xmlns:p14="http://schemas.microsoft.com/office/powerpoint/2010/main" val="26704609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road, outdoor&#10;&#10;Description automatically generated">
            <a:extLst>
              <a:ext uri="{FF2B5EF4-FFF2-40B4-BE49-F238E27FC236}">
                <a16:creationId xmlns:a16="http://schemas.microsoft.com/office/drawing/2014/main" id="{DB7FAAC4-467F-4B36-A440-214A0554BD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33"/>
          <a:stretch/>
        </p:blipFill>
        <p:spPr>
          <a:xfrm>
            <a:off x="762000" y="-117475"/>
            <a:ext cx="7620000" cy="5381625"/>
          </a:xfrm>
          <a:prstGeom prst="rect">
            <a:avLst/>
          </a:prstGeom>
        </p:spPr>
      </p:pic>
      <p:sp>
        <p:nvSpPr>
          <p:cNvPr id="33" name="Rectangle 32"/>
          <p:cNvSpPr/>
          <p:nvPr/>
        </p:nvSpPr>
        <p:spPr>
          <a:xfrm>
            <a:off x="0" y="0"/>
            <a:ext cx="9144000" cy="914400"/>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34" name="Straight Connector 33"/>
          <p:cNvCxnSpPr/>
          <p:nvPr/>
        </p:nvCxnSpPr>
        <p:spPr>
          <a:xfrm>
            <a:off x="0" y="7074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931069" y="3198647"/>
            <a:ext cx="7772400" cy="1225021"/>
          </a:xfrm>
          <a:prstGeom prst="rect">
            <a:avLst/>
          </a:prstGeom>
        </p:spPr>
        <p:txBody>
          <a:bodyPr anchor="b">
            <a:noAutofit/>
          </a:bodyPr>
          <a:lstStyle>
            <a:lvl1pPr algn="l" defTabSz="914400" rtl="0" eaLnBrk="1" latinLnBrk="0" hangingPunct="1">
              <a:spcBef>
                <a:spcPct val="0"/>
              </a:spcBef>
              <a:buNone/>
              <a:defRPr sz="4400" b="1" kern="1200" cap="all" baseline="0">
                <a:solidFill>
                  <a:schemeClr val="bg2"/>
                </a:solidFill>
                <a:effectLst>
                  <a:outerShdw blurRad="38100" dist="38100" dir="2700000" algn="tl">
                    <a:srgbClr val="000000">
                      <a:alpha val="43137"/>
                    </a:srgbClr>
                  </a:outerShdw>
                </a:effectLst>
                <a:latin typeface="Arial Black" panose="020B0A04020102020204" pitchFamily="34" charset="0"/>
                <a:ea typeface="+mj-ea"/>
                <a:cs typeface="+mj-cs"/>
              </a:defRPr>
            </a:lvl1pPr>
          </a:lstStyle>
          <a:p>
            <a:pPr>
              <a:lnSpc>
                <a:spcPts val="4400"/>
              </a:lnSpc>
            </a:pPr>
            <a:r>
              <a:rPr lang="en-US" dirty="0"/>
              <a:t>Weaving Method Case Studies</a:t>
            </a:r>
          </a:p>
        </p:txBody>
      </p:sp>
      <p:sp>
        <p:nvSpPr>
          <p:cNvPr id="38" name="Rectangle 37"/>
          <p:cNvSpPr/>
          <p:nvPr/>
        </p:nvSpPr>
        <p:spPr>
          <a:xfrm>
            <a:off x="0" y="4232274"/>
            <a:ext cx="9144000" cy="1482726"/>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9" name="Freeform 20"/>
          <p:cNvSpPr>
            <a:spLocks/>
          </p:cNvSpPr>
          <p:nvPr/>
        </p:nvSpPr>
        <p:spPr bwMode="auto">
          <a:xfrm>
            <a:off x="5188624" y="5073799"/>
            <a:ext cx="3974671" cy="673100"/>
          </a:xfrm>
          <a:custGeom>
            <a:avLst/>
            <a:gdLst>
              <a:gd name="T0" fmla="*/ 3562 w 3562"/>
              <a:gd name="T1" fmla="*/ 424 h 424"/>
              <a:gd name="T2" fmla="*/ 3562 w 3562"/>
              <a:gd name="T3" fmla="*/ 0 h 424"/>
              <a:gd name="T4" fmla="*/ 178 w 3562"/>
              <a:gd name="T5" fmla="*/ 0 h 424"/>
              <a:gd name="T6" fmla="*/ 0 w 3562"/>
              <a:gd name="T7" fmla="*/ 424 h 424"/>
              <a:gd name="T8" fmla="*/ 3562 w 3562"/>
              <a:gd name="T9" fmla="*/ 424 h 424"/>
              <a:gd name="connsiteX0" fmla="*/ 10000 w 10162"/>
              <a:gd name="connsiteY0" fmla="*/ 10000 h 11358"/>
              <a:gd name="connsiteX1" fmla="*/ 10000 w 10162"/>
              <a:gd name="connsiteY1" fmla="*/ 0 h 11358"/>
              <a:gd name="connsiteX2" fmla="*/ 500 w 10162"/>
              <a:gd name="connsiteY2" fmla="*/ 0 h 11358"/>
              <a:gd name="connsiteX3" fmla="*/ 0 w 10162"/>
              <a:gd name="connsiteY3" fmla="*/ 10000 h 11358"/>
              <a:gd name="connsiteX4" fmla="*/ 10162 w 10162"/>
              <a:gd name="connsiteY4" fmla="*/ 11358 h 11358"/>
              <a:gd name="connsiteX0" fmla="*/ 10000 w 10000"/>
              <a:gd name="connsiteY0" fmla="*/ 10000 h 10000"/>
              <a:gd name="connsiteX1" fmla="*/ 10000 w 10000"/>
              <a:gd name="connsiteY1" fmla="*/ 0 h 10000"/>
              <a:gd name="connsiteX2" fmla="*/ 500 w 10000"/>
              <a:gd name="connsiteY2" fmla="*/ 0 h 10000"/>
              <a:gd name="connsiteX3" fmla="*/ 0 w 10000"/>
              <a:gd name="connsiteY3" fmla="*/ 10000 h 10000"/>
              <a:gd name="connsiteX0" fmla="*/ 10000 w 10000"/>
              <a:gd name="connsiteY0" fmla="*/ 0 h 10000"/>
              <a:gd name="connsiteX1" fmla="*/ 500 w 10000"/>
              <a:gd name="connsiteY1" fmla="*/ 0 h 10000"/>
              <a:gd name="connsiteX2" fmla="*/ 0 w 10000"/>
              <a:gd name="connsiteY2" fmla="*/ 10000 h 10000"/>
              <a:gd name="connsiteX0" fmla="*/ 7029 w 7029"/>
              <a:gd name="connsiteY0" fmla="*/ 0 h 10000"/>
              <a:gd name="connsiteX1" fmla="*/ 500 w 7029"/>
              <a:gd name="connsiteY1" fmla="*/ 0 h 10000"/>
              <a:gd name="connsiteX2" fmla="*/ 0 w 7029"/>
              <a:gd name="connsiteY2" fmla="*/ 10000 h 10000"/>
            </a:gdLst>
            <a:ahLst/>
            <a:cxnLst>
              <a:cxn ang="0">
                <a:pos x="connsiteX0" y="connsiteY0"/>
              </a:cxn>
              <a:cxn ang="0">
                <a:pos x="connsiteX1" y="connsiteY1"/>
              </a:cxn>
              <a:cxn ang="0">
                <a:pos x="connsiteX2" y="connsiteY2"/>
              </a:cxn>
            </a:cxnLst>
            <a:rect l="l" t="t" r="r" b="b"/>
            <a:pathLst>
              <a:path w="7029" h="10000">
                <a:moveTo>
                  <a:pt x="7029" y="0"/>
                </a:moveTo>
                <a:lnTo>
                  <a:pt x="500" y="0"/>
                </a:lnTo>
                <a:cubicBezTo>
                  <a:pt x="333" y="3333"/>
                  <a:pt x="167" y="6667"/>
                  <a:pt x="0" y="10000"/>
                </a:cubicBezTo>
              </a:path>
            </a:pathLst>
          </a:custGeom>
          <a:noFill/>
          <a:ln w="12700">
            <a:solidFill>
              <a:srgbClr val="33839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AF0E405C-4C1D-4968-A481-E2E07A65BC6A}"/>
              </a:ext>
            </a:extLst>
          </p:cNvPr>
          <p:cNvSpPr txBox="1"/>
          <p:nvPr/>
        </p:nvSpPr>
        <p:spPr>
          <a:xfrm rot="16200000">
            <a:off x="6709443" y="2433099"/>
            <a:ext cx="3545681" cy="230832"/>
          </a:xfrm>
          <a:prstGeom prst="rect">
            <a:avLst/>
          </a:prstGeom>
          <a:noFill/>
        </p:spPr>
        <p:txBody>
          <a:bodyPr wrap="square" rtlCol="0">
            <a:spAutoFit/>
          </a:bodyPr>
          <a:lstStyle/>
          <a:p>
            <a:r>
              <a:rPr lang="en-US" sz="900" dirty="0"/>
              <a:t>Jimmy Emerson / CC BY-NC-ND 2.0</a:t>
            </a:r>
          </a:p>
        </p:txBody>
      </p:sp>
    </p:spTree>
    <p:extLst>
      <p:ext uri="{BB962C8B-B14F-4D97-AF65-F5344CB8AC3E}">
        <p14:creationId xmlns:p14="http://schemas.microsoft.com/office/powerpoint/2010/main" val="25405302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Spreadsheet Tool Demonstration</a:t>
            </a:r>
          </a:p>
        </p:txBody>
      </p:sp>
      <p:pic>
        <p:nvPicPr>
          <p:cNvPr id="4" name="Picture 3">
            <a:extLst>
              <a:ext uri="{FF2B5EF4-FFF2-40B4-BE49-F238E27FC236}">
                <a16:creationId xmlns:a16="http://schemas.microsoft.com/office/drawing/2014/main" id="{BB8E2316-81B2-404E-B23A-F7675F650991}"/>
              </a:ext>
            </a:extLst>
          </p:cNvPr>
          <p:cNvPicPr>
            <a:picLocks noChangeAspect="1"/>
          </p:cNvPicPr>
          <p:nvPr/>
        </p:nvPicPr>
        <p:blipFill rotWithShape="1">
          <a:blip r:embed="rId2"/>
          <a:srcRect l="302" t="10272" r="1"/>
          <a:stretch/>
        </p:blipFill>
        <p:spPr>
          <a:xfrm>
            <a:off x="320040" y="884424"/>
            <a:ext cx="6065520" cy="4639190"/>
          </a:xfrm>
          <a:prstGeom prst="rect">
            <a:avLst/>
          </a:prstGeom>
        </p:spPr>
      </p:pic>
    </p:spTree>
    <p:extLst>
      <p:ext uri="{BB962C8B-B14F-4D97-AF65-F5344CB8AC3E}">
        <p14:creationId xmlns:p14="http://schemas.microsoft.com/office/powerpoint/2010/main" val="31309524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361AB2F-D93E-46DF-918E-F6C33AFC61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62352" y="3902596"/>
            <a:ext cx="4705348" cy="1719807"/>
          </a:xfrm>
          <a:prstGeom prst="rect">
            <a:avLst/>
          </a:prstGeom>
        </p:spPr>
      </p:pic>
      <p:pic>
        <p:nvPicPr>
          <p:cNvPr id="14" name="Picture 13" descr="A picture containing map&#10;&#10;Description automatically generated">
            <a:extLst>
              <a:ext uri="{FF2B5EF4-FFF2-40B4-BE49-F238E27FC236}">
                <a16:creationId xmlns:a16="http://schemas.microsoft.com/office/drawing/2014/main" id="{463206D8-A7FB-4B8F-9802-60CB1EEAD56B}"/>
              </a:ext>
            </a:extLst>
          </p:cNvPr>
          <p:cNvPicPr>
            <a:picLocks noChangeAspect="1"/>
          </p:cNvPicPr>
          <p:nvPr/>
        </p:nvPicPr>
        <p:blipFill rotWithShape="1">
          <a:blip r:embed="rId3"/>
          <a:srcRect b="32955"/>
          <a:stretch/>
        </p:blipFill>
        <p:spPr>
          <a:xfrm>
            <a:off x="295635" y="3668049"/>
            <a:ext cx="2847108" cy="1994105"/>
          </a:xfrm>
          <a:prstGeom prst="rect">
            <a:avLst/>
          </a:prstGeom>
        </p:spPr>
      </p:pic>
      <p:sp>
        <p:nvSpPr>
          <p:cNvPr id="2" name="Title 1">
            <a:extLst>
              <a:ext uri="{FF2B5EF4-FFF2-40B4-BE49-F238E27FC236}">
                <a16:creationId xmlns:a16="http://schemas.microsoft.com/office/drawing/2014/main" id="{D38BB534-A546-45C8-B181-2AD49F90085A}"/>
              </a:ext>
            </a:extLst>
          </p:cNvPr>
          <p:cNvSpPr>
            <a:spLocks noGrp="1"/>
          </p:cNvSpPr>
          <p:nvPr>
            <p:ph type="title"/>
          </p:nvPr>
        </p:nvSpPr>
        <p:spPr/>
        <p:txBody>
          <a:bodyPr>
            <a:normAutofit/>
          </a:bodyPr>
          <a:lstStyle/>
          <a:p>
            <a:r>
              <a:rPr lang="en-US" sz="3200" dirty="0"/>
              <a:t>Simple Weave Site</a:t>
            </a:r>
          </a:p>
        </p:txBody>
      </p:sp>
      <p:sp>
        <p:nvSpPr>
          <p:cNvPr id="7" name="Text Box 20">
            <a:extLst>
              <a:ext uri="{FF2B5EF4-FFF2-40B4-BE49-F238E27FC236}">
                <a16:creationId xmlns:a16="http://schemas.microsoft.com/office/drawing/2014/main" id="{87D43891-E1AB-487D-9EE0-3EEBC0EB388D}"/>
              </a:ext>
            </a:extLst>
          </p:cNvPr>
          <p:cNvSpPr txBox="1"/>
          <p:nvPr/>
        </p:nvSpPr>
        <p:spPr>
          <a:xfrm>
            <a:off x="278377" y="5432283"/>
            <a:ext cx="1244600" cy="2286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l">
              <a:lnSpc>
                <a:spcPts val="1600"/>
              </a:lnSpc>
              <a:spcBef>
                <a:spcPts val="0"/>
              </a:spcBef>
              <a:spcAft>
                <a:spcPts val="0"/>
              </a:spcAft>
            </a:pPr>
            <a:r>
              <a:rPr lang="en-US" sz="800" b="1"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rPr>
              <a:t>Map Data ©2020 Google</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 Box 20">
            <a:extLst>
              <a:ext uri="{FF2B5EF4-FFF2-40B4-BE49-F238E27FC236}">
                <a16:creationId xmlns:a16="http://schemas.microsoft.com/office/drawing/2014/main" id="{E9F66DD0-EA01-408B-B92F-162A555826E3}"/>
              </a:ext>
            </a:extLst>
          </p:cNvPr>
          <p:cNvSpPr txBox="1"/>
          <p:nvPr/>
        </p:nvSpPr>
        <p:spPr>
          <a:xfrm>
            <a:off x="3562352" y="5432283"/>
            <a:ext cx="1244600" cy="2286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l">
              <a:lnSpc>
                <a:spcPts val="1600"/>
              </a:lnSpc>
              <a:spcBef>
                <a:spcPts val="0"/>
              </a:spcBef>
              <a:spcAft>
                <a:spcPts val="0"/>
              </a:spcAft>
            </a:pPr>
            <a:r>
              <a:rPr lang="en-US" sz="800" b="1"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rPr>
              <a:t>Map Data ©2020 Google</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92A2C23D-ED9C-40C1-AEE6-64A81D8FCADF}"/>
              </a:ext>
            </a:extLst>
          </p:cNvPr>
          <p:cNvGraphicFramePr>
            <a:graphicFrameLocks noGrp="1"/>
          </p:cNvGraphicFramePr>
          <p:nvPr/>
        </p:nvGraphicFramePr>
        <p:xfrm>
          <a:off x="297427" y="952500"/>
          <a:ext cx="7970273" cy="2591442"/>
        </p:xfrm>
        <a:graphic>
          <a:graphicData uri="http://schemas.openxmlformats.org/drawingml/2006/table">
            <a:tbl>
              <a:tblPr firstRow="1" firstCol="1" bandRow="1"/>
              <a:tblGrid>
                <a:gridCol w="4060057">
                  <a:extLst>
                    <a:ext uri="{9D8B030D-6E8A-4147-A177-3AD203B41FA5}">
                      <a16:colId xmlns:a16="http://schemas.microsoft.com/office/drawing/2014/main" val="2439190717"/>
                    </a:ext>
                  </a:extLst>
                </a:gridCol>
                <a:gridCol w="3910216">
                  <a:extLst>
                    <a:ext uri="{9D8B030D-6E8A-4147-A177-3AD203B41FA5}">
                      <a16:colId xmlns:a16="http://schemas.microsoft.com/office/drawing/2014/main" val="408331532"/>
                    </a:ext>
                  </a:extLst>
                </a:gridCol>
              </a:tblGrid>
              <a:tr h="178761">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Segment Type: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Simple Weave</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LC</a:t>
                      </a:r>
                      <a:r>
                        <a:rPr lang="en-US" sz="1000" baseline="-25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RR</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20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544882"/>
                  </a:ext>
                </a:extLst>
              </a:tr>
              <a:tr h="178761">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Coordinates: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44.2981854, -88.3651368</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1000" baseline="-25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WL</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682674"/>
                  </a:ext>
                </a:extLst>
              </a:tr>
              <a:tr h="178761">
                <a:tc>
                  <a:txBody>
                    <a:bodyPr/>
                    <a:lstStyle/>
                    <a:p>
                      <a:pPr marL="0" marR="0" algn="l">
                        <a:lnSpc>
                          <a:spcPts val="16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State: </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000" baseline="-25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1,920 feet</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000" baseline="-250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2055</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649609"/>
                  </a:ext>
                </a:extLst>
              </a:tr>
              <a:tr h="178761">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City: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Appleton</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AADT (mainline):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67,119</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4063985"/>
                  </a:ext>
                </a:extLst>
              </a:tr>
              <a:tr h="178761">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Area Type: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Non-rural</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Posted Speed Limit: 70</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mph</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944542"/>
                  </a:ext>
                </a:extLst>
              </a:tr>
              <a:tr h="178761">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Route Name: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I-41</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Truck Percentage: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8.7%</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757419"/>
                  </a:ext>
                </a:extLst>
              </a:tr>
              <a:tr h="178761">
                <a:tc>
                  <a:txBody>
                    <a:bodyPr/>
                    <a:lstStyle/>
                    <a:p>
                      <a:pPr marL="0" marR="0" algn="l">
                        <a:lnSpc>
                          <a:spcPts val="16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Data Source: </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WIDOT</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Grade/Terrain Type: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0.31%/</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Level</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7718409"/>
                  </a:ext>
                </a:extLst>
              </a:tr>
              <a:tr h="178761">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Detector #: </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Interchange Type: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Single-Clover Leaf/Diamond</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386547"/>
                  </a:ext>
                </a:extLst>
              </a:tr>
              <a:tr h="178761">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Direction: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Westbound</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Date: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07/01/2018 - 12/31/2019</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632307"/>
                  </a:ext>
                </a:extLst>
              </a:tr>
              <a:tr h="178761">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Number of Mainline Lanes: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Sample Size: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50,621 observations</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656690"/>
                  </a:ext>
                </a:extLst>
              </a:tr>
              <a:tr h="178761">
                <a:tc>
                  <a:txBody>
                    <a:bodyPr/>
                    <a:lstStyle/>
                    <a:p>
                      <a:pPr marL="0" marR="0" algn="l">
                        <a:lnSpc>
                          <a:spcPts val="16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Number of On-Ramp/ Off-Ramp Lanes: </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 1</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Breakdowns: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2682"/>
                  </a:ext>
                </a:extLst>
              </a:tr>
              <a:tr h="178761">
                <a:tc>
                  <a:txBody>
                    <a:bodyPr/>
                    <a:lstStyle/>
                    <a:p>
                      <a:pPr marL="0" marR="0" algn="l">
                        <a:lnSpc>
                          <a:spcPts val="16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Upstream / Downstream Ramp : </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2,183 / 1995 feet</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Weibull Distribution Alpha: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1697</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6195043"/>
                  </a:ext>
                </a:extLst>
              </a:tr>
              <a:tr h="178761">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LC</a:t>
                      </a:r>
                      <a:r>
                        <a:rPr lang="en-US" sz="1000" baseline="-25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RF</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Weibull Distribution Beta: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10.4</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7051890"/>
                  </a:ext>
                </a:extLst>
              </a:tr>
              <a:tr h="178761">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LC</a:t>
                      </a:r>
                      <a:r>
                        <a:rPr lang="en-US" sz="1000" baseline="-25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FR</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Free flow speed: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70 mph</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5324"/>
                  </a:ext>
                </a:extLst>
              </a:tr>
            </a:tbl>
          </a:graphicData>
        </a:graphic>
      </p:graphicFrame>
      <p:pic>
        <p:nvPicPr>
          <p:cNvPr id="4" name="Picture 3">
            <a:extLst>
              <a:ext uri="{FF2B5EF4-FFF2-40B4-BE49-F238E27FC236}">
                <a16:creationId xmlns:a16="http://schemas.microsoft.com/office/drawing/2014/main" id="{C47D50DB-6034-4BC1-A3B3-C04C22ED6ED9}"/>
              </a:ext>
            </a:extLst>
          </p:cNvPr>
          <p:cNvPicPr>
            <a:picLocks noChangeAspect="1"/>
          </p:cNvPicPr>
          <p:nvPr/>
        </p:nvPicPr>
        <p:blipFill>
          <a:blip r:embed="rId4"/>
          <a:stretch>
            <a:fillRect/>
          </a:stretch>
        </p:blipFill>
        <p:spPr>
          <a:xfrm>
            <a:off x="5858318" y="232132"/>
            <a:ext cx="3083663" cy="782422"/>
          </a:xfrm>
          <a:prstGeom prst="rect">
            <a:avLst/>
          </a:prstGeom>
        </p:spPr>
      </p:pic>
    </p:spTree>
    <p:extLst>
      <p:ext uri="{BB962C8B-B14F-4D97-AF65-F5344CB8AC3E}">
        <p14:creationId xmlns:p14="http://schemas.microsoft.com/office/powerpoint/2010/main" val="13964445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0701-8535-420E-98E4-291009F199EE}"/>
              </a:ext>
            </a:extLst>
          </p:cNvPr>
          <p:cNvSpPr>
            <a:spLocks noGrp="1"/>
          </p:cNvSpPr>
          <p:nvPr>
            <p:ph type="title"/>
          </p:nvPr>
        </p:nvSpPr>
        <p:spPr/>
        <p:txBody>
          <a:bodyPr>
            <a:normAutofit/>
          </a:bodyPr>
          <a:lstStyle/>
          <a:p>
            <a:r>
              <a:rPr lang="en-US" sz="3200" dirty="0"/>
              <a:t>Simple Weave: Sensor Data</a:t>
            </a:r>
          </a:p>
        </p:txBody>
      </p:sp>
      <p:pic>
        <p:nvPicPr>
          <p:cNvPr id="7" name="Picture 6" descr="Chart, scatter chart&#10;&#10;Description automatically generated">
            <a:extLst>
              <a:ext uri="{FF2B5EF4-FFF2-40B4-BE49-F238E27FC236}">
                <a16:creationId xmlns:a16="http://schemas.microsoft.com/office/drawing/2014/main" id="{6F6FEEB6-189F-490D-B2C0-6434C5751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81" y="1115048"/>
            <a:ext cx="7275662" cy="4197498"/>
          </a:xfrm>
          <a:prstGeom prst="rect">
            <a:avLst/>
          </a:prstGeom>
        </p:spPr>
      </p:pic>
      <p:pic>
        <p:nvPicPr>
          <p:cNvPr id="8" name="Picture 7">
            <a:extLst>
              <a:ext uri="{FF2B5EF4-FFF2-40B4-BE49-F238E27FC236}">
                <a16:creationId xmlns:a16="http://schemas.microsoft.com/office/drawing/2014/main" id="{953B3F5C-7FD8-419A-BBBA-6802850F4495}"/>
              </a:ext>
            </a:extLst>
          </p:cNvPr>
          <p:cNvPicPr>
            <a:picLocks noChangeAspect="1"/>
          </p:cNvPicPr>
          <p:nvPr/>
        </p:nvPicPr>
        <p:blipFill>
          <a:blip r:embed="rId3"/>
          <a:stretch>
            <a:fillRect/>
          </a:stretch>
        </p:blipFill>
        <p:spPr>
          <a:xfrm>
            <a:off x="5858318" y="232132"/>
            <a:ext cx="3083663" cy="782422"/>
          </a:xfrm>
          <a:prstGeom prst="rect">
            <a:avLst/>
          </a:prstGeom>
        </p:spPr>
      </p:pic>
    </p:spTree>
    <p:extLst>
      <p:ext uri="{BB962C8B-B14F-4D97-AF65-F5344CB8AC3E}">
        <p14:creationId xmlns:p14="http://schemas.microsoft.com/office/powerpoint/2010/main" val="28303501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0701-8535-420E-98E4-291009F199EE}"/>
              </a:ext>
            </a:extLst>
          </p:cNvPr>
          <p:cNvSpPr>
            <a:spLocks noGrp="1"/>
          </p:cNvSpPr>
          <p:nvPr>
            <p:ph type="title"/>
          </p:nvPr>
        </p:nvSpPr>
        <p:spPr/>
        <p:txBody>
          <a:bodyPr>
            <a:normAutofit/>
          </a:bodyPr>
          <a:lstStyle/>
          <a:p>
            <a:r>
              <a:rPr lang="en-US" sz="3200" dirty="0"/>
              <a:t>Simple Weave: Analysis</a:t>
            </a:r>
          </a:p>
        </p:txBody>
      </p:sp>
      <p:pic>
        <p:nvPicPr>
          <p:cNvPr id="7" name="Picture 6" descr="Chart, scatter chart&#10;&#10;Description automatically generated">
            <a:extLst>
              <a:ext uri="{FF2B5EF4-FFF2-40B4-BE49-F238E27FC236}">
                <a16:creationId xmlns:a16="http://schemas.microsoft.com/office/drawing/2014/main" id="{6F6FEEB6-189F-490D-B2C0-6434C5751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86" y="1214439"/>
            <a:ext cx="3657600" cy="2110154"/>
          </a:xfrm>
          <a:prstGeom prst="rect">
            <a:avLst/>
          </a:prstGeom>
        </p:spPr>
      </p:pic>
      <p:pic>
        <p:nvPicPr>
          <p:cNvPr id="12" name="Picture 11" descr="Chart, line chart&#10;&#10;Description automatically generated">
            <a:extLst>
              <a:ext uri="{FF2B5EF4-FFF2-40B4-BE49-F238E27FC236}">
                <a16:creationId xmlns:a16="http://schemas.microsoft.com/office/drawing/2014/main" id="{2152B37A-A417-47AA-95B3-2F4E28E81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632" y="1214439"/>
            <a:ext cx="3657600" cy="2149386"/>
          </a:xfrm>
          <a:prstGeom prst="rect">
            <a:avLst/>
          </a:prstGeom>
        </p:spPr>
      </p:pic>
      <p:pic>
        <p:nvPicPr>
          <p:cNvPr id="13" name="Picture 12" descr="Chart, line chart&#10;&#10;Description automatically generated">
            <a:extLst>
              <a:ext uri="{FF2B5EF4-FFF2-40B4-BE49-F238E27FC236}">
                <a16:creationId xmlns:a16="http://schemas.microsoft.com/office/drawing/2014/main" id="{B88C3DEB-8074-46DB-8D0C-A21711478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49" y="3503034"/>
            <a:ext cx="3657600" cy="1995054"/>
          </a:xfrm>
          <a:prstGeom prst="rect">
            <a:avLst/>
          </a:prstGeom>
        </p:spPr>
      </p:pic>
      <p:pic>
        <p:nvPicPr>
          <p:cNvPr id="14" name="Picture 13" descr="Chart, line chart&#10;&#10;Description automatically generated">
            <a:extLst>
              <a:ext uri="{FF2B5EF4-FFF2-40B4-BE49-F238E27FC236}">
                <a16:creationId xmlns:a16="http://schemas.microsoft.com/office/drawing/2014/main" id="{6E3E2DAA-464F-45DF-B4CE-8E2FE8D3C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2632" y="3503034"/>
            <a:ext cx="3657600" cy="1995054"/>
          </a:xfrm>
          <a:prstGeom prst="rect">
            <a:avLst/>
          </a:prstGeom>
        </p:spPr>
      </p:pic>
      <p:pic>
        <p:nvPicPr>
          <p:cNvPr id="8" name="Picture 7">
            <a:extLst>
              <a:ext uri="{FF2B5EF4-FFF2-40B4-BE49-F238E27FC236}">
                <a16:creationId xmlns:a16="http://schemas.microsoft.com/office/drawing/2014/main" id="{61A79649-F08D-4EB8-A552-F12BC665FA3D}"/>
              </a:ext>
            </a:extLst>
          </p:cNvPr>
          <p:cNvPicPr>
            <a:picLocks noChangeAspect="1"/>
          </p:cNvPicPr>
          <p:nvPr/>
        </p:nvPicPr>
        <p:blipFill>
          <a:blip r:embed="rId6"/>
          <a:stretch>
            <a:fillRect/>
          </a:stretch>
        </p:blipFill>
        <p:spPr>
          <a:xfrm>
            <a:off x="5858318" y="232132"/>
            <a:ext cx="3083663" cy="782422"/>
          </a:xfrm>
          <a:prstGeom prst="rect">
            <a:avLst/>
          </a:prstGeom>
        </p:spPr>
      </p:pic>
    </p:spTree>
    <p:extLst>
      <p:ext uri="{BB962C8B-B14F-4D97-AF65-F5344CB8AC3E}">
        <p14:creationId xmlns:p14="http://schemas.microsoft.com/office/powerpoint/2010/main" val="27538384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00B4-D939-451A-89AD-A902CD1540E9}"/>
              </a:ext>
            </a:extLst>
          </p:cNvPr>
          <p:cNvSpPr>
            <a:spLocks noGrp="1"/>
          </p:cNvSpPr>
          <p:nvPr>
            <p:ph type="title"/>
          </p:nvPr>
        </p:nvSpPr>
        <p:spPr/>
        <p:txBody>
          <a:bodyPr/>
          <a:lstStyle/>
          <a:p>
            <a:r>
              <a:rPr lang="en-US" dirty="0"/>
              <a:t>On your own – Weaving Example</a:t>
            </a:r>
          </a:p>
        </p:txBody>
      </p:sp>
      <p:sp>
        <p:nvSpPr>
          <p:cNvPr id="3" name="Content Placeholder 2">
            <a:extLst>
              <a:ext uri="{FF2B5EF4-FFF2-40B4-BE49-F238E27FC236}">
                <a16:creationId xmlns:a16="http://schemas.microsoft.com/office/drawing/2014/main" id="{E802007F-56CF-4A60-AA32-AE7B69F56680}"/>
              </a:ext>
            </a:extLst>
          </p:cNvPr>
          <p:cNvSpPr>
            <a:spLocks noGrp="1"/>
          </p:cNvSpPr>
          <p:nvPr>
            <p:ph idx="1"/>
          </p:nvPr>
        </p:nvSpPr>
        <p:spPr>
          <a:xfrm>
            <a:off x="191386" y="952500"/>
            <a:ext cx="8761227" cy="3977729"/>
          </a:xfrm>
        </p:spPr>
        <p:txBody>
          <a:bodyPr>
            <a:normAutofit/>
          </a:bodyPr>
          <a:lstStyle/>
          <a:p>
            <a:r>
              <a:rPr lang="en-US" sz="2000" dirty="0"/>
              <a:t>Mainline Flow = 2,295 </a:t>
            </a:r>
            <a:r>
              <a:rPr lang="en-US" sz="2000" dirty="0" err="1"/>
              <a:t>vph</a:t>
            </a:r>
            <a:endParaRPr lang="en-US" sz="2000" dirty="0"/>
          </a:p>
          <a:p>
            <a:r>
              <a:rPr lang="en-US" sz="2000" dirty="0"/>
              <a:t>On-Ramp Flow = 1,325 </a:t>
            </a:r>
            <a:r>
              <a:rPr lang="en-US" sz="2000" dirty="0" err="1"/>
              <a:t>vph</a:t>
            </a:r>
            <a:endParaRPr lang="en-US" sz="2000" dirty="0"/>
          </a:p>
          <a:p>
            <a:r>
              <a:rPr lang="en-US" sz="2000" dirty="0"/>
              <a:t>Off-Ramp Flow = 854 </a:t>
            </a:r>
            <a:r>
              <a:rPr lang="en-US" sz="2000" dirty="0" err="1"/>
              <a:t>vph</a:t>
            </a:r>
            <a:endParaRPr lang="en-US" sz="2000" dirty="0"/>
          </a:p>
          <a:p>
            <a:r>
              <a:rPr lang="en-US" sz="2000" dirty="0"/>
              <a:t>Ramp-to-Ramp Flow = 27 </a:t>
            </a:r>
            <a:r>
              <a:rPr lang="en-US" sz="2000" dirty="0" err="1"/>
              <a:t>vph</a:t>
            </a:r>
            <a:endParaRPr lang="en-US" sz="2000" dirty="0"/>
          </a:p>
          <a:p>
            <a:r>
              <a:rPr lang="en-US" sz="2000" dirty="0"/>
              <a:t>Free-Flow Speed = 70 mi/h</a:t>
            </a:r>
          </a:p>
          <a:p>
            <a:r>
              <a:rPr lang="en-US" sz="2000" dirty="0"/>
              <a:t>Ramp FFS = 35 mi/h</a:t>
            </a:r>
          </a:p>
          <a:p>
            <a:r>
              <a:rPr lang="en-US" sz="2000" dirty="0"/>
              <a:t>8.7% Heavy Vehicles (PCE=2)</a:t>
            </a:r>
          </a:p>
          <a:p>
            <a:r>
              <a:rPr lang="en-US" sz="2000" dirty="0"/>
              <a:t>Geometry as shown below</a:t>
            </a:r>
          </a:p>
        </p:txBody>
      </p:sp>
      <p:pic>
        <p:nvPicPr>
          <p:cNvPr id="6" name="Picture 5">
            <a:extLst>
              <a:ext uri="{FF2B5EF4-FFF2-40B4-BE49-F238E27FC236}">
                <a16:creationId xmlns:a16="http://schemas.microsoft.com/office/drawing/2014/main" id="{6DC972BB-1DC8-4227-B405-265D62F6DE04}"/>
              </a:ext>
            </a:extLst>
          </p:cNvPr>
          <p:cNvPicPr>
            <a:picLocks noChangeAspect="1"/>
          </p:cNvPicPr>
          <p:nvPr/>
        </p:nvPicPr>
        <p:blipFill>
          <a:blip r:embed="rId2"/>
          <a:stretch>
            <a:fillRect/>
          </a:stretch>
        </p:blipFill>
        <p:spPr>
          <a:xfrm>
            <a:off x="430338" y="4120376"/>
            <a:ext cx="5061448" cy="1284248"/>
          </a:xfrm>
          <a:prstGeom prst="rect">
            <a:avLst/>
          </a:prstGeom>
        </p:spPr>
      </p:pic>
    </p:spTree>
    <p:extLst>
      <p:ext uri="{BB962C8B-B14F-4D97-AF65-F5344CB8AC3E}">
        <p14:creationId xmlns:p14="http://schemas.microsoft.com/office/powerpoint/2010/main" val="2370147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Freeway Flow Types</a:t>
            </a:r>
          </a:p>
        </p:txBody>
      </p:sp>
      <p:pic>
        <p:nvPicPr>
          <p:cNvPr id="20" name="Content Placeholder 3">
            <a:extLst>
              <a:ext uri="{FF2B5EF4-FFF2-40B4-BE49-F238E27FC236}">
                <a16:creationId xmlns:a16="http://schemas.microsoft.com/office/drawing/2014/main" id="{DD4440D8-5996-400B-ACCD-4CCF46DC7259}"/>
              </a:ext>
            </a:extLst>
          </p:cNvPr>
          <p:cNvPicPr>
            <a:picLocks noGrp="1" noChangeArrowheads="1"/>
          </p:cNvPicPr>
          <p:nvPr>
            <p:ph idx="1"/>
          </p:nvPr>
        </p:nvPicPr>
        <p:blipFill>
          <a:blip r:embed="rId2" cstate="print">
            <a:extLst>
              <a:ext uri="{28A0092B-C50C-407E-A947-70E740481C1C}">
                <a14:useLocalDpi xmlns:a14="http://schemas.microsoft.com/office/drawing/2010/main" val="0"/>
              </a:ext>
            </a:extLst>
          </a:blip>
          <a:srcRect t="4091" b="2708"/>
          <a:stretch>
            <a:fillRect/>
          </a:stretch>
        </p:blipFill>
        <p:spPr>
          <a:xfrm>
            <a:off x="457200" y="1322388"/>
            <a:ext cx="8229600" cy="3779837"/>
          </a:xfrm>
        </p:spPr>
      </p:pic>
    </p:spTree>
    <p:extLst>
      <p:ext uri="{BB962C8B-B14F-4D97-AF65-F5344CB8AC3E}">
        <p14:creationId xmlns:p14="http://schemas.microsoft.com/office/powerpoint/2010/main" val="42865475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6C98-8D5B-40C3-8883-E087263A7FB6}"/>
              </a:ext>
            </a:extLst>
          </p:cNvPr>
          <p:cNvSpPr>
            <a:spLocks noGrp="1"/>
          </p:cNvSpPr>
          <p:nvPr>
            <p:ph type="title"/>
          </p:nvPr>
        </p:nvSpPr>
        <p:spPr/>
        <p:txBody>
          <a:bodyPr/>
          <a:lstStyle/>
          <a:p>
            <a:r>
              <a:rPr lang="en-US" dirty="0"/>
              <a:t>Weaving Example - Results</a:t>
            </a:r>
          </a:p>
        </p:txBody>
      </p:sp>
      <p:pic>
        <p:nvPicPr>
          <p:cNvPr id="6" name="Content Placeholder 5">
            <a:extLst>
              <a:ext uri="{FF2B5EF4-FFF2-40B4-BE49-F238E27FC236}">
                <a16:creationId xmlns:a16="http://schemas.microsoft.com/office/drawing/2014/main" id="{7AFEC5CE-5243-4DF9-9105-4859C1FA6284}"/>
              </a:ext>
            </a:extLst>
          </p:cNvPr>
          <p:cNvPicPr>
            <a:picLocks noGrp="1" noChangeAspect="1"/>
          </p:cNvPicPr>
          <p:nvPr>
            <p:ph idx="1"/>
          </p:nvPr>
        </p:nvPicPr>
        <p:blipFill>
          <a:blip r:embed="rId2"/>
          <a:stretch>
            <a:fillRect/>
          </a:stretch>
        </p:blipFill>
        <p:spPr>
          <a:xfrm>
            <a:off x="800497" y="1016000"/>
            <a:ext cx="5028803" cy="4583284"/>
          </a:xfrm>
        </p:spPr>
      </p:pic>
    </p:spTree>
    <p:extLst>
      <p:ext uri="{BB962C8B-B14F-4D97-AF65-F5344CB8AC3E}">
        <p14:creationId xmlns:p14="http://schemas.microsoft.com/office/powerpoint/2010/main" val="3275531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889D-5AEA-4BCE-BA2B-AF6603918DF3}"/>
              </a:ext>
            </a:extLst>
          </p:cNvPr>
          <p:cNvSpPr>
            <a:spLocks noGrp="1"/>
          </p:cNvSpPr>
          <p:nvPr>
            <p:ph type="title"/>
          </p:nvPr>
        </p:nvSpPr>
        <p:spPr/>
        <p:txBody>
          <a:bodyPr>
            <a:normAutofit/>
          </a:bodyPr>
          <a:lstStyle/>
          <a:p>
            <a:r>
              <a:rPr lang="en-US" sz="3200" dirty="0"/>
              <a:t>Simple Weave: Results</a:t>
            </a:r>
          </a:p>
        </p:txBody>
      </p:sp>
      <p:sp>
        <p:nvSpPr>
          <p:cNvPr id="3" name="TextBox 2">
            <a:extLst>
              <a:ext uri="{FF2B5EF4-FFF2-40B4-BE49-F238E27FC236}">
                <a16:creationId xmlns:a16="http://schemas.microsoft.com/office/drawing/2014/main" id="{45AF3B1A-9FD9-4AB7-9453-6261EDCF22BF}"/>
              </a:ext>
            </a:extLst>
          </p:cNvPr>
          <p:cNvSpPr txBox="1"/>
          <p:nvPr/>
        </p:nvSpPr>
        <p:spPr>
          <a:xfrm>
            <a:off x="2559857" y="2498092"/>
            <a:ext cx="2819400" cy="215444"/>
          </a:xfrm>
          <a:prstGeom prst="rect">
            <a:avLst/>
          </a:prstGeom>
          <a:noFill/>
        </p:spPr>
        <p:txBody>
          <a:bodyPr wrap="square" rtlCol="0">
            <a:spAutoFit/>
          </a:bodyPr>
          <a:lstStyle/>
          <a:p>
            <a:r>
              <a:rPr lang="en-US" sz="800" dirty="0"/>
              <a:t>PB = pre-breakdown</a:t>
            </a:r>
          </a:p>
        </p:txBody>
      </p:sp>
      <p:pic>
        <p:nvPicPr>
          <p:cNvPr id="10" name="Picture 9" descr="Chart, scatter chart&#10;&#10;Description automatically generated">
            <a:hlinkClick r:id="rId2" action="ppaction://hlinkfile"/>
            <a:extLst>
              <a:ext uri="{FF2B5EF4-FFF2-40B4-BE49-F238E27FC236}">
                <a16:creationId xmlns:a16="http://schemas.microsoft.com/office/drawing/2014/main" id="{57A46432-F980-49B2-9013-004EC9DBB1F1}"/>
              </a:ext>
            </a:extLst>
          </p:cNvPr>
          <p:cNvPicPr>
            <a:picLocks noChangeAspect="1"/>
          </p:cNvPicPr>
          <p:nvPr/>
        </p:nvPicPr>
        <p:blipFill>
          <a:blip r:embed="rId3"/>
          <a:stretch>
            <a:fillRect/>
          </a:stretch>
        </p:blipFill>
        <p:spPr>
          <a:xfrm>
            <a:off x="144797" y="952500"/>
            <a:ext cx="2392215" cy="4448175"/>
          </a:xfrm>
          <a:prstGeom prst="rect">
            <a:avLst/>
          </a:prstGeom>
        </p:spPr>
      </p:pic>
      <p:graphicFrame>
        <p:nvGraphicFramePr>
          <p:cNvPr id="12" name="Table 11">
            <a:extLst>
              <a:ext uri="{FF2B5EF4-FFF2-40B4-BE49-F238E27FC236}">
                <a16:creationId xmlns:a16="http://schemas.microsoft.com/office/drawing/2014/main" id="{D6B7FBC8-F6C1-4A0B-A21E-A0AB502BDF0D}"/>
              </a:ext>
            </a:extLst>
          </p:cNvPr>
          <p:cNvGraphicFramePr>
            <a:graphicFrameLocks noGrp="1"/>
          </p:cNvGraphicFramePr>
          <p:nvPr/>
        </p:nvGraphicFramePr>
        <p:xfrm>
          <a:off x="2603500" y="1266825"/>
          <a:ext cx="5911847" cy="1231268"/>
        </p:xfrm>
        <a:graphic>
          <a:graphicData uri="http://schemas.openxmlformats.org/drawingml/2006/table">
            <a:tbl>
              <a:tblPr/>
              <a:tblGrid>
                <a:gridCol w="952784">
                  <a:extLst>
                    <a:ext uri="{9D8B030D-6E8A-4147-A177-3AD203B41FA5}">
                      <a16:colId xmlns:a16="http://schemas.microsoft.com/office/drawing/2014/main" val="620635653"/>
                    </a:ext>
                  </a:extLst>
                </a:gridCol>
                <a:gridCol w="551007">
                  <a:extLst>
                    <a:ext uri="{9D8B030D-6E8A-4147-A177-3AD203B41FA5}">
                      <a16:colId xmlns:a16="http://schemas.microsoft.com/office/drawing/2014/main" val="401142814"/>
                    </a:ext>
                  </a:extLst>
                </a:gridCol>
                <a:gridCol w="551007">
                  <a:extLst>
                    <a:ext uri="{9D8B030D-6E8A-4147-A177-3AD203B41FA5}">
                      <a16:colId xmlns:a16="http://schemas.microsoft.com/office/drawing/2014/main" val="4078041357"/>
                    </a:ext>
                  </a:extLst>
                </a:gridCol>
                <a:gridCol w="551007">
                  <a:extLst>
                    <a:ext uri="{9D8B030D-6E8A-4147-A177-3AD203B41FA5}">
                      <a16:colId xmlns:a16="http://schemas.microsoft.com/office/drawing/2014/main" val="1760599201"/>
                    </a:ext>
                  </a:extLst>
                </a:gridCol>
                <a:gridCol w="551007">
                  <a:extLst>
                    <a:ext uri="{9D8B030D-6E8A-4147-A177-3AD203B41FA5}">
                      <a16:colId xmlns:a16="http://schemas.microsoft.com/office/drawing/2014/main" val="646604388"/>
                    </a:ext>
                  </a:extLst>
                </a:gridCol>
                <a:gridCol w="551007">
                  <a:extLst>
                    <a:ext uri="{9D8B030D-6E8A-4147-A177-3AD203B41FA5}">
                      <a16:colId xmlns:a16="http://schemas.microsoft.com/office/drawing/2014/main" val="3318543759"/>
                    </a:ext>
                  </a:extLst>
                </a:gridCol>
                <a:gridCol w="551007">
                  <a:extLst>
                    <a:ext uri="{9D8B030D-6E8A-4147-A177-3AD203B41FA5}">
                      <a16:colId xmlns:a16="http://schemas.microsoft.com/office/drawing/2014/main" val="1071361620"/>
                    </a:ext>
                  </a:extLst>
                </a:gridCol>
                <a:gridCol w="551007">
                  <a:extLst>
                    <a:ext uri="{9D8B030D-6E8A-4147-A177-3AD203B41FA5}">
                      <a16:colId xmlns:a16="http://schemas.microsoft.com/office/drawing/2014/main" val="2448456185"/>
                    </a:ext>
                  </a:extLst>
                </a:gridCol>
                <a:gridCol w="551007">
                  <a:extLst>
                    <a:ext uri="{9D8B030D-6E8A-4147-A177-3AD203B41FA5}">
                      <a16:colId xmlns:a16="http://schemas.microsoft.com/office/drawing/2014/main" val="236835497"/>
                    </a:ext>
                  </a:extLst>
                </a:gridCol>
                <a:gridCol w="551007">
                  <a:extLst>
                    <a:ext uri="{9D8B030D-6E8A-4147-A177-3AD203B41FA5}">
                      <a16:colId xmlns:a16="http://schemas.microsoft.com/office/drawing/2014/main" val="3887322611"/>
                    </a:ext>
                  </a:extLst>
                </a:gridCol>
              </a:tblGrid>
              <a:tr h="179345">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4">
                  <a:txBody>
                    <a:bodyPr/>
                    <a:lstStyle/>
                    <a:p>
                      <a:pPr algn="ctr" fontAlgn="ctr"/>
                      <a:r>
                        <a:rPr lang="en-US" sz="1000" b="0" i="0" u="none" strike="noStrike">
                          <a:solidFill>
                            <a:srgbClr val="000000"/>
                          </a:solidFill>
                          <a:effectLst/>
                          <a:latin typeface="+mn-lt"/>
                        </a:rPr>
                        <a:t>Observed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000" b="0" i="0" u="none" strike="noStrike" dirty="0">
                          <a:solidFill>
                            <a:srgbClr val="000000"/>
                          </a:solidFill>
                          <a:effectLst/>
                          <a:latin typeface="+mn-lt"/>
                        </a:rPr>
                        <a:t>HCM6 Capacity (</a:t>
                      </a:r>
                      <a:r>
                        <a:rPr lang="en-US" sz="1000" b="0" i="0" u="none" strike="noStrike" dirty="0" err="1">
                          <a:solidFill>
                            <a:srgbClr val="000000"/>
                          </a:solidFill>
                          <a:effectLst/>
                          <a:latin typeface="+mn-lt"/>
                        </a:rPr>
                        <a:t>pcphpl</a:t>
                      </a:r>
                      <a:r>
                        <a:rPr lang="en-US" sz="1000" b="0" i="0" u="none" strike="noStrike" dirty="0">
                          <a:solidFill>
                            <a:srgbClr val="000000"/>
                          </a:solidFill>
                          <a:effectLst/>
                          <a:latin typeface="+mn-lt"/>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ctr"/>
                      <a:r>
                        <a:rPr lang="en-US" sz="1000" b="0" i="0" u="none" strike="noStrike">
                          <a:solidFill>
                            <a:srgbClr val="000000"/>
                          </a:solidFill>
                          <a:effectLst/>
                          <a:latin typeface="+mn-lt"/>
                        </a:rPr>
                        <a:t>NCHRP 07-26 Results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3379631"/>
                  </a:ext>
                </a:extLst>
              </a:tr>
              <a:tr h="870854">
                <a:tc>
                  <a:txBody>
                    <a:bodyPr/>
                    <a:lstStyle/>
                    <a:p>
                      <a:pPr algn="ctr" fontAlgn="ctr"/>
                      <a:r>
                        <a:rPr lang="en-US" sz="1000" b="0" i="0" u="none" strike="noStrike">
                          <a:solidFill>
                            <a:srgbClr val="000000"/>
                          </a:solidFill>
                          <a:effectLst/>
                          <a:latin typeface="+mn-lt"/>
                        </a:rPr>
                        <a:t>Analysis Hour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PB Avg. Speed (mph)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PB Avg. Vol (</a:t>
                      </a:r>
                      <a:r>
                        <a:rPr lang="en-US" sz="1000" b="0" i="0" u="none" strike="noStrike" dirty="0" err="1">
                          <a:solidFill>
                            <a:srgbClr val="000000"/>
                          </a:solidFill>
                          <a:effectLst/>
                          <a:latin typeface="+mn-lt"/>
                        </a:rPr>
                        <a:t>pcphpl</a:t>
                      </a:r>
                      <a:r>
                        <a:rPr lang="en-US" sz="1000" b="0" i="0" u="none" strike="noStrike" dirty="0">
                          <a:solidFill>
                            <a:srgbClr val="000000"/>
                          </a:solidFill>
                          <a:effectLst/>
                          <a:latin typeface="+mn-lt"/>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FFS (mph)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Capacity (pcphpl)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mn-lt"/>
                        </a:rPr>
                        <a:t>Capacity (pcphpl)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v/c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Space Mean Speed (mph)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Density (pc/mi/ln)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6087269"/>
                  </a:ext>
                </a:extLst>
              </a:tr>
              <a:tr h="181069">
                <a:tc>
                  <a:txBody>
                    <a:bodyPr/>
                    <a:lstStyle/>
                    <a:p>
                      <a:pPr algn="ctr" fontAlgn="ctr"/>
                      <a:r>
                        <a:rPr lang="en-US" sz="1000" b="0" i="0" u="none" strike="noStrike" dirty="0">
                          <a:solidFill>
                            <a:srgbClr val="000000"/>
                          </a:solidFill>
                          <a:effectLst/>
                          <a:latin typeface="+mn-lt"/>
                        </a:rPr>
                        <a:t>7:00 - 8:00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63.3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1,235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1,425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1,989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1,363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0.963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66.6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19.7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584771"/>
                  </a:ext>
                </a:extLst>
              </a:tr>
            </a:tbl>
          </a:graphicData>
        </a:graphic>
      </p:graphicFrame>
      <p:pic>
        <p:nvPicPr>
          <p:cNvPr id="7" name="Picture 6">
            <a:extLst>
              <a:ext uri="{FF2B5EF4-FFF2-40B4-BE49-F238E27FC236}">
                <a16:creationId xmlns:a16="http://schemas.microsoft.com/office/drawing/2014/main" id="{5C0AC963-FB22-4CDC-91C2-E0ACE233C063}"/>
              </a:ext>
            </a:extLst>
          </p:cNvPr>
          <p:cNvPicPr>
            <a:picLocks noChangeAspect="1"/>
          </p:cNvPicPr>
          <p:nvPr/>
        </p:nvPicPr>
        <p:blipFill>
          <a:blip r:embed="rId4"/>
          <a:stretch>
            <a:fillRect/>
          </a:stretch>
        </p:blipFill>
        <p:spPr>
          <a:xfrm>
            <a:off x="5858318" y="232132"/>
            <a:ext cx="3083663" cy="782422"/>
          </a:xfrm>
          <a:prstGeom prst="rect">
            <a:avLst/>
          </a:prstGeom>
        </p:spPr>
      </p:pic>
      <p:pic>
        <p:nvPicPr>
          <p:cNvPr id="5" name="Picture 4" descr="Graphical user interface, table, Excel&#10;&#10;Description automatically generated">
            <a:extLst>
              <a:ext uri="{FF2B5EF4-FFF2-40B4-BE49-F238E27FC236}">
                <a16:creationId xmlns:a16="http://schemas.microsoft.com/office/drawing/2014/main" id="{6F3EDF08-D31A-4550-8966-2BE15B2376ED}"/>
              </a:ext>
            </a:extLst>
          </p:cNvPr>
          <p:cNvPicPr>
            <a:picLocks noChangeAspect="1"/>
          </p:cNvPicPr>
          <p:nvPr/>
        </p:nvPicPr>
        <p:blipFill rotWithShape="1">
          <a:blip r:embed="rId5"/>
          <a:srcRect l="51215" t="46555" b="14889"/>
          <a:stretch/>
        </p:blipFill>
        <p:spPr>
          <a:xfrm>
            <a:off x="2940050" y="2750363"/>
            <a:ext cx="3937000" cy="2835829"/>
          </a:xfrm>
          <a:prstGeom prst="rect">
            <a:avLst/>
          </a:prstGeom>
        </p:spPr>
      </p:pic>
    </p:spTree>
    <p:extLst>
      <p:ext uri="{BB962C8B-B14F-4D97-AF65-F5344CB8AC3E}">
        <p14:creationId xmlns:p14="http://schemas.microsoft.com/office/powerpoint/2010/main" val="29679002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Summary</a:t>
            </a:r>
          </a:p>
        </p:txBody>
      </p:sp>
      <p:pic>
        <p:nvPicPr>
          <p:cNvPr id="4" name="Picture 3">
            <a:extLst>
              <a:ext uri="{FF2B5EF4-FFF2-40B4-BE49-F238E27FC236}">
                <a16:creationId xmlns:a16="http://schemas.microsoft.com/office/drawing/2014/main" id="{8BB26CC0-F18B-4122-91A2-34A623B411A2}"/>
              </a:ext>
            </a:extLst>
          </p:cNvPr>
          <p:cNvPicPr>
            <a:picLocks noChangeAspect="1"/>
          </p:cNvPicPr>
          <p:nvPr/>
        </p:nvPicPr>
        <p:blipFill rotWithShape="1">
          <a:blip r:embed="rId2"/>
          <a:srcRect t="16667" r="839" b="14899"/>
          <a:stretch/>
        </p:blipFill>
        <p:spPr>
          <a:xfrm>
            <a:off x="552453" y="952500"/>
            <a:ext cx="7822921" cy="4058919"/>
          </a:xfrm>
          <a:prstGeom prst="rect">
            <a:avLst/>
          </a:prstGeom>
        </p:spPr>
      </p:pic>
    </p:spTree>
    <p:extLst>
      <p:ext uri="{BB962C8B-B14F-4D97-AF65-F5344CB8AC3E}">
        <p14:creationId xmlns:p14="http://schemas.microsoft.com/office/powerpoint/2010/main" val="32429055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Summary:</a:t>
            </a:r>
            <a:br>
              <a:rPr lang="en-US" altLang="en-US" sz="3200" dirty="0"/>
            </a:br>
            <a:r>
              <a:rPr lang="en-US" altLang="en-US" sz="3200" dirty="0"/>
              <a:t>Proposed Merge &amp; Diverge Methods</a:t>
            </a:r>
          </a:p>
        </p:txBody>
      </p:sp>
      <p:sp>
        <p:nvSpPr>
          <p:cNvPr id="3" name="Content Placeholder 2">
            <a:extLst>
              <a:ext uri="{FF2B5EF4-FFF2-40B4-BE49-F238E27FC236}">
                <a16:creationId xmlns:a16="http://schemas.microsoft.com/office/drawing/2014/main" id="{8B8523CA-8950-4765-8313-2AEB2FAB4381}"/>
              </a:ext>
            </a:extLst>
          </p:cNvPr>
          <p:cNvSpPr>
            <a:spLocks noGrp="1"/>
          </p:cNvSpPr>
          <p:nvPr>
            <p:ph idx="1"/>
          </p:nvPr>
        </p:nvSpPr>
        <p:spPr>
          <a:xfrm>
            <a:off x="202018" y="1104634"/>
            <a:ext cx="8541289" cy="3977729"/>
          </a:xfrm>
        </p:spPr>
        <p:txBody>
          <a:bodyPr>
            <a:normAutofit lnSpcReduction="10000"/>
          </a:bodyPr>
          <a:lstStyle/>
          <a:p>
            <a:pPr eaLnBrk="1" hangingPunct="1">
              <a:defRPr/>
            </a:pPr>
            <a:r>
              <a:rPr lang="en-US" dirty="0"/>
              <a:t>Better speed and capacity predictions than current HCM model</a:t>
            </a:r>
          </a:p>
          <a:p>
            <a:pPr eaLnBrk="1" hangingPunct="1">
              <a:defRPr/>
            </a:pPr>
            <a:r>
              <a:rPr lang="en-US" dirty="0"/>
              <a:t>Simpler model (no look-up tables and multiple conditions) </a:t>
            </a:r>
          </a:p>
          <a:p>
            <a:pPr eaLnBrk="1" hangingPunct="1">
              <a:defRPr/>
            </a:pPr>
            <a:r>
              <a:rPr lang="en-US" dirty="0"/>
              <a:t>Consistent with fundamental speed–flow relationships</a:t>
            </a:r>
          </a:p>
          <a:p>
            <a:pPr eaLnBrk="1" hangingPunct="1">
              <a:defRPr/>
            </a:pPr>
            <a:r>
              <a:rPr lang="en-US" dirty="0"/>
              <a:t>Merge &amp; diverge capacities lower than current HCM</a:t>
            </a:r>
          </a:p>
          <a:p>
            <a:pPr eaLnBrk="1" hangingPunct="1">
              <a:defRPr/>
            </a:pPr>
            <a:r>
              <a:rPr lang="en-US" dirty="0"/>
              <a:t>Density at capacity reduced to 35 pc/mi/ln</a:t>
            </a:r>
          </a:p>
          <a:p>
            <a:pPr lvl="1" eaLnBrk="1" hangingPunct="1">
              <a:defRPr/>
            </a:pPr>
            <a:endParaRPr lang="en-US" dirty="0"/>
          </a:p>
          <a:p>
            <a:pPr marL="0" indent="0">
              <a:lnSpc>
                <a:spcPct val="90000"/>
              </a:lnSpc>
              <a:buNone/>
              <a:defRPr/>
            </a:pPr>
            <a:endParaRPr lang="en-US" altLang="en-US" sz="2000" dirty="0">
              <a:sym typeface="Mathematica3" pitchFamily="2" charset="2"/>
            </a:endParaRPr>
          </a:p>
          <a:p>
            <a:pPr eaLnBrk="1" hangingPunct="1">
              <a:defRPr/>
            </a:pPr>
            <a:endParaRPr lang="en-US" dirty="0"/>
          </a:p>
        </p:txBody>
      </p:sp>
    </p:spTree>
    <p:extLst>
      <p:ext uri="{BB962C8B-B14F-4D97-AF65-F5344CB8AC3E}">
        <p14:creationId xmlns:p14="http://schemas.microsoft.com/office/powerpoint/2010/main" val="26482213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Summary:</a:t>
            </a:r>
            <a:br>
              <a:rPr lang="en-US" altLang="en-US" sz="3200" dirty="0"/>
            </a:br>
            <a:r>
              <a:rPr lang="en-US" altLang="en-US" sz="3200" dirty="0"/>
              <a:t>Proposed Weaving Method</a:t>
            </a:r>
          </a:p>
        </p:txBody>
      </p:sp>
      <p:sp>
        <p:nvSpPr>
          <p:cNvPr id="3" name="Content Placeholder 2">
            <a:extLst>
              <a:ext uri="{FF2B5EF4-FFF2-40B4-BE49-F238E27FC236}">
                <a16:creationId xmlns:a16="http://schemas.microsoft.com/office/drawing/2014/main" id="{8B8523CA-8950-4765-8313-2AEB2FAB4381}"/>
              </a:ext>
            </a:extLst>
          </p:cNvPr>
          <p:cNvSpPr>
            <a:spLocks noGrp="1"/>
          </p:cNvSpPr>
          <p:nvPr>
            <p:ph idx="1"/>
          </p:nvPr>
        </p:nvSpPr>
        <p:spPr>
          <a:xfrm>
            <a:off x="202018" y="1104634"/>
            <a:ext cx="8541289" cy="3977729"/>
          </a:xfrm>
        </p:spPr>
        <p:txBody>
          <a:bodyPr>
            <a:normAutofit/>
          </a:bodyPr>
          <a:lstStyle/>
          <a:p>
            <a:pPr eaLnBrk="1" hangingPunct="1">
              <a:defRPr/>
            </a:pPr>
            <a:r>
              <a:rPr lang="en-US" dirty="0"/>
              <a:t>Better speed and capacity predictions for complex weaves than current HCM model</a:t>
            </a:r>
          </a:p>
          <a:p>
            <a:pPr eaLnBrk="1" hangingPunct="1">
              <a:defRPr/>
            </a:pPr>
            <a:r>
              <a:rPr lang="en-US" dirty="0"/>
              <a:t>No maximum weaving segment length</a:t>
            </a:r>
          </a:p>
          <a:p>
            <a:pPr eaLnBrk="1" hangingPunct="1">
              <a:defRPr/>
            </a:pPr>
            <a:r>
              <a:rPr lang="en-US" dirty="0"/>
              <a:t>Simpler model</a:t>
            </a:r>
          </a:p>
          <a:p>
            <a:pPr eaLnBrk="1" hangingPunct="1">
              <a:defRPr/>
            </a:pPr>
            <a:r>
              <a:rPr lang="en-US" dirty="0"/>
              <a:t>Consistent with fundamental speed–flow relationships</a:t>
            </a:r>
          </a:p>
          <a:p>
            <a:pPr eaLnBrk="1" hangingPunct="1">
              <a:defRPr/>
            </a:pPr>
            <a:r>
              <a:rPr lang="en-US" dirty="0"/>
              <a:t>Density at capacity reduced to 35 pc/mi/ln</a:t>
            </a:r>
          </a:p>
          <a:p>
            <a:pPr lvl="1" eaLnBrk="1" hangingPunct="1">
              <a:defRPr/>
            </a:pPr>
            <a:endParaRPr lang="en-US" dirty="0"/>
          </a:p>
          <a:p>
            <a:pPr marL="0" indent="0">
              <a:lnSpc>
                <a:spcPct val="90000"/>
              </a:lnSpc>
              <a:buNone/>
              <a:defRPr/>
            </a:pPr>
            <a:endParaRPr lang="en-US" altLang="en-US" sz="2000" dirty="0">
              <a:sym typeface="Mathematica3" pitchFamily="2" charset="2"/>
            </a:endParaRPr>
          </a:p>
          <a:p>
            <a:pPr eaLnBrk="1" hangingPunct="1">
              <a:defRPr/>
            </a:pPr>
            <a:endParaRPr lang="en-US" dirty="0"/>
          </a:p>
        </p:txBody>
      </p:sp>
    </p:spTree>
    <p:extLst>
      <p:ext uri="{BB962C8B-B14F-4D97-AF65-F5344CB8AC3E}">
        <p14:creationId xmlns:p14="http://schemas.microsoft.com/office/powerpoint/2010/main" val="22066482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51E8-D82D-F29D-E73A-5000E8EE66AB}"/>
              </a:ext>
            </a:extLst>
          </p:cNvPr>
          <p:cNvSpPr>
            <a:spLocks noGrp="1"/>
          </p:cNvSpPr>
          <p:nvPr>
            <p:ph type="title"/>
          </p:nvPr>
        </p:nvSpPr>
        <p:spPr/>
        <p:txBody>
          <a:bodyPr/>
          <a:lstStyle/>
          <a:p>
            <a:r>
              <a:rPr lang="en-US" dirty="0"/>
              <a:t>NCHRP 07-26 Deliverables</a:t>
            </a:r>
          </a:p>
        </p:txBody>
      </p:sp>
      <p:sp>
        <p:nvSpPr>
          <p:cNvPr id="3" name="Content Placeholder 2">
            <a:extLst>
              <a:ext uri="{FF2B5EF4-FFF2-40B4-BE49-F238E27FC236}">
                <a16:creationId xmlns:a16="http://schemas.microsoft.com/office/drawing/2014/main" id="{EBA063BB-450F-45D0-4495-DB85FE10A2E6}"/>
              </a:ext>
            </a:extLst>
          </p:cNvPr>
          <p:cNvSpPr>
            <a:spLocks noGrp="1"/>
          </p:cNvSpPr>
          <p:nvPr>
            <p:ph idx="1"/>
          </p:nvPr>
        </p:nvSpPr>
        <p:spPr/>
        <p:txBody>
          <a:bodyPr/>
          <a:lstStyle/>
          <a:p>
            <a:r>
              <a:rPr lang="en-US" dirty="0"/>
              <a:t>Final Project Report</a:t>
            </a:r>
          </a:p>
          <a:p>
            <a:r>
              <a:rPr lang="en-US" dirty="0"/>
              <a:t>Draft HCM Chapters</a:t>
            </a:r>
          </a:p>
          <a:p>
            <a:pPr lvl="1"/>
            <a:r>
              <a:rPr lang="en-US" dirty="0"/>
              <a:t>Chapter 13: Freeway Weaving Segments</a:t>
            </a:r>
          </a:p>
          <a:p>
            <a:pPr lvl="1"/>
            <a:r>
              <a:rPr lang="en-US" dirty="0"/>
              <a:t>Chapter 14: Freeway Merge and Diverge Segments </a:t>
            </a:r>
          </a:p>
          <a:p>
            <a:pPr lvl="1"/>
            <a:r>
              <a:rPr lang="en-US" dirty="0"/>
              <a:t>Chapter 27: Weaving Segments Supplemental</a:t>
            </a:r>
          </a:p>
          <a:p>
            <a:pPr lvl="1"/>
            <a:r>
              <a:rPr lang="en-US" dirty="0"/>
              <a:t>Chapter 28: Merge and Diverge Segments Supplemental</a:t>
            </a:r>
          </a:p>
          <a:p>
            <a:r>
              <a:rPr lang="en-US" dirty="0"/>
              <a:t>Implementation Workshop Slides (1-day course) </a:t>
            </a:r>
          </a:p>
        </p:txBody>
      </p:sp>
    </p:spTree>
    <p:extLst>
      <p:ext uri="{BB962C8B-B14F-4D97-AF65-F5344CB8AC3E}">
        <p14:creationId xmlns:p14="http://schemas.microsoft.com/office/powerpoint/2010/main" val="10820314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General Discussion</a:t>
            </a:r>
          </a:p>
        </p:txBody>
      </p:sp>
      <p:pic>
        <p:nvPicPr>
          <p:cNvPr id="5" name="Picture 4" descr="A picture containing text, sky, outdoor, road&#10;&#10;Description automatically generated">
            <a:extLst>
              <a:ext uri="{FF2B5EF4-FFF2-40B4-BE49-F238E27FC236}">
                <a16:creationId xmlns:a16="http://schemas.microsoft.com/office/drawing/2014/main" id="{950577C2-1C34-032A-B983-393CF21491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5" t="27783" r="875" b="4551"/>
          <a:stretch/>
        </p:blipFill>
        <p:spPr>
          <a:xfrm>
            <a:off x="404532" y="865801"/>
            <a:ext cx="8332442" cy="4228713"/>
          </a:xfrm>
          <a:prstGeom prst="rect">
            <a:avLst/>
          </a:prstGeom>
        </p:spPr>
      </p:pic>
      <p:sp>
        <p:nvSpPr>
          <p:cNvPr id="6" name="TextBox 5">
            <a:extLst>
              <a:ext uri="{FF2B5EF4-FFF2-40B4-BE49-F238E27FC236}">
                <a16:creationId xmlns:a16="http://schemas.microsoft.com/office/drawing/2014/main" id="{6CD2B569-0948-17CC-E07E-2BBD57F2B51F}"/>
              </a:ext>
            </a:extLst>
          </p:cNvPr>
          <p:cNvSpPr txBox="1"/>
          <p:nvPr/>
        </p:nvSpPr>
        <p:spPr>
          <a:xfrm rot="16200000">
            <a:off x="7051230" y="3284339"/>
            <a:ext cx="3545681" cy="230832"/>
          </a:xfrm>
          <a:prstGeom prst="rect">
            <a:avLst/>
          </a:prstGeom>
          <a:noFill/>
        </p:spPr>
        <p:txBody>
          <a:bodyPr wrap="square" rtlCol="0">
            <a:spAutoFit/>
          </a:bodyPr>
          <a:lstStyle/>
          <a:p>
            <a:r>
              <a:rPr lang="en-US" sz="900" dirty="0"/>
              <a:t>Doug Kerr / CC BY-SA 2.0</a:t>
            </a:r>
          </a:p>
        </p:txBody>
      </p:sp>
    </p:spTree>
    <p:extLst>
      <p:ext uri="{BB962C8B-B14F-4D97-AF65-F5344CB8AC3E}">
        <p14:creationId xmlns:p14="http://schemas.microsoft.com/office/powerpoint/2010/main" val="3951990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Freeway Flow Types: Undersaturated</a:t>
            </a:r>
          </a:p>
        </p:txBody>
      </p:sp>
      <p:sp>
        <p:nvSpPr>
          <p:cNvPr id="3" name="Content Placeholder 2"/>
          <p:cNvSpPr>
            <a:spLocks noGrp="1"/>
          </p:cNvSpPr>
          <p:nvPr>
            <p:ph idx="1"/>
          </p:nvPr>
        </p:nvSpPr>
        <p:spPr>
          <a:xfrm>
            <a:off x="202018" y="1104634"/>
            <a:ext cx="8761227" cy="1443357"/>
          </a:xfrm>
        </p:spPr>
        <p:txBody>
          <a:bodyPr>
            <a:normAutofit/>
          </a:bodyPr>
          <a:lstStyle/>
          <a:p>
            <a:r>
              <a:rPr lang="en-US" dirty="0"/>
              <a:t>Traffic flow unaffected by upstream or downstream conditions</a:t>
            </a:r>
          </a:p>
        </p:txBody>
      </p:sp>
      <p:grpSp>
        <p:nvGrpSpPr>
          <p:cNvPr id="4" name="Group 37">
            <a:extLst>
              <a:ext uri="{FF2B5EF4-FFF2-40B4-BE49-F238E27FC236}">
                <a16:creationId xmlns:a16="http://schemas.microsoft.com/office/drawing/2014/main" id="{1BB8C5D0-6C4D-478F-9B51-949D4C0FEE94}"/>
              </a:ext>
            </a:extLst>
          </p:cNvPr>
          <p:cNvGrpSpPr>
            <a:grpSpLocks/>
          </p:cNvGrpSpPr>
          <p:nvPr/>
        </p:nvGrpSpPr>
        <p:grpSpPr bwMode="auto">
          <a:xfrm>
            <a:off x="383159" y="2046635"/>
            <a:ext cx="8126412" cy="3656012"/>
            <a:chOff x="332258" y="2992070"/>
            <a:chExt cx="8125942" cy="3656381"/>
          </a:xfrm>
        </p:grpSpPr>
        <p:pic>
          <p:nvPicPr>
            <p:cNvPr id="5" name="Picture 4">
              <a:extLst>
                <a:ext uri="{FF2B5EF4-FFF2-40B4-BE49-F238E27FC236}">
                  <a16:creationId xmlns:a16="http://schemas.microsoft.com/office/drawing/2014/main" id="{980BA7FF-321D-4A87-8348-38607E62D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76600"/>
              <a:ext cx="7543800"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7">
              <a:extLst>
                <a:ext uri="{FF2B5EF4-FFF2-40B4-BE49-F238E27FC236}">
                  <a16:creationId xmlns:a16="http://schemas.microsoft.com/office/drawing/2014/main" id="{C945399B-E019-4316-A985-CD9EAF932CD1}"/>
                </a:ext>
              </a:extLst>
            </p:cNvPr>
            <p:cNvSpPr txBox="1">
              <a:spLocks noChangeArrowheads="1"/>
            </p:cNvSpPr>
            <p:nvPr/>
          </p:nvSpPr>
          <p:spPr bwMode="auto">
            <a:xfrm>
              <a:off x="914400" y="6076616"/>
              <a:ext cx="1774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Undersaturated</a:t>
              </a:r>
            </a:p>
          </p:txBody>
        </p:sp>
        <p:sp>
          <p:nvSpPr>
            <p:cNvPr id="7" name="TextBox 9">
              <a:extLst>
                <a:ext uri="{FF2B5EF4-FFF2-40B4-BE49-F238E27FC236}">
                  <a16:creationId xmlns:a16="http://schemas.microsoft.com/office/drawing/2014/main" id="{489CDEA2-0E85-4FA5-94AD-EB213685BF52}"/>
                </a:ext>
              </a:extLst>
            </p:cNvPr>
            <p:cNvSpPr txBox="1">
              <a:spLocks noChangeArrowheads="1"/>
            </p:cNvSpPr>
            <p:nvPr/>
          </p:nvSpPr>
          <p:spPr bwMode="auto">
            <a:xfrm>
              <a:off x="5788555" y="5992991"/>
              <a:ext cx="1223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Queue</a:t>
              </a:r>
            </a:p>
            <a:p>
              <a:r>
                <a:rPr lang="en-US" altLang="en-US"/>
                <a:t>Discharge</a:t>
              </a:r>
            </a:p>
          </p:txBody>
        </p:sp>
        <p:sp>
          <p:nvSpPr>
            <p:cNvPr id="8" name="TextBox 10">
              <a:extLst>
                <a:ext uri="{FF2B5EF4-FFF2-40B4-BE49-F238E27FC236}">
                  <a16:creationId xmlns:a16="http://schemas.microsoft.com/office/drawing/2014/main" id="{83AAC4CD-7758-49E8-88AD-FCB03AA5A1D7}"/>
                </a:ext>
              </a:extLst>
            </p:cNvPr>
            <p:cNvSpPr txBox="1">
              <a:spLocks noChangeArrowheads="1"/>
            </p:cNvSpPr>
            <p:nvPr/>
          </p:nvSpPr>
          <p:spPr bwMode="auto">
            <a:xfrm>
              <a:off x="7106162" y="6002120"/>
              <a:ext cx="11464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Under-</a:t>
              </a:r>
            </a:p>
            <a:p>
              <a:r>
                <a:rPr lang="en-US" altLang="en-US"/>
                <a:t>saturated</a:t>
              </a:r>
            </a:p>
          </p:txBody>
        </p:sp>
        <p:pic>
          <p:nvPicPr>
            <p:cNvPr id="9" name="Picture 6" descr="A picture containing table, mirror&#10;&#10;Description automatically generated">
              <a:extLst>
                <a:ext uri="{FF2B5EF4-FFF2-40B4-BE49-F238E27FC236}">
                  <a16:creationId xmlns:a16="http://schemas.microsoft.com/office/drawing/2014/main" id="{DB0A6414-90C7-47F1-A443-3C2A33D69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170558" y="2540472"/>
              <a:ext cx="559302" cy="172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8B9050ED-6086-4A95-90F5-40D42B0FD500}"/>
                </a:ext>
              </a:extLst>
            </p:cNvPr>
            <p:cNvSpPr txBox="1">
              <a:spLocks noChangeArrowheads="1"/>
            </p:cNvSpPr>
            <p:nvPr/>
          </p:nvSpPr>
          <p:spPr bwMode="auto">
            <a:xfrm>
              <a:off x="4819267" y="2992070"/>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Bottleneck</a:t>
              </a:r>
            </a:p>
          </p:txBody>
        </p:sp>
        <p:sp>
          <p:nvSpPr>
            <p:cNvPr id="11" name="Rectangle 14">
              <a:extLst>
                <a:ext uri="{FF2B5EF4-FFF2-40B4-BE49-F238E27FC236}">
                  <a16:creationId xmlns:a16="http://schemas.microsoft.com/office/drawing/2014/main" id="{708BB3F9-2CE7-44E1-BFDA-4EDC83BECE43}"/>
                </a:ext>
              </a:extLst>
            </p:cNvPr>
            <p:cNvSpPr>
              <a:spLocks noChangeArrowheads="1"/>
            </p:cNvSpPr>
            <p:nvPr/>
          </p:nvSpPr>
          <p:spPr bwMode="auto">
            <a:xfrm>
              <a:off x="332258" y="5537648"/>
              <a:ext cx="7833049" cy="487108"/>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type="stealth" w="lg" len="lg"/>
                </a14:hiddenLine>
              </a:ext>
            </a:extLst>
          </p:spPr>
          <p:txBody>
            <a:bodyPr wrap="none" anchor="ctr"/>
            <a:lstStyle>
              <a:lvl1pPr marL="228600" indent="-228600">
                <a:tabLst>
                  <a:tab pos="1257300" algn="l"/>
                  <a:tab pos="1600200" algn="l"/>
                  <a:tab pos="2006600" algn="l"/>
                </a:tabLst>
                <a:defRPr>
                  <a:solidFill>
                    <a:schemeClr val="tx1"/>
                  </a:solidFill>
                  <a:latin typeface="Arial" panose="020B0604020202020204" pitchFamily="34" charset="0"/>
                </a:defRPr>
              </a:lvl1pPr>
              <a:lvl2pPr marL="742950" indent="-285750">
                <a:tabLst>
                  <a:tab pos="1257300" algn="l"/>
                  <a:tab pos="1600200" algn="l"/>
                  <a:tab pos="2006600" algn="l"/>
                </a:tabLst>
                <a:defRPr>
                  <a:solidFill>
                    <a:schemeClr val="tx1"/>
                  </a:solidFill>
                  <a:latin typeface="Arial" panose="020B0604020202020204" pitchFamily="34" charset="0"/>
                </a:defRPr>
              </a:lvl2pPr>
              <a:lvl3pPr marL="1143000" indent="-228600">
                <a:tabLst>
                  <a:tab pos="1257300" algn="l"/>
                  <a:tab pos="1600200" algn="l"/>
                  <a:tab pos="2006600" algn="l"/>
                </a:tabLst>
                <a:defRPr>
                  <a:solidFill>
                    <a:schemeClr val="tx1"/>
                  </a:solidFill>
                  <a:latin typeface="Arial" panose="020B0604020202020204" pitchFamily="34" charset="0"/>
                </a:defRPr>
              </a:lvl3pPr>
              <a:lvl4pPr marL="1600200" indent="-228600">
                <a:tabLst>
                  <a:tab pos="1257300" algn="l"/>
                  <a:tab pos="1600200" algn="l"/>
                  <a:tab pos="2006600" algn="l"/>
                </a:tabLst>
                <a:defRPr>
                  <a:solidFill>
                    <a:schemeClr val="tx1"/>
                  </a:solidFill>
                  <a:latin typeface="Arial" panose="020B0604020202020204" pitchFamily="34" charset="0"/>
                </a:defRPr>
              </a:lvl4pPr>
              <a:lvl5pPr marL="2057400" indent="-228600">
                <a:tabLst>
                  <a:tab pos="1257300" algn="l"/>
                  <a:tab pos="1600200" algn="l"/>
                  <a:tab pos="2006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9pPr>
            </a:lstStyle>
            <a:p>
              <a:pPr algn="ctr" eaLnBrk="1" hangingPunct="1">
                <a:lnSpc>
                  <a:spcPts val="2400"/>
                </a:lnSpc>
                <a:spcBef>
                  <a:spcPts val="1200"/>
                </a:spcBef>
                <a:buClr>
                  <a:srgbClr val="575C22"/>
                </a:buClr>
                <a:buFont typeface="Wingdings" panose="05000000000000000000" pitchFamily="2" charset="2"/>
                <a:buChar char="§"/>
              </a:pPr>
              <a:endParaRPr lang="en-US" altLang="en-US" sz="2800" b="1">
                <a:solidFill>
                  <a:srgbClr val="00486B"/>
                </a:solidFill>
              </a:endParaRPr>
            </a:p>
          </p:txBody>
        </p:sp>
        <p:cxnSp>
          <p:nvCxnSpPr>
            <p:cNvPr id="12" name="Straight Connector 22">
              <a:extLst>
                <a:ext uri="{FF2B5EF4-FFF2-40B4-BE49-F238E27FC236}">
                  <a16:creationId xmlns:a16="http://schemas.microsoft.com/office/drawing/2014/main" id="{76701895-5601-41F8-8CB1-4DA8C1EA3D98}"/>
                </a:ext>
              </a:extLst>
            </p:cNvPr>
            <p:cNvCxnSpPr>
              <a:cxnSpLocks noChangeShapeType="1"/>
            </p:cNvCxnSpPr>
            <p:nvPr/>
          </p:nvCxnSpPr>
          <p:spPr bwMode="auto">
            <a:xfrm>
              <a:off x="2548149" y="5649880"/>
              <a:ext cx="3186088" cy="49936"/>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25">
              <a:extLst>
                <a:ext uri="{FF2B5EF4-FFF2-40B4-BE49-F238E27FC236}">
                  <a16:creationId xmlns:a16="http://schemas.microsoft.com/office/drawing/2014/main" id="{16B8BD39-A654-4BC4-83C5-76B5228F81CF}"/>
                </a:ext>
              </a:extLst>
            </p:cNvPr>
            <p:cNvCxnSpPr>
              <a:cxnSpLocks noChangeShapeType="1"/>
            </p:cNvCxnSpPr>
            <p:nvPr/>
          </p:nvCxnSpPr>
          <p:spPr bwMode="auto">
            <a:xfrm>
              <a:off x="5734237" y="5674848"/>
              <a:ext cx="1231154" cy="24968"/>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29">
              <a:extLst>
                <a:ext uri="{FF2B5EF4-FFF2-40B4-BE49-F238E27FC236}">
                  <a16:creationId xmlns:a16="http://schemas.microsoft.com/office/drawing/2014/main" id="{9260581D-8B04-4C22-A156-E65D2BBCFE98}"/>
                </a:ext>
              </a:extLst>
            </p:cNvPr>
            <p:cNvCxnSpPr>
              <a:cxnSpLocks noChangeShapeType="1"/>
            </p:cNvCxnSpPr>
            <p:nvPr/>
          </p:nvCxnSpPr>
          <p:spPr bwMode="auto">
            <a:xfrm>
              <a:off x="6922246" y="5681295"/>
              <a:ext cx="1383554" cy="9376"/>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26">
              <a:extLst>
                <a:ext uri="{FF2B5EF4-FFF2-40B4-BE49-F238E27FC236}">
                  <a16:creationId xmlns:a16="http://schemas.microsoft.com/office/drawing/2014/main" id="{98455893-8AF8-4300-87E8-948815ECC0FC}"/>
                </a:ext>
              </a:extLst>
            </p:cNvPr>
            <p:cNvCxnSpPr>
              <a:cxnSpLocks noChangeShapeType="1"/>
            </p:cNvCxnSpPr>
            <p:nvPr/>
          </p:nvCxnSpPr>
          <p:spPr bwMode="auto">
            <a:xfrm flipH="1">
              <a:off x="8274844" y="4686300"/>
              <a:ext cx="30956" cy="1266996"/>
            </a:xfrm>
            <a:prstGeom prst="line">
              <a:avLst/>
            </a:prstGeom>
            <a:noFill/>
            <a:ln w="9525" algn="ctr">
              <a:solidFill>
                <a:srgbClr val="575C2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34">
              <a:extLst>
                <a:ext uri="{FF2B5EF4-FFF2-40B4-BE49-F238E27FC236}">
                  <a16:creationId xmlns:a16="http://schemas.microsoft.com/office/drawing/2014/main" id="{1CAF6510-9D77-41F7-ABB1-78A32DF7839B}"/>
                </a:ext>
              </a:extLst>
            </p:cNvPr>
            <p:cNvCxnSpPr>
              <a:cxnSpLocks noChangeShapeType="1"/>
            </p:cNvCxnSpPr>
            <p:nvPr/>
          </p:nvCxnSpPr>
          <p:spPr bwMode="auto">
            <a:xfrm>
              <a:off x="6922246" y="4832350"/>
              <a:ext cx="0" cy="1037980"/>
            </a:xfrm>
            <a:prstGeom prst="line">
              <a:avLst/>
            </a:prstGeom>
            <a:noFill/>
            <a:ln w="9525" algn="ctr">
              <a:solidFill>
                <a:srgbClr val="575C2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36">
              <a:extLst>
                <a:ext uri="{FF2B5EF4-FFF2-40B4-BE49-F238E27FC236}">
                  <a16:creationId xmlns:a16="http://schemas.microsoft.com/office/drawing/2014/main" id="{EC253F83-32C1-4416-8C3B-244282383FAA}"/>
                </a:ext>
              </a:extLst>
            </p:cNvPr>
            <p:cNvCxnSpPr>
              <a:cxnSpLocks noChangeShapeType="1"/>
            </p:cNvCxnSpPr>
            <p:nvPr/>
          </p:nvCxnSpPr>
          <p:spPr bwMode="auto">
            <a:xfrm flipH="1">
              <a:off x="5687804" y="4832350"/>
              <a:ext cx="12884" cy="1054809"/>
            </a:xfrm>
            <a:prstGeom prst="line">
              <a:avLst/>
            </a:prstGeom>
            <a:noFill/>
            <a:ln w="9525" algn="ctr">
              <a:solidFill>
                <a:srgbClr val="575C2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2">
              <a:extLst>
                <a:ext uri="{FF2B5EF4-FFF2-40B4-BE49-F238E27FC236}">
                  <a16:creationId xmlns:a16="http://schemas.microsoft.com/office/drawing/2014/main" id="{40B35CF7-1108-4A27-8F00-68AFA0ADCF65}"/>
                </a:ext>
              </a:extLst>
            </p:cNvPr>
            <p:cNvCxnSpPr>
              <a:cxnSpLocks noChangeShapeType="1"/>
            </p:cNvCxnSpPr>
            <p:nvPr/>
          </p:nvCxnSpPr>
          <p:spPr bwMode="auto">
            <a:xfrm>
              <a:off x="990600" y="5658714"/>
              <a:ext cx="1524000" cy="0"/>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8">
              <a:extLst>
                <a:ext uri="{FF2B5EF4-FFF2-40B4-BE49-F238E27FC236}">
                  <a16:creationId xmlns:a16="http://schemas.microsoft.com/office/drawing/2014/main" id="{B44A75B3-A349-4C8D-B7B6-0D0AFA2185B0}"/>
                </a:ext>
              </a:extLst>
            </p:cNvPr>
            <p:cNvSpPr txBox="1">
              <a:spLocks noChangeArrowheads="1"/>
            </p:cNvSpPr>
            <p:nvPr/>
          </p:nvSpPr>
          <p:spPr bwMode="auto">
            <a:xfrm>
              <a:off x="3317890" y="6096000"/>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Oversaturated</a:t>
              </a:r>
            </a:p>
          </p:txBody>
        </p:sp>
      </p:grpSp>
      <p:sp>
        <p:nvSpPr>
          <p:cNvPr id="20" name="Rectangle 5">
            <a:extLst>
              <a:ext uri="{FF2B5EF4-FFF2-40B4-BE49-F238E27FC236}">
                <a16:creationId xmlns:a16="http://schemas.microsoft.com/office/drawing/2014/main" id="{3EFF9B2E-4AC8-439A-A24A-D18E9580C46D}"/>
              </a:ext>
            </a:extLst>
          </p:cNvPr>
          <p:cNvSpPr>
            <a:spLocks noChangeArrowheads="1"/>
          </p:cNvSpPr>
          <p:nvPr/>
        </p:nvSpPr>
        <p:spPr bwMode="auto">
          <a:xfrm>
            <a:off x="1041971" y="2218365"/>
            <a:ext cx="1524000" cy="2819400"/>
          </a:xfrm>
          <a:prstGeom prst="rect">
            <a:avLst/>
          </a:prstGeom>
          <a:noFill/>
          <a:ln w="381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2400"/>
              </a:lnSpc>
              <a:spcBef>
                <a:spcPts val="1200"/>
              </a:spcBef>
              <a:buClr>
                <a:srgbClr val="575C22"/>
              </a:buClr>
              <a:buFont typeface="Wingdings" panose="05000000000000000000" pitchFamily="2" charset="2"/>
              <a:buChar char="§"/>
            </a:pPr>
            <a:endParaRPr lang="en-US" altLang="en-US" sz="2800" b="1">
              <a:solidFill>
                <a:srgbClr val="00486B"/>
              </a:solidFill>
            </a:endParaRPr>
          </a:p>
        </p:txBody>
      </p:sp>
    </p:spTree>
    <p:extLst>
      <p:ext uri="{BB962C8B-B14F-4D97-AF65-F5344CB8AC3E}">
        <p14:creationId xmlns:p14="http://schemas.microsoft.com/office/powerpoint/2010/main" val="2055915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Freeway Flow Types: Oversaturated</a:t>
            </a:r>
          </a:p>
        </p:txBody>
      </p:sp>
      <p:sp>
        <p:nvSpPr>
          <p:cNvPr id="3" name="Content Placeholder 2"/>
          <p:cNvSpPr>
            <a:spLocks noGrp="1"/>
          </p:cNvSpPr>
          <p:nvPr>
            <p:ph idx="1"/>
          </p:nvPr>
        </p:nvSpPr>
        <p:spPr>
          <a:xfrm>
            <a:off x="202018" y="1104634"/>
            <a:ext cx="8761227" cy="1443357"/>
          </a:xfrm>
        </p:spPr>
        <p:txBody>
          <a:bodyPr>
            <a:normAutofit/>
          </a:bodyPr>
          <a:lstStyle/>
          <a:p>
            <a:r>
              <a:rPr lang="en-US" dirty="0"/>
              <a:t>Traffic flow influenced by downstream bottleneck</a:t>
            </a:r>
          </a:p>
        </p:txBody>
      </p:sp>
      <p:grpSp>
        <p:nvGrpSpPr>
          <p:cNvPr id="21" name="Group 7">
            <a:extLst>
              <a:ext uri="{FF2B5EF4-FFF2-40B4-BE49-F238E27FC236}">
                <a16:creationId xmlns:a16="http://schemas.microsoft.com/office/drawing/2014/main" id="{A5F14606-3D79-46B5-86A4-FCE6A9D1531D}"/>
              </a:ext>
            </a:extLst>
          </p:cNvPr>
          <p:cNvGrpSpPr>
            <a:grpSpLocks/>
          </p:cNvGrpSpPr>
          <p:nvPr/>
        </p:nvGrpSpPr>
        <p:grpSpPr bwMode="auto">
          <a:xfrm>
            <a:off x="202018" y="1658052"/>
            <a:ext cx="8126412" cy="3656012"/>
            <a:chOff x="332258" y="2992070"/>
            <a:chExt cx="8125942" cy="3656381"/>
          </a:xfrm>
        </p:grpSpPr>
        <p:pic>
          <p:nvPicPr>
            <p:cNvPr id="22" name="Picture 4">
              <a:extLst>
                <a:ext uri="{FF2B5EF4-FFF2-40B4-BE49-F238E27FC236}">
                  <a16:creationId xmlns:a16="http://schemas.microsoft.com/office/drawing/2014/main" id="{EBDDD1A0-95CD-48FE-B17C-839662283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76600"/>
              <a:ext cx="7543800"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9">
              <a:extLst>
                <a:ext uri="{FF2B5EF4-FFF2-40B4-BE49-F238E27FC236}">
                  <a16:creationId xmlns:a16="http://schemas.microsoft.com/office/drawing/2014/main" id="{258E3AFD-3BA2-4953-9F0A-1680DF4DDF80}"/>
                </a:ext>
              </a:extLst>
            </p:cNvPr>
            <p:cNvSpPr txBox="1">
              <a:spLocks noChangeArrowheads="1"/>
            </p:cNvSpPr>
            <p:nvPr/>
          </p:nvSpPr>
          <p:spPr bwMode="auto">
            <a:xfrm>
              <a:off x="914400" y="6076616"/>
              <a:ext cx="1774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Undersaturated</a:t>
              </a:r>
            </a:p>
          </p:txBody>
        </p:sp>
        <p:sp>
          <p:nvSpPr>
            <p:cNvPr id="24" name="TextBox 10">
              <a:extLst>
                <a:ext uri="{FF2B5EF4-FFF2-40B4-BE49-F238E27FC236}">
                  <a16:creationId xmlns:a16="http://schemas.microsoft.com/office/drawing/2014/main" id="{ED7AA623-620F-42CF-A4E4-63D749E5C93A}"/>
                </a:ext>
              </a:extLst>
            </p:cNvPr>
            <p:cNvSpPr txBox="1">
              <a:spLocks noChangeArrowheads="1"/>
            </p:cNvSpPr>
            <p:nvPr/>
          </p:nvSpPr>
          <p:spPr bwMode="auto">
            <a:xfrm>
              <a:off x="5788555" y="5992991"/>
              <a:ext cx="1223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Queue</a:t>
              </a:r>
            </a:p>
            <a:p>
              <a:r>
                <a:rPr lang="en-US" altLang="en-US"/>
                <a:t>Discharge</a:t>
              </a:r>
            </a:p>
          </p:txBody>
        </p:sp>
        <p:sp>
          <p:nvSpPr>
            <p:cNvPr id="25" name="TextBox 11">
              <a:extLst>
                <a:ext uri="{FF2B5EF4-FFF2-40B4-BE49-F238E27FC236}">
                  <a16:creationId xmlns:a16="http://schemas.microsoft.com/office/drawing/2014/main" id="{C7323559-ED09-4793-8E78-F6DA42ADB7F0}"/>
                </a:ext>
              </a:extLst>
            </p:cNvPr>
            <p:cNvSpPr txBox="1">
              <a:spLocks noChangeArrowheads="1"/>
            </p:cNvSpPr>
            <p:nvPr/>
          </p:nvSpPr>
          <p:spPr bwMode="auto">
            <a:xfrm>
              <a:off x="7106162" y="6002120"/>
              <a:ext cx="11464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Under-</a:t>
              </a:r>
            </a:p>
            <a:p>
              <a:r>
                <a:rPr lang="en-US" altLang="en-US"/>
                <a:t>saturated</a:t>
              </a:r>
            </a:p>
          </p:txBody>
        </p:sp>
        <p:pic>
          <p:nvPicPr>
            <p:cNvPr id="26" name="Picture 12" descr="A picture containing table, mirror&#10;&#10;Description automatically generated">
              <a:extLst>
                <a:ext uri="{FF2B5EF4-FFF2-40B4-BE49-F238E27FC236}">
                  <a16:creationId xmlns:a16="http://schemas.microsoft.com/office/drawing/2014/main" id="{7B009451-7E94-4689-97F0-2E1FE33A5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170558" y="2540472"/>
              <a:ext cx="559302" cy="172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3">
              <a:extLst>
                <a:ext uri="{FF2B5EF4-FFF2-40B4-BE49-F238E27FC236}">
                  <a16:creationId xmlns:a16="http://schemas.microsoft.com/office/drawing/2014/main" id="{0935737F-E0C6-44E5-B7FA-A03C4796FA6D}"/>
                </a:ext>
              </a:extLst>
            </p:cNvPr>
            <p:cNvSpPr txBox="1">
              <a:spLocks noChangeArrowheads="1"/>
            </p:cNvSpPr>
            <p:nvPr/>
          </p:nvSpPr>
          <p:spPr bwMode="auto">
            <a:xfrm>
              <a:off x="4819267" y="2992070"/>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Bottleneck</a:t>
              </a:r>
            </a:p>
          </p:txBody>
        </p:sp>
        <p:sp>
          <p:nvSpPr>
            <p:cNvPr id="28" name="Rectangle 14">
              <a:extLst>
                <a:ext uri="{FF2B5EF4-FFF2-40B4-BE49-F238E27FC236}">
                  <a16:creationId xmlns:a16="http://schemas.microsoft.com/office/drawing/2014/main" id="{3B6AF445-EA3A-429D-BDBB-3225F7834FC1}"/>
                </a:ext>
              </a:extLst>
            </p:cNvPr>
            <p:cNvSpPr>
              <a:spLocks noChangeArrowheads="1"/>
            </p:cNvSpPr>
            <p:nvPr/>
          </p:nvSpPr>
          <p:spPr bwMode="auto">
            <a:xfrm>
              <a:off x="332258" y="5537648"/>
              <a:ext cx="7833049" cy="487108"/>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type="stealth" w="lg" len="lg"/>
                </a14:hiddenLine>
              </a:ext>
            </a:extLst>
          </p:spPr>
          <p:txBody>
            <a:bodyPr wrap="none" anchor="ctr"/>
            <a:lstStyle>
              <a:lvl1pPr marL="228600" indent="-228600">
                <a:tabLst>
                  <a:tab pos="1257300" algn="l"/>
                  <a:tab pos="1600200" algn="l"/>
                  <a:tab pos="2006600" algn="l"/>
                </a:tabLst>
                <a:defRPr>
                  <a:solidFill>
                    <a:schemeClr val="tx1"/>
                  </a:solidFill>
                  <a:latin typeface="Arial" panose="020B0604020202020204" pitchFamily="34" charset="0"/>
                </a:defRPr>
              </a:lvl1pPr>
              <a:lvl2pPr marL="742950" indent="-285750">
                <a:tabLst>
                  <a:tab pos="1257300" algn="l"/>
                  <a:tab pos="1600200" algn="l"/>
                  <a:tab pos="2006600" algn="l"/>
                </a:tabLst>
                <a:defRPr>
                  <a:solidFill>
                    <a:schemeClr val="tx1"/>
                  </a:solidFill>
                  <a:latin typeface="Arial" panose="020B0604020202020204" pitchFamily="34" charset="0"/>
                </a:defRPr>
              </a:lvl2pPr>
              <a:lvl3pPr marL="1143000" indent="-228600">
                <a:tabLst>
                  <a:tab pos="1257300" algn="l"/>
                  <a:tab pos="1600200" algn="l"/>
                  <a:tab pos="2006600" algn="l"/>
                </a:tabLst>
                <a:defRPr>
                  <a:solidFill>
                    <a:schemeClr val="tx1"/>
                  </a:solidFill>
                  <a:latin typeface="Arial" panose="020B0604020202020204" pitchFamily="34" charset="0"/>
                </a:defRPr>
              </a:lvl3pPr>
              <a:lvl4pPr marL="1600200" indent="-228600">
                <a:tabLst>
                  <a:tab pos="1257300" algn="l"/>
                  <a:tab pos="1600200" algn="l"/>
                  <a:tab pos="2006600" algn="l"/>
                </a:tabLst>
                <a:defRPr>
                  <a:solidFill>
                    <a:schemeClr val="tx1"/>
                  </a:solidFill>
                  <a:latin typeface="Arial" panose="020B0604020202020204" pitchFamily="34" charset="0"/>
                </a:defRPr>
              </a:lvl4pPr>
              <a:lvl5pPr marL="2057400" indent="-228600">
                <a:tabLst>
                  <a:tab pos="1257300" algn="l"/>
                  <a:tab pos="1600200" algn="l"/>
                  <a:tab pos="2006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9pPr>
            </a:lstStyle>
            <a:p>
              <a:pPr algn="ctr" eaLnBrk="1" hangingPunct="1">
                <a:lnSpc>
                  <a:spcPts val="2400"/>
                </a:lnSpc>
                <a:spcBef>
                  <a:spcPts val="1200"/>
                </a:spcBef>
                <a:buClr>
                  <a:srgbClr val="575C22"/>
                </a:buClr>
                <a:buFont typeface="Wingdings" panose="05000000000000000000" pitchFamily="2" charset="2"/>
                <a:buChar char="§"/>
              </a:pPr>
              <a:endParaRPr lang="en-US" altLang="en-US" sz="2800" b="1">
                <a:solidFill>
                  <a:srgbClr val="00486B"/>
                </a:solidFill>
              </a:endParaRPr>
            </a:p>
          </p:txBody>
        </p:sp>
        <p:cxnSp>
          <p:nvCxnSpPr>
            <p:cNvPr id="29" name="Straight Connector 15">
              <a:extLst>
                <a:ext uri="{FF2B5EF4-FFF2-40B4-BE49-F238E27FC236}">
                  <a16:creationId xmlns:a16="http://schemas.microsoft.com/office/drawing/2014/main" id="{5DE23206-EB3B-42A0-B0D4-E547E6D58A88}"/>
                </a:ext>
              </a:extLst>
            </p:cNvPr>
            <p:cNvCxnSpPr>
              <a:cxnSpLocks noChangeShapeType="1"/>
            </p:cNvCxnSpPr>
            <p:nvPr/>
          </p:nvCxnSpPr>
          <p:spPr bwMode="auto">
            <a:xfrm>
              <a:off x="2548149" y="5649880"/>
              <a:ext cx="3186088" cy="49936"/>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16">
              <a:extLst>
                <a:ext uri="{FF2B5EF4-FFF2-40B4-BE49-F238E27FC236}">
                  <a16:creationId xmlns:a16="http://schemas.microsoft.com/office/drawing/2014/main" id="{124B5822-FF22-4684-A274-26F2D202A37C}"/>
                </a:ext>
              </a:extLst>
            </p:cNvPr>
            <p:cNvCxnSpPr>
              <a:cxnSpLocks noChangeShapeType="1"/>
            </p:cNvCxnSpPr>
            <p:nvPr/>
          </p:nvCxnSpPr>
          <p:spPr bwMode="auto">
            <a:xfrm>
              <a:off x="5734237" y="5674848"/>
              <a:ext cx="1231154" cy="24968"/>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17">
              <a:extLst>
                <a:ext uri="{FF2B5EF4-FFF2-40B4-BE49-F238E27FC236}">
                  <a16:creationId xmlns:a16="http://schemas.microsoft.com/office/drawing/2014/main" id="{818C3018-5324-41CF-AFD1-1B45752B25FE}"/>
                </a:ext>
              </a:extLst>
            </p:cNvPr>
            <p:cNvCxnSpPr>
              <a:cxnSpLocks noChangeShapeType="1"/>
            </p:cNvCxnSpPr>
            <p:nvPr/>
          </p:nvCxnSpPr>
          <p:spPr bwMode="auto">
            <a:xfrm>
              <a:off x="6922246" y="5681295"/>
              <a:ext cx="1383554" cy="9376"/>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18">
              <a:extLst>
                <a:ext uri="{FF2B5EF4-FFF2-40B4-BE49-F238E27FC236}">
                  <a16:creationId xmlns:a16="http://schemas.microsoft.com/office/drawing/2014/main" id="{517DE7A3-A572-466B-9BA7-1869056D66B0}"/>
                </a:ext>
              </a:extLst>
            </p:cNvPr>
            <p:cNvCxnSpPr>
              <a:cxnSpLocks noChangeShapeType="1"/>
            </p:cNvCxnSpPr>
            <p:nvPr/>
          </p:nvCxnSpPr>
          <p:spPr bwMode="auto">
            <a:xfrm flipH="1">
              <a:off x="8274844" y="4686300"/>
              <a:ext cx="30956" cy="1266996"/>
            </a:xfrm>
            <a:prstGeom prst="line">
              <a:avLst/>
            </a:prstGeom>
            <a:noFill/>
            <a:ln w="9525" algn="ctr">
              <a:solidFill>
                <a:srgbClr val="575C2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19">
              <a:extLst>
                <a:ext uri="{FF2B5EF4-FFF2-40B4-BE49-F238E27FC236}">
                  <a16:creationId xmlns:a16="http://schemas.microsoft.com/office/drawing/2014/main" id="{BD803E66-4703-4F2A-9E30-3BC76CCEA797}"/>
                </a:ext>
              </a:extLst>
            </p:cNvPr>
            <p:cNvCxnSpPr>
              <a:cxnSpLocks noChangeShapeType="1"/>
            </p:cNvCxnSpPr>
            <p:nvPr/>
          </p:nvCxnSpPr>
          <p:spPr bwMode="auto">
            <a:xfrm>
              <a:off x="6922246" y="4832350"/>
              <a:ext cx="0" cy="1037980"/>
            </a:xfrm>
            <a:prstGeom prst="line">
              <a:avLst/>
            </a:prstGeom>
            <a:noFill/>
            <a:ln w="9525" algn="ctr">
              <a:solidFill>
                <a:srgbClr val="575C2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20">
              <a:extLst>
                <a:ext uri="{FF2B5EF4-FFF2-40B4-BE49-F238E27FC236}">
                  <a16:creationId xmlns:a16="http://schemas.microsoft.com/office/drawing/2014/main" id="{5882F05B-4057-4E1D-B25A-7EEE8A1E826F}"/>
                </a:ext>
              </a:extLst>
            </p:cNvPr>
            <p:cNvCxnSpPr>
              <a:cxnSpLocks noChangeShapeType="1"/>
            </p:cNvCxnSpPr>
            <p:nvPr/>
          </p:nvCxnSpPr>
          <p:spPr bwMode="auto">
            <a:xfrm flipH="1">
              <a:off x="5687804" y="4832350"/>
              <a:ext cx="12884" cy="1054809"/>
            </a:xfrm>
            <a:prstGeom prst="line">
              <a:avLst/>
            </a:prstGeom>
            <a:noFill/>
            <a:ln w="9525" algn="ctr">
              <a:solidFill>
                <a:srgbClr val="575C2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21">
              <a:extLst>
                <a:ext uri="{FF2B5EF4-FFF2-40B4-BE49-F238E27FC236}">
                  <a16:creationId xmlns:a16="http://schemas.microsoft.com/office/drawing/2014/main" id="{36A0319C-4084-4135-8F74-71FA60FD85D0}"/>
                </a:ext>
              </a:extLst>
            </p:cNvPr>
            <p:cNvCxnSpPr>
              <a:cxnSpLocks noChangeShapeType="1"/>
            </p:cNvCxnSpPr>
            <p:nvPr/>
          </p:nvCxnSpPr>
          <p:spPr bwMode="auto">
            <a:xfrm>
              <a:off x="990600" y="5658714"/>
              <a:ext cx="1524000" cy="0"/>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22">
              <a:extLst>
                <a:ext uri="{FF2B5EF4-FFF2-40B4-BE49-F238E27FC236}">
                  <a16:creationId xmlns:a16="http://schemas.microsoft.com/office/drawing/2014/main" id="{4FE3DF7C-31DC-48FE-A46E-C1E8AF726949}"/>
                </a:ext>
              </a:extLst>
            </p:cNvPr>
            <p:cNvSpPr txBox="1">
              <a:spLocks noChangeArrowheads="1"/>
            </p:cNvSpPr>
            <p:nvPr/>
          </p:nvSpPr>
          <p:spPr bwMode="auto">
            <a:xfrm>
              <a:off x="3317890" y="6096000"/>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Oversaturated</a:t>
              </a:r>
            </a:p>
          </p:txBody>
        </p:sp>
      </p:grpSp>
      <p:sp>
        <p:nvSpPr>
          <p:cNvPr id="38" name="Rectangle 6">
            <a:extLst>
              <a:ext uri="{FF2B5EF4-FFF2-40B4-BE49-F238E27FC236}">
                <a16:creationId xmlns:a16="http://schemas.microsoft.com/office/drawing/2014/main" id="{A496D6FE-69B5-4F97-B35B-62517CC9F972}"/>
              </a:ext>
            </a:extLst>
          </p:cNvPr>
          <p:cNvSpPr>
            <a:spLocks noChangeArrowheads="1"/>
          </p:cNvSpPr>
          <p:nvPr/>
        </p:nvSpPr>
        <p:spPr bwMode="auto">
          <a:xfrm>
            <a:off x="2384830" y="1942214"/>
            <a:ext cx="3200400" cy="2819400"/>
          </a:xfrm>
          <a:prstGeom prst="rect">
            <a:avLst/>
          </a:prstGeom>
          <a:noFill/>
          <a:ln w="381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2400"/>
              </a:lnSpc>
              <a:spcBef>
                <a:spcPts val="1200"/>
              </a:spcBef>
              <a:buClr>
                <a:srgbClr val="575C22"/>
              </a:buClr>
              <a:buFont typeface="Wingdings" panose="05000000000000000000" pitchFamily="2" charset="2"/>
              <a:buChar char="§"/>
            </a:pPr>
            <a:endParaRPr lang="en-US" altLang="en-US" sz="2800" b="1">
              <a:solidFill>
                <a:srgbClr val="00486B"/>
              </a:solidFill>
            </a:endParaRPr>
          </a:p>
        </p:txBody>
      </p:sp>
    </p:spTree>
    <p:extLst>
      <p:ext uri="{BB962C8B-B14F-4D97-AF65-F5344CB8AC3E}">
        <p14:creationId xmlns:p14="http://schemas.microsoft.com/office/powerpoint/2010/main" val="62593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Freeway Flow Types: Queue Discharge</a:t>
            </a:r>
          </a:p>
        </p:txBody>
      </p:sp>
      <p:grpSp>
        <p:nvGrpSpPr>
          <p:cNvPr id="37" name="Group 7">
            <a:extLst>
              <a:ext uri="{FF2B5EF4-FFF2-40B4-BE49-F238E27FC236}">
                <a16:creationId xmlns:a16="http://schemas.microsoft.com/office/drawing/2014/main" id="{D877BD33-E32F-4C2B-92E0-2FBF0F4B25C1}"/>
              </a:ext>
            </a:extLst>
          </p:cNvPr>
          <p:cNvGrpSpPr>
            <a:grpSpLocks/>
          </p:cNvGrpSpPr>
          <p:nvPr/>
        </p:nvGrpSpPr>
        <p:grpSpPr bwMode="auto">
          <a:xfrm>
            <a:off x="275804" y="2031381"/>
            <a:ext cx="8126412" cy="3656012"/>
            <a:chOff x="332258" y="2992070"/>
            <a:chExt cx="8125942" cy="3656381"/>
          </a:xfrm>
        </p:grpSpPr>
        <p:pic>
          <p:nvPicPr>
            <p:cNvPr id="39" name="Picture 4">
              <a:extLst>
                <a:ext uri="{FF2B5EF4-FFF2-40B4-BE49-F238E27FC236}">
                  <a16:creationId xmlns:a16="http://schemas.microsoft.com/office/drawing/2014/main" id="{DA21B4F2-D718-452A-B5E5-2C7295918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76600"/>
              <a:ext cx="7543800"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9">
              <a:extLst>
                <a:ext uri="{FF2B5EF4-FFF2-40B4-BE49-F238E27FC236}">
                  <a16:creationId xmlns:a16="http://schemas.microsoft.com/office/drawing/2014/main" id="{BAE7C0C1-E5C7-4A77-B4B3-4AE65A9D4487}"/>
                </a:ext>
              </a:extLst>
            </p:cNvPr>
            <p:cNvSpPr txBox="1">
              <a:spLocks noChangeArrowheads="1"/>
            </p:cNvSpPr>
            <p:nvPr/>
          </p:nvSpPr>
          <p:spPr bwMode="auto">
            <a:xfrm>
              <a:off x="914400" y="6076616"/>
              <a:ext cx="1774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Undersaturated</a:t>
              </a:r>
            </a:p>
          </p:txBody>
        </p:sp>
        <p:sp>
          <p:nvSpPr>
            <p:cNvPr id="41" name="TextBox 10">
              <a:extLst>
                <a:ext uri="{FF2B5EF4-FFF2-40B4-BE49-F238E27FC236}">
                  <a16:creationId xmlns:a16="http://schemas.microsoft.com/office/drawing/2014/main" id="{0E828DEB-FF7B-435B-839B-7C6AA3D274B9}"/>
                </a:ext>
              </a:extLst>
            </p:cNvPr>
            <p:cNvSpPr txBox="1">
              <a:spLocks noChangeArrowheads="1"/>
            </p:cNvSpPr>
            <p:nvPr/>
          </p:nvSpPr>
          <p:spPr bwMode="auto">
            <a:xfrm>
              <a:off x="5788555" y="5992991"/>
              <a:ext cx="1223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Queue</a:t>
              </a:r>
            </a:p>
            <a:p>
              <a:r>
                <a:rPr lang="en-US" altLang="en-US"/>
                <a:t>Discharge</a:t>
              </a:r>
            </a:p>
          </p:txBody>
        </p:sp>
        <p:sp>
          <p:nvSpPr>
            <p:cNvPr id="42" name="TextBox 11">
              <a:extLst>
                <a:ext uri="{FF2B5EF4-FFF2-40B4-BE49-F238E27FC236}">
                  <a16:creationId xmlns:a16="http://schemas.microsoft.com/office/drawing/2014/main" id="{2D6D8297-68F2-4352-A774-C63B0C6C7AE7}"/>
                </a:ext>
              </a:extLst>
            </p:cNvPr>
            <p:cNvSpPr txBox="1">
              <a:spLocks noChangeArrowheads="1"/>
            </p:cNvSpPr>
            <p:nvPr/>
          </p:nvSpPr>
          <p:spPr bwMode="auto">
            <a:xfrm>
              <a:off x="7106162" y="6002120"/>
              <a:ext cx="11464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Under-</a:t>
              </a:r>
            </a:p>
            <a:p>
              <a:r>
                <a:rPr lang="en-US" altLang="en-US"/>
                <a:t>saturated</a:t>
              </a:r>
            </a:p>
          </p:txBody>
        </p:sp>
        <p:pic>
          <p:nvPicPr>
            <p:cNvPr id="43" name="Picture 12" descr="A picture containing table, mirror&#10;&#10;Description automatically generated">
              <a:extLst>
                <a:ext uri="{FF2B5EF4-FFF2-40B4-BE49-F238E27FC236}">
                  <a16:creationId xmlns:a16="http://schemas.microsoft.com/office/drawing/2014/main" id="{AC99F6E0-75A7-48EB-A2F8-30ECFF91E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170558" y="2540472"/>
              <a:ext cx="559302" cy="172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13">
              <a:extLst>
                <a:ext uri="{FF2B5EF4-FFF2-40B4-BE49-F238E27FC236}">
                  <a16:creationId xmlns:a16="http://schemas.microsoft.com/office/drawing/2014/main" id="{AEBCDEE1-4810-4500-87FF-1CC52210037D}"/>
                </a:ext>
              </a:extLst>
            </p:cNvPr>
            <p:cNvSpPr txBox="1">
              <a:spLocks noChangeArrowheads="1"/>
            </p:cNvSpPr>
            <p:nvPr/>
          </p:nvSpPr>
          <p:spPr bwMode="auto">
            <a:xfrm>
              <a:off x="4819267" y="2992070"/>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Bottleneck</a:t>
              </a:r>
            </a:p>
          </p:txBody>
        </p:sp>
        <p:sp>
          <p:nvSpPr>
            <p:cNvPr id="45" name="Rectangle 14">
              <a:extLst>
                <a:ext uri="{FF2B5EF4-FFF2-40B4-BE49-F238E27FC236}">
                  <a16:creationId xmlns:a16="http://schemas.microsoft.com/office/drawing/2014/main" id="{46FBB4C8-7EEF-443C-A3CF-725D412C28A6}"/>
                </a:ext>
              </a:extLst>
            </p:cNvPr>
            <p:cNvSpPr>
              <a:spLocks noChangeArrowheads="1"/>
            </p:cNvSpPr>
            <p:nvPr/>
          </p:nvSpPr>
          <p:spPr bwMode="auto">
            <a:xfrm>
              <a:off x="332258" y="5537648"/>
              <a:ext cx="7833049" cy="487108"/>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type="stealth" w="lg" len="lg"/>
                </a14:hiddenLine>
              </a:ext>
            </a:extLst>
          </p:spPr>
          <p:txBody>
            <a:bodyPr wrap="none" anchor="ctr"/>
            <a:lstStyle>
              <a:lvl1pPr marL="228600" indent="-228600">
                <a:tabLst>
                  <a:tab pos="1257300" algn="l"/>
                  <a:tab pos="1600200" algn="l"/>
                  <a:tab pos="2006600" algn="l"/>
                </a:tabLst>
                <a:defRPr>
                  <a:solidFill>
                    <a:schemeClr val="tx1"/>
                  </a:solidFill>
                  <a:latin typeface="Arial" panose="020B0604020202020204" pitchFamily="34" charset="0"/>
                </a:defRPr>
              </a:lvl1pPr>
              <a:lvl2pPr marL="742950" indent="-285750">
                <a:tabLst>
                  <a:tab pos="1257300" algn="l"/>
                  <a:tab pos="1600200" algn="l"/>
                  <a:tab pos="2006600" algn="l"/>
                </a:tabLst>
                <a:defRPr>
                  <a:solidFill>
                    <a:schemeClr val="tx1"/>
                  </a:solidFill>
                  <a:latin typeface="Arial" panose="020B0604020202020204" pitchFamily="34" charset="0"/>
                </a:defRPr>
              </a:lvl2pPr>
              <a:lvl3pPr marL="1143000" indent="-228600">
                <a:tabLst>
                  <a:tab pos="1257300" algn="l"/>
                  <a:tab pos="1600200" algn="l"/>
                  <a:tab pos="2006600" algn="l"/>
                </a:tabLst>
                <a:defRPr>
                  <a:solidFill>
                    <a:schemeClr val="tx1"/>
                  </a:solidFill>
                  <a:latin typeface="Arial" panose="020B0604020202020204" pitchFamily="34" charset="0"/>
                </a:defRPr>
              </a:lvl3pPr>
              <a:lvl4pPr marL="1600200" indent="-228600">
                <a:tabLst>
                  <a:tab pos="1257300" algn="l"/>
                  <a:tab pos="1600200" algn="l"/>
                  <a:tab pos="2006600" algn="l"/>
                </a:tabLst>
                <a:defRPr>
                  <a:solidFill>
                    <a:schemeClr val="tx1"/>
                  </a:solidFill>
                  <a:latin typeface="Arial" panose="020B0604020202020204" pitchFamily="34" charset="0"/>
                </a:defRPr>
              </a:lvl4pPr>
              <a:lvl5pPr marL="2057400" indent="-228600">
                <a:tabLst>
                  <a:tab pos="1257300" algn="l"/>
                  <a:tab pos="1600200" algn="l"/>
                  <a:tab pos="2006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257300" algn="l"/>
                  <a:tab pos="1600200" algn="l"/>
                  <a:tab pos="2006600" algn="l"/>
                </a:tabLst>
                <a:defRPr>
                  <a:solidFill>
                    <a:schemeClr val="tx1"/>
                  </a:solidFill>
                  <a:latin typeface="Arial" panose="020B0604020202020204" pitchFamily="34" charset="0"/>
                </a:defRPr>
              </a:lvl9pPr>
            </a:lstStyle>
            <a:p>
              <a:pPr algn="ctr" eaLnBrk="1" hangingPunct="1">
                <a:lnSpc>
                  <a:spcPts val="2400"/>
                </a:lnSpc>
                <a:spcBef>
                  <a:spcPts val="1200"/>
                </a:spcBef>
                <a:buClr>
                  <a:srgbClr val="575C22"/>
                </a:buClr>
                <a:buFont typeface="Wingdings" panose="05000000000000000000" pitchFamily="2" charset="2"/>
                <a:buChar char="§"/>
              </a:pPr>
              <a:endParaRPr lang="en-US" altLang="en-US" sz="2800" b="1">
                <a:solidFill>
                  <a:srgbClr val="00486B"/>
                </a:solidFill>
              </a:endParaRPr>
            </a:p>
          </p:txBody>
        </p:sp>
        <p:cxnSp>
          <p:nvCxnSpPr>
            <p:cNvPr id="46" name="Straight Connector 15">
              <a:extLst>
                <a:ext uri="{FF2B5EF4-FFF2-40B4-BE49-F238E27FC236}">
                  <a16:creationId xmlns:a16="http://schemas.microsoft.com/office/drawing/2014/main" id="{E4545A05-0A05-4696-A459-2C0FA4F231B7}"/>
                </a:ext>
              </a:extLst>
            </p:cNvPr>
            <p:cNvCxnSpPr>
              <a:cxnSpLocks noChangeShapeType="1"/>
            </p:cNvCxnSpPr>
            <p:nvPr/>
          </p:nvCxnSpPr>
          <p:spPr bwMode="auto">
            <a:xfrm>
              <a:off x="2548149" y="5649880"/>
              <a:ext cx="3186088" cy="49936"/>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16">
              <a:extLst>
                <a:ext uri="{FF2B5EF4-FFF2-40B4-BE49-F238E27FC236}">
                  <a16:creationId xmlns:a16="http://schemas.microsoft.com/office/drawing/2014/main" id="{CC5B2F84-5A1F-4E66-B764-85E48312EF14}"/>
                </a:ext>
              </a:extLst>
            </p:cNvPr>
            <p:cNvCxnSpPr>
              <a:cxnSpLocks noChangeShapeType="1"/>
            </p:cNvCxnSpPr>
            <p:nvPr/>
          </p:nvCxnSpPr>
          <p:spPr bwMode="auto">
            <a:xfrm>
              <a:off x="5734237" y="5674848"/>
              <a:ext cx="1231154" cy="24968"/>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17">
              <a:extLst>
                <a:ext uri="{FF2B5EF4-FFF2-40B4-BE49-F238E27FC236}">
                  <a16:creationId xmlns:a16="http://schemas.microsoft.com/office/drawing/2014/main" id="{0E17C6FF-207E-4C61-9653-12568A79457D}"/>
                </a:ext>
              </a:extLst>
            </p:cNvPr>
            <p:cNvCxnSpPr>
              <a:cxnSpLocks noChangeShapeType="1"/>
            </p:cNvCxnSpPr>
            <p:nvPr/>
          </p:nvCxnSpPr>
          <p:spPr bwMode="auto">
            <a:xfrm>
              <a:off x="6922246" y="5681295"/>
              <a:ext cx="1383554" cy="9376"/>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18">
              <a:extLst>
                <a:ext uri="{FF2B5EF4-FFF2-40B4-BE49-F238E27FC236}">
                  <a16:creationId xmlns:a16="http://schemas.microsoft.com/office/drawing/2014/main" id="{7C077B11-D410-4FB0-AC68-83693A38A326}"/>
                </a:ext>
              </a:extLst>
            </p:cNvPr>
            <p:cNvCxnSpPr>
              <a:cxnSpLocks noChangeShapeType="1"/>
            </p:cNvCxnSpPr>
            <p:nvPr/>
          </p:nvCxnSpPr>
          <p:spPr bwMode="auto">
            <a:xfrm flipH="1">
              <a:off x="8274844" y="4686300"/>
              <a:ext cx="30956" cy="1266996"/>
            </a:xfrm>
            <a:prstGeom prst="line">
              <a:avLst/>
            </a:prstGeom>
            <a:noFill/>
            <a:ln w="9525" algn="ctr">
              <a:solidFill>
                <a:srgbClr val="575C2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19">
              <a:extLst>
                <a:ext uri="{FF2B5EF4-FFF2-40B4-BE49-F238E27FC236}">
                  <a16:creationId xmlns:a16="http://schemas.microsoft.com/office/drawing/2014/main" id="{2A03765B-DCD2-4ABF-9521-A657575BACC9}"/>
                </a:ext>
              </a:extLst>
            </p:cNvPr>
            <p:cNvCxnSpPr>
              <a:cxnSpLocks noChangeShapeType="1"/>
            </p:cNvCxnSpPr>
            <p:nvPr/>
          </p:nvCxnSpPr>
          <p:spPr bwMode="auto">
            <a:xfrm>
              <a:off x="6922246" y="4832350"/>
              <a:ext cx="0" cy="1037980"/>
            </a:xfrm>
            <a:prstGeom prst="line">
              <a:avLst/>
            </a:prstGeom>
            <a:noFill/>
            <a:ln w="9525" algn="ctr">
              <a:solidFill>
                <a:srgbClr val="575C2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20">
              <a:extLst>
                <a:ext uri="{FF2B5EF4-FFF2-40B4-BE49-F238E27FC236}">
                  <a16:creationId xmlns:a16="http://schemas.microsoft.com/office/drawing/2014/main" id="{EEB5E360-3F5B-4998-AED4-5231BE676B3D}"/>
                </a:ext>
              </a:extLst>
            </p:cNvPr>
            <p:cNvCxnSpPr>
              <a:cxnSpLocks noChangeShapeType="1"/>
            </p:cNvCxnSpPr>
            <p:nvPr/>
          </p:nvCxnSpPr>
          <p:spPr bwMode="auto">
            <a:xfrm flipH="1">
              <a:off x="5687804" y="4832350"/>
              <a:ext cx="12884" cy="1054809"/>
            </a:xfrm>
            <a:prstGeom prst="line">
              <a:avLst/>
            </a:prstGeom>
            <a:noFill/>
            <a:ln w="9525" algn="ctr">
              <a:solidFill>
                <a:srgbClr val="575C2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21">
              <a:extLst>
                <a:ext uri="{FF2B5EF4-FFF2-40B4-BE49-F238E27FC236}">
                  <a16:creationId xmlns:a16="http://schemas.microsoft.com/office/drawing/2014/main" id="{03A29889-0973-4814-B55B-27E4BBDA0DBE}"/>
                </a:ext>
              </a:extLst>
            </p:cNvPr>
            <p:cNvCxnSpPr>
              <a:cxnSpLocks noChangeShapeType="1"/>
            </p:cNvCxnSpPr>
            <p:nvPr/>
          </p:nvCxnSpPr>
          <p:spPr bwMode="auto">
            <a:xfrm>
              <a:off x="990600" y="5658714"/>
              <a:ext cx="1524000" cy="0"/>
            </a:xfrm>
            <a:prstGeom prst="line">
              <a:avLst/>
            </a:prstGeom>
            <a:noFill/>
            <a:ln w="38100" algn="ctr">
              <a:solidFill>
                <a:srgbClr val="575C22"/>
              </a:solidFill>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TextBox 22">
              <a:extLst>
                <a:ext uri="{FF2B5EF4-FFF2-40B4-BE49-F238E27FC236}">
                  <a16:creationId xmlns:a16="http://schemas.microsoft.com/office/drawing/2014/main" id="{80678531-551D-4844-93CE-180BDAD906F3}"/>
                </a:ext>
              </a:extLst>
            </p:cNvPr>
            <p:cNvSpPr txBox="1">
              <a:spLocks noChangeArrowheads="1"/>
            </p:cNvSpPr>
            <p:nvPr/>
          </p:nvSpPr>
          <p:spPr bwMode="auto">
            <a:xfrm>
              <a:off x="3317890" y="6096000"/>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Oversaturated</a:t>
              </a:r>
            </a:p>
          </p:txBody>
        </p:sp>
      </p:grpSp>
      <p:sp>
        <p:nvSpPr>
          <p:cNvPr id="54" name="Rectangle 6">
            <a:extLst>
              <a:ext uri="{FF2B5EF4-FFF2-40B4-BE49-F238E27FC236}">
                <a16:creationId xmlns:a16="http://schemas.microsoft.com/office/drawing/2014/main" id="{1C8CF9BF-A691-4619-A130-E07DECCD55DF}"/>
              </a:ext>
            </a:extLst>
          </p:cNvPr>
          <p:cNvSpPr>
            <a:spLocks noChangeArrowheads="1"/>
          </p:cNvSpPr>
          <p:nvPr/>
        </p:nvSpPr>
        <p:spPr bwMode="auto">
          <a:xfrm flipH="1">
            <a:off x="5659016" y="2315543"/>
            <a:ext cx="1219200" cy="2819400"/>
          </a:xfrm>
          <a:prstGeom prst="rect">
            <a:avLst/>
          </a:prstGeom>
          <a:noFill/>
          <a:ln w="381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2400"/>
              </a:lnSpc>
              <a:spcBef>
                <a:spcPts val="1200"/>
              </a:spcBef>
              <a:buClr>
                <a:srgbClr val="575C22"/>
              </a:buClr>
              <a:buFont typeface="Wingdings" panose="05000000000000000000" pitchFamily="2" charset="2"/>
              <a:buChar char="§"/>
            </a:pPr>
            <a:endParaRPr lang="en-US" altLang="en-US" sz="2800" b="1">
              <a:solidFill>
                <a:srgbClr val="00486B"/>
              </a:solidFill>
            </a:endParaRPr>
          </a:p>
        </p:txBody>
      </p:sp>
      <p:sp>
        <p:nvSpPr>
          <p:cNvPr id="3" name="Content Placeholder 2"/>
          <p:cNvSpPr>
            <a:spLocks noGrp="1"/>
          </p:cNvSpPr>
          <p:nvPr>
            <p:ph idx="1"/>
          </p:nvPr>
        </p:nvSpPr>
        <p:spPr>
          <a:xfrm>
            <a:off x="202018" y="1104634"/>
            <a:ext cx="8761227" cy="1443357"/>
          </a:xfrm>
        </p:spPr>
        <p:txBody>
          <a:bodyPr>
            <a:normAutofit/>
          </a:bodyPr>
          <a:lstStyle/>
          <a:p>
            <a:r>
              <a:rPr lang="en-US" spc="-50" dirty="0"/>
              <a:t>Traffic flow that has just passed through a bottleneck </a:t>
            </a:r>
            <a:r>
              <a:rPr lang="en-US" dirty="0"/>
              <a:t>and is accelerating back to the freeway’s FFS</a:t>
            </a:r>
          </a:p>
        </p:txBody>
      </p:sp>
    </p:spTree>
    <p:extLst>
      <p:ext uri="{BB962C8B-B14F-4D97-AF65-F5344CB8AC3E}">
        <p14:creationId xmlns:p14="http://schemas.microsoft.com/office/powerpoint/2010/main" val="2902770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Determining FFS from Sensor Data</a:t>
            </a:r>
          </a:p>
        </p:txBody>
      </p:sp>
      <p:sp>
        <p:nvSpPr>
          <p:cNvPr id="3" name="Content Placeholder 2"/>
          <p:cNvSpPr>
            <a:spLocks noGrp="1"/>
          </p:cNvSpPr>
          <p:nvPr>
            <p:ph idx="1"/>
          </p:nvPr>
        </p:nvSpPr>
        <p:spPr>
          <a:xfrm>
            <a:off x="202018" y="1104634"/>
            <a:ext cx="8761227" cy="2614611"/>
          </a:xfrm>
        </p:spPr>
        <p:txBody>
          <a:bodyPr>
            <a:normAutofit fontScale="92500"/>
          </a:bodyPr>
          <a:lstStyle/>
          <a:p>
            <a:r>
              <a:rPr lang="en-US" dirty="0"/>
              <a:t>Average speed when volumes are less than 500 </a:t>
            </a:r>
            <a:r>
              <a:rPr lang="en-US" dirty="0" err="1"/>
              <a:t>veh</a:t>
            </a:r>
            <a:r>
              <a:rPr lang="en-US" dirty="0"/>
              <a:t>/h</a:t>
            </a:r>
          </a:p>
          <a:p>
            <a:r>
              <a:rPr lang="en-US" dirty="0"/>
              <a:t>Speeds sometimes can be unusually low at very low volumes</a:t>
            </a:r>
          </a:p>
          <a:p>
            <a:pPr lvl="1"/>
            <a:r>
              <a:rPr lang="en-US" dirty="0"/>
              <a:t>For example, trucks dominate traffic during late-night hours</a:t>
            </a:r>
          </a:p>
          <a:p>
            <a:pPr lvl="1"/>
            <a:r>
              <a:rPr lang="en-US" dirty="0"/>
              <a:t>FFS for these sites can be calculated as speed limit + 5 mph</a:t>
            </a:r>
          </a:p>
        </p:txBody>
      </p:sp>
      <p:pic>
        <p:nvPicPr>
          <p:cNvPr id="4" name="Content Placeholder 3">
            <a:extLst>
              <a:ext uri="{FF2B5EF4-FFF2-40B4-BE49-F238E27FC236}">
                <a16:creationId xmlns:a16="http://schemas.microsoft.com/office/drawing/2014/main" id="{D9EC6194-1C2B-4ED1-B1EE-AA97C860E7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4091" b="2708"/>
          <a:stretch>
            <a:fillRect/>
          </a:stretch>
        </p:blipFill>
        <p:spPr>
          <a:xfrm>
            <a:off x="1638729" y="3341895"/>
            <a:ext cx="5008652" cy="2300463"/>
          </a:xfrm>
          <a:prstGeom prst="rect">
            <a:avLst/>
          </a:prstGeom>
        </p:spPr>
      </p:pic>
      <p:cxnSp>
        <p:nvCxnSpPr>
          <p:cNvPr id="6" name="Straight Connector 5">
            <a:extLst>
              <a:ext uri="{FF2B5EF4-FFF2-40B4-BE49-F238E27FC236}">
                <a16:creationId xmlns:a16="http://schemas.microsoft.com/office/drawing/2014/main" id="{55CDEED3-D7D2-45CC-B8B9-51A94135372A}"/>
              </a:ext>
            </a:extLst>
          </p:cNvPr>
          <p:cNvCxnSpPr/>
          <p:nvPr/>
        </p:nvCxnSpPr>
        <p:spPr>
          <a:xfrm>
            <a:off x="2260315" y="3667874"/>
            <a:ext cx="72946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70F4CCE-2C1B-4F3A-AE50-1CEDB8565086}"/>
              </a:ext>
            </a:extLst>
          </p:cNvPr>
          <p:cNvSpPr txBox="1"/>
          <p:nvPr/>
        </p:nvSpPr>
        <p:spPr>
          <a:xfrm>
            <a:off x="217317" y="3483208"/>
            <a:ext cx="1732205" cy="369332"/>
          </a:xfrm>
          <a:prstGeom prst="rect">
            <a:avLst/>
          </a:prstGeom>
          <a:noFill/>
        </p:spPr>
        <p:txBody>
          <a:bodyPr wrap="none" rtlCol="0">
            <a:spAutoFit/>
          </a:bodyPr>
          <a:lstStyle/>
          <a:p>
            <a:r>
              <a:rPr lang="en-US" dirty="0">
                <a:solidFill>
                  <a:srgbClr val="FF0000"/>
                </a:solidFill>
              </a:rPr>
              <a:t>Average speed</a:t>
            </a:r>
          </a:p>
        </p:txBody>
      </p:sp>
      <p:sp>
        <p:nvSpPr>
          <p:cNvPr id="8" name="TextBox 7">
            <a:extLst>
              <a:ext uri="{FF2B5EF4-FFF2-40B4-BE49-F238E27FC236}">
                <a16:creationId xmlns:a16="http://schemas.microsoft.com/office/drawing/2014/main" id="{17A60993-B7D2-44A7-85ED-46902CB547B2}"/>
              </a:ext>
            </a:extLst>
          </p:cNvPr>
          <p:cNvSpPr txBox="1"/>
          <p:nvPr/>
        </p:nvSpPr>
        <p:spPr>
          <a:xfrm>
            <a:off x="202018" y="3970510"/>
            <a:ext cx="1300356" cy="523220"/>
          </a:xfrm>
          <a:prstGeom prst="rect">
            <a:avLst/>
          </a:prstGeom>
          <a:noFill/>
        </p:spPr>
        <p:txBody>
          <a:bodyPr wrap="none" rtlCol="0">
            <a:spAutoFit/>
          </a:bodyPr>
          <a:lstStyle/>
          <a:p>
            <a:r>
              <a:rPr lang="en-US" sz="1400" dirty="0">
                <a:solidFill>
                  <a:srgbClr val="FF0000"/>
                </a:solidFill>
              </a:rPr>
              <a:t>Possible truck</a:t>
            </a:r>
            <a:br>
              <a:rPr lang="en-US" sz="1400" dirty="0">
                <a:solidFill>
                  <a:srgbClr val="FF0000"/>
                </a:solidFill>
              </a:rPr>
            </a:br>
            <a:r>
              <a:rPr lang="en-US" sz="1400" dirty="0">
                <a:solidFill>
                  <a:srgbClr val="FF0000"/>
                </a:solidFill>
              </a:rPr>
              <a:t>effects</a:t>
            </a:r>
          </a:p>
        </p:txBody>
      </p:sp>
      <p:cxnSp>
        <p:nvCxnSpPr>
          <p:cNvPr id="10" name="Straight Arrow Connector 9">
            <a:extLst>
              <a:ext uri="{FF2B5EF4-FFF2-40B4-BE49-F238E27FC236}">
                <a16:creationId xmlns:a16="http://schemas.microsoft.com/office/drawing/2014/main" id="{B46B5532-ACCD-4892-AE74-D0AED62FF0B1}"/>
              </a:ext>
            </a:extLst>
          </p:cNvPr>
          <p:cNvCxnSpPr>
            <a:cxnSpLocks/>
            <a:stCxn id="8" idx="3"/>
          </p:cNvCxnSpPr>
          <p:nvPr/>
        </p:nvCxnSpPr>
        <p:spPr>
          <a:xfrm flipV="1">
            <a:off x="1502374" y="3860558"/>
            <a:ext cx="757941" cy="3715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368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Determining Capacity from Sensor Data (1)</a:t>
            </a:r>
          </a:p>
        </p:txBody>
      </p:sp>
      <p:sp>
        <p:nvSpPr>
          <p:cNvPr id="3" name="Content Placeholder 2"/>
          <p:cNvSpPr>
            <a:spLocks noGrp="1"/>
          </p:cNvSpPr>
          <p:nvPr>
            <p:ph idx="1"/>
          </p:nvPr>
        </p:nvSpPr>
        <p:spPr>
          <a:xfrm>
            <a:off x="202018" y="1104634"/>
            <a:ext cx="8761227" cy="4418980"/>
          </a:xfrm>
        </p:spPr>
        <p:txBody>
          <a:bodyPr>
            <a:normAutofit/>
          </a:bodyPr>
          <a:lstStyle/>
          <a:p>
            <a:r>
              <a:rPr lang="en-US" dirty="0"/>
              <a:t>Observed throughput at a bottleneck varies from day to day</a:t>
            </a:r>
          </a:p>
          <a:p>
            <a:r>
              <a:rPr lang="en-US" dirty="0"/>
              <a:t>Identify breakdown events and recoveries</a:t>
            </a:r>
          </a:p>
          <a:p>
            <a:pPr lvl="1"/>
            <a:r>
              <a:rPr lang="en-US" dirty="0"/>
              <a:t>Breakdown: speed drops</a:t>
            </a:r>
            <a:br>
              <a:rPr lang="en-US" dirty="0"/>
            </a:br>
            <a:r>
              <a:rPr lang="en-US" dirty="0"/>
              <a:t>below 75% of FFS</a:t>
            </a:r>
          </a:p>
          <a:p>
            <a:pPr lvl="1"/>
            <a:r>
              <a:rPr lang="en-US" dirty="0"/>
              <a:t>Recovery: speed climbs</a:t>
            </a:r>
            <a:br>
              <a:rPr lang="en-US" dirty="0"/>
            </a:br>
            <a:r>
              <a:rPr lang="en-US" dirty="0"/>
              <a:t>above 90% of FFS</a:t>
            </a:r>
          </a:p>
        </p:txBody>
      </p:sp>
      <p:pic>
        <p:nvPicPr>
          <p:cNvPr id="4" name="Picture 3" descr="Chart, line chart&#10;&#10;Description automatically generated">
            <a:extLst>
              <a:ext uri="{FF2B5EF4-FFF2-40B4-BE49-F238E27FC236}">
                <a16:creationId xmlns:a16="http://schemas.microsoft.com/office/drawing/2014/main" id="{C4272E00-0F5D-4540-818D-A2C0CC840F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63776" y="2524992"/>
            <a:ext cx="4791025" cy="2998622"/>
          </a:xfrm>
          <a:prstGeom prst="rect">
            <a:avLst/>
          </a:prstGeom>
          <a:noFill/>
          <a:ln>
            <a:noFill/>
          </a:ln>
        </p:spPr>
      </p:pic>
      <p:sp>
        <p:nvSpPr>
          <p:cNvPr id="6" name="TextBox 5">
            <a:extLst>
              <a:ext uri="{FF2B5EF4-FFF2-40B4-BE49-F238E27FC236}">
                <a16:creationId xmlns:a16="http://schemas.microsoft.com/office/drawing/2014/main" id="{1FAC187D-6AC7-47E9-946E-F544176490AF}"/>
              </a:ext>
            </a:extLst>
          </p:cNvPr>
          <p:cNvSpPr txBox="1"/>
          <p:nvPr/>
        </p:nvSpPr>
        <p:spPr>
          <a:xfrm>
            <a:off x="4582631" y="5306416"/>
            <a:ext cx="1338828" cy="369332"/>
          </a:xfrm>
          <a:prstGeom prst="rect">
            <a:avLst/>
          </a:prstGeom>
          <a:noFill/>
        </p:spPr>
        <p:txBody>
          <a:bodyPr wrap="none" rtlCol="0">
            <a:spAutoFit/>
          </a:bodyPr>
          <a:lstStyle/>
          <a:p>
            <a:r>
              <a:rPr lang="en-US" dirty="0">
                <a:solidFill>
                  <a:srgbClr val="FF0000"/>
                </a:solidFill>
              </a:rPr>
              <a:t>Breakdown</a:t>
            </a:r>
          </a:p>
        </p:txBody>
      </p:sp>
      <p:sp>
        <p:nvSpPr>
          <p:cNvPr id="7" name="TextBox 6">
            <a:extLst>
              <a:ext uri="{FF2B5EF4-FFF2-40B4-BE49-F238E27FC236}">
                <a16:creationId xmlns:a16="http://schemas.microsoft.com/office/drawing/2014/main" id="{81104944-B00B-443D-8BA6-9E3E0EA453CC}"/>
              </a:ext>
            </a:extLst>
          </p:cNvPr>
          <p:cNvSpPr txBox="1"/>
          <p:nvPr/>
        </p:nvSpPr>
        <p:spPr>
          <a:xfrm>
            <a:off x="7603154" y="2079593"/>
            <a:ext cx="1159292" cy="369332"/>
          </a:xfrm>
          <a:prstGeom prst="rect">
            <a:avLst/>
          </a:prstGeom>
          <a:noFill/>
        </p:spPr>
        <p:txBody>
          <a:bodyPr wrap="none" rtlCol="0">
            <a:spAutoFit/>
          </a:bodyPr>
          <a:lstStyle/>
          <a:p>
            <a:r>
              <a:rPr lang="en-US" dirty="0">
                <a:solidFill>
                  <a:srgbClr val="FF0000"/>
                </a:solidFill>
              </a:rPr>
              <a:t>Recovery</a:t>
            </a:r>
          </a:p>
        </p:txBody>
      </p:sp>
      <p:cxnSp>
        <p:nvCxnSpPr>
          <p:cNvPr id="8" name="Straight Arrow Connector 7">
            <a:extLst>
              <a:ext uri="{FF2B5EF4-FFF2-40B4-BE49-F238E27FC236}">
                <a16:creationId xmlns:a16="http://schemas.microsoft.com/office/drawing/2014/main" id="{03B49F18-C115-4674-BB93-D1AC1992A2B3}"/>
              </a:ext>
            </a:extLst>
          </p:cNvPr>
          <p:cNvCxnSpPr>
            <a:cxnSpLocks/>
          </p:cNvCxnSpPr>
          <p:nvPr/>
        </p:nvCxnSpPr>
        <p:spPr>
          <a:xfrm flipV="1">
            <a:off x="5921459" y="4610366"/>
            <a:ext cx="737829" cy="8818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DCB404-7EB8-413C-9AF6-A84FE79A685F}"/>
              </a:ext>
            </a:extLst>
          </p:cNvPr>
          <p:cNvCxnSpPr>
            <a:cxnSpLocks/>
          </p:cNvCxnSpPr>
          <p:nvPr/>
        </p:nvCxnSpPr>
        <p:spPr>
          <a:xfrm>
            <a:off x="8170089" y="2486959"/>
            <a:ext cx="275268" cy="4822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87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Determining Capacity from Sensor Data (2)</a:t>
            </a:r>
          </a:p>
        </p:txBody>
      </p:sp>
      <p:sp>
        <p:nvSpPr>
          <p:cNvPr id="3" name="Content Placeholder 2"/>
          <p:cNvSpPr>
            <a:spLocks noGrp="1"/>
          </p:cNvSpPr>
          <p:nvPr>
            <p:ph idx="1"/>
          </p:nvPr>
        </p:nvSpPr>
        <p:spPr>
          <a:xfrm>
            <a:off x="202018" y="1104634"/>
            <a:ext cx="8761227" cy="4418980"/>
          </a:xfrm>
        </p:spPr>
        <p:txBody>
          <a:bodyPr>
            <a:normAutofit/>
          </a:bodyPr>
          <a:lstStyle/>
          <a:p>
            <a:r>
              <a:rPr lang="en-US" dirty="0"/>
              <a:t>Uncongested flow rates put into bins of 100 </a:t>
            </a:r>
            <a:r>
              <a:rPr lang="en-US" dirty="0" err="1"/>
              <a:t>veh</a:t>
            </a:r>
            <a:r>
              <a:rPr lang="en-US" dirty="0"/>
              <a:t>/h/ln</a:t>
            </a:r>
          </a:p>
          <a:p>
            <a:r>
              <a:rPr lang="en-US" dirty="0"/>
              <a:t>Pre-breakdown flows put into bins of 100 </a:t>
            </a:r>
            <a:r>
              <a:rPr lang="en-US" dirty="0" err="1"/>
              <a:t>veh</a:t>
            </a:r>
            <a:r>
              <a:rPr lang="en-US" dirty="0"/>
              <a:t>/h/ln</a:t>
            </a:r>
          </a:p>
          <a:p>
            <a:r>
              <a:rPr lang="en-US" dirty="0"/>
              <a:t>Average flow rate calculated for each bin</a:t>
            </a:r>
          </a:p>
        </p:txBody>
      </p:sp>
      <p:pic>
        <p:nvPicPr>
          <p:cNvPr id="4" name="Picture 3" descr="Chart, line chart&#10;&#10;Description automatically generated">
            <a:extLst>
              <a:ext uri="{FF2B5EF4-FFF2-40B4-BE49-F238E27FC236}">
                <a16:creationId xmlns:a16="http://schemas.microsoft.com/office/drawing/2014/main" id="{C4272E00-0F5D-4540-818D-A2C0CC840F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63776" y="2524992"/>
            <a:ext cx="4791025" cy="2998622"/>
          </a:xfrm>
          <a:prstGeom prst="rect">
            <a:avLst/>
          </a:prstGeom>
          <a:noFill/>
          <a:ln>
            <a:noFill/>
          </a:ln>
        </p:spPr>
      </p:pic>
      <p:sp>
        <p:nvSpPr>
          <p:cNvPr id="6" name="TextBox 5">
            <a:extLst>
              <a:ext uri="{FF2B5EF4-FFF2-40B4-BE49-F238E27FC236}">
                <a16:creationId xmlns:a16="http://schemas.microsoft.com/office/drawing/2014/main" id="{1FAC187D-6AC7-47E9-946E-F544176490AF}"/>
              </a:ext>
            </a:extLst>
          </p:cNvPr>
          <p:cNvSpPr txBox="1"/>
          <p:nvPr/>
        </p:nvSpPr>
        <p:spPr>
          <a:xfrm>
            <a:off x="4582631" y="5306416"/>
            <a:ext cx="1338828" cy="369332"/>
          </a:xfrm>
          <a:prstGeom prst="rect">
            <a:avLst/>
          </a:prstGeom>
          <a:noFill/>
        </p:spPr>
        <p:txBody>
          <a:bodyPr wrap="none" rtlCol="0">
            <a:spAutoFit/>
          </a:bodyPr>
          <a:lstStyle/>
          <a:p>
            <a:r>
              <a:rPr lang="en-US" dirty="0">
                <a:solidFill>
                  <a:srgbClr val="FF0000"/>
                </a:solidFill>
              </a:rPr>
              <a:t>Breakdown</a:t>
            </a:r>
          </a:p>
        </p:txBody>
      </p:sp>
      <p:sp>
        <p:nvSpPr>
          <p:cNvPr id="7" name="TextBox 6">
            <a:extLst>
              <a:ext uri="{FF2B5EF4-FFF2-40B4-BE49-F238E27FC236}">
                <a16:creationId xmlns:a16="http://schemas.microsoft.com/office/drawing/2014/main" id="{81104944-B00B-443D-8BA6-9E3E0EA453CC}"/>
              </a:ext>
            </a:extLst>
          </p:cNvPr>
          <p:cNvSpPr txBox="1"/>
          <p:nvPr/>
        </p:nvSpPr>
        <p:spPr>
          <a:xfrm>
            <a:off x="7603154" y="2079593"/>
            <a:ext cx="1159292" cy="369332"/>
          </a:xfrm>
          <a:prstGeom prst="rect">
            <a:avLst/>
          </a:prstGeom>
          <a:noFill/>
        </p:spPr>
        <p:txBody>
          <a:bodyPr wrap="none" rtlCol="0">
            <a:spAutoFit/>
          </a:bodyPr>
          <a:lstStyle/>
          <a:p>
            <a:r>
              <a:rPr lang="en-US" dirty="0">
                <a:solidFill>
                  <a:srgbClr val="FF0000"/>
                </a:solidFill>
              </a:rPr>
              <a:t>Recovery</a:t>
            </a:r>
          </a:p>
        </p:txBody>
      </p:sp>
      <p:cxnSp>
        <p:nvCxnSpPr>
          <p:cNvPr id="8" name="Straight Arrow Connector 7">
            <a:extLst>
              <a:ext uri="{FF2B5EF4-FFF2-40B4-BE49-F238E27FC236}">
                <a16:creationId xmlns:a16="http://schemas.microsoft.com/office/drawing/2014/main" id="{03B49F18-C115-4674-BB93-D1AC1992A2B3}"/>
              </a:ext>
            </a:extLst>
          </p:cNvPr>
          <p:cNvCxnSpPr>
            <a:cxnSpLocks/>
          </p:cNvCxnSpPr>
          <p:nvPr/>
        </p:nvCxnSpPr>
        <p:spPr>
          <a:xfrm flipV="1">
            <a:off x="5921459" y="4610366"/>
            <a:ext cx="737829" cy="8818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DCB404-7EB8-413C-9AF6-A84FE79A685F}"/>
              </a:ext>
            </a:extLst>
          </p:cNvPr>
          <p:cNvCxnSpPr>
            <a:cxnSpLocks/>
          </p:cNvCxnSpPr>
          <p:nvPr/>
        </p:nvCxnSpPr>
        <p:spPr>
          <a:xfrm>
            <a:off x="8170089" y="2486959"/>
            <a:ext cx="275268" cy="4822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9C08106-546C-4E0B-991E-88A450C9FDD9}"/>
              </a:ext>
            </a:extLst>
          </p:cNvPr>
          <p:cNvSpPr txBox="1"/>
          <p:nvPr/>
        </p:nvSpPr>
        <p:spPr>
          <a:xfrm>
            <a:off x="1669408" y="4762500"/>
            <a:ext cx="2685351" cy="369332"/>
          </a:xfrm>
          <a:prstGeom prst="rect">
            <a:avLst/>
          </a:prstGeom>
          <a:noFill/>
        </p:spPr>
        <p:txBody>
          <a:bodyPr wrap="none" rtlCol="0">
            <a:spAutoFit/>
          </a:bodyPr>
          <a:lstStyle/>
          <a:p>
            <a:r>
              <a:rPr lang="en-US" dirty="0">
                <a:solidFill>
                  <a:srgbClr val="FF0000"/>
                </a:solidFill>
              </a:rPr>
              <a:t>Pre-breakdown flow rate</a:t>
            </a:r>
          </a:p>
        </p:txBody>
      </p:sp>
      <p:cxnSp>
        <p:nvCxnSpPr>
          <p:cNvPr id="15" name="Straight Arrow Connector 14">
            <a:extLst>
              <a:ext uri="{FF2B5EF4-FFF2-40B4-BE49-F238E27FC236}">
                <a16:creationId xmlns:a16="http://schemas.microsoft.com/office/drawing/2014/main" id="{073705CC-2998-479D-BEF5-D7E3105D4D09}"/>
              </a:ext>
            </a:extLst>
          </p:cNvPr>
          <p:cNvCxnSpPr>
            <a:cxnSpLocks/>
            <a:stCxn id="14" idx="3"/>
          </p:cNvCxnSpPr>
          <p:nvPr/>
        </p:nvCxnSpPr>
        <p:spPr>
          <a:xfrm flipV="1">
            <a:off x="4354759" y="3908718"/>
            <a:ext cx="2169331" cy="1038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B494F8A-049D-4C14-BFCA-9FCA389A465B}"/>
              </a:ext>
            </a:extLst>
          </p:cNvPr>
          <p:cNvSpPr txBox="1"/>
          <p:nvPr/>
        </p:nvSpPr>
        <p:spPr>
          <a:xfrm>
            <a:off x="1224019" y="4241034"/>
            <a:ext cx="2595582" cy="369332"/>
          </a:xfrm>
          <a:prstGeom prst="rect">
            <a:avLst/>
          </a:prstGeom>
          <a:noFill/>
        </p:spPr>
        <p:txBody>
          <a:bodyPr wrap="none" rtlCol="0">
            <a:spAutoFit/>
          </a:bodyPr>
          <a:lstStyle/>
          <a:p>
            <a:r>
              <a:rPr lang="en-US" dirty="0">
                <a:solidFill>
                  <a:srgbClr val="FF0000"/>
                </a:solidFill>
              </a:rPr>
              <a:t>Uncongested flow rates</a:t>
            </a:r>
          </a:p>
        </p:txBody>
      </p:sp>
      <p:sp>
        <p:nvSpPr>
          <p:cNvPr id="19" name="Right Brace 18">
            <a:extLst>
              <a:ext uri="{FF2B5EF4-FFF2-40B4-BE49-F238E27FC236}">
                <a16:creationId xmlns:a16="http://schemas.microsoft.com/office/drawing/2014/main" id="{07984B57-487C-4D5B-8297-5E43C7708F11}"/>
              </a:ext>
            </a:extLst>
          </p:cNvPr>
          <p:cNvSpPr/>
          <p:nvPr/>
        </p:nvSpPr>
        <p:spPr>
          <a:xfrm rot="5400000">
            <a:off x="5453441" y="3002458"/>
            <a:ext cx="333044" cy="147947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8349A8A-46C1-4410-991B-7C3D3AB9B65F}"/>
              </a:ext>
            </a:extLst>
          </p:cNvPr>
          <p:cNvCxnSpPr>
            <a:cxnSpLocks/>
          </p:cNvCxnSpPr>
          <p:nvPr/>
        </p:nvCxnSpPr>
        <p:spPr>
          <a:xfrm flipV="1">
            <a:off x="3750066" y="3924621"/>
            <a:ext cx="1756958" cy="5033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052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Determining Capacity from Sensor Data (3)</a:t>
            </a:r>
          </a:p>
        </p:txBody>
      </p:sp>
      <p:sp>
        <p:nvSpPr>
          <p:cNvPr id="3" name="Content Placeholder 2"/>
          <p:cNvSpPr>
            <a:spLocks noGrp="1"/>
          </p:cNvSpPr>
          <p:nvPr>
            <p:ph idx="1"/>
          </p:nvPr>
        </p:nvSpPr>
        <p:spPr>
          <a:xfrm>
            <a:off x="202018" y="1104634"/>
            <a:ext cx="8761227" cy="4418980"/>
          </a:xfrm>
        </p:spPr>
        <p:txBody>
          <a:bodyPr>
            <a:normAutofit/>
          </a:bodyPr>
          <a:lstStyle/>
          <a:p>
            <a:r>
              <a:rPr lang="en-US" dirty="0"/>
              <a:t>Calculate breakdown probability for each bin</a:t>
            </a:r>
          </a:p>
          <a:p>
            <a:pPr lvl="1"/>
            <a:r>
              <a:rPr lang="en-US" dirty="0"/>
              <a:t>Count of pre-breakdown events / count of uncongested events</a:t>
            </a:r>
          </a:p>
          <a:p>
            <a:r>
              <a:rPr lang="en-US" dirty="0"/>
              <a:t>Weibull distribution parameters </a:t>
            </a:r>
            <a:r>
              <a:rPr lang="el-GR" dirty="0"/>
              <a:t>α</a:t>
            </a:r>
            <a:r>
              <a:rPr lang="da-DK" dirty="0"/>
              <a:t> and </a:t>
            </a:r>
            <a:r>
              <a:rPr lang="el-GR" dirty="0"/>
              <a:t>β</a:t>
            </a:r>
            <a:r>
              <a:rPr lang="da-DK" dirty="0"/>
              <a:t> </a:t>
            </a:r>
            <a:r>
              <a:rPr lang="en-US" dirty="0"/>
              <a:t>estimated from average flow rates and breakdown probability, for bins with &gt;1,000 </a:t>
            </a:r>
            <a:r>
              <a:rPr lang="en-US" dirty="0" err="1"/>
              <a:t>veh</a:t>
            </a:r>
            <a:r>
              <a:rPr lang="en-US" dirty="0"/>
              <a:t>/h</a:t>
            </a:r>
          </a:p>
          <a:p>
            <a:r>
              <a:rPr lang="en-US" dirty="0"/>
              <a:t> </a:t>
            </a:r>
          </a:p>
          <a:p>
            <a:pPr lvl="1"/>
            <a:r>
              <a:rPr lang="en-US" dirty="0"/>
              <a:t>λ = acceptance rate of breakdown</a:t>
            </a:r>
            <a:br>
              <a:rPr lang="en-US" dirty="0"/>
            </a:br>
            <a:r>
              <a:rPr lang="en-US" dirty="0"/>
              <a:t>(HCM recommends 15%)</a:t>
            </a:r>
          </a:p>
          <a:p>
            <a:pPr marL="0" indent="0">
              <a:buNone/>
            </a:pP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6721479-1B0E-42D8-A029-EDF19C64CC88}"/>
                  </a:ext>
                </a:extLst>
              </p:cNvPr>
              <p:cNvSpPr txBox="1"/>
              <p:nvPr/>
            </p:nvSpPr>
            <p:spPr>
              <a:xfrm>
                <a:off x="87331" y="3783425"/>
                <a:ext cx="4042881" cy="4415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𝐶𝑎𝑝𝑎𝑐𝑖𝑡𝑦</m:t>
                      </m:r>
                      <m:r>
                        <a:rPr lang="en-US" i="0">
                          <a:latin typeface="Cambria Math" panose="02040503050406030204" pitchFamily="18" charset="0"/>
                        </a:rPr>
                        <m:t>=</m:t>
                      </m:r>
                      <m:r>
                        <a:rPr lang="en-US" i="1">
                          <a:latin typeface="Cambria Math" panose="02040503050406030204" pitchFamily="18" charset="0"/>
                        </a:rPr>
                        <m:t>𝛼</m:t>
                      </m:r>
                      <m:r>
                        <a:rPr lang="en-US" i="0">
                          <a:latin typeface="Cambria Math" panose="02040503050406030204" pitchFamily="18" charset="0"/>
                        </a:rPr>
                        <m:t>∗</m:t>
                      </m:r>
                      <m:rad>
                        <m:radPr>
                          <m:ctrlPr>
                            <a:rPr lang="en-US" i="1">
                              <a:solidFill>
                                <a:srgbClr val="836967"/>
                              </a:solidFill>
                              <a:latin typeface="Cambria Math" panose="02040503050406030204" pitchFamily="18" charset="0"/>
                            </a:rPr>
                          </m:ctrlPr>
                        </m:radPr>
                        <m:deg>
                          <m:r>
                            <a:rPr lang="en-US" i="1">
                              <a:latin typeface="Cambria Math" panose="02040503050406030204" pitchFamily="18" charset="0"/>
                            </a:rPr>
                            <m:t>𝛽</m:t>
                          </m:r>
                        </m:deg>
                        <m:e>
                          <m:r>
                            <a:rPr lang="en-US" i="0">
                              <a:latin typeface="Cambria Math" panose="02040503050406030204" pitchFamily="18" charset="0"/>
                            </a:rPr>
                            <m:t>−</m:t>
                          </m:r>
                          <m:func>
                            <m:funcPr>
                              <m:ctrlPr>
                                <a:rPr lang="en-US" i="1">
                                  <a:latin typeface="Cambria Math" panose="02040503050406030204" pitchFamily="18" charset="0"/>
                                </a:rPr>
                              </m:ctrlPr>
                            </m:funcPr>
                            <m:fName>
                              <m:r>
                                <m:rPr>
                                  <m:sty m:val="p"/>
                                </m:rPr>
                                <a:rPr lang="en-US" i="0">
                                  <a:latin typeface="Cambria Math" panose="02040503050406030204" pitchFamily="18" charset="0"/>
                                </a:rPr>
                                <m:t>ln</m:t>
                              </m:r>
                            </m:fName>
                            <m:e>
                              <m:d>
                                <m:dPr>
                                  <m:ctrlPr>
                                    <a:rPr lang="en-US" i="1">
                                      <a:solidFill>
                                        <a:srgbClr val="836967"/>
                                      </a:solidFill>
                                      <a:latin typeface="Cambria Math" panose="02040503050406030204" pitchFamily="18" charset="0"/>
                                    </a:rPr>
                                  </m:ctrlPr>
                                </m:dPr>
                                <m:e>
                                  <m:r>
                                    <a:rPr lang="en-US" i="0">
                                      <a:latin typeface="Cambria Math" panose="02040503050406030204" pitchFamily="18" charset="0"/>
                                    </a:rPr>
                                    <m:t>1−</m:t>
                                  </m:r>
                                  <m:r>
                                    <a:rPr lang="en-US" i="1">
                                      <a:latin typeface="Cambria Math" panose="02040503050406030204" pitchFamily="18" charset="0"/>
                                    </a:rPr>
                                    <m:t>𝜆</m:t>
                                  </m:r>
                                </m:e>
                              </m:d>
                            </m:e>
                          </m:func>
                        </m:e>
                      </m:rad>
                    </m:oMath>
                  </m:oMathPara>
                </a14:m>
                <a:endParaRPr lang="en-US" dirty="0"/>
              </a:p>
            </p:txBody>
          </p:sp>
        </mc:Choice>
        <mc:Fallback xmlns="">
          <p:sp>
            <p:nvSpPr>
              <p:cNvPr id="16" name="TextBox 15">
                <a:extLst>
                  <a:ext uri="{FF2B5EF4-FFF2-40B4-BE49-F238E27FC236}">
                    <a16:creationId xmlns:a16="http://schemas.microsoft.com/office/drawing/2014/main" id="{06721479-1B0E-42D8-A029-EDF19C64CC88}"/>
                  </a:ext>
                </a:extLst>
              </p:cNvPr>
              <p:cNvSpPr txBox="1">
                <a:spLocks noRot="1" noChangeAspect="1" noMove="1" noResize="1" noEditPoints="1" noAdjustHandles="1" noChangeArrowheads="1" noChangeShapeType="1" noTextEdit="1"/>
              </p:cNvSpPr>
              <p:nvPr/>
            </p:nvSpPr>
            <p:spPr>
              <a:xfrm>
                <a:off x="87331" y="3783425"/>
                <a:ext cx="4042881" cy="441531"/>
              </a:xfrm>
              <a:prstGeom prst="rect">
                <a:avLst/>
              </a:prstGeom>
              <a:blipFill>
                <a:blip r:embed="rId2"/>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360009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244DF8-8224-4568-BD37-C1BFA4CB080F}"/>
              </a:ext>
            </a:extLst>
          </p:cNvPr>
          <p:cNvPicPr>
            <a:picLocks noChangeAspect="1"/>
          </p:cNvPicPr>
          <p:nvPr/>
        </p:nvPicPr>
        <p:blipFill rotWithShape="1">
          <a:blip r:embed="rId2">
            <a:alphaModFix amt="35000"/>
          </a:blip>
          <a:srcRect t="16925" b="14839"/>
          <a:stretch/>
        </p:blipFill>
        <p:spPr>
          <a:xfrm>
            <a:off x="375122" y="804291"/>
            <a:ext cx="8212931" cy="4203213"/>
          </a:xfrm>
          <a:prstGeom prst="rect">
            <a:avLst/>
          </a:prstGeom>
        </p:spPr>
      </p:pic>
      <p:sp>
        <p:nvSpPr>
          <p:cNvPr id="33" name="Rectangle 32"/>
          <p:cNvSpPr/>
          <p:nvPr/>
        </p:nvSpPr>
        <p:spPr>
          <a:xfrm>
            <a:off x="0" y="0"/>
            <a:ext cx="9144000" cy="914400"/>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34" name="Straight Connector 33"/>
          <p:cNvCxnSpPr/>
          <p:nvPr/>
        </p:nvCxnSpPr>
        <p:spPr>
          <a:xfrm>
            <a:off x="0" y="7074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Date Placeholder 3"/>
          <p:cNvSpPr txBox="1">
            <a:spLocks/>
          </p:cNvSpPr>
          <p:nvPr/>
        </p:nvSpPr>
        <p:spPr>
          <a:xfrm>
            <a:off x="6832212" y="555360"/>
            <a:ext cx="1695127" cy="304271"/>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DATE </a:t>
            </a:r>
            <a:r>
              <a:rPr lang="en-US" sz="1200" b="1" dirty="0"/>
              <a:t>7/22/2022</a:t>
            </a:r>
          </a:p>
        </p:txBody>
      </p:sp>
      <p:sp>
        <p:nvSpPr>
          <p:cNvPr id="37" name="Title 1"/>
          <p:cNvSpPr txBox="1">
            <a:spLocks/>
          </p:cNvSpPr>
          <p:nvPr/>
        </p:nvSpPr>
        <p:spPr>
          <a:xfrm>
            <a:off x="452807" y="3151682"/>
            <a:ext cx="7772400" cy="1225021"/>
          </a:xfrm>
          <a:prstGeom prst="rect">
            <a:avLst/>
          </a:prstGeom>
        </p:spPr>
        <p:txBody>
          <a:bodyPr anchor="b">
            <a:noAutofit/>
          </a:bodyPr>
          <a:lstStyle>
            <a:lvl1pPr algn="l" defTabSz="914400" rtl="0" eaLnBrk="1" latinLnBrk="0" hangingPunct="1">
              <a:spcBef>
                <a:spcPct val="0"/>
              </a:spcBef>
              <a:buNone/>
              <a:defRPr sz="4400" b="1" kern="1200" cap="all" baseline="0">
                <a:solidFill>
                  <a:schemeClr val="bg2"/>
                </a:solidFill>
                <a:effectLst>
                  <a:outerShdw blurRad="38100" dist="38100" dir="2700000" algn="tl">
                    <a:srgbClr val="000000">
                      <a:alpha val="43137"/>
                    </a:srgbClr>
                  </a:outerShdw>
                </a:effectLst>
                <a:latin typeface="Arial Black" panose="020B0A04020102020204" pitchFamily="34" charset="0"/>
                <a:ea typeface="+mj-ea"/>
                <a:cs typeface="+mj-cs"/>
              </a:defRPr>
            </a:lvl1pPr>
          </a:lstStyle>
          <a:p>
            <a:pPr>
              <a:lnSpc>
                <a:spcPts val="4400"/>
              </a:lnSpc>
            </a:pPr>
            <a:r>
              <a:rPr lang="en-US" dirty="0"/>
              <a:t>NCHRP 07-26:</a:t>
            </a:r>
            <a:br>
              <a:rPr lang="en-US" dirty="0"/>
            </a:br>
            <a:r>
              <a:rPr lang="en-US" dirty="0"/>
              <a:t>NEW HCM </a:t>
            </a:r>
          </a:p>
          <a:p>
            <a:pPr>
              <a:lnSpc>
                <a:spcPts val="4400"/>
              </a:lnSpc>
            </a:pPr>
            <a:r>
              <a:rPr lang="en-US" dirty="0"/>
              <a:t>MERGE, Diverge </a:t>
            </a:r>
          </a:p>
          <a:p>
            <a:pPr>
              <a:lnSpc>
                <a:spcPts val="4400"/>
              </a:lnSpc>
            </a:pPr>
            <a:r>
              <a:rPr lang="en-US" dirty="0"/>
              <a:t>&amp; WEAVING Methods</a:t>
            </a:r>
            <a:br>
              <a:rPr lang="en-US" dirty="0"/>
            </a:br>
            <a:endParaRPr lang="en-US" dirty="0"/>
          </a:p>
        </p:txBody>
      </p:sp>
      <p:sp>
        <p:nvSpPr>
          <p:cNvPr id="38" name="Rectangle 37"/>
          <p:cNvSpPr/>
          <p:nvPr/>
        </p:nvSpPr>
        <p:spPr>
          <a:xfrm>
            <a:off x="7711424" y="7756565"/>
            <a:ext cx="4235252" cy="243587"/>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9" name="Freeform 20"/>
          <p:cNvSpPr>
            <a:spLocks/>
          </p:cNvSpPr>
          <p:nvPr/>
        </p:nvSpPr>
        <p:spPr bwMode="auto">
          <a:xfrm>
            <a:off x="5188624" y="5073799"/>
            <a:ext cx="3974671" cy="673100"/>
          </a:xfrm>
          <a:custGeom>
            <a:avLst/>
            <a:gdLst>
              <a:gd name="T0" fmla="*/ 3562 w 3562"/>
              <a:gd name="T1" fmla="*/ 424 h 424"/>
              <a:gd name="T2" fmla="*/ 3562 w 3562"/>
              <a:gd name="T3" fmla="*/ 0 h 424"/>
              <a:gd name="T4" fmla="*/ 178 w 3562"/>
              <a:gd name="T5" fmla="*/ 0 h 424"/>
              <a:gd name="T6" fmla="*/ 0 w 3562"/>
              <a:gd name="T7" fmla="*/ 424 h 424"/>
              <a:gd name="T8" fmla="*/ 3562 w 3562"/>
              <a:gd name="T9" fmla="*/ 424 h 424"/>
              <a:gd name="connsiteX0" fmla="*/ 10000 w 10162"/>
              <a:gd name="connsiteY0" fmla="*/ 10000 h 11358"/>
              <a:gd name="connsiteX1" fmla="*/ 10000 w 10162"/>
              <a:gd name="connsiteY1" fmla="*/ 0 h 11358"/>
              <a:gd name="connsiteX2" fmla="*/ 500 w 10162"/>
              <a:gd name="connsiteY2" fmla="*/ 0 h 11358"/>
              <a:gd name="connsiteX3" fmla="*/ 0 w 10162"/>
              <a:gd name="connsiteY3" fmla="*/ 10000 h 11358"/>
              <a:gd name="connsiteX4" fmla="*/ 10162 w 10162"/>
              <a:gd name="connsiteY4" fmla="*/ 11358 h 11358"/>
              <a:gd name="connsiteX0" fmla="*/ 10000 w 10000"/>
              <a:gd name="connsiteY0" fmla="*/ 10000 h 10000"/>
              <a:gd name="connsiteX1" fmla="*/ 10000 w 10000"/>
              <a:gd name="connsiteY1" fmla="*/ 0 h 10000"/>
              <a:gd name="connsiteX2" fmla="*/ 500 w 10000"/>
              <a:gd name="connsiteY2" fmla="*/ 0 h 10000"/>
              <a:gd name="connsiteX3" fmla="*/ 0 w 10000"/>
              <a:gd name="connsiteY3" fmla="*/ 10000 h 10000"/>
              <a:gd name="connsiteX0" fmla="*/ 10000 w 10000"/>
              <a:gd name="connsiteY0" fmla="*/ 0 h 10000"/>
              <a:gd name="connsiteX1" fmla="*/ 500 w 10000"/>
              <a:gd name="connsiteY1" fmla="*/ 0 h 10000"/>
              <a:gd name="connsiteX2" fmla="*/ 0 w 10000"/>
              <a:gd name="connsiteY2" fmla="*/ 10000 h 10000"/>
              <a:gd name="connsiteX0" fmla="*/ 7029 w 7029"/>
              <a:gd name="connsiteY0" fmla="*/ 0 h 10000"/>
              <a:gd name="connsiteX1" fmla="*/ 500 w 7029"/>
              <a:gd name="connsiteY1" fmla="*/ 0 h 10000"/>
              <a:gd name="connsiteX2" fmla="*/ 0 w 7029"/>
              <a:gd name="connsiteY2" fmla="*/ 10000 h 10000"/>
            </a:gdLst>
            <a:ahLst/>
            <a:cxnLst>
              <a:cxn ang="0">
                <a:pos x="connsiteX0" y="connsiteY0"/>
              </a:cxn>
              <a:cxn ang="0">
                <a:pos x="connsiteX1" y="connsiteY1"/>
              </a:cxn>
              <a:cxn ang="0">
                <a:pos x="connsiteX2" y="connsiteY2"/>
              </a:cxn>
            </a:cxnLst>
            <a:rect l="l" t="t" r="r" b="b"/>
            <a:pathLst>
              <a:path w="7029" h="10000">
                <a:moveTo>
                  <a:pt x="7029" y="0"/>
                </a:moveTo>
                <a:lnTo>
                  <a:pt x="500" y="0"/>
                </a:lnTo>
                <a:cubicBezTo>
                  <a:pt x="333" y="3333"/>
                  <a:pt x="167" y="6667"/>
                  <a:pt x="0" y="10000"/>
                </a:cubicBezTo>
              </a:path>
            </a:pathLst>
          </a:custGeom>
          <a:noFill/>
          <a:ln w="12700">
            <a:solidFill>
              <a:srgbClr val="33839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Date Placeholder 3">
            <a:extLst>
              <a:ext uri="{FF2B5EF4-FFF2-40B4-BE49-F238E27FC236}">
                <a16:creationId xmlns:a16="http://schemas.microsoft.com/office/drawing/2014/main" id="{563CE384-A237-4EDF-B1AA-E1F258C854B6}"/>
              </a:ext>
            </a:extLst>
          </p:cNvPr>
          <p:cNvSpPr txBox="1">
            <a:spLocks/>
          </p:cNvSpPr>
          <p:nvPr/>
        </p:nvSpPr>
        <p:spPr>
          <a:xfrm>
            <a:off x="225287" y="5106078"/>
            <a:ext cx="3545681" cy="304271"/>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Overview Presentation </a:t>
            </a:r>
          </a:p>
        </p:txBody>
      </p:sp>
      <p:sp>
        <p:nvSpPr>
          <p:cNvPr id="4" name="TextBox 3">
            <a:extLst>
              <a:ext uri="{FF2B5EF4-FFF2-40B4-BE49-F238E27FC236}">
                <a16:creationId xmlns:a16="http://schemas.microsoft.com/office/drawing/2014/main" id="{B4CA52EA-72E1-46B7-9811-9C8FE40354E7}"/>
              </a:ext>
            </a:extLst>
          </p:cNvPr>
          <p:cNvSpPr txBox="1"/>
          <p:nvPr/>
        </p:nvSpPr>
        <p:spPr>
          <a:xfrm rot="16200000">
            <a:off x="6741503" y="2827245"/>
            <a:ext cx="3923932" cy="230832"/>
          </a:xfrm>
          <a:prstGeom prst="rect">
            <a:avLst/>
          </a:prstGeom>
          <a:noFill/>
        </p:spPr>
        <p:txBody>
          <a:bodyPr wrap="square" rtlCol="0">
            <a:spAutoFit/>
          </a:bodyPr>
          <a:lstStyle/>
          <a:p>
            <a:r>
              <a:rPr lang="en-US" sz="900" dirty="0"/>
              <a:t>http://www.crosscountryroads.com/</a:t>
            </a:r>
          </a:p>
        </p:txBody>
      </p:sp>
    </p:spTree>
    <p:extLst>
      <p:ext uri="{BB962C8B-B14F-4D97-AF65-F5344CB8AC3E}">
        <p14:creationId xmlns:p14="http://schemas.microsoft.com/office/powerpoint/2010/main" val="3238969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6D186E7-0F06-4BE0-8EC8-4DCDBEA87880}"/>
              </a:ext>
            </a:extLst>
          </p:cNvPr>
          <p:cNvSpPr>
            <a:spLocks noGrp="1" noChangeArrowheads="1"/>
          </p:cNvSpPr>
          <p:nvPr>
            <p:ph type="title"/>
          </p:nvPr>
        </p:nvSpPr>
        <p:spPr/>
        <p:txBody>
          <a:bodyPr/>
          <a:lstStyle/>
          <a:p>
            <a:pPr eaLnBrk="1" hangingPunct="1"/>
            <a:r>
              <a:rPr lang="en-US" altLang="en-US" dirty="0"/>
              <a:t>Speed–Flow Relationship</a:t>
            </a:r>
          </a:p>
        </p:txBody>
      </p:sp>
      <p:pic>
        <p:nvPicPr>
          <p:cNvPr id="20483" name="Picture 3">
            <a:extLst>
              <a:ext uri="{FF2B5EF4-FFF2-40B4-BE49-F238E27FC236}">
                <a16:creationId xmlns:a16="http://schemas.microsoft.com/office/drawing/2014/main" id="{292AD9F6-FD0B-416A-9916-04397E5722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917" y="1242220"/>
            <a:ext cx="5334000" cy="375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4">
            <a:extLst>
              <a:ext uri="{FF2B5EF4-FFF2-40B4-BE49-F238E27FC236}">
                <a16:creationId xmlns:a16="http://schemas.microsoft.com/office/drawing/2014/main" id="{31FDD0BD-4A3B-45F5-9DB4-95CB1558E883}"/>
              </a:ext>
            </a:extLst>
          </p:cNvPr>
          <p:cNvSpPr txBox="1">
            <a:spLocks noChangeArrowheads="1"/>
          </p:cNvSpPr>
          <p:nvPr/>
        </p:nvSpPr>
        <p:spPr bwMode="auto">
          <a:xfrm>
            <a:off x="5709617" y="2582909"/>
            <a:ext cx="2063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tx1"/>
              </a:buClr>
              <a:buFont typeface="Wingdings" panose="05000000000000000000" pitchFamily="2" charset="2"/>
              <a:buChar char="§"/>
              <a:defRPr sz="2800" b="1">
                <a:solidFill>
                  <a:schemeClr val="tx1"/>
                </a:solidFill>
                <a:latin typeface="Helvetica" panose="020B0604020202020204" pitchFamily="34" charset="0"/>
              </a:defRPr>
            </a:lvl1pPr>
            <a:lvl2pPr marL="742950" indent="-285750">
              <a:spcBef>
                <a:spcPct val="40000"/>
              </a:spcBef>
              <a:buClr>
                <a:schemeClr val="tx1"/>
              </a:buClr>
              <a:buFont typeface="Wingdings" panose="05000000000000000000" pitchFamily="2" charset="2"/>
              <a:buChar char="§"/>
              <a:defRPr sz="2400">
                <a:solidFill>
                  <a:schemeClr val="tx1"/>
                </a:solidFill>
                <a:latin typeface="Helvetica" panose="020B0604020202020204" pitchFamily="34" charset="0"/>
              </a:defRPr>
            </a:lvl2pPr>
            <a:lvl3pPr marL="1143000" indent="-228600">
              <a:spcBef>
                <a:spcPct val="40000"/>
              </a:spcBef>
              <a:buClr>
                <a:schemeClr val="tx1"/>
              </a:buClr>
              <a:buFont typeface="Wingdings" panose="05000000000000000000" pitchFamily="2" charset="2"/>
              <a:buChar char="§"/>
              <a:defRPr sz="2400">
                <a:solidFill>
                  <a:schemeClr val="tx1"/>
                </a:solidFill>
                <a:latin typeface="Helvetica"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500"/>
              </a:spcAft>
              <a:buClrTx/>
              <a:buNone/>
            </a:pPr>
            <a:r>
              <a:rPr lang="en-US" altLang="en-US" sz="1800" b="0" dirty="0">
                <a:solidFill>
                  <a:srgbClr val="FF0000"/>
                </a:solidFill>
                <a:latin typeface="+mn-lt"/>
              </a:rPr>
              <a:t>Base capacity varies with FFS</a:t>
            </a:r>
          </a:p>
        </p:txBody>
      </p:sp>
      <p:cxnSp>
        <p:nvCxnSpPr>
          <p:cNvPr id="7" name="Straight Connector 6">
            <a:extLst>
              <a:ext uri="{FF2B5EF4-FFF2-40B4-BE49-F238E27FC236}">
                <a16:creationId xmlns:a16="http://schemas.microsoft.com/office/drawing/2014/main" id="{446D1879-F73B-4EA4-8E48-DDBDC380180A}"/>
              </a:ext>
            </a:extLst>
          </p:cNvPr>
          <p:cNvCxnSpPr>
            <a:cxnSpLocks/>
          </p:cNvCxnSpPr>
          <p:nvPr/>
        </p:nvCxnSpPr>
        <p:spPr>
          <a:xfrm>
            <a:off x="4101042" y="1472407"/>
            <a:ext cx="1776678" cy="101335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20486" name="TextBox 9">
            <a:extLst>
              <a:ext uri="{FF2B5EF4-FFF2-40B4-BE49-F238E27FC236}">
                <a16:creationId xmlns:a16="http://schemas.microsoft.com/office/drawing/2014/main" id="{AD60F470-BFA8-4956-B008-FB265A6E81DF}"/>
              </a:ext>
            </a:extLst>
          </p:cNvPr>
          <p:cNvSpPr txBox="1">
            <a:spLocks noChangeArrowheads="1"/>
          </p:cNvSpPr>
          <p:nvPr/>
        </p:nvSpPr>
        <p:spPr bwMode="auto">
          <a:xfrm>
            <a:off x="2672065" y="1007073"/>
            <a:ext cx="3205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tx1"/>
              </a:buClr>
              <a:buFont typeface="Wingdings" panose="05000000000000000000" pitchFamily="2" charset="2"/>
              <a:buChar char="§"/>
              <a:defRPr sz="2800" b="1">
                <a:solidFill>
                  <a:schemeClr val="tx1"/>
                </a:solidFill>
                <a:latin typeface="Helvetica" panose="020B0604020202020204" pitchFamily="34" charset="0"/>
              </a:defRPr>
            </a:lvl1pPr>
            <a:lvl2pPr marL="742950" indent="-285750">
              <a:spcBef>
                <a:spcPct val="40000"/>
              </a:spcBef>
              <a:buClr>
                <a:schemeClr val="tx1"/>
              </a:buClr>
              <a:buFont typeface="Wingdings" panose="05000000000000000000" pitchFamily="2" charset="2"/>
              <a:buChar char="§"/>
              <a:defRPr sz="2400">
                <a:solidFill>
                  <a:schemeClr val="tx1"/>
                </a:solidFill>
                <a:latin typeface="Helvetica" panose="020B0604020202020204" pitchFamily="34" charset="0"/>
              </a:defRPr>
            </a:lvl2pPr>
            <a:lvl3pPr marL="1143000" indent="-228600">
              <a:spcBef>
                <a:spcPct val="40000"/>
              </a:spcBef>
              <a:buClr>
                <a:schemeClr val="tx1"/>
              </a:buClr>
              <a:buFont typeface="Wingdings" panose="05000000000000000000" pitchFamily="2" charset="2"/>
              <a:buChar char="§"/>
              <a:defRPr sz="2400">
                <a:solidFill>
                  <a:schemeClr val="tx1"/>
                </a:solidFill>
                <a:latin typeface="Helvetica"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500"/>
              </a:spcAft>
              <a:buClrTx/>
              <a:buNone/>
            </a:pPr>
            <a:r>
              <a:rPr lang="en-US" altLang="en-US" sz="1800" b="0" dirty="0">
                <a:solidFill>
                  <a:srgbClr val="FF0000"/>
                </a:solidFill>
                <a:latin typeface="+mn-lt"/>
              </a:rPr>
              <a:t>Breakpoint varies with FFS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lstStyle/>
          <a:p>
            <a:pPr eaLnBrk="1" hangingPunct="1"/>
            <a:r>
              <a:rPr lang="en-US" altLang="en-US" dirty="0"/>
              <a:t>Speed–Flow Curves</a:t>
            </a:r>
          </a:p>
        </p:txBody>
      </p:sp>
      <p:sp>
        <p:nvSpPr>
          <p:cNvPr id="3" name="Content Placeholder 2">
            <a:extLst>
              <a:ext uri="{FF2B5EF4-FFF2-40B4-BE49-F238E27FC236}">
                <a16:creationId xmlns:a16="http://schemas.microsoft.com/office/drawing/2014/main" id="{8B8523CA-8950-4765-8313-2AEB2FAB4381}"/>
              </a:ext>
            </a:extLst>
          </p:cNvPr>
          <p:cNvSpPr>
            <a:spLocks noGrp="1"/>
          </p:cNvSpPr>
          <p:nvPr>
            <p:ph idx="1"/>
          </p:nvPr>
        </p:nvSpPr>
        <p:spPr>
          <a:xfrm>
            <a:off x="202019" y="1104634"/>
            <a:ext cx="5486400" cy="3977729"/>
          </a:xfrm>
        </p:spPr>
        <p:txBody>
          <a:bodyPr/>
          <a:lstStyle/>
          <a:p>
            <a:pPr eaLnBrk="1" hangingPunct="1">
              <a:defRPr/>
            </a:pPr>
            <a:r>
              <a:rPr lang="en-US" dirty="0"/>
              <a:t>Represent “ideal” conditions</a:t>
            </a:r>
          </a:p>
          <a:p>
            <a:pPr lvl="1" eaLnBrk="1" hangingPunct="1">
              <a:defRPr/>
            </a:pPr>
            <a:r>
              <a:rPr lang="en-US" altLang="en-US" dirty="0"/>
              <a:t>Only passenger cars</a:t>
            </a:r>
          </a:p>
          <a:p>
            <a:pPr lvl="1" eaLnBrk="1" hangingPunct="1">
              <a:defRPr/>
            </a:pPr>
            <a:r>
              <a:rPr lang="en-US" altLang="en-US" dirty="0"/>
              <a:t>Minimum 12 ft lane width with 10+ ft right shoulder</a:t>
            </a:r>
          </a:p>
          <a:p>
            <a:pPr lvl="1" eaLnBrk="1" hangingPunct="1">
              <a:defRPr/>
            </a:pPr>
            <a:r>
              <a:rPr lang="en-US" altLang="en-US" dirty="0"/>
              <a:t>Regular, familiar drivers</a:t>
            </a:r>
          </a:p>
          <a:p>
            <a:pPr lvl="1" eaLnBrk="1" hangingPunct="1">
              <a:defRPr/>
            </a:pPr>
            <a:r>
              <a:rPr lang="en-US" altLang="en-US" dirty="0"/>
              <a:t>Interchanges spaced at </a:t>
            </a:r>
            <a:r>
              <a:rPr lang="en-US" altLang="en-US" dirty="0">
                <a:sym typeface="Mathematica3" pitchFamily="2" charset="2"/>
              </a:rPr>
              <a:t>2 mi or greater</a:t>
            </a:r>
          </a:p>
          <a:p>
            <a:pPr lvl="1" eaLnBrk="1" hangingPunct="1">
              <a:defRPr/>
            </a:pPr>
            <a:r>
              <a:rPr lang="en-US" altLang="en-US" dirty="0">
                <a:sym typeface="Mathematica3" pitchFamily="2" charset="2"/>
              </a:rPr>
              <a:t>Level terrain with grades 2% or less</a:t>
            </a:r>
            <a:endParaRPr lang="en-US" dirty="0"/>
          </a:p>
          <a:p>
            <a:pPr lvl="1" eaLnBrk="1" hangingPunct="1">
              <a:defRPr/>
            </a:pPr>
            <a:endParaRPr lang="en-US" dirty="0"/>
          </a:p>
          <a:p>
            <a:pPr marL="0" indent="0">
              <a:lnSpc>
                <a:spcPct val="90000"/>
              </a:lnSpc>
              <a:buNone/>
              <a:defRPr/>
            </a:pPr>
            <a:endParaRPr lang="en-US" altLang="en-US" sz="2000" dirty="0">
              <a:sym typeface="Mathematica3" pitchFamily="2" charset="2"/>
            </a:endParaRPr>
          </a:p>
          <a:p>
            <a:pPr eaLnBrk="1" hangingPunct="1">
              <a:defRPr/>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Basic Segment FFS Estimation</a:t>
            </a:r>
          </a:p>
        </p:txBody>
      </p:sp>
      <p:sp>
        <p:nvSpPr>
          <p:cNvPr id="11" name="Rectangle 10">
            <a:extLst>
              <a:ext uri="{FF2B5EF4-FFF2-40B4-BE49-F238E27FC236}">
                <a16:creationId xmlns:a16="http://schemas.microsoft.com/office/drawing/2014/main" id="{77D7C214-9895-4BBE-A4AE-AE1D1FA09911}"/>
              </a:ext>
            </a:extLst>
          </p:cNvPr>
          <p:cNvSpPr>
            <a:spLocks noChangeArrowheads="1"/>
          </p:cNvSpPr>
          <p:nvPr/>
        </p:nvSpPr>
        <p:spPr bwMode="auto">
          <a:xfrm>
            <a:off x="215900" y="6240463"/>
            <a:ext cx="34686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tx1"/>
              </a:buClr>
              <a:buFont typeface="Wingdings" panose="05000000000000000000" pitchFamily="2" charset="2"/>
              <a:buChar char="§"/>
              <a:defRPr sz="2800" b="1">
                <a:solidFill>
                  <a:schemeClr val="tx1"/>
                </a:solidFill>
                <a:latin typeface="Helvetica" panose="020B0604020202020204" pitchFamily="34" charset="0"/>
              </a:defRPr>
            </a:lvl1pPr>
            <a:lvl2pPr marL="742950" indent="-285750">
              <a:spcBef>
                <a:spcPct val="40000"/>
              </a:spcBef>
              <a:buClr>
                <a:schemeClr val="tx1"/>
              </a:buClr>
              <a:buFont typeface="Wingdings" panose="05000000000000000000" pitchFamily="2" charset="2"/>
              <a:buChar char="§"/>
              <a:defRPr sz="2400">
                <a:solidFill>
                  <a:schemeClr val="tx1"/>
                </a:solidFill>
                <a:latin typeface="Helvetica" panose="020B0604020202020204" pitchFamily="34" charset="0"/>
              </a:defRPr>
            </a:lvl2pPr>
            <a:lvl3pPr marL="1143000" indent="-228600">
              <a:spcBef>
                <a:spcPct val="40000"/>
              </a:spcBef>
              <a:buClr>
                <a:schemeClr val="tx1"/>
              </a:buClr>
              <a:buFont typeface="Wingdings" panose="05000000000000000000" pitchFamily="2" charset="2"/>
              <a:buChar char="§"/>
              <a:defRPr sz="2400">
                <a:solidFill>
                  <a:schemeClr val="tx1"/>
                </a:solidFill>
                <a:latin typeface="Helvetica"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600" b="0">
                <a:solidFill>
                  <a:srgbClr val="000000"/>
                </a:solidFill>
                <a:latin typeface="Tahoma" panose="020B0604030504040204" pitchFamily="34" charset="0"/>
                <a:cs typeface="Tahoma" panose="020B0604030504040204" pitchFamily="34" charset="0"/>
              </a:rPr>
              <a:t>Total Ramp Density, TRD, ramps/mi,</a:t>
            </a:r>
            <a:endParaRPr lang="en-US" altLang="en-US" sz="1800" b="0">
              <a:latin typeface="Arial" panose="020B0604020202020204" pitchFamily="34" charset="0"/>
            </a:endParaRPr>
          </a:p>
        </p:txBody>
      </p:sp>
      <p:pic>
        <p:nvPicPr>
          <p:cNvPr id="13" name="Picture 12">
            <a:extLst>
              <a:ext uri="{FF2B5EF4-FFF2-40B4-BE49-F238E27FC236}">
                <a16:creationId xmlns:a16="http://schemas.microsoft.com/office/drawing/2014/main" id="{D6CAEC83-820B-41B1-838C-633C5E6A251C}"/>
              </a:ext>
            </a:extLst>
          </p:cNvPr>
          <p:cNvPicPr>
            <a:picLocks noChangeAspect="1"/>
          </p:cNvPicPr>
          <p:nvPr/>
        </p:nvPicPr>
        <p:blipFill>
          <a:blip r:embed="rId2"/>
          <a:stretch>
            <a:fillRect/>
          </a:stretch>
        </p:blipFill>
        <p:spPr>
          <a:xfrm>
            <a:off x="-264149" y="1129479"/>
            <a:ext cx="8777950" cy="422370"/>
          </a:xfrm>
          <a:prstGeom prst="rect">
            <a:avLst/>
          </a:prstGeom>
        </p:spPr>
      </p:pic>
      <p:pic>
        <p:nvPicPr>
          <p:cNvPr id="14" name="Picture 13">
            <a:extLst>
              <a:ext uri="{FF2B5EF4-FFF2-40B4-BE49-F238E27FC236}">
                <a16:creationId xmlns:a16="http://schemas.microsoft.com/office/drawing/2014/main" id="{656297A0-661D-450B-B23E-B2F9C5319896}"/>
              </a:ext>
            </a:extLst>
          </p:cNvPr>
          <p:cNvPicPr>
            <a:picLocks noChangeAspect="1"/>
          </p:cNvPicPr>
          <p:nvPr/>
        </p:nvPicPr>
        <p:blipFill>
          <a:blip r:embed="rId3"/>
          <a:stretch>
            <a:fillRect/>
          </a:stretch>
        </p:blipFill>
        <p:spPr>
          <a:xfrm>
            <a:off x="737921" y="1734321"/>
            <a:ext cx="6477362" cy="1123179"/>
          </a:xfrm>
          <a:prstGeom prst="rect">
            <a:avLst/>
          </a:prstGeom>
        </p:spPr>
      </p:pic>
      <p:pic>
        <p:nvPicPr>
          <p:cNvPr id="15" name="Picture 14">
            <a:extLst>
              <a:ext uri="{FF2B5EF4-FFF2-40B4-BE49-F238E27FC236}">
                <a16:creationId xmlns:a16="http://schemas.microsoft.com/office/drawing/2014/main" id="{CB7B731D-F305-4026-8392-A85F596446CA}"/>
              </a:ext>
            </a:extLst>
          </p:cNvPr>
          <p:cNvPicPr>
            <a:picLocks noChangeAspect="1"/>
          </p:cNvPicPr>
          <p:nvPr/>
        </p:nvPicPr>
        <p:blipFill>
          <a:blip r:embed="rId4"/>
          <a:stretch>
            <a:fillRect/>
          </a:stretch>
        </p:blipFill>
        <p:spPr>
          <a:xfrm>
            <a:off x="1020165" y="2734504"/>
            <a:ext cx="5804701" cy="1968126"/>
          </a:xfrm>
          <a:prstGeom prst="rect">
            <a:avLst/>
          </a:prstGeom>
        </p:spPr>
      </p:pic>
      <p:sp>
        <p:nvSpPr>
          <p:cNvPr id="16" name="TextBox 15">
            <a:extLst>
              <a:ext uri="{FF2B5EF4-FFF2-40B4-BE49-F238E27FC236}">
                <a16:creationId xmlns:a16="http://schemas.microsoft.com/office/drawing/2014/main" id="{2E598FC6-00E2-49D5-BD92-8C25D76F80FB}"/>
              </a:ext>
            </a:extLst>
          </p:cNvPr>
          <p:cNvSpPr txBox="1"/>
          <p:nvPr/>
        </p:nvSpPr>
        <p:spPr>
          <a:xfrm>
            <a:off x="1071338" y="4702630"/>
            <a:ext cx="5753528" cy="646331"/>
          </a:xfrm>
          <a:prstGeom prst="rect">
            <a:avLst/>
          </a:prstGeom>
          <a:noFill/>
        </p:spPr>
        <p:txBody>
          <a:bodyPr wrap="square" rtlCol="0">
            <a:spAutoFit/>
          </a:bodyPr>
          <a:lstStyle/>
          <a:p>
            <a:r>
              <a:rPr lang="en-US" i="1" dirty="0"/>
              <a:t>TRD</a:t>
            </a:r>
            <a:r>
              <a:rPr lang="en-US" dirty="0"/>
              <a:t> = total ramp density (ramps/mi) = # of on- and off-ramps within 3 mi up- and downstream, divided by 6</a:t>
            </a:r>
            <a:endParaRPr lang="en-US" i="1" dirty="0"/>
          </a:p>
        </p:txBody>
      </p:sp>
    </p:spTree>
    <p:extLst>
      <p:ext uri="{BB962C8B-B14F-4D97-AF65-F5344CB8AC3E}">
        <p14:creationId xmlns:p14="http://schemas.microsoft.com/office/powerpoint/2010/main" val="1615440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Basic Segment FFS Estimation</a:t>
            </a:r>
          </a:p>
        </p:txBody>
      </p:sp>
      <p:sp>
        <p:nvSpPr>
          <p:cNvPr id="11" name="Rectangle 10">
            <a:extLst>
              <a:ext uri="{FF2B5EF4-FFF2-40B4-BE49-F238E27FC236}">
                <a16:creationId xmlns:a16="http://schemas.microsoft.com/office/drawing/2014/main" id="{77D7C214-9895-4BBE-A4AE-AE1D1FA09911}"/>
              </a:ext>
            </a:extLst>
          </p:cNvPr>
          <p:cNvSpPr>
            <a:spLocks noChangeArrowheads="1"/>
          </p:cNvSpPr>
          <p:nvPr/>
        </p:nvSpPr>
        <p:spPr bwMode="auto">
          <a:xfrm>
            <a:off x="215900" y="6240463"/>
            <a:ext cx="34686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tx1"/>
              </a:buClr>
              <a:buFont typeface="Wingdings" panose="05000000000000000000" pitchFamily="2" charset="2"/>
              <a:buChar char="§"/>
              <a:defRPr sz="2800" b="1">
                <a:solidFill>
                  <a:schemeClr val="tx1"/>
                </a:solidFill>
                <a:latin typeface="Helvetica" panose="020B0604020202020204" pitchFamily="34" charset="0"/>
              </a:defRPr>
            </a:lvl1pPr>
            <a:lvl2pPr marL="742950" indent="-285750">
              <a:spcBef>
                <a:spcPct val="40000"/>
              </a:spcBef>
              <a:buClr>
                <a:schemeClr val="tx1"/>
              </a:buClr>
              <a:buFont typeface="Wingdings" panose="05000000000000000000" pitchFamily="2" charset="2"/>
              <a:buChar char="§"/>
              <a:defRPr sz="2400">
                <a:solidFill>
                  <a:schemeClr val="tx1"/>
                </a:solidFill>
                <a:latin typeface="Helvetica" panose="020B0604020202020204" pitchFamily="34" charset="0"/>
              </a:defRPr>
            </a:lvl2pPr>
            <a:lvl3pPr marL="1143000" indent="-228600">
              <a:spcBef>
                <a:spcPct val="40000"/>
              </a:spcBef>
              <a:buClr>
                <a:schemeClr val="tx1"/>
              </a:buClr>
              <a:buFont typeface="Wingdings" panose="05000000000000000000" pitchFamily="2" charset="2"/>
              <a:buChar char="§"/>
              <a:defRPr sz="2400">
                <a:solidFill>
                  <a:schemeClr val="tx1"/>
                </a:solidFill>
                <a:latin typeface="Helvetica"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600" b="0">
                <a:solidFill>
                  <a:srgbClr val="000000"/>
                </a:solidFill>
                <a:latin typeface="Tahoma" panose="020B0604030504040204" pitchFamily="34" charset="0"/>
                <a:cs typeface="Tahoma" panose="020B0604030504040204" pitchFamily="34" charset="0"/>
              </a:rPr>
              <a:t>Total Ramp Density, TRD, ramps/mi,</a:t>
            </a:r>
            <a:endParaRPr lang="en-US" altLang="en-US" sz="1800" b="0">
              <a:latin typeface="Arial" panose="020B0604020202020204" pitchFamily="34" charset="0"/>
            </a:endParaRPr>
          </a:p>
        </p:txBody>
      </p:sp>
      <p:pic>
        <p:nvPicPr>
          <p:cNvPr id="4" name="Picture 3">
            <a:extLst>
              <a:ext uri="{FF2B5EF4-FFF2-40B4-BE49-F238E27FC236}">
                <a16:creationId xmlns:a16="http://schemas.microsoft.com/office/drawing/2014/main" id="{09A0246F-F367-4F48-AF0C-73893A919D7C}"/>
              </a:ext>
            </a:extLst>
          </p:cNvPr>
          <p:cNvPicPr>
            <a:picLocks noChangeAspect="1"/>
          </p:cNvPicPr>
          <p:nvPr/>
        </p:nvPicPr>
        <p:blipFill>
          <a:blip r:embed="rId2"/>
          <a:stretch>
            <a:fillRect/>
          </a:stretch>
        </p:blipFill>
        <p:spPr>
          <a:xfrm>
            <a:off x="407628" y="1104397"/>
            <a:ext cx="7137948" cy="368346"/>
          </a:xfrm>
          <a:prstGeom prst="rect">
            <a:avLst/>
          </a:prstGeom>
        </p:spPr>
      </p:pic>
      <p:pic>
        <p:nvPicPr>
          <p:cNvPr id="5" name="Picture 4">
            <a:extLst>
              <a:ext uri="{FF2B5EF4-FFF2-40B4-BE49-F238E27FC236}">
                <a16:creationId xmlns:a16="http://schemas.microsoft.com/office/drawing/2014/main" id="{28568F2A-4EFE-4FB5-BB39-A984A08FC3DF}"/>
              </a:ext>
            </a:extLst>
          </p:cNvPr>
          <p:cNvPicPr>
            <a:picLocks noChangeAspect="1"/>
          </p:cNvPicPr>
          <p:nvPr/>
        </p:nvPicPr>
        <p:blipFill>
          <a:blip r:embed="rId3"/>
          <a:stretch>
            <a:fillRect/>
          </a:stretch>
        </p:blipFill>
        <p:spPr>
          <a:xfrm>
            <a:off x="533300" y="1472743"/>
            <a:ext cx="7230945" cy="3274435"/>
          </a:xfrm>
          <a:prstGeom prst="rect">
            <a:avLst/>
          </a:prstGeom>
        </p:spPr>
      </p:pic>
      <p:pic>
        <p:nvPicPr>
          <p:cNvPr id="6" name="Picture 5">
            <a:extLst>
              <a:ext uri="{FF2B5EF4-FFF2-40B4-BE49-F238E27FC236}">
                <a16:creationId xmlns:a16="http://schemas.microsoft.com/office/drawing/2014/main" id="{B7312A55-07DF-4A3C-B815-770E22928F88}"/>
              </a:ext>
            </a:extLst>
          </p:cNvPr>
          <p:cNvPicPr>
            <a:picLocks noChangeAspect="1"/>
          </p:cNvPicPr>
          <p:nvPr/>
        </p:nvPicPr>
        <p:blipFill rotWithShape="1">
          <a:blip r:embed="rId4"/>
          <a:srcRect r="40261"/>
          <a:stretch/>
        </p:blipFill>
        <p:spPr>
          <a:xfrm>
            <a:off x="1950244" y="4684776"/>
            <a:ext cx="2703949" cy="1030224"/>
          </a:xfrm>
          <a:prstGeom prst="rect">
            <a:avLst/>
          </a:prstGeom>
        </p:spPr>
      </p:pic>
      <p:pic>
        <p:nvPicPr>
          <p:cNvPr id="8" name="Picture 7">
            <a:extLst>
              <a:ext uri="{FF2B5EF4-FFF2-40B4-BE49-F238E27FC236}">
                <a16:creationId xmlns:a16="http://schemas.microsoft.com/office/drawing/2014/main" id="{EFC47176-387E-42A8-98EE-5A760ACD76B2}"/>
              </a:ext>
            </a:extLst>
          </p:cNvPr>
          <p:cNvPicPr>
            <a:picLocks noChangeAspect="1"/>
          </p:cNvPicPr>
          <p:nvPr/>
        </p:nvPicPr>
        <p:blipFill rotWithShape="1">
          <a:blip r:embed="rId5"/>
          <a:srcRect l="74958"/>
          <a:stretch/>
        </p:blipFill>
        <p:spPr>
          <a:xfrm>
            <a:off x="4582632" y="4684776"/>
            <a:ext cx="1133486" cy="1030224"/>
          </a:xfrm>
          <a:prstGeom prst="rect">
            <a:avLst/>
          </a:prstGeom>
        </p:spPr>
      </p:pic>
    </p:spTree>
    <p:extLst>
      <p:ext uri="{BB962C8B-B14F-4D97-AF65-F5344CB8AC3E}">
        <p14:creationId xmlns:p14="http://schemas.microsoft.com/office/powerpoint/2010/main" val="3688032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Basic Segment Capacity Estimation</a:t>
            </a:r>
          </a:p>
        </p:txBody>
      </p:sp>
      <p:sp>
        <p:nvSpPr>
          <p:cNvPr id="11" name="Rectangle 10">
            <a:extLst>
              <a:ext uri="{FF2B5EF4-FFF2-40B4-BE49-F238E27FC236}">
                <a16:creationId xmlns:a16="http://schemas.microsoft.com/office/drawing/2014/main" id="{77D7C214-9895-4BBE-A4AE-AE1D1FA09911}"/>
              </a:ext>
            </a:extLst>
          </p:cNvPr>
          <p:cNvSpPr>
            <a:spLocks noChangeArrowheads="1"/>
          </p:cNvSpPr>
          <p:nvPr/>
        </p:nvSpPr>
        <p:spPr bwMode="auto">
          <a:xfrm>
            <a:off x="215900" y="6240463"/>
            <a:ext cx="34686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tx1"/>
              </a:buClr>
              <a:buFont typeface="Wingdings" panose="05000000000000000000" pitchFamily="2" charset="2"/>
              <a:buChar char="§"/>
              <a:defRPr sz="2800" b="1">
                <a:solidFill>
                  <a:schemeClr val="tx1"/>
                </a:solidFill>
                <a:latin typeface="Helvetica" panose="020B0604020202020204" pitchFamily="34" charset="0"/>
              </a:defRPr>
            </a:lvl1pPr>
            <a:lvl2pPr marL="742950" indent="-285750">
              <a:spcBef>
                <a:spcPct val="40000"/>
              </a:spcBef>
              <a:buClr>
                <a:schemeClr val="tx1"/>
              </a:buClr>
              <a:buFont typeface="Wingdings" panose="05000000000000000000" pitchFamily="2" charset="2"/>
              <a:buChar char="§"/>
              <a:defRPr sz="2400">
                <a:solidFill>
                  <a:schemeClr val="tx1"/>
                </a:solidFill>
                <a:latin typeface="Helvetica" panose="020B0604020202020204" pitchFamily="34" charset="0"/>
              </a:defRPr>
            </a:lvl2pPr>
            <a:lvl3pPr marL="1143000" indent="-228600">
              <a:spcBef>
                <a:spcPct val="40000"/>
              </a:spcBef>
              <a:buClr>
                <a:schemeClr val="tx1"/>
              </a:buClr>
              <a:buFont typeface="Wingdings" panose="05000000000000000000" pitchFamily="2" charset="2"/>
              <a:buChar char="§"/>
              <a:defRPr sz="2400">
                <a:solidFill>
                  <a:schemeClr val="tx1"/>
                </a:solidFill>
                <a:latin typeface="Helvetica"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600" b="0">
                <a:solidFill>
                  <a:srgbClr val="000000"/>
                </a:solidFill>
                <a:latin typeface="Tahoma" panose="020B0604030504040204" pitchFamily="34" charset="0"/>
                <a:cs typeface="Tahoma" panose="020B0604030504040204" pitchFamily="34" charset="0"/>
              </a:rPr>
              <a:t>Total Ramp Density, TRD, ramps/mi,</a:t>
            </a:r>
            <a:endParaRPr lang="en-US" altLang="en-US" sz="1800" b="0">
              <a:latin typeface="Arial" panose="020B0604020202020204" pitchFamily="34" charset="0"/>
            </a:endParaRPr>
          </a:p>
        </p:txBody>
      </p:sp>
      <p:pic>
        <p:nvPicPr>
          <p:cNvPr id="4" name="Picture 3">
            <a:extLst>
              <a:ext uri="{FF2B5EF4-FFF2-40B4-BE49-F238E27FC236}">
                <a16:creationId xmlns:a16="http://schemas.microsoft.com/office/drawing/2014/main" id="{4FD27C4D-5E62-4379-BD39-9C32C4283F73}"/>
              </a:ext>
            </a:extLst>
          </p:cNvPr>
          <p:cNvPicPr>
            <a:picLocks noChangeAspect="1"/>
          </p:cNvPicPr>
          <p:nvPr/>
        </p:nvPicPr>
        <p:blipFill>
          <a:blip r:embed="rId2"/>
          <a:stretch>
            <a:fillRect/>
          </a:stretch>
        </p:blipFill>
        <p:spPr>
          <a:xfrm>
            <a:off x="-351292" y="1105858"/>
            <a:ext cx="9300517" cy="479943"/>
          </a:xfrm>
          <a:prstGeom prst="rect">
            <a:avLst/>
          </a:prstGeom>
        </p:spPr>
      </p:pic>
      <p:pic>
        <p:nvPicPr>
          <p:cNvPr id="7" name="Picture 6">
            <a:extLst>
              <a:ext uri="{FF2B5EF4-FFF2-40B4-BE49-F238E27FC236}">
                <a16:creationId xmlns:a16="http://schemas.microsoft.com/office/drawing/2014/main" id="{BFD80350-439C-46D6-8406-169D573B480A}"/>
              </a:ext>
            </a:extLst>
          </p:cNvPr>
          <p:cNvPicPr>
            <a:picLocks noChangeAspect="1"/>
          </p:cNvPicPr>
          <p:nvPr/>
        </p:nvPicPr>
        <p:blipFill>
          <a:blip r:embed="rId3"/>
          <a:stretch>
            <a:fillRect/>
          </a:stretch>
        </p:blipFill>
        <p:spPr>
          <a:xfrm>
            <a:off x="-67627" y="1551608"/>
            <a:ext cx="9300517" cy="479943"/>
          </a:xfrm>
          <a:prstGeom prst="rect">
            <a:avLst/>
          </a:prstGeom>
        </p:spPr>
      </p:pic>
      <p:pic>
        <p:nvPicPr>
          <p:cNvPr id="8" name="Picture 7">
            <a:extLst>
              <a:ext uri="{FF2B5EF4-FFF2-40B4-BE49-F238E27FC236}">
                <a16:creationId xmlns:a16="http://schemas.microsoft.com/office/drawing/2014/main" id="{7D9BBCB5-2D57-47B9-B98C-D140B0AED825}"/>
              </a:ext>
            </a:extLst>
          </p:cNvPr>
          <p:cNvPicPr>
            <a:picLocks noChangeAspect="1"/>
          </p:cNvPicPr>
          <p:nvPr/>
        </p:nvPicPr>
        <p:blipFill>
          <a:blip r:embed="rId4"/>
          <a:stretch>
            <a:fillRect/>
          </a:stretch>
        </p:blipFill>
        <p:spPr>
          <a:xfrm>
            <a:off x="258154" y="2084832"/>
            <a:ext cx="4620768" cy="2092452"/>
          </a:xfrm>
          <a:prstGeom prst="rect">
            <a:avLst/>
          </a:prstGeom>
        </p:spPr>
      </p:pic>
      <p:pic>
        <p:nvPicPr>
          <p:cNvPr id="9" name="Picture 8">
            <a:extLst>
              <a:ext uri="{FF2B5EF4-FFF2-40B4-BE49-F238E27FC236}">
                <a16:creationId xmlns:a16="http://schemas.microsoft.com/office/drawing/2014/main" id="{399F80E3-ED94-4334-B1F1-B0795D83152C}"/>
              </a:ext>
            </a:extLst>
          </p:cNvPr>
          <p:cNvPicPr>
            <a:picLocks noChangeAspect="1"/>
          </p:cNvPicPr>
          <p:nvPr/>
        </p:nvPicPr>
        <p:blipFill>
          <a:blip r:embed="rId5"/>
          <a:stretch>
            <a:fillRect/>
          </a:stretch>
        </p:blipFill>
        <p:spPr>
          <a:xfrm>
            <a:off x="152998" y="4177284"/>
            <a:ext cx="4831080" cy="1537716"/>
          </a:xfrm>
          <a:prstGeom prst="rect">
            <a:avLst/>
          </a:prstGeom>
        </p:spPr>
      </p:pic>
      <p:pic>
        <p:nvPicPr>
          <p:cNvPr id="10" name="Picture 9">
            <a:extLst>
              <a:ext uri="{FF2B5EF4-FFF2-40B4-BE49-F238E27FC236}">
                <a16:creationId xmlns:a16="http://schemas.microsoft.com/office/drawing/2014/main" id="{71128F88-3ED2-43F0-BCDB-51E063E17689}"/>
              </a:ext>
            </a:extLst>
          </p:cNvPr>
          <p:cNvPicPr>
            <a:picLocks noChangeAspect="1"/>
          </p:cNvPicPr>
          <p:nvPr/>
        </p:nvPicPr>
        <p:blipFill rotWithShape="1">
          <a:blip r:embed="rId6"/>
          <a:srcRect r="24804"/>
          <a:stretch/>
        </p:blipFill>
        <p:spPr>
          <a:xfrm>
            <a:off x="4582631" y="2084831"/>
            <a:ext cx="4483183" cy="1357011"/>
          </a:xfrm>
          <a:prstGeom prst="rect">
            <a:avLst/>
          </a:prstGeom>
        </p:spPr>
      </p:pic>
    </p:spTree>
    <p:extLst>
      <p:ext uri="{BB962C8B-B14F-4D97-AF65-F5344CB8AC3E}">
        <p14:creationId xmlns:p14="http://schemas.microsoft.com/office/powerpoint/2010/main" val="51674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Summary:</a:t>
            </a:r>
            <a:br>
              <a:rPr lang="en-US" altLang="en-US" sz="3200" dirty="0"/>
            </a:br>
            <a:r>
              <a:rPr lang="en-US" altLang="en-US" sz="3200" dirty="0"/>
              <a:t>Factors Influencing Basic Segment Capacity</a:t>
            </a:r>
          </a:p>
        </p:txBody>
      </p:sp>
      <p:sp>
        <p:nvSpPr>
          <p:cNvPr id="3" name="Content Placeholder 2">
            <a:extLst>
              <a:ext uri="{FF2B5EF4-FFF2-40B4-BE49-F238E27FC236}">
                <a16:creationId xmlns:a16="http://schemas.microsoft.com/office/drawing/2014/main" id="{8B8523CA-8950-4765-8313-2AEB2FAB4381}"/>
              </a:ext>
            </a:extLst>
          </p:cNvPr>
          <p:cNvSpPr>
            <a:spLocks noGrp="1"/>
          </p:cNvSpPr>
          <p:nvPr>
            <p:ph idx="1"/>
          </p:nvPr>
        </p:nvSpPr>
        <p:spPr>
          <a:xfrm>
            <a:off x="202019" y="1104634"/>
            <a:ext cx="5486400" cy="3977729"/>
          </a:xfrm>
        </p:spPr>
        <p:txBody>
          <a:bodyPr/>
          <a:lstStyle/>
          <a:p>
            <a:pPr eaLnBrk="1" hangingPunct="1">
              <a:defRPr/>
            </a:pPr>
            <a:r>
              <a:rPr lang="en-US" dirty="0"/>
              <a:t>Roadway geometry</a:t>
            </a:r>
          </a:p>
          <a:p>
            <a:pPr eaLnBrk="1" hangingPunct="1">
              <a:defRPr/>
            </a:pPr>
            <a:r>
              <a:rPr lang="en-US" dirty="0"/>
              <a:t>Ramp spacing</a:t>
            </a:r>
          </a:p>
          <a:p>
            <a:pPr eaLnBrk="1" hangingPunct="1">
              <a:defRPr/>
            </a:pPr>
            <a:r>
              <a:rPr lang="en-US" dirty="0"/>
              <a:t>Non-recurring events</a:t>
            </a:r>
            <a:br>
              <a:rPr lang="en-US" dirty="0"/>
            </a:br>
            <a:r>
              <a:rPr lang="en-US" dirty="0"/>
              <a:t>(severe weather, incidents, work zones)</a:t>
            </a:r>
          </a:p>
          <a:p>
            <a:pPr eaLnBrk="1" hangingPunct="1">
              <a:defRPr/>
            </a:pPr>
            <a:r>
              <a:rPr lang="en-US" dirty="0"/>
              <a:t>Driver population</a:t>
            </a:r>
            <a:br>
              <a:rPr lang="en-US" dirty="0"/>
            </a:br>
            <a:r>
              <a:rPr lang="en-US" dirty="0"/>
              <a:t>(future: connected and automated vehicles)</a:t>
            </a:r>
          </a:p>
          <a:p>
            <a:pPr lvl="1" eaLnBrk="1" hangingPunct="1">
              <a:defRPr/>
            </a:pPr>
            <a:endParaRPr lang="en-US" dirty="0"/>
          </a:p>
          <a:p>
            <a:pPr marL="0" indent="0">
              <a:lnSpc>
                <a:spcPct val="90000"/>
              </a:lnSpc>
              <a:buNone/>
              <a:defRPr/>
            </a:pPr>
            <a:endParaRPr lang="en-US" altLang="en-US" sz="2000" dirty="0">
              <a:sym typeface="Mathematica3" pitchFamily="2" charset="2"/>
            </a:endParaRPr>
          </a:p>
          <a:p>
            <a:pPr eaLnBrk="1" hangingPunct="1">
              <a:defRPr/>
            </a:pPr>
            <a:endParaRPr lang="en-US" dirty="0"/>
          </a:p>
        </p:txBody>
      </p:sp>
    </p:spTree>
    <p:extLst>
      <p:ext uri="{BB962C8B-B14F-4D97-AF65-F5344CB8AC3E}">
        <p14:creationId xmlns:p14="http://schemas.microsoft.com/office/powerpoint/2010/main" val="3474369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ky, road, way&#10;&#10;Description automatically generated">
            <a:extLst>
              <a:ext uri="{FF2B5EF4-FFF2-40B4-BE49-F238E27FC236}">
                <a16:creationId xmlns:a16="http://schemas.microsoft.com/office/drawing/2014/main" id="{BB2DE5E7-D71E-4B25-9016-D05485F2C6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379"/>
          <a:stretch/>
        </p:blipFill>
        <p:spPr>
          <a:xfrm>
            <a:off x="762000" y="-450518"/>
            <a:ext cx="7620000" cy="5007504"/>
          </a:xfrm>
          <a:prstGeom prst="rect">
            <a:avLst/>
          </a:prstGeom>
        </p:spPr>
      </p:pic>
      <p:sp>
        <p:nvSpPr>
          <p:cNvPr id="33" name="Rectangle 32"/>
          <p:cNvSpPr/>
          <p:nvPr/>
        </p:nvSpPr>
        <p:spPr>
          <a:xfrm>
            <a:off x="0" y="0"/>
            <a:ext cx="9144000" cy="914400"/>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34" name="Straight Connector 33"/>
          <p:cNvCxnSpPr/>
          <p:nvPr/>
        </p:nvCxnSpPr>
        <p:spPr>
          <a:xfrm>
            <a:off x="0" y="7074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931069" y="3198647"/>
            <a:ext cx="7772400" cy="1225021"/>
          </a:xfrm>
          <a:prstGeom prst="rect">
            <a:avLst/>
          </a:prstGeom>
        </p:spPr>
        <p:txBody>
          <a:bodyPr anchor="b">
            <a:noAutofit/>
          </a:bodyPr>
          <a:lstStyle>
            <a:lvl1pPr algn="l" defTabSz="914400" rtl="0" eaLnBrk="1" latinLnBrk="0" hangingPunct="1">
              <a:spcBef>
                <a:spcPct val="0"/>
              </a:spcBef>
              <a:buNone/>
              <a:defRPr sz="4400" b="1" kern="1200" cap="all" baseline="0">
                <a:solidFill>
                  <a:schemeClr val="bg2"/>
                </a:solidFill>
                <a:effectLst>
                  <a:outerShdw blurRad="38100" dist="38100" dir="2700000" algn="tl">
                    <a:srgbClr val="000000">
                      <a:alpha val="43137"/>
                    </a:srgbClr>
                  </a:outerShdw>
                </a:effectLst>
                <a:latin typeface="Arial Black" panose="020B0A04020102020204" pitchFamily="34" charset="0"/>
                <a:ea typeface="+mj-ea"/>
                <a:cs typeface="+mj-cs"/>
              </a:defRPr>
            </a:lvl1pPr>
          </a:lstStyle>
          <a:p>
            <a:pPr>
              <a:lnSpc>
                <a:spcPts val="4400"/>
              </a:lnSpc>
            </a:pPr>
            <a:r>
              <a:rPr lang="en-US" dirty="0"/>
              <a:t>NCHRP 07-26 Approach</a:t>
            </a:r>
          </a:p>
        </p:txBody>
      </p:sp>
      <p:sp>
        <p:nvSpPr>
          <p:cNvPr id="38" name="Rectangle 37"/>
          <p:cNvSpPr/>
          <p:nvPr/>
        </p:nvSpPr>
        <p:spPr>
          <a:xfrm>
            <a:off x="0" y="4232274"/>
            <a:ext cx="9144000" cy="1482726"/>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9" name="Freeform 20"/>
          <p:cNvSpPr>
            <a:spLocks/>
          </p:cNvSpPr>
          <p:nvPr/>
        </p:nvSpPr>
        <p:spPr bwMode="auto">
          <a:xfrm>
            <a:off x="5188624" y="5073799"/>
            <a:ext cx="3974671" cy="673100"/>
          </a:xfrm>
          <a:custGeom>
            <a:avLst/>
            <a:gdLst>
              <a:gd name="T0" fmla="*/ 3562 w 3562"/>
              <a:gd name="T1" fmla="*/ 424 h 424"/>
              <a:gd name="T2" fmla="*/ 3562 w 3562"/>
              <a:gd name="T3" fmla="*/ 0 h 424"/>
              <a:gd name="T4" fmla="*/ 178 w 3562"/>
              <a:gd name="T5" fmla="*/ 0 h 424"/>
              <a:gd name="T6" fmla="*/ 0 w 3562"/>
              <a:gd name="T7" fmla="*/ 424 h 424"/>
              <a:gd name="T8" fmla="*/ 3562 w 3562"/>
              <a:gd name="T9" fmla="*/ 424 h 424"/>
              <a:gd name="connsiteX0" fmla="*/ 10000 w 10162"/>
              <a:gd name="connsiteY0" fmla="*/ 10000 h 11358"/>
              <a:gd name="connsiteX1" fmla="*/ 10000 w 10162"/>
              <a:gd name="connsiteY1" fmla="*/ 0 h 11358"/>
              <a:gd name="connsiteX2" fmla="*/ 500 w 10162"/>
              <a:gd name="connsiteY2" fmla="*/ 0 h 11358"/>
              <a:gd name="connsiteX3" fmla="*/ 0 w 10162"/>
              <a:gd name="connsiteY3" fmla="*/ 10000 h 11358"/>
              <a:gd name="connsiteX4" fmla="*/ 10162 w 10162"/>
              <a:gd name="connsiteY4" fmla="*/ 11358 h 11358"/>
              <a:gd name="connsiteX0" fmla="*/ 10000 w 10000"/>
              <a:gd name="connsiteY0" fmla="*/ 10000 h 10000"/>
              <a:gd name="connsiteX1" fmla="*/ 10000 w 10000"/>
              <a:gd name="connsiteY1" fmla="*/ 0 h 10000"/>
              <a:gd name="connsiteX2" fmla="*/ 500 w 10000"/>
              <a:gd name="connsiteY2" fmla="*/ 0 h 10000"/>
              <a:gd name="connsiteX3" fmla="*/ 0 w 10000"/>
              <a:gd name="connsiteY3" fmla="*/ 10000 h 10000"/>
              <a:gd name="connsiteX0" fmla="*/ 10000 w 10000"/>
              <a:gd name="connsiteY0" fmla="*/ 0 h 10000"/>
              <a:gd name="connsiteX1" fmla="*/ 500 w 10000"/>
              <a:gd name="connsiteY1" fmla="*/ 0 h 10000"/>
              <a:gd name="connsiteX2" fmla="*/ 0 w 10000"/>
              <a:gd name="connsiteY2" fmla="*/ 10000 h 10000"/>
              <a:gd name="connsiteX0" fmla="*/ 7029 w 7029"/>
              <a:gd name="connsiteY0" fmla="*/ 0 h 10000"/>
              <a:gd name="connsiteX1" fmla="*/ 500 w 7029"/>
              <a:gd name="connsiteY1" fmla="*/ 0 h 10000"/>
              <a:gd name="connsiteX2" fmla="*/ 0 w 7029"/>
              <a:gd name="connsiteY2" fmla="*/ 10000 h 10000"/>
            </a:gdLst>
            <a:ahLst/>
            <a:cxnLst>
              <a:cxn ang="0">
                <a:pos x="connsiteX0" y="connsiteY0"/>
              </a:cxn>
              <a:cxn ang="0">
                <a:pos x="connsiteX1" y="connsiteY1"/>
              </a:cxn>
              <a:cxn ang="0">
                <a:pos x="connsiteX2" y="connsiteY2"/>
              </a:cxn>
            </a:cxnLst>
            <a:rect l="l" t="t" r="r" b="b"/>
            <a:pathLst>
              <a:path w="7029" h="10000">
                <a:moveTo>
                  <a:pt x="7029" y="0"/>
                </a:moveTo>
                <a:lnTo>
                  <a:pt x="500" y="0"/>
                </a:lnTo>
                <a:cubicBezTo>
                  <a:pt x="333" y="3333"/>
                  <a:pt x="167" y="6667"/>
                  <a:pt x="0" y="10000"/>
                </a:cubicBezTo>
              </a:path>
            </a:pathLst>
          </a:custGeom>
          <a:noFill/>
          <a:ln w="12700">
            <a:solidFill>
              <a:srgbClr val="33839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8D8D1C80-3041-424A-A78A-8CE25E0620E0}"/>
              </a:ext>
            </a:extLst>
          </p:cNvPr>
          <p:cNvSpPr txBox="1"/>
          <p:nvPr/>
        </p:nvSpPr>
        <p:spPr>
          <a:xfrm rot="16200000">
            <a:off x="6709443" y="2433099"/>
            <a:ext cx="3545681" cy="230832"/>
          </a:xfrm>
          <a:prstGeom prst="rect">
            <a:avLst/>
          </a:prstGeom>
          <a:noFill/>
        </p:spPr>
        <p:txBody>
          <a:bodyPr wrap="square" rtlCol="0">
            <a:spAutoFit/>
          </a:bodyPr>
          <a:lstStyle/>
          <a:p>
            <a:r>
              <a:rPr lang="en-US" sz="900" dirty="0"/>
              <a:t>Doug Kerr / CC BY-SA 2.0</a:t>
            </a:r>
          </a:p>
        </p:txBody>
      </p:sp>
    </p:spTree>
    <p:extLst>
      <p:ext uri="{BB962C8B-B14F-4D97-AF65-F5344CB8AC3E}">
        <p14:creationId xmlns:p14="http://schemas.microsoft.com/office/powerpoint/2010/main" val="990504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NCHRP -07-26 Desired Model Characteristics</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a:xfrm>
            <a:off x="202018" y="1104634"/>
            <a:ext cx="8472082" cy="3977729"/>
          </a:xfrm>
        </p:spPr>
        <p:txBody>
          <a:bodyPr>
            <a:normAutofit lnSpcReduction="10000"/>
          </a:bodyPr>
          <a:lstStyle/>
          <a:p>
            <a:r>
              <a:rPr lang="en-US" dirty="0"/>
              <a:t>Applicable to merge, diverge, and weave segments </a:t>
            </a:r>
            <a:r>
              <a:rPr lang="en-US" dirty="0">
                <a:sym typeface="Wingdings" panose="05000000000000000000" pitchFamily="2" charset="2"/>
              </a:rPr>
              <a:t> Consistency!</a:t>
            </a:r>
            <a:endParaRPr lang="en-US" dirty="0"/>
          </a:p>
          <a:p>
            <a:r>
              <a:rPr lang="en-US" dirty="0"/>
              <a:t>Upholds fundamental relationship between flow, density, and capacity</a:t>
            </a:r>
          </a:p>
          <a:p>
            <a:r>
              <a:rPr lang="en-US" dirty="0"/>
              <a:t>Sensitive to key parameters influencing speed and capacity</a:t>
            </a:r>
          </a:p>
          <a:p>
            <a:r>
              <a:rPr lang="en-US" dirty="0"/>
              <a:t>Calibrated from empirical data at US bottlenecks</a:t>
            </a:r>
          </a:p>
          <a:p>
            <a:r>
              <a:rPr lang="en-US" dirty="0"/>
              <a:t>Flexible for future expansion (new geometries, CAVs, work zones, weather, etc.) </a:t>
            </a:r>
          </a:p>
        </p:txBody>
      </p:sp>
    </p:spTree>
    <p:extLst>
      <p:ext uri="{BB962C8B-B14F-4D97-AF65-F5344CB8AC3E}">
        <p14:creationId xmlns:p14="http://schemas.microsoft.com/office/powerpoint/2010/main" val="1832592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7AEA89-A097-4D2A-9A51-DFF7339DC05B}"/>
              </a:ext>
            </a:extLst>
          </p:cNvPr>
          <p:cNvSpPr/>
          <p:nvPr/>
        </p:nvSpPr>
        <p:spPr>
          <a:xfrm>
            <a:off x="4724400" y="952500"/>
            <a:ext cx="4318359" cy="3904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2346325" algn="l"/>
              </a:tabLst>
            </a:pPr>
            <a:r>
              <a:rPr lang="en-US" sz="1400" dirty="0">
                <a:solidFill>
                  <a:schemeClr val="tx1"/>
                </a:solidFill>
              </a:rPr>
              <a:t>Simple Merge	Simple Diverge</a:t>
            </a: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r>
              <a:rPr lang="en-US" sz="1400" dirty="0">
                <a:solidFill>
                  <a:schemeClr val="tx1"/>
                </a:solidFill>
              </a:rPr>
              <a:t>Close Merge	Close Diverge</a:t>
            </a: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r>
              <a:rPr lang="en-US" sz="1400" dirty="0">
                <a:solidFill>
                  <a:schemeClr val="tx1"/>
                </a:solidFill>
              </a:rPr>
              <a:t>2-Lane Ramp Merge	2-Lane Ramp Diverge</a:t>
            </a: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r>
              <a:rPr lang="en-US" sz="1400" dirty="0">
                <a:solidFill>
                  <a:schemeClr val="tx1"/>
                </a:solidFill>
              </a:rPr>
              <a:t>Lane Drop Diverge	Ramp Meter Merge</a:t>
            </a:r>
          </a:p>
        </p:txBody>
      </p:sp>
      <p:sp>
        <p:nvSpPr>
          <p:cNvPr id="2" name="Title 1"/>
          <p:cNvSpPr>
            <a:spLocks noGrp="1"/>
          </p:cNvSpPr>
          <p:nvPr>
            <p:ph type="title"/>
          </p:nvPr>
        </p:nvSpPr>
        <p:spPr/>
        <p:txBody>
          <a:bodyPr/>
          <a:lstStyle/>
          <a:p>
            <a:r>
              <a:rPr lang="en-US" dirty="0"/>
              <a:t>Ramp Configurations Studied</a:t>
            </a:r>
          </a:p>
        </p:txBody>
      </p:sp>
      <p:graphicFrame>
        <p:nvGraphicFramePr>
          <p:cNvPr id="6" name="Table 5">
            <a:extLst>
              <a:ext uri="{FF2B5EF4-FFF2-40B4-BE49-F238E27FC236}">
                <a16:creationId xmlns:a16="http://schemas.microsoft.com/office/drawing/2014/main" id="{2BFF96EC-CFD0-4ED0-909E-5851116F9023}"/>
              </a:ext>
            </a:extLst>
          </p:cNvPr>
          <p:cNvGraphicFramePr>
            <a:graphicFrameLocks noGrp="1"/>
          </p:cNvGraphicFramePr>
          <p:nvPr/>
        </p:nvGraphicFramePr>
        <p:xfrm>
          <a:off x="202019" y="1289599"/>
          <a:ext cx="4442868" cy="2607478"/>
        </p:xfrm>
        <a:graphic>
          <a:graphicData uri="http://schemas.openxmlformats.org/drawingml/2006/table">
            <a:tbl>
              <a:tblPr firstRow="1" firstCol="1" bandRow="1">
                <a:tableStyleId>{5C22544A-7EE6-4342-B048-85BDC9FD1C3A}</a:tableStyleId>
              </a:tblPr>
              <a:tblGrid>
                <a:gridCol w="2827103">
                  <a:extLst>
                    <a:ext uri="{9D8B030D-6E8A-4147-A177-3AD203B41FA5}">
                      <a16:colId xmlns:a16="http://schemas.microsoft.com/office/drawing/2014/main" val="1415449689"/>
                    </a:ext>
                  </a:extLst>
                </a:gridCol>
                <a:gridCol w="1615765">
                  <a:extLst>
                    <a:ext uri="{9D8B030D-6E8A-4147-A177-3AD203B41FA5}">
                      <a16:colId xmlns:a16="http://schemas.microsoft.com/office/drawing/2014/main" val="42189392"/>
                    </a:ext>
                  </a:extLst>
                </a:gridCol>
              </a:tblGrid>
              <a:tr h="365760">
                <a:tc>
                  <a:txBody>
                    <a:bodyPr/>
                    <a:lstStyle/>
                    <a:p>
                      <a:pPr marL="0" marR="0">
                        <a:lnSpc>
                          <a:spcPct val="107000"/>
                        </a:lnSpc>
                        <a:spcBef>
                          <a:spcPts val="0"/>
                        </a:spcBef>
                        <a:spcAft>
                          <a:spcPts val="0"/>
                        </a:spcAft>
                      </a:pPr>
                      <a:r>
                        <a:rPr lang="en-US" sz="1800" dirty="0">
                          <a:effectLst/>
                        </a:rPr>
                        <a:t>Geometry</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Sample Size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140506"/>
                  </a:ext>
                </a:extLst>
              </a:tr>
              <a:tr h="265765">
                <a:tc>
                  <a:txBody>
                    <a:bodyPr/>
                    <a:lstStyle/>
                    <a:p>
                      <a:pPr marL="0" marR="0">
                        <a:lnSpc>
                          <a:spcPct val="107000"/>
                        </a:lnSpc>
                        <a:spcBef>
                          <a:spcPts val="0"/>
                        </a:spcBef>
                        <a:spcAft>
                          <a:spcPts val="0"/>
                        </a:spcAft>
                      </a:pPr>
                      <a:r>
                        <a:rPr lang="en-US" sz="1800">
                          <a:effectLst/>
                        </a:rPr>
                        <a:t>Simple Merge</a:t>
                      </a:r>
                      <a:endParaRPr lang="en-US" sz="180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26</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6941277"/>
                  </a:ext>
                </a:extLst>
              </a:tr>
              <a:tr h="249596">
                <a:tc>
                  <a:txBody>
                    <a:bodyPr/>
                    <a:lstStyle/>
                    <a:p>
                      <a:pPr marL="0" marR="0">
                        <a:lnSpc>
                          <a:spcPct val="107000"/>
                        </a:lnSpc>
                        <a:spcBef>
                          <a:spcPts val="0"/>
                        </a:spcBef>
                        <a:spcAft>
                          <a:spcPts val="0"/>
                        </a:spcAft>
                      </a:pPr>
                      <a:r>
                        <a:rPr lang="en-US" sz="1800">
                          <a:effectLst/>
                        </a:rPr>
                        <a:t>Simple Diverge</a:t>
                      </a:r>
                      <a:endParaRPr lang="en-US" sz="180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23</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6658075"/>
                  </a:ext>
                </a:extLst>
              </a:tr>
              <a:tr h="249596">
                <a:tc>
                  <a:txBody>
                    <a:bodyPr/>
                    <a:lstStyle/>
                    <a:p>
                      <a:pPr marL="0" marR="0">
                        <a:lnSpc>
                          <a:spcPct val="107000"/>
                        </a:lnSpc>
                        <a:spcBef>
                          <a:spcPts val="0"/>
                        </a:spcBef>
                        <a:spcAft>
                          <a:spcPts val="0"/>
                        </a:spcAft>
                      </a:pPr>
                      <a:r>
                        <a:rPr lang="en-US" sz="1800" dirty="0">
                          <a:effectLst/>
                        </a:rPr>
                        <a:t>Close Merge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6</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5270018"/>
                  </a:ext>
                </a:extLst>
              </a:tr>
              <a:tr h="249596">
                <a:tc>
                  <a:txBody>
                    <a:bodyPr/>
                    <a:lstStyle/>
                    <a:p>
                      <a:pPr marL="0" marR="0">
                        <a:lnSpc>
                          <a:spcPct val="107000"/>
                        </a:lnSpc>
                        <a:spcBef>
                          <a:spcPts val="0"/>
                        </a:spcBef>
                        <a:spcAft>
                          <a:spcPts val="0"/>
                        </a:spcAft>
                      </a:pPr>
                      <a:r>
                        <a:rPr lang="en-US" sz="1800" dirty="0">
                          <a:effectLst/>
                        </a:rPr>
                        <a:t>Close Diverge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7</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8688207"/>
                  </a:ext>
                </a:extLst>
              </a:tr>
              <a:tr h="249596">
                <a:tc>
                  <a:txBody>
                    <a:bodyPr/>
                    <a:lstStyle/>
                    <a:p>
                      <a:pPr marL="0" marR="0">
                        <a:lnSpc>
                          <a:spcPct val="107000"/>
                        </a:lnSpc>
                        <a:spcBef>
                          <a:spcPts val="0"/>
                        </a:spcBef>
                        <a:spcAft>
                          <a:spcPts val="0"/>
                        </a:spcAft>
                      </a:pPr>
                      <a:r>
                        <a:rPr lang="en-US" sz="1800">
                          <a:effectLst/>
                        </a:rPr>
                        <a:t>Two-Lane On-Ramp</a:t>
                      </a:r>
                      <a:endParaRPr lang="en-US" sz="180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5</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7141532"/>
                  </a:ext>
                </a:extLst>
              </a:tr>
              <a:tr h="249596">
                <a:tc>
                  <a:txBody>
                    <a:bodyPr/>
                    <a:lstStyle/>
                    <a:p>
                      <a:pPr marL="0" marR="0">
                        <a:lnSpc>
                          <a:spcPct val="107000"/>
                        </a:lnSpc>
                        <a:spcBef>
                          <a:spcPts val="0"/>
                        </a:spcBef>
                        <a:spcAft>
                          <a:spcPts val="0"/>
                        </a:spcAft>
                      </a:pPr>
                      <a:r>
                        <a:rPr lang="en-US" sz="1800" dirty="0">
                          <a:effectLst/>
                        </a:rPr>
                        <a:t>Two-Lane Off-Ramp</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9</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6596846"/>
                  </a:ext>
                </a:extLst>
              </a:tr>
              <a:tr h="283421">
                <a:tc>
                  <a:txBody>
                    <a:bodyPr/>
                    <a:lstStyle/>
                    <a:p>
                      <a:pPr marL="0" marR="0">
                        <a:lnSpc>
                          <a:spcPct val="107000"/>
                        </a:lnSpc>
                        <a:spcBef>
                          <a:spcPts val="0"/>
                        </a:spcBef>
                        <a:spcAft>
                          <a:spcPts val="0"/>
                        </a:spcAft>
                      </a:pPr>
                      <a:r>
                        <a:rPr lang="en-US" sz="1800" dirty="0">
                          <a:effectLst/>
                        </a:rPr>
                        <a:t>Lane Drop Diverge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6</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7258809"/>
                  </a:ext>
                </a:extLst>
              </a:tr>
              <a:tr h="283421">
                <a:tc>
                  <a:txBody>
                    <a:bodyPr/>
                    <a:lstStyle/>
                    <a:p>
                      <a:pPr marL="0" marR="0">
                        <a:lnSpc>
                          <a:spcPct val="107000"/>
                        </a:lnSpc>
                        <a:spcBef>
                          <a:spcPts val="0"/>
                        </a:spcBef>
                        <a:spcAft>
                          <a:spcPts val="0"/>
                        </a:spcAft>
                      </a:pPr>
                      <a:r>
                        <a:rPr lang="en-US" sz="1800" dirty="0">
                          <a:effectLst/>
                        </a:rPr>
                        <a:t>Ramp Metering</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4</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8039190"/>
                  </a:ext>
                </a:extLst>
              </a:tr>
            </a:tbl>
          </a:graphicData>
        </a:graphic>
      </p:graphicFrame>
      <p:pic>
        <p:nvPicPr>
          <p:cNvPr id="4" name="Content Placeholder 6">
            <a:extLst>
              <a:ext uri="{FF2B5EF4-FFF2-40B4-BE49-F238E27FC236}">
                <a16:creationId xmlns:a16="http://schemas.microsoft.com/office/drawing/2014/main" id="{7886CD29-7564-4B23-B604-80CCA3DDCA9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53" t="8166" r="-1" b="65665"/>
          <a:stretch/>
        </p:blipFill>
        <p:spPr bwMode="auto">
          <a:xfrm>
            <a:off x="4863544" y="1223013"/>
            <a:ext cx="3993681" cy="647694"/>
          </a:xfrm>
          <a:prstGeom prst="rect">
            <a:avLst/>
          </a:prstGeom>
          <a:noFill/>
          <a:ln>
            <a:noFill/>
          </a:ln>
        </p:spPr>
      </p:pic>
      <p:pic>
        <p:nvPicPr>
          <p:cNvPr id="5" name="Content Placeholder 7">
            <a:extLst>
              <a:ext uri="{FF2B5EF4-FFF2-40B4-BE49-F238E27FC236}">
                <a16:creationId xmlns:a16="http://schemas.microsoft.com/office/drawing/2014/main" id="{12FAD10A-0B0B-4DA5-9E23-7ABEBDB483E2}"/>
              </a:ext>
            </a:extLst>
          </p:cNvPr>
          <p:cNvPicPr>
            <a:picLocks/>
          </p:cNvPicPr>
          <p:nvPr/>
        </p:nvPicPr>
        <p:blipFill rotWithShape="1">
          <a:blip r:embed="rId3" cstate="print">
            <a:extLst>
              <a:ext uri="{28A0092B-C50C-407E-A947-70E740481C1C}">
                <a14:useLocalDpi xmlns:a14="http://schemas.microsoft.com/office/drawing/2010/main" val="0"/>
              </a:ext>
            </a:extLst>
          </a:blip>
          <a:srcRect t="7465" b="64354"/>
          <a:stretch/>
        </p:blipFill>
        <p:spPr bwMode="auto">
          <a:xfrm>
            <a:off x="4863543" y="2062368"/>
            <a:ext cx="3993681" cy="834224"/>
          </a:xfrm>
          <a:prstGeom prst="rect">
            <a:avLst/>
          </a:prstGeom>
          <a:noFill/>
          <a:ln>
            <a:noFill/>
          </a:ln>
        </p:spPr>
      </p:pic>
      <p:pic>
        <p:nvPicPr>
          <p:cNvPr id="7" name="Content Placeholder 7">
            <a:extLst>
              <a:ext uri="{FF2B5EF4-FFF2-40B4-BE49-F238E27FC236}">
                <a16:creationId xmlns:a16="http://schemas.microsoft.com/office/drawing/2014/main" id="{4474FEBF-A050-4E4F-BF31-6502EAB54740}"/>
              </a:ext>
            </a:extLst>
          </p:cNvPr>
          <p:cNvPicPr>
            <a:picLocks/>
          </p:cNvPicPr>
          <p:nvPr/>
        </p:nvPicPr>
        <p:blipFill rotWithShape="1">
          <a:blip r:embed="rId3" cstate="print">
            <a:extLst>
              <a:ext uri="{28A0092B-C50C-407E-A947-70E740481C1C}">
                <a14:useLocalDpi xmlns:a14="http://schemas.microsoft.com/office/drawing/2010/main" val="0"/>
              </a:ext>
            </a:extLst>
          </a:blip>
          <a:srcRect l="58503" t="41505" b="30118"/>
          <a:stretch/>
        </p:blipFill>
        <p:spPr bwMode="auto">
          <a:xfrm>
            <a:off x="4863543" y="4016817"/>
            <a:ext cx="1657261" cy="840022"/>
          </a:xfrm>
          <a:prstGeom prst="rect">
            <a:avLst/>
          </a:prstGeom>
          <a:noFill/>
          <a:ln>
            <a:noFill/>
          </a:ln>
        </p:spPr>
      </p:pic>
      <p:pic>
        <p:nvPicPr>
          <p:cNvPr id="8" name="Content Placeholder 9">
            <a:extLst>
              <a:ext uri="{FF2B5EF4-FFF2-40B4-BE49-F238E27FC236}">
                <a16:creationId xmlns:a16="http://schemas.microsoft.com/office/drawing/2014/main" id="{F00D8004-A15D-458B-8D6B-E018EDF34348}"/>
              </a:ext>
            </a:extLst>
          </p:cNvPr>
          <p:cNvPicPr>
            <a:picLocks/>
          </p:cNvPicPr>
          <p:nvPr/>
        </p:nvPicPr>
        <p:blipFill rotWithShape="1">
          <a:blip r:embed="rId4" cstate="print">
            <a:extLst>
              <a:ext uri="{28A0092B-C50C-407E-A947-70E740481C1C}">
                <a14:useLocalDpi xmlns:a14="http://schemas.microsoft.com/office/drawing/2010/main" val="0"/>
              </a:ext>
            </a:extLst>
          </a:blip>
          <a:srcRect t="6909" b="70682"/>
          <a:stretch/>
        </p:blipFill>
        <p:spPr bwMode="auto">
          <a:xfrm>
            <a:off x="4863546" y="3176416"/>
            <a:ext cx="3993678" cy="618344"/>
          </a:xfrm>
          <a:prstGeom prst="rect">
            <a:avLst/>
          </a:prstGeom>
          <a:noFill/>
          <a:ln>
            <a:noFill/>
          </a:ln>
        </p:spPr>
      </p:pic>
      <p:pic>
        <p:nvPicPr>
          <p:cNvPr id="10" name="Content Placeholder 6">
            <a:extLst>
              <a:ext uri="{FF2B5EF4-FFF2-40B4-BE49-F238E27FC236}">
                <a16:creationId xmlns:a16="http://schemas.microsoft.com/office/drawing/2014/main" id="{402591FE-77F1-4C91-A91B-8558B5E3FCA4}"/>
              </a:ext>
            </a:extLst>
          </p:cNvPr>
          <p:cNvPicPr>
            <a:picLocks/>
          </p:cNvPicPr>
          <p:nvPr/>
        </p:nvPicPr>
        <p:blipFill rotWithShape="1">
          <a:blip r:embed="rId2" cstate="print">
            <a:extLst>
              <a:ext uri="{28A0092B-C50C-407E-A947-70E740481C1C}">
                <a14:useLocalDpi xmlns:a14="http://schemas.microsoft.com/office/drawing/2010/main" val="0"/>
              </a:ext>
            </a:extLst>
          </a:blip>
          <a:srcRect l="-253" t="8166" r="59651" b="65665"/>
          <a:stretch/>
        </p:blipFill>
        <p:spPr bwMode="auto">
          <a:xfrm>
            <a:off x="7131733" y="4006460"/>
            <a:ext cx="1725491" cy="701040"/>
          </a:xfrm>
          <a:prstGeom prst="rect">
            <a:avLst/>
          </a:prstGeom>
          <a:noFill/>
          <a:ln>
            <a:noFill/>
          </a:ln>
        </p:spPr>
      </p:pic>
    </p:spTree>
    <p:extLst>
      <p:ext uri="{BB962C8B-B14F-4D97-AF65-F5344CB8AC3E}">
        <p14:creationId xmlns:p14="http://schemas.microsoft.com/office/powerpoint/2010/main" val="2064973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Weave Configurations Studied</a:t>
            </a:r>
          </a:p>
        </p:txBody>
      </p:sp>
      <p:graphicFrame>
        <p:nvGraphicFramePr>
          <p:cNvPr id="6" name="Table 5">
            <a:extLst>
              <a:ext uri="{FF2B5EF4-FFF2-40B4-BE49-F238E27FC236}">
                <a16:creationId xmlns:a16="http://schemas.microsoft.com/office/drawing/2014/main" id="{2BFF96EC-CFD0-4ED0-909E-5851116F9023}"/>
              </a:ext>
            </a:extLst>
          </p:cNvPr>
          <p:cNvGraphicFramePr>
            <a:graphicFrameLocks noGrp="1"/>
          </p:cNvGraphicFramePr>
          <p:nvPr/>
        </p:nvGraphicFramePr>
        <p:xfrm>
          <a:off x="362700" y="952500"/>
          <a:ext cx="5784350" cy="1203198"/>
        </p:xfrm>
        <a:graphic>
          <a:graphicData uri="http://schemas.openxmlformats.org/drawingml/2006/table">
            <a:tbl>
              <a:tblPr firstRow="1" firstCol="1" bandRow="1">
                <a:tableStyleId>{5C22544A-7EE6-4342-B048-85BDC9FD1C3A}</a:tableStyleId>
              </a:tblPr>
              <a:tblGrid>
                <a:gridCol w="3680720">
                  <a:extLst>
                    <a:ext uri="{9D8B030D-6E8A-4147-A177-3AD203B41FA5}">
                      <a16:colId xmlns:a16="http://schemas.microsoft.com/office/drawing/2014/main" val="1415449689"/>
                    </a:ext>
                  </a:extLst>
                </a:gridCol>
                <a:gridCol w="2103630">
                  <a:extLst>
                    <a:ext uri="{9D8B030D-6E8A-4147-A177-3AD203B41FA5}">
                      <a16:colId xmlns:a16="http://schemas.microsoft.com/office/drawing/2014/main" val="42189392"/>
                    </a:ext>
                  </a:extLst>
                </a:gridCol>
              </a:tblGrid>
              <a:tr h="365760">
                <a:tc>
                  <a:txBody>
                    <a:bodyPr/>
                    <a:lstStyle/>
                    <a:p>
                      <a:pPr marL="0" marR="0">
                        <a:lnSpc>
                          <a:spcPct val="107000"/>
                        </a:lnSpc>
                        <a:spcBef>
                          <a:spcPts val="0"/>
                        </a:spcBef>
                        <a:spcAft>
                          <a:spcPts val="0"/>
                        </a:spcAft>
                      </a:pPr>
                      <a:r>
                        <a:rPr lang="en-US" sz="1800" dirty="0">
                          <a:effectLst/>
                        </a:rPr>
                        <a:t>Geometry</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Sample Size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140506"/>
                  </a:ext>
                </a:extLst>
              </a:tr>
              <a:tr h="265765">
                <a:tc>
                  <a:txBody>
                    <a:bodyPr/>
                    <a:lstStyle/>
                    <a:p>
                      <a:pPr marL="0" marR="0">
                        <a:lnSpc>
                          <a:spcPct val="107000"/>
                        </a:lnSpc>
                        <a:spcBef>
                          <a:spcPts val="0"/>
                        </a:spcBef>
                        <a:spcAft>
                          <a:spcPts val="0"/>
                        </a:spcAft>
                      </a:pPr>
                      <a:r>
                        <a:rPr lang="en-US" sz="1800" dirty="0">
                          <a:effectLst/>
                        </a:rPr>
                        <a:t>Simple Ramp Weave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15</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6941277"/>
                  </a:ext>
                </a:extLst>
              </a:tr>
              <a:tr h="249596">
                <a:tc>
                  <a:txBody>
                    <a:bodyPr/>
                    <a:lstStyle/>
                    <a:p>
                      <a:pPr marL="0" marR="0">
                        <a:lnSpc>
                          <a:spcPct val="107000"/>
                        </a:lnSpc>
                        <a:spcBef>
                          <a:spcPts val="0"/>
                        </a:spcBef>
                        <a:spcAft>
                          <a:spcPts val="0"/>
                        </a:spcAft>
                      </a:pPr>
                      <a:r>
                        <a:rPr lang="en-US" sz="1800" dirty="0">
                          <a:effectLst/>
                        </a:rPr>
                        <a:t>C-D Weave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8</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6658075"/>
                  </a:ext>
                </a:extLst>
              </a:tr>
              <a:tr h="249596">
                <a:tc>
                  <a:txBody>
                    <a:bodyPr/>
                    <a:lstStyle/>
                    <a:p>
                      <a:pPr marL="0" marR="0">
                        <a:lnSpc>
                          <a:spcPct val="107000"/>
                        </a:lnSpc>
                        <a:spcBef>
                          <a:spcPts val="0"/>
                        </a:spcBef>
                        <a:spcAft>
                          <a:spcPts val="0"/>
                        </a:spcAft>
                      </a:pPr>
                      <a:r>
                        <a:rPr lang="en-US" sz="1800" dirty="0">
                          <a:effectLst/>
                        </a:rPr>
                        <a:t>Complex Weave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12</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5270018"/>
                  </a:ext>
                </a:extLst>
              </a:tr>
            </a:tbl>
          </a:graphicData>
        </a:graphic>
      </p:graphicFrame>
      <p:pic>
        <p:nvPicPr>
          <p:cNvPr id="5" name="Picture 4">
            <a:extLst>
              <a:ext uri="{FF2B5EF4-FFF2-40B4-BE49-F238E27FC236}">
                <a16:creationId xmlns:a16="http://schemas.microsoft.com/office/drawing/2014/main" id="{4D25CC5D-5E3A-488C-BADA-1DBCF6816A31}"/>
              </a:ext>
            </a:extLst>
          </p:cNvPr>
          <p:cNvPicPr>
            <a:picLocks noChangeAspect="1"/>
          </p:cNvPicPr>
          <p:nvPr/>
        </p:nvPicPr>
        <p:blipFill>
          <a:blip r:embed="rId2"/>
          <a:stretch>
            <a:fillRect/>
          </a:stretch>
        </p:blipFill>
        <p:spPr>
          <a:xfrm>
            <a:off x="586919" y="4592509"/>
            <a:ext cx="5186553" cy="984266"/>
          </a:xfrm>
          <a:prstGeom prst="rect">
            <a:avLst/>
          </a:prstGeom>
        </p:spPr>
      </p:pic>
      <p:pic>
        <p:nvPicPr>
          <p:cNvPr id="7" name="Picture 6">
            <a:extLst>
              <a:ext uri="{FF2B5EF4-FFF2-40B4-BE49-F238E27FC236}">
                <a16:creationId xmlns:a16="http://schemas.microsoft.com/office/drawing/2014/main" id="{E66EDC5F-869B-4961-83BA-3E8D2D9F9FE1}"/>
              </a:ext>
            </a:extLst>
          </p:cNvPr>
          <p:cNvPicPr>
            <a:picLocks noChangeAspect="1"/>
          </p:cNvPicPr>
          <p:nvPr/>
        </p:nvPicPr>
        <p:blipFill>
          <a:blip r:embed="rId3"/>
          <a:stretch>
            <a:fillRect/>
          </a:stretch>
        </p:blipFill>
        <p:spPr>
          <a:xfrm>
            <a:off x="581025" y="3406964"/>
            <a:ext cx="5192447" cy="1060886"/>
          </a:xfrm>
          <a:prstGeom prst="rect">
            <a:avLst/>
          </a:prstGeom>
        </p:spPr>
      </p:pic>
      <p:pic>
        <p:nvPicPr>
          <p:cNvPr id="9" name="Picture 8">
            <a:extLst>
              <a:ext uri="{FF2B5EF4-FFF2-40B4-BE49-F238E27FC236}">
                <a16:creationId xmlns:a16="http://schemas.microsoft.com/office/drawing/2014/main" id="{44ED133F-D741-46EA-BE63-B6AFF802297A}"/>
              </a:ext>
            </a:extLst>
          </p:cNvPr>
          <p:cNvPicPr>
            <a:picLocks noChangeAspect="1"/>
          </p:cNvPicPr>
          <p:nvPr/>
        </p:nvPicPr>
        <p:blipFill>
          <a:blip r:embed="rId4"/>
          <a:stretch>
            <a:fillRect/>
          </a:stretch>
        </p:blipFill>
        <p:spPr>
          <a:xfrm>
            <a:off x="581025" y="2280357"/>
            <a:ext cx="5168871" cy="1001948"/>
          </a:xfrm>
          <a:prstGeom prst="rect">
            <a:avLst/>
          </a:prstGeom>
        </p:spPr>
      </p:pic>
    </p:spTree>
    <p:extLst>
      <p:ext uri="{BB962C8B-B14F-4D97-AF65-F5344CB8AC3E}">
        <p14:creationId xmlns:p14="http://schemas.microsoft.com/office/powerpoint/2010/main" val="412667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55DF7E-42D7-476D-8D7D-EE63155F7C7E}"/>
              </a:ext>
            </a:extLst>
          </p:cNvPr>
          <p:cNvSpPr>
            <a:spLocks noGrp="1"/>
          </p:cNvSpPr>
          <p:nvPr>
            <p:ph type="title"/>
          </p:nvPr>
        </p:nvSpPr>
        <p:spPr>
          <a:xfrm>
            <a:off x="202019" y="191385"/>
            <a:ext cx="8761227" cy="1037703"/>
          </a:xfrm>
        </p:spPr>
        <p:txBody>
          <a:bodyPr>
            <a:normAutofit fontScale="90000"/>
          </a:bodyPr>
          <a:lstStyle/>
          <a:p>
            <a:r>
              <a:rPr lang="en-US" b="1" dirty="0"/>
              <a:t>NCHRP Project 07-26 </a:t>
            </a:r>
            <a:br>
              <a:rPr lang="en-US" b="1" dirty="0"/>
            </a:br>
            <a:r>
              <a:rPr lang="en-US" b="1" dirty="0"/>
              <a:t>Research Objectives</a:t>
            </a:r>
          </a:p>
        </p:txBody>
      </p:sp>
      <p:sp>
        <p:nvSpPr>
          <p:cNvPr id="5" name="Content Placeholder 4">
            <a:extLst>
              <a:ext uri="{FF2B5EF4-FFF2-40B4-BE49-F238E27FC236}">
                <a16:creationId xmlns:a16="http://schemas.microsoft.com/office/drawing/2014/main" id="{B30F9946-D60C-4420-9837-D38FF730EBF7}"/>
              </a:ext>
            </a:extLst>
          </p:cNvPr>
          <p:cNvSpPr>
            <a:spLocks noGrp="1"/>
          </p:cNvSpPr>
          <p:nvPr>
            <p:ph idx="1"/>
          </p:nvPr>
        </p:nvSpPr>
        <p:spPr>
          <a:xfrm>
            <a:off x="549137" y="1229089"/>
            <a:ext cx="7658100" cy="4185874"/>
          </a:xfrm>
        </p:spPr>
        <p:txBody>
          <a:bodyPr>
            <a:normAutofit lnSpcReduction="10000"/>
          </a:bodyPr>
          <a:lstStyle/>
          <a:p>
            <a:r>
              <a:rPr lang="en-US" sz="2700" dirty="0"/>
              <a:t>The objectives of this research are to </a:t>
            </a:r>
          </a:p>
          <a:p>
            <a:pPr lvl="1"/>
            <a:r>
              <a:rPr lang="en-US" dirty="0"/>
              <a:t>(1) develop methodologies to update the HCM related to merge, diverge, and weaving methodologies; and </a:t>
            </a:r>
          </a:p>
          <a:p>
            <a:pPr lvl="1"/>
            <a:r>
              <a:rPr lang="en-US" dirty="0"/>
              <a:t>(2) pilot the developed methodologies to demonstrate the full range of applicability of the proposed updates to the HCM.</a:t>
            </a:r>
          </a:p>
          <a:p>
            <a:r>
              <a:rPr lang="en-US" dirty="0"/>
              <a:t>Period of Performance June 2019-Mar 2022</a:t>
            </a:r>
          </a:p>
          <a:p>
            <a:endParaRPr lang="en-US" dirty="0"/>
          </a:p>
          <a:p>
            <a:pPr marL="0" indent="0">
              <a:buNone/>
            </a:pPr>
            <a:r>
              <a:rPr lang="en-US" sz="1800" dirty="0">
                <a:hlinkClick r:id="rId2"/>
              </a:rPr>
              <a:t>http://apps.trb.org/cmsfeed/TRBNetProjectDisplay.asp?ProjectID=4553</a:t>
            </a:r>
            <a:r>
              <a:rPr lang="en-US" sz="1800" dirty="0"/>
              <a:t> </a:t>
            </a:r>
            <a:endParaRPr lang="en-US" sz="1600" dirty="0"/>
          </a:p>
        </p:txBody>
      </p:sp>
      <p:sp>
        <p:nvSpPr>
          <p:cNvPr id="2" name="Slide Number Placeholder 1">
            <a:extLst>
              <a:ext uri="{FF2B5EF4-FFF2-40B4-BE49-F238E27FC236}">
                <a16:creationId xmlns:a16="http://schemas.microsoft.com/office/drawing/2014/main" id="{FF86F0BD-41E6-47E2-BE1E-F52CD53AB06E}"/>
              </a:ext>
            </a:extLst>
          </p:cNvPr>
          <p:cNvSpPr>
            <a:spLocks noGrp="1"/>
          </p:cNvSpPr>
          <p:nvPr>
            <p:ph type="sldNum" sz="quarter" idx="12"/>
          </p:nvPr>
        </p:nvSpPr>
        <p:spPr/>
        <p:txBody>
          <a:bodyPr/>
          <a:lstStyle/>
          <a:p>
            <a:fld id="{0CDFD851-8DE5-493B-9000-93E45D758A00}" type="slidenum">
              <a:rPr lang="en-US" smtClean="0"/>
              <a:t>3</a:t>
            </a:fld>
            <a:endParaRPr lang="en-US"/>
          </a:p>
        </p:txBody>
      </p:sp>
    </p:spTree>
    <p:extLst>
      <p:ext uri="{BB962C8B-B14F-4D97-AF65-F5344CB8AC3E}">
        <p14:creationId xmlns:p14="http://schemas.microsoft.com/office/powerpoint/2010/main" val="367788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Capacity Estimation Process</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p:txBody>
          <a:bodyPr>
            <a:normAutofit fontScale="92500" lnSpcReduction="20000"/>
          </a:bodyPr>
          <a:lstStyle/>
          <a:p>
            <a:r>
              <a:rPr lang="en-US" dirty="0"/>
              <a:t>Aggregate 5-min sensor data to 15-min flow rates</a:t>
            </a:r>
          </a:p>
          <a:p>
            <a:r>
              <a:rPr lang="en-US" dirty="0"/>
              <a:t>Aggregate mainline &amp; ramp lane-by-lane speed and flow rates</a:t>
            </a:r>
          </a:p>
          <a:p>
            <a:r>
              <a:rPr lang="en-US" dirty="0"/>
              <a:t>Apply HCM method for estimating capacity from field data (described in a previous module)</a:t>
            </a:r>
          </a:p>
          <a:p>
            <a:r>
              <a:rPr lang="en-US" dirty="0"/>
              <a:t>Evaluate realism of capacity estimate</a:t>
            </a:r>
          </a:p>
          <a:p>
            <a:pPr lvl="1"/>
            <a:r>
              <a:rPr lang="en-US" dirty="0"/>
              <a:t>Unrealistic estimates could occur when a site had few breakdown events</a:t>
            </a:r>
          </a:p>
          <a:p>
            <a:pPr lvl="1"/>
            <a:r>
              <a:rPr lang="en-US" dirty="0"/>
              <a:t>Capacity estimated from speed–flow curve in these cases (85</a:t>
            </a:r>
            <a:r>
              <a:rPr lang="en-US" baseline="30000" dirty="0"/>
              <a:t>th</a:t>
            </a:r>
            <a:r>
              <a:rPr lang="en-US" dirty="0"/>
              <a:t> percentile of pre-breakdown event) </a:t>
            </a:r>
          </a:p>
          <a:p>
            <a:pPr lvl="1"/>
            <a:r>
              <a:rPr lang="en-US" dirty="0"/>
              <a:t>Investigate possibility of spillback from downstream bottleneck</a:t>
            </a:r>
          </a:p>
        </p:txBody>
      </p:sp>
    </p:spTree>
    <p:extLst>
      <p:ext uri="{BB962C8B-B14F-4D97-AF65-F5344CB8AC3E}">
        <p14:creationId xmlns:p14="http://schemas.microsoft.com/office/powerpoint/2010/main" val="56118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35AD-D389-4337-9FD3-97AB9489B809}"/>
              </a:ext>
            </a:extLst>
          </p:cNvPr>
          <p:cNvSpPr>
            <a:spLocks noGrp="1"/>
          </p:cNvSpPr>
          <p:nvPr>
            <p:ph type="title"/>
          </p:nvPr>
        </p:nvSpPr>
        <p:spPr/>
        <p:txBody>
          <a:bodyPr>
            <a:normAutofit/>
          </a:bodyPr>
          <a:lstStyle/>
          <a:p>
            <a:r>
              <a:rPr lang="en-US" dirty="0"/>
              <a:t>Sample Speed-Flow Data</a:t>
            </a:r>
          </a:p>
        </p:txBody>
      </p:sp>
      <p:pic>
        <p:nvPicPr>
          <p:cNvPr id="4" name="Picture 3">
            <a:extLst>
              <a:ext uri="{FF2B5EF4-FFF2-40B4-BE49-F238E27FC236}">
                <a16:creationId xmlns:a16="http://schemas.microsoft.com/office/drawing/2014/main" id="{B44D6272-F7ED-48BF-8ABB-DE9004439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68" y="1021976"/>
            <a:ext cx="7293148" cy="4249271"/>
          </a:xfrm>
          <a:prstGeom prst="rect">
            <a:avLst/>
          </a:prstGeom>
        </p:spPr>
      </p:pic>
    </p:spTree>
    <p:extLst>
      <p:ext uri="{BB962C8B-B14F-4D97-AF65-F5344CB8AC3E}">
        <p14:creationId xmlns:p14="http://schemas.microsoft.com/office/powerpoint/2010/main" val="1609262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10F3A-3AE1-9045-33EB-8D92D49205C0}"/>
              </a:ext>
            </a:extLst>
          </p:cNvPr>
          <p:cNvSpPr>
            <a:spLocks noGrp="1"/>
          </p:cNvSpPr>
          <p:nvPr>
            <p:ph type="title"/>
          </p:nvPr>
        </p:nvSpPr>
        <p:spPr/>
        <p:txBody>
          <a:bodyPr/>
          <a:lstStyle/>
          <a:p>
            <a:r>
              <a:rPr lang="en-US" dirty="0"/>
              <a:t>Basic Model Form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9C12B32-3877-E3A6-A6E2-A44A98089C62}"/>
                  </a:ext>
                </a:extLst>
              </p:cNvPr>
              <p:cNvSpPr>
                <a:spLocks noGrp="1"/>
              </p:cNvSpPr>
              <p:nvPr>
                <p:ph idx="1"/>
              </p:nvPr>
            </p:nvSpPr>
            <p:spPr/>
            <p:txBody>
              <a:bodyPr/>
              <a:lstStyle/>
              <a:p>
                <a:r>
                  <a:rPr lang="en-US" dirty="0"/>
                  <a:t>Speed (S) in Merge (M), Diverge (D), or Weave (W) Segment is equal to speed in Basic Segment (B), minus speed impedance (SI) term</a:t>
                </a:r>
              </a:p>
              <a:p>
                <a:endParaRPr lang="en-US" dirty="0"/>
              </a:p>
              <a:p>
                <a:pPr marL="457200" lvl="1" indent="0" algn="ctr">
                  <a:buNone/>
                </a:pPr>
                <a14:m>
                  <m:oMath xmlns:m="http://schemas.openxmlformats.org/officeDocument/2006/math">
                    <m:sSub>
                      <m:sSubPr>
                        <m:ctrlPr>
                          <a:rPr lang="en-US" sz="28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M</m:t>
                        </m:r>
                      </m:sub>
                    </m:sSub>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b</m:t>
                        </m:r>
                      </m:sub>
                    </m:sSub>
                  </m:oMath>
                </a14:m>
                <a:r>
                  <a:rPr lang="en-US" sz="2800" i="1" dirty="0">
                    <a:effectLst/>
                    <a:latin typeface="Cambria Math" panose="02040503050406030204" pitchFamily="18" charset="0"/>
                    <a:ea typeface="Times New Roman" panose="02020603050405020304" pitchFamily="18" charset="0"/>
                    <a:cs typeface="Times New Roman" panose="02020603050405020304" pitchFamily="18" charset="0"/>
                  </a:rPr>
                  <a:t>- SIM</a:t>
                </a:r>
              </a:p>
              <a:p>
                <a:pPr marL="457200" lvl="1" indent="0" algn="ctr">
                  <a:buNone/>
                </a:pPr>
                <a14:m>
                  <m:oMath xmlns:m="http://schemas.openxmlformats.org/officeDocument/2006/math">
                    <m:sSub>
                      <m:sSubPr>
                        <m:ctrlPr>
                          <a:rPr lang="en-US" sz="28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D</m:t>
                        </m:r>
                      </m:sub>
                    </m:sSub>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b</m:t>
                        </m:r>
                      </m:sub>
                    </m:sSub>
                  </m:oMath>
                </a14:m>
                <a:r>
                  <a:rPr lang="en-US" sz="2800" i="1" dirty="0">
                    <a:effectLst/>
                    <a:latin typeface="Cambria Math" panose="02040503050406030204" pitchFamily="18" charset="0"/>
                    <a:ea typeface="Times New Roman" panose="02020603050405020304" pitchFamily="18" charset="0"/>
                    <a:cs typeface="Times New Roman" panose="02020603050405020304" pitchFamily="18" charset="0"/>
                  </a:rPr>
                  <a:t>- SID</a:t>
                </a:r>
              </a:p>
              <a:p>
                <a:pPr marL="457200" lvl="1" indent="0" algn="ctr">
                  <a:buNone/>
                </a:pPr>
                <a14:m>
                  <m:oMath xmlns:m="http://schemas.openxmlformats.org/officeDocument/2006/math">
                    <m:sSub>
                      <m:sSubPr>
                        <m:ctrlPr>
                          <a:rPr lang="en-US" sz="28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S</m:t>
                        </m:r>
                      </m:e>
                      <m:sub>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𝑊</m:t>
                        </m:r>
                      </m:sub>
                    </m:sSub>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en-US" sz="2800" i="1">
                            <a:effectLst/>
                            <a:latin typeface="Cambria Math" panose="02040503050406030204" pitchFamily="18" charset="0"/>
                            <a:ea typeface="Times New Roman" panose="02020603050405020304" pitchFamily="18" charset="0"/>
                            <a:cs typeface="Times New Roman" panose="02020603050405020304" pitchFamily="18" charset="0"/>
                          </a:rPr>
                          <m:t>b</m:t>
                        </m:r>
                      </m:sub>
                    </m:sSub>
                  </m:oMath>
                </a14:m>
                <a:r>
                  <a:rPr lang="en-US" sz="2800" i="1" dirty="0">
                    <a:effectLst/>
                    <a:latin typeface="Cambria Math" panose="02040503050406030204" pitchFamily="18" charset="0"/>
                    <a:ea typeface="Times New Roman" panose="02020603050405020304" pitchFamily="18" charset="0"/>
                    <a:cs typeface="Times New Roman" panose="02020603050405020304" pitchFamily="18" charset="0"/>
                  </a:rPr>
                  <a:t>- SIW</a:t>
                </a:r>
              </a:p>
              <a:p>
                <a:pPr lvl="1"/>
                <a:endParaRPr lang="en-US" sz="1800" i="1" dirty="0">
                  <a:effectLst/>
                  <a:latin typeface="Cambria Math" panose="02040503050406030204" pitchFamily="18" charset="0"/>
                  <a:ea typeface="Times New Roman" panose="02020603050405020304" pitchFamily="18" charset="0"/>
                  <a:cs typeface="Times New Roman" panose="02020603050405020304" pitchFamily="18" charset="0"/>
                </a:endParaRPr>
              </a:p>
              <a:p>
                <a:pPr lvl="1"/>
                <a:endParaRPr lang="en-US" dirty="0"/>
              </a:p>
            </p:txBody>
          </p:sp>
        </mc:Choice>
        <mc:Fallback xmlns="">
          <p:sp>
            <p:nvSpPr>
              <p:cNvPr id="3" name="Content Placeholder 2">
                <a:extLst>
                  <a:ext uri="{FF2B5EF4-FFF2-40B4-BE49-F238E27FC236}">
                    <a16:creationId xmlns:a16="http://schemas.microsoft.com/office/drawing/2014/main" id="{C9C12B32-3877-E3A6-A6E2-A44A98089C62}"/>
                  </a:ext>
                </a:extLst>
              </p:cNvPr>
              <p:cNvSpPr>
                <a:spLocks noGrp="1" noRot="1" noChangeAspect="1" noMove="1" noResize="1" noEditPoints="1" noAdjustHandles="1" noChangeArrowheads="1" noChangeShapeType="1" noTextEdit="1"/>
              </p:cNvSpPr>
              <p:nvPr>
                <p:ph idx="1"/>
              </p:nvPr>
            </p:nvSpPr>
            <p:spPr>
              <a:blipFill>
                <a:blip r:embed="rId2"/>
                <a:stretch>
                  <a:fillRect l="-1253" t="-1531" r="-1322"/>
                </a:stretch>
              </a:blipFill>
            </p:spPr>
            <p:txBody>
              <a:bodyPr/>
              <a:lstStyle/>
              <a:p>
                <a:r>
                  <a:rPr lang="en-US">
                    <a:noFill/>
                  </a:rPr>
                  <a:t> </a:t>
                </a:r>
              </a:p>
            </p:txBody>
          </p:sp>
        </mc:Fallback>
      </mc:AlternateContent>
    </p:spTree>
    <p:extLst>
      <p:ext uri="{BB962C8B-B14F-4D97-AF65-F5344CB8AC3E}">
        <p14:creationId xmlns:p14="http://schemas.microsoft.com/office/powerpoint/2010/main" val="659065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8776-E77F-4DA3-8EFE-772B65FEC707}"/>
              </a:ext>
            </a:extLst>
          </p:cNvPr>
          <p:cNvSpPr>
            <a:spLocks noGrp="1"/>
          </p:cNvSpPr>
          <p:nvPr>
            <p:ph type="title"/>
          </p:nvPr>
        </p:nvSpPr>
        <p:spPr/>
        <p:txBody>
          <a:bodyPr/>
          <a:lstStyle/>
          <a:p>
            <a:r>
              <a:rPr lang="en-US" dirty="0"/>
              <a:t>Revisiting Density at Capacity </a:t>
            </a:r>
          </a:p>
        </p:txBody>
      </p:sp>
      <p:graphicFrame>
        <p:nvGraphicFramePr>
          <p:cNvPr id="9" name="Chart 8">
            <a:extLst>
              <a:ext uri="{FF2B5EF4-FFF2-40B4-BE49-F238E27FC236}">
                <a16:creationId xmlns:a16="http://schemas.microsoft.com/office/drawing/2014/main" id="{49D68941-19D1-403A-BF34-A2F6DF0BDA55}"/>
              </a:ext>
            </a:extLst>
          </p:cNvPr>
          <p:cNvGraphicFramePr/>
          <p:nvPr/>
        </p:nvGraphicFramePr>
        <p:xfrm>
          <a:off x="202020" y="1114425"/>
          <a:ext cx="7160806" cy="4067174"/>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a16="http://schemas.microsoft.com/office/drawing/2014/main" id="{AE95381A-F620-4CD6-93BA-EFC9ED8BF377}"/>
              </a:ext>
            </a:extLst>
          </p:cNvPr>
          <p:cNvCxnSpPr>
            <a:cxnSpLocks/>
          </p:cNvCxnSpPr>
          <p:nvPr/>
        </p:nvCxnSpPr>
        <p:spPr>
          <a:xfrm>
            <a:off x="846906" y="1387475"/>
            <a:ext cx="5915844" cy="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AE0EE8-E3BF-4B9C-91BA-B1D9E7739DD9}"/>
              </a:ext>
            </a:extLst>
          </p:cNvPr>
          <p:cNvSpPr txBox="1"/>
          <p:nvPr/>
        </p:nvSpPr>
        <p:spPr>
          <a:xfrm>
            <a:off x="2064312" y="1233586"/>
            <a:ext cx="4052808" cy="307777"/>
          </a:xfrm>
          <a:prstGeom prst="rect">
            <a:avLst/>
          </a:prstGeom>
          <a:solidFill>
            <a:schemeClr val="tx1"/>
          </a:solidFill>
        </p:spPr>
        <p:txBody>
          <a:bodyPr wrap="square" rtlCol="0">
            <a:spAutoFit/>
          </a:bodyPr>
          <a:lstStyle/>
          <a:p>
            <a:pPr algn="ctr"/>
            <a:r>
              <a:rPr lang="en-US" sz="1400" b="1" dirty="0">
                <a:solidFill>
                  <a:schemeClr val="bg2"/>
                </a:solidFill>
              </a:rPr>
              <a:t>HCM 6 Density at Capacity for Weave</a:t>
            </a:r>
          </a:p>
        </p:txBody>
      </p:sp>
      <p:cxnSp>
        <p:nvCxnSpPr>
          <p:cNvPr id="12" name="Straight Connector 11">
            <a:extLst>
              <a:ext uri="{FF2B5EF4-FFF2-40B4-BE49-F238E27FC236}">
                <a16:creationId xmlns:a16="http://schemas.microsoft.com/office/drawing/2014/main" id="{6952EA66-1467-4DF6-8CF5-7CCCEE848944}"/>
              </a:ext>
            </a:extLst>
          </p:cNvPr>
          <p:cNvCxnSpPr>
            <a:cxnSpLocks/>
          </p:cNvCxnSpPr>
          <p:nvPr/>
        </p:nvCxnSpPr>
        <p:spPr>
          <a:xfrm>
            <a:off x="837382" y="1977316"/>
            <a:ext cx="7296968" cy="0"/>
          </a:xfrm>
          <a:prstGeom prst="line">
            <a:avLst/>
          </a:prstGeom>
          <a:ln w="3175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35B8BC-F07F-47A1-99FE-E05FDEE59E72}"/>
              </a:ext>
            </a:extLst>
          </p:cNvPr>
          <p:cNvSpPr txBox="1"/>
          <p:nvPr/>
        </p:nvSpPr>
        <p:spPr>
          <a:xfrm>
            <a:off x="7469594" y="1977315"/>
            <a:ext cx="1630927" cy="954107"/>
          </a:xfrm>
          <a:prstGeom prst="rect">
            <a:avLst/>
          </a:prstGeom>
          <a:solidFill>
            <a:schemeClr val="accent3"/>
          </a:solidFill>
        </p:spPr>
        <p:txBody>
          <a:bodyPr wrap="square" rtlCol="0">
            <a:spAutoFit/>
          </a:bodyPr>
          <a:lstStyle/>
          <a:p>
            <a:pPr algn="ctr"/>
            <a:r>
              <a:rPr lang="en-US" sz="1400" b="1" dirty="0">
                <a:solidFill>
                  <a:schemeClr val="bg2"/>
                </a:solidFill>
              </a:rPr>
              <a:t>NCHRP 07-26 Recommended Density at Capacity</a:t>
            </a:r>
          </a:p>
        </p:txBody>
      </p:sp>
    </p:spTree>
    <p:extLst>
      <p:ext uri="{BB962C8B-B14F-4D97-AF65-F5344CB8AC3E}">
        <p14:creationId xmlns:p14="http://schemas.microsoft.com/office/powerpoint/2010/main" val="338069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Segment LOS</a:t>
            </a:r>
          </a:p>
        </p:txBody>
      </p:sp>
      <p:pic>
        <p:nvPicPr>
          <p:cNvPr id="3" name="Picture 2">
            <a:extLst>
              <a:ext uri="{FF2B5EF4-FFF2-40B4-BE49-F238E27FC236}">
                <a16:creationId xmlns:a16="http://schemas.microsoft.com/office/drawing/2014/main" id="{3C479B36-0EC8-4291-9EFE-D865AA33CEC5}"/>
              </a:ext>
            </a:extLst>
          </p:cNvPr>
          <p:cNvPicPr>
            <a:picLocks noChangeAspect="1"/>
          </p:cNvPicPr>
          <p:nvPr/>
        </p:nvPicPr>
        <p:blipFill rotWithShape="1">
          <a:blip r:embed="rId2"/>
          <a:srcRect l="19023" r="19793" b="16880"/>
          <a:stretch/>
        </p:blipFill>
        <p:spPr>
          <a:xfrm>
            <a:off x="742412" y="1977934"/>
            <a:ext cx="6656602" cy="2304954"/>
          </a:xfrm>
          <a:prstGeom prst="rect">
            <a:avLst/>
          </a:prstGeom>
        </p:spPr>
      </p:pic>
    </p:spTree>
    <p:extLst>
      <p:ext uri="{BB962C8B-B14F-4D97-AF65-F5344CB8AC3E}">
        <p14:creationId xmlns:p14="http://schemas.microsoft.com/office/powerpoint/2010/main" val="1104005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E30A8C-51E5-4FA0-8AF7-8457E7CC91F5}"/>
              </a:ext>
            </a:extLst>
          </p:cNvPr>
          <p:cNvPicPr>
            <a:picLocks noChangeAspect="1"/>
          </p:cNvPicPr>
          <p:nvPr/>
        </p:nvPicPr>
        <p:blipFill>
          <a:blip r:embed="rId2"/>
          <a:stretch>
            <a:fillRect/>
          </a:stretch>
        </p:blipFill>
        <p:spPr>
          <a:xfrm>
            <a:off x="751787" y="-514618"/>
            <a:ext cx="7601836" cy="5715000"/>
          </a:xfrm>
          <a:prstGeom prst="rect">
            <a:avLst/>
          </a:prstGeom>
        </p:spPr>
      </p:pic>
      <p:sp>
        <p:nvSpPr>
          <p:cNvPr id="33" name="Rectangle 32"/>
          <p:cNvSpPr/>
          <p:nvPr/>
        </p:nvSpPr>
        <p:spPr>
          <a:xfrm>
            <a:off x="0" y="0"/>
            <a:ext cx="9144000" cy="702256"/>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34" name="Straight Connector 33"/>
          <p:cNvCxnSpPr/>
          <p:nvPr/>
        </p:nvCxnSpPr>
        <p:spPr>
          <a:xfrm>
            <a:off x="0" y="7074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771082" y="3775360"/>
            <a:ext cx="7772400" cy="1225021"/>
          </a:xfrm>
          <a:prstGeom prst="rect">
            <a:avLst/>
          </a:prstGeom>
        </p:spPr>
        <p:txBody>
          <a:bodyPr anchor="b">
            <a:noAutofit/>
          </a:bodyPr>
          <a:lstStyle>
            <a:lvl1pPr algn="l" defTabSz="914400" rtl="0" eaLnBrk="1" latinLnBrk="0" hangingPunct="1">
              <a:spcBef>
                <a:spcPct val="0"/>
              </a:spcBef>
              <a:buNone/>
              <a:defRPr sz="4400" b="1" kern="1200" cap="all" baseline="0">
                <a:solidFill>
                  <a:schemeClr val="bg2"/>
                </a:solidFill>
                <a:effectLst>
                  <a:outerShdw blurRad="38100" dist="38100" dir="2700000" algn="tl">
                    <a:srgbClr val="000000">
                      <a:alpha val="43137"/>
                    </a:srgbClr>
                  </a:outerShdw>
                </a:effectLst>
                <a:latin typeface="Arial Black" panose="020B0A04020102020204" pitchFamily="34" charset="0"/>
                <a:ea typeface="+mj-ea"/>
                <a:cs typeface="+mj-cs"/>
              </a:defRPr>
            </a:lvl1pPr>
          </a:lstStyle>
          <a:p>
            <a:pPr>
              <a:lnSpc>
                <a:spcPts val="4400"/>
              </a:lnSpc>
            </a:pPr>
            <a:r>
              <a:rPr lang="en-US" dirty="0"/>
              <a:t>Current HCM Merge &amp; Diverge Method</a:t>
            </a:r>
          </a:p>
        </p:txBody>
      </p:sp>
      <p:sp>
        <p:nvSpPr>
          <p:cNvPr id="38" name="Rectangle 37"/>
          <p:cNvSpPr/>
          <p:nvPr/>
        </p:nvSpPr>
        <p:spPr>
          <a:xfrm>
            <a:off x="0" y="4800598"/>
            <a:ext cx="9144000" cy="914401"/>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9" name="Freeform 20"/>
          <p:cNvSpPr>
            <a:spLocks/>
          </p:cNvSpPr>
          <p:nvPr/>
        </p:nvSpPr>
        <p:spPr bwMode="auto">
          <a:xfrm>
            <a:off x="5188624" y="5073799"/>
            <a:ext cx="3974671" cy="673100"/>
          </a:xfrm>
          <a:custGeom>
            <a:avLst/>
            <a:gdLst>
              <a:gd name="T0" fmla="*/ 3562 w 3562"/>
              <a:gd name="T1" fmla="*/ 424 h 424"/>
              <a:gd name="T2" fmla="*/ 3562 w 3562"/>
              <a:gd name="T3" fmla="*/ 0 h 424"/>
              <a:gd name="T4" fmla="*/ 178 w 3562"/>
              <a:gd name="T5" fmla="*/ 0 h 424"/>
              <a:gd name="T6" fmla="*/ 0 w 3562"/>
              <a:gd name="T7" fmla="*/ 424 h 424"/>
              <a:gd name="T8" fmla="*/ 3562 w 3562"/>
              <a:gd name="T9" fmla="*/ 424 h 424"/>
              <a:gd name="connsiteX0" fmla="*/ 10000 w 10162"/>
              <a:gd name="connsiteY0" fmla="*/ 10000 h 11358"/>
              <a:gd name="connsiteX1" fmla="*/ 10000 w 10162"/>
              <a:gd name="connsiteY1" fmla="*/ 0 h 11358"/>
              <a:gd name="connsiteX2" fmla="*/ 500 w 10162"/>
              <a:gd name="connsiteY2" fmla="*/ 0 h 11358"/>
              <a:gd name="connsiteX3" fmla="*/ 0 w 10162"/>
              <a:gd name="connsiteY3" fmla="*/ 10000 h 11358"/>
              <a:gd name="connsiteX4" fmla="*/ 10162 w 10162"/>
              <a:gd name="connsiteY4" fmla="*/ 11358 h 11358"/>
              <a:gd name="connsiteX0" fmla="*/ 10000 w 10000"/>
              <a:gd name="connsiteY0" fmla="*/ 10000 h 10000"/>
              <a:gd name="connsiteX1" fmla="*/ 10000 w 10000"/>
              <a:gd name="connsiteY1" fmla="*/ 0 h 10000"/>
              <a:gd name="connsiteX2" fmla="*/ 500 w 10000"/>
              <a:gd name="connsiteY2" fmla="*/ 0 h 10000"/>
              <a:gd name="connsiteX3" fmla="*/ 0 w 10000"/>
              <a:gd name="connsiteY3" fmla="*/ 10000 h 10000"/>
              <a:gd name="connsiteX0" fmla="*/ 10000 w 10000"/>
              <a:gd name="connsiteY0" fmla="*/ 0 h 10000"/>
              <a:gd name="connsiteX1" fmla="*/ 500 w 10000"/>
              <a:gd name="connsiteY1" fmla="*/ 0 h 10000"/>
              <a:gd name="connsiteX2" fmla="*/ 0 w 10000"/>
              <a:gd name="connsiteY2" fmla="*/ 10000 h 10000"/>
              <a:gd name="connsiteX0" fmla="*/ 7029 w 7029"/>
              <a:gd name="connsiteY0" fmla="*/ 0 h 10000"/>
              <a:gd name="connsiteX1" fmla="*/ 500 w 7029"/>
              <a:gd name="connsiteY1" fmla="*/ 0 h 10000"/>
              <a:gd name="connsiteX2" fmla="*/ 0 w 7029"/>
              <a:gd name="connsiteY2" fmla="*/ 10000 h 10000"/>
            </a:gdLst>
            <a:ahLst/>
            <a:cxnLst>
              <a:cxn ang="0">
                <a:pos x="connsiteX0" y="connsiteY0"/>
              </a:cxn>
              <a:cxn ang="0">
                <a:pos x="connsiteX1" y="connsiteY1"/>
              </a:cxn>
              <a:cxn ang="0">
                <a:pos x="connsiteX2" y="connsiteY2"/>
              </a:cxn>
            </a:cxnLst>
            <a:rect l="l" t="t" r="r" b="b"/>
            <a:pathLst>
              <a:path w="7029" h="10000">
                <a:moveTo>
                  <a:pt x="7029" y="0"/>
                </a:moveTo>
                <a:lnTo>
                  <a:pt x="500" y="0"/>
                </a:lnTo>
                <a:cubicBezTo>
                  <a:pt x="333" y="3333"/>
                  <a:pt x="167" y="6667"/>
                  <a:pt x="0" y="10000"/>
                </a:cubicBezTo>
              </a:path>
            </a:pathLst>
          </a:custGeom>
          <a:noFill/>
          <a:ln w="12700">
            <a:solidFill>
              <a:srgbClr val="33839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4C789DFA-AB4E-467D-BD4C-5E48EEA564BB}"/>
              </a:ext>
            </a:extLst>
          </p:cNvPr>
          <p:cNvSpPr txBox="1"/>
          <p:nvPr/>
        </p:nvSpPr>
        <p:spPr>
          <a:xfrm rot="16200000">
            <a:off x="6418362" y="2669175"/>
            <a:ext cx="4139944" cy="230832"/>
          </a:xfrm>
          <a:prstGeom prst="rect">
            <a:avLst/>
          </a:prstGeom>
          <a:noFill/>
        </p:spPr>
        <p:txBody>
          <a:bodyPr wrap="square" rtlCol="0">
            <a:spAutoFit/>
          </a:bodyPr>
          <a:lstStyle/>
          <a:p>
            <a:r>
              <a:rPr lang="en-US" sz="900" dirty="0"/>
              <a:t>Source: http://www.crosscountryroads.com/</a:t>
            </a:r>
          </a:p>
        </p:txBody>
      </p:sp>
    </p:spTree>
    <p:extLst>
      <p:ext uri="{BB962C8B-B14F-4D97-AF65-F5344CB8AC3E}">
        <p14:creationId xmlns:p14="http://schemas.microsoft.com/office/powerpoint/2010/main" val="1339254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Purpose &amp; Contents</a:t>
            </a:r>
          </a:p>
        </p:txBody>
      </p:sp>
      <p:sp>
        <p:nvSpPr>
          <p:cNvPr id="3" name="Content Placeholder 2"/>
          <p:cNvSpPr>
            <a:spLocks noGrp="1"/>
          </p:cNvSpPr>
          <p:nvPr>
            <p:ph idx="1"/>
          </p:nvPr>
        </p:nvSpPr>
        <p:spPr>
          <a:xfrm>
            <a:off x="202019" y="1104634"/>
            <a:ext cx="5486400" cy="3977729"/>
          </a:xfrm>
        </p:spPr>
        <p:txBody>
          <a:bodyPr>
            <a:normAutofit/>
          </a:bodyPr>
          <a:lstStyle/>
          <a:p>
            <a:r>
              <a:rPr lang="en-US" dirty="0"/>
              <a:t>Provide a high-level overview of the current HCM merge &amp; diverge method and its issues</a:t>
            </a:r>
          </a:p>
          <a:p>
            <a:pPr lvl="1"/>
            <a:r>
              <a:rPr lang="en-US" dirty="0"/>
              <a:t>Data collection &amp; model development</a:t>
            </a:r>
          </a:p>
          <a:p>
            <a:pPr lvl="1"/>
            <a:r>
              <a:rPr lang="en-US" dirty="0"/>
              <a:t>Methodological steps</a:t>
            </a:r>
          </a:p>
          <a:p>
            <a:pPr lvl="1"/>
            <a:r>
              <a:rPr lang="en-US" dirty="0"/>
              <a:t>Special cases</a:t>
            </a:r>
          </a:p>
          <a:p>
            <a:pPr lvl="1"/>
            <a:r>
              <a:rPr lang="en-US" dirty="0"/>
              <a:t>Issues with the method</a:t>
            </a:r>
          </a:p>
        </p:txBody>
      </p:sp>
    </p:spTree>
    <p:extLst>
      <p:ext uri="{BB962C8B-B14F-4D97-AF65-F5344CB8AC3E}">
        <p14:creationId xmlns:p14="http://schemas.microsoft.com/office/powerpoint/2010/main" val="3817145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Basis</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p:txBody>
          <a:bodyPr>
            <a:normAutofit/>
          </a:bodyPr>
          <a:lstStyle/>
          <a:p>
            <a:r>
              <a:rPr lang="en-US" dirty="0"/>
              <a:t>Developed by NCHRP Project 03-37 (1993)</a:t>
            </a:r>
          </a:p>
          <a:p>
            <a:r>
              <a:rPr lang="en-US" dirty="0"/>
              <a:t>68 sites in 10 states with varying characteristics</a:t>
            </a:r>
          </a:p>
          <a:p>
            <a:pPr lvl="1"/>
            <a:r>
              <a:rPr lang="en-US" dirty="0"/>
              <a:t>Video camera observations</a:t>
            </a:r>
          </a:p>
          <a:p>
            <a:pPr lvl="1"/>
            <a:r>
              <a:rPr lang="en-US" dirty="0"/>
              <a:t>Breakdowns observed at only 16 sites</a:t>
            </a:r>
          </a:p>
          <a:p>
            <a:pPr lvl="1"/>
            <a:r>
              <a:rPr lang="en-US" dirty="0"/>
              <a:t>Maximum stable flows at other sites compared to HCM basic segment capacities</a:t>
            </a:r>
          </a:p>
          <a:p>
            <a:pPr lvl="1"/>
            <a:r>
              <a:rPr lang="en-US" dirty="0"/>
              <a:t>No evidence that turbulence effects reduced merge/diverge capacity below basic segment values</a:t>
            </a:r>
          </a:p>
          <a:p>
            <a:endParaRPr lang="en-US" dirty="0"/>
          </a:p>
        </p:txBody>
      </p:sp>
    </p:spTree>
    <p:extLst>
      <p:ext uri="{BB962C8B-B14F-4D97-AF65-F5344CB8AC3E}">
        <p14:creationId xmlns:p14="http://schemas.microsoft.com/office/powerpoint/2010/main" val="695410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Methodological</a:t>
            </a:r>
            <a:br>
              <a:rPr lang="en-US" dirty="0"/>
            </a:br>
            <a:r>
              <a:rPr lang="en-US" dirty="0"/>
              <a:t>Steps</a:t>
            </a:r>
          </a:p>
        </p:txBody>
      </p:sp>
      <p:grpSp>
        <p:nvGrpSpPr>
          <p:cNvPr id="38" name="Group 37">
            <a:extLst>
              <a:ext uri="{FF2B5EF4-FFF2-40B4-BE49-F238E27FC236}">
                <a16:creationId xmlns:a16="http://schemas.microsoft.com/office/drawing/2014/main" id="{63B5DD08-B84D-4365-BD09-DF356A89E4D2}"/>
              </a:ext>
            </a:extLst>
          </p:cNvPr>
          <p:cNvGrpSpPr/>
          <p:nvPr/>
        </p:nvGrpSpPr>
        <p:grpSpPr>
          <a:xfrm>
            <a:off x="2510331" y="443960"/>
            <a:ext cx="5220744" cy="5079654"/>
            <a:chOff x="2222654" y="400050"/>
            <a:chExt cx="5220744" cy="5079654"/>
          </a:xfrm>
        </p:grpSpPr>
        <p:sp>
          <p:nvSpPr>
            <p:cNvPr id="39" name="Text Box 35">
              <a:extLst>
                <a:ext uri="{FF2B5EF4-FFF2-40B4-BE49-F238E27FC236}">
                  <a16:creationId xmlns:a16="http://schemas.microsoft.com/office/drawing/2014/main" id="{0AC2572D-F094-46C4-9D48-68F4D931A8C4}"/>
                </a:ext>
              </a:extLst>
            </p:cNvPr>
            <p:cNvSpPr txBox="1">
              <a:spLocks noChangeArrowheads="1"/>
            </p:cNvSpPr>
            <p:nvPr/>
          </p:nvSpPr>
          <p:spPr bwMode="auto">
            <a:xfrm>
              <a:off x="3657710" y="1631316"/>
              <a:ext cx="2889158"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indent="173038">
                <a:spcBef>
                  <a:spcPct val="20000"/>
                </a:spcBef>
                <a:buChar char="•"/>
                <a:tabLst>
                  <a:tab pos="2228850" algn="r"/>
                </a:tabLst>
                <a:defRPr sz="3200">
                  <a:solidFill>
                    <a:schemeClr val="tx1"/>
                  </a:solidFill>
                  <a:latin typeface="Arial" panose="020B0604020202020204" pitchFamily="34" charset="0"/>
                </a:defRPr>
              </a:lvl1pPr>
              <a:lvl2pPr marL="742950" indent="-285750">
                <a:spcBef>
                  <a:spcPct val="20000"/>
                </a:spcBef>
                <a:buChar char="–"/>
                <a:tabLst>
                  <a:tab pos="2228850" algn="r"/>
                </a:tabLst>
                <a:defRPr sz="2800">
                  <a:solidFill>
                    <a:schemeClr val="tx1"/>
                  </a:solidFill>
                  <a:latin typeface="Arial" panose="020B0604020202020204" pitchFamily="34" charset="0"/>
                </a:defRPr>
              </a:lvl2pPr>
              <a:lvl3pPr marL="1143000" indent="-228600">
                <a:spcBef>
                  <a:spcPct val="20000"/>
                </a:spcBef>
                <a:buChar char="•"/>
                <a:tabLst>
                  <a:tab pos="2228850" algn="r"/>
                </a:tabLst>
                <a:defRPr sz="2400">
                  <a:solidFill>
                    <a:schemeClr val="tx1"/>
                  </a:solidFill>
                  <a:latin typeface="Arial" panose="020B0604020202020204" pitchFamily="34" charset="0"/>
                </a:defRPr>
              </a:lvl3pPr>
              <a:lvl4pPr marL="1600200" indent="-228600">
                <a:spcBef>
                  <a:spcPct val="20000"/>
                </a:spcBef>
                <a:buChar char="–"/>
                <a:tabLst>
                  <a:tab pos="2228850" algn="r"/>
                </a:tabLst>
                <a:defRPr sz="2000">
                  <a:solidFill>
                    <a:schemeClr val="tx1"/>
                  </a:solidFill>
                  <a:latin typeface="Arial" panose="020B0604020202020204" pitchFamily="34" charset="0"/>
                </a:defRPr>
              </a:lvl4pPr>
              <a:lvl5pPr marL="2057400" indent="-228600">
                <a:spcBef>
                  <a:spcPct val="20000"/>
                </a:spcBef>
                <a:buChar char="»"/>
                <a:tabLst>
                  <a:tab pos="222885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9pPr>
            </a:lstStyle>
            <a:p>
              <a:pPr eaLnBrk="1" hangingPunct="1">
                <a:spcBef>
                  <a:spcPct val="0"/>
                </a:spcBef>
                <a:buFontTx/>
                <a:buNone/>
              </a:pPr>
              <a:r>
                <a:rPr lang="en-US" altLang="en-US" sz="800" dirty="0">
                  <a:solidFill>
                    <a:srgbClr val="000000"/>
                  </a:solidFill>
                  <a:latin typeface="Tahoma" panose="020B0604030504040204" pitchFamily="34" charset="0"/>
                  <a:cs typeface="Times New Roman" panose="02020603050405020304" pitchFamily="18" charset="0"/>
                </a:rPr>
                <a:t>On-Ramp (merge)  </a:t>
              </a:r>
              <a:r>
                <a:rPr lang="en-US" altLang="en-US" sz="600" dirty="0">
                  <a:solidFill>
                    <a:srgbClr val="000000"/>
                  </a:solidFill>
                  <a:latin typeface="Tahoma" panose="020B0604030504040204" pitchFamily="34" charset="0"/>
                  <a:cs typeface="Times New Roman" panose="02020603050405020304" pitchFamily="18" charset="0"/>
                </a:rPr>
                <a:t>	</a:t>
              </a:r>
              <a:r>
                <a:rPr lang="en-US" altLang="en-US" sz="800" dirty="0">
                  <a:solidFill>
                    <a:srgbClr val="000000"/>
                  </a:solidFill>
                  <a:latin typeface="Tahoma" panose="020B0604030504040204" pitchFamily="34" charset="0"/>
                  <a:cs typeface="Times New Roman" panose="02020603050405020304" pitchFamily="18" charset="0"/>
                </a:rPr>
                <a:t>Off-Ramp (diverge)</a:t>
              </a:r>
              <a:endParaRPr lang="en-US" altLang="en-US" sz="800" dirty="0">
                <a:solidFill>
                  <a:srgbClr val="000000"/>
                </a:solidFill>
                <a:latin typeface="Palatino Linotype" panose="02040502050505030304" pitchFamily="18" charset="0"/>
                <a:cs typeface="Times New Roman" panose="02020603050405020304" pitchFamily="18" charset="0"/>
              </a:endParaRPr>
            </a:p>
          </p:txBody>
        </p:sp>
        <p:sp>
          <p:nvSpPr>
            <p:cNvPr id="40" name="Text Box 36">
              <a:extLst>
                <a:ext uri="{FF2B5EF4-FFF2-40B4-BE49-F238E27FC236}">
                  <a16:creationId xmlns:a16="http://schemas.microsoft.com/office/drawing/2014/main" id="{7E09B5F0-3E07-450D-B5F1-FD76DAF2BC3A}"/>
                </a:ext>
              </a:extLst>
            </p:cNvPr>
            <p:cNvSpPr txBox="1">
              <a:spLocks noChangeArrowheads="1"/>
            </p:cNvSpPr>
            <p:nvPr/>
          </p:nvSpPr>
          <p:spPr bwMode="auto">
            <a:xfrm>
              <a:off x="3714699" y="868936"/>
              <a:ext cx="2451076" cy="249299"/>
            </a:xfrm>
            <a:prstGeom prst="rect">
              <a:avLst/>
            </a:prstGeom>
            <a:solidFill>
              <a:srgbClr val="FFFFFF"/>
            </a:solidFill>
            <a:ln w="9525">
              <a:solidFill>
                <a:srgbClr val="000000"/>
              </a:solidFill>
              <a:miter lim="800000"/>
              <a:headEnd/>
              <a:tailEnd/>
            </a:ln>
          </p:spPr>
          <p:txBody>
            <a:bodyPr upright="1"/>
            <a:lstStyle/>
            <a:p>
              <a:pPr algn="ctr" eaLnBrk="1" hangingPunct="1">
                <a:spcBef>
                  <a:spcPts val="0"/>
                </a:spcBef>
                <a:spcAft>
                  <a:spcPts val="0"/>
                </a:spcAft>
                <a:defRPr/>
              </a:pPr>
              <a:r>
                <a:rPr lang="en-US" sz="900" b="1" dirty="0">
                  <a:solidFill>
                    <a:srgbClr val="000000"/>
                  </a:solidFill>
                  <a:latin typeface="Tahoma" panose="020B0604030504040204" pitchFamily="34" charset="0"/>
                  <a:ea typeface="Tahoma" panose="020B0604030504040204" pitchFamily="34" charset="0"/>
                  <a:cs typeface="Tahoma" panose="020B0604030504040204" pitchFamily="34" charset="0"/>
                </a:rPr>
                <a:t>Determine Demand Flow Adjustments</a:t>
              </a:r>
              <a:endParaRPr lang="en-US" sz="9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indent="228600" algn="ctr" eaLnBrk="1" hangingPunct="1">
                <a:spcBef>
                  <a:spcPts val="0"/>
                </a:spcBef>
                <a:spcAft>
                  <a:spcPts val="0"/>
                </a:spcAft>
                <a:defRPr/>
              </a:pPr>
              <a:r>
                <a:rPr lang="en-US" sz="80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 Box 37">
              <a:extLst>
                <a:ext uri="{FF2B5EF4-FFF2-40B4-BE49-F238E27FC236}">
                  <a16:creationId xmlns:a16="http://schemas.microsoft.com/office/drawing/2014/main" id="{7700F6AF-8047-4B11-8444-6F1D6721FC89}"/>
                </a:ext>
              </a:extLst>
            </p:cNvPr>
            <p:cNvSpPr txBox="1">
              <a:spLocks noChangeArrowheads="1"/>
            </p:cNvSpPr>
            <p:nvPr/>
          </p:nvSpPr>
          <p:spPr bwMode="auto">
            <a:xfrm>
              <a:off x="3714670" y="1352891"/>
              <a:ext cx="2454223" cy="252072"/>
            </a:xfrm>
            <a:prstGeom prst="rect">
              <a:avLst/>
            </a:prstGeom>
            <a:solidFill>
              <a:srgbClr val="FFFFFF"/>
            </a:solidFill>
            <a:ln w="9525">
              <a:solidFill>
                <a:srgbClr val="000000"/>
              </a:solidFill>
              <a:miter lim="800000"/>
              <a:headEnd/>
              <a:tailEnd/>
            </a:ln>
          </p:spPr>
          <p:txBody>
            <a:bodyPr upright="1"/>
            <a:lstStyle/>
            <a:p>
              <a:pPr algn="ctr" eaLnBrk="1" hangingPunct="1">
                <a:spcBef>
                  <a:spcPts val="0"/>
                </a:spcBef>
                <a:spcAft>
                  <a:spcPts val="0"/>
                </a:spcAft>
                <a:defRPr/>
              </a:pPr>
              <a:r>
                <a:rPr lang="en-US" sz="900" b="1" dirty="0">
                  <a:solidFill>
                    <a:srgbClr val="000000"/>
                  </a:solidFill>
                  <a:latin typeface="Tahoma" panose="020B0604030504040204" pitchFamily="34" charset="0"/>
                  <a:ea typeface="Tahoma" panose="020B0604030504040204" pitchFamily="34" charset="0"/>
                  <a:cs typeface="Tahoma" panose="020B0604030504040204" pitchFamily="34" charset="0"/>
                </a:rPr>
                <a:t>Compute Adjusted Flow Rates </a:t>
              </a:r>
              <a:endParaRPr lang="en-US" sz="9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2" name="Text Box 38">
              <a:extLst>
                <a:ext uri="{FF2B5EF4-FFF2-40B4-BE49-F238E27FC236}">
                  <a16:creationId xmlns:a16="http://schemas.microsoft.com/office/drawing/2014/main" id="{BF9D2112-59F8-4BCE-9894-065E3EF82FCD}"/>
                </a:ext>
              </a:extLst>
            </p:cNvPr>
            <p:cNvSpPr txBox="1">
              <a:spLocks noChangeArrowheads="1"/>
            </p:cNvSpPr>
            <p:nvPr/>
          </p:nvSpPr>
          <p:spPr bwMode="auto">
            <a:xfrm>
              <a:off x="2224591" y="2085181"/>
              <a:ext cx="2296992" cy="490537"/>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b="1" dirty="0">
                  <a:solidFill>
                    <a:srgbClr val="000000"/>
                  </a:solidFill>
                  <a:latin typeface="Tahoma" panose="020B0604030504040204" pitchFamily="34" charset="0"/>
                  <a:cs typeface="Times New Roman" panose="02020603050405020304" pitchFamily="18" charset="0"/>
                </a:rPr>
                <a:t>Compute Demand Flow Rate</a:t>
              </a:r>
              <a:br>
                <a:rPr lang="en-US" altLang="en-US" sz="900" b="1" dirty="0">
                  <a:solidFill>
                    <a:srgbClr val="000000"/>
                  </a:solidFill>
                  <a:latin typeface="Tahoma" panose="020B0604030504040204" pitchFamily="34" charset="0"/>
                  <a:cs typeface="Times New Roman" panose="02020603050405020304" pitchFamily="18" charset="0"/>
                </a:rPr>
              </a:br>
              <a:r>
                <a:rPr lang="en-US" altLang="en-US" sz="900" b="1" dirty="0">
                  <a:solidFill>
                    <a:srgbClr val="000000"/>
                  </a:solidFill>
                  <a:latin typeface="Tahoma" panose="020B0604030504040204" pitchFamily="34" charset="0"/>
                  <a:cs typeface="Times New Roman" panose="02020603050405020304" pitchFamily="18" charset="0"/>
                </a:rPr>
                <a:t>in Lanes 1 and 2 Immediately Upstream of Merge Influence Area</a:t>
              </a:r>
              <a:endParaRPr lang="en-US" altLang="en-US" sz="900" dirty="0">
                <a:solidFill>
                  <a:srgbClr val="000000"/>
                </a:solidFill>
                <a:latin typeface="Palatino Linotype" panose="02040502050505030304" pitchFamily="18" charset="0"/>
                <a:cs typeface="Times New Roman" panose="02020603050405020304" pitchFamily="18" charset="0"/>
              </a:endParaRPr>
            </a:p>
          </p:txBody>
        </p:sp>
        <p:sp>
          <p:nvSpPr>
            <p:cNvPr id="43" name="Text Box 39">
              <a:extLst>
                <a:ext uri="{FF2B5EF4-FFF2-40B4-BE49-F238E27FC236}">
                  <a16:creationId xmlns:a16="http://schemas.microsoft.com/office/drawing/2014/main" id="{A2A7A6E1-EBBD-4C9E-BB86-B9ABE314C6A1}"/>
                </a:ext>
              </a:extLst>
            </p:cNvPr>
            <p:cNvSpPr txBox="1">
              <a:spLocks noChangeArrowheads="1"/>
            </p:cNvSpPr>
            <p:nvPr/>
          </p:nvSpPr>
          <p:spPr bwMode="auto">
            <a:xfrm>
              <a:off x="5147042" y="2080896"/>
              <a:ext cx="2293175" cy="488632"/>
            </a:xfrm>
            <a:prstGeom prst="rect">
              <a:avLst/>
            </a:prstGeom>
            <a:solidFill>
              <a:srgbClr val="FFFFFF"/>
            </a:solidFill>
            <a:ln w="9525">
              <a:solidFill>
                <a:srgbClr val="000000"/>
              </a:solidFill>
              <a:miter lim="800000"/>
              <a:headEnd/>
              <a:tailEnd/>
            </a:ln>
          </p:spPr>
          <p:txBody>
            <a:bodyPr upright="1"/>
            <a:lstStyle/>
            <a:p>
              <a:pPr algn="ctr" eaLnBrk="1" hangingPunct="1">
                <a:spcBef>
                  <a:spcPts val="0"/>
                </a:spcBef>
                <a:spcAft>
                  <a:spcPts val="0"/>
                </a:spcAft>
                <a:defRPr/>
              </a:pPr>
              <a:r>
                <a:rPr lang="en-US" sz="900" b="1" dirty="0">
                  <a:solidFill>
                    <a:srgbClr val="000000"/>
                  </a:solidFill>
                  <a:latin typeface="Tahoma" panose="020B0604030504040204" pitchFamily="34" charset="0"/>
                  <a:ea typeface="Tahoma" panose="020B0604030504040204" pitchFamily="34" charset="0"/>
                  <a:cs typeface="Tahoma" panose="020B0604030504040204" pitchFamily="34" charset="0"/>
                </a:rPr>
                <a:t>Compute Demand Flow Rates</a:t>
              </a:r>
              <a:br>
                <a:rPr lang="en-US" sz="9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900" b="1" dirty="0">
                  <a:solidFill>
                    <a:srgbClr val="000000"/>
                  </a:solidFill>
                  <a:latin typeface="Tahoma" panose="020B0604030504040204" pitchFamily="34" charset="0"/>
                  <a:ea typeface="Tahoma" panose="020B0604030504040204" pitchFamily="34" charset="0"/>
                  <a:cs typeface="Tahoma" panose="020B0604030504040204" pitchFamily="34" charset="0"/>
                </a:rPr>
                <a:t>in Lanes 1 and 2 Immediately Upstream of Diverge Influence Area</a:t>
              </a:r>
              <a:r>
                <a:rPr lang="en-US" sz="900" b="1" dirty="0">
                  <a:solidFill>
                    <a:srgbClr val="000000"/>
                  </a:solidFill>
                  <a:ea typeface="Times New Roman" panose="02020603050405020304" pitchFamily="18" charset="0"/>
                  <a:cs typeface="Times New Roman" panose="02020603050405020304" pitchFamily="18" charset="0"/>
                </a:rPr>
                <a:t> </a:t>
              </a:r>
              <a:endParaRPr lang="en-US" sz="9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44" name="Text Box 40">
              <a:extLst>
                <a:ext uri="{FF2B5EF4-FFF2-40B4-BE49-F238E27FC236}">
                  <a16:creationId xmlns:a16="http://schemas.microsoft.com/office/drawing/2014/main" id="{71AE845C-B799-4F06-BC60-CFC7B440C704}"/>
                </a:ext>
              </a:extLst>
            </p:cNvPr>
            <p:cNvSpPr txBox="1">
              <a:spLocks noChangeArrowheads="1"/>
            </p:cNvSpPr>
            <p:nvPr/>
          </p:nvSpPr>
          <p:spPr bwMode="auto">
            <a:xfrm>
              <a:off x="2222654" y="2813360"/>
              <a:ext cx="2296357" cy="357672"/>
            </a:xfrm>
            <a:prstGeom prst="rect">
              <a:avLst/>
            </a:prstGeom>
            <a:solidFill>
              <a:srgbClr val="FFFFFF"/>
            </a:solidFill>
            <a:ln w="9525">
              <a:solidFill>
                <a:srgbClr val="000000"/>
              </a:solidFill>
              <a:miter lim="800000"/>
              <a:headEnd/>
              <a:tailEnd/>
            </a:ln>
          </p:spPr>
          <p:txBody>
            <a:bodyPr lIns="45720" rIns="4572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b="1" dirty="0">
                  <a:solidFill>
                    <a:srgbClr val="000000"/>
                  </a:solidFill>
                  <a:latin typeface="Tahoma" panose="020B0604030504040204" pitchFamily="34" charset="0"/>
                  <a:cs typeface="Times New Roman" panose="02020603050405020304" pitchFamily="18" charset="0"/>
                </a:rPr>
                <a:t>Compute Capacity of Merge Area</a:t>
              </a:r>
              <a:br>
                <a:rPr lang="en-US" altLang="en-US" sz="900" b="1" dirty="0">
                  <a:solidFill>
                    <a:srgbClr val="000000"/>
                  </a:solidFill>
                  <a:latin typeface="Tahoma" panose="020B0604030504040204" pitchFamily="34" charset="0"/>
                  <a:cs typeface="Times New Roman" panose="02020603050405020304" pitchFamily="18" charset="0"/>
                </a:rPr>
              </a:br>
              <a:r>
                <a:rPr lang="en-US" altLang="en-US" sz="900" b="1" dirty="0">
                  <a:solidFill>
                    <a:srgbClr val="000000"/>
                  </a:solidFill>
                  <a:latin typeface="Tahoma" panose="020B0604030504040204" pitchFamily="34" charset="0"/>
                  <a:cs typeface="Times New Roman" panose="02020603050405020304" pitchFamily="18" charset="0"/>
                </a:rPr>
                <a:t>and Compare with Demand Flows</a:t>
              </a:r>
              <a:endParaRPr lang="en-US" altLang="en-US" sz="900" dirty="0">
                <a:solidFill>
                  <a:srgbClr val="000000"/>
                </a:solidFill>
                <a:latin typeface="Palatino Linotype" panose="02040502050505030304" pitchFamily="18" charset="0"/>
                <a:cs typeface="Times New Roman" panose="02020603050405020304" pitchFamily="18" charset="0"/>
              </a:endParaRPr>
            </a:p>
          </p:txBody>
        </p:sp>
        <p:sp>
          <p:nvSpPr>
            <p:cNvPr id="45" name="Text Box 41">
              <a:extLst>
                <a:ext uri="{FF2B5EF4-FFF2-40B4-BE49-F238E27FC236}">
                  <a16:creationId xmlns:a16="http://schemas.microsoft.com/office/drawing/2014/main" id="{16CB575A-24A2-4EF3-89E0-567894371688}"/>
                </a:ext>
              </a:extLst>
            </p:cNvPr>
            <p:cNvSpPr txBox="1">
              <a:spLocks noChangeArrowheads="1"/>
            </p:cNvSpPr>
            <p:nvPr/>
          </p:nvSpPr>
          <p:spPr bwMode="auto">
            <a:xfrm>
              <a:off x="5147042" y="2800820"/>
              <a:ext cx="2296356" cy="370197"/>
            </a:xfrm>
            <a:prstGeom prst="rect">
              <a:avLst/>
            </a:prstGeom>
            <a:solidFill>
              <a:srgbClr val="FFFFFF"/>
            </a:solidFill>
            <a:ln w="9525">
              <a:solidFill>
                <a:srgbClr val="000000"/>
              </a:solidFill>
              <a:miter lim="800000"/>
              <a:headEnd/>
              <a:tailEnd/>
            </a:ln>
          </p:spPr>
          <p:txBody>
            <a:bodyPr lIns="45720" rIns="4572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b="1" dirty="0">
                  <a:solidFill>
                    <a:srgbClr val="000000"/>
                  </a:solidFill>
                  <a:latin typeface="Tahoma" panose="020B0604030504040204" pitchFamily="34" charset="0"/>
                  <a:cs typeface="Times New Roman" panose="02020603050405020304" pitchFamily="18" charset="0"/>
                </a:rPr>
                <a:t>Compute Capacity of Diverge Area and Compare with Demand Flows</a:t>
              </a:r>
              <a:endParaRPr lang="en-US" altLang="en-US" sz="900" dirty="0">
                <a:solidFill>
                  <a:srgbClr val="000000"/>
                </a:solidFill>
                <a:latin typeface="Palatino Linotype" panose="02040502050505030304" pitchFamily="18" charset="0"/>
                <a:cs typeface="Times New Roman" panose="02020603050405020304" pitchFamily="18" charset="0"/>
              </a:endParaRPr>
            </a:p>
          </p:txBody>
        </p:sp>
        <p:sp>
          <p:nvSpPr>
            <p:cNvPr id="46" name="Text Box 42">
              <a:extLst>
                <a:ext uri="{FF2B5EF4-FFF2-40B4-BE49-F238E27FC236}">
                  <a16:creationId xmlns:a16="http://schemas.microsoft.com/office/drawing/2014/main" id="{66996E0F-A969-46B5-92F9-EFDF72AD271E}"/>
                </a:ext>
              </a:extLst>
            </p:cNvPr>
            <p:cNvSpPr txBox="1">
              <a:spLocks noChangeArrowheads="1"/>
            </p:cNvSpPr>
            <p:nvPr/>
          </p:nvSpPr>
          <p:spPr bwMode="auto">
            <a:xfrm>
              <a:off x="4113965" y="4306358"/>
              <a:ext cx="1622737" cy="242383"/>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b="1" dirty="0">
                  <a:solidFill>
                    <a:srgbClr val="000000"/>
                  </a:solidFill>
                  <a:latin typeface="Tahoma" panose="020B0604030504040204" pitchFamily="34" charset="0"/>
                  <a:cs typeface="Times New Roman" panose="02020603050405020304" pitchFamily="18" charset="0"/>
                </a:rPr>
                <a:t>Compute Density</a:t>
              </a:r>
              <a:endParaRPr lang="en-US" altLang="en-US" sz="900" dirty="0">
                <a:solidFill>
                  <a:srgbClr val="000000"/>
                </a:solidFill>
                <a:latin typeface="Palatino Linotype" panose="02040502050505030304" pitchFamily="18" charset="0"/>
                <a:cs typeface="Times New Roman" panose="02020603050405020304" pitchFamily="18" charset="0"/>
              </a:endParaRPr>
            </a:p>
          </p:txBody>
        </p:sp>
        <p:cxnSp>
          <p:nvCxnSpPr>
            <p:cNvPr id="47" name="Line 50">
              <a:extLst>
                <a:ext uri="{FF2B5EF4-FFF2-40B4-BE49-F238E27FC236}">
                  <a16:creationId xmlns:a16="http://schemas.microsoft.com/office/drawing/2014/main" id="{E4D529F7-2598-4CFC-8B32-909301C8E33B}"/>
                </a:ext>
              </a:extLst>
            </p:cNvPr>
            <p:cNvCxnSpPr>
              <a:cxnSpLocks noChangeShapeType="1"/>
            </p:cNvCxnSpPr>
            <p:nvPr/>
          </p:nvCxnSpPr>
          <p:spPr bwMode="auto">
            <a:xfrm>
              <a:off x="4938304" y="643891"/>
              <a:ext cx="635" cy="23749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8" name="Line 51">
              <a:extLst>
                <a:ext uri="{FF2B5EF4-FFF2-40B4-BE49-F238E27FC236}">
                  <a16:creationId xmlns:a16="http://schemas.microsoft.com/office/drawing/2014/main" id="{522ACB0F-AB74-4A15-8124-8B46DF2CBDB8}"/>
                </a:ext>
              </a:extLst>
            </p:cNvPr>
            <p:cNvCxnSpPr>
              <a:cxnSpLocks noChangeShapeType="1"/>
            </p:cNvCxnSpPr>
            <p:nvPr/>
          </p:nvCxnSpPr>
          <p:spPr bwMode="auto">
            <a:xfrm>
              <a:off x="4928194" y="1119846"/>
              <a:ext cx="635" cy="23749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9" name="Line 52">
              <a:extLst>
                <a:ext uri="{FF2B5EF4-FFF2-40B4-BE49-F238E27FC236}">
                  <a16:creationId xmlns:a16="http://schemas.microsoft.com/office/drawing/2014/main" id="{3CC36E53-AFCF-4DDD-8A9A-5E4F1DEB894D}"/>
                </a:ext>
              </a:extLst>
            </p:cNvPr>
            <p:cNvCxnSpPr>
              <a:cxnSpLocks noChangeShapeType="1"/>
            </p:cNvCxnSpPr>
            <p:nvPr/>
          </p:nvCxnSpPr>
          <p:spPr bwMode="auto">
            <a:xfrm>
              <a:off x="4926604" y="1600715"/>
              <a:ext cx="635"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0" name="Line 53">
              <a:extLst>
                <a:ext uri="{FF2B5EF4-FFF2-40B4-BE49-F238E27FC236}">
                  <a16:creationId xmlns:a16="http://schemas.microsoft.com/office/drawing/2014/main" id="{39EE9AA0-93FF-47FC-9D42-3B2493488A94}"/>
                </a:ext>
              </a:extLst>
            </p:cNvPr>
            <p:cNvCxnSpPr>
              <a:cxnSpLocks noChangeShapeType="1"/>
            </p:cNvCxnSpPr>
            <p:nvPr/>
          </p:nvCxnSpPr>
          <p:spPr bwMode="auto">
            <a:xfrm>
              <a:off x="3909637" y="1838591"/>
              <a:ext cx="635" cy="2559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 name="Line 54">
              <a:extLst>
                <a:ext uri="{FF2B5EF4-FFF2-40B4-BE49-F238E27FC236}">
                  <a16:creationId xmlns:a16="http://schemas.microsoft.com/office/drawing/2014/main" id="{B326B8F0-11E1-4FA1-BCE4-79BE52600894}"/>
                </a:ext>
              </a:extLst>
            </p:cNvPr>
            <p:cNvCxnSpPr>
              <a:cxnSpLocks noChangeShapeType="1"/>
            </p:cNvCxnSpPr>
            <p:nvPr/>
          </p:nvCxnSpPr>
          <p:spPr bwMode="auto">
            <a:xfrm>
              <a:off x="5964877" y="1836081"/>
              <a:ext cx="635" cy="2559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2" name="Line 55">
              <a:extLst>
                <a:ext uri="{FF2B5EF4-FFF2-40B4-BE49-F238E27FC236}">
                  <a16:creationId xmlns:a16="http://schemas.microsoft.com/office/drawing/2014/main" id="{61536EFA-5453-42AC-B715-7F355CDA4EDB}"/>
                </a:ext>
              </a:extLst>
            </p:cNvPr>
            <p:cNvCxnSpPr>
              <a:cxnSpLocks noChangeShapeType="1"/>
            </p:cNvCxnSpPr>
            <p:nvPr/>
          </p:nvCxnSpPr>
          <p:spPr bwMode="auto">
            <a:xfrm>
              <a:off x="3372452" y="2582068"/>
              <a:ext cx="635"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3" name="Line 56">
              <a:extLst>
                <a:ext uri="{FF2B5EF4-FFF2-40B4-BE49-F238E27FC236}">
                  <a16:creationId xmlns:a16="http://schemas.microsoft.com/office/drawing/2014/main" id="{260BBB2E-337E-4B00-BAF0-8E3716528E4B}"/>
                </a:ext>
              </a:extLst>
            </p:cNvPr>
            <p:cNvCxnSpPr>
              <a:cxnSpLocks noChangeShapeType="1"/>
            </p:cNvCxnSpPr>
            <p:nvPr/>
          </p:nvCxnSpPr>
          <p:spPr bwMode="auto">
            <a:xfrm>
              <a:off x="6293629" y="2573821"/>
              <a:ext cx="635" cy="23749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4" name="Text Box 67">
              <a:extLst>
                <a:ext uri="{FF2B5EF4-FFF2-40B4-BE49-F238E27FC236}">
                  <a16:creationId xmlns:a16="http://schemas.microsoft.com/office/drawing/2014/main" id="{3643D358-C9FC-4E1E-9D1D-2B13737220E1}"/>
                </a:ext>
              </a:extLst>
            </p:cNvPr>
            <p:cNvSpPr txBox="1">
              <a:spLocks noChangeArrowheads="1"/>
            </p:cNvSpPr>
            <p:nvPr/>
          </p:nvSpPr>
          <p:spPr bwMode="auto">
            <a:xfrm>
              <a:off x="3708349" y="400050"/>
              <a:ext cx="2461181" cy="237491"/>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b="1" dirty="0">
                  <a:solidFill>
                    <a:srgbClr val="000000"/>
                  </a:solidFill>
                  <a:latin typeface="Tahoma" panose="020B0604030504040204" pitchFamily="34" charset="0"/>
                  <a:ea typeface="Tahoma" panose="020B0604030504040204" pitchFamily="34" charset="0"/>
                  <a:cs typeface="Tahoma" panose="020B0604030504040204" pitchFamily="34" charset="0"/>
                </a:rPr>
                <a:t>Gather Input Data</a:t>
              </a:r>
              <a:endParaRPr lang="en-US" alt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55" name="Line 68">
              <a:extLst>
                <a:ext uri="{FF2B5EF4-FFF2-40B4-BE49-F238E27FC236}">
                  <a16:creationId xmlns:a16="http://schemas.microsoft.com/office/drawing/2014/main" id="{79DE819A-DBBC-424A-8435-3F1EE6D52E39}"/>
                </a:ext>
              </a:extLst>
            </p:cNvPr>
            <p:cNvCxnSpPr>
              <a:cxnSpLocks noChangeShapeType="1"/>
            </p:cNvCxnSpPr>
            <p:nvPr/>
          </p:nvCxnSpPr>
          <p:spPr bwMode="auto">
            <a:xfrm>
              <a:off x="3909637" y="1836992"/>
              <a:ext cx="205733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6" name="Line 53">
              <a:extLst>
                <a:ext uri="{FF2B5EF4-FFF2-40B4-BE49-F238E27FC236}">
                  <a16:creationId xmlns:a16="http://schemas.microsoft.com/office/drawing/2014/main" id="{A79CE20A-E712-4397-BC92-DA081D74DDFF}"/>
                </a:ext>
              </a:extLst>
            </p:cNvPr>
            <p:cNvCxnSpPr>
              <a:cxnSpLocks noChangeShapeType="1"/>
            </p:cNvCxnSpPr>
            <p:nvPr/>
          </p:nvCxnSpPr>
          <p:spPr bwMode="auto">
            <a:xfrm>
              <a:off x="3909637" y="3171017"/>
              <a:ext cx="635" cy="2559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 name="Line 54">
              <a:extLst>
                <a:ext uri="{FF2B5EF4-FFF2-40B4-BE49-F238E27FC236}">
                  <a16:creationId xmlns:a16="http://schemas.microsoft.com/office/drawing/2014/main" id="{E46E4D45-7B4A-49FD-A042-61366BA5C4CD}"/>
                </a:ext>
              </a:extLst>
            </p:cNvPr>
            <p:cNvCxnSpPr>
              <a:cxnSpLocks noChangeShapeType="1"/>
            </p:cNvCxnSpPr>
            <p:nvPr/>
          </p:nvCxnSpPr>
          <p:spPr bwMode="auto">
            <a:xfrm>
              <a:off x="5960790" y="3165148"/>
              <a:ext cx="635" cy="2559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8" name="Line 68">
              <a:extLst>
                <a:ext uri="{FF2B5EF4-FFF2-40B4-BE49-F238E27FC236}">
                  <a16:creationId xmlns:a16="http://schemas.microsoft.com/office/drawing/2014/main" id="{B95DB034-B6D2-4975-9C70-B66EA6D90889}"/>
                </a:ext>
              </a:extLst>
            </p:cNvPr>
            <p:cNvCxnSpPr>
              <a:cxnSpLocks noChangeShapeType="1"/>
            </p:cNvCxnSpPr>
            <p:nvPr/>
          </p:nvCxnSpPr>
          <p:spPr bwMode="auto">
            <a:xfrm>
              <a:off x="3909637" y="3422176"/>
              <a:ext cx="205733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9" name="Line 52">
              <a:extLst>
                <a:ext uri="{FF2B5EF4-FFF2-40B4-BE49-F238E27FC236}">
                  <a16:creationId xmlns:a16="http://schemas.microsoft.com/office/drawing/2014/main" id="{3A6B0EC0-BA73-485F-B96A-CCE5472F37EE}"/>
                </a:ext>
              </a:extLst>
            </p:cNvPr>
            <p:cNvCxnSpPr>
              <a:cxnSpLocks noChangeShapeType="1"/>
            </p:cNvCxnSpPr>
            <p:nvPr/>
          </p:nvCxnSpPr>
          <p:spPr bwMode="auto">
            <a:xfrm>
              <a:off x="4925969" y="3422176"/>
              <a:ext cx="635"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0" name="Diamond 59">
              <a:extLst>
                <a:ext uri="{FF2B5EF4-FFF2-40B4-BE49-F238E27FC236}">
                  <a16:creationId xmlns:a16="http://schemas.microsoft.com/office/drawing/2014/main" id="{A9E5DF37-5450-444E-8CCD-5DA7A4BE8E5E}"/>
                </a:ext>
              </a:extLst>
            </p:cNvPr>
            <p:cNvSpPr/>
            <p:nvPr/>
          </p:nvSpPr>
          <p:spPr>
            <a:xfrm>
              <a:off x="4292221" y="3643873"/>
              <a:ext cx="1274796" cy="436467"/>
            </a:xfrm>
            <a:prstGeom prst="diamond">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Box 35">
              <a:extLst>
                <a:ext uri="{FF2B5EF4-FFF2-40B4-BE49-F238E27FC236}">
                  <a16:creationId xmlns:a16="http://schemas.microsoft.com/office/drawing/2014/main" id="{6B8A1984-4AA1-4295-8C80-2729CF132018}"/>
                </a:ext>
              </a:extLst>
            </p:cNvPr>
            <p:cNvSpPr txBox="1">
              <a:spLocks noChangeArrowheads="1"/>
            </p:cNvSpPr>
            <p:nvPr/>
          </p:nvSpPr>
          <p:spPr bwMode="auto">
            <a:xfrm>
              <a:off x="4197284" y="3761977"/>
              <a:ext cx="1325664" cy="228600"/>
            </a:xfrm>
            <a:prstGeom prst="rect">
              <a:avLst/>
            </a:prstGeom>
            <a:noFill/>
            <a:ln>
              <a:noFill/>
            </a:ln>
          </p:spPr>
          <p:txBody>
            <a:bodyPr/>
            <a:lstStyle>
              <a:lvl1pPr indent="173038">
                <a:spcBef>
                  <a:spcPct val="20000"/>
                </a:spcBef>
                <a:buChar char="•"/>
                <a:tabLst>
                  <a:tab pos="2228850" algn="r"/>
                </a:tabLst>
                <a:defRPr sz="3200">
                  <a:solidFill>
                    <a:schemeClr val="tx1"/>
                  </a:solidFill>
                  <a:latin typeface="Arial" panose="020B0604020202020204" pitchFamily="34" charset="0"/>
                </a:defRPr>
              </a:lvl1pPr>
              <a:lvl2pPr marL="742950" indent="-285750">
                <a:spcBef>
                  <a:spcPct val="20000"/>
                </a:spcBef>
                <a:buChar char="–"/>
                <a:tabLst>
                  <a:tab pos="2228850" algn="r"/>
                </a:tabLst>
                <a:defRPr sz="2800">
                  <a:solidFill>
                    <a:schemeClr val="tx1"/>
                  </a:solidFill>
                  <a:latin typeface="Arial" panose="020B0604020202020204" pitchFamily="34" charset="0"/>
                </a:defRPr>
              </a:lvl2pPr>
              <a:lvl3pPr marL="1143000" indent="-228600">
                <a:spcBef>
                  <a:spcPct val="20000"/>
                </a:spcBef>
                <a:buChar char="•"/>
                <a:tabLst>
                  <a:tab pos="2228850" algn="r"/>
                </a:tabLst>
                <a:defRPr sz="2400">
                  <a:solidFill>
                    <a:schemeClr val="tx1"/>
                  </a:solidFill>
                  <a:latin typeface="Arial" panose="020B0604020202020204" pitchFamily="34" charset="0"/>
                </a:defRPr>
              </a:lvl3pPr>
              <a:lvl4pPr marL="1600200" indent="-228600">
                <a:spcBef>
                  <a:spcPct val="20000"/>
                </a:spcBef>
                <a:buChar char="–"/>
                <a:tabLst>
                  <a:tab pos="2228850" algn="r"/>
                </a:tabLst>
                <a:defRPr sz="2000">
                  <a:solidFill>
                    <a:schemeClr val="tx1"/>
                  </a:solidFill>
                  <a:latin typeface="Arial" panose="020B0604020202020204" pitchFamily="34" charset="0"/>
                </a:defRPr>
              </a:lvl4pPr>
              <a:lvl5pPr marL="2057400" indent="-228600">
                <a:spcBef>
                  <a:spcPct val="20000"/>
                </a:spcBef>
                <a:buChar char="»"/>
                <a:tabLst>
                  <a:tab pos="222885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9pPr>
            </a:lstStyle>
            <a:p>
              <a:pPr eaLnBrk="1" hangingPunct="1">
                <a:spcBef>
                  <a:spcPct val="0"/>
                </a:spcBef>
                <a:buFontTx/>
                <a:buNone/>
              </a:pPr>
              <a:r>
                <a:rPr lang="en-US" altLang="en-US" sz="800" dirty="0">
                  <a:solidFill>
                    <a:srgbClr val="000000"/>
                  </a:solidFill>
                  <a:latin typeface="Tahoma" panose="020B0604030504040204" pitchFamily="34" charset="0"/>
                  <a:cs typeface="Times New Roman" panose="02020603050405020304" pitchFamily="18" charset="0"/>
                </a:rPr>
                <a:t>Demand &gt; Capacity?</a:t>
              </a:r>
              <a:endParaRPr lang="en-US" altLang="en-US" sz="800" dirty="0">
                <a:solidFill>
                  <a:srgbClr val="000000"/>
                </a:solidFill>
                <a:latin typeface="Palatino Linotype" panose="02040502050505030304" pitchFamily="18" charset="0"/>
                <a:cs typeface="Times New Roman" panose="02020603050405020304" pitchFamily="18" charset="0"/>
              </a:endParaRPr>
            </a:p>
          </p:txBody>
        </p:sp>
        <p:cxnSp>
          <p:nvCxnSpPr>
            <p:cNvPr id="62" name="Line 54">
              <a:extLst>
                <a:ext uri="{FF2B5EF4-FFF2-40B4-BE49-F238E27FC236}">
                  <a16:creationId xmlns:a16="http://schemas.microsoft.com/office/drawing/2014/main" id="{FDBDE7AF-6838-4A14-8881-871EE70DC5C8}"/>
                </a:ext>
              </a:extLst>
            </p:cNvPr>
            <p:cNvCxnSpPr>
              <a:cxnSpLocks noChangeShapeType="1"/>
            </p:cNvCxnSpPr>
            <p:nvPr/>
          </p:nvCxnSpPr>
          <p:spPr bwMode="auto">
            <a:xfrm rot="16200000">
              <a:off x="5694652" y="3731220"/>
              <a:ext cx="635" cy="2559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3" name="Text Box 35">
              <a:extLst>
                <a:ext uri="{FF2B5EF4-FFF2-40B4-BE49-F238E27FC236}">
                  <a16:creationId xmlns:a16="http://schemas.microsoft.com/office/drawing/2014/main" id="{B2720988-6A85-4172-8CD0-6C85E5C2EC1D}"/>
                </a:ext>
              </a:extLst>
            </p:cNvPr>
            <p:cNvSpPr txBox="1">
              <a:spLocks noChangeArrowheads="1"/>
            </p:cNvSpPr>
            <p:nvPr/>
          </p:nvSpPr>
          <p:spPr bwMode="auto">
            <a:xfrm>
              <a:off x="5583252" y="3653372"/>
              <a:ext cx="419152" cy="217210"/>
            </a:xfrm>
            <a:prstGeom prst="rect">
              <a:avLst/>
            </a:prstGeom>
            <a:noFill/>
            <a:ln>
              <a:noFill/>
            </a:ln>
          </p:spPr>
          <p:txBody>
            <a:bodyPr lIns="0" rIns="0"/>
            <a:lstStyle>
              <a:lvl1pPr indent="173038">
                <a:spcBef>
                  <a:spcPct val="20000"/>
                </a:spcBef>
                <a:buChar char="•"/>
                <a:tabLst>
                  <a:tab pos="2228850" algn="r"/>
                </a:tabLst>
                <a:defRPr sz="3200">
                  <a:solidFill>
                    <a:schemeClr val="tx1"/>
                  </a:solidFill>
                  <a:latin typeface="Arial" panose="020B0604020202020204" pitchFamily="34" charset="0"/>
                </a:defRPr>
              </a:lvl1pPr>
              <a:lvl2pPr marL="742950" indent="-285750">
                <a:spcBef>
                  <a:spcPct val="20000"/>
                </a:spcBef>
                <a:buChar char="–"/>
                <a:tabLst>
                  <a:tab pos="2228850" algn="r"/>
                </a:tabLst>
                <a:defRPr sz="2800">
                  <a:solidFill>
                    <a:schemeClr val="tx1"/>
                  </a:solidFill>
                  <a:latin typeface="Arial" panose="020B0604020202020204" pitchFamily="34" charset="0"/>
                </a:defRPr>
              </a:lvl2pPr>
              <a:lvl3pPr marL="1143000" indent="-228600">
                <a:spcBef>
                  <a:spcPct val="20000"/>
                </a:spcBef>
                <a:buChar char="•"/>
                <a:tabLst>
                  <a:tab pos="2228850" algn="r"/>
                </a:tabLst>
                <a:defRPr sz="2400">
                  <a:solidFill>
                    <a:schemeClr val="tx1"/>
                  </a:solidFill>
                  <a:latin typeface="Arial" panose="020B0604020202020204" pitchFamily="34" charset="0"/>
                </a:defRPr>
              </a:lvl3pPr>
              <a:lvl4pPr marL="1600200" indent="-228600">
                <a:spcBef>
                  <a:spcPct val="20000"/>
                </a:spcBef>
                <a:buChar char="–"/>
                <a:tabLst>
                  <a:tab pos="2228850" algn="r"/>
                </a:tabLst>
                <a:defRPr sz="2000">
                  <a:solidFill>
                    <a:schemeClr val="tx1"/>
                  </a:solidFill>
                  <a:latin typeface="Arial" panose="020B0604020202020204" pitchFamily="34" charset="0"/>
                </a:defRPr>
              </a:lvl4pPr>
              <a:lvl5pPr marL="2057400" indent="-228600">
                <a:spcBef>
                  <a:spcPct val="20000"/>
                </a:spcBef>
                <a:buChar char="»"/>
                <a:tabLst>
                  <a:tab pos="222885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9pPr>
            </a:lstStyle>
            <a:p>
              <a:pPr indent="0" eaLnBrk="1" hangingPunct="1">
                <a:spcBef>
                  <a:spcPct val="0"/>
                </a:spcBef>
                <a:buFontTx/>
                <a:buNone/>
              </a:pPr>
              <a:r>
                <a:rPr lang="en-US" altLang="en-US" sz="800" dirty="0">
                  <a:solidFill>
                    <a:srgbClr val="000000"/>
                  </a:solidFill>
                  <a:latin typeface="Tahoma" panose="020B0604030504040204" pitchFamily="34" charset="0"/>
                  <a:cs typeface="Times New Roman" panose="02020603050405020304" pitchFamily="18" charset="0"/>
                </a:rPr>
                <a:t>Yes</a:t>
              </a:r>
              <a:endParaRPr lang="en-US" altLang="en-US" sz="800" dirty="0">
                <a:solidFill>
                  <a:srgbClr val="000000"/>
                </a:solidFill>
                <a:latin typeface="Palatino Linotype" panose="02040502050505030304" pitchFamily="18" charset="0"/>
                <a:cs typeface="Times New Roman" panose="02020603050405020304" pitchFamily="18" charset="0"/>
              </a:endParaRPr>
            </a:p>
          </p:txBody>
        </p:sp>
        <p:sp>
          <p:nvSpPr>
            <p:cNvPr id="64" name="Text Box 41">
              <a:extLst>
                <a:ext uri="{FF2B5EF4-FFF2-40B4-BE49-F238E27FC236}">
                  <a16:creationId xmlns:a16="http://schemas.microsoft.com/office/drawing/2014/main" id="{3A72B55E-8635-4194-9EEC-16B782D430C2}"/>
                </a:ext>
              </a:extLst>
            </p:cNvPr>
            <p:cNvSpPr txBox="1">
              <a:spLocks noChangeArrowheads="1"/>
            </p:cNvSpPr>
            <p:nvPr/>
          </p:nvSpPr>
          <p:spPr bwMode="auto">
            <a:xfrm>
              <a:off x="5833517" y="3664419"/>
              <a:ext cx="1087181" cy="370197"/>
            </a:xfrm>
            <a:prstGeom prst="rect">
              <a:avLst/>
            </a:prstGeom>
            <a:solidFill>
              <a:srgbClr val="FFFFFF"/>
            </a:solidFill>
            <a:ln w="9525">
              <a:solidFill>
                <a:srgbClr val="000000"/>
              </a:solidFill>
              <a:miter lim="800000"/>
              <a:headEnd/>
              <a:tailEnd/>
            </a:ln>
          </p:spPr>
          <p:txBody>
            <a:bodyPr lIns="45720" rIns="4572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b="1" dirty="0">
                  <a:solidFill>
                    <a:srgbClr val="000000"/>
                  </a:solidFill>
                  <a:latin typeface="Tahoma" panose="020B0604030504040204" pitchFamily="34" charset="0"/>
                  <a:cs typeface="Times New Roman" panose="02020603050405020304" pitchFamily="18" charset="0"/>
                </a:rPr>
                <a:t>LOS = F</a:t>
              </a:r>
              <a:br>
                <a:rPr lang="en-US" altLang="en-US" sz="900" b="1" dirty="0">
                  <a:solidFill>
                    <a:srgbClr val="000000"/>
                  </a:solidFill>
                  <a:latin typeface="Tahoma" panose="020B0604030504040204" pitchFamily="34" charset="0"/>
                  <a:cs typeface="Times New Roman" panose="02020603050405020304" pitchFamily="18" charset="0"/>
                </a:rPr>
              </a:br>
              <a:r>
                <a:rPr lang="en-US" altLang="en-US" sz="900" b="1" dirty="0">
                  <a:solidFill>
                    <a:srgbClr val="000000"/>
                  </a:solidFill>
                  <a:latin typeface="Tahoma" panose="020B0604030504040204" pitchFamily="34" charset="0"/>
                  <a:cs typeface="Times New Roman" panose="02020603050405020304" pitchFamily="18" charset="0"/>
                </a:rPr>
                <a:t>Go to Chapter 10</a:t>
              </a:r>
              <a:endParaRPr lang="en-US" altLang="en-US" sz="900" dirty="0">
                <a:solidFill>
                  <a:srgbClr val="000000"/>
                </a:solidFill>
                <a:latin typeface="Palatino Linotype" panose="02040502050505030304" pitchFamily="18" charset="0"/>
                <a:cs typeface="Times New Roman" panose="02020603050405020304" pitchFamily="18" charset="0"/>
              </a:endParaRPr>
            </a:p>
          </p:txBody>
        </p:sp>
        <p:cxnSp>
          <p:nvCxnSpPr>
            <p:cNvPr id="65" name="Line 52">
              <a:extLst>
                <a:ext uri="{FF2B5EF4-FFF2-40B4-BE49-F238E27FC236}">
                  <a16:creationId xmlns:a16="http://schemas.microsoft.com/office/drawing/2014/main" id="{F5244A2C-C054-4D33-B33F-75A6ACA977A8}"/>
                </a:ext>
              </a:extLst>
            </p:cNvPr>
            <p:cNvCxnSpPr>
              <a:cxnSpLocks noChangeShapeType="1"/>
            </p:cNvCxnSpPr>
            <p:nvPr/>
          </p:nvCxnSpPr>
          <p:spPr bwMode="auto">
            <a:xfrm>
              <a:off x="4925334" y="4079169"/>
              <a:ext cx="635"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6" name="Text Box 35">
              <a:extLst>
                <a:ext uri="{FF2B5EF4-FFF2-40B4-BE49-F238E27FC236}">
                  <a16:creationId xmlns:a16="http://schemas.microsoft.com/office/drawing/2014/main" id="{C0148828-9837-4527-959B-B891BDE64392}"/>
                </a:ext>
              </a:extLst>
            </p:cNvPr>
            <p:cNvSpPr txBox="1">
              <a:spLocks noChangeArrowheads="1"/>
            </p:cNvSpPr>
            <p:nvPr/>
          </p:nvSpPr>
          <p:spPr bwMode="auto">
            <a:xfrm>
              <a:off x="4737016" y="4067104"/>
              <a:ext cx="419152" cy="217210"/>
            </a:xfrm>
            <a:prstGeom prst="rect">
              <a:avLst/>
            </a:prstGeom>
            <a:noFill/>
            <a:ln>
              <a:noFill/>
            </a:ln>
          </p:spPr>
          <p:txBody>
            <a:bodyPr lIns="0" rIns="0"/>
            <a:lstStyle>
              <a:lvl1pPr indent="173038">
                <a:spcBef>
                  <a:spcPct val="20000"/>
                </a:spcBef>
                <a:buChar char="•"/>
                <a:tabLst>
                  <a:tab pos="2228850" algn="r"/>
                </a:tabLst>
                <a:defRPr sz="3200">
                  <a:solidFill>
                    <a:schemeClr val="tx1"/>
                  </a:solidFill>
                  <a:latin typeface="Arial" panose="020B0604020202020204" pitchFamily="34" charset="0"/>
                </a:defRPr>
              </a:lvl1pPr>
              <a:lvl2pPr marL="742950" indent="-285750">
                <a:spcBef>
                  <a:spcPct val="20000"/>
                </a:spcBef>
                <a:buChar char="–"/>
                <a:tabLst>
                  <a:tab pos="2228850" algn="r"/>
                </a:tabLst>
                <a:defRPr sz="2800">
                  <a:solidFill>
                    <a:schemeClr val="tx1"/>
                  </a:solidFill>
                  <a:latin typeface="Arial" panose="020B0604020202020204" pitchFamily="34" charset="0"/>
                </a:defRPr>
              </a:lvl2pPr>
              <a:lvl3pPr marL="1143000" indent="-228600">
                <a:spcBef>
                  <a:spcPct val="20000"/>
                </a:spcBef>
                <a:buChar char="•"/>
                <a:tabLst>
                  <a:tab pos="2228850" algn="r"/>
                </a:tabLst>
                <a:defRPr sz="2400">
                  <a:solidFill>
                    <a:schemeClr val="tx1"/>
                  </a:solidFill>
                  <a:latin typeface="Arial" panose="020B0604020202020204" pitchFamily="34" charset="0"/>
                </a:defRPr>
              </a:lvl3pPr>
              <a:lvl4pPr marL="1600200" indent="-228600">
                <a:spcBef>
                  <a:spcPct val="20000"/>
                </a:spcBef>
                <a:buChar char="–"/>
                <a:tabLst>
                  <a:tab pos="2228850" algn="r"/>
                </a:tabLst>
                <a:defRPr sz="2000">
                  <a:solidFill>
                    <a:schemeClr val="tx1"/>
                  </a:solidFill>
                  <a:latin typeface="Arial" panose="020B0604020202020204" pitchFamily="34" charset="0"/>
                </a:defRPr>
              </a:lvl4pPr>
              <a:lvl5pPr marL="2057400" indent="-228600">
                <a:spcBef>
                  <a:spcPct val="20000"/>
                </a:spcBef>
                <a:buChar char="»"/>
                <a:tabLst>
                  <a:tab pos="222885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9pPr>
            </a:lstStyle>
            <a:p>
              <a:pPr indent="0" eaLnBrk="1" hangingPunct="1">
                <a:spcBef>
                  <a:spcPct val="0"/>
                </a:spcBef>
                <a:buFontTx/>
                <a:buNone/>
              </a:pPr>
              <a:r>
                <a:rPr lang="en-US" altLang="en-US" sz="800" dirty="0">
                  <a:solidFill>
                    <a:srgbClr val="000000"/>
                  </a:solidFill>
                  <a:latin typeface="Tahoma" panose="020B0604030504040204" pitchFamily="34" charset="0"/>
                  <a:cs typeface="Times New Roman" panose="02020603050405020304" pitchFamily="18" charset="0"/>
                </a:rPr>
                <a:t>No</a:t>
              </a:r>
              <a:endParaRPr lang="en-US" altLang="en-US" sz="800" dirty="0">
                <a:solidFill>
                  <a:srgbClr val="000000"/>
                </a:solidFill>
                <a:latin typeface="Palatino Linotype" panose="02040502050505030304" pitchFamily="18" charset="0"/>
                <a:cs typeface="Times New Roman" panose="02020603050405020304" pitchFamily="18" charset="0"/>
              </a:endParaRPr>
            </a:p>
          </p:txBody>
        </p:sp>
        <p:cxnSp>
          <p:nvCxnSpPr>
            <p:cNvPr id="67" name="Line 52">
              <a:extLst>
                <a:ext uri="{FF2B5EF4-FFF2-40B4-BE49-F238E27FC236}">
                  <a16:creationId xmlns:a16="http://schemas.microsoft.com/office/drawing/2014/main" id="{A321D846-6CAA-4EAC-89B4-154B545F6FE5}"/>
                </a:ext>
              </a:extLst>
            </p:cNvPr>
            <p:cNvCxnSpPr>
              <a:cxnSpLocks noChangeShapeType="1"/>
            </p:cNvCxnSpPr>
            <p:nvPr/>
          </p:nvCxnSpPr>
          <p:spPr bwMode="auto">
            <a:xfrm>
              <a:off x="4924698" y="4551279"/>
              <a:ext cx="635"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8" name="Text Box 42">
              <a:extLst>
                <a:ext uri="{FF2B5EF4-FFF2-40B4-BE49-F238E27FC236}">
                  <a16:creationId xmlns:a16="http://schemas.microsoft.com/office/drawing/2014/main" id="{0FD3C307-D26C-48A7-86F4-4CD37435ECE9}"/>
                </a:ext>
              </a:extLst>
            </p:cNvPr>
            <p:cNvSpPr txBox="1">
              <a:spLocks noChangeArrowheads="1"/>
            </p:cNvSpPr>
            <p:nvPr/>
          </p:nvSpPr>
          <p:spPr bwMode="auto">
            <a:xfrm>
              <a:off x="4113965" y="4772208"/>
              <a:ext cx="1622737" cy="242383"/>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b="1" dirty="0">
                  <a:solidFill>
                    <a:srgbClr val="000000"/>
                  </a:solidFill>
                  <a:latin typeface="Tahoma" panose="020B0604030504040204" pitchFamily="34" charset="0"/>
                  <a:cs typeface="Times New Roman" panose="02020603050405020304" pitchFamily="18" charset="0"/>
                </a:rPr>
                <a:t>Determine LOS</a:t>
              </a:r>
              <a:endParaRPr lang="en-US" altLang="en-US" sz="900" dirty="0">
                <a:solidFill>
                  <a:srgbClr val="000000"/>
                </a:solidFill>
                <a:latin typeface="Palatino Linotype" panose="02040502050505030304" pitchFamily="18" charset="0"/>
                <a:cs typeface="Times New Roman" panose="02020603050405020304" pitchFamily="18" charset="0"/>
              </a:endParaRPr>
            </a:p>
          </p:txBody>
        </p:sp>
        <p:cxnSp>
          <p:nvCxnSpPr>
            <p:cNvPr id="69" name="Line 52">
              <a:extLst>
                <a:ext uri="{FF2B5EF4-FFF2-40B4-BE49-F238E27FC236}">
                  <a16:creationId xmlns:a16="http://schemas.microsoft.com/office/drawing/2014/main" id="{0D99374C-366F-4734-8A6C-46CDD0117BB1}"/>
                </a:ext>
              </a:extLst>
            </p:cNvPr>
            <p:cNvCxnSpPr>
              <a:cxnSpLocks noChangeShapeType="1"/>
            </p:cNvCxnSpPr>
            <p:nvPr/>
          </p:nvCxnSpPr>
          <p:spPr bwMode="auto">
            <a:xfrm>
              <a:off x="4924063" y="5014591"/>
              <a:ext cx="635"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0" name="Text Box 42">
              <a:extLst>
                <a:ext uri="{FF2B5EF4-FFF2-40B4-BE49-F238E27FC236}">
                  <a16:creationId xmlns:a16="http://schemas.microsoft.com/office/drawing/2014/main" id="{0102395E-7064-4C5A-838E-FA2E6A37A83A}"/>
                </a:ext>
              </a:extLst>
            </p:cNvPr>
            <p:cNvSpPr txBox="1">
              <a:spLocks noChangeArrowheads="1"/>
            </p:cNvSpPr>
            <p:nvPr/>
          </p:nvSpPr>
          <p:spPr bwMode="auto">
            <a:xfrm>
              <a:off x="4113965" y="5237321"/>
              <a:ext cx="1622737" cy="242383"/>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b="1" dirty="0">
                  <a:solidFill>
                    <a:srgbClr val="000000"/>
                  </a:solidFill>
                  <a:latin typeface="Tahoma" panose="020B0604030504040204" pitchFamily="34" charset="0"/>
                  <a:cs typeface="Times New Roman" panose="02020603050405020304" pitchFamily="18" charset="0"/>
                </a:rPr>
                <a:t>Estimate Speeds</a:t>
              </a:r>
              <a:endParaRPr lang="en-US" altLang="en-US" sz="900" dirty="0">
                <a:solidFill>
                  <a:srgbClr val="000000"/>
                </a:solidFill>
                <a:latin typeface="Palatino Linotype" panose="02040502050505030304" pitchFamily="18" charset="0"/>
                <a:cs typeface="Times New Roman" panose="02020603050405020304" pitchFamily="18" charset="0"/>
              </a:endParaRPr>
            </a:p>
          </p:txBody>
        </p:sp>
      </p:grpSp>
    </p:spTree>
    <p:extLst>
      <p:ext uri="{BB962C8B-B14F-4D97-AF65-F5344CB8AC3E}">
        <p14:creationId xmlns:p14="http://schemas.microsoft.com/office/powerpoint/2010/main" val="1859235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Merge/Diverge Segment Capacity</a:t>
            </a:r>
          </a:p>
        </p:txBody>
      </p:sp>
      <p:sp>
        <p:nvSpPr>
          <p:cNvPr id="3" name="Content Placeholder 2"/>
          <p:cNvSpPr>
            <a:spLocks noGrp="1"/>
          </p:cNvSpPr>
          <p:nvPr>
            <p:ph idx="1"/>
          </p:nvPr>
        </p:nvSpPr>
        <p:spPr>
          <a:xfrm>
            <a:off x="202019" y="1104634"/>
            <a:ext cx="5486400" cy="3977729"/>
          </a:xfrm>
        </p:spPr>
        <p:txBody>
          <a:bodyPr>
            <a:normAutofit fontScale="85000" lnSpcReduction="20000"/>
          </a:bodyPr>
          <a:lstStyle/>
          <a:p>
            <a:r>
              <a:rPr lang="en-US" dirty="0"/>
              <a:t>Capacity same as basic segment capacity</a:t>
            </a:r>
          </a:p>
          <a:p>
            <a:r>
              <a:rPr lang="en-US" dirty="0"/>
              <a:t>Also compare flows entering the segment’s influence area</a:t>
            </a:r>
          </a:p>
          <a:p>
            <a:pPr lvl="1"/>
            <a:r>
              <a:rPr lang="en-US" dirty="0"/>
              <a:t>Right two mainline lanes</a:t>
            </a:r>
          </a:p>
          <a:p>
            <a:pPr lvl="1"/>
            <a:r>
              <a:rPr lang="en-US" dirty="0"/>
              <a:t>Right two mainline lanes + ramp</a:t>
            </a:r>
          </a:p>
          <a:p>
            <a:r>
              <a:rPr lang="en-US" dirty="0"/>
              <a:t>Exceeding HCM’s “maximum desirable flow” values for the influence area</a:t>
            </a:r>
          </a:p>
          <a:p>
            <a:pPr lvl="1"/>
            <a:r>
              <a:rPr lang="en-US" dirty="0"/>
              <a:t>Does not indicate LOS F</a:t>
            </a:r>
          </a:p>
          <a:p>
            <a:pPr lvl="1"/>
            <a:r>
              <a:rPr lang="en-US" dirty="0"/>
              <a:t>May indicate that operations will be worse than predicted by the method</a:t>
            </a:r>
          </a:p>
        </p:txBody>
      </p:sp>
    </p:spTree>
    <p:extLst>
      <p:ext uri="{BB962C8B-B14F-4D97-AF65-F5344CB8AC3E}">
        <p14:creationId xmlns:p14="http://schemas.microsoft.com/office/powerpoint/2010/main" val="269721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55DF7E-42D7-476D-8D7D-EE63155F7C7E}"/>
              </a:ext>
            </a:extLst>
          </p:cNvPr>
          <p:cNvSpPr>
            <a:spLocks noGrp="1"/>
          </p:cNvSpPr>
          <p:nvPr>
            <p:ph type="title"/>
          </p:nvPr>
        </p:nvSpPr>
        <p:spPr/>
        <p:txBody>
          <a:bodyPr/>
          <a:lstStyle/>
          <a:p>
            <a:r>
              <a:rPr lang="en-US" b="1" dirty="0"/>
              <a:t>Acknowledgments</a:t>
            </a:r>
          </a:p>
        </p:txBody>
      </p:sp>
      <p:sp>
        <p:nvSpPr>
          <p:cNvPr id="5" name="Content Placeholder 4">
            <a:extLst>
              <a:ext uri="{FF2B5EF4-FFF2-40B4-BE49-F238E27FC236}">
                <a16:creationId xmlns:a16="http://schemas.microsoft.com/office/drawing/2014/main" id="{B30F9946-D60C-4420-9837-D38FF730EBF7}"/>
              </a:ext>
            </a:extLst>
          </p:cNvPr>
          <p:cNvSpPr>
            <a:spLocks noGrp="1"/>
          </p:cNvSpPr>
          <p:nvPr>
            <p:ph sz="half" idx="1"/>
          </p:nvPr>
        </p:nvSpPr>
        <p:spPr>
          <a:xfrm>
            <a:off x="223284" y="1111250"/>
            <a:ext cx="4424916" cy="4248448"/>
          </a:xfrm>
        </p:spPr>
        <p:txBody>
          <a:bodyPr>
            <a:normAutofit fontScale="92500" lnSpcReduction="10000"/>
          </a:bodyPr>
          <a:lstStyle/>
          <a:p>
            <a:r>
              <a:rPr lang="en-US" dirty="0"/>
              <a:t>Research Team</a:t>
            </a:r>
          </a:p>
          <a:p>
            <a:pPr lvl="1"/>
            <a:r>
              <a:rPr lang="en-US" dirty="0"/>
              <a:t>Kittelson and Associates</a:t>
            </a:r>
          </a:p>
          <a:p>
            <a:pPr lvl="2"/>
            <a:r>
              <a:rPr lang="en-US" dirty="0"/>
              <a:t>Bastian Schroeder (PI) </a:t>
            </a:r>
          </a:p>
          <a:p>
            <a:pPr lvl="2"/>
            <a:r>
              <a:rPr lang="en-US" dirty="0"/>
              <a:t>Burak Cesme</a:t>
            </a:r>
          </a:p>
          <a:p>
            <a:pPr lvl="2"/>
            <a:r>
              <a:rPr lang="en-US" dirty="0"/>
              <a:t>Paul Ryus</a:t>
            </a:r>
          </a:p>
          <a:p>
            <a:pPr lvl="2"/>
            <a:r>
              <a:rPr lang="en-US" dirty="0" err="1"/>
              <a:t>Azy</a:t>
            </a:r>
            <a:r>
              <a:rPr lang="en-US" dirty="0"/>
              <a:t> Avr</a:t>
            </a:r>
          </a:p>
          <a:p>
            <a:pPr lvl="2"/>
            <a:r>
              <a:rPr lang="en-US" dirty="0"/>
              <a:t>Lilian Wu </a:t>
            </a:r>
          </a:p>
          <a:p>
            <a:pPr lvl="1"/>
            <a:r>
              <a:rPr lang="en-US" dirty="0"/>
              <a:t>University of Washington</a:t>
            </a:r>
          </a:p>
          <a:p>
            <a:pPr lvl="2"/>
            <a:r>
              <a:rPr lang="en-US" dirty="0"/>
              <a:t>Yinhai Wang</a:t>
            </a:r>
          </a:p>
          <a:p>
            <a:pPr lvl="2"/>
            <a:r>
              <a:rPr lang="en-US" dirty="0"/>
              <a:t>Wei Sun</a:t>
            </a:r>
          </a:p>
          <a:p>
            <a:pPr lvl="2"/>
            <a:r>
              <a:rPr lang="en-US" dirty="0"/>
              <a:t>Shuyi Yin</a:t>
            </a:r>
          </a:p>
          <a:p>
            <a:pPr lvl="1"/>
            <a:r>
              <a:rPr lang="en-US" dirty="0"/>
              <a:t>Nagui Rouphail</a:t>
            </a:r>
          </a:p>
          <a:p>
            <a:pPr lvl="1"/>
            <a:endParaRPr lang="en-US" dirty="0"/>
          </a:p>
        </p:txBody>
      </p:sp>
      <p:sp>
        <p:nvSpPr>
          <p:cNvPr id="6" name="Slide Number Placeholder 5">
            <a:extLst>
              <a:ext uri="{FF2B5EF4-FFF2-40B4-BE49-F238E27FC236}">
                <a16:creationId xmlns:a16="http://schemas.microsoft.com/office/drawing/2014/main" id="{0F2FE334-A4F5-4C39-B418-B195321A86FD}"/>
              </a:ext>
            </a:extLst>
          </p:cNvPr>
          <p:cNvSpPr>
            <a:spLocks noGrp="1"/>
          </p:cNvSpPr>
          <p:nvPr>
            <p:ph type="sldNum" sz="quarter" idx="12"/>
          </p:nvPr>
        </p:nvSpPr>
        <p:spPr/>
        <p:txBody>
          <a:bodyPr/>
          <a:lstStyle/>
          <a:p>
            <a:fld id="{0CDFD851-8DE5-493B-9000-93E45D758A00}" type="slidenum">
              <a:rPr lang="en-US" smtClean="0"/>
              <a:t>4</a:t>
            </a:fld>
            <a:endParaRPr lang="en-US"/>
          </a:p>
        </p:txBody>
      </p:sp>
    </p:spTree>
    <p:extLst>
      <p:ext uri="{BB962C8B-B14F-4D97-AF65-F5344CB8AC3E}">
        <p14:creationId xmlns:p14="http://schemas.microsoft.com/office/powerpoint/2010/main" val="3768168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Cases</a:t>
            </a:r>
          </a:p>
        </p:txBody>
      </p:sp>
      <p:sp>
        <p:nvSpPr>
          <p:cNvPr id="3" name="Content Placeholder 2"/>
          <p:cNvSpPr>
            <a:spLocks noGrp="1"/>
          </p:cNvSpPr>
          <p:nvPr>
            <p:ph idx="1"/>
          </p:nvPr>
        </p:nvSpPr>
        <p:spPr>
          <a:xfrm>
            <a:off x="202019" y="1104634"/>
            <a:ext cx="5486400" cy="4418980"/>
          </a:xfrm>
        </p:spPr>
        <p:txBody>
          <a:bodyPr>
            <a:normAutofit fontScale="92500"/>
          </a:bodyPr>
          <a:lstStyle/>
          <a:p>
            <a:r>
              <a:rPr lang="en-US" dirty="0"/>
              <a:t>Single-lane ramp lane additions &amp; lane drops</a:t>
            </a:r>
          </a:p>
          <a:p>
            <a:r>
              <a:rPr lang="en-US" dirty="0"/>
              <a:t>Two-lane ramps</a:t>
            </a:r>
          </a:p>
          <a:p>
            <a:r>
              <a:rPr lang="en-US" dirty="0"/>
              <a:t>Left-hand ramps</a:t>
            </a:r>
          </a:p>
          <a:p>
            <a:r>
              <a:rPr lang="en-US" dirty="0"/>
              <a:t>Freeways with 5 directional lanes</a:t>
            </a:r>
          </a:p>
          <a:p>
            <a:r>
              <a:rPr lang="en-US" dirty="0"/>
              <a:t>Major merges &amp; diverges</a:t>
            </a:r>
          </a:p>
          <a:p>
            <a:endParaRPr lang="en-US" dirty="0"/>
          </a:p>
          <a:p>
            <a:r>
              <a:rPr lang="en-US" dirty="0"/>
              <a:t>All are extensions to the method; not directly researched</a:t>
            </a:r>
          </a:p>
        </p:txBody>
      </p:sp>
    </p:spTree>
    <p:extLst>
      <p:ext uri="{BB962C8B-B14F-4D97-AF65-F5344CB8AC3E}">
        <p14:creationId xmlns:p14="http://schemas.microsoft.com/office/powerpoint/2010/main" val="1495252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with the HCM Merge Method</a:t>
            </a:r>
          </a:p>
        </p:txBody>
      </p:sp>
      <p:sp>
        <p:nvSpPr>
          <p:cNvPr id="3" name="Content Placeholder 2"/>
          <p:cNvSpPr>
            <a:spLocks noGrp="1"/>
          </p:cNvSpPr>
          <p:nvPr>
            <p:ph idx="1"/>
          </p:nvPr>
        </p:nvSpPr>
        <p:spPr>
          <a:xfrm>
            <a:off x="202020" y="1104634"/>
            <a:ext cx="3959164" cy="4515330"/>
          </a:xfrm>
        </p:spPr>
        <p:txBody>
          <a:bodyPr>
            <a:normAutofit fontScale="85000" lnSpcReduction="10000"/>
          </a:bodyPr>
          <a:lstStyle/>
          <a:p>
            <a:r>
              <a:rPr lang="en-US" dirty="0"/>
              <a:t>More recent research consistently shows merge capacities lower than basic segments</a:t>
            </a:r>
          </a:p>
          <a:p>
            <a:r>
              <a:rPr lang="en-US" dirty="0"/>
              <a:t>“Maximum desirable flow” values may not be conservative enough</a:t>
            </a:r>
          </a:p>
          <a:p>
            <a:r>
              <a:rPr lang="en-US" dirty="0"/>
              <a:t>Possible effects of ramp volume, ramp metering, close merges</a:t>
            </a:r>
          </a:p>
          <a:p>
            <a:r>
              <a:rPr lang="en-US" dirty="0"/>
              <a:t>Consistency at 0 ramp volume</a:t>
            </a:r>
          </a:p>
        </p:txBody>
      </p:sp>
      <p:pic>
        <p:nvPicPr>
          <p:cNvPr id="5" name="Picture 4">
            <a:extLst>
              <a:ext uri="{FF2B5EF4-FFF2-40B4-BE49-F238E27FC236}">
                <a16:creationId xmlns:a16="http://schemas.microsoft.com/office/drawing/2014/main" id="{14C6A0F4-8824-4B07-B3DD-E4E544B4011A}"/>
              </a:ext>
            </a:extLst>
          </p:cNvPr>
          <p:cNvPicPr>
            <a:picLocks noChangeAspect="1"/>
          </p:cNvPicPr>
          <p:nvPr/>
        </p:nvPicPr>
        <p:blipFill rotWithShape="1">
          <a:blip r:embed="rId2"/>
          <a:srcRect r="27948" b="5076"/>
          <a:stretch/>
        </p:blipFill>
        <p:spPr>
          <a:xfrm>
            <a:off x="4161184" y="1204508"/>
            <a:ext cx="4890348" cy="3283080"/>
          </a:xfrm>
          <a:prstGeom prst="rect">
            <a:avLst/>
          </a:prstGeom>
        </p:spPr>
      </p:pic>
    </p:spTree>
    <p:extLst>
      <p:ext uri="{BB962C8B-B14F-4D97-AF65-F5344CB8AC3E}">
        <p14:creationId xmlns:p14="http://schemas.microsoft.com/office/powerpoint/2010/main" val="1806543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Issues with the HCM Diverge Method</a:t>
            </a:r>
          </a:p>
        </p:txBody>
      </p:sp>
      <p:sp>
        <p:nvSpPr>
          <p:cNvPr id="3" name="Content Placeholder 2"/>
          <p:cNvSpPr>
            <a:spLocks noGrp="1"/>
          </p:cNvSpPr>
          <p:nvPr>
            <p:ph idx="1"/>
          </p:nvPr>
        </p:nvSpPr>
        <p:spPr>
          <a:xfrm>
            <a:off x="202019" y="1104634"/>
            <a:ext cx="4707606" cy="4515330"/>
          </a:xfrm>
        </p:spPr>
        <p:txBody>
          <a:bodyPr>
            <a:normAutofit/>
          </a:bodyPr>
          <a:lstStyle/>
          <a:p>
            <a:r>
              <a:rPr lang="en-US" dirty="0"/>
              <a:t>Limited number of small studies indicate capacity may be less than a basic segment</a:t>
            </a:r>
          </a:p>
          <a:p>
            <a:r>
              <a:rPr lang="en-US" dirty="0"/>
              <a:t>Possible effect of close diverges</a:t>
            </a:r>
          </a:p>
          <a:p>
            <a:r>
              <a:rPr lang="en-US" dirty="0"/>
              <a:t>Consistency at 0 ramp volume</a:t>
            </a:r>
          </a:p>
        </p:txBody>
      </p:sp>
    </p:spTree>
    <p:extLst>
      <p:ext uri="{BB962C8B-B14F-4D97-AF65-F5344CB8AC3E}">
        <p14:creationId xmlns:p14="http://schemas.microsoft.com/office/powerpoint/2010/main" val="4147561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Issues with Previous Studies</a:t>
            </a:r>
          </a:p>
        </p:txBody>
      </p:sp>
      <p:sp>
        <p:nvSpPr>
          <p:cNvPr id="3" name="Content Placeholder 2"/>
          <p:cNvSpPr>
            <a:spLocks noGrp="1"/>
          </p:cNvSpPr>
          <p:nvPr>
            <p:ph idx="1"/>
          </p:nvPr>
        </p:nvSpPr>
        <p:spPr>
          <a:xfrm>
            <a:off x="202019" y="1104634"/>
            <a:ext cx="5357268" cy="4515330"/>
          </a:xfrm>
        </p:spPr>
        <p:txBody>
          <a:bodyPr>
            <a:normAutofit/>
          </a:bodyPr>
          <a:lstStyle/>
          <a:p>
            <a:r>
              <a:rPr lang="en-US" dirty="0"/>
              <a:t>Nearly all previous studies looked at only 1 or 2 sites</a:t>
            </a:r>
          </a:p>
          <a:p>
            <a:r>
              <a:rPr lang="en-US" dirty="0"/>
              <a:t>The few larger studies couldn’t evaluate close to the full range of possible conditions</a:t>
            </a:r>
          </a:p>
          <a:p>
            <a:r>
              <a:rPr lang="en-US" dirty="0"/>
              <a:t>Differences in international driving compared to US</a:t>
            </a:r>
          </a:p>
        </p:txBody>
      </p:sp>
    </p:spTree>
    <p:extLst>
      <p:ext uri="{BB962C8B-B14F-4D97-AF65-F5344CB8AC3E}">
        <p14:creationId xmlns:p14="http://schemas.microsoft.com/office/powerpoint/2010/main" val="723213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Summary:</a:t>
            </a:r>
            <a:br>
              <a:rPr lang="en-US" altLang="en-US" sz="3200" dirty="0"/>
            </a:br>
            <a:r>
              <a:rPr lang="en-US" altLang="en-US" sz="3200" dirty="0"/>
              <a:t>Current HCM Merge &amp; Diverge Methods</a:t>
            </a:r>
          </a:p>
        </p:txBody>
      </p:sp>
      <p:sp>
        <p:nvSpPr>
          <p:cNvPr id="3" name="Content Placeholder 2">
            <a:extLst>
              <a:ext uri="{FF2B5EF4-FFF2-40B4-BE49-F238E27FC236}">
                <a16:creationId xmlns:a16="http://schemas.microsoft.com/office/drawing/2014/main" id="{8B8523CA-8950-4765-8313-2AEB2FAB4381}"/>
              </a:ext>
            </a:extLst>
          </p:cNvPr>
          <p:cNvSpPr>
            <a:spLocks noGrp="1"/>
          </p:cNvSpPr>
          <p:nvPr>
            <p:ph idx="1"/>
          </p:nvPr>
        </p:nvSpPr>
        <p:spPr>
          <a:xfrm>
            <a:off x="202018" y="1104634"/>
            <a:ext cx="8541289" cy="3977729"/>
          </a:xfrm>
        </p:spPr>
        <p:txBody>
          <a:bodyPr/>
          <a:lstStyle/>
          <a:p>
            <a:pPr eaLnBrk="1" hangingPunct="1">
              <a:defRPr/>
            </a:pPr>
            <a:r>
              <a:rPr lang="en-US" dirty="0"/>
              <a:t>Capacity set equal to that of basic segments,</a:t>
            </a:r>
            <a:br>
              <a:rPr lang="en-US" dirty="0"/>
            </a:br>
            <a:r>
              <a:rPr lang="en-US" dirty="0"/>
              <a:t>but recent research indicates capacity is lower</a:t>
            </a:r>
          </a:p>
          <a:p>
            <a:pPr eaLnBrk="1" hangingPunct="1">
              <a:defRPr/>
            </a:pPr>
            <a:r>
              <a:rPr lang="en-US" dirty="0"/>
              <a:t>Exceeding the “maximum desirable flow” in the right 2 lanes and/or right 2 lanes + ramp</a:t>
            </a:r>
            <a:br>
              <a:rPr lang="en-US" dirty="0"/>
            </a:br>
            <a:r>
              <a:rPr lang="en-US" dirty="0"/>
              <a:t>indicates conditions may be worse than predicted</a:t>
            </a:r>
          </a:p>
          <a:p>
            <a:pPr eaLnBrk="1" hangingPunct="1">
              <a:defRPr/>
            </a:pPr>
            <a:r>
              <a:rPr lang="en-US" dirty="0"/>
              <a:t>Special cases reflect extensions to the method that haven’t been well-researched</a:t>
            </a:r>
          </a:p>
          <a:p>
            <a:pPr lvl="1" eaLnBrk="1" hangingPunct="1">
              <a:defRPr/>
            </a:pPr>
            <a:endParaRPr lang="en-US" dirty="0"/>
          </a:p>
          <a:p>
            <a:pPr marL="0" indent="0">
              <a:lnSpc>
                <a:spcPct val="90000"/>
              </a:lnSpc>
              <a:buNone/>
              <a:defRPr/>
            </a:pPr>
            <a:endParaRPr lang="en-US" altLang="en-US" sz="2000" dirty="0">
              <a:sym typeface="Mathematica3" pitchFamily="2" charset="2"/>
            </a:endParaRPr>
          </a:p>
          <a:p>
            <a:pPr eaLnBrk="1" hangingPunct="1">
              <a:defRPr/>
            </a:pPr>
            <a:endParaRPr lang="en-US" dirty="0"/>
          </a:p>
        </p:txBody>
      </p:sp>
    </p:spTree>
    <p:extLst>
      <p:ext uri="{BB962C8B-B14F-4D97-AF65-F5344CB8AC3E}">
        <p14:creationId xmlns:p14="http://schemas.microsoft.com/office/powerpoint/2010/main" val="184818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13D504-D9D0-433B-AADB-1C288CE1AE7F}"/>
              </a:ext>
            </a:extLst>
          </p:cNvPr>
          <p:cNvPicPr>
            <a:picLocks noChangeAspect="1"/>
          </p:cNvPicPr>
          <p:nvPr/>
        </p:nvPicPr>
        <p:blipFill>
          <a:blip r:embed="rId2"/>
          <a:stretch>
            <a:fillRect/>
          </a:stretch>
        </p:blipFill>
        <p:spPr>
          <a:xfrm>
            <a:off x="740423" y="-514618"/>
            <a:ext cx="7624563" cy="5715000"/>
          </a:xfrm>
          <a:prstGeom prst="rect">
            <a:avLst/>
          </a:prstGeom>
        </p:spPr>
      </p:pic>
      <p:sp>
        <p:nvSpPr>
          <p:cNvPr id="33" name="Rectangle 32"/>
          <p:cNvSpPr/>
          <p:nvPr/>
        </p:nvSpPr>
        <p:spPr>
          <a:xfrm>
            <a:off x="0" y="0"/>
            <a:ext cx="9144000" cy="775674"/>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34" name="Straight Connector 33"/>
          <p:cNvCxnSpPr/>
          <p:nvPr/>
        </p:nvCxnSpPr>
        <p:spPr>
          <a:xfrm>
            <a:off x="0" y="7074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759718" y="4069118"/>
            <a:ext cx="7772400" cy="1225021"/>
          </a:xfrm>
          <a:prstGeom prst="rect">
            <a:avLst/>
          </a:prstGeom>
        </p:spPr>
        <p:txBody>
          <a:bodyPr anchor="b">
            <a:noAutofit/>
          </a:bodyPr>
          <a:lstStyle>
            <a:lvl1pPr algn="l" defTabSz="914400" rtl="0" eaLnBrk="1" latinLnBrk="0" hangingPunct="1">
              <a:spcBef>
                <a:spcPct val="0"/>
              </a:spcBef>
              <a:buNone/>
              <a:defRPr sz="4400" b="1" kern="1200" cap="all" baseline="0">
                <a:solidFill>
                  <a:schemeClr val="bg2"/>
                </a:solidFill>
                <a:effectLst>
                  <a:outerShdw blurRad="38100" dist="38100" dir="2700000" algn="tl">
                    <a:srgbClr val="000000">
                      <a:alpha val="43137"/>
                    </a:srgbClr>
                  </a:outerShdw>
                </a:effectLst>
                <a:latin typeface="Arial Black" panose="020B0A04020102020204" pitchFamily="34" charset="0"/>
                <a:ea typeface="+mj-ea"/>
                <a:cs typeface="+mj-cs"/>
              </a:defRPr>
            </a:lvl1pPr>
          </a:lstStyle>
          <a:p>
            <a:pPr>
              <a:lnSpc>
                <a:spcPts val="4400"/>
              </a:lnSpc>
            </a:pPr>
            <a:r>
              <a:rPr lang="en-US" dirty="0"/>
              <a:t>Proposed Merge &amp; Diverge Method</a:t>
            </a:r>
          </a:p>
        </p:txBody>
      </p:sp>
      <p:sp>
        <p:nvSpPr>
          <p:cNvPr id="38" name="Rectangle 37"/>
          <p:cNvSpPr/>
          <p:nvPr/>
        </p:nvSpPr>
        <p:spPr>
          <a:xfrm>
            <a:off x="0" y="5041900"/>
            <a:ext cx="9144000" cy="673100"/>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9" name="Freeform 20"/>
          <p:cNvSpPr>
            <a:spLocks/>
          </p:cNvSpPr>
          <p:nvPr/>
        </p:nvSpPr>
        <p:spPr bwMode="auto">
          <a:xfrm>
            <a:off x="5188624" y="5073799"/>
            <a:ext cx="3974671" cy="673100"/>
          </a:xfrm>
          <a:custGeom>
            <a:avLst/>
            <a:gdLst>
              <a:gd name="T0" fmla="*/ 3562 w 3562"/>
              <a:gd name="T1" fmla="*/ 424 h 424"/>
              <a:gd name="T2" fmla="*/ 3562 w 3562"/>
              <a:gd name="T3" fmla="*/ 0 h 424"/>
              <a:gd name="T4" fmla="*/ 178 w 3562"/>
              <a:gd name="T5" fmla="*/ 0 h 424"/>
              <a:gd name="T6" fmla="*/ 0 w 3562"/>
              <a:gd name="T7" fmla="*/ 424 h 424"/>
              <a:gd name="T8" fmla="*/ 3562 w 3562"/>
              <a:gd name="T9" fmla="*/ 424 h 424"/>
              <a:gd name="connsiteX0" fmla="*/ 10000 w 10162"/>
              <a:gd name="connsiteY0" fmla="*/ 10000 h 11358"/>
              <a:gd name="connsiteX1" fmla="*/ 10000 w 10162"/>
              <a:gd name="connsiteY1" fmla="*/ 0 h 11358"/>
              <a:gd name="connsiteX2" fmla="*/ 500 w 10162"/>
              <a:gd name="connsiteY2" fmla="*/ 0 h 11358"/>
              <a:gd name="connsiteX3" fmla="*/ 0 w 10162"/>
              <a:gd name="connsiteY3" fmla="*/ 10000 h 11358"/>
              <a:gd name="connsiteX4" fmla="*/ 10162 w 10162"/>
              <a:gd name="connsiteY4" fmla="*/ 11358 h 11358"/>
              <a:gd name="connsiteX0" fmla="*/ 10000 w 10000"/>
              <a:gd name="connsiteY0" fmla="*/ 10000 h 10000"/>
              <a:gd name="connsiteX1" fmla="*/ 10000 w 10000"/>
              <a:gd name="connsiteY1" fmla="*/ 0 h 10000"/>
              <a:gd name="connsiteX2" fmla="*/ 500 w 10000"/>
              <a:gd name="connsiteY2" fmla="*/ 0 h 10000"/>
              <a:gd name="connsiteX3" fmla="*/ 0 w 10000"/>
              <a:gd name="connsiteY3" fmla="*/ 10000 h 10000"/>
              <a:gd name="connsiteX0" fmla="*/ 10000 w 10000"/>
              <a:gd name="connsiteY0" fmla="*/ 0 h 10000"/>
              <a:gd name="connsiteX1" fmla="*/ 500 w 10000"/>
              <a:gd name="connsiteY1" fmla="*/ 0 h 10000"/>
              <a:gd name="connsiteX2" fmla="*/ 0 w 10000"/>
              <a:gd name="connsiteY2" fmla="*/ 10000 h 10000"/>
              <a:gd name="connsiteX0" fmla="*/ 7029 w 7029"/>
              <a:gd name="connsiteY0" fmla="*/ 0 h 10000"/>
              <a:gd name="connsiteX1" fmla="*/ 500 w 7029"/>
              <a:gd name="connsiteY1" fmla="*/ 0 h 10000"/>
              <a:gd name="connsiteX2" fmla="*/ 0 w 7029"/>
              <a:gd name="connsiteY2" fmla="*/ 10000 h 10000"/>
            </a:gdLst>
            <a:ahLst/>
            <a:cxnLst>
              <a:cxn ang="0">
                <a:pos x="connsiteX0" y="connsiteY0"/>
              </a:cxn>
              <a:cxn ang="0">
                <a:pos x="connsiteX1" y="connsiteY1"/>
              </a:cxn>
              <a:cxn ang="0">
                <a:pos x="connsiteX2" y="connsiteY2"/>
              </a:cxn>
            </a:cxnLst>
            <a:rect l="l" t="t" r="r" b="b"/>
            <a:pathLst>
              <a:path w="7029" h="10000">
                <a:moveTo>
                  <a:pt x="7029" y="0"/>
                </a:moveTo>
                <a:lnTo>
                  <a:pt x="500" y="0"/>
                </a:lnTo>
                <a:cubicBezTo>
                  <a:pt x="333" y="3333"/>
                  <a:pt x="167" y="6667"/>
                  <a:pt x="0" y="10000"/>
                </a:cubicBezTo>
              </a:path>
            </a:pathLst>
          </a:custGeom>
          <a:noFill/>
          <a:ln w="12700">
            <a:solidFill>
              <a:srgbClr val="33839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EFE2D288-5A6C-4B18-8291-AD0F185A5D79}"/>
              </a:ext>
            </a:extLst>
          </p:cNvPr>
          <p:cNvSpPr txBox="1"/>
          <p:nvPr/>
        </p:nvSpPr>
        <p:spPr>
          <a:xfrm rot="16200000">
            <a:off x="6443412" y="2888411"/>
            <a:ext cx="4139944" cy="230832"/>
          </a:xfrm>
          <a:prstGeom prst="rect">
            <a:avLst/>
          </a:prstGeom>
          <a:noFill/>
        </p:spPr>
        <p:txBody>
          <a:bodyPr wrap="square" rtlCol="0">
            <a:spAutoFit/>
          </a:bodyPr>
          <a:lstStyle/>
          <a:p>
            <a:r>
              <a:rPr lang="en-US" sz="900" dirty="0"/>
              <a:t>Source: http://www.crosscountryroads.com/</a:t>
            </a:r>
          </a:p>
        </p:txBody>
      </p:sp>
    </p:spTree>
    <p:extLst>
      <p:ext uri="{BB962C8B-B14F-4D97-AF65-F5344CB8AC3E}">
        <p14:creationId xmlns:p14="http://schemas.microsoft.com/office/powerpoint/2010/main" val="3438953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Purpose &amp; Contents</a:t>
            </a:r>
          </a:p>
        </p:txBody>
      </p:sp>
      <p:sp>
        <p:nvSpPr>
          <p:cNvPr id="3" name="Content Placeholder 2"/>
          <p:cNvSpPr>
            <a:spLocks noGrp="1"/>
          </p:cNvSpPr>
          <p:nvPr>
            <p:ph idx="1"/>
          </p:nvPr>
        </p:nvSpPr>
        <p:spPr>
          <a:xfrm>
            <a:off x="202019" y="1104634"/>
            <a:ext cx="5486400" cy="3977729"/>
          </a:xfrm>
        </p:spPr>
        <p:txBody>
          <a:bodyPr>
            <a:normAutofit/>
          </a:bodyPr>
          <a:lstStyle/>
          <a:p>
            <a:r>
              <a:rPr lang="en-US" dirty="0"/>
              <a:t>Provide background on the development of the proposed new HCM merge &amp; diverge methods</a:t>
            </a:r>
          </a:p>
          <a:p>
            <a:pPr lvl="1"/>
            <a:r>
              <a:rPr lang="en-US" dirty="0"/>
              <a:t>Data collection &amp; model development</a:t>
            </a:r>
          </a:p>
          <a:p>
            <a:pPr lvl="1"/>
            <a:r>
              <a:rPr lang="en-US" dirty="0"/>
              <a:t>Methodological steps</a:t>
            </a:r>
          </a:p>
        </p:txBody>
      </p:sp>
    </p:spTree>
    <p:extLst>
      <p:ext uri="{BB962C8B-B14F-4D97-AF65-F5344CB8AC3E}">
        <p14:creationId xmlns:p14="http://schemas.microsoft.com/office/powerpoint/2010/main" val="3565396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Sources</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p:txBody>
          <a:bodyPr>
            <a:normAutofit lnSpcReduction="10000"/>
          </a:bodyPr>
          <a:lstStyle/>
          <a:p>
            <a:r>
              <a:rPr lang="en-US" dirty="0"/>
              <a:t>Sensor data used to allow much greater number of sites to be analyzed, compared to video-based methods</a:t>
            </a:r>
          </a:p>
          <a:p>
            <a:r>
              <a:rPr lang="en-US" dirty="0"/>
              <a:t>Sources</a:t>
            </a:r>
          </a:p>
          <a:p>
            <a:pPr lvl="1"/>
            <a:r>
              <a:rPr lang="en-US" dirty="0"/>
              <a:t>RITIS (University of Maryland)</a:t>
            </a:r>
          </a:p>
          <a:p>
            <a:pPr lvl="1"/>
            <a:r>
              <a:rPr lang="en-US" dirty="0" err="1"/>
              <a:t>PeMS</a:t>
            </a:r>
            <a:r>
              <a:rPr lang="en-US" dirty="0"/>
              <a:t> (</a:t>
            </a:r>
            <a:r>
              <a:rPr lang="en-US" dirty="0" err="1"/>
              <a:t>CalTrans</a:t>
            </a:r>
            <a:r>
              <a:rPr lang="en-US" dirty="0"/>
              <a:t>)</a:t>
            </a:r>
          </a:p>
          <a:p>
            <a:pPr lvl="1"/>
            <a:r>
              <a:rPr lang="en-US" dirty="0" err="1"/>
              <a:t>DriveNet</a:t>
            </a:r>
            <a:r>
              <a:rPr lang="en-US" dirty="0"/>
              <a:t> (University of Washington)</a:t>
            </a:r>
          </a:p>
          <a:p>
            <a:pPr lvl="1"/>
            <a:r>
              <a:rPr lang="en-US" dirty="0"/>
              <a:t>PORTAL (Portland State University)</a:t>
            </a:r>
          </a:p>
          <a:p>
            <a:pPr lvl="1"/>
            <a:r>
              <a:rPr lang="en-US" dirty="0"/>
              <a:t>Data collected by NCHRP 15-57 &amp; University of Kansas</a:t>
            </a:r>
          </a:p>
          <a:p>
            <a:endParaRPr lang="en-US" dirty="0"/>
          </a:p>
        </p:txBody>
      </p:sp>
    </p:spTree>
    <p:extLst>
      <p:ext uri="{BB962C8B-B14F-4D97-AF65-F5344CB8AC3E}">
        <p14:creationId xmlns:p14="http://schemas.microsoft.com/office/powerpoint/2010/main" val="2443729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7AEA89-A097-4D2A-9A51-DFF7339DC05B}"/>
              </a:ext>
            </a:extLst>
          </p:cNvPr>
          <p:cNvSpPr/>
          <p:nvPr/>
        </p:nvSpPr>
        <p:spPr>
          <a:xfrm>
            <a:off x="4724400" y="952500"/>
            <a:ext cx="4318359" cy="3904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2346325" algn="l"/>
              </a:tabLst>
            </a:pPr>
            <a:r>
              <a:rPr lang="en-US" sz="1400" dirty="0">
                <a:solidFill>
                  <a:schemeClr val="tx1"/>
                </a:solidFill>
              </a:rPr>
              <a:t>Simple Merge	Simple Diverge</a:t>
            </a: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r>
              <a:rPr lang="en-US" sz="1400" dirty="0">
                <a:solidFill>
                  <a:schemeClr val="tx1"/>
                </a:solidFill>
              </a:rPr>
              <a:t>Close Merge	Close Diverge</a:t>
            </a: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r>
              <a:rPr lang="en-US" sz="1400" dirty="0">
                <a:solidFill>
                  <a:schemeClr val="tx1"/>
                </a:solidFill>
              </a:rPr>
              <a:t>2-Lane Ramp Merge	2-Lane Ramp Diverge</a:t>
            </a: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endParaRPr lang="en-US" sz="1400" dirty="0">
              <a:solidFill>
                <a:schemeClr val="tx1"/>
              </a:solidFill>
            </a:endParaRPr>
          </a:p>
          <a:p>
            <a:pPr>
              <a:tabLst>
                <a:tab pos="2346325" algn="l"/>
              </a:tabLst>
            </a:pPr>
            <a:r>
              <a:rPr lang="en-US" sz="1400" dirty="0">
                <a:solidFill>
                  <a:schemeClr val="tx1"/>
                </a:solidFill>
              </a:rPr>
              <a:t>Lane Drop Diverge	Ramp Meter Merge</a:t>
            </a:r>
          </a:p>
        </p:txBody>
      </p:sp>
      <p:sp>
        <p:nvSpPr>
          <p:cNvPr id="2" name="Title 1"/>
          <p:cNvSpPr>
            <a:spLocks noGrp="1"/>
          </p:cNvSpPr>
          <p:nvPr>
            <p:ph type="title"/>
          </p:nvPr>
        </p:nvSpPr>
        <p:spPr/>
        <p:txBody>
          <a:bodyPr/>
          <a:lstStyle/>
          <a:p>
            <a:r>
              <a:rPr lang="en-US" dirty="0"/>
              <a:t>Ramp Configurations Studied</a:t>
            </a:r>
          </a:p>
        </p:txBody>
      </p:sp>
      <p:graphicFrame>
        <p:nvGraphicFramePr>
          <p:cNvPr id="6" name="Table 5">
            <a:extLst>
              <a:ext uri="{FF2B5EF4-FFF2-40B4-BE49-F238E27FC236}">
                <a16:creationId xmlns:a16="http://schemas.microsoft.com/office/drawing/2014/main" id="{2BFF96EC-CFD0-4ED0-909E-5851116F9023}"/>
              </a:ext>
            </a:extLst>
          </p:cNvPr>
          <p:cNvGraphicFramePr>
            <a:graphicFrameLocks noGrp="1"/>
          </p:cNvGraphicFramePr>
          <p:nvPr/>
        </p:nvGraphicFramePr>
        <p:xfrm>
          <a:off x="202019" y="1289599"/>
          <a:ext cx="4442868" cy="2607478"/>
        </p:xfrm>
        <a:graphic>
          <a:graphicData uri="http://schemas.openxmlformats.org/drawingml/2006/table">
            <a:tbl>
              <a:tblPr firstRow="1" firstCol="1" bandRow="1">
                <a:tableStyleId>{5C22544A-7EE6-4342-B048-85BDC9FD1C3A}</a:tableStyleId>
              </a:tblPr>
              <a:tblGrid>
                <a:gridCol w="2827103">
                  <a:extLst>
                    <a:ext uri="{9D8B030D-6E8A-4147-A177-3AD203B41FA5}">
                      <a16:colId xmlns:a16="http://schemas.microsoft.com/office/drawing/2014/main" val="1415449689"/>
                    </a:ext>
                  </a:extLst>
                </a:gridCol>
                <a:gridCol w="1615765">
                  <a:extLst>
                    <a:ext uri="{9D8B030D-6E8A-4147-A177-3AD203B41FA5}">
                      <a16:colId xmlns:a16="http://schemas.microsoft.com/office/drawing/2014/main" val="42189392"/>
                    </a:ext>
                  </a:extLst>
                </a:gridCol>
              </a:tblGrid>
              <a:tr h="365760">
                <a:tc>
                  <a:txBody>
                    <a:bodyPr/>
                    <a:lstStyle/>
                    <a:p>
                      <a:pPr marL="0" marR="0">
                        <a:lnSpc>
                          <a:spcPct val="107000"/>
                        </a:lnSpc>
                        <a:spcBef>
                          <a:spcPts val="0"/>
                        </a:spcBef>
                        <a:spcAft>
                          <a:spcPts val="0"/>
                        </a:spcAft>
                      </a:pPr>
                      <a:r>
                        <a:rPr lang="en-US" sz="1800" dirty="0">
                          <a:effectLst/>
                        </a:rPr>
                        <a:t>Geometry</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Sample Size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140506"/>
                  </a:ext>
                </a:extLst>
              </a:tr>
              <a:tr h="265765">
                <a:tc>
                  <a:txBody>
                    <a:bodyPr/>
                    <a:lstStyle/>
                    <a:p>
                      <a:pPr marL="0" marR="0">
                        <a:lnSpc>
                          <a:spcPct val="107000"/>
                        </a:lnSpc>
                        <a:spcBef>
                          <a:spcPts val="0"/>
                        </a:spcBef>
                        <a:spcAft>
                          <a:spcPts val="0"/>
                        </a:spcAft>
                      </a:pPr>
                      <a:r>
                        <a:rPr lang="en-US" sz="1800">
                          <a:effectLst/>
                        </a:rPr>
                        <a:t>Simple Merge</a:t>
                      </a:r>
                      <a:endParaRPr lang="en-US" sz="180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26</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6941277"/>
                  </a:ext>
                </a:extLst>
              </a:tr>
              <a:tr h="249596">
                <a:tc>
                  <a:txBody>
                    <a:bodyPr/>
                    <a:lstStyle/>
                    <a:p>
                      <a:pPr marL="0" marR="0">
                        <a:lnSpc>
                          <a:spcPct val="107000"/>
                        </a:lnSpc>
                        <a:spcBef>
                          <a:spcPts val="0"/>
                        </a:spcBef>
                        <a:spcAft>
                          <a:spcPts val="0"/>
                        </a:spcAft>
                      </a:pPr>
                      <a:r>
                        <a:rPr lang="en-US" sz="1800">
                          <a:effectLst/>
                        </a:rPr>
                        <a:t>Simple Diverge</a:t>
                      </a:r>
                      <a:endParaRPr lang="en-US" sz="180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23</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6658075"/>
                  </a:ext>
                </a:extLst>
              </a:tr>
              <a:tr h="249596">
                <a:tc>
                  <a:txBody>
                    <a:bodyPr/>
                    <a:lstStyle/>
                    <a:p>
                      <a:pPr marL="0" marR="0">
                        <a:lnSpc>
                          <a:spcPct val="107000"/>
                        </a:lnSpc>
                        <a:spcBef>
                          <a:spcPts val="0"/>
                        </a:spcBef>
                        <a:spcAft>
                          <a:spcPts val="0"/>
                        </a:spcAft>
                      </a:pPr>
                      <a:r>
                        <a:rPr lang="en-US" sz="1800" dirty="0">
                          <a:effectLst/>
                        </a:rPr>
                        <a:t>Close Merge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6</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5270018"/>
                  </a:ext>
                </a:extLst>
              </a:tr>
              <a:tr h="249596">
                <a:tc>
                  <a:txBody>
                    <a:bodyPr/>
                    <a:lstStyle/>
                    <a:p>
                      <a:pPr marL="0" marR="0">
                        <a:lnSpc>
                          <a:spcPct val="107000"/>
                        </a:lnSpc>
                        <a:spcBef>
                          <a:spcPts val="0"/>
                        </a:spcBef>
                        <a:spcAft>
                          <a:spcPts val="0"/>
                        </a:spcAft>
                      </a:pPr>
                      <a:r>
                        <a:rPr lang="en-US" sz="1800" dirty="0">
                          <a:effectLst/>
                        </a:rPr>
                        <a:t>Close Diverge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7</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8688207"/>
                  </a:ext>
                </a:extLst>
              </a:tr>
              <a:tr h="249596">
                <a:tc>
                  <a:txBody>
                    <a:bodyPr/>
                    <a:lstStyle/>
                    <a:p>
                      <a:pPr marL="0" marR="0">
                        <a:lnSpc>
                          <a:spcPct val="107000"/>
                        </a:lnSpc>
                        <a:spcBef>
                          <a:spcPts val="0"/>
                        </a:spcBef>
                        <a:spcAft>
                          <a:spcPts val="0"/>
                        </a:spcAft>
                      </a:pPr>
                      <a:r>
                        <a:rPr lang="en-US" sz="1800">
                          <a:effectLst/>
                        </a:rPr>
                        <a:t>Two-Lane On-Ramp</a:t>
                      </a:r>
                      <a:endParaRPr lang="en-US" sz="180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5</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7141532"/>
                  </a:ext>
                </a:extLst>
              </a:tr>
              <a:tr h="249596">
                <a:tc>
                  <a:txBody>
                    <a:bodyPr/>
                    <a:lstStyle/>
                    <a:p>
                      <a:pPr marL="0" marR="0">
                        <a:lnSpc>
                          <a:spcPct val="107000"/>
                        </a:lnSpc>
                        <a:spcBef>
                          <a:spcPts val="0"/>
                        </a:spcBef>
                        <a:spcAft>
                          <a:spcPts val="0"/>
                        </a:spcAft>
                      </a:pPr>
                      <a:r>
                        <a:rPr lang="en-US" sz="1800" dirty="0">
                          <a:effectLst/>
                        </a:rPr>
                        <a:t>Two-Lane Off-Ramp</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9</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6596846"/>
                  </a:ext>
                </a:extLst>
              </a:tr>
              <a:tr h="283421">
                <a:tc>
                  <a:txBody>
                    <a:bodyPr/>
                    <a:lstStyle/>
                    <a:p>
                      <a:pPr marL="0" marR="0">
                        <a:lnSpc>
                          <a:spcPct val="107000"/>
                        </a:lnSpc>
                        <a:spcBef>
                          <a:spcPts val="0"/>
                        </a:spcBef>
                        <a:spcAft>
                          <a:spcPts val="0"/>
                        </a:spcAft>
                      </a:pPr>
                      <a:r>
                        <a:rPr lang="en-US" sz="1800" dirty="0">
                          <a:effectLst/>
                        </a:rPr>
                        <a:t>Lane Drop Diverge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6</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7258809"/>
                  </a:ext>
                </a:extLst>
              </a:tr>
              <a:tr h="283421">
                <a:tc>
                  <a:txBody>
                    <a:bodyPr/>
                    <a:lstStyle/>
                    <a:p>
                      <a:pPr marL="0" marR="0">
                        <a:lnSpc>
                          <a:spcPct val="107000"/>
                        </a:lnSpc>
                        <a:spcBef>
                          <a:spcPts val="0"/>
                        </a:spcBef>
                        <a:spcAft>
                          <a:spcPts val="0"/>
                        </a:spcAft>
                      </a:pPr>
                      <a:r>
                        <a:rPr lang="en-US" sz="1800" dirty="0">
                          <a:effectLst/>
                        </a:rPr>
                        <a:t>Ramp Metering</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4</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8039190"/>
                  </a:ext>
                </a:extLst>
              </a:tr>
            </a:tbl>
          </a:graphicData>
        </a:graphic>
      </p:graphicFrame>
      <p:pic>
        <p:nvPicPr>
          <p:cNvPr id="4" name="Content Placeholder 6">
            <a:extLst>
              <a:ext uri="{FF2B5EF4-FFF2-40B4-BE49-F238E27FC236}">
                <a16:creationId xmlns:a16="http://schemas.microsoft.com/office/drawing/2014/main" id="{7886CD29-7564-4B23-B604-80CCA3DDCA9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53" t="8166" r="-1" b="65665"/>
          <a:stretch/>
        </p:blipFill>
        <p:spPr bwMode="auto">
          <a:xfrm>
            <a:off x="4863544" y="1223013"/>
            <a:ext cx="3993681" cy="647694"/>
          </a:xfrm>
          <a:prstGeom prst="rect">
            <a:avLst/>
          </a:prstGeom>
          <a:noFill/>
          <a:ln>
            <a:noFill/>
          </a:ln>
        </p:spPr>
      </p:pic>
      <p:pic>
        <p:nvPicPr>
          <p:cNvPr id="5" name="Content Placeholder 7">
            <a:extLst>
              <a:ext uri="{FF2B5EF4-FFF2-40B4-BE49-F238E27FC236}">
                <a16:creationId xmlns:a16="http://schemas.microsoft.com/office/drawing/2014/main" id="{12FAD10A-0B0B-4DA5-9E23-7ABEBDB483E2}"/>
              </a:ext>
            </a:extLst>
          </p:cNvPr>
          <p:cNvPicPr>
            <a:picLocks/>
          </p:cNvPicPr>
          <p:nvPr/>
        </p:nvPicPr>
        <p:blipFill rotWithShape="1">
          <a:blip r:embed="rId3" cstate="print">
            <a:extLst>
              <a:ext uri="{28A0092B-C50C-407E-A947-70E740481C1C}">
                <a14:useLocalDpi xmlns:a14="http://schemas.microsoft.com/office/drawing/2010/main" val="0"/>
              </a:ext>
            </a:extLst>
          </a:blip>
          <a:srcRect t="7465" b="64354"/>
          <a:stretch/>
        </p:blipFill>
        <p:spPr bwMode="auto">
          <a:xfrm>
            <a:off x="4863543" y="2062368"/>
            <a:ext cx="3993681" cy="834224"/>
          </a:xfrm>
          <a:prstGeom prst="rect">
            <a:avLst/>
          </a:prstGeom>
          <a:noFill/>
          <a:ln>
            <a:noFill/>
          </a:ln>
        </p:spPr>
      </p:pic>
      <p:pic>
        <p:nvPicPr>
          <p:cNvPr id="7" name="Content Placeholder 7">
            <a:extLst>
              <a:ext uri="{FF2B5EF4-FFF2-40B4-BE49-F238E27FC236}">
                <a16:creationId xmlns:a16="http://schemas.microsoft.com/office/drawing/2014/main" id="{4474FEBF-A050-4E4F-BF31-6502EAB54740}"/>
              </a:ext>
            </a:extLst>
          </p:cNvPr>
          <p:cNvPicPr>
            <a:picLocks/>
          </p:cNvPicPr>
          <p:nvPr/>
        </p:nvPicPr>
        <p:blipFill rotWithShape="1">
          <a:blip r:embed="rId3" cstate="print">
            <a:extLst>
              <a:ext uri="{28A0092B-C50C-407E-A947-70E740481C1C}">
                <a14:useLocalDpi xmlns:a14="http://schemas.microsoft.com/office/drawing/2010/main" val="0"/>
              </a:ext>
            </a:extLst>
          </a:blip>
          <a:srcRect l="58503" t="41505" b="30118"/>
          <a:stretch/>
        </p:blipFill>
        <p:spPr bwMode="auto">
          <a:xfrm>
            <a:off x="4863543" y="4016817"/>
            <a:ext cx="1657261" cy="840022"/>
          </a:xfrm>
          <a:prstGeom prst="rect">
            <a:avLst/>
          </a:prstGeom>
          <a:noFill/>
          <a:ln>
            <a:noFill/>
          </a:ln>
        </p:spPr>
      </p:pic>
      <p:pic>
        <p:nvPicPr>
          <p:cNvPr id="8" name="Content Placeholder 9">
            <a:extLst>
              <a:ext uri="{FF2B5EF4-FFF2-40B4-BE49-F238E27FC236}">
                <a16:creationId xmlns:a16="http://schemas.microsoft.com/office/drawing/2014/main" id="{F00D8004-A15D-458B-8D6B-E018EDF34348}"/>
              </a:ext>
            </a:extLst>
          </p:cNvPr>
          <p:cNvPicPr>
            <a:picLocks/>
          </p:cNvPicPr>
          <p:nvPr/>
        </p:nvPicPr>
        <p:blipFill rotWithShape="1">
          <a:blip r:embed="rId4" cstate="print">
            <a:extLst>
              <a:ext uri="{28A0092B-C50C-407E-A947-70E740481C1C}">
                <a14:useLocalDpi xmlns:a14="http://schemas.microsoft.com/office/drawing/2010/main" val="0"/>
              </a:ext>
            </a:extLst>
          </a:blip>
          <a:srcRect t="6909" b="70682"/>
          <a:stretch/>
        </p:blipFill>
        <p:spPr bwMode="auto">
          <a:xfrm>
            <a:off x="4863546" y="3176416"/>
            <a:ext cx="3993678" cy="618344"/>
          </a:xfrm>
          <a:prstGeom prst="rect">
            <a:avLst/>
          </a:prstGeom>
          <a:noFill/>
          <a:ln>
            <a:noFill/>
          </a:ln>
        </p:spPr>
      </p:pic>
      <p:pic>
        <p:nvPicPr>
          <p:cNvPr id="10" name="Content Placeholder 6">
            <a:extLst>
              <a:ext uri="{FF2B5EF4-FFF2-40B4-BE49-F238E27FC236}">
                <a16:creationId xmlns:a16="http://schemas.microsoft.com/office/drawing/2014/main" id="{402591FE-77F1-4C91-A91B-8558B5E3FCA4}"/>
              </a:ext>
            </a:extLst>
          </p:cNvPr>
          <p:cNvPicPr>
            <a:picLocks/>
          </p:cNvPicPr>
          <p:nvPr/>
        </p:nvPicPr>
        <p:blipFill rotWithShape="1">
          <a:blip r:embed="rId2" cstate="print">
            <a:extLst>
              <a:ext uri="{28A0092B-C50C-407E-A947-70E740481C1C}">
                <a14:useLocalDpi xmlns:a14="http://schemas.microsoft.com/office/drawing/2010/main" val="0"/>
              </a:ext>
            </a:extLst>
          </a:blip>
          <a:srcRect l="-253" t="8166" r="59651" b="65665"/>
          <a:stretch/>
        </p:blipFill>
        <p:spPr bwMode="auto">
          <a:xfrm>
            <a:off x="7131733" y="4006460"/>
            <a:ext cx="1725491" cy="701040"/>
          </a:xfrm>
          <a:prstGeom prst="rect">
            <a:avLst/>
          </a:prstGeom>
          <a:noFill/>
          <a:ln>
            <a:noFill/>
          </a:ln>
        </p:spPr>
      </p:pic>
    </p:spTree>
    <p:extLst>
      <p:ext uri="{BB962C8B-B14F-4D97-AF65-F5344CB8AC3E}">
        <p14:creationId xmlns:p14="http://schemas.microsoft.com/office/powerpoint/2010/main" val="3610818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Sites</a:t>
            </a:r>
          </a:p>
        </p:txBody>
      </p:sp>
      <p:pic>
        <p:nvPicPr>
          <p:cNvPr id="4" name="Picture 3" descr="Map&#10;&#10;Description automatically generated">
            <a:extLst>
              <a:ext uri="{FF2B5EF4-FFF2-40B4-BE49-F238E27FC236}">
                <a16:creationId xmlns:a16="http://schemas.microsoft.com/office/drawing/2014/main" id="{88F6B604-E0D0-43AB-AE4B-EF7569F33150}"/>
              </a:ext>
            </a:extLst>
          </p:cNvPr>
          <p:cNvPicPr/>
          <p:nvPr/>
        </p:nvPicPr>
        <p:blipFill>
          <a:blip r:embed="rId2">
            <a:extLst>
              <a:ext uri="{28A0092B-C50C-407E-A947-70E740481C1C}">
                <a14:useLocalDpi xmlns:a14="http://schemas.microsoft.com/office/drawing/2010/main" val="0"/>
              </a:ext>
            </a:extLst>
          </a:blip>
          <a:stretch>
            <a:fillRect/>
          </a:stretch>
        </p:blipFill>
        <p:spPr>
          <a:xfrm>
            <a:off x="1437568" y="1207537"/>
            <a:ext cx="6268863" cy="4186395"/>
          </a:xfrm>
          <a:prstGeom prst="rect">
            <a:avLst/>
          </a:prstGeom>
        </p:spPr>
      </p:pic>
      <p:sp>
        <p:nvSpPr>
          <p:cNvPr id="5" name="Text Box 35">
            <a:extLst>
              <a:ext uri="{FF2B5EF4-FFF2-40B4-BE49-F238E27FC236}">
                <a16:creationId xmlns:a16="http://schemas.microsoft.com/office/drawing/2014/main" id="{F8D34B4E-01D8-47D2-8E53-DB50838D6598}"/>
              </a:ext>
            </a:extLst>
          </p:cNvPr>
          <p:cNvSpPr txBox="1">
            <a:spLocks noChangeArrowheads="1"/>
          </p:cNvSpPr>
          <p:nvPr/>
        </p:nvSpPr>
        <p:spPr bwMode="auto">
          <a:xfrm>
            <a:off x="548915" y="5291779"/>
            <a:ext cx="4845018" cy="423221"/>
          </a:xfrm>
          <a:prstGeom prst="rect">
            <a:avLst/>
          </a:prstGeom>
          <a:noFill/>
          <a:ln>
            <a:noFill/>
          </a:ln>
        </p:spPr>
        <p:txBody>
          <a:bodyPr lIns="0" rIns="0"/>
          <a:lstStyle>
            <a:lvl1pPr indent="173038">
              <a:spcBef>
                <a:spcPct val="20000"/>
              </a:spcBef>
              <a:buChar char="•"/>
              <a:tabLst>
                <a:tab pos="2228850" algn="r"/>
              </a:tabLst>
              <a:defRPr sz="3200">
                <a:solidFill>
                  <a:schemeClr val="tx1"/>
                </a:solidFill>
                <a:latin typeface="Arial" panose="020B0604020202020204" pitchFamily="34" charset="0"/>
              </a:defRPr>
            </a:lvl1pPr>
            <a:lvl2pPr marL="742950" indent="-285750">
              <a:spcBef>
                <a:spcPct val="20000"/>
              </a:spcBef>
              <a:buChar char="–"/>
              <a:tabLst>
                <a:tab pos="2228850" algn="r"/>
              </a:tabLst>
              <a:defRPr sz="2800">
                <a:solidFill>
                  <a:schemeClr val="tx1"/>
                </a:solidFill>
                <a:latin typeface="Arial" panose="020B0604020202020204" pitchFamily="34" charset="0"/>
              </a:defRPr>
            </a:lvl2pPr>
            <a:lvl3pPr marL="1143000" indent="-228600">
              <a:spcBef>
                <a:spcPct val="20000"/>
              </a:spcBef>
              <a:buChar char="•"/>
              <a:tabLst>
                <a:tab pos="2228850" algn="r"/>
              </a:tabLst>
              <a:defRPr sz="2400">
                <a:solidFill>
                  <a:schemeClr val="tx1"/>
                </a:solidFill>
                <a:latin typeface="Arial" panose="020B0604020202020204" pitchFamily="34" charset="0"/>
              </a:defRPr>
            </a:lvl3pPr>
            <a:lvl4pPr marL="1600200" indent="-228600">
              <a:spcBef>
                <a:spcPct val="20000"/>
              </a:spcBef>
              <a:buChar char="–"/>
              <a:tabLst>
                <a:tab pos="2228850" algn="r"/>
              </a:tabLst>
              <a:defRPr sz="2000">
                <a:solidFill>
                  <a:schemeClr val="tx1"/>
                </a:solidFill>
                <a:latin typeface="Arial" panose="020B0604020202020204" pitchFamily="34" charset="0"/>
              </a:defRPr>
            </a:lvl4pPr>
            <a:lvl5pPr marL="2057400" indent="-228600">
              <a:spcBef>
                <a:spcPct val="20000"/>
              </a:spcBef>
              <a:buChar char="»"/>
              <a:tabLst>
                <a:tab pos="222885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28850" algn="r"/>
              </a:tabLst>
              <a:defRPr sz="2000">
                <a:solidFill>
                  <a:schemeClr val="tx1"/>
                </a:solidFill>
                <a:latin typeface="Arial" panose="020B0604020202020204" pitchFamily="34" charset="0"/>
              </a:defRPr>
            </a:lvl9pPr>
          </a:lstStyle>
          <a:p>
            <a:pPr indent="0" eaLnBrk="1" hangingPunct="1">
              <a:spcBef>
                <a:spcPct val="0"/>
              </a:spcBef>
              <a:buFontTx/>
              <a:buNone/>
            </a:pPr>
            <a:r>
              <a:rPr lang="en-US" altLang="en-US" sz="1800" dirty="0">
                <a:solidFill>
                  <a:srgbClr val="000000"/>
                </a:solidFill>
                <a:latin typeface="Tahoma" panose="020B0604030504040204" pitchFamily="34" charset="0"/>
                <a:cs typeface="Times New Roman" panose="02020603050405020304" pitchFamily="18" charset="0"/>
              </a:rPr>
              <a:t>Total of merge, diverge, and weave sites</a:t>
            </a:r>
            <a:endParaRPr lang="en-US" altLang="en-US" sz="1800" dirty="0">
              <a:solidFill>
                <a:srgbClr val="000000"/>
              </a:solidFill>
              <a:latin typeface="Palatino Linotype" panose="02040502050505030304" pitchFamily="18" charset="0"/>
              <a:cs typeface="Times New Roman" panose="02020603050405020304" pitchFamily="18" charset="0"/>
            </a:endParaRPr>
          </a:p>
        </p:txBody>
      </p:sp>
    </p:spTree>
    <p:extLst>
      <p:ext uri="{BB962C8B-B14F-4D97-AF65-F5344CB8AC3E}">
        <p14:creationId xmlns:p14="http://schemas.microsoft.com/office/powerpoint/2010/main" val="309226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8352FB-21B0-4A40-9EDB-18089AC35FFD}"/>
              </a:ext>
            </a:extLst>
          </p:cNvPr>
          <p:cNvPicPr>
            <a:picLocks noChangeAspect="1"/>
          </p:cNvPicPr>
          <p:nvPr/>
        </p:nvPicPr>
        <p:blipFill>
          <a:blip r:embed="rId2"/>
          <a:stretch>
            <a:fillRect/>
          </a:stretch>
        </p:blipFill>
        <p:spPr>
          <a:xfrm>
            <a:off x="750386" y="-181583"/>
            <a:ext cx="7597186" cy="5715000"/>
          </a:xfrm>
          <a:prstGeom prst="rect">
            <a:avLst/>
          </a:prstGeom>
        </p:spPr>
      </p:pic>
      <p:sp>
        <p:nvSpPr>
          <p:cNvPr id="33" name="Rectangle 32"/>
          <p:cNvSpPr/>
          <p:nvPr/>
        </p:nvSpPr>
        <p:spPr>
          <a:xfrm>
            <a:off x="0" y="0"/>
            <a:ext cx="9144000" cy="914400"/>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34" name="Straight Connector 33"/>
          <p:cNvCxnSpPr/>
          <p:nvPr/>
        </p:nvCxnSpPr>
        <p:spPr>
          <a:xfrm>
            <a:off x="0" y="7074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796428" y="3975361"/>
            <a:ext cx="7772400" cy="1225021"/>
          </a:xfrm>
          <a:prstGeom prst="rect">
            <a:avLst/>
          </a:prstGeom>
        </p:spPr>
        <p:txBody>
          <a:bodyPr anchor="b">
            <a:noAutofit/>
          </a:bodyPr>
          <a:lstStyle>
            <a:lvl1pPr algn="l" defTabSz="914400" rtl="0" eaLnBrk="1" latinLnBrk="0" hangingPunct="1">
              <a:spcBef>
                <a:spcPct val="0"/>
              </a:spcBef>
              <a:buNone/>
              <a:defRPr sz="4400" b="1" kern="1200" cap="all" baseline="0">
                <a:solidFill>
                  <a:schemeClr val="bg2"/>
                </a:solidFill>
                <a:effectLst>
                  <a:outerShdw blurRad="38100" dist="38100" dir="2700000" algn="tl">
                    <a:srgbClr val="000000">
                      <a:alpha val="43137"/>
                    </a:srgbClr>
                  </a:outerShdw>
                </a:effectLst>
                <a:latin typeface="Arial Black" panose="020B0A04020102020204" pitchFamily="34" charset="0"/>
                <a:ea typeface="+mj-ea"/>
                <a:cs typeface="+mj-cs"/>
              </a:defRPr>
            </a:lvl1pPr>
          </a:lstStyle>
          <a:p>
            <a:pPr>
              <a:lnSpc>
                <a:spcPts val="4400"/>
              </a:lnSpc>
            </a:pPr>
            <a:r>
              <a:rPr lang="en-US" dirty="0"/>
              <a:t>Freeway Analysis Basics</a:t>
            </a:r>
          </a:p>
        </p:txBody>
      </p:sp>
      <p:sp>
        <p:nvSpPr>
          <p:cNvPr id="38" name="Rectangle 37"/>
          <p:cNvSpPr/>
          <p:nvPr/>
        </p:nvSpPr>
        <p:spPr>
          <a:xfrm>
            <a:off x="0" y="5007504"/>
            <a:ext cx="9144000" cy="707496"/>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9" name="Freeform 20"/>
          <p:cNvSpPr>
            <a:spLocks/>
          </p:cNvSpPr>
          <p:nvPr/>
        </p:nvSpPr>
        <p:spPr bwMode="auto">
          <a:xfrm>
            <a:off x="5188624" y="5073799"/>
            <a:ext cx="3974671" cy="673100"/>
          </a:xfrm>
          <a:custGeom>
            <a:avLst/>
            <a:gdLst>
              <a:gd name="T0" fmla="*/ 3562 w 3562"/>
              <a:gd name="T1" fmla="*/ 424 h 424"/>
              <a:gd name="T2" fmla="*/ 3562 w 3562"/>
              <a:gd name="T3" fmla="*/ 0 h 424"/>
              <a:gd name="T4" fmla="*/ 178 w 3562"/>
              <a:gd name="T5" fmla="*/ 0 h 424"/>
              <a:gd name="T6" fmla="*/ 0 w 3562"/>
              <a:gd name="T7" fmla="*/ 424 h 424"/>
              <a:gd name="T8" fmla="*/ 3562 w 3562"/>
              <a:gd name="T9" fmla="*/ 424 h 424"/>
              <a:gd name="connsiteX0" fmla="*/ 10000 w 10162"/>
              <a:gd name="connsiteY0" fmla="*/ 10000 h 11358"/>
              <a:gd name="connsiteX1" fmla="*/ 10000 w 10162"/>
              <a:gd name="connsiteY1" fmla="*/ 0 h 11358"/>
              <a:gd name="connsiteX2" fmla="*/ 500 w 10162"/>
              <a:gd name="connsiteY2" fmla="*/ 0 h 11358"/>
              <a:gd name="connsiteX3" fmla="*/ 0 w 10162"/>
              <a:gd name="connsiteY3" fmla="*/ 10000 h 11358"/>
              <a:gd name="connsiteX4" fmla="*/ 10162 w 10162"/>
              <a:gd name="connsiteY4" fmla="*/ 11358 h 11358"/>
              <a:gd name="connsiteX0" fmla="*/ 10000 w 10000"/>
              <a:gd name="connsiteY0" fmla="*/ 10000 h 10000"/>
              <a:gd name="connsiteX1" fmla="*/ 10000 w 10000"/>
              <a:gd name="connsiteY1" fmla="*/ 0 h 10000"/>
              <a:gd name="connsiteX2" fmla="*/ 500 w 10000"/>
              <a:gd name="connsiteY2" fmla="*/ 0 h 10000"/>
              <a:gd name="connsiteX3" fmla="*/ 0 w 10000"/>
              <a:gd name="connsiteY3" fmla="*/ 10000 h 10000"/>
              <a:gd name="connsiteX0" fmla="*/ 10000 w 10000"/>
              <a:gd name="connsiteY0" fmla="*/ 0 h 10000"/>
              <a:gd name="connsiteX1" fmla="*/ 500 w 10000"/>
              <a:gd name="connsiteY1" fmla="*/ 0 h 10000"/>
              <a:gd name="connsiteX2" fmla="*/ 0 w 10000"/>
              <a:gd name="connsiteY2" fmla="*/ 10000 h 10000"/>
              <a:gd name="connsiteX0" fmla="*/ 7029 w 7029"/>
              <a:gd name="connsiteY0" fmla="*/ 0 h 10000"/>
              <a:gd name="connsiteX1" fmla="*/ 500 w 7029"/>
              <a:gd name="connsiteY1" fmla="*/ 0 h 10000"/>
              <a:gd name="connsiteX2" fmla="*/ 0 w 7029"/>
              <a:gd name="connsiteY2" fmla="*/ 10000 h 10000"/>
            </a:gdLst>
            <a:ahLst/>
            <a:cxnLst>
              <a:cxn ang="0">
                <a:pos x="connsiteX0" y="connsiteY0"/>
              </a:cxn>
              <a:cxn ang="0">
                <a:pos x="connsiteX1" y="connsiteY1"/>
              </a:cxn>
              <a:cxn ang="0">
                <a:pos x="connsiteX2" y="connsiteY2"/>
              </a:cxn>
            </a:cxnLst>
            <a:rect l="l" t="t" r="r" b="b"/>
            <a:pathLst>
              <a:path w="7029" h="10000">
                <a:moveTo>
                  <a:pt x="7029" y="0"/>
                </a:moveTo>
                <a:lnTo>
                  <a:pt x="500" y="0"/>
                </a:lnTo>
                <a:cubicBezTo>
                  <a:pt x="333" y="3333"/>
                  <a:pt x="167" y="6667"/>
                  <a:pt x="0" y="10000"/>
                </a:cubicBezTo>
              </a:path>
            </a:pathLst>
          </a:custGeom>
          <a:noFill/>
          <a:ln w="12700">
            <a:solidFill>
              <a:srgbClr val="33839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3A4548EA-A031-46B5-9547-9541A2E6108F}"/>
              </a:ext>
            </a:extLst>
          </p:cNvPr>
          <p:cNvSpPr txBox="1"/>
          <p:nvPr/>
        </p:nvSpPr>
        <p:spPr>
          <a:xfrm rot="16200000">
            <a:off x="6542213" y="2660577"/>
            <a:ext cx="3945482" cy="230832"/>
          </a:xfrm>
          <a:prstGeom prst="rect">
            <a:avLst/>
          </a:prstGeom>
          <a:noFill/>
        </p:spPr>
        <p:txBody>
          <a:bodyPr wrap="square" rtlCol="0">
            <a:spAutoFit/>
          </a:bodyPr>
          <a:lstStyle/>
          <a:p>
            <a:r>
              <a:rPr lang="en-US" sz="900" dirty="0"/>
              <a:t>Source: http://www.crosscountryroads.com/</a:t>
            </a:r>
          </a:p>
        </p:txBody>
      </p:sp>
    </p:spTree>
    <p:extLst>
      <p:ext uri="{BB962C8B-B14F-4D97-AF65-F5344CB8AC3E}">
        <p14:creationId xmlns:p14="http://schemas.microsoft.com/office/powerpoint/2010/main" val="4138620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Selection Process</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a:xfrm>
            <a:off x="202019" y="1104635"/>
            <a:ext cx="8591461" cy="2857766"/>
          </a:xfrm>
        </p:spPr>
        <p:txBody>
          <a:bodyPr>
            <a:normAutofit fontScale="77500" lnSpcReduction="20000"/>
          </a:bodyPr>
          <a:lstStyle/>
          <a:p>
            <a:r>
              <a:rPr lang="en-US" dirty="0"/>
              <a:t>Google Traffic used to identify possible bottlenecks</a:t>
            </a:r>
          </a:p>
          <a:p>
            <a:r>
              <a:rPr lang="en-US" dirty="0"/>
              <a:t>Check for potential geometric constraints</a:t>
            </a:r>
          </a:p>
          <a:p>
            <a:pPr lvl="1"/>
            <a:r>
              <a:rPr lang="en-US" dirty="0"/>
              <a:t>Wanted to study congestion with ideal geometry</a:t>
            </a:r>
          </a:p>
          <a:p>
            <a:r>
              <a:rPr lang="en-US" dirty="0"/>
              <a:t>Identify sensor availability</a:t>
            </a:r>
          </a:p>
          <a:p>
            <a:r>
              <a:rPr lang="en-US" dirty="0"/>
              <a:t>Verify recurring congestion</a:t>
            </a:r>
          </a:p>
          <a:p>
            <a:r>
              <a:rPr lang="en-US" dirty="0"/>
              <a:t>Download &amp; extract 5-minute sensor data</a:t>
            </a:r>
          </a:p>
          <a:p>
            <a:r>
              <a:rPr lang="en-US" dirty="0"/>
              <a:t>Perform data quality checks</a:t>
            </a:r>
          </a:p>
          <a:p>
            <a:r>
              <a:rPr lang="en-US" dirty="0"/>
              <a:t>Obtain heavy vehicle &amp; grade data</a:t>
            </a:r>
          </a:p>
          <a:p>
            <a:endParaRPr lang="en-US" dirty="0"/>
          </a:p>
        </p:txBody>
      </p:sp>
      <p:pic>
        <p:nvPicPr>
          <p:cNvPr id="4" name="Picture 3">
            <a:extLst>
              <a:ext uri="{FF2B5EF4-FFF2-40B4-BE49-F238E27FC236}">
                <a16:creationId xmlns:a16="http://schemas.microsoft.com/office/drawing/2014/main" id="{A6C9ED36-06DC-43C9-8335-E56C44C5041B}"/>
              </a:ext>
            </a:extLst>
          </p:cNvPr>
          <p:cNvPicPr/>
          <p:nvPr/>
        </p:nvPicPr>
        <p:blipFill rotWithShape="1">
          <a:blip r:embed="rId2" cstate="print">
            <a:extLst>
              <a:ext uri="{28A0092B-C50C-407E-A947-70E740481C1C}">
                <a14:useLocalDpi xmlns:a14="http://schemas.microsoft.com/office/drawing/2010/main" val="0"/>
              </a:ext>
            </a:extLst>
          </a:blip>
          <a:srcRect l="19230" t="11837" r="16795" b="7429"/>
          <a:stretch/>
        </p:blipFill>
        <p:spPr bwMode="auto">
          <a:xfrm>
            <a:off x="634586" y="3847968"/>
            <a:ext cx="4607973" cy="15247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974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Capacity Estimation Process</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p:txBody>
          <a:bodyPr>
            <a:normAutofit fontScale="92500" lnSpcReduction="20000"/>
          </a:bodyPr>
          <a:lstStyle/>
          <a:p>
            <a:r>
              <a:rPr lang="en-US" dirty="0"/>
              <a:t>Aggregate 5-min sensor data to 15-min flow rates</a:t>
            </a:r>
          </a:p>
          <a:p>
            <a:r>
              <a:rPr lang="en-US" dirty="0"/>
              <a:t>Aggregate mainline &amp; ramp lane-by-lane speed and flow rates</a:t>
            </a:r>
          </a:p>
          <a:p>
            <a:r>
              <a:rPr lang="en-US" dirty="0"/>
              <a:t>Apply HCM method for estimating capacity from field data (described in a previous module)</a:t>
            </a:r>
          </a:p>
          <a:p>
            <a:r>
              <a:rPr lang="en-US" dirty="0"/>
              <a:t>Evaluate realism of capacity estimate</a:t>
            </a:r>
          </a:p>
          <a:p>
            <a:pPr lvl="1"/>
            <a:r>
              <a:rPr lang="en-US" dirty="0"/>
              <a:t>Unrealistic estimates could occur when a site had few breakdown events</a:t>
            </a:r>
          </a:p>
          <a:p>
            <a:pPr lvl="1"/>
            <a:r>
              <a:rPr lang="en-US" dirty="0"/>
              <a:t>Capacity estimated from speed–flow curve in these cases (85</a:t>
            </a:r>
            <a:r>
              <a:rPr lang="en-US" baseline="30000" dirty="0"/>
              <a:t>th</a:t>
            </a:r>
            <a:r>
              <a:rPr lang="en-US" dirty="0"/>
              <a:t> percentile of pre-breakdown event) </a:t>
            </a:r>
          </a:p>
          <a:p>
            <a:pPr lvl="1"/>
            <a:r>
              <a:rPr lang="en-US" dirty="0"/>
              <a:t>Investigate possibility of spillback from downstream bottleneck</a:t>
            </a:r>
          </a:p>
        </p:txBody>
      </p:sp>
    </p:spTree>
    <p:extLst>
      <p:ext uri="{BB962C8B-B14F-4D97-AF65-F5344CB8AC3E}">
        <p14:creationId xmlns:p14="http://schemas.microsoft.com/office/powerpoint/2010/main" val="3901430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35AD-D389-4337-9FD3-97AB9489B809}"/>
              </a:ext>
            </a:extLst>
          </p:cNvPr>
          <p:cNvSpPr>
            <a:spLocks noGrp="1"/>
          </p:cNvSpPr>
          <p:nvPr>
            <p:ph type="title"/>
          </p:nvPr>
        </p:nvSpPr>
        <p:spPr/>
        <p:txBody>
          <a:bodyPr>
            <a:normAutofit fontScale="90000"/>
          </a:bodyPr>
          <a:lstStyle/>
          <a:p>
            <a:r>
              <a:rPr lang="en-US" dirty="0"/>
              <a:t>Site with Consistent Capacity Estimates</a:t>
            </a:r>
          </a:p>
        </p:txBody>
      </p:sp>
      <p:pic>
        <p:nvPicPr>
          <p:cNvPr id="4" name="Picture 3">
            <a:extLst>
              <a:ext uri="{FF2B5EF4-FFF2-40B4-BE49-F238E27FC236}">
                <a16:creationId xmlns:a16="http://schemas.microsoft.com/office/drawing/2014/main" id="{B44D6272-F7ED-48BF-8ABB-DE9004439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490" y="1487168"/>
            <a:ext cx="6191391" cy="3607345"/>
          </a:xfrm>
          <a:prstGeom prst="rect">
            <a:avLst/>
          </a:prstGeom>
        </p:spPr>
      </p:pic>
    </p:spTree>
    <p:extLst>
      <p:ext uri="{BB962C8B-B14F-4D97-AF65-F5344CB8AC3E}">
        <p14:creationId xmlns:p14="http://schemas.microsoft.com/office/powerpoint/2010/main" val="4101348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35AD-D389-4337-9FD3-97AB9489B809}"/>
              </a:ext>
            </a:extLst>
          </p:cNvPr>
          <p:cNvSpPr>
            <a:spLocks noGrp="1"/>
          </p:cNvSpPr>
          <p:nvPr>
            <p:ph type="title"/>
          </p:nvPr>
        </p:nvSpPr>
        <p:spPr/>
        <p:txBody>
          <a:bodyPr>
            <a:normAutofit fontScale="90000"/>
          </a:bodyPr>
          <a:lstStyle/>
          <a:p>
            <a:r>
              <a:rPr lang="en-US" dirty="0"/>
              <a:t>Site with Inconsistent Capacity Estimates</a:t>
            </a:r>
          </a:p>
        </p:txBody>
      </p:sp>
      <p:pic>
        <p:nvPicPr>
          <p:cNvPr id="5" name="Picture 4">
            <a:extLst>
              <a:ext uri="{FF2B5EF4-FFF2-40B4-BE49-F238E27FC236}">
                <a16:creationId xmlns:a16="http://schemas.microsoft.com/office/drawing/2014/main" id="{FBB39B60-87BE-49F2-8171-78F15F571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56" y="1394460"/>
            <a:ext cx="4158957" cy="2407285"/>
          </a:xfrm>
          <a:prstGeom prst="rect">
            <a:avLst/>
          </a:prstGeom>
        </p:spPr>
      </p:pic>
      <p:pic>
        <p:nvPicPr>
          <p:cNvPr id="6" name="Picture 5">
            <a:extLst>
              <a:ext uri="{FF2B5EF4-FFF2-40B4-BE49-F238E27FC236}">
                <a16:creationId xmlns:a16="http://schemas.microsoft.com/office/drawing/2014/main" id="{A2DF6BB6-BDA0-4902-9E33-2CA969F2912C}"/>
              </a:ext>
            </a:extLst>
          </p:cNvPr>
          <p:cNvPicPr/>
          <p:nvPr/>
        </p:nvPicPr>
        <p:blipFill>
          <a:blip r:embed="rId3">
            <a:extLst>
              <a:ext uri="{28A0092B-C50C-407E-A947-70E740481C1C}">
                <a14:useLocalDpi xmlns:a14="http://schemas.microsoft.com/office/drawing/2010/main" val="0"/>
              </a:ext>
            </a:extLst>
          </a:blip>
          <a:stretch>
            <a:fillRect/>
          </a:stretch>
        </p:blipFill>
        <p:spPr>
          <a:xfrm>
            <a:off x="4685689" y="1386196"/>
            <a:ext cx="4062207" cy="2423169"/>
          </a:xfrm>
          <a:prstGeom prst="rect">
            <a:avLst/>
          </a:prstGeom>
        </p:spPr>
      </p:pic>
      <p:cxnSp>
        <p:nvCxnSpPr>
          <p:cNvPr id="7" name="Straight Connector 6">
            <a:extLst>
              <a:ext uri="{FF2B5EF4-FFF2-40B4-BE49-F238E27FC236}">
                <a16:creationId xmlns:a16="http://schemas.microsoft.com/office/drawing/2014/main" id="{4EF65883-8B16-4FA6-815B-E25CD16ADDCC}"/>
              </a:ext>
            </a:extLst>
          </p:cNvPr>
          <p:cNvCxnSpPr>
            <a:cxnSpLocks/>
          </p:cNvCxnSpPr>
          <p:nvPr/>
        </p:nvCxnSpPr>
        <p:spPr>
          <a:xfrm>
            <a:off x="813163" y="3105693"/>
            <a:ext cx="271489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052A65-FF1D-441B-94C9-1A954046B91A}"/>
              </a:ext>
            </a:extLst>
          </p:cNvPr>
          <p:cNvCxnSpPr>
            <a:cxnSpLocks/>
          </p:cNvCxnSpPr>
          <p:nvPr/>
        </p:nvCxnSpPr>
        <p:spPr>
          <a:xfrm flipH="1">
            <a:off x="3520440" y="3105693"/>
            <a:ext cx="7620" cy="26996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F87695-955E-4688-ABE8-92690477D449}"/>
              </a:ext>
            </a:extLst>
          </p:cNvPr>
          <p:cNvSpPr txBox="1"/>
          <p:nvPr/>
        </p:nvSpPr>
        <p:spPr>
          <a:xfrm>
            <a:off x="813163" y="3809365"/>
            <a:ext cx="3507377" cy="338554"/>
          </a:xfrm>
          <a:prstGeom prst="rect">
            <a:avLst/>
          </a:prstGeom>
          <a:noFill/>
        </p:spPr>
        <p:txBody>
          <a:bodyPr wrap="square" rtlCol="0">
            <a:spAutoFit/>
          </a:bodyPr>
          <a:lstStyle/>
          <a:p>
            <a:r>
              <a:rPr lang="en-US" sz="1600" b="1" dirty="0"/>
              <a:t>Weibull Capacity ≈ 2,400 </a:t>
            </a:r>
            <a:r>
              <a:rPr lang="en-US" sz="1600" b="1" dirty="0" err="1"/>
              <a:t>veh</a:t>
            </a:r>
            <a:r>
              <a:rPr lang="en-US" sz="1600" b="1" dirty="0"/>
              <a:t>/h/ln</a:t>
            </a:r>
          </a:p>
        </p:txBody>
      </p:sp>
      <p:sp>
        <p:nvSpPr>
          <p:cNvPr id="10" name="TextBox 9">
            <a:extLst>
              <a:ext uri="{FF2B5EF4-FFF2-40B4-BE49-F238E27FC236}">
                <a16:creationId xmlns:a16="http://schemas.microsoft.com/office/drawing/2014/main" id="{1C621238-7334-4978-ABA7-E289B13E8EB4}"/>
              </a:ext>
            </a:extLst>
          </p:cNvPr>
          <p:cNvSpPr txBox="1"/>
          <p:nvPr/>
        </p:nvSpPr>
        <p:spPr>
          <a:xfrm>
            <a:off x="5266690" y="3809365"/>
            <a:ext cx="3481206" cy="338554"/>
          </a:xfrm>
          <a:prstGeom prst="rect">
            <a:avLst/>
          </a:prstGeom>
          <a:noFill/>
        </p:spPr>
        <p:txBody>
          <a:bodyPr wrap="square" rtlCol="0">
            <a:spAutoFit/>
          </a:bodyPr>
          <a:lstStyle/>
          <a:p>
            <a:r>
              <a:rPr lang="en-US" sz="1600" b="1" dirty="0"/>
              <a:t>Chart Capacity ≈ 2,000 </a:t>
            </a:r>
            <a:r>
              <a:rPr lang="en-US" sz="1600" b="1" dirty="0" err="1"/>
              <a:t>veh</a:t>
            </a:r>
            <a:r>
              <a:rPr lang="en-US" sz="1600" b="1" dirty="0"/>
              <a:t>/h/ln</a:t>
            </a:r>
          </a:p>
        </p:txBody>
      </p:sp>
    </p:spTree>
    <p:extLst>
      <p:ext uri="{BB962C8B-B14F-4D97-AF65-F5344CB8AC3E}">
        <p14:creationId xmlns:p14="http://schemas.microsoft.com/office/powerpoint/2010/main" val="1746417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6C30-1994-4A0C-BD9F-10D78127357D}"/>
              </a:ext>
            </a:extLst>
          </p:cNvPr>
          <p:cNvSpPr>
            <a:spLocks noGrp="1"/>
          </p:cNvSpPr>
          <p:nvPr>
            <p:ph type="title"/>
          </p:nvPr>
        </p:nvSpPr>
        <p:spPr/>
        <p:txBody>
          <a:bodyPr>
            <a:normAutofit fontScale="90000"/>
          </a:bodyPr>
          <a:lstStyle/>
          <a:p>
            <a:r>
              <a:rPr lang="en-US"/>
              <a:t>Review of Speed-Flow Curves for All the Analysis Sites</a:t>
            </a:r>
          </a:p>
        </p:txBody>
      </p:sp>
      <p:sp>
        <p:nvSpPr>
          <p:cNvPr id="4" name="Slide Number Placeholder 3">
            <a:extLst>
              <a:ext uri="{FF2B5EF4-FFF2-40B4-BE49-F238E27FC236}">
                <a16:creationId xmlns:a16="http://schemas.microsoft.com/office/drawing/2014/main" id="{69DF58D1-99F3-4F3C-A4C3-0866FEA41175}"/>
              </a:ext>
            </a:extLst>
          </p:cNvPr>
          <p:cNvSpPr>
            <a:spLocks noGrp="1"/>
          </p:cNvSpPr>
          <p:nvPr>
            <p:ph type="sldNum" sz="quarter" idx="12"/>
          </p:nvPr>
        </p:nvSpPr>
        <p:spPr/>
        <p:txBody>
          <a:bodyPr/>
          <a:lstStyle/>
          <a:p>
            <a:fld id="{0CDFD851-8DE5-493B-9000-93E45D758A00}" type="slidenum">
              <a:rPr lang="en-US" smtClean="0"/>
              <a:t>54</a:t>
            </a:fld>
            <a:endParaRPr lang="en-US"/>
          </a:p>
        </p:txBody>
      </p:sp>
      <p:pic>
        <p:nvPicPr>
          <p:cNvPr id="6" name="Picture 5">
            <a:extLst>
              <a:ext uri="{FF2B5EF4-FFF2-40B4-BE49-F238E27FC236}">
                <a16:creationId xmlns:a16="http://schemas.microsoft.com/office/drawing/2014/main" id="{6B6A4294-EC99-45C2-8FAB-8DDDBAB81223}"/>
              </a:ext>
            </a:extLst>
          </p:cNvPr>
          <p:cNvPicPr>
            <a:picLocks noChangeAspect="1"/>
          </p:cNvPicPr>
          <p:nvPr/>
        </p:nvPicPr>
        <p:blipFill>
          <a:blip r:embed="rId2"/>
          <a:stretch>
            <a:fillRect/>
          </a:stretch>
        </p:blipFill>
        <p:spPr>
          <a:xfrm>
            <a:off x="77391" y="1553766"/>
            <a:ext cx="4416353" cy="2913459"/>
          </a:xfrm>
          <a:prstGeom prst="rect">
            <a:avLst/>
          </a:prstGeom>
        </p:spPr>
      </p:pic>
      <p:pic>
        <p:nvPicPr>
          <p:cNvPr id="8" name="Picture 7">
            <a:extLst>
              <a:ext uri="{FF2B5EF4-FFF2-40B4-BE49-F238E27FC236}">
                <a16:creationId xmlns:a16="http://schemas.microsoft.com/office/drawing/2014/main" id="{38191B73-9A7B-42EB-AE78-75C750449D44}"/>
              </a:ext>
            </a:extLst>
          </p:cNvPr>
          <p:cNvPicPr>
            <a:picLocks noChangeAspect="1"/>
          </p:cNvPicPr>
          <p:nvPr/>
        </p:nvPicPr>
        <p:blipFill>
          <a:blip r:embed="rId3"/>
          <a:stretch>
            <a:fillRect/>
          </a:stretch>
        </p:blipFill>
        <p:spPr>
          <a:xfrm>
            <a:off x="4666116" y="1553171"/>
            <a:ext cx="4534492" cy="2914650"/>
          </a:xfrm>
          <a:prstGeom prst="rect">
            <a:avLst/>
          </a:prstGeom>
        </p:spPr>
      </p:pic>
      <p:sp>
        <p:nvSpPr>
          <p:cNvPr id="9" name="Multiplication Sign 8">
            <a:extLst>
              <a:ext uri="{FF2B5EF4-FFF2-40B4-BE49-F238E27FC236}">
                <a16:creationId xmlns:a16="http://schemas.microsoft.com/office/drawing/2014/main" id="{C145F254-AFDC-4913-A220-AAE2DA7E8045}"/>
              </a:ext>
            </a:extLst>
          </p:cNvPr>
          <p:cNvSpPr/>
          <p:nvPr/>
        </p:nvSpPr>
        <p:spPr>
          <a:xfrm>
            <a:off x="364381" y="4699574"/>
            <a:ext cx="528538" cy="45809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825"/>
          </a:p>
        </p:txBody>
      </p:sp>
      <p:grpSp>
        <p:nvGrpSpPr>
          <p:cNvPr id="13" name="Group 12">
            <a:extLst>
              <a:ext uri="{FF2B5EF4-FFF2-40B4-BE49-F238E27FC236}">
                <a16:creationId xmlns:a16="http://schemas.microsoft.com/office/drawing/2014/main" id="{A941F3F6-58BC-4219-AB5B-D2E28AF2D1E0}"/>
              </a:ext>
            </a:extLst>
          </p:cNvPr>
          <p:cNvGrpSpPr/>
          <p:nvPr/>
        </p:nvGrpSpPr>
        <p:grpSpPr>
          <a:xfrm>
            <a:off x="4380424" y="4738002"/>
            <a:ext cx="383153" cy="360164"/>
            <a:chOff x="6056387" y="5890418"/>
            <a:chExt cx="635000" cy="596900"/>
          </a:xfrm>
        </p:grpSpPr>
        <p:sp>
          <p:nvSpPr>
            <p:cNvPr id="10" name="Oval 9">
              <a:extLst>
                <a:ext uri="{FF2B5EF4-FFF2-40B4-BE49-F238E27FC236}">
                  <a16:creationId xmlns:a16="http://schemas.microsoft.com/office/drawing/2014/main" id="{0C4B970B-76AE-477C-9AC0-E75AFA20E1AA}"/>
                </a:ext>
              </a:extLst>
            </p:cNvPr>
            <p:cNvSpPr/>
            <p:nvPr/>
          </p:nvSpPr>
          <p:spPr>
            <a:xfrm>
              <a:off x="6056387" y="5890418"/>
              <a:ext cx="635000" cy="5969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8A8D4FFB-9C62-4027-9452-54C3E71457AC}"/>
                </a:ext>
              </a:extLst>
            </p:cNvPr>
            <p:cNvCxnSpPr>
              <a:stCxn id="10" idx="1"/>
              <a:endCxn id="10" idx="5"/>
            </p:cNvCxnSpPr>
            <p:nvPr/>
          </p:nvCxnSpPr>
          <p:spPr>
            <a:xfrm>
              <a:off x="6149381" y="5977832"/>
              <a:ext cx="449012" cy="422072"/>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093E6A8-CAE8-41DA-8AD1-08411E4AEDDD}"/>
              </a:ext>
            </a:extLst>
          </p:cNvPr>
          <p:cNvSpPr txBox="1"/>
          <p:nvPr/>
        </p:nvSpPr>
        <p:spPr>
          <a:xfrm>
            <a:off x="819026" y="4698792"/>
            <a:ext cx="2988860" cy="461665"/>
          </a:xfrm>
          <a:prstGeom prst="rect">
            <a:avLst/>
          </a:prstGeom>
          <a:noFill/>
        </p:spPr>
        <p:txBody>
          <a:bodyPr wrap="square" rtlCol="0">
            <a:spAutoFit/>
          </a:bodyPr>
          <a:lstStyle/>
          <a:p>
            <a:r>
              <a:rPr lang="en-US" sz="1200"/>
              <a:t>Sites not used for capacity estimation due to downstream spillback</a:t>
            </a:r>
          </a:p>
        </p:txBody>
      </p:sp>
      <p:sp>
        <p:nvSpPr>
          <p:cNvPr id="15" name="TextBox 14">
            <a:extLst>
              <a:ext uri="{FF2B5EF4-FFF2-40B4-BE49-F238E27FC236}">
                <a16:creationId xmlns:a16="http://schemas.microsoft.com/office/drawing/2014/main" id="{2CECE27D-4E3B-44D3-B134-E0F4EF16D05C}"/>
              </a:ext>
            </a:extLst>
          </p:cNvPr>
          <p:cNvSpPr txBox="1"/>
          <p:nvPr/>
        </p:nvSpPr>
        <p:spPr>
          <a:xfrm>
            <a:off x="4819689" y="4698792"/>
            <a:ext cx="4324312" cy="461665"/>
          </a:xfrm>
          <a:prstGeom prst="rect">
            <a:avLst/>
          </a:prstGeom>
          <a:noFill/>
        </p:spPr>
        <p:txBody>
          <a:bodyPr wrap="square" rtlCol="0">
            <a:spAutoFit/>
          </a:bodyPr>
          <a:lstStyle/>
          <a:p>
            <a:r>
              <a:rPr lang="en-US" sz="1200"/>
              <a:t>Sites used a manual estimation of free flow speed due to insufficient or faulty data at rates below 500 </a:t>
            </a:r>
            <a:r>
              <a:rPr lang="en-US" sz="1200" err="1"/>
              <a:t>veh</a:t>
            </a:r>
            <a:r>
              <a:rPr lang="en-US" sz="1200"/>
              <a:t>/</a:t>
            </a:r>
            <a:r>
              <a:rPr lang="en-US" sz="1200" err="1"/>
              <a:t>hr</a:t>
            </a:r>
            <a:r>
              <a:rPr lang="en-US" sz="1200"/>
              <a:t>/ln</a:t>
            </a:r>
          </a:p>
        </p:txBody>
      </p:sp>
    </p:spTree>
    <p:extLst>
      <p:ext uri="{BB962C8B-B14F-4D97-AF65-F5344CB8AC3E}">
        <p14:creationId xmlns:p14="http://schemas.microsoft.com/office/powerpoint/2010/main" val="1304433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NCHRP -07-26 Desired Model Characteristics</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a:xfrm>
            <a:off x="202018" y="1104634"/>
            <a:ext cx="6480721" cy="3977729"/>
          </a:xfrm>
        </p:spPr>
        <p:txBody>
          <a:bodyPr>
            <a:normAutofit fontScale="92500" lnSpcReduction="20000"/>
          </a:bodyPr>
          <a:lstStyle/>
          <a:p>
            <a:r>
              <a:rPr lang="en-US" dirty="0"/>
              <a:t>Applicable to merge, diverge, and weave segments </a:t>
            </a:r>
            <a:r>
              <a:rPr lang="en-US" dirty="0">
                <a:sym typeface="Wingdings" panose="05000000000000000000" pitchFamily="2" charset="2"/>
              </a:rPr>
              <a:t> Consistency!</a:t>
            </a:r>
            <a:endParaRPr lang="en-US" dirty="0"/>
          </a:p>
          <a:p>
            <a:r>
              <a:rPr lang="en-US" dirty="0"/>
              <a:t>Upholds fundamental relationship between flow, density, and capacity</a:t>
            </a:r>
          </a:p>
          <a:p>
            <a:r>
              <a:rPr lang="en-US" dirty="0"/>
              <a:t>Sensitive to key parameters influencing speed and capacity</a:t>
            </a:r>
          </a:p>
          <a:p>
            <a:r>
              <a:rPr lang="en-US" dirty="0"/>
              <a:t>Calibrated from empirical data at US bottlenecks</a:t>
            </a:r>
          </a:p>
          <a:p>
            <a:r>
              <a:rPr lang="en-US" dirty="0"/>
              <a:t>Flexible for future expansion (new geometries, CAVs, work zones, weather, etc.) </a:t>
            </a:r>
          </a:p>
        </p:txBody>
      </p:sp>
    </p:spTree>
    <p:extLst>
      <p:ext uri="{BB962C8B-B14F-4D97-AF65-F5344CB8AC3E}">
        <p14:creationId xmlns:p14="http://schemas.microsoft.com/office/powerpoint/2010/main" val="3522227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Development</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a:xfrm>
            <a:off x="202019" y="1104634"/>
            <a:ext cx="5486400" cy="3977729"/>
          </a:xfrm>
        </p:spPr>
        <p:txBody>
          <a:bodyPr>
            <a:normAutofit/>
          </a:bodyPr>
          <a:lstStyle/>
          <a:p>
            <a:r>
              <a:rPr lang="en-US" dirty="0"/>
              <a:t>Applied general model form developed by a recent STRIDE project for weaving segments</a:t>
            </a:r>
          </a:p>
          <a:p>
            <a:pPr lvl="1"/>
            <a:r>
              <a:rPr lang="en-US" dirty="0"/>
              <a:t>Expanded the parameter set</a:t>
            </a:r>
          </a:p>
          <a:p>
            <a:pPr lvl="1"/>
            <a:r>
              <a:rPr lang="en-US" dirty="0"/>
              <a:t>Adapted model to merge and diverge segments</a:t>
            </a:r>
          </a:p>
          <a:p>
            <a:pPr lvl="1"/>
            <a:r>
              <a:rPr lang="en-US" dirty="0"/>
              <a:t>Explored relationship of capacity to density</a:t>
            </a:r>
          </a:p>
        </p:txBody>
      </p:sp>
    </p:spTree>
    <p:extLst>
      <p:ext uri="{BB962C8B-B14F-4D97-AF65-F5344CB8AC3E}">
        <p14:creationId xmlns:p14="http://schemas.microsoft.com/office/powerpoint/2010/main" val="31052799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Approach</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a:xfrm>
            <a:off x="202018" y="1104634"/>
            <a:ext cx="5737227" cy="3977729"/>
          </a:xfrm>
        </p:spPr>
        <p:txBody>
          <a:bodyPr>
            <a:normAutofit/>
          </a:bodyPr>
          <a:lstStyle/>
          <a:p>
            <a:r>
              <a:rPr lang="en-US" dirty="0"/>
              <a:t>Upper limit of segment speed is basic segment speed with identical demand, FFS &amp; lanes</a:t>
            </a:r>
          </a:p>
          <a:p>
            <a:r>
              <a:rPr lang="en-US" dirty="0"/>
              <a:t>Speed reduction term applied to account for merge/diverge turbulence at higher volumes</a:t>
            </a:r>
          </a:p>
          <a:p>
            <a:r>
              <a:rPr lang="en-US" dirty="0"/>
              <a:t>Density at capacity = 35 pc/mi/ln</a:t>
            </a:r>
          </a:p>
          <a:p>
            <a:pPr lvl="1"/>
            <a:r>
              <a:rPr lang="en-US" dirty="0"/>
              <a:t>Reduced from 45 in current method</a:t>
            </a:r>
          </a:p>
        </p:txBody>
      </p:sp>
    </p:spTree>
    <p:extLst>
      <p:ext uri="{BB962C8B-B14F-4D97-AF65-F5344CB8AC3E}">
        <p14:creationId xmlns:p14="http://schemas.microsoft.com/office/powerpoint/2010/main" val="3905979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6" y="381886"/>
            <a:ext cx="8761227" cy="387734"/>
          </a:xfrm>
        </p:spPr>
        <p:txBody>
          <a:bodyPr>
            <a:normAutofit fontScale="90000"/>
          </a:bodyPr>
          <a:lstStyle/>
          <a:p>
            <a:r>
              <a:rPr lang="en-US" dirty="0"/>
              <a:t>Merge Diverge Proposed</a:t>
            </a:r>
            <a:br>
              <a:rPr lang="en-US" dirty="0"/>
            </a:br>
            <a:r>
              <a:rPr lang="en-US" dirty="0"/>
              <a:t>Methodological Steps</a:t>
            </a:r>
          </a:p>
        </p:txBody>
      </p:sp>
      <p:pic>
        <p:nvPicPr>
          <p:cNvPr id="71" name="Picture 70">
            <a:extLst>
              <a:ext uri="{FF2B5EF4-FFF2-40B4-BE49-F238E27FC236}">
                <a16:creationId xmlns:a16="http://schemas.microsoft.com/office/drawing/2014/main" id="{5118C977-DEFE-447B-87E1-837C4800FD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2825" y="1185830"/>
            <a:ext cx="4819016" cy="4337783"/>
          </a:xfrm>
          <a:prstGeom prst="rect">
            <a:avLst/>
          </a:prstGeom>
          <a:noFill/>
        </p:spPr>
      </p:pic>
    </p:spTree>
    <p:extLst>
      <p:ext uri="{BB962C8B-B14F-4D97-AF65-F5344CB8AC3E}">
        <p14:creationId xmlns:p14="http://schemas.microsoft.com/office/powerpoint/2010/main" val="3461517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D27ABD-F350-75CB-48D5-D506B43D6F08}"/>
              </a:ext>
            </a:extLst>
          </p:cNvPr>
          <p:cNvPicPr>
            <a:picLocks noChangeAspect="1"/>
          </p:cNvPicPr>
          <p:nvPr/>
        </p:nvPicPr>
        <p:blipFill>
          <a:blip r:embed="rId2"/>
          <a:stretch>
            <a:fillRect/>
          </a:stretch>
        </p:blipFill>
        <p:spPr>
          <a:xfrm>
            <a:off x="1076325" y="1882929"/>
            <a:ext cx="6915150" cy="1133475"/>
          </a:xfrm>
          <a:prstGeom prst="rect">
            <a:avLst/>
          </a:prstGeom>
        </p:spPr>
      </p:pic>
      <p:pic>
        <p:nvPicPr>
          <p:cNvPr id="10" name="Picture 9">
            <a:extLst>
              <a:ext uri="{FF2B5EF4-FFF2-40B4-BE49-F238E27FC236}">
                <a16:creationId xmlns:a16="http://schemas.microsoft.com/office/drawing/2014/main" id="{9C268F83-00A2-56BC-9E20-9248B679A06D}"/>
              </a:ext>
            </a:extLst>
          </p:cNvPr>
          <p:cNvPicPr>
            <a:picLocks noChangeAspect="1"/>
          </p:cNvPicPr>
          <p:nvPr/>
        </p:nvPicPr>
        <p:blipFill>
          <a:blip r:embed="rId3"/>
          <a:stretch>
            <a:fillRect/>
          </a:stretch>
        </p:blipFill>
        <p:spPr>
          <a:xfrm>
            <a:off x="1076325" y="3834277"/>
            <a:ext cx="6953250" cy="1200150"/>
          </a:xfrm>
          <a:prstGeom prst="rect">
            <a:avLst/>
          </a:prstGeom>
        </p:spPr>
      </p:pic>
      <p:sp>
        <p:nvSpPr>
          <p:cNvPr id="2" name="Title 1"/>
          <p:cNvSpPr>
            <a:spLocks noGrp="1"/>
          </p:cNvSpPr>
          <p:nvPr>
            <p:ph type="title"/>
          </p:nvPr>
        </p:nvSpPr>
        <p:spPr/>
        <p:txBody>
          <a:bodyPr>
            <a:normAutofit fontScale="90000"/>
          </a:bodyPr>
          <a:lstStyle/>
          <a:p>
            <a:r>
              <a:rPr lang="en-US" dirty="0"/>
              <a:t>Step 2: Merge/Diverge Segment Speed</a:t>
            </a:r>
          </a:p>
        </p:txBody>
      </p:sp>
      <p:sp>
        <p:nvSpPr>
          <p:cNvPr id="3" name="Content Placeholder 2"/>
          <p:cNvSpPr>
            <a:spLocks noGrp="1"/>
          </p:cNvSpPr>
          <p:nvPr>
            <p:ph idx="1"/>
          </p:nvPr>
        </p:nvSpPr>
        <p:spPr>
          <a:xfrm>
            <a:off x="202019" y="1104634"/>
            <a:ext cx="5486400" cy="3977729"/>
          </a:xfrm>
        </p:spPr>
        <p:txBody>
          <a:bodyPr>
            <a:normAutofit/>
          </a:bodyPr>
          <a:lstStyle/>
          <a:p>
            <a:r>
              <a:rPr lang="en-US" dirty="0"/>
              <a:t>Merge</a:t>
            </a:r>
          </a:p>
          <a:p>
            <a:endParaRPr lang="en-US" dirty="0"/>
          </a:p>
          <a:p>
            <a:endParaRPr lang="en-US" dirty="0"/>
          </a:p>
          <a:p>
            <a:endParaRPr lang="en-US" dirty="0"/>
          </a:p>
          <a:p>
            <a:r>
              <a:rPr lang="en-US" dirty="0"/>
              <a:t>Diverge</a:t>
            </a:r>
          </a:p>
        </p:txBody>
      </p:sp>
      <p:sp>
        <p:nvSpPr>
          <p:cNvPr id="18" name="TextBox 17">
            <a:extLst>
              <a:ext uri="{FF2B5EF4-FFF2-40B4-BE49-F238E27FC236}">
                <a16:creationId xmlns:a16="http://schemas.microsoft.com/office/drawing/2014/main" id="{C0EE2019-A543-4317-B234-E6875C41D60E}"/>
              </a:ext>
            </a:extLst>
          </p:cNvPr>
          <p:cNvSpPr txBox="1"/>
          <p:nvPr/>
        </p:nvSpPr>
        <p:spPr>
          <a:xfrm>
            <a:off x="1824626" y="1344177"/>
            <a:ext cx="1838965" cy="646331"/>
          </a:xfrm>
          <a:prstGeom prst="rect">
            <a:avLst/>
          </a:prstGeom>
          <a:noFill/>
        </p:spPr>
        <p:txBody>
          <a:bodyPr wrap="none" rtlCol="0">
            <a:spAutoFit/>
          </a:bodyPr>
          <a:lstStyle/>
          <a:p>
            <a:pPr algn="ctr"/>
            <a:r>
              <a:rPr lang="en-US" dirty="0">
                <a:solidFill>
                  <a:srgbClr val="FF0000"/>
                </a:solidFill>
              </a:rPr>
              <a:t>equivalent basic</a:t>
            </a:r>
          </a:p>
          <a:p>
            <a:pPr algn="ctr"/>
            <a:r>
              <a:rPr lang="en-US" dirty="0">
                <a:solidFill>
                  <a:srgbClr val="FF0000"/>
                </a:solidFill>
              </a:rPr>
              <a:t>segment speed</a:t>
            </a:r>
          </a:p>
        </p:txBody>
      </p:sp>
      <p:sp>
        <p:nvSpPr>
          <p:cNvPr id="19" name="TextBox 18">
            <a:extLst>
              <a:ext uri="{FF2B5EF4-FFF2-40B4-BE49-F238E27FC236}">
                <a16:creationId xmlns:a16="http://schemas.microsoft.com/office/drawing/2014/main" id="{60303637-0AD8-4C2B-93BE-EBB2994A583E}"/>
              </a:ext>
            </a:extLst>
          </p:cNvPr>
          <p:cNvSpPr txBox="1"/>
          <p:nvPr/>
        </p:nvSpPr>
        <p:spPr>
          <a:xfrm>
            <a:off x="4665669" y="1290388"/>
            <a:ext cx="1629484" cy="646331"/>
          </a:xfrm>
          <a:prstGeom prst="rect">
            <a:avLst/>
          </a:prstGeom>
          <a:noFill/>
        </p:spPr>
        <p:txBody>
          <a:bodyPr wrap="none" rtlCol="0">
            <a:spAutoFit/>
          </a:bodyPr>
          <a:lstStyle/>
          <a:p>
            <a:pPr algn="ctr"/>
            <a:r>
              <a:rPr lang="en-US" dirty="0">
                <a:solidFill>
                  <a:srgbClr val="FF0000"/>
                </a:solidFill>
              </a:rPr>
              <a:t>freeway, ramp</a:t>
            </a:r>
            <a:br>
              <a:rPr lang="en-US" dirty="0">
                <a:solidFill>
                  <a:srgbClr val="FF0000"/>
                </a:solidFill>
              </a:rPr>
            </a:br>
            <a:r>
              <a:rPr lang="en-US" dirty="0">
                <a:solidFill>
                  <a:srgbClr val="FF0000"/>
                </a:solidFill>
              </a:rPr>
              <a:t>flow rates</a:t>
            </a:r>
          </a:p>
        </p:txBody>
      </p:sp>
      <p:sp>
        <p:nvSpPr>
          <p:cNvPr id="20" name="TextBox 19">
            <a:extLst>
              <a:ext uri="{FF2B5EF4-FFF2-40B4-BE49-F238E27FC236}">
                <a16:creationId xmlns:a16="http://schemas.microsoft.com/office/drawing/2014/main" id="{61D95E20-4A57-45E2-B382-AF4B7BB50324}"/>
              </a:ext>
            </a:extLst>
          </p:cNvPr>
          <p:cNvSpPr txBox="1"/>
          <p:nvPr/>
        </p:nvSpPr>
        <p:spPr>
          <a:xfrm>
            <a:off x="3823898" y="2689859"/>
            <a:ext cx="2095445" cy="646331"/>
          </a:xfrm>
          <a:prstGeom prst="rect">
            <a:avLst/>
          </a:prstGeom>
          <a:noFill/>
        </p:spPr>
        <p:txBody>
          <a:bodyPr wrap="none" rtlCol="0">
            <a:spAutoFit/>
          </a:bodyPr>
          <a:lstStyle/>
          <a:p>
            <a:pPr algn="ctr"/>
            <a:r>
              <a:rPr lang="en-US" dirty="0">
                <a:solidFill>
                  <a:srgbClr val="FF0000"/>
                </a:solidFill>
              </a:rPr>
              <a:t>number of freeway</a:t>
            </a:r>
            <a:br>
              <a:rPr lang="en-US" dirty="0">
                <a:solidFill>
                  <a:srgbClr val="FF0000"/>
                </a:solidFill>
              </a:rPr>
            </a:br>
            <a:r>
              <a:rPr lang="en-US" dirty="0">
                <a:solidFill>
                  <a:srgbClr val="FF0000"/>
                </a:solidFill>
              </a:rPr>
              <a:t>mainline lines</a:t>
            </a:r>
          </a:p>
        </p:txBody>
      </p:sp>
      <p:sp>
        <p:nvSpPr>
          <p:cNvPr id="21" name="TextBox 20">
            <a:extLst>
              <a:ext uri="{FF2B5EF4-FFF2-40B4-BE49-F238E27FC236}">
                <a16:creationId xmlns:a16="http://schemas.microsoft.com/office/drawing/2014/main" id="{CCC96DA4-2557-452D-9DEF-54F829E33CB5}"/>
              </a:ext>
            </a:extLst>
          </p:cNvPr>
          <p:cNvSpPr txBox="1"/>
          <p:nvPr/>
        </p:nvSpPr>
        <p:spPr>
          <a:xfrm>
            <a:off x="6555164" y="2770332"/>
            <a:ext cx="1428596" cy="646331"/>
          </a:xfrm>
          <a:prstGeom prst="rect">
            <a:avLst/>
          </a:prstGeom>
          <a:noFill/>
        </p:spPr>
        <p:txBody>
          <a:bodyPr wrap="none" rtlCol="0">
            <a:spAutoFit/>
          </a:bodyPr>
          <a:lstStyle/>
          <a:p>
            <a:pPr algn="ctr"/>
            <a:r>
              <a:rPr lang="en-US" dirty="0">
                <a:solidFill>
                  <a:srgbClr val="FF0000"/>
                </a:solidFill>
              </a:rPr>
              <a:t>acceleration</a:t>
            </a:r>
            <a:br>
              <a:rPr lang="en-US" dirty="0">
                <a:solidFill>
                  <a:srgbClr val="FF0000"/>
                </a:solidFill>
              </a:rPr>
            </a:br>
            <a:r>
              <a:rPr lang="en-US" dirty="0">
                <a:solidFill>
                  <a:srgbClr val="FF0000"/>
                </a:solidFill>
              </a:rPr>
              <a:t>lane length</a:t>
            </a:r>
          </a:p>
        </p:txBody>
      </p:sp>
      <p:sp>
        <p:nvSpPr>
          <p:cNvPr id="24" name="TextBox 23">
            <a:extLst>
              <a:ext uri="{FF2B5EF4-FFF2-40B4-BE49-F238E27FC236}">
                <a16:creationId xmlns:a16="http://schemas.microsoft.com/office/drawing/2014/main" id="{F0903B6C-A69F-431D-9A51-13FB6EF21F3B}"/>
              </a:ext>
            </a:extLst>
          </p:cNvPr>
          <p:cNvSpPr txBox="1"/>
          <p:nvPr/>
        </p:nvSpPr>
        <p:spPr>
          <a:xfrm>
            <a:off x="6253878" y="5034427"/>
            <a:ext cx="1441420" cy="646331"/>
          </a:xfrm>
          <a:prstGeom prst="rect">
            <a:avLst/>
          </a:prstGeom>
          <a:noFill/>
        </p:spPr>
        <p:txBody>
          <a:bodyPr wrap="none" rtlCol="0">
            <a:spAutoFit/>
          </a:bodyPr>
          <a:lstStyle/>
          <a:p>
            <a:pPr algn="ctr"/>
            <a:r>
              <a:rPr lang="en-US" dirty="0">
                <a:solidFill>
                  <a:srgbClr val="FF0000"/>
                </a:solidFill>
              </a:rPr>
              <a:t>deceleration</a:t>
            </a:r>
            <a:br>
              <a:rPr lang="en-US" dirty="0">
                <a:solidFill>
                  <a:srgbClr val="FF0000"/>
                </a:solidFill>
              </a:rPr>
            </a:br>
            <a:r>
              <a:rPr lang="en-US" dirty="0">
                <a:solidFill>
                  <a:srgbClr val="FF0000"/>
                </a:solidFill>
              </a:rPr>
              <a:t>lane length</a:t>
            </a:r>
          </a:p>
        </p:txBody>
      </p:sp>
      <p:sp>
        <p:nvSpPr>
          <p:cNvPr id="23" name="TextBox 22">
            <a:extLst>
              <a:ext uri="{FF2B5EF4-FFF2-40B4-BE49-F238E27FC236}">
                <a16:creationId xmlns:a16="http://schemas.microsoft.com/office/drawing/2014/main" id="{CA14FE6E-836E-84DD-6669-8F583888C9D4}"/>
              </a:ext>
            </a:extLst>
          </p:cNvPr>
          <p:cNvSpPr txBox="1"/>
          <p:nvPr/>
        </p:nvSpPr>
        <p:spPr>
          <a:xfrm>
            <a:off x="6794728" y="1271834"/>
            <a:ext cx="1056700" cy="646331"/>
          </a:xfrm>
          <a:prstGeom prst="rect">
            <a:avLst/>
          </a:prstGeom>
          <a:noFill/>
        </p:spPr>
        <p:txBody>
          <a:bodyPr wrap="none" rtlCol="0">
            <a:spAutoFit/>
          </a:bodyPr>
          <a:lstStyle/>
          <a:p>
            <a:pPr algn="ctr"/>
            <a:r>
              <a:rPr lang="en-US" dirty="0">
                <a:solidFill>
                  <a:srgbClr val="FF0000"/>
                </a:solidFill>
              </a:rPr>
              <a:t>ramp</a:t>
            </a:r>
            <a:br>
              <a:rPr lang="en-US" dirty="0">
                <a:solidFill>
                  <a:srgbClr val="FF0000"/>
                </a:solidFill>
              </a:rPr>
            </a:br>
            <a:r>
              <a:rPr lang="en-US" dirty="0">
                <a:solidFill>
                  <a:srgbClr val="FF0000"/>
                </a:solidFill>
              </a:rPr>
              <a:t>flow rate</a:t>
            </a:r>
          </a:p>
        </p:txBody>
      </p:sp>
    </p:spTree>
    <p:extLst>
      <p:ext uri="{BB962C8B-B14F-4D97-AF65-F5344CB8AC3E}">
        <p14:creationId xmlns:p14="http://schemas.microsoft.com/office/powerpoint/2010/main" val="2083788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Purpose &amp; Contents</a:t>
            </a:r>
          </a:p>
        </p:txBody>
      </p:sp>
      <p:sp>
        <p:nvSpPr>
          <p:cNvPr id="3" name="Content Placeholder 2"/>
          <p:cNvSpPr>
            <a:spLocks noGrp="1"/>
          </p:cNvSpPr>
          <p:nvPr>
            <p:ph idx="1"/>
          </p:nvPr>
        </p:nvSpPr>
        <p:spPr>
          <a:xfrm>
            <a:off x="202019" y="1104634"/>
            <a:ext cx="5486400" cy="3977729"/>
          </a:xfrm>
        </p:spPr>
        <p:txBody>
          <a:bodyPr/>
          <a:lstStyle/>
          <a:p>
            <a:r>
              <a:rPr lang="en-US" dirty="0"/>
              <a:t>Provide a refresher on basic concepts underpinning HCM freeway analysis methods</a:t>
            </a:r>
          </a:p>
          <a:p>
            <a:pPr lvl="1"/>
            <a:r>
              <a:rPr lang="en-US" dirty="0"/>
              <a:t>Key definitions</a:t>
            </a:r>
          </a:p>
          <a:p>
            <a:pPr lvl="1"/>
            <a:r>
              <a:rPr lang="en-US" dirty="0"/>
              <a:t>Freeway segment types</a:t>
            </a:r>
          </a:p>
          <a:p>
            <a:pPr lvl="1"/>
            <a:r>
              <a:rPr lang="en-US" dirty="0"/>
              <a:t>Freeway flow types</a:t>
            </a:r>
          </a:p>
          <a:p>
            <a:pPr lvl="1"/>
            <a:r>
              <a:rPr lang="en-US" dirty="0"/>
              <a:t>Measuring &amp; estimating free-flow speed (FFS) and capacity</a:t>
            </a:r>
          </a:p>
        </p:txBody>
      </p:sp>
    </p:spTree>
    <p:extLst>
      <p:ext uri="{BB962C8B-B14F-4D97-AF65-F5344CB8AC3E}">
        <p14:creationId xmlns:p14="http://schemas.microsoft.com/office/powerpoint/2010/main" val="32016055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Merge/Diverge Capacity</a:t>
            </a:r>
          </a:p>
        </p:txBody>
      </p:sp>
      <p:sp>
        <p:nvSpPr>
          <p:cNvPr id="3" name="Content Placeholder 2"/>
          <p:cNvSpPr>
            <a:spLocks noGrp="1"/>
          </p:cNvSpPr>
          <p:nvPr>
            <p:ph idx="1"/>
          </p:nvPr>
        </p:nvSpPr>
        <p:spPr>
          <a:xfrm>
            <a:off x="202019" y="1104634"/>
            <a:ext cx="5486400" cy="3977729"/>
          </a:xfrm>
        </p:spPr>
        <p:txBody>
          <a:bodyPr>
            <a:normAutofit/>
          </a:bodyPr>
          <a:lstStyle/>
          <a:p>
            <a:endParaRPr lang="en-US" dirty="0"/>
          </a:p>
          <a:p>
            <a:r>
              <a:rPr lang="en-US" dirty="0"/>
              <a:t>Merge</a:t>
            </a:r>
          </a:p>
          <a:p>
            <a:endParaRPr lang="en-US" dirty="0"/>
          </a:p>
          <a:p>
            <a:endParaRPr lang="en-US" dirty="0"/>
          </a:p>
          <a:p>
            <a:endParaRPr lang="en-US" dirty="0"/>
          </a:p>
          <a:p>
            <a:r>
              <a:rPr lang="en-US" dirty="0"/>
              <a:t>Diverge</a:t>
            </a:r>
          </a:p>
        </p:txBody>
      </p:sp>
      <p:sp>
        <p:nvSpPr>
          <p:cNvPr id="24" name="TextBox 23">
            <a:extLst>
              <a:ext uri="{FF2B5EF4-FFF2-40B4-BE49-F238E27FC236}">
                <a16:creationId xmlns:a16="http://schemas.microsoft.com/office/drawing/2014/main" id="{F0903B6C-A69F-431D-9A51-13FB6EF21F3B}"/>
              </a:ext>
            </a:extLst>
          </p:cNvPr>
          <p:cNvSpPr txBox="1"/>
          <p:nvPr/>
        </p:nvSpPr>
        <p:spPr>
          <a:xfrm>
            <a:off x="4375354" y="2368767"/>
            <a:ext cx="1672253" cy="646331"/>
          </a:xfrm>
          <a:prstGeom prst="rect">
            <a:avLst/>
          </a:prstGeom>
          <a:noFill/>
        </p:spPr>
        <p:txBody>
          <a:bodyPr wrap="none" rtlCol="0">
            <a:spAutoFit/>
          </a:bodyPr>
          <a:lstStyle/>
          <a:p>
            <a:pPr algn="ctr"/>
            <a:r>
              <a:rPr lang="en-US" dirty="0">
                <a:solidFill>
                  <a:srgbClr val="FF0000"/>
                </a:solidFill>
              </a:rPr>
              <a:t>basic segment</a:t>
            </a:r>
            <a:br>
              <a:rPr lang="en-US" dirty="0">
                <a:solidFill>
                  <a:srgbClr val="FF0000"/>
                </a:solidFill>
              </a:rPr>
            </a:br>
            <a:r>
              <a:rPr lang="en-US" dirty="0">
                <a:solidFill>
                  <a:srgbClr val="FF0000"/>
                </a:solidFill>
              </a:rPr>
              <a:t>breakpoint</a:t>
            </a:r>
          </a:p>
        </p:txBody>
      </p:sp>
      <p:pic>
        <p:nvPicPr>
          <p:cNvPr id="5" name="Picture 4">
            <a:extLst>
              <a:ext uri="{FF2B5EF4-FFF2-40B4-BE49-F238E27FC236}">
                <a16:creationId xmlns:a16="http://schemas.microsoft.com/office/drawing/2014/main" id="{73C430CC-9C6B-4116-BF29-E40ABDF518D3}"/>
              </a:ext>
            </a:extLst>
          </p:cNvPr>
          <p:cNvPicPr>
            <a:picLocks noChangeAspect="1"/>
          </p:cNvPicPr>
          <p:nvPr/>
        </p:nvPicPr>
        <p:blipFill>
          <a:blip r:embed="rId2"/>
          <a:stretch>
            <a:fillRect/>
          </a:stretch>
        </p:blipFill>
        <p:spPr>
          <a:xfrm>
            <a:off x="862093" y="1066048"/>
            <a:ext cx="7216955" cy="649224"/>
          </a:xfrm>
          <a:prstGeom prst="rect">
            <a:avLst/>
          </a:prstGeom>
        </p:spPr>
      </p:pic>
      <p:pic>
        <p:nvPicPr>
          <p:cNvPr id="8" name="Picture 7">
            <a:extLst>
              <a:ext uri="{FF2B5EF4-FFF2-40B4-BE49-F238E27FC236}">
                <a16:creationId xmlns:a16="http://schemas.microsoft.com/office/drawing/2014/main" id="{CFF5DF62-7E93-4234-A716-D28A4CD34088}"/>
              </a:ext>
            </a:extLst>
          </p:cNvPr>
          <p:cNvPicPr>
            <a:picLocks noChangeAspect="1"/>
          </p:cNvPicPr>
          <p:nvPr/>
        </p:nvPicPr>
        <p:blipFill rotWithShape="1">
          <a:blip r:embed="rId3"/>
          <a:srcRect l="34128" r="34117"/>
          <a:stretch/>
        </p:blipFill>
        <p:spPr>
          <a:xfrm>
            <a:off x="351972" y="2762185"/>
            <a:ext cx="1832846" cy="778845"/>
          </a:xfrm>
          <a:prstGeom prst="rect">
            <a:avLst/>
          </a:prstGeom>
        </p:spPr>
      </p:pic>
      <p:pic>
        <p:nvPicPr>
          <p:cNvPr id="10" name="Picture 9">
            <a:extLst>
              <a:ext uri="{FF2B5EF4-FFF2-40B4-BE49-F238E27FC236}">
                <a16:creationId xmlns:a16="http://schemas.microsoft.com/office/drawing/2014/main" id="{F3330A38-BCAF-4A87-8636-DBB9C334960B}"/>
              </a:ext>
            </a:extLst>
          </p:cNvPr>
          <p:cNvPicPr>
            <a:picLocks noChangeAspect="1"/>
          </p:cNvPicPr>
          <p:nvPr/>
        </p:nvPicPr>
        <p:blipFill rotWithShape="1">
          <a:blip r:embed="rId4"/>
          <a:srcRect l="28407" t="1" r="28681" b="10920"/>
          <a:stretch/>
        </p:blipFill>
        <p:spPr>
          <a:xfrm>
            <a:off x="2742600" y="2946797"/>
            <a:ext cx="2753630" cy="450428"/>
          </a:xfrm>
          <a:prstGeom prst="rect">
            <a:avLst/>
          </a:prstGeom>
        </p:spPr>
      </p:pic>
      <p:pic>
        <p:nvPicPr>
          <p:cNvPr id="12" name="Picture 11">
            <a:extLst>
              <a:ext uri="{FF2B5EF4-FFF2-40B4-BE49-F238E27FC236}">
                <a16:creationId xmlns:a16="http://schemas.microsoft.com/office/drawing/2014/main" id="{EE1CE8A1-633A-4B82-8C4F-D24286473B76}"/>
              </a:ext>
            </a:extLst>
          </p:cNvPr>
          <p:cNvPicPr>
            <a:picLocks noChangeAspect="1"/>
          </p:cNvPicPr>
          <p:nvPr/>
        </p:nvPicPr>
        <p:blipFill rotWithShape="1">
          <a:blip r:embed="rId5"/>
          <a:srcRect l="22522" r="21765"/>
          <a:stretch/>
        </p:blipFill>
        <p:spPr>
          <a:xfrm>
            <a:off x="5868655" y="2949524"/>
            <a:ext cx="3049633" cy="450428"/>
          </a:xfrm>
          <a:prstGeom prst="rect">
            <a:avLst/>
          </a:prstGeom>
        </p:spPr>
      </p:pic>
      <p:sp>
        <p:nvSpPr>
          <p:cNvPr id="22" name="TextBox 21">
            <a:extLst>
              <a:ext uri="{FF2B5EF4-FFF2-40B4-BE49-F238E27FC236}">
                <a16:creationId xmlns:a16="http://schemas.microsoft.com/office/drawing/2014/main" id="{CC6FA6A0-F1DB-408D-957A-4C9E65DBF733}"/>
              </a:ext>
            </a:extLst>
          </p:cNvPr>
          <p:cNvSpPr txBox="1"/>
          <p:nvPr/>
        </p:nvSpPr>
        <p:spPr>
          <a:xfrm>
            <a:off x="834934" y="2125651"/>
            <a:ext cx="2226189" cy="646331"/>
          </a:xfrm>
          <a:prstGeom prst="rect">
            <a:avLst/>
          </a:prstGeom>
          <a:noFill/>
        </p:spPr>
        <p:txBody>
          <a:bodyPr wrap="square" rtlCol="0">
            <a:spAutoFit/>
          </a:bodyPr>
          <a:lstStyle/>
          <a:p>
            <a:pPr algn="ctr"/>
            <a:r>
              <a:rPr lang="en-US" dirty="0">
                <a:solidFill>
                  <a:srgbClr val="FF0000"/>
                </a:solidFill>
              </a:rPr>
              <a:t>equivalent basic</a:t>
            </a:r>
            <a:br>
              <a:rPr lang="en-US" dirty="0">
                <a:solidFill>
                  <a:srgbClr val="FF0000"/>
                </a:solidFill>
              </a:rPr>
            </a:br>
            <a:r>
              <a:rPr lang="en-US" dirty="0">
                <a:solidFill>
                  <a:srgbClr val="FF0000"/>
                </a:solidFill>
              </a:rPr>
              <a:t>segment capacity</a:t>
            </a:r>
          </a:p>
        </p:txBody>
      </p:sp>
      <p:pic>
        <p:nvPicPr>
          <p:cNvPr id="25" name="Picture 24">
            <a:extLst>
              <a:ext uri="{FF2B5EF4-FFF2-40B4-BE49-F238E27FC236}">
                <a16:creationId xmlns:a16="http://schemas.microsoft.com/office/drawing/2014/main" id="{69F61AEA-FA76-4AFC-8C2D-3A00CAD2AF67}"/>
              </a:ext>
            </a:extLst>
          </p:cNvPr>
          <p:cNvPicPr>
            <a:picLocks noChangeAspect="1"/>
          </p:cNvPicPr>
          <p:nvPr/>
        </p:nvPicPr>
        <p:blipFill rotWithShape="1">
          <a:blip r:embed="rId3"/>
          <a:srcRect l="34128" r="34117"/>
          <a:stretch/>
        </p:blipFill>
        <p:spPr>
          <a:xfrm>
            <a:off x="351972" y="4390925"/>
            <a:ext cx="1832846" cy="778845"/>
          </a:xfrm>
          <a:prstGeom prst="rect">
            <a:avLst/>
          </a:prstGeom>
        </p:spPr>
      </p:pic>
      <p:pic>
        <p:nvPicPr>
          <p:cNvPr id="15" name="Picture 14">
            <a:extLst>
              <a:ext uri="{FF2B5EF4-FFF2-40B4-BE49-F238E27FC236}">
                <a16:creationId xmlns:a16="http://schemas.microsoft.com/office/drawing/2014/main" id="{B26BA8B3-36FE-4B43-ABC2-E0C02DF95BF1}"/>
              </a:ext>
            </a:extLst>
          </p:cNvPr>
          <p:cNvPicPr>
            <a:picLocks noChangeAspect="1"/>
          </p:cNvPicPr>
          <p:nvPr/>
        </p:nvPicPr>
        <p:blipFill rotWithShape="1">
          <a:blip r:embed="rId6"/>
          <a:srcRect l="22675" r="23729" b="-9061"/>
          <a:stretch/>
        </p:blipFill>
        <p:spPr>
          <a:xfrm>
            <a:off x="2607538" y="4433245"/>
            <a:ext cx="3361463" cy="646330"/>
          </a:xfrm>
          <a:prstGeom prst="rect">
            <a:avLst/>
          </a:prstGeom>
        </p:spPr>
      </p:pic>
      <p:pic>
        <p:nvPicPr>
          <p:cNvPr id="26" name="Picture 25">
            <a:extLst>
              <a:ext uri="{FF2B5EF4-FFF2-40B4-BE49-F238E27FC236}">
                <a16:creationId xmlns:a16="http://schemas.microsoft.com/office/drawing/2014/main" id="{67D8295E-3F89-4EA7-863D-E43711C2DB66}"/>
              </a:ext>
            </a:extLst>
          </p:cNvPr>
          <p:cNvPicPr>
            <a:picLocks noChangeAspect="1"/>
          </p:cNvPicPr>
          <p:nvPr/>
        </p:nvPicPr>
        <p:blipFill rotWithShape="1">
          <a:blip r:embed="rId7"/>
          <a:srcRect l="17882" t="1" r="19117" b="2732"/>
          <a:stretch/>
        </p:blipFill>
        <p:spPr>
          <a:xfrm>
            <a:off x="2607538" y="5078689"/>
            <a:ext cx="3796051" cy="486360"/>
          </a:xfrm>
          <a:prstGeom prst="rect">
            <a:avLst/>
          </a:prstGeom>
        </p:spPr>
      </p:pic>
    </p:spTree>
    <p:extLst>
      <p:ext uri="{BB962C8B-B14F-4D97-AF65-F5344CB8AC3E}">
        <p14:creationId xmlns:p14="http://schemas.microsoft.com/office/powerpoint/2010/main" val="3277948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Capacity Checks (Upper Limits)</a:t>
            </a:r>
          </a:p>
        </p:txBody>
      </p:sp>
      <p:sp>
        <p:nvSpPr>
          <p:cNvPr id="3" name="Content Placeholder 2"/>
          <p:cNvSpPr>
            <a:spLocks noGrp="1"/>
          </p:cNvSpPr>
          <p:nvPr>
            <p:ph idx="1"/>
          </p:nvPr>
        </p:nvSpPr>
        <p:spPr>
          <a:xfrm>
            <a:off x="202018" y="1104634"/>
            <a:ext cx="8590009" cy="3977729"/>
          </a:xfrm>
        </p:spPr>
        <p:txBody>
          <a:bodyPr>
            <a:normAutofit/>
          </a:bodyPr>
          <a:lstStyle/>
          <a:p>
            <a:r>
              <a:rPr lang="en-US" dirty="0"/>
              <a:t>Upstream/downstream freeway segment</a:t>
            </a:r>
          </a:p>
          <a:p>
            <a:endParaRPr lang="en-US" dirty="0"/>
          </a:p>
          <a:p>
            <a:endParaRPr lang="en-US" dirty="0"/>
          </a:p>
          <a:p>
            <a:endParaRPr lang="en-US" dirty="0"/>
          </a:p>
          <a:p>
            <a:r>
              <a:rPr lang="en-US" dirty="0"/>
              <a:t>Ramp roadway</a:t>
            </a:r>
          </a:p>
        </p:txBody>
      </p:sp>
      <p:pic>
        <p:nvPicPr>
          <p:cNvPr id="4" name="Picture 3">
            <a:extLst>
              <a:ext uri="{FF2B5EF4-FFF2-40B4-BE49-F238E27FC236}">
                <a16:creationId xmlns:a16="http://schemas.microsoft.com/office/drawing/2014/main" id="{24A59447-3D6C-4A90-8FCA-05DCE54015C5}"/>
              </a:ext>
            </a:extLst>
          </p:cNvPr>
          <p:cNvPicPr>
            <a:picLocks noChangeAspect="1"/>
          </p:cNvPicPr>
          <p:nvPr/>
        </p:nvPicPr>
        <p:blipFill rotWithShape="1">
          <a:blip r:embed="rId2"/>
          <a:srcRect b="13107"/>
          <a:stretch/>
        </p:blipFill>
        <p:spPr>
          <a:xfrm>
            <a:off x="703217" y="1748572"/>
            <a:ext cx="6455230" cy="1301981"/>
          </a:xfrm>
          <a:prstGeom prst="rect">
            <a:avLst/>
          </a:prstGeom>
        </p:spPr>
      </p:pic>
      <p:pic>
        <p:nvPicPr>
          <p:cNvPr id="7" name="Picture 6">
            <a:extLst>
              <a:ext uri="{FF2B5EF4-FFF2-40B4-BE49-F238E27FC236}">
                <a16:creationId xmlns:a16="http://schemas.microsoft.com/office/drawing/2014/main" id="{CEBA3FEE-D1C6-4FE5-B226-FFDE0F18EA7F}"/>
              </a:ext>
            </a:extLst>
          </p:cNvPr>
          <p:cNvPicPr>
            <a:picLocks noChangeAspect="1"/>
          </p:cNvPicPr>
          <p:nvPr/>
        </p:nvPicPr>
        <p:blipFill>
          <a:blip r:embed="rId3"/>
          <a:stretch>
            <a:fillRect/>
          </a:stretch>
        </p:blipFill>
        <p:spPr>
          <a:xfrm>
            <a:off x="619397" y="3689494"/>
            <a:ext cx="6217450" cy="1614025"/>
          </a:xfrm>
          <a:prstGeom prst="rect">
            <a:avLst/>
          </a:prstGeom>
        </p:spPr>
      </p:pic>
    </p:spTree>
    <p:extLst>
      <p:ext uri="{BB962C8B-B14F-4D97-AF65-F5344CB8AC3E}">
        <p14:creationId xmlns:p14="http://schemas.microsoft.com/office/powerpoint/2010/main" val="2357177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Merge/Diverge Segment Density</a:t>
            </a:r>
          </a:p>
        </p:txBody>
      </p:sp>
      <p:pic>
        <p:nvPicPr>
          <p:cNvPr id="7" name="Picture 6">
            <a:extLst>
              <a:ext uri="{FF2B5EF4-FFF2-40B4-BE49-F238E27FC236}">
                <a16:creationId xmlns:a16="http://schemas.microsoft.com/office/drawing/2014/main" id="{068C8179-DD37-4193-A724-2189F38C9899}"/>
              </a:ext>
            </a:extLst>
          </p:cNvPr>
          <p:cNvPicPr>
            <a:picLocks noChangeAspect="1"/>
          </p:cNvPicPr>
          <p:nvPr/>
        </p:nvPicPr>
        <p:blipFill rotWithShape="1">
          <a:blip r:embed="rId2"/>
          <a:srcRect l="37828" r="38128"/>
          <a:stretch/>
        </p:blipFill>
        <p:spPr>
          <a:xfrm>
            <a:off x="2904309" y="2007162"/>
            <a:ext cx="1776549" cy="649224"/>
          </a:xfrm>
          <a:prstGeom prst="rect">
            <a:avLst/>
          </a:prstGeom>
        </p:spPr>
      </p:pic>
      <p:pic>
        <p:nvPicPr>
          <p:cNvPr id="9" name="Picture 8">
            <a:extLst>
              <a:ext uri="{FF2B5EF4-FFF2-40B4-BE49-F238E27FC236}">
                <a16:creationId xmlns:a16="http://schemas.microsoft.com/office/drawing/2014/main" id="{653A1BC5-2CA8-4C99-9DD2-15EDE17D2893}"/>
              </a:ext>
            </a:extLst>
          </p:cNvPr>
          <p:cNvPicPr>
            <a:picLocks noChangeAspect="1"/>
          </p:cNvPicPr>
          <p:nvPr/>
        </p:nvPicPr>
        <p:blipFill rotWithShape="1">
          <a:blip r:embed="rId3"/>
          <a:srcRect l="40577" r="40000"/>
          <a:stretch/>
        </p:blipFill>
        <p:spPr>
          <a:xfrm>
            <a:off x="3013165" y="2980563"/>
            <a:ext cx="1558835" cy="649224"/>
          </a:xfrm>
          <a:prstGeom prst="rect">
            <a:avLst/>
          </a:prstGeom>
        </p:spPr>
      </p:pic>
    </p:spTree>
    <p:extLst>
      <p:ext uri="{BB962C8B-B14F-4D97-AF65-F5344CB8AC3E}">
        <p14:creationId xmlns:p14="http://schemas.microsoft.com/office/powerpoint/2010/main" val="26279946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 Sensitivity:</a:t>
            </a:r>
            <a:br>
              <a:rPr lang="en-US" dirty="0"/>
            </a:br>
            <a:r>
              <a:rPr lang="en-US" dirty="0"/>
              <a:t>Acceleration Lane Length</a:t>
            </a:r>
          </a:p>
        </p:txBody>
      </p:sp>
      <p:pic>
        <p:nvPicPr>
          <p:cNvPr id="4" name="Picture 3">
            <a:extLst>
              <a:ext uri="{FF2B5EF4-FFF2-40B4-BE49-F238E27FC236}">
                <a16:creationId xmlns:a16="http://schemas.microsoft.com/office/drawing/2014/main" id="{48E24165-2A79-E6C2-C0B5-F11468D7C6DA}"/>
              </a:ext>
            </a:extLst>
          </p:cNvPr>
          <p:cNvPicPr>
            <a:picLocks noChangeAspect="1"/>
          </p:cNvPicPr>
          <p:nvPr/>
        </p:nvPicPr>
        <p:blipFill>
          <a:blip r:embed="rId2"/>
          <a:stretch>
            <a:fillRect/>
          </a:stretch>
        </p:blipFill>
        <p:spPr>
          <a:xfrm>
            <a:off x="457200" y="1245679"/>
            <a:ext cx="7929658" cy="3783521"/>
          </a:xfrm>
          <a:prstGeom prst="rect">
            <a:avLst/>
          </a:prstGeom>
        </p:spPr>
      </p:pic>
    </p:spTree>
    <p:extLst>
      <p:ext uri="{BB962C8B-B14F-4D97-AF65-F5344CB8AC3E}">
        <p14:creationId xmlns:p14="http://schemas.microsoft.com/office/powerpoint/2010/main" val="4051977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 Sensitivity:</a:t>
            </a:r>
            <a:br>
              <a:rPr lang="en-US" dirty="0"/>
            </a:br>
            <a:r>
              <a:rPr lang="en-US" dirty="0"/>
              <a:t>Traffic Demand</a:t>
            </a:r>
          </a:p>
        </p:txBody>
      </p:sp>
      <p:pic>
        <p:nvPicPr>
          <p:cNvPr id="5" name="Picture 4">
            <a:extLst>
              <a:ext uri="{FF2B5EF4-FFF2-40B4-BE49-F238E27FC236}">
                <a16:creationId xmlns:a16="http://schemas.microsoft.com/office/drawing/2014/main" id="{0B3BA88B-774E-E968-537F-A253B658357D}"/>
              </a:ext>
            </a:extLst>
          </p:cNvPr>
          <p:cNvPicPr>
            <a:picLocks noChangeAspect="1"/>
          </p:cNvPicPr>
          <p:nvPr/>
        </p:nvPicPr>
        <p:blipFill>
          <a:blip r:embed="rId2"/>
          <a:stretch>
            <a:fillRect/>
          </a:stretch>
        </p:blipFill>
        <p:spPr>
          <a:xfrm>
            <a:off x="1114646" y="1178284"/>
            <a:ext cx="7848600" cy="3809362"/>
          </a:xfrm>
          <a:prstGeom prst="rect">
            <a:avLst/>
          </a:prstGeom>
        </p:spPr>
      </p:pic>
    </p:spTree>
    <p:extLst>
      <p:ext uri="{BB962C8B-B14F-4D97-AF65-F5344CB8AC3E}">
        <p14:creationId xmlns:p14="http://schemas.microsoft.com/office/powerpoint/2010/main" val="15831587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 Sensitivity:</a:t>
            </a:r>
            <a:br>
              <a:rPr lang="en-US" dirty="0"/>
            </a:br>
            <a:r>
              <a:rPr lang="en-US" dirty="0"/>
              <a:t>Proportion of Ramp Demand</a:t>
            </a:r>
          </a:p>
        </p:txBody>
      </p:sp>
      <p:pic>
        <p:nvPicPr>
          <p:cNvPr id="5" name="Picture 4">
            <a:extLst>
              <a:ext uri="{FF2B5EF4-FFF2-40B4-BE49-F238E27FC236}">
                <a16:creationId xmlns:a16="http://schemas.microsoft.com/office/drawing/2014/main" id="{3D6E1483-F429-E344-DB3C-200F56558BCB}"/>
              </a:ext>
            </a:extLst>
          </p:cNvPr>
          <p:cNvPicPr>
            <a:picLocks noChangeAspect="1"/>
          </p:cNvPicPr>
          <p:nvPr/>
        </p:nvPicPr>
        <p:blipFill>
          <a:blip r:embed="rId2"/>
          <a:stretch>
            <a:fillRect/>
          </a:stretch>
        </p:blipFill>
        <p:spPr>
          <a:xfrm>
            <a:off x="431800" y="1261633"/>
            <a:ext cx="7696200" cy="3743568"/>
          </a:xfrm>
          <a:prstGeom prst="rect">
            <a:avLst/>
          </a:prstGeom>
        </p:spPr>
      </p:pic>
    </p:spTree>
    <p:extLst>
      <p:ext uri="{BB962C8B-B14F-4D97-AF65-F5344CB8AC3E}">
        <p14:creationId xmlns:p14="http://schemas.microsoft.com/office/powerpoint/2010/main" val="2757672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Merge/Diverge Spreadsheet Tool</a:t>
            </a:r>
          </a:p>
        </p:txBody>
      </p:sp>
      <p:pic>
        <p:nvPicPr>
          <p:cNvPr id="3" name="Picture 2" descr="Graphical user interface, application, table, Excel&#10;&#10;Description automatically generated">
            <a:extLst>
              <a:ext uri="{FF2B5EF4-FFF2-40B4-BE49-F238E27FC236}">
                <a16:creationId xmlns:a16="http://schemas.microsoft.com/office/drawing/2014/main" id="{BF027F55-7A2B-4AB0-A71F-A001ECFB3378}"/>
              </a:ext>
            </a:extLst>
          </p:cNvPr>
          <p:cNvPicPr>
            <a:picLocks noChangeAspect="1"/>
          </p:cNvPicPr>
          <p:nvPr/>
        </p:nvPicPr>
        <p:blipFill>
          <a:blip r:embed="rId2"/>
          <a:stretch>
            <a:fillRect/>
          </a:stretch>
        </p:blipFill>
        <p:spPr>
          <a:xfrm>
            <a:off x="417942" y="965902"/>
            <a:ext cx="6080053" cy="4557712"/>
          </a:xfrm>
          <a:prstGeom prst="rect">
            <a:avLst/>
          </a:prstGeom>
        </p:spPr>
      </p:pic>
    </p:spTree>
    <p:extLst>
      <p:ext uri="{BB962C8B-B14F-4D97-AF65-F5344CB8AC3E}">
        <p14:creationId xmlns:p14="http://schemas.microsoft.com/office/powerpoint/2010/main" val="3796924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Summary:</a:t>
            </a:r>
            <a:br>
              <a:rPr lang="en-US" altLang="en-US" sz="3200" dirty="0"/>
            </a:br>
            <a:r>
              <a:rPr lang="en-US" altLang="en-US" sz="3200" dirty="0"/>
              <a:t>Proposed Merge &amp; Diverge Methods</a:t>
            </a:r>
          </a:p>
        </p:txBody>
      </p:sp>
      <p:sp>
        <p:nvSpPr>
          <p:cNvPr id="3" name="Content Placeholder 2">
            <a:extLst>
              <a:ext uri="{FF2B5EF4-FFF2-40B4-BE49-F238E27FC236}">
                <a16:creationId xmlns:a16="http://schemas.microsoft.com/office/drawing/2014/main" id="{8B8523CA-8950-4765-8313-2AEB2FAB4381}"/>
              </a:ext>
            </a:extLst>
          </p:cNvPr>
          <p:cNvSpPr>
            <a:spLocks noGrp="1"/>
          </p:cNvSpPr>
          <p:nvPr>
            <p:ph idx="1"/>
          </p:nvPr>
        </p:nvSpPr>
        <p:spPr>
          <a:xfrm>
            <a:off x="202018" y="1104634"/>
            <a:ext cx="8541289" cy="3977729"/>
          </a:xfrm>
        </p:spPr>
        <p:txBody>
          <a:bodyPr>
            <a:normAutofit lnSpcReduction="10000"/>
          </a:bodyPr>
          <a:lstStyle/>
          <a:p>
            <a:pPr eaLnBrk="1" hangingPunct="1">
              <a:defRPr/>
            </a:pPr>
            <a:r>
              <a:rPr lang="en-US" dirty="0"/>
              <a:t>Better speed and capacity predictions than current HCM model</a:t>
            </a:r>
          </a:p>
          <a:p>
            <a:pPr eaLnBrk="1" hangingPunct="1">
              <a:defRPr/>
            </a:pPr>
            <a:r>
              <a:rPr lang="en-US" dirty="0"/>
              <a:t>Simpler model (no look-up tables and multiple conditions) </a:t>
            </a:r>
          </a:p>
          <a:p>
            <a:pPr eaLnBrk="1" hangingPunct="1">
              <a:defRPr/>
            </a:pPr>
            <a:r>
              <a:rPr lang="en-US" dirty="0"/>
              <a:t>Consistent with fundamental speed–flow relationships</a:t>
            </a:r>
          </a:p>
          <a:p>
            <a:pPr eaLnBrk="1" hangingPunct="1">
              <a:defRPr/>
            </a:pPr>
            <a:r>
              <a:rPr lang="en-US" dirty="0"/>
              <a:t>Merge &amp; diverge capacities lower than current HCM</a:t>
            </a:r>
          </a:p>
          <a:p>
            <a:pPr eaLnBrk="1" hangingPunct="1">
              <a:defRPr/>
            </a:pPr>
            <a:r>
              <a:rPr lang="en-US" dirty="0"/>
              <a:t>Density at capacity reduced to 35 pc/mi/ln</a:t>
            </a:r>
          </a:p>
          <a:p>
            <a:pPr lvl="1" eaLnBrk="1" hangingPunct="1">
              <a:defRPr/>
            </a:pPr>
            <a:endParaRPr lang="en-US" dirty="0"/>
          </a:p>
          <a:p>
            <a:pPr marL="0" indent="0">
              <a:lnSpc>
                <a:spcPct val="90000"/>
              </a:lnSpc>
              <a:buNone/>
              <a:defRPr/>
            </a:pPr>
            <a:endParaRPr lang="en-US" altLang="en-US" sz="2000" dirty="0">
              <a:sym typeface="Mathematica3" pitchFamily="2" charset="2"/>
            </a:endParaRPr>
          </a:p>
          <a:p>
            <a:pPr eaLnBrk="1" hangingPunct="1">
              <a:defRPr/>
            </a:pPr>
            <a:endParaRPr lang="en-US" dirty="0"/>
          </a:p>
        </p:txBody>
      </p:sp>
    </p:spTree>
    <p:extLst>
      <p:ext uri="{BB962C8B-B14F-4D97-AF65-F5344CB8AC3E}">
        <p14:creationId xmlns:p14="http://schemas.microsoft.com/office/powerpoint/2010/main" val="15080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road, way&#10;&#10;Description automatically generated">
            <a:extLst>
              <a:ext uri="{FF2B5EF4-FFF2-40B4-BE49-F238E27FC236}">
                <a16:creationId xmlns:a16="http://schemas.microsoft.com/office/drawing/2014/main" id="{DADFB183-7D0E-4DB9-B456-96D229C037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769" b="-18582"/>
          <a:stretch/>
        </p:blipFill>
        <p:spPr>
          <a:xfrm>
            <a:off x="762000" y="881227"/>
            <a:ext cx="7620000" cy="5075681"/>
          </a:xfrm>
          <a:prstGeom prst="rect">
            <a:avLst/>
          </a:prstGeom>
        </p:spPr>
      </p:pic>
      <p:sp>
        <p:nvSpPr>
          <p:cNvPr id="33" name="Rectangle 32"/>
          <p:cNvSpPr/>
          <p:nvPr/>
        </p:nvSpPr>
        <p:spPr>
          <a:xfrm>
            <a:off x="0" y="0"/>
            <a:ext cx="9144000" cy="914400"/>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34" name="Straight Connector 33"/>
          <p:cNvCxnSpPr/>
          <p:nvPr/>
        </p:nvCxnSpPr>
        <p:spPr>
          <a:xfrm>
            <a:off x="0" y="7074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931069" y="3198647"/>
            <a:ext cx="7772400" cy="1225021"/>
          </a:xfrm>
          <a:prstGeom prst="rect">
            <a:avLst/>
          </a:prstGeom>
        </p:spPr>
        <p:txBody>
          <a:bodyPr anchor="b">
            <a:noAutofit/>
          </a:bodyPr>
          <a:lstStyle>
            <a:lvl1pPr algn="l" defTabSz="914400" rtl="0" eaLnBrk="1" latinLnBrk="0" hangingPunct="1">
              <a:spcBef>
                <a:spcPct val="0"/>
              </a:spcBef>
              <a:buNone/>
              <a:defRPr sz="4400" b="1" kern="1200" cap="all" baseline="0">
                <a:solidFill>
                  <a:schemeClr val="bg2"/>
                </a:solidFill>
                <a:effectLst>
                  <a:outerShdw blurRad="38100" dist="38100" dir="2700000" algn="tl">
                    <a:srgbClr val="000000">
                      <a:alpha val="43137"/>
                    </a:srgbClr>
                  </a:outerShdw>
                </a:effectLst>
                <a:latin typeface="Arial Black" panose="020B0A04020102020204" pitchFamily="34" charset="0"/>
                <a:ea typeface="+mj-ea"/>
                <a:cs typeface="+mj-cs"/>
              </a:defRPr>
            </a:lvl1pPr>
          </a:lstStyle>
          <a:p>
            <a:pPr>
              <a:lnSpc>
                <a:spcPts val="4400"/>
              </a:lnSpc>
            </a:pPr>
            <a:r>
              <a:rPr lang="en-US" dirty="0"/>
              <a:t>Merge &amp; Diverge Case Studies</a:t>
            </a:r>
          </a:p>
        </p:txBody>
      </p:sp>
      <p:sp>
        <p:nvSpPr>
          <p:cNvPr id="38" name="Rectangle 37"/>
          <p:cNvSpPr/>
          <p:nvPr/>
        </p:nvSpPr>
        <p:spPr>
          <a:xfrm>
            <a:off x="0" y="4232274"/>
            <a:ext cx="9144000" cy="1482726"/>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9" name="Freeform 20"/>
          <p:cNvSpPr>
            <a:spLocks/>
          </p:cNvSpPr>
          <p:nvPr/>
        </p:nvSpPr>
        <p:spPr bwMode="auto">
          <a:xfrm>
            <a:off x="5188624" y="5073799"/>
            <a:ext cx="3974671" cy="673100"/>
          </a:xfrm>
          <a:custGeom>
            <a:avLst/>
            <a:gdLst>
              <a:gd name="T0" fmla="*/ 3562 w 3562"/>
              <a:gd name="T1" fmla="*/ 424 h 424"/>
              <a:gd name="T2" fmla="*/ 3562 w 3562"/>
              <a:gd name="T3" fmla="*/ 0 h 424"/>
              <a:gd name="T4" fmla="*/ 178 w 3562"/>
              <a:gd name="T5" fmla="*/ 0 h 424"/>
              <a:gd name="T6" fmla="*/ 0 w 3562"/>
              <a:gd name="T7" fmla="*/ 424 h 424"/>
              <a:gd name="T8" fmla="*/ 3562 w 3562"/>
              <a:gd name="T9" fmla="*/ 424 h 424"/>
              <a:gd name="connsiteX0" fmla="*/ 10000 w 10162"/>
              <a:gd name="connsiteY0" fmla="*/ 10000 h 11358"/>
              <a:gd name="connsiteX1" fmla="*/ 10000 w 10162"/>
              <a:gd name="connsiteY1" fmla="*/ 0 h 11358"/>
              <a:gd name="connsiteX2" fmla="*/ 500 w 10162"/>
              <a:gd name="connsiteY2" fmla="*/ 0 h 11358"/>
              <a:gd name="connsiteX3" fmla="*/ 0 w 10162"/>
              <a:gd name="connsiteY3" fmla="*/ 10000 h 11358"/>
              <a:gd name="connsiteX4" fmla="*/ 10162 w 10162"/>
              <a:gd name="connsiteY4" fmla="*/ 11358 h 11358"/>
              <a:gd name="connsiteX0" fmla="*/ 10000 w 10000"/>
              <a:gd name="connsiteY0" fmla="*/ 10000 h 10000"/>
              <a:gd name="connsiteX1" fmla="*/ 10000 w 10000"/>
              <a:gd name="connsiteY1" fmla="*/ 0 h 10000"/>
              <a:gd name="connsiteX2" fmla="*/ 500 w 10000"/>
              <a:gd name="connsiteY2" fmla="*/ 0 h 10000"/>
              <a:gd name="connsiteX3" fmla="*/ 0 w 10000"/>
              <a:gd name="connsiteY3" fmla="*/ 10000 h 10000"/>
              <a:gd name="connsiteX0" fmla="*/ 10000 w 10000"/>
              <a:gd name="connsiteY0" fmla="*/ 0 h 10000"/>
              <a:gd name="connsiteX1" fmla="*/ 500 w 10000"/>
              <a:gd name="connsiteY1" fmla="*/ 0 h 10000"/>
              <a:gd name="connsiteX2" fmla="*/ 0 w 10000"/>
              <a:gd name="connsiteY2" fmla="*/ 10000 h 10000"/>
              <a:gd name="connsiteX0" fmla="*/ 7029 w 7029"/>
              <a:gd name="connsiteY0" fmla="*/ 0 h 10000"/>
              <a:gd name="connsiteX1" fmla="*/ 500 w 7029"/>
              <a:gd name="connsiteY1" fmla="*/ 0 h 10000"/>
              <a:gd name="connsiteX2" fmla="*/ 0 w 7029"/>
              <a:gd name="connsiteY2" fmla="*/ 10000 h 10000"/>
            </a:gdLst>
            <a:ahLst/>
            <a:cxnLst>
              <a:cxn ang="0">
                <a:pos x="connsiteX0" y="connsiteY0"/>
              </a:cxn>
              <a:cxn ang="0">
                <a:pos x="connsiteX1" y="connsiteY1"/>
              </a:cxn>
              <a:cxn ang="0">
                <a:pos x="connsiteX2" y="connsiteY2"/>
              </a:cxn>
            </a:cxnLst>
            <a:rect l="l" t="t" r="r" b="b"/>
            <a:pathLst>
              <a:path w="7029" h="10000">
                <a:moveTo>
                  <a:pt x="7029" y="0"/>
                </a:moveTo>
                <a:lnTo>
                  <a:pt x="500" y="0"/>
                </a:lnTo>
                <a:cubicBezTo>
                  <a:pt x="333" y="3333"/>
                  <a:pt x="167" y="6667"/>
                  <a:pt x="0" y="10000"/>
                </a:cubicBezTo>
              </a:path>
            </a:pathLst>
          </a:custGeom>
          <a:noFill/>
          <a:ln w="12700">
            <a:solidFill>
              <a:srgbClr val="33839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EFE2D288-5A6C-4B18-8291-AD0F185A5D79}"/>
              </a:ext>
            </a:extLst>
          </p:cNvPr>
          <p:cNvSpPr txBox="1"/>
          <p:nvPr/>
        </p:nvSpPr>
        <p:spPr>
          <a:xfrm rot="16200000">
            <a:off x="6709443" y="2433099"/>
            <a:ext cx="3545681" cy="230832"/>
          </a:xfrm>
          <a:prstGeom prst="rect">
            <a:avLst/>
          </a:prstGeom>
          <a:noFill/>
        </p:spPr>
        <p:txBody>
          <a:bodyPr wrap="square" rtlCol="0">
            <a:spAutoFit/>
          </a:bodyPr>
          <a:lstStyle/>
          <a:p>
            <a:r>
              <a:rPr lang="en-US" sz="900" dirty="0"/>
              <a:t>Jimmy Emerson / CC BY-NC-ND 2.0</a:t>
            </a:r>
          </a:p>
        </p:txBody>
      </p:sp>
    </p:spTree>
    <p:extLst>
      <p:ext uri="{BB962C8B-B14F-4D97-AF65-F5344CB8AC3E}">
        <p14:creationId xmlns:p14="http://schemas.microsoft.com/office/powerpoint/2010/main" val="13093150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Spreadsheet Tool Demonstration</a:t>
            </a:r>
          </a:p>
        </p:txBody>
      </p:sp>
      <p:pic>
        <p:nvPicPr>
          <p:cNvPr id="3" name="Picture 2" descr="Graphical user interface, application, table, Excel&#10;&#10;Description automatically generated">
            <a:extLst>
              <a:ext uri="{FF2B5EF4-FFF2-40B4-BE49-F238E27FC236}">
                <a16:creationId xmlns:a16="http://schemas.microsoft.com/office/drawing/2014/main" id="{BF027F55-7A2B-4AB0-A71F-A001ECFB3378}"/>
              </a:ext>
            </a:extLst>
          </p:cNvPr>
          <p:cNvPicPr>
            <a:picLocks noChangeAspect="1"/>
          </p:cNvPicPr>
          <p:nvPr/>
        </p:nvPicPr>
        <p:blipFill>
          <a:blip r:embed="rId2"/>
          <a:stretch>
            <a:fillRect/>
          </a:stretch>
        </p:blipFill>
        <p:spPr>
          <a:xfrm>
            <a:off x="417942" y="965902"/>
            <a:ext cx="6080053" cy="4557712"/>
          </a:xfrm>
          <a:prstGeom prst="rect">
            <a:avLst/>
          </a:prstGeom>
        </p:spPr>
      </p:pic>
    </p:spTree>
    <p:extLst>
      <p:ext uri="{BB962C8B-B14F-4D97-AF65-F5344CB8AC3E}">
        <p14:creationId xmlns:p14="http://schemas.microsoft.com/office/powerpoint/2010/main" val="9081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Capacity: Glossary Definition</a:t>
            </a:r>
          </a:p>
        </p:txBody>
      </p:sp>
      <p:sp>
        <p:nvSpPr>
          <p:cNvPr id="3" name="Content Placeholder 2"/>
          <p:cNvSpPr>
            <a:spLocks noGrp="1"/>
          </p:cNvSpPr>
          <p:nvPr>
            <p:ph idx="1"/>
          </p:nvPr>
        </p:nvSpPr>
        <p:spPr>
          <a:xfrm>
            <a:off x="202019" y="1104634"/>
            <a:ext cx="5486400" cy="3977729"/>
          </a:xfrm>
        </p:spPr>
        <p:txBody>
          <a:bodyPr/>
          <a:lstStyle/>
          <a:p>
            <a:r>
              <a:rPr lang="en-US" dirty="0"/>
              <a:t>The maximum sustainable hourly flow rate at which persons or vehicles </a:t>
            </a:r>
            <a:r>
              <a:rPr lang="en-US" dirty="0">
                <a:solidFill>
                  <a:srgbClr val="FF0000"/>
                </a:solidFill>
              </a:rPr>
              <a:t>reasonably can be expected </a:t>
            </a:r>
            <a:r>
              <a:rPr lang="en-US" dirty="0"/>
              <a:t>to traverse a point or a uniform section of a lane or roadway during a given time period under prevailing roadway, environmental, traffic, and control conditions</a:t>
            </a:r>
          </a:p>
        </p:txBody>
      </p:sp>
    </p:spTree>
    <p:extLst>
      <p:ext uri="{BB962C8B-B14F-4D97-AF65-F5344CB8AC3E}">
        <p14:creationId xmlns:p14="http://schemas.microsoft.com/office/powerpoint/2010/main" val="979669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B534-A546-45C8-B181-2AD49F90085A}"/>
              </a:ext>
            </a:extLst>
          </p:cNvPr>
          <p:cNvSpPr>
            <a:spLocks noGrp="1"/>
          </p:cNvSpPr>
          <p:nvPr>
            <p:ph type="title"/>
          </p:nvPr>
        </p:nvSpPr>
        <p:spPr/>
        <p:txBody>
          <a:bodyPr>
            <a:normAutofit/>
          </a:bodyPr>
          <a:lstStyle/>
          <a:p>
            <a:r>
              <a:rPr lang="en-US" sz="3200" dirty="0"/>
              <a:t>Simple Merge Site</a:t>
            </a:r>
          </a:p>
        </p:txBody>
      </p:sp>
      <p:graphicFrame>
        <p:nvGraphicFramePr>
          <p:cNvPr id="4" name="Table 3">
            <a:extLst>
              <a:ext uri="{FF2B5EF4-FFF2-40B4-BE49-F238E27FC236}">
                <a16:creationId xmlns:a16="http://schemas.microsoft.com/office/drawing/2014/main" id="{7019B86C-8112-40E0-A19E-D18470E50292}"/>
              </a:ext>
            </a:extLst>
          </p:cNvPr>
          <p:cNvGraphicFramePr>
            <a:graphicFrameLocks noGrp="1"/>
          </p:cNvGraphicFramePr>
          <p:nvPr/>
        </p:nvGraphicFramePr>
        <p:xfrm>
          <a:off x="297427" y="952500"/>
          <a:ext cx="7789298" cy="2591442"/>
        </p:xfrm>
        <a:graphic>
          <a:graphicData uri="http://schemas.openxmlformats.org/drawingml/2006/table">
            <a:tbl>
              <a:tblPr firstRow="1" firstCol="1" bandRow="1"/>
              <a:tblGrid>
                <a:gridCol w="3967868">
                  <a:extLst>
                    <a:ext uri="{9D8B030D-6E8A-4147-A177-3AD203B41FA5}">
                      <a16:colId xmlns:a16="http://schemas.microsoft.com/office/drawing/2014/main" val="2439190717"/>
                    </a:ext>
                  </a:extLst>
                </a:gridCol>
                <a:gridCol w="3821430">
                  <a:extLst>
                    <a:ext uri="{9D8B030D-6E8A-4147-A177-3AD203B41FA5}">
                      <a16:colId xmlns:a16="http://schemas.microsoft.com/office/drawing/2014/main" val="408331532"/>
                    </a:ext>
                  </a:extLst>
                </a:gridCol>
              </a:tblGrid>
              <a:tr h="129889">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Segment Type: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Simple Merge</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LC</a:t>
                      </a:r>
                      <a:r>
                        <a:rPr lang="en-US" sz="1000" baseline="-25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RR</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20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544882"/>
                  </a:ext>
                </a:extLst>
              </a:tr>
              <a:tr h="129889">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Coordinates: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43.028908, -88.146834</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1000" baseline="-25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WL</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682674"/>
                  </a:ext>
                </a:extLst>
              </a:tr>
              <a:tr h="129889">
                <a:tc>
                  <a:txBody>
                    <a:bodyPr/>
                    <a:lstStyle/>
                    <a:p>
                      <a:pPr marL="0" marR="0" algn="l">
                        <a:lnSpc>
                          <a:spcPts val="16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State: </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000" baseline="-25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000" baseline="-250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649609"/>
                  </a:ext>
                </a:extLst>
              </a:tr>
              <a:tr h="129889">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City: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Brookfield</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AADT (mainline):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132,500</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4063985"/>
                  </a:ext>
                </a:extLst>
              </a:tr>
              <a:tr h="129889">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Area Type: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Non-rural</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Posted Speed Limit: 7</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0 mph</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944542"/>
                  </a:ext>
                </a:extLst>
              </a:tr>
              <a:tr h="129889">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Route Name: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I-94</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Truck Percentage: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757419"/>
                  </a:ext>
                </a:extLst>
              </a:tr>
              <a:tr h="129889">
                <a:tc>
                  <a:txBody>
                    <a:bodyPr/>
                    <a:lstStyle/>
                    <a:p>
                      <a:pPr marL="0" marR="0" algn="l">
                        <a:lnSpc>
                          <a:spcPts val="16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Data Source: </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WIDOT</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Grade/Terrain Type: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-0.56%/</a:t>
                      </a: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Level</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7718409"/>
                  </a:ext>
                </a:extLst>
              </a:tr>
              <a:tr h="129889">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Detector #: </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Interchange Type: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Simple</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386547"/>
                  </a:ext>
                </a:extLst>
              </a:tr>
              <a:tr h="129889">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Direction: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Eastbound</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Date: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01/01/2019 - 12/31/2019</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632307"/>
                  </a:ext>
                </a:extLst>
              </a:tr>
              <a:tr h="129889">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Number of Mainline Lanes: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Sample Size: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33,574 observations</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656690"/>
                  </a:ext>
                </a:extLst>
              </a:tr>
              <a:tr h="129889">
                <a:tc>
                  <a:txBody>
                    <a:bodyPr/>
                    <a:lstStyle/>
                    <a:p>
                      <a:pPr marL="0" marR="0" algn="l">
                        <a:lnSpc>
                          <a:spcPts val="16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Number of On-Ramp/ Off-Ramp Lanes: </a:t>
                      </a: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n/a</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Breakdowns: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224</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2682"/>
                  </a:ext>
                </a:extLst>
              </a:tr>
              <a:tr h="129889">
                <a:tc>
                  <a:txBody>
                    <a:bodyPr/>
                    <a:lstStyle/>
                    <a:p>
                      <a:pPr marL="0" marR="0" algn="l">
                        <a:lnSpc>
                          <a:spcPts val="16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Acceleration/ Deceleration Lane Length: </a:t>
                      </a: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1065 feet/ n/a</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Weibull Distribution Alpha: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2,422</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6195043"/>
                  </a:ext>
                </a:extLst>
              </a:tr>
              <a:tr h="129889">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LC</a:t>
                      </a:r>
                      <a:r>
                        <a:rPr lang="en-US" sz="1000" baseline="-25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RF</a:t>
                      </a: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Weibull Distribution Beta: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7051890"/>
                  </a:ext>
                </a:extLst>
              </a:tr>
              <a:tr h="129889">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LC</a:t>
                      </a:r>
                      <a:r>
                        <a:rPr lang="en-US" sz="1000" baseline="-25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FR</a:t>
                      </a: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Free flow speed: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70 mph</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5324"/>
                  </a:ext>
                </a:extLst>
              </a:tr>
            </a:tbl>
          </a:graphicData>
        </a:graphic>
      </p:graphicFrame>
      <p:pic>
        <p:nvPicPr>
          <p:cNvPr id="5" name="Picture 4">
            <a:extLst>
              <a:ext uri="{FF2B5EF4-FFF2-40B4-BE49-F238E27FC236}">
                <a16:creationId xmlns:a16="http://schemas.microsoft.com/office/drawing/2014/main" id="{63DC2573-3A72-4FF8-BBB9-7EA3324A89A1}"/>
              </a:ext>
            </a:extLst>
          </p:cNvPr>
          <p:cNvPicPr/>
          <p:nvPr/>
        </p:nvPicPr>
        <p:blipFill rotWithShape="1">
          <a:blip r:embed="rId2">
            <a:extLst>
              <a:ext uri="{28A0092B-C50C-407E-A947-70E740481C1C}">
                <a14:useLocalDpi xmlns:a14="http://schemas.microsoft.com/office/drawing/2010/main" val="0"/>
              </a:ext>
            </a:extLst>
          </a:blip>
          <a:srcRect t="17227" b="12111"/>
          <a:stretch/>
        </p:blipFill>
        <p:spPr>
          <a:xfrm>
            <a:off x="297427" y="3720209"/>
            <a:ext cx="3598009" cy="1931149"/>
          </a:xfrm>
          <a:prstGeom prst="rect">
            <a:avLst/>
          </a:prstGeom>
        </p:spPr>
      </p:pic>
      <p:pic>
        <p:nvPicPr>
          <p:cNvPr id="6" name="Picture 5">
            <a:extLst>
              <a:ext uri="{FF2B5EF4-FFF2-40B4-BE49-F238E27FC236}">
                <a16:creationId xmlns:a16="http://schemas.microsoft.com/office/drawing/2014/main" id="{C89D1F27-85DF-4EF4-BEE8-7638FC924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2602" y="3720209"/>
            <a:ext cx="4014123" cy="1931149"/>
          </a:xfrm>
          <a:prstGeom prst="rect">
            <a:avLst/>
          </a:prstGeom>
        </p:spPr>
      </p:pic>
      <p:sp>
        <p:nvSpPr>
          <p:cNvPr id="7" name="Text Box 20">
            <a:extLst>
              <a:ext uri="{FF2B5EF4-FFF2-40B4-BE49-F238E27FC236}">
                <a16:creationId xmlns:a16="http://schemas.microsoft.com/office/drawing/2014/main" id="{87D43891-E1AB-487D-9EE0-3EEBC0EB388D}"/>
              </a:ext>
            </a:extLst>
          </p:cNvPr>
          <p:cNvSpPr txBox="1"/>
          <p:nvPr/>
        </p:nvSpPr>
        <p:spPr>
          <a:xfrm>
            <a:off x="297427" y="5432283"/>
            <a:ext cx="1244600" cy="2286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l">
              <a:lnSpc>
                <a:spcPts val="1600"/>
              </a:lnSpc>
              <a:spcBef>
                <a:spcPts val="0"/>
              </a:spcBef>
              <a:spcAft>
                <a:spcPts val="0"/>
              </a:spcAft>
            </a:pPr>
            <a:r>
              <a:rPr lang="en-US" sz="800" b="1"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rPr>
              <a:t>Map Data ©2020 Google</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 Box 20">
            <a:extLst>
              <a:ext uri="{FF2B5EF4-FFF2-40B4-BE49-F238E27FC236}">
                <a16:creationId xmlns:a16="http://schemas.microsoft.com/office/drawing/2014/main" id="{E9F66DD0-EA01-408B-B92F-162A555826E3}"/>
              </a:ext>
            </a:extLst>
          </p:cNvPr>
          <p:cNvSpPr txBox="1"/>
          <p:nvPr/>
        </p:nvSpPr>
        <p:spPr>
          <a:xfrm>
            <a:off x="4072602" y="5428364"/>
            <a:ext cx="1244600" cy="2286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l">
              <a:lnSpc>
                <a:spcPts val="1600"/>
              </a:lnSpc>
              <a:spcBef>
                <a:spcPts val="0"/>
              </a:spcBef>
              <a:spcAft>
                <a:spcPts val="0"/>
              </a:spcAft>
            </a:pPr>
            <a:r>
              <a:rPr lang="en-US" sz="800" b="1"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rPr>
              <a:t>Map Data ©2020 Google</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01A57DD-4715-4F6C-B0B5-850BF4C47552}"/>
              </a:ext>
            </a:extLst>
          </p:cNvPr>
          <p:cNvPicPr>
            <a:picLocks noChangeAspect="1"/>
          </p:cNvPicPr>
          <p:nvPr/>
        </p:nvPicPr>
        <p:blipFill>
          <a:blip r:embed="rId4"/>
          <a:stretch>
            <a:fillRect/>
          </a:stretch>
        </p:blipFill>
        <p:spPr>
          <a:xfrm>
            <a:off x="5648325" y="191386"/>
            <a:ext cx="3314921" cy="737139"/>
          </a:xfrm>
          <a:prstGeom prst="rect">
            <a:avLst/>
          </a:prstGeom>
        </p:spPr>
      </p:pic>
    </p:spTree>
    <p:extLst>
      <p:ext uri="{BB962C8B-B14F-4D97-AF65-F5344CB8AC3E}">
        <p14:creationId xmlns:p14="http://schemas.microsoft.com/office/powerpoint/2010/main" val="2843056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0701-8535-420E-98E4-291009F199EE}"/>
              </a:ext>
            </a:extLst>
          </p:cNvPr>
          <p:cNvSpPr>
            <a:spLocks noGrp="1"/>
          </p:cNvSpPr>
          <p:nvPr>
            <p:ph type="title"/>
          </p:nvPr>
        </p:nvSpPr>
        <p:spPr/>
        <p:txBody>
          <a:bodyPr>
            <a:normAutofit/>
          </a:bodyPr>
          <a:lstStyle/>
          <a:p>
            <a:r>
              <a:rPr lang="en-US" sz="3200" dirty="0"/>
              <a:t>Simple Merge : Sensor Data</a:t>
            </a:r>
          </a:p>
        </p:txBody>
      </p:sp>
      <p:pic>
        <p:nvPicPr>
          <p:cNvPr id="5" name="Picture 4" descr="Chart, scatter chart&#10;&#10;Description automatically generated">
            <a:extLst>
              <a:ext uri="{FF2B5EF4-FFF2-40B4-BE49-F238E27FC236}">
                <a16:creationId xmlns:a16="http://schemas.microsoft.com/office/drawing/2014/main" id="{3FDCE0A6-65E0-4427-A944-F8AC10497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68" y="1111746"/>
            <a:ext cx="7661005" cy="4419811"/>
          </a:xfrm>
          <a:prstGeom prst="rect">
            <a:avLst/>
          </a:prstGeom>
        </p:spPr>
      </p:pic>
      <p:pic>
        <p:nvPicPr>
          <p:cNvPr id="8" name="Picture 7">
            <a:extLst>
              <a:ext uri="{FF2B5EF4-FFF2-40B4-BE49-F238E27FC236}">
                <a16:creationId xmlns:a16="http://schemas.microsoft.com/office/drawing/2014/main" id="{228919D2-8B52-457A-B41A-371AF398BAAE}"/>
              </a:ext>
            </a:extLst>
          </p:cNvPr>
          <p:cNvPicPr>
            <a:picLocks noChangeAspect="1"/>
          </p:cNvPicPr>
          <p:nvPr/>
        </p:nvPicPr>
        <p:blipFill>
          <a:blip r:embed="rId3"/>
          <a:stretch>
            <a:fillRect/>
          </a:stretch>
        </p:blipFill>
        <p:spPr>
          <a:xfrm>
            <a:off x="5648325" y="191386"/>
            <a:ext cx="3314921" cy="737139"/>
          </a:xfrm>
          <a:prstGeom prst="rect">
            <a:avLst/>
          </a:prstGeom>
        </p:spPr>
      </p:pic>
    </p:spTree>
    <p:extLst>
      <p:ext uri="{BB962C8B-B14F-4D97-AF65-F5344CB8AC3E}">
        <p14:creationId xmlns:p14="http://schemas.microsoft.com/office/powerpoint/2010/main" val="277763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0701-8535-420E-98E4-291009F199EE}"/>
              </a:ext>
            </a:extLst>
          </p:cNvPr>
          <p:cNvSpPr>
            <a:spLocks noGrp="1"/>
          </p:cNvSpPr>
          <p:nvPr>
            <p:ph type="title"/>
          </p:nvPr>
        </p:nvSpPr>
        <p:spPr/>
        <p:txBody>
          <a:bodyPr>
            <a:normAutofit/>
          </a:bodyPr>
          <a:lstStyle/>
          <a:p>
            <a:r>
              <a:rPr lang="en-US" sz="3200" dirty="0"/>
              <a:t>Simple Merge : Analysis</a:t>
            </a:r>
          </a:p>
        </p:txBody>
      </p:sp>
      <p:pic>
        <p:nvPicPr>
          <p:cNvPr id="4" name="Picture 3" descr="Chart, line chart&#10;&#10;Description automatically generated">
            <a:extLst>
              <a:ext uri="{FF2B5EF4-FFF2-40B4-BE49-F238E27FC236}">
                <a16:creationId xmlns:a16="http://schemas.microsoft.com/office/drawing/2014/main" id="{90AC9259-FE14-4ABA-8E92-D7BAAF84A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006" y="1111747"/>
            <a:ext cx="3657600" cy="2149386"/>
          </a:xfrm>
          <a:prstGeom prst="rect">
            <a:avLst/>
          </a:prstGeom>
        </p:spPr>
      </p:pic>
      <p:pic>
        <p:nvPicPr>
          <p:cNvPr id="5" name="Picture 4" descr="Chart, scatter chart&#10;&#10;Description automatically generated">
            <a:extLst>
              <a:ext uri="{FF2B5EF4-FFF2-40B4-BE49-F238E27FC236}">
                <a16:creationId xmlns:a16="http://schemas.microsoft.com/office/drawing/2014/main" id="{3FDCE0A6-65E0-4427-A944-F8AC10497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69" y="1111747"/>
            <a:ext cx="3657600" cy="2110154"/>
          </a:xfrm>
          <a:prstGeom prst="rect">
            <a:avLst/>
          </a:prstGeom>
        </p:spPr>
      </p:pic>
      <p:pic>
        <p:nvPicPr>
          <p:cNvPr id="6" name="Picture 5" descr="Chart, line chart&#10;&#10;Description automatically generated">
            <a:extLst>
              <a:ext uri="{FF2B5EF4-FFF2-40B4-BE49-F238E27FC236}">
                <a16:creationId xmlns:a16="http://schemas.microsoft.com/office/drawing/2014/main" id="{241C2641-A8DF-4980-A247-ACDB725E9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006" y="3528560"/>
            <a:ext cx="3657600" cy="1995054"/>
          </a:xfrm>
          <a:prstGeom prst="rect">
            <a:avLst/>
          </a:prstGeom>
        </p:spPr>
      </p:pic>
      <p:pic>
        <p:nvPicPr>
          <p:cNvPr id="7" name="Picture 6" descr="Chart, histogram&#10;&#10;Description automatically generated">
            <a:extLst>
              <a:ext uri="{FF2B5EF4-FFF2-40B4-BE49-F238E27FC236}">
                <a16:creationId xmlns:a16="http://schemas.microsoft.com/office/drawing/2014/main" id="{278E542C-0516-4878-90A7-238524D10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969" y="3528560"/>
            <a:ext cx="3657600" cy="1995054"/>
          </a:xfrm>
          <a:prstGeom prst="rect">
            <a:avLst/>
          </a:prstGeom>
        </p:spPr>
      </p:pic>
      <p:pic>
        <p:nvPicPr>
          <p:cNvPr id="8" name="Picture 7">
            <a:extLst>
              <a:ext uri="{FF2B5EF4-FFF2-40B4-BE49-F238E27FC236}">
                <a16:creationId xmlns:a16="http://schemas.microsoft.com/office/drawing/2014/main" id="{228919D2-8B52-457A-B41A-371AF398BAAE}"/>
              </a:ext>
            </a:extLst>
          </p:cNvPr>
          <p:cNvPicPr>
            <a:picLocks noChangeAspect="1"/>
          </p:cNvPicPr>
          <p:nvPr/>
        </p:nvPicPr>
        <p:blipFill>
          <a:blip r:embed="rId6"/>
          <a:stretch>
            <a:fillRect/>
          </a:stretch>
        </p:blipFill>
        <p:spPr>
          <a:xfrm>
            <a:off x="5648325" y="191386"/>
            <a:ext cx="3314921" cy="737139"/>
          </a:xfrm>
          <a:prstGeom prst="rect">
            <a:avLst/>
          </a:prstGeom>
        </p:spPr>
      </p:pic>
    </p:spTree>
    <p:extLst>
      <p:ext uri="{BB962C8B-B14F-4D97-AF65-F5344CB8AC3E}">
        <p14:creationId xmlns:p14="http://schemas.microsoft.com/office/powerpoint/2010/main" val="29880795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00B4-D939-451A-89AD-A902CD1540E9}"/>
              </a:ext>
            </a:extLst>
          </p:cNvPr>
          <p:cNvSpPr>
            <a:spLocks noGrp="1"/>
          </p:cNvSpPr>
          <p:nvPr>
            <p:ph type="title"/>
          </p:nvPr>
        </p:nvSpPr>
        <p:spPr/>
        <p:txBody>
          <a:bodyPr/>
          <a:lstStyle/>
          <a:p>
            <a:r>
              <a:rPr lang="en-US" dirty="0"/>
              <a:t>On your own – Merge Example</a:t>
            </a:r>
          </a:p>
        </p:txBody>
      </p:sp>
      <p:sp>
        <p:nvSpPr>
          <p:cNvPr id="3" name="Content Placeholder 2">
            <a:extLst>
              <a:ext uri="{FF2B5EF4-FFF2-40B4-BE49-F238E27FC236}">
                <a16:creationId xmlns:a16="http://schemas.microsoft.com/office/drawing/2014/main" id="{E802007F-56CF-4A60-AA32-AE7B69F56680}"/>
              </a:ext>
            </a:extLst>
          </p:cNvPr>
          <p:cNvSpPr>
            <a:spLocks noGrp="1"/>
          </p:cNvSpPr>
          <p:nvPr>
            <p:ph idx="1"/>
          </p:nvPr>
        </p:nvSpPr>
        <p:spPr/>
        <p:txBody>
          <a:bodyPr>
            <a:normAutofit/>
          </a:bodyPr>
          <a:lstStyle/>
          <a:p>
            <a:r>
              <a:rPr lang="en-US" sz="2400" dirty="0"/>
              <a:t>Mainline Flow = 3,275 </a:t>
            </a:r>
            <a:r>
              <a:rPr lang="en-US" sz="2400" dirty="0" err="1"/>
              <a:t>vph</a:t>
            </a:r>
            <a:endParaRPr lang="en-US" sz="2400" dirty="0"/>
          </a:p>
          <a:p>
            <a:r>
              <a:rPr lang="en-US" sz="2400" dirty="0"/>
              <a:t>On-Ramp Flow = 1,227 </a:t>
            </a:r>
            <a:r>
              <a:rPr lang="en-US" sz="2400" dirty="0" err="1"/>
              <a:t>vph</a:t>
            </a:r>
            <a:endParaRPr lang="en-US" sz="2400" dirty="0"/>
          </a:p>
          <a:p>
            <a:r>
              <a:rPr lang="en-US" sz="2400" dirty="0"/>
              <a:t>Free-Flow Speed = 70 mi/h</a:t>
            </a:r>
          </a:p>
          <a:p>
            <a:r>
              <a:rPr lang="en-US" sz="2400" dirty="0"/>
              <a:t>Ramp FFS = 35 mi/h</a:t>
            </a:r>
          </a:p>
          <a:p>
            <a:r>
              <a:rPr lang="en-US" sz="2400" dirty="0"/>
              <a:t>10% Heavy Vehicles (PCE=2)</a:t>
            </a:r>
          </a:p>
          <a:p>
            <a:r>
              <a:rPr lang="en-US" sz="2400" dirty="0"/>
              <a:t>Geometry as shown below</a:t>
            </a:r>
          </a:p>
        </p:txBody>
      </p:sp>
      <p:pic>
        <p:nvPicPr>
          <p:cNvPr id="4" name="Picture 3">
            <a:extLst>
              <a:ext uri="{FF2B5EF4-FFF2-40B4-BE49-F238E27FC236}">
                <a16:creationId xmlns:a16="http://schemas.microsoft.com/office/drawing/2014/main" id="{E9EE2989-4979-4683-8319-1388EC41EC5C}"/>
              </a:ext>
            </a:extLst>
          </p:cNvPr>
          <p:cNvPicPr>
            <a:picLocks noChangeAspect="1"/>
          </p:cNvPicPr>
          <p:nvPr/>
        </p:nvPicPr>
        <p:blipFill>
          <a:blip r:embed="rId2"/>
          <a:stretch>
            <a:fillRect/>
          </a:stretch>
        </p:blipFill>
        <p:spPr>
          <a:xfrm>
            <a:off x="292791" y="3882157"/>
            <a:ext cx="5397338" cy="1200206"/>
          </a:xfrm>
          <a:prstGeom prst="rect">
            <a:avLst/>
          </a:prstGeom>
        </p:spPr>
      </p:pic>
    </p:spTree>
    <p:extLst>
      <p:ext uri="{BB962C8B-B14F-4D97-AF65-F5344CB8AC3E}">
        <p14:creationId xmlns:p14="http://schemas.microsoft.com/office/powerpoint/2010/main" val="16539774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6C98-8D5B-40C3-8883-E087263A7FB6}"/>
              </a:ext>
            </a:extLst>
          </p:cNvPr>
          <p:cNvSpPr>
            <a:spLocks noGrp="1"/>
          </p:cNvSpPr>
          <p:nvPr>
            <p:ph type="title"/>
          </p:nvPr>
        </p:nvSpPr>
        <p:spPr/>
        <p:txBody>
          <a:bodyPr/>
          <a:lstStyle/>
          <a:p>
            <a:r>
              <a:rPr lang="en-US" dirty="0"/>
              <a:t>Simple Merge - Results</a:t>
            </a:r>
          </a:p>
        </p:txBody>
      </p:sp>
      <p:pic>
        <p:nvPicPr>
          <p:cNvPr id="4" name="Content Placeholder 3" descr="Graphical user interface, table, Excel&#10;&#10;Description automatically generated">
            <a:extLst>
              <a:ext uri="{FF2B5EF4-FFF2-40B4-BE49-F238E27FC236}">
                <a16:creationId xmlns:a16="http://schemas.microsoft.com/office/drawing/2014/main" id="{C0A956A4-AF0F-4ED6-8951-D42F61C511AD}"/>
              </a:ext>
            </a:extLst>
          </p:cNvPr>
          <p:cNvPicPr>
            <a:picLocks noGrp="1" noChangeAspect="1"/>
          </p:cNvPicPr>
          <p:nvPr>
            <p:ph idx="1"/>
          </p:nvPr>
        </p:nvPicPr>
        <p:blipFill>
          <a:blip r:embed="rId2"/>
          <a:stretch>
            <a:fillRect/>
          </a:stretch>
        </p:blipFill>
        <p:spPr>
          <a:xfrm>
            <a:off x="1036320" y="1104899"/>
            <a:ext cx="6347401" cy="4505179"/>
          </a:xfrm>
          <a:prstGeom prst="rect">
            <a:avLst/>
          </a:prstGeom>
        </p:spPr>
      </p:pic>
    </p:spTree>
    <p:extLst>
      <p:ext uri="{BB962C8B-B14F-4D97-AF65-F5344CB8AC3E}">
        <p14:creationId xmlns:p14="http://schemas.microsoft.com/office/powerpoint/2010/main" val="42271551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889D-5AEA-4BCE-BA2B-AF6603918DF3}"/>
              </a:ext>
            </a:extLst>
          </p:cNvPr>
          <p:cNvSpPr>
            <a:spLocks noGrp="1"/>
          </p:cNvSpPr>
          <p:nvPr>
            <p:ph type="title"/>
          </p:nvPr>
        </p:nvSpPr>
        <p:spPr/>
        <p:txBody>
          <a:bodyPr>
            <a:normAutofit/>
          </a:bodyPr>
          <a:lstStyle/>
          <a:p>
            <a:r>
              <a:rPr lang="en-US" sz="3200" dirty="0"/>
              <a:t>Simple Merge: Results</a:t>
            </a:r>
          </a:p>
        </p:txBody>
      </p:sp>
      <p:graphicFrame>
        <p:nvGraphicFramePr>
          <p:cNvPr id="4" name="Table 3">
            <a:extLst>
              <a:ext uri="{FF2B5EF4-FFF2-40B4-BE49-F238E27FC236}">
                <a16:creationId xmlns:a16="http://schemas.microsoft.com/office/drawing/2014/main" id="{605A14E1-0750-431B-8FA5-59AA1059DCBF}"/>
              </a:ext>
            </a:extLst>
          </p:cNvPr>
          <p:cNvGraphicFramePr>
            <a:graphicFrameLocks noGrp="1"/>
          </p:cNvGraphicFramePr>
          <p:nvPr/>
        </p:nvGraphicFramePr>
        <p:xfrm>
          <a:off x="2706603" y="1219200"/>
          <a:ext cx="5951619" cy="1185704"/>
        </p:xfrm>
        <a:graphic>
          <a:graphicData uri="http://schemas.openxmlformats.org/drawingml/2006/table">
            <a:tbl>
              <a:tblPr/>
              <a:tblGrid>
                <a:gridCol w="959193">
                  <a:extLst>
                    <a:ext uri="{9D8B030D-6E8A-4147-A177-3AD203B41FA5}">
                      <a16:colId xmlns:a16="http://schemas.microsoft.com/office/drawing/2014/main" val="318969445"/>
                    </a:ext>
                  </a:extLst>
                </a:gridCol>
                <a:gridCol w="554714">
                  <a:extLst>
                    <a:ext uri="{9D8B030D-6E8A-4147-A177-3AD203B41FA5}">
                      <a16:colId xmlns:a16="http://schemas.microsoft.com/office/drawing/2014/main" val="3726281250"/>
                    </a:ext>
                  </a:extLst>
                </a:gridCol>
                <a:gridCol w="554714">
                  <a:extLst>
                    <a:ext uri="{9D8B030D-6E8A-4147-A177-3AD203B41FA5}">
                      <a16:colId xmlns:a16="http://schemas.microsoft.com/office/drawing/2014/main" val="2382558875"/>
                    </a:ext>
                  </a:extLst>
                </a:gridCol>
                <a:gridCol w="554714">
                  <a:extLst>
                    <a:ext uri="{9D8B030D-6E8A-4147-A177-3AD203B41FA5}">
                      <a16:colId xmlns:a16="http://schemas.microsoft.com/office/drawing/2014/main" val="2990588423"/>
                    </a:ext>
                  </a:extLst>
                </a:gridCol>
                <a:gridCol w="554714">
                  <a:extLst>
                    <a:ext uri="{9D8B030D-6E8A-4147-A177-3AD203B41FA5}">
                      <a16:colId xmlns:a16="http://schemas.microsoft.com/office/drawing/2014/main" val="1099033535"/>
                    </a:ext>
                  </a:extLst>
                </a:gridCol>
                <a:gridCol w="554714">
                  <a:extLst>
                    <a:ext uri="{9D8B030D-6E8A-4147-A177-3AD203B41FA5}">
                      <a16:colId xmlns:a16="http://schemas.microsoft.com/office/drawing/2014/main" val="3857152283"/>
                    </a:ext>
                  </a:extLst>
                </a:gridCol>
                <a:gridCol w="554714">
                  <a:extLst>
                    <a:ext uri="{9D8B030D-6E8A-4147-A177-3AD203B41FA5}">
                      <a16:colId xmlns:a16="http://schemas.microsoft.com/office/drawing/2014/main" val="1346960451"/>
                    </a:ext>
                  </a:extLst>
                </a:gridCol>
                <a:gridCol w="554714">
                  <a:extLst>
                    <a:ext uri="{9D8B030D-6E8A-4147-A177-3AD203B41FA5}">
                      <a16:colId xmlns:a16="http://schemas.microsoft.com/office/drawing/2014/main" val="4139184875"/>
                    </a:ext>
                  </a:extLst>
                </a:gridCol>
                <a:gridCol w="554714">
                  <a:extLst>
                    <a:ext uri="{9D8B030D-6E8A-4147-A177-3AD203B41FA5}">
                      <a16:colId xmlns:a16="http://schemas.microsoft.com/office/drawing/2014/main" val="3252970559"/>
                    </a:ext>
                  </a:extLst>
                </a:gridCol>
                <a:gridCol w="554714">
                  <a:extLst>
                    <a:ext uri="{9D8B030D-6E8A-4147-A177-3AD203B41FA5}">
                      <a16:colId xmlns:a16="http://schemas.microsoft.com/office/drawing/2014/main" val="887102117"/>
                    </a:ext>
                  </a:extLst>
                </a:gridCol>
              </a:tblGrid>
              <a:tr h="172708">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4">
                  <a:txBody>
                    <a:bodyPr/>
                    <a:lstStyle/>
                    <a:p>
                      <a:pPr algn="ctr" fontAlgn="ctr"/>
                      <a:r>
                        <a:rPr lang="en-US" sz="1000" b="0" i="0" u="none" strike="noStrike">
                          <a:solidFill>
                            <a:srgbClr val="000000"/>
                          </a:solidFill>
                          <a:effectLst/>
                          <a:latin typeface="+mn-lt"/>
                        </a:rPr>
                        <a:t>Observed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000" b="0" i="0" u="none" strike="noStrike">
                          <a:solidFill>
                            <a:srgbClr val="000000"/>
                          </a:solidFill>
                          <a:effectLst/>
                          <a:latin typeface="+mn-lt"/>
                        </a:rPr>
                        <a:t>HCM6 Capacity (pcphpl)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ctr"/>
                      <a:r>
                        <a:rPr lang="en-US" sz="1000" b="0" i="0" u="none" strike="noStrike">
                          <a:solidFill>
                            <a:srgbClr val="000000"/>
                          </a:solidFill>
                          <a:effectLst/>
                          <a:latin typeface="+mn-lt"/>
                        </a:rPr>
                        <a:t>NCHRP 07-26 Results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0001773"/>
                  </a:ext>
                </a:extLst>
              </a:tr>
              <a:tr h="838628">
                <a:tc>
                  <a:txBody>
                    <a:bodyPr/>
                    <a:lstStyle/>
                    <a:p>
                      <a:pPr algn="ctr" fontAlgn="ctr"/>
                      <a:r>
                        <a:rPr lang="en-US" sz="1000" b="0" i="0" u="none" strike="noStrike">
                          <a:solidFill>
                            <a:srgbClr val="000000"/>
                          </a:solidFill>
                          <a:effectLst/>
                          <a:latin typeface="+mn-lt"/>
                        </a:rPr>
                        <a:t>Analysis Hour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PB Avg. Speed (mph)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PB Avg. Vol (</a:t>
                      </a:r>
                      <a:r>
                        <a:rPr lang="en-US" sz="1000" b="0" i="0" u="none" strike="noStrike" dirty="0" err="1">
                          <a:solidFill>
                            <a:srgbClr val="000000"/>
                          </a:solidFill>
                          <a:effectLst/>
                          <a:latin typeface="+mn-lt"/>
                        </a:rPr>
                        <a:t>pcphpl</a:t>
                      </a:r>
                      <a:r>
                        <a:rPr lang="en-US" sz="1000" b="0" i="0" u="none" strike="noStrike" dirty="0">
                          <a:solidFill>
                            <a:srgbClr val="000000"/>
                          </a:solidFill>
                          <a:effectLst/>
                          <a:latin typeface="+mn-lt"/>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FFS (mph)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Capacity (pcphpl)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mn-lt"/>
                        </a:rPr>
                        <a:t>Capacity (pcphpl)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v/c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Space Mean Speed (mph)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Density (pc/mi/ln)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492835"/>
                  </a:ext>
                </a:extLst>
              </a:tr>
              <a:tr h="174368">
                <a:tc>
                  <a:txBody>
                    <a:bodyPr/>
                    <a:lstStyle/>
                    <a:p>
                      <a:pPr algn="ctr" fontAlgn="ctr"/>
                      <a:r>
                        <a:rPr lang="en-US" sz="1000" b="0" i="0" u="none" strike="noStrike" dirty="0">
                          <a:solidFill>
                            <a:srgbClr val="000000"/>
                          </a:solidFill>
                          <a:effectLst/>
                          <a:latin typeface="+mn-lt"/>
                        </a:rPr>
                        <a:t>6:00-7:00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59.8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1,501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1,831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1,955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0.845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61.7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26.8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6231752"/>
                  </a:ext>
                </a:extLst>
              </a:tr>
            </a:tbl>
          </a:graphicData>
        </a:graphic>
      </p:graphicFrame>
      <p:pic>
        <p:nvPicPr>
          <p:cNvPr id="5" name="Picture 4" descr="Chart, scatter chart&#10;&#10;Description automatically generated">
            <a:hlinkClick r:id="rId2" action="ppaction://hlinkfile"/>
            <a:extLst>
              <a:ext uri="{FF2B5EF4-FFF2-40B4-BE49-F238E27FC236}">
                <a16:creationId xmlns:a16="http://schemas.microsoft.com/office/drawing/2014/main" id="{6AB368A3-DF3B-4984-9323-3573DBE87458}"/>
              </a:ext>
            </a:extLst>
          </p:cNvPr>
          <p:cNvPicPr>
            <a:picLocks noChangeAspect="1"/>
          </p:cNvPicPr>
          <p:nvPr/>
        </p:nvPicPr>
        <p:blipFill>
          <a:blip r:embed="rId3"/>
          <a:stretch>
            <a:fillRect/>
          </a:stretch>
        </p:blipFill>
        <p:spPr>
          <a:xfrm>
            <a:off x="0" y="923521"/>
            <a:ext cx="2577235" cy="4791479"/>
          </a:xfrm>
          <a:prstGeom prst="rect">
            <a:avLst/>
          </a:prstGeom>
        </p:spPr>
      </p:pic>
      <p:sp>
        <p:nvSpPr>
          <p:cNvPr id="10" name="TextBox 9">
            <a:extLst>
              <a:ext uri="{FF2B5EF4-FFF2-40B4-BE49-F238E27FC236}">
                <a16:creationId xmlns:a16="http://schemas.microsoft.com/office/drawing/2014/main" id="{D8193507-843A-48A0-8DFC-6294847773BB}"/>
              </a:ext>
            </a:extLst>
          </p:cNvPr>
          <p:cNvSpPr txBox="1"/>
          <p:nvPr/>
        </p:nvSpPr>
        <p:spPr>
          <a:xfrm>
            <a:off x="2706603" y="2412811"/>
            <a:ext cx="2819400" cy="215444"/>
          </a:xfrm>
          <a:prstGeom prst="rect">
            <a:avLst/>
          </a:prstGeom>
          <a:noFill/>
        </p:spPr>
        <p:txBody>
          <a:bodyPr wrap="square" rtlCol="0">
            <a:spAutoFit/>
          </a:bodyPr>
          <a:lstStyle/>
          <a:p>
            <a:r>
              <a:rPr lang="en-US" sz="800" dirty="0"/>
              <a:t>PB = pre-breakdown</a:t>
            </a:r>
          </a:p>
        </p:txBody>
      </p:sp>
      <p:pic>
        <p:nvPicPr>
          <p:cNvPr id="7" name="Picture 6">
            <a:extLst>
              <a:ext uri="{FF2B5EF4-FFF2-40B4-BE49-F238E27FC236}">
                <a16:creationId xmlns:a16="http://schemas.microsoft.com/office/drawing/2014/main" id="{E01A80BD-78E3-49BD-83E8-90F45092CA73}"/>
              </a:ext>
            </a:extLst>
          </p:cNvPr>
          <p:cNvPicPr>
            <a:picLocks noChangeAspect="1"/>
          </p:cNvPicPr>
          <p:nvPr/>
        </p:nvPicPr>
        <p:blipFill>
          <a:blip r:embed="rId4"/>
          <a:stretch>
            <a:fillRect/>
          </a:stretch>
        </p:blipFill>
        <p:spPr>
          <a:xfrm>
            <a:off x="5648325" y="191386"/>
            <a:ext cx="3314921" cy="737139"/>
          </a:xfrm>
          <a:prstGeom prst="rect">
            <a:avLst/>
          </a:prstGeom>
        </p:spPr>
      </p:pic>
      <p:pic>
        <p:nvPicPr>
          <p:cNvPr id="8" name="Picture 7" descr="Graphical user interface, table, Excel&#10;&#10;Description automatically generated">
            <a:extLst>
              <a:ext uri="{FF2B5EF4-FFF2-40B4-BE49-F238E27FC236}">
                <a16:creationId xmlns:a16="http://schemas.microsoft.com/office/drawing/2014/main" id="{5DBE4D41-4C6E-4371-A5A6-4367CD31127C}"/>
              </a:ext>
            </a:extLst>
          </p:cNvPr>
          <p:cNvPicPr>
            <a:picLocks noChangeAspect="1"/>
          </p:cNvPicPr>
          <p:nvPr/>
        </p:nvPicPr>
        <p:blipFill rotWithShape="1">
          <a:blip r:embed="rId5"/>
          <a:srcRect l="53602" t="51999" r="591" b="2882"/>
          <a:stretch/>
        </p:blipFill>
        <p:spPr>
          <a:xfrm>
            <a:off x="2850080" y="2743200"/>
            <a:ext cx="4068880" cy="2844624"/>
          </a:xfrm>
          <a:prstGeom prst="rect">
            <a:avLst/>
          </a:prstGeom>
        </p:spPr>
      </p:pic>
    </p:spTree>
    <p:extLst>
      <p:ext uri="{BB962C8B-B14F-4D97-AF65-F5344CB8AC3E}">
        <p14:creationId xmlns:p14="http://schemas.microsoft.com/office/powerpoint/2010/main" val="20629891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3635F1-A51E-417C-9375-3D1A5657EC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54811" y="4060118"/>
            <a:ext cx="4331914" cy="1591240"/>
          </a:xfrm>
          <a:prstGeom prst="rect">
            <a:avLst/>
          </a:prstGeom>
        </p:spPr>
      </p:pic>
      <p:pic>
        <p:nvPicPr>
          <p:cNvPr id="10" name="Picture 9">
            <a:extLst>
              <a:ext uri="{FF2B5EF4-FFF2-40B4-BE49-F238E27FC236}">
                <a16:creationId xmlns:a16="http://schemas.microsoft.com/office/drawing/2014/main" id="{7865F036-2BC8-4D26-BF71-435DE4D032BE}"/>
              </a:ext>
            </a:extLst>
          </p:cNvPr>
          <p:cNvPicPr/>
          <p:nvPr/>
        </p:nvPicPr>
        <p:blipFill rotWithShape="1">
          <a:blip r:embed="rId3">
            <a:extLst>
              <a:ext uri="{28A0092B-C50C-407E-A947-70E740481C1C}">
                <a14:useLocalDpi xmlns:a14="http://schemas.microsoft.com/office/drawing/2010/main" val="0"/>
              </a:ext>
            </a:extLst>
          </a:blip>
          <a:srcRect t="3657" b="25680"/>
          <a:stretch/>
        </p:blipFill>
        <p:spPr>
          <a:xfrm>
            <a:off x="297427" y="3720208"/>
            <a:ext cx="3207946" cy="1931150"/>
          </a:xfrm>
          <a:prstGeom prst="rect">
            <a:avLst/>
          </a:prstGeom>
        </p:spPr>
      </p:pic>
      <p:sp>
        <p:nvSpPr>
          <p:cNvPr id="2" name="Title 1">
            <a:extLst>
              <a:ext uri="{FF2B5EF4-FFF2-40B4-BE49-F238E27FC236}">
                <a16:creationId xmlns:a16="http://schemas.microsoft.com/office/drawing/2014/main" id="{D38BB534-A546-45C8-B181-2AD49F90085A}"/>
              </a:ext>
            </a:extLst>
          </p:cNvPr>
          <p:cNvSpPr>
            <a:spLocks noGrp="1"/>
          </p:cNvSpPr>
          <p:nvPr>
            <p:ph type="title"/>
          </p:nvPr>
        </p:nvSpPr>
        <p:spPr/>
        <p:txBody>
          <a:bodyPr>
            <a:normAutofit/>
          </a:bodyPr>
          <a:lstStyle/>
          <a:p>
            <a:r>
              <a:rPr lang="en-US" sz="3200" dirty="0"/>
              <a:t>Simple Diverge Site</a:t>
            </a:r>
          </a:p>
        </p:txBody>
      </p:sp>
      <p:sp>
        <p:nvSpPr>
          <p:cNvPr id="7" name="Text Box 20">
            <a:extLst>
              <a:ext uri="{FF2B5EF4-FFF2-40B4-BE49-F238E27FC236}">
                <a16:creationId xmlns:a16="http://schemas.microsoft.com/office/drawing/2014/main" id="{87D43891-E1AB-487D-9EE0-3EEBC0EB388D}"/>
              </a:ext>
            </a:extLst>
          </p:cNvPr>
          <p:cNvSpPr txBox="1"/>
          <p:nvPr/>
        </p:nvSpPr>
        <p:spPr>
          <a:xfrm>
            <a:off x="297427" y="5432283"/>
            <a:ext cx="1244600" cy="2286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l">
              <a:lnSpc>
                <a:spcPts val="1600"/>
              </a:lnSpc>
              <a:spcBef>
                <a:spcPts val="0"/>
              </a:spcBef>
              <a:spcAft>
                <a:spcPts val="0"/>
              </a:spcAft>
            </a:pPr>
            <a:r>
              <a:rPr lang="en-US" sz="800" b="1"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rPr>
              <a:t>Map Data ©2020 Google</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 Box 20">
            <a:extLst>
              <a:ext uri="{FF2B5EF4-FFF2-40B4-BE49-F238E27FC236}">
                <a16:creationId xmlns:a16="http://schemas.microsoft.com/office/drawing/2014/main" id="{E9F66DD0-EA01-408B-B92F-162A555826E3}"/>
              </a:ext>
            </a:extLst>
          </p:cNvPr>
          <p:cNvSpPr txBox="1"/>
          <p:nvPr/>
        </p:nvSpPr>
        <p:spPr>
          <a:xfrm>
            <a:off x="3758277" y="5428364"/>
            <a:ext cx="1244600" cy="2286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l">
              <a:lnSpc>
                <a:spcPts val="1600"/>
              </a:lnSpc>
              <a:spcBef>
                <a:spcPts val="0"/>
              </a:spcBef>
              <a:spcAft>
                <a:spcPts val="0"/>
              </a:spcAft>
            </a:pPr>
            <a:r>
              <a:rPr lang="en-US" sz="800" b="1"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rPr>
              <a:t>Map Data ©2020 Google</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4E03ED76-7471-4070-935C-E8D35167A633}"/>
              </a:ext>
            </a:extLst>
          </p:cNvPr>
          <p:cNvGraphicFramePr>
            <a:graphicFrameLocks noGrp="1"/>
          </p:cNvGraphicFramePr>
          <p:nvPr/>
        </p:nvGraphicFramePr>
        <p:xfrm>
          <a:off x="297427" y="952500"/>
          <a:ext cx="7789298" cy="2591442"/>
        </p:xfrm>
        <a:graphic>
          <a:graphicData uri="http://schemas.openxmlformats.org/drawingml/2006/table">
            <a:tbl>
              <a:tblPr firstRow="1" firstCol="1" bandRow="1"/>
              <a:tblGrid>
                <a:gridCol w="3967868">
                  <a:extLst>
                    <a:ext uri="{9D8B030D-6E8A-4147-A177-3AD203B41FA5}">
                      <a16:colId xmlns:a16="http://schemas.microsoft.com/office/drawing/2014/main" val="2439190717"/>
                    </a:ext>
                  </a:extLst>
                </a:gridCol>
                <a:gridCol w="3821430">
                  <a:extLst>
                    <a:ext uri="{9D8B030D-6E8A-4147-A177-3AD203B41FA5}">
                      <a16:colId xmlns:a16="http://schemas.microsoft.com/office/drawing/2014/main" val="408331532"/>
                    </a:ext>
                  </a:extLst>
                </a:gridCol>
              </a:tblGrid>
              <a:tr h="166742">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Segment Type: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Simple Diverge</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LC</a:t>
                      </a:r>
                      <a:r>
                        <a:rPr lang="en-US" sz="1000" baseline="-25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RR</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20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544882"/>
                  </a:ext>
                </a:extLst>
              </a:tr>
              <a:tr h="166742">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Coordinates: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43.169556, -87.915500</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1000" baseline="-25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WL</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682674"/>
                  </a:ext>
                </a:extLst>
              </a:tr>
              <a:tr h="166742">
                <a:tc>
                  <a:txBody>
                    <a:bodyPr/>
                    <a:lstStyle/>
                    <a:p>
                      <a:pPr marL="0" marR="0" algn="l">
                        <a:lnSpc>
                          <a:spcPts val="16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State: </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000" baseline="-25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1000" baseline="-25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649609"/>
                  </a:ext>
                </a:extLst>
              </a:tr>
              <a:tr h="166742">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City: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Fox Point</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AADT (mainline):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97,395</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4063985"/>
                  </a:ext>
                </a:extLst>
              </a:tr>
              <a:tr h="166742">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Area Type: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Non-rural</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Posted Speed Limit: 55</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mph</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944542"/>
                  </a:ext>
                </a:extLst>
              </a:tr>
              <a:tr h="166742">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Route Name: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I-43</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Truck Percentage: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7.68%</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757419"/>
                  </a:ext>
                </a:extLst>
              </a:tr>
              <a:tr h="166742">
                <a:tc>
                  <a:txBody>
                    <a:bodyPr/>
                    <a:lstStyle/>
                    <a:p>
                      <a:pPr marL="0" marR="0" algn="l">
                        <a:lnSpc>
                          <a:spcPts val="16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Data Source: </a:t>
                      </a: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WIDOT</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Grade/Terrain Type: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-0.34%/</a:t>
                      </a: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Level</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7718409"/>
                  </a:ext>
                </a:extLst>
              </a:tr>
              <a:tr h="166742">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Detector #: </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Interchange Type: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Full-Clover Leaf</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386547"/>
                  </a:ext>
                </a:extLst>
              </a:tr>
              <a:tr h="166742">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Direction: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Northbound</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Date: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06/01/2019 - 10/31/2019</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632307"/>
                  </a:ext>
                </a:extLst>
              </a:tr>
              <a:tr h="166742">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Number of Mainline Lanes: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Sample Size: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14,376 observations</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656690"/>
                  </a:ext>
                </a:extLst>
              </a:tr>
              <a:tr h="166742">
                <a:tc>
                  <a:txBody>
                    <a:bodyPr/>
                    <a:lstStyle/>
                    <a:p>
                      <a:pPr marL="0" marR="0" algn="l">
                        <a:lnSpc>
                          <a:spcPts val="16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Number of On-Ramp/ Off-Ramp Lanes: </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 / 1</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Breakdowns: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2682"/>
                  </a:ext>
                </a:extLst>
              </a:tr>
              <a:tr h="166742">
                <a:tc>
                  <a:txBody>
                    <a:bodyPr/>
                    <a:lstStyle/>
                    <a:p>
                      <a:pPr marL="0" marR="0" algn="l">
                        <a:lnSpc>
                          <a:spcPts val="16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Acceleration/ Deceleration Lane Length: </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 / 294 feet</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Weibull Distribution Alpha: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8,672</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6195043"/>
                  </a:ext>
                </a:extLst>
              </a:tr>
              <a:tr h="166742">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LC</a:t>
                      </a:r>
                      <a:r>
                        <a:rPr lang="en-US" sz="1000" baseline="-25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RF</a:t>
                      </a: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Weibull Distribution Beta: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7051890"/>
                  </a:ext>
                </a:extLst>
              </a:tr>
              <a:tr h="166742">
                <a:tc>
                  <a:txBody>
                    <a:bodyPr/>
                    <a:lstStyle/>
                    <a:p>
                      <a:pPr marL="0" marR="0" algn="l">
                        <a:lnSpc>
                          <a:spcPts val="1600"/>
                        </a:lnSpc>
                        <a:spcBef>
                          <a:spcPts val="0"/>
                        </a:spcBef>
                        <a:spcAft>
                          <a:spcPts val="0"/>
                        </a:spcAft>
                      </a:pP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LC</a:t>
                      </a:r>
                      <a:r>
                        <a:rPr lang="en-US" sz="1000" baseline="-25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FR</a:t>
                      </a:r>
                      <a:r>
                        <a:rPr lang="en-US" sz="10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115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0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Free flow speed: </a:t>
                      </a:r>
                      <a:r>
                        <a:rPr lang="en-US" sz="10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52.95 mph</a:t>
                      </a:r>
                      <a:endParaRPr lang="en-US" sz="115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5324"/>
                  </a:ext>
                </a:extLst>
              </a:tr>
            </a:tbl>
          </a:graphicData>
        </a:graphic>
      </p:graphicFrame>
      <p:pic>
        <p:nvPicPr>
          <p:cNvPr id="3" name="Picture 2">
            <a:extLst>
              <a:ext uri="{FF2B5EF4-FFF2-40B4-BE49-F238E27FC236}">
                <a16:creationId xmlns:a16="http://schemas.microsoft.com/office/drawing/2014/main" id="{91DEBEDF-7E36-4081-A4E7-843DCAFC18CF}"/>
              </a:ext>
            </a:extLst>
          </p:cNvPr>
          <p:cNvPicPr>
            <a:picLocks noChangeAspect="1"/>
          </p:cNvPicPr>
          <p:nvPr/>
        </p:nvPicPr>
        <p:blipFill>
          <a:blip r:embed="rId4"/>
          <a:stretch>
            <a:fillRect/>
          </a:stretch>
        </p:blipFill>
        <p:spPr>
          <a:xfrm>
            <a:off x="6254681" y="63642"/>
            <a:ext cx="2803973" cy="883252"/>
          </a:xfrm>
          <a:prstGeom prst="rect">
            <a:avLst/>
          </a:prstGeom>
        </p:spPr>
      </p:pic>
    </p:spTree>
    <p:extLst>
      <p:ext uri="{BB962C8B-B14F-4D97-AF65-F5344CB8AC3E}">
        <p14:creationId xmlns:p14="http://schemas.microsoft.com/office/powerpoint/2010/main" val="1706748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0701-8535-420E-98E4-291009F199EE}"/>
              </a:ext>
            </a:extLst>
          </p:cNvPr>
          <p:cNvSpPr>
            <a:spLocks noGrp="1"/>
          </p:cNvSpPr>
          <p:nvPr>
            <p:ph type="title"/>
          </p:nvPr>
        </p:nvSpPr>
        <p:spPr/>
        <p:txBody>
          <a:bodyPr>
            <a:normAutofit/>
          </a:bodyPr>
          <a:lstStyle/>
          <a:p>
            <a:r>
              <a:rPr lang="en-US" sz="3200" dirty="0"/>
              <a:t>Simple Diverge: Sensor Data</a:t>
            </a:r>
          </a:p>
        </p:txBody>
      </p:sp>
      <p:pic>
        <p:nvPicPr>
          <p:cNvPr id="8" name="Picture 7" descr="Chart, scatter chart&#10;&#10;Description automatically generated">
            <a:extLst>
              <a:ext uri="{FF2B5EF4-FFF2-40B4-BE49-F238E27FC236}">
                <a16:creationId xmlns:a16="http://schemas.microsoft.com/office/drawing/2014/main" id="{401688A3-5B2A-42C9-B4BB-CA6D4CEA3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09" y="1057272"/>
            <a:ext cx="7470420" cy="4309858"/>
          </a:xfrm>
          <a:prstGeom prst="rect">
            <a:avLst/>
          </a:prstGeom>
        </p:spPr>
      </p:pic>
      <p:pic>
        <p:nvPicPr>
          <p:cNvPr id="7" name="Picture 6">
            <a:extLst>
              <a:ext uri="{FF2B5EF4-FFF2-40B4-BE49-F238E27FC236}">
                <a16:creationId xmlns:a16="http://schemas.microsoft.com/office/drawing/2014/main" id="{71047E64-2A9B-4D86-B75D-1767138C9403}"/>
              </a:ext>
            </a:extLst>
          </p:cNvPr>
          <p:cNvPicPr>
            <a:picLocks noChangeAspect="1"/>
          </p:cNvPicPr>
          <p:nvPr/>
        </p:nvPicPr>
        <p:blipFill>
          <a:blip r:embed="rId3"/>
          <a:stretch>
            <a:fillRect/>
          </a:stretch>
        </p:blipFill>
        <p:spPr>
          <a:xfrm>
            <a:off x="6254681" y="63642"/>
            <a:ext cx="2803973" cy="883252"/>
          </a:xfrm>
          <a:prstGeom prst="rect">
            <a:avLst/>
          </a:prstGeom>
        </p:spPr>
      </p:pic>
    </p:spTree>
    <p:extLst>
      <p:ext uri="{BB962C8B-B14F-4D97-AF65-F5344CB8AC3E}">
        <p14:creationId xmlns:p14="http://schemas.microsoft.com/office/powerpoint/2010/main" val="21462156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0701-8535-420E-98E4-291009F199EE}"/>
              </a:ext>
            </a:extLst>
          </p:cNvPr>
          <p:cNvSpPr>
            <a:spLocks noGrp="1"/>
          </p:cNvSpPr>
          <p:nvPr>
            <p:ph type="title"/>
          </p:nvPr>
        </p:nvSpPr>
        <p:spPr/>
        <p:txBody>
          <a:bodyPr>
            <a:normAutofit/>
          </a:bodyPr>
          <a:lstStyle/>
          <a:p>
            <a:r>
              <a:rPr lang="en-US" sz="3200" dirty="0"/>
              <a:t>Simple Diverge: Analysis</a:t>
            </a:r>
          </a:p>
        </p:txBody>
      </p:sp>
      <p:pic>
        <p:nvPicPr>
          <p:cNvPr id="8" name="Picture 7" descr="Chart, scatter chart&#10;&#10;Description automatically generated">
            <a:extLst>
              <a:ext uri="{FF2B5EF4-FFF2-40B4-BE49-F238E27FC236}">
                <a16:creationId xmlns:a16="http://schemas.microsoft.com/office/drawing/2014/main" id="{401688A3-5B2A-42C9-B4BB-CA6D4CEA3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09" y="1057272"/>
            <a:ext cx="3657600" cy="2110154"/>
          </a:xfrm>
          <a:prstGeom prst="rect">
            <a:avLst/>
          </a:prstGeom>
        </p:spPr>
      </p:pic>
      <p:pic>
        <p:nvPicPr>
          <p:cNvPr id="9" name="Picture 8" descr="Chart, line chart&#10;&#10;Description automatically generated">
            <a:extLst>
              <a:ext uri="{FF2B5EF4-FFF2-40B4-BE49-F238E27FC236}">
                <a16:creationId xmlns:a16="http://schemas.microsoft.com/office/drawing/2014/main" id="{F9C7C59E-536C-4E17-B6EE-EF8F68E90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006" y="1057272"/>
            <a:ext cx="3657600" cy="2149386"/>
          </a:xfrm>
          <a:prstGeom prst="rect">
            <a:avLst/>
          </a:prstGeom>
        </p:spPr>
      </p:pic>
      <p:pic>
        <p:nvPicPr>
          <p:cNvPr id="10" name="Picture 9" descr="Chart, line chart&#10;&#10;Description automatically generated">
            <a:extLst>
              <a:ext uri="{FF2B5EF4-FFF2-40B4-BE49-F238E27FC236}">
                <a16:creationId xmlns:a16="http://schemas.microsoft.com/office/drawing/2014/main" id="{F046EC8B-3DAD-4864-80DB-8C9F2166C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09" y="3528560"/>
            <a:ext cx="3657600" cy="1995054"/>
          </a:xfrm>
          <a:prstGeom prst="rect">
            <a:avLst/>
          </a:prstGeom>
        </p:spPr>
      </p:pic>
      <p:pic>
        <p:nvPicPr>
          <p:cNvPr id="11" name="Picture 10" descr="Chart, line chart&#10;&#10;Description automatically generated">
            <a:extLst>
              <a:ext uri="{FF2B5EF4-FFF2-40B4-BE49-F238E27FC236}">
                <a16:creationId xmlns:a16="http://schemas.microsoft.com/office/drawing/2014/main" id="{99E87BD2-4057-4B8D-9B03-718D54C2FC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006" y="3528560"/>
            <a:ext cx="3657600" cy="1995054"/>
          </a:xfrm>
          <a:prstGeom prst="rect">
            <a:avLst/>
          </a:prstGeom>
        </p:spPr>
      </p:pic>
      <p:pic>
        <p:nvPicPr>
          <p:cNvPr id="7" name="Picture 6">
            <a:extLst>
              <a:ext uri="{FF2B5EF4-FFF2-40B4-BE49-F238E27FC236}">
                <a16:creationId xmlns:a16="http://schemas.microsoft.com/office/drawing/2014/main" id="{71047E64-2A9B-4D86-B75D-1767138C9403}"/>
              </a:ext>
            </a:extLst>
          </p:cNvPr>
          <p:cNvPicPr>
            <a:picLocks noChangeAspect="1"/>
          </p:cNvPicPr>
          <p:nvPr/>
        </p:nvPicPr>
        <p:blipFill>
          <a:blip r:embed="rId6"/>
          <a:stretch>
            <a:fillRect/>
          </a:stretch>
        </p:blipFill>
        <p:spPr>
          <a:xfrm>
            <a:off x="6254681" y="63642"/>
            <a:ext cx="2803973" cy="883252"/>
          </a:xfrm>
          <a:prstGeom prst="rect">
            <a:avLst/>
          </a:prstGeom>
        </p:spPr>
      </p:pic>
    </p:spTree>
    <p:extLst>
      <p:ext uri="{BB962C8B-B14F-4D97-AF65-F5344CB8AC3E}">
        <p14:creationId xmlns:p14="http://schemas.microsoft.com/office/powerpoint/2010/main" val="4079087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00B4-D939-451A-89AD-A902CD1540E9}"/>
              </a:ext>
            </a:extLst>
          </p:cNvPr>
          <p:cNvSpPr>
            <a:spLocks noGrp="1"/>
          </p:cNvSpPr>
          <p:nvPr>
            <p:ph type="title"/>
          </p:nvPr>
        </p:nvSpPr>
        <p:spPr/>
        <p:txBody>
          <a:bodyPr/>
          <a:lstStyle/>
          <a:p>
            <a:r>
              <a:rPr lang="en-US" dirty="0"/>
              <a:t>On your own – Diverge Example</a:t>
            </a:r>
          </a:p>
        </p:txBody>
      </p:sp>
      <p:sp>
        <p:nvSpPr>
          <p:cNvPr id="3" name="Content Placeholder 2">
            <a:extLst>
              <a:ext uri="{FF2B5EF4-FFF2-40B4-BE49-F238E27FC236}">
                <a16:creationId xmlns:a16="http://schemas.microsoft.com/office/drawing/2014/main" id="{E802007F-56CF-4A60-AA32-AE7B69F56680}"/>
              </a:ext>
            </a:extLst>
          </p:cNvPr>
          <p:cNvSpPr>
            <a:spLocks noGrp="1"/>
          </p:cNvSpPr>
          <p:nvPr>
            <p:ph idx="1"/>
          </p:nvPr>
        </p:nvSpPr>
        <p:spPr/>
        <p:txBody>
          <a:bodyPr>
            <a:normAutofit/>
          </a:bodyPr>
          <a:lstStyle/>
          <a:p>
            <a:r>
              <a:rPr lang="en-US" sz="2400" dirty="0"/>
              <a:t>Mainline Flow = 3,347 </a:t>
            </a:r>
            <a:r>
              <a:rPr lang="en-US" sz="2400" dirty="0" err="1"/>
              <a:t>vph</a:t>
            </a:r>
            <a:endParaRPr lang="en-US" sz="2400" dirty="0"/>
          </a:p>
          <a:p>
            <a:r>
              <a:rPr lang="en-US" sz="2400" dirty="0"/>
              <a:t>Off-Ramp Flow = 743 </a:t>
            </a:r>
            <a:r>
              <a:rPr lang="en-US" sz="2400" dirty="0" err="1"/>
              <a:t>vph</a:t>
            </a:r>
            <a:endParaRPr lang="en-US" sz="2400" dirty="0"/>
          </a:p>
          <a:p>
            <a:r>
              <a:rPr lang="en-US" sz="2400" dirty="0"/>
              <a:t>Free-Flow Speed = 52.95 mi/h</a:t>
            </a:r>
          </a:p>
          <a:p>
            <a:r>
              <a:rPr lang="en-US" sz="2400" dirty="0"/>
              <a:t>Ramp FFS = 35 mi/h</a:t>
            </a:r>
          </a:p>
          <a:p>
            <a:r>
              <a:rPr lang="en-US" sz="2400" dirty="0"/>
              <a:t>7.68% Heavy Vehicles (PCE=2)</a:t>
            </a:r>
          </a:p>
          <a:p>
            <a:r>
              <a:rPr lang="en-US" sz="2400" dirty="0"/>
              <a:t>Geometry as shown below</a:t>
            </a:r>
          </a:p>
        </p:txBody>
      </p:sp>
      <p:pic>
        <p:nvPicPr>
          <p:cNvPr id="5" name="Picture 4">
            <a:extLst>
              <a:ext uri="{FF2B5EF4-FFF2-40B4-BE49-F238E27FC236}">
                <a16:creationId xmlns:a16="http://schemas.microsoft.com/office/drawing/2014/main" id="{DD420326-16BA-429C-8A29-D92BD9B65990}"/>
              </a:ext>
            </a:extLst>
          </p:cNvPr>
          <p:cNvPicPr>
            <a:picLocks noChangeAspect="1"/>
          </p:cNvPicPr>
          <p:nvPr/>
        </p:nvPicPr>
        <p:blipFill>
          <a:blip r:embed="rId2"/>
          <a:stretch>
            <a:fillRect/>
          </a:stretch>
        </p:blipFill>
        <p:spPr>
          <a:xfrm>
            <a:off x="554921" y="3980322"/>
            <a:ext cx="4563483" cy="1437498"/>
          </a:xfrm>
          <a:prstGeom prst="rect">
            <a:avLst/>
          </a:prstGeom>
        </p:spPr>
      </p:pic>
    </p:spTree>
    <p:extLst>
      <p:ext uri="{BB962C8B-B14F-4D97-AF65-F5344CB8AC3E}">
        <p14:creationId xmlns:p14="http://schemas.microsoft.com/office/powerpoint/2010/main" val="62468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Capacity: Field Measurement</a:t>
            </a:r>
          </a:p>
        </p:txBody>
      </p:sp>
      <p:sp>
        <p:nvSpPr>
          <p:cNvPr id="3" name="Content Placeholder 2"/>
          <p:cNvSpPr>
            <a:spLocks noGrp="1"/>
          </p:cNvSpPr>
          <p:nvPr>
            <p:ph idx="1"/>
          </p:nvPr>
        </p:nvSpPr>
        <p:spPr>
          <a:xfrm>
            <a:off x="202019" y="1104634"/>
            <a:ext cx="5486400" cy="3977729"/>
          </a:xfrm>
        </p:spPr>
        <p:txBody>
          <a:bodyPr/>
          <a:lstStyle/>
          <a:p>
            <a:r>
              <a:rPr lang="en-US" dirty="0"/>
              <a:t>Freeway segment capacity is the maximum 15-min flow rate that produces an </a:t>
            </a:r>
            <a:r>
              <a:rPr lang="en-US" dirty="0">
                <a:solidFill>
                  <a:srgbClr val="FF0000"/>
                </a:solidFill>
              </a:rPr>
              <a:t>acceptable (λ%) rate of breakdown</a:t>
            </a:r>
          </a:p>
          <a:p>
            <a:r>
              <a:rPr lang="en-US" dirty="0"/>
              <a:t>HCM recommends a default 15% acceptable rate of breakdown</a:t>
            </a:r>
          </a:p>
        </p:txBody>
      </p:sp>
    </p:spTree>
    <p:extLst>
      <p:ext uri="{BB962C8B-B14F-4D97-AF65-F5344CB8AC3E}">
        <p14:creationId xmlns:p14="http://schemas.microsoft.com/office/powerpoint/2010/main" val="32963332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6C98-8D5B-40C3-8883-E087263A7FB6}"/>
              </a:ext>
            </a:extLst>
          </p:cNvPr>
          <p:cNvSpPr>
            <a:spLocks noGrp="1"/>
          </p:cNvSpPr>
          <p:nvPr>
            <p:ph type="title"/>
          </p:nvPr>
        </p:nvSpPr>
        <p:spPr/>
        <p:txBody>
          <a:bodyPr/>
          <a:lstStyle/>
          <a:p>
            <a:r>
              <a:rPr lang="en-US" dirty="0"/>
              <a:t>Simple Diverge - Results</a:t>
            </a:r>
          </a:p>
        </p:txBody>
      </p:sp>
      <p:pic>
        <p:nvPicPr>
          <p:cNvPr id="7" name="Content Placeholder 6" descr="Graphical user interface, application, table&#10;&#10;Description automatically generated">
            <a:extLst>
              <a:ext uri="{FF2B5EF4-FFF2-40B4-BE49-F238E27FC236}">
                <a16:creationId xmlns:a16="http://schemas.microsoft.com/office/drawing/2014/main" id="{983EBD84-55A4-4218-83FC-FFFBB37EB094}"/>
              </a:ext>
            </a:extLst>
          </p:cNvPr>
          <p:cNvPicPr>
            <a:picLocks noGrp="1" noChangeAspect="1"/>
          </p:cNvPicPr>
          <p:nvPr>
            <p:ph idx="1"/>
          </p:nvPr>
        </p:nvPicPr>
        <p:blipFill>
          <a:blip r:embed="rId2"/>
          <a:stretch>
            <a:fillRect/>
          </a:stretch>
        </p:blipFill>
        <p:spPr>
          <a:xfrm>
            <a:off x="1163107" y="1104900"/>
            <a:ext cx="6216552" cy="4418714"/>
          </a:xfrm>
        </p:spPr>
      </p:pic>
    </p:spTree>
    <p:extLst>
      <p:ext uri="{BB962C8B-B14F-4D97-AF65-F5344CB8AC3E}">
        <p14:creationId xmlns:p14="http://schemas.microsoft.com/office/powerpoint/2010/main" val="34293073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889D-5AEA-4BCE-BA2B-AF6603918DF3}"/>
              </a:ext>
            </a:extLst>
          </p:cNvPr>
          <p:cNvSpPr>
            <a:spLocks noGrp="1"/>
          </p:cNvSpPr>
          <p:nvPr>
            <p:ph type="title"/>
          </p:nvPr>
        </p:nvSpPr>
        <p:spPr/>
        <p:txBody>
          <a:bodyPr>
            <a:normAutofit/>
          </a:bodyPr>
          <a:lstStyle/>
          <a:p>
            <a:r>
              <a:rPr lang="en-US" sz="3200" dirty="0"/>
              <a:t>Simple Diverge: Results</a:t>
            </a:r>
          </a:p>
        </p:txBody>
      </p:sp>
      <p:pic>
        <p:nvPicPr>
          <p:cNvPr id="7" name="Picture 6" descr="Chart, line chart&#10;&#10;Description automatically generated">
            <a:hlinkClick r:id="rId2" action="ppaction://hlinkfile"/>
            <a:extLst>
              <a:ext uri="{FF2B5EF4-FFF2-40B4-BE49-F238E27FC236}">
                <a16:creationId xmlns:a16="http://schemas.microsoft.com/office/drawing/2014/main" id="{014900CB-DAAB-4875-898D-1366480BCFB1}"/>
              </a:ext>
            </a:extLst>
          </p:cNvPr>
          <p:cNvPicPr>
            <a:picLocks noChangeAspect="1"/>
          </p:cNvPicPr>
          <p:nvPr/>
        </p:nvPicPr>
        <p:blipFill>
          <a:blip r:embed="rId3"/>
          <a:stretch>
            <a:fillRect/>
          </a:stretch>
        </p:blipFill>
        <p:spPr>
          <a:xfrm>
            <a:off x="0" y="1104900"/>
            <a:ext cx="2559857" cy="4210050"/>
          </a:xfrm>
          <a:prstGeom prst="rect">
            <a:avLst/>
          </a:prstGeom>
        </p:spPr>
      </p:pic>
      <p:graphicFrame>
        <p:nvGraphicFramePr>
          <p:cNvPr id="9" name="Table 8">
            <a:extLst>
              <a:ext uri="{FF2B5EF4-FFF2-40B4-BE49-F238E27FC236}">
                <a16:creationId xmlns:a16="http://schemas.microsoft.com/office/drawing/2014/main" id="{52F978C0-D20A-452F-8054-EB1E6B88DEC8}"/>
              </a:ext>
            </a:extLst>
          </p:cNvPr>
          <p:cNvGraphicFramePr>
            <a:graphicFrameLocks noGrp="1"/>
          </p:cNvGraphicFramePr>
          <p:nvPr/>
        </p:nvGraphicFramePr>
        <p:xfrm>
          <a:off x="2603499" y="1104901"/>
          <a:ext cx="6092824" cy="1425457"/>
        </p:xfrm>
        <a:graphic>
          <a:graphicData uri="http://schemas.openxmlformats.org/drawingml/2006/table">
            <a:tbl>
              <a:tblPr/>
              <a:tblGrid>
                <a:gridCol w="981949">
                  <a:extLst>
                    <a:ext uri="{9D8B030D-6E8A-4147-A177-3AD203B41FA5}">
                      <a16:colId xmlns:a16="http://schemas.microsoft.com/office/drawing/2014/main" val="1865697569"/>
                    </a:ext>
                  </a:extLst>
                </a:gridCol>
                <a:gridCol w="567875">
                  <a:extLst>
                    <a:ext uri="{9D8B030D-6E8A-4147-A177-3AD203B41FA5}">
                      <a16:colId xmlns:a16="http://schemas.microsoft.com/office/drawing/2014/main" val="1807919848"/>
                    </a:ext>
                  </a:extLst>
                </a:gridCol>
                <a:gridCol w="567875">
                  <a:extLst>
                    <a:ext uri="{9D8B030D-6E8A-4147-A177-3AD203B41FA5}">
                      <a16:colId xmlns:a16="http://schemas.microsoft.com/office/drawing/2014/main" val="1254776998"/>
                    </a:ext>
                  </a:extLst>
                </a:gridCol>
                <a:gridCol w="567875">
                  <a:extLst>
                    <a:ext uri="{9D8B030D-6E8A-4147-A177-3AD203B41FA5}">
                      <a16:colId xmlns:a16="http://schemas.microsoft.com/office/drawing/2014/main" val="563079333"/>
                    </a:ext>
                  </a:extLst>
                </a:gridCol>
                <a:gridCol w="567875">
                  <a:extLst>
                    <a:ext uri="{9D8B030D-6E8A-4147-A177-3AD203B41FA5}">
                      <a16:colId xmlns:a16="http://schemas.microsoft.com/office/drawing/2014/main" val="350987035"/>
                    </a:ext>
                  </a:extLst>
                </a:gridCol>
                <a:gridCol w="567875">
                  <a:extLst>
                    <a:ext uri="{9D8B030D-6E8A-4147-A177-3AD203B41FA5}">
                      <a16:colId xmlns:a16="http://schemas.microsoft.com/office/drawing/2014/main" val="2720258204"/>
                    </a:ext>
                  </a:extLst>
                </a:gridCol>
                <a:gridCol w="567875">
                  <a:extLst>
                    <a:ext uri="{9D8B030D-6E8A-4147-A177-3AD203B41FA5}">
                      <a16:colId xmlns:a16="http://schemas.microsoft.com/office/drawing/2014/main" val="3092174584"/>
                    </a:ext>
                  </a:extLst>
                </a:gridCol>
                <a:gridCol w="567875">
                  <a:extLst>
                    <a:ext uri="{9D8B030D-6E8A-4147-A177-3AD203B41FA5}">
                      <a16:colId xmlns:a16="http://schemas.microsoft.com/office/drawing/2014/main" val="3030875248"/>
                    </a:ext>
                  </a:extLst>
                </a:gridCol>
                <a:gridCol w="567875">
                  <a:extLst>
                    <a:ext uri="{9D8B030D-6E8A-4147-A177-3AD203B41FA5}">
                      <a16:colId xmlns:a16="http://schemas.microsoft.com/office/drawing/2014/main" val="1170137403"/>
                    </a:ext>
                  </a:extLst>
                </a:gridCol>
                <a:gridCol w="567875">
                  <a:extLst>
                    <a:ext uri="{9D8B030D-6E8A-4147-A177-3AD203B41FA5}">
                      <a16:colId xmlns:a16="http://schemas.microsoft.com/office/drawing/2014/main" val="2091150740"/>
                    </a:ext>
                  </a:extLst>
                </a:gridCol>
              </a:tblGrid>
              <a:tr h="210720">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4">
                  <a:txBody>
                    <a:bodyPr/>
                    <a:lstStyle/>
                    <a:p>
                      <a:pPr algn="ctr" fontAlgn="ctr"/>
                      <a:r>
                        <a:rPr lang="en-US" sz="1000" b="0" i="0" u="none" strike="noStrike">
                          <a:solidFill>
                            <a:srgbClr val="000000"/>
                          </a:solidFill>
                          <a:effectLst/>
                          <a:latin typeface="+mn-lt"/>
                        </a:rPr>
                        <a:t>Observed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000" b="0" i="0" u="none" strike="noStrike">
                          <a:solidFill>
                            <a:srgbClr val="000000"/>
                          </a:solidFill>
                          <a:effectLst/>
                          <a:latin typeface="+mn-lt"/>
                        </a:rPr>
                        <a:t>HCM6 Capacity (pcphpl)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ctr"/>
                      <a:r>
                        <a:rPr lang="en-US" sz="1000" b="0" i="0" u="none" strike="noStrike">
                          <a:solidFill>
                            <a:srgbClr val="000000"/>
                          </a:solidFill>
                          <a:effectLst/>
                          <a:latin typeface="+mn-lt"/>
                        </a:rPr>
                        <a:t>NCHRP 07-26 Results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8611399"/>
                  </a:ext>
                </a:extLst>
              </a:tr>
              <a:tr h="1004017">
                <a:tc>
                  <a:txBody>
                    <a:bodyPr/>
                    <a:lstStyle/>
                    <a:p>
                      <a:pPr algn="ctr" fontAlgn="ctr"/>
                      <a:r>
                        <a:rPr lang="en-US" sz="1000" b="0" i="0" u="none" strike="noStrike" dirty="0">
                          <a:solidFill>
                            <a:srgbClr val="000000"/>
                          </a:solidFill>
                          <a:effectLst/>
                          <a:latin typeface="+mn-lt"/>
                        </a:rPr>
                        <a:t>Analysis Hour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PB Avg. Speed (mph)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PB Avg. Vol (</a:t>
                      </a:r>
                      <a:r>
                        <a:rPr lang="en-US" sz="1000" b="0" i="0" u="none" strike="noStrike" dirty="0" err="1">
                          <a:solidFill>
                            <a:srgbClr val="000000"/>
                          </a:solidFill>
                          <a:effectLst/>
                          <a:latin typeface="+mn-lt"/>
                        </a:rPr>
                        <a:t>pcphpl</a:t>
                      </a:r>
                      <a:r>
                        <a:rPr lang="en-US" sz="1000" b="0" i="0" u="none" strike="noStrike" dirty="0">
                          <a:solidFill>
                            <a:srgbClr val="000000"/>
                          </a:solidFill>
                          <a:effectLst/>
                          <a:latin typeface="+mn-lt"/>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FFS (mph)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Capacity (pcphpl)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mn-lt"/>
                        </a:rPr>
                        <a:t>Capacity (pcphpl)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v/c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Space Mean Speed (mph)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Density (pc/mi/ln)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296072"/>
                  </a:ext>
                </a:extLst>
              </a:tr>
              <a:tr h="210720">
                <a:tc>
                  <a:txBody>
                    <a:bodyPr/>
                    <a:lstStyle/>
                    <a:p>
                      <a:pPr algn="ctr" fontAlgn="ctr"/>
                      <a:r>
                        <a:rPr lang="en-US" sz="1000" b="0" i="0" u="none" strike="noStrike" dirty="0">
                          <a:solidFill>
                            <a:srgbClr val="000000"/>
                          </a:solidFill>
                          <a:effectLst/>
                          <a:latin typeface="+mn-lt"/>
                        </a:rPr>
                        <a:t>15:00-16:00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44.6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1,674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1,953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2,230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1,909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0.944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39.2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5157508"/>
                  </a:ext>
                </a:extLst>
              </a:tr>
            </a:tbl>
          </a:graphicData>
        </a:graphic>
      </p:graphicFrame>
      <p:sp>
        <p:nvSpPr>
          <p:cNvPr id="3" name="TextBox 2">
            <a:extLst>
              <a:ext uri="{FF2B5EF4-FFF2-40B4-BE49-F238E27FC236}">
                <a16:creationId xmlns:a16="http://schemas.microsoft.com/office/drawing/2014/main" id="{45AF3B1A-9FD9-4AB7-9453-6261EDCF22BF}"/>
              </a:ext>
            </a:extLst>
          </p:cNvPr>
          <p:cNvSpPr txBox="1"/>
          <p:nvPr/>
        </p:nvSpPr>
        <p:spPr>
          <a:xfrm>
            <a:off x="2559857" y="2498092"/>
            <a:ext cx="2819400" cy="215444"/>
          </a:xfrm>
          <a:prstGeom prst="rect">
            <a:avLst/>
          </a:prstGeom>
          <a:noFill/>
        </p:spPr>
        <p:txBody>
          <a:bodyPr wrap="square" rtlCol="0">
            <a:spAutoFit/>
          </a:bodyPr>
          <a:lstStyle/>
          <a:p>
            <a:r>
              <a:rPr lang="en-US" sz="800" dirty="0"/>
              <a:t>PB = pre-breakdown</a:t>
            </a:r>
          </a:p>
        </p:txBody>
      </p:sp>
      <p:pic>
        <p:nvPicPr>
          <p:cNvPr id="10" name="Picture 9">
            <a:extLst>
              <a:ext uri="{FF2B5EF4-FFF2-40B4-BE49-F238E27FC236}">
                <a16:creationId xmlns:a16="http://schemas.microsoft.com/office/drawing/2014/main" id="{B99C8427-1A49-4AC7-BBE2-D5B73A1E0A67}"/>
              </a:ext>
            </a:extLst>
          </p:cNvPr>
          <p:cNvPicPr>
            <a:picLocks noChangeAspect="1"/>
          </p:cNvPicPr>
          <p:nvPr/>
        </p:nvPicPr>
        <p:blipFill>
          <a:blip r:embed="rId4"/>
          <a:stretch>
            <a:fillRect/>
          </a:stretch>
        </p:blipFill>
        <p:spPr>
          <a:xfrm>
            <a:off x="6254681" y="63642"/>
            <a:ext cx="2803973" cy="883252"/>
          </a:xfrm>
          <a:prstGeom prst="rect">
            <a:avLst/>
          </a:prstGeom>
        </p:spPr>
      </p:pic>
      <p:pic>
        <p:nvPicPr>
          <p:cNvPr id="5" name="Picture 4" descr="Graphical user interface, application, table&#10;&#10;Description automatically generated">
            <a:extLst>
              <a:ext uri="{FF2B5EF4-FFF2-40B4-BE49-F238E27FC236}">
                <a16:creationId xmlns:a16="http://schemas.microsoft.com/office/drawing/2014/main" id="{9CC65DF3-BF5B-4735-AB50-3E182F4909E3}"/>
              </a:ext>
            </a:extLst>
          </p:cNvPr>
          <p:cNvPicPr>
            <a:picLocks noChangeAspect="1"/>
          </p:cNvPicPr>
          <p:nvPr/>
        </p:nvPicPr>
        <p:blipFill rotWithShape="1">
          <a:blip r:embed="rId5"/>
          <a:srcRect l="50000" t="50933" b="3349"/>
          <a:stretch/>
        </p:blipFill>
        <p:spPr>
          <a:xfrm>
            <a:off x="2979419" y="2857500"/>
            <a:ext cx="4020129" cy="2612774"/>
          </a:xfrm>
          <a:prstGeom prst="rect">
            <a:avLst/>
          </a:prstGeom>
        </p:spPr>
      </p:pic>
    </p:spTree>
    <p:extLst>
      <p:ext uri="{BB962C8B-B14F-4D97-AF65-F5344CB8AC3E}">
        <p14:creationId xmlns:p14="http://schemas.microsoft.com/office/powerpoint/2010/main" val="32282234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DFFB9-D553-46F2-80A2-07C9F9D1F96B}"/>
              </a:ext>
            </a:extLst>
          </p:cNvPr>
          <p:cNvPicPr>
            <a:picLocks noChangeAspect="1"/>
          </p:cNvPicPr>
          <p:nvPr/>
        </p:nvPicPr>
        <p:blipFill rotWithShape="1">
          <a:blip r:embed="rId2"/>
          <a:srcRect t="8510"/>
          <a:stretch/>
        </p:blipFill>
        <p:spPr>
          <a:xfrm>
            <a:off x="793584" y="123216"/>
            <a:ext cx="7593449" cy="5228617"/>
          </a:xfrm>
          <a:prstGeom prst="rect">
            <a:avLst/>
          </a:prstGeom>
        </p:spPr>
      </p:pic>
      <p:sp>
        <p:nvSpPr>
          <p:cNvPr id="33" name="Rectangle 32"/>
          <p:cNvSpPr/>
          <p:nvPr/>
        </p:nvSpPr>
        <p:spPr>
          <a:xfrm>
            <a:off x="0" y="0"/>
            <a:ext cx="9144000" cy="848104"/>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34" name="Straight Connector 33"/>
          <p:cNvCxnSpPr/>
          <p:nvPr/>
        </p:nvCxnSpPr>
        <p:spPr>
          <a:xfrm>
            <a:off x="0" y="7074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833792" y="3829005"/>
            <a:ext cx="7772400" cy="1225021"/>
          </a:xfrm>
          <a:prstGeom prst="rect">
            <a:avLst/>
          </a:prstGeom>
        </p:spPr>
        <p:txBody>
          <a:bodyPr anchor="b">
            <a:noAutofit/>
          </a:bodyPr>
          <a:lstStyle>
            <a:lvl1pPr algn="l" defTabSz="914400" rtl="0" eaLnBrk="1" latinLnBrk="0" hangingPunct="1">
              <a:spcBef>
                <a:spcPct val="0"/>
              </a:spcBef>
              <a:buNone/>
              <a:defRPr sz="4400" b="1" kern="1200" cap="all" baseline="0">
                <a:solidFill>
                  <a:schemeClr val="bg2"/>
                </a:solidFill>
                <a:effectLst>
                  <a:outerShdw blurRad="38100" dist="38100" dir="2700000" algn="tl">
                    <a:srgbClr val="000000">
                      <a:alpha val="43137"/>
                    </a:srgbClr>
                  </a:outerShdw>
                </a:effectLst>
                <a:latin typeface="Arial Black" panose="020B0A04020102020204" pitchFamily="34" charset="0"/>
                <a:ea typeface="+mj-ea"/>
                <a:cs typeface="+mj-cs"/>
              </a:defRPr>
            </a:lvl1pPr>
          </a:lstStyle>
          <a:p>
            <a:pPr>
              <a:lnSpc>
                <a:spcPts val="4400"/>
              </a:lnSpc>
            </a:pPr>
            <a:r>
              <a:rPr lang="en-US" dirty="0"/>
              <a:t>Current HCM Weaving Method</a:t>
            </a:r>
          </a:p>
        </p:txBody>
      </p:sp>
      <p:sp>
        <p:nvSpPr>
          <p:cNvPr id="38" name="Rectangle 37"/>
          <p:cNvSpPr/>
          <p:nvPr/>
        </p:nvSpPr>
        <p:spPr>
          <a:xfrm>
            <a:off x="0" y="4866896"/>
            <a:ext cx="9144000" cy="848104"/>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9" name="Freeform 20"/>
          <p:cNvSpPr>
            <a:spLocks/>
          </p:cNvSpPr>
          <p:nvPr/>
        </p:nvSpPr>
        <p:spPr bwMode="auto">
          <a:xfrm>
            <a:off x="5188624" y="5073799"/>
            <a:ext cx="3974671" cy="673100"/>
          </a:xfrm>
          <a:custGeom>
            <a:avLst/>
            <a:gdLst>
              <a:gd name="T0" fmla="*/ 3562 w 3562"/>
              <a:gd name="T1" fmla="*/ 424 h 424"/>
              <a:gd name="T2" fmla="*/ 3562 w 3562"/>
              <a:gd name="T3" fmla="*/ 0 h 424"/>
              <a:gd name="T4" fmla="*/ 178 w 3562"/>
              <a:gd name="T5" fmla="*/ 0 h 424"/>
              <a:gd name="T6" fmla="*/ 0 w 3562"/>
              <a:gd name="T7" fmla="*/ 424 h 424"/>
              <a:gd name="T8" fmla="*/ 3562 w 3562"/>
              <a:gd name="T9" fmla="*/ 424 h 424"/>
              <a:gd name="connsiteX0" fmla="*/ 10000 w 10162"/>
              <a:gd name="connsiteY0" fmla="*/ 10000 h 11358"/>
              <a:gd name="connsiteX1" fmla="*/ 10000 w 10162"/>
              <a:gd name="connsiteY1" fmla="*/ 0 h 11358"/>
              <a:gd name="connsiteX2" fmla="*/ 500 w 10162"/>
              <a:gd name="connsiteY2" fmla="*/ 0 h 11358"/>
              <a:gd name="connsiteX3" fmla="*/ 0 w 10162"/>
              <a:gd name="connsiteY3" fmla="*/ 10000 h 11358"/>
              <a:gd name="connsiteX4" fmla="*/ 10162 w 10162"/>
              <a:gd name="connsiteY4" fmla="*/ 11358 h 11358"/>
              <a:gd name="connsiteX0" fmla="*/ 10000 w 10000"/>
              <a:gd name="connsiteY0" fmla="*/ 10000 h 10000"/>
              <a:gd name="connsiteX1" fmla="*/ 10000 w 10000"/>
              <a:gd name="connsiteY1" fmla="*/ 0 h 10000"/>
              <a:gd name="connsiteX2" fmla="*/ 500 w 10000"/>
              <a:gd name="connsiteY2" fmla="*/ 0 h 10000"/>
              <a:gd name="connsiteX3" fmla="*/ 0 w 10000"/>
              <a:gd name="connsiteY3" fmla="*/ 10000 h 10000"/>
              <a:gd name="connsiteX0" fmla="*/ 10000 w 10000"/>
              <a:gd name="connsiteY0" fmla="*/ 0 h 10000"/>
              <a:gd name="connsiteX1" fmla="*/ 500 w 10000"/>
              <a:gd name="connsiteY1" fmla="*/ 0 h 10000"/>
              <a:gd name="connsiteX2" fmla="*/ 0 w 10000"/>
              <a:gd name="connsiteY2" fmla="*/ 10000 h 10000"/>
              <a:gd name="connsiteX0" fmla="*/ 7029 w 7029"/>
              <a:gd name="connsiteY0" fmla="*/ 0 h 10000"/>
              <a:gd name="connsiteX1" fmla="*/ 500 w 7029"/>
              <a:gd name="connsiteY1" fmla="*/ 0 h 10000"/>
              <a:gd name="connsiteX2" fmla="*/ 0 w 7029"/>
              <a:gd name="connsiteY2" fmla="*/ 10000 h 10000"/>
            </a:gdLst>
            <a:ahLst/>
            <a:cxnLst>
              <a:cxn ang="0">
                <a:pos x="connsiteX0" y="connsiteY0"/>
              </a:cxn>
              <a:cxn ang="0">
                <a:pos x="connsiteX1" y="connsiteY1"/>
              </a:cxn>
              <a:cxn ang="0">
                <a:pos x="connsiteX2" y="connsiteY2"/>
              </a:cxn>
            </a:cxnLst>
            <a:rect l="l" t="t" r="r" b="b"/>
            <a:pathLst>
              <a:path w="7029" h="10000">
                <a:moveTo>
                  <a:pt x="7029" y="0"/>
                </a:moveTo>
                <a:lnTo>
                  <a:pt x="500" y="0"/>
                </a:lnTo>
                <a:cubicBezTo>
                  <a:pt x="333" y="3333"/>
                  <a:pt x="167" y="6667"/>
                  <a:pt x="0" y="10000"/>
                </a:cubicBezTo>
              </a:path>
            </a:pathLst>
          </a:custGeom>
          <a:noFill/>
          <a:ln w="12700">
            <a:solidFill>
              <a:srgbClr val="33839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B714AC85-A2E1-436D-B4E2-962B371CADF0}"/>
              </a:ext>
            </a:extLst>
          </p:cNvPr>
          <p:cNvSpPr txBox="1"/>
          <p:nvPr/>
        </p:nvSpPr>
        <p:spPr>
          <a:xfrm rot="16200000">
            <a:off x="6434230" y="2742084"/>
            <a:ext cx="4139944" cy="230832"/>
          </a:xfrm>
          <a:prstGeom prst="rect">
            <a:avLst/>
          </a:prstGeom>
          <a:noFill/>
        </p:spPr>
        <p:txBody>
          <a:bodyPr wrap="square" rtlCol="0">
            <a:spAutoFit/>
          </a:bodyPr>
          <a:lstStyle/>
          <a:p>
            <a:r>
              <a:rPr lang="en-US" sz="900" dirty="0"/>
              <a:t>Source: http://www.crosscountryroads.com/</a:t>
            </a:r>
          </a:p>
        </p:txBody>
      </p:sp>
    </p:spTree>
    <p:extLst>
      <p:ext uri="{BB962C8B-B14F-4D97-AF65-F5344CB8AC3E}">
        <p14:creationId xmlns:p14="http://schemas.microsoft.com/office/powerpoint/2010/main" val="17835214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Purpose &amp; Contents</a:t>
            </a:r>
          </a:p>
        </p:txBody>
      </p:sp>
      <p:sp>
        <p:nvSpPr>
          <p:cNvPr id="3" name="Content Placeholder 2"/>
          <p:cNvSpPr>
            <a:spLocks noGrp="1"/>
          </p:cNvSpPr>
          <p:nvPr>
            <p:ph idx="1"/>
          </p:nvPr>
        </p:nvSpPr>
        <p:spPr>
          <a:xfrm>
            <a:off x="202019" y="1104634"/>
            <a:ext cx="5486400" cy="3977729"/>
          </a:xfrm>
        </p:spPr>
        <p:txBody>
          <a:bodyPr>
            <a:normAutofit/>
          </a:bodyPr>
          <a:lstStyle/>
          <a:p>
            <a:r>
              <a:rPr lang="en-US" dirty="0"/>
              <a:t>Provide a high-level overview of the current HCM weaving method and its issues</a:t>
            </a:r>
          </a:p>
          <a:p>
            <a:pPr lvl="1"/>
            <a:r>
              <a:rPr lang="en-US" dirty="0"/>
              <a:t>Data collection &amp; model development</a:t>
            </a:r>
          </a:p>
          <a:p>
            <a:pPr lvl="1"/>
            <a:r>
              <a:rPr lang="en-US" dirty="0"/>
              <a:t>Methodological steps</a:t>
            </a:r>
          </a:p>
          <a:p>
            <a:pPr lvl="1"/>
            <a:r>
              <a:rPr lang="en-US" dirty="0"/>
              <a:t>Special cases</a:t>
            </a:r>
          </a:p>
          <a:p>
            <a:pPr lvl="1"/>
            <a:r>
              <a:rPr lang="en-US" dirty="0"/>
              <a:t>Issues with the method</a:t>
            </a:r>
          </a:p>
        </p:txBody>
      </p:sp>
    </p:spTree>
    <p:extLst>
      <p:ext uri="{BB962C8B-B14F-4D97-AF65-F5344CB8AC3E}">
        <p14:creationId xmlns:p14="http://schemas.microsoft.com/office/powerpoint/2010/main" val="42105390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Basis</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p:txBody>
          <a:bodyPr>
            <a:normAutofit/>
          </a:bodyPr>
          <a:lstStyle/>
          <a:p>
            <a:r>
              <a:rPr lang="en-US" dirty="0"/>
              <a:t>Developed by NCHRP Project 03-75 (2008)</a:t>
            </a:r>
          </a:p>
          <a:p>
            <a:r>
              <a:rPr lang="en-US" dirty="0"/>
              <a:t>14 sites in 6 states</a:t>
            </a:r>
          </a:p>
          <a:p>
            <a:pPr lvl="1"/>
            <a:r>
              <a:rPr lang="en-US" dirty="0"/>
              <a:t>3 ramp weaves, 11 major weaves</a:t>
            </a:r>
          </a:p>
          <a:p>
            <a:pPr lvl="1"/>
            <a:r>
              <a:rPr lang="en-US" dirty="0"/>
              <a:t>Primarily video observations from fixed-wing aircraft</a:t>
            </a:r>
          </a:p>
          <a:p>
            <a:pPr lvl="1"/>
            <a:r>
              <a:rPr lang="en-US" dirty="0"/>
              <a:t>52 data points (15-min observations)</a:t>
            </a:r>
          </a:p>
        </p:txBody>
      </p:sp>
    </p:spTree>
    <p:extLst>
      <p:ext uri="{BB962C8B-B14F-4D97-AF65-F5344CB8AC3E}">
        <p14:creationId xmlns:p14="http://schemas.microsoft.com/office/powerpoint/2010/main" val="38230444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Methodological</a:t>
            </a:r>
            <a:br>
              <a:rPr lang="en-US" dirty="0"/>
            </a:br>
            <a:r>
              <a:rPr lang="en-US" dirty="0"/>
              <a:t>Steps</a:t>
            </a:r>
          </a:p>
        </p:txBody>
      </p:sp>
      <p:pic>
        <p:nvPicPr>
          <p:cNvPr id="36" name="Picture 35">
            <a:extLst>
              <a:ext uri="{FF2B5EF4-FFF2-40B4-BE49-F238E27FC236}">
                <a16:creationId xmlns:a16="http://schemas.microsoft.com/office/drawing/2014/main" id="{47309826-C037-437E-9950-F63D36B213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6395" y="79057"/>
            <a:ext cx="3839899" cy="5617341"/>
          </a:xfrm>
          <a:prstGeom prst="rect">
            <a:avLst/>
          </a:prstGeom>
          <a:noFill/>
        </p:spPr>
      </p:pic>
    </p:spTree>
    <p:extLst>
      <p:ext uri="{BB962C8B-B14F-4D97-AF65-F5344CB8AC3E}">
        <p14:creationId xmlns:p14="http://schemas.microsoft.com/office/powerpoint/2010/main" val="3094247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HCM 6 Weaving Segment Capacity (1)</a:t>
            </a:r>
          </a:p>
        </p:txBody>
      </p:sp>
      <p:sp>
        <p:nvSpPr>
          <p:cNvPr id="3" name="Content Placeholder 2"/>
          <p:cNvSpPr>
            <a:spLocks noGrp="1"/>
          </p:cNvSpPr>
          <p:nvPr>
            <p:ph idx="1"/>
          </p:nvPr>
        </p:nvSpPr>
        <p:spPr>
          <a:xfrm>
            <a:off x="202018" y="1104634"/>
            <a:ext cx="7844701" cy="3977729"/>
          </a:xfrm>
        </p:spPr>
        <p:txBody>
          <a:bodyPr>
            <a:normAutofit/>
          </a:bodyPr>
          <a:lstStyle/>
          <a:p>
            <a:r>
              <a:rPr lang="en-US" dirty="0"/>
              <a:t>Capacity controlled by density (&gt;43 pc/mi/ln)</a:t>
            </a:r>
          </a:p>
          <a:p>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6F61E1C-B9AA-49BF-A8D3-6F0A11BAA09D}"/>
                  </a:ext>
                </a:extLst>
              </p:cNvPr>
              <p:cNvSpPr txBox="1"/>
              <p:nvPr/>
            </p:nvSpPr>
            <p:spPr>
              <a:xfrm>
                <a:off x="537210" y="2842038"/>
                <a:ext cx="668083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𝐼𝑊𝐿</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𝐼𝐹𝐿</m:t>
                          </m:r>
                        </m:sub>
                      </m:sSub>
                      <m:r>
                        <a:rPr lang="en-US" i="0">
                          <a:latin typeface="Cambria Math" panose="02040503050406030204" pitchFamily="18" charset="0"/>
                        </a:rPr>
                        <m:t>−</m:t>
                      </m:r>
                      <m:d>
                        <m:dPr>
                          <m:begChr m:val="["/>
                          <m:endChr m:val="]"/>
                          <m:ctrlPr>
                            <a:rPr lang="en-US" i="1">
                              <a:solidFill>
                                <a:srgbClr val="836967"/>
                              </a:solidFill>
                              <a:latin typeface="Cambria Math" panose="02040503050406030204" pitchFamily="18" charset="0"/>
                            </a:rPr>
                          </m:ctrlPr>
                        </m:dPr>
                        <m:e>
                          <m:r>
                            <a:rPr lang="en-US" i="0">
                              <a:latin typeface="Cambria Math" panose="02040503050406030204" pitchFamily="18" charset="0"/>
                            </a:rPr>
                            <m:t>438.2</m:t>
                          </m:r>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r>
                                    <a:rPr lang="en-US" i="0">
                                      <a:latin typeface="Cambria Math" panose="02040503050406030204" pitchFamily="18" charset="0"/>
                                    </a:rPr>
                                    <m:t>1+</m:t>
                                  </m:r>
                                  <m:r>
                                    <a:rPr lang="en-US" i="1">
                                      <a:latin typeface="Cambria Math" panose="02040503050406030204" pitchFamily="18" charset="0"/>
                                    </a:rPr>
                                    <m:t>𝑉𝑅</m:t>
                                  </m:r>
                                </m:e>
                              </m:d>
                            </m:e>
                            <m:sup>
                              <m:r>
                                <a:rPr lang="en-US" i="0">
                                  <a:latin typeface="Cambria Math" panose="02040503050406030204" pitchFamily="18" charset="0"/>
                                </a:rPr>
                                <m:t>1.6</m:t>
                              </m:r>
                            </m:sup>
                          </m:sSup>
                        </m:e>
                      </m:d>
                      <m:r>
                        <a:rPr lang="en-US" i="0">
                          <a:latin typeface="Cambria Math" panose="02040503050406030204" pitchFamily="18" charset="0"/>
                        </a:rPr>
                        <m:t>+</m:t>
                      </m:r>
                      <m:d>
                        <m:dPr>
                          <m:ctrlPr>
                            <a:rPr lang="en-US" i="1">
                              <a:solidFill>
                                <a:srgbClr val="836967"/>
                              </a:solidFill>
                              <a:latin typeface="Cambria Math" panose="02040503050406030204" pitchFamily="18" charset="0"/>
                            </a:rPr>
                          </m:ctrlPr>
                        </m:dPr>
                        <m:e>
                          <m:r>
                            <a:rPr lang="en-US" i="0">
                              <a:latin typeface="Cambria Math" panose="02040503050406030204" pitchFamily="18" charset="0"/>
                            </a:rPr>
                            <m:t>0.0765</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𝑆</m:t>
                              </m:r>
                            </m:sub>
                          </m:sSub>
                        </m:e>
                      </m:d>
                      <m:r>
                        <a:rPr lang="en-US" i="0">
                          <a:latin typeface="Cambria Math" panose="02040503050406030204" pitchFamily="18" charset="0"/>
                        </a:rPr>
                        <m:t>+</m:t>
                      </m:r>
                      <m:d>
                        <m:dPr>
                          <m:ctrlPr>
                            <a:rPr lang="en-US" i="1">
                              <a:solidFill>
                                <a:srgbClr val="836967"/>
                              </a:solidFill>
                              <a:latin typeface="Cambria Math" panose="02040503050406030204" pitchFamily="18" charset="0"/>
                            </a:rPr>
                          </m:ctrlPr>
                        </m:dPr>
                        <m:e>
                          <m:r>
                            <a:rPr lang="en-US" i="0">
                              <a:latin typeface="Cambria Math" panose="02040503050406030204" pitchFamily="18" charset="0"/>
                            </a:rPr>
                            <m:t>119.8</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𝑊𝐿</m:t>
                              </m:r>
                            </m:sub>
                          </m:sSub>
                        </m:e>
                      </m:d>
                    </m:oMath>
                  </m:oMathPara>
                </a14:m>
                <a:endParaRPr lang="en-US" dirty="0"/>
              </a:p>
            </p:txBody>
          </p:sp>
        </mc:Choice>
        <mc:Fallback xmlns="">
          <p:sp>
            <p:nvSpPr>
              <p:cNvPr id="5" name="TextBox 4">
                <a:extLst>
                  <a:ext uri="{FF2B5EF4-FFF2-40B4-BE49-F238E27FC236}">
                    <a16:creationId xmlns:a16="http://schemas.microsoft.com/office/drawing/2014/main" id="{56F61E1C-B9AA-49BF-A8D3-6F0A11BAA09D}"/>
                  </a:ext>
                </a:extLst>
              </p:cNvPr>
              <p:cNvSpPr txBox="1">
                <a:spLocks noRot="1" noChangeAspect="1" noMove="1" noResize="1" noEditPoints="1" noAdjustHandles="1" noChangeArrowheads="1" noChangeShapeType="1" noTextEdit="1"/>
              </p:cNvSpPr>
              <p:nvPr/>
            </p:nvSpPr>
            <p:spPr>
              <a:xfrm>
                <a:off x="537210" y="2842038"/>
                <a:ext cx="6680835" cy="369332"/>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AE68F6F-8CA3-4CFE-A758-BCA170DFECE8}"/>
              </a:ext>
            </a:extLst>
          </p:cNvPr>
          <p:cNvSpPr txBox="1"/>
          <p:nvPr/>
        </p:nvSpPr>
        <p:spPr>
          <a:xfrm>
            <a:off x="202019" y="1831433"/>
            <a:ext cx="1623060" cy="1077218"/>
          </a:xfrm>
          <a:prstGeom prst="rect">
            <a:avLst/>
          </a:prstGeom>
          <a:noFill/>
        </p:spPr>
        <p:txBody>
          <a:bodyPr wrap="square" rtlCol="0">
            <a:spAutoFit/>
          </a:bodyPr>
          <a:lstStyle/>
          <a:p>
            <a:pPr algn="ctr"/>
            <a:r>
              <a:rPr lang="en-US" sz="1600" dirty="0">
                <a:solidFill>
                  <a:srgbClr val="FF0000"/>
                </a:solidFill>
              </a:rPr>
              <a:t>Per-lane capacity of weaving segment</a:t>
            </a:r>
          </a:p>
        </p:txBody>
      </p:sp>
      <p:sp>
        <p:nvSpPr>
          <p:cNvPr id="7" name="TextBox 6">
            <a:extLst>
              <a:ext uri="{FF2B5EF4-FFF2-40B4-BE49-F238E27FC236}">
                <a16:creationId xmlns:a16="http://schemas.microsoft.com/office/drawing/2014/main" id="{4BFB7AFE-EEC8-4780-B330-6D4CEF7F01D7}"/>
              </a:ext>
            </a:extLst>
          </p:cNvPr>
          <p:cNvSpPr txBox="1"/>
          <p:nvPr/>
        </p:nvSpPr>
        <p:spPr>
          <a:xfrm>
            <a:off x="973544" y="3255786"/>
            <a:ext cx="1623060" cy="1077218"/>
          </a:xfrm>
          <a:prstGeom prst="rect">
            <a:avLst/>
          </a:prstGeom>
          <a:noFill/>
        </p:spPr>
        <p:txBody>
          <a:bodyPr wrap="square" rtlCol="0">
            <a:spAutoFit/>
          </a:bodyPr>
          <a:lstStyle/>
          <a:p>
            <a:pPr algn="ctr"/>
            <a:r>
              <a:rPr lang="en-US" sz="1600" dirty="0">
                <a:solidFill>
                  <a:srgbClr val="FF0000"/>
                </a:solidFill>
              </a:rPr>
              <a:t>Per-lane capacity of equivalent basic segment</a:t>
            </a:r>
          </a:p>
        </p:txBody>
      </p:sp>
      <p:sp>
        <p:nvSpPr>
          <p:cNvPr id="8" name="TextBox 7">
            <a:extLst>
              <a:ext uri="{FF2B5EF4-FFF2-40B4-BE49-F238E27FC236}">
                <a16:creationId xmlns:a16="http://schemas.microsoft.com/office/drawing/2014/main" id="{40D45EFE-4208-46B3-83F5-F0FE4AD97FEE}"/>
              </a:ext>
            </a:extLst>
          </p:cNvPr>
          <p:cNvSpPr txBox="1"/>
          <p:nvPr/>
        </p:nvSpPr>
        <p:spPr>
          <a:xfrm>
            <a:off x="2596604" y="2044233"/>
            <a:ext cx="1861096" cy="830997"/>
          </a:xfrm>
          <a:prstGeom prst="rect">
            <a:avLst/>
          </a:prstGeom>
          <a:noFill/>
        </p:spPr>
        <p:txBody>
          <a:bodyPr wrap="square" rtlCol="0">
            <a:spAutoFit/>
          </a:bodyPr>
          <a:lstStyle/>
          <a:p>
            <a:pPr algn="ctr"/>
            <a:r>
              <a:rPr lang="en-US" sz="1600" dirty="0">
                <a:solidFill>
                  <a:srgbClr val="FF0000"/>
                </a:solidFill>
              </a:rPr>
              <a:t>Volume ratio</a:t>
            </a:r>
            <a:br>
              <a:rPr lang="en-US" sz="1600" dirty="0">
                <a:solidFill>
                  <a:srgbClr val="FF0000"/>
                </a:solidFill>
              </a:rPr>
            </a:br>
            <a:r>
              <a:rPr lang="en-US" sz="1600" dirty="0">
                <a:solidFill>
                  <a:srgbClr val="FF0000"/>
                </a:solidFill>
              </a:rPr>
              <a:t>(weaving flow rate / </a:t>
            </a:r>
            <a:r>
              <a:rPr lang="en-US" sz="1600">
                <a:solidFill>
                  <a:srgbClr val="FF0000"/>
                </a:solidFill>
              </a:rPr>
              <a:t>total flow rate)</a:t>
            </a:r>
            <a:endParaRPr lang="en-US" sz="1600" dirty="0">
              <a:solidFill>
                <a:srgbClr val="FF0000"/>
              </a:solidFill>
            </a:endParaRPr>
          </a:p>
        </p:txBody>
      </p:sp>
      <p:sp>
        <p:nvSpPr>
          <p:cNvPr id="9" name="TextBox 8">
            <a:extLst>
              <a:ext uri="{FF2B5EF4-FFF2-40B4-BE49-F238E27FC236}">
                <a16:creationId xmlns:a16="http://schemas.microsoft.com/office/drawing/2014/main" id="{AD80EA43-1425-4C9D-8897-18B1B09CAD8D}"/>
              </a:ext>
            </a:extLst>
          </p:cNvPr>
          <p:cNvSpPr txBox="1"/>
          <p:nvPr/>
        </p:nvSpPr>
        <p:spPr>
          <a:xfrm>
            <a:off x="4217670" y="3255786"/>
            <a:ext cx="1805940" cy="584775"/>
          </a:xfrm>
          <a:prstGeom prst="rect">
            <a:avLst/>
          </a:prstGeom>
          <a:noFill/>
        </p:spPr>
        <p:txBody>
          <a:bodyPr wrap="square" rtlCol="0">
            <a:spAutoFit/>
          </a:bodyPr>
          <a:lstStyle/>
          <a:p>
            <a:pPr algn="ctr"/>
            <a:r>
              <a:rPr lang="en-US" sz="1600" dirty="0">
                <a:solidFill>
                  <a:srgbClr val="FF0000"/>
                </a:solidFill>
              </a:rPr>
              <a:t>Short length of</a:t>
            </a:r>
            <a:br>
              <a:rPr lang="en-US" sz="1600" dirty="0">
                <a:solidFill>
                  <a:srgbClr val="FF0000"/>
                </a:solidFill>
              </a:rPr>
            </a:br>
            <a:r>
              <a:rPr lang="en-US" sz="1600" dirty="0">
                <a:solidFill>
                  <a:srgbClr val="FF0000"/>
                </a:solidFill>
              </a:rPr>
              <a:t>weaving segment</a:t>
            </a:r>
          </a:p>
        </p:txBody>
      </p:sp>
      <p:sp>
        <p:nvSpPr>
          <p:cNvPr id="10" name="TextBox 9">
            <a:extLst>
              <a:ext uri="{FF2B5EF4-FFF2-40B4-BE49-F238E27FC236}">
                <a16:creationId xmlns:a16="http://schemas.microsoft.com/office/drawing/2014/main" id="{33C06963-0D6C-4BD7-B24C-9B8C2B358A76}"/>
              </a:ext>
            </a:extLst>
          </p:cNvPr>
          <p:cNvSpPr txBox="1"/>
          <p:nvPr/>
        </p:nvSpPr>
        <p:spPr>
          <a:xfrm>
            <a:off x="5688419" y="2167343"/>
            <a:ext cx="1805940" cy="584775"/>
          </a:xfrm>
          <a:prstGeom prst="rect">
            <a:avLst/>
          </a:prstGeom>
          <a:noFill/>
        </p:spPr>
        <p:txBody>
          <a:bodyPr wrap="square" rtlCol="0">
            <a:spAutoFit/>
          </a:bodyPr>
          <a:lstStyle/>
          <a:p>
            <a:pPr algn="ctr"/>
            <a:r>
              <a:rPr lang="en-US" sz="1600" dirty="0">
                <a:solidFill>
                  <a:srgbClr val="FF0000"/>
                </a:solidFill>
              </a:rPr>
              <a:t>Number of weaving lanes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1DADE58-D7AD-4F07-B858-B4F3F7FF5469}"/>
                  </a:ext>
                </a:extLst>
              </p:cNvPr>
              <p:cNvSpPr txBox="1"/>
              <p:nvPr/>
            </p:nvSpPr>
            <p:spPr>
              <a:xfrm>
                <a:off x="1455463" y="5267028"/>
                <a:ext cx="533781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𝑊</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𝐼𝑊𝐿</m:t>
                          </m:r>
                        </m:sub>
                      </m:sSub>
                      <m:r>
                        <a:rPr lang="en-US" i="0">
                          <a:latin typeface="Cambria Math" panose="02040503050406030204" pitchFamily="18" charset="0"/>
                        </a:rPr>
                        <m:t>×</m:t>
                      </m:r>
                      <m:r>
                        <a:rPr lang="en-US" i="1">
                          <a:latin typeface="Cambria Math" panose="02040503050406030204" pitchFamily="18" charset="0"/>
                        </a:rPr>
                        <m:t>𝑁</m:t>
                      </m:r>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𝐻𝑉</m:t>
                          </m:r>
                        </m:sub>
                      </m:sSub>
                    </m:oMath>
                  </m:oMathPara>
                </a14:m>
                <a:endParaRPr lang="en-US" dirty="0"/>
              </a:p>
            </p:txBody>
          </p:sp>
        </mc:Choice>
        <mc:Fallback xmlns="">
          <p:sp>
            <p:nvSpPr>
              <p:cNvPr id="12" name="TextBox 11">
                <a:extLst>
                  <a:ext uri="{FF2B5EF4-FFF2-40B4-BE49-F238E27FC236}">
                    <a16:creationId xmlns:a16="http://schemas.microsoft.com/office/drawing/2014/main" id="{21DADE58-D7AD-4F07-B858-B4F3F7FF5469}"/>
                  </a:ext>
                </a:extLst>
              </p:cNvPr>
              <p:cNvSpPr txBox="1">
                <a:spLocks noRot="1" noChangeAspect="1" noMove="1" noResize="1" noEditPoints="1" noAdjustHandles="1" noChangeArrowheads="1" noChangeShapeType="1" noTextEdit="1"/>
              </p:cNvSpPr>
              <p:nvPr/>
            </p:nvSpPr>
            <p:spPr>
              <a:xfrm>
                <a:off x="1455463" y="5267028"/>
                <a:ext cx="5337810" cy="369332"/>
              </a:xfrm>
              <a:prstGeom prst="rect">
                <a:avLst/>
              </a:prstGeom>
              <a:blipFill>
                <a:blip r:embed="rId3"/>
                <a:stretch>
                  <a:fillRect b="-1475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E1C3134-7BFA-4BB5-9F10-78A5F9857CF5}"/>
              </a:ext>
            </a:extLst>
          </p:cNvPr>
          <p:cNvSpPr txBox="1"/>
          <p:nvPr/>
        </p:nvSpPr>
        <p:spPr>
          <a:xfrm>
            <a:off x="2307997" y="4567743"/>
            <a:ext cx="1623060" cy="830997"/>
          </a:xfrm>
          <a:prstGeom prst="rect">
            <a:avLst/>
          </a:prstGeom>
          <a:noFill/>
        </p:spPr>
        <p:txBody>
          <a:bodyPr wrap="square" rtlCol="0">
            <a:spAutoFit/>
          </a:bodyPr>
          <a:lstStyle/>
          <a:p>
            <a:pPr algn="ctr"/>
            <a:r>
              <a:rPr lang="en-US" sz="1600" dirty="0">
                <a:solidFill>
                  <a:srgbClr val="FF0000"/>
                </a:solidFill>
              </a:rPr>
              <a:t>Total capacity of weaving segment</a:t>
            </a:r>
          </a:p>
        </p:txBody>
      </p:sp>
      <p:sp>
        <p:nvSpPr>
          <p:cNvPr id="14" name="TextBox 13">
            <a:extLst>
              <a:ext uri="{FF2B5EF4-FFF2-40B4-BE49-F238E27FC236}">
                <a16:creationId xmlns:a16="http://schemas.microsoft.com/office/drawing/2014/main" id="{ECCB1A98-9172-4FC8-BC8A-EF0AEF09AE50}"/>
              </a:ext>
            </a:extLst>
          </p:cNvPr>
          <p:cNvSpPr txBox="1"/>
          <p:nvPr/>
        </p:nvSpPr>
        <p:spPr>
          <a:xfrm>
            <a:off x="3642450" y="4531835"/>
            <a:ext cx="1623060" cy="830997"/>
          </a:xfrm>
          <a:prstGeom prst="rect">
            <a:avLst/>
          </a:prstGeom>
          <a:noFill/>
        </p:spPr>
        <p:txBody>
          <a:bodyPr wrap="square" rtlCol="0">
            <a:spAutoFit/>
          </a:bodyPr>
          <a:lstStyle/>
          <a:p>
            <a:pPr algn="ctr"/>
            <a:r>
              <a:rPr lang="en-US" sz="1600" dirty="0">
                <a:solidFill>
                  <a:srgbClr val="FF0000"/>
                </a:solidFill>
              </a:rPr>
              <a:t>Total</a:t>
            </a:r>
            <a:br>
              <a:rPr lang="en-US" sz="1600" dirty="0">
                <a:solidFill>
                  <a:srgbClr val="FF0000"/>
                </a:solidFill>
              </a:rPr>
            </a:br>
            <a:r>
              <a:rPr lang="en-US" sz="1600" dirty="0">
                <a:solidFill>
                  <a:srgbClr val="FF0000"/>
                </a:solidFill>
              </a:rPr>
              <a:t>number</a:t>
            </a:r>
            <a:br>
              <a:rPr lang="en-US" sz="1600" dirty="0">
                <a:solidFill>
                  <a:srgbClr val="FF0000"/>
                </a:solidFill>
              </a:rPr>
            </a:br>
            <a:r>
              <a:rPr lang="en-US" sz="1600" dirty="0">
                <a:solidFill>
                  <a:srgbClr val="FF0000"/>
                </a:solidFill>
              </a:rPr>
              <a:t>of lanes</a:t>
            </a:r>
          </a:p>
        </p:txBody>
      </p:sp>
      <p:sp>
        <p:nvSpPr>
          <p:cNvPr id="15" name="TextBox 14">
            <a:extLst>
              <a:ext uri="{FF2B5EF4-FFF2-40B4-BE49-F238E27FC236}">
                <a16:creationId xmlns:a16="http://schemas.microsoft.com/office/drawing/2014/main" id="{BAF01AF4-C6A3-45AB-A819-C64DF4BBB3E0}"/>
              </a:ext>
            </a:extLst>
          </p:cNvPr>
          <p:cNvSpPr txBox="1"/>
          <p:nvPr/>
        </p:nvSpPr>
        <p:spPr>
          <a:xfrm>
            <a:off x="4453980" y="4537390"/>
            <a:ext cx="1623060" cy="830997"/>
          </a:xfrm>
          <a:prstGeom prst="rect">
            <a:avLst/>
          </a:prstGeom>
          <a:noFill/>
        </p:spPr>
        <p:txBody>
          <a:bodyPr wrap="square" rtlCol="0">
            <a:spAutoFit/>
          </a:bodyPr>
          <a:lstStyle/>
          <a:p>
            <a:pPr algn="ctr"/>
            <a:r>
              <a:rPr lang="en-US" sz="1600" dirty="0">
                <a:solidFill>
                  <a:srgbClr val="FF0000"/>
                </a:solidFill>
              </a:rPr>
              <a:t>Heavy</a:t>
            </a:r>
            <a:br>
              <a:rPr lang="en-US" sz="1600" dirty="0">
                <a:solidFill>
                  <a:srgbClr val="FF0000"/>
                </a:solidFill>
              </a:rPr>
            </a:br>
            <a:r>
              <a:rPr lang="en-US" sz="1600" dirty="0">
                <a:solidFill>
                  <a:srgbClr val="FF0000"/>
                </a:solidFill>
              </a:rPr>
              <a:t>vehicle</a:t>
            </a:r>
            <a:br>
              <a:rPr lang="en-US" sz="1600" dirty="0">
                <a:solidFill>
                  <a:srgbClr val="FF0000"/>
                </a:solidFill>
              </a:rPr>
            </a:br>
            <a:r>
              <a:rPr lang="en-US" sz="1600" dirty="0">
                <a:solidFill>
                  <a:srgbClr val="FF0000"/>
                </a:solidFill>
              </a:rPr>
              <a:t>factor</a:t>
            </a:r>
          </a:p>
        </p:txBody>
      </p:sp>
    </p:spTree>
    <p:extLst>
      <p:ext uri="{BB962C8B-B14F-4D97-AF65-F5344CB8AC3E}">
        <p14:creationId xmlns:p14="http://schemas.microsoft.com/office/powerpoint/2010/main" val="923938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HCM 6 Weaving Segment Capacity (2)</a:t>
            </a:r>
          </a:p>
        </p:txBody>
      </p:sp>
      <p:sp>
        <p:nvSpPr>
          <p:cNvPr id="3" name="Content Placeholder 2"/>
          <p:cNvSpPr>
            <a:spLocks noGrp="1"/>
          </p:cNvSpPr>
          <p:nvPr>
            <p:ph idx="1"/>
          </p:nvPr>
        </p:nvSpPr>
        <p:spPr>
          <a:xfrm>
            <a:off x="202019" y="1104634"/>
            <a:ext cx="5486400" cy="3977729"/>
          </a:xfrm>
        </p:spPr>
        <p:txBody>
          <a:bodyPr>
            <a:normAutofit/>
          </a:bodyPr>
          <a:lstStyle/>
          <a:p>
            <a:r>
              <a:rPr lang="en-US" dirty="0"/>
              <a:t>Short length, </a:t>
            </a:r>
            <a:r>
              <a:rPr lang="en-US" i="1" dirty="0"/>
              <a:t>L</a:t>
            </a:r>
            <a:r>
              <a:rPr lang="en-US" i="1" baseline="-25000" dirty="0"/>
              <a:t>S</a:t>
            </a:r>
            <a:endParaRPr lang="en-US" baseline="-25000" dirty="0"/>
          </a:p>
          <a:p>
            <a:endParaRPr lang="en-US" dirty="0"/>
          </a:p>
          <a:p>
            <a:r>
              <a:rPr lang="en-US" dirty="0"/>
              <a:t>Number of</a:t>
            </a:r>
            <a:br>
              <a:rPr lang="en-US" dirty="0"/>
            </a:br>
            <a:r>
              <a:rPr lang="en-US" dirty="0"/>
              <a:t>weaving lanes, </a:t>
            </a:r>
            <a:r>
              <a:rPr lang="en-US" i="1" dirty="0"/>
              <a:t>N</a:t>
            </a:r>
            <a:r>
              <a:rPr lang="en-US" i="1" baseline="-25000" dirty="0"/>
              <a:t>WL</a:t>
            </a:r>
            <a:endParaRPr lang="en-US" dirty="0"/>
          </a:p>
          <a:p>
            <a:pPr lvl="1"/>
            <a:r>
              <a:rPr lang="en-US" dirty="0"/>
              <a:t>Number of lanes from</a:t>
            </a:r>
            <a:br>
              <a:rPr lang="en-US" dirty="0"/>
            </a:br>
            <a:r>
              <a:rPr lang="en-US" dirty="0"/>
              <a:t>which a weaving</a:t>
            </a:r>
            <a:br>
              <a:rPr lang="en-US" dirty="0"/>
            </a:br>
            <a:r>
              <a:rPr lang="en-US" dirty="0"/>
              <a:t>maneuver can be made</a:t>
            </a:r>
            <a:br>
              <a:rPr lang="en-US" dirty="0"/>
            </a:br>
            <a:r>
              <a:rPr lang="en-US" dirty="0"/>
              <a:t>with 0 or 1 lane changes</a:t>
            </a:r>
          </a:p>
          <a:p>
            <a:pPr marL="0" indent="0">
              <a:buNone/>
            </a:pPr>
            <a:endParaRPr lang="en-US" dirty="0"/>
          </a:p>
        </p:txBody>
      </p:sp>
      <p:pic>
        <p:nvPicPr>
          <p:cNvPr id="11" name="Picture 10">
            <a:extLst>
              <a:ext uri="{FF2B5EF4-FFF2-40B4-BE49-F238E27FC236}">
                <a16:creationId xmlns:a16="http://schemas.microsoft.com/office/drawing/2014/main" id="{EA37D4DD-D7DB-480C-8986-618E57A63BB4}"/>
              </a:ext>
            </a:extLst>
          </p:cNvPr>
          <p:cNvPicPr/>
          <p:nvPr/>
        </p:nvPicPr>
        <p:blipFill rotWithShape="1">
          <a:blip r:embed="rId2" cstate="print">
            <a:extLst>
              <a:ext uri="{28A0092B-C50C-407E-A947-70E740481C1C}">
                <a14:useLocalDpi xmlns:a14="http://schemas.microsoft.com/office/drawing/2010/main" val="0"/>
              </a:ext>
            </a:extLst>
          </a:blip>
          <a:srcRect b="9226"/>
          <a:stretch/>
        </p:blipFill>
        <p:spPr bwMode="auto">
          <a:xfrm>
            <a:off x="4823460" y="1104634"/>
            <a:ext cx="3657600" cy="981075"/>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5B409AF1-FE22-4B86-901E-546D4E39B51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700" y="2400300"/>
            <a:ext cx="3375660" cy="914400"/>
          </a:xfrm>
          <a:prstGeom prst="rect">
            <a:avLst/>
          </a:prstGeom>
          <a:noFill/>
          <a:ln>
            <a:noFill/>
          </a:ln>
        </p:spPr>
      </p:pic>
      <p:pic>
        <p:nvPicPr>
          <p:cNvPr id="14" name="Picture 13">
            <a:extLst>
              <a:ext uri="{FF2B5EF4-FFF2-40B4-BE49-F238E27FC236}">
                <a16:creationId xmlns:a16="http://schemas.microsoft.com/office/drawing/2014/main" id="{2B55EC97-D863-4F44-BC1E-ADC23CA0550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1605" y="3617861"/>
            <a:ext cx="3373755" cy="861060"/>
          </a:xfrm>
          <a:prstGeom prst="rect">
            <a:avLst/>
          </a:prstGeom>
          <a:noFill/>
          <a:ln>
            <a:noFill/>
          </a:ln>
        </p:spPr>
      </p:pic>
      <p:pic>
        <p:nvPicPr>
          <p:cNvPr id="15" name="Picture 14">
            <a:extLst>
              <a:ext uri="{FF2B5EF4-FFF2-40B4-BE49-F238E27FC236}">
                <a16:creationId xmlns:a16="http://schemas.microsoft.com/office/drawing/2014/main" id="{ED293FD2-70AF-4D11-9405-234DF9EC62C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700" y="4770652"/>
            <a:ext cx="3373755" cy="869315"/>
          </a:xfrm>
          <a:prstGeom prst="rect">
            <a:avLst/>
          </a:prstGeom>
          <a:noFill/>
          <a:ln>
            <a:noFill/>
          </a:ln>
        </p:spPr>
      </p:pic>
      <p:sp>
        <p:nvSpPr>
          <p:cNvPr id="16" name="TextBox 15">
            <a:extLst>
              <a:ext uri="{FF2B5EF4-FFF2-40B4-BE49-F238E27FC236}">
                <a16:creationId xmlns:a16="http://schemas.microsoft.com/office/drawing/2014/main" id="{C35F9E56-5AC7-4988-AD1F-EAD0686797CF}"/>
              </a:ext>
            </a:extLst>
          </p:cNvPr>
          <p:cNvSpPr txBox="1"/>
          <p:nvPr/>
        </p:nvSpPr>
        <p:spPr>
          <a:xfrm>
            <a:off x="4173146" y="2482453"/>
            <a:ext cx="650314" cy="369332"/>
          </a:xfrm>
          <a:prstGeom prst="rect">
            <a:avLst/>
          </a:prstGeom>
          <a:noFill/>
        </p:spPr>
        <p:txBody>
          <a:bodyPr wrap="square" rtlCol="0">
            <a:spAutoFit/>
          </a:bodyPr>
          <a:lstStyle/>
          <a:p>
            <a:pPr algn="ctr"/>
            <a:r>
              <a:rPr lang="en-US" b="1" dirty="0">
                <a:solidFill>
                  <a:srgbClr val="FF0000"/>
                </a:solidFill>
              </a:rPr>
              <a:t>2</a:t>
            </a:r>
          </a:p>
        </p:txBody>
      </p:sp>
      <p:sp>
        <p:nvSpPr>
          <p:cNvPr id="17" name="TextBox 16">
            <a:extLst>
              <a:ext uri="{FF2B5EF4-FFF2-40B4-BE49-F238E27FC236}">
                <a16:creationId xmlns:a16="http://schemas.microsoft.com/office/drawing/2014/main" id="{2D008BB2-30A2-4A72-BE95-6D83615FDA83}"/>
              </a:ext>
            </a:extLst>
          </p:cNvPr>
          <p:cNvSpPr txBox="1"/>
          <p:nvPr/>
        </p:nvSpPr>
        <p:spPr>
          <a:xfrm>
            <a:off x="4173146" y="3769790"/>
            <a:ext cx="650314" cy="369332"/>
          </a:xfrm>
          <a:prstGeom prst="rect">
            <a:avLst/>
          </a:prstGeom>
          <a:noFill/>
        </p:spPr>
        <p:txBody>
          <a:bodyPr wrap="square" rtlCol="0">
            <a:spAutoFit/>
          </a:bodyPr>
          <a:lstStyle/>
          <a:p>
            <a:pPr algn="ctr"/>
            <a:r>
              <a:rPr lang="en-US" b="1" dirty="0">
                <a:solidFill>
                  <a:srgbClr val="FF0000"/>
                </a:solidFill>
              </a:rPr>
              <a:t>2</a:t>
            </a:r>
          </a:p>
        </p:txBody>
      </p:sp>
      <p:sp>
        <p:nvSpPr>
          <p:cNvPr id="18" name="TextBox 17">
            <a:extLst>
              <a:ext uri="{FF2B5EF4-FFF2-40B4-BE49-F238E27FC236}">
                <a16:creationId xmlns:a16="http://schemas.microsoft.com/office/drawing/2014/main" id="{C83C00EB-214F-4B1A-8F18-298CBAB69835}"/>
              </a:ext>
            </a:extLst>
          </p:cNvPr>
          <p:cNvSpPr txBox="1"/>
          <p:nvPr/>
        </p:nvSpPr>
        <p:spPr>
          <a:xfrm>
            <a:off x="4173146" y="4865165"/>
            <a:ext cx="650314" cy="369332"/>
          </a:xfrm>
          <a:prstGeom prst="rect">
            <a:avLst/>
          </a:prstGeom>
          <a:noFill/>
        </p:spPr>
        <p:txBody>
          <a:bodyPr wrap="square" rtlCol="0">
            <a:spAutoFit/>
          </a:bodyPr>
          <a:lstStyle/>
          <a:p>
            <a:pPr algn="ctr"/>
            <a:r>
              <a:rPr lang="en-US" b="1" dirty="0">
                <a:solidFill>
                  <a:srgbClr val="FF0000"/>
                </a:solidFill>
              </a:rPr>
              <a:t>3</a:t>
            </a:r>
          </a:p>
        </p:txBody>
      </p:sp>
    </p:spTree>
    <p:extLst>
      <p:ext uri="{BB962C8B-B14F-4D97-AF65-F5344CB8AC3E}">
        <p14:creationId xmlns:p14="http://schemas.microsoft.com/office/powerpoint/2010/main" val="23596227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Weaving Segment Capacity (3)</a:t>
            </a:r>
          </a:p>
        </p:txBody>
      </p:sp>
      <p:sp>
        <p:nvSpPr>
          <p:cNvPr id="3" name="Content Placeholder 2"/>
          <p:cNvSpPr>
            <a:spLocks noGrp="1"/>
          </p:cNvSpPr>
          <p:nvPr>
            <p:ph idx="1"/>
          </p:nvPr>
        </p:nvSpPr>
        <p:spPr>
          <a:xfrm>
            <a:off x="202019" y="1104634"/>
            <a:ext cx="5486400" cy="3977729"/>
          </a:xfrm>
        </p:spPr>
        <p:txBody>
          <a:bodyPr>
            <a:normAutofit/>
          </a:bodyPr>
          <a:lstStyle/>
          <a:p>
            <a:r>
              <a:rPr lang="en-US" dirty="0"/>
              <a:t>Capacity controlled by total weaving demand flow rate</a:t>
            </a:r>
          </a:p>
          <a:p>
            <a:pPr lvl="1"/>
            <a:endParaRPr lang="en-US" dirty="0"/>
          </a:p>
          <a:p>
            <a:endParaRPr lang="en-US" dirty="0"/>
          </a:p>
          <a:p>
            <a:pPr marL="0" indent="0">
              <a:buNone/>
            </a:pPr>
            <a:endParaRPr lang="en-US" dirty="0"/>
          </a:p>
        </p:txBody>
      </p:sp>
      <p:pic>
        <p:nvPicPr>
          <p:cNvPr id="13" name="Picture 12">
            <a:extLst>
              <a:ext uri="{FF2B5EF4-FFF2-40B4-BE49-F238E27FC236}">
                <a16:creationId xmlns:a16="http://schemas.microsoft.com/office/drawing/2014/main" id="{12C2AF09-A3F4-46CD-82F1-05DAB6D71A80}"/>
              </a:ext>
            </a:extLst>
          </p:cNvPr>
          <p:cNvPicPr>
            <a:picLocks noChangeAspect="1"/>
          </p:cNvPicPr>
          <p:nvPr/>
        </p:nvPicPr>
        <p:blipFill rotWithShape="1">
          <a:blip r:embed="rId2"/>
          <a:srcRect l="24585" r="24512"/>
          <a:stretch/>
        </p:blipFill>
        <p:spPr>
          <a:xfrm>
            <a:off x="773518" y="2286762"/>
            <a:ext cx="4070949" cy="141655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9B87496-0104-4810-AC99-D3947EDA9FEE}"/>
                  </a:ext>
                </a:extLst>
              </p:cNvPr>
              <p:cNvSpPr txBox="1"/>
              <p:nvPr/>
            </p:nvSpPr>
            <p:spPr>
              <a:xfrm>
                <a:off x="540137" y="4425700"/>
                <a:ext cx="226885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𝑊</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𝐼𝑊</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𝐻𝑉</m:t>
                          </m:r>
                        </m:sub>
                      </m:sSub>
                    </m:oMath>
                  </m:oMathPara>
                </a14:m>
                <a:endParaRPr lang="en-US" dirty="0"/>
              </a:p>
            </p:txBody>
          </p:sp>
        </mc:Choice>
        <mc:Fallback xmlns="">
          <p:sp>
            <p:nvSpPr>
              <p:cNvPr id="15" name="TextBox 14">
                <a:extLst>
                  <a:ext uri="{FF2B5EF4-FFF2-40B4-BE49-F238E27FC236}">
                    <a16:creationId xmlns:a16="http://schemas.microsoft.com/office/drawing/2014/main" id="{39B87496-0104-4810-AC99-D3947EDA9FEE}"/>
                  </a:ext>
                </a:extLst>
              </p:cNvPr>
              <p:cNvSpPr txBox="1">
                <a:spLocks noRot="1" noChangeAspect="1" noMove="1" noResize="1" noEditPoints="1" noAdjustHandles="1" noChangeArrowheads="1" noChangeShapeType="1" noTextEdit="1"/>
              </p:cNvSpPr>
              <p:nvPr/>
            </p:nvSpPr>
            <p:spPr>
              <a:xfrm>
                <a:off x="540137" y="4425700"/>
                <a:ext cx="2268855" cy="369332"/>
              </a:xfrm>
              <a:prstGeom prst="rect">
                <a:avLst/>
              </a:prstGeom>
              <a:blipFill>
                <a:blip r:embed="rId3"/>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38456422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Lane-Changing Rates</a:t>
            </a:r>
          </a:p>
        </p:txBody>
      </p:sp>
      <p:sp>
        <p:nvSpPr>
          <p:cNvPr id="3" name="Content Placeholder 2"/>
          <p:cNvSpPr>
            <a:spLocks noGrp="1"/>
          </p:cNvSpPr>
          <p:nvPr>
            <p:ph idx="1"/>
          </p:nvPr>
        </p:nvSpPr>
        <p:spPr>
          <a:xfrm>
            <a:off x="202018" y="1104634"/>
            <a:ext cx="8073301" cy="3977729"/>
          </a:xfrm>
        </p:spPr>
        <p:txBody>
          <a:bodyPr>
            <a:normAutofit lnSpcReduction="10000"/>
          </a:bodyPr>
          <a:lstStyle/>
          <a:p>
            <a:r>
              <a:rPr lang="en-US" dirty="0"/>
              <a:t>Weaving vehicles</a:t>
            </a:r>
          </a:p>
          <a:p>
            <a:endParaRPr lang="en-US" dirty="0"/>
          </a:p>
          <a:p>
            <a:endParaRPr lang="en-US" dirty="0"/>
          </a:p>
          <a:p>
            <a:endParaRPr lang="en-US" dirty="0"/>
          </a:p>
          <a:p>
            <a:endParaRPr lang="en-US" dirty="0"/>
          </a:p>
          <a:p>
            <a:r>
              <a:rPr lang="en-US" dirty="0" err="1"/>
              <a:t>Nonweaving</a:t>
            </a:r>
            <a:r>
              <a:rPr lang="en-US" dirty="0"/>
              <a:t> vehicles</a:t>
            </a:r>
          </a:p>
          <a:p>
            <a:pPr lvl="1"/>
            <a:r>
              <a:rPr lang="en-US" dirty="0"/>
              <a:t>Three models depending on combination of</a:t>
            </a:r>
            <a:br>
              <a:rPr lang="en-US" dirty="0"/>
            </a:br>
            <a:r>
              <a:rPr lang="en-US" dirty="0"/>
              <a:t>weaving length, </a:t>
            </a:r>
            <a:r>
              <a:rPr lang="en-US" dirty="0" err="1"/>
              <a:t>nonweaving</a:t>
            </a:r>
            <a:r>
              <a:rPr lang="en-US" dirty="0"/>
              <a:t> flow, and interchange density </a:t>
            </a:r>
          </a:p>
          <a:p>
            <a:pPr lvl="1"/>
            <a:endParaRPr lang="en-US" dirty="0"/>
          </a:p>
          <a:p>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F857A5-6066-4B7D-924B-28482498DE06}"/>
                  </a:ext>
                </a:extLst>
              </p:cNvPr>
              <p:cNvSpPr txBox="1"/>
              <p:nvPr/>
            </p:nvSpPr>
            <p:spPr>
              <a:xfrm>
                <a:off x="1091565" y="2762883"/>
                <a:ext cx="5337810" cy="3724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𝐿𝐶</m:t>
                          </m:r>
                        </m:e>
                        <m:sub>
                          <m:r>
                            <a:rPr lang="en-US" i="1">
                              <a:latin typeface="Cambria Math" panose="02040503050406030204" pitchFamily="18" charset="0"/>
                            </a:rPr>
                            <m:t>𝑊</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𝐿𝐶</m:t>
                          </m:r>
                        </m:e>
                        <m:sub>
                          <m:r>
                            <a:rPr lang="en-US" i="1">
                              <a:latin typeface="Cambria Math" panose="02040503050406030204" pitchFamily="18" charset="0"/>
                            </a:rPr>
                            <m:t>𝑀𝐼𝑁</m:t>
                          </m:r>
                        </m:sub>
                      </m:sSub>
                      <m:r>
                        <a:rPr lang="en-US" i="0">
                          <a:latin typeface="Cambria Math" panose="02040503050406030204" pitchFamily="18" charset="0"/>
                        </a:rPr>
                        <m:t>+0.39</m:t>
                      </m:r>
                      <m:d>
                        <m:dPr>
                          <m:begChr m:val="["/>
                          <m:endChr m:val="]"/>
                          <m:ctrlPr>
                            <a:rPr lang="en-US" i="1">
                              <a:solidFill>
                                <a:srgbClr val="836967"/>
                              </a:solidFill>
                              <a:latin typeface="Cambria Math" panose="02040503050406030204" pitchFamily="18" charset="0"/>
                            </a:rPr>
                          </m:ctrlPr>
                        </m:dPr>
                        <m:e>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𝑆</m:t>
                                      </m:r>
                                    </m:sub>
                                  </m:sSub>
                                  <m:r>
                                    <a:rPr lang="en-US" i="0">
                                      <a:latin typeface="Cambria Math" panose="02040503050406030204" pitchFamily="18" charset="0"/>
                                    </a:rPr>
                                    <m:t>−300</m:t>
                                  </m:r>
                                </m:e>
                              </m:d>
                            </m:e>
                            <m:sup>
                              <m:r>
                                <a:rPr lang="en-US" i="0">
                                  <a:latin typeface="Cambria Math" panose="02040503050406030204" pitchFamily="18" charset="0"/>
                                </a:rPr>
                                <m:t>0.5</m:t>
                              </m:r>
                            </m:sup>
                          </m:sSup>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𝑁</m:t>
                              </m:r>
                            </m:e>
                            <m:sup>
                              <m:r>
                                <a:rPr lang="en-US" i="0">
                                  <a:latin typeface="Cambria Math" panose="02040503050406030204" pitchFamily="18" charset="0"/>
                                </a:rPr>
                                <m:t>2</m:t>
                              </m:r>
                            </m:sup>
                          </m:sSup>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r>
                                    <a:rPr lang="en-US" i="0">
                                      <a:latin typeface="Cambria Math" panose="02040503050406030204" pitchFamily="18" charset="0"/>
                                    </a:rPr>
                                    <m:t>1+</m:t>
                                  </m:r>
                                  <m:r>
                                    <a:rPr lang="en-US" i="1">
                                      <a:latin typeface="Cambria Math" panose="02040503050406030204" pitchFamily="18" charset="0"/>
                                    </a:rPr>
                                    <m:t>𝐼𝐷</m:t>
                                  </m:r>
                                </m:e>
                              </m:d>
                            </m:e>
                            <m:sup>
                              <m:r>
                                <a:rPr lang="en-US" i="0">
                                  <a:latin typeface="Cambria Math" panose="02040503050406030204" pitchFamily="18" charset="0"/>
                                </a:rPr>
                                <m:t>0.8</m:t>
                              </m:r>
                            </m:sup>
                          </m:sSup>
                        </m:e>
                      </m:d>
                    </m:oMath>
                  </m:oMathPara>
                </a14:m>
                <a:endParaRPr lang="en-US" dirty="0"/>
              </a:p>
            </p:txBody>
          </p:sp>
        </mc:Choice>
        <mc:Fallback xmlns="">
          <p:sp>
            <p:nvSpPr>
              <p:cNvPr id="7" name="TextBox 6">
                <a:extLst>
                  <a:ext uri="{FF2B5EF4-FFF2-40B4-BE49-F238E27FC236}">
                    <a16:creationId xmlns:a16="http://schemas.microsoft.com/office/drawing/2014/main" id="{A2F857A5-6066-4B7D-924B-28482498DE06}"/>
                  </a:ext>
                </a:extLst>
              </p:cNvPr>
              <p:cNvSpPr txBox="1">
                <a:spLocks noRot="1" noChangeAspect="1" noMove="1" noResize="1" noEditPoints="1" noAdjustHandles="1" noChangeArrowheads="1" noChangeShapeType="1" noTextEdit="1"/>
              </p:cNvSpPr>
              <p:nvPr/>
            </p:nvSpPr>
            <p:spPr>
              <a:xfrm>
                <a:off x="1091565" y="2762883"/>
                <a:ext cx="5337810" cy="372410"/>
              </a:xfrm>
              <a:prstGeom prst="rect">
                <a:avLst/>
              </a:prstGeom>
              <a:blipFill>
                <a:blip r:embed="rId2"/>
                <a:stretch>
                  <a:fillRect b="-163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13A3934-C85E-4B2A-BEA4-B6BC674E6CE1}"/>
              </a:ext>
            </a:extLst>
          </p:cNvPr>
          <p:cNvSpPr txBox="1"/>
          <p:nvPr/>
        </p:nvSpPr>
        <p:spPr>
          <a:xfrm>
            <a:off x="4876889" y="2178108"/>
            <a:ext cx="1623060" cy="584775"/>
          </a:xfrm>
          <a:prstGeom prst="rect">
            <a:avLst/>
          </a:prstGeom>
          <a:noFill/>
        </p:spPr>
        <p:txBody>
          <a:bodyPr wrap="square" rtlCol="0">
            <a:spAutoFit/>
          </a:bodyPr>
          <a:lstStyle/>
          <a:p>
            <a:pPr algn="ctr"/>
            <a:r>
              <a:rPr lang="en-US" sz="1600" dirty="0">
                <a:solidFill>
                  <a:srgbClr val="FF0000"/>
                </a:solidFill>
              </a:rPr>
              <a:t>Interchange</a:t>
            </a:r>
            <a:br>
              <a:rPr lang="en-US" sz="1600" dirty="0">
                <a:solidFill>
                  <a:srgbClr val="FF0000"/>
                </a:solidFill>
              </a:rPr>
            </a:br>
            <a:r>
              <a:rPr lang="en-US" sz="1600" dirty="0">
                <a:solidFill>
                  <a:srgbClr val="FF0000"/>
                </a:solidFill>
              </a:rPr>
              <a:t>density</a:t>
            </a:r>
          </a:p>
        </p:txBody>
      </p:sp>
      <p:sp>
        <p:nvSpPr>
          <p:cNvPr id="9" name="TextBox 8">
            <a:extLst>
              <a:ext uri="{FF2B5EF4-FFF2-40B4-BE49-F238E27FC236}">
                <a16:creationId xmlns:a16="http://schemas.microsoft.com/office/drawing/2014/main" id="{F912884C-F424-465D-8095-F836D37BEBFF}"/>
              </a:ext>
            </a:extLst>
          </p:cNvPr>
          <p:cNvSpPr txBox="1"/>
          <p:nvPr/>
        </p:nvSpPr>
        <p:spPr>
          <a:xfrm>
            <a:off x="1005885" y="1931886"/>
            <a:ext cx="2996565" cy="830997"/>
          </a:xfrm>
          <a:prstGeom prst="rect">
            <a:avLst/>
          </a:prstGeom>
          <a:noFill/>
        </p:spPr>
        <p:txBody>
          <a:bodyPr wrap="square" rtlCol="0">
            <a:spAutoFit/>
          </a:bodyPr>
          <a:lstStyle/>
          <a:p>
            <a:pPr algn="ctr"/>
            <a:r>
              <a:rPr lang="en-US" sz="1600" dirty="0">
                <a:solidFill>
                  <a:srgbClr val="FF0000"/>
                </a:solidFill>
              </a:rPr>
              <a:t>Minimum number of lane changes in one hour to complete weaving maneuvers</a:t>
            </a:r>
          </a:p>
        </p:txBody>
      </p:sp>
    </p:spTree>
    <p:extLst>
      <p:ext uri="{BB962C8B-B14F-4D97-AF65-F5344CB8AC3E}">
        <p14:creationId xmlns:p14="http://schemas.microsoft.com/office/powerpoint/2010/main" val="312712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Demand Volume</a:t>
            </a:r>
          </a:p>
        </p:txBody>
      </p:sp>
      <p:sp>
        <p:nvSpPr>
          <p:cNvPr id="3" name="Content Placeholder 2"/>
          <p:cNvSpPr>
            <a:spLocks noGrp="1"/>
          </p:cNvSpPr>
          <p:nvPr>
            <p:ph idx="1"/>
          </p:nvPr>
        </p:nvSpPr>
        <p:spPr>
          <a:xfrm>
            <a:off x="202019" y="1104634"/>
            <a:ext cx="5486400" cy="4418980"/>
          </a:xfrm>
        </p:spPr>
        <p:txBody>
          <a:bodyPr>
            <a:normAutofit/>
          </a:bodyPr>
          <a:lstStyle/>
          <a:p>
            <a:r>
              <a:rPr lang="en-US" dirty="0"/>
              <a:t>The number of vehicles that arrive to use the facility</a:t>
            </a:r>
          </a:p>
          <a:p>
            <a:r>
              <a:rPr lang="en-US" dirty="0"/>
              <a:t>Under </a:t>
            </a:r>
            <a:r>
              <a:rPr lang="en-US" dirty="0" err="1"/>
              <a:t>noncongested</a:t>
            </a:r>
            <a:r>
              <a:rPr lang="en-US" dirty="0"/>
              <a:t> conditions, demand volume is equal to the observed volume</a:t>
            </a:r>
          </a:p>
          <a:p>
            <a:r>
              <a:rPr lang="en-US" dirty="0"/>
              <a:t>HCM methods work with </a:t>
            </a:r>
            <a:r>
              <a:rPr lang="en-US" dirty="0">
                <a:solidFill>
                  <a:srgbClr val="FF0000"/>
                </a:solidFill>
              </a:rPr>
              <a:t>demand</a:t>
            </a:r>
            <a:r>
              <a:rPr lang="en-US" dirty="0"/>
              <a:t> in units of </a:t>
            </a:r>
            <a:r>
              <a:rPr lang="en-US" dirty="0">
                <a:solidFill>
                  <a:srgbClr val="FF0000"/>
                </a:solidFill>
              </a:rPr>
              <a:t>pc</a:t>
            </a:r>
            <a:r>
              <a:rPr lang="en-US" dirty="0"/>
              <a:t>/h/ln</a:t>
            </a:r>
          </a:p>
          <a:p>
            <a:r>
              <a:rPr lang="en-US" dirty="0"/>
              <a:t>Field sensors count </a:t>
            </a:r>
            <a:r>
              <a:rPr lang="en-US" dirty="0">
                <a:solidFill>
                  <a:srgbClr val="FF0000"/>
                </a:solidFill>
              </a:rPr>
              <a:t>vehicle throughput </a:t>
            </a:r>
            <a:r>
              <a:rPr lang="en-US" dirty="0"/>
              <a:t>(demand served)</a:t>
            </a:r>
            <a:endParaRPr lang="en-US" dirty="0">
              <a:solidFill>
                <a:srgbClr val="FF0000"/>
              </a:solidFill>
            </a:endParaRPr>
          </a:p>
        </p:txBody>
      </p:sp>
    </p:spTree>
    <p:extLst>
      <p:ext uri="{BB962C8B-B14F-4D97-AF65-F5344CB8AC3E}">
        <p14:creationId xmlns:p14="http://schemas.microsoft.com/office/powerpoint/2010/main" val="9631481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 Estimation (1)</a:t>
            </a:r>
          </a:p>
        </p:txBody>
      </p:sp>
      <p:sp>
        <p:nvSpPr>
          <p:cNvPr id="3" name="Content Placeholder 2"/>
          <p:cNvSpPr>
            <a:spLocks noGrp="1"/>
          </p:cNvSpPr>
          <p:nvPr>
            <p:ph idx="1"/>
          </p:nvPr>
        </p:nvSpPr>
        <p:spPr>
          <a:xfrm>
            <a:off x="202018" y="1104634"/>
            <a:ext cx="8073301" cy="3977729"/>
          </a:xfrm>
        </p:spPr>
        <p:txBody>
          <a:bodyPr>
            <a:normAutofit/>
          </a:bodyPr>
          <a:lstStyle/>
          <a:p>
            <a:r>
              <a:rPr lang="en-US" dirty="0"/>
              <a:t>Weaving vehicles</a:t>
            </a:r>
          </a:p>
          <a:p>
            <a:endParaRPr lang="en-US" dirty="0"/>
          </a:p>
          <a:p>
            <a:endParaRPr lang="en-US" dirty="0"/>
          </a:p>
          <a:p>
            <a:endParaRPr lang="en-US" dirty="0"/>
          </a:p>
          <a:p>
            <a:endParaRPr lang="en-US" dirty="0"/>
          </a:p>
          <a:p>
            <a:r>
              <a:rPr lang="en-US" dirty="0" err="1"/>
              <a:t>Nonweaving</a:t>
            </a:r>
            <a:r>
              <a:rPr lang="en-US" dirty="0"/>
              <a:t> vehicles</a:t>
            </a:r>
          </a:p>
          <a:p>
            <a:endParaRPr lang="en-US" dirty="0"/>
          </a:p>
          <a:p>
            <a:pPr marL="0" indent="0">
              <a:buNone/>
            </a:pPr>
            <a:endParaRPr lang="en-US" dirty="0"/>
          </a:p>
        </p:txBody>
      </p:sp>
      <p:sp>
        <p:nvSpPr>
          <p:cNvPr id="9" name="TextBox 8">
            <a:extLst>
              <a:ext uri="{FF2B5EF4-FFF2-40B4-BE49-F238E27FC236}">
                <a16:creationId xmlns:a16="http://schemas.microsoft.com/office/drawing/2014/main" id="{F912884C-F424-465D-8095-F836D37BEBFF}"/>
              </a:ext>
            </a:extLst>
          </p:cNvPr>
          <p:cNvSpPr txBox="1"/>
          <p:nvPr/>
        </p:nvSpPr>
        <p:spPr>
          <a:xfrm>
            <a:off x="1041171" y="1784538"/>
            <a:ext cx="2996565" cy="584775"/>
          </a:xfrm>
          <a:prstGeom prst="rect">
            <a:avLst/>
          </a:prstGeom>
          <a:noFill/>
        </p:spPr>
        <p:txBody>
          <a:bodyPr wrap="square" rtlCol="0">
            <a:spAutoFit/>
          </a:bodyPr>
          <a:lstStyle/>
          <a:p>
            <a:pPr algn="ctr"/>
            <a:r>
              <a:rPr lang="en-US" sz="1600" dirty="0">
                <a:solidFill>
                  <a:srgbClr val="FF0000"/>
                </a:solidFill>
              </a:rPr>
              <a:t>Speed adjustment factor</a:t>
            </a:r>
            <a:br>
              <a:rPr lang="en-US" sz="1600" dirty="0">
                <a:solidFill>
                  <a:srgbClr val="FF0000"/>
                </a:solidFill>
              </a:rPr>
            </a:br>
            <a:r>
              <a:rPr lang="en-US" sz="1600" dirty="0">
                <a:solidFill>
                  <a:srgbClr val="FF0000"/>
                </a:solidFill>
              </a:rPr>
              <a:t>(work zone, weather, etc.)</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694504D-286C-49F5-A0A4-FB9805895EDF}"/>
                  </a:ext>
                </a:extLst>
              </p:cNvPr>
              <p:cNvSpPr txBox="1"/>
              <p:nvPr/>
            </p:nvSpPr>
            <p:spPr>
              <a:xfrm>
                <a:off x="342945" y="2369313"/>
                <a:ext cx="3286125"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𝑊</m:t>
                          </m:r>
                        </m:sub>
                      </m:sSub>
                      <m:r>
                        <a:rPr lang="en-US" i="0">
                          <a:latin typeface="Cambria Math" panose="02040503050406030204" pitchFamily="18" charset="0"/>
                        </a:rPr>
                        <m:t>=15+</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𝐹𝐹𝑆</m:t>
                              </m:r>
                              <m:r>
                                <a:rPr lang="en-US" i="0">
                                  <a:latin typeface="Cambria Math" panose="02040503050406030204" pitchFamily="18" charset="0"/>
                                </a:rPr>
                                <m:t>×</m:t>
                              </m:r>
                              <m:r>
                                <a:rPr lang="en-US" i="1">
                                  <a:latin typeface="Cambria Math" panose="02040503050406030204" pitchFamily="18" charset="0"/>
                                </a:rPr>
                                <m:t>𝑆𝐴𝐹</m:t>
                              </m:r>
                              <m:r>
                                <a:rPr lang="en-US" i="0">
                                  <a:latin typeface="Cambria Math" panose="02040503050406030204" pitchFamily="18" charset="0"/>
                                </a:rPr>
                                <m:t>−15</m:t>
                              </m:r>
                            </m:num>
                            <m:den>
                              <m:r>
                                <a:rPr lang="en-US" i="0">
                                  <a:latin typeface="Cambria Math" panose="02040503050406030204" pitchFamily="18" charset="0"/>
                                </a:rPr>
                                <m:t>1+</m:t>
                              </m:r>
                              <m:r>
                                <a:rPr lang="en-US" i="1">
                                  <a:latin typeface="Cambria Math" panose="02040503050406030204" pitchFamily="18" charset="0"/>
                                </a:rPr>
                                <m:t>𝑊</m:t>
                              </m:r>
                            </m:den>
                          </m:f>
                        </m:e>
                      </m:d>
                    </m:oMath>
                  </m:oMathPara>
                </a14:m>
                <a:endParaRPr lang="en-US" dirty="0"/>
              </a:p>
            </p:txBody>
          </p:sp>
        </mc:Choice>
        <mc:Fallback xmlns="">
          <p:sp>
            <p:nvSpPr>
              <p:cNvPr id="10" name="TextBox 9">
                <a:extLst>
                  <a:ext uri="{FF2B5EF4-FFF2-40B4-BE49-F238E27FC236}">
                    <a16:creationId xmlns:a16="http://schemas.microsoft.com/office/drawing/2014/main" id="{9694504D-286C-49F5-A0A4-FB9805895EDF}"/>
                  </a:ext>
                </a:extLst>
              </p:cNvPr>
              <p:cNvSpPr txBox="1">
                <a:spLocks noRot="1" noChangeAspect="1" noMove="1" noResize="1" noEditPoints="1" noAdjustHandles="1" noChangeArrowheads="1" noChangeShapeType="1" noTextEdit="1"/>
              </p:cNvSpPr>
              <p:nvPr/>
            </p:nvSpPr>
            <p:spPr>
              <a:xfrm>
                <a:off x="342945" y="2369313"/>
                <a:ext cx="3286125" cy="71468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350AD20-1B53-489A-AEC4-025B75AACEC0}"/>
                  </a:ext>
                </a:extLst>
              </p:cNvPr>
              <p:cNvSpPr txBox="1"/>
              <p:nvPr/>
            </p:nvSpPr>
            <p:spPr>
              <a:xfrm>
                <a:off x="4238668" y="2341965"/>
                <a:ext cx="2996565"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𝑊</m:t>
                      </m:r>
                      <m:r>
                        <a:rPr lang="en-US" i="0">
                          <a:latin typeface="Cambria Math" panose="02040503050406030204" pitchFamily="18" charset="0"/>
                        </a:rPr>
                        <m:t>=0.226</m:t>
                      </m:r>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𝐿𝐶</m:t>
                                      </m:r>
                                    </m:e>
                                    <m:sub>
                                      <m:r>
                                        <a:rPr lang="en-US" i="1">
                                          <a:latin typeface="Cambria Math" panose="02040503050406030204" pitchFamily="18" charset="0"/>
                                        </a:rPr>
                                        <m:t>𝐴𝐿𝐿</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𝑆</m:t>
                                      </m:r>
                                    </m:sub>
                                  </m:sSub>
                                </m:den>
                              </m:f>
                            </m:e>
                          </m:d>
                        </m:e>
                        <m:sup>
                          <m:r>
                            <a:rPr lang="en-US" i="0">
                              <a:latin typeface="Cambria Math" panose="02040503050406030204" pitchFamily="18" charset="0"/>
                            </a:rPr>
                            <m:t>0.789</m:t>
                          </m:r>
                        </m:sup>
                      </m:sSup>
                    </m:oMath>
                  </m:oMathPara>
                </a14:m>
                <a:endParaRPr lang="en-US" dirty="0"/>
              </a:p>
            </p:txBody>
          </p:sp>
        </mc:Choice>
        <mc:Fallback xmlns="">
          <p:sp>
            <p:nvSpPr>
              <p:cNvPr id="11" name="TextBox 10">
                <a:extLst>
                  <a:ext uri="{FF2B5EF4-FFF2-40B4-BE49-F238E27FC236}">
                    <a16:creationId xmlns:a16="http://schemas.microsoft.com/office/drawing/2014/main" id="{5350AD20-1B53-489A-AEC4-025B75AACEC0}"/>
                  </a:ext>
                </a:extLst>
              </p:cNvPr>
              <p:cNvSpPr txBox="1">
                <a:spLocks noRot="1" noChangeAspect="1" noMove="1" noResize="1" noEditPoints="1" noAdjustHandles="1" noChangeArrowheads="1" noChangeShapeType="1" noTextEdit="1"/>
              </p:cNvSpPr>
              <p:nvPr/>
            </p:nvSpPr>
            <p:spPr>
              <a:xfrm>
                <a:off x="4238668" y="2341965"/>
                <a:ext cx="2996565" cy="769378"/>
              </a:xfrm>
              <a:prstGeom prst="rect">
                <a:avLst/>
              </a:prstGeom>
              <a:blipFill>
                <a:blip r:embed="rId3"/>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2949DAD-B94F-4667-A9F6-95784B4F7D41}"/>
              </a:ext>
            </a:extLst>
          </p:cNvPr>
          <p:cNvSpPr txBox="1"/>
          <p:nvPr/>
        </p:nvSpPr>
        <p:spPr>
          <a:xfrm>
            <a:off x="4572000" y="2012830"/>
            <a:ext cx="2996565" cy="338554"/>
          </a:xfrm>
          <a:prstGeom prst="rect">
            <a:avLst/>
          </a:prstGeom>
          <a:noFill/>
        </p:spPr>
        <p:txBody>
          <a:bodyPr wrap="square" rtlCol="0">
            <a:spAutoFit/>
          </a:bodyPr>
          <a:lstStyle/>
          <a:p>
            <a:pPr algn="ctr"/>
            <a:r>
              <a:rPr lang="en-US" sz="1600" dirty="0">
                <a:solidFill>
                  <a:srgbClr val="FF0000"/>
                </a:solidFill>
              </a:rPr>
              <a:t>Total lane-changing rate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8FD60E0-432A-4011-87AB-4258DB094640}"/>
                  </a:ext>
                </a:extLst>
              </p:cNvPr>
              <p:cNvSpPr txBox="1"/>
              <p:nvPr/>
            </p:nvSpPr>
            <p:spPr>
              <a:xfrm>
                <a:off x="1368831" y="4327692"/>
                <a:ext cx="5337810" cy="5653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𝑁𝑊</m:t>
                          </m:r>
                        </m:sub>
                      </m:sSub>
                      <m:r>
                        <a:rPr lang="en-US" i="0">
                          <a:latin typeface="Cambria Math" panose="02040503050406030204" pitchFamily="18" charset="0"/>
                        </a:rPr>
                        <m:t>=</m:t>
                      </m:r>
                      <m:r>
                        <a:rPr lang="en-US" i="1">
                          <a:latin typeface="Cambria Math" panose="02040503050406030204" pitchFamily="18" charset="0"/>
                        </a:rPr>
                        <m:t>𝐹𝐹𝑆</m:t>
                      </m:r>
                      <m:r>
                        <a:rPr lang="en-US" i="0">
                          <a:latin typeface="Cambria Math" panose="02040503050406030204" pitchFamily="18" charset="0"/>
                        </a:rPr>
                        <m:t>×</m:t>
                      </m:r>
                      <m:r>
                        <a:rPr lang="en-US" i="1">
                          <a:latin typeface="Cambria Math" panose="02040503050406030204" pitchFamily="18" charset="0"/>
                        </a:rPr>
                        <m:t>𝑆𝐴𝐹</m:t>
                      </m:r>
                      <m:r>
                        <a:rPr lang="en-US" i="0">
                          <a:latin typeface="Cambria Math" panose="02040503050406030204" pitchFamily="18" charset="0"/>
                        </a:rPr>
                        <m:t>−</m:t>
                      </m:r>
                      <m:d>
                        <m:dPr>
                          <m:ctrlPr>
                            <a:rPr lang="en-US" i="1">
                              <a:solidFill>
                                <a:srgbClr val="836967"/>
                              </a:solidFill>
                              <a:latin typeface="Cambria Math" panose="02040503050406030204" pitchFamily="18" charset="0"/>
                            </a:rPr>
                          </m:ctrlPr>
                        </m:dPr>
                        <m:e>
                          <m:r>
                            <a:rPr lang="en-US" i="0">
                              <a:latin typeface="Cambria Math" panose="02040503050406030204" pitchFamily="18" charset="0"/>
                            </a:rPr>
                            <m:t>0.0072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𝐿𝐶</m:t>
                              </m:r>
                            </m:e>
                            <m:sub>
                              <m:r>
                                <a:rPr lang="en-US" i="1">
                                  <a:latin typeface="Cambria Math" panose="02040503050406030204" pitchFamily="18" charset="0"/>
                                </a:rPr>
                                <m:t>𝑀𝐼𝑁</m:t>
                              </m:r>
                            </m:sub>
                          </m:sSub>
                        </m:e>
                      </m:d>
                      <m:r>
                        <a:rPr lang="en-US" i="0">
                          <a:latin typeface="Cambria Math" panose="02040503050406030204" pitchFamily="18" charset="0"/>
                        </a:rPr>
                        <m:t>−</m:t>
                      </m:r>
                      <m:d>
                        <m:dPr>
                          <m:ctrlPr>
                            <a:rPr lang="en-US" i="1">
                              <a:solidFill>
                                <a:srgbClr val="836967"/>
                              </a:solidFill>
                              <a:latin typeface="Cambria Math" panose="02040503050406030204" pitchFamily="18" charset="0"/>
                            </a:rPr>
                          </m:ctrlPr>
                        </m:dPr>
                        <m:e>
                          <m:r>
                            <a:rPr lang="en-US" i="0">
                              <a:latin typeface="Cambria Math" panose="02040503050406030204" pitchFamily="18" charset="0"/>
                            </a:rPr>
                            <m:t>0.0048</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𝑁</m:t>
                              </m:r>
                            </m:den>
                          </m:f>
                        </m:e>
                      </m:d>
                    </m:oMath>
                  </m:oMathPara>
                </a14:m>
                <a:endParaRPr lang="en-US" dirty="0"/>
              </a:p>
            </p:txBody>
          </p:sp>
        </mc:Choice>
        <mc:Fallback xmlns="">
          <p:sp>
            <p:nvSpPr>
              <p:cNvPr id="13" name="TextBox 12">
                <a:extLst>
                  <a:ext uri="{FF2B5EF4-FFF2-40B4-BE49-F238E27FC236}">
                    <a16:creationId xmlns:a16="http://schemas.microsoft.com/office/drawing/2014/main" id="{38FD60E0-432A-4011-87AB-4258DB094640}"/>
                  </a:ext>
                </a:extLst>
              </p:cNvPr>
              <p:cNvSpPr txBox="1">
                <a:spLocks noRot="1" noChangeAspect="1" noMove="1" noResize="1" noEditPoints="1" noAdjustHandles="1" noChangeArrowheads="1" noChangeShapeType="1" noTextEdit="1"/>
              </p:cNvSpPr>
              <p:nvPr/>
            </p:nvSpPr>
            <p:spPr>
              <a:xfrm>
                <a:off x="1368831" y="4327692"/>
                <a:ext cx="5337810" cy="565348"/>
              </a:xfrm>
              <a:prstGeom prst="rect">
                <a:avLst/>
              </a:prstGeom>
              <a:blipFill>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D1164418-CE79-41EB-9615-C36DB3249545}"/>
              </a:ext>
            </a:extLst>
          </p:cNvPr>
          <p:cNvSpPr txBox="1"/>
          <p:nvPr/>
        </p:nvSpPr>
        <p:spPr>
          <a:xfrm>
            <a:off x="5284513" y="4016485"/>
            <a:ext cx="1950720" cy="338554"/>
          </a:xfrm>
          <a:prstGeom prst="rect">
            <a:avLst/>
          </a:prstGeom>
          <a:noFill/>
        </p:spPr>
        <p:txBody>
          <a:bodyPr wrap="square" rtlCol="0">
            <a:spAutoFit/>
          </a:bodyPr>
          <a:lstStyle/>
          <a:p>
            <a:pPr algn="ctr"/>
            <a:r>
              <a:rPr lang="en-US" sz="1600" dirty="0">
                <a:solidFill>
                  <a:srgbClr val="FF0000"/>
                </a:solidFill>
              </a:rPr>
              <a:t>Segment flow rate</a:t>
            </a:r>
          </a:p>
        </p:txBody>
      </p:sp>
    </p:spTree>
    <p:extLst>
      <p:ext uri="{BB962C8B-B14F-4D97-AF65-F5344CB8AC3E}">
        <p14:creationId xmlns:p14="http://schemas.microsoft.com/office/powerpoint/2010/main" val="37904266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Density</a:t>
            </a:r>
          </a:p>
        </p:txBody>
      </p:sp>
      <p:sp>
        <p:nvSpPr>
          <p:cNvPr id="3" name="Content Placeholder 2"/>
          <p:cNvSpPr>
            <a:spLocks noGrp="1"/>
          </p:cNvSpPr>
          <p:nvPr>
            <p:ph idx="1"/>
          </p:nvPr>
        </p:nvSpPr>
        <p:spPr>
          <a:xfrm>
            <a:off x="202018" y="1104634"/>
            <a:ext cx="8073301" cy="3977729"/>
          </a:xfrm>
        </p:spPr>
        <p:txBody>
          <a:bodyPr>
            <a:normAutofit/>
          </a:bodyPr>
          <a:lstStyle/>
          <a:p>
            <a:r>
              <a:rPr lang="en-US" dirty="0"/>
              <a:t>Average speed of all vehicles</a:t>
            </a:r>
          </a:p>
          <a:p>
            <a:endParaRPr lang="en-US" dirty="0"/>
          </a:p>
          <a:p>
            <a:endParaRPr lang="en-US" dirty="0"/>
          </a:p>
          <a:p>
            <a:endParaRPr lang="en-US" dirty="0"/>
          </a:p>
          <a:p>
            <a:r>
              <a:rPr lang="en-US" dirty="0"/>
              <a:t>Density</a:t>
            </a:r>
          </a:p>
          <a:p>
            <a:pPr marL="0" indent="0">
              <a:buNone/>
            </a:pPr>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93272AD-7E8F-4AEB-BFDA-36B83938A0CC}"/>
                  </a:ext>
                </a:extLst>
              </p:cNvPr>
              <p:cNvSpPr txBox="1"/>
              <p:nvPr/>
            </p:nvSpPr>
            <p:spPr>
              <a:xfrm>
                <a:off x="811573" y="1847527"/>
                <a:ext cx="2053633" cy="8686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𝑆</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𝑊</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𝑁𝑊</m:t>
                              </m:r>
                            </m:sub>
                          </m:sSub>
                        </m:num>
                        <m:den>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𝑊</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𝑊</m:t>
                                      </m:r>
                                    </m:sub>
                                  </m:sSub>
                                </m:den>
                              </m:f>
                            </m:e>
                          </m:d>
                          <m:r>
                            <a:rPr lang="en-US" i="0">
                              <a:latin typeface="Cambria Math" panose="02040503050406030204" pitchFamily="18" charset="0"/>
                            </a:rPr>
                            <m:t>+</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𝑁𝑊</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𝑁𝑊</m:t>
                                      </m:r>
                                    </m:sub>
                                  </m:sSub>
                                </m:den>
                              </m:f>
                            </m:e>
                          </m:d>
                        </m:den>
                      </m:f>
                    </m:oMath>
                  </m:oMathPara>
                </a14:m>
                <a:endParaRPr lang="en-US" dirty="0"/>
              </a:p>
            </p:txBody>
          </p:sp>
        </mc:Choice>
        <mc:Fallback xmlns="">
          <p:sp>
            <p:nvSpPr>
              <p:cNvPr id="15" name="TextBox 14">
                <a:extLst>
                  <a:ext uri="{FF2B5EF4-FFF2-40B4-BE49-F238E27FC236}">
                    <a16:creationId xmlns:a16="http://schemas.microsoft.com/office/drawing/2014/main" id="{B93272AD-7E8F-4AEB-BFDA-36B83938A0CC}"/>
                  </a:ext>
                </a:extLst>
              </p:cNvPr>
              <p:cNvSpPr txBox="1">
                <a:spLocks noRot="1" noChangeAspect="1" noMove="1" noResize="1" noEditPoints="1" noAdjustHandles="1" noChangeArrowheads="1" noChangeShapeType="1" noTextEdit="1"/>
              </p:cNvSpPr>
              <p:nvPr/>
            </p:nvSpPr>
            <p:spPr>
              <a:xfrm>
                <a:off x="811573" y="1847527"/>
                <a:ext cx="2053633" cy="86863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CF6BDA2-3A5E-4527-B29E-6CC001813B2A}"/>
                  </a:ext>
                </a:extLst>
              </p:cNvPr>
              <p:cNvSpPr txBox="1"/>
              <p:nvPr/>
            </p:nvSpPr>
            <p:spPr>
              <a:xfrm>
                <a:off x="571499" y="3839847"/>
                <a:ext cx="1800225" cy="629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𝐷</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d>
                            <m:dPr>
                              <m:ctrlPr>
                                <a:rPr lang="en-US" i="1">
                                  <a:solidFill>
                                    <a:srgbClr val="836967"/>
                                  </a:solidFill>
                                  <a:latin typeface="Cambria Math" panose="02040503050406030204" pitchFamily="18" charset="0"/>
                                </a:rPr>
                              </m:ctrlPr>
                            </m:dPr>
                            <m:e>
                              <m:f>
                                <m:fPr>
                                  <m:type m:val="lin"/>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𝑁</m:t>
                                  </m:r>
                                </m:den>
                              </m:f>
                            </m:e>
                          </m:d>
                        </m:num>
                        <m:den>
                          <m:r>
                            <a:rPr lang="en-US" i="1">
                              <a:latin typeface="Cambria Math" panose="02040503050406030204" pitchFamily="18" charset="0"/>
                            </a:rPr>
                            <m:t>𝑆</m:t>
                          </m:r>
                        </m:den>
                      </m:f>
                    </m:oMath>
                  </m:oMathPara>
                </a14:m>
                <a:endParaRPr lang="en-US" dirty="0"/>
              </a:p>
            </p:txBody>
          </p:sp>
        </mc:Choice>
        <mc:Fallback xmlns="">
          <p:sp>
            <p:nvSpPr>
              <p:cNvPr id="16" name="TextBox 15">
                <a:extLst>
                  <a:ext uri="{FF2B5EF4-FFF2-40B4-BE49-F238E27FC236}">
                    <a16:creationId xmlns:a16="http://schemas.microsoft.com/office/drawing/2014/main" id="{8CF6BDA2-3A5E-4527-B29E-6CC001813B2A}"/>
                  </a:ext>
                </a:extLst>
              </p:cNvPr>
              <p:cNvSpPr txBox="1">
                <a:spLocks noRot="1" noChangeAspect="1" noMove="1" noResize="1" noEditPoints="1" noAdjustHandles="1" noChangeArrowheads="1" noChangeShapeType="1" noTextEdit="1"/>
              </p:cNvSpPr>
              <p:nvPr/>
            </p:nvSpPr>
            <p:spPr>
              <a:xfrm>
                <a:off x="571499" y="3839847"/>
                <a:ext cx="1800225" cy="62991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427136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Cases</a:t>
            </a:r>
          </a:p>
        </p:txBody>
      </p:sp>
      <p:sp>
        <p:nvSpPr>
          <p:cNvPr id="3" name="Content Placeholder 2"/>
          <p:cNvSpPr>
            <a:spLocks noGrp="1"/>
          </p:cNvSpPr>
          <p:nvPr>
            <p:ph idx="1"/>
          </p:nvPr>
        </p:nvSpPr>
        <p:spPr>
          <a:xfrm>
            <a:off x="202019" y="1104634"/>
            <a:ext cx="5486400" cy="4418980"/>
          </a:xfrm>
        </p:spPr>
        <p:txBody>
          <a:bodyPr>
            <a:normAutofit/>
          </a:bodyPr>
          <a:lstStyle/>
          <a:p>
            <a:r>
              <a:rPr lang="en-US" dirty="0"/>
              <a:t>Multiple weaving segments</a:t>
            </a:r>
          </a:p>
          <a:p>
            <a:pPr lvl="1"/>
            <a:r>
              <a:rPr lang="en-US" dirty="0"/>
              <a:t>Segregate into separate merge, diverge, and simple weaving segments</a:t>
            </a:r>
          </a:p>
          <a:p>
            <a:r>
              <a:rPr lang="en-US" dirty="0"/>
              <a:t>C-D roads, multilane highways</a:t>
            </a:r>
          </a:p>
          <a:p>
            <a:pPr lvl="1"/>
            <a:r>
              <a:rPr lang="en-US" dirty="0"/>
              <a:t>Apply method directly to obtain approximate result</a:t>
            </a:r>
          </a:p>
          <a:p>
            <a:r>
              <a:rPr lang="en-US" dirty="0"/>
              <a:t>All are extensions to the method; not directly researched</a:t>
            </a:r>
          </a:p>
        </p:txBody>
      </p:sp>
      <p:cxnSp>
        <p:nvCxnSpPr>
          <p:cNvPr id="4" name="Straight Connector 3">
            <a:extLst>
              <a:ext uri="{FF2B5EF4-FFF2-40B4-BE49-F238E27FC236}">
                <a16:creationId xmlns:a16="http://schemas.microsoft.com/office/drawing/2014/main" id="{B497EC4F-FDA8-4933-8F98-739B965C733B}"/>
              </a:ext>
            </a:extLst>
          </p:cNvPr>
          <p:cNvCxnSpPr/>
          <p:nvPr/>
        </p:nvCxnSpPr>
        <p:spPr>
          <a:xfrm>
            <a:off x="6417991" y="1363146"/>
            <a:ext cx="0" cy="2133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D586A7C-3352-4F6A-8754-DAD7979F66E5}"/>
              </a:ext>
            </a:extLst>
          </p:cNvPr>
          <p:cNvCxnSpPr/>
          <p:nvPr/>
        </p:nvCxnSpPr>
        <p:spPr>
          <a:xfrm flipH="1" flipV="1">
            <a:off x="5960791" y="905946"/>
            <a:ext cx="4572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0E72A9E-E857-4862-B443-9F5FC26539D0}"/>
              </a:ext>
            </a:extLst>
          </p:cNvPr>
          <p:cNvCxnSpPr>
            <a:cxnSpLocks/>
          </p:cNvCxnSpPr>
          <p:nvPr/>
        </p:nvCxnSpPr>
        <p:spPr>
          <a:xfrm flipH="1">
            <a:off x="5955875" y="3496746"/>
            <a:ext cx="4572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A4045C-3592-4DEF-9758-CB494D4788D1}"/>
              </a:ext>
            </a:extLst>
          </p:cNvPr>
          <p:cNvCxnSpPr>
            <a:cxnSpLocks/>
          </p:cNvCxnSpPr>
          <p:nvPr/>
        </p:nvCxnSpPr>
        <p:spPr>
          <a:xfrm>
            <a:off x="6413075" y="3863458"/>
            <a:ext cx="0" cy="7000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E6ECB4-2DA0-4F73-9428-FED6999E460B}"/>
              </a:ext>
            </a:extLst>
          </p:cNvPr>
          <p:cNvCxnSpPr>
            <a:cxnSpLocks/>
          </p:cNvCxnSpPr>
          <p:nvPr/>
        </p:nvCxnSpPr>
        <p:spPr>
          <a:xfrm>
            <a:off x="6641675" y="767834"/>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26704C-8F29-4105-B172-A7DF2E7E65FA}"/>
              </a:ext>
            </a:extLst>
          </p:cNvPr>
          <p:cNvCxnSpPr/>
          <p:nvPr/>
        </p:nvCxnSpPr>
        <p:spPr>
          <a:xfrm flipH="1" flipV="1">
            <a:off x="6184475" y="767834"/>
            <a:ext cx="4572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D4DAF0-F3B3-429F-88BF-030D5FEECD9B}"/>
              </a:ext>
            </a:extLst>
          </p:cNvPr>
          <p:cNvCxnSpPr>
            <a:cxnSpLocks/>
          </p:cNvCxnSpPr>
          <p:nvPr/>
        </p:nvCxnSpPr>
        <p:spPr>
          <a:xfrm>
            <a:off x="6641675" y="1210286"/>
            <a:ext cx="0" cy="335326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28F20D19-6C0D-43A4-AA44-62E6330ED393}"/>
              </a:ext>
            </a:extLst>
          </p:cNvPr>
          <p:cNvCxnSpPr>
            <a:cxnSpLocks/>
          </p:cNvCxnSpPr>
          <p:nvPr/>
        </p:nvCxnSpPr>
        <p:spPr>
          <a:xfrm flipH="1">
            <a:off x="5942355" y="3855864"/>
            <a:ext cx="4572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C8B90B-97E9-4A2B-AF62-71A0E72C1EF5}"/>
              </a:ext>
            </a:extLst>
          </p:cNvPr>
          <p:cNvCxnSpPr>
            <a:cxnSpLocks/>
          </p:cNvCxnSpPr>
          <p:nvPr/>
        </p:nvCxnSpPr>
        <p:spPr>
          <a:xfrm flipH="1">
            <a:off x="5955875" y="4563546"/>
            <a:ext cx="4572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E330D4-B9C2-433C-8C1E-3F8F1E530F97}"/>
              </a:ext>
            </a:extLst>
          </p:cNvPr>
          <p:cNvCxnSpPr>
            <a:cxnSpLocks/>
          </p:cNvCxnSpPr>
          <p:nvPr/>
        </p:nvCxnSpPr>
        <p:spPr>
          <a:xfrm flipH="1">
            <a:off x="6184475" y="4650740"/>
            <a:ext cx="457200" cy="4572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CBC35099-C9F1-46A4-A45C-FC9D0A147D67}"/>
              </a:ext>
            </a:extLst>
          </p:cNvPr>
          <p:cNvCxnSpPr>
            <a:cxnSpLocks/>
          </p:cNvCxnSpPr>
          <p:nvPr/>
        </p:nvCxnSpPr>
        <p:spPr>
          <a:xfrm flipH="1">
            <a:off x="6184475" y="4922664"/>
            <a:ext cx="4572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1DE472-BF82-4C80-B438-8F86C37CA9FF}"/>
              </a:ext>
            </a:extLst>
          </p:cNvPr>
          <p:cNvCxnSpPr>
            <a:cxnSpLocks/>
          </p:cNvCxnSpPr>
          <p:nvPr/>
        </p:nvCxnSpPr>
        <p:spPr>
          <a:xfrm>
            <a:off x="6641675" y="4922664"/>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D98195-ECBF-467E-9CBF-804E33306E11}"/>
              </a:ext>
            </a:extLst>
          </p:cNvPr>
          <p:cNvCxnSpPr>
            <a:cxnSpLocks/>
          </p:cNvCxnSpPr>
          <p:nvPr/>
        </p:nvCxnSpPr>
        <p:spPr>
          <a:xfrm>
            <a:off x="6875191" y="767834"/>
            <a:ext cx="0" cy="4638978"/>
          </a:xfrm>
          <a:prstGeom prst="line">
            <a:avLst/>
          </a:prstGeom>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3CBF219-DACE-43CC-BBB0-2A5D212D2FA2}"/>
              </a:ext>
            </a:extLst>
          </p:cNvPr>
          <p:cNvCxnSpPr>
            <a:cxnSpLocks/>
          </p:cNvCxnSpPr>
          <p:nvPr/>
        </p:nvCxnSpPr>
        <p:spPr>
          <a:xfrm>
            <a:off x="7103791" y="767834"/>
            <a:ext cx="0" cy="4638978"/>
          </a:xfrm>
          <a:prstGeom prst="line">
            <a:avLst/>
          </a:prstGeom>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C53DBC05-4B30-4C4A-BD96-A4722DDD8D29}"/>
              </a:ext>
            </a:extLst>
          </p:cNvPr>
          <p:cNvCxnSpPr>
            <a:cxnSpLocks/>
          </p:cNvCxnSpPr>
          <p:nvPr/>
        </p:nvCxnSpPr>
        <p:spPr>
          <a:xfrm>
            <a:off x="7361887" y="767834"/>
            <a:ext cx="0" cy="4638978"/>
          </a:xfrm>
          <a:prstGeom prst="line">
            <a:avLst/>
          </a:prstGeom>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1C30C784-545E-49EF-9675-0BF0CBA09E4C}"/>
              </a:ext>
            </a:extLst>
          </p:cNvPr>
          <p:cNvSpPr txBox="1"/>
          <p:nvPr/>
        </p:nvSpPr>
        <p:spPr>
          <a:xfrm>
            <a:off x="7560991" y="767834"/>
            <a:ext cx="1523998" cy="369332"/>
          </a:xfrm>
          <a:prstGeom prst="rect">
            <a:avLst/>
          </a:prstGeom>
          <a:noFill/>
        </p:spPr>
        <p:txBody>
          <a:bodyPr wrap="square" rtlCol="0">
            <a:spAutoFit/>
          </a:bodyPr>
          <a:lstStyle/>
          <a:p>
            <a:r>
              <a:rPr lang="en-US" dirty="0"/>
              <a:t>Basic</a:t>
            </a:r>
          </a:p>
        </p:txBody>
      </p:sp>
      <p:cxnSp>
        <p:nvCxnSpPr>
          <p:cNvPr id="20" name="Straight Connector 19">
            <a:extLst>
              <a:ext uri="{FF2B5EF4-FFF2-40B4-BE49-F238E27FC236}">
                <a16:creationId xmlns:a16="http://schemas.microsoft.com/office/drawing/2014/main" id="{FF4B06FB-DD01-48D0-A815-5AC58FC269AE}"/>
              </a:ext>
            </a:extLst>
          </p:cNvPr>
          <p:cNvCxnSpPr/>
          <p:nvPr/>
        </p:nvCxnSpPr>
        <p:spPr>
          <a:xfrm>
            <a:off x="7560991" y="1225034"/>
            <a:ext cx="138631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5C4128-C2C8-435E-AAD9-F31E6256A4F9}"/>
              </a:ext>
            </a:extLst>
          </p:cNvPr>
          <p:cNvCxnSpPr/>
          <p:nvPr/>
        </p:nvCxnSpPr>
        <p:spPr>
          <a:xfrm>
            <a:off x="7575739" y="1972746"/>
            <a:ext cx="138631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35396DC-E1E4-49E3-9BF9-A1D40183AB56}"/>
              </a:ext>
            </a:extLst>
          </p:cNvPr>
          <p:cNvSpPr txBox="1"/>
          <p:nvPr/>
        </p:nvSpPr>
        <p:spPr>
          <a:xfrm>
            <a:off x="7550279" y="1277289"/>
            <a:ext cx="1523998" cy="646331"/>
          </a:xfrm>
          <a:prstGeom prst="rect">
            <a:avLst/>
          </a:prstGeom>
          <a:noFill/>
        </p:spPr>
        <p:txBody>
          <a:bodyPr wrap="square" rtlCol="0">
            <a:spAutoFit/>
          </a:bodyPr>
          <a:lstStyle/>
          <a:p>
            <a:r>
              <a:rPr lang="en-US" dirty="0"/>
              <a:t>Merge with</a:t>
            </a:r>
            <a:br>
              <a:rPr lang="en-US" dirty="0"/>
            </a:br>
            <a:r>
              <a:rPr lang="en-US" dirty="0"/>
              <a:t>lane add</a:t>
            </a:r>
          </a:p>
        </p:txBody>
      </p:sp>
      <p:cxnSp>
        <p:nvCxnSpPr>
          <p:cNvPr id="23" name="Straight Connector 22">
            <a:extLst>
              <a:ext uri="{FF2B5EF4-FFF2-40B4-BE49-F238E27FC236}">
                <a16:creationId xmlns:a16="http://schemas.microsoft.com/office/drawing/2014/main" id="{287FA790-8369-4B7C-811B-273F51FFC187}"/>
              </a:ext>
            </a:extLst>
          </p:cNvPr>
          <p:cNvCxnSpPr/>
          <p:nvPr/>
        </p:nvCxnSpPr>
        <p:spPr>
          <a:xfrm>
            <a:off x="7550279" y="3838658"/>
            <a:ext cx="138631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00FFFA4-1CE9-48DE-B0D7-775A74BF0171}"/>
              </a:ext>
            </a:extLst>
          </p:cNvPr>
          <p:cNvCxnSpPr/>
          <p:nvPr/>
        </p:nvCxnSpPr>
        <p:spPr>
          <a:xfrm>
            <a:off x="7575738" y="4258746"/>
            <a:ext cx="138631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42A323D-D86B-44B6-BD5E-5F7657E29748}"/>
              </a:ext>
            </a:extLst>
          </p:cNvPr>
          <p:cNvSpPr txBox="1"/>
          <p:nvPr/>
        </p:nvSpPr>
        <p:spPr>
          <a:xfrm>
            <a:off x="7560991" y="3859918"/>
            <a:ext cx="1523998" cy="369332"/>
          </a:xfrm>
          <a:prstGeom prst="rect">
            <a:avLst/>
          </a:prstGeom>
          <a:noFill/>
        </p:spPr>
        <p:txBody>
          <a:bodyPr wrap="square" rtlCol="0">
            <a:spAutoFit/>
          </a:bodyPr>
          <a:lstStyle/>
          <a:p>
            <a:r>
              <a:rPr lang="en-US" dirty="0"/>
              <a:t>Basic</a:t>
            </a:r>
          </a:p>
        </p:txBody>
      </p:sp>
      <p:sp>
        <p:nvSpPr>
          <p:cNvPr id="26" name="TextBox 25">
            <a:extLst>
              <a:ext uri="{FF2B5EF4-FFF2-40B4-BE49-F238E27FC236}">
                <a16:creationId xmlns:a16="http://schemas.microsoft.com/office/drawing/2014/main" id="{54FE8489-D66D-42E7-84A0-B4A7E9F3725F}"/>
              </a:ext>
            </a:extLst>
          </p:cNvPr>
          <p:cNvSpPr txBox="1"/>
          <p:nvPr/>
        </p:nvSpPr>
        <p:spPr>
          <a:xfrm>
            <a:off x="7525644" y="4298215"/>
            <a:ext cx="1587925" cy="646331"/>
          </a:xfrm>
          <a:prstGeom prst="rect">
            <a:avLst/>
          </a:prstGeom>
          <a:noFill/>
        </p:spPr>
        <p:txBody>
          <a:bodyPr wrap="square" rtlCol="0">
            <a:spAutoFit/>
          </a:bodyPr>
          <a:lstStyle/>
          <a:p>
            <a:r>
              <a:rPr lang="en-US" dirty="0"/>
              <a:t>Diverge</a:t>
            </a:r>
            <a:br>
              <a:rPr lang="en-US" dirty="0"/>
            </a:br>
            <a:r>
              <a:rPr lang="en-US" dirty="0"/>
              <a:t>(2-lane ramp)</a:t>
            </a:r>
          </a:p>
        </p:txBody>
      </p:sp>
      <p:cxnSp>
        <p:nvCxnSpPr>
          <p:cNvPr id="27" name="Straight Connector 26">
            <a:extLst>
              <a:ext uri="{FF2B5EF4-FFF2-40B4-BE49-F238E27FC236}">
                <a16:creationId xmlns:a16="http://schemas.microsoft.com/office/drawing/2014/main" id="{4FE65C1F-B8FE-4CB0-A8F3-938ACF9C2209}"/>
              </a:ext>
            </a:extLst>
          </p:cNvPr>
          <p:cNvCxnSpPr/>
          <p:nvPr/>
        </p:nvCxnSpPr>
        <p:spPr>
          <a:xfrm>
            <a:off x="7594487" y="4934954"/>
            <a:ext cx="138631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06546D-F03C-4105-A605-43D385268166}"/>
              </a:ext>
            </a:extLst>
          </p:cNvPr>
          <p:cNvCxnSpPr/>
          <p:nvPr/>
        </p:nvCxnSpPr>
        <p:spPr>
          <a:xfrm>
            <a:off x="7575738" y="3115746"/>
            <a:ext cx="138631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4A5FC5-F99F-4A4A-83C8-C9505F060793}"/>
              </a:ext>
            </a:extLst>
          </p:cNvPr>
          <p:cNvSpPr txBox="1"/>
          <p:nvPr/>
        </p:nvSpPr>
        <p:spPr>
          <a:xfrm>
            <a:off x="7550279" y="5001563"/>
            <a:ext cx="1523998" cy="369332"/>
          </a:xfrm>
          <a:prstGeom prst="rect">
            <a:avLst/>
          </a:prstGeom>
          <a:noFill/>
        </p:spPr>
        <p:txBody>
          <a:bodyPr wrap="square" rtlCol="0">
            <a:spAutoFit/>
          </a:bodyPr>
          <a:lstStyle/>
          <a:p>
            <a:r>
              <a:rPr lang="en-US" dirty="0"/>
              <a:t>Basic</a:t>
            </a:r>
          </a:p>
        </p:txBody>
      </p:sp>
      <p:sp>
        <p:nvSpPr>
          <p:cNvPr id="30" name="TextBox 29">
            <a:extLst>
              <a:ext uri="{FF2B5EF4-FFF2-40B4-BE49-F238E27FC236}">
                <a16:creationId xmlns:a16="http://schemas.microsoft.com/office/drawing/2014/main" id="{DEAB7ADB-61B2-4E63-8130-83F91630F793}"/>
              </a:ext>
            </a:extLst>
          </p:cNvPr>
          <p:cNvSpPr txBox="1"/>
          <p:nvPr/>
        </p:nvSpPr>
        <p:spPr>
          <a:xfrm>
            <a:off x="7560991" y="2341025"/>
            <a:ext cx="1523998" cy="369332"/>
          </a:xfrm>
          <a:prstGeom prst="rect">
            <a:avLst/>
          </a:prstGeom>
          <a:noFill/>
        </p:spPr>
        <p:txBody>
          <a:bodyPr wrap="square" rtlCol="0">
            <a:spAutoFit/>
          </a:bodyPr>
          <a:lstStyle/>
          <a:p>
            <a:r>
              <a:rPr lang="en-US" dirty="0"/>
              <a:t>Basic</a:t>
            </a:r>
          </a:p>
        </p:txBody>
      </p:sp>
      <p:sp>
        <p:nvSpPr>
          <p:cNvPr id="31" name="TextBox 30">
            <a:extLst>
              <a:ext uri="{FF2B5EF4-FFF2-40B4-BE49-F238E27FC236}">
                <a16:creationId xmlns:a16="http://schemas.microsoft.com/office/drawing/2014/main" id="{B0D9A6AF-B0A9-45F8-ACA1-AC53DC4F1A48}"/>
              </a:ext>
            </a:extLst>
          </p:cNvPr>
          <p:cNvSpPr txBox="1"/>
          <p:nvPr/>
        </p:nvSpPr>
        <p:spPr>
          <a:xfrm>
            <a:off x="7556075" y="3326444"/>
            <a:ext cx="1587925" cy="369332"/>
          </a:xfrm>
          <a:prstGeom prst="rect">
            <a:avLst/>
          </a:prstGeom>
          <a:noFill/>
        </p:spPr>
        <p:txBody>
          <a:bodyPr wrap="square" rtlCol="0">
            <a:spAutoFit/>
          </a:bodyPr>
          <a:lstStyle/>
          <a:p>
            <a:r>
              <a:rPr lang="en-US" dirty="0"/>
              <a:t>Diverge</a:t>
            </a:r>
          </a:p>
        </p:txBody>
      </p:sp>
      <p:grpSp>
        <p:nvGrpSpPr>
          <p:cNvPr id="32" name="Group 31">
            <a:extLst>
              <a:ext uri="{FF2B5EF4-FFF2-40B4-BE49-F238E27FC236}">
                <a16:creationId xmlns:a16="http://schemas.microsoft.com/office/drawing/2014/main" id="{A6088B3A-A314-480D-A785-4638914BBD2F}"/>
              </a:ext>
            </a:extLst>
          </p:cNvPr>
          <p:cNvGrpSpPr/>
          <p:nvPr/>
        </p:nvGrpSpPr>
        <p:grpSpPr>
          <a:xfrm>
            <a:off x="5461502" y="838455"/>
            <a:ext cx="388669" cy="1523998"/>
            <a:chOff x="5063311" y="1380309"/>
            <a:chExt cx="388669" cy="1523998"/>
          </a:xfrm>
        </p:grpSpPr>
        <p:cxnSp>
          <p:nvCxnSpPr>
            <p:cNvPr id="33" name="Straight Arrow Connector 32">
              <a:extLst>
                <a:ext uri="{FF2B5EF4-FFF2-40B4-BE49-F238E27FC236}">
                  <a16:creationId xmlns:a16="http://schemas.microsoft.com/office/drawing/2014/main" id="{7F480330-9CF3-41E4-B148-248DF1A834CE}"/>
                </a:ext>
              </a:extLst>
            </p:cNvPr>
            <p:cNvCxnSpPr/>
            <p:nvPr/>
          </p:nvCxnSpPr>
          <p:spPr>
            <a:xfrm>
              <a:off x="5451980" y="1708718"/>
              <a:ext cx="0" cy="763768"/>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6544436-9EAA-48B3-9DA3-238500BEDEDB}"/>
                </a:ext>
              </a:extLst>
            </p:cNvPr>
            <p:cNvSpPr txBox="1"/>
            <p:nvPr/>
          </p:nvSpPr>
          <p:spPr>
            <a:xfrm rot="16200000">
              <a:off x="4485978" y="1957642"/>
              <a:ext cx="1523998" cy="369332"/>
            </a:xfrm>
            <a:prstGeom prst="rect">
              <a:avLst/>
            </a:prstGeom>
            <a:noFill/>
          </p:spPr>
          <p:txBody>
            <a:bodyPr wrap="square" rtlCol="0">
              <a:spAutoFit/>
            </a:bodyPr>
            <a:lstStyle/>
            <a:p>
              <a:pPr algn="ctr"/>
              <a:r>
                <a:rPr lang="en-US" dirty="0"/>
                <a:t>1,500 ft</a:t>
              </a:r>
            </a:p>
          </p:txBody>
        </p:sp>
      </p:grpSp>
      <p:grpSp>
        <p:nvGrpSpPr>
          <p:cNvPr id="35" name="Group 34">
            <a:extLst>
              <a:ext uri="{FF2B5EF4-FFF2-40B4-BE49-F238E27FC236}">
                <a16:creationId xmlns:a16="http://schemas.microsoft.com/office/drawing/2014/main" id="{4CDB22DD-4366-453B-8E55-91F8885FEDA3}"/>
              </a:ext>
            </a:extLst>
          </p:cNvPr>
          <p:cNvGrpSpPr/>
          <p:nvPr/>
        </p:nvGrpSpPr>
        <p:grpSpPr>
          <a:xfrm>
            <a:off x="5493464" y="2789066"/>
            <a:ext cx="388669" cy="1523998"/>
            <a:chOff x="5063311" y="1380309"/>
            <a:chExt cx="388669" cy="1523998"/>
          </a:xfrm>
        </p:grpSpPr>
        <p:cxnSp>
          <p:nvCxnSpPr>
            <p:cNvPr id="36" name="Straight Arrow Connector 35">
              <a:extLst>
                <a:ext uri="{FF2B5EF4-FFF2-40B4-BE49-F238E27FC236}">
                  <a16:creationId xmlns:a16="http://schemas.microsoft.com/office/drawing/2014/main" id="{F85A0110-0FC3-4758-93A7-22E76D334072}"/>
                </a:ext>
              </a:extLst>
            </p:cNvPr>
            <p:cNvCxnSpPr/>
            <p:nvPr/>
          </p:nvCxnSpPr>
          <p:spPr>
            <a:xfrm>
              <a:off x="5451980" y="1708718"/>
              <a:ext cx="0" cy="763768"/>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7BA0B78-FD24-4F75-8FE5-4CBAC3C66DEA}"/>
                </a:ext>
              </a:extLst>
            </p:cNvPr>
            <p:cNvSpPr txBox="1"/>
            <p:nvPr/>
          </p:nvSpPr>
          <p:spPr>
            <a:xfrm rot="16200000">
              <a:off x="4485978" y="1957642"/>
              <a:ext cx="1523998" cy="369332"/>
            </a:xfrm>
            <a:prstGeom prst="rect">
              <a:avLst/>
            </a:prstGeom>
            <a:noFill/>
          </p:spPr>
          <p:txBody>
            <a:bodyPr wrap="square" rtlCol="0">
              <a:spAutoFit/>
            </a:bodyPr>
            <a:lstStyle/>
            <a:p>
              <a:pPr algn="ctr"/>
              <a:r>
                <a:rPr lang="en-US" dirty="0"/>
                <a:t>1,500 ft</a:t>
              </a:r>
            </a:p>
          </p:txBody>
        </p:sp>
      </p:grpSp>
      <p:grpSp>
        <p:nvGrpSpPr>
          <p:cNvPr id="38" name="Group 37">
            <a:extLst>
              <a:ext uri="{FF2B5EF4-FFF2-40B4-BE49-F238E27FC236}">
                <a16:creationId xmlns:a16="http://schemas.microsoft.com/office/drawing/2014/main" id="{BA7B0776-E0FA-49B6-A696-DFA5818F368E}"/>
              </a:ext>
            </a:extLst>
          </p:cNvPr>
          <p:cNvGrpSpPr/>
          <p:nvPr/>
        </p:nvGrpSpPr>
        <p:grpSpPr>
          <a:xfrm>
            <a:off x="5495922" y="3877746"/>
            <a:ext cx="388669" cy="1523998"/>
            <a:chOff x="5063311" y="1380309"/>
            <a:chExt cx="388669" cy="1523998"/>
          </a:xfrm>
        </p:grpSpPr>
        <p:cxnSp>
          <p:nvCxnSpPr>
            <p:cNvPr id="39" name="Straight Arrow Connector 38">
              <a:extLst>
                <a:ext uri="{FF2B5EF4-FFF2-40B4-BE49-F238E27FC236}">
                  <a16:creationId xmlns:a16="http://schemas.microsoft.com/office/drawing/2014/main" id="{59E941FB-B474-439E-B8DF-2CBDA89E6A0A}"/>
                </a:ext>
              </a:extLst>
            </p:cNvPr>
            <p:cNvCxnSpPr/>
            <p:nvPr/>
          </p:nvCxnSpPr>
          <p:spPr>
            <a:xfrm>
              <a:off x="5451980" y="1708718"/>
              <a:ext cx="0" cy="763768"/>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9881FFB-A0A2-4686-BD7A-6A7CD43D0C74}"/>
                </a:ext>
              </a:extLst>
            </p:cNvPr>
            <p:cNvSpPr txBox="1"/>
            <p:nvPr/>
          </p:nvSpPr>
          <p:spPr>
            <a:xfrm rot="16200000">
              <a:off x="4485978" y="1957642"/>
              <a:ext cx="1523998" cy="369332"/>
            </a:xfrm>
            <a:prstGeom prst="rect">
              <a:avLst/>
            </a:prstGeom>
            <a:noFill/>
          </p:spPr>
          <p:txBody>
            <a:bodyPr wrap="square" rtlCol="0">
              <a:spAutoFit/>
            </a:bodyPr>
            <a:lstStyle/>
            <a:p>
              <a:pPr algn="ctr"/>
              <a:r>
                <a:rPr lang="en-US" dirty="0"/>
                <a:t>1,500 ft</a:t>
              </a:r>
            </a:p>
          </p:txBody>
        </p:sp>
      </p:grpSp>
      <p:cxnSp>
        <p:nvCxnSpPr>
          <p:cNvPr id="41" name="Straight Arrow Connector 40">
            <a:extLst>
              <a:ext uri="{FF2B5EF4-FFF2-40B4-BE49-F238E27FC236}">
                <a16:creationId xmlns:a16="http://schemas.microsoft.com/office/drawing/2014/main" id="{F49E4DF6-F06E-44CC-AFAB-933FA7B33B7D}"/>
              </a:ext>
            </a:extLst>
          </p:cNvPr>
          <p:cNvCxnSpPr>
            <a:cxnSpLocks/>
          </p:cNvCxnSpPr>
          <p:nvPr/>
        </p:nvCxnSpPr>
        <p:spPr>
          <a:xfrm>
            <a:off x="6751795" y="838455"/>
            <a:ext cx="0" cy="1579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80C0266-FBF3-4A59-ACD5-30B4588934D7}"/>
              </a:ext>
            </a:extLst>
          </p:cNvPr>
          <p:cNvCxnSpPr>
            <a:cxnSpLocks/>
          </p:cNvCxnSpPr>
          <p:nvPr/>
        </p:nvCxnSpPr>
        <p:spPr>
          <a:xfrm>
            <a:off x="6983347" y="843374"/>
            <a:ext cx="0" cy="1579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236429E-48B2-46CD-8E99-CCBBA8133A47}"/>
              </a:ext>
            </a:extLst>
          </p:cNvPr>
          <p:cNvCxnSpPr>
            <a:cxnSpLocks/>
          </p:cNvCxnSpPr>
          <p:nvPr/>
        </p:nvCxnSpPr>
        <p:spPr>
          <a:xfrm>
            <a:off x="7238983" y="848294"/>
            <a:ext cx="0" cy="1579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2084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Issues with the HCM6 Weaving Method</a:t>
            </a:r>
          </a:p>
        </p:txBody>
      </p:sp>
      <p:sp>
        <p:nvSpPr>
          <p:cNvPr id="3" name="Content Placeholder 2"/>
          <p:cNvSpPr>
            <a:spLocks noGrp="1"/>
          </p:cNvSpPr>
          <p:nvPr>
            <p:ph idx="1"/>
          </p:nvPr>
        </p:nvSpPr>
        <p:spPr>
          <a:xfrm>
            <a:off x="202019" y="1104634"/>
            <a:ext cx="8564791" cy="4515330"/>
          </a:xfrm>
        </p:spPr>
        <p:txBody>
          <a:bodyPr>
            <a:normAutofit lnSpcReduction="10000"/>
          </a:bodyPr>
          <a:lstStyle/>
          <a:p>
            <a:r>
              <a:rPr lang="en-US" dirty="0"/>
              <a:t>Underestimates speeds in 50–65 mph range</a:t>
            </a:r>
          </a:p>
          <a:p>
            <a:r>
              <a:rPr lang="en-US" dirty="0"/>
              <a:t>Underestimates capacity at high weaving ratios</a:t>
            </a:r>
          </a:p>
          <a:p>
            <a:r>
              <a:rPr lang="en-US" dirty="0"/>
              <a:t>Overestimates density by an average of 22%</a:t>
            </a:r>
          </a:p>
          <a:p>
            <a:r>
              <a:rPr lang="en-US" dirty="0"/>
              <a:t>Outputs insensitive to weaving length, although weaving length is a model parameter</a:t>
            </a:r>
          </a:p>
          <a:p>
            <a:r>
              <a:rPr lang="en-US" dirty="0"/>
              <a:t>Method can predict</a:t>
            </a:r>
          </a:p>
          <a:p>
            <a:pPr lvl="1"/>
            <a:r>
              <a:rPr lang="en-US" dirty="0"/>
              <a:t>v &lt; c, but D &gt; density at capacity</a:t>
            </a:r>
          </a:p>
          <a:p>
            <a:pPr lvl="1"/>
            <a:r>
              <a:rPr lang="en-US" dirty="0"/>
              <a:t>Weaving speeds &gt; </a:t>
            </a:r>
            <a:r>
              <a:rPr lang="en-US" dirty="0" err="1"/>
              <a:t>nonweaving</a:t>
            </a:r>
            <a:r>
              <a:rPr lang="en-US" dirty="0"/>
              <a:t> speeds</a:t>
            </a:r>
          </a:p>
          <a:p>
            <a:r>
              <a:rPr lang="en-US" dirty="0"/>
              <a:t>Inconsistencies with merge/diverge method</a:t>
            </a:r>
          </a:p>
          <a:p>
            <a:r>
              <a:rPr lang="en-US" dirty="0"/>
              <a:t>Max weaving segment length can vary during day</a:t>
            </a:r>
          </a:p>
        </p:txBody>
      </p:sp>
    </p:spTree>
    <p:extLst>
      <p:ext uri="{BB962C8B-B14F-4D97-AF65-F5344CB8AC3E}">
        <p14:creationId xmlns:p14="http://schemas.microsoft.com/office/powerpoint/2010/main" val="38811037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Issues with Previous Studies</a:t>
            </a:r>
          </a:p>
        </p:txBody>
      </p:sp>
      <p:sp>
        <p:nvSpPr>
          <p:cNvPr id="3" name="Content Placeholder 2"/>
          <p:cNvSpPr>
            <a:spLocks noGrp="1"/>
          </p:cNvSpPr>
          <p:nvPr>
            <p:ph idx="1"/>
          </p:nvPr>
        </p:nvSpPr>
        <p:spPr>
          <a:xfrm>
            <a:off x="202019" y="1104634"/>
            <a:ext cx="4369981" cy="4515330"/>
          </a:xfrm>
        </p:spPr>
        <p:txBody>
          <a:bodyPr>
            <a:normAutofit/>
          </a:bodyPr>
          <a:lstStyle/>
          <a:p>
            <a:r>
              <a:rPr lang="en-US" dirty="0"/>
              <a:t>Few large-scale studies</a:t>
            </a:r>
          </a:p>
          <a:p>
            <a:pPr lvl="1"/>
            <a:r>
              <a:rPr lang="en-US" dirty="0"/>
              <a:t>28 sites combining NCHRP 03-75 dataset and data from various studies in California</a:t>
            </a:r>
          </a:p>
          <a:p>
            <a:pPr lvl="1"/>
            <a:r>
              <a:rPr lang="en-US" dirty="0"/>
              <a:t>Five sites in NC plus one 03-75 site</a:t>
            </a:r>
          </a:p>
          <a:p>
            <a:pPr lvl="1"/>
            <a:r>
              <a:rPr lang="en-US" dirty="0"/>
              <a:t>Seven sites in Nanjing, China with special pavement markings controlling lane changes</a:t>
            </a:r>
          </a:p>
        </p:txBody>
      </p:sp>
    </p:spTree>
    <p:extLst>
      <p:ext uri="{BB962C8B-B14F-4D97-AF65-F5344CB8AC3E}">
        <p14:creationId xmlns:p14="http://schemas.microsoft.com/office/powerpoint/2010/main" val="9356387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4C4F20D-23DA-4ADD-9597-1935FCDA42FE}"/>
              </a:ext>
            </a:extLst>
          </p:cNvPr>
          <p:cNvSpPr>
            <a:spLocks noGrp="1" noChangeArrowheads="1"/>
          </p:cNvSpPr>
          <p:nvPr>
            <p:ph type="title"/>
          </p:nvPr>
        </p:nvSpPr>
        <p:spPr/>
        <p:txBody>
          <a:bodyPr>
            <a:noAutofit/>
          </a:bodyPr>
          <a:lstStyle/>
          <a:p>
            <a:pPr eaLnBrk="1" hangingPunct="1"/>
            <a:r>
              <a:rPr lang="en-US" altLang="en-US" sz="3200" dirty="0"/>
              <a:t>Summary:</a:t>
            </a:r>
            <a:br>
              <a:rPr lang="en-US" altLang="en-US" sz="3200" dirty="0"/>
            </a:br>
            <a:r>
              <a:rPr lang="en-US" altLang="en-US" sz="3200" dirty="0"/>
              <a:t>Current HCM Weaving Method</a:t>
            </a:r>
          </a:p>
        </p:txBody>
      </p:sp>
      <p:sp>
        <p:nvSpPr>
          <p:cNvPr id="3" name="Content Placeholder 2">
            <a:extLst>
              <a:ext uri="{FF2B5EF4-FFF2-40B4-BE49-F238E27FC236}">
                <a16:creationId xmlns:a16="http://schemas.microsoft.com/office/drawing/2014/main" id="{8B8523CA-8950-4765-8313-2AEB2FAB4381}"/>
              </a:ext>
            </a:extLst>
          </p:cNvPr>
          <p:cNvSpPr>
            <a:spLocks noGrp="1"/>
          </p:cNvSpPr>
          <p:nvPr>
            <p:ph idx="1"/>
          </p:nvPr>
        </p:nvSpPr>
        <p:spPr>
          <a:xfrm>
            <a:off x="202018" y="1104634"/>
            <a:ext cx="8541289" cy="3977729"/>
          </a:xfrm>
        </p:spPr>
        <p:txBody>
          <a:bodyPr/>
          <a:lstStyle/>
          <a:p>
            <a:pPr eaLnBrk="1" hangingPunct="1">
              <a:defRPr/>
            </a:pPr>
            <a:r>
              <a:rPr lang="en-US" dirty="0"/>
              <a:t>Data collection challenges for all weaving studies</a:t>
            </a:r>
          </a:p>
          <a:p>
            <a:pPr eaLnBrk="1" hangingPunct="1">
              <a:defRPr/>
            </a:pPr>
            <a:r>
              <a:rPr lang="en-US" dirty="0"/>
              <a:t>HCM method generally overestimates density</a:t>
            </a:r>
          </a:p>
          <a:p>
            <a:pPr eaLnBrk="1" hangingPunct="1">
              <a:defRPr/>
            </a:pPr>
            <a:r>
              <a:rPr lang="en-US" dirty="0"/>
              <a:t>HCM method can underestimate speed, capacity</a:t>
            </a:r>
          </a:p>
          <a:p>
            <a:pPr eaLnBrk="1" hangingPunct="1">
              <a:defRPr/>
            </a:pPr>
            <a:r>
              <a:rPr lang="en-US" dirty="0"/>
              <a:t>Special cases reflect extensions to the method that haven’t been well-researched</a:t>
            </a:r>
          </a:p>
          <a:p>
            <a:pPr lvl="1" eaLnBrk="1" hangingPunct="1">
              <a:defRPr/>
            </a:pPr>
            <a:endParaRPr lang="en-US" dirty="0"/>
          </a:p>
          <a:p>
            <a:pPr marL="0" indent="0">
              <a:lnSpc>
                <a:spcPct val="90000"/>
              </a:lnSpc>
              <a:buNone/>
              <a:defRPr/>
            </a:pPr>
            <a:endParaRPr lang="en-US" altLang="en-US" sz="2000" dirty="0">
              <a:sym typeface="Mathematica3" pitchFamily="2" charset="2"/>
            </a:endParaRPr>
          </a:p>
          <a:p>
            <a:pPr eaLnBrk="1" hangingPunct="1">
              <a:defRPr/>
            </a:pPr>
            <a:endParaRPr lang="en-US" dirty="0"/>
          </a:p>
        </p:txBody>
      </p:sp>
    </p:spTree>
    <p:extLst>
      <p:ext uri="{BB962C8B-B14F-4D97-AF65-F5344CB8AC3E}">
        <p14:creationId xmlns:p14="http://schemas.microsoft.com/office/powerpoint/2010/main" val="39861329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2FB352-4934-4C7E-9E5C-D85327BB892B}"/>
              </a:ext>
            </a:extLst>
          </p:cNvPr>
          <p:cNvPicPr>
            <a:picLocks noChangeAspect="1"/>
          </p:cNvPicPr>
          <p:nvPr/>
        </p:nvPicPr>
        <p:blipFill>
          <a:blip r:embed="rId2"/>
          <a:stretch>
            <a:fillRect/>
          </a:stretch>
        </p:blipFill>
        <p:spPr>
          <a:xfrm>
            <a:off x="771956" y="-294019"/>
            <a:ext cx="7600087" cy="5715000"/>
          </a:xfrm>
          <a:prstGeom prst="rect">
            <a:avLst/>
          </a:prstGeom>
        </p:spPr>
      </p:pic>
      <p:sp>
        <p:nvSpPr>
          <p:cNvPr id="33" name="Rectangle 32"/>
          <p:cNvSpPr/>
          <p:nvPr/>
        </p:nvSpPr>
        <p:spPr>
          <a:xfrm>
            <a:off x="0" y="0"/>
            <a:ext cx="9144000" cy="914400"/>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34" name="Straight Connector 33"/>
          <p:cNvCxnSpPr/>
          <p:nvPr/>
        </p:nvCxnSpPr>
        <p:spPr>
          <a:xfrm>
            <a:off x="0" y="7074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838401" y="3914350"/>
            <a:ext cx="7772400" cy="1225021"/>
          </a:xfrm>
          <a:prstGeom prst="rect">
            <a:avLst/>
          </a:prstGeom>
        </p:spPr>
        <p:txBody>
          <a:bodyPr anchor="b">
            <a:noAutofit/>
          </a:bodyPr>
          <a:lstStyle>
            <a:lvl1pPr algn="l" defTabSz="914400" rtl="0" eaLnBrk="1" latinLnBrk="0" hangingPunct="1">
              <a:spcBef>
                <a:spcPct val="0"/>
              </a:spcBef>
              <a:buNone/>
              <a:defRPr sz="4400" b="1" kern="1200" cap="all" baseline="0">
                <a:solidFill>
                  <a:schemeClr val="bg2"/>
                </a:solidFill>
                <a:effectLst>
                  <a:outerShdw blurRad="38100" dist="38100" dir="2700000" algn="tl">
                    <a:srgbClr val="000000">
                      <a:alpha val="43137"/>
                    </a:srgbClr>
                  </a:outerShdw>
                </a:effectLst>
                <a:latin typeface="Arial Black" panose="020B0A04020102020204" pitchFamily="34" charset="0"/>
                <a:ea typeface="+mj-ea"/>
                <a:cs typeface="+mj-cs"/>
              </a:defRPr>
            </a:lvl1pPr>
          </a:lstStyle>
          <a:p>
            <a:pPr>
              <a:lnSpc>
                <a:spcPts val="4400"/>
              </a:lnSpc>
            </a:pPr>
            <a:r>
              <a:rPr lang="en-US" dirty="0"/>
              <a:t>Proposed Weaving Method</a:t>
            </a:r>
          </a:p>
        </p:txBody>
      </p:sp>
      <p:sp>
        <p:nvSpPr>
          <p:cNvPr id="38" name="Rectangle 37"/>
          <p:cNvSpPr/>
          <p:nvPr/>
        </p:nvSpPr>
        <p:spPr>
          <a:xfrm>
            <a:off x="0" y="4948136"/>
            <a:ext cx="9144000" cy="766864"/>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9" name="Freeform 20"/>
          <p:cNvSpPr>
            <a:spLocks/>
          </p:cNvSpPr>
          <p:nvPr/>
        </p:nvSpPr>
        <p:spPr bwMode="auto">
          <a:xfrm>
            <a:off x="5188624" y="5073799"/>
            <a:ext cx="3974671" cy="673100"/>
          </a:xfrm>
          <a:custGeom>
            <a:avLst/>
            <a:gdLst>
              <a:gd name="T0" fmla="*/ 3562 w 3562"/>
              <a:gd name="T1" fmla="*/ 424 h 424"/>
              <a:gd name="T2" fmla="*/ 3562 w 3562"/>
              <a:gd name="T3" fmla="*/ 0 h 424"/>
              <a:gd name="T4" fmla="*/ 178 w 3562"/>
              <a:gd name="T5" fmla="*/ 0 h 424"/>
              <a:gd name="T6" fmla="*/ 0 w 3562"/>
              <a:gd name="T7" fmla="*/ 424 h 424"/>
              <a:gd name="T8" fmla="*/ 3562 w 3562"/>
              <a:gd name="T9" fmla="*/ 424 h 424"/>
              <a:gd name="connsiteX0" fmla="*/ 10000 w 10162"/>
              <a:gd name="connsiteY0" fmla="*/ 10000 h 11358"/>
              <a:gd name="connsiteX1" fmla="*/ 10000 w 10162"/>
              <a:gd name="connsiteY1" fmla="*/ 0 h 11358"/>
              <a:gd name="connsiteX2" fmla="*/ 500 w 10162"/>
              <a:gd name="connsiteY2" fmla="*/ 0 h 11358"/>
              <a:gd name="connsiteX3" fmla="*/ 0 w 10162"/>
              <a:gd name="connsiteY3" fmla="*/ 10000 h 11358"/>
              <a:gd name="connsiteX4" fmla="*/ 10162 w 10162"/>
              <a:gd name="connsiteY4" fmla="*/ 11358 h 11358"/>
              <a:gd name="connsiteX0" fmla="*/ 10000 w 10000"/>
              <a:gd name="connsiteY0" fmla="*/ 10000 h 10000"/>
              <a:gd name="connsiteX1" fmla="*/ 10000 w 10000"/>
              <a:gd name="connsiteY1" fmla="*/ 0 h 10000"/>
              <a:gd name="connsiteX2" fmla="*/ 500 w 10000"/>
              <a:gd name="connsiteY2" fmla="*/ 0 h 10000"/>
              <a:gd name="connsiteX3" fmla="*/ 0 w 10000"/>
              <a:gd name="connsiteY3" fmla="*/ 10000 h 10000"/>
              <a:gd name="connsiteX0" fmla="*/ 10000 w 10000"/>
              <a:gd name="connsiteY0" fmla="*/ 0 h 10000"/>
              <a:gd name="connsiteX1" fmla="*/ 500 w 10000"/>
              <a:gd name="connsiteY1" fmla="*/ 0 h 10000"/>
              <a:gd name="connsiteX2" fmla="*/ 0 w 10000"/>
              <a:gd name="connsiteY2" fmla="*/ 10000 h 10000"/>
              <a:gd name="connsiteX0" fmla="*/ 7029 w 7029"/>
              <a:gd name="connsiteY0" fmla="*/ 0 h 10000"/>
              <a:gd name="connsiteX1" fmla="*/ 500 w 7029"/>
              <a:gd name="connsiteY1" fmla="*/ 0 h 10000"/>
              <a:gd name="connsiteX2" fmla="*/ 0 w 7029"/>
              <a:gd name="connsiteY2" fmla="*/ 10000 h 10000"/>
            </a:gdLst>
            <a:ahLst/>
            <a:cxnLst>
              <a:cxn ang="0">
                <a:pos x="connsiteX0" y="connsiteY0"/>
              </a:cxn>
              <a:cxn ang="0">
                <a:pos x="connsiteX1" y="connsiteY1"/>
              </a:cxn>
              <a:cxn ang="0">
                <a:pos x="connsiteX2" y="connsiteY2"/>
              </a:cxn>
            </a:cxnLst>
            <a:rect l="l" t="t" r="r" b="b"/>
            <a:pathLst>
              <a:path w="7029" h="10000">
                <a:moveTo>
                  <a:pt x="7029" y="0"/>
                </a:moveTo>
                <a:lnTo>
                  <a:pt x="500" y="0"/>
                </a:lnTo>
                <a:cubicBezTo>
                  <a:pt x="333" y="3333"/>
                  <a:pt x="167" y="6667"/>
                  <a:pt x="0" y="10000"/>
                </a:cubicBezTo>
              </a:path>
            </a:pathLst>
          </a:custGeom>
          <a:noFill/>
          <a:ln w="12700">
            <a:solidFill>
              <a:srgbClr val="33839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DCB8F35A-B3B7-45EF-A844-D33CDF4EFA6E}"/>
              </a:ext>
            </a:extLst>
          </p:cNvPr>
          <p:cNvSpPr txBox="1"/>
          <p:nvPr/>
        </p:nvSpPr>
        <p:spPr>
          <a:xfrm rot="16200000">
            <a:off x="6425413" y="2856512"/>
            <a:ext cx="4139944" cy="230832"/>
          </a:xfrm>
          <a:prstGeom prst="rect">
            <a:avLst/>
          </a:prstGeom>
          <a:noFill/>
        </p:spPr>
        <p:txBody>
          <a:bodyPr wrap="square" rtlCol="0">
            <a:spAutoFit/>
          </a:bodyPr>
          <a:lstStyle/>
          <a:p>
            <a:r>
              <a:rPr lang="en-US" sz="900" dirty="0"/>
              <a:t>Source: http://www.crosscountryroads.com/</a:t>
            </a:r>
          </a:p>
        </p:txBody>
      </p:sp>
    </p:spTree>
    <p:extLst>
      <p:ext uri="{BB962C8B-B14F-4D97-AF65-F5344CB8AC3E}">
        <p14:creationId xmlns:p14="http://schemas.microsoft.com/office/powerpoint/2010/main" val="11120401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Purpose &amp; Contents</a:t>
            </a:r>
          </a:p>
        </p:txBody>
      </p:sp>
      <p:sp>
        <p:nvSpPr>
          <p:cNvPr id="3" name="Content Placeholder 2"/>
          <p:cNvSpPr>
            <a:spLocks noGrp="1"/>
          </p:cNvSpPr>
          <p:nvPr>
            <p:ph idx="1"/>
          </p:nvPr>
        </p:nvSpPr>
        <p:spPr>
          <a:xfrm>
            <a:off x="202019" y="1104634"/>
            <a:ext cx="5486400" cy="3977729"/>
          </a:xfrm>
        </p:spPr>
        <p:txBody>
          <a:bodyPr>
            <a:normAutofit/>
          </a:bodyPr>
          <a:lstStyle/>
          <a:p>
            <a:r>
              <a:rPr lang="en-US" dirty="0"/>
              <a:t>Provide background on the development of the proposed new HCM weaving method</a:t>
            </a:r>
          </a:p>
          <a:p>
            <a:pPr lvl="1"/>
            <a:r>
              <a:rPr lang="en-US" dirty="0"/>
              <a:t>Data collection &amp; model development</a:t>
            </a:r>
          </a:p>
          <a:p>
            <a:pPr lvl="1"/>
            <a:r>
              <a:rPr lang="en-US" dirty="0"/>
              <a:t>Methodological steps</a:t>
            </a:r>
          </a:p>
        </p:txBody>
      </p:sp>
    </p:spTree>
    <p:extLst>
      <p:ext uri="{BB962C8B-B14F-4D97-AF65-F5344CB8AC3E}">
        <p14:creationId xmlns:p14="http://schemas.microsoft.com/office/powerpoint/2010/main" val="38465355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Sources</a:t>
            </a:r>
          </a:p>
        </p:txBody>
      </p:sp>
      <p:sp>
        <p:nvSpPr>
          <p:cNvPr id="5" name="Content Placeholder 4">
            <a:extLst>
              <a:ext uri="{FF2B5EF4-FFF2-40B4-BE49-F238E27FC236}">
                <a16:creationId xmlns:a16="http://schemas.microsoft.com/office/drawing/2014/main" id="{9421513B-2C90-41CD-B74F-BB6E536F81E2}"/>
              </a:ext>
            </a:extLst>
          </p:cNvPr>
          <p:cNvSpPr>
            <a:spLocks noGrp="1"/>
          </p:cNvSpPr>
          <p:nvPr>
            <p:ph idx="1"/>
          </p:nvPr>
        </p:nvSpPr>
        <p:spPr/>
        <p:txBody>
          <a:bodyPr>
            <a:normAutofit lnSpcReduction="10000"/>
          </a:bodyPr>
          <a:lstStyle/>
          <a:p>
            <a:r>
              <a:rPr lang="en-US" dirty="0"/>
              <a:t>Sensor data used to allow much greater number of sites to be analyzed, compared to video-based methods</a:t>
            </a:r>
          </a:p>
          <a:p>
            <a:r>
              <a:rPr lang="en-US" dirty="0"/>
              <a:t>Sensor data sources same as merge/diverge</a:t>
            </a:r>
          </a:p>
          <a:p>
            <a:r>
              <a:rPr lang="en-US" dirty="0"/>
              <a:t>Where ramp sensors were not available, </a:t>
            </a:r>
            <a:r>
              <a:rPr lang="en-US" dirty="0" err="1"/>
              <a:t>StreetLight</a:t>
            </a:r>
            <a:r>
              <a:rPr lang="en-US" dirty="0"/>
              <a:t> data used to determine proportion of traffic staying on the mainline vs. entering/exiting</a:t>
            </a:r>
          </a:p>
          <a:p>
            <a:pPr lvl="1"/>
            <a:r>
              <a:rPr lang="en-US" dirty="0"/>
              <a:t>Anonymized location records from smartphones and navigation devices</a:t>
            </a:r>
          </a:p>
        </p:txBody>
      </p:sp>
    </p:spTree>
    <p:extLst>
      <p:ext uri="{BB962C8B-B14F-4D97-AF65-F5344CB8AC3E}">
        <p14:creationId xmlns:p14="http://schemas.microsoft.com/office/powerpoint/2010/main" val="18926608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Weave Configurations Studied</a:t>
            </a:r>
          </a:p>
        </p:txBody>
      </p:sp>
      <p:graphicFrame>
        <p:nvGraphicFramePr>
          <p:cNvPr id="6" name="Table 5">
            <a:extLst>
              <a:ext uri="{FF2B5EF4-FFF2-40B4-BE49-F238E27FC236}">
                <a16:creationId xmlns:a16="http://schemas.microsoft.com/office/drawing/2014/main" id="{2BFF96EC-CFD0-4ED0-909E-5851116F9023}"/>
              </a:ext>
            </a:extLst>
          </p:cNvPr>
          <p:cNvGraphicFramePr>
            <a:graphicFrameLocks noGrp="1"/>
          </p:cNvGraphicFramePr>
          <p:nvPr/>
        </p:nvGraphicFramePr>
        <p:xfrm>
          <a:off x="362700" y="952500"/>
          <a:ext cx="5784350" cy="1203198"/>
        </p:xfrm>
        <a:graphic>
          <a:graphicData uri="http://schemas.openxmlformats.org/drawingml/2006/table">
            <a:tbl>
              <a:tblPr firstRow="1" firstCol="1" bandRow="1">
                <a:tableStyleId>{5C22544A-7EE6-4342-B048-85BDC9FD1C3A}</a:tableStyleId>
              </a:tblPr>
              <a:tblGrid>
                <a:gridCol w="3680720">
                  <a:extLst>
                    <a:ext uri="{9D8B030D-6E8A-4147-A177-3AD203B41FA5}">
                      <a16:colId xmlns:a16="http://schemas.microsoft.com/office/drawing/2014/main" val="1415449689"/>
                    </a:ext>
                  </a:extLst>
                </a:gridCol>
                <a:gridCol w="2103630">
                  <a:extLst>
                    <a:ext uri="{9D8B030D-6E8A-4147-A177-3AD203B41FA5}">
                      <a16:colId xmlns:a16="http://schemas.microsoft.com/office/drawing/2014/main" val="42189392"/>
                    </a:ext>
                  </a:extLst>
                </a:gridCol>
              </a:tblGrid>
              <a:tr h="365760">
                <a:tc>
                  <a:txBody>
                    <a:bodyPr/>
                    <a:lstStyle/>
                    <a:p>
                      <a:pPr marL="0" marR="0">
                        <a:lnSpc>
                          <a:spcPct val="107000"/>
                        </a:lnSpc>
                        <a:spcBef>
                          <a:spcPts val="0"/>
                        </a:spcBef>
                        <a:spcAft>
                          <a:spcPts val="0"/>
                        </a:spcAft>
                      </a:pPr>
                      <a:r>
                        <a:rPr lang="en-US" sz="1800" dirty="0">
                          <a:effectLst/>
                        </a:rPr>
                        <a:t>Geometry</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Sample Size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140506"/>
                  </a:ext>
                </a:extLst>
              </a:tr>
              <a:tr h="265765">
                <a:tc>
                  <a:txBody>
                    <a:bodyPr/>
                    <a:lstStyle/>
                    <a:p>
                      <a:pPr marL="0" marR="0">
                        <a:lnSpc>
                          <a:spcPct val="107000"/>
                        </a:lnSpc>
                        <a:spcBef>
                          <a:spcPts val="0"/>
                        </a:spcBef>
                        <a:spcAft>
                          <a:spcPts val="0"/>
                        </a:spcAft>
                      </a:pPr>
                      <a:r>
                        <a:rPr lang="en-US" sz="1800" dirty="0">
                          <a:effectLst/>
                        </a:rPr>
                        <a:t>Simple Ramp Weave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15</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6941277"/>
                  </a:ext>
                </a:extLst>
              </a:tr>
              <a:tr h="249596">
                <a:tc>
                  <a:txBody>
                    <a:bodyPr/>
                    <a:lstStyle/>
                    <a:p>
                      <a:pPr marL="0" marR="0">
                        <a:lnSpc>
                          <a:spcPct val="107000"/>
                        </a:lnSpc>
                        <a:spcBef>
                          <a:spcPts val="0"/>
                        </a:spcBef>
                        <a:spcAft>
                          <a:spcPts val="0"/>
                        </a:spcAft>
                      </a:pPr>
                      <a:r>
                        <a:rPr lang="en-US" sz="1800" dirty="0">
                          <a:effectLst/>
                        </a:rPr>
                        <a:t>C-D Weave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8</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6658075"/>
                  </a:ext>
                </a:extLst>
              </a:tr>
              <a:tr h="249596">
                <a:tc>
                  <a:txBody>
                    <a:bodyPr/>
                    <a:lstStyle/>
                    <a:p>
                      <a:pPr marL="0" marR="0">
                        <a:lnSpc>
                          <a:spcPct val="107000"/>
                        </a:lnSpc>
                        <a:spcBef>
                          <a:spcPts val="0"/>
                        </a:spcBef>
                        <a:spcAft>
                          <a:spcPts val="0"/>
                        </a:spcAft>
                      </a:pPr>
                      <a:r>
                        <a:rPr lang="en-US" sz="1800" dirty="0">
                          <a:effectLst/>
                        </a:rPr>
                        <a:t>Complex Weave</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12</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5270018"/>
                  </a:ext>
                </a:extLst>
              </a:tr>
            </a:tbl>
          </a:graphicData>
        </a:graphic>
      </p:graphicFrame>
      <p:pic>
        <p:nvPicPr>
          <p:cNvPr id="5" name="Picture 4">
            <a:extLst>
              <a:ext uri="{FF2B5EF4-FFF2-40B4-BE49-F238E27FC236}">
                <a16:creationId xmlns:a16="http://schemas.microsoft.com/office/drawing/2014/main" id="{4D25CC5D-5E3A-488C-BADA-1DBCF6816A31}"/>
              </a:ext>
            </a:extLst>
          </p:cNvPr>
          <p:cNvPicPr>
            <a:picLocks noChangeAspect="1"/>
          </p:cNvPicPr>
          <p:nvPr/>
        </p:nvPicPr>
        <p:blipFill>
          <a:blip r:embed="rId2"/>
          <a:stretch>
            <a:fillRect/>
          </a:stretch>
        </p:blipFill>
        <p:spPr>
          <a:xfrm>
            <a:off x="586919" y="4592509"/>
            <a:ext cx="5186553" cy="984266"/>
          </a:xfrm>
          <a:prstGeom prst="rect">
            <a:avLst/>
          </a:prstGeom>
        </p:spPr>
      </p:pic>
      <p:pic>
        <p:nvPicPr>
          <p:cNvPr id="7" name="Picture 6">
            <a:extLst>
              <a:ext uri="{FF2B5EF4-FFF2-40B4-BE49-F238E27FC236}">
                <a16:creationId xmlns:a16="http://schemas.microsoft.com/office/drawing/2014/main" id="{E66EDC5F-869B-4961-83BA-3E8D2D9F9FE1}"/>
              </a:ext>
            </a:extLst>
          </p:cNvPr>
          <p:cNvPicPr>
            <a:picLocks noChangeAspect="1"/>
          </p:cNvPicPr>
          <p:nvPr/>
        </p:nvPicPr>
        <p:blipFill>
          <a:blip r:embed="rId3"/>
          <a:stretch>
            <a:fillRect/>
          </a:stretch>
        </p:blipFill>
        <p:spPr>
          <a:xfrm>
            <a:off x="581025" y="3406964"/>
            <a:ext cx="5192447" cy="1060886"/>
          </a:xfrm>
          <a:prstGeom prst="rect">
            <a:avLst/>
          </a:prstGeom>
        </p:spPr>
      </p:pic>
      <p:pic>
        <p:nvPicPr>
          <p:cNvPr id="9" name="Picture 8">
            <a:extLst>
              <a:ext uri="{FF2B5EF4-FFF2-40B4-BE49-F238E27FC236}">
                <a16:creationId xmlns:a16="http://schemas.microsoft.com/office/drawing/2014/main" id="{44ED133F-D741-46EA-BE63-B6AFF802297A}"/>
              </a:ext>
            </a:extLst>
          </p:cNvPr>
          <p:cNvPicPr>
            <a:picLocks noChangeAspect="1"/>
          </p:cNvPicPr>
          <p:nvPr/>
        </p:nvPicPr>
        <p:blipFill>
          <a:blip r:embed="rId4"/>
          <a:stretch>
            <a:fillRect/>
          </a:stretch>
        </p:blipFill>
        <p:spPr>
          <a:xfrm>
            <a:off x="581025" y="2280357"/>
            <a:ext cx="5168871" cy="1001948"/>
          </a:xfrm>
          <a:prstGeom prst="rect">
            <a:avLst/>
          </a:prstGeom>
        </p:spPr>
      </p:pic>
    </p:spTree>
    <p:extLst>
      <p:ext uri="{BB962C8B-B14F-4D97-AF65-F5344CB8AC3E}">
        <p14:creationId xmlns:p14="http://schemas.microsoft.com/office/powerpoint/2010/main" val="2177267429"/>
      </p:ext>
    </p:extLst>
  </p:cSld>
  <p:clrMapOvr>
    <a:masterClrMapping/>
  </p:clrMapOvr>
</p:sld>
</file>

<file path=ppt/theme/theme1.xml><?xml version="1.0" encoding="utf-8"?>
<a:theme xmlns:a="http://schemas.openxmlformats.org/drawingml/2006/main" name="2_Office Theme">
  <a:themeElements>
    <a:clrScheme name="KAI">
      <a:dk1>
        <a:srgbClr val="262626"/>
      </a:dk1>
      <a:lt1>
        <a:sysClr val="window" lastClr="FFFFFF"/>
      </a:lt1>
      <a:dk2>
        <a:srgbClr val="262626"/>
      </a:dk2>
      <a:lt2>
        <a:srgbClr val="FFFFFF"/>
      </a:lt2>
      <a:accent1>
        <a:srgbClr val="1F497D"/>
      </a:accent1>
      <a:accent2>
        <a:srgbClr val="196DC5"/>
      </a:accent2>
      <a:accent3>
        <a:srgbClr val="B9C000"/>
      </a:accent3>
      <a:accent4>
        <a:srgbClr val="820004"/>
      </a:accent4>
      <a:accent5>
        <a:srgbClr val="FF7F00"/>
      </a:accent5>
      <a:accent6>
        <a:srgbClr val="FDBE57"/>
      </a:accent6>
      <a:hlink>
        <a:srgbClr val="65A7EB"/>
      </a:hlink>
      <a:folHlink>
        <a:srgbClr val="929292"/>
      </a:folHlink>
    </a:clrScheme>
    <a:fontScheme name="KAI">
      <a:majorFont>
        <a:latin typeface="Arial Black"/>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hiteBackground_Widescreen.potx" id="{9507C685-471D-450C-898D-C37B8EBBF051}" vid="{2F2B1DFE-0F46-4B02-AC9B-E660EF95FF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WhiteBackground_Widescreen</Template>
  <TotalTime>1826</TotalTime>
  <Words>4411</Words>
  <Application>Microsoft Office PowerPoint</Application>
  <PresentationFormat>On-screen Show (16:10)</PresentationFormat>
  <Paragraphs>816</Paragraphs>
  <Slides>126</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126</vt:i4>
      </vt:variant>
    </vt:vector>
  </HeadingPairs>
  <TitlesOfParts>
    <vt:vector size="138" baseType="lpstr">
      <vt:lpstr>Arial</vt:lpstr>
      <vt:lpstr>Arial Black</vt:lpstr>
      <vt:lpstr>Calibri</vt:lpstr>
      <vt:lpstr>Calibri Light</vt:lpstr>
      <vt:lpstr>Cambria Math</vt:lpstr>
      <vt:lpstr>Palatino Linotype</vt:lpstr>
      <vt:lpstr>Palatino Linotype Italic</vt:lpstr>
      <vt:lpstr>Tahoma</vt:lpstr>
      <vt:lpstr>Times New Roman</vt:lpstr>
      <vt:lpstr>Wingdings</vt:lpstr>
      <vt:lpstr>2_Office Theme</vt:lpstr>
      <vt:lpstr>Office Theme</vt:lpstr>
      <vt:lpstr>PowerPoint Presentation</vt:lpstr>
      <vt:lpstr>PowerPoint Presentation</vt:lpstr>
      <vt:lpstr>NCHRP Project 07-26  Research Objectives</vt:lpstr>
      <vt:lpstr>Acknowledgments</vt:lpstr>
      <vt:lpstr>PowerPoint Presentation</vt:lpstr>
      <vt:lpstr>Module Purpose &amp; Contents</vt:lpstr>
      <vt:lpstr>Capacity: Glossary Definition</vt:lpstr>
      <vt:lpstr>Capacity: Field Measurement</vt:lpstr>
      <vt:lpstr>Demand Volume</vt:lpstr>
      <vt:lpstr>Demand Flow Rate</vt:lpstr>
      <vt:lpstr>Freeway Segment Types</vt:lpstr>
      <vt:lpstr>Freeway Flow Types</vt:lpstr>
      <vt:lpstr>Freeway Flow Types: Undersaturated</vt:lpstr>
      <vt:lpstr>Freeway Flow Types: Oversaturated</vt:lpstr>
      <vt:lpstr>Freeway Flow Types: Queue Discharge</vt:lpstr>
      <vt:lpstr>Determining FFS from Sensor Data</vt:lpstr>
      <vt:lpstr>Determining Capacity from Sensor Data (1)</vt:lpstr>
      <vt:lpstr>Determining Capacity from Sensor Data (2)</vt:lpstr>
      <vt:lpstr>Determining Capacity from Sensor Data (3)</vt:lpstr>
      <vt:lpstr>Speed–Flow Relationship</vt:lpstr>
      <vt:lpstr>Speed–Flow Curves</vt:lpstr>
      <vt:lpstr>Basic Segment FFS Estimation</vt:lpstr>
      <vt:lpstr>Basic Segment FFS Estimation</vt:lpstr>
      <vt:lpstr>Basic Segment Capacity Estimation</vt:lpstr>
      <vt:lpstr>Summary: Factors Influencing Basic Segment Capacity</vt:lpstr>
      <vt:lpstr>PowerPoint Presentation</vt:lpstr>
      <vt:lpstr>NCHRP -07-26 Desired Model Characteristics</vt:lpstr>
      <vt:lpstr>Ramp Configurations Studied</vt:lpstr>
      <vt:lpstr>Weave Configurations Studied</vt:lpstr>
      <vt:lpstr>Capacity Estimation Process</vt:lpstr>
      <vt:lpstr>Sample Speed-Flow Data</vt:lpstr>
      <vt:lpstr>Basic Model Form </vt:lpstr>
      <vt:lpstr>Revisiting Density at Capacity </vt:lpstr>
      <vt:lpstr>Proposed Segment LOS</vt:lpstr>
      <vt:lpstr>PowerPoint Presentation</vt:lpstr>
      <vt:lpstr>Module Purpose &amp; Contents</vt:lpstr>
      <vt:lpstr>Research Basis</vt:lpstr>
      <vt:lpstr>Methodological Steps</vt:lpstr>
      <vt:lpstr>Merge/Diverge Segment Capacity</vt:lpstr>
      <vt:lpstr>Special Cases</vt:lpstr>
      <vt:lpstr>Issues with the HCM Merge Method</vt:lpstr>
      <vt:lpstr>Issues with the HCM Diverge Method</vt:lpstr>
      <vt:lpstr>Issues with Previous Studies</vt:lpstr>
      <vt:lpstr>Summary: Current HCM Merge &amp; Diverge Methods</vt:lpstr>
      <vt:lpstr>PowerPoint Presentation</vt:lpstr>
      <vt:lpstr>Module Purpose &amp; Contents</vt:lpstr>
      <vt:lpstr>Data Sources</vt:lpstr>
      <vt:lpstr>Ramp Configurations Studied</vt:lpstr>
      <vt:lpstr>Data Collection Sites</vt:lpstr>
      <vt:lpstr>Site Selection Process</vt:lpstr>
      <vt:lpstr>Capacity Estimation Process</vt:lpstr>
      <vt:lpstr>Site with Consistent Capacity Estimates</vt:lpstr>
      <vt:lpstr>Site with Inconsistent Capacity Estimates</vt:lpstr>
      <vt:lpstr>Review of Speed-Flow Curves for All the Analysis Sites</vt:lpstr>
      <vt:lpstr>NCHRP -07-26 Desired Model Characteristics</vt:lpstr>
      <vt:lpstr>Model Development</vt:lpstr>
      <vt:lpstr>Model Approach</vt:lpstr>
      <vt:lpstr>Merge Diverge Proposed Methodological Steps</vt:lpstr>
      <vt:lpstr>Step 2: Merge/Diverge Segment Speed</vt:lpstr>
      <vt:lpstr>Step 3: Merge/Diverge Capacity</vt:lpstr>
      <vt:lpstr>Capacity Checks (Upper Limits)</vt:lpstr>
      <vt:lpstr>Merge/Diverge Segment Density</vt:lpstr>
      <vt:lpstr>Model Sensitivity: Acceleration Lane Length</vt:lpstr>
      <vt:lpstr>Model Sensitivity: Traffic Demand</vt:lpstr>
      <vt:lpstr>Model Sensitivity: Proportion of Ramp Demand</vt:lpstr>
      <vt:lpstr>Merge/Diverge Spreadsheet Tool</vt:lpstr>
      <vt:lpstr>Summary: Proposed Merge &amp; Diverge Methods</vt:lpstr>
      <vt:lpstr>PowerPoint Presentation</vt:lpstr>
      <vt:lpstr>Spreadsheet Tool Demonstration</vt:lpstr>
      <vt:lpstr>Simple Merge Site</vt:lpstr>
      <vt:lpstr>Simple Merge : Sensor Data</vt:lpstr>
      <vt:lpstr>Simple Merge : Analysis</vt:lpstr>
      <vt:lpstr>On your own – Merge Example</vt:lpstr>
      <vt:lpstr>Simple Merge - Results</vt:lpstr>
      <vt:lpstr>Simple Merge: Results</vt:lpstr>
      <vt:lpstr>Simple Diverge Site</vt:lpstr>
      <vt:lpstr>Simple Diverge: Sensor Data</vt:lpstr>
      <vt:lpstr>Simple Diverge: Analysis</vt:lpstr>
      <vt:lpstr>On your own – Diverge Example</vt:lpstr>
      <vt:lpstr>Simple Diverge - Results</vt:lpstr>
      <vt:lpstr>Simple Diverge: Results</vt:lpstr>
      <vt:lpstr>PowerPoint Presentation</vt:lpstr>
      <vt:lpstr>Module Purpose &amp; Contents</vt:lpstr>
      <vt:lpstr>Research Basis</vt:lpstr>
      <vt:lpstr>Methodological Steps</vt:lpstr>
      <vt:lpstr>HCM 6 Weaving Segment Capacity (1)</vt:lpstr>
      <vt:lpstr>HCM 6 Weaving Segment Capacity (2)</vt:lpstr>
      <vt:lpstr>Weaving Segment Capacity (3)</vt:lpstr>
      <vt:lpstr>Lane-Changing Rates</vt:lpstr>
      <vt:lpstr>Speed Estimation (1)</vt:lpstr>
      <vt:lpstr>Density</vt:lpstr>
      <vt:lpstr>Special Cases</vt:lpstr>
      <vt:lpstr>Issues with the HCM6 Weaving Method</vt:lpstr>
      <vt:lpstr>Issues with Previous Studies</vt:lpstr>
      <vt:lpstr>Summary: Current HCM Weaving Method</vt:lpstr>
      <vt:lpstr>PowerPoint Presentation</vt:lpstr>
      <vt:lpstr>Module Purpose &amp; Contents</vt:lpstr>
      <vt:lpstr>Data Sources</vt:lpstr>
      <vt:lpstr>Weave Configurations Studied</vt:lpstr>
      <vt:lpstr>Data Collection Methodology</vt:lpstr>
      <vt:lpstr>Model Development</vt:lpstr>
      <vt:lpstr>Model Approach</vt:lpstr>
      <vt:lpstr>Methodological Steps</vt:lpstr>
      <vt:lpstr>Defining NW by Movement (one-sided)</vt:lpstr>
      <vt:lpstr>Defining NW by Movement (two-sided)</vt:lpstr>
      <vt:lpstr>Weaving Segment Speed</vt:lpstr>
      <vt:lpstr>Weaving Segment Capacity (Density)</vt:lpstr>
      <vt:lpstr>Weaving Segment Density</vt:lpstr>
      <vt:lpstr>Model Sensitivity: Volume Ratio</vt:lpstr>
      <vt:lpstr>Model Sensitivity: Segment Short Length</vt:lpstr>
      <vt:lpstr>Model Sensitivity: Weaving Segment Demand</vt:lpstr>
      <vt:lpstr>Weaving Spreadsheet Tool</vt:lpstr>
      <vt:lpstr>Summary: Proposed Weaving Method</vt:lpstr>
      <vt:lpstr>PowerPoint Presentation</vt:lpstr>
      <vt:lpstr>Spreadsheet Tool Demonstration</vt:lpstr>
      <vt:lpstr>Simple Weave Site</vt:lpstr>
      <vt:lpstr>Simple Weave: Sensor Data</vt:lpstr>
      <vt:lpstr>Simple Weave: Analysis</vt:lpstr>
      <vt:lpstr>On your own – Weaving Example</vt:lpstr>
      <vt:lpstr>Weaving Example - Results</vt:lpstr>
      <vt:lpstr>Simple Weave: Results</vt:lpstr>
      <vt:lpstr>Summary</vt:lpstr>
      <vt:lpstr>Summary: Proposed Merge &amp; Diverge Methods</vt:lpstr>
      <vt:lpstr>Summary: Proposed Weaving Method</vt:lpstr>
      <vt:lpstr>NCHRP 07-26 Deliverables</vt:lpstr>
      <vt:lpstr>General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Ryus</dc:creator>
  <cp:lastModifiedBy>Nachtrieb, Rebecca</cp:lastModifiedBy>
  <cp:revision>40</cp:revision>
  <dcterms:created xsi:type="dcterms:W3CDTF">2021-07-19T00:07:40Z</dcterms:created>
  <dcterms:modified xsi:type="dcterms:W3CDTF">2023-03-06T15:43:27Z</dcterms:modified>
</cp:coreProperties>
</file>