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336" r:id="rId3"/>
    <p:sldId id="447" r:id="rId4"/>
    <p:sldId id="464" r:id="rId5"/>
    <p:sldId id="391" r:id="rId6"/>
    <p:sldId id="392" r:id="rId7"/>
    <p:sldId id="396" r:id="rId8"/>
    <p:sldId id="401" r:id="rId9"/>
    <p:sldId id="419" r:id="rId10"/>
    <p:sldId id="420" r:id="rId11"/>
    <p:sldId id="356" r:id="rId12"/>
    <p:sldId id="410" r:id="rId13"/>
    <p:sldId id="411" r:id="rId14"/>
    <p:sldId id="412" r:id="rId15"/>
    <p:sldId id="414" r:id="rId16"/>
    <p:sldId id="415" r:id="rId17"/>
    <p:sldId id="416" r:id="rId18"/>
    <p:sldId id="417" r:id="rId19"/>
    <p:sldId id="4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8C261C-0652-964B-8F24-E1FC2C46A494}" name="Ivan, John" initials="IJ" userId="S::john.ivan@uconn.edu::7f138ca7-e24c-4e18-9c66-a02aa40ffdb7" providerId="AD"/>
  <p188:author id="{C2FB23AA-7CEA-2408-9965-83833557E978}" name="Tanmoy Bhowmik" initials="TB" userId="c767b0486460dc4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Ivan" initials="JI" lastIdx="1" clrIdx="0"/>
  <p:cmAuthor id="2" name="Zhao, Shanshan" initials="ZS" lastIdx="1" clrIdx="1">
    <p:extLst>
      <p:ext uri="{19B8F6BF-5375-455C-9EA6-DF929625EA0E}">
        <p15:presenceInfo xmlns:p15="http://schemas.microsoft.com/office/powerpoint/2012/main" userId="S::shanshan.h.zhao@uconn.edu::1f509325-a5d1-4188-be6d-a67f152b6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CF26F-8853-4351-83B9-25C276C1F478}" v="124" dt="2022-09-30T18:27:11.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3"/>
    <p:restoredTop sz="94724"/>
  </p:normalViewPr>
  <p:slideViewPr>
    <p:cSldViewPr snapToGrid="0" showGuides="1">
      <p:cViewPr varScale="1">
        <p:scale>
          <a:sx n="62" d="100"/>
          <a:sy n="62" d="100"/>
        </p:scale>
        <p:origin x="852" y="56"/>
      </p:cViewPr>
      <p:guideLst>
        <p:guide orient="horz" pos="2184"/>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12FC7-9A5C-46A9-B3A9-03A5FA63B61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49AB5B-C31E-4093-BFBD-413E49B17D8B}">
      <dgm:prSet phldrT="[Text]"/>
      <dgm:spPr/>
      <dgm:t>
        <a:bodyPr/>
        <a:lstStyle/>
        <a:p>
          <a:r>
            <a:rPr lang="en-US" dirty="0"/>
            <a:t>Recap of New Methodologies Considered</a:t>
          </a:r>
        </a:p>
      </dgm:t>
    </dgm:pt>
    <dgm:pt modelId="{9A7FB260-3CB9-425A-9CDD-EDDB9B121E7B}" type="parTrans" cxnId="{E45A9D42-D4AF-409D-A133-49D96E8A8EAB}">
      <dgm:prSet/>
      <dgm:spPr/>
      <dgm:t>
        <a:bodyPr/>
        <a:lstStyle/>
        <a:p>
          <a:endParaRPr lang="en-US"/>
        </a:p>
      </dgm:t>
    </dgm:pt>
    <dgm:pt modelId="{F0B2613A-F9AE-4632-A4FF-4A7FCD18166D}" type="sibTrans" cxnId="{E45A9D42-D4AF-409D-A133-49D96E8A8EAB}">
      <dgm:prSet/>
      <dgm:spPr/>
      <dgm:t>
        <a:bodyPr/>
        <a:lstStyle/>
        <a:p>
          <a:endParaRPr lang="en-US"/>
        </a:p>
      </dgm:t>
    </dgm:pt>
    <dgm:pt modelId="{8E74F283-8B20-4066-B92B-F095FE2B5BA6}">
      <dgm:prSet/>
      <dgm:spPr/>
      <dgm:t>
        <a:bodyPr/>
        <a:lstStyle/>
        <a:p>
          <a:r>
            <a:rPr lang="en-US" dirty="0"/>
            <a:t>Data Sources Used for Estimation and Validation</a:t>
          </a:r>
        </a:p>
      </dgm:t>
    </dgm:pt>
    <dgm:pt modelId="{D9EE6FB0-37AF-4B13-BDBC-E44ED3EF9E65}" type="parTrans" cxnId="{B042C231-2753-4792-8DCE-8D321A23A1DC}">
      <dgm:prSet/>
      <dgm:spPr/>
      <dgm:t>
        <a:bodyPr/>
        <a:lstStyle/>
        <a:p>
          <a:endParaRPr lang="en-US"/>
        </a:p>
      </dgm:t>
    </dgm:pt>
    <dgm:pt modelId="{89D81FDB-528E-438B-9C1C-9F4D6BA13FD5}" type="sibTrans" cxnId="{B042C231-2753-4792-8DCE-8D321A23A1DC}">
      <dgm:prSet/>
      <dgm:spPr/>
      <dgm:t>
        <a:bodyPr/>
        <a:lstStyle/>
        <a:p>
          <a:endParaRPr lang="en-US"/>
        </a:p>
      </dgm:t>
    </dgm:pt>
    <dgm:pt modelId="{8E9098A6-DD2B-402E-9522-035ABA741C2A}">
      <dgm:prSet/>
      <dgm:spPr/>
      <dgm:t>
        <a:bodyPr/>
        <a:lstStyle/>
        <a:p>
          <a:r>
            <a:rPr lang="en-US" dirty="0"/>
            <a:t>Recommended Methodologies by Facility Type</a:t>
          </a:r>
        </a:p>
      </dgm:t>
    </dgm:pt>
    <dgm:pt modelId="{D01105A6-0484-4628-8886-37D88A7BABA2}" type="parTrans" cxnId="{147A1B3F-FD69-4087-8948-0843DAAF33A0}">
      <dgm:prSet/>
      <dgm:spPr/>
      <dgm:t>
        <a:bodyPr/>
        <a:lstStyle/>
        <a:p>
          <a:endParaRPr lang="en-US"/>
        </a:p>
      </dgm:t>
    </dgm:pt>
    <dgm:pt modelId="{792ED201-405A-431C-9754-E0875B7EB26A}" type="sibTrans" cxnId="{147A1B3F-FD69-4087-8948-0843DAAF33A0}">
      <dgm:prSet/>
      <dgm:spPr/>
      <dgm:t>
        <a:bodyPr/>
        <a:lstStyle/>
        <a:p>
          <a:endParaRPr lang="en-US"/>
        </a:p>
      </dgm:t>
    </dgm:pt>
    <dgm:pt modelId="{A3E92E28-FCE8-415F-B0ED-8D414A34BB7F}">
      <dgm:prSet/>
      <dgm:spPr/>
      <dgm:t>
        <a:bodyPr/>
        <a:lstStyle/>
        <a:p>
          <a:r>
            <a:rPr lang="en-US" dirty="0"/>
            <a:t>Implementation Guidance and Software</a:t>
          </a:r>
        </a:p>
      </dgm:t>
    </dgm:pt>
    <dgm:pt modelId="{3E5C7715-AB3C-42B6-8ECA-DB02B70B6548}" type="parTrans" cxnId="{D8F3A596-904B-4D2C-875D-E99F5589981D}">
      <dgm:prSet/>
      <dgm:spPr/>
      <dgm:t>
        <a:bodyPr/>
        <a:lstStyle/>
        <a:p>
          <a:endParaRPr lang="en-US"/>
        </a:p>
      </dgm:t>
    </dgm:pt>
    <dgm:pt modelId="{2A171016-5DCB-407F-891A-C84E68370C1D}" type="sibTrans" cxnId="{D8F3A596-904B-4D2C-875D-E99F5589981D}">
      <dgm:prSet/>
      <dgm:spPr/>
      <dgm:t>
        <a:bodyPr/>
        <a:lstStyle/>
        <a:p>
          <a:endParaRPr lang="en-US"/>
        </a:p>
      </dgm:t>
    </dgm:pt>
    <dgm:pt modelId="{3340E9AB-C4AE-4187-986E-6E128F738E84}">
      <dgm:prSet/>
      <dgm:spPr/>
      <dgm:t>
        <a:bodyPr/>
        <a:lstStyle/>
        <a:p>
          <a:r>
            <a:rPr lang="en-US" dirty="0"/>
            <a:t>QIE Estimation of Input Variables</a:t>
          </a:r>
        </a:p>
      </dgm:t>
    </dgm:pt>
    <dgm:pt modelId="{9D68712C-F9A9-4B45-AB15-558A1EDC8A45}" type="parTrans" cxnId="{39C7AB5E-0392-4F74-ABE1-E1C363010DB1}">
      <dgm:prSet/>
      <dgm:spPr/>
      <dgm:t>
        <a:bodyPr/>
        <a:lstStyle/>
        <a:p>
          <a:endParaRPr lang="en-US"/>
        </a:p>
      </dgm:t>
    </dgm:pt>
    <dgm:pt modelId="{09E8EB55-54F2-4A9E-BB93-8D418BA9EB50}" type="sibTrans" cxnId="{39C7AB5E-0392-4F74-ABE1-E1C363010DB1}">
      <dgm:prSet/>
      <dgm:spPr/>
      <dgm:t>
        <a:bodyPr/>
        <a:lstStyle/>
        <a:p>
          <a:endParaRPr lang="en-US"/>
        </a:p>
      </dgm:t>
    </dgm:pt>
    <dgm:pt modelId="{35035D42-1894-44E8-8F36-C1C269B1B23F}">
      <dgm:prSet phldrT="[Text]"/>
      <dgm:spPr/>
      <dgm:t>
        <a:bodyPr/>
        <a:lstStyle/>
        <a:p>
          <a:r>
            <a:rPr lang="en-US" dirty="0"/>
            <a:t>Project Objectives</a:t>
          </a:r>
        </a:p>
      </dgm:t>
    </dgm:pt>
    <dgm:pt modelId="{B1317C40-3B90-4FFA-84F7-ADA76C5DE8BC}" type="parTrans" cxnId="{507F3AF2-8210-4399-B8B4-9CF58292EC2F}">
      <dgm:prSet/>
      <dgm:spPr/>
      <dgm:t>
        <a:bodyPr/>
        <a:lstStyle/>
        <a:p>
          <a:endParaRPr lang="en-US"/>
        </a:p>
      </dgm:t>
    </dgm:pt>
    <dgm:pt modelId="{DBA55507-270B-42BA-A0BF-6E4842B69D25}" type="sibTrans" cxnId="{507F3AF2-8210-4399-B8B4-9CF58292EC2F}">
      <dgm:prSet/>
      <dgm:spPr/>
      <dgm:t>
        <a:bodyPr/>
        <a:lstStyle/>
        <a:p>
          <a:endParaRPr lang="en-US"/>
        </a:p>
      </dgm:t>
    </dgm:pt>
    <dgm:pt modelId="{CD8988F3-6453-4811-831B-E11AA552E619}" type="pres">
      <dgm:prSet presAssocID="{64D12FC7-9A5C-46A9-B3A9-03A5FA63B612}" presName="linear" presStyleCnt="0">
        <dgm:presLayoutVars>
          <dgm:animLvl val="lvl"/>
          <dgm:resizeHandles val="exact"/>
        </dgm:presLayoutVars>
      </dgm:prSet>
      <dgm:spPr/>
    </dgm:pt>
    <dgm:pt modelId="{A425BD82-A63A-4239-9B7A-791F80360C09}" type="pres">
      <dgm:prSet presAssocID="{35035D42-1894-44E8-8F36-C1C269B1B23F}" presName="parentText" presStyleLbl="node1" presStyleIdx="0" presStyleCnt="6">
        <dgm:presLayoutVars>
          <dgm:chMax val="0"/>
          <dgm:bulletEnabled val="1"/>
        </dgm:presLayoutVars>
      </dgm:prSet>
      <dgm:spPr/>
    </dgm:pt>
    <dgm:pt modelId="{CBAC3E4C-10FE-4213-B728-5E62DE2515B3}" type="pres">
      <dgm:prSet presAssocID="{DBA55507-270B-42BA-A0BF-6E4842B69D25}" presName="spacer" presStyleCnt="0"/>
      <dgm:spPr/>
    </dgm:pt>
    <dgm:pt modelId="{190D4EB1-BAC4-4373-B16A-2B1EB65ABAB7}" type="pres">
      <dgm:prSet presAssocID="{4B49AB5B-C31E-4093-BFBD-413E49B17D8B}" presName="parentText" presStyleLbl="node1" presStyleIdx="1" presStyleCnt="6">
        <dgm:presLayoutVars>
          <dgm:chMax val="0"/>
          <dgm:bulletEnabled val="1"/>
        </dgm:presLayoutVars>
      </dgm:prSet>
      <dgm:spPr/>
    </dgm:pt>
    <dgm:pt modelId="{B9D959D8-BE00-47F9-8F58-8C637D73ED0C}" type="pres">
      <dgm:prSet presAssocID="{F0B2613A-F9AE-4632-A4FF-4A7FCD18166D}" presName="spacer" presStyleCnt="0"/>
      <dgm:spPr/>
    </dgm:pt>
    <dgm:pt modelId="{F5528EA3-4466-47F3-8793-AA92E658E932}" type="pres">
      <dgm:prSet presAssocID="{8E74F283-8B20-4066-B92B-F095FE2B5BA6}" presName="parentText" presStyleLbl="node1" presStyleIdx="2" presStyleCnt="6">
        <dgm:presLayoutVars>
          <dgm:chMax val="0"/>
          <dgm:bulletEnabled val="1"/>
        </dgm:presLayoutVars>
      </dgm:prSet>
      <dgm:spPr/>
    </dgm:pt>
    <dgm:pt modelId="{BDE2153B-16C7-421D-8DD0-C6661261FD51}" type="pres">
      <dgm:prSet presAssocID="{89D81FDB-528E-438B-9C1C-9F4D6BA13FD5}" presName="spacer" presStyleCnt="0"/>
      <dgm:spPr/>
    </dgm:pt>
    <dgm:pt modelId="{F649A848-2687-480F-A63D-279C95229B75}" type="pres">
      <dgm:prSet presAssocID="{8E9098A6-DD2B-402E-9522-035ABA741C2A}" presName="parentText" presStyleLbl="node1" presStyleIdx="3" presStyleCnt="6">
        <dgm:presLayoutVars>
          <dgm:chMax val="0"/>
          <dgm:bulletEnabled val="1"/>
        </dgm:presLayoutVars>
      </dgm:prSet>
      <dgm:spPr/>
    </dgm:pt>
    <dgm:pt modelId="{8DA185ED-8AA6-446C-A0F6-496672B7815D}" type="pres">
      <dgm:prSet presAssocID="{792ED201-405A-431C-9754-E0875B7EB26A}" presName="spacer" presStyleCnt="0"/>
      <dgm:spPr/>
    </dgm:pt>
    <dgm:pt modelId="{917CD004-61CA-4FC8-9C2E-8984947DF4C6}" type="pres">
      <dgm:prSet presAssocID="{3340E9AB-C4AE-4187-986E-6E128F738E84}" presName="parentText" presStyleLbl="node1" presStyleIdx="4" presStyleCnt="6">
        <dgm:presLayoutVars>
          <dgm:chMax val="0"/>
          <dgm:bulletEnabled val="1"/>
        </dgm:presLayoutVars>
      </dgm:prSet>
      <dgm:spPr/>
    </dgm:pt>
    <dgm:pt modelId="{CDE8AA73-595A-41DA-9DA2-8643B3826C46}" type="pres">
      <dgm:prSet presAssocID="{09E8EB55-54F2-4A9E-BB93-8D418BA9EB50}" presName="spacer" presStyleCnt="0"/>
      <dgm:spPr/>
    </dgm:pt>
    <dgm:pt modelId="{F1E238C6-06AE-4EDF-B44B-A3115823F02D}" type="pres">
      <dgm:prSet presAssocID="{A3E92E28-FCE8-415F-B0ED-8D414A34BB7F}" presName="parentText" presStyleLbl="node1" presStyleIdx="5" presStyleCnt="6">
        <dgm:presLayoutVars>
          <dgm:chMax val="0"/>
          <dgm:bulletEnabled val="1"/>
        </dgm:presLayoutVars>
      </dgm:prSet>
      <dgm:spPr/>
    </dgm:pt>
  </dgm:ptLst>
  <dgm:cxnLst>
    <dgm:cxn modelId="{6846DA02-E1F6-4E09-A45A-8E8C010FBB43}" type="presOf" srcId="{4B49AB5B-C31E-4093-BFBD-413E49B17D8B}" destId="{190D4EB1-BAC4-4373-B16A-2B1EB65ABAB7}" srcOrd="0" destOrd="0" presId="urn:microsoft.com/office/officeart/2005/8/layout/vList2"/>
    <dgm:cxn modelId="{B042C231-2753-4792-8DCE-8D321A23A1DC}" srcId="{64D12FC7-9A5C-46A9-B3A9-03A5FA63B612}" destId="{8E74F283-8B20-4066-B92B-F095FE2B5BA6}" srcOrd="2" destOrd="0" parTransId="{D9EE6FB0-37AF-4B13-BDBC-E44ED3EF9E65}" sibTransId="{89D81FDB-528E-438B-9C1C-9F4D6BA13FD5}"/>
    <dgm:cxn modelId="{147A1B3F-FD69-4087-8948-0843DAAF33A0}" srcId="{64D12FC7-9A5C-46A9-B3A9-03A5FA63B612}" destId="{8E9098A6-DD2B-402E-9522-035ABA741C2A}" srcOrd="3" destOrd="0" parTransId="{D01105A6-0484-4628-8886-37D88A7BABA2}" sibTransId="{792ED201-405A-431C-9754-E0875B7EB26A}"/>
    <dgm:cxn modelId="{39C7AB5E-0392-4F74-ABE1-E1C363010DB1}" srcId="{64D12FC7-9A5C-46A9-B3A9-03A5FA63B612}" destId="{3340E9AB-C4AE-4187-986E-6E128F738E84}" srcOrd="4" destOrd="0" parTransId="{9D68712C-F9A9-4B45-AB15-558A1EDC8A45}" sibTransId="{09E8EB55-54F2-4A9E-BB93-8D418BA9EB50}"/>
    <dgm:cxn modelId="{E45A9D42-D4AF-409D-A133-49D96E8A8EAB}" srcId="{64D12FC7-9A5C-46A9-B3A9-03A5FA63B612}" destId="{4B49AB5B-C31E-4093-BFBD-413E49B17D8B}" srcOrd="1" destOrd="0" parTransId="{9A7FB260-3CB9-425A-9CDD-EDDB9B121E7B}" sibTransId="{F0B2613A-F9AE-4632-A4FF-4A7FCD18166D}"/>
    <dgm:cxn modelId="{AD82AE47-D01D-49D9-9F9D-E91E2334328E}" type="presOf" srcId="{3340E9AB-C4AE-4187-986E-6E128F738E84}" destId="{917CD004-61CA-4FC8-9C2E-8984947DF4C6}" srcOrd="0" destOrd="0" presId="urn:microsoft.com/office/officeart/2005/8/layout/vList2"/>
    <dgm:cxn modelId="{D8F3A596-904B-4D2C-875D-E99F5589981D}" srcId="{64D12FC7-9A5C-46A9-B3A9-03A5FA63B612}" destId="{A3E92E28-FCE8-415F-B0ED-8D414A34BB7F}" srcOrd="5" destOrd="0" parTransId="{3E5C7715-AB3C-42B6-8ECA-DB02B70B6548}" sibTransId="{2A171016-5DCB-407F-891A-C84E68370C1D}"/>
    <dgm:cxn modelId="{1964ED9A-079B-4376-98C5-3F2C206E2EC7}" type="presOf" srcId="{64D12FC7-9A5C-46A9-B3A9-03A5FA63B612}" destId="{CD8988F3-6453-4811-831B-E11AA552E619}" srcOrd="0" destOrd="0" presId="urn:microsoft.com/office/officeart/2005/8/layout/vList2"/>
    <dgm:cxn modelId="{A4FD10A7-7A66-4675-8FAD-9FF51A038811}" type="presOf" srcId="{A3E92E28-FCE8-415F-B0ED-8D414A34BB7F}" destId="{F1E238C6-06AE-4EDF-B44B-A3115823F02D}" srcOrd="0" destOrd="0" presId="urn:microsoft.com/office/officeart/2005/8/layout/vList2"/>
    <dgm:cxn modelId="{1A6CBBB5-30CE-4411-9EF0-8CBA92119298}" type="presOf" srcId="{8E74F283-8B20-4066-B92B-F095FE2B5BA6}" destId="{F5528EA3-4466-47F3-8793-AA92E658E932}" srcOrd="0" destOrd="0" presId="urn:microsoft.com/office/officeart/2005/8/layout/vList2"/>
    <dgm:cxn modelId="{435D37C3-CDFD-4E46-B021-268BF7E03D6B}" type="presOf" srcId="{35035D42-1894-44E8-8F36-C1C269B1B23F}" destId="{A425BD82-A63A-4239-9B7A-791F80360C09}" srcOrd="0" destOrd="0" presId="urn:microsoft.com/office/officeart/2005/8/layout/vList2"/>
    <dgm:cxn modelId="{6F9D9EE5-EA4B-41E1-A1D0-DD3EEA9F8EA5}" type="presOf" srcId="{8E9098A6-DD2B-402E-9522-035ABA741C2A}" destId="{F649A848-2687-480F-A63D-279C95229B75}" srcOrd="0" destOrd="0" presId="urn:microsoft.com/office/officeart/2005/8/layout/vList2"/>
    <dgm:cxn modelId="{507F3AF2-8210-4399-B8B4-9CF58292EC2F}" srcId="{64D12FC7-9A5C-46A9-B3A9-03A5FA63B612}" destId="{35035D42-1894-44E8-8F36-C1C269B1B23F}" srcOrd="0" destOrd="0" parTransId="{B1317C40-3B90-4FFA-84F7-ADA76C5DE8BC}" sibTransId="{DBA55507-270B-42BA-A0BF-6E4842B69D25}"/>
    <dgm:cxn modelId="{F8FD5170-A32D-45E7-B3FF-922C00AC4B6B}" type="presParOf" srcId="{CD8988F3-6453-4811-831B-E11AA552E619}" destId="{A425BD82-A63A-4239-9B7A-791F80360C09}" srcOrd="0" destOrd="0" presId="urn:microsoft.com/office/officeart/2005/8/layout/vList2"/>
    <dgm:cxn modelId="{037D18D9-5655-48C8-B350-E89A6D6EBB4C}" type="presParOf" srcId="{CD8988F3-6453-4811-831B-E11AA552E619}" destId="{CBAC3E4C-10FE-4213-B728-5E62DE2515B3}" srcOrd="1" destOrd="0" presId="urn:microsoft.com/office/officeart/2005/8/layout/vList2"/>
    <dgm:cxn modelId="{F943EB00-0271-4AD2-830D-5CCD2B1EEC5F}" type="presParOf" srcId="{CD8988F3-6453-4811-831B-E11AA552E619}" destId="{190D4EB1-BAC4-4373-B16A-2B1EB65ABAB7}" srcOrd="2" destOrd="0" presId="urn:microsoft.com/office/officeart/2005/8/layout/vList2"/>
    <dgm:cxn modelId="{92FA130B-4F7E-4317-ADDA-3567FEFEDAC1}" type="presParOf" srcId="{CD8988F3-6453-4811-831B-E11AA552E619}" destId="{B9D959D8-BE00-47F9-8F58-8C637D73ED0C}" srcOrd="3" destOrd="0" presId="urn:microsoft.com/office/officeart/2005/8/layout/vList2"/>
    <dgm:cxn modelId="{23AE0A89-3567-4870-A240-3C2AB77201B1}" type="presParOf" srcId="{CD8988F3-6453-4811-831B-E11AA552E619}" destId="{F5528EA3-4466-47F3-8793-AA92E658E932}" srcOrd="4" destOrd="0" presId="urn:microsoft.com/office/officeart/2005/8/layout/vList2"/>
    <dgm:cxn modelId="{FE7B3DCA-8B45-4443-8FA5-8B115727F2A8}" type="presParOf" srcId="{CD8988F3-6453-4811-831B-E11AA552E619}" destId="{BDE2153B-16C7-421D-8DD0-C6661261FD51}" srcOrd="5" destOrd="0" presId="urn:microsoft.com/office/officeart/2005/8/layout/vList2"/>
    <dgm:cxn modelId="{87141C9D-F04D-4D76-9748-A2C847F0B269}" type="presParOf" srcId="{CD8988F3-6453-4811-831B-E11AA552E619}" destId="{F649A848-2687-480F-A63D-279C95229B75}" srcOrd="6" destOrd="0" presId="urn:microsoft.com/office/officeart/2005/8/layout/vList2"/>
    <dgm:cxn modelId="{5798DC03-F613-4C9F-A126-21784B5C084D}" type="presParOf" srcId="{CD8988F3-6453-4811-831B-E11AA552E619}" destId="{8DA185ED-8AA6-446C-A0F6-496672B7815D}" srcOrd="7" destOrd="0" presId="urn:microsoft.com/office/officeart/2005/8/layout/vList2"/>
    <dgm:cxn modelId="{DC1768C8-4CAF-412F-A923-A87DD60FF7CA}" type="presParOf" srcId="{CD8988F3-6453-4811-831B-E11AA552E619}" destId="{917CD004-61CA-4FC8-9C2E-8984947DF4C6}" srcOrd="8" destOrd="0" presId="urn:microsoft.com/office/officeart/2005/8/layout/vList2"/>
    <dgm:cxn modelId="{75F9DC3C-6199-475B-A58D-AF8648B9CEDB}" type="presParOf" srcId="{CD8988F3-6453-4811-831B-E11AA552E619}" destId="{CDE8AA73-595A-41DA-9DA2-8643B3826C46}" srcOrd="9" destOrd="0" presId="urn:microsoft.com/office/officeart/2005/8/layout/vList2"/>
    <dgm:cxn modelId="{DAE54ADD-FF24-4CA5-BD2A-02F81B700480}" type="presParOf" srcId="{CD8988F3-6453-4811-831B-E11AA552E619}" destId="{F1E238C6-06AE-4EDF-B44B-A3115823F02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74705C-62E8-4D4C-8260-178D111B4A6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FA78D92-4676-44F6-BCEA-3032054E0F19}">
      <dgm:prSet phldrT="[Text]"/>
      <dgm:spPr/>
      <dgm:t>
        <a:bodyPr/>
        <a:lstStyle/>
        <a:p>
          <a:r>
            <a:rPr lang="en-US" dirty="0"/>
            <a:t>Assess the current HSM approaches for estimating and predicting crash count by severity</a:t>
          </a:r>
        </a:p>
      </dgm:t>
    </dgm:pt>
    <dgm:pt modelId="{6881B96B-4CAC-4519-9178-92156C815050}" type="parTrans" cxnId="{F121FE01-A21F-4882-9380-D875DF5134D2}">
      <dgm:prSet/>
      <dgm:spPr/>
      <dgm:t>
        <a:bodyPr/>
        <a:lstStyle/>
        <a:p>
          <a:endParaRPr lang="en-US"/>
        </a:p>
      </dgm:t>
    </dgm:pt>
    <dgm:pt modelId="{5AA835BC-8701-469C-9278-DBAB3B10F4C9}" type="sibTrans" cxnId="{F121FE01-A21F-4882-9380-D875DF5134D2}">
      <dgm:prSet/>
      <dgm:spPr/>
      <dgm:t>
        <a:bodyPr/>
        <a:lstStyle/>
        <a:p>
          <a:endParaRPr lang="en-US"/>
        </a:p>
      </dgm:t>
    </dgm:pt>
    <dgm:pt modelId="{85A21478-C497-44AB-B578-BE8C2F041E07}">
      <dgm:prSet/>
      <dgm:spPr/>
      <dgm:t>
        <a:bodyPr/>
        <a:lstStyle/>
        <a:p>
          <a:r>
            <a:rPr lang="en-US" dirty="0"/>
            <a:t>Identify gaps and opportunities in the current prediction/estimation procedures</a:t>
          </a:r>
        </a:p>
      </dgm:t>
    </dgm:pt>
    <dgm:pt modelId="{87A76B5F-DF90-4438-9CE0-4C740205F032}" type="parTrans" cxnId="{A90CC65B-ED29-4C5D-BD64-FB2CF98F51EB}">
      <dgm:prSet/>
      <dgm:spPr/>
      <dgm:t>
        <a:bodyPr/>
        <a:lstStyle/>
        <a:p>
          <a:endParaRPr lang="en-US"/>
        </a:p>
      </dgm:t>
    </dgm:pt>
    <dgm:pt modelId="{E0E1E335-7FD7-4817-972E-A33B9AE0C598}" type="sibTrans" cxnId="{A90CC65B-ED29-4C5D-BD64-FB2CF98F51EB}">
      <dgm:prSet/>
      <dgm:spPr/>
      <dgm:t>
        <a:bodyPr/>
        <a:lstStyle/>
        <a:p>
          <a:endParaRPr lang="en-US"/>
        </a:p>
      </dgm:t>
    </dgm:pt>
    <dgm:pt modelId="{7380375B-715A-4B41-998C-F4405048F910}">
      <dgm:prSet/>
      <dgm:spPr/>
      <dgm:t>
        <a:bodyPr/>
        <a:lstStyle/>
        <a:p>
          <a:r>
            <a:rPr lang="en-US"/>
            <a:t>Develop and validate new severity models to address the gaps and opportunities</a:t>
          </a:r>
        </a:p>
      </dgm:t>
    </dgm:pt>
    <dgm:pt modelId="{513A6253-375A-414B-AB55-7AD5E58B8D72}" type="parTrans" cxnId="{2EA2A709-001E-441D-AC37-6C8119EF5398}">
      <dgm:prSet/>
      <dgm:spPr/>
      <dgm:t>
        <a:bodyPr/>
        <a:lstStyle/>
        <a:p>
          <a:endParaRPr lang="en-US"/>
        </a:p>
      </dgm:t>
    </dgm:pt>
    <dgm:pt modelId="{CF94B2CE-EFFC-4B0E-B8D9-DEE9805B109F}" type="sibTrans" cxnId="{2EA2A709-001E-441D-AC37-6C8119EF5398}">
      <dgm:prSet/>
      <dgm:spPr/>
      <dgm:t>
        <a:bodyPr/>
        <a:lstStyle/>
        <a:p>
          <a:endParaRPr lang="en-US"/>
        </a:p>
      </dgm:t>
    </dgm:pt>
    <dgm:pt modelId="{892746F9-B608-42C1-B10C-396942B7B633}">
      <dgm:prSet/>
      <dgm:spPr/>
      <dgm:t>
        <a:bodyPr/>
        <a:lstStyle/>
        <a:p>
          <a:r>
            <a:rPr lang="en-US"/>
            <a:t>Develop a guidance document to apply the new models in a format suitable for possible adoption in the HSM</a:t>
          </a:r>
        </a:p>
      </dgm:t>
    </dgm:pt>
    <dgm:pt modelId="{CCD06E10-4625-4CF7-8C25-95EDC0DFE528}" type="parTrans" cxnId="{39FA0C8A-291C-4F90-8127-1B2E863EE2A9}">
      <dgm:prSet/>
      <dgm:spPr/>
      <dgm:t>
        <a:bodyPr/>
        <a:lstStyle/>
        <a:p>
          <a:endParaRPr lang="en-US"/>
        </a:p>
      </dgm:t>
    </dgm:pt>
    <dgm:pt modelId="{8627B249-71F7-400E-B184-85CF92EDF6EB}" type="sibTrans" cxnId="{39FA0C8A-291C-4F90-8127-1B2E863EE2A9}">
      <dgm:prSet/>
      <dgm:spPr/>
      <dgm:t>
        <a:bodyPr/>
        <a:lstStyle/>
        <a:p>
          <a:endParaRPr lang="en-US"/>
        </a:p>
      </dgm:t>
    </dgm:pt>
    <dgm:pt modelId="{456F4C01-0CA4-4330-B81D-05671F99CE49}" type="pres">
      <dgm:prSet presAssocID="{9174705C-62E8-4D4C-8260-178D111B4A6D}" presName="vert0" presStyleCnt="0">
        <dgm:presLayoutVars>
          <dgm:dir/>
          <dgm:animOne val="branch"/>
          <dgm:animLvl val="lvl"/>
        </dgm:presLayoutVars>
      </dgm:prSet>
      <dgm:spPr/>
    </dgm:pt>
    <dgm:pt modelId="{42BF782F-E111-4AF6-8586-7BAF728E5024}" type="pres">
      <dgm:prSet presAssocID="{5FA78D92-4676-44F6-BCEA-3032054E0F19}" presName="thickLine" presStyleLbl="alignNode1" presStyleIdx="0" presStyleCnt="4"/>
      <dgm:spPr/>
    </dgm:pt>
    <dgm:pt modelId="{358FFFD8-DF47-416B-929A-DF68730B69E6}" type="pres">
      <dgm:prSet presAssocID="{5FA78D92-4676-44F6-BCEA-3032054E0F19}" presName="horz1" presStyleCnt="0"/>
      <dgm:spPr/>
    </dgm:pt>
    <dgm:pt modelId="{CEF8C6EB-F6CF-4321-9823-71A886F60595}" type="pres">
      <dgm:prSet presAssocID="{5FA78D92-4676-44F6-BCEA-3032054E0F19}" presName="tx1" presStyleLbl="revTx" presStyleIdx="0" presStyleCnt="4"/>
      <dgm:spPr/>
    </dgm:pt>
    <dgm:pt modelId="{4482A9E1-88C7-4B79-A309-207973827733}" type="pres">
      <dgm:prSet presAssocID="{5FA78D92-4676-44F6-BCEA-3032054E0F19}" presName="vert1" presStyleCnt="0"/>
      <dgm:spPr/>
    </dgm:pt>
    <dgm:pt modelId="{5B545FD0-8376-42ED-BE1F-75A7F6C3A911}" type="pres">
      <dgm:prSet presAssocID="{85A21478-C497-44AB-B578-BE8C2F041E07}" presName="thickLine" presStyleLbl="alignNode1" presStyleIdx="1" presStyleCnt="4"/>
      <dgm:spPr/>
    </dgm:pt>
    <dgm:pt modelId="{74516E3B-3DAF-463A-BF61-C82D4E5DA50F}" type="pres">
      <dgm:prSet presAssocID="{85A21478-C497-44AB-B578-BE8C2F041E07}" presName="horz1" presStyleCnt="0"/>
      <dgm:spPr/>
    </dgm:pt>
    <dgm:pt modelId="{9A739DE6-EECC-4545-A168-39116557DE5C}" type="pres">
      <dgm:prSet presAssocID="{85A21478-C497-44AB-B578-BE8C2F041E07}" presName="tx1" presStyleLbl="revTx" presStyleIdx="1" presStyleCnt="4"/>
      <dgm:spPr/>
    </dgm:pt>
    <dgm:pt modelId="{3A2218BB-76F9-4AF8-B2C5-BA91382803C8}" type="pres">
      <dgm:prSet presAssocID="{85A21478-C497-44AB-B578-BE8C2F041E07}" presName="vert1" presStyleCnt="0"/>
      <dgm:spPr/>
    </dgm:pt>
    <dgm:pt modelId="{2527CD54-1D4A-4F57-AE59-2CE747A6A4F4}" type="pres">
      <dgm:prSet presAssocID="{7380375B-715A-4B41-998C-F4405048F910}" presName="thickLine" presStyleLbl="alignNode1" presStyleIdx="2" presStyleCnt="4"/>
      <dgm:spPr/>
    </dgm:pt>
    <dgm:pt modelId="{330A54A7-90F1-43FD-BD6B-459FF8288DD1}" type="pres">
      <dgm:prSet presAssocID="{7380375B-715A-4B41-998C-F4405048F910}" presName="horz1" presStyleCnt="0"/>
      <dgm:spPr/>
    </dgm:pt>
    <dgm:pt modelId="{BE8A7274-7CCE-4A1D-9FE2-E047B94189AD}" type="pres">
      <dgm:prSet presAssocID="{7380375B-715A-4B41-998C-F4405048F910}" presName="tx1" presStyleLbl="revTx" presStyleIdx="2" presStyleCnt="4"/>
      <dgm:spPr/>
    </dgm:pt>
    <dgm:pt modelId="{F85E5E4D-E505-45A4-BA12-599EBDB17243}" type="pres">
      <dgm:prSet presAssocID="{7380375B-715A-4B41-998C-F4405048F910}" presName="vert1" presStyleCnt="0"/>
      <dgm:spPr/>
    </dgm:pt>
    <dgm:pt modelId="{104EA07C-B02F-4D29-B8B7-284A62CD6081}" type="pres">
      <dgm:prSet presAssocID="{892746F9-B608-42C1-B10C-396942B7B633}" presName="thickLine" presStyleLbl="alignNode1" presStyleIdx="3" presStyleCnt="4"/>
      <dgm:spPr/>
    </dgm:pt>
    <dgm:pt modelId="{71190F42-772C-4D72-BB50-2466C32AFBB0}" type="pres">
      <dgm:prSet presAssocID="{892746F9-B608-42C1-B10C-396942B7B633}" presName="horz1" presStyleCnt="0"/>
      <dgm:spPr/>
    </dgm:pt>
    <dgm:pt modelId="{BA8A5941-AE3C-480B-8572-B2533D0FEB65}" type="pres">
      <dgm:prSet presAssocID="{892746F9-B608-42C1-B10C-396942B7B633}" presName="tx1" presStyleLbl="revTx" presStyleIdx="3" presStyleCnt="4"/>
      <dgm:spPr/>
    </dgm:pt>
    <dgm:pt modelId="{860C24BE-C934-4ACF-B625-BD5FB4E02609}" type="pres">
      <dgm:prSet presAssocID="{892746F9-B608-42C1-B10C-396942B7B633}" presName="vert1" presStyleCnt="0"/>
      <dgm:spPr/>
    </dgm:pt>
  </dgm:ptLst>
  <dgm:cxnLst>
    <dgm:cxn modelId="{F121FE01-A21F-4882-9380-D875DF5134D2}" srcId="{9174705C-62E8-4D4C-8260-178D111B4A6D}" destId="{5FA78D92-4676-44F6-BCEA-3032054E0F19}" srcOrd="0" destOrd="0" parTransId="{6881B96B-4CAC-4519-9178-92156C815050}" sibTransId="{5AA835BC-8701-469C-9278-DBAB3B10F4C9}"/>
    <dgm:cxn modelId="{2EA2A709-001E-441D-AC37-6C8119EF5398}" srcId="{9174705C-62E8-4D4C-8260-178D111B4A6D}" destId="{7380375B-715A-4B41-998C-F4405048F910}" srcOrd="2" destOrd="0" parTransId="{513A6253-375A-414B-AB55-7AD5E58B8D72}" sibTransId="{CF94B2CE-EFFC-4B0E-B8D9-DEE9805B109F}"/>
    <dgm:cxn modelId="{5E4E040F-D195-468F-B18D-3FF0A732889F}" type="presOf" srcId="{85A21478-C497-44AB-B578-BE8C2F041E07}" destId="{9A739DE6-EECC-4545-A168-39116557DE5C}" srcOrd="0" destOrd="0" presId="urn:microsoft.com/office/officeart/2008/layout/LinedList"/>
    <dgm:cxn modelId="{FC3D1221-EF0A-4B55-815A-11FFEA235387}" type="presOf" srcId="{892746F9-B608-42C1-B10C-396942B7B633}" destId="{BA8A5941-AE3C-480B-8572-B2533D0FEB65}" srcOrd="0" destOrd="0" presId="urn:microsoft.com/office/officeart/2008/layout/LinedList"/>
    <dgm:cxn modelId="{632FCF2B-7931-4961-91E3-59A0084B03CB}" type="presOf" srcId="{7380375B-715A-4B41-998C-F4405048F910}" destId="{BE8A7274-7CCE-4A1D-9FE2-E047B94189AD}" srcOrd="0" destOrd="0" presId="urn:microsoft.com/office/officeart/2008/layout/LinedList"/>
    <dgm:cxn modelId="{A90CC65B-ED29-4C5D-BD64-FB2CF98F51EB}" srcId="{9174705C-62E8-4D4C-8260-178D111B4A6D}" destId="{85A21478-C497-44AB-B578-BE8C2F041E07}" srcOrd="1" destOrd="0" parTransId="{87A76B5F-DF90-4438-9CE0-4C740205F032}" sibTransId="{E0E1E335-7FD7-4817-972E-A33B9AE0C598}"/>
    <dgm:cxn modelId="{C8416056-EBEE-4020-9312-2512FAC67B3B}" type="presOf" srcId="{5FA78D92-4676-44F6-BCEA-3032054E0F19}" destId="{CEF8C6EB-F6CF-4321-9823-71A886F60595}" srcOrd="0" destOrd="0" presId="urn:microsoft.com/office/officeart/2008/layout/LinedList"/>
    <dgm:cxn modelId="{39FA0C8A-291C-4F90-8127-1B2E863EE2A9}" srcId="{9174705C-62E8-4D4C-8260-178D111B4A6D}" destId="{892746F9-B608-42C1-B10C-396942B7B633}" srcOrd="3" destOrd="0" parTransId="{CCD06E10-4625-4CF7-8C25-95EDC0DFE528}" sibTransId="{8627B249-71F7-400E-B184-85CF92EDF6EB}"/>
    <dgm:cxn modelId="{52C245A0-5A50-418E-AFFA-C5D7A31D3E54}" type="presOf" srcId="{9174705C-62E8-4D4C-8260-178D111B4A6D}" destId="{456F4C01-0CA4-4330-B81D-05671F99CE49}" srcOrd="0" destOrd="0" presId="urn:microsoft.com/office/officeart/2008/layout/LinedList"/>
    <dgm:cxn modelId="{867C6914-CDCA-4676-A1EA-095B2E928919}" type="presParOf" srcId="{456F4C01-0CA4-4330-B81D-05671F99CE49}" destId="{42BF782F-E111-4AF6-8586-7BAF728E5024}" srcOrd="0" destOrd="0" presId="urn:microsoft.com/office/officeart/2008/layout/LinedList"/>
    <dgm:cxn modelId="{16B2C902-2CEB-4FFE-9B7D-7AFAC5A5BF70}" type="presParOf" srcId="{456F4C01-0CA4-4330-B81D-05671F99CE49}" destId="{358FFFD8-DF47-416B-929A-DF68730B69E6}" srcOrd="1" destOrd="0" presId="urn:microsoft.com/office/officeart/2008/layout/LinedList"/>
    <dgm:cxn modelId="{E5E1C9CA-0A46-4599-AE36-62113212EC64}" type="presParOf" srcId="{358FFFD8-DF47-416B-929A-DF68730B69E6}" destId="{CEF8C6EB-F6CF-4321-9823-71A886F60595}" srcOrd="0" destOrd="0" presId="urn:microsoft.com/office/officeart/2008/layout/LinedList"/>
    <dgm:cxn modelId="{E87B268A-1922-4474-8332-7E94797379C6}" type="presParOf" srcId="{358FFFD8-DF47-416B-929A-DF68730B69E6}" destId="{4482A9E1-88C7-4B79-A309-207973827733}" srcOrd="1" destOrd="0" presId="urn:microsoft.com/office/officeart/2008/layout/LinedList"/>
    <dgm:cxn modelId="{74186B85-BE7B-43A5-8365-56893E1D0FB0}" type="presParOf" srcId="{456F4C01-0CA4-4330-B81D-05671F99CE49}" destId="{5B545FD0-8376-42ED-BE1F-75A7F6C3A911}" srcOrd="2" destOrd="0" presId="urn:microsoft.com/office/officeart/2008/layout/LinedList"/>
    <dgm:cxn modelId="{C0DC85C2-63E4-4632-A6B6-BD65FBB08B03}" type="presParOf" srcId="{456F4C01-0CA4-4330-B81D-05671F99CE49}" destId="{74516E3B-3DAF-463A-BF61-C82D4E5DA50F}" srcOrd="3" destOrd="0" presId="urn:microsoft.com/office/officeart/2008/layout/LinedList"/>
    <dgm:cxn modelId="{68891CCB-FA76-4EE4-958B-69138F96A6EF}" type="presParOf" srcId="{74516E3B-3DAF-463A-BF61-C82D4E5DA50F}" destId="{9A739DE6-EECC-4545-A168-39116557DE5C}" srcOrd="0" destOrd="0" presId="urn:microsoft.com/office/officeart/2008/layout/LinedList"/>
    <dgm:cxn modelId="{258D66EE-32E5-4B6E-AE66-B9C991E5CEA3}" type="presParOf" srcId="{74516E3B-3DAF-463A-BF61-C82D4E5DA50F}" destId="{3A2218BB-76F9-4AF8-B2C5-BA91382803C8}" srcOrd="1" destOrd="0" presId="urn:microsoft.com/office/officeart/2008/layout/LinedList"/>
    <dgm:cxn modelId="{F7993E11-A2FD-4846-AEC0-19101676243B}" type="presParOf" srcId="{456F4C01-0CA4-4330-B81D-05671F99CE49}" destId="{2527CD54-1D4A-4F57-AE59-2CE747A6A4F4}" srcOrd="4" destOrd="0" presId="urn:microsoft.com/office/officeart/2008/layout/LinedList"/>
    <dgm:cxn modelId="{3256EE33-ECA7-433C-8C02-8498D7843861}" type="presParOf" srcId="{456F4C01-0CA4-4330-B81D-05671F99CE49}" destId="{330A54A7-90F1-43FD-BD6B-459FF8288DD1}" srcOrd="5" destOrd="0" presId="urn:microsoft.com/office/officeart/2008/layout/LinedList"/>
    <dgm:cxn modelId="{0E2C62CC-F6DD-4E55-8C74-16F3BD1581CD}" type="presParOf" srcId="{330A54A7-90F1-43FD-BD6B-459FF8288DD1}" destId="{BE8A7274-7CCE-4A1D-9FE2-E047B94189AD}" srcOrd="0" destOrd="0" presId="urn:microsoft.com/office/officeart/2008/layout/LinedList"/>
    <dgm:cxn modelId="{63D7CE16-088D-4BD4-9F70-193FFA0045CE}" type="presParOf" srcId="{330A54A7-90F1-43FD-BD6B-459FF8288DD1}" destId="{F85E5E4D-E505-45A4-BA12-599EBDB17243}" srcOrd="1" destOrd="0" presId="urn:microsoft.com/office/officeart/2008/layout/LinedList"/>
    <dgm:cxn modelId="{160C7EE5-18A3-4764-BC79-645B87B27FDB}" type="presParOf" srcId="{456F4C01-0CA4-4330-B81D-05671F99CE49}" destId="{104EA07C-B02F-4D29-B8B7-284A62CD6081}" srcOrd="6" destOrd="0" presId="urn:microsoft.com/office/officeart/2008/layout/LinedList"/>
    <dgm:cxn modelId="{78223ACF-0670-455C-8A6F-EEF17C60C2BD}" type="presParOf" srcId="{456F4C01-0CA4-4330-B81D-05671F99CE49}" destId="{71190F42-772C-4D72-BB50-2466C32AFBB0}" srcOrd="7" destOrd="0" presId="urn:microsoft.com/office/officeart/2008/layout/LinedList"/>
    <dgm:cxn modelId="{8A4C0FB3-CD9A-4C83-8164-B12DAD58D7CD}" type="presParOf" srcId="{71190F42-772C-4D72-BB50-2466C32AFBB0}" destId="{BA8A5941-AE3C-480B-8572-B2533D0FEB65}" srcOrd="0" destOrd="0" presId="urn:microsoft.com/office/officeart/2008/layout/LinedList"/>
    <dgm:cxn modelId="{77384424-002F-4C3F-974D-69C75AB8A353}" type="presParOf" srcId="{71190F42-772C-4D72-BB50-2466C32AFBB0}" destId="{860C24BE-C934-4ACF-B625-BD5FB4E026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7B396-62FE-4AC3-8B5A-A39899DEEBB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9D0DC15-28EB-4CD0-9597-51D9D6217A11}">
      <dgm:prSet phldrT="[Text]"/>
      <dgm:spPr/>
      <dgm:t>
        <a:bodyPr/>
        <a:lstStyle/>
        <a:p>
          <a:r>
            <a:rPr lang="en-US" dirty="0"/>
            <a:t>Inclusion of driver and vehicle variables as predictors</a:t>
          </a:r>
        </a:p>
      </dgm:t>
    </dgm:pt>
    <dgm:pt modelId="{896F6579-F096-443D-8B54-86B6FDCC9A46}" type="parTrans" cxnId="{1D316F81-14B7-415C-B58E-9A35A2BC7933}">
      <dgm:prSet/>
      <dgm:spPr/>
      <dgm:t>
        <a:bodyPr/>
        <a:lstStyle/>
        <a:p>
          <a:endParaRPr lang="en-US"/>
        </a:p>
      </dgm:t>
    </dgm:pt>
    <dgm:pt modelId="{9315628F-16FD-4393-8363-4A1B6E776DE5}" type="sibTrans" cxnId="{1D316F81-14B7-415C-B58E-9A35A2BC7933}">
      <dgm:prSet/>
      <dgm:spPr/>
      <dgm:t>
        <a:bodyPr/>
        <a:lstStyle/>
        <a:p>
          <a:endParaRPr lang="en-US"/>
        </a:p>
      </dgm:t>
    </dgm:pt>
    <dgm:pt modelId="{03E99691-6254-4907-AF5E-70600DCCEF07}">
      <dgm:prSet/>
      <dgm:spPr/>
      <dgm:t>
        <a:bodyPr/>
        <a:lstStyle/>
        <a:p>
          <a:r>
            <a:rPr lang="en-US"/>
            <a:t>Most important variables in most severity prediction models</a:t>
          </a:r>
          <a:endParaRPr lang="en-US" dirty="0"/>
        </a:p>
      </dgm:t>
    </dgm:pt>
    <dgm:pt modelId="{46A0050E-A52A-4705-A077-512D537DC03D}" type="parTrans" cxnId="{306F15C6-5793-4805-947F-B944F8219221}">
      <dgm:prSet/>
      <dgm:spPr/>
      <dgm:t>
        <a:bodyPr/>
        <a:lstStyle/>
        <a:p>
          <a:endParaRPr lang="en-US"/>
        </a:p>
      </dgm:t>
    </dgm:pt>
    <dgm:pt modelId="{BB754D0E-1FC5-4656-8315-26126F7E0EC6}" type="sibTrans" cxnId="{306F15C6-5793-4805-947F-B944F8219221}">
      <dgm:prSet/>
      <dgm:spPr/>
      <dgm:t>
        <a:bodyPr/>
        <a:lstStyle/>
        <a:p>
          <a:endParaRPr lang="en-US"/>
        </a:p>
      </dgm:t>
    </dgm:pt>
    <dgm:pt modelId="{79715ECE-D823-4FEE-8043-92A3183190FE}">
      <dgm:prSet/>
      <dgm:spPr/>
      <dgm:t>
        <a:bodyPr/>
        <a:lstStyle/>
        <a:p>
          <a:r>
            <a:rPr lang="en-US"/>
            <a:t>Usually only available in crash data – not segment data</a:t>
          </a:r>
          <a:endParaRPr lang="en-US" dirty="0"/>
        </a:p>
      </dgm:t>
    </dgm:pt>
    <dgm:pt modelId="{5656F86F-C050-42B6-8CE9-D5B2A35F1FE0}" type="parTrans" cxnId="{92C2C2E3-12CF-42AE-8C63-8BA6FEBAE24B}">
      <dgm:prSet/>
      <dgm:spPr/>
      <dgm:t>
        <a:bodyPr/>
        <a:lstStyle/>
        <a:p>
          <a:endParaRPr lang="en-US"/>
        </a:p>
      </dgm:t>
    </dgm:pt>
    <dgm:pt modelId="{030783A5-2608-4842-9978-8D3012681715}" type="sibTrans" cxnId="{92C2C2E3-12CF-42AE-8C63-8BA6FEBAE24B}">
      <dgm:prSet/>
      <dgm:spPr/>
      <dgm:t>
        <a:bodyPr/>
        <a:lstStyle/>
        <a:p>
          <a:endParaRPr lang="en-US"/>
        </a:p>
      </dgm:t>
    </dgm:pt>
    <dgm:pt modelId="{9276A2AB-E28D-4979-8C0C-6B22EF7C9DB4}">
      <dgm:prSet/>
      <dgm:spPr/>
      <dgm:t>
        <a:bodyPr/>
        <a:lstStyle/>
        <a:p>
          <a:r>
            <a:rPr lang="en-US"/>
            <a:t>Quasi-induced Exposure translates crash involvement to segment-level population proportions</a:t>
          </a:r>
          <a:endParaRPr lang="en-US" dirty="0"/>
        </a:p>
      </dgm:t>
    </dgm:pt>
    <dgm:pt modelId="{8E5BEC37-177F-4713-A2B9-4E69AE298306}" type="parTrans" cxnId="{FEFD8729-2FB7-4A6F-A1F0-661838BC77CB}">
      <dgm:prSet/>
      <dgm:spPr/>
      <dgm:t>
        <a:bodyPr/>
        <a:lstStyle/>
        <a:p>
          <a:endParaRPr lang="en-US"/>
        </a:p>
      </dgm:t>
    </dgm:pt>
    <dgm:pt modelId="{F23FC70C-8E1D-43AA-8EF5-64C663A16BFD}" type="sibTrans" cxnId="{FEFD8729-2FB7-4A6F-A1F0-661838BC77CB}">
      <dgm:prSet/>
      <dgm:spPr/>
      <dgm:t>
        <a:bodyPr/>
        <a:lstStyle/>
        <a:p>
          <a:endParaRPr lang="en-US"/>
        </a:p>
      </dgm:t>
    </dgm:pt>
    <dgm:pt modelId="{5F49217B-3678-4954-8B1E-94CE904BA8F6}">
      <dgm:prSet/>
      <dgm:spPr/>
      <dgm:t>
        <a:bodyPr/>
        <a:lstStyle/>
        <a:p>
          <a:r>
            <a:rPr lang="en-US"/>
            <a:t>Not at fault drivers assumed to appear randomly in crashes</a:t>
          </a:r>
          <a:endParaRPr lang="en-US" dirty="0"/>
        </a:p>
      </dgm:t>
    </dgm:pt>
    <dgm:pt modelId="{9DCC1B9C-EADA-4C24-9537-16F46FE1B5D8}" type="parTrans" cxnId="{AC6402FA-B96F-45D4-BDC6-07F016081E66}">
      <dgm:prSet/>
      <dgm:spPr/>
      <dgm:t>
        <a:bodyPr/>
        <a:lstStyle/>
        <a:p>
          <a:endParaRPr lang="en-US"/>
        </a:p>
      </dgm:t>
    </dgm:pt>
    <dgm:pt modelId="{7CBA78A0-513F-47A6-ABED-5AA86353B081}" type="sibTrans" cxnId="{AC6402FA-B96F-45D4-BDC6-07F016081E66}">
      <dgm:prSet/>
      <dgm:spPr/>
      <dgm:t>
        <a:bodyPr/>
        <a:lstStyle/>
        <a:p>
          <a:endParaRPr lang="en-US"/>
        </a:p>
      </dgm:t>
    </dgm:pt>
    <dgm:pt modelId="{62EC684E-881A-4F7F-B1F0-D3AE7621FF41}">
      <dgm:prSet/>
      <dgm:spPr/>
      <dgm:t>
        <a:bodyPr/>
        <a:lstStyle/>
        <a:p>
          <a:r>
            <a:rPr lang="en-US"/>
            <a:t>Necessary to aggregate groups of segments and intersections to get sufficient observations by involvement group</a:t>
          </a:r>
          <a:endParaRPr lang="en-US" dirty="0"/>
        </a:p>
      </dgm:t>
    </dgm:pt>
    <dgm:pt modelId="{198F8AF1-1813-4F42-9E22-8F1C8701623D}" type="parTrans" cxnId="{C099E11C-99C0-4F33-AA91-A80872243DD9}">
      <dgm:prSet/>
      <dgm:spPr/>
      <dgm:t>
        <a:bodyPr/>
        <a:lstStyle/>
        <a:p>
          <a:endParaRPr lang="en-US"/>
        </a:p>
      </dgm:t>
    </dgm:pt>
    <dgm:pt modelId="{15AB5F18-6795-40D5-BCDA-D59188DBB741}" type="sibTrans" cxnId="{C099E11C-99C0-4F33-AA91-A80872243DD9}">
      <dgm:prSet/>
      <dgm:spPr/>
      <dgm:t>
        <a:bodyPr/>
        <a:lstStyle/>
        <a:p>
          <a:endParaRPr lang="en-US"/>
        </a:p>
      </dgm:t>
    </dgm:pt>
    <dgm:pt modelId="{B814DE1C-C7D3-4017-9A48-5EC4495EA1E5}" type="pres">
      <dgm:prSet presAssocID="{C177B396-62FE-4AC3-8B5A-A39899DEEBB4}" presName="Name0" presStyleCnt="0">
        <dgm:presLayoutVars>
          <dgm:dir/>
          <dgm:animLvl val="lvl"/>
          <dgm:resizeHandles val="exact"/>
        </dgm:presLayoutVars>
      </dgm:prSet>
      <dgm:spPr/>
    </dgm:pt>
    <dgm:pt modelId="{9FD27510-8F94-417A-8BA5-F0480DE29AFB}" type="pres">
      <dgm:prSet presAssocID="{99D0DC15-28EB-4CD0-9597-51D9D6217A11}" presName="composite" presStyleCnt="0"/>
      <dgm:spPr/>
    </dgm:pt>
    <dgm:pt modelId="{01135D3E-E70B-49F8-BDE3-8310341B3488}" type="pres">
      <dgm:prSet presAssocID="{99D0DC15-28EB-4CD0-9597-51D9D6217A11}" presName="parTx" presStyleLbl="alignNode1" presStyleIdx="0" presStyleCnt="2">
        <dgm:presLayoutVars>
          <dgm:chMax val="0"/>
          <dgm:chPref val="0"/>
          <dgm:bulletEnabled val="1"/>
        </dgm:presLayoutVars>
      </dgm:prSet>
      <dgm:spPr/>
    </dgm:pt>
    <dgm:pt modelId="{0CFA7889-4DE3-496D-818D-848743DBF7F7}" type="pres">
      <dgm:prSet presAssocID="{99D0DC15-28EB-4CD0-9597-51D9D6217A11}" presName="desTx" presStyleLbl="alignAccFollowNode1" presStyleIdx="0" presStyleCnt="2">
        <dgm:presLayoutVars>
          <dgm:bulletEnabled val="1"/>
        </dgm:presLayoutVars>
      </dgm:prSet>
      <dgm:spPr/>
    </dgm:pt>
    <dgm:pt modelId="{F3BEE282-0ACF-4534-AB70-1681BBB81509}" type="pres">
      <dgm:prSet presAssocID="{9315628F-16FD-4393-8363-4A1B6E776DE5}" presName="space" presStyleCnt="0"/>
      <dgm:spPr/>
    </dgm:pt>
    <dgm:pt modelId="{C19077F5-D250-4EF3-9E85-3663A1EC0901}" type="pres">
      <dgm:prSet presAssocID="{9276A2AB-E28D-4979-8C0C-6B22EF7C9DB4}" presName="composite" presStyleCnt="0"/>
      <dgm:spPr/>
    </dgm:pt>
    <dgm:pt modelId="{4562EF94-0419-4B6B-B60A-CBCBBC2191B7}" type="pres">
      <dgm:prSet presAssocID="{9276A2AB-E28D-4979-8C0C-6B22EF7C9DB4}" presName="parTx" presStyleLbl="alignNode1" presStyleIdx="1" presStyleCnt="2">
        <dgm:presLayoutVars>
          <dgm:chMax val="0"/>
          <dgm:chPref val="0"/>
          <dgm:bulletEnabled val="1"/>
        </dgm:presLayoutVars>
      </dgm:prSet>
      <dgm:spPr/>
    </dgm:pt>
    <dgm:pt modelId="{E2171BC5-8323-4CBC-86CB-015DD1FBCEAD}" type="pres">
      <dgm:prSet presAssocID="{9276A2AB-E28D-4979-8C0C-6B22EF7C9DB4}" presName="desTx" presStyleLbl="alignAccFollowNode1" presStyleIdx="1" presStyleCnt="2">
        <dgm:presLayoutVars>
          <dgm:bulletEnabled val="1"/>
        </dgm:presLayoutVars>
      </dgm:prSet>
      <dgm:spPr/>
    </dgm:pt>
  </dgm:ptLst>
  <dgm:cxnLst>
    <dgm:cxn modelId="{BF9F3900-67D0-47B2-8F2F-4A9637B242B8}" type="presOf" srcId="{03E99691-6254-4907-AF5E-70600DCCEF07}" destId="{0CFA7889-4DE3-496D-818D-848743DBF7F7}" srcOrd="0" destOrd="0" presId="urn:microsoft.com/office/officeart/2005/8/layout/hList1"/>
    <dgm:cxn modelId="{C099E11C-99C0-4F33-AA91-A80872243DD9}" srcId="{9276A2AB-E28D-4979-8C0C-6B22EF7C9DB4}" destId="{62EC684E-881A-4F7F-B1F0-D3AE7621FF41}" srcOrd="1" destOrd="0" parTransId="{198F8AF1-1813-4F42-9E22-8F1C8701623D}" sibTransId="{15AB5F18-6795-40D5-BCDA-D59188DBB741}"/>
    <dgm:cxn modelId="{04F74523-AFB3-4141-9DF6-C7364D64979E}" type="presOf" srcId="{9276A2AB-E28D-4979-8C0C-6B22EF7C9DB4}" destId="{4562EF94-0419-4B6B-B60A-CBCBBC2191B7}" srcOrd="0" destOrd="0" presId="urn:microsoft.com/office/officeart/2005/8/layout/hList1"/>
    <dgm:cxn modelId="{FEFD8729-2FB7-4A6F-A1F0-661838BC77CB}" srcId="{C177B396-62FE-4AC3-8B5A-A39899DEEBB4}" destId="{9276A2AB-E28D-4979-8C0C-6B22EF7C9DB4}" srcOrd="1" destOrd="0" parTransId="{8E5BEC37-177F-4713-A2B9-4E69AE298306}" sibTransId="{F23FC70C-8E1D-43AA-8EF5-64C663A16BFD}"/>
    <dgm:cxn modelId="{1C41953D-F2C4-4FCC-9B3B-F6178139EF85}" type="presOf" srcId="{62EC684E-881A-4F7F-B1F0-D3AE7621FF41}" destId="{E2171BC5-8323-4CBC-86CB-015DD1FBCEAD}" srcOrd="0" destOrd="1" presId="urn:microsoft.com/office/officeart/2005/8/layout/hList1"/>
    <dgm:cxn modelId="{5494AF3E-4C9F-4D41-B305-E62CE662995E}" type="presOf" srcId="{99D0DC15-28EB-4CD0-9597-51D9D6217A11}" destId="{01135D3E-E70B-49F8-BDE3-8310341B3488}" srcOrd="0" destOrd="0" presId="urn:microsoft.com/office/officeart/2005/8/layout/hList1"/>
    <dgm:cxn modelId="{1D316F81-14B7-415C-B58E-9A35A2BC7933}" srcId="{C177B396-62FE-4AC3-8B5A-A39899DEEBB4}" destId="{99D0DC15-28EB-4CD0-9597-51D9D6217A11}" srcOrd="0" destOrd="0" parTransId="{896F6579-F096-443D-8B54-86B6FDCC9A46}" sibTransId="{9315628F-16FD-4393-8363-4A1B6E776DE5}"/>
    <dgm:cxn modelId="{24192EC3-01A6-4320-AF4C-DFF97C99BC59}" type="presOf" srcId="{79715ECE-D823-4FEE-8043-92A3183190FE}" destId="{0CFA7889-4DE3-496D-818D-848743DBF7F7}" srcOrd="0" destOrd="1" presId="urn:microsoft.com/office/officeart/2005/8/layout/hList1"/>
    <dgm:cxn modelId="{306F15C6-5793-4805-947F-B944F8219221}" srcId="{99D0DC15-28EB-4CD0-9597-51D9D6217A11}" destId="{03E99691-6254-4907-AF5E-70600DCCEF07}" srcOrd="0" destOrd="0" parTransId="{46A0050E-A52A-4705-A077-512D537DC03D}" sibTransId="{BB754D0E-1FC5-4656-8315-26126F7E0EC6}"/>
    <dgm:cxn modelId="{AC1122C7-DCB9-445D-87CC-5BC5FA29CA2B}" type="presOf" srcId="{C177B396-62FE-4AC3-8B5A-A39899DEEBB4}" destId="{B814DE1C-C7D3-4017-9A48-5EC4495EA1E5}" srcOrd="0" destOrd="0" presId="urn:microsoft.com/office/officeart/2005/8/layout/hList1"/>
    <dgm:cxn modelId="{92C2C2E3-12CF-42AE-8C63-8BA6FEBAE24B}" srcId="{99D0DC15-28EB-4CD0-9597-51D9D6217A11}" destId="{79715ECE-D823-4FEE-8043-92A3183190FE}" srcOrd="1" destOrd="0" parTransId="{5656F86F-C050-42B6-8CE9-D5B2A35F1FE0}" sibTransId="{030783A5-2608-4842-9978-8D3012681715}"/>
    <dgm:cxn modelId="{1025A6F0-F6F8-4E77-8B2C-386C9DA19077}" type="presOf" srcId="{5F49217B-3678-4954-8B1E-94CE904BA8F6}" destId="{E2171BC5-8323-4CBC-86CB-015DD1FBCEAD}" srcOrd="0" destOrd="0" presId="urn:microsoft.com/office/officeart/2005/8/layout/hList1"/>
    <dgm:cxn modelId="{AC6402FA-B96F-45D4-BDC6-07F016081E66}" srcId="{9276A2AB-E28D-4979-8C0C-6B22EF7C9DB4}" destId="{5F49217B-3678-4954-8B1E-94CE904BA8F6}" srcOrd="0" destOrd="0" parTransId="{9DCC1B9C-EADA-4C24-9537-16F46FE1B5D8}" sibTransId="{7CBA78A0-513F-47A6-ABED-5AA86353B081}"/>
    <dgm:cxn modelId="{0B2C1054-A78B-452D-8608-F4A0CBF1C78D}" type="presParOf" srcId="{B814DE1C-C7D3-4017-9A48-5EC4495EA1E5}" destId="{9FD27510-8F94-417A-8BA5-F0480DE29AFB}" srcOrd="0" destOrd="0" presId="urn:microsoft.com/office/officeart/2005/8/layout/hList1"/>
    <dgm:cxn modelId="{BA1698A3-9609-4189-BDD1-C27E4ACE1CC1}" type="presParOf" srcId="{9FD27510-8F94-417A-8BA5-F0480DE29AFB}" destId="{01135D3E-E70B-49F8-BDE3-8310341B3488}" srcOrd="0" destOrd="0" presId="urn:microsoft.com/office/officeart/2005/8/layout/hList1"/>
    <dgm:cxn modelId="{C8F01BA8-4F2E-45D5-B46F-31BE0A46E37F}" type="presParOf" srcId="{9FD27510-8F94-417A-8BA5-F0480DE29AFB}" destId="{0CFA7889-4DE3-496D-818D-848743DBF7F7}" srcOrd="1" destOrd="0" presId="urn:microsoft.com/office/officeart/2005/8/layout/hList1"/>
    <dgm:cxn modelId="{D2E70404-22FF-400E-AB3A-453C508FAA40}" type="presParOf" srcId="{B814DE1C-C7D3-4017-9A48-5EC4495EA1E5}" destId="{F3BEE282-0ACF-4534-AB70-1681BBB81509}" srcOrd="1" destOrd="0" presId="urn:microsoft.com/office/officeart/2005/8/layout/hList1"/>
    <dgm:cxn modelId="{DB28162A-75C2-49BC-9CAC-2E93AD375CC9}" type="presParOf" srcId="{B814DE1C-C7D3-4017-9A48-5EC4495EA1E5}" destId="{C19077F5-D250-4EF3-9E85-3663A1EC0901}" srcOrd="2" destOrd="0" presId="urn:microsoft.com/office/officeart/2005/8/layout/hList1"/>
    <dgm:cxn modelId="{BAC734EA-68E9-4D51-B086-58FD56B182F6}" type="presParOf" srcId="{C19077F5-D250-4EF3-9E85-3663A1EC0901}" destId="{4562EF94-0419-4B6B-B60A-CBCBBC2191B7}" srcOrd="0" destOrd="0" presId="urn:microsoft.com/office/officeart/2005/8/layout/hList1"/>
    <dgm:cxn modelId="{E0FA4BDB-A6D6-415F-8EA2-AB202B66DAE0}" type="presParOf" srcId="{C19077F5-D250-4EF3-9E85-3663A1EC0901}" destId="{E2171BC5-8323-4CBC-86CB-015DD1FBCE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97F7D5-2022-48CA-BA5F-6EDCB0E43B6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94A8C9-1336-49DA-A7A7-7152C4A76B37}">
      <dgm:prSet phldrT="[Text]" custT="1"/>
      <dgm:spPr/>
      <dgm:t>
        <a:bodyPr/>
        <a:lstStyle/>
        <a:p>
          <a:r>
            <a:rPr lang="en-US" sz="2400" dirty="0"/>
            <a:t>Models with lower Mean Absolute Deviation or Mean Square Prediction Error across different severity levels and for both estimation and validation datasets were preferred.</a:t>
          </a:r>
        </a:p>
      </dgm:t>
    </dgm:pt>
    <dgm:pt modelId="{379D8C1A-81EE-48A5-BDF9-253002444F85}" type="parTrans" cxnId="{A46CF340-5457-49DD-B426-13D0D42BBE7F}">
      <dgm:prSet/>
      <dgm:spPr/>
      <dgm:t>
        <a:bodyPr/>
        <a:lstStyle/>
        <a:p>
          <a:endParaRPr lang="en-US" sz="2000"/>
        </a:p>
      </dgm:t>
    </dgm:pt>
    <dgm:pt modelId="{9F9B676B-2CCD-4753-8E6B-DE7CACC1435B}" type="sibTrans" cxnId="{A46CF340-5457-49DD-B426-13D0D42BBE7F}">
      <dgm:prSet/>
      <dgm:spPr/>
      <dgm:t>
        <a:bodyPr/>
        <a:lstStyle/>
        <a:p>
          <a:endParaRPr lang="en-US" sz="2000"/>
        </a:p>
      </dgm:t>
    </dgm:pt>
    <dgm:pt modelId="{D9672CEA-C04C-418B-8600-7E7D39AF9F14}">
      <dgm:prSet custT="1"/>
      <dgm:spPr/>
      <dgm:t>
        <a:bodyPr/>
        <a:lstStyle/>
        <a:p>
          <a:r>
            <a:rPr lang="en-US" sz="2400" dirty="0"/>
            <a:t>Consistency within the same facility group was preferred. For example, we preferred to recommend the same best model for Rural two-lane highway segments and Rural two-lane highway 3ST, 4ST, and 4SG intersections.</a:t>
          </a:r>
        </a:p>
      </dgm:t>
    </dgm:pt>
    <dgm:pt modelId="{E462BFC9-97A8-4857-B0D2-1FAE38FC34F2}" type="parTrans" cxnId="{F59BE372-3245-49B3-BA8F-DE04DBE9A994}">
      <dgm:prSet/>
      <dgm:spPr/>
      <dgm:t>
        <a:bodyPr/>
        <a:lstStyle/>
        <a:p>
          <a:endParaRPr lang="en-US" sz="2000"/>
        </a:p>
      </dgm:t>
    </dgm:pt>
    <dgm:pt modelId="{A8030FB5-D43D-4BC9-A9D8-67FE70BA7773}" type="sibTrans" cxnId="{F59BE372-3245-49B3-BA8F-DE04DBE9A994}">
      <dgm:prSet/>
      <dgm:spPr/>
      <dgm:t>
        <a:bodyPr/>
        <a:lstStyle/>
        <a:p>
          <a:endParaRPr lang="en-US" sz="2000"/>
        </a:p>
      </dgm:t>
    </dgm:pt>
    <dgm:pt modelId="{DC3EAA6C-35EF-4340-9E3A-4C9FB88A2FCB}">
      <dgm:prSet custT="1"/>
      <dgm:spPr/>
      <dgm:t>
        <a:bodyPr/>
        <a:lstStyle/>
        <a:p>
          <a:r>
            <a:rPr lang="en-US" sz="2400" dirty="0"/>
            <a:t>We preferred to recommend models from the three new approaches, unless the HSM or NCHRP 17-62 models strongly outperformed them.</a:t>
          </a:r>
        </a:p>
      </dgm:t>
    </dgm:pt>
    <dgm:pt modelId="{4FB783CC-CDEF-48AE-A4D4-FF038711A3BE}" type="parTrans" cxnId="{32CE5765-86BD-4897-9B38-12B52ED79902}">
      <dgm:prSet/>
      <dgm:spPr/>
      <dgm:t>
        <a:bodyPr/>
        <a:lstStyle/>
        <a:p>
          <a:endParaRPr lang="en-US" sz="2000"/>
        </a:p>
      </dgm:t>
    </dgm:pt>
    <dgm:pt modelId="{C3B4ED19-2B99-4A87-B1F4-6A4FF793DB17}" type="sibTrans" cxnId="{32CE5765-86BD-4897-9B38-12B52ED79902}">
      <dgm:prSet/>
      <dgm:spPr/>
      <dgm:t>
        <a:bodyPr/>
        <a:lstStyle/>
        <a:p>
          <a:endParaRPr lang="en-US" sz="2000"/>
        </a:p>
      </dgm:t>
    </dgm:pt>
    <dgm:pt modelId="{5CF732B0-68E8-42B5-8DA5-A65DE3695C8C}">
      <dgm:prSet custT="1"/>
      <dgm:spPr/>
      <dgm:t>
        <a:bodyPr/>
        <a:lstStyle/>
        <a:p>
          <a:r>
            <a:rPr lang="en-US" sz="2400" dirty="0"/>
            <a:t>We verified our final recommendations using an overall model performance metric that aggregates the performance measures over all severity levels for both the estimation and validation datasets.</a:t>
          </a:r>
        </a:p>
      </dgm:t>
    </dgm:pt>
    <dgm:pt modelId="{15D8F6B4-45E1-4191-81F1-AF3DF1427ECB}" type="parTrans" cxnId="{724D71F1-7D79-4CDD-97DA-BA6540332C2A}">
      <dgm:prSet/>
      <dgm:spPr/>
      <dgm:t>
        <a:bodyPr/>
        <a:lstStyle/>
        <a:p>
          <a:endParaRPr lang="en-US" sz="2000"/>
        </a:p>
      </dgm:t>
    </dgm:pt>
    <dgm:pt modelId="{C1A8871C-894B-40B3-A42E-F7BAFEC50554}" type="sibTrans" cxnId="{724D71F1-7D79-4CDD-97DA-BA6540332C2A}">
      <dgm:prSet/>
      <dgm:spPr/>
      <dgm:t>
        <a:bodyPr/>
        <a:lstStyle/>
        <a:p>
          <a:endParaRPr lang="en-US" sz="2000"/>
        </a:p>
      </dgm:t>
    </dgm:pt>
    <dgm:pt modelId="{E6917E91-4EEB-488E-9210-B018F65E732E}" type="pres">
      <dgm:prSet presAssocID="{FD97F7D5-2022-48CA-BA5F-6EDCB0E43B67}" presName="vert0" presStyleCnt="0">
        <dgm:presLayoutVars>
          <dgm:dir/>
          <dgm:animOne val="branch"/>
          <dgm:animLvl val="lvl"/>
        </dgm:presLayoutVars>
      </dgm:prSet>
      <dgm:spPr/>
    </dgm:pt>
    <dgm:pt modelId="{347D0B97-BDB1-4C65-A33D-A7F37780BE7E}" type="pres">
      <dgm:prSet presAssocID="{0A94A8C9-1336-49DA-A7A7-7152C4A76B37}" presName="thickLine" presStyleLbl="alignNode1" presStyleIdx="0" presStyleCnt="4"/>
      <dgm:spPr/>
    </dgm:pt>
    <dgm:pt modelId="{85244B9F-75F7-471A-9D26-2E4A3B72DF09}" type="pres">
      <dgm:prSet presAssocID="{0A94A8C9-1336-49DA-A7A7-7152C4A76B37}" presName="horz1" presStyleCnt="0"/>
      <dgm:spPr/>
    </dgm:pt>
    <dgm:pt modelId="{5DAF5C57-FFF6-4AE7-9B49-B49A558BFE9A}" type="pres">
      <dgm:prSet presAssocID="{0A94A8C9-1336-49DA-A7A7-7152C4A76B37}" presName="tx1" presStyleLbl="revTx" presStyleIdx="0" presStyleCnt="4" custScaleY="122757"/>
      <dgm:spPr/>
    </dgm:pt>
    <dgm:pt modelId="{D3B16851-757A-49D0-B4E4-1D5C92EC51FE}" type="pres">
      <dgm:prSet presAssocID="{0A94A8C9-1336-49DA-A7A7-7152C4A76B37}" presName="vert1" presStyleCnt="0"/>
      <dgm:spPr/>
    </dgm:pt>
    <dgm:pt modelId="{3D600D6F-1158-434D-A13B-CE46D14104FF}" type="pres">
      <dgm:prSet presAssocID="{D9672CEA-C04C-418B-8600-7E7D39AF9F14}" presName="thickLine" presStyleLbl="alignNode1" presStyleIdx="1" presStyleCnt="4"/>
      <dgm:spPr/>
    </dgm:pt>
    <dgm:pt modelId="{8DBAA54A-3D4F-4026-9067-9632307A60FA}" type="pres">
      <dgm:prSet presAssocID="{D9672CEA-C04C-418B-8600-7E7D39AF9F14}" presName="horz1" presStyleCnt="0"/>
      <dgm:spPr/>
    </dgm:pt>
    <dgm:pt modelId="{C37231D8-27AD-450C-9278-D75CAE00E553}" type="pres">
      <dgm:prSet presAssocID="{D9672CEA-C04C-418B-8600-7E7D39AF9F14}" presName="tx1" presStyleLbl="revTx" presStyleIdx="1" presStyleCnt="4" custScaleY="136780"/>
      <dgm:spPr/>
    </dgm:pt>
    <dgm:pt modelId="{5973B401-D694-4F8B-965D-BD99F3911D50}" type="pres">
      <dgm:prSet presAssocID="{D9672CEA-C04C-418B-8600-7E7D39AF9F14}" presName="vert1" presStyleCnt="0"/>
      <dgm:spPr/>
    </dgm:pt>
    <dgm:pt modelId="{EF4B0BFA-575F-46DC-A6B4-66F26956E7A6}" type="pres">
      <dgm:prSet presAssocID="{DC3EAA6C-35EF-4340-9E3A-4C9FB88A2FCB}" presName="thickLine" presStyleLbl="alignNode1" presStyleIdx="2" presStyleCnt="4"/>
      <dgm:spPr/>
    </dgm:pt>
    <dgm:pt modelId="{2B270521-0DBA-4AF7-A299-2CBD71BBD0EC}" type="pres">
      <dgm:prSet presAssocID="{DC3EAA6C-35EF-4340-9E3A-4C9FB88A2FCB}" presName="horz1" presStyleCnt="0"/>
      <dgm:spPr/>
    </dgm:pt>
    <dgm:pt modelId="{F310E093-1F13-4A2D-9E34-72602DE62335}" type="pres">
      <dgm:prSet presAssocID="{DC3EAA6C-35EF-4340-9E3A-4C9FB88A2FCB}" presName="tx1" presStyleLbl="revTx" presStyleIdx="2" presStyleCnt="4"/>
      <dgm:spPr/>
    </dgm:pt>
    <dgm:pt modelId="{09C82705-537C-43D9-9DC1-4DB3D5D9BEC1}" type="pres">
      <dgm:prSet presAssocID="{DC3EAA6C-35EF-4340-9E3A-4C9FB88A2FCB}" presName="vert1" presStyleCnt="0"/>
      <dgm:spPr/>
    </dgm:pt>
    <dgm:pt modelId="{03234145-3C00-4B29-B6D0-BC3DA4F1357C}" type="pres">
      <dgm:prSet presAssocID="{5CF732B0-68E8-42B5-8DA5-A65DE3695C8C}" presName="thickLine" presStyleLbl="alignNode1" presStyleIdx="3" presStyleCnt="4"/>
      <dgm:spPr/>
    </dgm:pt>
    <dgm:pt modelId="{1771CAF1-7507-46CE-B771-2D5DBA228A61}" type="pres">
      <dgm:prSet presAssocID="{5CF732B0-68E8-42B5-8DA5-A65DE3695C8C}" presName="horz1" presStyleCnt="0"/>
      <dgm:spPr/>
    </dgm:pt>
    <dgm:pt modelId="{A395D764-739D-4354-805C-9409F6828A87}" type="pres">
      <dgm:prSet presAssocID="{5CF732B0-68E8-42B5-8DA5-A65DE3695C8C}" presName="tx1" presStyleLbl="revTx" presStyleIdx="3" presStyleCnt="4" custScaleY="123932"/>
      <dgm:spPr/>
    </dgm:pt>
    <dgm:pt modelId="{56FDA836-B891-4D9E-8886-375476A82FF9}" type="pres">
      <dgm:prSet presAssocID="{5CF732B0-68E8-42B5-8DA5-A65DE3695C8C}" presName="vert1" presStyleCnt="0"/>
      <dgm:spPr/>
    </dgm:pt>
  </dgm:ptLst>
  <dgm:cxnLst>
    <dgm:cxn modelId="{3AD8C105-10F5-48C6-93AC-74D5C3CEB887}" type="presOf" srcId="{FD97F7D5-2022-48CA-BA5F-6EDCB0E43B67}" destId="{E6917E91-4EEB-488E-9210-B018F65E732E}" srcOrd="0" destOrd="0" presId="urn:microsoft.com/office/officeart/2008/layout/LinedList"/>
    <dgm:cxn modelId="{1D3AF82D-AE7A-48C6-9937-815D49503DBC}" type="presOf" srcId="{DC3EAA6C-35EF-4340-9E3A-4C9FB88A2FCB}" destId="{F310E093-1F13-4A2D-9E34-72602DE62335}" srcOrd="0" destOrd="0" presId="urn:microsoft.com/office/officeart/2008/layout/LinedList"/>
    <dgm:cxn modelId="{A46CF340-5457-49DD-B426-13D0D42BBE7F}" srcId="{FD97F7D5-2022-48CA-BA5F-6EDCB0E43B67}" destId="{0A94A8C9-1336-49DA-A7A7-7152C4A76B37}" srcOrd="0" destOrd="0" parTransId="{379D8C1A-81EE-48A5-BDF9-253002444F85}" sibTransId="{9F9B676B-2CCD-4753-8E6B-DE7CACC1435B}"/>
    <dgm:cxn modelId="{A6EC865B-7032-41B7-A7D8-8FC568F7071A}" type="presOf" srcId="{0A94A8C9-1336-49DA-A7A7-7152C4A76B37}" destId="{5DAF5C57-FFF6-4AE7-9B49-B49A558BFE9A}" srcOrd="0" destOrd="0" presId="urn:microsoft.com/office/officeart/2008/layout/LinedList"/>
    <dgm:cxn modelId="{32CE5765-86BD-4897-9B38-12B52ED79902}" srcId="{FD97F7D5-2022-48CA-BA5F-6EDCB0E43B67}" destId="{DC3EAA6C-35EF-4340-9E3A-4C9FB88A2FCB}" srcOrd="2" destOrd="0" parTransId="{4FB783CC-CDEF-48AE-A4D4-FF038711A3BE}" sibTransId="{C3B4ED19-2B99-4A87-B1F4-6A4FF793DB17}"/>
    <dgm:cxn modelId="{F59BE372-3245-49B3-BA8F-DE04DBE9A994}" srcId="{FD97F7D5-2022-48CA-BA5F-6EDCB0E43B67}" destId="{D9672CEA-C04C-418B-8600-7E7D39AF9F14}" srcOrd="1" destOrd="0" parTransId="{E462BFC9-97A8-4857-B0D2-1FAE38FC34F2}" sibTransId="{A8030FB5-D43D-4BC9-A9D8-67FE70BA7773}"/>
    <dgm:cxn modelId="{CF2AC795-8B80-48DD-A354-7D9BCDCE04AA}" type="presOf" srcId="{D9672CEA-C04C-418B-8600-7E7D39AF9F14}" destId="{C37231D8-27AD-450C-9278-D75CAE00E553}" srcOrd="0" destOrd="0" presId="urn:microsoft.com/office/officeart/2008/layout/LinedList"/>
    <dgm:cxn modelId="{A8FA4D9B-E1A4-4546-B847-7BF7D229289D}" type="presOf" srcId="{5CF732B0-68E8-42B5-8DA5-A65DE3695C8C}" destId="{A395D764-739D-4354-805C-9409F6828A87}" srcOrd="0" destOrd="0" presId="urn:microsoft.com/office/officeart/2008/layout/LinedList"/>
    <dgm:cxn modelId="{724D71F1-7D79-4CDD-97DA-BA6540332C2A}" srcId="{FD97F7D5-2022-48CA-BA5F-6EDCB0E43B67}" destId="{5CF732B0-68E8-42B5-8DA5-A65DE3695C8C}" srcOrd="3" destOrd="0" parTransId="{15D8F6B4-45E1-4191-81F1-AF3DF1427ECB}" sibTransId="{C1A8871C-894B-40B3-A42E-F7BAFEC50554}"/>
    <dgm:cxn modelId="{CCA1096F-2B51-4384-8221-53CE04E61BA2}" type="presParOf" srcId="{E6917E91-4EEB-488E-9210-B018F65E732E}" destId="{347D0B97-BDB1-4C65-A33D-A7F37780BE7E}" srcOrd="0" destOrd="0" presId="urn:microsoft.com/office/officeart/2008/layout/LinedList"/>
    <dgm:cxn modelId="{D6DD74ED-6BF1-4E10-BE59-23629DD2B3E5}" type="presParOf" srcId="{E6917E91-4EEB-488E-9210-B018F65E732E}" destId="{85244B9F-75F7-471A-9D26-2E4A3B72DF09}" srcOrd="1" destOrd="0" presId="urn:microsoft.com/office/officeart/2008/layout/LinedList"/>
    <dgm:cxn modelId="{365D9EFD-5A15-4426-A20D-A43FA886B279}" type="presParOf" srcId="{85244B9F-75F7-471A-9D26-2E4A3B72DF09}" destId="{5DAF5C57-FFF6-4AE7-9B49-B49A558BFE9A}" srcOrd="0" destOrd="0" presId="urn:microsoft.com/office/officeart/2008/layout/LinedList"/>
    <dgm:cxn modelId="{6BCB66B4-F0F2-45DB-9F0A-D9E63F950BA0}" type="presParOf" srcId="{85244B9F-75F7-471A-9D26-2E4A3B72DF09}" destId="{D3B16851-757A-49D0-B4E4-1D5C92EC51FE}" srcOrd="1" destOrd="0" presId="urn:microsoft.com/office/officeart/2008/layout/LinedList"/>
    <dgm:cxn modelId="{1BF03D2A-E441-403D-90C6-07AE6AC1827F}" type="presParOf" srcId="{E6917E91-4EEB-488E-9210-B018F65E732E}" destId="{3D600D6F-1158-434D-A13B-CE46D14104FF}" srcOrd="2" destOrd="0" presId="urn:microsoft.com/office/officeart/2008/layout/LinedList"/>
    <dgm:cxn modelId="{0FFF60A7-8EB4-4D88-B1C5-3B8362E7C5EF}" type="presParOf" srcId="{E6917E91-4EEB-488E-9210-B018F65E732E}" destId="{8DBAA54A-3D4F-4026-9067-9632307A60FA}" srcOrd="3" destOrd="0" presId="urn:microsoft.com/office/officeart/2008/layout/LinedList"/>
    <dgm:cxn modelId="{6ACA8C9B-A1B0-43C4-B7A0-1F6776F47A65}" type="presParOf" srcId="{8DBAA54A-3D4F-4026-9067-9632307A60FA}" destId="{C37231D8-27AD-450C-9278-D75CAE00E553}" srcOrd="0" destOrd="0" presId="urn:microsoft.com/office/officeart/2008/layout/LinedList"/>
    <dgm:cxn modelId="{98458DF1-F222-4176-8A96-CC87D0964168}" type="presParOf" srcId="{8DBAA54A-3D4F-4026-9067-9632307A60FA}" destId="{5973B401-D694-4F8B-965D-BD99F3911D50}" srcOrd="1" destOrd="0" presId="urn:microsoft.com/office/officeart/2008/layout/LinedList"/>
    <dgm:cxn modelId="{43553C45-86CA-4CC7-876E-E31CDCAD2962}" type="presParOf" srcId="{E6917E91-4EEB-488E-9210-B018F65E732E}" destId="{EF4B0BFA-575F-46DC-A6B4-66F26956E7A6}" srcOrd="4" destOrd="0" presId="urn:microsoft.com/office/officeart/2008/layout/LinedList"/>
    <dgm:cxn modelId="{919C7E3F-B550-4A25-89A8-FB5DFE51D46F}" type="presParOf" srcId="{E6917E91-4EEB-488E-9210-B018F65E732E}" destId="{2B270521-0DBA-4AF7-A299-2CBD71BBD0EC}" srcOrd="5" destOrd="0" presId="urn:microsoft.com/office/officeart/2008/layout/LinedList"/>
    <dgm:cxn modelId="{5CA99EA7-C33C-4B6F-A69B-23741C0CE679}" type="presParOf" srcId="{2B270521-0DBA-4AF7-A299-2CBD71BBD0EC}" destId="{F310E093-1F13-4A2D-9E34-72602DE62335}" srcOrd="0" destOrd="0" presId="urn:microsoft.com/office/officeart/2008/layout/LinedList"/>
    <dgm:cxn modelId="{4ADEC3A2-429A-4EE2-B2EE-9B84F7A2FAF8}" type="presParOf" srcId="{2B270521-0DBA-4AF7-A299-2CBD71BBD0EC}" destId="{09C82705-537C-43D9-9DC1-4DB3D5D9BEC1}" srcOrd="1" destOrd="0" presId="urn:microsoft.com/office/officeart/2008/layout/LinedList"/>
    <dgm:cxn modelId="{AD8A0927-958C-45DD-8EEF-D7C5D5AE9F39}" type="presParOf" srcId="{E6917E91-4EEB-488E-9210-B018F65E732E}" destId="{03234145-3C00-4B29-B6D0-BC3DA4F1357C}" srcOrd="6" destOrd="0" presId="urn:microsoft.com/office/officeart/2008/layout/LinedList"/>
    <dgm:cxn modelId="{6C9D2041-C56E-4889-BFED-5FFB1130E9B5}" type="presParOf" srcId="{E6917E91-4EEB-488E-9210-B018F65E732E}" destId="{1771CAF1-7507-46CE-B771-2D5DBA228A61}" srcOrd="7" destOrd="0" presId="urn:microsoft.com/office/officeart/2008/layout/LinedList"/>
    <dgm:cxn modelId="{35D0AC1E-AC15-46E6-8798-5049EF3B2EBA}" type="presParOf" srcId="{1771CAF1-7507-46CE-B771-2D5DBA228A61}" destId="{A395D764-739D-4354-805C-9409F6828A87}" srcOrd="0" destOrd="0" presId="urn:microsoft.com/office/officeart/2008/layout/LinedList"/>
    <dgm:cxn modelId="{E1283634-22CF-4E94-9DB9-C8884B12B76A}" type="presParOf" srcId="{1771CAF1-7507-46CE-B771-2D5DBA228A61}" destId="{56FDA836-B891-4D9E-8886-375476A82F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5BD82-A63A-4239-9B7A-791F80360C09}">
      <dsp:nvSpPr>
        <dsp:cNvPr id="0" name=""/>
        <dsp:cNvSpPr/>
      </dsp:nvSpPr>
      <dsp:spPr>
        <a:xfrm>
          <a:off x="0" y="35336"/>
          <a:ext cx="8128000" cy="6475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Project Objectives</a:t>
          </a:r>
        </a:p>
      </dsp:txBody>
      <dsp:txXfrm>
        <a:off x="31613" y="66949"/>
        <a:ext cx="8064774" cy="584369"/>
      </dsp:txXfrm>
    </dsp:sp>
    <dsp:sp modelId="{190D4EB1-BAC4-4373-B16A-2B1EB65ABAB7}">
      <dsp:nvSpPr>
        <dsp:cNvPr id="0" name=""/>
        <dsp:cNvSpPr/>
      </dsp:nvSpPr>
      <dsp:spPr>
        <a:xfrm>
          <a:off x="0" y="760692"/>
          <a:ext cx="8128000" cy="647595"/>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Recap of New Methodologies Considered</a:t>
          </a:r>
        </a:p>
      </dsp:txBody>
      <dsp:txXfrm>
        <a:off x="31613" y="792305"/>
        <a:ext cx="8064774" cy="584369"/>
      </dsp:txXfrm>
    </dsp:sp>
    <dsp:sp modelId="{F5528EA3-4466-47F3-8793-AA92E658E932}">
      <dsp:nvSpPr>
        <dsp:cNvPr id="0" name=""/>
        <dsp:cNvSpPr/>
      </dsp:nvSpPr>
      <dsp:spPr>
        <a:xfrm>
          <a:off x="0" y="1486047"/>
          <a:ext cx="8128000" cy="647595"/>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Data Sources Used for Estimation and Validation</a:t>
          </a:r>
        </a:p>
      </dsp:txBody>
      <dsp:txXfrm>
        <a:off x="31613" y="1517660"/>
        <a:ext cx="8064774" cy="584369"/>
      </dsp:txXfrm>
    </dsp:sp>
    <dsp:sp modelId="{F649A848-2687-480F-A63D-279C95229B75}">
      <dsp:nvSpPr>
        <dsp:cNvPr id="0" name=""/>
        <dsp:cNvSpPr/>
      </dsp:nvSpPr>
      <dsp:spPr>
        <a:xfrm>
          <a:off x="0" y="2211402"/>
          <a:ext cx="8128000" cy="647595"/>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Recommended Methodologies by Facility Type</a:t>
          </a:r>
        </a:p>
      </dsp:txBody>
      <dsp:txXfrm>
        <a:off x="31613" y="2243015"/>
        <a:ext cx="8064774" cy="584369"/>
      </dsp:txXfrm>
    </dsp:sp>
    <dsp:sp modelId="{917CD004-61CA-4FC8-9C2E-8984947DF4C6}">
      <dsp:nvSpPr>
        <dsp:cNvPr id="0" name=""/>
        <dsp:cNvSpPr/>
      </dsp:nvSpPr>
      <dsp:spPr>
        <a:xfrm>
          <a:off x="0" y="2936757"/>
          <a:ext cx="8128000" cy="647595"/>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QIE Estimation of Input Variables</a:t>
          </a:r>
        </a:p>
      </dsp:txBody>
      <dsp:txXfrm>
        <a:off x="31613" y="2968370"/>
        <a:ext cx="8064774" cy="584369"/>
      </dsp:txXfrm>
    </dsp:sp>
    <dsp:sp modelId="{F1E238C6-06AE-4EDF-B44B-A3115823F02D}">
      <dsp:nvSpPr>
        <dsp:cNvPr id="0" name=""/>
        <dsp:cNvSpPr/>
      </dsp:nvSpPr>
      <dsp:spPr>
        <a:xfrm>
          <a:off x="0" y="3662112"/>
          <a:ext cx="8128000" cy="64759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Implementation Guidance and Software</a:t>
          </a:r>
        </a:p>
      </dsp:txBody>
      <dsp:txXfrm>
        <a:off x="31613" y="3693725"/>
        <a:ext cx="80647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F782F-E111-4AF6-8586-7BAF728E5024}">
      <dsp:nvSpPr>
        <dsp:cNvPr id="0" name=""/>
        <dsp:cNvSpPr/>
      </dsp:nvSpPr>
      <dsp:spPr>
        <a:xfrm>
          <a:off x="0" y="0"/>
          <a:ext cx="100327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8C6EB-F6CF-4321-9823-71A886F60595}">
      <dsp:nvSpPr>
        <dsp:cNvPr id="0" name=""/>
        <dsp:cNvSpPr/>
      </dsp:nvSpPr>
      <dsp:spPr>
        <a:xfrm>
          <a:off x="0" y="0"/>
          <a:ext cx="10032740" cy="10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Assess the current HSM approaches for estimating and predicting crash count by severity</a:t>
          </a:r>
        </a:p>
      </dsp:txBody>
      <dsp:txXfrm>
        <a:off x="0" y="0"/>
        <a:ext cx="10032740" cy="1050750"/>
      </dsp:txXfrm>
    </dsp:sp>
    <dsp:sp modelId="{5B545FD0-8376-42ED-BE1F-75A7F6C3A911}">
      <dsp:nvSpPr>
        <dsp:cNvPr id="0" name=""/>
        <dsp:cNvSpPr/>
      </dsp:nvSpPr>
      <dsp:spPr>
        <a:xfrm>
          <a:off x="0" y="1050750"/>
          <a:ext cx="100327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39DE6-EECC-4545-A168-39116557DE5C}">
      <dsp:nvSpPr>
        <dsp:cNvPr id="0" name=""/>
        <dsp:cNvSpPr/>
      </dsp:nvSpPr>
      <dsp:spPr>
        <a:xfrm>
          <a:off x="0" y="1050750"/>
          <a:ext cx="10032740" cy="10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Identify gaps and opportunities in the current prediction/estimation procedures</a:t>
          </a:r>
        </a:p>
      </dsp:txBody>
      <dsp:txXfrm>
        <a:off x="0" y="1050750"/>
        <a:ext cx="10032740" cy="1050750"/>
      </dsp:txXfrm>
    </dsp:sp>
    <dsp:sp modelId="{2527CD54-1D4A-4F57-AE59-2CE747A6A4F4}">
      <dsp:nvSpPr>
        <dsp:cNvPr id="0" name=""/>
        <dsp:cNvSpPr/>
      </dsp:nvSpPr>
      <dsp:spPr>
        <a:xfrm>
          <a:off x="0" y="2101500"/>
          <a:ext cx="100327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A7274-7CCE-4A1D-9FE2-E047B94189AD}">
      <dsp:nvSpPr>
        <dsp:cNvPr id="0" name=""/>
        <dsp:cNvSpPr/>
      </dsp:nvSpPr>
      <dsp:spPr>
        <a:xfrm>
          <a:off x="0" y="2101500"/>
          <a:ext cx="10032740" cy="10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Develop and validate new severity models to address the gaps and opportunities</a:t>
          </a:r>
        </a:p>
      </dsp:txBody>
      <dsp:txXfrm>
        <a:off x="0" y="2101500"/>
        <a:ext cx="10032740" cy="1050750"/>
      </dsp:txXfrm>
    </dsp:sp>
    <dsp:sp modelId="{104EA07C-B02F-4D29-B8B7-284A62CD6081}">
      <dsp:nvSpPr>
        <dsp:cNvPr id="0" name=""/>
        <dsp:cNvSpPr/>
      </dsp:nvSpPr>
      <dsp:spPr>
        <a:xfrm>
          <a:off x="0" y="3152250"/>
          <a:ext cx="100327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8A5941-AE3C-480B-8572-B2533D0FEB65}">
      <dsp:nvSpPr>
        <dsp:cNvPr id="0" name=""/>
        <dsp:cNvSpPr/>
      </dsp:nvSpPr>
      <dsp:spPr>
        <a:xfrm>
          <a:off x="0" y="3152250"/>
          <a:ext cx="10032740" cy="105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Develop a guidance document to apply the new models in a format suitable for possible adoption in the HSM</a:t>
          </a:r>
        </a:p>
      </dsp:txBody>
      <dsp:txXfrm>
        <a:off x="0" y="3152250"/>
        <a:ext cx="10032740" cy="1050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5D3E-E70B-49F8-BDE3-8310341B3488}">
      <dsp:nvSpPr>
        <dsp:cNvPr id="0" name=""/>
        <dsp:cNvSpPr/>
      </dsp:nvSpPr>
      <dsp:spPr>
        <a:xfrm>
          <a:off x="49" y="200224"/>
          <a:ext cx="4700141" cy="12217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Inclusion of driver and vehicle variables as predictors</a:t>
          </a:r>
        </a:p>
      </dsp:txBody>
      <dsp:txXfrm>
        <a:off x="49" y="200224"/>
        <a:ext cx="4700141" cy="1221773"/>
      </dsp:txXfrm>
    </dsp:sp>
    <dsp:sp modelId="{0CFA7889-4DE3-496D-818D-848743DBF7F7}">
      <dsp:nvSpPr>
        <dsp:cNvPr id="0" name=""/>
        <dsp:cNvSpPr/>
      </dsp:nvSpPr>
      <dsp:spPr>
        <a:xfrm>
          <a:off x="49" y="1421998"/>
          <a:ext cx="4700141" cy="240050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Most important variables in most severity prediction models</a:t>
          </a:r>
          <a:endParaRPr lang="en-US" sz="2400" kern="1200" dirty="0"/>
        </a:p>
        <a:p>
          <a:pPr marL="228600" lvl="1" indent="-228600" algn="l" defTabSz="1066800">
            <a:lnSpc>
              <a:spcPct val="90000"/>
            </a:lnSpc>
            <a:spcBef>
              <a:spcPct val="0"/>
            </a:spcBef>
            <a:spcAft>
              <a:spcPct val="15000"/>
            </a:spcAft>
            <a:buChar char="•"/>
          </a:pPr>
          <a:r>
            <a:rPr lang="en-US" sz="2400" kern="1200"/>
            <a:t>Usually only available in crash data – not segment data</a:t>
          </a:r>
          <a:endParaRPr lang="en-US" sz="2400" kern="1200" dirty="0"/>
        </a:p>
      </dsp:txBody>
      <dsp:txXfrm>
        <a:off x="49" y="1421998"/>
        <a:ext cx="4700141" cy="2400502"/>
      </dsp:txXfrm>
    </dsp:sp>
    <dsp:sp modelId="{4562EF94-0419-4B6B-B60A-CBCBBC2191B7}">
      <dsp:nvSpPr>
        <dsp:cNvPr id="0" name=""/>
        <dsp:cNvSpPr/>
      </dsp:nvSpPr>
      <dsp:spPr>
        <a:xfrm>
          <a:off x="5358209" y="200224"/>
          <a:ext cx="4700141" cy="12217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Quasi-induced Exposure translates crash involvement to segment-level population proportions</a:t>
          </a:r>
          <a:endParaRPr lang="en-US" sz="2400" kern="1200" dirty="0"/>
        </a:p>
      </dsp:txBody>
      <dsp:txXfrm>
        <a:off x="5358209" y="200224"/>
        <a:ext cx="4700141" cy="1221773"/>
      </dsp:txXfrm>
    </dsp:sp>
    <dsp:sp modelId="{E2171BC5-8323-4CBC-86CB-015DD1FBCEAD}">
      <dsp:nvSpPr>
        <dsp:cNvPr id="0" name=""/>
        <dsp:cNvSpPr/>
      </dsp:nvSpPr>
      <dsp:spPr>
        <a:xfrm>
          <a:off x="5358209" y="1421998"/>
          <a:ext cx="4700141" cy="2400502"/>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Not at fault drivers assumed to appear randomly in crashes</a:t>
          </a:r>
          <a:endParaRPr lang="en-US" sz="2400" kern="1200" dirty="0"/>
        </a:p>
        <a:p>
          <a:pPr marL="228600" lvl="1" indent="-228600" algn="l" defTabSz="1066800">
            <a:lnSpc>
              <a:spcPct val="90000"/>
            </a:lnSpc>
            <a:spcBef>
              <a:spcPct val="0"/>
            </a:spcBef>
            <a:spcAft>
              <a:spcPct val="15000"/>
            </a:spcAft>
            <a:buChar char="•"/>
          </a:pPr>
          <a:r>
            <a:rPr lang="en-US" sz="2400" kern="1200"/>
            <a:t>Necessary to aggregate groups of segments and intersections to get sufficient observations by involvement group</a:t>
          </a:r>
          <a:endParaRPr lang="en-US" sz="2400" kern="1200" dirty="0"/>
        </a:p>
      </dsp:txBody>
      <dsp:txXfrm>
        <a:off x="5358209" y="1421998"/>
        <a:ext cx="4700141" cy="2400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0B97-BDB1-4C65-A33D-A7F37780BE7E}">
      <dsp:nvSpPr>
        <dsp:cNvPr id="0" name=""/>
        <dsp:cNvSpPr/>
      </dsp:nvSpPr>
      <dsp:spPr>
        <a:xfrm>
          <a:off x="0" y="52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F5C57-FFF6-4AE7-9B49-B49A558BFE9A}">
      <dsp:nvSpPr>
        <dsp:cNvPr id="0" name=""/>
        <dsp:cNvSpPr/>
      </dsp:nvSpPr>
      <dsp:spPr>
        <a:xfrm>
          <a:off x="0" y="525"/>
          <a:ext cx="10048577" cy="1074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Models with lower Mean Absolute Deviation or Mean Square Prediction Error across different severity levels and for both estimation and validation datasets were preferred.</a:t>
          </a:r>
        </a:p>
      </dsp:txBody>
      <dsp:txXfrm>
        <a:off x="0" y="525"/>
        <a:ext cx="10048577" cy="1074086"/>
      </dsp:txXfrm>
    </dsp:sp>
    <dsp:sp modelId="{3D600D6F-1158-434D-A13B-CE46D14104FF}">
      <dsp:nvSpPr>
        <dsp:cNvPr id="0" name=""/>
        <dsp:cNvSpPr/>
      </dsp:nvSpPr>
      <dsp:spPr>
        <a:xfrm>
          <a:off x="0" y="107461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231D8-27AD-450C-9278-D75CAE00E553}">
      <dsp:nvSpPr>
        <dsp:cNvPr id="0" name=""/>
        <dsp:cNvSpPr/>
      </dsp:nvSpPr>
      <dsp:spPr>
        <a:xfrm>
          <a:off x="0" y="1074612"/>
          <a:ext cx="10048577" cy="119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Consistency within the same facility group was preferred. For example, we preferred to recommend the same best model for Rural two-lane highway segments and Rural two-lane highway 3ST, 4ST, and 4SG intersections.</a:t>
          </a:r>
        </a:p>
      </dsp:txBody>
      <dsp:txXfrm>
        <a:off x="0" y="1074612"/>
        <a:ext cx="10048577" cy="1196783"/>
      </dsp:txXfrm>
    </dsp:sp>
    <dsp:sp modelId="{EF4B0BFA-575F-46DC-A6B4-66F26956E7A6}">
      <dsp:nvSpPr>
        <dsp:cNvPr id="0" name=""/>
        <dsp:cNvSpPr/>
      </dsp:nvSpPr>
      <dsp:spPr>
        <a:xfrm>
          <a:off x="0" y="227139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10E093-1F13-4A2D-9E34-72602DE62335}">
      <dsp:nvSpPr>
        <dsp:cNvPr id="0" name=""/>
        <dsp:cNvSpPr/>
      </dsp:nvSpPr>
      <dsp:spPr>
        <a:xfrm>
          <a:off x="0" y="2271396"/>
          <a:ext cx="10058399" cy="874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We preferred to recommend models from the three new approaches, unless the HSM or NCHRP 17-62 models strongly outperformed them.</a:t>
          </a:r>
        </a:p>
      </dsp:txBody>
      <dsp:txXfrm>
        <a:off x="0" y="2271396"/>
        <a:ext cx="10058399" cy="874970"/>
      </dsp:txXfrm>
    </dsp:sp>
    <dsp:sp modelId="{03234145-3C00-4B29-B6D0-BC3DA4F1357C}">
      <dsp:nvSpPr>
        <dsp:cNvPr id="0" name=""/>
        <dsp:cNvSpPr/>
      </dsp:nvSpPr>
      <dsp:spPr>
        <a:xfrm>
          <a:off x="0" y="314636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5D764-739D-4354-805C-9409F6828A87}">
      <dsp:nvSpPr>
        <dsp:cNvPr id="0" name=""/>
        <dsp:cNvSpPr/>
      </dsp:nvSpPr>
      <dsp:spPr>
        <a:xfrm>
          <a:off x="0" y="3146366"/>
          <a:ext cx="10048577" cy="108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We verified our final recommendations using an overall model performance metric that aggregates the performance measures over all severity levels for both the estimation and validation datasets.</a:t>
          </a:r>
        </a:p>
      </dsp:txBody>
      <dsp:txXfrm>
        <a:off x="0" y="3146366"/>
        <a:ext cx="10048577" cy="1084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B4F425-9A6E-4883-A073-C78010615203}" type="datetimeFigureOut">
              <a:rPr lang="en-US" smtClean="0"/>
              <a:t>5/5/2023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6A26B-C20C-4CF1-B0BE-8632CF5C8586}" type="slidenum">
              <a:rPr lang="en-US" smtClean="0"/>
              <a:t>‹#›</a:t>
            </a:fld>
            <a:endParaRPr lang="en-US" dirty="0"/>
          </a:p>
        </p:txBody>
      </p:sp>
    </p:spTree>
    <p:extLst>
      <p:ext uri="{BB962C8B-B14F-4D97-AF65-F5344CB8AC3E}">
        <p14:creationId xmlns:p14="http://schemas.microsoft.com/office/powerpoint/2010/main" val="3257259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D7142-E8A1-41FD-ABD3-87789BA2BECF}" type="datetimeFigureOut">
              <a:rPr lang="en-US" smtClean="0"/>
              <a:t>5/5/2023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12BCC-DE91-4F56-AF02-9D89763F665F}" type="slidenum">
              <a:rPr lang="en-US" smtClean="0"/>
              <a:t>‹#›</a:t>
            </a:fld>
            <a:endParaRPr lang="en-US" dirty="0"/>
          </a:p>
        </p:txBody>
      </p:sp>
    </p:spTree>
    <p:extLst>
      <p:ext uri="{BB962C8B-B14F-4D97-AF65-F5344CB8AC3E}">
        <p14:creationId xmlns:p14="http://schemas.microsoft.com/office/powerpoint/2010/main" val="36300263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2</a:t>
            </a:fld>
            <a:endParaRPr lang="en-US" dirty="0"/>
          </a:p>
        </p:txBody>
      </p:sp>
    </p:spTree>
    <p:extLst>
      <p:ext uri="{BB962C8B-B14F-4D97-AF65-F5344CB8AC3E}">
        <p14:creationId xmlns:p14="http://schemas.microsoft.com/office/powerpoint/2010/main" val="4145943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13</a:t>
            </a:fld>
            <a:endParaRPr lang="en-US" dirty="0"/>
          </a:p>
        </p:txBody>
      </p:sp>
    </p:spTree>
    <p:extLst>
      <p:ext uri="{BB962C8B-B14F-4D97-AF65-F5344CB8AC3E}">
        <p14:creationId xmlns:p14="http://schemas.microsoft.com/office/powerpoint/2010/main" val="178248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14</a:t>
            </a:fld>
            <a:endParaRPr lang="en-US" dirty="0"/>
          </a:p>
        </p:txBody>
      </p:sp>
    </p:spTree>
    <p:extLst>
      <p:ext uri="{BB962C8B-B14F-4D97-AF65-F5344CB8AC3E}">
        <p14:creationId xmlns:p14="http://schemas.microsoft.com/office/powerpoint/2010/main" val="117505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15</a:t>
            </a:fld>
            <a:endParaRPr lang="en-US" dirty="0"/>
          </a:p>
        </p:txBody>
      </p:sp>
    </p:spTree>
    <p:extLst>
      <p:ext uri="{BB962C8B-B14F-4D97-AF65-F5344CB8AC3E}">
        <p14:creationId xmlns:p14="http://schemas.microsoft.com/office/powerpoint/2010/main" val="53075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16</a:t>
            </a:fld>
            <a:endParaRPr lang="en-US" dirty="0"/>
          </a:p>
        </p:txBody>
      </p:sp>
    </p:spTree>
    <p:extLst>
      <p:ext uri="{BB962C8B-B14F-4D97-AF65-F5344CB8AC3E}">
        <p14:creationId xmlns:p14="http://schemas.microsoft.com/office/powerpoint/2010/main" val="301456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17</a:t>
            </a:fld>
            <a:endParaRPr lang="en-US" dirty="0"/>
          </a:p>
        </p:txBody>
      </p:sp>
    </p:spTree>
    <p:extLst>
      <p:ext uri="{BB962C8B-B14F-4D97-AF65-F5344CB8AC3E}">
        <p14:creationId xmlns:p14="http://schemas.microsoft.com/office/powerpoint/2010/main" val="32097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18</a:t>
            </a:fld>
            <a:endParaRPr lang="en-US" dirty="0"/>
          </a:p>
        </p:txBody>
      </p:sp>
    </p:spTree>
    <p:extLst>
      <p:ext uri="{BB962C8B-B14F-4D97-AF65-F5344CB8AC3E}">
        <p14:creationId xmlns:p14="http://schemas.microsoft.com/office/powerpoint/2010/main" val="2857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3</a:t>
            </a:fld>
            <a:endParaRPr lang="en-US" dirty="0"/>
          </a:p>
        </p:txBody>
      </p:sp>
    </p:spTree>
    <p:extLst>
      <p:ext uri="{BB962C8B-B14F-4D97-AF65-F5344CB8AC3E}">
        <p14:creationId xmlns:p14="http://schemas.microsoft.com/office/powerpoint/2010/main" val="327718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5</a:t>
            </a:fld>
            <a:endParaRPr lang="en-US" dirty="0"/>
          </a:p>
        </p:txBody>
      </p:sp>
    </p:spTree>
    <p:extLst>
      <p:ext uri="{BB962C8B-B14F-4D97-AF65-F5344CB8AC3E}">
        <p14:creationId xmlns:p14="http://schemas.microsoft.com/office/powerpoint/2010/main" val="151538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6</a:t>
            </a:fld>
            <a:endParaRPr lang="en-US" dirty="0"/>
          </a:p>
        </p:txBody>
      </p:sp>
    </p:spTree>
    <p:extLst>
      <p:ext uri="{BB962C8B-B14F-4D97-AF65-F5344CB8AC3E}">
        <p14:creationId xmlns:p14="http://schemas.microsoft.com/office/powerpoint/2010/main" val="154237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7</a:t>
            </a:fld>
            <a:endParaRPr lang="en-US" dirty="0"/>
          </a:p>
        </p:txBody>
      </p:sp>
    </p:spTree>
    <p:extLst>
      <p:ext uri="{BB962C8B-B14F-4D97-AF65-F5344CB8AC3E}">
        <p14:creationId xmlns:p14="http://schemas.microsoft.com/office/powerpoint/2010/main" val="418544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8</a:t>
            </a:fld>
            <a:endParaRPr lang="en-US" dirty="0"/>
          </a:p>
        </p:txBody>
      </p:sp>
    </p:spTree>
    <p:extLst>
      <p:ext uri="{BB962C8B-B14F-4D97-AF65-F5344CB8AC3E}">
        <p14:creationId xmlns:p14="http://schemas.microsoft.com/office/powerpoint/2010/main" val="379965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10</a:t>
            </a:fld>
            <a:endParaRPr lang="en-US" dirty="0"/>
          </a:p>
        </p:txBody>
      </p:sp>
    </p:spTree>
    <p:extLst>
      <p:ext uri="{BB962C8B-B14F-4D97-AF65-F5344CB8AC3E}">
        <p14:creationId xmlns:p14="http://schemas.microsoft.com/office/powerpoint/2010/main" val="226631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11</a:t>
            </a:fld>
            <a:endParaRPr lang="en-US" dirty="0"/>
          </a:p>
        </p:txBody>
      </p:sp>
    </p:spTree>
    <p:extLst>
      <p:ext uri="{BB962C8B-B14F-4D97-AF65-F5344CB8AC3E}">
        <p14:creationId xmlns:p14="http://schemas.microsoft.com/office/powerpoint/2010/main" val="342790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12BCC-DE91-4F56-AF02-9D89763F665F}" type="slidenum">
              <a:rPr lang="en-US" smtClean="0"/>
              <a:t>12</a:t>
            </a:fld>
            <a:endParaRPr lang="en-US" dirty="0"/>
          </a:p>
        </p:txBody>
      </p:sp>
    </p:spTree>
    <p:extLst>
      <p:ext uri="{BB962C8B-B14F-4D97-AF65-F5344CB8AC3E}">
        <p14:creationId xmlns:p14="http://schemas.microsoft.com/office/powerpoint/2010/main" val="134627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5478CB-87C7-4491-BCEC-6C71470977C9}"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F1E1D-F243-49AF-A7C7-35107D123C6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96810-EC4E-40FA-A578-C41738EA34E1}"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8238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340765-60AA-43CA-ABC1-5E8CAAADA26D}"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424540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5759C-25B6-41B7-B0CC-6C4387441F8C}"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352651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82F5F7-189B-413A-A845-9192A3ECD4CC}" type="datetime1">
              <a:rPr lang="en-US" smtClean="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3F1E1D-F243-49AF-A7C7-35107D123C6E}"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7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C5C9DF-0B63-4827-A20E-AABB84043803}"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341470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10FC8E-F9AB-442C-A784-99B25CB1C982}" type="datetime1">
              <a:rPr lang="en-US" smtClean="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270837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5F3C8-7DC5-4EEF-B0B9-BB9EBF7625CB}" type="datetime1">
              <a:rPr lang="en-US" smtClean="0"/>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372211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C9A0B4-F909-4242-9568-095E25FD6CEB}" type="datetime1">
              <a:rPr lang="en-US" smtClean="0"/>
              <a:t>5/5/2023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50544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B84A53-8B78-44E8-A93F-50D298BF4DDA}" type="datetime1">
              <a:rPr lang="en-US" smtClean="0"/>
              <a:t>5/5/2023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3F1E1D-F243-49AF-A7C7-35107D123C6E}" type="slidenum">
              <a:rPr lang="en-US" smtClean="0"/>
              <a:t>‹#›</a:t>
            </a:fld>
            <a:endParaRPr lang="en-US" dirty="0"/>
          </a:p>
        </p:txBody>
      </p:sp>
    </p:spTree>
    <p:extLst>
      <p:ext uri="{BB962C8B-B14F-4D97-AF65-F5344CB8AC3E}">
        <p14:creationId xmlns:p14="http://schemas.microsoft.com/office/powerpoint/2010/main" val="397947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6DAD9E-92F8-45B2-9F52-0ED65D40F23E}" type="datetime1">
              <a:rPr lang="en-US" smtClean="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3F1E1D-F243-49AF-A7C7-35107D123C6E}" type="slidenum">
              <a:rPr lang="en-US" smtClean="0"/>
              <a:t>‹#›</a:t>
            </a:fld>
            <a:endParaRPr lang="en-US" dirty="0"/>
          </a:p>
        </p:txBody>
      </p:sp>
    </p:spTree>
    <p:extLst>
      <p:ext uri="{BB962C8B-B14F-4D97-AF65-F5344CB8AC3E}">
        <p14:creationId xmlns:p14="http://schemas.microsoft.com/office/powerpoint/2010/main" val="357036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DD39BD-E337-442B-899E-714EDA587164}" type="datetime1">
              <a:rPr lang="en-US" smtClean="0"/>
              <a:t>5/5/2023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3F1E1D-F243-49AF-A7C7-35107D123C6E}"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408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1409700" y="987973"/>
            <a:ext cx="9372600" cy="3055750"/>
          </a:xfrm>
        </p:spPr>
        <p:txBody>
          <a:bodyPr>
            <a:normAutofit/>
          </a:bodyPr>
          <a:lstStyle/>
          <a:p>
            <a:pPr algn="ctr"/>
            <a:r>
              <a:rPr lang="en-US" sz="5400" b="1" dirty="0"/>
              <a:t>NCHRP Project 17-85</a:t>
            </a:r>
            <a:br>
              <a:rPr lang="en-US" sz="5400" b="1" dirty="0"/>
            </a:br>
            <a:r>
              <a:rPr lang="en-US" sz="5400" dirty="0"/>
              <a:t>Development and Application of Crash Severity Models for the Highway Safety Manual</a:t>
            </a:r>
          </a:p>
        </p:txBody>
      </p:sp>
      <p:sp>
        <p:nvSpPr>
          <p:cNvPr id="4" name="TextBox 3"/>
          <p:cNvSpPr txBox="1"/>
          <p:nvPr/>
        </p:nvSpPr>
        <p:spPr>
          <a:xfrm>
            <a:off x="1409700" y="4464870"/>
            <a:ext cx="9372600" cy="1077218"/>
          </a:xfrm>
          <a:prstGeom prst="rect">
            <a:avLst/>
          </a:prstGeom>
          <a:noFill/>
        </p:spPr>
        <p:txBody>
          <a:bodyPr wrap="square" rtlCol="0" anchor="t">
            <a:spAutoFit/>
          </a:bodyPr>
          <a:lstStyle/>
          <a:p>
            <a:pPr algn="ctr"/>
            <a:r>
              <a:rPr lang="en-US" sz="3200" dirty="0">
                <a:latin typeface="+mj-lt"/>
              </a:rPr>
              <a:t>Summary of Research Findings</a:t>
            </a:r>
          </a:p>
          <a:p>
            <a:pPr algn="ctr"/>
            <a:r>
              <a:rPr lang="en-US" sz="3200" dirty="0">
                <a:latin typeface="+mj-lt"/>
              </a:rPr>
              <a:t>September 30, 2022</a:t>
            </a:r>
            <a:endParaRPr lang="en-US" sz="3200" dirty="0">
              <a:latin typeface="+mj-lt"/>
              <a:cs typeface="Calibri Light"/>
            </a:endParaRPr>
          </a:p>
        </p:txBody>
      </p:sp>
    </p:spTree>
    <p:extLst>
      <p:ext uri="{BB962C8B-B14F-4D97-AF65-F5344CB8AC3E}">
        <p14:creationId xmlns:p14="http://schemas.microsoft.com/office/powerpoint/2010/main" val="52522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10</a:t>
            </a:fld>
            <a:endParaRPr lang="en-US" sz="1400" dirty="0"/>
          </a:p>
        </p:txBody>
      </p:sp>
      <p:sp>
        <p:nvSpPr>
          <p:cNvPr id="9" name="Title 1"/>
          <p:cNvSpPr>
            <a:spLocks noGrp="1"/>
          </p:cNvSpPr>
          <p:nvPr>
            <p:ph type="title"/>
          </p:nvPr>
        </p:nvSpPr>
        <p:spPr>
          <a:xfrm>
            <a:off x="1560668" y="1000494"/>
            <a:ext cx="9037468" cy="685800"/>
          </a:xfrm>
        </p:spPr>
        <p:txBody>
          <a:bodyPr>
            <a:noAutofit/>
          </a:bodyPr>
          <a:lstStyle/>
          <a:p>
            <a:pPr algn="ctr"/>
            <a:r>
              <a:rPr lang="en-US" sz="4000" dirty="0"/>
              <a:t>Recommended Approach by Facility Type</a:t>
            </a:r>
            <a:endParaRPr lang="en-US" sz="4000" dirty="0">
              <a:cs typeface="Calibri Light"/>
            </a:endParaRPr>
          </a:p>
        </p:txBody>
      </p:sp>
      <p:graphicFrame>
        <p:nvGraphicFramePr>
          <p:cNvPr id="3" name="Table 4">
            <a:extLst>
              <a:ext uri="{FF2B5EF4-FFF2-40B4-BE49-F238E27FC236}">
                <a16:creationId xmlns:a16="http://schemas.microsoft.com/office/drawing/2014/main" id="{FDD6FD64-B067-48A2-A5F2-B25D86068044}"/>
              </a:ext>
            </a:extLst>
          </p:cNvPr>
          <p:cNvGraphicFramePr>
            <a:graphicFrameLocks noGrp="1"/>
          </p:cNvGraphicFramePr>
          <p:nvPr>
            <p:extLst>
              <p:ext uri="{D42A27DB-BD31-4B8C-83A1-F6EECF244321}">
                <p14:modId xmlns:p14="http://schemas.microsoft.com/office/powerpoint/2010/main" val="3533896238"/>
              </p:ext>
            </p:extLst>
          </p:nvPr>
        </p:nvGraphicFramePr>
        <p:xfrm>
          <a:off x="577913" y="1686294"/>
          <a:ext cx="11036174" cy="3383280"/>
        </p:xfrm>
        <a:graphic>
          <a:graphicData uri="http://schemas.openxmlformats.org/drawingml/2006/table">
            <a:tbl>
              <a:tblPr firstRow="1" bandRow="1">
                <a:tableStyleId>{5C22544A-7EE6-4342-B048-85BDC9FD1C3A}</a:tableStyleId>
              </a:tblPr>
              <a:tblGrid>
                <a:gridCol w="5518087">
                  <a:extLst>
                    <a:ext uri="{9D8B030D-6E8A-4147-A177-3AD203B41FA5}">
                      <a16:colId xmlns:a16="http://schemas.microsoft.com/office/drawing/2014/main" val="3749107259"/>
                    </a:ext>
                  </a:extLst>
                </a:gridCol>
                <a:gridCol w="5518087">
                  <a:extLst>
                    <a:ext uri="{9D8B030D-6E8A-4147-A177-3AD203B41FA5}">
                      <a16:colId xmlns:a16="http://schemas.microsoft.com/office/drawing/2014/main" val="1694487398"/>
                    </a:ext>
                  </a:extLst>
                </a:gridCol>
              </a:tblGrid>
              <a:tr h="0">
                <a:tc>
                  <a:txBody>
                    <a:bodyPr/>
                    <a:lstStyle/>
                    <a:p>
                      <a:r>
                        <a:rPr lang="en-US" sz="2400" dirty="0"/>
                        <a:t>Facility Type Group</a:t>
                      </a:r>
                    </a:p>
                  </a:txBody>
                  <a:tcPr/>
                </a:tc>
                <a:tc>
                  <a:txBody>
                    <a:bodyPr/>
                    <a:lstStyle/>
                    <a:p>
                      <a:r>
                        <a:rPr lang="en-US" sz="2400" dirty="0"/>
                        <a:t>Approach</a:t>
                      </a:r>
                    </a:p>
                  </a:txBody>
                  <a:tcPr/>
                </a:tc>
                <a:extLst>
                  <a:ext uri="{0D108BD9-81ED-4DB2-BD59-A6C34878D82A}">
                    <a16:rowId xmlns:a16="http://schemas.microsoft.com/office/drawing/2014/main" val="992387326"/>
                  </a:ext>
                </a:extLst>
              </a:tr>
              <a:tr h="370840">
                <a:tc>
                  <a:txBody>
                    <a:bodyPr/>
                    <a:lstStyle/>
                    <a:p>
                      <a:r>
                        <a:rPr lang="en-US" sz="2400" dirty="0"/>
                        <a:t>Two-lane Rural Highways (all types)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Univariate severity count modeling</a:t>
                      </a:r>
                    </a:p>
                  </a:txBody>
                  <a:tcPr/>
                </a:tc>
                <a:extLst>
                  <a:ext uri="{0D108BD9-81ED-4DB2-BD59-A6C34878D82A}">
                    <a16:rowId xmlns:a16="http://schemas.microsoft.com/office/drawing/2014/main" val="12632505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mn-lt"/>
                          <a:ea typeface="Times New Roman" panose="02020603050405020304" pitchFamily="18" charset="0"/>
                          <a:cs typeface="Times New Roman" panose="02020603050405020304" pitchFamily="18" charset="0"/>
                        </a:rPr>
                        <a:t>Multilane Rural Highways: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effectLst/>
                          <a:latin typeface="+mn-lt"/>
                          <a:ea typeface="Times New Roman" panose="02020603050405020304" pitchFamily="18" charset="0"/>
                          <a:cs typeface="Times New Roman" panose="02020603050405020304" pitchFamily="18" charset="0"/>
                        </a:rPr>
                        <a:t>All except 4SG intersections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t>4SG intersections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Multilevel discrete outcome modeling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Current (1</a:t>
                      </a:r>
                      <a:r>
                        <a:rPr lang="en-US" sz="2400" baseline="30000" dirty="0"/>
                        <a:t>st</a:t>
                      </a:r>
                      <a:r>
                        <a:rPr lang="en-US" sz="2400" dirty="0"/>
                        <a:t> edition) HSM approach</a:t>
                      </a:r>
                    </a:p>
                  </a:txBody>
                  <a:tcPr/>
                </a:tc>
                <a:extLst>
                  <a:ext uri="{0D108BD9-81ED-4DB2-BD59-A6C34878D82A}">
                    <a16:rowId xmlns:a16="http://schemas.microsoft.com/office/drawing/2014/main" val="404157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Urban/Suburban Arterial Segments and Intersections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Negative Binomial Ordered Probit Fractional Split</a:t>
                      </a:r>
                    </a:p>
                  </a:txBody>
                  <a:tcPr/>
                </a:tc>
                <a:extLst>
                  <a:ext uri="{0D108BD9-81ED-4DB2-BD59-A6C34878D82A}">
                    <a16:rowId xmlns:a16="http://schemas.microsoft.com/office/drawing/2014/main" val="5421576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Urban and Rural Freeway Segments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Current (1</a:t>
                      </a:r>
                      <a:r>
                        <a:rPr lang="en-US" sz="2400" baseline="30000" dirty="0"/>
                        <a:t>st</a:t>
                      </a:r>
                      <a:r>
                        <a:rPr lang="en-US" sz="2400" dirty="0"/>
                        <a:t> edition) HSM approach</a:t>
                      </a:r>
                    </a:p>
                  </a:txBody>
                  <a:tcPr/>
                </a:tc>
                <a:extLst>
                  <a:ext uri="{0D108BD9-81ED-4DB2-BD59-A6C34878D82A}">
                    <a16:rowId xmlns:a16="http://schemas.microsoft.com/office/drawing/2014/main" val="825959117"/>
                  </a:ext>
                </a:extLst>
              </a:tr>
            </a:tbl>
          </a:graphicData>
        </a:graphic>
      </p:graphicFrame>
    </p:spTree>
    <p:extLst>
      <p:ext uri="{BB962C8B-B14F-4D97-AF65-F5344CB8AC3E}">
        <p14:creationId xmlns:p14="http://schemas.microsoft.com/office/powerpoint/2010/main" val="400505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11</a:t>
            </a:fld>
            <a:endParaRPr lang="en-US" sz="1400" dirty="0"/>
          </a:p>
        </p:txBody>
      </p:sp>
      <p:sp>
        <p:nvSpPr>
          <p:cNvPr id="11" name="Title 1">
            <a:extLst>
              <a:ext uri="{FF2B5EF4-FFF2-40B4-BE49-F238E27FC236}">
                <a16:creationId xmlns:a16="http://schemas.microsoft.com/office/drawing/2014/main" id="{D75512D3-BFC5-6B43-991C-76338191EB1B}"/>
              </a:ext>
            </a:extLst>
          </p:cNvPr>
          <p:cNvSpPr txBox="1">
            <a:spLocks/>
          </p:cNvSpPr>
          <p:nvPr/>
        </p:nvSpPr>
        <p:spPr>
          <a:xfrm>
            <a:off x="1105786" y="1042867"/>
            <a:ext cx="10079801" cy="61924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t>Quasi-Induced Exposure Algorithm for Creating Aggregate-Level Data</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C09D5E7-3808-D741-BA11-8577E1415516}"/>
                  </a:ext>
                </a:extLst>
              </p:cNvPr>
              <p:cNvSpPr/>
              <p:nvPr/>
            </p:nvSpPr>
            <p:spPr>
              <a:xfrm>
                <a:off x="1332614" y="1789211"/>
                <a:ext cx="9526772" cy="3451522"/>
              </a:xfrm>
              <a:prstGeom prst="rect">
                <a:avLst/>
              </a:prstGeom>
            </p:spPr>
            <p:txBody>
              <a:bodyPr wrap="square">
                <a:spAutoFit/>
              </a:bodyPr>
              <a:lstStyle/>
              <a:p>
                <a:r>
                  <a:rPr lang="en-US" sz="2400" dirty="0">
                    <a:ea typeface="SimSun" panose="02010600030101010101" pitchFamily="2" charset="-122"/>
                    <a:cs typeface="Times New Roman" panose="02020603050405020304" pitchFamily="18" charset="0"/>
                  </a:rPr>
                  <a:t>Challenge in </a:t>
                </a:r>
                <a:r>
                  <a:rPr lang="en-US" sz="2400" dirty="0"/>
                  <a:t>getting statistically stable estimates of driving population distributions by characteristics at site-level.</a:t>
                </a:r>
                <a:br>
                  <a:rPr lang="en-US" sz="2400" dirty="0"/>
                </a:br>
                <a:endParaRPr lang="en-US" sz="2400" dirty="0"/>
              </a:p>
              <a:p>
                <a:r>
                  <a:rPr lang="en-US" sz="2400" dirty="0"/>
                  <a:t>Overall idea is aggregating adjacent sites that are similar.</a:t>
                </a:r>
              </a:p>
              <a:p>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𝑖</m:t>
                        </m:r>
                      </m:sub>
                    </m:sSub>
                    <m:r>
                      <a:rPr lang="en-US" sz="2800" i="1">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 </m:t>
                            </m:r>
                          </m:sub>
                        </m:sSub>
                        <m:r>
                          <a:rPr lang="en-US" sz="2800" i="1">
                            <a:latin typeface="Cambria Math" panose="02040503050406030204" pitchFamily="18" charset="0"/>
                          </a:rPr>
                          <m:t> </m:t>
                        </m:r>
                      </m:num>
                      <m:den>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𝑖</m:t>
                            </m:r>
                          </m:sub>
                        </m:sSub>
                      </m:den>
                    </m:f>
                  </m:oMath>
                </a14:m>
                <a:endParaRPr lang="en-US" sz="2400" dirty="0"/>
              </a:p>
              <a:p>
                <a:r>
                  <a:rPr lang="en-US" sz="2400" dirty="0"/>
                  <a:t>Meeting condition </a:t>
                </a:r>
                <a14:m>
                  <m:oMath xmlns:m="http://schemas.openxmlformats.org/officeDocument/2006/math">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𝑖</m:t>
                            </m:r>
                          </m:sub>
                        </m:sSub>
                        <m:sSub>
                          <m:sSubPr>
                            <m:ctrlPr>
                              <a:rPr lang="en-US" sz="2400" i="1">
                                <a:latin typeface="Cambria Math" panose="02040503050406030204" pitchFamily="18" charset="0"/>
                              </a:rPr>
                            </m:ctrlPr>
                          </m:sSubPr>
                          <m:e>
                            <m:r>
                              <a:rPr lang="en-US" sz="2400" b="0" i="1" smtClean="0">
                                <a:latin typeface="Cambria Math" panose="02040503050406030204" pitchFamily="18" charset="0"/>
                              </a:rPr>
                              <m:t> </m:t>
                            </m:r>
                            <m:r>
                              <a:rPr lang="en-US" sz="2400" i="1">
                                <a:latin typeface="Cambria Math" panose="02040503050406030204" pitchFamily="18" charset="0"/>
                              </a:rPr>
                              <m:t>𝑝</m:t>
                            </m:r>
                          </m:e>
                          <m:sub>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𝑖</m:t>
                            </m:r>
                          </m:sub>
                        </m:sSub>
                      </m:e>
                    </m:nary>
                    <m:r>
                      <a:rPr lang="en-US" sz="2400" i="1">
                        <a:latin typeface="Cambria Math" panose="02040503050406030204" pitchFamily="18" charset="0"/>
                      </a:rPr>
                      <m:t>≥5</m:t>
                    </m:r>
                  </m:oMath>
                </a14:m>
                <a:r>
                  <a:rPr lang="en-US" sz="2400" dirty="0"/>
                  <a:t>, equivalently </a:t>
                </a:r>
                <a14:m>
                  <m:oMath xmlns:m="http://schemas.openxmlformats.org/officeDocument/2006/math">
                    <m:nary>
                      <m:naryPr>
                        <m:chr m:val="∑"/>
                        <m:limLoc m:val="undOvr"/>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𝑑</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𝑖</m:t>
                            </m:r>
                            <m:r>
                              <a:rPr lang="en-US" sz="2400" i="1">
                                <a:latin typeface="Cambria Math" panose="02040503050406030204" pitchFamily="18" charset="0"/>
                              </a:rPr>
                              <m:t> </m:t>
                            </m:r>
                          </m:sub>
                        </m:sSub>
                      </m:e>
                    </m:nary>
                    <m:r>
                      <a:rPr lang="en-US" sz="2400" i="1">
                        <a:latin typeface="Cambria Math" panose="02040503050406030204" pitchFamily="18" charset="0"/>
                      </a:rPr>
                      <m:t>≥5</m:t>
                    </m:r>
                  </m:oMath>
                </a14:m>
                <a:r>
                  <a:rPr lang="en-US" sz="2400" dirty="0"/>
                  <a:t>,</a:t>
                </a:r>
              </a:p>
              <a:p>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𝐼</m:t>
                        </m:r>
                      </m:sub>
                    </m:sSub>
                    <m:r>
                      <a:rPr lang="en-US" sz="2800" i="1">
                        <a:latin typeface="Cambria Math" panose="02040503050406030204" pitchFamily="18" charset="0"/>
                      </a:rPr>
                      <m:t>=</m:t>
                    </m:r>
                    <m:f>
                      <m:fPr>
                        <m:ctrlPr>
                          <a:rPr lang="en-US" sz="2800" i="1">
                            <a:latin typeface="Cambria Math" panose="02040503050406030204" pitchFamily="18" charset="0"/>
                          </a:rPr>
                        </m:ctrlPr>
                      </m:fPr>
                      <m:num>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𝐼</m:t>
                            </m:r>
                          </m:sup>
                          <m:e>
                            <m:sSub>
                              <m:sSubPr>
                                <m:ctrlPr>
                                  <a:rPr lang="en-US" sz="2800" i="1">
                                    <a:latin typeface="Cambria Math" panose="02040503050406030204" pitchFamily="18" charset="0"/>
                                  </a:rPr>
                                </m:ctrlPr>
                              </m:sSubPr>
                              <m:e>
                                <m:r>
                                  <a:rPr lang="en-US" sz="2800" i="1">
                                    <a:latin typeface="Cambria Math" panose="02040503050406030204" pitchFamily="18" charset="0"/>
                                  </a:rPr>
                                  <m:t>𝑐</m:t>
                                </m:r>
                              </m:e>
                              <m:sub>
                                <m:r>
                                  <a:rPr lang="en-US" sz="2800" i="1">
                                    <a:latin typeface="Cambria Math" panose="02040503050406030204" pitchFamily="18" charset="0"/>
                                  </a:rPr>
                                  <m:t>𝑑</m:t>
                                </m:r>
                                <m:r>
                                  <a:rPr lang="en-US" sz="2800" i="1">
                                    <a:latin typeface="Cambria Math" panose="02040503050406030204" pitchFamily="18" charset="0"/>
                                  </a:rPr>
                                  <m:t>,</m:t>
                                </m:r>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𝑖</m:t>
                                </m:r>
                                <m:r>
                                  <a:rPr lang="en-US" sz="2800" i="1">
                                    <a:latin typeface="Cambria Math" panose="02040503050406030204" pitchFamily="18" charset="0"/>
                                  </a:rPr>
                                  <m:t> </m:t>
                                </m:r>
                              </m:sub>
                            </m:sSub>
                          </m:e>
                        </m:nary>
                        <m:r>
                          <a:rPr lang="en-US" sz="2800" i="1">
                            <a:latin typeface="Cambria Math" panose="02040503050406030204" pitchFamily="18" charset="0"/>
                          </a:rPr>
                          <m:t> </m:t>
                        </m:r>
                      </m:num>
                      <m:den>
                        <m:nary>
                          <m:naryPr>
                            <m:chr m:val="∑"/>
                            <m:limLoc m:val="undOvr"/>
                            <m:ctrlPr>
                              <a:rPr lang="en-US" sz="2800" i="1">
                                <a:latin typeface="Cambria Math" panose="02040503050406030204" pitchFamily="18" charset="0"/>
                              </a:rPr>
                            </m:ctrlPr>
                          </m:naryPr>
                          <m:sub>
                            <m: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𝐼</m:t>
                            </m:r>
                          </m:sup>
                          <m:e>
                            <m:sSub>
                              <m:sSubPr>
                                <m:ctrlPr>
                                  <a:rPr lang="en-US" sz="2800" i="1">
                                    <a:latin typeface="Cambria Math" panose="02040503050406030204" pitchFamily="18" charset="0"/>
                                  </a:rPr>
                                </m:ctrlPr>
                              </m:sSubPr>
                              <m:e>
                                <m:r>
                                  <a:rPr lang="en-US" sz="2800" i="1">
                                    <a:latin typeface="Cambria Math" panose="02040503050406030204" pitchFamily="18" charset="0"/>
                                  </a:rPr>
                                  <m:t>𝑛</m:t>
                                </m:r>
                              </m:e>
                              <m:sub>
                                <m:r>
                                  <a:rPr lang="en-US" sz="2800" i="1">
                                    <a:latin typeface="Cambria Math" panose="02040503050406030204" pitchFamily="18" charset="0"/>
                                  </a:rPr>
                                  <m:t>𝑖</m:t>
                                </m:r>
                              </m:sub>
                            </m:sSub>
                          </m:e>
                        </m:nary>
                      </m:den>
                    </m:f>
                  </m:oMath>
                </a14:m>
                <a:endParaRPr lang="en-US" sz="2400" dirty="0"/>
              </a:p>
            </p:txBody>
          </p:sp>
        </mc:Choice>
        <mc:Fallback xmlns="">
          <p:sp>
            <p:nvSpPr>
              <p:cNvPr id="2" name="Rectangle 1">
                <a:extLst>
                  <a:ext uri="{FF2B5EF4-FFF2-40B4-BE49-F238E27FC236}">
                    <a16:creationId xmlns:a16="http://schemas.microsoft.com/office/drawing/2014/main" id="{8C09D5E7-3808-D741-BA11-8577E1415516}"/>
                  </a:ext>
                </a:extLst>
              </p:cNvPr>
              <p:cNvSpPr>
                <a:spLocks noRot="1" noChangeAspect="1" noMove="1" noResize="1" noEditPoints="1" noAdjustHandles="1" noChangeArrowheads="1" noChangeShapeType="1" noTextEdit="1"/>
              </p:cNvSpPr>
              <p:nvPr/>
            </p:nvSpPr>
            <p:spPr>
              <a:xfrm>
                <a:off x="1332614" y="1789211"/>
                <a:ext cx="9526772" cy="3451522"/>
              </a:xfrm>
              <a:prstGeom prst="rect">
                <a:avLst/>
              </a:prstGeom>
              <a:blipFill>
                <a:blip r:embed="rId5"/>
                <a:stretch>
                  <a:fillRect l="-932" t="-1465" b="-19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32613" y="5303912"/>
                <a:ext cx="10079801" cy="830997"/>
              </a:xfrm>
              <a:prstGeom prst="rect">
                <a:avLst/>
              </a:prstGeom>
            </p:spPr>
            <p:txBody>
              <a:bodyPr wrap="square">
                <a:spAutoFit/>
              </a:bodyPr>
              <a:lstStyle/>
              <a:p>
                <a14:m>
                  <m:oMath xmlns:m="http://schemas.openxmlformats.org/officeDocument/2006/math">
                    <m:r>
                      <a:rPr lang="en-US" sz="2400" i="1" smtClean="0">
                        <a:latin typeface="Cambria Math" panose="02040503050406030204" pitchFamily="18" charset="0"/>
                        <a:ea typeface="SimSun" panose="02010600030101010101" pitchFamily="2" charset="-122"/>
                        <a:cs typeface="Times New Roman" panose="02020603050405020304" pitchFamily="18" charset="0"/>
                      </a:rPr>
                      <m:t>𝑑</m:t>
                    </m:r>
                  </m:oMath>
                </a14:m>
                <a:r>
                  <a:rPr lang="en-US" sz="2400" dirty="0">
                    <a:ea typeface="SimSun" panose="02010600030101010101" pitchFamily="2" charset="-122"/>
                    <a:cs typeface="Times New Roman" panose="02020603050405020304" pitchFamily="18" charset="0"/>
                  </a:rPr>
                  <a:t> denotes the demographic variable </a:t>
                </a:r>
                <a14:m>
                  <m:oMath xmlns:m="http://schemas.openxmlformats.org/officeDocument/2006/math">
                    <m:r>
                      <a:rPr lang="en-US" sz="2400" i="1">
                        <a:latin typeface="Cambria Math" panose="02040503050406030204" pitchFamily="18" charset="0"/>
                        <a:ea typeface="SimSun" panose="02010600030101010101" pitchFamily="2" charset="-122"/>
                        <a:cs typeface="Times New Roman" panose="02020603050405020304" pitchFamily="18" charset="0"/>
                      </a:rPr>
                      <m:t>(</m:t>
                    </m:r>
                    <m:r>
                      <a:rPr lang="en-US" sz="2400" i="1">
                        <a:latin typeface="Cambria Math" panose="02040503050406030204" pitchFamily="18" charset="0"/>
                        <a:ea typeface="SimSun" panose="02010600030101010101" pitchFamily="2" charset="-122"/>
                        <a:cs typeface="Times New Roman" panose="02020603050405020304" pitchFamily="18" charset="0"/>
                      </a:rPr>
                      <m:t>𝑑</m:t>
                    </m:r>
                    <m:r>
                      <a:rPr lang="en-US" sz="2400" i="1">
                        <a:latin typeface="Cambria Math" panose="02040503050406030204" pitchFamily="18" charset="0"/>
                        <a:ea typeface="SimSun" panose="02010600030101010101" pitchFamily="2" charset="-122"/>
                        <a:cs typeface="Times New Roman" panose="02020603050405020304" pitchFamily="18" charset="0"/>
                      </a:rPr>
                      <m:t>=1, …, </m:t>
                    </m:r>
                    <m:r>
                      <a:rPr lang="en-US" sz="2400" i="1">
                        <a:latin typeface="Cambria Math" panose="02040503050406030204" pitchFamily="18" charset="0"/>
                        <a:ea typeface="SimSun" panose="02010600030101010101" pitchFamily="2" charset="-122"/>
                        <a:cs typeface="Times New Roman" panose="02020603050405020304" pitchFamily="18" charset="0"/>
                      </a:rPr>
                      <m:t>𝐷</m:t>
                    </m:r>
                    <m:r>
                      <a:rPr lang="en-US" sz="2400" i="1">
                        <a:latin typeface="Cambria Math" panose="02040503050406030204" pitchFamily="18" charset="0"/>
                        <a:ea typeface="SimSun" panose="02010600030101010101" pitchFamily="2" charset="-122"/>
                        <a:cs typeface="Times New Roman" panose="02020603050405020304" pitchFamily="18" charset="0"/>
                      </a:rPr>
                      <m:t>)</m:t>
                    </m:r>
                  </m:oMath>
                </a14:m>
                <a:r>
                  <a:rPr lang="en-US" sz="2400" dirty="0">
                    <a:ea typeface="SimSun" panose="02010600030101010101" pitchFamily="2" charset="-122"/>
                    <a:cs typeface="Times New Roman" panose="02020603050405020304" pitchFamily="18" charset="0"/>
                  </a:rPr>
                  <a:t> with j levels </a:t>
                </a:r>
                <a14:m>
                  <m:oMath xmlns:m="http://schemas.openxmlformats.org/officeDocument/2006/math">
                    <m:d>
                      <m:dPr>
                        <m:ctrlPr>
                          <a:rPr lang="en-US" sz="2400" i="1">
                            <a:latin typeface="Cambria Math" panose="02040503050406030204" pitchFamily="18" charset="0"/>
                            <a:ea typeface="SimSun" panose="02010600030101010101" pitchFamily="2" charset="-122"/>
                            <a:cs typeface="Times New Roman" panose="02020603050405020304" pitchFamily="18" charset="0"/>
                          </a:rPr>
                        </m:ctrlPr>
                      </m:dPr>
                      <m:e>
                        <m:r>
                          <a:rPr lang="en-US" sz="2400" i="1">
                            <a:latin typeface="Cambria Math" panose="02040503050406030204" pitchFamily="18" charset="0"/>
                            <a:ea typeface="SimSun" panose="02010600030101010101" pitchFamily="2" charset="-122"/>
                            <a:cs typeface="Times New Roman" panose="02020603050405020304" pitchFamily="18" charset="0"/>
                          </a:rPr>
                          <m:t>𝑗</m:t>
                        </m:r>
                        <m:r>
                          <a:rPr lang="en-US" sz="2400" i="1">
                            <a:latin typeface="Cambria Math" panose="02040503050406030204" pitchFamily="18" charset="0"/>
                            <a:ea typeface="SimSun" panose="02010600030101010101" pitchFamily="2" charset="-122"/>
                            <a:cs typeface="Times New Roman" panose="02020603050405020304" pitchFamily="18" charset="0"/>
                          </a:rPr>
                          <m:t>=1, …, </m:t>
                        </m:r>
                        <m:r>
                          <a:rPr lang="en-US" sz="2400" i="1">
                            <a:latin typeface="Cambria Math" panose="02040503050406030204" pitchFamily="18" charset="0"/>
                            <a:ea typeface="SimSun" panose="02010600030101010101" pitchFamily="2" charset="-122"/>
                            <a:cs typeface="Times New Roman" panose="02020603050405020304" pitchFamily="18" charset="0"/>
                          </a:rPr>
                          <m:t>𝐽</m:t>
                        </m:r>
                      </m:e>
                    </m:d>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a:rPr lang="en-US" sz="2400" i="1">
                        <a:latin typeface="Cambria Math" panose="02040503050406030204" pitchFamily="18" charset="0"/>
                      </a:rPr>
                      <m:t>𝑖</m:t>
                    </m:r>
                    <m:r>
                      <m:rPr>
                        <m:nor/>
                      </m:rPr>
                      <a:rPr lang="en-US" sz="2400"/>
                      <m:t> </m:t>
                    </m:r>
                    <m:r>
                      <m:rPr>
                        <m:nor/>
                      </m:rPr>
                      <a:rPr lang="en-US" sz="2400"/>
                      <m:t>be</m:t>
                    </m:r>
                    <m:r>
                      <m:rPr>
                        <m:nor/>
                      </m:rPr>
                      <a:rPr lang="en-US" sz="2400"/>
                      <m:t> </m:t>
                    </m:r>
                    <m:r>
                      <m:rPr>
                        <m:nor/>
                      </m:rPr>
                      <a:rPr lang="en-US" sz="2400"/>
                      <m:t>a</m:t>
                    </m:r>
                    <m:r>
                      <m:rPr>
                        <m:nor/>
                      </m:rPr>
                      <a:rPr lang="en-US" sz="2400"/>
                      <m:t> </m:t>
                    </m:r>
                    <m:r>
                      <m:rPr>
                        <m:nor/>
                      </m:rPr>
                      <a:rPr lang="en-US" sz="2400"/>
                      <m:t>site</m:t>
                    </m:r>
                    <m:r>
                      <m:rPr>
                        <m:nor/>
                      </m:rPr>
                      <a:rPr lang="en-US" sz="2400"/>
                      <m:t> (</m:t>
                    </m:r>
                    <m:r>
                      <m:rPr>
                        <m:nor/>
                      </m:rPr>
                      <a:rPr lang="en-US" sz="2400"/>
                      <m:t>segment</m:t>
                    </m:r>
                    <m:r>
                      <m:rPr>
                        <m:nor/>
                      </m:rPr>
                      <a:rPr lang="en-US" sz="2400"/>
                      <m:t> </m:t>
                    </m:r>
                    <m:r>
                      <m:rPr>
                        <m:nor/>
                      </m:rPr>
                      <a:rPr lang="en-US" sz="2400"/>
                      <m:t>or</m:t>
                    </m:r>
                    <m:r>
                      <m:rPr>
                        <m:nor/>
                      </m:rPr>
                      <a:rPr lang="en-US" sz="2400"/>
                      <m:t> </m:t>
                    </m:r>
                    <m:r>
                      <m:rPr>
                        <m:nor/>
                      </m:rPr>
                      <a:rPr lang="en-US" sz="2400"/>
                      <m:t>intersection</m:t>
                    </m:r>
                    <m:r>
                      <m:rPr>
                        <m:nor/>
                      </m:rPr>
                      <a:rPr lang="en-US" sz="2400"/>
                      <m:t>)</m:t>
                    </m:r>
                  </m:oMath>
                </a14:m>
                <a:r>
                  <a:rPr lang="en-US" sz="24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1332613" y="5303912"/>
                <a:ext cx="10079801" cy="830997"/>
              </a:xfrm>
              <a:prstGeom prst="rect">
                <a:avLst/>
              </a:prstGeom>
              <a:blipFill>
                <a:blip r:embed="rId6"/>
                <a:stretch>
                  <a:fillRect l="-181" t="-72794" b="-108824"/>
                </a:stretch>
              </a:blipFill>
            </p:spPr>
            <p:txBody>
              <a:bodyPr/>
              <a:lstStyle/>
              <a:p>
                <a:r>
                  <a:rPr lang="en-US">
                    <a:noFill/>
                  </a:rPr>
                  <a:t> </a:t>
                </a:r>
              </a:p>
            </p:txBody>
          </p:sp>
        </mc:Fallback>
      </mc:AlternateContent>
    </p:spTree>
    <p:extLst>
      <p:ext uri="{BB962C8B-B14F-4D97-AF65-F5344CB8AC3E}">
        <p14:creationId xmlns:p14="http://schemas.microsoft.com/office/powerpoint/2010/main" val="298680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12</a:t>
            </a:fld>
            <a:endParaRPr lang="en-US" sz="1400" dirty="0"/>
          </a:p>
        </p:txBody>
      </p:sp>
      <p:sp>
        <p:nvSpPr>
          <p:cNvPr id="9" name="Title 1"/>
          <p:cNvSpPr>
            <a:spLocks noGrp="1"/>
          </p:cNvSpPr>
          <p:nvPr>
            <p:ph type="title"/>
          </p:nvPr>
        </p:nvSpPr>
        <p:spPr>
          <a:xfrm>
            <a:off x="3414472" y="577246"/>
            <a:ext cx="5363055" cy="831133"/>
          </a:xfrm>
        </p:spPr>
        <p:txBody>
          <a:bodyPr>
            <a:normAutofit/>
          </a:bodyPr>
          <a:lstStyle/>
          <a:p>
            <a:r>
              <a:rPr lang="en-US" sz="4000" dirty="0"/>
              <a:t>Implementation Guidance</a:t>
            </a:r>
          </a:p>
        </p:txBody>
      </p:sp>
      <p:sp>
        <p:nvSpPr>
          <p:cNvPr id="3" name="TextBox 2">
            <a:extLst>
              <a:ext uri="{FF2B5EF4-FFF2-40B4-BE49-F238E27FC236}">
                <a16:creationId xmlns:a16="http://schemas.microsoft.com/office/drawing/2014/main" id="{B9A0058B-A7C5-5AF7-C08C-702912ECC070}"/>
              </a:ext>
            </a:extLst>
          </p:cNvPr>
          <p:cNvSpPr txBox="1"/>
          <p:nvPr/>
        </p:nvSpPr>
        <p:spPr>
          <a:xfrm>
            <a:off x="1148955" y="2017424"/>
            <a:ext cx="10063527" cy="3108543"/>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Calibri" panose="020F0502020204030204" pitchFamily="34" charset="0"/>
                <a:ea typeface="DengXian" panose="02010600030101010101" pitchFamily="2" charset="-122"/>
                <a:cs typeface="Times New Roman" panose="02020603050405020304" pitchFamily="18" charset="0"/>
              </a:rPr>
              <a:t>The guidance provides instructions for implementing the crash severity models as recommended in NCHRP Project 17-85</a:t>
            </a:r>
            <a:endParaRPr lang="en-US" sz="2800" dirty="0">
              <a:latin typeface="Calibri" panose="020F0502020204030204" pitchFamily="34" charset="0"/>
              <a:ea typeface="DengXian" panose="02010600030101010101" pitchFamily="2" charset="-122"/>
              <a:cs typeface="Times New Roman" panose="02020603050405020304" pitchFamily="18" charset="0"/>
            </a:endParaRPr>
          </a:p>
          <a:p>
            <a:pPr marL="457200" indent="-457200">
              <a:buFont typeface="Arial" panose="020B0604020202020204" pitchFamily="34" charset="0"/>
              <a:buChar char="•"/>
            </a:pPr>
            <a:r>
              <a:rPr lang="en-US" sz="2800" dirty="0">
                <a:effectLst/>
                <a:latin typeface="Calibri" panose="020F0502020204030204" pitchFamily="34" charset="0"/>
                <a:ea typeface="DengXian" panose="02010600030101010101" pitchFamily="2" charset="-122"/>
                <a:cs typeface="Times New Roman" panose="02020603050405020304" pitchFamily="18" charset="0"/>
              </a:rPr>
              <a:t>Facility types covered in this guidance are the same as shown in </a:t>
            </a:r>
            <a:r>
              <a:rPr lang="en-US" sz="2800" dirty="0">
                <a:latin typeface="Calibri" panose="020F0502020204030204" pitchFamily="34" charset="0"/>
                <a:ea typeface="DengXian" panose="02010600030101010101" pitchFamily="2" charset="-122"/>
                <a:cs typeface="Times New Roman" panose="02020603050405020304" pitchFamily="18" charset="0"/>
              </a:rPr>
              <a:t>“Recommended Methodologies by Facility Type”, including</a:t>
            </a:r>
          </a:p>
          <a:p>
            <a:pPr marL="914400" lvl="1" indent="-457200">
              <a:buFont typeface="Courier New" panose="02070309020205020404" pitchFamily="49" charset="0"/>
              <a:buChar char="o"/>
            </a:pPr>
            <a:r>
              <a:rPr lang="en-US" sz="2800" dirty="0">
                <a:effectLst/>
                <a:latin typeface="Calibri" panose="020F0502020204030204" pitchFamily="34" charset="0"/>
                <a:ea typeface="DengXian" panose="02010600030101010101" pitchFamily="2" charset="-122"/>
                <a:cs typeface="Times New Roman" panose="02020603050405020304" pitchFamily="18" charset="0"/>
              </a:rPr>
              <a:t>rural two-lane two-way roadways</a:t>
            </a:r>
          </a:p>
          <a:p>
            <a:pPr marL="914400" lvl="1" indent="-457200">
              <a:buFont typeface="Courier New" panose="02070309020205020404" pitchFamily="49" charset="0"/>
              <a:buChar char="o"/>
            </a:pPr>
            <a:r>
              <a:rPr lang="en-US" sz="2800" dirty="0">
                <a:effectLst/>
                <a:latin typeface="Calibri" panose="020F0502020204030204" pitchFamily="34" charset="0"/>
                <a:ea typeface="DengXian" panose="02010600030101010101" pitchFamily="2" charset="-122"/>
                <a:cs typeface="Times New Roman" panose="02020603050405020304" pitchFamily="18" charset="0"/>
              </a:rPr>
              <a:t>rural multilane highways</a:t>
            </a:r>
          </a:p>
          <a:p>
            <a:pPr marL="914400" lvl="1" indent="-457200">
              <a:buFont typeface="Courier New" panose="02070309020205020404" pitchFamily="49" charset="0"/>
              <a:buChar char="o"/>
            </a:pPr>
            <a:r>
              <a:rPr lang="en-US" sz="2800" dirty="0">
                <a:effectLst/>
                <a:latin typeface="Calibri" panose="020F0502020204030204" pitchFamily="34" charset="0"/>
                <a:ea typeface="DengXian" panose="02010600030101010101" pitchFamily="2" charset="-122"/>
                <a:cs typeface="Times New Roman" panose="02020603050405020304" pitchFamily="18" charset="0"/>
              </a:rPr>
              <a:t>urban and suburban arterials </a:t>
            </a:r>
            <a:endParaRPr lang="en-US" sz="2800" dirty="0"/>
          </a:p>
        </p:txBody>
      </p:sp>
    </p:spTree>
    <p:extLst>
      <p:ext uri="{BB962C8B-B14F-4D97-AF65-F5344CB8AC3E}">
        <p14:creationId xmlns:p14="http://schemas.microsoft.com/office/powerpoint/2010/main" val="292506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13</a:t>
            </a:fld>
            <a:endParaRPr lang="en-US" sz="1400" dirty="0"/>
          </a:p>
        </p:txBody>
      </p:sp>
      <p:sp>
        <p:nvSpPr>
          <p:cNvPr id="9" name="Title 1"/>
          <p:cNvSpPr>
            <a:spLocks noGrp="1"/>
          </p:cNvSpPr>
          <p:nvPr>
            <p:ph type="title"/>
          </p:nvPr>
        </p:nvSpPr>
        <p:spPr>
          <a:xfrm>
            <a:off x="356616" y="2803120"/>
            <a:ext cx="2935226" cy="831133"/>
          </a:xfrm>
        </p:spPr>
        <p:txBody>
          <a:bodyPr>
            <a:normAutofit fontScale="90000"/>
          </a:bodyPr>
          <a:lstStyle/>
          <a:p>
            <a:r>
              <a:rPr lang="en-US" sz="4000" dirty="0"/>
              <a:t>Decision Flow to Use the Tool</a:t>
            </a:r>
          </a:p>
        </p:txBody>
      </p:sp>
      <p:pic>
        <p:nvPicPr>
          <p:cNvPr id="2" name="Picture 1" descr="Diagram&#10;&#10;Description automatically generated">
            <a:extLst>
              <a:ext uri="{FF2B5EF4-FFF2-40B4-BE49-F238E27FC236}">
                <a16:creationId xmlns:a16="http://schemas.microsoft.com/office/drawing/2014/main" id="{1881EDC6-CBF3-F78B-E34C-C9C91DFE1247}"/>
              </a:ext>
            </a:extLst>
          </p:cNvPr>
          <p:cNvPicPr>
            <a:picLocks noChangeAspect="1"/>
          </p:cNvPicPr>
          <p:nvPr/>
        </p:nvPicPr>
        <p:blipFill>
          <a:blip r:embed="rId3"/>
          <a:stretch>
            <a:fillRect/>
          </a:stretch>
        </p:blipFill>
        <p:spPr>
          <a:xfrm>
            <a:off x="3291841" y="0"/>
            <a:ext cx="5502536" cy="6857999"/>
          </a:xfrm>
          <a:prstGeom prst="rect">
            <a:avLst/>
          </a:prstGeom>
        </p:spPr>
      </p:pic>
    </p:spTree>
    <p:extLst>
      <p:ext uri="{BB962C8B-B14F-4D97-AF65-F5344CB8AC3E}">
        <p14:creationId xmlns:p14="http://schemas.microsoft.com/office/powerpoint/2010/main" val="220547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14</a:t>
            </a:fld>
            <a:endParaRPr lang="en-US" sz="1400" dirty="0"/>
          </a:p>
        </p:txBody>
      </p:sp>
      <p:sp>
        <p:nvSpPr>
          <p:cNvPr id="9" name="Title 1"/>
          <p:cNvSpPr>
            <a:spLocks noGrp="1"/>
          </p:cNvSpPr>
          <p:nvPr>
            <p:ph type="title"/>
          </p:nvPr>
        </p:nvSpPr>
        <p:spPr>
          <a:xfrm>
            <a:off x="1825840" y="932544"/>
            <a:ext cx="8540319" cy="584669"/>
          </a:xfrm>
        </p:spPr>
        <p:txBody>
          <a:bodyPr>
            <a:normAutofit fontScale="90000"/>
          </a:bodyPr>
          <a:lstStyle/>
          <a:p>
            <a:r>
              <a:rPr lang="en-US" sz="4000" dirty="0"/>
              <a:t>Data Requirements Discussed in the Guidance</a:t>
            </a:r>
          </a:p>
        </p:txBody>
      </p:sp>
      <p:sp>
        <p:nvSpPr>
          <p:cNvPr id="3" name="TextBox 2">
            <a:extLst>
              <a:ext uri="{FF2B5EF4-FFF2-40B4-BE49-F238E27FC236}">
                <a16:creationId xmlns:a16="http://schemas.microsoft.com/office/drawing/2014/main" id="{B9A0058B-A7C5-5AF7-C08C-702912ECC070}"/>
              </a:ext>
            </a:extLst>
          </p:cNvPr>
          <p:cNvSpPr txBox="1"/>
          <p:nvPr/>
        </p:nvSpPr>
        <p:spPr>
          <a:xfrm>
            <a:off x="1148955" y="2017424"/>
            <a:ext cx="10063527" cy="3539430"/>
          </a:xfrm>
          <a:prstGeom prst="rect">
            <a:avLst/>
          </a:prstGeom>
          <a:noFill/>
        </p:spPr>
        <p:txBody>
          <a:bodyPr wrap="square">
            <a:spAutoFit/>
          </a:bodyPr>
          <a:lstStyle/>
          <a:p>
            <a:pPr marL="457200" indent="-457200">
              <a:buFont typeface="Arial" panose="020B0604020202020204" pitchFamily="34" charset="0"/>
              <a:buChar char="•"/>
            </a:pPr>
            <a:r>
              <a:rPr lang="en-US" sz="2800" dirty="0">
                <a:effectLst/>
                <a:latin typeface="Calibri" panose="020F0502020204030204" pitchFamily="34" charset="0"/>
                <a:ea typeface="DengXian" panose="02010600030101010101" pitchFamily="2" charset="-122"/>
                <a:cs typeface="Times New Roman" panose="02020603050405020304" pitchFamily="18" charset="0"/>
              </a:rPr>
              <a:t>Applicable AADT ranges for </a:t>
            </a:r>
            <a:r>
              <a:rPr lang="en-US" sz="2800" dirty="0">
                <a:latin typeface="Calibri" panose="020F0502020204030204" pitchFamily="34" charset="0"/>
                <a:ea typeface="DengXian" panose="02010600030101010101" pitchFamily="2" charset="-122"/>
                <a:cs typeface="Times New Roman" panose="02020603050405020304" pitchFamily="18" charset="0"/>
              </a:rPr>
              <a:t>segments and intersections</a:t>
            </a:r>
          </a:p>
          <a:p>
            <a:pPr marL="457200" indent="-457200">
              <a:buFont typeface="Arial" panose="020B0604020202020204" pitchFamily="34" charset="0"/>
              <a:buChar char="•"/>
            </a:pPr>
            <a:r>
              <a:rPr lang="en-US" sz="2800" dirty="0">
                <a:latin typeface="Calibri" panose="020F0502020204030204" pitchFamily="34" charset="0"/>
                <a:ea typeface="DengXian" panose="02010600030101010101" pitchFamily="2" charset="-122"/>
                <a:cs typeface="Times New Roman" panose="02020603050405020304" pitchFamily="18" charset="0"/>
              </a:rPr>
              <a:t>Data requirements for generating the demographic and vehicle composition variables using the QIE method</a:t>
            </a:r>
          </a:p>
          <a:p>
            <a:pPr marL="914400" lvl="1" indent="-457200">
              <a:buFont typeface="Courier New" panose="02070309020205020404" pitchFamily="49" charset="0"/>
              <a:buChar char="o"/>
            </a:pPr>
            <a:r>
              <a:rPr lang="en-US" sz="2800" dirty="0">
                <a:latin typeface="Calibri" panose="020F0502020204030204" pitchFamily="34" charset="0"/>
                <a:ea typeface="DengXian" panose="02010600030101010101" pitchFamily="2" charset="-122"/>
                <a:cs typeface="Times New Roman" panose="02020603050405020304" pitchFamily="18" charset="0"/>
              </a:rPr>
              <a:t>QIE roadway file</a:t>
            </a:r>
          </a:p>
          <a:p>
            <a:pPr marL="914400" lvl="1" indent="-457200">
              <a:buFont typeface="Courier New" panose="02070309020205020404" pitchFamily="49" charset="0"/>
              <a:buChar char="o"/>
            </a:pPr>
            <a:r>
              <a:rPr lang="en-US" sz="2800" dirty="0"/>
              <a:t>QIE driver file</a:t>
            </a:r>
          </a:p>
          <a:p>
            <a:pPr lvl="1" indent="-457200">
              <a:buFont typeface="Arial" panose="020B0604020202020204" pitchFamily="34" charset="0"/>
              <a:buChar char="•"/>
            </a:pPr>
            <a:r>
              <a:rPr lang="en-US" sz="2800" dirty="0">
                <a:latin typeface="Calibri" panose="020F0502020204030204" pitchFamily="34" charset="0"/>
                <a:ea typeface="DengXian" panose="02010600030101010101" pitchFamily="2" charset="-122"/>
                <a:cs typeface="Times New Roman" panose="02020603050405020304" pitchFamily="18" charset="0"/>
              </a:rPr>
              <a:t>Data requirements for predicting the crash counts by severity</a:t>
            </a:r>
          </a:p>
          <a:p>
            <a:pPr lvl="2" indent="-457200">
              <a:buFont typeface="Courier New" panose="02070309020205020404" pitchFamily="49" charset="0"/>
              <a:buChar char="o"/>
            </a:pPr>
            <a:r>
              <a:rPr lang="en-US" sz="2800" dirty="0">
                <a:latin typeface="Calibri" panose="020F0502020204030204" pitchFamily="34" charset="0"/>
                <a:ea typeface="DengXian" panose="02010600030101010101" pitchFamily="2" charset="-122"/>
                <a:cs typeface="Times New Roman" panose="02020603050405020304" pitchFamily="18" charset="0"/>
              </a:rPr>
              <a:t>Lists of variables required for different facility types if default parameter estimates are to be used</a:t>
            </a:r>
          </a:p>
        </p:txBody>
      </p:sp>
    </p:spTree>
    <p:extLst>
      <p:ext uri="{BB962C8B-B14F-4D97-AF65-F5344CB8AC3E}">
        <p14:creationId xmlns:p14="http://schemas.microsoft.com/office/powerpoint/2010/main" val="196196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15</a:t>
            </a:fld>
            <a:endParaRPr lang="en-US" sz="1400" dirty="0"/>
          </a:p>
        </p:txBody>
      </p:sp>
      <p:sp>
        <p:nvSpPr>
          <p:cNvPr id="9" name="Title 1"/>
          <p:cNvSpPr>
            <a:spLocks noGrp="1"/>
          </p:cNvSpPr>
          <p:nvPr>
            <p:ph type="title"/>
          </p:nvPr>
        </p:nvSpPr>
        <p:spPr>
          <a:xfrm>
            <a:off x="1825840" y="932544"/>
            <a:ext cx="8540319" cy="584669"/>
          </a:xfrm>
        </p:spPr>
        <p:txBody>
          <a:bodyPr>
            <a:normAutofit fontScale="90000"/>
          </a:bodyPr>
          <a:lstStyle/>
          <a:p>
            <a:r>
              <a:rPr lang="en-US" sz="4000" dirty="0"/>
              <a:t>Introduction of the Web-Based Application</a:t>
            </a:r>
          </a:p>
        </p:txBody>
      </p:sp>
      <p:sp>
        <p:nvSpPr>
          <p:cNvPr id="3" name="TextBox 2">
            <a:extLst>
              <a:ext uri="{FF2B5EF4-FFF2-40B4-BE49-F238E27FC236}">
                <a16:creationId xmlns:a16="http://schemas.microsoft.com/office/drawing/2014/main" id="{B9A0058B-A7C5-5AF7-C08C-702912ECC070}"/>
              </a:ext>
            </a:extLst>
          </p:cNvPr>
          <p:cNvSpPr txBox="1"/>
          <p:nvPr/>
        </p:nvSpPr>
        <p:spPr>
          <a:xfrm>
            <a:off x="1148955" y="2017424"/>
            <a:ext cx="10063527" cy="3970318"/>
          </a:xfrm>
          <a:prstGeom prst="rect">
            <a:avLst/>
          </a:prstGeom>
          <a:noFill/>
        </p:spPr>
        <p:txBody>
          <a:bodyPr wrap="square">
            <a:spAutoFit/>
          </a:bodyPr>
          <a:lstStyle/>
          <a:p>
            <a:pPr marL="457200" indent="-457200">
              <a:buFont typeface="Arial" panose="020B0604020202020204" pitchFamily="34" charset="0"/>
              <a:buChar char="•"/>
            </a:pPr>
            <a:r>
              <a:rPr lang="en-US" sz="2800" dirty="0"/>
              <a:t>The team developed an R Shiny web-based application for generating the </a:t>
            </a:r>
            <a:r>
              <a:rPr lang="en-US" sz="2800" dirty="0" err="1"/>
              <a:t>QIE</a:t>
            </a:r>
            <a:r>
              <a:rPr lang="en-US" sz="2800" dirty="0"/>
              <a:t> variables and predicting crashes by severity using one of the three new modeling approaches.</a:t>
            </a:r>
          </a:p>
          <a:p>
            <a:pPr marL="457200" indent="-457200">
              <a:buFont typeface="Arial" panose="020B0604020202020204" pitchFamily="34" charset="0"/>
              <a:buChar char="•"/>
            </a:pPr>
            <a:r>
              <a:rPr lang="en-US" sz="2800" dirty="0"/>
              <a:t>Shiny is an open-source R package that provides a web framework for building web applications using R.</a:t>
            </a:r>
          </a:p>
          <a:p>
            <a:pPr marL="457200" indent="-457200">
              <a:buFont typeface="Arial" panose="020B0604020202020204" pitchFamily="34" charset="0"/>
              <a:buChar char="•"/>
            </a:pPr>
            <a:r>
              <a:rPr lang="en-US" sz="2800" dirty="0">
                <a:effectLst/>
                <a:latin typeface="Calibri" panose="020F0502020204030204" pitchFamily="34" charset="0"/>
                <a:ea typeface="DengXian" panose="02010600030101010101" pitchFamily="2" charset="-122"/>
                <a:cs typeface="Times New Roman" panose="02020603050405020304" pitchFamily="18" charset="0"/>
              </a:rPr>
              <a:t>The application is available on the National Academies Press website (nap.nationalacademies.org) by searching for </a:t>
            </a:r>
            <a:r>
              <a:rPr lang="en-US" sz="2800" i="1" dirty="0">
                <a:effectLst/>
                <a:latin typeface="Calibri" panose="020F0502020204030204" pitchFamily="34" charset="0"/>
                <a:ea typeface="DengXian" panose="02010600030101010101" pitchFamily="2" charset="-122"/>
                <a:cs typeface="Times New Roman" panose="02020603050405020304" pitchFamily="18" charset="0"/>
              </a:rPr>
              <a:t>NCHRP Research Report 1047: Development and Application of Crash Severity Models for Highway Safety</a:t>
            </a:r>
            <a:r>
              <a:rPr lang="en-US" sz="28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2800" dirty="0">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467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16</a:t>
            </a:fld>
            <a:endParaRPr lang="en-US" sz="1400" dirty="0"/>
          </a:p>
        </p:txBody>
      </p:sp>
      <p:sp>
        <p:nvSpPr>
          <p:cNvPr id="9" name="Title 1"/>
          <p:cNvSpPr>
            <a:spLocks noGrp="1"/>
          </p:cNvSpPr>
          <p:nvPr>
            <p:ph type="title"/>
          </p:nvPr>
        </p:nvSpPr>
        <p:spPr>
          <a:xfrm>
            <a:off x="4933232" y="932544"/>
            <a:ext cx="2325536" cy="584669"/>
          </a:xfrm>
        </p:spPr>
        <p:txBody>
          <a:bodyPr>
            <a:normAutofit fontScale="90000"/>
          </a:bodyPr>
          <a:lstStyle/>
          <a:p>
            <a:r>
              <a:rPr lang="en-US" sz="4000" dirty="0"/>
              <a:t>Home Page</a:t>
            </a:r>
          </a:p>
        </p:txBody>
      </p:sp>
      <p:pic>
        <p:nvPicPr>
          <p:cNvPr id="2" name="Picture 1" descr="Text&#10;&#10;Description automatically generated">
            <a:extLst>
              <a:ext uri="{FF2B5EF4-FFF2-40B4-BE49-F238E27FC236}">
                <a16:creationId xmlns:a16="http://schemas.microsoft.com/office/drawing/2014/main" id="{11867E9C-D9CF-E681-861F-AADB47DF00E1}"/>
              </a:ext>
            </a:extLst>
          </p:cNvPr>
          <p:cNvPicPr>
            <a:picLocks noChangeAspect="1"/>
          </p:cNvPicPr>
          <p:nvPr/>
        </p:nvPicPr>
        <p:blipFill rotWithShape="1">
          <a:blip r:embed="rId3"/>
          <a:srcRect b="1832"/>
          <a:stretch/>
        </p:blipFill>
        <p:spPr bwMode="auto">
          <a:xfrm>
            <a:off x="1650507" y="1789755"/>
            <a:ext cx="8890986" cy="430142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458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17</a:t>
            </a:fld>
            <a:endParaRPr lang="en-US" sz="1400" dirty="0"/>
          </a:p>
        </p:txBody>
      </p:sp>
      <p:sp>
        <p:nvSpPr>
          <p:cNvPr id="9" name="Title 1"/>
          <p:cNvSpPr>
            <a:spLocks noGrp="1"/>
          </p:cNvSpPr>
          <p:nvPr>
            <p:ph type="title"/>
          </p:nvPr>
        </p:nvSpPr>
        <p:spPr>
          <a:xfrm>
            <a:off x="3215640" y="911363"/>
            <a:ext cx="5760720" cy="584669"/>
          </a:xfrm>
        </p:spPr>
        <p:txBody>
          <a:bodyPr>
            <a:normAutofit fontScale="90000"/>
          </a:bodyPr>
          <a:lstStyle/>
          <a:p>
            <a:r>
              <a:rPr lang="en-US" sz="4000" dirty="0"/>
              <a:t>Generate QIE Variables Page</a:t>
            </a:r>
          </a:p>
        </p:txBody>
      </p:sp>
      <p:pic>
        <p:nvPicPr>
          <p:cNvPr id="3" name="Picture 2" descr="Graphical user interface, text, application, email&#10;&#10;Description automatically generated">
            <a:extLst>
              <a:ext uri="{FF2B5EF4-FFF2-40B4-BE49-F238E27FC236}">
                <a16:creationId xmlns:a16="http://schemas.microsoft.com/office/drawing/2014/main" id="{FAF27D42-EDAB-1055-7DAD-E95111B1B810}"/>
              </a:ext>
            </a:extLst>
          </p:cNvPr>
          <p:cNvPicPr>
            <a:picLocks noChangeAspect="1"/>
          </p:cNvPicPr>
          <p:nvPr/>
        </p:nvPicPr>
        <p:blipFill>
          <a:blip r:embed="rId3"/>
          <a:stretch>
            <a:fillRect/>
          </a:stretch>
        </p:blipFill>
        <p:spPr>
          <a:xfrm>
            <a:off x="1496568" y="1793112"/>
            <a:ext cx="9000744" cy="4227433"/>
          </a:xfrm>
          <a:prstGeom prst="rect">
            <a:avLst/>
          </a:prstGeom>
          <a:ln>
            <a:solidFill>
              <a:schemeClr val="tx1"/>
            </a:solidFill>
          </a:ln>
        </p:spPr>
      </p:pic>
    </p:spTree>
    <p:extLst>
      <p:ext uri="{BB962C8B-B14F-4D97-AF65-F5344CB8AC3E}">
        <p14:creationId xmlns:p14="http://schemas.microsoft.com/office/powerpoint/2010/main" val="396363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18</a:t>
            </a:fld>
            <a:endParaRPr lang="en-US" sz="1400" dirty="0"/>
          </a:p>
        </p:txBody>
      </p:sp>
      <p:sp>
        <p:nvSpPr>
          <p:cNvPr id="9" name="Title 1"/>
          <p:cNvSpPr>
            <a:spLocks noGrp="1"/>
          </p:cNvSpPr>
          <p:nvPr>
            <p:ph type="title"/>
          </p:nvPr>
        </p:nvSpPr>
        <p:spPr>
          <a:xfrm>
            <a:off x="4312550" y="837455"/>
            <a:ext cx="3566900" cy="584669"/>
          </a:xfrm>
        </p:spPr>
        <p:txBody>
          <a:bodyPr>
            <a:normAutofit fontScale="90000"/>
          </a:bodyPr>
          <a:lstStyle/>
          <a:p>
            <a:r>
              <a:rPr lang="en-US" sz="4000" dirty="0"/>
              <a:t>Predict Crash Page</a:t>
            </a:r>
          </a:p>
        </p:txBody>
      </p:sp>
      <p:pic>
        <p:nvPicPr>
          <p:cNvPr id="2" name="Picture 1" descr="Graphical user interface, text, application, email&#10;&#10;Description automatically generated">
            <a:extLst>
              <a:ext uri="{FF2B5EF4-FFF2-40B4-BE49-F238E27FC236}">
                <a16:creationId xmlns:a16="http://schemas.microsoft.com/office/drawing/2014/main" id="{BEA3E044-3C4A-255D-F186-CF9C2AAE9DFC}"/>
              </a:ext>
            </a:extLst>
          </p:cNvPr>
          <p:cNvPicPr>
            <a:picLocks noChangeAspect="1"/>
          </p:cNvPicPr>
          <p:nvPr/>
        </p:nvPicPr>
        <p:blipFill rotWithShape="1">
          <a:blip r:embed="rId3"/>
          <a:srcRect b="8826"/>
          <a:stretch/>
        </p:blipFill>
        <p:spPr bwMode="auto">
          <a:xfrm>
            <a:off x="2063496" y="1810853"/>
            <a:ext cx="7903464" cy="4209692"/>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54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973E81-2333-D740-E8E3-F046205D8E6E}"/>
              </a:ext>
            </a:extLst>
          </p:cNvPr>
          <p:cNvSpPr>
            <a:spLocks noGrp="1"/>
          </p:cNvSpPr>
          <p:nvPr>
            <p:ph type="sldNum" sz="quarter" idx="12"/>
          </p:nvPr>
        </p:nvSpPr>
        <p:spPr/>
        <p:txBody>
          <a:bodyPr/>
          <a:lstStyle/>
          <a:p>
            <a:fld id="{933F1E1D-F243-49AF-A7C7-35107D123C6E}" type="slidenum">
              <a:rPr lang="en-US" smtClean="0"/>
              <a:t>19</a:t>
            </a:fld>
            <a:endParaRPr lang="en-US" dirty="0"/>
          </a:p>
        </p:txBody>
      </p:sp>
      <p:sp>
        <p:nvSpPr>
          <p:cNvPr id="4" name="TextBox 3">
            <a:extLst>
              <a:ext uri="{FF2B5EF4-FFF2-40B4-BE49-F238E27FC236}">
                <a16:creationId xmlns:a16="http://schemas.microsoft.com/office/drawing/2014/main" id="{3CD6D4EB-53C0-947E-0B2B-C765D411DDE0}"/>
              </a:ext>
            </a:extLst>
          </p:cNvPr>
          <p:cNvSpPr txBox="1"/>
          <p:nvPr/>
        </p:nvSpPr>
        <p:spPr>
          <a:xfrm>
            <a:off x="1642369" y="795875"/>
            <a:ext cx="8575829" cy="4536050"/>
          </a:xfrm>
          <a:prstGeom prst="rect">
            <a:avLst/>
          </a:prstGeom>
          <a:noFill/>
        </p:spPr>
        <p:txBody>
          <a:bodyPr wrap="square">
            <a:spAutoFit/>
          </a:bodyPr>
          <a:lstStyle/>
          <a:p>
            <a:pPr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pPr marR="0" lvl="1">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information is available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NCHRP Research Report 1047: </a:t>
            </a:r>
            <a:r>
              <a:rPr lang="en-US" i="1" dirty="0"/>
              <a:t>Development and Application of Crash Severity Models for Highway Safety: User Guidelines</a:t>
            </a:r>
            <a:r>
              <a:rPr lang="en-US" dirty="0"/>
              <a:t>, which can be obtained at the National Academies Press website (www.nap.edu).</a:t>
            </a:r>
          </a:p>
          <a:p>
            <a:pPr marR="0" lvl="1">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Shape&#10;&#10;Description automatically generated with medium confidence">
            <a:extLst>
              <a:ext uri="{FF2B5EF4-FFF2-40B4-BE49-F238E27FC236}">
                <a16:creationId xmlns:a16="http://schemas.microsoft.com/office/drawing/2014/main" id="{0F5FA006-4276-0E84-7B88-607624B6D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7408" y="4647494"/>
            <a:ext cx="3666744" cy="1985108"/>
          </a:xfrm>
          <a:prstGeom prst="rect">
            <a:avLst/>
          </a:prstGeom>
        </p:spPr>
      </p:pic>
    </p:spTree>
    <p:extLst>
      <p:ext uri="{BB962C8B-B14F-4D97-AF65-F5344CB8AC3E}">
        <p14:creationId xmlns:p14="http://schemas.microsoft.com/office/powerpoint/2010/main" val="128666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2</a:t>
            </a:fld>
            <a:endParaRPr lang="en-US" sz="1400" dirty="0"/>
          </a:p>
        </p:txBody>
      </p:sp>
      <p:sp>
        <p:nvSpPr>
          <p:cNvPr id="9" name="Title 1"/>
          <p:cNvSpPr>
            <a:spLocks noGrp="1"/>
          </p:cNvSpPr>
          <p:nvPr>
            <p:ph type="title"/>
          </p:nvPr>
        </p:nvSpPr>
        <p:spPr>
          <a:xfrm>
            <a:off x="3057378" y="726469"/>
            <a:ext cx="6077243" cy="831133"/>
          </a:xfrm>
        </p:spPr>
        <p:txBody>
          <a:bodyPr>
            <a:normAutofit/>
          </a:bodyPr>
          <a:lstStyle/>
          <a:p>
            <a:r>
              <a:rPr lang="en-US" sz="4400" dirty="0"/>
              <a:t>Presentation Outline</a:t>
            </a:r>
          </a:p>
        </p:txBody>
      </p:sp>
      <p:graphicFrame>
        <p:nvGraphicFramePr>
          <p:cNvPr id="3" name="Diagram 2">
            <a:extLst>
              <a:ext uri="{FF2B5EF4-FFF2-40B4-BE49-F238E27FC236}">
                <a16:creationId xmlns:a16="http://schemas.microsoft.com/office/drawing/2014/main" id="{B9A794EC-1237-61A9-739E-50AAC8C1D6A3}"/>
              </a:ext>
            </a:extLst>
          </p:cNvPr>
          <p:cNvGraphicFramePr/>
          <p:nvPr>
            <p:extLst>
              <p:ext uri="{D42A27DB-BD31-4B8C-83A1-F6EECF244321}">
                <p14:modId xmlns:p14="http://schemas.microsoft.com/office/powerpoint/2010/main" val="1157487915"/>
              </p:ext>
            </p:extLst>
          </p:nvPr>
        </p:nvGraphicFramePr>
        <p:xfrm>
          <a:off x="2031999" y="1719398"/>
          <a:ext cx="8128000" cy="4345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279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3</a:t>
            </a:fld>
            <a:endParaRPr lang="en-US" sz="1400" dirty="0"/>
          </a:p>
        </p:txBody>
      </p:sp>
      <p:sp>
        <p:nvSpPr>
          <p:cNvPr id="9" name="Title 1"/>
          <p:cNvSpPr>
            <a:spLocks noGrp="1"/>
          </p:cNvSpPr>
          <p:nvPr>
            <p:ph type="title"/>
          </p:nvPr>
        </p:nvSpPr>
        <p:spPr>
          <a:xfrm>
            <a:off x="3057378" y="726469"/>
            <a:ext cx="6077243" cy="831133"/>
          </a:xfrm>
        </p:spPr>
        <p:txBody>
          <a:bodyPr>
            <a:normAutofit fontScale="90000"/>
          </a:bodyPr>
          <a:lstStyle/>
          <a:p>
            <a:r>
              <a:rPr lang="en-US" sz="4400" dirty="0"/>
              <a:t>Project Objectives (From RFP)</a:t>
            </a:r>
          </a:p>
        </p:txBody>
      </p:sp>
      <p:graphicFrame>
        <p:nvGraphicFramePr>
          <p:cNvPr id="3" name="Diagram 2">
            <a:extLst>
              <a:ext uri="{FF2B5EF4-FFF2-40B4-BE49-F238E27FC236}">
                <a16:creationId xmlns:a16="http://schemas.microsoft.com/office/drawing/2014/main" id="{2EB3481D-0CDD-4A75-29FD-3F536EDCF779}"/>
              </a:ext>
            </a:extLst>
          </p:cNvPr>
          <p:cNvGraphicFramePr/>
          <p:nvPr>
            <p:extLst>
              <p:ext uri="{D42A27DB-BD31-4B8C-83A1-F6EECF244321}">
                <p14:modId xmlns:p14="http://schemas.microsoft.com/office/powerpoint/2010/main" val="2501094209"/>
              </p:ext>
            </p:extLst>
          </p:nvPr>
        </p:nvGraphicFramePr>
        <p:xfrm>
          <a:off x="1179743" y="1742099"/>
          <a:ext cx="10032740" cy="4203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04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56787-787A-522B-B627-CCEE1C59B020}"/>
              </a:ext>
            </a:extLst>
          </p:cNvPr>
          <p:cNvSpPr>
            <a:spLocks noGrp="1"/>
          </p:cNvSpPr>
          <p:nvPr>
            <p:ph type="title"/>
          </p:nvPr>
        </p:nvSpPr>
        <p:spPr/>
        <p:txBody>
          <a:bodyPr>
            <a:normAutofit/>
          </a:bodyPr>
          <a:lstStyle/>
          <a:p>
            <a:r>
              <a:rPr lang="en-US" sz="4000" dirty="0"/>
              <a:t>Distinctive Feature of New Methodologies</a:t>
            </a:r>
          </a:p>
        </p:txBody>
      </p:sp>
      <p:sp>
        <p:nvSpPr>
          <p:cNvPr id="4" name="Slide Number Placeholder 3">
            <a:extLst>
              <a:ext uri="{FF2B5EF4-FFF2-40B4-BE49-F238E27FC236}">
                <a16:creationId xmlns:a16="http://schemas.microsoft.com/office/drawing/2014/main" id="{B785D3E4-90CE-2513-77CD-F76398A0ED2E}"/>
              </a:ext>
            </a:extLst>
          </p:cNvPr>
          <p:cNvSpPr>
            <a:spLocks noGrp="1"/>
          </p:cNvSpPr>
          <p:nvPr>
            <p:ph type="sldNum" sz="quarter" idx="12"/>
          </p:nvPr>
        </p:nvSpPr>
        <p:spPr/>
        <p:txBody>
          <a:bodyPr/>
          <a:lstStyle/>
          <a:p>
            <a:fld id="{933F1E1D-F243-49AF-A7C7-35107D123C6E}" type="slidenum">
              <a:rPr lang="en-US" smtClean="0"/>
              <a:t>4</a:t>
            </a:fld>
            <a:endParaRPr lang="en-US" dirty="0"/>
          </a:p>
        </p:txBody>
      </p:sp>
      <p:graphicFrame>
        <p:nvGraphicFramePr>
          <p:cNvPr id="9" name="Content Placeholder 8">
            <a:extLst>
              <a:ext uri="{FF2B5EF4-FFF2-40B4-BE49-F238E27FC236}">
                <a16:creationId xmlns:a16="http://schemas.microsoft.com/office/drawing/2014/main" id="{DFED7880-A63A-2506-A9E0-3A8015F01D75}"/>
              </a:ext>
            </a:extLst>
          </p:cNvPr>
          <p:cNvGraphicFramePr>
            <a:graphicFrameLocks noGrp="1"/>
          </p:cNvGraphicFramePr>
          <p:nvPr>
            <p:ph idx="1"/>
            <p:extLst>
              <p:ext uri="{D42A27DB-BD31-4B8C-83A1-F6EECF244321}">
                <p14:modId xmlns:p14="http://schemas.microsoft.com/office/powerpoint/2010/main" val="236711146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89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5</a:t>
            </a:fld>
            <a:endParaRPr lang="en-US" sz="1400" dirty="0"/>
          </a:p>
        </p:txBody>
      </p:sp>
      <p:sp>
        <p:nvSpPr>
          <p:cNvPr id="8" name="Title 1">
            <a:extLst>
              <a:ext uri="{FF2B5EF4-FFF2-40B4-BE49-F238E27FC236}">
                <a16:creationId xmlns:a16="http://schemas.microsoft.com/office/drawing/2014/main" id="{882D0D2F-98F4-4047-BC8F-88C756693C05}"/>
              </a:ext>
            </a:extLst>
          </p:cNvPr>
          <p:cNvSpPr txBox="1">
            <a:spLocks/>
          </p:cNvSpPr>
          <p:nvPr/>
        </p:nvSpPr>
        <p:spPr>
          <a:xfrm>
            <a:off x="1197735" y="736140"/>
            <a:ext cx="9775064" cy="83113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t>Method 1 Negative Binomial - Ordered </a:t>
            </a:r>
            <a:r>
              <a:rPr lang="en-US" sz="2400" dirty="0" err="1"/>
              <a:t>Probit</a:t>
            </a:r>
            <a:r>
              <a:rPr lang="en-US" sz="2400" dirty="0"/>
              <a:t> Fractional Split Modeling Framework</a:t>
            </a:r>
          </a:p>
        </p:txBody>
      </p:sp>
      <p:grpSp>
        <p:nvGrpSpPr>
          <p:cNvPr id="2" name="Group 1">
            <a:extLst>
              <a:ext uri="{FF2B5EF4-FFF2-40B4-BE49-F238E27FC236}">
                <a16:creationId xmlns:a16="http://schemas.microsoft.com/office/drawing/2014/main" id="{8B96989E-BECF-4159-AF65-0FFF6DE69DD0}"/>
              </a:ext>
            </a:extLst>
          </p:cNvPr>
          <p:cNvGrpSpPr/>
          <p:nvPr/>
        </p:nvGrpSpPr>
        <p:grpSpPr>
          <a:xfrm>
            <a:off x="1037492" y="2385579"/>
            <a:ext cx="9935307" cy="3709904"/>
            <a:chOff x="1673352" y="2221972"/>
            <a:chExt cx="8589045" cy="3709904"/>
          </a:xfrm>
        </p:grpSpPr>
        <p:grpSp>
          <p:nvGrpSpPr>
            <p:cNvPr id="31" name="Group 30">
              <a:extLst>
                <a:ext uri="{FF2B5EF4-FFF2-40B4-BE49-F238E27FC236}">
                  <a16:creationId xmlns:a16="http://schemas.microsoft.com/office/drawing/2014/main" id="{CF73B961-63E7-4774-A1AE-5DFBDBC0E4FF}"/>
                </a:ext>
              </a:extLst>
            </p:cNvPr>
            <p:cNvGrpSpPr/>
            <p:nvPr/>
          </p:nvGrpSpPr>
          <p:grpSpPr>
            <a:xfrm>
              <a:off x="1673352" y="2221992"/>
              <a:ext cx="5560095" cy="1837706"/>
              <a:chOff x="4576486" y="2014198"/>
              <a:chExt cx="5560095" cy="1837706"/>
            </a:xfrm>
          </p:grpSpPr>
          <p:sp>
            <p:nvSpPr>
              <p:cNvPr id="47" name="TextBox 46">
                <a:extLst>
                  <a:ext uri="{FF2B5EF4-FFF2-40B4-BE49-F238E27FC236}">
                    <a16:creationId xmlns:a16="http://schemas.microsoft.com/office/drawing/2014/main" id="{29DAC710-D8BB-4695-BCEE-D7028A3B8FD5}"/>
                  </a:ext>
                </a:extLst>
              </p:cNvPr>
              <p:cNvSpPr txBox="1"/>
              <p:nvPr/>
            </p:nvSpPr>
            <p:spPr>
              <a:xfrm>
                <a:off x="8829774" y="3451794"/>
                <a:ext cx="1289304" cy="400110"/>
              </a:xfrm>
              <a:prstGeom prst="rect">
                <a:avLst/>
              </a:prstGeom>
              <a:noFill/>
            </p:spPr>
            <p:txBody>
              <a:bodyPr wrap="square" rtlCol="0">
                <a:spAutoFit/>
              </a:bodyPr>
              <a:lstStyle/>
              <a:p>
                <a:pPr algn="ctr"/>
                <a:r>
                  <a:rPr lang="en-US" sz="2000" dirty="0">
                    <a:latin typeface="Calibri (Body)"/>
                  </a:rPr>
                  <a:t>1</a:t>
                </a:r>
              </a:p>
            </p:txBody>
          </p:sp>
          <p:grpSp>
            <p:nvGrpSpPr>
              <p:cNvPr id="32" name="Group 31">
                <a:extLst>
                  <a:ext uri="{FF2B5EF4-FFF2-40B4-BE49-F238E27FC236}">
                    <a16:creationId xmlns:a16="http://schemas.microsoft.com/office/drawing/2014/main" id="{A793EB92-21EA-4E0F-A01D-3D152B2CFDB7}"/>
                  </a:ext>
                </a:extLst>
              </p:cNvPr>
              <p:cNvGrpSpPr/>
              <p:nvPr/>
            </p:nvGrpSpPr>
            <p:grpSpPr>
              <a:xfrm>
                <a:off x="4576486" y="2014198"/>
                <a:ext cx="2389926" cy="1837686"/>
                <a:chOff x="4576486" y="2014198"/>
                <a:chExt cx="2389926" cy="1837686"/>
              </a:xfrm>
            </p:grpSpPr>
            <p:sp>
              <p:nvSpPr>
                <p:cNvPr id="49" name="TextBox 48">
                  <a:extLst>
                    <a:ext uri="{FF2B5EF4-FFF2-40B4-BE49-F238E27FC236}">
                      <a16:creationId xmlns:a16="http://schemas.microsoft.com/office/drawing/2014/main" id="{1804640D-4458-4683-AF37-4755CF421D41}"/>
                    </a:ext>
                  </a:extLst>
                </p:cNvPr>
                <p:cNvSpPr txBox="1"/>
                <p:nvPr/>
              </p:nvSpPr>
              <p:spPr>
                <a:xfrm>
                  <a:off x="4576486" y="2024122"/>
                  <a:ext cx="1289304" cy="400110"/>
                </a:xfrm>
                <a:prstGeom prst="rect">
                  <a:avLst/>
                </a:prstGeom>
                <a:noFill/>
              </p:spPr>
              <p:txBody>
                <a:bodyPr wrap="square" rtlCol="0">
                  <a:spAutoFit/>
                </a:bodyPr>
                <a:lstStyle/>
                <a:p>
                  <a:pPr algn="ctr"/>
                  <a:r>
                    <a:rPr lang="en-US" sz="2000" b="1" dirty="0">
                      <a:solidFill>
                        <a:srgbClr val="7030A0"/>
                      </a:solidFill>
                      <a:latin typeface="Calibri (Body)"/>
                    </a:rPr>
                    <a:t>ID</a:t>
                  </a:r>
                </a:p>
              </p:txBody>
            </p:sp>
            <p:sp>
              <p:nvSpPr>
                <p:cNvPr id="50" name="TextBox 49">
                  <a:extLst>
                    <a:ext uri="{FF2B5EF4-FFF2-40B4-BE49-F238E27FC236}">
                      <a16:creationId xmlns:a16="http://schemas.microsoft.com/office/drawing/2014/main" id="{47D222E2-4390-4426-B1C7-A45588E22C59}"/>
                    </a:ext>
                  </a:extLst>
                </p:cNvPr>
                <p:cNvSpPr txBox="1"/>
                <p:nvPr/>
              </p:nvSpPr>
              <p:spPr>
                <a:xfrm>
                  <a:off x="4576486" y="2435362"/>
                  <a:ext cx="1289304" cy="400110"/>
                </a:xfrm>
                <a:prstGeom prst="rect">
                  <a:avLst/>
                </a:prstGeom>
                <a:noFill/>
              </p:spPr>
              <p:txBody>
                <a:bodyPr wrap="square" rtlCol="0">
                  <a:spAutoFit/>
                </a:bodyPr>
                <a:lstStyle/>
                <a:p>
                  <a:pPr algn="ctr"/>
                  <a:r>
                    <a:rPr lang="en-US" sz="2000" dirty="0">
                      <a:latin typeface="Calibri (Body)"/>
                    </a:rPr>
                    <a:t>1</a:t>
                  </a:r>
                </a:p>
              </p:txBody>
            </p:sp>
            <p:sp>
              <p:nvSpPr>
                <p:cNvPr id="51" name="TextBox 50">
                  <a:extLst>
                    <a:ext uri="{FF2B5EF4-FFF2-40B4-BE49-F238E27FC236}">
                      <a16:creationId xmlns:a16="http://schemas.microsoft.com/office/drawing/2014/main" id="{B88F9E2B-1CAA-449B-B15D-04C458561F86}"/>
                    </a:ext>
                  </a:extLst>
                </p:cNvPr>
                <p:cNvSpPr txBox="1"/>
                <p:nvPr/>
              </p:nvSpPr>
              <p:spPr>
                <a:xfrm>
                  <a:off x="4576486" y="2762759"/>
                  <a:ext cx="1289304" cy="400110"/>
                </a:xfrm>
                <a:prstGeom prst="rect">
                  <a:avLst/>
                </a:prstGeom>
                <a:noFill/>
              </p:spPr>
              <p:txBody>
                <a:bodyPr wrap="square" rtlCol="0">
                  <a:spAutoFit/>
                </a:bodyPr>
                <a:lstStyle/>
                <a:p>
                  <a:pPr algn="ctr"/>
                  <a:r>
                    <a:rPr lang="en-US" sz="2000" dirty="0">
                      <a:latin typeface="Calibri (Body)"/>
                    </a:rPr>
                    <a:t>2</a:t>
                  </a:r>
                </a:p>
              </p:txBody>
            </p:sp>
            <p:sp>
              <p:nvSpPr>
                <p:cNvPr id="52" name="TextBox 51">
                  <a:extLst>
                    <a:ext uri="{FF2B5EF4-FFF2-40B4-BE49-F238E27FC236}">
                      <a16:creationId xmlns:a16="http://schemas.microsoft.com/office/drawing/2014/main" id="{5C8EBBCE-E74A-441B-A8FF-BA75CA648CB0}"/>
                    </a:ext>
                  </a:extLst>
                </p:cNvPr>
                <p:cNvSpPr txBox="1"/>
                <p:nvPr/>
              </p:nvSpPr>
              <p:spPr>
                <a:xfrm>
                  <a:off x="4576990" y="3091943"/>
                  <a:ext cx="1289304" cy="400110"/>
                </a:xfrm>
                <a:prstGeom prst="rect">
                  <a:avLst/>
                </a:prstGeom>
                <a:noFill/>
              </p:spPr>
              <p:txBody>
                <a:bodyPr wrap="square" rtlCol="0">
                  <a:spAutoFit/>
                </a:bodyPr>
                <a:lstStyle/>
                <a:p>
                  <a:pPr algn="ctr"/>
                  <a:r>
                    <a:rPr lang="en-US" sz="2000" dirty="0">
                      <a:latin typeface="Calibri (Body)"/>
                    </a:rPr>
                    <a:t>3</a:t>
                  </a:r>
                </a:p>
              </p:txBody>
            </p:sp>
            <p:sp>
              <p:nvSpPr>
                <p:cNvPr id="53" name="TextBox 52">
                  <a:extLst>
                    <a:ext uri="{FF2B5EF4-FFF2-40B4-BE49-F238E27FC236}">
                      <a16:creationId xmlns:a16="http://schemas.microsoft.com/office/drawing/2014/main" id="{89C433E8-BBE0-487F-A14A-DE1F6140BF03}"/>
                    </a:ext>
                  </a:extLst>
                </p:cNvPr>
                <p:cNvSpPr txBox="1"/>
                <p:nvPr/>
              </p:nvSpPr>
              <p:spPr>
                <a:xfrm>
                  <a:off x="4576486" y="3451774"/>
                  <a:ext cx="1289304" cy="400110"/>
                </a:xfrm>
                <a:prstGeom prst="rect">
                  <a:avLst/>
                </a:prstGeom>
                <a:noFill/>
              </p:spPr>
              <p:txBody>
                <a:bodyPr wrap="square" rtlCol="0">
                  <a:spAutoFit/>
                </a:bodyPr>
                <a:lstStyle/>
                <a:p>
                  <a:pPr algn="ctr"/>
                  <a:r>
                    <a:rPr lang="en-US" sz="2000" dirty="0">
                      <a:latin typeface="Calibri (Body)"/>
                    </a:rPr>
                    <a:t>4</a:t>
                  </a:r>
                </a:p>
              </p:txBody>
            </p:sp>
            <p:grpSp>
              <p:nvGrpSpPr>
                <p:cNvPr id="56" name="Group 55">
                  <a:extLst>
                    <a:ext uri="{FF2B5EF4-FFF2-40B4-BE49-F238E27FC236}">
                      <a16:creationId xmlns:a16="http://schemas.microsoft.com/office/drawing/2014/main" id="{DDF637FD-72B9-4CE7-8300-0AFDEA3EF9D0}"/>
                    </a:ext>
                  </a:extLst>
                </p:cNvPr>
                <p:cNvGrpSpPr/>
                <p:nvPr/>
              </p:nvGrpSpPr>
              <p:grpSpPr>
                <a:xfrm>
                  <a:off x="5498546" y="2014198"/>
                  <a:ext cx="1467866" cy="1825841"/>
                  <a:chOff x="4286225" y="3842234"/>
                  <a:chExt cx="1467866" cy="1825841"/>
                </a:xfrm>
              </p:grpSpPr>
              <p:sp>
                <p:nvSpPr>
                  <p:cNvPr id="57" name="TextBox 56">
                    <a:extLst>
                      <a:ext uri="{FF2B5EF4-FFF2-40B4-BE49-F238E27FC236}">
                        <a16:creationId xmlns:a16="http://schemas.microsoft.com/office/drawing/2014/main" id="{A71B29F2-15FB-4094-A10F-7210ED78978B}"/>
                      </a:ext>
                    </a:extLst>
                  </p:cNvPr>
                  <p:cNvSpPr txBox="1"/>
                  <p:nvPr/>
                </p:nvSpPr>
                <p:spPr>
                  <a:xfrm>
                    <a:off x="4286225" y="3842234"/>
                    <a:ext cx="1467866" cy="400110"/>
                  </a:xfrm>
                  <a:prstGeom prst="rect">
                    <a:avLst/>
                  </a:prstGeom>
                  <a:noFill/>
                </p:spPr>
                <p:txBody>
                  <a:bodyPr wrap="square" rtlCol="0">
                    <a:spAutoFit/>
                  </a:bodyPr>
                  <a:lstStyle/>
                  <a:p>
                    <a:pPr algn="ctr"/>
                    <a:r>
                      <a:rPr lang="en-US" sz="2000" b="1" dirty="0">
                        <a:solidFill>
                          <a:srgbClr val="7030A0"/>
                        </a:solidFill>
                        <a:latin typeface="Calibri (Body)"/>
                      </a:rPr>
                      <a:t>Total Crash</a:t>
                    </a:r>
                  </a:p>
                </p:txBody>
              </p:sp>
              <p:grpSp>
                <p:nvGrpSpPr>
                  <p:cNvPr id="58" name="Group 57">
                    <a:extLst>
                      <a:ext uri="{FF2B5EF4-FFF2-40B4-BE49-F238E27FC236}">
                        <a16:creationId xmlns:a16="http://schemas.microsoft.com/office/drawing/2014/main" id="{7D03E925-8E2C-48D7-A7DF-84A63D89CFC2}"/>
                      </a:ext>
                    </a:extLst>
                  </p:cNvPr>
                  <p:cNvGrpSpPr/>
                  <p:nvPr/>
                </p:nvGrpSpPr>
                <p:grpSpPr>
                  <a:xfrm>
                    <a:off x="4373241" y="4244583"/>
                    <a:ext cx="1295929" cy="1423492"/>
                    <a:chOff x="1621657" y="4244583"/>
                    <a:chExt cx="1295929" cy="1423492"/>
                  </a:xfrm>
                </p:grpSpPr>
                <p:sp>
                  <p:nvSpPr>
                    <p:cNvPr id="59" name="TextBox 58">
                      <a:extLst>
                        <a:ext uri="{FF2B5EF4-FFF2-40B4-BE49-F238E27FC236}">
                          <a16:creationId xmlns:a16="http://schemas.microsoft.com/office/drawing/2014/main" id="{E9B3515F-A4B0-4E56-8F48-C8F412E872DE}"/>
                        </a:ext>
                      </a:extLst>
                    </p:cNvPr>
                    <p:cNvSpPr txBox="1"/>
                    <p:nvPr/>
                  </p:nvSpPr>
                  <p:spPr>
                    <a:xfrm>
                      <a:off x="1621657" y="4244583"/>
                      <a:ext cx="1289304" cy="400110"/>
                    </a:xfrm>
                    <a:prstGeom prst="rect">
                      <a:avLst/>
                    </a:prstGeom>
                    <a:noFill/>
                  </p:spPr>
                  <p:txBody>
                    <a:bodyPr wrap="square" rtlCol="0">
                      <a:spAutoFit/>
                    </a:bodyPr>
                    <a:lstStyle/>
                    <a:p>
                      <a:pPr algn="ctr"/>
                      <a:r>
                        <a:rPr lang="en-US" sz="2000" dirty="0">
                          <a:latin typeface="Calibri (Body)"/>
                        </a:rPr>
                        <a:t>10</a:t>
                      </a:r>
                    </a:p>
                  </p:txBody>
                </p:sp>
                <p:sp>
                  <p:nvSpPr>
                    <p:cNvPr id="60" name="TextBox 59">
                      <a:extLst>
                        <a:ext uri="{FF2B5EF4-FFF2-40B4-BE49-F238E27FC236}">
                          <a16:creationId xmlns:a16="http://schemas.microsoft.com/office/drawing/2014/main" id="{34BA30AD-1E47-4F8B-9533-6C81473D655D}"/>
                        </a:ext>
                      </a:extLst>
                    </p:cNvPr>
                    <p:cNvSpPr txBox="1"/>
                    <p:nvPr/>
                  </p:nvSpPr>
                  <p:spPr>
                    <a:xfrm>
                      <a:off x="1621657" y="4571980"/>
                      <a:ext cx="1289304" cy="400110"/>
                    </a:xfrm>
                    <a:prstGeom prst="rect">
                      <a:avLst/>
                    </a:prstGeom>
                    <a:noFill/>
                  </p:spPr>
                  <p:txBody>
                    <a:bodyPr wrap="square" rtlCol="0">
                      <a:spAutoFit/>
                    </a:bodyPr>
                    <a:lstStyle/>
                    <a:p>
                      <a:pPr algn="ctr"/>
                      <a:r>
                        <a:rPr lang="en-US" sz="2000" dirty="0">
                          <a:latin typeface="Calibri (Body)"/>
                        </a:rPr>
                        <a:t>12</a:t>
                      </a:r>
                    </a:p>
                  </p:txBody>
                </p:sp>
                <p:sp>
                  <p:nvSpPr>
                    <p:cNvPr id="61" name="TextBox 60">
                      <a:extLst>
                        <a:ext uri="{FF2B5EF4-FFF2-40B4-BE49-F238E27FC236}">
                          <a16:creationId xmlns:a16="http://schemas.microsoft.com/office/drawing/2014/main" id="{03F81602-D049-4DED-A0E1-FC5B59846421}"/>
                        </a:ext>
                      </a:extLst>
                    </p:cNvPr>
                    <p:cNvSpPr txBox="1"/>
                    <p:nvPr/>
                  </p:nvSpPr>
                  <p:spPr>
                    <a:xfrm>
                      <a:off x="1622161" y="4901164"/>
                      <a:ext cx="1289304" cy="400110"/>
                    </a:xfrm>
                    <a:prstGeom prst="rect">
                      <a:avLst/>
                    </a:prstGeom>
                    <a:noFill/>
                  </p:spPr>
                  <p:txBody>
                    <a:bodyPr wrap="square" rtlCol="0">
                      <a:spAutoFit/>
                    </a:bodyPr>
                    <a:lstStyle/>
                    <a:p>
                      <a:pPr algn="ctr"/>
                      <a:r>
                        <a:rPr lang="en-US" sz="2000" dirty="0">
                          <a:latin typeface="Calibri (Body)"/>
                        </a:rPr>
                        <a:t>8</a:t>
                      </a:r>
                    </a:p>
                  </p:txBody>
                </p:sp>
                <p:sp>
                  <p:nvSpPr>
                    <p:cNvPr id="62" name="TextBox 61">
                      <a:extLst>
                        <a:ext uri="{FF2B5EF4-FFF2-40B4-BE49-F238E27FC236}">
                          <a16:creationId xmlns:a16="http://schemas.microsoft.com/office/drawing/2014/main" id="{EC998555-5987-4826-9CD5-9A10C750256D}"/>
                        </a:ext>
                      </a:extLst>
                    </p:cNvPr>
                    <p:cNvSpPr txBox="1"/>
                    <p:nvPr/>
                  </p:nvSpPr>
                  <p:spPr>
                    <a:xfrm>
                      <a:off x="1628282" y="5267965"/>
                      <a:ext cx="1289304" cy="400110"/>
                    </a:xfrm>
                    <a:prstGeom prst="rect">
                      <a:avLst/>
                    </a:prstGeom>
                    <a:noFill/>
                  </p:spPr>
                  <p:txBody>
                    <a:bodyPr wrap="square" rtlCol="0">
                      <a:spAutoFit/>
                    </a:bodyPr>
                    <a:lstStyle/>
                    <a:p>
                      <a:pPr algn="ctr"/>
                      <a:r>
                        <a:rPr lang="en-US" sz="2000" dirty="0">
                          <a:latin typeface="Calibri (Body)"/>
                        </a:rPr>
                        <a:t>4</a:t>
                      </a:r>
                    </a:p>
                  </p:txBody>
                </p:sp>
              </p:grpSp>
            </p:grpSp>
          </p:grpSp>
          <p:sp>
            <p:nvSpPr>
              <p:cNvPr id="33" name="TextBox 32">
                <a:extLst>
                  <a:ext uri="{FF2B5EF4-FFF2-40B4-BE49-F238E27FC236}">
                    <a16:creationId xmlns:a16="http://schemas.microsoft.com/office/drawing/2014/main" id="{4D7F388E-754F-4325-9661-477063DE5281}"/>
                  </a:ext>
                </a:extLst>
              </p:cNvPr>
              <p:cNvSpPr txBox="1"/>
              <p:nvPr/>
            </p:nvSpPr>
            <p:spPr>
              <a:xfrm>
                <a:off x="6530523" y="2026043"/>
                <a:ext cx="1467866" cy="400110"/>
              </a:xfrm>
              <a:prstGeom prst="rect">
                <a:avLst/>
              </a:prstGeom>
              <a:noFill/>
            </p:spPr>
            <p:txBody>
              <a:bodyPr wrap="square" rtlCol="0">
                <a:spAutoFit/>
              </a:bodyPr>
              <a:lstStyle/>
              <a:p>
                <a:pPr algn="ctr"/>
                <a:r>
                  <a:rPr lang="en-US" sz="2000" b="1" dirty="0">
                    <a:solidFill>
                      <a:srgbClr val="7030A0"/>
                    </a:solidFill>
                    <a:latin typeface="Calibri (Body)"/>
                  </a:rPr>
                  <a:t>PDO</a:t>
                </a:r>
              </a:p>
            </p:txBody>
          </p:sp>
          <p:sp>
            <p:nvSpPr>
              <p:cNvPr id="34" name="TextBox 33">
                <a:extLst>
                  <a:ext uri="{FF2B5EF4-FFF2-40B4-BE49-F238E27FC236}">
                    <a16:creationId xmlns:a16="http://schemas.microsoft.com/office/drawing/2014/main" id="{435BF5E5-6D93-4855-A0CF-0E2166169EE5}"/>
                  </a:ext>
                </a:extLst>
              </p:cNvPr>
              <p:cNvSpPr txBox="1"/>
              <p:nvPr/>
            </p:nvSpPr>
            <p:spPr>
              <a:xfrm>
                <a:off x="6684957" y="2428412"/>
                <a:ext cx="1289304" cy="400110"/>
              </a:xfrm>
              <a:prstGeom prst="rect">
                <a:avLst/>
              </a:prstGeom>
              <a:noFill/>
            </p:spPr>
            <p:txBody>
              <a:bodyPr wrap="square" rtlCol="0">
                <a:spAutoFit/>
              </a:bodyPr>
              <a:lstStyle/>
              <a:p>
                <a:pPr algn="ctr"/>
                <a:r>
                  <a:rPr lang="en-US" sz="2000" dirty="0">
                    <a:latin typeface="Calibri (Body)"/>
                  </a:rPr>
                  <a:t>6</a:t>
                </a:r>
              </a:p>
            </p:txBody>
          </p:sp>
          <p:sp>
            <p:nvSpPr>
              <p:cNvPr id="35" name="TextBox 34">
                <a:extLst>
                  <a:ext uri="{FF2B5EF4-FFF2-40B4-BE49-F238E27FC236}">
                    <a16:creationId xmlns:a16="http://schemas.microsoft.com/office/drawing/2014/main" id="{8C888FE9-DEC6-412E-B4B6-25BB0C920F31}"/>
                  </a:ext>
                </a:extLst>
              </p:cNvPr>
              <p:cNvSpPr txBox="1"/>
              <p:nvPr/>
            </p:nvSpPr>
            <p:spPr>
              <a:xfrm>
                <a:off x="6684957" y="2755809"/>
                <a:ext cx="1289304" cy="400110"/>
              </a:xfrm>
              <a:prstGeom prst="rect">
                <a:avLst/>
              </a:prstGeom>
              <a:noFill/>
            </p:spPr>
            <p:txBody>
              <a:bodyPr wrap="square" rtlCol="0">
                <a:spAutoFit/>
              </a:bodyPr>
              <a:lstStyle/>
              <a:p>
                <a:pPr algn="ctr"/>
                <a:r>
                  <a:rPr lang="en-US" sz="2000" dirty="0">
                    <a:latin typeface="Calibri (Body)"/>
                  </a:rPr>
                  <a:t>6</a:t>
                </a:r>
              </a:p>
            </p:txBody>
          </p:sp>
          <p:sp>
            <p:nvSpPr>
              <p:cNvPr id="36" name="TextBox 35">
                <a:extLst>
                  <a:ext uri="{FF2B5EF4-FFF2-40B4-BE49-F238E27FC236}">
                    <a16:creationId xmlns:a16="http://schemas.microsoft.com/office/drawing/2014/main" id="{9E2D63D3-29AD-4358-9C17-45653C0A5D1A}"/>
                  </a:ext>
                </a:extLst>
              </p:cNvPr>
              <p:cNvSpPr txBox="1"/>
              <p:nvPr/>
            </p:nvSpPr>
            <p:spPr>
              <a:xfrm>
                <a:off x="6685461" y="3084993"/>
                <a:ext cx="1289304" cy="400110"/>
              </a:xfrm>
              <a:prstGeom prst="rect">
                <a:avLst/>
              </a:prstGeom>
              <a:noFill/>
            </p:spPr>
            <p:txBody>
              <a:bodyPr wrap="square" rtlCol="0">
                <a:spAutoFit/>
              </a:bodyPr>
              <a:lstStyle/>
              <a:p>
                <a:pPr algn="ctr"/>
                <a:r>
                  <a:rPr lang="en-US" sz="2000" dirty="0">
                    <a:latin typeface="Calibri (Body)"/>
                  </a:rPr>
                  <a:t>5</a:t>
                </a:r>
              </a:p>
            </p:txBody>
          </p:sp>
          <p:sp>
            <p:nvSpPr>
              <p:cNvPr id="37" name="TextBox 36">
                <a:extLst>
                  <a:ext uri="{FF2B5EF4-FFF2-40B4-BE49-F238E27FC236}">
                    <a16:creationId xmlns:a16="http://schemas.microsoft.com/office/drawing/2014/main" id="{E5464CE1-A964-46E8-AE4B-8C8D1B87474F}"/>
                  </a:ext>
                </a:extLst>
              </p:cNvPr>
              <p:cNvSpPr txBox="1"/>
              <p:nvPr/>
            </p:nvSpPr>
            <p:spPr>
              <a:xfrm>
                <a:off x="6691582" y="3451794"/>
                <a:ext cx="1289304" cy="400110"/>
              </a:xfrm>
              <a:prstGeom prst="rect">
                <a:avLst/>
              </a:prstGeom>
              <a:noFill/>
            </p:spPr>
            <p:txBody>
              <a:bodyPr wrap="square" rtlCol="0">
                <a:spAutoFit/>
              </a:bodyPr>
              <a:lstStyle/>
              <a:p>
                <a:pPr algn="ctr"/>
                <a:r>
                  <a:rPr lang="en-US" sz="2000" dirty="0">
                    <a:latin typeface="Calibri (Body)"/>
                  </a:rPr>
                  <a:t>0</a:t>
                </a:r>
              </a:p>
            </p:txBody>
          </p:sp>
          <p:sp>
            <p:nvSpPr>
              <p:cNvPr id="38" name="TextBox 37">
                <a:extLst>
                  <a:ext uri="{FF2B5EF4-FFF2-40B4-BE49-F238E27FC236}">
                    <a16:creationId xmlns:a16="http://schemas.microsoft.com/office/drawing/2014/main" id="{957C0A7E-3576-4522-B29A-DDC125B43DB9}"/>
                  </a:ext>
                </a:extLst>
              </p:cNvPr>
              <p:cNvSpPr txBox="1"/>
              <p:nvPr/>
            </p:nvSpPr>
            <p:spPr>
              <a:xfrm>
                <a:off x="7562695" y="2014198"/>
                <a:ext cx="1467866" cy="400110"/>
              </a:xfrm>
              <a:prstGeom prst="rect">
                <a:avLst/>
              </a:prstGeom>
              <a:noFill/>
            </p:spPr>
            <p:txBody>
              <a:bodyPr wrap="square" rtlCol="0">
                <a:spAutoFit/>
              </a:bodyPr>
              <a:lstStyle/>
              <a:p>
                <a:pPr algn="ctr"/>
                <a:r>
                  <a:rPr lang="en-US" sz="2000" b="1" dirty="0">
                    <a:solidFill>
                      <a:srgbClr val="7030A0"/>
                    </a:solidFill>
                    <a:latin typeface="Calibri (Body)"/>
                  </a:rPr>
                  <a:t>Injury</a:t>
                </a:r>
              </a:p>
            </p:txBody>
          </p:sp>
          <p:sp>
            <p:nvSpPr>
              <p:cNvPr id="39" name="TextBox 38">
                <a:extLst>
                  <a:ext uri="{FF2B5EF4-FFF2-40B4-BE49-F238E27FC236}">
                    <a16:creationId xmlns:a16="http://schemas.microsoft.com/office/drawing/2014/main" id="{C7B05E26-3522-4A07-A810-9F808F7F2FE8}"/>
                  </a:ext>
                </a:extLst>
              </p:cNvPr>
              <p:cNvSpPr txBox="1"/>
              <p:nvPr/>
            </p:nvSpPr>
            <p:spPr>
              <a:xfrm>
                <a:off x="7707250" y="2425326"/>
                <a:ext cx="1289304" cy="400110"/>
              </a:xfrm>
              <a:prstGeom prst="rect">
                <a:avLst/>
              </a:prstGeom>
              <a:noFill/>
            </p:spPr>
            <p:txBody>
              <a:bodyPr wrap="square" rtlCol="0">
                <a:spAutoFit/>
              </a:bodyPr>
              <a:lstStyle/>
              <a:p>
                <a:pPr algn="ctr"/>
                <a:r>
                  <a:rPr lang="en-US" sz="2000" dirty="0">
                    <a:latin typeface="Calibri (Body)"/>
                  </a:rPr>
                  <a:t>4</a:t>
                </a:r>
              </a:p>
            </p:txBody>
          </p:sp>
          <p:sp>
            <p:nvSpPr>
              <p:cNvPr id="40" name="TextBox 39">
                <a:extLst>
                  <a:ext uri="{FF2B5EF4-FFF2-40B4-BE49-F238E27FC236}">
                    <a16:creationId xmlns:a16="http://schemas.microsoft.com/office/drawing/2014/main" id="{E8A5704D-14B7-49D1-ADA4-8802260735AD}"/>
                  </a:ext>
                </a:extLst>
              </p:cNvPr>
              <p:cNvSpPr txBox="1"/>
              <p:nvPr/>
            </p:nvSpPr>
            <p:spPr>
              <a:xfrm>
                <a:off x="7717129" y="2743964"/>
                <a:ext cx="1289304" cy="400110"/>
              </a:xfrm>
              <a:prstGeom prst="rect">
                <a:avLst/>
              </a:prstGeom>
              <a:noFill/>
            </p:spPr>
            <p:txBody>
              <a:bodyPr wrap="square" rtlCol="0">
                <a:spAutoFit/>
              </a:bodyPr>
              <a:lstStyle/>
              <a:p>
                <a:pPr algn="ctr"/>
                <a:r>
                  <a:rPr lang="en-US" sz="2000" dirty="0">
                    <a:latin typeface="Calibri (Body)"/>
                  </a:rPr>
                  <a:t>5</a:t>
                </a:r>
              </a:p>
            </p:txBody>
          </p:sp>
          <p:sp>
            <p:nvSpPr>
              <p:cNvPr id="41" name="TextBox 40">
                <a:extLst>
                  <a:ext uri="{FF2B5EF4-FFF2-40B4-BE49-F238E27FC236}">
                    <a16:creationId xmlns:a16="http://schemas.microsoft.com/office/drawing/2014/main" id="{3A3B10F6-714E-4BB1-8907-1A645E5ABD82}"/>
                  </a:ext>
                </a:extLst>
              </p:cNvPr>
              <p:cNvSpPr txBox="1"/>
              <p:nvPr/>
            </p:nvSpPr>
            <p:spPr>
              <a:xfrm>
                <a:off x="7717633" y="3073148"/>
                <a:ext cx="1289304" cy="400110"/>
              </a:xfrm>
              <a:prstGeom prst="rect">
                <a:avLst/>
              </a:prstGeom>
              <a:noFill/>
            </p:spPr>
            <p:txBody>
              <a:bodyPr wrap="square" rtlCol="0">
                <a:spAutoFit/>
              </a:bodyPr>
              <a:lstStyle/>
              <a:p>
                <a:pPr algn="ctr"/>
                <a:r>
                  <a:rPr lang="en-US" sz="2000" dirty="0">
                    <a:latin typeface="Calibri (Body)"/>
                  </a:rPr>
                  <a:t>2</a:t>
                </a:r>
              </a:p>
            </p:txBody>
          </p:sp>
          <p:sp>
            <p:nvSpPr>
              <p:cNvPr id="42" name="TextBox 41">
                <a:extLst>
                  <a:ext uri="{FF2B5EF4-FFF2-40B4-BE49-F238E27FC236}">
                    <a16:creationId xmlns:a16="http://schemas.microsoft.com/office/drawing/2014/main" id="{4E5F3768-71BA-4E2D-99EC-89D7C1B4F30C}"/>
                  </a:ext>
                </a:extLst>
              </p:cNvPr>
              <p:cNvSpPr txBox="1"/>
              <p:nvPr/>
            </p:nvSpPr>
            <p:spPr>
              <a:xfrm>
                <a:off x="7723754" y="3439949"/>
                <a:ext cx="1289304" cy="400110"/>
              </a:xfrm>
              <a:prstGeom prst="rect">
                <a:avLst/>
              </a:prstGeom>
              <a:noFill/>
            </p:spPr>
            <p:txBody>
              <a:bodyPr wrap="square" rtlCol="0">
                <a:spAutoFit/>
              </a:bodyPr>
              <a:lstStyle/>
              <a:p>
                <a:pPr algn="ctr"/>
                <a:r>
                  <a:rPr lang="en-US" sz="2000" dirty="0">
                    <a:latin typeface="Calibri (Body)"/>
                  </a:rPr>
                  <a:t>3</a:t>
                </a:r>
              </a:p>
            </p:txBody>
          </p:sp>
          <p:sp>
            <p:nvSpPr>
              <p:cNvPr id="43" name="TextBox 42">
                <a:extLst>
                  <a:ext uri="{FF2B5EF4-FFF2-40B4-BE49-F238E27FC236}">
                    <a16:creationId xmlns:a16="http://schemas.microsoft.com/office/drawing/2014/main" id="{69A64ECC-0FF2-4933-88DE-99159A48610A}"/>
                  </a:ext>
                </a:extLst>
              </p:cNvPr>
              <p:cNvSpPr txBox="1"/>
              <p:nvPr/>
            </p:nvSpPr>
            <p:spPr>
              <a:xfrm>
                <a:off x="8668715" y="2026043"/>
                <a:ext cx="1467866" cy="400110"/>
              </a:xfrm>
              <a:prstGeom prst="rect">
                <a:avLst/>
              </a:prstGeom>
              <a:noFill/>
            </p:spPr>
            <p:txBody>
              <a:bodyPr wrap="square" rtlCol="0">
                <a:spAutoFit/>
              </a:bodyPr>
              <a:lstStyle/>
              <a:p>
                <a:pPr algn="ctr"/>
                <a:r>
                  <a:rPr lang="en-US" sz="2000" b="1" dirty="0">
                    <a:solidFill>
                      <a:srgbClr val="7030A0"/>
                    </a:solidFill>
                    <a:latin typeface="Calibri (Body)"/>
                  </a:rPr>
                  <a:t>Fatal</a:t>
                </a:r>
              </a:p>
            </p:txBody>
          </p:sp>
          <p:sp>
            <p:nvSpPr>
              <p:cNvPr id="44" name="TextBox 43">
                <a:extLst>
                  <a:ext uri="{FF2B5EF4-FFF2-40B4-BE49-F238E27FC236}">
                    <a16:creationId xmlns:a16="http://schemas.microsoft.com/office/drawing/2014/main" id="{3D7F941A-305B-44DE-95E4-5287B4043B0F}"/>
                  </a:ext>
                </a:extLst>
              </p:cNvPr>
              <p:cNvSpPr txBox="1"/>
              <p:nvPr/>
            </p:nvSpPr>
            <p:spPr>
              <a:xfrm>
                <a:off x="8823149" y="2428412"/>
                <a:ext cx="1289304" cy="400110"/>
              </a:xfrm>
              <a:prstGeom prst="rect">
                <a:avLst/>
              </a:prstGeom>
              <a:noFill/>
            </p:spPr>
            <p:txBody>
              <a:bodyPr wrap="square" rtlCol="0">
                <a:spAutoFit/>
              </a:bodyPr>
              <a:lstStyle/>
              <a:p>
                <a:pPr algn="ctr"/>
                <a:r>
                  <a:rPr lang="en-US" sz="2000" dirty="0">
                    <a:latin typeface="Calibri (Body)"/>
                  </a:rPr>
                  <a:t>0</a:t>
                </a:r>
              </a:p>
            </p:txBody>
          </p:sp>
          <p:sp>
            <p:nvSpPr>
              <p:cNvPr id="45" name="TextBox 44">
                <a:extLst>
                  <a:ext uri="{FF2B5EF4-FFF2-40B4-BE49-F238E27FC236}">
                    <a16:creationId xmlns:a16="http://schemas.microsoft.com/office/drawing/2014/main" id="{66179AB5-E7FA-4DAD-9913-CAE8C337E1BB}"/>
                  </a:ext>
                </a:extLst>
              </p:cNvPr>
              <p:cNvSpPr txBox="1"/>
              <p:nvPr/>
            </p:nvSpPr>
            <p:spPr>
              <a:xfrm>
                <a:off x="8823149" y="2755809"/>
                <a:ext cx="1289304" cy="400110"/>
              </a:xfrm>
              <a:prstGeom prst="rect">
                <a:avLst/>
              </a:prstGeom>
              <a:noFill/>
            </p:spPr>
            <p:txBody>
              <a:bodyPr wrap="square" rtlCol="0">
                <a:spAutoFit/>
              </a:bodyPr>
              <a:lstStyle/>
              <a:p>
                <a:pPr algn="ctr"/>
                <a:r>
                  <a:rPr lang="en-US" sz="2000" dirty="0">
                    <a:latin typeface="Calibri (Body)"/>
                  </a:rPr>
                  <a:t>1</a:t>
                </a:r>
              </a:p>
            </p:txBody>
          </p:sp>
          <p:sp>
            <p:nvSpPr>
              <p:cNvPr id="46" name="TextBox 45">
                <a:extLst>
                  <a:ext uri="{FF2B5EF4-FFF2-40B4-BE49-F238E27FC236}">
                    <a16:creationId xmlns:a16="http://schemas.microsoft.com/office/drawing/2014/main" id="{EDF9BE08-B9A2-45A4-848E-1B1A360B6A6F}"/>
                  </a:ext>
                </a:extLst>
              </p:cNvPr>
              <p:cNvSpPr txBox="1"/>
              <p:nvPr/>
            </p:nvSpPr>
            <p:spPr>
              <a:xfrm>
                <a:off x="8823653" y="3084993"/>
                <a:ext cx="1289304" cy="400110"/>
              </a:xfrm>
              <a:prstGeom prst="rect">
                <a:avLst/>
              </a:prstGeom>
              <a:noFill/>
            </p:spPr>
            <p:txBody>
              <a:bodyPr wrap="square" rtlCol="0">
                <a:spAutoFit/>
              </a:bodyPr>
              <a:lstStyle/>
              <a:p>
                <a:pPr algn="ctr"/>
                <a:r>
                  <a:rPr lang="en-US" sz="2000" dirty="0">
                    <a:latin typeface="Calibri (Body)"/>
                  </a:rPr>
                  <a:t>1</a:t>
                </a:r>
              </a:p>
            </p:txBody>
          </p:sp>
        </p:grpSp>
        <p:sp>
          <p:nvSpPr>
            <p:cNvPr id="103" name="TextBox 102">
              <a:extLst>
                <a:ext uri="{FF2B5EF4-FFF2-40B4-BE49-F238E27FC236}">
                  <a16:creationId xmlns:a16="http://schemas.microsoft.com/office/drawing/2014/main" id="{A214AA4F-43AF-431B-ABC3-A52542EBF2C6}"/>
                </a:ext>
              </a:extLst>
            </p:cNvPr>
            <p:cNvSpPr txBox="1"/>
            <p:nvPr/>
          </p:nvSpPr>
          <p:spPr>
            <a:xfrm>
              <a:off x="6656339" y="2233817"/>
              <a:ext cx="1467866" cy="400110"/>
            </a:xfrm>
            <a:prstGeom prst="rect">
              <a:avLst/>
            </a:prstGeom>
            <a:noFill/>
          </p:spPr>
          <p:txBody>
            <a:bodyPr wrap="square" rtlCol="0">
              <a:spAutoFit/>
            </a:bodyPr>
            <a:lstStyle/>
            <a:p>
              <a:pPr algn="ctr"/>
              <a:r>
                <a:rPr lang="en-US" sz="2000" b="1" dirty="0">
                  <a:solidFill>
                    <a:srgbClr val="7030A0"/>
                  </a:solidFill>
                  <a:latin typeface="Calibri (Body)"/>
                </a:rPr>
                <a:t>PDO</a:t>
              </a:r>
            </a:p>
          </p:txBody>
        </p:sp>
        <p:sp>
          <p:nvSpPr>
            <p:cNvPr id="104" name="TextBox 103">
              <a:extLst>
                <a:ext uri="{FF2B5EF4-FFF2-40B4-BE49-F238E27FC236}">
                  <a16:creationId xmlns:a16="http://schemas.microsoft.com/office/drawing/2014/main" id="{FA0AE55E-C811-4AFC-BC8A-656520B82B65}"/>
                </a:ext>
              </a:extLst>
            </p:cNvPr>
            <p:cNvSpPr txBox="1"/>
            <p:nvPr/>
          </p:nvSpPr>
          <p:spPr>
            <a:xfrm>
              <a:off x="6810773" y="2636186"/>
              <a:ext cx="1289304" cy="400110"/>
            </a:xfrm>
            <a:prstGeom prst="rect">
              <a:avLst/>
            </a:prstGeom>
            <a:noFill/>
          </p:spPr>
          <p:txBody>
            <a:bodyPr wrap="square" rtlCol="0">
              <a:spAutoFit/>
            </a:bodyPr>
            <a:lstStyle/>
            <a:p>
              <a:pPr algn="ctr"/>
              <a:r>
                <a:rPr lang="en-US" sz="2000" dirty="0">
                  <a:latin typeface="Calibri (Body)"/>
                </a:rPr>
                <a:t>0.6</a:t>
              </a:r>
            </a:p>
          </p:txBody>
        </p:sp>
        <p:sp>
          <p:nvSpPr>
            <p:cNvPr id="105" name="TextBox 104">
              <a:extLst>
                <a:ext uri="{FF2B5EF4-FFF2-40B4-BE49-F238E27FC236}">
                  <a16:creationId xmlns:a16="http://schemas.microsoft.com/office/drawing/2014/main" id="{89D88063-BD5C-4AAF-9232-27FBC6F368E0}"/>
                </a:ext>
              </a:extLst>
            </p:cNvPr>
            <p:cNvSpPr txBox="1"/>
            <p:nvPr/>
          </p:nvSpPr>
          <p:spPr>
            <a:xfrm>
              <a:off x="6810773" y="2963583"/>
              <a:ext cx="1289304" cy="400110"/>
            </a:xfrm>
            <a:prstGeom prst="rect">
              <a:avLst/>
            </a:prstGeom>
            <a:noFill/>
          </p:spPr>
          <p:txBody>
            <a:bodyPr wrap="square" rtlCol="0">
              <a:spAutoFit/>
            </a:bodyPr>
            <a:lstStyle/>
            <a:p>
              <a:pPr algn="ctr"/>
              <a:r>
                <a:rPr lang="en-US" sz="2000" dirty="0">
                  <a:latin typeface="Calibri (Body)"/>
                </a:rPr>
                <a:t>0.5</a:t>
              </a:r>
            </a:p>
          </p:txBody>
        </p:sp>
        <p:sp>
          <p:nvSpPr>
            <p:cNvPr id="106" name="TextBox 105">
              <a:extLst>
                <a:ext uri="{FF2B5EF4-FFF2-40B4-BE49-F238E27FC236}">
                  <a16:creationId xmlns:a16="http://schemas.microsoft.com/office/drawing/2014/main" id="{AD9F8E19-E187-47D8-9DAB-3CBF79B0C1D9}"/>
                </a:ext>
              </a:extLst>
            </p:cNvPr>
            <p:cNvSpPr txBox="1"/>
            <p:nvPr/>
          </p:nvSpPr>
          <p:spPr>
            <a:xfrm>
              <a:off x="6811277" y="3292767"/>
              <a:ext cx="1289304" cy="400110"/>
            </a:xfrm>
            <a:prstGeom prst="rect">
              <a:avLst/>
            </a:prstGeom>
            <a:noFill/>
          </p:spPr>
          <p:txBody>
            <a:bodyPr wrap="square" rtlCol="0">
              <a:spAutoFit/>
            </a:bodyPr>
            <a:lstStyle/>
            <a:p>
              <a:pPr algn="ctr"/>
              <a:r>
                <a:rPr lang="en-US" sz="2000" dirty="0">
                  <a:latin typeface="Calibri (Body)"/>
                </a:rPr>
                <a:t>0.63</a:t>
              </a:r>
            </a:p>
          </p:txBody>
        </p:sp>
        <p:sp>
          <p:nvSpPr>
            <p:cNvPr id="107" name="TextBox 106">
              <a:extLst>
                <a:ext uri="{FF2B5EF4-FFF2-40B4-BE49-F238E27FC236}">
                  <a16:creationId xmlns:a16="http://schemas.microsoft.com/office/drawing/2014/main" id="{6A9E5C99-F295-4B19-BECC-B674EE896229}"/>
                </a:ext>
              </a:extLst>
            </p:cNvPr>
            <p:cNvSpPr txBox="1"/>
            <p:nvPr/>
          </p:nvSpPr>
          <p:spPr>
            <a:xfrm>
              <a:off x="6817398" y="3659568"/>
              <a:ext cx="1289304" cy="400110"/>
            </a:xfrm>
            <a:prstGeom prst="rect">
              <a:avLst/>
            </a:prstGeom>
            <a:noFill/>
          </p:spPr>
          <p:txBody>
            <a:bodyPr wrap="square" rtlCol="0">
              <a:spAutoFit/>
            </a:bodyPr>
            <a:lstStyle/>
            <a:p>
              <a:pPr algn="ctr"/>
              <a:r>
                <a:rPr lang="en-US" sz="2000" dirty="0">
                  <a:latin typeface="Calibri (Body)"/>
                </a:rPr>
                <a:t>0</a:t>
              </a:r>
            </a:p>
          </p:txBody>
        </p:sp>
        <p:sp>
          <p:nvSpPr>
            <p:cNvPr id="108" name="TextBox 107">
              <a:extLst>
                <a:ext uri="{FF2B5EF4-FFF2-40B4-BE49-F238E27FC236}">
                  <a16:creationId xmlns:a16="http://schemas.microsoft.com/office/drawing/2014/main" id="{13238F2D-A72A-402C-8440-0FC0C335EDCC}"/>
                </a:ext>
              </a:extLst>
            </p:cNvPr>
            <p:cNvSpPr txBox="1"/>
            <p:nvPr/>
          </p:nvSpPr>
          <p:spPr>
            <a:xfrm>
              <a:off x="7688511" y="2221972"/>
              <a:ext cx="1467866" cy="400110"/>
            </a:xfrm>
            <a:prstGeom prst="rect">
              <a:avLst/>
            </a:prstGeom>
            <a:noFill/>
          </p:spPr>
          <p:txBody>
            <a:bodyPr wrap="square" rtlCol="0">
              <a:spAutoFit/>
            </a:bodyPr>
            <a:lstStyle/>
            <a:p>
              <a:pPr algn="ctr"/>
              <a:r>
                <a:rPr lang="en-US" sz="2000" b="1" dirty="0">
                  <a:solidFill>
                    <a:srgbClr val="7030A0"/>
                  </a:solidFill>
                  <a:latin typeface="Calibri (Body)"/>
                </a:rPr>
                <a:t>Injury</a:t>
              </a:r>
            </a:p>
          </p:txBody>
        </p:sp>
        <p:sp>
          <p:nvSpPr>
            <p:cNvPr id="109" name="TextBox 108">
              <a:extLst>
                <a:ext uri="{FF2B5EF4-FFF2-40B4-BE49-F238E27FC236}">
                  <a16:creationId xmlns:a16="http://schemas.microsoft.com/office/drawing/2014/main" id="{78680C57-D3A2-47A5-B2F8-F17C8355D3AD}"/>
                </a:ext>
              </a:extLst>
            </p:cNvPr>
            <p:cNvSpPr txBox="1"/>
            <p:nvPr/>
          </p:nvSpPr>
          <p:spPr>
            <a:xfrm>
              <a:off x="7842945" y="2624341"/>
              <a:ext cx="1289304" cy="400110"/>
            </a:xfrm>
            <a:prstGeom prst="rect">
              <a:avLst/>
            </a:prstGeom>
            <a:noFill/>
          </p:spPr>
          <p:txBody>
            <a:bodyPr wrap="square" rtlCol="0">
              <a:spAutoFit/>
            </a:bodyPr>
            <a:lstStyle/>
            <a:p>
              <a:pPr algn="ctr"/>
              <a:r>
                <a:rPr lang="en-US" sz="2000" dirty="0">
                  <a:latin typeface="Calibri (Body)"/>
                </a:rPr>
                <a:t>0.4</a:t>
              </a:r>
            </a:p>
          </p:txBody>
        </p:sp>
        <p:sp>
          <p:nvSpPr>
            <p:cNvPr id="110" name="TextBox 109">
              <a:extLst>
                <a:ext uri="{FF2B5EF4-FFF2-40B4-BE49-F238E27FC236}">
                  <a16:creationId xmlns:a16="http://schemas.microsoft.com/office/drawing/2014/main" id="{5DB2C88F-F8E5-47C5-8907-01AAECDD14A6}"/>
                </a:ext>
              </a:extLst>
            </p:cNvPr>
            <p:cNvSpPr txBox="1"/>
            <p:nvPr/>
          </p:nvSpPr>
          <p:spPr>
            <a:xfrm>
              <a:off x="7842945" y="2951738"/>
              <a:ext cx="1289304" cy="400110"/>
            </a:xfrm>
            <a:prstGeom prst="rect">
              <a:avLst/>
            </a:prstGeom>
            <a:noFill/>
          </p:spPr>
          <p:txBody>
            <a:bodyPr wrap="square" rtlCol="0">
              <a:spAutoFit/>
            </a:bodyPr>
            <a:lstStyle/>
            <a:p>
              <a:pPr algn="ctr"/>
              <a:r>
                <a:rPr lang="en-US" sz="2000" dirty="0">
                  <a:latin typeface="Calibri (Body)"/>
                </a:rPr>
                <a:t>0.42</a:t>
              </a:r>
            </a:p>
          </p:txBody>
        </p:sp>
        <p:sp>
          <p:nvSpPr>
            <p:cNvPr id="111" name="TextBox 110">
              <a:extLst>
                <a:ext uri="{FF2B5EF4-FFF2-40B4-BE49-F238E27FC236}">
                  <a16:creationId xmlns:a16="http://schemas.microsoft.com/office/drawing/2014/main" id="{845D0725-0314-45CC-BE65-E60D9A3218C7}"/>
                </a:ext>
              </a:extLst>
            </p:cNvPr>
            <p:cNvSpPr txBox="1"/>
            <p:nvPr/>
          </p:nvSpPr>
          <p:spPr>
            <a:xfrm>
              <a:off x="7843449" y="3280922"/>
              <a:ext cx="1289304" cy="400110"/>
            </a:xfrm>
            <a:prstGeom prst="rect">
              <a:avLst/>
            </a:prstGeom>
            <a:noFill/>
          </p:spPr>
          <p:txBody>
            <a:bodyPr wrap="square" rtlCol="0">
              <a:spAutoFit/>
            </a:bodyPr>
            <a:lstStyle/>
            <a:p>
              <a:pPr algn="ctr"/>
              <a:r>
                <a:rPr lang="en-US" sz="2000" dirty="0">
                  <a:latin typeface="Calibri (Body)"/>
                </a:rPr>
                <a:t>0.25</a:t>
              </a:r>
            </a:p>
          </p:txBody>
        </p:sp>
        <p:sp>
          <p:nvSpPr>
            <p:cNvPr id="112" name="TextBox 111">
              <a:extLst>
                <a:ext uri="{FF2B5EF4-FFF2-40B4-BE49-F238E27FC236}">
                  <a16:creationId xmlns:a16="http://schemas.microsoft.com/office/drawing/2014/main" id="{D38DF521-4B23-43B2-98F5-693E248381A8}"/>
                </a:ext>
              </a:extLst>
            </p:cNvPr>
            <p:cNvSpPr txBox="1"/>
            <p:nvPr/>
          </p:nvSpPr>
          <p:spPr>
            <a:xfrm>
              <a:off x="8794531" y="2233817"/>
              <a:ext cx="1467866" cy="400110"/>
            </a:xfrm>
            <a:prstGeom prst="rect">
              <a:avLst/>
            </a:prstGeom>
            <a:noFill/>
          </p:spPr>
          <p:txBody>
            <a:bodyPr wrap="square" rtlCol="0">
              <a:spAutoFit/>
            </a:bodyPr>
            <a:lstStyle/>
            <a:p>
              <a:pPr algn="ctr"/>
              <a:r>
                <a:rPr lang="en-US" sz="2000" b="1" dirty="0">
                  <a:solidFill>
                    <a:srgbClr val="7030A0"/>
                  </a:solidFill>
                  <a:latin typeface="Calibri (Body)"/>
                </a:rPr>
                <a:t>Fatal</a:t>
              </a:r>
            </a:p>
          </p:txBody>
        </p:sp>
        <p:sp>
          <p:nvSpPr>
            <p:cNvPr id="113" name="TextBox 112">
              <a:extLst>
                <a:ext uri="{FF2B5EF4-FFF2-40B4-BE49-F238E27FC236}">
                  <a16:creationId xmlns:a16="http://schemas.microsoft.com/office/drawing/2014/main" id="{A4493E28-9871-4C8F-8594-9C0155142646}"/>
                </a:ext>
              </a:extLst>
            </p:cNvPr>
            <p:cNvSpPr txBox="1"/>
            <p:nvPr/>
          </p:nvSpPr>
          <p:spPr>
            <a:xfrm>
              <a:off x="8948965" y="2636186"/>
              <a:ext cx="1289304" cy="400110"/>
            </a:xfrm>
            <a:prstGeom prst="rect">
              <a:avLst/>
            </a:prstGeom>
            <a:noFill/>
          </p:spPr>
          <p:txBody>
            <a:bodyPr wrap="square" rtlCol="0">
              <a:spAutoFit/>
            </a:bodyPr>
            <a:lstStyle/>
            <a:p>
              <a:pPr algn="ctr"/>
              <a:r>
                <a:rPr lang="en-US" sz="2000" dirty="0">
                  <a:latin typeface="Calibri (Body)"/>
                </a:rPr>
                <a:t>0</a:t>
              </a:r>
            </a:p>
          </p:txBody>
        </p:sp>
        <p:sp>
          <p:nvSpPr>
            <p:cNvPr id="114" name="TextBox 113">
              <a:extLst>
                <a:ext uri="{FF2B5EF4-FFF2-40B4-BE49-F238E27FC236}">
                  <a16:creationId xmlns:a16="http://schemas.microsoft.com/office/drawing/2014/main" id="{75FEFE9F-8D05-4ACB-8CE3-15D991047547}"/>
                </a:ext>
              </a:extLst>
            </p:cNvPr>
            <p:cNvSpPr txBox="1"/>
            <p:nvPr/>
          </p:nvSpPr>
          <p:spPr>
            <a:xfrm>
              <a:off x="8948965" y="2963583"/>
              <a:ext cx="1289304" cy="400110"/>
            </a:xfrm>
            <a:prstGeom prst="rect">
              <a:avLst/>
            </a:prstGeom>
            <a:noFill/>
          </p:spPr>
          <p:txBody>
            <a:bodyPr wrap="square" rtlCol="0">
              <a:spAutoFit/>
            </a:bodyPr>
            <a:lstStyle/>
            <a:p>
              <a:pPr algn="ctr"/>
              <a:r>
                <a:rPr lang="en-US" sz="2000" dirty="0">
                  <a:latin typeface="Calibri (Body)"/>
                </a:rPr>
                <a:t>0.08</a:t>
              </a:r>
            </a:p>
          </p:txBody>
        </p:sp>
        <p:sp>
          <p:nvSpPr>
            <p:cNvPr id="115" name="TextBox 114">
              <a:extLst>
                <a:ext uri="{FF2B5EF4-FFF2-40B4-BE49-F238E27FC236}">
                  <a16:creationId xmlns:a16="http://schemas.microsoft.com/office/drawing/2014/main" id="{B19BA065-59D6-40EB-942B-E0C5B647E525}"/>
                </a:ext>
              </a:extLst>
            </p:cNvPr>
            <p:cNvSpPr txBox="1"/>
            <p:nvPr/>
          </p:nvSpPr>
          <p:spPr>
            <a:xfrm>
              <a:off x="8949469" y="3292767"/>
              <a:ext cx="1289304" cy="400110"/>
            </a:xfrm>
            <a:prstGeom prst="rect">
              <a:avLst/>
            </a:prstGeom>
            <a:noFill/>
          </p:spPr>
          <p:txBody>
            <a:bodyPr wrap="square" rtlCol="0">
              <a:spAutoFit/>
            </a:bodyPr>
            <a:lstStyle/>
            <a:p>
              <a:pPr algn="ctr"/>
              <a:r>
                <a:rPr lang="en-US" sz="2000" dirty="0">
                  <a:latin typeface="Calibri (Body)"/>
                </a:rPr>
                <a:t>0.12</a:t>
              </a:r>
            </a:p>
          </p:txBody>
        </p:sp>
        <p:sp>
          <p:nvSpPr>
            <p:cNvPr id="116" name="TextBox 115">
              <a:extLst>
                <a:ext uri="{FF2B5EF4-FFF2-40B4-BE49-F238E27FC236}">
                  <a16:creationId xmlns:a16="http://schemas.microsoft.com/office/drawing/2014/main" id="{E70FC0CE-1FC8-45F2-9ED3-7EB798D97B80}"/>
                </a:ext>
              </a:extLst>
            </p:cNvPr>
            <p:cNvSpPr txBox="1"/>
            <p:nvPr/>
          </p:nvSpPr>
          <p:spPr>
            <a:xfrm>
              <a:off x="8955590" y="3659568"/>
              <a:ext cx="1289304" cy="400110"/>
            </a:xfrm>
            <a:prstGeom prst="rect">
              <a:avLst/>
            </a:prstGeom>
            <a:noFill/>
          </p:spPr>
          <p:txBody>
            <a:bodyPr wrap="square" rtlCol="0">
              <a:spAutoFit/>
            </a:bodyPr>
            <a:lstStyle/>
            <a:p>
              <a:pPr algn="ctr"/>
              <a:r>
                <a:rPr lang="en-US" sz="2000" b="1" dirty="0">
                  <a:latin typeface="Calibri (Body)"/>
                </a:rPr>
                <a:t>0.25</a:t>
              </a:r>
            </a:p>
          </p:txBody>
        </p:sp>
        <p:sp>
          <p:nvSpPr>
            <p:cNvPr id="117" name="TextBox 116">
              <a:extLst>
                <a:ext uri="{FF2B5EF4-FFF2-40B4-BE49-F238E27FC236}">
                  <a16:creationId xmlns:a16="http://schemas.microsoft.com/office/drawing/2014/main" id="{C07BD02A-E1FF-487C-90CC-590AF9017767}"/>
                </a:ext>
              </a:extLst>
            </p:cNvPr>
            <p:cNvSpPr txBox="1"/>
            <p:nvPr/>
          </p:nvSpPr>
          <p:spPr>
            <a:xfrm>
              <a:off x="7837328" y="3655933"/>
              <a:ext cx="1289304" cy="400110"/>
            </a:xfrm>
            <a:prstGeom prst="rect">
              <a:avLst/>
            </a:prstGeom>
            <a:noFill/>
          </p:spPr>
          <p:txBody>
            <a:bodyPr wrap="square" rtlCol="0">
              <a:spAutoFit/>
            </a:bodyPr>
            <a:lstStyle/>
            <a:p>
              <a:pPr algn="ctr"/>
              <a:r>
                <a:rPr lang="en-US" sz="2000" dirty="0">
                  <a:latin typeface="Calibri (Body)"/>
                </a:rPr>
                <a:t>0.75</a:t>
              </a:r>
            </a:p>
          </p:txBody>
        </p:sp>
        <p:sp>
          <p:nvSpPr>
            <p:cNvPr id="118" name="Freeform 24">
              <a:extLst>
                <a:ext uri="{FF2B5EF4-FFF2-40B4-BE49-F238E27FC236}">
                  <a16:creationId xmlns:a16="http://schemas.microsoft.com/office/drawing/2014/main" id="{91911764-88DD-411F-B260-F41AE7532B3B}"/>
                </a:ext>
              </a:extLst>
            </p:cNvPr>
            <p:cNvSpPr/>
            <p:nvPr/>
          </p:nvSpPr>
          <p:spPr>
            <a:xfrm>
              <a:off x="7613888" y="4679315"/>
              <a:ext cx="2361285" cy="1252561"/>
            </a:xfrm>
            <a:custGeom>
              <a:avLst/>
              <a:gdLst>
                <a:gd name="connsiteX0" fmla="*/ 0 w 3504077"/>
                <a:gd name="connsiteY0" fmla="*/ 208556 h 2085557"/>
                <a:gd name="connsiteX1" fmla="*/ 208556 w 3504077"/>
                <a:gd name="connsiteY1" fmla="*/ 0 h 2085557"/>
                <a:gd name="connsiteX2" fmla="*/ 3295521 w 3504077"/>
                <a:gd name="connsiteY2" fmla="*/ 0 h 2085557"/>
                <a:gd name="connsiteX3" fmla="*/ 3504077 w 3504077"/>
                <a:gd name="connsiteY3" fmla="*/ 208556 h 2085557"/>
                <a:gd name="connsiteX4" fmla="*/ 3504077 w 3504077"/>
                <a:gd name="connsiteY4" fmla="*/ 1877001 h 2085557"/>
                <a:gd name="connsiteX5" fmla="*/ 3295521 w 3504077"/>
                <a:gd name="connsiteY5" fmla="*/ 2085557 h 2085557"/>
                <a:gd name="connsiteX6" fmla="*/ 208556 w 3504077"/>
                <a:gd name="connsiteY6" fmla="*/ 2085557 h 2085557"/>
                <a:gd name="connsiteX7" fmla="*/ 0 w 3504077"/>
                <a:gd name="connsiteY7" fmla="*/ 1877001 h 2085557"/>
                <a:gd name="connsiteX8" fmla="*/ 0 w 3504077"/>
                <a:gd name="connsiteY8" fmla="*/ 208556 h 208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077" h="2085557">
                  <a:moveTo>
                    <a:pt x="0" y="208556"/>
                  </a:moveTo>
                  <a:cubicBezTo>
                    <a:pt x="0" y="93374"/>
                    <a:pt x="93374" y="0"/>
                    <a:pt x="208556" y="0"/>
                  </a:cubicBezTo>
                  <a:lnTo>
                    <a:pt x="3295521" y="0"/>
                  </a:lnTo>
                  <a:cubicBezTo>
                    <a:pt x="3410703" y="0"/>
                    <a:pt x="3504077" y="93374"/>
                    <a:pt x="3504077" y="208556"/>
                  </a:cubicBezTo>
                  <a:lnTo>
                    <a:pt x="3504077" y="1877001"/>
                  </a:lnTo>
                  <a:cubicBezTo>
                    <a:pt x="3504077" y="1992183"/>
                    <a:pt x="3410703" y="2085557"/>
                    <a:pt x="3295521" y="2085557"/>
                  </a:cubicBezTo>
                  <a:lnTo>
                    <a:pt x="208556" y="2085557"/>
                  </a:lnTo>
                  <a:cubicBezTo>
                    <a:pt x="93374" y="2085557"/>
                    <a:pt x="0" y="1992183"/>
                    <a:pt x="0" y="1877001"/>
                  </a:cubicBezTo>
                  <a:lnTo>
                    <a:pt x="0" y="208556"/>
                  </a:lnTo>
                  <a:close/>
                </a:path>
              </a:pathLst>
            </a:custGeom>
            <a:ln w="25400"/>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31772" tIns="231772" rIns="231772" bIns="231772" numCol="1" spcCol="1270" anchor="t" anchorCtr="0">
              <a:noAutofit/>
            </a:bodyPr>
            <a:lstStyle/>
            <a:p>
              <a:pPr marL="0" lvl="1" algn="ctr" defTabSz="1066800"/>
              <a:r>
                <a:rPr lang="en-US" sz="1600" b="1" kern="1200" dirty="0">
                  <a:solidFill>
                    <a:schemeClr val="tx1">
                      <a:lumMod val="95000"/>
                      <a:lumOff val="5000"/>
                    </a:schemeClr>
                  </a:solidFill>
                  <a:latin typeface="Calibri (Body)"/>
                  <a:cs typeface="Times New Roman" panose="02020603050405020304" pitchFamily="18" charset="0"/>
                </a:rPr>
                <a:t>Total Fatal Crash =1</a:t>
              </a:r>
            </a:p>
            <a:p>
              <a:pPr marL="0" lvl="1" algn="ctr" defTabSz="1066800"/>
              <a:r>
                <a:rPr lang="en-US" sz="1600" b="1" dirty="0">
                  <a:solidFill>
                    <a:schemeClr val="tx1">
                      <a:lumMod val="95000"/>
                      <a:lumOff val="5000"/>
                    </a:schemeClr>
                  </a:solidFill>
                  <a:latin typeface="Calibri (Body)"/>
                  <a:cs typeface="Times New Roman" panose="02020603050405020304" pitchFamily="18" charset="0"/>
                </a:rPr>
                <a:t>Total Crash =4</a:t>
              </a:r>
            </a:p>
            <a:p>
              <a:pPr marL="0" lvl="1" algn="ctr" defTabSz="1066800"/>
              <a:r>
                <a:rPr lang="en-US" sz="1600" b="1" dirty="0">
                  <a:solidFill>
                    <a:schemeClr val="tx1">
                      <a:lumMod val="95000"/>
                      <a:lumOff val="5000"/>
                    </a:schemeClr>
                  </a:solidFill>
                  <a:latin typeface="Calibri (Body)"/>
                  <a:cs typeface="Times New Roman" panose="02020603050405020304" pitchFamily="18" charset="0"/>
                </a:rPr>
                <a:t>Fatal Proportion = </a:t>
              </a:r>
              <a:r>
                <a:rPr lang="en-US" sz="2000" b="1" dirty="0">
                  <a:solidFill>
                    <a:schemeClr val="tx1">
                      <a:lumMod val="95000"/>
                      <a:lumOff val="5000"/>
                    </a:schemeClr>
                  </a:solidFill>
                  <a:latin typeface="Calibri (Body)"/>
                  <a:cs typeface="Times New Roman" panose="02020603050405020304" pitchFamily="18" charset="0"/>
                </a:rPr>
                <a:t>¼</a:t>
              </a:r>
              <a:r>
                <a:rPr lang="en-US" sz="1600" b="1" dirty="0">
                  <a:solidFill>
                    <a:schemeClr val="tx1">
                      <a:lumMod val="95000"/>
                      <a:lumOff val="5000"/>
                    </a:schemeClr>
                  </a:solidFill>
                  <a:latin typeface="Calibri (Body)"/>
                  <a:cs typeface="Times New Roman" panose="02020603050405020304" pitchFamily="18" charset="0"/>
                </a:rPr>
                <a:t>	</a:t>
              </a:r>
            </a:p>
          </p:txBody>
        </p:sp>
        <p:sp>
          <p:nvSpPr>
            <p:cNvPr id="119" name="Left Bracket 118">
              <a:extLst>
                <a:ext uri="{FF2B5EF4-FFF2-40B4-BE49-F238E27FC236}">
                  <a16:creationId xmlns:a16="http://schemas.microsoft.com/office/drawing/2014/main" id="{B780766A-109D-4C8B-9045-B804E0E86A99}"/>
                </a:ext>
              </a:extLst>
            </p:cNvPr>
            <p:cNvSpPr/>
            <p:nvPr/>
          </p:nvSpPr>
          <p:spPr>
            <a:xfrm rot="16200000">
              <a:off x="5260506" y="2880420"/>
              <a:ext cx="527901" cy="2922357"/>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a:extLst>
                <a:ext uri="{FF2B5EF4-FFF2-40B4-BE49-F238E27FC236}">
                  <a16:creationId xmlns:a16="http://schemas.microsoft.com/office/drawing/2014/main" id="{AB858A6B-87D3-4126-B35F-C9AC81594E9E}"/>
                </a:ext>
              </a:extLst>
            </p:cNvPr>
            <p:cNvSpPr txBox="1"/>
            <p:nvPr/>
          </p:nvSpPr>
          <p:spPr>
            <a:xfrm>
              <a:off x="4693417" y="4039494"/>
              <a:ext cx="1579328" cy="584775"/>
            </a:xfrm>
            <a:prstGeom prst="rect">
              <a:avLst/>
            </a:prstGeom>
            <a:noFill/>
          </p:spPr>
          <p:txBody>
            <a:bodyPr wrap="square" rtlCol="0">
              <a:spAutoFit/>
            </a:bodyPr>
            <a:lstStyle/>
            <a:p>
              <a:pPr algn="ctr"/>
              <a:r>
                <a:rPr lang="en-US" sz="1600" b="1" dirty="0">
                  <a:solidFill>
                    <a:srgbClr val="002060"/>
                  </a:solidFill>
                </a:rPr>
                <a:t>Crash counts by severity level</a:t>
              </a:r>
            </a:p>
          </p:txBody>
        </p:sp>
        <p:sp>
          <p:nvSpPr>
            <p:cNvPr id="121" name="Left Bracket 120">
              <a:extLst>
                <a:ext uri="{FF2B5EF4-FFF2-40B4-BE49-F238E27FC236}">
                  <a16:creationId xmlns:a16="http://schemas.microsoft.com/office/drawing/2014/main" id="{C03818FE-AA63-4420-A9EF-0E4C5ED0E4C9}"/>
                </a:ext>
              </a:extLst>
            </p:cNvPr>
            <p:cNvSpPr/>
            <p:nvPr/>
          </p:nvSpPr>
          <p:spPr>
            <a:xfrm rot="16200000">
              <a:off x="8394990" y="2870704"/>
              <a:ext cx="527901" cy="2922357"/>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E835A7A2-8409-4D26-89BC-A953F659CEAD}"/>
                </a:ext>
              </a:extLst>
            </p:cNvPr>
            <p:cNvSpPr txBox="1"/>
            <p:nvPr/>
          </p:nvSpPr>
          <p:spPr>
            <a:xfrm>
              <a:off x="7713123" y="4020774"/>
              <a:ext cx="1914235" cy="584775"/>
            </a:xfrm>
            <a:prstGeom prst="rect">
              <a:avLst/>
            </a:prstGeom>
            <a:noFill/>
          </p:spPr>
          <p:txBody>
            <a:bodyPr wrap="square" rtlCol="0">
              <a:spAutoFit/>
            </a:bodyPr>
            <a:lstStyle/>
            <a:p>
              <a:pPr algn="ctr"/>
              <a:r>
                <a:rPr lang="en-US" sz="1600" b="1" dirty="0">
                  <a:solidFill>
                    <a:srgbClr val="002060"/>
                  </a:solidFill>
                </a:rPr>
                <a:t>Crash proportions by severity level</a:t>
              </a:r>
            </a:p>
          </p:txBody>
        </p:sp>
        <p:sp>
          <p:nvSpPr>
            <p:cNvPr id="123" name="Arrow: Right 122">
              <a:extLst>
                <a:ext uri="{FF2B5EF4-FFF2-40B4-BE49-F238E27FC236}">
                  <a16:creationId xmlns:a16="http://schemas.microsoft.com/office/drawing/2014/main" id="{D402FAE4-2730-4265-8D08-09D9A05FF9B9}"/>
                </a:ext>
              </a:extLst>
            </p:cNvPr>
            <p:cNvSpPr/>
            <p:nvPr/>
          </p:nvSpPr>
          <p:spPr>
            <a:xfrm rot="5400000">
              <a:off x="9343534" y="4228539"/>
              <a:ext cx="604771" cy="24336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Body)"/>
              </a:endParaRPr>
            </a:p>
          </p:txBody>
        </p:sp>
      </p:grpSp>
      <p:sp>
        <p:nvSpPr>
          <p:cNvPr id="63" name="TextBox 62">
            <a:extLst>
              <a:ext uri="{FF2B5EF4-FFF2-40B4-BE49-F238E27FC236}">
                <a16:creationId xmlns:a16="http://schemas.microsoft.com/office/drawing/2014/main" id="{6CD43944-BAE0-4A5E-9F8A-658EB29A469E}"/>
              </a:ext>
            </a:extLst>
          </p:cNvPr>
          <p:cNvSpPr txBox="1"/>
          <p:nvPr/>
        </p:nvSpPr>
        <p:spPr>
          <a:xfrm>
            <a:off x="623781" y="1776377"/>
            <a:ext cx="3938526" cy="523220"/>
          </a:xfrm>
          <a:prstGeom prst="rect">
            <a:avLst/>
          </a:prstGeom>
          <a:noFill/>
        </p:spPr>
        <p:txBody>
          <a:bodyPr wrap="square" rtlCol="0">
            <a:spAutoFit/>
          </a:bodyPr>
          <a:lstStyle/>
          <a:p>
            <a:pPr algn="ctr"/>
            <a:r>
              <a:rPr lang="en-US" sz="2800" b="1" i="1" dirty="0">
                <a:solidFill>
                  <a:schemeClr val="accent6"/>
                </a:solidFill>
                <a:latin typeface="Calibri (Body)"/>
              </a:rPr>
              <a:t>Dataset Overview</a:t>
            </a:r>
          </a:p>
        </p:txBody>
      </p:sp>
    </p:spTree>
    <p:extLst>
      <p:ext uri="{BB962C8B-B14F-4D97-AF65-F5344CB8AC3E}">
        <p14:creationId xmlns:p14="http://schemas.microsoft.com/office/powerpoint/2010/main" val="407516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6</a:t>
            </a:fld>
            <a:endParaRPr lang="en-US" sz="1400" dirty="0"/>
          </a:p>
        </p:txBody>
      </p:sp>
      <p:sp>
        <p:nvSpPr>
          <p:cNvPr id="67" name="Left Bracket 66">
            <a:extLst>
              <a:ext uri="{FF2B5EF4-FFF2-40B4-BE49-F238E27FC236}">
                <a16:creationId xmlns:a16="http://schemas.microsoft.com/office/drawing/2014/main" id="{38B26A8A-013C-4F33-AF2C-9050EF06A97E}"/>
              </a:ext>
            </a:extLst>
          </p:cNvPr>
          <p:cNvSpPr/>
          <p:nvPr/>
        </p:nvSpPr>
        <p:spPr>
          <a:xfrm rot="16200000">
            <a:off x="8349267" y="3304260"/>
            <a:ext cx="527901" cy="2759540"/>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669CB5C1-1207-4045-AA50-A47D8E9529FA}"/>
              </a:ext>
            </a:extLst>
          </p:cNvPr>
          <p:cNvGrpSpPr/>
          <p:nvPr/>
        </p:nvGrpSpPr>
        <p:grpSpPr>
          <a:xfrm>
            <a:off x="1074952" y="2414016"/>
            <a:ext cx="9475817" cy="3522368"/>
            <a:chOff x="1673352" y="2221972"/>
            <a:chExt cx="8589045" cy="3522368"/>
          </a:xfrm>
        </p:grpSpPr>
        <p:sp>
          <p:nvSpPr>
            <p:cNvPr id="68" name="TextBox 67">
              <a:extLst>
                <a:ext uri="{FF2B5EF4-FFF2-40B4-BE49-F238E27FC236}">
                  <a16:creationId xmlns:a16="http://schemas.microsoft.com/office/drawing/2014/main" id="{711A9AEB-7948-4303-BD9A-C02940631F4C}"/>
                </a:ext>
              </a:extLst>
            </p:cNvPr>
            <p:cNvSpPr txBox="1"/>
            <p:nvPr/>
          </p:nvSpPr>
          <p:spPr>
            <a:xfrm>
              <a:off x="7104790" y="4119165"/>
              <a:ext cx="3142194" cy="646331"/>
            </a:xfrm>
            <a:prstGeom prst="rect">
              <a:avLst/>
            </a:prstGeom>
            <a:noFill/>
          </p:spPr>
          <p:txBody>
            <a:bodyPr wrap="square" rtlCol="0">
              <a:spAutoFit/>
            </a:bodyPr>
            <a:lstStyle/>
            <a:p>
              <a:pPr algn="ctr"/>
              <a:r>
                <a:rPr lang="en-US" b="1" i="1" dirty="0">
                  <a:solidFill>
                    <a:srgbClr val="002060"/>
                  </a:solidFill>
                </a:rPr>
                <a:t>Ordered Fractional </a:t>
              </a:r>
            </a:p>
            <a:p>
              <a:pPr algn="ctr"/>
              <a:r>
                <a:rPr lang="en-US" b="1" i="1" dirty="0">
                  <a:solidFill>
                    <a:srgbClr val="002060"/>
                  </a:solidFill>
                </a:rPr>
                <a:t>Split Model</a:t>
              </a:r>
            </a:p>
          </p:txBody>
        </p:sp>
        <p:grpSp>
          <p:nvGrpSpPr>
            <p:cNvPr id="2" name="Group 1">
              <a:extLst>
                <a:ext uri="{FF2B5EF4-FFF2-40B4-BE49-F238E27FC236}">
                  <a16:creationId xmlns:a16="http://schemas.microsoft.com/office/drawing/2014/main" id="{8B96989E-BECF-4159-AF65-0FFF6DE69DD0}"/>
                </a:ext>
              </a:extLst>
            </p:cNvPr>
            <p:cNvGrpSpPr/>
            <p:nvPr/>
          </p:nvGrpSpPr>
          <p:grpSpPr>
            <a:xfrm>
              <a:off x="1673352" y="2221972"/>
              <a:ext cx="8589045" cy="1837726"/>
              <a:chOff x="1673352" y="2221972"/>
              <a:chExt cx="8589045" cy="1837726"/>
            </a:xfrm>
          </p:grpSpPr>
          <p:grpSp>
            <p:nvGrpSpPr>
              <p:cNvPr id="31" name="Group 30">
                <a:extLst>
                  <a:ext uri="{FF2B5EF4-FFF2-40B4-BE49-F238E27FC236}">
                    <a16:creationId xmlns:a16="http://schemas.microsoft.com/office/drawing/2014/main" id="{CF73B961-63E7-4774-A1AE-5DFBDBC0E4FF}"/>
                  </a:ext>
                </a:extLst>
              </p:cNvPr>
              <p:cNvGrpSpPr/>
              <p:nvPr/>
            </p:nvGrpSpPr>
            <p:grpSpPr>
              <a:xfrm>
                <a:off x="1673352" y="2221992"/>
                <a:ext cx="5560095" cy="1837706"/>
                <a:chOff x="4576486" y="2014198"/>
                <a:chExt cx="5560095" cy="1837706"/>
              </a:xfrm>
            </p:grpSpPr>
            <p:sp>
              <p:nvSpPr>
                <p:cNvPr id="47" name="TextBox 46">
                  <a:extLst>
                    <a:ext uri="{FF2B5EF4-FFF2-40B4-BE49-F238E27FC236}">
                      <a16:creationId xmlns:a16="http://schemas.microsoft.com/office/drawing/2014/main" id="{29DAC710-D8BB-4695-BCEE-D7028A3B8FD5}"/>
                    </a:ext>
                  </a:extLst>
                </p:cNvPr>
                <p:cNvSpPr txBox="1"/>
                <p:nvPr/>
              </p:nvSpPr>
              <p:spPr>
                <a:xfrm>
                  <a:off x="8829774" y="3451794"/>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1</a:t>
                  </a:r>
                </a:p>
              </p:txBody>
            </p:sp>
            <p:grpSp>
              <p:nvGrpSpPr>
                <p:cNvPr id="32" name="Group 31">
                  <a:extLst>
                    <a:ext uri="{FF2B5EF4-FFF2-40B4-BE49-F238E27FC236}">
                      <a16:creationId xmlns:a16="http://schemas.microsoft.com/office/drawing/2014/main" id="{A793EB92-21EA-4E0F-A01D-3D152B2CFDB7}"/>
                    </a:ext>
                  </a:extLst>
                </p:cNvPr>
                <p:cNvGrpSpPr/>
                <p:nvPr/>
              </p:nvGrpSpPr>
              <p:grpSpPr>
                <a:xfrm>
                  <a:off x="4576486" y="2014198"/>
                  <a:ext cx="2389926" cy="1837686"/>
                  <a:chOff x="4576486" y="2014198"/>
                  <a:chExt cx="2389926" cy="1837686"/>
                </a:xfrm>
              </p:grpSpPr>
              <p:sp>
                <p:nvSpPr>
                  <p:cNvPr id="49" name="TextBox 48">
                    <a:extLst>
                      <a:ext uri="{FF2B5EF4-FFF2-40B4-BE49-F238E27FC236}">
                        <a16:creationId xmlns:a16="http://schemas.microsoft.com/office/drawing/2014/main" id="{1804640D-4458-4683-AF37-4755CF421D41}"/>
                      </a:ext>
                    </a:extLst>
                  </p:cNvPr>
                  <p:cNvSpPr txBox="1"/>
                  <p:nvPr/>
                </p:nvSpPr>
                <p:spPr>
                  <a:xfrm>
                    <a:off x="4576486" y="2024122"/>
                    <a:ext cx="1289304" cy="400110"/>
                  </a:xfrm>
                  <a:prstGeom prst="rect">
                    <a:avLst/>
                  </a:prstGeom>
                  <a:noFill/>
                </p:spPr>
                <p:txBody>
                  <a:bodyPr wrap="square" rtlCol="0">
                    <a:spAutoFit/>
                  </a:bodyPr>
                  <a:lstStyle/>
                  <a:p>
                    <a:pPr algn="ctr"/>
                    <a:r>
                      <a:rPr lang="en-US" sz="2000" b="1" dirty="0">
                        <a:solidFill>
                          <a:srgbClr val="7030A0"/>
                        </a:solidFill>
                        <a:latin typeface="Calibri (Body)"/>
                      </a:rPr>
                      <a:t>ID</a:t>
                    </a:r>
                  </a:p>
                </p:txBody>
              </p:sp>
              <p:sp>
                <p:nvSpPr>
                  <p:cNvPr id="50" name="TextBox 49">
                    <a:extLst>
                      <a:ext uri="{FF2B5EF4-FFF2-40B4-BE49-F238E27FC236}">
                        <a16:creationId xmlns:a16="http://schemas.microsoft.com/office/drawing/2014/main" id="{47D222E2-4390-4426-B1C7-A45588E22C59}"/>
                      </a:ext>
                    </a:extLst>
                  </p:cNvPr>
                  <p:cNvSpPr txBox="1"/>
                  <p:nvPr/>
                </p:nvSpPr>
                <p:spPr>
                  <a:xfrm>
                    <a:off x="4576486" y="2435362"/>
                    <a:ext cx="1289304" cy="400110"/>
                  </a:xfrm>
                  <a:prstGeom prst="rect">
                    <a:avLst/>
                  </a:prstGeom>
                  <a:noFill/>
                </p:spPr>
                <p:txBody>
                  <a:bodyPr wrap="square" rtlCol="0">
                    <a:spAutoFit/>
                  </a:bodyPr>
                  <a:lstStyle/>
                  <a:p>
                    <a:pPr algn="ctr"/>
                    <a:r>
                      <a:rPr lang="en-US" sz="2000" dirty="0">
                        <a:latin typeface="Calibri (Body)"/>
                      </a:rPr>
                      <a:t>1</a:t>
                    </a:r>
                  </a:p>
                </p:txBody>
              </p:sp>
              <p:sp>
                <p:nvSpPr>
                  <p:cNvPr id="51" name="TextBox 50">
                    <a:extLst>
                      <a:ext uri="{FF2B5EF4-FFF2-40B4-BE49-F238E27FC236}">
                        <a16:creationId xmlns:a16="http://schemas.microsoft.com/office/drawing/2014/main" id="{B88F9E2B-1CAA-449B-B15D-04C458561F86}"/>
                      </a:ext>
                    </a:extLst>
                  </p:cNvPr>
                  <p:cNvSpPr txBox="1"/>
                  <p:nvPr/>
                </p:nvSpPr>
                <p:spPr>
                  <a:xfrm>
                    <a:off x="4576486" y="2762759"/>
                    <a:ext cx="1289304" cy="400110"/>
                  </a:xfrm>
                  <a:prstGeom prst="rect">
                    <a:avLst/>
                  </a:prstGeom>
                  <a:noFill/>
                </p:spPr>
                <p:txBody>
                  <a:bodyPr wrap="square" rtlCol="0">
                    <a:spAutoFit/>
                  </a:bodyPr>
                  <a:lstStyle/>
                  <a:p>
                    <a:pPr algn="ctr"/>
                    <a:r>
                      <a:rPr lang="en-US" sz="2000" dirty="0">
                        <a:latin typeface="Calibri (Body)"/>
                      </a:rPr>
                      <a:t>2</a:t>
                    </a:r>
                  </a:p>
                </p:txBody>
              </p:sp>
              <p:sp>
                <p:nvSpPr>
                  <p:cNvPr id="52" name="TextBox 51">
                    <a:extLst>
                      <a:ext uri="{FF2B5EF4-FFF2-40B4-BE49-F238E27FC236}">
                        <a16:creationId xmlns:a16="http://schemas.microsoft.com/office/drawing/2014/main" id="{5C8EBBCE-E74A-441B-A8FF-BA75CA648CB0}"/>
                      </a:ext>
                    </a:extLst>
                  </p:cNvPr>
                  <p:cNvSpPr txBox="1"/>
                  <p:nvPr/>
                </p:nvSpPr>
                <p:spPr>
                  <a:xfrm>
                    <a:off x="4576990" y="3091943"/>
                    <a:ext cx="1289304" cy="400110"/>
                  </a:xfrm>
                  <a:prstGeom prst="rect">
                    <a:avLst/>
                  </a:prstGeom>
                  <a:noFill/>
                </p:spPr>
                <p:txBody>
                  <a:bodyPr wrap="square" rtlCol="0">
                    <a:spAutoFit/>
                  </a:bodyPr>
                  <a:lstStyle/>
                  <a:p>
                    <a:pPr algn="ctr"/>
                    <a:r>
                      <a:rPr lang="en-US" sz="2000" dirty="0">
                        <a:latin typeface="Calibri (Body)"/>
                      </a:rPr>
                      <a:t>3</a:t>
                    </a:r>
                  </a:p>
                </p:txBody>
              </p:sp>
              <p:sp>
                <p:nvSpPr>
                  <p:cNvPr id="53" name="TextBox 52">
                    <a:extLst>
                      <a:ext uri="{FF2B5EF4-FFF2-40B4-BE49-F238E27FC236}">
                        <a16:creationId xmlns:a16="http://schemas.microsoft.com/office/drawing/2014/main" id="{89C433E8-BBE0-487F-A14A-DE1F6140BF03}"/>
                      </a:ext>
                    </a:extLst>
                  </p:cNvPr>
                  <p:cNvSpPr txBox="1"/>
                  <p:nvPr/>
                </p:nvSpPr>
                <p:spPr>
                  <a:xfrm>
                    <a:off x="4576486" y="3451774"/>
                    <a:ext cx="1289304" cy="400110"/>
                  </a:xfrm>
                  <a:prstGeom prst="rect">
                    <a:avLst/>
                  </a:prstGeom>
                  <a:noFill/>
                </p:spPr>
                <p:txBody>
                  <a:bodyPr wrap="square" rtlCol="0">
                    <a:spAutoFit/>
                  </a:bodyPr>
                  <a:lstStyle/>
                  <a:p>
                    <a:pPr algn="ctr"/>
                    <a:r>
                      <a:rPr lang="en-US" sz="2000" dirty="0">
                        <a:latin typeface="Calibri (Body)"/>
                      </a:rPr>
                      <a:t>4</a:t>
                    </a:r>
                  </a:p>
                </p:txBody>
              </p:sp>
              <p:grpSp>
                <p:nvGrpSpPr>
                  <p:cNvPr id="56" name="Group 55">
                    <a:extLst>
                      <a:ext uri="{FF2B5EF4-FFF2-40B4-BE49-F238E27FC236}">
                        <a16:creationId xmlns:a16="http://schemas.microsoft.com/office/drawing/2014/main" id="{DDF637FD-72B9-4CE7-8300-0AFDEA3EF9D0}"/>
                      </a:ext>
                    </a:extLst>
                  </p:cNvPr>
                  <p:cNvGrpSpPr/>
                  <p:nvPr/>
                </p:nvGrpSpPr>
                <p:grpSpPr>
                  <a:xfrm>
                    <a:off x="5498546" y="2014198"/>
                    <a:ext cx="1467866" cy="1825841"/>
                    <a:chOff x="4286225" y="3842234"/>
                    <a:chExt cx="1467866" cy="1825841"/>
                  </a:xfrm>
                </p:grpSpPr>
                <p:sp>
                  <p:nvSpPr>
                    <p:cNvPr id="57" name="TextBox 56">
                      <a:extLst>
                        <a:ext uri="{FF2B5EF4-FFF2-40B4-BE49-F238E27FC236}">
                          <a16:creationId xmlns:a16="http://schemas.microsoft.com/office/drawing/2014/main" id="{A71B29F2-15FB-4094-A10F-7210ED78978B}"/>
                        </a:ext>
                      </a:extLst>
                    </p:cNvPr>
                    <p:cNvSpPr txBox="1"/>
                    <p:nvPr/>
                  </p:nvSpPr>
                  <p:spPr>
                    <a:xfrm>
                      <a:off x="4286225" y="3842234"/>
                      <a:ext cx="1467866" cy="400110"/>
                    </a:xfrm>
                    <a:prstGeom prst="rect">
                      <a:avLst/>
                    </a:prstGeom>
                    <a:noFill/>
                  </p:spPr>
                  <p:txBody>
                    <a:bodyPr wrap="square" rtlCol="0">
                      <a:spAutoFit/>
                    </a:bodyPr>
                    <a:lstStyle/>
                    <a:p>
                      <a:pPr algn="ctr"/>
                      <a:r>
                        <a:rPr lang="en-US" sz="2000" b="1" dirty="0">
                          <a:solidFill>
                            <a:srgbClr val="7030A0"/>
                          </a:solidFill>
                          <a:latin typeface="Calibri (Body)"/>
                        </a:rPr>
                        <a:t>Total Crash</a:t>
                      </a:r>
                    </a:p>
                  </p:txBody>
                </p:sp>
                <p:grpSp>
                  <p:nvGrpSpPr>
                    <p:cNvPr id="58" name="Group 57">
                      <a:extLst>
                        <a:ext uri="{FF2B5EF4-FFF2-40B4-BE49-F238E27FC236}">
                          <a16:creationId xmlns:a16="http://schemas.microsoft.com/office/drawing/2014/main" id="{7D03E925-8E2C-48D7-A7DF-84A63D89CFC2}"/>
                        </a:ext>
                      </a:extLst>
                    </p:cNvPr>
                    <p:cNvGrpSpPr/>
                    <p:nvPr/>
                  </p:nvGrpSpPr>
                  <p:grpSpPr>
                    <a:xfrm>
                      <a:off x="4373241" y="4244583"/>
                      <a:ext cx="1295929" cy="1423492"/>
                      <a:chOff x="1621657" y="4244583"/>
                      <a:chExt cx="1295929" cy="1423492"/>
                    </a:xfrm>
                  </p:grpSpPr>
                  <p:sp>
                    <p:nvSpPr>
                      <p:cNvPr id="59" name="TextBox 58">
                        <a:extLst>
                          <a:ext uri="{FF2B5EF4-FFF2-40B4-BE49-F238E27FC236}">
                            <a16:creationId xmlns:a16="http://schemas.microsoft.com/office/drawing/2014/main" id="{E9B3515F-A4B0-4E56-8F48-C8F412E872DE}"/>
                          </a:ext>
                        </a:extLst>
                      </p:cNvPr>
                      <p:cNvSpPr txBox="1"/>
                      <p:nvPr/>
                    </p:nvSpPr>
                    <p:spPr>
                      <a:xfrm>
                        <a:off x="1621657" y="4244583"/>
                        <a:ext cx="1289304" cy="400110"/>
                      </a:xfrm>
                      <a:prstGeom prst="rect">
                        <a:avLst/>
                      </a:prstGeom>
                      <a:noFill/>
                    </p:spPr>
                    <p:txBody>
                      <a:bodyPr wrap="square" rtlCol="0">
                        <a:spAutoFit/>
                      </a:bodyPr>
                      <a:lstStyle/>
                      <a:p>
                        <a:pPr algn="ctr"/>
                        <a:r>
                          <a:rPr lang="en-US" sz="2000" dirty="0">
                            <a:latin typeface="Calibri (Body)"/>
                          </a:rPr>
                          <a:t>10</a:t>
                        </a:r>
                      </a:p>
                    </p:txBody>
                  </p:sp>
                  <p:sp>
                    <p:nvSpPr>
                      <p:cNvPr id="60" name="TextBox 59">
                        <a:extLst>
                          <a:ext uri="{FF2B5EF4-FFF2-40B4-BE49-F238E27FC236}">
                            <a16:creationId xmlns:a16="http://schemas.microsoft.com/office/drawing/2014/main" id="{34BA30AD-1E47-4F8B-9533-6C81473D655D}"/>
                          </a:ext>
                        </a:extLst>
                      </p:cNvPr>
                      <p:cNvSpPr txBox="1"/>
                      <p:nvPr/>
                    </p:nvSpPr>
                    <p:spPr>
                      <a:xfrm>
                        <a:off x="1621657" y="4571980"/>
                        <a:ext cx="1289304" cy="400110"/>
                      </a:xfrm>
                      <a:prstGeom prst="rect">
                        <a:avLst/>
                      </a:prstGeom>
                      <a:noFill/>
                    </p:spPr>
                    <p:txBody>
                      <a:bodyPr wrap="square" rtlCol="0">
                        <a:spAutoFit/>
                      </a:bodyPr>
                      <a:lstStyle/>
                      <a:p>
                        <a:pPr algn="ctr"/>
                        <a:r>
                          <a:rPr lang="en-US" sz="2000" dirty="0">
                            <a:latin typeface="Calibri (Body)"/>
                          </a:rPr>
                          <a:t>12</a:t>
                        </a:r>
                      </a:p>
                    </p:txBody>
                  </p:sp>
                  <p:sp>
                    <p:nvSpPr>
                      <p:cNvPr id="61" name="TextBox 60">
                        <a:extLst>
                          <a:ext uri="{FF2B5EF4-FFF2-40B4-BE49-F238E27FC236}">
                            <a16:creationId xmlns:a16="http://schemas.microsoft.com/office/drawing/2014/main" id="{03F81602-D049-4DED-A0E1-FC5B59846421}"/>
                          </a:ext>
                        </a:extLst>
                      </p:cNvPr>
                      <p:cNvSpPr txBox="1"/>
                      <p:nvPr/>
                    </p:nvSpPr>
                    <p:spPr>
                      <a:xfrm>
                        <a:off x="1622161" y="4901164"/>
                        <a:ext cx="1289304" cy="400110"/>
                      </a:xfrm>
                      <a:prstGeom prst="rect">
                        <a:avLst/>
                      </a:prstGeom>
                      <a:noFill/>
                    </p:spPr>
                    <p:txBody>
                      <a:bodyPr wrap="square" rtlCol="0">
                        <a:spAutoFit/>
                      </a:bodyPr>
                      <a:lstStyle/>
                      <a:p>
                        <a:pPr algn="ctr"/>
                        <a:r>
                          <a:rPr lang="en-US" sz="2000" dirty="0">
                            <a:latin typeface="Calibri (Body)"/>
                          </a:rPr>
                          <a:t>8</a:t>
                        </a:r>
                      </a:p>
                    </p:txBody>
                  </p:sp>
                  <p:sp>
                    <p:nvSpPr>
                      <p:cNvPr id="62" name="TextBox 61">
                        <a:extLst>
                          <a:ext uri="{FF2B5EF4-FFF2-40B4-BE49-F238E27FC236}">
                            <a16:creationId xmlns:a16="http://schemas.microsoft.com/office/drawing/2014/main" id="{EC998555-5987-4826-9CD5-9A10C750256D}"/>
                          </a:ext>
                        </a:extLst>
                      </p:cNvPr>
                      <p:cNvSpPr txBox="1"/>
                      <p:nvPr/>
                    </p:nvSpPr>
                    <p:spPr>
                      <a:xfrm>
                        <a:off x="1628282" y="5267965"/>
                        <a:ext cx="1289304" cy="400110"/>
                      </a:xfrm>
                      <a:prstGeom prst="rect">
                        <a:avLst/>
                      </a:prstGeom>
                      <a:noFill/>
                    </p:spPr>
                    <p:txBody>
                      <a:bodyPr wrap="square" rtlCol="0">
                        <a:spAutoFit/>
                      </a:bodyPr>
                      <a:lstStyle/>
                      <a:p>
                        <a:pPr algn="ctr"/>
                        <a:r>
                          <a:rPr lang="en-US" sz="2000" dirty="0">
                            <a:latin typeface="Calibri (Body)"/>
                          </a:rPr>
                          <a:t>4</a:t>
                        </a:r>
                      </a:p>
                    </p:txBody>
                  </p:sp>
                </p:grpSp>
              </p:grpSp>
            </p:grpSp>
            <p:sp>
              <p:nvSpPr>
                <p:cNvPr id="33" name="TextBox 32">
                  <a:extLst>
                    <a:ext uri="{FF2B5EF4-FFF2-40B4-BE49-F238E27FC236}">
                      <a16:creationId xmlns:a16="http://schemas.microsoft.com/office/drawing/2014/main" id="{4D7F388E-754F-4325-9661-477063DE5281}"/>
                    </a:ext>
                  </a:extLst>
                </p:cNvPr>
                <p:cNvSpPr txBox="1"/>
                <p:nvPr/>
              </p:nvSpPr>
              <p:spPr>
                <a:xfrm>
                  <a:off x="6530523" y="2026043"/>
                  <a:ext cx="1467866"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PDO</a:t>
                  </a:r>
                </a:p>
              </p:txBody>
            </p:sp>
            <p:sp>
              <p:nvSpPr>
                <p:cNvPr id="34" name="TextBox 33">
                  <a:extLst>
                    <a:ext uri="{FF2B5EF4-FFF2-40B4-BE49-F238E27FC236}">
                      <a16:creationId xmlns:a16="http://schemas.microsoft.com/office/drawing/2014/main" id="{435BF5E5-6D93-4855-A0CF-0E2166169EE5}"/>
                    </a:ext>
                  </a:extLst>
                </p:cNvPr>
                <p:cNvSpPr txBox="1"/>
                <p:nvPr/>
              </p:nvSpPr>
              <p:spPr>
                <a:xfrm>
                  <a:off x="6684957" y="2428412"/>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6</a:t>
                  </a:r>
                </a:p>
              </p:txBody>
            </p:sp>
            <p:sp>
              <p:nvSpPr>
                <p:cNvPr id="35" name="TextBox 34">
                  <a:extLst>
                    <a:ext uri="{FF2B5EF4-FFF2-40B4-BE49-F238E27FC236}">
                      <a16:creationId xmlns:a16="http://schemas.microsoft.com/office/drawing/2014/main" id="{8C888FE9-DEC6-412E-B4B6-25BB0C920F31}"/>
                    </a:ext>
                  </a:extLst>
                </p:cNvPr>
                <p:cNvSpPr txBox="1"/>
                <p:nvPr/>
              </p:nvSpPr>
              <p:spPr>
                <a:xfrm>
                  <a:off x="6684957" y="2755809"/>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6</a:t>
                  </a:r>
                </a:p>
              </p:txBody>
            </p:sp>
            <p:sp>
              <p:nvSpPr>
                <p:cNvPr id="36" name="TextBox 35">
                  <a:extLst>
                    <a:ext uri="{FF2B5EF4-FFF2-40B4-BE49-F238E27FC236}">
                      <a16:creationId xmlns:a16="http://schemas.microsoft.com/office/drawing/2014/main" id="{9E2D63D3-29AD-4358-9C17-45653C0A5D1A}"/>
                    </a:ext>
                  </a:extLst>
                </p:cNvPr>
                <p:cNvSpPr txBox="1"/>
                <p:nvPr/>
              </p:nvSpPr>
              <p:spPr>
                <a:xfrm>
                  <a:off x="6685461" y="3084993"/>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5</a:t>
                  </a:r>
                </a:p>
              </p:txBody>
            </p:sp>
            <p:sp>
              <p:nvSpPr>
                <p:cNvPr id="37" name="TextBox 36">
                  <a:extLst>
                    <a:ext uri="{FF2B5EF4-FFF2-40B4-BE49-F238E27FC236}">
                      <a16:creationId xmlns:a16="http://schemas.microsoft.com/office/drawing/2014/main" id="{E5464CE1-A964-46E8-AE4B-8C8D1B87474F}"/>
                    </a:ext>
                  </a:extLst>
                </p:cNvPr>
                <p:cNvSpPr txBox="1"/>
                <p:nvPr/>
              </p:nvSpPr>
              <p:spPr>
                <a:xfrm>
                  <a:off x="6691582" y="3451794"/>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0</a:t>
                  </a:r>
                </a:p>
              </p:txBody>
            </p:sp>
            <p:sp>
              <p:nvSpPr>
                <p:cNvPr id="38" name="TextBox 37">
                  <a:extLst>
                    <a:ext uri="{FF2B5EF4-FFF2-40B4-BE49-F238E27FC236}">
                      <a16:creationId xmlns:a16="http://schemas.microsoft.com/office/drawing/2014/main" id="{957C0A7E-3576-4522-B29A-DDC125B43DB9}"/>
                    </a:ext>
                  </a:extLst>
                </p:cNvPr>
                <p:cNvSpPr txBox="1"/>
                <p:nvPr/>
              </p:nvSpPr>
              <p:spPr>
                <a:xfrm>
                  <a:off x="7562695" y="2014198"/>
                  <a:ext cx="1467866"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Injury</a:t>
                  </a:r>
                </a:p>
              </p:txBody>
            </p:sp>
            <p:sp>
              <p:nvSpPr>
                <p:cNvPr id="39" name="TextBox 38">
                  <a:extLst>
                    <a:ext uri="{FF2B5EF4-FFF2-40B4-BE49-F238E27FC236}">
                      <a16:creationId xmlns:a16="http://schemas.microsoft.com/office/drawing/2014/main" id="{C7B05E26-3522-4A07-A810-9F808F7F2FE8}"/>
                    </a:ext>
                  </a:extLst>
                </p:cNvPr>
                <p:cNvSpPr txBox="1"/>
                <p:nvPr/>
              </p:nvSpPr>
              <p:spPr>
                <a:xfrm>
                  <a:off x="7707250" y="2425326"/>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4</a:t>
                  </a:r>
                </a:p>
              </p:txBody>
            </p:sp>
            <p:sp>
              <p:nvSpPr>
                <p:cNvPr id="40" name="TextBox 39">
                  <a:extLst>
                    <a:ext uri="{FF2B5EF4-FFF2-40B4-BE49-F238E27FC236}">
                      <a16:creationId xmlns:a16="http://schemas.microsoft.com/office/drawing/2014/main" id="{E8A5704D-14B7-49D1-ADA4-8802260735AD}"/>
                    </a:ext>
                  </a:extLst>
                </p:cNvPr>
                <p:cNvSpPr txBox="1"/>
                <p:nvPr/>
              </p:nvSpPr>
              <p:spPr>
                <a:xfrm>
                  <a:off x="7717129" y="2743964"/>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5</a:t>
                  </a:r>
                </a:p>
              </p:txBody>
            </p:sp>
            <p:sp>
              <p:nvSpPr>
                <p:cNvPr id="41" name="TextBox 40">
                  <a:extLst>
                    <a:ext uri="{FF2B5EF4-FFF2-40B4-BE49-F238E27FC236}">
                      <a16:creationId xmlns:a16="http://schemas.microsoft.com/office/drawing/2014/main" id="{3A3B10F6-714E-4BB1-8907-1A645E5ABD82}"/>
                    </a:ext>
                  </a:extLst>
                </p:cNvPr>
                <p:cNvSpPr txBox="1"/>
                <p:nvPr/>
              </p:nvSpPr>
              <p:spPr>
                <a:xfrm>
                  <a:off x="7717633" y="3073148"/>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2</a:t>
                  </a:r>
                </a:p>
              </p:txBody>
            </p:sp>
            <p:sp>
              <p:nvSpPr>
                <p:cNvPr id="42" name="TextBox 41">
                  <a:extLst>
                    <a:ext uri="{FF2B5EF4-FFF2-40B4-BE49-F238E27FC236}">
                      <a16:creationId xmlns:a16="http://schemas.microsoft.com/office/drawing/2014/main" id="{4E5F3768-71BA-4E2D-99EC-89D7C1B4F30C}"/>
                    </a:ext>
                  </a:extLst>
                </p:cNvPr>
                <p:cNvSpPr txBox="1"/>
                <p:nvPr/>
              </p:nvSpPr>
              <p:spPr>
                <a:xfrm>
                  <a:off x="7723754" y="3439949"/>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3</a:t>
                  </a:r>
                </a:p>
              </p:txBody>
            </p:sp>
            <p:sp>
              <p:nvSpPr>
                <p:cNvPr id="43" name="TextBox 42">
                  <a:extLst>
                    <a:ext uri="{FF2B5EF4-FFF2-40B4-BE49-F238E27FC236}">
                      <a16:creationId xmlns:a16="http://schemas.microsoft.com/office/drawing/2014/main" id="{69A64ECC-0FF2-4933-88DE-99159A48610A}"/>
                    </a:ext>
                  </a:extLst>
                </p:cNvPr>
                <p:cNvSpPr txBox="1"/>
                <p:nvPr/>
              </p:nvSpPr>
              <p:spPr>
                <a:xfrm>
                  <a:off x="8668715" y="2026043"/>
                  <a:ext cx="1467866"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Fatal</a:t>
                  </a:r>
                </a:p>
              </p:txBody>
            </p:sp>
            <p:sp>
              <p:nvSpPr>
                <p:cNvPr id="44" name="TextBox 43">
                  <a:extLst>
                    <a:ext uri="{FF2B5EF4-FFF2-40B4-BE49-F238E27FC236}">
                      <a16:creationId xmlns:a16="http://schemas.microsoft.com/office/drawing/2014/main" id="{3D7F941A-305B-44DE-95E4-5287B4043B0F}"/>
                    </a:ext>
                  </a:extLst>
                </p:cNvPr>
                <p:cNvSpPr txBox="1"/>
                <p:nvPr/>
              </p:nvSpPr>
              <p:spPr>
                <a:xfrm>
                  <a:off x="8823149" y="2428412"/>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0</a:t>
                  </a:r>
                </a:p>
              </p:txBody>
            </p:sp>
            <p:sp>
              <p:nvSpPr>
                <p:cNvPr id="45" name="TextBox 44">
                  <a:extLst>
                    <a:ext uri="{FF2B5EF4-FFF2-40B4-BE49-F238E27FC236}">
                      <a16:creationId xmlns:a16="http://schemas.microsoft.com/office/drawing/2014/main" id="{66179AB5-E7FA-4DAD-9913-CAE8C337E1BB}"/>
                    </a:ext>
                  </a:extLst>
                </p:cNvPr>
                <p:cNvSpPr txBox="1"/>
                <p:nvPr/>
              </p:nvSpPr>
              <p:spPr>
                <a:xfrm>
                  <a:off x="8823149" y="2755809"/>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1</a:t>
                  </a:r>
                </a:p>
              </p:txBody>
            </p:sp>
            <p:sp>
              <p:nvSpPr>
                <p:cNvPr id="46" name="TextBox 45">
                  <a:extLst>
                    <a:ext uri="{FF2B5EF4-FFF2-40B4-BE49-F238E27FC236}">
                      <a16:creationId xmlns:a16="http://schemas.microsoft.com/office/drawing/2014/main" id="{EDF9BE08-B9A2-45A4-848E-1B1A360B6A6F}"/>
                    </a:ext>
                  </a:extLst>
                </p:cNvPr>
                <p:cNvSpPr txBox="1"/>
                <p:nvPr/>
              </p:nvSpPr>
              <p:spPr>
                <a:xfrm>
                  <a:off x="8823653" y="3084993"/>
                  <a:ext cx="1289304" cy="400110"/>
                </a:xfrm>
                <a:prstGeom prst="rect">
                  <a:avLst/>
                </a:prstGeom>
                <a:noFill/>
              </p:spPr>
              <p:txBody>
                <a:bodyPr wrap="square" rtlCol="0">
                  <a:spAutoFit/>
                </a:bodyPr>
                <a:lstStyle/>
                <a:p>
                  <a:pPr algn="ctr"/>
                  <a:r>
                    <a:rPr lang="en-US" sz="2000" dirty="0">
                      <a:solidFill>
                        <a:schemeClr val="bg1">
                          <a:lumMod val="75000"/>
                        </a:schemeClr>
                      </a:solidFill>
                      <a:latin typeface="Calibri (Body)"/>
                    </a:rPr>
                    <a:t>1</a:t>
                  </a:r>
                </a:p>
              </p:txBody>
            </p:sp>
          </p:grpSp>
          <p:sp>
            <p:nvSpPr>
              <p:cNvPr id="103" name="TextBox 102">
                <a:extLst>
                  <a:ext uri="{FF2B5EF4-FFF2-40B4-BE49-F238E27FC236}">
                    <a16:creationId xmlns:a16="http://schemas.microsoft.com/office/drawing/2014/main" id="{A214AA4F-43AF-431B-ABC3-A52542EBF2C6}"/>
                  </a:ext>
                </a:extLst>
              </p:cNvPr>
              <p:cNvSpPr txBox="1"/>
              <p:nvPr/>
            </p:nvSpPr>
            <p:spPr>
              <a:xfrm>
                <a:off x="6656339" y="2233817"/>
                <a:ext cx="1467866" cy="400110"/>
              </a:xfrm>
              <a:prstGeom prst="rect">
                <a:avLst/>
              </a:prstGeom>
              <a:noFill/>
            </p:spPr>
            <p:txBody>
              <a:bodyPr wrap="square" rtlCol="0">
                <a:spAutoFit/>
              </a:bodyPr>
              <a:lstStyle/>
              <a:p>
                <a:pPr algn="ctr"/>
                <a:r>
                  <a:rPr lang="en-US" sz="2000" b="1" dirty="0">
                    <a:solidFill>
                      <a:srgbClr val="7030A0"/>
                    </a:solidFill>
                    <a:latin typeface="Calibri (Body)"/>
                  </a:rPr>
                  <a:t>PDO</a:t>
                </a:r>
              </a:p>
            </p:txBody>
          </p:sp>
          <p:sp>
            <p:nvSpPr>
              <p:cNvPr id="104" name="TextBox 103">
                <a:extLst>
                  <a:ext uri="{FF2B5EF4-FFF2-40B4-BE49-F238E27FC236}">
                    <a16:creationId xmlns:a16="http://schemas.microsoft.com/office/drawing/2014/main" id="{FA0AE55E-C811-4AFC-BC8A-656520B82B65}"/>
                  </a:ext>
                </a:extLst>
              </p:cNvPr>
              <p:cNvSpPr txBox="1"/>
              <p:nvPr/>
            </p:nvSpPr>
            <p:spPr>
              <a:xfrm>
                <a:off x="6810773" y="2636186"/>
                <a:ext cx="1289304" cy="400110"/>
              </a:xfrm>
              <a:prstGeom prst="rect">
                <a:avLst/>
              </a:prstGeom>
              <a:noFill/>
            </p:spPr>
            <p:txBody>
              <a:bodyPr wrap="square" rtlCol="0">
                <a:spAutoFit/>
              </a:bodyPr>
              <a:lstStyle/>
              <a:p>
                <a:pPr algn="ctr"/>
                <a:r>
                  <a:rPr lang="en-US" sz="2000" dirty="0">
                    <a:latin typeface="Calibri (Body)"/>
                  </a:rPr>
                  <a:t>0.6</a:t>
                </a:r>
              </a:p>
            </p:txBody>
          </p:sp>
          <p:sp>
            <p:nvSpPr>
              <p:cNvPr id="105" name="TextBox 104">
                <a:extLst>
                  <a:ext uri="{FF2B5EF4-FFF2-40B4-BE49-F238E27FC236}">
                    <a16:creationId xmlns:a16="http://schemas.microsoft.com/office/drawing/2014/main" id="{89D88063-BD5C-4AAF-9232-27FBC6F368E0}"/>
                  </a:ext>
                </a:extLst>
              </p:cNvPr>
              <p:cNvSpPr txBox="1"/>
              <p:nvPr/>
            </p:nvSpPr>
            <p:spPr>
              <a:xfrm>
                <a:off x="6810773" y="2963583"/>
                <a:ext cx="1289304" cy="400110"/>
              </a:xfrm>
              <a:prstGeom prst="rect">
                <a:avLst/>
              </a:prstGeom>
              <a:noFill/>
            </p:spPr>
            <p:txBody>
              <a:bodyPr wrap="square" rtlCol="0">
                <a:spAutoFit/>
              </a:bodyPr>
              <a:lstStyle/>
              <a:p>
                <a:pPr algn="ctr"/>
                <a:r>
                  <a:rPr lang="en-US" sz="2000" dirty="0">
                    <a:latin typeface="Calibri (Body)"/>
                  </a:rPr>
                  <a:t>0.5</a:t>
                </a:r>
              </a:p>
            </p:txBody>
          </p:sp>
          <p:sp>
            <p:nvSpPr>
              <p:cNvPr id="106" name="TextBox 105">
                <a:extLst>
                  <a:ext uri="{FF2B5EF4-FFF2-40B4-BE49-F238E27FC236}">
                    <a16:creationId xmlns:a16="http://schemas.microsoft.com/office/drawing/2014/main" id="{AD9F8E19-E187-47D8-9DAB-3CBF79B0C1D9}"/>
                  </a:ext>
                </a:extLst>
              </p:cNvPr>
              <p:cNvSpPr txBox="1"/>
              <p:nvPr/>
            </p:nvSpPr>
            <p:spPr>
              <a:xfrm>
                <a:off x="6811277" y="3292767"/>
                <a:ext cx="1289304" cy="400110"/>
              </a:xfrm>
              <a:prstGeom prst="rect">
                <a:avLst/>
              </a:prstGeom>
              <a:noFill/>
            </p:spPr>
            <p:txBody>
              <a:bodyPr wrap="square" rtlCol="0">
                <a:spAutoFit/>
              </a:bodyPr>
              <a:lstStyle/>
              <a:p>
                <a:pPr algn="ctr"/>
                <a:r>
                  <a:rPr lang="en-US" sz="2000" dirty="0">
                    <a:latin typeface="Calibri (Body)"/>
                  </a:rPr>
                  <a:t>0.63</a:t>
                </a:r>
              </a:p>
            </p:txBody>
          </p:sp>
          <p:sp>
            <p:nvSpPr>
              <p:cNvPr id="107" name="TextBox 106">
                <a:extLst>
                  <a:ext uri="{FF2B5EF4-FFF2-40B4-BE49-F238E27FC236}">
                    <a16:creationId xmlns:a16="http://schemas.microsoft.com/office/drawing/2014/main" id="{6A9E5C99-F295-4B19-BECC-B674EE896229}"/>
                  </a:ext>
                </a:extLst>
              </p:cNvPr>
              <p:cNvSpPr txBox="1"/>
              <p:nvPr/>
            </p:nvSpPr>
            <p:spPr>
              <a:xfrm>
                <a:off x="6817398" y="3659568"/>
                <a:ext cx="1289304" cy="400110"/>
              </a:xfrm>
              <a:prstGeom prst="rect">
                <a:avLst/>
              </a:prstGeom>
              <a:noFill/>
            </p:spPr>
            <p:txBody>
              <a:bodyPr wrap="square" rtlCol="0">
                <a:spAutoFit/>
              </a:bodyPr>
              <a:lstStyle/>
              <a:p>
                <a:pPr algn="ctr"/>
                <a:r>
                  <a:rPr lang="en-US" sz="2000" dirty="0">
                    <a:latin typeface="Calibri (Body)"/>
                  </a:rPr>
                  <a:t>0</a:t>
                </a:r>
              </a:p>
            </p:txBody>
          </p:sp>
          <p:sp>
            <p:nvSpPr>
              <p:cNvPr id="108" name="TextBox 107">
                <a:extLst>
                  <a:ext uri="{FF2B5EF4-FFF2-40B4-BE49-F238E27FC236}">
                    <a16:creationId xmlns:a16="http://schemas.microsoft.com/office/drawing/2014/main" id="{13238F2D-A72A-402C-8440-0FC0C335EDCC}"/>
                  </a:ext>
                </a:extLst>
              </p:cNvPr>
              <p:cNvSpPr txBox="1"/>
              <p:nvPr/>
            </p:nvSpPr>
            <p:spPr>
              <a:xfrm>
                <a:off x="7688511" y="2221972"/>
                <a:ext cx="1467866" cy="400110"/>
              </a:xfrm>
              <a:prstGeom prst="rect">
                <a:avLst/>
              </a:prstGeom>
              <a:noFill/>
            </p:spPr>
            <p:txBody>
              <a:bodyPr wrap="square" rtlCol="0">
                <a:spAutoFit/>
              </a:bodyPr>
              <a:lstStyle/>
              <a:p>
                <a:pPr algn="ctr"/>
                <a:r>
                  <a:rPr lang="en-US" sz="2000" b="1" dirty="0">
                    <a:solidFill>
                      <a:srgbClr val="7030A0"/>
                    </a:solidFill>
                    <a:latin typeface="Calibri (Body)"/>
                  </a:rPr>
                  <a:t>Injury</a:t>
                </a:r>
              </a:p>
            </p:txBody>
          </p:sp>
          <p:sp>
            <p:nvSpPr>
              <p:cNvPr id="109" name="TextBox 108">
                <a:extLst>
                  <a:ext uri="{FF2B5EF4-FFF2-40B4-BE49-F238E27FC236}">
                    <a16:creationId xmlns:a16="http://schemas.microsoft.com/office/drawing/2014/main" id="{78680C57-D3A2-47A5-B2F8-F17C8355D3AD}"/>
                  </a:ext>
                </a:extLst>
              </p:cNvPr>
              <p:cNvSpPr txBox="1"/>
              <p:nvPr/>
            </p:nvSpPr>
            <p:spPr>
              <a:xfrm>
                <a:off x="7842945" y="2624341"/>
                <a:ext cx="1289304" cy="400110"/>
              </a:xfrm>
              <a:prstGeom prst="rect">
                <a:avLst/>
              </a:prstGeom>
              <a:noFill/>
            </p:spPr>
            <p:txBody>
              <a:bodyPr wrap="square" rtlCol="0">
                <a:spAutoFit/>
              </a:bodyPr>
              <a:lstStyle/>
              <a:p>
                <a:pPr algn="ctr"/>
                <a:r>
                  <a:rPr lang="en-US" sz="2000" dirty="0">
                    <a:latin typeface="Calibri (Body)"/>
                  </a:rPr>
                  <a:t>0.4</a:t>
                </a:r>
              </a:p>
            </p:txBody>
          </p:sp>
          <p:sp>
            <p:nvSpPr>
              <p:cNvPr id="110" name="TextBox 109">
                <a:extLst>
                  <a:ext uri="{FF2B5EF4-FFF2-40B4-BE49-F238E27FC236}">
                    <a16:creationId xmlns:a16="http://schemas.microsoft.com/office/drawing/2014/main" id="{5DB2C88F-F8E5-47C5-8907-01AAECDD14A6}"/>
                  </a:ext>
                </a:extLst>
              </p:cNvPr>
              <p:cNvSpPr txBox="1"/>
              <p:nvPr/>
            </p:nvSpPr>
            <p:spPr>
              <a:xfrm>
                <a:off x="7842945" y="2951738"/>
                <a:ext cx="1289304" cy="400110"/>
              </a:xfrm>
              <a:prstGeom prst="rect">
                <a:avLst/>
              </a:prstGeom>
              <a:noFill/>
            </p:spPr>
            <p:txBody>
              <a:bodyPr wrap="square" rtlCol="0">
                <a:spAutoFit/>
              </a:bodyPr>
              <a:lstStyle/>
              <a:p>
                <a:pPr algn="ctr"/>
                <a:r>
                  <a:rPr lang="en-US" sz="2000" dirty="0">
                    <a:latin typeface="Calibri (Body)"/>
                  </a:rPr>
                  <a:t>0.42</a:t>
                </a:r>
              </a:p>
            </p:txBody>
          </p:sp>
          <p:sp>
            <p:nvSpPr>
              <p:cNvPr id="111" name="TextBox 110">
                <a:extLst>
                  <a:ext uri="{FF2B5EF4-FFF2-40B4-BE49-F238E27FC236}">
                    <a16:creationId xmlns:a16="http://schemas.microsoft.com/office/drawing/2014/main" id="{845D0725-0314-45CC-BE65-E60D9A3218C7}"/>
                  </a:ext>
                </a:extLst>
              </p:cNvPr>
              <p:cNvSpPr txBox="1"/>
              <p:nvPr/>
            </p:nvSpPr>
            <p:spPr>
              <a:xfrm>
                <a:off x="7843449" y="3280922"/>
                <a:ext cx="1289304" cy="400110"/>
              </a:xfrm>
              <a:prstGeom prst="rect">
                <a:avLst/>
              </a:prstGeom>
              <a:noFill/>
            </p:spPr>
            <p:txBody>
              <a:bodyPr wrap="square" rtlCol="0">
                <a:spAutoFit/>
              </a:bodyPr>
              <a:lstStyle/>
              <a:p>
                <a:pPr algn="ctr"/>
                <a:r>
                  <a:rPr lang="en-US" sz="2000" dirty="0">
                    <a:latin typeface="Calibri (Body)"/>
                  </a:rPr>
                  <a:t>0.25</a:t>
                </a:r>
              </a:p>
            </p:txBody>
          </p:sp>
          <p:sp>
            <p:nvSpPr>
              <p:cNvPr id="112" name="TextBox 111">
                <a:extLst>
                  <a:ext uri="{FF2B5EF4-FFF2-40B4-BE49-F238E27FC236}">
                    <a16:creationId xmlns:a16="http://schemas.microsoft.com/office/drawing/2014/main" id="{D38DF521-4B23-43B2-98F5-693E248381A8}"/>
                  </a:ext>
                </a:extLst>
              </p:cNvPr>
              <p:cNvSpPr txBox="1"/>
              <p:nvPr/>
            </p:nvSpPr>
            <p:spPr>
              <a:xfrm>
                <a:off x="8794531" y="2233817"/>
                <a:ext cx="1467866" cy="400110"/>
              </a:xfrm>
              <a:prstGeom prst="rect">
                <a:avLst/>
              </a:prstGeom>
              <a:noFill/>
            </p:spPr>
            <p:txBody>
              <a:bodyPr wrap="square" rtlCol="0">
                <a:spAutoFit/>
              </a:bodyPr>
              <a:lstStyle/>
              <a:p>
                <a:pPr algn="ctr"/>
                <a:r>
                  <a:rPr lang="en-US" sz="2000" b="1" dirty="0">
                    <a:solidFill>
                      <a:srgbClr val="7030A0"/>
                    </a:solidFill>
                    <a:latin typeface="Calibri (Body)"/>
                  </a:rPr>
                  <a:t>Fatal</a:t>
                </a:r>
              </a:p>
            </p:txBody>
          </p:sp>
          <p:sp>
            <p:nvSpPr>
              <p:cNvPr id="113" name="TextBox 112">
                <a:extLst>
                  <a:ext uri="{FF2B5EF4-FFF2-40B4-BE49-F238E27FC236}">
                    <a16:creationId xmlns:a16="http://schemas.microsoft.com/office/drawing/2014/main" id="{A4493E28-9871-4C8F-8594-9C0155142646}"/>
                  </a:ext>
                </a:extLst>
              </p:cNvPr>
              <p:cNvSpPr txBox="1"/>
              <p:nvPr/>
            </p:nvSpPr>
            <p:spPr>
              <a:xfrm>
                <a:off x="8948965" y="2636186"/>
                <a:ext cx="1289304" cy="400110"/>
              </a:xfrm>
              <a:prstGeom prst="rect">
                <a:avLst/>
              </a:prstGeom>
              <a:noFill/>
            </p:spPr>
            <p:txBody>
              <a:bodyPr wrap="square" rtlCol="0">
                <a:spAutoFit/>
              </a:bodyPr>
              <a:lstStyle/>
              <a:p>
                <a:pPr algn="ctr"/>
                <a:r>
                  <a:rPr lang="en-US" sz="2000" dirty="0">
                    <a:latin typeface="Calibri (Body)"/>
                  </a:rPr>
                  <a:t>0</a:t>
                </a:r>
              </a:p>
            </p:txBody>
          </p:sp>
          <p:sp>
            <p:nvSpPr>
              <p:cNvPr id="114" name="TextBox 113">
                <a:extLst>
                  <a:ext uri="{FF2B5EF4-FFF2-40B4-BE49-F238E27FC236}">
                    <a16:creationId xmlns:a16="http://schemas.microsoft.com/office/drawing/2014/main" id="{75FEFE9F-8D05-4ACB-8CE3-15D991047547}"/>
                  </a:ext>
                </a:extLst>
              </p:cNvPr>
              <p:cNvSpPr txBox="1"/>
              <p:nvPr/>
            </p:nvSpPr>
            <p:spPr>
              <a:xfrm>
                <a:off x="8948965" y="2963583"/>
                <a:ext cx="1289304" cy="400110"/>
              </a:xfrm>
              <a:prstGeom prst="rect">
                <a:avLst/>
              </a:prstGeom>
              <a:noFill/>
            </p:spPr>
            <p:txBody>
              <a:bodyPr wrap="square" rtlCol="0">
                <a:spAutoFit/>
              </a:bodyPr>
              <a:lstStyle/>
              <a:p>
                <a:pPr algn="ctr"/>
                <a:r>
                  <a:rPr lang="en-US" sz="2000" dirty="0">
                    <a:latin typeface="Calibri (Body)"/>
                  </a:rPr>
                  <a:t>0.08</a:t>
                </a:r>
              </a:p>
            </p:txBody>
          </p:sp>
          <p:sp>
            <p:nvSpPr>
              <p:cNvPr id="115" name="TextBox 114">
                <a:extLst>
                  <a:ext uri="{FF2B5EF4-FFF2-40B4-BE49-F238E27FC236}">
                    <a16:creationId xmlns:a16="http://schemas.microsoft.com/office/drawing/2014/main" id="{B19BA065-59D6-40EB-942B-E0C5B647E525}"/>
                  </a:ext>
                </a:extLst>
              </p:cNvPr>
              <p:cNvSpPr txBox="1"/>
              <p:nvPr/>
            </p:nvSpPr>
            <p:spPr>
              <a:xfrm>
                <a:off x="8949469" y="3292767"/>
                <a:ext cx="1289304" cy="400110"/>
              </a:xfrm>
              <a:prstGeom prst="rect">
                <a:avLst/>
              </a:prstGeom>
              <a:noFill/>
            </p:spPr>
            <p:txBody>
              <a:bodyPr wrap="square" rtlCol="0">
                <a:spAutoFit/>
              </a:bodyPr>
              <a:lstStyle/>
              <a:p>
                <a:pPr algn="ctr"/>
                <a:r>
                  <a:rPr lang="en-US" sz="2000" dirty="0">
                    <a:latin typeface="Calibri (Body)"/>
                  </a:rPr>
                  <a:t>0.12</a:t>
                </a:r>
              </a:p>
            </p:txBody>
          </p:sp>
          <p:sp>
            <p:nvSpPr>
              <p:cNvPr id="116" name="TextBox 115">
                <a:extLst>
                  <a:ext uri="{FF2B5EF4-FFF2-40B4-BE49-F238E27FC236}">
                    <a16:creationId xmlns:a16="http://schemas.microsoft.com/office/drawing/2014/main" id="{E70FC0CE-1FC8-45F2-9ED3-7EB798D97B80}"/>
                  </a:ext>
                </a:extLst>
              </p:cNvPr>
              <p:cNvSpPr txBox="1"/>
              <p:nvPr/>
            </p:nvSpPr>
            <p:spPr>
              <a:xfrm>
                <a:off x="8955590" y="3659568"/>
                <a:ext cx="1289304" cy="400110"/>
              </a:xfrm>
              <a:prstGeom prst="rect">
                <a:avLst/>
              </a:prstGeom>
              <a:noFill/>
            </p:spPr>
            <p:txBody>
              <a:bodyPr wrap="square" rtlCol="0">
                <a:spAutoFit/>
              </a:bodyPr>
              <a:lstStyle/>
              <a:p>
                <a:pPr algn="ctr"/>
                <a:r>
                  <a:rPr lang="en-US" sz="2000" b="1" dirty="0">
                    <a:latin typeface="Calibri (Body)"/>
                  </a:rPr>
                  <a:t>0.25</a:t>
                </a:r>
              </a:p>
            </p:txBody>
          </p:sp>
          <p:sp>
            <p:nvSpPr>
              <p:cNvPr id="117" name="TextBox 116">
                <a:extLst>
                  <a:ext uri="{FF2B5EF4-FFF2-40B4-BE49-F238E27FC236}">
                    <a16:creationId xmlns:a16="http://schemas.microsoft.com/office/drawing/2014/main" id="{C07BD02A-E1FF-487C-90CC-590AF9017767}"/>
                  </a:ext>
                </a:extLst>
              </p:cNvPr>
              <p:cNvSpPr txBox="1"/>
              <p:nvPr/>
            </p:nvSpPr>
            <p:spPr>
              <a:xfrm>
                <a:off x="7837328" y="3655933"/>
                <a:ext cx="1289304" cy="400110"/>
              </a:xfrm>
              <a:prstGeom prst="rect">
                <a:avLst/>
              </a:prstGeom>
              <a:noFill/>
            </p:spPr>
            <p:txBody>
              <a:bodyPr wrap="square" rtlCol="0">
                <a:spAutoFit/>
              </a:bodyPr>
              <a:lstStyle/>
              <a:p>
                <a:pPr algn="ctr"/>
                <a:r>
                  <a:rPr lang="en-US" sz="2000" dirty="0">
                    <a:latin typeface="Calibri (Body)"/>
                  </a:rPr>
                  <a:t>0.75</a:t>
                </a:r>
              </a:p>
            </p:txBody>
          </p:sp>
        </p:grpSp>
        <p:sp>
          <p:nvSpPr>
            <p:cNvPr id="63" name="TextBox 62">
              <a:extLst>
                <a:ext uri="{FF2B5EF4-FFF2-40B4-BE49-F238E27FC236}">
                  <a16:creationId xmlns:a16="http://schemas.microsoft.com/office/drawing/2014/main" id="{2ADD286A-AEFC-44C3-AE18-1AE31E4292EB}"/>
                </a:ext>
              </a:extLst>
            </p:cNvPr>
            <p:cNvSpPr txBox="1"/>
            <p:nvPr/>
          </p:nvSpPr>
          <p:spPr>
            <a:xfrm>
              <a:off x="2514269" y="4297562"/>
              <a:ext cx="1579328" cy="369332"/>
            </a:xfrm>
            <a:prstGeom prst="rect">
              <a:avLst/>
            </a:prstGeom>
            <a:noFill/>
          </p:spPr>
          <p:txBody>
            <a:bodyPr wrap="square" rtlCol="0">
              <a:spAutoFit/>
            </a:bodyPr>
            <a:lstStyle/>
            <a:p>
              <a:pPr algn="ctr"/>
              <a:r>
                <a:rPr lang="en-US" b="1" i="1" dirty="0">
                  <a:solidFill>
                    <a:srgbClr val="002060"/>
                  </a:solidFill>
                </a:rPr>
                <a:t>NB Model</a:t>
              </a:r>
            </a:p>
          </p:txBody>
        </p:sp>
        <p:sp>
          <p:nvSpPr>
            <p:cNvPr id="64" name="TextBox 63">
              <a:extLst>
                <a:ext uri="{FF2B5EF4-FFF2-40B4-BE49-F238E27FC236}">
                  <a16:creationId xmlns:a16="http://schemas.microsoft.com/office/drawing/2014/main" id="{26E24E7C-5C47-4E63-A89A-527AB7C0EF3B}"/>
                </a:ext>
              </a:extLst>
            </p:cNvPr>
            <p:cNvSpPr txBox="1"/>
            <p:nvPr/>
          </p:nvSpPr>
          <p:spPr>
            <a:xfrm>
              <a:off x="2340204" y="4726598"/>
              <a:ext cx="1962331" cy="646331"/>
            </a:xfrm>
            <a:prstGeom prst="rect">
              <a:avLst/>
            </a:prstGeom>
            <a:noFill/>
          </p:spPr>
          <p:txBody>
            <a:bodyPr wrap="square" rtlCol="0">
              <a:spAutoFit/>
            </a:bodyPr>
            <a:lstStyle/>
            <a:p>
              <a:pPr algn="ctr"/>
              <a:r>
                <a:rPr lang="en-US" b="1" dirty="0">
                  <a:solidFill>
                    <a:schemeClr val="accent5"/>
                  </a:solidFill>
                </a:rPr>
                <a:t>Predicted</a:t>
              </a:r>
            </a:p>
            <a:p>
              <a:pPr algn="ctr"/>
              <a:r>
                <a:rPr lang="en-US" b="1" dirty="0">
                  <a:solidFill>
                    <a:srgbClr val="920000"/>
                  </a:solidFill>
                </a:rPr>
                <a:t>Total Crash Counts</a:t>
              </a:r>
            </a:p>
          </p:txBody>
        </p:sp>
        <p:sp>
          <p:nvSpPr>
            <p:cNvPr id="66" name="Left Bracket 65">
              <a:extLst>
                <a:ext uri="{FF2B5EF4-FFF2-40B4-BE49-F238E27FC236}">
                  <a16:creationId xmlns:a16="http://schemas.microsoft.com/office/drawing/2014/main" id="{6476CE0D-5B19-4BA5-9F42-0F855BBC4074}"/>
                </a:ext>
              </a:extLst>
            </p:cNvPr>
            <p:cNvSpPr/>
            <p:nvPr/>
          </p:nvSpPr>
          <p:spPr>
            <a:xfrm rot="16200000">
              <a:off x="3039983" y="3818700"/>
              <a:ext cx="527901" cy="1335211"/>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a:extLst>
                <a:ext uri="{FF2B5EF4-FFF2-40B4-BE49-F238E27FC236}">
                  <a16:creationId xmlns:a16="http://schemas.microsoft.com/office/drawing/2014/main" id="{BAA60E72-C357-474C-8210-9AE1BAE47CE0}"/>
                </a:ext>
              </a:extLst>
            </p:cNvPr>
            <p:cNvSpPr txBox="1"/>
            <p:nvPr/>
          </p:nvSpPr>
          <p:spPr>
            <a:xfrm>
              <a:off x="7544031" y="4706673"/>
              <a:ext cx="2307765" cy="646331"/>
            </a:xfrm>
            <a:prstGeom prst="rect">
              <a:avLst/>
            </a:prstGeom>
            <a:noFill/>
          </p:spPr>
          <p:txBody>
            <a:bodyPr wrap="square" rtlCol="0">
              <a:spAutoFit/>
            </a:bodyPr>
            <a:lstStyle/>
            <a:p>
              <a:pPr algn="ctr"/>
              <a:r>
                <a:rPr lang="en-US" b="1" dirty="0">
                  <a:solidFill>
                    <a:schemeClr val="accent5"/>
                  </a:solidFill>
                </a:rPr>
                <a:t>Predicted</a:t>
              </a:r>
            </a:p>
            <a:p>
              <a:pPr algn="ctr"/>
              <a:r>
                <a:rPr lang="en-US" b="1" dirty="0">
                  <a:solidFill>
                    <a:srgbClr val="920000"/>
                  </a:solidFill>
                </a:rPr>
                <a:t>Severity Proportions</a:t>
              </a:r>
            </a:p>
          </p:txBody>
        </p:sp>
        <p:sp>
          <p:nvSpPr>
            <p:cNvPr id="70" name="TextBox 69">
              <a:extLst>
                <a:ext uri="{FF2B5EF4-FFF2-40B4-BE49-F238E27FC236}">
                  <a16:creationId xmlns:a16="http://schemas.microsoft.com/office/drawing/2014/main" id="{317C6416-0E92-4D74-AF53-DF5B56E43A9C}"/>
                </a:ext>
              </a:extLst>
            </p:cNvPr>
            <p:cNvSpPr txBox="1"/>
            <p:nvPr/>
          </p:nvSpPr>
          <p:spPr>
            <a:xfrm>
              <a:off x="4813995" y="4636344"/>
              <a:ext cx="2139308" cy="461665"/>
            </a:xfrm>
            <a:prstGeom prst="rect">
              <a:avLst/>
            </a:prstGeom>
            <a:noFill/>
          </p:spPr>
          <p:txBody>
            <a:bodyPr wrap="square" rtlCol="0">
              <a:spAutoFit/>
            </a:bodyPr>
            <a:lstStyle/>
            <a:p>
              <a:pPr algn="ctr"/>
              <a:r>
                <a:rPr lang="en-US" sz="2400" b="1" dirty="0">
                  <a:solidFill>
                    <a:schemeClr val="tx1">
                      <a:lumMod val="95000"/>
                      <a:lumOff val="5000"/>
                    </a:schemeClr>
                  </a:solidFill>
                </a:rPr>
                <a:t>X</a:t>
              </a:r>
              <a:endParaRPr lang="en-US" sz="1400" b="1" dirty="0">
                <a:solidFill>
                  <a:schemeClr val="tx1">
                    <a:lumMod val="95000"/>
                    <a:lumOff val="5000"/>
                  </a:schemeClr>
                </a:solidFill>
              </a:endParaRPr>
            </a:p>
          </p:txBody>
        </p:sp>
        <p:sp>
          <p:nvSpPr>
            <p:cNvPr id="72" name="TextBox 71">
              <a:extLst>
                <a:ext uri="{FF2B5EF4-FFF2-40B4-BE49-F238E27FC236}">
                  <a16:creationId xmlns:a16="http://schemas.microsoft.com/office/drawing/2014/main" id="{790E0849-A16A-4092-A041-07DA81E014B2}"/>
                </a:ext>
              </a:extLst>
            </p:cNvPr>
            <p:cNvSpPr txBox="1"/>
            <p:nvPr/>
          </p:nvSpPr>
          <p:spPr>
            <a:xfrm>
              <a:off x="4938849" y="5098009"/>
              <a:ext cx="1962331" cy="646331"/>
            </a:xfrm>
            <a:prstGeom prst="rect">
              <a:avLst/>
            </a:prstGeom>
            <a:noFill/>
          </p:spPr>
          <p:txBody>
            <a:bodyPr wrap="square" rtlCol="0">
              <a:spAutoFit/>
            </a:bodyPr>
            <a:lstStyle/>
            <a:p>
              <a:pPr algn="ctr"/>
              <a:r>
                <a:rPr lang="en-US" b="1" dirty="0">
                  <a:solidFill>
                    <a:schemeClr val="accent5"/>
                  </a:solidFill>
                </a:rPr>
                <a:t>Predicted</a:t>
              </a:r>
            </a:p>
            <a:p>
              <a:pPr algn="ctr"/>
              <a:r>
                <a:rPr lang="en-US" b="1" dirty="0">
                  <a:solidFill>
                    <a:srgbClr val="920000"/>
                  </a:solidFill>
                </a:rPr>
                <a:t>Severity Counts</a:t>
              </a:r>
            </a:p>
          </p:txBody>
        </p:sp>
      </p:grpSp>
      <p:sp>
        <p:nvSpPr>
          <p:cNvPr id="65" name="TextBox 64">
            <a:extLst>
              <a:ext uri="{FF2B5EF4-FFF2-40B4-BE49-F238E27FC236}">
                <a16:creationId xmlns:a16="http://schemas.microsoft.com/office/drawing/2014/main" id="{8FD97F13-8473-4583-9835-8F7905EE4951}"/>
              </a:ext>
            </a:extLst>
          </p:cNvPr>
          <p:cNvSpPr txBox="1"/>
          <p:nvPr/>
        </p:nvSpPr>
        <p:spPr>
          <a:xfrm>
            <a:off x="635629" y="1792595"/>
            <a:ext cx="4093597" cy="523220"/>
          </a:xfrm>
          <a:prstGeom prst="rect">
            <a:avLst/>
          </a:prstGeom>
          <a:noFill/>
        </p:spPr>
        <p:txBody>
          <a:bodyPr wrap="square" rtlCol="0">
            <a:spAutoFit/>
          </a:bodyPr>
          <a:lstStyle/>
          <a:p>
            <a:pPr algn="ctr"/>
            <a:r>
              <a:rPr lang="en-US" sz="2800" b="1" i="1" dirty="0">
                <a:solidFill>
                  <a:schemeClr val="accent6"/>
                </a:solidFill>
                <a:latin typeface="Calibri (Body)"/>
              </a:rPr>
              <a:t>Model Prediction</a:t>
            </a:r>
          </a:p>
        </p:txBody>
      </p:sp>
      <p:sp>
        <p:nvSpPr>
          <p:cNvPr id="71" name="Title 1">
            <a:extLst>
              <a:ext uri="{FF2B5EF4-FFF2-40B4-BE49-F238E27FC236}">
                <a16:creationId xmlns:a16="http://schemas.microsoft.com/office/drawing/2014/main" id="{882D0D2F-98F4-4047-BC8F-88C756693C05}"/>
              </a:ext>
            </a:extLst>
          </p:cNvPr>
          <p:cNvSpPr txBox="1">
            <a:spLocks/>
          </p:cNvSpPr>
          <p:nvPr/>
        </p:nvSpPr>
        <p:spPr>
          <a:xfrm>
            <a:off x="1197735" y="736140"/>
            <a:ext cx="9775064" cy="83113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t>Method 1 Negative Binomial - Ordered </a:t>
            </a:r>
            <a:r>
              <a:rPr lang="en-US" sz="2400" dirty="0" err="1"/>
              <a:t>Probit</a:t>
            </a:r>
            <a:r>
              <a:rPr lang="en-US" sz="2400" dirty="0"/>
              <a:t> Fractional Split Modeling Framework</a:t>
            </a:r>
          </a:p>
        </p:txBody>
      </p:sp>
    </p:spTree>
    <p:extLst>
      <p:ext uri="{BB962C8B-B14F-4D97-AF65-F5344CB8AC3E}">
        <p14:creationId xmlns:p14="http://schemas.microsoft.com/office/powerpoint/2010/main" val="152754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7</a:t>
            </a:fld>
            <a:endParaRPr lang="en-US" sz="1400" dirty="0"/>
          </a:p>
        </p:txBody>
      </p:sp>
      <mc:AlternateContent xmlns:mc="http://schemas.openxmlformats.org/markup-compatibility/2006" xmlns:a14="http://schemas.microsoft.com/office/drawing/2010/main">
        <mc:Choice Requires="a14">
          <p:sp>
            <p:nvSpPr>
              <p:cNvPr id="2" name="Rectangle 1"/>
              <p:cNvSpPr/>
              <p:nvPr/>
            </p:nvSpPr>
            <p:spPr>
              <a:xfrm>
                <a:off x="491489" y="2062551"/>
                <a:ext cx="11369953" cy="2250103"/>
              </a:xfrm>
              <a:prstGeom prst="rect">
                <a:avLst/>
              </a:prstGeom>
            </p:spPr>
            <p:txBody>
              <a:bodyPr wrap="square">
                <a:spAutoFit/>
              </a:bodyPr>
              <a:lstStyle/>
              <a:p>
                <a:r>
                  <a:rPr lang="en-US" sz="3200" b="1" i="1" dirty="0">
                    <a:solidFill>
                      <a:schemeClr val="accent6"/>
                    </a:solidFill>
                    <a:latin typeface="Calibri (Body)"/>
                  </a:rPr>
                  <a:t>Univariate count models to be estimated</a:t>
                </a:r>
              </a:p>
              <a:p>
                <a:r>
                  <a:rPr lang="en-US" sz="2400" dirty="0">
                    <a:latin typeface="Calibri (Body)"/>
                  </a:rPr>
                  <a:t>                  (Negative Binomial)</a:t>
                </a:r>
              </a:p>
              <a:p>
                <a:pPr algn="just"/>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𝑖</m:t>
                        </m:r>
                      </m:sub>
                    </m:sSub>
                    <m:r>
                      <a:rPr lang="en-US" sz="2400" i="1">
                        <a:latin typeface="Cambria Math" panose="02040503050406030204" pitchFamily="18" charset="0"/>
                      </a:rPr>
                      <m:t>=</m:t>
                    </m:r>
                    <m:r>
                      <a:rPr lang="en-US" sz="2400" i="1">
                        <a:latin typeface="Cambria Math" panose="02040503050406030204" pitchFamily="18" charset="0"/>
                      </a:rPr>
                      <m:t>𝑌𝑒𝑎𝑟𝑠</m:t>
                    </m:r>
                    <m:r>
                      <a:rPr lang="en-US" sz="2400" i="1">
                        <a:latin typeface="Cambria Math" panose="02040503050406030204" pitchFamily="18" charset="0"/>
                      </a:rPr>
                      <m:t>∗</m:t>
                    </m:r>
                    <m:r>
                      <a:rPr lang="en-US" sz="2400" i="1">
                        <a:latin typeface="Cambria Math" panose="02040503050406030204" pitchFamily="18" charset="0"/>
                      </a:rPr>
                      <m:t>𝐿𝑒𝑛𝑔𝑡h</m:t>
                    </m:r>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𝐴𝐴𝐷𝑇</m:t>
                        </m:r>
                      </m:e>
                      <m:sub>
                        <m:r>
                          <a:rPr lang="en-US" sz="2400" i="1">
                            <a:latin typeface="Cambria Math" panose="02040503050406030204" pitchFamily="18" charset="0"/>
                          </a:rPr>
                          <m:t>𝑖</m:t>
                        </m:r>
                      </m:sub>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sup>
                    </m:sSubSup>
                    <m:r>
                      <a:rPr lang="en-US" sz="2400" i="1">
                        <a:latin typeface="Cambria Math" panose="02040503050406030204" pitchFamily="18" charset="0"/>
                      </a:rPr>
                      <m:t>∗</m:t>
                    </m:r>
                  </m:oMath>
                </a14:m>
                <a:endParaRPr lang="en-US" sz="2400" i="1" dirty="0">
                  <a:latin typeface="Cambria Math" panose="02040503050406030204" pitchFamily="18" charset="0"/>
                </a:endParaRPr>
              </a:p>
              <a:p>
                <a:pPr algn="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𝑠𝑖𝑡𝑒</m:t>
                            </m:r>
                            <m:r>
                              <a:rPr lang="en-US" sz="2400" i="1">
                                <a:latin typeface="Cambria Math" panose="02040503050406030204" pitchFamily="18" charset="0"/>
                              </a:rPr>
                              <m:t>_</m:t>
                            </m:r>
                            <m:r>
                              <a:rPr lang="en-US" sz="2400" i="1">
                                <a:latin typeface="Cambria Math" panose="02040503050406030204" pitchFamily="18" charset="0"/>
                              </a:rPr>
                              <m:t>𝑓𝑒𝑎𝑡𝑢𝑟𝑒𝑠</m:t>
                            </m:r>
                            <m:r>
                              <a:rPr lang="en-US" sz="2400" i="1">
                                <a:latin typeface="Cambria Math" panose="02040503050406030204" pitchFamily="18" charset="0"/>
                              </a:rPr>
                              <m:t>,</m:t>
                            </m:r>
                            <m:r>
                              <a:rPr lang="en-US" sz="2400" i="1">
                                <a:latin typeface="Cambria Math" panose="02040503050406030204" pitchFamily="18" charset="0"/>
                              </a:rPr>
                              <m:t>𝑖</m:t>
                            </m:r>
                          </m:sub>
                        </m:sSub>
                        <m:r>
                          <a:rPr lang="en-US" sz="2400" b="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𝜷</m:t>
                            </m:r>
                          </m:e>
                          <m:sub>
                            <m:r>
                              <a:rPr lang="en-US" sz="2400" b="1" i="1">
                                <a:latin typeface="Cambria Math" panose="02040503050406030204" pitchFamily="18" charset="0"/>
                              </a:rPr>
                              <m:t>𝟑</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𝒐𝒍𝒅𝒆𝒓</m:t>
                            </m:r>
                            <m:r>
                              <a:rPr lang="en-US" sz="2400" b="1" i="1">
                                <a:latin typeface="Cambria Math" panose="02040503050406030204" pitchFamily="18" charset="0"/>
                              </a:rPr>
                              <m:t>,</m:t>
                            </m:r>
                            <m:r>
                              <a:rPr lang="en-US" sz="2400" b="1" i="1">
                                <a:latin typeface="Cambria Math" panose="02040503050406030204" pitchFamily="18" charset="0"/>
                              </a:rPr>
                              <m:t>𝒊</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𝜷</m:t>
                            </m:r>
                          </m:e>
                          <m:sub>
                            <m:r>
                              <a:rPr lang="en-US" sz="2400" b="1" i="1">
                                <a:latin typeface="Cambria Math" panose="02040503050406030204" pitchFamily="18" charset="0"/>
                              </a:rPr>
                              <m:t>𝟒</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𝒎𝒂𝒍𝒆</m:t>
                            </m:r>
                            <m:r>
                              <a:rPr lang="en-US" sz="2400" b="1" i="1">
                                <a:latin typeface="Cambria Math" panose="02040503050406030204" pitchFamily="18" charset="0"/>
                              </a:rPr>
                              <m:t>,</m:t>
                            </m:r>
                            <m:r>
                              <a:rPr lang="en-US" sz="2400" b="1" i="1">
                                <a:latin typeface="Cambria Math" panose="02040503050406030204" pitchFamily="18" charset="0"/>
                              </a:rPr>
                              <m:t>𝒊</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𝜷</m:t>
                            </m:r>
                          </m:e>
                          <m:sub>
                            <m:r>
                              <a:rPr lang="en-US" sz="2400" b="1" i="1">
                                <a:latin typeface="Cambria Math" panose="02040503050406030204" pitchFamily="18" charset="0"/>
                              </a:rPr>
                              <m:t>𝟓</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𝑷</m:t>
                            </m:r>
                          </m:e>
                          <m:sub>
                            <m:r>
                              <a:rPr lang="en-US" sz="2400" b="1" i="1">
                                <a:latin typeface="Cambria Math" panose="02040503050406030204" pitchFamily="18" charset="0"/>
                              </a:rPr>
                              <m:t>𝒕𝒓𝒖𝒄𝒌</m:t>
                            </m:r>
                            <m:r>
                              <a:rPr lang="en-US" sz="2400" b="1" i="1">
                                <a:latin typeface="Cambria Math" panose="02040503050406030204" pitchFamily="18" charset="0"/>
                              </a:rPr>
                              <m:t>,</m:t>
                            </m:r>
                            <m:r>
                              <a:rPr lang="en-US" sz="2400" b="1" i="1">
                                <a:latin typeface="Cambria Math" panose="02040503050406030204" pitchFamily="18" charset="0"/>
                              </a:rPr>
                              <m:t>𝒊</m:t>
                            </m:r>
                          </m:sub>
                        </m:sSub>
                        <m:r>
                          <a:rPr lang="en-US" sz="2400" b="1"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𝜷</m:t>
                            </m:r>
                          </m:e>
                          <m:sub>
                            <m:r>
                              <a:rPr lang="en-US" sz="2400" b="1" i="1">
                                <a:latin typeface="Cambria Math" panose="02040503050406030204" pitchFamily="18" charset="0"/>
                              </a:rPr>
                              <m:t>𝒌</m:t>
                            </m:r>
                          </m:sub>
                        </m:sSub>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1" i="1">
                                <a:latin typeface="Cambria Math" panose="02040503050406030204" pitchFamily="18" charset="0"/>
                              </a:rPr>
                              <m:t>𝒌</m:t>
                            </m:r>
                            <m:r>
                              <a:rPr lang="en-US" sz="2400" b="1" i="1">
                                <a:latin typeface="Cambria Math" panose="02040503050406030204" pitchFamily="18" charset="0"/>
                              </a:rPr>
                              <m:t>,</m:t>
                            </m:r>
                            <m:r>
                              <a:rPr lang="en-US" sz="2400" b="1" i="1">
                                <a:latin typeface="Cambria Math" panose="02040503050406030204" pitchFamily="18" charset="0"/>
                              </a:rPr>
                              <m:t>𝒊</m:t>
                            </m:r>
                          </m:sub>
                        </m:sSub>
                      </m:sup>
                    </m:sSup>
                  </m:oMath>
                </a14:m>
                <a:r>
                  <a:rPr lang="en-US" sz="2400" i="1" dirty="0">
                    <a:latin typeface="Cambria Math" panose="02040503050406030204" pitchFamily="18" charset="0"/>
                  </a:rPr>
                  <a:t> </a:t>
                </a:r>
              </a:p>
              <a:p>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491489" y="2062551"/>
                <a:ext cx="11369953" cy="2250103"/>
              </a:xfrm>
              <a:prstGeom prst="rect">
                <a:avLst/>
              </a:prstGeom>
              <a:blipFill>
                <a:blip r:embed="rId5"/>
                <a:stretch>
                  <a:fillRect l="-1394" t="-3523"/>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882D0D2F-98F4-4047-BC8F-88C756693C05}"/>
              </a:ext>
            </a:extLst>
          </p:cNvPr>
          <p:cNvSpPr txBox="1">
            <a:spLocks/>
          </p:cNvSpPr>
          <p:nvPr/>
        </p:nvSpPr>
        <p:spPr>
          <a:xfrm>
            <a:off x="1197735" y="736140"/>
            <a:ext cx="9775064" cy="83113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t>Method 2 Univariate Count Modeling Framework</a:t>
            </a:r>
          </a:p>
        </p:txBody>
      </p:sp>
      <p:sp>
        <p:nvSpPr>
          <p:cNvPr id="12" name="Left Bracket 11">
            <a:extLst>
              <a:ext uri="{FF2B5EF4-FFF2-40B4-BE49-F238E27FC236}">
                <a16:creationId xmlns:a16="http://schemas.microsoft.com/office/drawing/2014/main" id="{38B26A8A-013C-4F33-AF2C-9050EF06A97E}"/>
              </a:ext>
            </a:extLst>
          </p:cNvPr>
          <p:cNvSpPr/>
          <p:nvPr/>
        </p:nvSpPr>
        <p:spPr>
          <a:xfrm rot="16200000">
            <a:off x="8621144" y="2008873"/>
            <a:ext cx="323190" cy="3894808"/>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6583028" y="4203916"/>
                <a:ext cx="5027947" cy="1569660"/>
              </a:xfrm>
              <a:prstGeom prst="rect">
                <a:avLst/>
              </a:prstGeom>
            </p:spPr>
            <p:txBody>
              <a:bodyPr wrap="square">
                <a:spAutoFit/>
              </a:bodyPr>
              <a:lstStyle/>
              <a:p>
                <a:r>
                  <a:rPr lang="en-US" sz="2400" dirty="0"/>
                  <a:t>Proportions of certain drivers and vehicles at this site </a:t>
                </a:r>
                <a14:m>
                  <m:oMath xmlns:m="http://schemas.openxmlformats.org/officeDocument/2006/math">
                    <m:r>
                      <a:rPr lang="en-US" sz="2400" i="1">
                        <a:latin typeface="Cambria Math" panose="02040503050406030204" pitchFamily="18" charset="0"/>
                      </a:rPr>
                      <m:t>𝑖</m:t>
                    </m:r>
                  </m:oMath>
                </a14:m>
                <a:endParaRPr lang="en-US" sz="2400" dirty="0"/>
              </a:p>
              <a:p>
                <a:r>
                  <a:rPr lang="en-US" sz="2400" dirty="0"/>
                  <a:t>(obtained from quasi-induced exposure analysis)</a:t>
                </a:r>
              </a:p>
            </p:txBody>
          </p:sp>
        </mc:Choice>
        <mc:Fallback xmlns="">
          <p:sp>
            <p:nvSpPr>
              <p:cNvPr id="13" name="Rectangle 12"/>
              <p:cNvSpPr>
                <a:spLocks noRot="1" noChangeAspect="1" noMove="1" noResize="1" noEditPoints="1" noAdjustHandles="1" noChangeArrowheads="1" noChangeShapeType="1" noTextEdit="1"/>
              </p:cNvSpPr>
              <p:nvPr/>
            </p:nvSpPr>
            <p:spPr>
              <a:xfrm>
                <a:off x="6583028" y="4203916"/>
                <a:ext cx="5027947" cy="1569660"/>
              </a:xfrm>
              <a:prstGeom prst="rect">
                <a:avLst/>
              </a:prstGeom>
              <a:blipFill>
                <a:blip r:embed="rId6"/>
                <a:stretch>
                  <a:fillRect l="-1939" t="-3113" b="-8171"/>
                </a:stretch>
              </a:blipFill>
            </p:spPr>
            <p:txBody>
              <a:bodyPr/>
              <a:lstStyle/>
              <a:p>
                <a:r>
                  <a:rPr lang="en-US">
                    <a:noFill/>
                  </a:rPr>
                  <a:t> </a:t>
                </a:r>
              </a:p>
            </p:txBody>
          </p:sp>
        </mc:Fallback>
      </mc:AlternateContent>
      <p:sp>
        <p:nvSpPr>
          <p:cNvPr id="14" name="Left Bracket 13">
            <a:extLst>
              <a:ext uri="{FF2B5EF4-FFF2-40B4-BE49-F238E27FC236}">
                <a16:creationId xmlns:a16="http://schemas.microsoft.com/office/drawing/2014/main" id="{38B26A8A-013C-4F33-AF2C-9050EF06A97E}"/>
              </a:ext>
            </a:extLst>
          </p:cNvPr>
          <p:cNvSpPr/>
          <p:nvPr/>
        </p:nvSpPr>
        <p:spPr>
          <a:xfrm rot="16200000">
            <a:off x="1017275" y="3673289"/>
            <a:ext cx="568482" cy="320687"/>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491489" y="4206265"/>
                <a:ext cx="4775836" cy="1200329"/>
              </a:xfrm>
              <a:prstGeom prst="rect">
                <a:avLst/>
              </a:prstGeom>
            </p:spPr>
            <p:txBody>
              <a:bodyPr wrap="square">
                <a:spAutoFit/>
              </a:bodyPr>
              <a:lstStyle/>
              <a:p>
                <a:r>
                  <a:rPr lang="en-US" sz="2400" dirty="0"/>
                  <a:t>Average crash frequency at this site </a:t>
                </a:r>
                <a14:m>
                  <m:oMath xmlns:m="http://schemas.openxmlformats.org/officeDocument/2006/math">
                    <m:r>
                      <a:rPr lang="en-US" sz="2400" i="1">
                        <a:latin typeface="Cambria Math" panose="02040503050406030204" pitchFamily="18" charset="0"/>
                      </a:rPr>
                      <m:t>𝑖</m:t>
                    </m:r>
                  </m:oMath>
                </a14:m>
                <a:endParaRPr lang="en-US" sz="2400" dirty="0"/>
              </a:p>
              <a:p>
                <a:r>
                  <a:rPr lang="en-US" sz="2400" dirty="0"/>
                  <a:t>(each crash severity level has its own model)</a:t>
                </a:r>
              </a:p>
            </p:txBody>
          </p:sp>
        </mc:Choice>
        <mc:Fallback xmlns="">
          <p:sp>
            <p:nvSpPr>
              <p:cNvPr id="15" name="Rectangle 14"/>
              <p:cNvSpPr>
                <a:spLocks noRot="1" noChangeAspect="1" noMove="1" noResize="1" noEditPoints="1" noAdjustHandles="1" noChangeArrowheads="1" noChangeShapeType="1" noTextEdit="1"/>
              </p:cNvSpPr>
              <p:nvPr/>
            </p:nvSpPr>
            <p:spPr>
              <a:xfrm>
                <a:off x="491489" y="4206265"/>
                <a:ext cx="4775836" cy="1200329"/>
              </a:xfrm>
              <a:prstGeom prst="rect">
                <a:avLst/>
              </a:prstGeom>
              <a:blipFill>
                <a:blip r:embed="rId7"/>
                <a:stretch>
                  <a:fillRect l="-2043" t="-4061" r="-2427" b="-10660"/>
                </a:stretch>
              </a:blipFill>
            </p:spPr>
            <p:txBody>
              <a:bodyPr/>
              <a:lstStyle/>
              <a:p>
                <a:r>
                  <a:rPr lang="en-US">
                    <a:noFill/>
                  </a:rPr>
                  <a:t> </a:t>
                </a:r>
              </a:p>
            </p:txBody>
          </p:sp>
        </mc:Fallback>
      </mc:AlternateContent>
    </p:spTree>
    <p:extLst>
      <p:ext uri="{BB962C8B-B14F-4D97-AF65-F5344CB8AC3E}">
        <p14:creationId xmlns:p14="http://schemas.microsoft.com/office/powerpoint/2010/main" val="160692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3F1E1D-F243-49AF-A7C7-35107D123C6E}" type="slidenum">
              <a:rPr lang="en-US" sz="1400" smtClean="0"/>
              <a:t>8</a:t>
            </a:fld>
            <a:endParaRPr lang="en-US" sz="1400" dirty="0"/>
          </a:p>
        </p:txBody>
      </p:sp>
      <p:sp>
        <p:nvSpPr>
          <p:cNvPr id="2" name="Rectangle 1"/>
          <p:cNvSpPr/>
          <p:nvPr/>
        </p:nvSpPr>
        <p:spPr>
          <a:xfrm>
            <a:off x="1119208" y="1838629"/>
            <a:ext cx="9837367" cy="523220"/>
          </a:xfrm>
          <a:prstGeom prst="rect">
            <a:avLst/>
          </a:prstGeom>
        </p:spPr>
        <p:txBody>
          <a:bodyPr wrap="square">
            <a:spAutoFit/>
          </a:bodyPr>
          <a:lstStyle/>
          <a:p>
            <a:r>
              <a:rPr lang="en-US" sz="2800" b="1" i="1" dirty="0">
                <a:solidFill>
                  <a:schemeClr val="accent6"/>
                </a:solidFill>
                <a:latin typeface="Calibri (Body)"/>
              </a:rPr>
              <a:t>Models to be estimated</a:t>
            </a:r>
          </a:p>
        </p:txBody>
      </p:sp>
      <p:sp>
        <p:nvSpPr>
          <p:cNvPr id="9" name="Title 1">
            <a:extLst>
              <a:ext uri="{FF2B5EF4-FFF2-40B4-BE49-F238E27FC236}">
                <a16:creationId xmlns:a16="http://schemas.microsoft.com/office/drawing/2014/main" id="{882D0D2F-98F4-4047-BC8F-88C756693C05}"/>
              </a:ext>
            </a:extLst>
          </p:cNvPr>
          <p:cNvSpPr txBox="1">
            <a:spLocks/>
          </p:cNvSpPr>
          <p:nvPr/>
        </p:nvSpPr>
        <p:spPr>
          <a:xfrm>
            <a:off x="1197735" y="736140"/>
            <a:ext cx="9775064" cy="831133"/>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dirty="0"/>
              <a:t>Method 3 Multilevel Discrete Outcome Modeling Framework</a:t>
            </a:r>
          </a:p>
        </p:txBody>
      </p:sp>
      <p:sp>
        <p:nvSpPr>
          <p:cNvPr id="15" name="Rectangle 14"/>
          <p:cNvSpPr/>
          <p:nvPr/>
        </p:nvSpPr>
        <p:spPr>
          <a:xfrm>
            <a:off x="528146" y="2405745"/>
            <a:ext cx="11493852" cy="1200329"/>
          </a:xfrm>
          <a:prstGeom prst="rect">
            <a:avLst/>
          </a:prstGeom>
        </p:spPr>
        <p:txBody>
          <a:bodyPr wrap="none">
            <a:spAutoFit/>
          </a:bodyPr>
          <a:lstStyle/>
          <a:p>
            <a:r>
              <a:rPr lang="en-US" sz="2400" dirty="0"/>
              <a:t>Total Crash Count Model (at segment and intersection level, using Negative Binomial)</a:t>
            </a:r>
          </a:p>
          <a:p>
            <a:r>
              <a:rPr lang="en-US" sz="2400" dirty="0"/>
              <a:t>Crash Severity Discrete Outcome Model (at crash level, using PPO &amp; ML)</a:t>
            </a:r>
          </a:p>
          <a:p>
            <a:r>
              <a:rPr lang="en-US" sz="2400" dirty="0"/>
              <a:t>Driver Group Estimation (at segment and intersection level, using Quasi-Induced Exposure)</a:t>
            </a:r>
          </a:p>
        </p:txBody>
      </p:sp>
      <p:sp>
        <p:nvSpPr>
          <p:cNvPr id="16" name="Rectangle 15"/>
          <p:cNvSpPr/>
          <p:nvPr/>
        </p:nvSpPr>
        <p:spPr>
          <a:xfrm>
            <a:off x="619125" y="4156000"/>
            <a:ext cx="10593357" cy="1200329"/>
          </a:xfrm>
          <a:prstGeom prst="rect">
            <a:avLst/>
          </a:prstGeom>
        </p:spPr>
        <p:txBody>
          <a:bodyPr wrap="square">
            <a:spAutoFit/>
          </a:bodyPr>
          <a:lstStyle/>
          <a:p>
            <a:r>
              <a:rPr lang="en-US" sz="2400" dirty="0"/>
              <a:t>Crash count by severity = (</a:t>
            </a:r>
            <a:r>
              <a:rPr lang="en-US" sz="2400" dirty="0">
                <a:solidFill>
                  <a:schemeClr val="accent6"/>
                </a:solidFill>
              </a:rPr>
              <a:t>Predicted total crash count</a:t>
            </a:r>
            <a:r>
              <a:rPr lang="en-US" sz="2400" dirty="0"/>
              <a:t>) </a:t>
            </a:r>
          </a:p>
          <a:p>
            <a:r>
              <a:rPr lang="en-US" sz="2400" dirty="0"/>
              <a:t>                                           × (</a:t>
            </a:r>
            <a:r>
              <a:rPr lang="en-US" sz="2400" dirty="0">
                <a:solidFill>
                  <a:schemeClr val="accent6"/>
                </a:solidFill>
              </a:rPr>
              <a:t>Predicted driver group proportion</a:t>
            </a:r>
            <a:r>
              <a:rPr lang="en-US" sz="2400" dirty="0"/>
              <a:t>) </a:t>
            </a:r>
          </a:p>
          <a:p>
            <a:r>
              <a:rPr lang="en-US" sz="2400" dirty="0"/>
              <a:t>  					   	   × (</a:t>
            </a:r>
            <a:r>
              <a:rPr lang="en-US" sz="2400" dirty="0">
                <a:solidFill>
                  <a:schemeClr val="accent6"/>
                </a:solidFill>
              </a:rPr>
              <a:t>Predicted crash severity probability by driver group</a:t>
            </a:r>
            <a:r>
              <a:rPr lang="en-US" sz="2400" dirty="0"/>
              <a:t>)</a:t>
            </a:r>
          </a:p>
        </p:txBody>
      </p:sp>
      <p:sp>
        <p:nvSpPr>
          <p:cNvPr id="3" name="Rectangle 2"/>
          <p:cNvSpPr/>
          <p:nvPr/>
        </p:nvSpPr>
        <p:spPr>
          <a:xfrm>
            <a:off x="1119208" y="3625987"/>
            <a:ext cx="3079690" cy="523220"/>
          </a:xfrm>
          <a:prstGeom prst="rect">
            <a:avLst/>
          </a:prstGeom>
        </p:spPr>
        <p:txBody>
          <a:bodyPr wrap="none">
            <a:spAutoFit/>
          </a:bodyPr>
          <a:lstStyle/>
          <a:p>
            <a:pPr algn="ctr"/>
            <a:r>
              <a:rPr lang="en-US" sz="2800" b="1" i="1" dirty="0">
                <a:solidFill>
                  <a:schemeClr val="accent6"/>
                </a:solidFill>
                <a:latin typeface="Calibri (Body)"/>
              </a:rPr>
              <a:t>Model Prediction</a:t>
            </a:r>
          </a:p>
        </p:txBody>
      </p:sp>
    </p:spTree>
    <p:extLst>
      <p:ext uri="{BB962C8B-B14F-4D97-AF65-F5344CB8AC3E}">
        <p14:creationId xmlns:p14="http://schemas.microsoft.com/office/powerpoint/2010/main" val="331059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687F-9F4B-4EDE-9F03-AE81F7C69D01}"/>
              </a:ext>
            </a:extLst>
          </p:cNvPr>
          <p:cNvSpPr>
            <a:spLocks noGrp="1"/>
          </p:cNvSpPr>
          <p:nvPr>
            <p:ph type="title"/>
          </p:nvPr>
        </p:nvSpPr>
        <p:spPr>
          <a:xfrm>
            <a:off x="1097280" y="286603"/>
            <a:ext cx="10058400" cy="1145033"/>
          </a:xfrm>
        </p:spPr>
        <p:txBody>
          <a:bodyPr/>
          <a:lstStyle/>
          <a:p>
            <a:r>
              <a:rPr lang="en-US" dirty="0"/>
              <a:t>Recommendation Criteria</a:t>
            </a:r>
          </a:p>
        </p:txBody>
      </p:sp>
      <p:graphicFrame>
        <p:nvGraphicFramePr>
          <p:cNvPr id="7" name="Content Placeholder 6">
            <a:extLst>
              <a:ext uri="{FF2B5EF4-FFF2-40B4-BE49-F238E27FC236}">
                <a16:creationId xmlns:a16="http://schemas.microsoft.com/office/drawing/2014/main" id="{610D0D64-EAE3-4633-B8A7-5F82088A6427}"/>
              </a:ext>
            </a:extLst>
          </p:cNvPr>
          <p:cNvGraphicFramePr>
            <a:graphicFrameLocks noGrp="1"/>
          </p:cNvGraphicFramePr>
          <p:nvPr>
            <p:ph idx="1"/>
            <p:extLst>
              <p:ext uri="{D42A27DB-BD31-4B8C-83A1-F6EECF244321}">
                <p14:modId xmlns:p14="http://schemas.microsoft.com/office/powerpoint/2010/main" val="3080511346"/>
              </p:ext>
            </p:extLst>
          </p:nvPr>
        </p:nvGraphicFramePr>
        <p:xfrm>
          <a:off x="1066800" y="1772377"/>
          <a:ext cx="10058400" cy="423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37035C-E526-4046-BD3A-6A1D14F6CD6B}"/>
              </a:ext>
            </a:extLst>
          </p:cNvPr>
          <p:cNvSpPr>
            <a:spLocks noGrp="1"/>
          </p:cNvSpPr>
          <p:nvPr>
            <p:ph type="sldNum" sz="quarter" idx="12"/>
          </p:nvPr>
        </p:nvSpPr>
        <p:spPr/>
        <p:txBody>
          <a:bodyPr/>
          <a:lstStyle/>
          <a:p>
            <a:fld id="{933F1E1D-F243-49AF-A7C7-35107D123C6E}" type="slidenum">
              <a:rPr lang="en-US" smtClean="0"/>
              <a:t>9</a:t>
            </a:fld>
            <a:endParaRPr lang="en-US" dirty="0"/>
          </a:p>
        </p:txBody>
      </p:sp>
    </p:spTree>
    <p:extLst>
      <p:ext uri="{BB962C8B-B14F-4D97-AF65-F5344CB8AC3E}">
        <p14:creationId xmlns:p14="http://schemas.microsoft.com/office/powerpoint/2010/main" val="504938857"/>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4189</TotalTime>
  <Words>1132</Words>
  <Application>Microsoft Office PowerPoint</Application>
  <PresentationFormat>Widescreen</PresentationFormat>
  <Paragraphs>223</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(Body)</vt:lpstr>
      <vt:lpstr>Calibri Light</vt:lpstr>
      <vt:lpstr>Cambria Math</vt:lpstr>
      <vt:lpstr>Courier New</vt:lpstr>
      <vt:lpstr>Retrospect</vt:lpstr>
      <vt:lpstr>NCHRP Project 17-85 Development and Application of Crash Severity Models for the Highway Safety Manual</vt:lpstr>
      <vt:lpstr>Presentation Outline</vt:lpstr>
      <vt:lpstr>Project Objectives (From RFP)</vt:lpstr>
      <vt:lpstr>Distinctive Feature of New Methodologies</vt:lpstr>
      <vt:lpstr>PowerPoint Presentation</vt:lpstr>
      <vt:lpstr>PowerPoint Presentation</vt:lpstr>
      <vt:lpstr>PowerPoint Presentation</vt:lpstr>
      <vt:lpstr>PowerPoint Presentation</vt:lpstr>
      <vt:lpstr>Recommendation Criteria</vt:lpstr>
      <vt:lpstr>Recommended Approach by Facility Type</vt:lpstr>
      <vt:lpstr>PowerPoint Presentation</vt:lpstr>
      <vt:lpstr>Implementation Guidance</vt:lpstr>
      <vt:lpstr>Decision Flow to Use the Tool</vt:lpstr>
      <vt:lpstr>Data Requirements Discussed in the Guidance</vt:lpstr>
      <vt:lpstr>Introduction of the Web-Based Application</vt:lpstr>
      <vt:lpstr>Home Page</vt:lpstr>
      <vt:lpstr>Generate QIE Variables Page</vt:lpstr>
      <vt:lpstr>Predict Crash Page</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Zhao, Shanshan</dc:creator>
  <cp:lastModifiedBy>Mackie, Paul</cp:lastModifiedBy>
  <cp:revision>461</cp:revision>
  <dcterms:created xsi:type="dcterms:W3CDTF">2019-02-14T19:14:22Z</dcterms:created>
  <dcterms:modified xsi:type="dcterms:W3CDTF">2023-05-05T15:35:02Z</dcterms:modified>
</cp:coreProperties>
</file>