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1"/>
  </p:notesMasterIdLst>
  <p:handoutMasterIdLst>
    <p:handoutMasterId r:id="rId22"/>
  </p:handoutMasterIdLst>
  <p:sldIdLst>
    <p:sldId id="256" r:id="rId2"/>
    <p:sldId id="336" r:id="rId3"/>
    <p:sldId id="447" r:id="rId4"/>
    <p:sldId id="464" r:id="rId5"/>
    <p:sldId id="391" r:id="rId6"/>
    <p:sldId id="392" r:id="rId7"/>
    <p:sldId id="396" r:id="rId8"/>
    <p:sldId id="401" r:id="rId9"/>
    <p:sldId id="419" r:id="rId10"/>
    <p:sldId id="420" r:id="rId11"/>
    <p:sldId id="356" r:id="rId12"/>
    <p:sldId id="410" r:id="rId13"/>
    <p:sldId id="411" r:id="rId14"/>
    <p:sldId id="412" r:id="rId15"/>
    <p:sldId id="414" r:id="rId16"/>
    <p:sldId id="415" r:id="rId17"/>
    <p:sldId id="416" r:id="rId18"/>
    <p:sldId id="417" r:id="rId19"/>
    <p:sldId id="46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38C261C-0652-964B-8F24-E1FC2C46A494}" name="Ivan, John" initials="IJ" userId="S::john.ivan@uconn.edu::7f138ca7-e24c-4e18-9c66-a02aa40ffdb7" providerId="AD"/>
  <p188:author id="{C2FB23AA-7CEA-2408-9965-83833557E978}" name="Tanmoy Bhowmik" initials="TB" userId="c767b0486460dc43"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John Ivan" initials="JI" lastIdx="1" clrIdx="0"/>
  <p:cmAuthor id="2" name="Zhao, Shanshan" initials="ZS" lastIdx="1" clrIdx="1">
    <p:extLst>
      <p:ext uri="{19B8F6BF-5375-455C-9EA6-DF929625EA0E}">
        <p15:presenceInfo xmlns:p15="http://schemas.microsoft.com/office/powerpoint/2012/main" userId="S::shanshan.h.zhao@uconn.edu::1f509325-a5d1-4188-be6d-a67f152b625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3CF26F-8853-4351-83B9-25C276C1F478}" v="124" dt="2022-09-30T18:27:11.25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53"/>
    <p:restoredTop sz="94724"/>
  </p:normalViewPr>
  <p:slideViewPr>
    <p:cSldViewPr snapToGrid="0" showGuides="1">
      <p:cViewPr varScale="1">
        <p:scale>
          <a:sx n="62" d="100"/>
          <a:sy n="62" d="100"/>
        </p:scale>
        <p:origin x="852" y="56"/>
      </p:cViewPr>
      <p:guideLst>
        <p:guide orient="horz" pos="2184"/>
        <p:guide pos="3840"/>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D12FC7-9A5C-46A9-B3A9-03A5FA63B612}"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4B49AB5B-C31E-4093-BFBD-413E49B17D8B}">
      <dgm:prSet phldrT="[Text]"/>
      <dgm:spPr/>
      <dgm:t>
        <a:bodyPr/>
        <a:lstStyle/>
        <a:p>
          <a:r>
            <a:rPr lang="en-US" dirty="0"/>
            <a:t>Recap of New Methodologies Considered</a:t>
          </a:r>
        </a:p>
      </dgm:t>
    </dgm:pt>
    <dgm:pt modelId="{9A7FB260-3CB9-425A-9CDD-EDDB9B121E7B}" type="parTrans" cxnId="{E45A9D42-D4AF-409D-A133-49D96E8A8EAB}">
      <dgm:prSet/>
      <dgm:spPr/>
      <dgm:t>
        <a:bodyPr/>
        <a:lstStyle/>
        <a:p>
          <a:endParaRPr lang="en-US"/>
        </a:p>
      </dgm:t>
    </dgm:pt>
    <dgm:pt modelId="{F0B2613A-F9AE-4632-A4FF-4A7FCD18166D}" type="sibTrans" cxnId="{E45A9D42-D4AF-409D-A133-49D96E8A8EAB}">
      <dgm:prSet/>
      <dgm:spPr/>
      <dgm:t>
        <a:bodyPr/>
        <a:lstStyle/>
        <a:p>
          <a:endParaRPr lang="en-US"/>
        </a:p>
      </dgm:t>
    </dgm:pt>
    <dgm:pt modelId="{8E74F283-8B20-4066-B92B-F095FE2B5BA6}">
      <dgm:prSet/>
      <dgm:spPr/>
      <dgm:t>
        <a:bodyPr/>
        <a:lstStyle/>
        <a:p>
          <a:r>
            <a:rPr lang="en-US" dirty="0"/>
            <a:t>Data Sources Used for Estimation and Validation</a:t>
          </a:r>
        </a:p>
      </dgm:t>
    </dgm:pt>
    <dgm:pt modelId="{D9EE6FB0-37AF-4B13-BDBC-E44ED3EF9E65}" type="parTrans" cxnId="{B042C231-2753-4792-8DCE-8D321A23A1DC}">
      <dgm:prSet/>
      <dgm:spPr/>
      <dgm:t>
        <a:bodyPr/>
        <a:lstStyle/>
        <a:p>
          <a:endParaRPr lang="en-US"/>
        </a:p>
      </dgm:t>
    </dgm:pt>
    <dgm:pt modelId="{89D81FDB-528E-438B-9C1C-9F4D6BA13FD5}" type="sibTrans" cxnId="{B042C231-2753-4792-8DCE-8D321A23A1DC}">
      <dgm:prSet/>
      <dgm:spPr/>
      <dgm:t>
        <a:bodyPr/>
        <a:lstStyle/>
        <a:p>
          <a:endParaRPr lang="en-US"/>
        </a:p>
      </dgm:t>
    </dgm:pt>
    <dgm:pt modelId="{8E9098A6-DD2B-402E-9522-035ABA741C2A}">
      <dgm:prSet/>
      <dgm:spPr/>
      <dgm:t>
        <a:bodyPr/>
        <a:lstStyle/>
        <a:p>
          <a:r>
            <a:rPr lang="en-US" dirty="0"/>
            <a:t>Recommended Methodologies by Facility Type</a:t>
          </a:r>
        </a:p>
      </dgm:t>
    </dgm:pt>
    <dgm:pt modelId="{D01105A6-0484-4628-8886-37D88A7BABA2}" type="parTrans" cxnId="{147A1B3F-FD69-4087-8948-0843DAAF33A0}">
      <dgm:prSet/>
      <dgm:spPr/>
      <dgm:t>
        <a:bodyPr/>
        <a:lstStyle/>
        <a:p>
          <a:endParaRPr lang="en-US"/>
        </a:p>
      </dgm:t>
    </dgm:pt>
    <dgm:pt modelId="{792ED201-405A-431C-9754-E0875B7EB26A}" type="sibTrans" cxnId="{147A1B3F-FD69-4087-8948-0843DAAF33A0}">
      <dgm:prSet/>
      <dgm:spPr/>
      <dgm:t>
        <a:bodyPr/>
        <a:lstStyle/>
        <a:p>
          <a:endParaRPr lang="en-US"/>
        </a:p>
      </dgm:t>
    </dgm:pt>
    <dgm:pt modelId="{A3E92E28-FCE8-415F-B0ED-8D414A34BB7F}">
      <dgm:prSet/>
      <dgm:spPr/>
      <dgm:t>
        <a:bodyPr/>
        <a:lstStyle/>
        <a:p>
          <a:r>
            <a:rPr lang="en-US" dirty="0"/>
            <a:t>Implementation Guidance and Software</a:t>
          </a:r>
        </a:p>
      </dgm:t>
    </dgm:pt>
    <dgm:pt modelId="{3E5C7715-AB3C-42B6-8ECA-DB02B70B6548}" type="parTrans" cxnId="{D8F3A596-904B-4D2C-875D-E99F5589981D}">
      <dgm:prSet/>
      <dgm:spPr/>
      <dgm:t>
        <a:bodyPr/>
        <a:lstStyle/>
        <a:p>
          <a:endParaRPr lang="en-US"/>
        </a:p>
      </dgm:t>
    </dgm:pt>
    <dgm:pt modelId="{2A171016-5DCB-407F-891A-C84E68370C1D}" type="sibTrans" cxnId="{D8F3A596-904B-4D2C-875D-E99F5589981D}">
      <dgm:prSet/>
      <dgm:spPr/>
      <dgm:t>
        <a:bodyPr/>
        <a:lstStyle/>
        <a:p>
          <a:endParaRPr lang="en-US"/>
        </a:p>
      </dgm:t>
    </dgm:pt>
    <dgm:pt modelId="{3340E9AB-C4AE-4187-986E-6E128F738E84}">
      <dgm:prSet/>
      <dgm:spPr/>
      <dgm:t>
        <a:bodyPr/>
        <a:lstStyle/>
        <a:p>
          <a:r>
            <a:rPr lang="en-US" dirty="0"/>
            <a:t>QIE Estimation of Input Variables</a:t>
          </a:r>
        </a:p>
      </dgm:t>
    </dgm:pt>
    <dgm:pt modelId="{9D68712C-F9A9-4B45-AB15-558A1EDC8A45}" type="parTrans" cxnId="{39C7AB5E-0392-4F74-ABE1-E1C363010DB1}">
      <dgm:prSet/>
      <dgm:spPr/>
      <dgm:t>
        <a:bodyPr/>
        <a:lstStyle/>
        <a:p>
          <a:endParaRPr lang="en-US"/>
        </a:p>
      </dgm:t>
    </dgm:pt>
    <dgm:pt modelId="{09E8EB55-54F2-4A9E-BB93-8D418BA9EB50}" type="sibTrans" cxnId="{39C7AB5E-0392-4F74-ABE1-E1C363010DB1}">
      <dgm:prSet/>
      <dgm:spPr/>
      <dgm:t>
        <a:bodyPr/>
        <a:lstStyle/>
        <a:p>
          <a:endParaRPr lang="en-US"/>
        </a:p>
      </dgm:t>
    </dgm:pt>
    <dgm:pt modelId="{35035D42-1894-44E8-8F36-C1C269B1B23F}">
      <dgm:prSet phldrT="[Text]"/>
      <dgm:spPr/>
      <dgm:t>
        <a:bodyPr/>
        <a:lstStyle/>
        <a:p>
          <a:r>
            <a:rPr lang="en-US" dirty="0"/>
            <a:t>Project Objectives</a:t>
          </a:r>
        </a:p>
      </dgm:t>
    </dgm:pt>
    <dgm:pt modelId="{B1317C40-3B90-4FFA-84F7-ADA76C5DE8BC}" type="parTrans" cxnId="{507F3AF2-8210-4399-B8B4-9CF58292EC2F}">
      <dgm:prSet/>
      <dgm:spPr/>
      <dgm:t>
        <a:bodyPr/>
        <a:lstStyle/>
        <a:p>
          <a:endParaRPr lang="en-US"/>
        </a:p>
      </dgm:t>
    </dgm:pt>
    <dgm:pt modelId="{DBA55507-270B-42BA-A0BF-6E4842B69D25}" type="sibTrans" cxnId="{507F3AF2-8210-4399-B8B4-9CF58292EC2F}">
      <dgm:prSet/>
      <dgm:spPr/>
      <dgm:t>
        <a:bodyPr/>
        <a:lstStyle/>
        <a:p>
          <a:endParaRPr lang="en-US"/>
        </a:p>
      </dgm:t>
    </dgm:pt>
    <dgm:pt modelId="{CD8988F3-6453-4811-831B-E11AA552E619}" type="pres">
      <dgm:prSet presAssocID="{64D12FC7-9A5C-46A9-B3A9-03A5FA63B612}" presName="linear" presStyleCnt="0">
        <dgm:presLayoutVars>
          <dgm:animLvl val="lvl"/>
          <dgm:resizeHandles val="exact"/>
        </dgm:presLayoutVars>
      </dgm:prSet>
      <dgm:spPr/>
    </dgm:pt>
    <dgm:pt modelId="{A425BD82-A63A-4239-9B7A-791F80360C09}" type="pres">
      <dgm:prSet presAssocID="{35035D42-1894-44E8-8F36-C1C269B1B23F}" presName="parentText" presStyleLbl="node1" presStyleIdx="0" presStyleCnt="6">
        <dgm:presLayoutVars>
          <dgm:chMax val="0"/>
          <dgm:bulletEnabled val="1"/>
        </dgm:presLayoutVars>
      </dgm:prSet>
      <dgm:spPr/>
    </dgm:pt>
    <dgm:pt modelId="{CBAC3E4C-10FE-4213-B728-5E62DE2515B3}" type="pres">
      <dgm:prSet presAssocID="{DBA55507-270B-42BA-A0BF-6E4842B69D25}" presName="spacer" presStyleCnt="0"/>
      <dgm:spPr/>
    </dgm:pt>
    <dgm:pt modelId="{190D4EB1-BAC4-4373-B16A-2B1EB65ABAB7}" type="pres">
      <dgm:prSet presAssocID="{4B49AB5B-C31E-4093-BFBD-413E49B17D8B}" presName="parentText" presStyleLbl="node1" presStyleIdx="1" presStyleCnt="6">
        <dgm:presLayoutVars>
          <dgm:chMax val="0"/>
          <dgm:bulletEnabled val="1"/>
        </dgm:presLayoutVars>
      </dgm:prSet>
      <dgm:spPr/>
    </dgm:pt>
    <dgm:pt modelId="{B9D959D8-BE00-47F9-8F58-8C637D73ED0C}" type="pres">
      <dgm:prSet presAssocID="{F0B2613A-F9AE-4632-A4FF-4A7FCD18166D}" presName="spacer" presStyleCnt="0"/>
      <dgm:spPr/>
    </dgm:pt>
    <dgm:pt modelId="{F5528EA3-4466-47F3-8793-AA92E658E932}" type="pres">
      <dgm:prSet presAssocID="{8E74F283-8B20-4066-B92B-F095FE2B5BA6}" presName="parentText" presStyleLbl="node1" presStyleIdx="2" presStyleCnt="6">
        <dgm:presLayoutVars>
          <dgm:chMax val="0"/>
          <dgm:bulletEnabled val="1"/>
        </dgm:presLayoutVars>
      </dgm:prSet>
      <dgm:spPr/>
    </dgm:pt>
    <dgm:pt modelId="{BDE2153B-16C7-421D-8DD0-C6661261FD51}" type="pres">
      <dgm:prSet presAssocID="{89D81FDB-528E-438B-9C1C-9F4D6BA13FD5}" presName="spacer" presStyleCnt="0"/>
      <dgm:spPr/>
    </dgm:pt>
    <dgm:pt modelId="{F649A848-2687-480F-A63D-279C95229B75}" type="pres">
      <dgm:prSet presAssocID="{8E9098A6-DD2B-402E-9522-035ABA741C2A}" presName="parentText" presStyleLbl="node1" presStyleIdx="3" presStyleCnt="6">
        <dgm:presLayoutVars>
          <dgm:chMax val="0"/>
          <dgm:bulletEnabled val="1"/>
        </dgm:presLayoutVars>
      </dgm:prSet>
      <dgm:spPr/>
    </dgm:pt>
    <dgm:pt modelId="{8DA185ED-8AA6-446C-A0F6-496672B7815D}" type="pres">
      <dgm:prSet presAssocID="{792ED201-405A-431C-9754-E0875B7EB26A}" presName="spacer" presStyleCnt="0"/>
      <dgm:spPr/>
    </dgm:pt>
    <dgm:pt modelId="{917CD004-61CA-4FC8-9C2E-8984947DF4C6}" type="pres">
      <dgm:prSet presAssocID="{3340E9AB-C4AE-4187-986E-6E128F738E84}" presName="parentText" presStyleLbl="node1" presStyleIdx="4" presStyleCnt="6">
        <dgm:presLayoutVars>
          <dgm:chMax val="0"/>
          <dgm:bulletEnabled val="1"/>
        </dgm:presLayoutVars>
      </dgm:prSet>
      <dgm:spPr/>
    </dgm:pt>
    <dgm:pt modelId="{CDE8AA73-595A-41DA-9DA2-8643B3826C46}" type="pres">
      <dgm:prSet presAssocID="{09E8EB55-54F2-4A9E-BB93-8D418BA9EB50}" presName="spacer" presStyleCnt="0"/>
      <dgm:spPr/>
    </dgm:pt>
    <dgm:pt modelId="{F1E238C6-06AE-4EDF-B44B-A3115823F02D}" type="pres">
      <dgm:prSet presAssocID="{A3E92E28-FCE8-415F-B0ED-8D414A34BB7F}" presName="parentText" presStyleLbl="node1" presStyleIdx="5" presStyleCnt="6">
        <dgm:presLayoutVars>
          <dgm:chMax val="0"/>
          <dgm:bulletEnabled val="1"/>
        </dgm:presLayoutVars>
      </dgm:prSet>
      <dgm:spPr/>
    </dgm:pt>
  </dgm:ptLst>
  <dgm:cxnLst>
    <dgm:cxn modelId="{6846DA02-E1F6-4E09-A45A-8E8C010FBB43}" type="presOf" srcId="{4B49AB5B-C31E-4093-BFBD-413E49B17D8B}" destId="{190D4EB1-BAC4-4373-B16A-2B1EB65ABAB7}" srcOrd="0" destOrd="0" presId="urn:microsoft.com/office/officeart/2005/8/layout/vList2"/>
    <dgm:cxn modelId="{B042C231-2753-4792-8DCE-8D321A23A1DC}" srcId="{64D12FC7-9A5C-46A9-B3A9-03A5FA63B612}" destId="{8E74F283-8B20-4066-B92B-F095FE2B5BA6}" srcOrd="2" destOrd="0" parTransId="{D9EE6FB0-37AF-4B13-BDBC-E44ED3EF9E65}" sibTransId="{89D81FDB-528E-438B-9C1C-9F4D6BA13FD5}"/>
    <dgm:cxn modelId="{147A1B3F-FD69-4087-8948-0843DAAF33A0}" srcId="{64D12FC7-9A5C-46A9-B3A9-03A5FA63B612}" destId="{8E9098A6-DD2B-402E-9522-035ABA741C2A}" srcOrd="3" destOrd="0" parTransId="{D01105A6-0484-4628-8886-37D88A7BABA2}" sibTransId="{792ED201-405A-431C-9754-E0875B7EB26A}"/>
    <dgm:cxn modelId="{39C7AB5E-0392-4F74-ABE1-E1C363010DB1}" srcId="{64D12FC7-9A5C-46A9-B3A9-03A5FA63B612}" destId="{3340E9AB-C4AE-4187-986E-6E128F738E84}" srcOrd="4" destOrd="0" parTransId="{9D68712C-F9A9-4B45-AB15-558A1EDC8A45}" sibTransId="{09E8EB55-54F2-4A9E-BB93-8D418BA9EB50}"/>
    <dgm:cxn modelId="{E45A9D42-D4AF-409D-A133-49D96E8A8EAB}" srcId="{64D12FC7-9A5C-46A9-B3A9-03A5FA63B612}" destId="{4B49AB5B-C31E-4093-BFBD-413E49B17D8B}" srcOrd="1" destOrd="0" parTransId="{9A7FB260-3CB9-425A-9CDD-EDDB9B121E7B}" sibTransId="{F0B2613A-F9AE-4632-A4FF-4A7FCD18166D}"/>
    <dgm:cxn modelId="{AD82AE47-D01D-49D9-9F9D-E91E2334328E}" type="presOf" srcId="{3340E9AB-C4AE-4187-986E-6E128F738E84}" destId="{917CD004-61CA-4FC8-9C2E-8984947DF4C6}" srcOrd="0" destOrd="0" presId="urn:microsoft.com/office/officeart/2005/8/layout/vList2"/>
    <dgm:cxn modelId="{D8F3A596-904B-4D2C-875D-E99F5589981D}" srcId="{64D12FC7-9A5C-46A9-B3A9-03A5FA63B612}" destId="{A3E92E28-FCE8-415F-B0ED-8D414A34BB7F}" srcOrd="5" destOrd="0" parTransId="{3E5C7715-AB3C-42B6-8ECA-DB02B70B6548}" sibTransId="{2A171016-5DCB-407F-891A-C84E68370C1D}"/>
    <dgm:cxn modelId="{1964ED9A-079B-4376-98C5-3F2C206E2EC7}" type="presOf" srcId="{64D12FC7-9A5C-46A9-B3A9-03A5FA63B612}" destId="{CD8988F3-6453-4811-831B-E11AA552E619}" srcOrd="0" destOrd="0" presId="urn:microsoft.com/office/officeart/2005/8/layout/vList2"/>
    <dgm:cxn modelId="{A4FD10A7-7A66-4675-8FAD-9FF51A038811}" type="presOf" srcId="{A3E92E28-FCE8-415F-B0ED-8D414A34BB7F}" destId="{F1E238C6-06AE-4EDF-B44B-A3115823F02D}" srcOrd="0" destOrd="0" presId="urn:microsoft.com/office/officeart/2005/8/layout/vList2"/>
    <dgm:cxn modelId="{1A6CBBB5-30CE-4411-9EF0-8CBA92119298}" type="presOf" srcId="{8E74F283-8B20-4066-B92B-F095FE2B5BA6}" destId="{F5528EA3-4466-47F3-8793-AA92E658E932}" srcOrd="0" destOrd="0" presId="urn:microsoft.com/office/officeart/2005/8/layout/vList2"/>
    <dgm:cxn modelId="{435D37C3-CDFD-4E46-B021-268BF7E03D6B}" type="presOf" srcId="{35035D42-1894-44E8-8F36-C1C269B1B23F}" destId="{A425BD82-A63A-4239-9B7A-791F80360C09}" srcOrd="0" destOrd="0" presId="urn:microsoft.com/office/officeart/2005/8/layout/vList2"/>
    <dgm:cxn modelId="{6F9D9EE5-EA4B-41E1-A1D0-DD3EEA9F8EA5}" type="presOf" srcId="{8E9098A6-DD2B-402E-9522-035ABA741C2A}" destId="{F649A848-2687-480F-A63D-279C95229B75}" srcOrd="0" destOrd="0" presId="urn:microsoft.com/office/officeart/2005/8/layout/vList2"/>
    <dgm:cxn modelId="{507F3AF2-8210-4399-B8B4-9CF58292EC2F}" srcId="{64D12FC7-9A5C-46A9-B3A9-03A5FA63B612}" destId="{35035D42-1894-44E8-8F36-C1C269B1B23F}" srcOrd="0" destOrd="0" parTransId="{B1317C40-3B90-4FFA-84F7-ADA76C5DE8BC}" sibTransId="{DBA55507-270B-42BA-A0BF-6E4842B69D25}"/>
    <dgm:cxn modelId="{F8FD5170-A32D-45E7-B3FF-922C00AC4B6B}" type="presParOf" srcId="{CD8988F3-6453-4811-831B-E11AA552E619}" destId="{A425BD82-A63A-4239-9B7A-791F80360C09}" srcOrd="0" destOrd="0" presId="urn:microsoft.com/office/officeart/2005/8/layout/vList2"/>
    <dgm:cxn modelId="{037D18D9-5655-48C8-B350-E89A6D6EBB4C}" type="presParOf" srcId="{CD8988F3-6453-4811-831B-E11AA552E619}" destId="{CBAC3E4C-10FE-4213-B728-5E62DE2515B3}" srcOrd="1" destOrd="0" presId="urn:microsoft.com/office/officeart/2005/8/layout/vList2"/>
    <dgm:cxn modelId="{F943EB00-0271-4AD2-830D-5CCD2B1EEC5F}" type="presParOf" srcId="{CD8988F3-6453-4811-831B-E11AA552E619}" destId="{190D4EB1-BAC4-4373-B16A-2B1EB65ABAB7}" srcOrd="2" destOrd="0" presId="urn:microsoft.com/office/officeart/2005/8/layout/vList2"/>
    <dgm:cxn modelId="{92FA130B-4F7E-4317-ADDA-3567FEFEDAC1}" type="presParOf" srcId="{CD8988F3-6453-4811-831B-E11AA552E619}" destId="{B9D959D8-BE00-47F9-8F58-8C637D73ED0C}" srcOrd="3" destOrd="0" presId="urn:microsoft.com/office/officeart/2005/8/layout/vList2"/>
    <dgm:cxn modelId="{23AE0A89-3567-4870-A240-3C2AB77201B1}" type="presParOf" srcId="{CD8988F3-6453-4811-831B-E11AA552E619}" destId="{F5528EA3-4466-47F3-8793-AA92E658E932}" srcOrd="4" destOrd="0" presId="urn:microsoft.com/office/officeart/2005/8/layout/vList2"/>
    <dgm:cxn modelId="{FE7B3DCA-8B45-4443-8FA5-8B115727F2A8}" type="presParOf" srcId="{CD8988F3-6453-4811-831B-E11AA552E619}" destId="{BDE2153B-16C7-421D-8DD0-C6661261FD51}" srcOrd="5" destOrd="0" presId="urn:microsoft.com/office/officeart/2005/8/layout/vList2"/>
    <dgm:cxn modelId="{87141C9D-F04D-4D76-9748-A2C847F0B269}" type="presParOf" srcId="{CD8988F3-6453-4811-831B-E11AA552E619}" destId="{F649A848-2687-480F-A63D-279C95229B75}" srcOrd="6" destOrd="0" presId="urn:microsoft.com/office/officeart/2005/8/layout/vList2"/>
    <dgm:cxn modelId="{5798DC03-F613-4C9F-A126-21784B5C084D}" type="presParOf" srcId="{CD8988F3-6453-4811-831B-E11AA552E619}" destId="{8DA185ED-8AA6-446C-A0F6-496672B7815D}" srcOrd="7" destOrd="0" presId="urn:microsoft.com/office/officeart/2005/8/layout/vList2"/>
    <dgm:cxn modelId="{DC1768C8-4CAF-412F-A923-A87DD60FF7CA}" type="presParOf" srcId="{CD8988F3-6453-4811-831B-E11AA552E619}" destId="{917CD004-61CA-4FC8-9C2E-8984947DF4C6}" srcOrd="8" destOrd="0" presId="urn:microsoft.com/office/officeart/2005/8/layout/vList2"/>
    <dgm:cxn modelId="{75F9DC3C-6199-475B-A58D-AF8648B9CEDB}" type="presParOf" srcId="{CD8988F3-6453-4811-831B-E11AA552E619}" destId="{CDE8AA73-595A-41DA-9DA2-8643B3826C46}" srcOrd="9" destOrd="0" presId="urn:microsoft.com/office/officeart/2005/8/layout/vList2"/>
    <dgm:cxn modelId="{DAE54ADD-FF24-4CA5-BD2A-02F81B700480}" type="presParOf" srcId="{CD8988F3-6453-4811-831B-E11AA552E619}" destId="{F1E238C6-06AE-4EDF-B44B-A3115823F02D}"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174705C-62E8-4D4C-8260-178D111B4A6D}"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FA78D92-4676-44F6-BCEA-3032054E0F19}">
      <dgm:prSet phldrT="[Text]"/>
      <dgm:spPr/>
      <dgm:t>
        <a:bodyPr/>
        <a:lstStyle/>
        <a:p>
          <a:r>
            <a:rPr lang="en-US" dirty="0"/>
            <a:t>Assess the current HSM approaches for estimating and predicting crash count by severity</a:t>
          </a:r>
        </a:p>
      </dgm:t>
    </dgm:pt>
    <dgm:pt modelId="{6881B96B-4CAC-4519-9178-92156C815050}" type="parTrans" cxnId="{F121FE01-A21F-4882-9380-D875DF5134D2}">
      <dgm:prSet/>
      <dgm:spPr/>
      <dgm:t>
        <a:bodyPr/>
        <a:lstStyle/>
        <a:p>
          <a:endParaRPr lang="en-US"/>
        </a:p>
      </dgm:t>
    </dgm:pt>
    <dgm:pt modelId="{5AA835BC-8701-469C-9278-DBAB3B10F4C9}" type="sibTrans" cxnId="{F121FE01-A21F-4882-9380-D875DF5134D2}">
      <dgm:prSet/>
      <dgm:spPr/>
      <dgm:t>
        <a:bodyPr/>
        <a:lstStyle/>
        <a:p>
          <a:endParaRPr lang="en-US"/>
        </a:p>
      </dgm:t>
    </dgm:pt>
    <dgm:pt modelId="{85A21478-C497-44AB-B578-BE8C2F041E07}">
      <dgm:prSet/>
      <dgm:spPr/>
      <dgm:t>
        <a:bodyPr/>
        <a:lstStyle/>
        <a:p>
          <a:r>
            <a:rPr lang="en-US" dirty="0"/>
            <a:t>Identify gaps and opportunities in the current prediction/estimation procedures</a:t>
          </a:r>
        </a:p>
      </dgm:t>
    </dgm:pt>
    <dgm:pt modelId="{87A76B5F-DF90-4438-9CE0-4C740205F032}" type="parTrans" cxnId="{A90CC65B-ED29-4C5D-BD64-FB2CF98F51EB}">
      <dgm:prSet/>
      <dgm:spPr/>
      <dgm:t>
        <a:bodyPr/>
        <a:lstStyle/>
        <a:p>
          <a:endParaRPr lang="en-US"/>
        </a:p>
      </dgm:t>
    </dgm:pt>
    <dgm:pt modelId="{E0E1E335-7FD7-4817-972E-A33B9AE0C598}" type="sibTrans" cxnId="{A90CC65B-ED29-4C5D-BD64-FB2CF98F51EB}">
      <dgm:prSet/>
      <dgm:spPr/>
      <dgm:t>
        <a:bodyPr/>
        <a:lstStyle/>
        <a:p>
          <a:endParaRPr lang="en-US"/>
        </a:p>
      </dgm:t>
    </dgm:pt>
    <dgm:pt modelId="{7380375B-715A-4B41-998C-F4405048F910}">
      <dgm:prSet/>
      <dgm:spPr/>
      <dgm:t>
        <a:bodyPr/>
        <a:lstStyle/>
        <a:p>
          <a:r>
            <a:rPr lang="en-US"/>
            <a:t>Develop and validate new severity models to address the gaps and opportunities</a:t>
          </a:r>
        </a:p>
      </dgm:t>
    </dgm:pt>
    <dgm:pt modelId="{513A6253-375A-414B-AB55-7AD5E58B8D72}" type="parTrans" cxnId="{2EA2A709-001E-441D-AC37-6C8119EF5398}">
      <dgm:prSet/>
      <dgm:spPr/>
      <dgm:t>
        <a:bodyPr/>
        <a:lstStyle/>
        <a:p>
          <a:endParaRPr lang="en-US"/>
        </a:p>
      </dgm:t>
    </dgm:pt>
    <dgm:pt modelId="{CF94B2CE-EFFC-4B0E-B8D9-DEE9805B109F}" type="sibTrans" cxnId="{2EA2A709-001E-441D-AC37-6C8119EF5398}">
      <dgm:prSet/>
      <dgm:spPr/>
      <dgm:t>
        <a:bodyPr/>
        <a:lstStyle/>
        <a:p>
          <a:endParaRPr lang="en-US"/>
        </a:p>
      </dgm:t>
    </dgm:pt>
    <dgm:pt modelId="{892746F9-B608-42C1-B10C-396942B7B633}">
      <dgm:prSet/>
      <dgm:spPr/>
      <dgm:t>
        <a:bodyPr/>
        <a:lstStyle/>
        <a:p>
          <a:r>
            <a:rPr lang="en-US"/>
            <a:t>Develop a guidance document to apply the new models in a format suitable for possible adoption in the HSM</a:t>
          </a:r>
        </a:p>
      </dgm:t>
    </dgm:pt>
    <dgm:pt modelId="{CCD06E10-4625-4CF7-8C25-95EDC0DFE528}" type="parTrans" cxnId="{39FA0C8A-291C-4F90-8127-1B2E863EE2A9}">
      <dgm:prSet/>
      <dgm:spPr/>
      <dgm:t>
        <a:bodyPr/>
        <a:lstStyle/>
        <a:p>
          <a:endParaRPr lang="en-US"/>
        </a:p>
      </dgm:t>
    </dgm:pt>
    <dgm:pt modelId="{8627B249-71F7-400E-B184-85CF92EDF6EB}" type="sibTrans" cxnId="{39FA0C8A-291C-4F90-8127-1B2E863EE2A9}">
      <dgm:prSet/>
      <dgm:spPr/>
      <dgm:t>
        <a:bodyPr/>
        <a:lstStyle/>
        <a:p>
          <a:endParaRPr lang="en-US"/>
        </a:p>
      </dgm:t>
    </dgm:pt>
    <dgm:pt modelId="{456F4C01-0CA4-4330-B81D-05671F99CE49}" type="pres">
      <dgm:prSet presAssocID="{9174705C-62E8-4D4C-8260-178D111B4A6D}" presName="vert0" presStyleCnt="0">
        <dgm:presLayoutVars>
          <dgm:dir/>
          <dgm:animOne val="branch"/>
          <dgm:animLvl val="lvl"/>
        </dgm:presLayoutVars>
      </dgm:prSet>
      <dgm:spPr/>
    </dgm:pt>
    <dgm:pt modelId="{42BF782F-E111-4AF6-8586-7BAF728E5024}" type="pres">
      <dgm:prSet presAssocID="{5FA78D92-4676-44F6-BCEA-3032054E0F19}" presName="thickLine" presStyleLbl="alignNode1" presStyleIdx="0" presStyleCnt="4"/>
      <dgm:spPr/>
    </dgm:pt>
    <dgm:pt modelId="{358FFFD8-DF47-416B-929A-DF68730B69E6}" type="pres">
      <dgm:prSet presAssocID="{5FA78D92-4676-44F6-BCEA-3032054E0F19}" presName="horz1" presStyleCnt="0"/>
      <dgm:spPr/>
    </dgm:pt>
    <dgm:pt modelId="{CEF8C6EB-F6CF-4321-9823-71A886F60595}" type="pres">
      <dgm:prSet presAssocID="{5FA78D92-4676-44F6-BCEA-3032054E0F19}" presName="tx1" presStyleLbl="revTx" presStyleIdx="0" presStyleCnt="4"/>
      <dgm:spPr/>
    </dgm:pt>
    <dgm:pt modelId="{4482A9E1-88C7-4B79-A309-207973827733}" type="pres">
      <dgm:prSet presAssocID="{5FA78D92-4676-44F6-BCEA-3032054E0F19}" presName="vert1" presStyleCnt="0"/>
      <dgm:spPr/>
    </dgm:pt>
    <dgm:pt modelId="{5B545FD0-8376-42ED-BE1F-75A7F6C3A911}" type="pres">
      <dgm:prSet presAssocID="{85A21478-C497-44AB-B578-BE8C2F041E07}" presName="thickLine" presStyleLbl="alignNode1" presStyleIdx="1" presStyleCnt="4"/>
      <dgm:spPr/>
    </dgm:pt>
    <dgm:pt modelId="{74516E3B-3DAF-463A-BF61-C82D4E5DA50F}" type="pres">
      <dgm:prSet presAssocID="{85A21478-C497-44AB-B578-BE8C2F041E07}" presName="horz1" presStyleCnt="0"/>
      <dgm:spPr/>
    </dgm:pt>
    <dgm:pt modelId="{9A739DE6-EECC-4545-A168-39116557DE5C}" type="pres">
      <dgm:prSet presAssocID="{85A21478-C497-44AB-B578-BE8C2F041E07}" presName="tx1" presStyleLbl="revTx" presStyleIdx="1" presStyleCnt="4"/>
      <dgm:spPr/>
    </dgm:pt>
    <dgm:pt modelId="{3A2218BB-76F9-4AF8-B2C5-BA91382803C8}" type="pres">
      <dgm:prSet presAssocID="{85A21478-C497-44AB-B578-BE8C2F041E07}" presName="vert1" presStyleCnt="0"/>
      <dgm:spPr/>
    </dgm:pt>
    <dgm:pt modelId="{2527CD54-1D4A-4F57-AE59-2CE747A6A4F4}" type="pres">
      <dgm:prSet presAssocID="{7380375B-715A-4B41-998C-F4405048F910}" presName="thickLine" presStyleLbl="alignNode1" presStyleIdx="2" presStyleCnt="4"/>
      <dgm:spPr/>
    </dgm:pt>
    <dgm:pt modelId="{330A54A7-90F1-43FD-BD6B-459FF8288DD1}" type="pres">
      <dgm:prSet presAssocID="{7380375B-715A-4B41-998C-F4405048F910}" presName="horz1" presStyleCnt="0"/>
      <dgm:spPr/>
    </dgm:pt>
    <dgm:pt modelId="{BE8A7274-7CCE-4A1D-9FE2-E047B94189AD}" type="pres">
      <dgm:prSet presAssocID="{7380375B-715A-4B41-998C-F4405048F910}" presName="tx1" presStyleLbl="revTx" presStyleIdx="2" presStyleCnt="4"/>
      <dgm:spPr/>
    </dgm:pt>
    <dgm:pt modelId="{F85E5E4D-E505-45A4-BA12-599EBDB17243}" type="pres">
      <dgm:prSet presAssocID="{7380375B-715A-4B41-998C-F4405048F910}" presName="vert1" presStyleCnt="0"/>
      <dgm:spPr/>
    </dgm:pt>
    <dgm:pt modelId="{104EA07C-B02F-4D29-B8B7-284A62CD6081}" type="pres">
      <dgm:prSet presAssocID="{892746F9-B608-42C1-B10C-396942B7B633}" presName="thickLine" presStyleLbl="alignNode1" presStyleIdx="3" presStyleCnt="4"/>
      <dgm:spPr/>
    </dgm:pt>
    <dgm:pt modelId="{71190F42-772C-4D72-BB50-2466C32AFBB0}" type="pres">
      <dgm:prSet presAssocID="{892746F9-B608-42C1-B10C-396942B7B633}" presName="horz1" presStyleCnt="0"/>
      <dgm:spPr/>
    </dgm:pt>
    <dgm:pt modelId="{BA8A5941-AE3C-480B-8572-B2533D0FEB65}" type="pres">
      <dgm:prSet presAssocID="{892746F9-B608-42C1-B10C-396942B7B633}" presName="tx1" presStyleLbl="revTx" presStyleIdx="3" presStyleCnt="4"/>
      <dgm:spPr/>
    </dgm:pt>
    <dgm:pt modelId="{860C24BE-C934-4ACF-B625-BD5FB4E02609}" type="pres">
      <dgm:prSet presAssocID="{892746F9-B608-42C1-B10C-396942B7B633}" presName="vert1" presStyleCnt="0"/>
      <dgm:spPr/>
    </dgm:pt>
  </dgm:ptLst>
  <dgm:cxnLst>
    <dgm:cxn modelId="{F121FE01-A21F-4882-9380-D875DF5134D2}" srcId="{9174705C-62E8-4D4C-8260-178D111B4A6D}" destId="{5FA78D92-4676-44F6-BCEA-3032054E0F19}" srcOrd="0" destOrd="0" parTransId="{6881B96B-4CAC-4519-9178-92156C815050}" sibTransId="{5AA835BC-8701-469C-9278-DBAB3B10F4C9}"/>
    <dgm:cxn modelId="{2EA2A709-001E-441D-AC37-6C8119EF5398}" srcId="{9174705C-62E8-4D4C-8260-178D111B4A6D}" destId="{7380375B-715A-4B41-998C-F4405048F910}" srcOrd="2" destOrd="0" parTransId="{513A6253-375A-414B-AB55-7AD5E58B8D72}" sibTransId="{CF94B2CE-EFFC-4B0E-B8D9-DEE9805B109F}"/>
    <dgm:cxn modelId="{5E4E040F-D195-468F-B18D-3FF0A732889F}" type="presOf" srcId="{85A21478-C497-44AB-B578-BE8C2F041E07}" destId="{9A739DE6-EECC-4545-A168-39116557DE5C}" srcOrd="0" destOrd="0" presId="urn:microsoft.com/office/officeart/2008/layout/LinedList"/>
    <dgm:cxn modelId="{FC3D1221-EF0A-4B55-815A-11FFEA235387}" type="presOf" srcId="{892746F9-B608-42C1-B10C-396942B7B633}" destId="{BA8A5941-AE3C-480B-8572-B2533D0FEB65}" srcOrd="0" destOrd="0" presId="urn:microsoft.com/office/officeart/2008/layout/LinedList"/>
    <dgm:cxn modelId="{632FCF2B-7931-4961-91E3-59A0084B03CB}" type="presOf" srcId="{7380375B-715A-4B41-998C-F4405048F910}" destId="{BE8A7274-7CCE-4A1D-9FE2-E047B94189AD}" srcOrd="0" destOrd="0" presId="urn:microsoft.com/office/officeart/2008/layout/LinedList"/>
    <dgm:cxn modelId="{A90CC65B-ED29-4C5D-BD64-FB2CF98F51EB}" srcId="{9174705C-62E8-4D4C-8260-178D111B4A6D}" destId="{85A21478-C497-44AB-B578-BE8C2F041E07}" srcOrd="1" destOrd="0" parTransId="{87A76B5F-DF90-4438-9CE0-4C740205F032}" sibTransId="{E0E1E335-7FD7-4817-972E-A33B9AE0C598}"/>
    <dgm:cxn modelId="{C8416056-EBEE-4020-9312-2512FAC67B3B}" type="presOf" srcId="{5FA78D92-4676-44F6-BCEA-3032054E0F19}" destId="{CEF8C6EB-F6CF-4321-9823-71A886F60595}" srcOrd="0" destOrd="0" presId="urn:microsoft.com/office/officeart/2008/layout/LinedList"/>
    <dgm:cxn modelId="{39FA0C8A-291C-4F90-8127-1B2E863EE2A9}" srcId="{9174705C-62E8-4D4C-8260-178D111B4A6D}" destId="{892746F9-B608-42C1-B10C-396942B7B633}" srcOrd="3" destOrd="0" parTransId="{CCD06E10-4625-4CF7-8C25-95EDC0DFE528}" sibTransId="{8627B249-71F7-400E-B184-85CF92EDF6EB}"/>
    <dgm:cxn modelId="{52C245A0-5A50-418E-AFFA-C5D7A31D3E54}" type="presOf" srcId="{9174705C-62E8-4D4C-8260-178D111B4A6D}" destId="{456F4C01-0CA4-4330-B81D-05671F99CE49}" srcOrd="0" destOrd="0" presId="urn:microsoft.com/office/officeart/2008/layout/LinedList"/>
    <dgm:cxn modelId="{867C6914-CDCA-4676-A1EA-095B2E928919}" type="presParOf" srcId="{456F4C01-0CA4-4330-B81D-05671F99CE49}" destId="{42BF782F-E111-4AF6-8586-7BAF728E5024}" srcOrd="0" destOrd="0" presId="urn:microsoft.com/office/officeart/2008/layout/LinedList"/>
    <dgm:cxn modelId="{16B2C902-2CEB-4FFE-9B7D-7AFAC5A5BF70}" type="presParOf" srcId="{456F4C01-0CA4-4330-B81D-05671F99CE49}" destId="{358FFFD8-DF47-416B-929A-DF68730B69E6}" srcOrd="1" destOrd="0" presId="urn:microsoft.com/office/officeart/2008/layout/LinedList"/>
    <dgm:cxn modelId="{E5E1C9CA-0A46-4599-AE36-62113212EC64}" type="presParOf" srcId="{358FFFD8-DF47-416B-929A-DF68730B69E6}" destId="{CEF8C6EB-F6CF-4321-9823-71A886F60595}" srcOrd="0" destOrd="0" presId="urn:microsoft.com/office/officeart/2008/layout/LinedList"/>
    <dgm:cxn modelId="{E87B268A-1922-4474-8332-7E94797379C6}" type="presParOf" srcId="{358FFFD8-DF47-416B-929A-DF68730B69E6}" destId="{4482A9E1-88C7-4B79-A309-207973827733}" srcOrd="1" destOrd="0" presId="urn:microsoft.com/office/officeart/2008/layout/LinedList"/>
    <dgm:cxn modelId="{74186B85-BE7B-43A5-8365-56893E1D0FB0}" type="presParOf" srcId="{456F4C01-0CA4-4330-B81D-05671F99CE49}" destId="{5B545FD0-8376-42ED-BE1F-75A7F6C3A911}" srcOrd="2" destOrd="0" presId="urn:microsoft.com/office/officeart/2008/layout/LinedList"/>
    <dgm:cxn modelId="{C0DC85C2-63E4-4632-A6B6-BD65FBB08B03}" type="presParOf" srcId="{456F4C01-0CA4-4330-B81D-05671F99CE49}" destId="{74516E3B-3DAF-463A-BF61-C82D4E5DA50F}" srcOrd="3" destOrd="0" presId="urn:microsoft.com/office/officeart/2008/layout/LinedList"/>
    <dgm:cxn modelId="{68891CCB-FA76-4EE4-958B-69138F96A6EF}" type="presParOf" srcId="{74516E3B-3DAF-463A-BF61-C82D4E5DA50F}" destId="{9A739DE6-EECC-4545-A168-39116557DE5C}" srcOrd="0" destOrd="0" presId="urn:microsoft.com/office/officeart/2008/layout/LinedList"/>
    <dgm:cxn modelId="{258D66EE-32E5-4B6E-AE66-B9C991E5CEA3}" type="presParOf" srcId="{74516E3B-3DAF-463A-BF61-C82D4E5DA50F}" destId="{3A2218BB-76F9-4AF8-B2C5-BA91382803C8}" srcOrd="1" destOrd="0" presId="urn:microsoft.com/office/officeart/2008/layout/LinedList"/>
    <dgm:cxn modelId="{F7993E11-A2FD-4846-AEC0-19101676243B}" type="presParOf" srcId="{456F4C01-0CA4-4330-B81D-05671F99CE49}" destId="{2527CD54-1D4A-4F57-AE59-2CE747A6A4F4}" srcOrd="4" destOrd="0" presId="urn:microsoft.com/office/officeart/2008/layout/LinedList"/>
    <dgm:cxn modelId="{3256EE33-ECA7-433C-8C02-8498D7843861}" type="presParOf" srcId="{456F4C01-0CA4-4330-B81D-05671F99CE49}" destId="{330A54A7-90F1-43FD-BD6B-459FF8288DD1}" srcOrd="5" destOrd="0" presId="urn:microsoft.com/office/officeart/2008/layout/LinedList"/>
    <dgm:cxn modelId="{0E2C62CC-F6DD-4E55-8C74-16F3BD1581CD}" type="presParOf" srcId="{330A54A7-90F1-43FD-BD6B-459FF8288DD1}" destId="{BE8A7274-7CCE-4A1D-9FE2-E047B94189AD}" srcOrd="0" destOrd="0" presId="urn:microsoft.com/office/officeart/2008/layout/LinedList"/>
    <dgm:cxn modelId="{63D7CE16-088D-4BD4-9F70-193FFA0045CE}" type="presParOf" srcId="{330A54A7-90F1-43FD-BD6B-459FF8288DD1}" destId="{F85E5E4D-E505-45A4-BA12-599EBDB17243}" srcOrd="1" destOrd="0" presId="urn:microsoft.com/office/officeart/2008/layout/LinedList"/>
    <dgm:cxn modelId="{160C7EE5-18A3-4764-BC79-645B87B27FDB}" type="presParOf" srcId="{456F4C01-0CA4-4330-B81D-05671F99CE49}" destId="{104EA07C-B02F-4D29-B8B7-284A62CD6081}" srcOrd="6" destOrd="0" presId="urn:microsoft.com/office/officeart/2008/layout/LinedList"/>
    <dgm:cxn modelId="{78223ACF-0670-455C-8A6F-EEF17C60C2BD}" type="presParOf" srcId="{456F4C01-0CA4-4330-B81D-05671F99CE49}" destId="{71190F42-772C-4D72-BB50-2466C32AFBB0}" srcOrd="7" destOrd="0" presId="urn:microsoft.com/office/officeart/2008/layout/LinedList"/>
    <dgm:cxn modelId="{8A4C0FB3-CD9A-4C83-8164-B12DAD58D7CD}" type="presParOf" srcId="{71190F42-772C-4D72-BB50-2466C32AFBB0}" destId="{BA8A5941-AE3C-480B-8572-B2533D0FEB65}" srcOrd="0" destOrd="0" presId="urn:microsoft.com/office/officeart/2008/layout/LinedList"/>
    <dgm:cxn modelId="{77384424-002F-4C3F-974D-69C75AB8A353}" type="presParOf" srcId="{71190F42-772C-4D72-BB50-2466C32AFBB0}" destId="{860C24BE-C934-4ACF-B625-BD5FB4E02609}"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177B396-62FE-4AC3-8B5A-A39899DEEBB4}"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99D0DC15-28EB-4CD0-9597-51D9D6217A11}">
      <dgm:prSet phldrT="[Text]"/>
      <dgm:spPr/>
      <dgm:t>
        <a:bodyPr/>
        <a:lstStyle/>
        <a:p>
          <a:r>
            <a:rPr lang="en-US" dirty="0"/>
            <a:t>Inclusion of driver and vehicle variables as predictors</a:t>
          </a:r>
        </a:p>
      </dgm:t>
    </dgm:pt>
    <dgm:pt modelId="{896F6579-F096-443D-8B54-86B6FDCC9A46}" type="parTrans" cxnId="{1D316F81-14B7-415C-B58E-9A35A2BC7933}">
      <dgm:prSet/>
      <dgm:spPr/>
      <dgm:t>
        <a:bodyPr/>
        <a:lstStyle/>
        <a:p>
          <a:endParaRPr lang="en-US"/>
        </a:p>
      </dgm:t>
    </dgm:pt>
    <dgm:pt modelId="{9315628F-16FD-4393-8363-4A1B6E776DE5}" type="sibTrans" cxnId="{1D316F81-14B7-415C-B58E-9A35A2BC7933}">
      <dgm:prSet/>
      <dgm:spPr/>
      <dgm:t>
        <a:bodyPr/>
        <a:lstStyle/>
        <a:p>
          <a:endParaRPr lang="en-US"/>
        </a:p>
      </dgm:t>
    </dgm:pt>
    <dgm:pt modelId="{03E99691-6254-4907-AF5E-70600DCCEF07}">
      <dgm:prSet/>
      <dgm:spPr/>
      <dgm:t>
        <a:bodyPr/>
        <a:lstStyle/>
        <a:p>
          <a:r>
            <a:rPr lang="en-US"/>
            <a:t>Most important variables in most severity prediction models</a:t>
          </a:r>
          <a:endParaRPr lang="en-US" dirty="0"/>
        </a:p>
      </dgm:t>
    </dgm:pt>
    <dgm:pt modelId="{46A0050E-A52A-4705-A077-512D537DC03D}" type="parTrans" cxnId="{306F15C6-5793-4805-947F-B944F8219221}">
      <dgm:prSet/>
      <dgm:spPr/>
      <dgm:t>
        <a:bodyPr/>
        <a:lstStyle/>
        <a:p>
          <a:endParaRPr lang="en-US"/>
        </a:p>
      </dgm:t>
    </dgm:pt>
    <dgm:pt modelId="{BB754D0E-1FC5-4656-8315-26126F7E0EC6}" type="sibTrans" cxnId="{306F15C6-5793-4805-947F-B944F8219221}">
      <dgm:prSet/>
      <dgm:spPr/>
      <dgm:t>
        <a:bodyPr/>
        <a:lstStyle/>
        <a:p>
          <a:endParaRPr lang="en-US"/>
        </a:p>
      </dgm:t>
    </dgm:pt>
    <dgm:pt modelId="{79715ECE-D823-4FEE-8043-92A3183190FE}">
      <dgm:prSet/>
      <dgm:spPr/>
      <dgm:t>
        <a:bodyPr/>
        <a:lstStyle/>
        <a:p>
          <a:r>
            <a:rPr lang="en-US"/>
            <a:t>Usually only available in crash data – not segment data</a:t>
          </a:r>
          <a:endParaRPr lang="en-US" dirty="0"/>
        </a:p>
      </dgm:t>
    </dgm:pt>
    <dgm:pt modelId="{5656F86F-C050-42B6-8CE9-D5B2A35F1FE0}" type="parTrans" cxnId="{92C2C2E3-12CF-42AE-8C63-8BA6FEBAE24B}">
      <dgm:prSet/>
      <dgm:spPr/>
      <dgm:t>
        <a:bodyPr/>
        <a:lstStyle/>
        <a:p>
          <a:endParaRPr lang="en-US"/>
        </a:p>
      </dgm:t>
    </dgm:pt>
    <dgm:pt modelId="{030783A5-2608-4842-9978-8D3012681715}" type="sibTrans" cxnId="{92C2C2E3-12CF-42AE-8C63-8BA6FEBAE24B}">
      <dgm:prSet/>
      <dgm:spPr/>
      <dgm:t>
        <a:bodyPr/>
        <a:lstStyle/>
        <a:p>
          <a:endParaRPr lang="en-US"/>
        </a:p>
      </dgm:t>
    </dgm:pt>
    <dgm:pt modelId="{9276A2AB-E28D-4979-8C0C-6B22EF7C9DB4}">
      <dgm:prSet/>
      <dgm:spPr/>
      <dgm:t>
        <a:bodyPr/>
        <a:lstStyle/>
        <a:p>
          <a:r>
            <a:rPr lang="en-US"/>
            <a:t>Quasi-induced Exposure translates crash involvement to segment-level population proportions</a:t>
          </a:r>
          <a:endParaRPr lang="en-US" dirty="0"/>
        </a:p>
      </dgm:t>
    </dgm:pt>
    <dgm:pt modelId="{8E5BEC37-177F-4713-A2B9-4E69AE298306}" type="parTrans" cxnId="{FEFD8729-2FB7-4A6F-A1F0-661838BC77CB}">
      <dgm:prSet/>
      <dgm:spPr/>
      <dgm:t>
        <a:bodyPr/>
        <a:lstStyle/>
        <a:p>
          <a:endParaRPr lang="en-US"/>
        </a:p>
      </dgm:t>
    </dgm:pt>
    <dgm:pt modelId="{F23FC70C-8E1D-43AA-8EF5-64C663A16BFD}" type="sibTrans" cxnId="{FEFD8729-2FB7-4A6F-A1F0-661838BC77CB}">
      <dgm:prSet/>
      <dgm:spPr/>
      <dgm:t>
        <a:bodyPr/>
        <a:lstStyle/>
        <a:p>
          <a:endParaRPr lang="en-US"/>
        </a:p>
      </dgm:t>
    </dgm:pt>
    <dgm:pt modelId="{5F49217B-3678-4954-8B1E-94CE904BA8F6}">
      <dgm:prSet/>
      <dgm:spPr/>
      <dgm:t>
        <a:bodyPr/>
        <a:lstStyle/>
        <a:p>
          <a:r>
            <a:rPr lang="en-US"/>
            <a:t>Not at fault drivers assumed to appear randomly in crashes</a:t>
          </a:r>
          <a:endParaRPr lang="en-US" dirty="0"/>
        </a:p>
      </dgm:t>
    </dgm:pt>
    <dgm:pt modelId="{9DCC1B9C-EADA-4C24-9537-16F46FE1B5D8}" type="parTrans" cxnId="{AC6402FA-B96F-45D4-BDC6-07F016081E66}">
      <dgm:prSet/>
      <dgm:spPr/>
      <dgm:t>
        <a:bodyPr/>
        <a:lstStyle/>
        <a:p>
          <a:endParaRPr lang="en-US"/>
        </a:p>
      </dgm:t>
    </dgm:pt>
    <dgm:pt modelId="{7CBA78A0-513F-47A6-ABED-5AA86353B081}" type="sibTrans" cxnId="{AC6402FA-B96F-45D4-BDC6-07F016081E66}">
      <dgm:prSet/>
      <dgm:spPr/>
      <dgm:t>
        <a:bodyPr/>
        <a:lstStyle/>
        <a:p>
          <a:endParaRPr lang="en-US"/>
        </a:p>
      </dgm:t>
    </dgm:pt>
    <dgm:pt modelId="{62EC684E-881A-4F7F-B1F0-D3AE7621FF41}">
      <dgm:prSet/>
      <dgm:spPr/>
      <dgm:t>
        <a:bodyPr/>
        <a:lstStyle/>
        <a:p>
          <a:r>
            <a:rPr lang="en-US"/>
            <a:t>Necessary to aggregate groups of segments and intersections to get sufficient observations by involvement group</a:t>
          </a:r>
          <a:endParaRPr lang="en-US" dirty="0"/>
        </a:p>
      </dgm:t>
    </dgm:pt>
    <dgm:pt modelId="{198F8AF1-1813-4F42-9E22-8F1C8701623D}" type="parTrans" cxnId="{C099E11C-99C0-4F33-AA91-A80872243DD9}">
      <dgm:prSet/>
      <dgm:spPr/>
      <dgm:t>
        <a:bodyPr/>
        <a:lstStyle/>
        <a:p>
          <a:endParaRPr lang="en-US"/>
        </a:p>
      </dgm:t>
    </dgm:pt>
    <dgm:pt modelId="{15AB5F18-6795-40D5-BCDA-D59188DBB741}" type="sibTrans" cxnId="{C099E11C-99C0-4F33-AA91-A80872243DD9}">
      <dgm:prSet/>
      <dgm:spPr/>
      <dgm:t>
        <a:bodyPr/>
        <a:lstStyle/>
        <a:p>
          <a:endParaRPr lang="en-US"/>
        </a:p>
      </dgm:t>
    </dgm:pt>
    <dgm:pt modelId="{B814DE1C-C7D3-4017-9A48-5EC4495EA1E5}" type="pres">
      <dgm:prSet presAssocID="{C177B396-62FE-4AC3-8B5A-A39899DEEBB4}" presName="Name0" presStyleCnt="0">
        <dgm:presLayoutVars>
          <dgm:dir/>
          <dgm:animLvl val="lvl"/>
          <dgm:resizeHandles val="exact"/>
        </dgm:presLayoutVars>
      </dgm:prSet>
      <dgm:spPr/>
    </dgm:pt>
    <dgm:pt modelId="{9FD27510-8F94-417A-8BA5-F0480DE29AFB}" type="pres">
      <dgm:prSet presAssocID="{99D0DC15-28EB-4CD0-9597-51D9D6217A11}" presName="composite" presStyleCnt="0"/>
      <dgm:spPr/>
    </dgm:pt>
    <dgm:pt modelId="{01135D3E-E70B-49F8-BDE3-8310341B3488}" type="pres">
      <dgm:prSet presAssocID="{99D0DC15-28EB-4CD0-9597-51D9D6217A11}" presName="parTx" presStyleLbl="alignNode1" presStyleIdx="0" presStyleCnt="2">
        <dgm:presLayoutVars>
          <dgm:chMax val="0"/>
          <dgm:chPref val="0"/>
          <dgm:bulletEnabled val="1"/>
        </dgm:presLayoutVars>
      </dgm:prSet>
      <dgm:spPr/>
    </dgm:pt>
    <dgm:pt modelId="{0CFA7889-4DE3-496D-818D-848743DBF7F7}" type="pres">
      <dgm:prSet presAssocID="{99D0DC15-28EB-4CD0-9597-51D9D6217A11}" presName="desTx" presStyleLbl="alignAccFollowNode1" presStyleIdx="0" presStyleCnt="2">
        <dgm:presLayoutVars>
          <dgm:bulletEnabled val="1"/>
        </dgm:presLayoutVars>
      </dgm:prSet>
      <dgm:spPr/>
    </dgm:pt>
    <dgm:pt modelId="{F3BEE282-0ACF-4534-AB70-1681BBB81509}" type="pres">
      <dgm:prSet presAssocID="{9315628F-16FD-4393-8363-4A1B6E776DE5}" presName="space" presStyleCnt="0"/>
      <dgm:spPr/>
    </dgm:pt>
    <dgm:pt modelId="{C19077F5-D250-4EF3-9E85-3663A1EC0901}" type="pres">
      <dgm:prSet presAssocID="{9276A2AB-E28D-4979-8C0C-6B22EF7C9DB4}" presName="composite" presStyleCnt="0"/>
      <dgm:spPr/>
    </dgm:pt>
    <dgm:pt modelId="{4562EF94-0419-4B6B-B60A-CBCBBC2191B7}" type="pres">
      <dgm:prSet presAssocID="{9276A2AB-E28D-4979-8C0C-6B22EF7C9DB4}" presName="parTx" presStyleLbl="alignNode1" presStyleIdx="1" presStyleCnt="2">
        <dgm:presLayoutVars>
          <dgm:chMax val="0"/>
          <dgm:chPref val="0"/>
          <dgm:bulletEnabled val="1"/>
        </dgm:presLayoutVars>
      </dgm:prSet>
      <dgm:spPr/>
    </dgm:pt>
    <dgm:pt modelId="{E2171BC5-8323-4CBC-86CB-015DD1FBCEAD}" type="pres">
      <dgm:prSet presAssocID="{9276A2AB-E28D-4979-8C0C-6B22EF7C9DB4}" presName="desTx" presStyleLbl="alignAccFollowNode1" presStyleIdx="1" presStyleCnt="2">
        <dgm:presLayoutVars>
          <dgm:bulletEnabled val="1"/>
        </dgm:presLayoutVars>
      </dgm:prSet>
      <dgm:spPr/>
    </dgm:pt>
  </dgm:ptLst>
  <dgm:cxnLst>
    <dgm:cxn modelId="{BF9F3900-67D0-47B2-8F2F-4A9637B242B8}" type="presOf" srcId="{03E99691-6254-4907-AF5E-70600DCCEF07}" destId="{0CFA7889-4DE3-496D-818D-848743DBF7F7}" srcOrd="0" destOrd="0" presId="urn:microsoft.com/office/officeart/2005/8/layout/hList1"/>
    <dgm:cxn modelId="{C099E11C-99C0-4F33-AA91-A80872243DD9}" srcId="{9276A2AB-E28D-4979-8C0C-6B22EF7C9DB4}" destId="{62EC684E-881A-4F7F-B1F0-D3AE7621FF41}" srcOrd="1" destOrd="0" parTransId="{198F8AF1-1813-4F42-9E22-8F1C8701623D}" sibTransId="{15AB5F18-6795-40D5-BCDA-D59188DBB741}"/>
    <dgm:cxn modelId="{04F74523-AFB3-4141-9DF6-C7364D64979E}" type="presOf" srcId="{9276A2AB-E28D-4979-8C0C-6B22EF7C9DB4}" destId="{4562EF94-0419-4B6B-B60A-CBCBBC2191B7}" srcOrd="0" destOrd="0" presId="urn:microsoft.com/office/officeart/2005/8/layout/hList1"/>
    <dgm:cxn modelId="{FEFD8729-2FB7-4A6F-A1F0-661838BC77CB}" srcId="{C177B396-62FE-4AC3-8B5A-A39899DEEBB4}" destId="{9276A2AB-E28D-4979-8C0C-6B22EF7C9DB4}" srcOrd="1" destOrd="0" parTransId="{8E5BEC37-177F-4713-A2B9-4E69AE298306}" sibTransId="{F23FC70C-8E1D-43AA-8EF5-64C663A16BFD}"/>
    <dgm:cxn modelId="{1C41953D-F2C4-4FCC-9B3B-F6178139EF85}" type="presOf" srcId="{62EC684E-881A-4F7F-B1F0-D3AE7621FF41}" destId="{E2171BC5-8323-4CBC-86CB-015DD1FBCEAD}" srcOrd="0" destOrd="1" presId="urn:microsoft.com/office/officeart/2005/8/layout/hList1"/>
    <dgm:cxn modelId="{5494AF3E-4C9F-4D41-B305-E62CE662995E}" type="presOf" srcId="{99D0DC15-28EB-4CD0-9597-51D9D6217A11}" destId="{01135D3E-E70B-49F8-BDE3-8310341B3488}" srcOrd="0" destOrd="0" presId="urn:microsoft.com/office/officeart/2005/8/layout/hList1"/>
    <dgm:cxn modelId="{1D316F81-14B7-415C-B58E-9A35A2BC7933}" srcId="{C177B396-62FE-4AC3-8B5A-A39899DEEBB4}" destId="{99D0DC15-28EB-4CD0-9597-51D9D6217A11}" srcOrd="0" destOrd="0" parTransId="{896F6579-F096-443D-8B54-86B6FDCC9A46}" sibTransId="{9315628F-16FD-4393-8363-4A1B6E776DE5}"/>
    <dgm:cxn modelId="{24192EC3-01A6-4320-AF4C-DFF97C99BC59}" type="presOf" srcId="{79715ECE-D823-4FEE-8043-92A3183190FE}" destId="{0CFA7889-4DE3-496D-818D-848743DBF7F7}" srcOrd="0" destOrd="1" presId="urn:microsoft.com/office/officeart/2005/8/layout/hList1"/>
    <dgm:cxn modelId="{306F15C6-5793-4805-947F-B944F8219221}" srcId="{99D0DC15-28EB-4CD0-9597-51D9D6217A11}" destId="{03E99691-6254-4907-AF5E-70600DCCEF07}" srcOrd="0" destOrd="0" parTransId="{46A0050E-A52A-4705-A077-512D537DC03D}" sibTransId="{BB754D0E-1FC5-4656-8315-26126F7E0EC6}"/>
    <dgm:cxn modelId="{AC1122C7-DCB9-445D-87CC-5BC5FA29CA2B}" type="presOf" srcId="{C177B396-62FE-4AC3-8B5A-A39899DEEBB4}" destId="{B814DE1C-C7D3-4017-9A48-5EC4495EA1E5}" srcOrd="0" destOrd="0" presId="urn:microsoft.com/office/officeart/2005/8/layout/hList1"/>
    <dgm:cxn modelId="{92C2C2E3-12CF-42AE-8C63-8BA6FEBAE24B}" srcId="{99D0DC15-28EB-4CD0-9597-51D9D6217A11}" destId="{79715ECE-D823-4FEE-8043-92A3183190FE}" srcOrd="1" destOrd="0" parTransId="{5656F86F-C050-42B6-8CE9-D5B2A35F1FE0}" sibTransId="{030783A5-2608-4842-9978-8D3012681715}"/>
    <dgm:cxn modelId="{1025A6F0-F6F8-4E77-8B2C-386C9DA19077}" type="presOf" srcId="{5F49217B-3678-4954-8B1E-94CE904BA8F6}" destId="{E2171BC5-8323-4CBC-86CB-015DD1FBCEAD}" srcOrd="0" destOrd="0" presId="urn:microsoft.com/office/officeart/2005/8/layout/hList1"/>
    <dgm:cxn modelId="{AC6402FA-B96F-45D4-BDC6-07F016081E66}" srcId="{9276A2AB-E28D-4979-8C0C-6B22EF7C9DB4}" destId="{5F49217B-3678-4954-8B1E-94CE904BA8F6}" srcOrd="0" destOrd="0" parTransId="{9DCC1B9C-EADA-4C24-9537-16F46FE1B5D8}" sibTransId="{7CBA78A0-513F-47A6-ABED-5AA86353B081}"/>
    <dgm:cxn modelId="{0B2C1054-A78B-452D-8608-F4A0CBF1C78D}" type="presParOf" srcId="{B814DE1C-C7D3-4017-9A48-5EC4495EA1E5}" destId="{9FD27510-8F94-417A-8BA5-F0480DE29AFB}" srcOrd="0" destOrd="0" presId="urn:microsoft.com/office/officeart/2005/8/layout/hList1"/>
    <dgm:cxn modelId="{BA1698A3-9609-4189-BDD1-C27E4ACE1CC1}" type="presParOf" srcId="{9FD27510-8F94-417A-8BA5-F0480DE29AFB}" destId="{01135D3E-E70B-49F8-BDE3-8310341B3488}" srcOrd="0" destOrd="0" presId="urn:microsoft.com/office/officeart/2005/8/layout/hList1"/>
    <dgm:cxn modelId="{C8F01BA8-4F2E-45D5-B46F-31BE0A46E37F}" type="presParOf" srcId="{9FD27510-8F94-417A-8BA5-F0480DE29AFB}" destId="{0CFA7889-4DE3-496D-818D-848743DBF7F7}" srcOrd="1" destOrd="0" presId="urn:microsoft.com/office/officeart/2005/8/layout/hList1"/>
    <dgm:cxn modelId="{D2E70404-22FF-400E-AB3A-453C508FAA40}" type="presParOf" srcId="{B814DE1C-C7D3-4017-9A48-5EC4495EA1E5}" destId="{F3BEE282-0ACF-4534-AB70-1681BBB81509}" srcOrd="1" destOrd="0" presId="urn:microsoft.com/office/officeart/2005/8/layout/hList1"/>
    <dgm:cxn modelId="{DB28162A-75C2-49BC-9CAC-2E93AD375CC9}" type="presParOf" srcId="{B814DE1C-C7D3-4017-9A48-5EC4495EA1E5}" destId="{C19077F5-D250-4EF3-9E85-3663A1EC0901}" srcOrd="2" destOrd="0" presId="urn:microsoft.com/office/officeart/2005/8/layout/hList1"/>
    <dgm:cxn modelId="{BAC734EA-68E9-4D51-B086-58FD56B182F6}" type="presParOf" srcId="{C19077F5-D250-4EF3-9E85-3663A1EC0901}" destId="{4562EF94-0419-4B6B-B60A-CBCBBC2191B7}" srcOrd="0" destOrd="0" presId="urn:microsoft.com/office/officeart/2005/8/layout/hList1"/>
    <dgm:cxn modelId="{E0FA4BDB-A6D6-415F-8EA2-AB202B66DAE0}" type="presParOf" srcId="{C19077F5-D250-4EF3-9E85-3663A1EC0901}" destId="{E2171BC5-8323-4CBC-86CB-015DD1FBCEA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D97F7D5-2022-48CA-BA5F-6EDCB0E43B67}"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0A94A8C9-1336-49DA-A7A7-7152C4A76B37}">
      <dgm:prSet phldrT="[Text]" custT="1"/>
      <dgm:spPr/>
      <dgm:t>
        <a:bodyPr/>
        <a:lstStyle/>
        <a:p>
          <a:r>
            <a:rPr lang="en-US" sz="2400" dirty="0"/>
            <a:t>Models with lower Mean Absolute Deviation or Mean Square Prediction Error across different severity levels and for both estimation and validation datasets were preferred.</a:t>
          </a:r>
        </a:p>
      </dgm:t>
    </dgm:pt>
    <dgm:pt modelId="{379D8C1A-81EE-48A5-BDF9-253002444F85}" type="parTrans" cxnId="{A46CF340-5457-49DD-B426-13D0D42BBE7F}">
      <dgm:prSet/>
      <dgm:spPr/>
      <dgm:t>
        <a:bodyPr/>
        <a:lstStyle/>
        <a:p>
          <a:endParaRPr lang="en-US" sz="2000"/>
        </a:p>
      </dgm:t>
    </dgm:pt>
    <dgm:pt modelId="{9F9B676B-2CCD-4753-8E6B-DE7CACC1435B}" type="sibTrans" cxnId="{A46CF340-5457-49DD-B426-13D0D42BBE7F}">
      <dgm:prSet/>
      <dgm:spPr/>
      <dgm:t>
        <a:bodyPr/>
        <a:lstStyle/>
        <a:p>
          <a:endParaRPr lang="en-US" sz="2000"/>
        </a:p>
      </dgm:t>
    </dgm:pt>
    <dgm:pt modelId="{D9672CEA-C04C-418B-8600-7E7D39AF9F14}">
      <dgm:prSet custT="1"/>
      <dgm:spPr/>
      <dgm:t>
        <a:bodyPr/>
        <a:lstStyle/>
        <a:p>
          <a:r>
            <a:rPr lang="en-US" sz="2400" dirty="0"/>
            <a:t>Consistency within the same facility group was preferred. For example, we preferred to recommend the same best model for Rural two-lane highway segments and Rural two-lane highway 3ST, 4ST, and 4SG intersections.</a:t>
          </a:r>
        </a:p>
      </dgm:t>
    </dgm:pt>
    <dgm:pt modelId="{E462BFC9-97A8-4857-B0D2-1FAE38FC34F2}" type="parTrans" cxnId="{F59BE372-3245-49B3-BA8F-DE04DBE9A994}">
      <dgm:prSet/>
      <dgm:spPr/>
      <dgm:t>
        <a:bodyPr/>
        <a:lstStyle/>
        <a:p>
          <a:endParaRPr lang="en-US" sz="2000"/>
        </a:p>
      </dgm:t>
    </dgm:pt>
    <dgm:pt modelId="{A8030FB5-D43D-4BC9-A9D8-67FE70BA7773}" type="sibTrans" cxnId="{F59BE372-3245-49B3-BA8F-DE04DBE9A994}">
      <dgm:prSet/>
      <dgm:spPr/>
      <dgm:t>
        <a:bodyPr/>
        <a:lstStyle/>
        <a:p>
          <a:endParaRPr lang="en-US" sz="2000"/>
        </a:p>
      </dgm:t>
    </dgm:pt>
    <dgm:pt modelId="{DC3EAA6C-35EF-4340-9E3A-4C9FB88A2FCB}">
      <dgm:prSet custT="1"/>
      <dgm:spPr/>
      <dgm:t>
        <a:bodyPr/>
        <a:lstStyle/>
        <a:p>
          <a:r>
            <a:rPr lang="en-US" sz="2400" dirty="0"/>
            <a:t>We preferred to recommend models from the three new approaches, unless the HSM or NCHRP 17-62 models strongly outperformed them.</a:t>
          </a:r>
        </a:p>
      </dgm:t>
    </dgm:pt>
    <dgm:pt modelId="{4FB783CC-CDEF-48AE-A4D4-FF038711A3BE}" type="parTrans" cxnId="{32CE5765-86BD-4897-9B38-12B52ED79902}">
      <dgm:prSet/>
      <dgm:spPr/>
      <dgm:t>
        <a:bodyPr/>
        <a:lstStyle/>
        <a:p>
          <a:endParaRPr lang="en-US" sz="2000"/>
        </a:p>
      </dgm:t>
    </dgm:pt>
    <dgm:pt modelId="{C3B4ED19-2B99-4A87-B1F4-6A4FF793DB17}" type="sibTrans" cxnId="{32CE5765-86BD-4897-9B38-12B52ED79902}">
      <dgm:prSet/>
      <dgm:spPr/>
      <dgm:t>
        <a:bodyPr/>
        <a:lstStyle/>
        <a:p>
          <a:endParaRPr lang="en-US" sz="2000"/>
        </a:p>
      </dgm:t>
    </dgm:pt>
    <dgm:pt modelId="{5CF732B0-68E8-42B5-8DA5-A65DE3695C8C}">
      <dgm:prSet custT="1"/>
      <dgm:spPr/>
      <dgm:t>
        <a:bodyPr/>
        <a:lstStyle/>
        <a:p>
          <a:r>
            <a:rPr lang="en-US" sz="2400" dirty="0"/>
            <a:t>We verified our final recommendations using an overall model performance metric that aggregates the performance measures over all severity levels for both the estimation and validation datasets.</a:t>
          </a:r>
        </a:p>
      </dgm:t>
    </dgm:pt>
    <dgm:pt modelId="{15D8F6B4-45E1-4191-81F1-AF3DF1427ECB}" type="parTrans" cxnId="{724D71F1-7D79-4CDD-97DA-BA6540332C2A}">
      <dgm:prSet/>
      <dgm:spPr/>
      <dgm:t>
        <a:bodyPr/>
        <a:lstStyle/>
        <a:p>
          <a:endParaRPr lang="en-US" sz="2000"/>
        </a:p>
      </dgm:t>
    </dgm:pt>
    <dgm:pt modelId="{C1A8871C-894B-40B3-A42E-F7BAFEC50554}" type="sibTrans" cxnId="{724D71F1-7D79-4CDD-97DA-BA6540332C2A}">
      <dgm:prSet/>
      <dgm:spPr/>
      <dgm:t>
        <a:bodyPr/>
        <a:lstStyle/>
        <a:p>
          <a:endParaRPr lang="en-US" sz="2000"/>
        </a:p>
      </dgm:t>
    </dgm:pt>
    <dgm:pt modelId="{E6917E91-4EEB-488E-9210-B018F65E732E}" type="pres">
      <dgm:prSet presAssocID="{FD97F7D5-2022-48CA-BA5F-6EDCB0E43B67}" presName="vert0" presStyleCnt="0">
        <dgm:presLayoutVars>
          <dgm:dir/>
          <dgm:animOne val="branch"/>
          <dgm:animLvl val="lvl"/>
        </dgm:presLayoutVars>
      </dgm:prSet>
      <dgm:spPr/>
    </dgm:pt>
    <dgm:pt modelId="{347D0B97-BDB1-4C65-A33D-A7F37780BE7E}" type="pres">
      <dgm:prSet presAssocID="{0A94A8C9-1336-49DA-A7A7-7152C4A76B37}" presName="thickLine" presStyleLbl="alignNode1" presStyleIdx="0" presStyleCnt="4"/>
      <dgm:spPr/>
    </dgm:pt>
    <dgm:pt modelId="{85244B9F-75F7-471A-9D26-2E4A3B72DF09}" type="pres">
      <dgm:prSet presAssocID="{0A94A8C9-1336-49DA-A7A7-7152C4A76B37}" presName="horz1" presStyleCnt="0"/>
      <dgm:spPr/>
    </dgm:pt>
    <dgm:pt modelId="{5DAF5C57-FFF6-4AE7-9B49-B49A558BFE9A}" type="pres">
      <dgm:prSet presAssocID="{0A94A8C9-1336-49DA-A7A7-7152C4A76B37}" presName="tx1" presStyleLbl="revTx" presStyleIdx="0" presStyleCnt="4" custScaleY="122757"/>
      <dgm:spPr/>
    </dgm:pt>
    <dgm:pt modelId="{D3B16851-757A-49D0-B4E4-1D5C92EC51FE}" type="pres">
      <dgm:prSet presAssocID="{0A94A8C9-1336-49DA-A7A7-7152C4A76B37}" presName="vert1" presStyleCnt="0"/>
      <dgm:spPr/>
    </dgm:pt>
    <dgm:pt modelId="{3D600D6F-1158-434D-A13B-CE46D14104FF}" type="pres">
      <dgm:prSet presAssocID="{D9672CEA-C04C-418B-8600-7E7D39AF9F14}" presName="thickLine" presStyleLbl="alignNode1" presStyleIdx="1" presStyleCnt="4"/>
      <dgm:spPr/>
    </dgm:pt>
    <dgm:pt modelId="{8DBAA54A-3D4F-4026-9067-9632307A60FA}" type="pres">
      <dgm:prSet presAssocID="{D9672CEA-C04C-418B-8600-7E7D39AF9F14}" presName="horz1" presStyleCnt="0"/>
      <dgm:spPr/>
    </dgm:pt>
    <dgm:pt modelId="{C37231D8-27AD-450C-9278-D75CAE00E553}" type="pres">
      <dgm:prSet presAssocID="{D9672CEA-C04C-418B-8600-7E7D39AF9F14}" presName="tx1" presStyleLbl="revTx" presStyleIdx="1" presStyleCnt="4" custScaleY="136780"/>
      <dgm:spPr/>
    </dgm:pt>
    <dgm:pt modelId="{5973B401-D694-4F8B-965D-BD99F3911D50}" type="pres">
      <dgm:prSet presAssocID="{D9672CEA-C04C-418B-8600-7E7D39AF9F14}" presName="vert1" presStyleCnt="0"/>
      <dgm:spPr/>
    </dgm:pt>
    <dgm:pt modelId="{EF4B0BFA-575F-46DC-A6B4-66F26956E7A6}" type="pres">
      <dgm:prSet presAssocID="{DC3EAA6C-35EF-4340-9E3A-4C9FB88A2FCB}" presName="thickLine" presStyleLbl="alignNode1" presStyleIdx="2" presStyleCnt="4"/>
      <dgm:spPr/>
    </dgm:pt>
    <dgm:pt modelId="{2B270521-0DBA-4AF7-A299-2CBD71BBD0EC}" type="pres">
      <dgm:prSet presAssocID="{DC3EAA6C-35EF-4340-9E3A-4C9FB88A2FCB}" presName="horz1" presStyleCnt="0"/>
      <dgm:spPr/>
    </dgm:pt>
    <dgm:pt modelId="{F310E093-1F13-4A2D-9E34-72602DE62335}" type="pres">
      <dgm:prSet presAssocID="{DC3EAA6C-35EF-4340-9E3A-4C9FB88A2FCB}" presName="tx1" presStyleLbl="revTx" presStyleIdx="2" presStyleCnt="4"/>
      <dgm:spPr/>
    </dgm:pt>
    <dgm:pt modelId="{09C82705-537C-43D9-9DC1-4DB3D5D9BEC1}" type="pres">
      <dgm:prSet presAssocID="{DC3EAA6C-35EF-4340-9E3A-4C9FB88A2FCB}" presName="vert1" presStyleCnt="0"/>
      <dgm:spPr/>
    </dgm:pt>
    <dgm:pt modelId="{03234145-3C00-4B29-B6D0-BC3DA4F1357C}" type="pres">
      <dgm:prSet presAssocID="{5CF732B0-68E8-42B5-8DA5-A65DE3695C8C}" presName="thickLine" presStyleLbl="alignNode1" presStyleIdx="3" presStyleCnt="4"/>
      <dgm:spPr/>
    </dgm:pt>
    <dgm:pt modelId="{1771CAF1-7507-46CE-B771-2D5DBA228A61}" type="pres">
      <dgm:prSet presAssocID="{5CF732B0-68E8-42B5-8DA5-A65DE3695C8C}" presName="horz1" presStyleCnt="0"/>
      <dgm:spPr/>
    </dgm:pt>
    <dgm:pt modelId="{A395D764-739D-4354-805C-9409F6828A87}" type="pres">
      <dgm:prSet presAssocID="{5CF732B0-68E8-42B5-8DA5-A65DE3695C8C}" presName="tx1" presStyleLbl="revTx" presStyleIdx="3" presStyleCnt="4" custScaleY="123932"/>
      <dgm:spPr/>
    </dgm:pt>
    <dgm:pt modelId="{56FDA836-B891-4D9E-8886-375476A82FF9}" type="pres">
      <dgm:prSet presAssocID="{5CF732B0-68E8-42B5-8DA5-A65DE3695C8C}" presName="vert1" presStyleCnt="0"/>
      <dgm:spPr/>
    </dgm:pt>
  </dgm:ptLst>
  <dgm:cxnLst>
    <dgm:cxn modelId="{3AD8C105-10F5-48C6-93AC-74D5C3CEB887}" type="presOf" srcId="{FD97F7D5-2022-48CA-BA5F-6EDCB0E43B67}" destId="{E6917E91-4EEB-488E-9210-B018F65E732E}" srcOrd="0" destOrd="0" presId="urn:microsoft.com/office/officeart/2008/layout/LinedList"/>
    <dgm:cxn modelId="{1D3AF82D-AE7A-48C6-9937-815D49503DBC}" type="presOf" srcId="{DC3EAA6C-35EF-4340-9E3A-4C9FB88A2FCB}" destId="{F310E093-1F13-4A2D-9E34-72602DE62335}" srcOrd="0" destOrd="0" presId="urn:microsoft.com/office/officeart/2008/layout/LinedList"/>
    <dgm:cxn modelId="{A46CF340-5457-49DD-B426-13D0D42BBE7F}" srcId="{FD97F7D5-2022-48CA-BA5F-6EDCB0E43B67}" destId="{0A94A8C9-1336-49DA-A7A7-7152C4A76B37}" srcOrd="0" destOrd="0" parTransId="{379D8C1A-81EE-48A5-BDF9-253002444F85}" sibTransId="{9F9B676B-2CCD-4753-8E6B-DE7CACC1435B}"/>
    <dgm:cxn modelId="{A6EC865B-7032-41B7-A7D8-8FC568F7071A}" type="presOf" srcId="{0A94A8C9-1336-49DA-A7A7-7152C4A76B37}" destId="{5DAF5C57-FFF6-4AE7-9B49-B49A558BFE9A}" srcOrd="0" destOrd="0" presId="urn:microsoft.com/office/officeart/2008/layout/LinedList"/>
    <dgm:cxn modelId="{32CE5765-86BD-4897-9B38-12B52ED79902}" srcId="{FD97F7D5-2022-48CA-BA5F-6EDCB0E43B67}" destId="{DC3EAA6C-35EF-4340-9E3A-4C9FB88A2FCB}" srcOrd="2" destOrd="0" parTransId="{4FB783CC-CDEF-48AE-A4D4-FF038711A3BE}" sibTransId="{C3B4ED19-2B99-4A87-B1F4-6A4FF793DB17}"/>
    <dgm:cxn modelId="{F59BE372-3245-49B3-BA8F-DE04DBE9A994}" srcId="{FD97F7D5-2022-48CA-BA5F-6EDCB0E43B67}" destId="{D9672CEA-C04C-418B-8600-7E7D39AF9F14}" srcOrd="1" destOrd="0" parTransId="{E462BFC9-97A8-4857-B0D2-1FAE38FC34F2}" sibTransId="{A8030FB5-D43D-4BC9-A9D8-67FE70BA7773}"/>
    <dgm:cxn modelId="{CF2AC795-8B80-48DD-A354-7D9BCDCE04AA}" type="presOf" srcId="{D9672CEA-C04C-418B-8600-7E7D39AF9F14}" destId="{C37231D8-27AD-450C-9278-D75CAE00E553}" srcOrd="0" destOrd="0" presId="urn:microsoft.com/office/officeart/2008/layout/LinedList"/>
    <dgm:cxn modelId="{A8FA4D9B-E1A4-4546-B847-7BF7D229289D}" type="presOf" srcId="{5CF732B0-68E8-42B5-8DA5-A65DE3695C8C}" destId="{A395D764-739D-4354-805C-9409F6828A87}" srcOrd="0" destOrd="0" presId="urn:microsoft.com/office/officeart/2008/layout/LinedList"/>
    <dgm:cxn modelId="{724D71F1-7D79-4CDD-97DA-BA6540332C2A}" srcId="{FD97F7D5-2022-48CA-BA5F-6EDCB0E43B67}" destId="{5CF732B0-68E8-42B5-8DA5-A65DE3695C8C}" srcOrd="3" destOrd="0" parTransId="{15D8F6B4-45E1-4191-81F1-AF3DF1427ECB}" sibTransId="{C1A8871C-894B-40B3-A42E-F7BAFEC50554}"/>
    <dgm:cxn modelId="{CCA1096F-2B51-4384-8221-53CE04E61BA2}" type="presParOf" srcId="{E6917E91-4EEB-488E-9210-B018F65E732E}" destId="{347D0B97-BDB1-4C65-A33D-A7F37780BE7E}" srcOrd="0" destOrd="0" presId="urn:microsoft.com/office/officeart/2008/layout/LinedList"/>
    <dgm:cxn modelId="{D6DD74ED-6BF1-4E10-BE59-23629DD2B3E5}" type="presParOf" srcId="{E6917E91-4EEB-488E-9210-B018F65E732E}" destId="{85244B9F-75F7-471A-9D26-2E4A3B72DF09}" srcOrd="1" destOrd="0" presId="urn:microsoft.com/office/officeart/2008/layout/LinedList"/>
    <dgm:cxn modelId="{365D9EFD-5A15-4426-A20D-A43FA886B279}" type="presParOf" srcId="{85244B9F-75F7-471A-9D26-2E4A3B72DF09}" destId="{5DAF5C57-FFF6-4AE7-9B49-B49A558BFE9A}" srcOrd="0" destOrd="0" presId="urn:microsoft.com/office/officeart/2008/layout/LinedList"/>
    <dgm:cxn modelId="{6BCB66B4-F0F2-45DB-9F0A-D9E63F950BA0}" type="presParOf" srcId="{85244B9F-75F7-471A-9D26-2E4A3B72DF09}" destId="{D3B16851-757A-49D0-B4E4-1D5C92EC51FE}" srcOrd="1" destOrd="0" presId="urn:microsoft.com/office/officeart/2008/layout/LinedList"/>
    <dgm:cxn modelId="{1BF03D2A-E441-403D-90C6-07AE6AC1827F}" type="presParOf" srcId="{E6917E91-4EEB-488E-9210-B018F65E732E}" destId="{3D600D6F-1158-434D-A13B-CE46D14104FF}" srcOrd="2" destOrd="0" presId="urn:microsoft.com/office/officeart/2008/layout/LinedList"/>
    <dgm:cxn modelId="{0FFF60A7-8EB4-4D88-B1C5-3B8362E7C5EF}" type="presParOf" srcId="{E6917E91-4EEB-488E-9210-B018F65E732E}" destId="{8DBAA54A-3D4F-4026-9067-9632307A60FA}" srcOrd="3" destOrd="0" presId="urn:microsoft.com/office/officeart/2008/layout/LinedList"/>
    <dgm:cxn modelId="{6ACA8C9B-A1B0-43C4-B7A0-1F6776F47A65}" type="presParOf" srcId="{8DBAA54A-3D4F-4026-9067-9632307A60FA}" destId="{C37231D8-27AD-450C-9278-D75CAE00E553}" srcOrd="0" destOrd="0" presId="urn:microsoft.com/office/officeart/2008/layout/LinedList"/>
    <dgm:cxn modelId="{98458DF1-F222-4176-8A96-CC87D0964168}" type="presParOf" srcId="{8DBAA54A-3D4F-4026-9067-9632307A60FA}" destId="{5973B401-D694-4F8B-965D-BD99F3911D50}" srcOrd="1" destOrd="0" presId="urn:microsoft.com/office/officeart/2008/layout/LinedList"/>
    <dgm:cxn modelId="{43553C45-86CA-4CC7-876E-E31CDCAD2962}" type="presParOf" srcId="{E6917E91-4EEB-488E-9210-B018F65E732E}" destId="{EF4B0BFA-575F-46DC-A6B4-66F26956E7A6}" srcOrd="4" destOrd="0" presId="urn:microsoft.com/office/officeart/2008/layout/LinedList"/>
    <dgm:cxn modelId="{919C7E3F-B550-4A25-89A8-FB5DFE51D46F}" type="presParOf" srcId="{E6917E91-4EEB-488E-9210-B018F65E732E}" destId="{2B270521-0DBA-4AF7-A299-2CBD71BBD0EC}" srcOrd="5" destOrd="0" presId="urn:microsoft.com/office/officeart/2008/layout/LinedList"/>
    <dgm:cxn modelId="{5CA99EA7-C33C-4B6F-A69B-23741C0CE679}" type="presParOf" srcId="{2B270521-0DBA-4AF7-A299-2CBD71BBD0EC}" destId="{F310E093-1F13-4A2D-9E34-72602DE62335}" srcOrd="0" destOrd="0" presId="urn:microsoft.com/office/officeart/2008/layout/LinedList"/>
    <dgm:cxn modelId="{4ADEC3A2-429A-4EE2-B2EE-9B84F7A2FAF8}" type="presParOf" srcId="{2B270521-0DBA-4AF7-A299-2CBD71BBD0EC}" destId="{09C82705-537C-43D9-9DC1-4DB3D5D9BEC1}" srcOrd="1" destOrd="0" presId="urn:microsoft.com/office/officeart/2008/layout/LinedList"/>
    <dgm:cxn modelId="{AD8A0927-958C-45DD-8EEF-D7C5D5AE9F39}" type="presParOf" srcId="{E6917E91-4EEB-488E-9210-B018F65E732E}" destId="{03234145-3C00-4B29-B6D0-BC3DA4F1357C}" srcOrd="6" destOrd="0" presId="urn:microsoft.com/office/officeart/2008/layout/LinedList"/>
    <dgm:cxn modelId="{6C9D2041-C56E-4889-BFED-5FFB1130E9B5}" type="presParOf" srcId="{E6917E91-4EEB-488E-9210-B018F65E732E}" destId="{1771CAF1-7507-46CE-B771-2D5DBA228A61}" srcOrd="7" destOrd="0" presId="urn:microsoft.com/office/officeart/2008/layout/LinedList"/>
    <dgm:cxn modelId="{35D0AC1E-AC15-46E6-8798-5049EF3B2EBA}" type="presParOf" srcId="{1771CAF1-7507-46CE-B771-2D5DBA228A61}" destId="{A395D764-739D-4354-805C-9409F6828A87}" srcOrd="0" destOrd="0" presId="urn:microsoft.com/office/officeart/2008/layout/LinedList"/>
    <dgm:cxn modelId="{E1283634-22CF-4E94-9DB9-C8884B12B76A}" type="presParOf" srcId="{1771CAF1-7507-46CE-B771-2D5DBA228A61}" destId="{56FDA836-B891-4D9E-8886-375476A82FF9}"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25BD82-A63A-4239-9B7A-791F80360C09}">
      <dsp:nvSpPr>
        <dsp:cNvPr id="0" name=""/>
        <dsp:cNvSpPr/>
      </dsp:nvSpPr>
      <dsp:spPr>
        <a:xfrm>
          <a:off x="0" y="35336"/>
          <a:ext cx="8128000" cy="647595"/>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dirty="0"/>
            <a:t>Project Objectives</a:t>
          </a:r>
        </a:p>
      </dsp:txBody>
      <dsp:txXfrm>
        <a:off x="31613" y="66949"/>
        <a:ext cx="8064774" cy="584369"/>
      </dsp:txXfrm>
    </dsp:sp>
    <dsp:sp modelId="{190D4EB1-BAC4-4373-B16A-2B1EB65ABAB7}">
      <dsp:nvSpPr>
        <dsp:cNvPr id="0" name=""/>
        <dsp:cNvSpPr/>
      </dsp:nvSpPr>
      <dsp:spPr>
        <a:xfrm>
          <a:off x="0" y="760692"/>
          <a:ext cx="8128000" cy="647595"/>
        </a:xfrm>
        <a:prstGeom prst="roundRect">
          <a:avLst/>
        </a:prstGeom>
        <a:solidFill>
          <a:schemeClr val="accent2">
            <a:hueOff val="-264675"/>
            <a:satOff val="298"/>
            <a:lumOff val="70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dirty="0"/>
            <a:t>Recap of New Methodologies Considered</a:t>
          </a:r>
        </a:p>
      </dsp:txBody>
      <dsp:txXfrm>
        <a:off x="31613" y="792305"/>
        <a:ext cx="8064774" cy="584369"/>
      </dsp:txXfrm>
    </dsp:sp>
    <dsp:sp modelId="{F5528EA3-4466-47F3-8793-AA92E658E932}">
      <dsp:nvSpPr>
        <dsp:cNvPr id="0" name=""/>
        <dsp:cNvSpPr/>
      </dsp:nvSpPr>
      <dsp:spPr>
        <a:xfrm>
          <a:off x="0" y="1486047"/>
          <a:ext cx="8128000" cy="647595"/>
        </a:xfrm>
        <a:prstGeom prst="roundRect">
          <a:avLst/>
        </a:prstGeom>
        <a:solidFill>
          <a:schemeClr val="accent2">
            <a:hueOff val="-529349"/>
            <a:satOff val="597"/>
            <a:lumOff val="141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dirty="0"/>
            <a:t>Data Sources Used for Estimation and Validation</a:t>
          </a:r>
        </a:p>
      </dsp:txBody>
      <dsp:txXfrm>
        <a:off x="31613" y="1517660"/>
        <a:ext cx="8064774" cy="584369"/>
      </dsp:txXfrm>
    </dsp:sp>
    <dsp:sp modelId="{F649A848-2687-480F-A63D-279C95229B75}">
      <dsp:nvSpPr>
        <dsp:cNvPr id="0" name=""/>
        <dsp:cNvSpPr/>
      </dsp:nvSpPr>
      <dsp:spPr>
        <a:xfrm>
          <a:off x="0" y="2211402"/>
          <a:ext cx="8128000" cy="647595"/>
        </a:xfrm>
        <a:prstGeom prst="roundRect">
          <a:avLst/>
        </a:prstGeom>
        <a:solidFill>
          <a:schemeClr val="accent2">
            <a:hueOff val="-794024"/>
            <a:satOff val="895"/>
            <a:lumOff val="211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dirty="0"/>
            <a:t>Recommended Methodologies by Facility Type</a:t>
          </a:r>
        </a:p>
      </dsp:txBody>
      <dsp:txXfrm>
        <a:off x="31613" y="2243015"/>
        <a:ext cx="8064774" cy="584369"/>
      </dsp:txXfrm>
    </dsp:sp>
    <dsp:sp modelId="{917CD004-61CA-4FC8-9C2E-8984947DF4C6}">
      <dsp:nvSpPr>
        <dsp:cNvPr id="0" name=""/>
        <dsp:cNvSpPr/>
      </dsp:nvSpPr>
      <dsp:spPr>
        <a:xfrm>
          <a:off x="0" y="2936757"/>
          <a:ext cx="8128000" cy="647595"/>
        </a:xfrm>
        <a:prstGeom prst="roundRect">
          <a:avLst/>
        </a:prstGeom>
        <a:solidFill>
          <a:schemeClr val="accent2">
            <a:hueOff val="-1058698"/>
            <a:satOff val="1194"/>
            <a:lumOff val="282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dirty="0"/>
            <a:t>QIE Estimation of Input Variables</a:t>
          </a:r>
        </a:p>
      </dsp:txBody>
      <dsp:txXfrm>
        <a:off x="31613" y="2968370"/>
        <a:ext cx="8064774" cy="584369"/>
      </dsp:txXfrm>
    </dsp:sp>
    <dsp:sp modelId="{F1E238C6-06AE-4EDF-B44B-A3115823F02D}">
      <dsp:nvSpPr>
        <dsp:cNvPr id="0" name=""/>
        <dsp:cNvSpPr/>
      </dsp:nvSpPr>
      <dsp:spPr>
        <a:xfrm>
          <a:off x="0" y="3662112"/>
          <a:ext cx="8128000" cy="647595"/>
        </a:xfrm>
        <a:prstGeom prst="roundRect">
          <a:avLst/>
        </a:prstGeom>
        <a:solidFill>
          <a:schemeClr val="accent2">
            <a:hueOff val="-1323373"/>
            <a:satOff val="1492"/>
            <a:lumOff val="353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dirty="0"/>
            <a:t>Implementation Guidance and Software</a:t>
          </a:r>
        </a:p>
      </dsp:txBody>
      <dsp:txXfrm>
        <a:off x="31613" y="3693725"/>
        <a:ext cx="8064774" cy="5843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BF782F-E111-4AF6-8586-7BAF728E5024}">
      <dsp:nvSpPr>
        <dsp:cNvPr id="0" name=""/>
        <dsp:cNvSpPr/>
      </dsp:nvSpPr>
      <dsp:spPr>
        <a:xfrm>
          <a:off x="0" y="0"/>
          <a:ext cx="1003274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F8C6EB-F6CF-4321-9823-71A886F60595}">
      <dsp:nvSpPr>
        <dsp:cNvPr id="0" name=""/>
        <dsp:cNvSpPr/>
      </dsp:nvSpPr>
      <dsp:spPr>
        <a:xfrm>
          <a:off x="0" y="0"/>
          <a:ext cx="10032740" cy="1050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dirty="0"/>
            <a:t>Assess the current HSM approaches for estimating and predicting crash count by severity</a:t>
          </a:r>
        </a:p>
      </dsp:txBody>
      <dsp:txXfrm>
        <a:off x="0" y="0"/>
        <a:ext cx="10032740" cy="1050750"/>
      </dsp:txXfrm>
    </dsp:sp>
    <dsp:sp modelId="{5B545FD0-8376-42ED-BE1F-75A7F6C3A911}">
      <dsp:nvSpPr>
        <dsp:cNvPr id="0" name=""/>
        <dsp:cNvSpPr/>
      </dsp:nvSpPr>
      <dsp:spPr>
        <a:xfrm>
          <a:off x="0" y="1050750"/>
          <a:ext cx="1003274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A739DE6-EECC-4545-A168-39116557DE5C}">
      <dsp:nvSpPr>
        <dsp:cNvPr id="0" name=""/>
        <dsp:cNvSpPr/>
      </dsp:nvSpPr>
      <dsp:spPr>
        <a:xfrm>
          <a:off x="0" y="1050750"/>
          <a:ext cx="10032740" cy="1050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dirty="0"/>
            <a:t>Identify gaps and opportunities in the current prediction/estimation procedures</a:t>
          </a:r>
        </a:p>
      </dsp:txBody>
      <dsp:txXfrm>
        <a:off x="0" y="1050750"/>
        <a:ext cx="10032740" cy="1050750"/>
      </dsp:txXfrm>
    </dsp:sp>
    <dsp:sp modelId="{2527CD54-1D4A-4F57-AE59-2CE747A6A4F4}">
      <dsp:nvSpPr>
        <dsp:cNvPr id="0" name=""/>
        <dsp:cNvSpPr/>
      </dsp:nvSpPr>
      <dsp:spPr>
        <a:xfrm>
          <a:off x="0" y="2101500"/>
          <a:ext cx="1003274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8A7274-7CCE-4A1D-9FE2-E047B94189AD}">
      <dsp:nvSpPr>
        <dsp:cNvPr id="0" name=""/>
        <dsp:cNvSpPr/>
      </dsp:nvSpPr>
      <dsp:spPr>
        <a:xfrm>
          <a:off x="0" y="2101500"/>
          <a:ext cx="10032740" cy="1050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a:t>Develop and validate new severity models to address the gaps and opportunities</a:t>
          </a:r>
        </a:p>
      </dsp:txBody>
      <dsp:txXfrm>
        <a:off x="0" y="2101500"/>
        <a:ext cx="10032740" cy="1050750"/>
      </dsp:txXfrm>
    </dsp:sp>
    <dsp:sp modelId="{104EA07C-B02F-4D29-B8B7-284A62CD6081}">
      <dsp:nvSpPr>
        <dsp:cNvPr id="0" name=""/>
        <dsp:cNvSpPr/>
      </dsp:nvSpPr>
      <dsp:spPr>
        <a:xfrm>
          <a:off x="0" y="3152250"/>
          <a:ext cx="10032740"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8A5941-AE3C-480B-8572-B2533D0FEB65}">
      <dsp:nvSpPr>
        <dsp:cNvPr id="0" name=""/>
        <dsp:cNvSpPr/>
      </dsp:nvSpPr>
      <dsp:spPr>
        <a:xfrm>
          <a:off x="0" y="3152250"/>
          <a:ext cx="10032740" cy="1050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a:t>Develop a guidance document to apply the new models in a format suitable for possible adoption in the HSM</a:t>
          </a:r>
        </a:p>
      </dsp:txBody>
      <dsp:txXfrm>
        <a:off x="0" y="3152250"/>
        <a:ext cx="10032740" cy="10507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135D3E-E70B-49F8-BDE3-8310341B3488}">
      <dsp:nvSpPr>
        <dsp:cNvPr id="0" name=""/>
        <dsp:cNvSpPr/>
      </dsp:nvSpPr>
      <dsp:spPr>
        <a:xfrm>
          <a:off x="49" y="200224"/>
          <a:ext cx="4700141" cy="1221773"/>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dirty="0"/>
            <a:t>Inclusion of driver and vehicle variables as predictors</a:t>
          </a:r>
        </a:p>
      </dsp:txBody>
      <dsp:txXfrm>
        <a:off x="49" y="200224"/>
        <a:ext cx="4700141" cy="1221773"/>
      </dsp:txXfrm>
    </dsp:sp>
    <dsp:sp modelId="{0CFA7889-4DE3-496D-818D-848743DBF7F7}">
      <dsp:nvSpPr>
        <dsp:cNvPr id="0" name=""/>
        <dsp:cNvSpPr/>
      </dsp:nvSpPr>
      <dsp:spPr>
        <a:xfrm>
          <a:off x="49" y="1421998"/>
          <a:ext cx="4700141" cy="2400502"/>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a:t>Most important variables in most severity prediction models</a:t>
          </a:r>
          <a:endParaRPr lang="en-US" sz="2400" kern="1200" dirty="0"/>
        </a:p>
        <a:p>
          <a:pPr marL="228600" lvl="1" indent="-228600" algn="l" defTabSz="1066800">
            <a:lnSpc>
              <a:spcPct val="90000"/>
            </a:lnSpc>
            <a:spcBef>
              <a:spcPct val="0"/>
            </a:spcBef>
            <a:spcAft>
              <a:spcPct val="15000"/>
            </a:spcAft>
            <a:buChar char="•"/>
          </a:pPr>
          <a:r>
            <a:rPr lang="en-US" sz="2400" kern="1200"/>
            <a:t>Usually only available in crash data – not segment data</a:t>
          </a:r>
          <a:endParaRPr lang="en-US" sz="2400" kern="1200" dirty="0"/>
        </a:p>
      </dsp:txBody>
      <dsp:txXfrm>
        <a:off x="49" y="1421998"/>
        <a:ext cx="4700141" cy="2400502"/>
      </dsp:txXfrm>
    </dsp:sp>
    <dsp:sp modelId="{4562EF94-0419-4B6B-B60A-CBCBBC2191B7}">
      <dsp:nvSpPr>
        <dsp:cNvPr id="0" name=""/>
        <dsp:cNvSpPr/>
      </dsp:nvSpPr>
      <dsp:spPr>
        <a:xfrm>
          <a:off x="5358209" y="200224"/>
          <a:ext cx="4700141" cy="1221773"/>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US" sz="2400" kern="1200"/>
            <a:t>Quasi-induced Exposure translates crash involvement to segment-level population proportions</a:t>
          </a:r>
          <a:endParaRPr lang="en-US" sz="2400" kern="1200" dirty="0"/>
        </a:p>
      </dsp:txBody>
      <dsp:txXfrm>
        <a:off x="5358209" y="200224"/>
        <a:ext cx="4700141" cy="1221773"/>
      </dsp:txXfrm>
    </dsp:sp>
    <dsp:sp modelId="{E2171BC5-8323-4CBC-86CB-015DD1FBCEAD}">
      <dsp:nvSpPr>
        <dsp:cNvPr id="0" name=""/>
        <dsp:cNvSpPr/>
      </dsp:nvSpPr>
      <dsp:spPr>
        <a:xfrm>
          <a:off x="5358209" y="1421998"/>
          <a:ext cx="4700141" cy="2400502"/>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a:t>Not at fault drivers assumed to appear randomly in crashes</a:t>
          </a:r>
          <a:endParaRPr lang="en-US" sz="2400" kern="1200" dirty="0"/>
        </a:p>
        <a:p>
          <a:pPr marL="228600" lvl="1" indent="-228600" algn="l" defTabSz="1066800">
            <a:lnSpc>
              <a:spcPct val="90000"/>
            </a:lnSpc>
            <a:spcBef>
              <a:spcPct val="0"/>
            </a:spcBef>
            <a:spcAft>
              <a:spcPct val="15000"/>
            </a:spcAft>
            <a:buChar char="•"/>
          </a:pPr>
          <a:r>
            <a:rPr lang="en-US" sz="2400" kern="1200"/>
            <a:t>Necessary to aggregate groups of segments and intersections to get sufficient observations by involvement group</a:t>
          </a:r>
          <a:endParaRPr lang="en-US" sz="2400" kern="1200" dirty="0"/>
        </a:p>
      </dsp:txBody>
      <dsp:txXfrm>
        <a:off x="5358209" y="1421998"/>
        <a:ext cx="4700141" cy="240050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7D0B97-BDB1-4C65-A33D-A7F37780BE7E}">
      <dsp:nvSpPr>
        <dsp:cNvPr id="0" name=""/>
        <dsp:cNvSpPr/>
      </dsp:nvSpPr>
      <dsp:spPr>
        <a:xfrm>
          <a:off x="0" y="525"/>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AF5C57-FFF6-4AE7-9B49-B49A558BFE9A}">
      <dsp:nvSpPr>
        <dsp:cNvPr id="0" name=""/>
        <dsp:cNvSpPr/>
      </dsp:nvSpPr>
      <dsp:spPr>
        <a:xfrm>
          <a:off x="0" y="525"/>
          <a:ext cx="10048577" cy="10740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t>Models with lower Mean Absolute Deviation or Mean Square Prediction Error across different severity levels and for both estimation and validation datasets were preferred.</a:t>
          </a:r>
        </a:p>
      </dsp:txBody>
      <dsp:txXfrm>
        <a:off x="0" y="525"/>
        <a:ext cx="10048577" cy="1074086"/>
      </dsp:txXfrm>
    </dsp:sp>
    <dsp:sp modelId="{3D600D6F-1158-434D-A13B-CE46D14104FF}">
      <dsp:nvSpPr>
        <dsp:cNvPr id="0" name=""/>
        <dsp:cNvSpPr/>
      </dsp:nvSpPr>
      <dsp:spPr>
        <a:xfrm>
          <a:off x="0" y="1074612"/>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37231D8-27AD-450C-9278-D75CAE00E553}">
      <dsp:nvSpPr>
        <dsp:cNvPr id="0" name=""/>
        <dsp:cNvSpPr/>
      </dsp:nvSpPr>
      <dsp:spPr>
        <a:xfrm>
          <a:off x="0" y="1074612"/>
          <a:ext cx="10048577" cy="11967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t>Consistency within the same facility group was preferred. For example, we preferred to recommend the same best model for Rural two-lane highway segments and Rural two-lane highway 3ST, 4ST, and 4SG intersections.</a:t>
          </a:r>
        </a:p>
      </dsp:txBody>
      <dsp:txXfrm>
        <a:off x="0" y="1074612"/>
        <a:ext cx="10048577" cy="1196783"/>
      </dsp:txXfrm>
    </dsp:sp>
    <dsp:sp modelId="{EF4B0BFA-575F-46DC-A6B4-66F26956E7A6}">
      <dsp:nvSpPr>
        <dsp:cNvPr id="0" name=""/>
        <dsp:cNvSpPr/>
      </dsp:nvSpPr>
      <dsp:spPr>
        <a:xfrm>
          <a:off x="0" y="2271396"/>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310E093-1F13-4A2D-9E34-72602DE62335}">
      <dsp:nvSpPr>
        <dsp:cNvPr id="0" name=""/>
        <dsp:cNvSpPr/>
      </dsp:nvSpPr>
      <dsp:spPr>
        <a:xfrm>
          <a:off x="0" y="2271396"/>
          <a:ext cx="10058399" cy="8749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t>We preferred to recommend models from the three new approaches, unless the HSM or NCHRP 17-62 models strongly outperformed them.</a:t>
          </a:r>
        </a:p>
      </dsp:txBody>
      <dsp:txXfrm>
        <a:off x="0" y="2271396"/>
        <a:ext cx="10058399" cy="874970"/>
      </dsp:txXfrm>
    </dsp:sp>
    <dsp:sp modelId="{03234145-3C00-4B29-B6D0-BC3DA4F1357C}">
      <dsp:nvSpPr>
        <dsp:cNvPr id="0" name=""/>
        <dsp:cNvSpPr/>
      </dsp:nvSpPr>
      <dsp:spPr>
        <a:xfrm>
          <a:off x="0" y="3146366"/>
          <a:ext cx="10058399" cy="0"/>
        </a:xfrm>
        <a:prstGeom prst="line">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95D764-739D-4354-805C-9409F6828A87}">
      <dsp:nvSpPr>
        <dsp:cNvPr id="0" name=""/>
        <dsp:cNvSpPr/>
      </dsp:nvSpPr>
      <dsp:spPr>
        <a:xfrm>
          <a:off x="0" y="3146366"/>
          <a:ext cx="10048577" cy="10843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t>We verified our final recommendations using an overall model performance metric that aggregates the performance measures over all severity levels for both the estimation and validation datasets.</a:t>
          </a:r>
        </a:p>
      </dsp:txBody>
      <dsp:txXfrm>
        <a:off x="0" y="3146366"/>
        <a:ext cx="10048577" cy="108436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EB4F425-9A6E-4883-A073-C78010615203}" type="datetimeFigureOut">
              <a:rPr lang="en-US" smtClean="0"/>
              <a:t>5/5/2023</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576A26B-C20C-4CF1-B0BE-8632CF5C8586}" type="slidenum">
              <a:rPr lang="en-US" smtClean="0"/>
              <a:t>‹#›</a:t>
            </a:fld>
            <a:endParaRPr lang="en-US" dirty="0"/>
          </a:p>
        </p:txBody>
      </p:sp>
    </p:spTree>
    <p:extLst>
      <p:ext uri="{BB962C8B-B14F-4D97-AF65-F5344CB8AC3E}">
        <p14:creationId xmlns:p14="http://schemas.microsoft.com/office/powerpoint/2010/main" val="325725975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ED7142-E8A1-41FD-ABD3-87789BA2BECF}" type="datetimeFigureOut">
              <a:rPr lang="en-US" smtClean="0"/>
              <a:t>5/5/2023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312BCC-DE91-4F56-AF02-9D89763F665F}" type="slidenum">
              <a:rPr lang="en-US" smtClean="0"/>
              <a:t>‹#›</a:t>
            </a:fld>
            <a:endParaRPr lang="en-US" dirty="0"/>
          </a:p>
        </p:txBody>
      </p:sp>
    </p:spTree>
    <p:extLst>
      <p:ext uri="{BB962C8B-B14F-4D97-AF65-F5344CB8AC3E}">
        <p14:creationId xmlns:p14="http://schemas.microsoft.com/office/powerpoint/2010/main" val="363002635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312BCC-DE91-4F56-AF02-9D89763F665F}" type="slidenum">
              <a:rPr lang="en-US" smtClean="0"/>
              <a:t>2</a:t>
            </a:fld>
            <a:endParaRPr lang="en-US" dirty="0"/>
          </a:p>
        </p:txBody>
      </p:sp>
    </p:spTree>
    <p:extLst>
      <p:ext uri="{BB962C8B-B14F-4D97-AF65-F5344CB8AC3E}">
        <p14:creationId xmlns:p14="http://schemas.microsoft.com/office/powerpoint/2010/main" val="41459431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312BCC-DE91-4F56-AF02-9D89763F665F}" type="slidenum">
              <a:rPr lang="en-US" smtClean="0"/>
              <a:t>13</a:t>
            </a:fld>
            <a:endParaRPr lang="en-US" dirty="0"/>
          </a:p>
        </p:txBody>
      </p:sp>
    </p:spTree>
    <p:extLst>
      <p:ext uri="{BB962C8B-B14F-4D97-AF65-F5344CB8AC3E}">
        <p14:creationId xmlns:p14="http://schemas.microsoft.com/office/powerpoint/2010/main" val="17824821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312BCC-DE91-4F56-AF02-9D89763F665F}" type="slidenum">
              <a:rPr lang="en-US" smtClean="0"/>
              <a:t>14</a:t>
            </a:fld>
            <a:endParaRPr lang="en-US" dirty="0"/>
          </a:p>
        </p:txBody>
      </p:sp>
    </p:spTree>
    <p:extLst>
      <p:ext uri="{BB962C8B-B14F-4D97-AF65-F5344CB8AC3E}">
        <p14:creationId xmlns:p14="http://schemas.microsoft.com/office/powerpoint/2010/main" val="11750541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312BCC-DE91-4F56-AF02-9D89763F665F}" type="slidenum">
              <a:rPr lang="en-US" smtClean="0"/>
              <a:t>15</a:t>
            </a:fld>
            <a:endParaRPr lang="en-US" dirty="0"/>
          </a:p>
        </p:txBody>
      </p:sp>
    </p:spTree>
    <p:extLst>
      <p:ext uri="{BB962C8B-B14F-4D97-AF65-F5344CB8AC3E}">
        <p14:creationId xmlns:p14="http://schemas.microsoft.com/office/powerpoint/2010/main" val="530755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312BCC-DE91-4F56-AF02-9D89763F665F}" type="slidenum">
              <a:rPr lang="en-US" smtClean="0"/>
              <a:t>16</a:t>
            </a:fld>
            <a:endParaRPr lang="en-US" dirty="0"/>
          </a:p>
        </p:txBody>
      </p:sp>
    </p:spTree>
    <p:extLst>
      <p:ext uri="{BB962C8B-B14F-4D97-AF65-F5344CB8AC3E}">
        <p14:creationId xmlns:p14="http://schemas.microsoft.com/office/powerpoint/2010/main" val="30145623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312BCC-DE91-4F56-AF02-9D89763F665F}" type="slidenum">
              <a:rPr lang="en-US" smtClean="0"/>
              <a:t>17</a:t>
            </a:fld>
            <a:endParaRPr lang="en-US" dirty="0"/>
          </a:p>
        </p:txBody>
      </p:sp>
    </p:spTree>
    <p:extLst>
      <p:ext uri="{BB962C8B-B14F-4D97-AF65-F5344CB8AC3E}">
        <p14:creationId xmlns:p14="http://schemas.microsoft.com/office/powerpoint/2010/main" val="3209760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312BCC-DE91-4F56-AF02-9D89763F665F}" type="slidenum">
              <a:rPr lang="en-US" smtClean="0"/>
              <a:t>18</a:t>
            </a:fld>
            <a:endParaRPr lang="en-US" dirty="0"/>
          </a:p>
        </p:txBody>
      </p:sp>
    </p:spTree>
    <p:extLst>
      <p:ext uri="{BB962C8B-B14F-4D97-AF65-F5344CB8AC3E}">
        <p14:creationId xmlns:p14="http://schemas.microsoft.com/office/powerpoint/2010/main" val="2857199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312BCC-DE91-4F56-AF02-9D89763F665F}" type="slidenum">
              <a:rPr lang="en-US" smtClean="0"/>
              <a:t>3</a:t>
            </a:fld>
            <a:endParaRPr lang="en-US" dirty="0"/>
          </a:p>
        </p:txBody>
      </p:sp>
    </p:spTree>
    <p:extLst>
      <p:ext uri="{BB962C8B-B14F-4D97-AF65-F5344CB8AC3E}">
        <p14:creationId xmlns:p14="http://schemas.microsoft.com/office/powerpoint/2010/main" val="3277185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312BCC-DE91-4F56-AF02-9D89763F665F}" type="slidenum">
              <a:rPr lang="en-US" smtClean="0"/>
              <a:t>5</a:t>
            </a:fld>
            <a:endParaRPr lang="en-US" dirty="0"/>
          </a:p>
        </p:txBody>
      </p:sp>
    </p:spTree>
    <p:extLst>
      <p:ext uri="{BB962C8B-B14F-4D97-AF65-F5344CB8AC3E}">
        <p14:creationId xmlns:p14="http://schemas.microsoft.com/office/powerpoint/2010/main" val="15153857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312BCC-DE91-4F56-AF02-9D89763F665F}" type="slidenum">
              <a:rPr lang="en-US" smtClean="0"/>
              <a:t>6</a:t>
            </a:fld>
            <a:endParaRPr lang="en-US" dirty="0"/>
          </a:p>
        </p:txBody>
      </p:sp>
    </p:spTree>
    <p:extLst>
      <p:ext uri="{BB962C8B-B14F-4D97-AF65-F5344CB8AC3E}">
        <p14:creationId xmlns:p14="http://schemas.microsoft.com/office/powerpoint/2010/main" val="15423793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312BCC-DE91-4F56-AF02-9D89763F665F}" type="slidenum">
              <a:rPr lang="en-US" smtClean="0"/>
              <a:t>7</a:t>
            </a:fld>
            <a:endParaRPr lang="en-US" dirty="0"/>
          </a:p>
        </p:txBody>
      </p:sp>
    </p:spTree>
    <p:extLst>
      <p:ext uri="{BB962C8B-B14F-4D97-AF65-F5344CB8AC3E}">
        <p14:creationId xmlns:p14="http://schemas.microsoft.com/office/powerpoint/2010/main" val="41854495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312BCC-DE91-4F56-AF02-9D89763F665F}" type="slidenum">
              <a:rPr lang="en-US" smtClean="0"/>
              <a:t>8</a:t>
            </a:fld>
            <a:endParaRPr lang="en-US" dirty="0"/>
          </a:p>
        </p:txBody>
      </p:sp>
    </p:spTree>
    <p:extLst>
      <p:ext uri="{BB962C8B-B14F-4D97-AF65-F5344CB8AC3E}">
        <p14:creationId xmlns:p14="http://schemas.microsoft.com/office/powerpoint/2010/main" val="37996591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312BCC-DE91-4F56-AF02-9D89763F665F}" type="slidenum">
              <a:rPr lang="en-US" smtClean="0"/>
              <a:t>10</a:t>
            </a:fld>
            <a:endParaRPr lang="en-US" dirty="0"/>
          </a:p>
        </p:txBody>
      </p:sp>
    </p:spTree>
    <p:extLst>
      <p:ext uri="{BB962C8B-B14F-4D97-AF65-F5344CB8AC3E}">
        <p14:creationId xmlns:p14="http://schemas.microsoft.com/office/powerpoint/2010/main" val="22663188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312BCC-DE91-4F56-AF02-9D89763F665F}" type="slidenum">
              <a:rPr lang="en-US" smtClean="0"/>
              <a:t>11</a:t>
            </a:fld>
            <a:endParaRPr lang="en-US" dirty="0"/>
          </a:p>
        </p:txBody>
      </p:sp>
    </p:spTree>
    <p:extLst>
      <p:ext uri="{BB962C8B-B14F-4D97-AF65-F5344CB8AC3E}">
        <p14:creationId xmlns:p14="http://schemas.microsoft.com/office/powerpoint/2010/main" val="34279045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312BCC-DE91-4F56-AF02-9D89763F665F}" type="slidenum">
              <a:rPr lang="en-US" smtClean="0"/>
              <a:t>12</a:t>
            </a:fld>
            <a:endParaRPr lang="en-US" dirty="0"/>
          </a:p>
        </p:txBody>
      </p:sp>
    </p:spTree>
    <p:extLst>
      <p:ext uri="{BB962C8B-B14F-4D97-AF65-F5344CB8AC3E}">
        <p14:creationId xmlns:p14="http://schemas.microsoft.com/office/powerpoint/2010/main" val="1346274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E5478CB-87C7-4491-BCEC-6C71470977C9}" type="datetime1">
              <a:rPr lang="en-US" smtClean="0"/>
              <a:t>5/5/2023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3F1E1D-F243-49AF-A7C7-35107D123C6E}"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1095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6096810-EC4E-40FA-A578-C41738EA34E1}" type="datetime1">
              <a:rPr lang="en-US" smtClean="0"/>
              <a:t>5/5/2023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3F1E1D-F243-49AF-A7C7-35107D123C6E}" type="slidenum">
              <a:rPr lang="en-US" smtClean="0"/>
              <a:t>‹#›</a:t>
            </a:fld>
            <a:endParaRPr lang="en-US" dirty="0"/>
          </a:p>
        </p:txBody>
      </p:sp>
    </p:spTree>
    <p:extLst>
      <p:ext uri="{BB962C8B-B14F-4D97-AF65-F5344CB8AC3E}">
        <p14:creationId xmlns:p14="http://schemas.microsoft.com/office/powerpoint/2010/main" val="82380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D340765-60AA-43CA-ABC1-5E8CAAADA26D}" type="datetime1">
              <a:rPr lang="en-US" smtClean="0"/>
              <a:t>5/5/2023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3F1E1D-F243-49AF-A7C7-35107D123C6E}" type="slidenum">
              <a:rPr lang="en-US" smtClean="0"/>
              <a:t>‹#›</a:t>
            </a:fld>
            <a:endParaRPr lang="en-US" dirty="0"/>
          </a:p>
        </p:txBody>
      </p:sp>
    </p:spTree>
    <p:extLst>
      <p:ext uri="{BB962C8B-B14F-4D97-AF65-F5344CB8AC3E}">
        <p14:creationId xmlns:p14="http://schemas.microsoft.com/office/powerpoint/2010/main" val="4245405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895759C-25B6-41B7-B0CC-6C4387441F8C}" type="datetime1">
              <a:rPr lang="en-US" smtClean="0"/>
              <a:t>5/5/2023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3F1E1D-F243-49AF-A7C7-35107D123C6E}" type="slidenum">
              <a:rPr lang="en-US" smtClean="0"/>
              <a:t>‹#›</a:t>
            </a:fld>
            <a:endParaRPr lang="en-US" dirty="0"/>
          </a:p>
        </p:txBody>
      </p:sp>
    </p:spTree>
    <p:extLst>
      <p:ext uri="{BB962C8B-B14F-4D97-AF65-F5344CB8AC3E}">
        <p14:creationId xmlns:p14="http://schemas.microsoft.com/office/powerpoint/2010/main" val="3526510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182F5F7-189B-413A-A845-9192A3ECD4CC}" type="datetime1">
              <a:rPr lang="en-US" smtClean="0"/>
              <a:t>5/5/2023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33F1E1D-F243-49AF-A7C7-35107D123C6E}"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5734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1C5C9DF-0B63-4827-A20E-AABB84043803}" type="datetime1">
              <a:rPr lang="en-US" smtClean="0"/>
              <a:t>5/5/2023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3F1E1D-F243-49AF-A7C7-35107D123C6E}" type="slidenum">
              <a:rPr lang="en-US" smtClean="0"/>
              <a:t>‹#›</a:t>
            </a:fld>
            <a:endParaRPr lang="en-US" dirty="0"/>
          </a:p>
        </p:txBody>
      </p:sp>
    </p:spTree>
    <p:extLst>
      <p:ext uri="{BB962C8B-B14F-4D97-AF65-F5344CB8AC3E}">
        <p14:creationId xmlns:p14="http://schemas.microsoft.com/office/powerpoint/2010/main" val="3414705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910FC8E-F9AB-442C-A784-99B25CB1C982}" type="datetime1">
              <a:rPr lang="en-US" smtClean="0"/>
              <a:t>5/5/2023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33F1E1D-F243-49AF-A7C7-35107D123C6E}" type="slidenum">
              <a:rPr lang="en-US" smtClean="0"/>
              <a:t>‹#›</a:t>
            </a:fld>
            <a:endParaRPr lang="en-US" dirty="0"/>
          </a:p>
        </p:txBody>
      </p:sp>
    </p:spTree>
    <p:extLst>
      <p:ext uri="{BB962C8B-B14F-4D97-AF65-F5344CB8AC3E}">
        <p14:creationId xmlns:p14="http://schemas.microsoft.com/office/powerpoint/2010/main" val="2708370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9C5F3C8-7DC5-4EEF-B0B9-BB9EBF7625CB}" type="datetime1">
              <a:rPr lang="en-US" smtClean="0"/>
              <a:t>5/5/2023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33F1E1D-F243-49AF-A7C7-35107D123C6E}" type="slidenum">
              <a:rPr lang="en-US" smtClean="0"/>
              <a:t>‹#›</a:t>
            </a:fld>
            <a:endParaRPr lang="en-US" dirty="0"/>
          </a:p>
        </p:txBody>
      </p:sp>
    </p:spTree>
    <p:extLst>
      <p:ext uri="{BB962C8B-B14F-4D97-AF65-F5344CB8AC3E}">
        <p14:creationId xmlns:p14="http://schemas.microsoft.com/office/powerpoint/2010/main" val="3722119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3C9A0B4-F909-4242-9568-095E25FD6CEB}" type="datetime1">
              <a:rPr lang="en-US" smtClean="0"/>
              <a:t>5/5/2023</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933F1E1D-F243-49AF-A7C7-35107D123C6E}" type="slidenum">
              <a:rPr lang="en-US" smtClean="0"/>
              <a:t>‹#›</a:t>
            </a:fld>
            <a:endParaRPr lang="en-US" dirty="0"/>
          </a:p>
        </p:txBody>
      </p:sp>
    </p:spTree>
    <p:extLst>
      <p:ext uri="{BB962C8B-B14F-4D97-AF65-F5344CB8AC3E}">
        <p14:creationId xmlns:p14="http://schemas.microsoft.com/office/powerpoint/2010/main" val="505448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CB84A53-8B78-44E8-A93F-50D298BF4DDA}" type="datetime1">
              <a:rPr lang="en-US" smtClean="0"/>
              <a:t>5/5/2023</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33F1E1D-F243-49AF-A7C7-35107D123C6E}" type="slidenum">
              <a:rPr lang="en-US" smtClean="0"/>
              <a:t>‹#›</a:t>
            </a:fld>
            <a:endParaRPr lang="en-US" dirty="0"/>
          </a:p>
        </p:txBody>
      </p:sp>
    </p:spTree>
    <p:extLst>
      <p:ext uri="{BB962C8B-B14F-4D97-AF65-F5344CB8AC3E}">
        <p14:creationId xmlns:p14="http://schemas.microsoft.com/office/powerpoint/2010/main" val="39794769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AB6DAD9E-92F8-45B2-9F52-0ED65D40F23E}" type="datetime1">
              <a:rPr lang="en-US" smtClean="0"/>
              <a:t>5/5/2023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33F1E1D-F243-49AF-A7C7-35107D123C6E}" type="slidenum">
              <a:rPr lang="en-US" smtClean="0"/>
              <a:t>‹#›</a:t>
            </a:fld>
            <a:endParaRPr lang="en-US" dirty="0"/>
          </a:p>
        </p:txBody>
      </p:sp>
    </p:spTree>
    <p:extLst>
      <p:ext uri="{BB962C8B-B14F-4D97-AF65-F5344CB8AC3E}">
        <p14:creationId xmlns:p14="http://schemas.microsoft.com/office/powerpoint/2010/main" val="3570363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27DD39BD-E337-442B-899E-714EDA587164}" type="datetime1">
              <a:rPr lang="en-US" smtClean="0"/>
              <a:t>5/5/2023</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33F1E1D-F243-49AF-A7C7-35107D123C6E}"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74080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ctrTitle"/>
          </p:nvPr>
        </p:nvSpPr>
        <p:spPr>
          <a:xfrm>
            <a:off x="1409700" y="987973"/>
            <a:ext cx="9372600" cy="3055750"/>
          </a:xfrm>
        </p:spPr>
        <p:txBody>
          <a:bodyPr>
            <a:normAutofit/>
          </a:bodyPr>
          <a:lstStyle/>
          <a:p>
            <a:pPr algn="ctr"/>
            <a:r>
              <a:rPr lang="en-US" sz="5400" b="1" dirty="0"/>
              <a:t>NCHRP Project 17-85</a:t>
            </a:r>
            <a:br>
              <a:rPr lang="en-US" sz="5400" b="1" dirty="0"/>
            </a:br>
            <a:r>
              <a:rPr lang="en-US" sz="5400" dirty="0"/>
              <a:t>Development and Application of Crash Severity Models for the Highway Safety Manual</a:t>
            </a:r>
          </a:p>
        </p:txBody>
      </p:sp>
      <p:sp>
        <p:nvSpPr>
          <p:cNvPr id="4" name="TextBox 3"/>
          <p:cNvSpPr txBox="1"/>
          <p:nvPr/>
        </p:nvSpPr>
        <p:spPr>
          <a:xfrm>
            <a:off x="1409700" y="4464870"/>
            <a:ext cx="9372600" cy="1077218"/>
          </a:xfrm>
          <a:prstGeom prst="rect">
            <a:avLst/>
          </a:prstGeom>
          <a:noFill/>
        </p:spPr>
        <p:txBody>
          <a:bodyPr wrap="square" rtlCol="0" anchor="t">
            <a:spAutoFit/>
          </a:bodyPr>
          <a:lstStyle/>
          <a:p>
            <a:pPr algn="ctr"/>
            <a:r>
              <a:rPr lang="en-US" sz="3200" dirty="0">
                <a:latin typeface="+mj-lt"/>
              </a:rPr>
              <a:t>Summary of Research Findings</a:t>
            </a:r>
          </a:p>
          <a:p>
            <a:pPr algn="ctr"/>
            <a:r>
              <a:rPr lang="en-US" sz="3200" dirty="0">
                <a:latin typeface="+mj-lt"/>
              </a:rPr>
              <a:t>September 30, 2022</a:t>
            </a:r>
            <a:endParaRPr lang="en-US" sz="3200" dirty="0">
              <a:latin typeface="+mj-lt"/>
              <a:cs typeface="Calibri Light"/>
            </a:endParaRPr>
          </a:p>
        </p:txBody>
      </p:sp>
    </p:spTree>
    <p:extLst>
      <p:ext uri="{BB962C8B-B14F-4D97-AF65-F5344CB8AC3E}">
        <p14:creationId xmlns:p14="http://schemas.microsoft.com/office/powerpoint/2010/main" val="5252231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33F1E1D-F243-49AF-A7C7-35107D123C6E}" type="slidenum">
              <a:rPr lang="en-US" sz="1400" smtClean="0"/>
              <a:t>10</a:t>
            </a:fld>
            <a:endParaRPr lang="en-US" sz="1400" dirty="0"/>
          </a:p>
        </p:txBody>
      </p:sp>
      <p:sp>
        <p:nvSpPr>
          <p:cNvPr id="9" name="Title 1"/>
          <p:cNvSpPr>
            <a:spLocks noGrp="1"/>
          </p:cNvSpPr>
          <p:nvPr>
            <p:ph type="title"/>
          </p:nvPr>
        </p:nvSpPr>
        <p:spPr>
          <a:xfrm>
            <a:off x="1560668" y="1000494"/>
            <a:ext cx="9037468" cy="685800"/>
          </a:xfrm>
        </p:spPr>
        <p:txBody>
          <a:bodyPr>
            <a:noAutofit/>
          </a:bodyPr>
          <a:lstStyle/>
          <a:p>
            <a:pPr algn="ctr"/>
            <a:r>
              <a:rPr lang="en-US" sz="4000" dirty="0"/>
              <a:t>Recommended Approach by Facility Type</a:t>
            </a:r>
            <a:endParaRPr lang="en-US" sz="4000" dirty="0">
              <a:cs typeface="Calibri Light"/>
            </a:endParaRPr>
          </a:p>
        </p:txBody>
      </p:sp>
      <p:graphicFrame>
        <p:nvGraphicFramePr>
          <p:cNvPr id="3" name="Table 4">
            <a:extLst>
              <a:ext uri="{FF2B5EF4-FFF2-40B4-BE49-F238E27FC236}">
                <a16:creationId xmlns:a16="http://schemas.microsoft.com/office/drawing/2014/main" id="{FDD6FD64-B067-48A2-A5F2-B25D86068044}"/>
              </a:ext>
            </a:extLst>
          </p:cNvPr>
          <p:cNvGraphicFramePr>
            <a:graphicFrameLocks noGrp="1"/>
          </p:cNvGraphicFramePr>
          <p:nvPr>
            <p:extLst>
              <p:ext uri="{D42A27DB-BD31-4B8C-83A1-F6EECF244321}">
                <p14:modId xmlns:p14="http://schemas.microsoft.com/office/powerpoint/2010/main" val="3533896238"/>
              </p:ext>
            </p:extLst>
          </p:nvPr>
        </p:nvGraphicFramePr>
        <p:xfrm>
          <a:off x="577913" y="1686294"/>
          <a:ext cx="11036174" cy="3383280"/>
        </p:xfrm>
        <a:graphic>
          <a:graphicData uri="http://schemas.openxmlformats.org/drawingml/2006/table">
            <a:tbl>
              <a:tblPr firstRow="1" bandRow="1">
                <a:tableStyleId>{5C22544A-7EE6-4342-B048-85BDC9FD1C3A}</a:tableStyleId>
              </a:tblPr>
              <a:tblGrid>
                <a:gridCol w="5518087">
                  <a:extLst>
                    <a:ext uri="{9D8B030D-6E8A-4147-A177-3AD203B41FA5}">
                      <a16:colId xmlns:a16="http://schemas.microsoft.com/office/drawing/2014/main" val="3749107259"/>
                    </a:ext>
                  </a:extLst>
                </a:gridCol>
                <a:gridCol w="5518087">
                  <a:extLst>
                    <a:ext uri="{9D8B030D-6E8A-4147-A177-3AD203B41FA5}">
                      <a16:colId xmlns:a16="http://schemas.microsoft.com/office/drawing/2014/main" val="1694487398"/>
                    </a:ext>
                  </a:extLst>
                </a:gridCol>
              </a:tblGrid>
              <a:tr h="0">
                <a:tc>
                  <a:txBody>
                    <a:bodyPr/>
                    <a:lstStyle/>
                    <a:p>
                      <a:r>
                        <a:rPr lang="en-US" sz="2400" dirty="0"/>
                        <a:t>Facility Type Group</a:t>
                      </a:r>
                    </a:p>
                  </a:txBody>
                  <a:tcPr/>
                </a:tc>
                <a:tc>
                  <a:txBody>
                    <a:bodyPr/>
                    <a:lstStyle/>
                    <a:p>
                      <a:r>
                        <a:rPr lang="en-US" sz="2400" dirty="0"/>
                        <a:t>Approach</a:t>
                      </a:r>
                    </a:p>
                  </a:txBody>
                  <a:tcPr/>
                </a:tc>
                <a:extLst>
                  <a:ext uri="{0D108BD9-81ED-4DB2-BD59-A6C34878D82A}">
                    <a16:rowId xmlns:a16="http://schemas.microsoft.com/office/drawing/2014/main" val="992387326"/>
                  </a:ext>
                </a:extLst>
              </a:tr>
              <a:tr h="370840">
                <a:tc>
                  <a:txBody>
                    <a:bodyPr/>
                    <a:lstStyle/>
                    <a:p>
                      <a:r>
                        <a:rPr lang="en-US" sz="2400" dirty="0"/>
                        <a:t>Two-lane Rural Highways (all types)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Univariate severity count modeling</a:t>
                      </a:r>
                    </a:p>
                  </a:txBody>
                  <a:tcPr/>
                </a:tc>
                <a:extLst>
                  <a:ext uri="{0D108BD9-81ED-4DB2-BD59-A6C34878D82A}">
                    <a16:rowId xmlns:a16="http://schemas.microsoft.com/office/drawing/2014/main" val="12632505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effectLst/>
                          <a:latin typeface="+mn-lt"/>
                          <a:ea typeface="Times New Roman" panose="02020603050405020304" pitchFamily="18" charset="0"/>
                          <a:cs typeface="Times New Roman" panose="02020603050405020304" pitchFamily="18" charset="0"/>
                        </a:rPr>
                        <a:t>Multilane Rural Highways: </a:t>
                      </a:r>
                    </a:p>
                    <a:p>
                      <a:pPr marL="0" marR="0" lvl="0" indent="0" algn="r" defTabSz="914400" rtl="0" eaLnBrk="1" fontAlgn="auto" latinLnBrk="0" hangingPunct="1">
                        <a:lnSpc>
                          <a:spcPct val="100000"/>
                        </a:lnSpc>
                        <a:spcBef>
                          <a:spcPts val="0"/>
                        </a:spcBef>
                        <a:spcAft>
                          <a:spcPts val="0"/>
                        </a:spcAft>
                        <a:buClrTx/>
                        <a:buSzTx/>
                        <a:buFontTx/>
                        <a:buNone/>
                        <a:tabLst/>
                        <a:defRPr/>
                      </a:pPr>
                      <a:r>
                        <a:rPr lang="en-US" sz="2400" dirty="0">
                          <a:effectLst/>
                          <a:latin typeface="+mn-lt"/>
                          <a:ea typeface="Times New Roman" panose="02020603050405020304" pitchFamily="18" charset="0"/>
                          <a:cs typeface="Times New Roman" panose="02020603050405020304" pitchFamily="18" charset="0"/>
                        </a:rPr>
                        <a:t>All except 4SG intersections</a:t>
                      </a:r>
                    </a:p>
                    <a:p>
                      <a:pPr marL="0" marR="0" lvl="0" indent="0" algn="r" defTabSz="914400" rtl="0" eaLnBrk="1" fontAlgn="auto" latinLnBrk="0" hangingPunct="1">
                        <a:lnSpc>
                          <a:spcPct val="100000"/>
                        </a:lnSpc>
                        <a:spcBef>
                          <a:spcPts val="0"/>
                        </a:spcBef>
                        <a:spcAft>
                          <a:spcPts val="0"/>
                        </a:spcAft>
                        <a:buClrTx/>
                        <a:buSzTx/>
                        <a:buFontTx/>
                        <a:buNone/>
                        <a:tabLst/>
                        <a:defRPr/>
                      </a:pPr>
                      <a:r>
                        <a:rPr lang="en-US" sz="2400" dirty="0"/>
                        <a:t>4SG intersections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24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Multilevel discrete outcome modeling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Current (1</a:t>
                      </a:r>
                      <a:r>
                        <a:rPr lang="en-US" sz="2400" baseline="30000" dirty="0"/>
                        <a:t>st</a:t>
                      </a:r>
                      <a:r>
                        <a:rPr lang="en-US" sz="2400" dirty="0"/>
                        <a:t> edition) HSM approach</a:t>
                      </a:r>
                    </a:p>
                  </a:txBody>
                  <a:tcPr/>
                </a:tc>
                <a:extLst>
                  <a:ext uri="{0D108BD9-81ED-4DB2-BD59-A6C34878D82A}">
                    <a16:rowId xmlns:a16="http://schemas.microsoft.com/office/drawing/2014/main" val="40415754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Urban/Suburban Arterial Segments and Intersections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Negative Binomial Ordered Probit Fractional Split</a:t>
                      </a:r>
                    </a:p>
                  </a:txBody>
                  <a:tcPr/>
                </a:tc>
                <a:extLst>
                  <a:ext uri="{0D108BD9-81ED-4DB2-BD59-A6C34878D82A}">
                    <a16:rowId xmlns:a16="http://schemas.microsoft.com/office/drawing/2014/main" val="54215768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Urban and Rural Freeway Segments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Current (1</a:t>
                      </a:r>
                      <a:r>
                        <a:rPr lang="en-US" sz="2400" baseline="30000" dirty="0"/>
                        <a:t>st</a:t>
                      </a:r>
                      <a:r>
                        <a:rPr lang="en-US" sz="2400" dirty="0"/>
                        <a:t> edition) HSM approach</a:t>
                      </a:r>
                    </a:p>
                  </a:txBody>
                  <a:tcPr/>
                </a:tc>
                <a:extLst>
                  <a:ext uri="{0D108BD9-81ED-4DB2-BD59-A6C34878D82A}">
                    <a16:rowId xmlns:a16="http://schemas.microsoft.com/office/drawing/2014/main" val="825959117"/>
                  </a:ext>
                </a:extLst>
              </a:tr>
            </a:tbl>
          </a:graphicData>
        </a:graphic>
      </p:graphicFrame>
    </p:spTree>
    <p:extLst>
      <p:ext uri="{BB962C8B-B14F-4D97-AF65-F5344CB8AC3E}">
        <p14:creationId xmlns:p14="http://schemas.microsoft.com/office/powerpoint/2010/main" val="40050565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33F1E1D-F243-49AF-A7C7-35107D123C6E}" type="slidenum">
              <a:rPr lang="en-US" sz="1400" smtClean="0"/>
              <a:t>11</a:t>
            </a:fld>
            <a:endParaRPr lang="en-US" sz="1400" dirty="0"/>
          </a:p>
        </p:txBody>
      </p:sp>
      <p:sp>
        <p:nvSpPr>
          <p:cNvPr id="11" name="Title 1">
            <a:extLst>
              <a:ext uri="{FF2B5EF4-FFF2-40B4-BE49-F238E27FC236}">
                <a16:creationId xmlns:a16="http://schemas.microsoft.com/office/drawing/2014/main" id="{D75512D3-BFC5-6B43-991C-76338191EB1B}"/>
              </a:ext>
            </a:extLst>
          </p:cNvPr>
          <p:cNvSpPr txBox="1">
            <a:spLocks/>
          </p:cNvSpPr>
          <p:nvPr/>
        </p:nvSpPr>
        <p:spPr>
          <a:xfrm>
            <a:off x="1105786" y="1042867"/>
            <a:ext cx="10079801" cy="619243"/>
          </a:xfrm>
          <a:prstGeom prst="rect">
            <a:avLst/>
          </a:prstGeom>
        </p:spPr>
        <p:txBody>
          <a:bodyPr vert="horz" lIns="91440" tIns="45720" rIns="91440" bIns="45720" rtlCol="0" anchor="b">
            <a:no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800" dirty="0"/>
              <a:t>Quasi-Induced Exposure Algorithm for Creating Aggregate-Level Data</a:t>
            </a:r>
          </a:p>
        </p:txBody>
      </p:sp>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8C09D5E7-3808-D741-BA11-8577E1415516}"/>
                  </a:ext>
                </a:extLst>
              </p:cNvPr>
              <p:cNvSpPr/>
              <p:nvPr/>
            </p:nvSpPr>
            <p:spPr>
              <a:xfrm>
                <a:off x="1332614" y="1789211"/>
                <a:ext cx="9526772" cy="3451522"/>
              </a:xfrm>
              <a:prstGeom prst="rect">
                <a:avLst/>
              </a:prstGeom>
            </p:spPr>
            <p:txBody>
              <a:bodyPr wrap="square">
                <a:spAutoFit/>
              </a:bodyPr>
              <a:lstStyle/>
              <a:p>
                <a:r>
                  <a:rPr lang="en-US" sz="2400" dirty="0">
                    <a:ea typeface="SimSun" panose="02010600030101010101" pitchFamily="2" charset="-122"/>
                    <a:cs typeface="Times New Roman" panose="02020603050405020304" pitchFamily="18" charset="0"/>
                  </a:rPr>
                  <a:t>Challenge in </a:t>
                </a:r>
                <a:r>
                  <a:rPr lang="en-US" sz="2400" dirty="0"/>
                  <a:t>getting statistically stable estimates of driving population distributions by characteristics at site-level.</a:t>
                </a:r>
                <a:br>
                  <a:rPr lang="en-US" sz="2400" dirty="0"/>
                </a:br>
                <a:endParaRPr lang="en-US" sz="2400" dirty="0"/>
              </a:p>
              <a:p>
                <a:r>
                  <a:rPr lang="en-US" sz="2400" dirty="0"/>
                  <a:t>Overall idea is aggregating adjacent sites that are similar.</a:t>
                </a:r>
              </a:p>
              <a:p>
                <a:r>
                  <a:rPr lang="en-US" sz="2800" dirty="0"/>
                  <a:t>                                           </a:t>
                </a:r>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𝑝</m:t>
                        </m:r>
                      </m:e>
                      <m:sub>
                        <m:r>
                          <a:rPr lang="en-US" sz="2800" i="1">
                            <a:latin typeface="Cambria Math" panose="02040503050406030204" pitchFamily="18" charset="0"/>
                          </a:rPr>
                          <m:t>𝑑</m:t>
                        </m:r>
                        <m:r>
                          <a:rPr lang="en-US" sz="2800" i="1">
                            <a:latin typeface="Cambria Math" panose="02040503050406030204" pitchFamily="18" charset="0"/>
                          </a:rPr>
                          <m:t>,</m:t>
                        </m:r>
                        <m:r>
                          <a:rPr lang="en-US" sz="2800" i="1">
                            <a:latin typeface="Cambria Math" panose="02040503050406030204" pitchFamily="18" charset="0"/>
                          </a:rPr>
                          <m:t>𝑗</m:t>
                        </m:r>
                        <m:r>
                          <a:rPr lang="en-US" sz="2800" i="1">
                            <a:latin typeface="Cambria Math" panose="02040503050406030204" pitchFamily="18" charset="0"/>
                          </a:rPr>
                          <m:t>,</m:t>
                        </m:r>
                        <m:r>
                          <a:rPr lang="en-US" sz="2800" i="1">
                            <a:latin typeface="Cambria Math" panose="02040503050406030204" pitchFamily="18" charset="0"/>
                          </a:rPr>
                          <m:t>𝑖</m:t>
                        </m:r>
                      </m:sub>
                    </m:sSub>
                    <m:r>
                      <a:rPr lang="en-US" sz="2800" i="1">
                        <a:latin typeface="Cambria Math" panose="02040503050406030204" pitchFamily="18" charset="0"/>
                      </a:rPr>
                      <m:t>=</m:t>
                    </m:r>
                    <m:f>
                      <m:fPr>
                        <m:ctrlPr>
                          <a:rPr lang="en-US" sz="2800" i="1">
                            <a:latin typeface="Cambria Math" panose="02040503050406030204" pitchFamily="18" charset="0"/>
                          </a:rPr>
                        </m:ctrlPr>
                      </m:fPr>
                      <m:num>
                        <m:sSub>
                          <m:sSubPr>
                            <m:ctrlPr>
                              <a:rPr lang="en-US" sz="2800" i="1">
                                <a:latin typeface="Cambria Math" panose="02040503050406030204" pitchFamily="18" charset="0"/>
                              </a:rPr>
                            </m:ctrlPr>
                          </m:sSubPr>
                          <m:e>
                            <m:r>
                              <a:rPr lang="en-US" sz="2800" i="1">
                                <a:latin typeface="Cambria Math" panose="02040503050406030204" pitchFamily="18" charset="0"/>
                              </a:rPr>
                              <m:t>𝑐</m:t>
                            </m:r>
                          </m:e>
                          <m:sub>
                            <m:r>
                              <a:rPr lang="en-US" sz="2800" i="1">
                                <a:latin typeface="Cambria Math" panose="02040503050406030204" pitchFamily="18" charset="0"/>
                              </a:rPr>
                              <m:t>𝑑</m:t>
                            </m:r>
                            <m:r>
                              <a:rPr lang="en-US" sz="2800" i="1">
                                <a:latin typeface="Cambria Math" panose="02040503050406030204" pitchFamily="18" charset="0"/>
                              </a:rPr>
                              <m:t>,</m:t>
                            </m:r>
                            <m:r>
                              <a:rPr lang="en-US" sz="2800" i="1">
                                <a:latin typeface="Cambria Math" panose="02040503050406030204" pitchFamily="18" charset="0"/>
                              </a:rPr>
                              <m:t>𝑗</m:t>
                            </m:r>
                            <m:r>
                              <a:rPr lang="en-US" sz="2800" i="1">
                                <a:latin typeface="Cambria Math" panose="02040503050406030204" pitchFamily="18" charset="0"/>
                              </a:rPr>
                              <m:t>,</m:t>
                            </m:r>
                            <m:r>
                              <a:rPr lang="en-US" sz="2800" i="1">
                                <a:latin typeface="Cambria Math" panose="02040503050406030204" pitchFamily="18" charset="0"/>
                              </a:rPr>
                              <m:t>𝑖</m:t>
                            </m:r>
                            <m:r>
                              <a:rPr lang="en-US" sz="2800" i="1">
                                <a:latin typeface="Cambria Math" panose="02040503050406030204" pitchFamily="18" charset="0"/>
                              </a:rPr>
                              <m:t> </m:t>
                            </m:r>
                          </m:sub>
                        </m:sSub>
                        <m:r>
                          <a:rPr lang="en-US" sz="2800" i="1">
                            <a:latin typeface="Cambria Math" panose="02040503050406030204" pitchFamily="18" charset="0"/>
                          </a:rPr>
                          <m:t> </m:t>
                        </m:r>
                      </m:num>
                      <m:den>
                        <m:sSub>
                          <m:sSubPr>
                            <m:ctrlPr>
                              <a:rPr lang="en-US" sz="2800" i="1">
                                <a:latin typeface="Cambria Math" panose="02040503050406030204" pitchFamily="18" charset="0"/>
                              </a:rPr>
                            </m:ctrlPr>
                          </m:sSubPr>
                          <m:e>
                            <m:r>
                              <a:rPr lang="en-US" sz="2800" i="1">
                                <a:latin typeface="Cambria Math" panose="02040503050406030204" pitchFamily="18" charset="0"/>
                              </a:rPr>
                              <m:t>𝑛</m:t>
                            </m:r>
                          </m:e>
                          <m:sub>
                            <m:r>
                              <a:rPr lang="en-US" sz="2800" i="1">
                                <a:latin typeface="Cambria Math" panose="02040503050406030204" pitchFamily="18" charset="0"/>
                              </a:rPr>
                              <m:t>𝑖</m:t>
                            </m:r>
                          </m:sub>
                        </m:sSub>
                      </m:den>
                    </m:f>
                  </m:oMath>
                </a14:m>
                <a:endParaRPr lang="en-US" sz="2400" dirty="0"/>
              </a:p>
              <a:p>
                <a:r>
                  <a:rPr lang="en-US" sz="2400" dirty="0"/>
                  <a:t>Meeting condition </a:t>
                </a:r>
                <a14:m>
                  <m:oMath xmlns:m="http://schemas.openxmlformats.org/officeDocument/2006/math">
                    <m:nary>
                      <m:naryPr>
                        <m:chr m:val="∑"/>
                        <m:limLoc m:val="undOvr"/>
                        <m:subHide m:val="on"/>
                        <m:supHide m:val="on"/>
                        <m:ctrlPr>
                          <a:rPr lang="en-US" sz="2400" i="1">
                            <a:latin typeface="Cambria Math" panose="02040503050406030204" pitchFamily="18" charset="0"/>
                          </a:rPr>
                        </m:ctrlPr>
                      </m:naryPr>
                      <m:sub/>
                      <m:sup/>
                      <m:e>
                        <m:sSub>
                          <m:sSubPr>
                            <m:ctrlPr>
                              <a:rPr lang="en-US" sz="2400" i="1">
                                <a:latin typeface="Cambria Math" panose="02040503050406030204" pitchFamily="18" charset="0"/>
                              </a:rPr>
                            </m:ctrlPr>
                          </m:sSubPr>
                          <m:e>
                            <m:r>
                              <a:rPr lang="en-US" sz="2400" i="1">
                                <a:latin typeface="Cambria Math" panose="02040503050406030204" pitchFamily="18" charset="0"/>
                              </a:rPr>
                              <m:t>𝑛</m:t>
                            </m:r>
                          </m:e>
                          <m:sub>
                            <m:r>
                              <a:rPr lang="en-US" sz="2400" i="1">
                                <a:latin typeface="Cambria Math" panose="02040503050406030204" pitchFamily="18" charset="0"/>
                              </a:rPr>
                              <m:t>𝑖</m:t>
                            </m:r>
                          </m:sub>
                        </m:sSub>
                        <m:sSub>
                          <m:sSubPr>
                            <m:ctrlPr>
                              <a:rPr lang="en-US" sz="2400" i="1">
                                <a:latin typeface="Cambria Math" panose="02040503050406030204" pitchFamily="18" charset="0"/>
                              </a:rPr>
                            </m:ctrlPr>
                          </m:sSubPr>
                          <m:e>
                            <m:r>
                              <a:rPr lang="en-US" sz="2400" b="0" i="1" smtClean="0">
                                <a:latin typeface="Cambria Math" panose="02040503050406030204" pitchFamily="18" charset="0"/>
                              </a:rPr>
                              <m:t> </m:t>
                            </m:r>
                            <m:r>
                              <a:rPr lang="en-US" sz="2400" i="1">
                                <a:latin typeface="Cambria Math" panose="02040503050406030204" pitchFamily="18" charset="0"/>
                              </a:rPr>
                              <m:t>𝑝</m:t>
                            </m:r>
                          </m:e>
                          <m:sub>
                            <m:r>
                              <a:rPr lang="en-US" sz="2400" i="1">
                                <a:latin typeface="Cambria Math" panose="02040503050406030204" pitchFamily="18" charset="0"/>
                              </a:rPr>
                              <m:t>𝑑</m:t>
                            </m:r>
                            <m:r>
                              <a:rPr lang="en-US" sz="2400" i="1">
                                <a:latin typeface="Cambria Math" panose="02040503050406030204" pitchFamily="18" charset="0"/>
                              </a:rPr>
                              <m:t>,</m:t>
                            </m:r>
                            <m:r>
                              <a:rPr lang="en-US" sz="2400" i="1">
                                <a:latin typeface="Cambria Math" panose="02040503050406030204" pitchFamily="18" charset="0"/>
                              </a:rPr>
                              <m:t>𝑗</m:t>
                            </m:r>
                            <m:r>
                              <a:rPr lang="en-US" sz="2400" i="1">
                                <a:latin typeface="Cambria Math" panose="02040503050406030204" pitchFamily="18" charset="0"/>
                              </a:rPr>
                              <m:t>,</m:t>
                            </m:r>
                            <m:r>
                              <a:rPr lang="en-US" sz="2400" i="1">
                                <a:latin typeface="Cambria Math" panose="02040503050406030204" pitchFamily="18" charset="0"/>
                              </a:rPr>
                              <m:t>𝑖</m:t>
                            </m:r>
                          </m:sub>
                        </m:sSub>
                      </m:e>
                    </m:nary>
                    <m:r>
                      <a:rPr lang="en-US" sz="2400" i="1">
                        <a:latin typeface="Cambria Math" panose="02040503050406030204" pitchFamily="18" charset="0"/>
                      </a:rPr>
                      <m:t>≥5</m:t>
                    </m:r>
                  </m:oMath>
                </a14:m>
                <a:r>
                  <a:rPr lang="en-US" sz="2400" dirty="0"/>
                  <a:t>, equivalently </a:t>
                </a:r>
                <a14:m>
                  <m:oMath xmlns:m="http://schemas.openxmlformats.org/officeDocument/2006/math">
                    <m:nary>
                      <m:naryPr>
                        <m:chr m:val="∑"/>
                        <m:limLoc m:val="undOvr"/>
                        <m:subHide m:val="on"/>
                        <m:supHide m:val="on"/>
                        <m:ctrlPr>
                          <a:rPr lang="en-US" sz="2400" i="1">
                            <a:latin typeface="Cambria Math" panose="02040503050406030204" pitchFamily="18" charset="0"/>
                          </a:rPr>
                        </m:ctrlPr>
                      </m:naryPr>
                      <m:sub/>
                      <m:sup/>
                      <m:e>
                        <m:sSub>
                          <m:sSubPr>
                            <m:ctrlPr>
                              <a:rPr lang="en-US" sz="2400" i="1">
                                <a:latin typeface="Cambria Math" panose="02040503050406030204" pitchFamily="18" charset="0"/>
                              </a:rPr>
                            </m:ctrlPr>
                          </m:sSubPr>
                          <m:e>
                            <m:r>
                              <a:rPr lang="en-US" sz="2400" i="1">
                                <a:latin typeface="Cambria Math" panose="02040503050406030204" pitchFamily="18" charset="0"/>
                              </a:rPr>
                              <m:t>𝑐</m:t>
                            </m:r>
                          </m:e>
                          <m:sub>
                            <m:r>
                              <a:rPr lang="en-US" sz="2400" i="1">
                                <a:latin typeface="Cambria Math" panose="02040503050406030204" pitchFamily="18" charset="0"/>
                              </a:rPr>
                              <m:t>𝑑</m:t>
                            </m:r>
                            <m:r>
                              <a:rPr lang="en-US" sz="2400" i="1">
                                <a:latin typeface="Cambria Math" panose="02040503050406030204" pitchFamily="18" charset="0"/>
                              </a:rPr>
                              <m:t>,</m:t>
                            </m:r>
                            <m:r>
                              <a:rPr lang="en-US" sz="2400" i="1">
                                <a:latin typeface="Cambria Math" panose="02040503050406030204" pitchFamily="18" charset="0"/>
                              </a:rPr>
                              <m:t>𝑗</m:t>
                            </m:r>
                            <m:r>
                              <a:rPr lang="en-US" sz="2400" i="1">
                                <a:latin typeface="Cambria Math" panose="02040503050406030204" pitchFamily="18" charset="0"/>
                              </a:rPr>
                              <m:t>,</m:t>
                            </m:r>
                            <m:r>
                              <a:rPr lang="en-US" sz="2400" i="1">
                                <a:latin typeface="Cambria Math" panose="02040503050406030204" pitchFamily="18" charset="0"/>
                              </a:rPr>
                              <m:t>𝑖</m:t>
                            </m:r>
                            <m:r>
                              <a:rPr lang="en-US" sz="2400" i="1">
                                <a:latin typeface="Cambria Math" panose="02040503050406030204" pitchFamily="18" charset="0"/>
                              </a:rPr>
                              <m:t> </m:t>
                            </m:r>
                          </m:sub>
                        </m:sSub>
                      </m:e>
                    </m:nary>
                    <m:r>
                      <a:rPr lang="en-US" sz="2400" i="1">
                        <a:latin typeface="Cambria Math" panose="02040503050406030204" pitchFamily="18" charset="0"/>
                      </a:rPr>
                      <m:t>≥5</m:t>
                    </m:r>
                  </m:oMath>
                </a14:m>
                <a:r>
                  <a:rPr lang="en-US" sz="2400" dirty="0"/>
                  <a:t>,</a:t>
                </a:r>
              </a:p>
              <a:p>
                <a:r>
                  <a:rPr lang="en-US" sz="2800" dirty="0"/>
                  <a:t>                                           </a:t>
                </a:r>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𝑝</m:t>
                        </m:r>
                      </m:e>
                      <m:sub>
                        <m:r>
                          <a:rPr lang="en-US" sz="2800" i="1">
                            <a:latin typeface="Cambria Math" panose="02040503050406030204" pitchFamily="18" charset="0"/>
                          </a:rPr>
                          <m:t>𝑑</m:t>
                        </m:r>
                        <m:r>
                          <a:rPr lang="en-US" sz="2800" i="1">
                            <a:latin typeface="Cambria Math" panose="02040503050406030204" pitchFamily="18" charset="0"/>
                          </a:rPr>
                          <m:t>,</m:t>
                        </m:r>
                        <m:r>
                          <a:rPr lang="en-US" sz="2800" i="1">
                            <a:latin typeface="Cambria Math" panose="02040503050406030204" pitchFamily="18" charset="0"/>
                          </a:rPr>
                          <m:t>𝑗</m:t>
                        </m:r>
                        <m:r>
                          <a:rPr lang="en-US" sz="2800" i="1">
                            <a:latin typeface="Cambria Math" panose="02040503050406030204" pitchFamily="18" charset="0"/>
                          </a:rPr>
                          <m:t>,</m:t>
                        </m:r>
                        <m:r>
                          <a:rPr lang="en-US" sz="2800" i="1">
                            <a:latin typeface="Cambria Math" panose="02040503050406030204" pitchFamily="18" charset="0"/>
                          </a:rPr>
                          <m:t>𝐼</m:t>
                        </m:r>
                      </m:sub>
                    </m:sSub>
                    <m:r>
                      <a:rPr lang="en-US" sz="2800" i="1">
                        <a:latin typeface="Cambria Math" panose="02040503050406030204" pitchFamily="18" charset="0"/>
                      </a:rPr>
                      <m:t>=</m:t>
                    </m:r>
                    <m:f>
                      <m:fPr>
                        <m:ctrlPr>
                          <a:rPr lang="en-US" sz="2800" i="1">
                            <a:latin typeface="Cambria Math" panose="02040503050406030204" pitchFamily="18" charset="0"/>
                          </a:rPr>
                        </m:ctrlPr>
                      </m:fPr>
                      <m:num>
                        <m:nary>
                          <m:naryPr>
                            <m:chr m:val="∑"/>
                            <m:limLoc m:val="undOvr"/>
                            <m:ctrlPr>
                              <a:rPr lang="en-US" sz="2800" i="1">
                                <a:latin typeface="Cambria Math" panose="02040503050406030204" pitchFamily="18" charset="0"/>
                              </a:rPr>
                            </m:ctrlPr>
                          </m:naryPr>
                          <m:sub>
                            <m:r>
                              <a:rPr lang="en-US" sz="2800" i="1">
                                <a:latin typeface="Cambria Math" panose="02040503050406030204" pitchFamily="18" charset="0"/>
                              </a:rPr>
                              <m:t>𝑖</m:t>
                            </m:r>
                            <m:r>
                              <a:rPr lang="en-US" sz="2800" i="1">
                                <a:latin typeface="Cambria Math" panose="02040503050406030204" pitchFamily="18" charset="0"/>
                              </a:rPr>
                              <m:t>=1</m:t>
                            </m:r>
                          </m:sub>
                          <m:sup>
                            <m:r>
                              <a:rPr lang="en-US" sz="2800" i="1">
                                <a:latin typeface="Cambria Math" panose="02040503050406030204" pitchFamily="18" charset="0"/>
                              </a:rPr>
                              <m:t>𝐼</m:t>
                            </m:r>
                          </m:sup>
                          <m:e>
                            <m:sSub>
                              <m:sSubPr>
                                <m:ctrlPr>
                                  <a:rPr lang="en-US" sz="2800" i="1">
                                    <a:latin typeface="Cambria Math" panose="02040503050406030204" pitchFamily="18" charset="0"/>
                                  </a:rPr>
                                </m:ctrlPr>
                              </m:sSubPr>
                              <m:e>
                                <m:r>
                                  <a:rPr lang="en-US" sz="2800" i="1">
                                    <a:latin typeface="Cambria Math" panose="02040503050406030204" pitchFamily="18" charset="0"/>
                                  </a:rPr>
                                  <m:t>𝑐</m:t>
                                </m:r>
                              </m:e>
                              <m:sub>
                                <m:r>
                                  <a:rPr lang="en-US" sz="2800" i="1">
                                    <a:latin typeface="Cambria Math" panose="02040503050406030204" pitchFamily="18" charset="0"/>
                                  </a:rPr>
                                  <m:t>𝑑</m:t>
                                </m:r>
                                <m:r>
                                  <a:rPr lang="en-US" sz="2800" i="1">
                                    <a:latin typeface="Cambria Math" panose="02040503050406030204" pitchFamily="18" charset="0"/>
                                  </a:rPr>
                                  <m:t>,</m:t>
                                </m:r>
                                <m:r>
                                  <a:rPr lang="en-US" sz="2800" i="1">
                                    <a:latin typeface="Cambria Math" panose="02040503050406030204" pitchFamily="18" charset="0"/>
                                  </a:rPr>
                                  <m:t>𝑗</m:t>
                                </m:r>
                                <m:r>
                                  <a:rPr lang="en-US" sz="2800" i="1">
                                    <a:latin typeface="Cambria Math" panose="02040503050406030204" pitchFamily="18" charset="0"/>
                                  </a:rPr>
                                  <m:t>,</m:t>
                                </m:r>
                                <m:r>
                                  <a:rPr lang="en-US" sz="2800" i="1">
                                    <a:latin typeface="Cambria Math" panose="02040503050406030204" pitchFamily="18" charset="0"/>
                                  </a:rPr>
                                  <m:t>𝑖</m:t>
                                </m:r>
                                <m:r>
                                  <a:rPr lang="en-US" sz="2800" i="1">
                                    <a:latin typeface="Cambria Math" panose="02040503050406030204" pitchFamily="18" charset="0"/>
                                  </a:rPr>
                                  <m:t> </m:t>
                                </m:r>
                              </m:sub>
                            </m:sSub>
                          </m:e>
                        </m:nary>
                        <m:r>
                          <a:rPr lang="en-US" sz="2800" i="1">
                            <a:latin typeface="Cambria Math" panose="02040503050406030204" pitchFamily="18" charset="0"/>
                          </a:rPr>
                          <m:t> </m:t>
                        </m:r>
                      </m:num>
                      <m:den>
                        <m:nary>
                          <m:naryPr>
                            <m:chr m:val="∑"/>
                            <m:limLoc m:val="undOvr"/>
                            <m:ctrlPr>
                              <a:rPr lang="en-US" sz="2800" i="1">
                                <a:latin typeface="Cambria Math" panose="02040503050406030204" pitchFamily="18" charset="0"/>
                              </a:rPr>
                            </m:ctrlPr>
                          </m:naryPr>
                          <m:sub>
                            <m:r>
                              <a:rPr lang="en-US" sz="2800" i="1">
                                <a:latin typeface="Cambria Math" panose="02040503050406030204" pitchFamily="18" charset="0"/>
                              </a:rPr>
                              <m:t>𝑖</m:t>
                            </m:r>
                            <m:r>
                              <a:rPr lang="en-US" sz="2800" i="1">
                                <a:latin typeface="Cambria Math" panose="02040503050406030204" pitchFamily="18" charset="0"/>
                              </a:rPr>
                              <m:t>=1</m:t>
                            </m:r>
                          </m:sub>
                          <m:sup>
                            <m:r>
                              <a:rPr lang="en-US" sz="2800" i="1">
                                <a:latin typeface="Cambria Math" panose="02040503050406030204" pitchFamily="18" charset="0"/>
                              </a:rPr>
                              <m:t>𝐼</m:t>
                            </m:r>
                          </m:sup>
                          <m:e>
                            <m:sSub>
                              <m:sSubPr>
                                <m:ctrlPr>
                                  <a:rPr lang="en-US" sz="2800" i="1">
                                    <a:latin typeface="Cambria Math" panose="02040503050406030204" pitchFamily="18" charset="0"/>
                                  </a:rPr>
                                </m:ctrlPr>
                              </m:sSubPr>
                              <m:e>
                                <m:r>
                                  <a:rPr lang="en-US" sz="2800" i="1">
                                    <a:latin typeface="Cambria Math" panose="02040503050406030204" pitchFamily="18" charset="0"/>
                                  </a:rPr>
                                  <m:t>𝑛</m:t>
                                </m:r>
                              </m:e>
                              <m:sub>
                                <m:r>
                                  <a:rPr lang="en-US" sz="2800" i="1">
                                    <a:latin typeface="Cambria Math" panose="02040503050406030204" pitchFamily="18" charset="0"/>
                                  </a:rPr>
                                  <m:t>𝑖</m:t>
                                </m:r>
                              </m:sub>
                            </m:sSub>
                          </m:e>
                        </m:nary>
                      </m:den>
                    </m:f>
                  </m:oMath>
                </a14:m>
                <a:endParaRPr lang="en-US" sz="2400" dirty="0"/>
              </a:p>
            </p:txBody>
          </p:sp>
        </mc:Choice>
        <mc:Fallback xmlns="">
          <p:sp>
            <p:nvSpPr>
              <p:cNvPr id="2" name="Rectangle 1">
                <a:extLst>
                  <a:ext uri="{FF2B5EF4-FFF2-40B4-BE49-F238E27FC236}">
                    <a16:creationId xmlns:a16="http://schemas.microsoft.com/office/drawing/2014/main" id="{8C09D5E7-3808-D741-BA11-8577E1415516}"/>
                  </a:ext>
                </a:extLst>
              </p:cNvPr>
              <p:cNvSpPr>
                <a:spLocks noRot="1" noChangeAspect="1" noMove="1" noResize="1" noEditPoints="1" noAdjustHandles="1" noChangeArrowheads="1" noChangeShapeType="1" noTextEdit="1"/>
              </p:cNvSpPr>
              <p:nvPr/>
            </p:nvSpPr>
            <p:spPr>
              <a:xfrm>
                <a:off x="1332614" y="1789211"/>
                <a:ext cx="9526772" cy="3451522"/>
              </a:xfrm>
              <a:prstGeom prst="rect">
                <a:avLst/>
              </a:prstGeom>
              <a:blipFill>
                <a:blip r:embed="rId5"/>
                <a:stretch>
                  <a:fillRect l="-932" t="-1465" b="-194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1332613" y="5303912"/>
                <a:ext cx="10079801" cy="830997"/>
              </a:xfrm>
              <a:prstGeom prst="rect">
                <a:avLst/>
              </a:prstGeom>
            </p:spPr>
            <p:txBody>
              <a:bodyPr wrap="square">
                <a:spAutoFit/>
              </a:bodyPr>
              <a:lstStyle/>
              <a:p>
                <a14:m>
                  <m:oMath xmlns:m="http://schemas.openxmlformats.org/officeDocument/2006/math">
                    <m:r>
                      <a:rPr lang="en-US" sz="2400" i="1" smtClean="0">
                        <a:latin typeface="Cambria Math" panose="02040503050406030204" pitchFamily="18" charset="0"/>
                        <a:ea typeface="SimSun" panose="02010600030101010101" pitchFamily="2" charset="-122"/>
                        <a:cs typeface="Times New Roman" panose="02020603050405020304" pitchFamily="18" charset="0"/>
                      </a:rPr>
                      <m:t>𝑑</m:t>
                    </m:r>
                  </m:oMath>
                </a14:m>
                <a:r>
                  <a:rPr lang="en-US" sz="2400" dirty="0">
                    <a:ea typeface="SimSun" panose="02010600030101010101" pitchFamily="2" charset="-122"/>
                    <a:cs typeface="Times New Roman" panose="02020603050405020304" pitchFamily="18" charset="0"/>
                  </a:rPr>
                  <a:t> denotes the demographic variable </a:t>
                </a:r>
                <a14:m>
                  <m:oMath xmlns:m="http://schemas.openxmlformats.org/officeDocument/2006/math">
                    <m:r>
                      <a:rPr lang="en-US" sz="2400" i="1">
                        <a:latin typeface="Cambria Math" panose="02040503050406030204" pitchFamily="18" charset="0"/>
                        <a:ea typeface="SimSun" panose="02010600030101010101" pitchFamily="2" charset="-122"/>
                        <a:cs typeface="Times New Roman" panose="02020603050405020304" pitchFamily="18" charset="0"/>
                      </a:rPr>
                      <m:t>(</m:t>
                    </m:r>
                    <m:r>
                      <a:rPr lang="en-US" sz="2400" i="1">
                        <a:latin typeface="Cambria Math" panose="02040503050406030204" pitchFamily="18" charset="0"/>
                        <a:ea typeface="SimSun" panose="02010600030101010101" pitchFamily="2" charset="-122"/>
                        <a:cs typeface="Times New Roman" panose="02020603050405020304" pitchFamily="18" charset="0"/>
                      </a:rPr>
                      <m:t>𝑑</m:t>
                    </m:r>
                    <m:r>
                      <a:rPr lang="en-US" sz="2400" i="1">
                        <a:latin typeface="Cambria Math" panose="02040503050406030204" pitchFamily="18" charset="0"/>
                        <a:ea typeface="SimSun" panose="02010600030101010101" pitchFamily="2" charset="-122"/>
                        <a:cs typeface="Times New Roman" panose="02020603050405020304" pitchFamily="18" charset="0"/>
                      </a:rPr>
                      <m:t>=1, …, </m:t>
                    </m:r>
                    <m:r>
                      <a:rPr lang="en-US" sz="2400" i="1">
                        <a:latin typeface="Cambria Math" panose="02040503050406030204" pitchFamily="18" charset="0"/>
                        <a:ea typeface="SimSun" panose="02010600030101010101" pitchFamily="2" charset="-122"/>
                        <a:cs typeface="Times New Roman" panose="02020603050405020304" pitchFamily="18" charset="0"/>
                      </a:rPr>
                      <m:t>𝐷</m:t>
                    </m:r>
                    <m:r>
                      <a:rPr lang="en-US" sz="2400" i="1">
                        <a:latin typeface="Cambria Math" panose="02040503050406030204" pitchFamily="18" charset="0"/>
                        <a:ea typeface="SimSun" panose="02010600030101010101" pitchFamily="2" charset="-122"/>
                        <a:cs typeface="Times New Roman" panose="02020603050405020304" pitchFamily="18" charset="0"/>
                      </a:rPr>
                      <m:t>)</m:t>
                    </m:r>
                  </m:oMath>
                </a14:m>
                <a:r>
                  <a:rPr lang="en-US" sz="2400" dirty="0">
                    <a:ea typeface="SimSun" panose="02010600030101010101" pitchFamily="2" charset="-122"/>
                    <a:cs typeface="Times New Roman" panose="02020603050405020304" pitchFamily="18" charset="0"/>
                  </a:rPr>
                  <a:t> with j levels </a:t>
                </a:r>
                <a14:m>
                  <m:oMath xmlns:m="http://schemas.openxmlformats.org/officeDocument/2006/math">
                    <m:d>
                      <m:dPr>
                        <m:ctrlPr>
                          <a:rPr lang="en-US" sz="2400" i="1">
                            <a:latin typeface="Cambria Math" panose="02040503050406030204" pitchFamily="18" charset="0"/>
                            <a:ea typeface="SimSun" panose="02010600030101010101" pitchFamily="2" charset="-122"/>
                            <a:cs typeface="Times New Roman" panose="02020603050405020304" pitchFamily="18" charset="0"/>
                          </a:rPr>
                        </m:ctrlPr>
                      </m:dPr>
                      <m:e>
                        <m:r>
                          <a:rPr lang="en-US" sz="2400" i="1">
                            <a:latin typeface="Cambria Math" panose="02040503050406030204" pitchFamily="18" charset="0"/>
                            <a:ea typeface="SimSun" panose="02010600030101010101" pitchFamily="2" charset="-122"/>
                            <a:cs typeface="Times New Roman" panose="02020603050405020304" pitchFamily="18" charset="0"/>
                          </a:rPr>
                          <m:t>𝑗</m:t>
                        </m:r>
                        <m:r>
                          <a:rPr lang="en-US" sz="2400" i="1">
                            <a:latin typeface="Cambria Math" panose="02040503050406030204" pitchFamily="18" charset="0"/>
                            <a:ea typeface="SimSun" panose="02010600030101010101" pitchFamily="2" charset="-122"/>
                            <a:cs typeface="Times New Roman" panose="02020603050405020304" pitchFamily="18" charset="0"/>
                          </a:rPr>
                          <m:t>=1, …, </m:t>
                        </m:r>
                        <m:r>
                          <a:rPr lang="en-US" sz="2400" i="1">
                            <a:latin typeface="Cambria Math" panose="02040503050406030204" pitchFamily="18" charset="0"/>
                            <a:ea typeface="SimSun" panose="02010600030101010101" pitchFamily="2" charset="-122"/>
                            <a:cs typeface="Times New Roman" panose="02020603050405020304" pitchFamily="18" charset="0"/>
                          </a:rPr>
                          <m:t>𝐽</m:t>
                        </m:r>
                      </m:e>
                    </m:d>
                    <m:r>
                      <a:rPr lang="en-US" sz="2400" b="0" i="1" smtClean="0">
                        <a:latin typeface="Cambria Math" panose="02040503050406030204" pitchFamily="18" charset="0"/>
                        <a:ea typeface="SimSun" panose="02010600030101010101" pitchFamily="2" charset="-122"/>
                        <a:cs typeface="Times New Roman" panose="02020603050405020304" pitchFamily="18" charset="0"/>
                      </a:rPr>
                      <m:t>. </m:t>
                    </m:r>
                    <m:r>
                      <a:rPr lang="en-US" sz="2400" i="1">
                        <a:latin typeface="Cambria Math" panose="02040503050406030204" pitchFamily="18" charset="0"/>
                      </a:rPr>
                      <m:t>𝑖</m:t>
                    </m:r>
                    <m:r>
                      <m:rPr>
                        <m:nor/>
                      </m:rPr>
                      <a:rPr lang="en-US" sz="2400"/>
                      <m:t> </m:t>
                    </m:r>
                    <m:r>
                      <m:rPr>
                        <m:nor/>
                      </m:rPr>
                      <a:rPr lang="en-US" sz="2400"/>
                      <m:t>be</m:t>
                    </m:r>
                    <m:r>
                      <m:rPr>
                        <m:nor/>
                      </m:rPr>
                      <a:rPr lang="en-US" sz="2400"/>
                      <m:t> </m:t>
                    </m:r>
                    <m:r>
                      <m:rPr>
                        <m:nor/>
                      </m:rPr>
                      <a:rPr lang="en-US" sz="2400"/>
                      <m:t>a</m:t>
                    </m:r>
                    <m:r>
                      <m:rPr>
                        <m:nor/>
                      </m:rPr>
                      <a:rPr lang="en-US" sz="2400"/>
                      <m:t> </m:t>
                    </m:r>
                    <m:r>
                      <m:rPr>
                        <m:nor/>
                      </m:rPr>
                      <a:rPr lang="en-US" sz="2400"/>
                      <m:t>site</m:t>
                    </m:r>
                    <m:r>
                      <m:rPr>
                        <m:nor/>
                      </m:rPr>
                      <a:rPr lang="en-US" sz="2400"/>
                      <m:t> (</m:t>
                    </m:r>
                    <m:r>
                      <m:rPr>
                        <m:nor/>
                      </m:rPr>
                      <a:rPr lang="en-US" sz="2400"/>
                      <m:t>segment</m:t>
                    </m:r>
                    <m:r>
                      <m:rPr>
                        <m:nor/>
                      </m:rPr>
                      <a:rPr lang="en-US" sz="2400"/>
                      <m:t> </m:t>
                    </m:r>
                    <m:r>
                      <m:rPr>
                        <m:nor/>
                      </m:rPr>
                      <a:rPr lang="en-US" sz="2400"/>
                      <m:t>or</m:t>
                    </m:r>
                    <m:r>
                      <m:rPr>
                        <m:nor/>
                      </m:rPr>
                      <a:rPr lang="en-US" sz="2400"/>
                      <m:t> </m:t>
                    </m:r>
                    <m:r>
                      <m:rPr>
                        <m:nor/>
                      </m:rPr>
                      <a:rPr lang="en-US" sz="2400"/>
                      <m:t>intersection</m:t>
                    </m:r>
                    <m:r>
                      <m:rPr>
                        <m:nor/>
                      </m:rPr>
                      <a:rPr lang="en-US" sz="2400"/>
                      <m:t>)</m:t>
                    </m:r>
                  </m:oMath>
                </a14:m>
                <a:r>
                  <a:rPr lang="en-US" sz="2400" dirty="0"/>
                  <a:t>.</a:t>
                </a:r>
              </a:p>
            </p:txBody>
          </p:sp>
        </mc:Choice>
        <mc:Fallback xmlns="">
          <p:sp>
            <p:nvSpPr>
              <p:cNvPr id="3" name="Rectangle 2"/>
              <p:cNvSpPr>
                <a:spLocks noRot="1" noChangeAspect="1" noMove="1" noResize="1" noEditPoints="1" noAdjustHandles="1" noChangeArrowheads="1" noChangeShapeType="1" noTextEdit="1"/>
              </p:cNvSpPr>
              <p:nvPr/>
            </p:nvSpPr>
            <p:spPr>
              <a:xfrm>
                <a:off x="1332613" y="5303912"/>
                <a:ext cx="10079801" cy="830997"/>
              </a:xfrm>
              <a:prstGeom prst="rect">
                <a:avLst/>
              </a:prstGeom>
              <a:blipFill>
                <a:blip r:embed="rId6"/>
                <a:stretch>
                  <a:fillRect l="-181" t="-72794" b="-108824"/>
                </a:stretch>
              </a:blipFill>
            </p:spPr>
            <p:txBody>
              <a:bodyPr/>
              <a:lstStyle/>
              <a:p>
                <a:r>
                  <a:rPr lang="en-US">
                    <a:noFill/>
                  </a:rPr>
                  <a:t> </a:t>
                </a:r>
              </a:p>
            </p:txBody>
          </p:sp>
        </mc:Fallback>
      </mc:AlternateContent>
    </p:spTree>
    <p:extLst>
      <p:ext uri="{BB962C8B-B14F-4D97-AF65-F5344CB8AC3E}">
        <p14:creationId xmlns:p14="http://schemas.microsoft.com/office/powerpoint/2010/main" val="29868002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33F1E1D-F243-49AF-A7C7-35107D123C6E}" type="slidenum">
              <a:rPr lang="en-US" sz="1400" smtClean="0"/>
              <a:t>12</a:t>
            </a:fld>
            <a:endParaRPr lang="en-US" sz="1400" dirty="0"/>
          </a:p>
        </p:txBody>
      </p:sp>
      <p:sp>
        <p:nvSpPr>
          <p:cNvPr id="9" name="Title 1"/>
          <p:cNvSpPr>
            <a:spLocks noGrp="1"/>
          </p:cNvSpPr>
          <p:nvPr>
            <p:ph type="title"/>
          </p:nvPr>
        </p:nvSpPr>
        <p:spPr>
          <a:xfrm>
            <a:off x="3414472" y="577246"/>
            <a:ext cx="5363055" cy="831133"/>
          </a:xfrm>
        </p:spPr>
        <p:txBody>
          <a:bodyPr>
            <a:normAutofit/>
          </a:bodyPr>
          <a:lstStyle/>
          <a:p>
            <a:r>
              <a:rPr lang="en-US" sz="4000" dirty="0"/>
              <a:t>Implementation Guidance</a:t>
            </a:r>
          </a:p>
        </p:txBody>
      </p:sp>
      <p:sp>
        <p:nvSpPr>
          <p:cNvPr id="3" name="TextBox 2">
            <a:extLst>
              <a:ext uri="{FF2B5EF4-FFF2-40B4-BE49-F238E27FC236}">
                <a16:creationId xmlns:a16="http://schemas.microsoft.com/office/drawing/2014/main" id="{B9A0058B-A7C5-5AF7-C08C-702912ECC070}"/>
              </a:ext>
            </a:extLst>
          </p:cNvPr>
          <p:cNvSpPr txBox="1"/>
          <p:nvPr/>
        </p:nvSpPr>
        <p:spPr>
          <a:xfrm>
            <a:off x="1148955" y="2017424"/>
            <a:ext cx="10063527" cy="3108543"/>
          </a:xfrm>
          <a:prstGeom prst="rect">
            <a:avLst/>
          </a:prstGeom>
          <a:noFill/>
        </p:spPr>
        <p:txBody>
          <a:bodyPr wrap="square">
            <a:spAutoFit/>
          </a:bodyPr>
          <a:lstStyle/>
          <a:p>
            <a:pPr marL="457200" indent="-457200">
              <a:buFont typeface="Arial" panose="020B0604020202020204" pitchFamily="34" charset="0"/>
              <a:buChar char="•"/>
            </a:pPr>
            <a:r>
              <a:rPr lang="en-US" sz="2800" dirty="0">
                <a:effectLst/>
                <a:latin typeface="Calibri" panose="020F0502020204030204" pitchFamily="34" charset="0"/>
                <a:ea typeface="DengXian" panose="02010600030101010101" pitchFamily="2" charset="-122"/>
                <a:cs typeface="Times New Roman" panose="02020603050405020304" pitchFamily="18" charset="0"/>
              </a:rPr>
              <a:t>The guidance provides instructions for implementing the crash severity models as recommended in NCHRP Project 17-85</a:t>
            </a:r>
            <a:endParaRPr lang="en-US" sz="2800" dirty="0">
              <a:latin typeface="Calibri" panose="020F0502020204030204" pitchFamily="34" charset="0"/>
              <a:ea typeface="DengXian" panose="02010600030101010101" pitchFamily="2" charset="-122"/>
              <a:cs typeface="Times New Roman" panose="02020603050405020304" pitchFamily="18" charset="0"/>
            </a:endParaRPr>
          </a:p>
          <a:p>
            <a:pPr marL="457200" indent="-457200">
              <a:buFont typeface="Arial" panose="020B0604020202020204" pitchFamily="34" charset="0"/>
              <a:buChar char="•"/>
            </a:pPr>
            <a:r>
              <a:rPr lang="en-US" sz="2800" dirty="0">
                <a:effectLst/>
                <a:latin typeface="Calibri" panose="020F0502020204030204" pitchFamily="34" charset="0"/>
                <a:ea typeface="DengXian" panose="02010600030101010101" pitchFamily="2" charset="-122"/>
                <a:cs typeface="Times New Roman" panose="02020603050405020304" pitchFamily="18" charset="0"/>
              </a:rPr>
              <a:t>Facility types covered in this guidance are the same as shown in </a:t>
            </a:r>
            <a:r>
              <a:rPr lang="en-US" sz="2800" dirty="0">
                <a:latin typeface="Calibri" panose="020F0502020204030204" pitchFamily="34" charset="0"/>
                <a:ea typeface="DengXian" panose="02010600030101010101" pitchFamily="2" charset="-122"/>
                <a:cs typeface="Times New Roman" panose="02020603050405020304" pitchFamily="18" charset="0"/>
              </a:rPr>
              <a:t>“Recommended Methodologies by Facility Type”, including</a:t>
            </a:r>
          </a:p>
          <a:p>
            <a:pPr marL="914400" lvl="1" indent="-457200">
              <a:buFont typeface="Courier New" panose="02070309020205020404" pitchFamily="49" charset="0"/>
              <a:buChar char="o"/>
            </a:pPr>
            <a:r>
              <a:rPr lang="en-US" sz="2800" dirty="0">
                <a:effectLst/>
                <a:latin typeface="Calibri" panose="020F0502020204030204" pitchFamily="34" charset="0"/>
                <a:ea typeface="DengXian" panose="02010600030101010101" pitchFamily="2" charset="-122"/>
                <a:cs typeface="Times New Roman" panose="02020603050405020304" pitchFamily="18" charset="0"/>
              </a:rPr>
              <a:t>rural two-lane two-way roadways</a:t>
            </a:r>
          </a:p>
          <a:p>
            <a:pPr marL="914400" lvl="1" indent="-457200">
              <a:buFont typeface="Courier New" panose="02070309020205020404" pitchFamily="49" charset="0"/>
              <a:buChar char="o"/>
            </a:pPr>
            <a:r>
              <a:rPr lang="en-US" sz="2800" dirty="0">
                <a:effectLst/>
                <a:latin typeface="Calibri" panose="020F0502020204030204" pitchFamily="34" charset="0"/>
                <a:ea typeface="DengXian" panose="02010600030101010101" pitchFamily="2" charset="-122"/>
                <a:cs typeface="Times New Roman" panose="02020603050405020304" pitchFamily="18" charset="0"/>
              </a:rPr>
              <a:t>rural multilane highways</a:t>
            </a:r>
          </a:p>
          <a:p>
            <a:pPr marL="914400" lvl="1" indent="-457200">
              <a:buFont typeface="Courier New" panose="02070309020205020404" pitchFamily="49" charset="0"/>
              <a:buChar char="o"/>
            </a:pPr>
            <a:r>
              <a:rPr lang="en-US" sz="2800" dirty="0">
                <a:effectLst/>
                <a:latin typeface="Calibri" panose="020F0502020204030204" pitchFamily="34" charset="0"/>
                <a:ea typeface="DengXian" panose="02010600030101010101" pitchFamily="2" charset="-122"/>
                <a:cs typeface="Times New Roman" panose="02020603050405020304" pitchFamily="18" charset="0"/>
              </a:rPr>
              <a:t>urban and suburban arterials </a:t>
            </a:r>
            <a:endParaRPr lang="en-US" sz="2800" dirty="0"/>
          </a:p>
        </p:txBody>
      </p:sp>
    </p:spTree>
    <p:extLst>
      <p:ext uri="{BB962C8B-B14F-4D97-AF65-F5344CB8AC3E}">
        <p14:creationId xmlns:p14="http://schemas.microsoft.com/office/powerpoint/2010/main" val="29250644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33F1E1D-F243-49AF-A7C7-35107D123C6E}" type="slidenum">
              <a:rPr lang="en-US" sz="1400" smtClean="0"/>
              <a:t>13</a:t>
            </a:fld>
            <a:endParaRPr lang="en-US" sz="1400" dirty="0"/>
          </a:p>
        </p:txBody>
      </p:sp>
      <p:sp>
        <p:nvSpPr>
          <p:cNvPr id="9" name="Title 1"/>
          <p:cNvSpPr>
            <a:spLocks noGrp="1"/>
          </p:cNvSpPr>
          <p:nvPr>
            <p:ph type="title"/>
          </p:nvPr>
        </p:nvSpPr>
        <p:spPr>
          <a:xfrm>
            <a:off x="356616" y="2803120"/>
            <a:ext cx="2935226" cy="831133"/>
          </a:xfrm>
        </p:spPr>
        <p:txBody>
          <a:bodyPr>
            <a:normAutofit fontScale="90000"/>
          </a:bodyPr>
          <a:lstStyle/>
          <a:p>
            <a:r>
              <a:rPr lang="en-US" sz="4000" dirty="0"/>
              <a:t>Decision Flow to Use the Tool</a:t>
            </a:r>
          </a:p>
        </p:txBody>
      </p:sp>
      <p:pic>
        <p:nvPicPr>
          <p:cNvPr id="2" name="Picture 1" descr="Diagram&#10;&#10;Description automatically generated">
            <a:extLst>
              <a:ext uri="{FF2B5EF4-FFF2-40B4-BE49-F238E27FC236}">
                <a16:creationId xmlns:a16="http://schemas.microsoft.com/office/drawing/2014/main" id="{1881EDC6-CBF3-F78B-E34C-C9C91DFE1247}"/>
              </a:ext>
            </a:extLst>
          </p:cNvPr>
          <p:cNvPicPr>
            <a:picLocks noChangeAspect="1"/>
          </p:cNvPicPr>
          <p:nvPr/>
        </p:nvPicPr>
        <p:blipFill>
          <a:blip r:embed="rId3"/>
          <a:stretch>
            <a:fillRect/>
          </a:stretch>
        </p:blipFill>
        <p:spPr>
          <a:xfrm>
            <a:off x="3291841" y="0"/>
            <a:ext cx="5502536" cy="6857999"/>
          </a:xfrm>
          <a:prstGeom prst="rect">
            <a:avLst/>
          </a:prstGeom>
        </p:spPr>
      </p:pic>
    </p:spTree>
    <p:extLst>
      <p:ext uri="{BB962C8B-B14F-4D97-AF65-F5344CB8AC3E}">
        <p14:creationId xmlns:p14="http://schemas.microsoft.com/office/powerpoint/2010/main" val="22054732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33F1E1D-F243-49AF-A7C7-35107D123C6E}" type="slidenum">
              <a:rPr lang="en-US" sz="1400" smtClean="0"/>
              <a:t>14</a:t>
            </a:fld>
            <a:endParaRPr lang="en-US" sz="1400" dirty="0"/>
          </a:p>
        </p:txBody>
      </p:sp>
      <p:sp>
        <p:nvSpPr>
          <p:cNvPr id="9" name="Title 1"/>
          <p:cNvSpPr>
            <a:spLocks noGrp="1"/>
          </p:cNvSpPr>
          <p:nvPr>
            <p:ph type="title"/>
          </p:nvPr>
        </p:nvSpPr>
        <p:spPr>
          <a:xfrm>
            <a:off x="1825840" y="932544"/>
            <a:ext cx="8540319" cy="584669"/>
          </a:xfrm>
        </p:spPr>
        <p:txBody>
          <a:bodyPr>
            <a:normAutofit fontScale="90000"/>
          </a:bodyPr>
          <a:lstStyle/>
          <a:p>
            <a:r>
              <a:rPr lang="en-US" sz="4000" dirty="0"/>
              <a:t>Data Requirements Discussed in the Guidance</a:t>
            </a:r>
          </a:p>
        </p:txBody>
      </p:sp>
      <p:sp>
        <p:nvSpPr>
          <p:cNvPr id="3" name="TextBox 2">
            <a:extLst>
              <a:ext uri="{FF2B5EF4-FFF2-40B4-BE49-F238E27FC236}">
                <a16:creationId xmlns:a16="http://schemas.microsoft.com/office/drawing/2014/main" id="{B9A0058B-A7C5-5AF7-C08C-702912ECC070}"/>
              </a:ext>
            </a:extLst>
          </p:cNvPr>
          <p:cNvSpPr txBox="1"/>
          <p:nvPr/>
        </p:nvSpPr>
        <p:spPr>
          <a:xfrm>
            <a:off x="1148955" y="2017424"/>
            <a:ext cx="10063527" cy="3539430"/>
          </a:xfrm>
          <a:prstGeom prst="rect">
            <a:avLst/>
          </a:prstGeom>
          <a:noFill/>
        </p:spPr>
        <p:txBody>
          <a:bodyPr wrap="square">
            <a:spAutoFit/>
          </a:bodyPr>
          <a:lstStyle/>
          <a:p>
            <a:pPr marL="457200" indent="-457200">
              <a:buFont typeface="Arial" panose="020B0604020202020204" pitchFamily="34" charset="0"/>
              <a:buChar char="•"/>
            </a:pPr>
            <a:r>
              <a:rPr lang="en-US" sz="2800" dirty="0">
                <a:effectLst/>
                <a:latin typeface="Calibri" panose="020F0502020204030204" pitchFamily="34" charset="0"/>
                <a:ea typeface="DengXian" panose="02010600030101010101" pitchFamily="2" charset="-122"/>
                <a:cs typeface="Times New Roman" panose="02020603050405020304" pitchFamily="18" charset="0"/>
              </a:rPr>
              <a:t>Applicable AADT ranges for </a:t>
            </a:r>
            <a:r>
              <a:rPr lang="en-US" sz="2800" dirty="0">
                <a:latin typeface="Calibri" panose="020F0502020204030204" pitchFamily="34" charset="0"/>
                <a:ea typeface="DengXian" panose="02010600030101010101" pitchFamily="2" charset="-122"/>
                <a:cs typeface="Times New Roman" panose="02020603050405020304" pitchFamily="18" charset="0"/>
              </a:rPr>
              <a:t>segments and intersections</a:t>
            </a:r>
          </a:p>
          <a:p>
            <a:pPr marL="457200" indent="-457200">
              <a:buFont typeface="Arial" panose="020B0604020202020204" pitchFamily="34" charset="0"/>
              <a:buChar char="•"/>
            </a:pPr>
            <a:r>
              <a:rPr lang="en-US" sz="2800" dirty="0">
                <a:latin typeface="Calibri" panose="020F0502020204030204" pitchFamily="34" charset="0"/>
                <a:ea typeface="DengXian" panose="02010600030101010101" pitchFamily="2" charset="-122"/>
                <a:cs typeface="Times New Roman" panose="02020603050405020304" pitchFamily="18" charset="0"/>
              </a:rPr>
              <a:t>Data requirements for generating the demographic and vehicle composition variables using the QIE method</a:t>
            </a:r>
          </a:p>
          <a:p>
            <a:pPr marL="914400" lvl="1" indent="-457200">
              <a:buFont typeface="Courier New" panose="02070309020205020404" pitchFamily="49" charset="0"/>
              <a:buChar char="o"/>
            </a:pPr>
            <a:r>
              <a:rPr lang="en-US" sz="2800" dirty="0">
                <a:latin typeface="Calibri" panose="020F0502020204030204" pitchFamily="34" charset="0"/>
                <a:ea typeface="DengXian" panose="02010600030101010101" pitchFamily="2" charset="-122"/>
                <a:cs typeface="Times New Roman" panose="02020603050405020304" pitchFamily="18" charset="0"/>
              </a:rPr>
              <a:t>QIE roadway file</a:t>
            </a:r>
          </a:p>
          <a:p>
            <a:pPr marL="914400" lvl="1" indent="-457200">
              <a:buFont typeface="Courier New" panose="02070309020205020404" pitchFamily="49" charset="0"/>
              <a:buChar char="o"/>
            </a:pPr>
            <a:r>
              <a:rPr lang="en-US" sz="2800" dirty="0"/>
              <a:t>QIE driver file</a:t>
            </a:r>
          </a:p>
          <a:p>
            <a:pPr lvl="1" indent="-457200">
              <a:buFont typeface="Arial" panose="020B0604020202020204" pitchFamily="34" charset="0"/>
              <a:buChar char="•"/>
            </a:pPr>
            <a:r>
              <a:rPr lang="en-US" sz="2800" dirty="0">
                <a:latin typeface="Calibri" panose="020F0502020204030204" pitchFamily="34" charset="0"/>
                <a:ea typeface="DengXian" panose="02010600030101010101" pitchFamily="2" charset="-122"/>
                <a:cs typeface="Times New Roman" panose="02020603050405020304" pitchFamily="18" charset="0"/>
              </a:rPr>
              <a:t>Data requirements for predicting the crash counts by severity</a:t>
            </a:r>
          </a:p>
          <a:p>
            <a:pPr lvl="2" indent="-457200">
              <a:buFont typeface="Courier New" panose="02070309020205020404" pitchFamily="49" charset="0"/>
              <a:buChar char="o"/>
            </a:pPr>
            <a:r>
              <a:rPr lang="en-US" sz="2800" dirty="0">
                <a:latin typeface="Calibri" panose="020F0502020204030204" pitchFamily="34" charset="0"/>
                <a:ea typeface="DengXian" panose="02010600030101010101" pitchFamily="2" charset="-122"/>
                <a:cs typeface="Times New Roman" panose="02020603050405020304" pitchFamily="18" charset="0"/>
              </a:rPr>
              <a:t>Lists of variables required for different facility types if default parameter estimates are to be used</a:t>
            </a:r>
          </a:p>
        </p:txBody>
      </p:sp>
    </p:spTree>
    <p:extLst>
      <p:ext uri="{BB962C8B-B14F-4D97-AF65-F5344CB8AC3E}">
        <p14:creationId xmlns:p14="http://schemas.microsoft.com/office/powerpoint/2010/main" val="19619668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33F1E1D-F243-49AF-A7C7-35107D123C6E}" type="slidenum">
              <a:rPr lang="en-US" sz="1400" smtClean="0"/>
              <a:t>15</a:t>
            </a:fld>
            <a:endParaRPr lang="en-US" sz="1400" dirty="0"/>
          </a:p>
        </p:txBody>
      </p:sp>
      <p:sp>
        <p:nvSpPr>
          <p:cNvPr id="9" name="Title 1"/>
          <p:cNvSpPr>
            <a:spLocks noGrp="1"/>
          </p:cNvSpPr>
          <p:nvPr>
            <p:ph type="title"/>
          </p:nvPr>
        </p:nvSpPr>
        <p:spPr>
          <a:xfrm>
            <a:off x="1825840" y="932544"/>
            <a:ext cx="8540319" cy="584669"/>
          </a:xfrm>
        </p:spPr>
        <p:txBody>
          <a:bodyPr>
            <a:normAutofit fontScale="90000"/>
          </a:bodyPr>
          <a:lstStyle/>
          <a:p>
            <a:r>
              <a:rPr lang="en-US" sz="4000" dirty="0"/>
              <a:t>Introduction of the Web-Based Application</a:t>
            </a:r>
          </a:p>
        </p:txBody>
      </p:sp>
      <p:sp>
        <p:nvSpPr>
          <p:cNvPr id="3" name="TextBox 2">
            <a:extLst>
              <a:ext uri="{FF2B5EF4-FFF2-40B4-BE49-F238E27FC236}">
                <a16:creationId xmlns:a16="http://schemas.microsoft.com/office/drawing/2014/main" id="{B9A0058B-A7C5-5AF7-C08C-702912ECC070}"/>
              </a:ext>
            </a:extLst>
          </p:cNvPr>
          <p:cNvSpPr txBox="1"/>
          <p:nvPr/>
        </p:nvSpPr>
        <p:spPr>
          <a:xfrm>
            <a:off x="1148955" y="2017424"/>
            <a:ext cx="10063527" cy="3970318"/>
          </a:xfrm>
          <a:prstGeom prst="rect">
            <a:avLst/>
          </a:prstGeom>
          <a:noFill/>
        </p:spPr>
        <p:txBody>
          <a:bodyPr wrap="square">
            <a:spAutoFit/>
          </a:bodyPr>
          <a:lstStyle/>
          <a:p>
            <a:pPr marL="457200" indent="-457200">
              <a:buFont typeface="Arial" panose="020B0604020202020204" pitchFamily="34" charset="0"/>
              <a:buChar char="•"/>
            </a:pPr>
            <a:r>
              <a:rPr lang="en-US" sz="2800" dirty="0"/>
              <a:t>The team developed an R Shiny web-based application for generating the </a:t>
            </a:r>
            <a:r>
              <a:rPr lang="en-US" sz="2800" dirty="0" err="1"/>
              <a:t>QIE</a:t>
            </a:r>
            <a:r>
              <a:rPr lang="en-US" sz="2800" dirty="0"/>
              <a:t> variables and predicting crashes by severity using one of the three new modeling approaches.</a:t>
            </a:r>
          </a:p>
          <a:p>
            <a:pPr marL="457200" indent="-457200">
              <a:buFont typeface="Arial" panose="020B0604020202020204" pitchFamily="34" charset="0"/>
              <a:buChar char="•"/>
            </a:pPr>
            <a:r>
              <a:rPr lang="en-US" sz="2800" dirty="0"/>
              <a:t>Shiny is an open-source R package that provides a web framework for building web applications using R.</a:t>
            </a:r>
          </a:p>
          <a:p>
            <a:pPr marL="457200" indent="-457200">
              <a:buFont typeface="Arial" panose="020B0604020202020204" pitchFamily="34" charset="0"/>
              <a:buChar char="•"/>
            </a:pPr>
            <a:r>
              <a:rPr lang="en-US" sz="2800" dirty="0">
                <a:effectLst/>
                <a:latin typeface="Calibri" panose="020F0502020204030204" pitchFamily="34" charset="0"/>
                <a:ea typeface="DengXian" panose="02010600030101010101" pitchFamily="2" charset="-122"/>
                <a:cs typeface="Times New Roman" panose="02020603050405020304" pitchFamily="18" charset="0"/>
              </a:rPr>
              <a:t>The application is available on the National Academies Press website (nap.nationalacademies.org) by searching for </a:t>
            </a:r>
            <a:r>
              <a:rPr lang="en-US" sz="2800" i="1" dirty="0">
                <a:effectLst/>
                <a:latin typeface="Calibri" panose="020F0502020204030204" pitchFamily="34" charset="0"/>
                <a:ea typeface="DengXian" panose="02010600030101010101" pitchFamily="2" charset="-122"/>
                <a:cs typeface="Times New Roman" panose="02020603050405020304" pitchFamily="18" charset="0"/>
              </a:rPr>
              <a:t>NCHRP Research Report 1047: Development and Application of Crash Severity Models for Highway Safety</a:t>
            </a:r>
            <a:r>
              <a:rPr lang="en-US" sz="2800" dirty="0">
                <a:effectLst/>
                <a:latin typeface="Calibri" panose="020F0502020204030204" pitchFamily="34" charset="0"/>
                <a:ea typeface="DengXian" panose="02010600030101010101" pitchFamily="2" charset="-122"/>
                <a:cs typeface="Times New Roman" panose="02020603050405020304" pitchFamily="18" charset="0"/>
              </a:rPr>
              <a:t>.</a:t>
            </a:r>
            <a:endParaRPr lang="en-US" sz="2800" dirty="0">
              <a:latin typeface="Calibri" panose="020F0502020204030204" pitchFamily="34" charset="0"/>
              <a:ea typeface="DengXia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46751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33F1E1D-F243-49AF-A7C7-35107D123C6E}" type="slidenum">
              <a:rPr lang="en-US" sz="1400" smtClean="0"/>
              <a:t>16</a:t>
            </a:fld>
            <a:endParaRPr lang="en-US" sz="1400" dirty="0"/>
          </a:p>
        </p:txBody>
      </p:sp>
      <p:sp>
        <p:nvSpPr>
          <p:cNvPr id="9" name="Title 1"/>
          <p:cNvSpPr>
            <a:spLocks noGrp="1"/>
          </p:cNvSpPr>
          <p:nvPr>
            <p:ph type="title"/>
          </p:nvPr>
        </p:nvSpPr>
        <p:spPr>
          <a:xfrm>
            <a:off x="4933232" y="932544"/>
            <a:ext cx="2325536" cy="584669"/>
          </a:xfrm>
        </p:spPr>
        <p:txBody>
          <a:bodyPr>
            <a:normAutofit fontScale="90000"/>
          </a:bodyPr>
          <a:lstStyle/>
          <a:p>
            <a:r>
              <a:rPr lang="en-US" sz="4000" dirty="0"/>
              <a:t>Home Page</a:t>
            </a:r>
          </a:p>
        </p:txBody>
      </p:sp>
      <p:pic>
        <p:nvPicPr>
          <p:cNvPr id="2" name="Picture 1" descr="Text&#10;&#10;Description automatically generated">
            <a:extLst>
              <a:ext uri="{FF2B5EF4-FFF2-40B4-BE49-F238E27FC236}">
                <a16:creationId xmlns:a16="http://schemas.microsoft.com/office/drawing/2014/main" id="{11867E9C-D9CF-E681-861F-AADB47DF00E1}"/>
              </a:ext>
            </a:extLst>
          </p:cNvPr>
          <p:cNvPicPr>
            <a:picLocks noChangeAspect="1"/>
          </p:cNvPicPr>
          <p:nvPr/>
        </p:nvPicPr>
        <p:blipFill rotWithShape="1">
          <a:blip r:embed="rId3"/>
          <a:srcRect b="1832"/>
          <a:stretch/>
        </p:blipFill>
        <p:spPr bwMode="auto">
          <a:xfrm>
            <a:off x="1650507" y="1789755"/>
            <a:ext cx="8890986" cy="4301426"/>
          </a:xfrm>
          <a:prstGeom prst="rect">
            <a:avLst/>
          </a:prstGeom>
          <a:ln>
            <a:solidFill>
              <a:schemeClr val="tx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34581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33F1E1D-F243-49AF-A7C7-35107D123C6E}" type="slidenum">
              <a:rPr lang="en-US" sz="1400" smtClean="0"/>
              <a:t>17</a:t>
            </a:fld>
            <a:endParaRPr lang="en-US" sz="1400" dirty="0"/>
          </a:p>
        </p:txBody>
      </p:sp>
      <p:sp>
        <p:nvSpPr>
          <p:cNvPr id="9" name="Title 1"/>
          <p:cNvSpPr>
            <a:spLocks noGrp="1"/>
          </p:cNvSpPr>
          <p:nvPr>
            <p:ph type="title"/>
          </p:nvPr>
        </p:nvSpPr>
        <p:spPr>
          <a:xfrm>
            <a:off x="3215640" y="911363"/>
            <a:ext cx="5760720" cy="584669"/>
          </a:xfrm>
        </p:spPr>
        <p:txBody>
          <a:bodyPr>
            <a:normAutofit fontScale="90000"/>
          </a:bodyPr>
          <a:lstStyle/>
          <a:p>
            <a:r>
              <a:rPr lang="en-US" sz="4000" dirty="0"/>
              <a:t>Generate QIE Variables Page</a:t>
            </a:r>
          </a:p>
        </p:txBody>
      </p:sp>
      <p:pic>
        <p:nvPicPr>
          <p:cNvPr id="3" name="Picture 2" descr="Graphical user interface, text, application, email&#10;&#10;Description automatically generated">
            <a:extLst>
              <a:ext uri="{FF2B5EF4-FFF2-40B4-BE49-F238E27FC236}">
                <a16:creationId xmlns:a16="http://schemas.microsoft.com/office/drawing/2014/main" id="{FAF27D42-EDAB-1055-7DAD-E95111B1B810}"/>
              </a:ext>
            </a:extLst>
          </p:cNvPr>
          <p:cNvPicPr>
            <a:picLocks noChangeAspect="1"/>
          </p:cNvPicPr>
          <p:nvPr/>
        </p:nvPicPr>
        <p:blipFill>
          <a:blip r:embed="rId3"/>
          <a:stretch>
            <a:fillRect/>
          </a:stretch>
        </p:blipFill>
        <p:spPr>
          <a:xfrm>
            <a:off x="1496568" y="1793112"/>
            <a:ext cx="9000744" cy="4227433"/>
          </a:xfrm>
          <a:prstGeom prst="rect">
            <a:avLst/>
          </a:prstGeom>
          <a:ln>
            <a:solidFill>
              <a:schemeClr val="tx1"/>
            </a:solidFill>
          </a:ln>
        </p:spPr>
      </p:pic>
    </p:spTree>
    <p:extLst>
      <p:ext uri="{BB962C8B-B14F-4D97-AF65-F5344CB8AC3E}">
        <p14:creationId xmlns:p14="http://schemas.microsoft.com/office/powerpoint/2010/main" val="39636369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33F1E1D-F243-49AF-A7C7-35107D123C6E}" type="slidenum">
              <a:rPr lang="en-US" sz="1400" smtClean="0"/>
              <a:t>18</a:t>
            </a:fld>
            <a:endParaRPr lang="en-US" sz="1400" dirty="0"/>
          </a:p>
        </p:txBody>
      </p:sp>
      <p:sp>
        <p:nvSpPr>
          <p:cNvPr id="9" name="Title 1"/>
          <p:cNvSpPr>
            <a:spLocks noGrp="1"/>
          </p:cNvSpPr>
          <p:nvPr>
            <p:ph type="title"/>
          </p:nvPr>
        </p:nvSpPr>
        <p:spPr>
          <a:xfrm>
            <a:off x="4312550" y="837455"/>
            <a:ext cx="3566900" cy="584669"/>
          </a:xfrm>
        </p:spPr>
        <p:txBody>
          <a:bodyPr>
            <a:normAutofit fontScale="90000"/>
          </a:bodyPr>
          <a:lstStyle/>
          <a:p>
            <a:r>
              <a:rPr lang="en-US" sz="4000" dirty="0"/>
              <a:t>Predict Crash Page</a:t>
            </a:r>
          </a:p>
        </p:txBody>
      </p:sp>
      <p:pic>
        <p:nvPicPr>
          <p:cNvPr id="2" name="Picture 1" descr="Graphical user interface, text, application, email&#10;&#10;Description automatically generated">
            <a:extLst>
              <a:ext uri="{FF2B5EF4-FFF2-40B4-BE49-F238E27FC236}">
                <a16:creationId xmlns:a16="http://schemas.microsoft.com/office/drawing/2014/main" id="{BEA3E044-3C4A-255D-F186-CF9C2AAE9DFC}"/>
              </a:ext>
            </a:extLst>
          </p:cNvPr>
          <p:cNvPicPr>
            <a:picLocks noChangeAspect="1"/>
          </p:cNvPicPr>
          <p:nvPr/>
        </p:nvPicPr>
        <p:blipFill rotWithShape="1">
          <a:blip r:embed="rId3"/>
          <a:srcRect b="8826"/>
          <a:stretch/>
        </p:blipFill>
        <p:spPr bwMode="auto">
          <a:xfrm>
            <a:off x="2063496" y="1810853"/>
            <a:ext cx="7903464" cy="4209692"/>
          </a:xfrm>
          <a:prstGeom prst="rect">
            <a:avLst/>
          </a:prstGeom>
          <a:ln w="9525" cap="flat" cmpd="sng" algn="ctr">
            <a:solidFill>
              <a:sysClr val="windowText" lastClr="000000"/>
            </a:solidFill>
            <a:prstDash val="solid"/>
            <a:round/>
            <a:headEnd type="none" w="med" len="med"/>
            <a:tailEnd type="none" w="med" len="med"/>
            <a:extLst>
              <a:ext uri="{C807C97D-BFC1-408E-A445-0C87EB9F89A2}">
                <ask:lineSketchStyleProps xmlns:ask="http://schemas.microsoft.com/office/drawing/2018/sketchyshapes" sd="0">
                  <a:custGeom>
                    <a:avLst/>
                    <a:gdLst/>
                    <a:ahLst/>
                    <a:cxnLst/>
                    <a:rect l="0" t="0" r="0" b="0"/>
                    <a:pathLst/>
                  </a:custGeom>
                  <ask:type/>
                </ask:lineSketchStyleProps>
              </a:ext>
            </a:extLst>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45467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C973E81-2333-D740-E8E3-F046205D8E6E}"/>
              </a:ext>
            </a:extLst>
          </p:cNvPr>
          <p:cNvSpPr>
            <a:spLocks noGrp="1"/>
          </p:cNvSpPr>
          <p:nvPr>
            <p:ph type="sldNum" sz="quarter" idx="12"/>
          </p:nvPr>
        </p:nvSpPr>
        <p:spPr/>
        <p:txBody>
          <a:bodyPr/>
          <a:lstStyle/>
          <a:p>
            <a:fld id="{933F1E1D-F243-49AF-A7C7-35107D123C6E}" type="slidenum">
              <a:rPr lang="en-US" smtClean="0"/>
              <a:t>19</a:t>
            </a:fld>
            <a:endParaRPr lang="en-US" dirty="0"/>
          </a:p>
        </p:txBody>
      </p:sp>
      <p:sp>
        <p:nvSpPr>
          <p:cNvPr id="4" name="TextBox 3">
            <a:extLst>
              <a:ext uri="{FF2B5EF4-FFF2-40B4-BE49-F238E27FC236}">
                <a16:creationId xmlns:a16="http://schemas.microsoft.com/office/drawing/2014/main" id="{3CD6D4EB-53C0-947E-0B2B-C765D411DDE0}"/>
              </a:ext>
            </a:extLst>
          </p:cNvPr>
          <p:cNvSpPr txBox="1"/>
          <p:nvPr/>
        </p:nvSpPr>
        <p:spPr>
          <a:xfrm>
            <a:off x="1642369" y="795875"/>
            <a:ext cx="8575829" cy="4536050"/>
          </a:xfrm>
          <a:prstGeom prst="rect">
            <a:avLst/>
          </a:prstGeom>
          <a:noFill/>
        </p:spPr>
        <p:txBody>
          <a:bodyPr wrap="square">
            <a:spAutoFit/>
          </a:bodyPr>
          <a:lstStyle/>
          <a:p>
            <a:pPr marR="0" lvl="1">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NCHRP is sponsored by the individual state departments of transportation of the American Association of State Highway and Transportation Officials. NCHRP is administered by the Transportation Research Board (TRB), part of the National Academies of Sciences, Engineering, and Medicine, under a cooperative agreement with the Federal Highway Administration (FHWA).  Any opinions and conclusions expressed or implied in resulting research products are those of the individuals and organizations who performed the research and are not necessarily those of TRB; the National Academies of Sciences, Engineering, and Medicine; the FHWA; or NCHRP sponsors. </a:t>
            </a:r>
          </a:p>
          <a:p>
            <a:pPr marR="0" lvl="1">
              <a:lnSpc>
                <a:spcPct val="107000"/>
              </a:lnSpc>
              <a:spcBef>
                <a:spcPts val="0"/>
              </a:spcBef>
              <a:spcAft>
                <a:spcPts val="800"/>
              </a:spcAft>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R="0" lvl="1">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More information is available in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NCHRP Research Report 1047: </a:t>
            </a:r>
            <a:r>
              <a:rPr lang="en-US" i="1" dirty="0"/>
              <a:t>Development and Application of Crash Severity Models for Highway Safety: User Guidelines</a:t>
            </a:r>
            <a:r>
              <a:rPr lang="en-US" dirty="0"/>
              <a:t>, which can be obtained at the National Academies Press website (www.nap.edu).</a:t>
            </a:r>
          </a:p>
          <a:p>
            <a:pPr marR="0" lvl="1">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descr="Shape&#10;&#10;Description automatically generated with medium confidence">
            <a:extLst>
              <a:ext uri="{FF2B5EF4-FFF2-40B4-BE49-F238E27FC236}">
                <a16:creationId xmlns:a16="http://schemas.microsoft.com/office/drawing/2014/main" id="{0F5FA006-4276-0E84-7B88-607624B6D9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07408" y="4647494"/>
            <a:ext cx="3666744" cy="1985108"/>
          </a:xfrm>
          <a:prstGeom prst="rect">
            <a:avLst/>
          </a:prstGeom>
        </p:spPr>
      </p:pic>
    </p:spTree>
    <p:extLst>
      <p:ext uri="{BB962C8B-B14F-4D97-AF65-F5344CB8AC3E}">
        <p14:creationId xmlns:p14="http://schemas.microsoft.com/office/powerpoint/2010/main" val="1286669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33F1E1D-F243-49AF-A7C7-35107D123C6E}" type="slidenum">
              <a:rPr lang="en-US" sz="1400" smtClean="0"/>
              <a:t>2</a:t>
            </a:fld>
            <a:endParaRPr lang="en-US" sz="1400" dirty="0"/>
          </a:p>
        </p:txBody>
      </p:sp>
      <p:sp>
        <p:nvSpPr>
          <p:cNvPr id="9" name="Title 1"/>
          <p:cNvSpPr>
            <a:spLocks noGrp="1"/>
          </p:cNvSpPr>
          <p:nvPr>
            <p:ph type="title"/>
          </p:nvPr>
        </p:nvSpPr>
        <p:spPr>
          <a:xfrm>
            <a:off x="3057378" y="726469"/>
            <a:ext cx="6077243" cy="831133"/>
          </a:xfrm>
        </p:spPr>
        <p:txBody>
          <a:bodyPr>
            <a:normAutofit/>
          </a:bodyPr>
          <a:lstStyle/>
          <a:p>
            <a:r>
              <a:rPr lang="en-US" sz="4400" dirty="0"/>
              <a:t>Presentation Outline</a:t>
            </a:r>
          </a:p>
        </p:txBody>
      </p:sp>
      <p:graphicFrame>
        <p:nvGraphicFramePr>
          <p:cNvPr id="3" name="Diagram 2">
            <a:extLst>
              <a:ext uri="{FF2B5EF4-FFF2-40B4-BE49-F238E27FC236}">
                <a16:creationId xmlns:a16="http://schemas.microsoft.com/office/drawing/2014/main" id="{B9A794EC-1237-61A9-739E-50AAC8C1D6A3}"/>
              </a:ext>
            </a:extLst>
          </p:cNvPr>
          <p:cNvGraphicFramePr/>
          <p:nvPr>
            <p:extLst>
              <p:ext uri="{D42A27DB-BD31-4B8C-83A1-F6EECF244321}">
                <p14:modId xmlns:p14="http://schemas.microsoft.com/office/powerpoint/2010/main" val="1157487915"/>
              </p:ext>
            </p:extLst>
          </p:nvPr>
        </p:nvGraphicFramePr>
        <p:xfrm>
          <a:off x="2031999" y="1719398"/>
          <a:ext cx="8128000" cy="43450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92794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33F1E1D-F243-49AF-A7C7-35107D123C6E}" type="slidenum">
              <a:rPr lang="en-US" sz="1400" smtClean="0"/>
              <a:t>3</a:t>
            </a:fld>
            <a:endParaRPr lang="en-US" sz="1400" dirty="0"/>
          </a:p>
        </p:txBody>
      </p:sp>
      <p:sp>
        <p:nvSpPr>
          <p:cNvPr id="9" name="Title 1"/>
          <p:cNvSpPr>
            <a:spLocks noGrp="1"/>
          </p:cNvSpPr>
          <p:nvPr>
            <p:ph type="title"/>
          </p:nvPr>
        </p:nvSpPr>
        <p:spPr>
          <a:xfrm>
            <a:off x="3057378" y="726469"/>
            <a:ext cx="6077243" cy="831133"/>
          </a:xfrm>
        </p:spPr>
        <p:txBody>
          <a:bodyPr>
            <a:normAutofit fontScale="90000"/>
          </a:bodyPr>
          <a:lstStyle/>
          <a:p>
            <a:r>
              <a:rPr lang="en-US" sz="4400" dirty="0"/>
              <a:t>Project Objectives (From RFP)</a:t>
            </a:r>
          </a:p>
        </p:txBody>
      </p:sp>
      <p:graphicFrame>
        <p:nvGraphicFramePr>
          <p:cNvPr id="3" name="Diagram 2">
            <a:extLst>
              <a:ext uri="{FF2B5EF4-FFF2-40B4-BE49-F238E27FC236}">
                <a16:creationId xmlns:a16="http://schemas.microsoft.com/office/drawing/2014/main" id="{2EB3481D-0CDD-4A75-29FD-3F536EDCF779}"/>
              </a:ext>
            </a:extLst>
          </p:cNvPr>
          <p:cNvGraphicFramePr/>
          <p:nvPr>
            <p:extLst>
              <p:ext uri="{D42A27DB-BD31-4B8C-83A1-F6EECF244321}">
                <p14:modId xmlns:p14="http://schemas.microsoft.com/office/powerpoint/2010/main" val="2501094209"/>
              </p:ext>
            </p:extLst>
          </p:nvPr>
        </p:nvGraphicFramePr>
        <p:xfrm>
          <a:off x="1179743" y="1742099"/>
          <a:ext cx="10032740" cy="42030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260446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AB56787-787A-522B-B627-CCEE1C59B020}"/>
              </a:ext>
            </a:extLst>
          </p:cNvPr>
          <p:cNvSpPr>
            <a:spLocks noGrp="1"/>
          </p:cNvSpPr>
          <p:nvPr>
            <p:ph type="title"/>
          </p:nvPr>
        </p:nvSpPr>
        <p:spPr/>
        <p:txBody>
          <a:bodyPr>
            <a:normAutofit/>
          </a:bodyPr>
          <a:lstStyle/>
          <a:p>
            <a:r>
              <a:rPr lang="en-US" sz="4000" dirty="0"/>
              <a:t>Distinctive Feature of New Methodologies</a:t>
            </a:r>
          </a:p>
        </p:txBody>
      </p:sp>
      <p:sp>
        <p:nvSpPr>
          <p:cNvPr id="4" name="Slide Number Placeholder 3">
            <a:extLst>
              <a:ext uri="{FF2B5EF4-FFF2-40B4-BE49-F238E27FC236}">
                <a16:creationId xmlns:a16="http://schemas.microsoft.com/office/drawing/2014/main" id="{B785D3E4-90CE-2513-77CD-F76398A0ED2E}"/>
              </a:ext>
            </a:extLst>
          </p:cNvPr>
          <p:cNvSpPr>
            <a:spLocks noGrp="1"/>
          </p:cNvSpPr>
          <p:nvPr>
            <p:ph type="sldNum" sz="quarter" idx="12"/>
          </p:nvPr>
        </p:nvSpPr>
        <p:spPr/>
        <p:txBody>
          <a:bodyPr/>
          <a:lstStyle/>
          <a:p>
            <a:fld id="{933F1E1D-F243-49AF-A7C7-35107D123C6E}" type="slidenum">
              <a:rPr lang="en-US" smtClean="0"/>
              <a:t>4</a:t>
            </a:fld>
            <a:endParaRPr lang="en-US" dirty="0"/>
          </a:p>
        </p:txBody>
      </p:sp>
      <p:graphicFrame>
        <p:nvGraphicFramePr>
          <p:cNvPr id="9" name="Content Placeholder 8">
            <a:extLst>
              <a:ext uri="{FF2B5EF4-FFF2-40B4-BE49-F238E27FC236}">
                <a16:creationId xmlns:a16="http://schemas.microsoft.com/office/drawing/2014/main" id="{DFED7880-A63A-2506-A9E0-3A8015F01D75}"/>
              </a:ext>
            </a:extLst>
          </p:cNvPr>
          <p:cNvGraphicFramePr>
            <a:graphicFrameLocks noGrp="1"/>
          </p:cNvGraphicFramePr>
          <p:nvPr>
            <p:ph idx="1"/>
            <p:extLst>
              <p:ext uri="{D42A27DB-BD31-4B8C-83A1-F6EECF244321}">
                <p14:modId xmlns:p14="http://schemas.microsoft.com/office/powerpoint/2010/main" val="2367111468"/>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298994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33F1E1D-F243-49AF-A7C7-35107D123C6E}" type="slidenum">
              <a:rPr lang="en-US" sz="1400" smtClean="0"/>
              <a:t>5</a:t>
            </a:fld>
            <a:endParaRPr lang="en-US" sz="1400" dirty="0"/>
          </a:p>
        </p:txBody>
      </p:sp>
      <p:sp>
        <p:nvSpPr>
          <p:cNvPr id="8" name="Title 1">
            <a:extLst>
              <a:ext uri="{FF2B5EF4-FFF2-40B4-BE49-F238E27FC236}">
                <a16:creationId xmlns:a16="http://schemas.microsoft.com/office/drawing/2014/main" id="{882D0D2F-98F4-4047-BC8F-88C756693C05}"/>
              </a:ext>
            </a:extLst>
          </p:cNvPr>
          <p:cNvSpPr txBox="1">
            <a:spLocks/>
          </p:cNvSpPr>
          <p:nvPr/>
        </p:nvSpPr>
        <p:spPr>
          <a:xfrm>
            <a:off x="1197735" y="736140"/>
            <a:ext cx="9775064" cy="831133"/>
          </a:xfrm>
          <a:prstGeom prst="rect">
            <a:avLst/>
          </a:prstGeom>
        </p:spPr>
        <p:txBody>
          <a:bodyPr vert="horz" lIns="91440" tIns="45720" rIns="91440" bIns="45720" rtlCol="0" anchor="b">
            <a:no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400" dirty="0"/>
              <a:t>Method 1 Negative Binomial - Ordered </a:t>
            </a:r>
            <a:r>
              <a:rPr lang="en-US" sz="2400" dirty="0" err="1"/>
              <a:t>Probit</a:t>
            </a:r>
            <a:r>
              <a:rPr lang="en-US" sz="2400" dirty="0"/>
              <a:t> Fractional Split Modeling Framework</a:t>
            </a:r>
          </a:p>
        </p:txBody>
      </p:sp>
      <p:grpSp>
        <p:nvGrpSpPr>
          <p:cNvPr id="2" name="Group 1">
            <a:extLst>
              <a:ext uri="{FF2B5EF4-FFF2-40B4-BE49-F238E27FC236}">
                <a16:creationId xmlns:a16="http://schemas.microsoft.com/office/drawing/2014/main" id="{8B96989E-BECF-4159-AF65-0FFF6DE69DD0}"/>
              </a:ext>
            </a:extLst>
          </p:cNvPr>
          <p:cNvGrpSpPr/>
          <p:nvPr/>
        </p:nvGrpSpPr>
        <p:grpSpPr>
          <a:xfrm>
            <a:off x="1037492" y="2385579"/>
            <a:ext cx="9935307" cy="3709904"/>
            <a:chOff x="1673352" y="2221972"/>
            <a:chExt cx="8589045" cy="3709904"/>
          </a:xfrm>
        </p:grpSpPr>
        <p:grpSp>
          <p:nvGrpSpPr>
            <p:cNvPr id="31" name="Group 30">
              <a:extLst>
                <a:ext uri="{FF2B5EF4-FFF2-40B4-BE49-F238E27FC236}">
                  <a16:creationId xmlns:a16="http://schemas.microsoft.com/office/drawing/2014/main" id="{CF73B961-63E7-4774-A1AE-5DFBDBC0E4FF}"/>
                </a:ext>
              </a:extLst>
            </p:cNvPr>
            <p:cNvGrpSpPr/>
            <p:nvPr/>
          </p:nvGrpSpPr>
          <p:grpSpPr>
            <a:xfrm>
              <a:off x="1673352" y="2221992"/>
              <a:ext cx="5560095" cy="1837706"/>
              <a:chOff x="4576486" y="2014198"/>
              <a:chExt cx="5560095" cy="1837706"/>
            </a:xfrm>
          </p:grpSpPr>
          <p:sp>
            <p:nvSpPr>
              <p:cNvPr id="47" name="TextBox 46">
                <a:extLst>
                  <a:ext uri="{FF2B5EF4-FFF2-40B4-BE49-F238E27FC236}">
                    <a16:creationId xmlns:a16="http://schemas.microsoft.com/office/drawing/2014/main" id="{29DAC710-D8BB-4695-BCEE-D7028A3B8FD5}"/>
                  </a:ext>
                </a:extLst>
              </p:cNvPr>
              <p:cNvSpPr txBox="1"/>
              <p:nvPr/>
            </p:nvSpPr>
            <p:spPr>
              <a:xfrm>
                <a:off x="8829774" y="3451794"/>
                <a:ext cx="1289304" cy="400110"/>
              </a:xfrm>
              <a:prstGeom prst="rect">
                <a:avLst/>
              </a:prstGeom>
              <a:noFill/>
            </p:spPr>
            <p:txBody>
              <a:bodyPr wrap="square" rtlCol="0">
                <a:spAutoFit/>
              </a:bodyPr>
              <a:lstStyle/>
              <a:p>
                <a:pPr algn="ctr"/>
                <a:r>
                  <a:rPr lang="en-US" sz="2000" dirty="0">
                    <a:latin typeface="Calibri (Body)"/>
                  </a:rPr>
                  <a:t>1</a:t>
                </a:r>
              </a:p>
            </p:txBody>
          </p:sp>
          <p:grpSp>
            <p:nvGrpSpPr>
              <p:cNvPr id="32" name="Group 31">
                <a:extLst>
                  <a:ext uri="{FF2B5EF4-FFF2-40B4-BE49-F238E27FC236}">
                    <a16:creationId xmlns:a16="http://schemas.microsoft.com/office/drawing/2014/main" id="{A793EB92-21EA-4E0F-A01D-3D152B2CFDB7}"/>
                  </a:ext>
                </a:extLst>
              </p:cNvPr>
              <p:cNvGrpSpPr/>
              <p:nvPr/>
            </p:nvGrpSpPr>
            <p:grpSpPr>
              <a:xfrm>
                <a:off x="4576486" y="2014198"/>
                <a:ext cx="2389926" cy="1837686"/>
                <a:chOff x="4576486" y="2014198"/>
                <a:chExt cx="2389926" cy="1837686"/>
              </a:xfrm>
            </p:grpSpPr>
            <p:sp>
              <p:nvSpPr>
                <p:cNvPr id="49" name="TextBox 48">
                  <a:extLst>
                    <a:ext uri="{FF2B5EF4-FFF2-40B4-BE49-F238E27FC236}">
                      <a16:creationId xmlns:a16="http://schemas.microsoft.com/office/drawing/2014/main" id="{1804640D-4458-4683-AF37-4755CF421D41}"/>
                    </a:ext>
                  </a:extLst>
                </p:cNvPr>
                <p:cNvSpPr txBox="1"/>
                <p:nvPr/>
              </p:nvSpPr>
              <p:spPr>
                <a:xfrm>
                  <a:off x="4576486" y="2024122"/>
                  <a:ext cx="1289304" cy="400110"/>
                </a:xfrm>
                <a:prstGeom prst="rect">
                  <a:avLst/>
                </a:prstGeom>
                <a:noFill/>
              </p:spPr>
              <p:txBody>
                <a:bodyPr wrap="square" rtlCol="0">
                  <a:spAutoFit/>
                </a:bodyPr>
                <a:lstStyle/>
                <a:p>
                  <a:pPr algn="ctr"/>
                  <a:r>
                    <a:rPr lang="en-US" sz="2000" b="1" dirty="0">
                      <a:solidFill>
                        <a:srgbClr val="7030A0"/>
                      </a:solidFill>
                      <a:latin typeface="Calibri (Body)"/>
                    </a:rPr>
                    <a:t>ID</a:t>
                  </a:r>
                </a:p>
              </p:txBody>
            </p:sp>
            <p:sp>
              <p:nvSpPr>
                <p:cNvPr id="50" name="TextBox 49">
                  <a:extLst>
                    <a:ext uri="{FF2B5EF4-FFF2-40B4-BE49-F238E27FC236}">
                      <a16:creationId xmlns:a16="http://schemas.microsoft.com/office/drawing/2014/main" id="{47D222E2-4390-4426-B1C7-A45588E22C59}"/>
                    </a:ext>
                  </a:extLst>
                </p:cNvPr>
                <p:cNvSpPr txBox="1"/>
                <p:nvPr/>
              </p:nvSpPr>
              <p:spPr>
                <a:xfrm>
                  <a:off x="4576486" y="2435362"/>
                  <a:ext cx="1289304" cy="400110"/>
                </a:xfrm>
                <a:prstGeom prst="rect">
                  <a:avLst/>
                </a:prstGeom>
                <a:noFill/>
              </p:spPr>
              <p:txBody>
                <a:bodyPr wrap="square" rtlCol="0">
                  <a:spAutoFit/>
                </a:bodyPr>
                <a:lstStyle/>
                <a:p>
                  <a:pPr algn="ctr"/>
                  <a:r>
                    <a:rPr lang="en-US" sz="2000" dirty="0">
                      <a:latin typeface="Calibri (Body)"/>
                    </a:rPr>
                    <a:t>1</a:t>
                  </a:r>
                </a:p>
              </p:txBody>
            </p:sp>
            <p:sp>
              <p:nvSpPr>
                <p:cNvPr id="51" name="TextBox 50">
                  <a:extLst>
                    <a:ext uri="{FF2B5EF4-FFF2-40B4-BE49-F238E27FC236}">
                      <a16:creationId xmlns:a16="http://schemas.microsoft.com/office/drawing/2014/main" id="{B88F9E2B-1CAA-449B-B15D-04C458561F86}"/>
                    </a:ext>
                  </a:extLst>
                </p:cNvPr>
                <p:cNvSpPr txBox="1"/>
                <p:nvPr/>
              </p:nvSpPr>
              <p:spPr>
                <a:xfrm>
                  <a:off x="4576486" y="2762759"/>
                  <a:ext cx="1289304" cy="400110"/>
                </a:xfrm>
                <a:prstGeom prst="rect">
                  <a:avLst/>
                </a:prstGeom>
                <a:noFill/>
              </p:spPr>
              <p:txBody>
                <a:bodyPr wrap="square" rtlCol="0">
                  <a:spAutoFit/>
                </a:bodyPr>
                <a:lstStyle/>
                <a:p>
                  <a:pPr algn="ctr"/>
                  <a:r>
                    <a:rPr lang="en-US" sz="2000" dirty="0">
                      <a:latin typeface="Calibri (Body)"/>
                    </a:rPr>
                    <a:t>2</a:t>
                  </a:r>
                </a:p>
              </p:txBody>
            </p:sp>
            <p:sp>
              <p:nvSpPr>
                <p:cNvPr id="52" name="TextBox 51">
                  <a:extLst>
                    <a:ext uri="{FF2B5EF4-FFF2-40B4-BE49-F238E27FC236}">
                      <a16:creationId xmlns:a16="http://schemas.microsoft.com/office/drawing/2014/main" id="{5C8EBBCE-E74A-441B-A8FF-BA75CA648CB0}"/>
                    </a:ext>
                  </a:extLst>
                </p:cNvPr>
                <p:cNvSpPr txBox="1"/>
                <p:nvPr/>
              </p:nvSpPr>
              <p:spPr>
                <a:xfrm>
                  <a:off x="4576990" y="3091943"/>
                  <a:ext cx="1289304" cy="400110"/>
                </a:xfrm>
                <a:prstGeom prst="rect">
                  <a:avLst/>
                </a:prstGeom>
                <a:noFill/>
              </p:spPr>
              <p:txBody>
                <a:bodyPr wrap="square" rtlCol="0">
                  <a:spAutoFit/>
                </a:bodyPr>
                <a:lstStyle/>
                <a:p>
                  <a:pPr algn="ctr"/>
                  <a:r>
                    <a:rPr lang="en-US" sz="2000" dirty="0">
                      <a:latin typeface="Calibri (Body)"/>
                    </a:rPr>
                    <a:t>3</a:t>
                  </a:r>
                </a:p>
              </p:txBody>
            </p:sp>
            <p:sp>
              <p:nvSpPr>
                <p:cNvPr id="53" name="TextBox 52">
                  <a:extLst>
                    <a:ext uri="{FF2B5EF4-FFF2-40B4-BE49-F238E27FC236}">
                      <a16:creationId xmlns:a16="http://schemas.microsoft.com/office/drawing/2014/main" id="{89C433E8-BBE0-487F-A14A-DE1F6140BF03}"/>
                    </a:ext>
                  </a:extLst>
                </p:cNvPr>
                <p:cNvSpPr txBox="1"/>
                <p:nvPr/>
              </p:nvSpPr>
              <p:spPr>
                <a:xfrm>
                  <a:off x="4576486" y="3451774"/>
                  <a:ext cx="1289304" cy="400110"/>
                </a:xfrm>
                <a:prstGeom prst="rect">
                  <a:avLst/>
                </a:prstGeom>
                <a:noFill/>
              </p:spPr>
              <p:txBody>
                <a:bodyPr wrap="square" rtlCol="0">
                  <a:spAutoFit/>
                </a:bodyPr>
                <a:lstStyle/>
                <a:p>
                  <a:pPr algn="ctr"/>
                  <a:r>
                    <a:rPr lang="en-US" sz="2000" dirty="0">
                      <a:latin typeface="Calibri (Body)"/>
                    </a:rPr>
                    <a:t>4</a:t>
                  </a:r>
                </a:p>
              </p:txBody>
            </p:sp>
            <p:grpSp>
              <p:nvGrpSpPr>
                <p:cNvPr id="56" name="Group 55">
                  <a:extLst>
                    <a:ext uri="{FF2B5EF4-FFF2-40B4-BE49-F238E27FC236}">
                      <a16:creationId xmlns:a16="http://schemas.microsoft.com/office/drawing/2014/main" id="{DDF637FD-72B9-4CE7-8300-0AFDEA3EF9D0}"/>
                    </a:ext>
                  </a:extLst>
                </p:cNvPr>
                <p:cNvGrpSpPr/>
                <p:nvPr/>
              </p:nvGrpSpPr>
              <p:grpSpPr>
                <a:xfrm>
                  <a:off x="5498546" y="2014198"/>
                  <a:ext cx="1467866" cy="1825841"/>
                  <a:chOff x="4286225" y="3842234"/>
                  <a:chExt cx="1467866" cy="1825841"/>
                </a:xfrm>
              </p:grpSpPr>
              <p:sp>
                <p:nvSpPr>
                  <p:cNvPr id="57" name="TextBox 56">
                    <a:extLst>
                      <a:ext uri="{FF2B5EF4-FFF2-40B4-BE49-F238E27FC236}">
                        <a16:creationId xmlns:a16="http://schemas.microsoft.com/office/drawing/2014/main" id="{A71B29F2-15FB-4094-A10F-7210ED78978B}"/>
                      </a:ext>
                    </a:extLst>
                  </p:cNvPr>
                  <p:cNvSpPr txBox="1"/>
                  <p:nvPr/>
                </p:nvSpPr>
                <p:spPr>
                  <a:xfrm>
                    <a:off x="4286225" y="3842234"/>
                    <a:ext cx="1467866" cy="400110"/>
                  </a:xfrm>
                  <a:prstGeom prst="rect">
                    <a:avLst/>
                  </a:prstGeom>
                  <a:noFill/>
                </p:spPr>
                <p:txBody>
                  <a:bodyPr wrap="square" rtlCol="0">
                    <a:spAutoFit/>
                  </a:bodyPr>
                  <a:lstStyle/>
                  <a:p>
                    <a:pPr algn="ctr"/>
                    <a:r>
                      <a:rPr lang="en-US" sz="2000" b="1" dirty="0">
                        <a:solidFill>
                          <a:srgbClr val="7030A0"/>
                        </a:solidFill>
                        <a:latin typeface="Calibri (Body)"/>
                      </a:rPr>
                      <a:t>Total Crash</a:t>
                    </a:r>
                  </a:p>
                </p:txBody>
              </p:sp>
              <p:grpSp>
                <p:nvGrpSpPr>
                  <p:cNvPr id="58" name="Group 57">
                    <a:extLst>
                      <a:ext uri="{FF2B5EF4-FFF2-40B4-BE49-F238E27FC236}">
                        <a16:creationId xmlns:a16="http://schemas.microsoft.com/office/drawing/2014/main" id="{7D03E925-8E2C-48D7-A7DF-84A63D89CFC2}"/>
                      </a:ext>
                    </a:extLst>
                  </p:cNvPr>
                  <p:cNvGrpSpPr/>
                  <p:nvPr/>
                </p:nvGrpSpPr>
                <p:grpSpPr>
                  <a:xfrm>
                    <a:off x="4373241" y="4244583"/>
                    <a:ext cx="1295929" cy="1423492"/>
                    <a:chOff x="1621657" y="4244583"/>
                    <a:chExt cx="1295929" cy="1423492"/>
                  </a:xfrm>
                </p:grpSpPr>
                <p:sp>
                  <p:nvSpPr>
                    <p:cNvPr id="59" name="TextBox 58">
                      <a:extLst>
                        <a:ext uri="{FF2B5EF4-FFF2-40B4-BE49-F238E27FC236}">
                          <a16:creationId xmlns:a16="http://schemas.microsoft.com/office/drawing/2014/main" id="{E9B3515F-A4B0-4E56-8F48-C8F412E872DE}"/>
                        </a:ext>
                      </a:extLst>
                    </p:cNvPr>
                    <p:cNvSpPr txBox="1"/>
                    <p:nvPr/>
                  </p:nvSpPr>
                  <p:spPr>
                    <a:xfrm>
                      <a:off x="1621657" y="4244583"/>
                      <a:ext cx="1289304" cy="400110"/>
                    </a:xfrm>
                    <a:prstGeom prst="rect">
                      <a:avLst/>
                    </a:prstGeom>
                    <a:noFill/>
                  </p:spPr>
                  <p:txBody>
                    <a:bodyPr wrap="square" rtlCol="0">
                      <a:spAutoFit/>
                    </a:bodyPr>
                    <a:lstStyle/>
                    <a:p>
                      <a:pPr algn="ctr"/>
                      <a:r>
                        <a:rPr lang="en-US" sz="2000" dirty="0">
                          <a:latin typeface="Calibri (Body)"/>
                        </a:rPr>
                        <a:t>10</a:t>
                      </a:r>
                    </a:p>
                  </p:txBody>
                </p:sp>
                <p:sp>
                  <p:nvSpPr>
                    <p:cNvPr id="60" name="TextBox 59">
                      <a:extLst>
                        <a:ext uri="{FF2B5EF4-FFF2-40B4-BE49-F238E27FC236}">
                          <a16:creationId xmlns:a16="http://schemas.microsoft.com/office/drawing/2014/main" id="{34BA30AD-1E47-4F8B-9533-6C81473D655D}"/>
                        </a:ext>
                      </a:extLst>
                    </p:cNvPr>
                    <p:cNvSpPr txBox="1"/>
                    <p:nvPr/>
                  </p:nvSpPr>
                  <p:spPr>
                    <a:xfrm>
                      <a:off x="1621657" y="4571980"/>
                      <a:ext cx="1289304" cy="400110"/>
                    </a:xfrm>
                    <a:prstGeom prst="rect">
                      <a:avLst/>
                    </a:prstGeom>
                    <a:noFill/>
                  </p:spPr>
                  <p:txBody>
                    <a:bodyPr wrap="square" rtlCol="0">
                      <a:spAutoFit/>
                    </a:bodyPr>
                    <a:lstStyle/>
                    <a:p>
                      <a:pPr algn="ctr"/>
                      <a:r>
                        <a:rPr lang="en-US" sz="2000" dirty="0">
                          <a:latin typeface="Calibri (Body)"/>
                        </a:rPr>
                        <a:t>12</a:t>
                      </a:r>
                    </a:p>
                  </p:txBody>
                </p:sp>
                <p:sp>
                  <p:nvSpPr>
                    <p:cNvPr id="61" name="TextBox 60">
                      <a:extLst>
                        <a:ext uri="{FF2B5EF4-FFF2-40B4-BE49-F238E27FC236}">
                          <a16:creationId xmlns:a16="http://schemas.microsoft.com/office/drawing/2014/main" id="{03F81602-D049-4DED-A0E1-FC5B59846421}"/>
                        </a:ext>
                      </a:extLst>
                    </p:cNvPr>
                    <p:cNvSpPr txBox="1"/>
                    <p:nvPr/>
                  </p:nvSpPr>
                  <p:spPr>
                    <a:xfrm>
                      <a:off x="1622161" y="4901164"/>
                      <a:ext cx="1289304" cy="400110"/>
                    </a:xfrm>
                    <a:prstGeom prst="rect">
                      <a:avLst/>
                    </a:prstGeom>
                    <a:noFill/>
                  </p:spPr>
                  <p:txBody>
                    <a:bodyPr wrap="square" rtlCol="0">
                      <a:spAutoFit/>
                    </a:bodyPr>
                    <a:lstStyle/>
                    <a:p>
                      <a:pPr algn="ctr"/>
                      <a:r>
                        <a:rPr lang="en-US" sz="2000" dirty="0">
                          <a:latin typeface="Calibri (Body)"/>
                        </a:rPr>
                        <a:t>8</a:t>
                      </a:r>
                    </a:p>
                  </p:txBody>
                </p:sp>
                <p:sp>
                  <p:nvSpPr>
                    <p:cNvPr id="62" name="TextBox 61">
                      <a:extLst>
                        <a:ext uri="{FF2B5EF4-FFF2-40B4-BE49-F238E27FC236}">
                          <a16:creationId xmlns:a16="http://schemas.microsoft.com/office/drawing/2014/main" id="{EC998555-5987-4826-9CD5-9A10C750256D}"/>
                        </a:ext>
                      </a:extLst>
                    </p:cNvPr>
                    <p:cNvSpPr txBox="1"/>
                    <p:nvPr/>
                  </p:nvSpPr>
                  <p:spPr>
                    <a:xfrm>
                      <a:off x="1628282" y="5267965"/>
                      <a:ext cx="1289304" cy="400110"/>
                    </a:xfrm>
                    <a:prstGeom prst="rect">
                      <a:avLst/>
                    </a:prstGeom>
                    <a:noFill/>
                  </p:spPr>
                  <p:txBody>
                    <a:bodyPr wrap="square" rtlCol="0">
                      <a:spAutoFit/>
                    </a:bodyPr>
                    <a:lstStyle/>
                    <a:p>
                      <a:pPr algn="ctr"/>
                      <a:r>
                        <a:rPr lang="en-US" sz="2000" dirty="0">
                          <a:latin typeface="Calibri (Body)"/>
                        </a:rPr>
                        <a:t>4</a:t>
                      </a:r>
                    </a:p>
                  </p:txBody>
                </p:sp>
              </p:grpSp>
            </p:grpSp>
          </p:grpSp>
          <p:sp>
            <p:nvSpPr>
              <p:cNvPr id="33" name="TextBox 32">
                <a:extLst>
                  <a:ext uri="{FF2B5EF4-FFF2-40B4-BE49-F238E27FC236}">
                    <a16:creationId xmlns:a16="http://schemas.microsoft.com/office/drawing/2014/main" id="{4D7F388E-754F-4325-9661-477063DE5281}"/>
                  </a:ext>
                </a:extLst>
              </p:cNvPr>
              <p:cNvSpPr txBox="1"/>
              <p:nvPr/>
            </p:nvSpPr>
            <p:spPr>
              <a:xfrm>
                <a:off x="6530523" y="2026043"/>
                <a:ext cx="1467866" cy="400110"/>
              </a:xfrm>
              <a:prstGeom prst="rect">
                <a:avLst/>
              </a:prstGeom>
              <a:noFill/>
            </p:spPr>
            <p:txBody>
              <a:bodyPr wrap="square" rtlCol="0">
                <a:spAutoFit/>
              </a:bodyPr>
              <a:lstStyle/>
              <a:p>
                <a:pPr algn="ctr"/>
                <a:r>
                  <a:rPr lang="en-US" sz="2000" b="1" dirty="0">
                    <a:solidFill>
                      <a:srgbClr val="7030A0"/>
                    </a:solidFill>
                    <a:latin typeface="Calibri (Body)"/>
                  </a:rPr>
                  <a:t>PDO</a:t>
                </a:r>
              </a:p>
            </p:txBody>
          </p:sp>
          <p:sp>
            <p:nvSpPr>
              <p:cNvPr id="34" name="TextBox 33">
                <a:extLst>
                  <a:ext uri="{FF2B5EF4-FFF2-40B4-BE49-F238E27FC236}">
                    <a16:creationId xmlns:a16="http://schemas.microsoft.com/office/drawing/2014/main" id="{435BF5E5-6D93-4855-A0CF-0E2166169EE5}"/>
                  </a:ext>
                </a:extLst>
              </p:cNvPr>
              <p:cNvSpPr txBox="1"/>
              <p:nvPr/>
            </p:nvSpPr>
            <p:spPr>
              <a:xfrm>
                <a:off x="6684957" y="2428412"/>
                <a:ext cx="1289304" cy="400110"/>
              </a:xfrm>
              <a:prstGeom prst="rect">
                <a:avLst/>
              </a:prstGeom>
              <a:noFill/>
            </p:spPr>
            <p:txBody>
              <a:bodyPr wrap="square" rtlCol="0">
                <a:spAutoFit/>
              </a:bodyPr>
              <a:lstStyle/>
              <a:p>
                <a:pPr algn="ctr"/>
                <a:r>
                  <a:rPr lang="en-US" sz="2000" dirty="0">
                    <a:latin typeface="Calibri (Body)"/>
                  </a:rPr>
                  <a:t>6</a:t>
                </a:r>
              </a:p>
            </p:txBody>
          </p:sp>
          <p:sp>
            <p:nvSpPr>
              <p:cNvPr id="35" name="TextBox 34">
                <a:extLst>
                  <a:ext uri="{FF2B5EF4-FFF2-40B4-BE49-F238E27FC236}">
                    <a16:creationId xmlns:a16="http://schemas.microsoft.com/office/drawing/2014/main" id="{8C888FE9-DEC6-412E-B4B6-25BB0C920F31}"/>
                  </a:ext>
                </a:extLst>
              </p:cNvPr>
              <p:cNvSpPr txBox="1"/>
              <p:nvPr/>
            </p:nvSpPr>
            <p:spPr>
              <a:xfrm>
                <a:off x="6684957" y="2755809"/>
                <a:ext cx="1289304" cy="400110"/>
              </a:xfrm>
              <a:prstGeom prst="rect">
                <a:avLst/>
              </a:prstGeom>
              <a:noFill/>
            </p:spPr>
            <p:txBody>
              <a:bodyPr wrap="square" rtlCol="0">
                <a:spAutoFit/>
              </a:bodyPr>
              <a:lstStyle/>
              <a:p>
                <a:pPr algn="ctr"/>
                <a:r>
                  <a:rPr lang="en-US" sz="2000" dirty="0">
                    <a:latin typeface="Calibri (Body)"/>
                  </a:rPr>
                  <a:t>6</a:t>
                </a:r>
              </a:p>
            </p:txBody>
          </p:sp>
          <p:sp>
            <p:nvSpPr>
              <p:cNvPr id="36" name="TextBox 35">
                <a:extLst>
                  <a:ext uri="{FF2B5EF4-FFF2-40B4-BE49-F238E27FC236}">
                    <a16:creationId xmlns:a16="http://schemas.microsoft.com/office/drawing/2014/main" id="{9E2D63D3-29AD-4358-9C17-45653C0A5D1A}"/>
                  </a:ext>
                </a:extLst>
              </p:cNvPr>
              <p:cNvSpPr txBox="1"/>
              <p:nvPr/>
            </p:nvSpPr>
            <p:spPr>
              <a:xfrm>
                <a:off x="6685461" y="3084993"/>
                <a:ext cx="1289304" cy="400110"/>
              </a:xfrm>
              <a:prstGeom prst="rect">
                <a:avLst/>
              </a:prstGeom>
              <a:noFill/>
            </p:spPr>
            <p:txBody>
              <a:bodyPr wrap="square" rtlCol="0">
                <a:spAutoFit/>
              </a:bodyPr>
              <a:lstStyle/>
              <a:p>
                <a:pPr algn="ctr"/>
                <a:r>
                  <a:rPr lang="en-US" sz="2000" dirty="0">
                    <a:latin typeface="Calibri (Body)"/>
                  </a:rPr>
                  <a:t>5</a:t>
                </a:r>
              </a:p>
            </p:txBody>
          </p:sp>
          <p:sp>
            <p:nvSpPr>
              <p:cNvPr id="37" name="TextBox 36">
                <a:extLst>
                  <a:ext uri="{FF2B5EF4-FFF2-40B4-BE49-F238E27FC236}">
                    <a16:creationId xmlns:a16="http://schemas.microsoft.com/office/drawing/2014/main" id="{E5464CE1-A964-46E8-AE4B-8C8D1B87474F}"/>
                  </a:ext>
                </a:extLst>
              </p:cNvPr>
              <p:cNvSpPr txBox="1"/>
              <p:nvPr/>
            </p:nvSpPr>
            <p:spPr>
              <a:xfrm>
                <a:off x="6691582" y="3451794"/>
                <a:ext cx="1289304" cy="400110"/>
              </a:xfrm>
              <a:prstGeom prst="rect">
                <a:avLst/>
              </a:prstGeom>
              <a:noFill/>
            </p:spPr>
            <p:txBody>
              <a:bodyPr wrap="square" rtlCol="0">
                <a:spAutoFit/>
              </a:bodyPr>
              <a:lstStyle/>
              <a:p>
                <a:pPr algn="ctr"/>
                <a:r>
                  <a:rPr lang="en-US" sz="2000" dirty="0">
                    <a:latin typeface="Calibri (Body)"/>
                  </a:rPr>
                  <a:t>0</a:t>
                </a:r>
              </a:p>
            </p:txBody>
          </p:sp>
          <p:sp>
            <p:nvSpPr>
              <p:cNvPr id="38" name="TextBox 37">
                <a:extLst>
                  <a:ext uri="{FF2B5EF4-FFF2-40B4-BE49-F238E27FC236}">
                    <a16:creationId xmlns:a16="http://schemas.microsoft.com/office/drawing/2014/main" id="{957C0A7E-3576-4522-B29A-DDC125B43DB9}"/>
                  </a:ext>
                </a:extLst>
              </p:cNvPr>
              <p:cNvSpPr txBox="1"/>
              <p:nvPr/>
            </p:nvSpPr>
            <p:spPr>
              <a:xfrm>
                <a:off x="7562695" y="2014198"/>
                <a:ext cx="1467866" cy="400110"/>
              </a:xfrm>
              <a:prstGeom prst="rect">
                <a:avLst/>
              </a:prstGeom>
              <a:noFill/>
            </p:spPr>
            <p:txBody>
              <a:bodyPr wrap="square" rtlCol="0">
                <a:spAutoFit/>
              </a:bodyPr>
              <a:lstStyle/>
              <a:p>
                <a:pPr algn="ctr"/>
                <a:r>
                  <a:rPr lang="en-US" sz="2000" b="1" dirty="0">
                    <a:solidFill>
                      <a:srgbClr val="7030A0"/>
                    </a:solidFill>
                    <a:latin typeface="Calibri (Body)"/>
                  </a:rPr>
                  <a:t>Injury</a:t>
                </a:r>
              </a:p>
            </p:txBody>
          </p:sp>
          <p:sp>
            <p:nvSpPr>
              <p:cNvPr id="39" name="TextBox 38">
                <a:extLst>
                  <a:ext uri="{FF2B5EF4-FFF2-40B4-BE49-F238E27FC236}">
                    <a16:creationId xmlns:a16="http://schemas.microsoft.com/office/drawing/2014/main" id="{C7B05E26-3522-4A07-A810-9F808F7F2FE8}"/>
                  </a:ext>
                </a:extLst>
              </p:cNvPr>
              <p:cNvSpPr txBox="1"/>
              <p:nvPr/>
            </p:nvSpPr>
            <p:spPr>
              <a:xfrm>
                <a:off x="7707250" y="2425326"/>
                <a:ext cx="1289304" cy="400110"/>
              </a:xfrm>
              <a:prstGeom prst="rect">
                <a:avLst/>
              </a:prstGeom>
              <a:noFill/>
            </p:spPr>
            <p:txBody>
              <a:bodyPr wrap="square" rtlCol="0">
                <a:spAutoFit/>
              </a:bodyPr>
              <a:lstStyle/>
              <a:p>
                <a:pPr algn="ctr"/>
                <a:r>
                  <a:rPr lang="en-US" sz="2000" dirty="0">
                    <a:latin typeface="Calibri (Body)"/>
                  </a:rPr>
                  <a:t>4</a:t>
                </a:r>
              </a:p>
            </p:txBody>
          </p:sp>
          <p:sp>
            <p:nvSpPr>
              <p:cNvPr id="40" name="TextBox 39">
                <a:extLst>
                  <a:ext uri="{FF2B5EF4-FFF2-40B4-BE49-F238E27FC236}">
                    <a16:creationId xmlns:a16="http://schemas.microsoft.com/office/drawing/2014/main" id="{E8A5704D-14B7-49D1-ADA4-8802260735AD}"/>
                  </a:ext>
                </a:extLst>
              </p:cNvPr>
              <p:cNvSpPr txBox="1"/>
              <p:nvPr/>
            </p:nvSpPr>
            <p:spPr>
              <a:xfrm>
                <a:off x="7717129" y="2743964"/>
                <a:ext cx="1289304" cy="400110"/>
              </a:xfrm>
              <a:prstGeom prst="rect">
                <a:avLst/>
              </a:prstGeom>
              <a:noFill/>
            </p:spPr>
            <p:txBody>
              <a:bodyPr wrap="square" rtlCol="0">
                <a:spAutoFit/>
              </a:bodyPr>
              <a:lstStyle/>
              <a:p>
                <a:pPr algn="ctr"/>
                <a:r>
                  <a:rPr lang="en-US" sz="2000" dirty="0">
                    <a:latin typeface="Calibri (Body)"/>
                  </a:rPr>
                  <a:t>5</a:t>
                </a:r>
              </a:p>
            </p:txBody>
          </p:sp>
          <p:sp>
            <p:nvSpPr>
              <p:cNvPr id="41" name="TextBox 40">
                <a:extLst>
                  <a:ext uri="{FF2B5EF4-FFF2-40B4-BE49-F238E27FC236}">
                    <a16:creationId xmlns:a16="http://schemas.microsoft.com/office/drawing/2014/main" id="{3A3B10F6-714E-4BB1-8907-1A645E5ABD82}"/>
                  </a:ext>
                </a:extLst>
              </p:cNvPr>
              <p:cNvSpPr txBox="1"/>
              <p:nvPr/>
            </p:nvSpPr>
            <p:spPr>
              <a:xfrm>
                <a:off x="7717633" y="3073148"/>
                <a:ext cx="1289304" cy="400110"/>
              </a:xfrm>
              <a:prstGeom prst="rect">
                <a:avLst/>
              </a:prstGeom>
              <a:noFill/>
            </p:spPr>
            <p:txBody>
              <a:bodyPr wrap="square" rtlCol="0">
                <a:spAutoFit/>
              </a:bodyPr>
              <a:lstStyle/>
              <a:p>
                <a:pPr algn="ctr"/>
                <a:r>
                  <a:rPr lang="en-US" sz="2000" dirty="0">
                    <a:latin typeface="Calibri (Body)"/>
                  </a:rPr>
                  <a:t>2</a:t>
                </a:r>
              </a:p>
            </p:txBody>
          </p:sp>
          <p:sp>
            <p:nvSpPr>
              <p:cNvPr id="42" name="TextBox 41">
                <a:extLst>
                  <a:ext uri="{FF2B5EF4-FFF2-40B4-BE49-F238E27FC236}">
                    <a16:creationId xmlns:a16="http://schemas.microsoft.com/office/drawing/2014/main" id="{4E5F3768-71BA-4E2D-99EC-89D7C1B4F30C}"/>
                  </a:ext>
                </a:extLst>
              </p:cNvPr>
              <p:cNvSpPr txBox="1"/>
              <p:nvPr/>
            </p:nvSpPr>
            <p:spPr>
              <a:xfrm>
                <a:off x="7723754" y="3439949"/>
                <a:ext cx="1289304" cy="400110"/>
              </a:xfrm>
              <a:prstGeom prst="rect">
                <a:avLst/>
              </a:prstGeom>
              <a:noFill/>
            </p:spPr>
            <p:txBody>
              <a:bodyPr wrap="square" rtlCol="0">
                <a:spAutoFit/>
              </a:bodyPr>
              <a:lstStyle/>
              <a:p>
                <a:pPr algn="ctr"/>
                <a:r>
                  <a:rPr lang="en-US" sz="2000" dirty="0">
                    <a:latin typeface="Calibri (Body)"/>
                  </a:rPr>
                  <a:t>3</a:t>
                </a:r>
              </a:p>
            </p:txBody>
          </p:sp>
          <p:sp>
            <p:nvSpPr>
              <p:cNvPr id="43" name="TextBox 42">
                <a:extLst>
                  <a:ext uri="{FF2B5EF4-FFF2-40B4-BE49-F238E27FC236}">
                    <a16:creationId xmlns:a16="http://schemas.microsoft.com/office/drawing/2014/main" id="{69A64ECC-0FF2-4933-88DE-99159A48610A}"/>
                  </a:ext>
                </a:extLst>
              </p:cNvPr>
              <p:cNvSpPr txBox="1"/>
              <p:nvPr/>
            </p:nvSpPr>
            <p:spPr>
              <a:xfrm>
                <a:off x="8668715" y="2026043"/>
                <a:ext cx="1467866" cy="400110"/>
              </a:xfrm>
              <a:prstGeom prst="rect">
                <a:avLst/>
              </a:prstGeom>
              <a:noFill/>
            </p:spPr>
            <p:txBody>
              <a:bodyPr wrap="square" rtlCol="0">
                <a:spAutoFit/>
              </a:bodyPr>
              <a:lstStyle/>
              <a:p>
                <a:pPr algn="ctr"/>
                <a:r>
                  <a:rPr lang="en-US" sz="2000" b="1" dirty="0">
                    <a:solidFill>
                      <a:srgbClr val="7030A0"/>
                    </a:solidFill>
                    <a:latin typeface="Calibri (Body)"/>
                  </a:rPr>
                  <a:t>Fatal</a:t>
                </a:r>
              </a:p>
            </p:txBody>
          </p:sp>
          <p:sp>
            <p:nvSpPr>
              <p:cNvPr id="44" name="TextBox 43">
                <a:extLst>
                  <a:ext uri="{FF2B5EF4-FFF2-40B4-BE49-F238E27FC236}">
                    <a16:creationId xmlns:a16="http://schemas.microsoft.com/office/drawing/2014/main" id="{3D7F941A-305B-44DE-95E4-5287B4043B0F}"/>
                  </a:ext>
                </a:extLst>
              </p:cNvPr>
              <p:cNvSpPr txBox="1"/>
              <p:nvPr/>
            </p:nvSpPr>
            <p:spPr>
              <a:xfrm>
                <a:off x="8823149" y="2428412"/>
                <a:ext cx="1289304" cy="400110"/>
              </a:xfrm>
              <a:prstGeom prst="rect">
                <a:avLst/>
              </a:prstGeom>
              <a:noFill/>
            </p:spPr>
            <p:txBody>
              <a:bodyPr wrap="square" rtlCol="0">
                <a:spAutoFit/>
              </a:bodyPr>
              <a:lstStyle/>
              <a:p>
                <a:pPr algn="ctr"/>
                <a:r>
                  <a:rPr lang="en-US" sz="2000" dirty="0">
                    <a:latin typeface="Calibri (Body)"/>
                  </a:rPr>
                  <a:t>0</a:t>
                </a:r>
              </a:p>
            </p:txBody>
          </p:sp>
          <p:sp>
            <p:nvSpPr>
              <p:cNvPr id="45" name="TextBox 44">
                <a:extLst>
                  <a:ext uri="{FF2B5EF4-FFF2-40B4-BE49-F238E27FC236}">
                    <a16:creationId xmlns:a16="http://schemas.microsoft.com/office/drawing/2014/main" id="{66179AB5-E7FA-4DAD-9913-CAE8C337E1BB}"/>
                  </a:ext>
                </a:extLst>
              </p:cNvPr>
              <p:cNvSpPr txBox="1"/>
              <p:nvPr/>
            </p:nvSpPr>
            <p:spPr>
              <a:xfrm>
                <a:off x="8823149" y="2755809"/>
                <a:ext cx="1289304" cy="400110"/>
              </a:xfrm>
              <a:prstGeom prst="rect">
                <a:avLst/>
              </a:prstGeom>
              <a:noFill/>
            </p:spPr>
            <p:txBody>
              <a:bodyPr wrap="square" rtlCol="0">
                <a:spAutoFit/>
              </a:bodyPr>
              <a:lstStyle/>
              <a:p>
                <a:pPr algn="ctr"/>
                <a:r>
                  <a:rPr lang="en-US" sz="2000" dirty="0">
                    <a:latin typeface="Calibri (Body)"/>
                  </a:rPr>
                  <a:t>1</a:t>
                </a:r>
              </a:p>
            </p:txBody>
          </p:sp>
          <p:sp>
            <p:nvSpPr>
              <p:cNvPr id="46" name="TextBox 45">
                <a:extLst>
                  <a:ext uri="{FF2B5EF4-FFF2-40B4-BE49-F238E27FC236}">
                    <a16:creationId xmlns:a16="http://schemas.microsoft.com/office/drawing/2014/main" id="{EDF9BE08-B9A2-45A4-848E-1B1A360B6A6F}"/>
                  </a:ext>
                </a:extLst>
              </p:cNvPr>
              <p:cNvSpPr txBox="1"/>
              <p:nvPr/>
            </p:nvSpPr>
            <p:spPr>
              <a:xfrm>
                <a:off x="8823653" y="3084993"/>
                <a:ext cx="1289304" cy="400110"/>
              </a:xfrm>
              <a:prstGeom prst="rect">
                <a:avLst/>
              </a:prstGeom>
              <a:noFill/>
            </p:spPr>
            <p:txBody>
              <a:bodyPr wrap="square" rtlCol="0">
                <a:spAutoFit/>
              </a:bodyPr>
              <a:lstStyle/>
              <a:p>
                <a:pPr algn="ctr"/>
                <a:r>
                  <a:rPr lang="en-US" sz="2000" dirty="0">
                    <a:latin typeface="Calibri (Body)"/>
                  </a:rPr>
                  <a:t>1</a:t>
                </a:r>
              </a:p>
            </p:txBody>
          </p:sp>
        </p:grpSp>
        <p:sp>
          <p:nvSpPr>
            <p:cNvPr id="103" name="TextBox 102">
              <a:extLst>
                <a:ext uri="{FF2B5EF4-FFF2-40B4-BE49-F238E27FC236}">
                  <a16:creationId xmlns:a16="http://schemas.microsoft.com/office/drawing/2014/main" id="{A214AA4F-43AF-431B-ABC3-A52542EBF2C6}"/>
                </a:ext>
              </a:extLst>
            </p:cNvPr>
            <p:cNvSpPr txBox="1"/>
            <p:nvPr/>
          </p:nvSpPr>
          <p:spPr>
            <a:xfrm>
              <a:off x="6656339" y="2233817"/>
              <a:ext cx="1467866" cy="400110"/>
            </a:xfrm>
            <a:prstGeom prst="rect">
              <a:avLst/>
            </a:prstGeom>
            <a:noFill/>
          </p:spPr>
          <p:txBody>
            <a:bodyPr wrap="square" rtlCol="0">
              <a:spAutoFit/>
            </a:bodyPr>
            <a:lstStyle/>
            <a:p>
              <a:pPr algn="ctr"/>
              <a:r>
                <a:rPr lang="en-US" sz="2000" b="1" dirty="0">
                  <a:solidFill>
                    <a:srgbClr val="7030A0"/>
                  </a:solidFill>
                  <a:latin typeface="Calibri (Body)"/>
                </a:rPr>
                <a:t>PDO</a:t>
              </a:r>
            </a:p>
          </p:txBody>
        </p:sp>
        <p:sp>
          <p:nvSpPr>
            <p:cNvPr id="104" name="TextBox 103">
              <a:extLst>
                <a:ext uri="{FF2B5EF4-FFF2-40B4-BE49-F238E27FC236}">
                  <a16:creationId xmlns:a16="http://schemas.microsoft.com/office/drawing/2014/main" id="{FA0AE55E-C811-4AFC-BC8A-656520B82B65}"/>
                </a:ext>
              </a:extLst>
            </p:cNvPr>
            <p:cNvSpPr txBox="1"/>
            <p:nvPr/>
          </p:nvSpPr>
          <p:spPr>
            <a:xfrm>
              <a:off x="6810773" y="2636186"/>
              <a:ext cx="1289304" cy="400110"/>
            </a:xfrm>
            <a:prstGeom prst="rect">
              <a:avLst/>
            </a:prstGeom>
            <a:noFill/>
          </p:spPr>
          <p:txBody>
            <a:bodyPr wrap="square" rtlCol="0">
              <a:spAutoFit/>
            </a:bodyPr>
            <a:lstStyle/>
            <a:p>
              <a:pPr algn="ctr"/>
              <a:r>
                <a:rPr lang="en-US" sz="2000" dirty="0">
                  <a:latin typeface="Calibri (Body)"/>
                </a:rPr>
                <a:t>0.6</a:t>
              </a:r>
            </a:p>
          </p:txBody>
        </p:sp>
        <p:sp>
          <p:nvSpPr>
            <p:cNvPr id="105" name="TextBox 104">
              <a:extLst>
                <a:ext uri="{FF2B5EF4-FFF2-40B4-BE49-F238E27FC236}">
                  <a16:creationId xmlns:a16="http://schemas.microsoft.com/office/drawing/2014/main" id="{89D88063-BD5C-4AAF-9232-27FBC6F368E0}"/>
                </a:ext>
              </a:extLst>
            </p:cNvPr>
            <p:cNvSpPr txBox="1"/>
            <p:nvPr/>
          </p:nvSpPr>
          <p:spPr>
            <a:xfrm>
              <a:off x="6810773" y="2963583"/>
              <a:ext cx="1289304" cy="400110"/>
            </a:xfrm>
            <a:prstGeom prst="rect">
              <a:avLst/>
            </a:prstGeom>
            <a:noFill/>
          </p:spPr>
          <p:txBody>
            <a:bodyPr wrap="square" rtlCol="0">
              <a:spAutoFit/>
            </a:bodyPr>
            <a:lstStyle/>
            <a:p>
              <a:pPr algn="ctr"/>
              <a:r>
                <a:rPr lang="en-US" sz="2000" dirty="0">
                  <a:latin typeface="Calibri (Body)"/>
                </a:rPr>
                <a:t>0.5</a:t>
              </a:r>
            </a:p>
          </p:txBody>
        </p:sp>
        <p:sp>
          <p:nvSpPr>
            <p:cNvPr id="106" name="TextBox 105">
              <a:extLst>
                <a:ext uri="{FF2B5EF4-FFF2-40B4-BE49-F238E27FC236}">
                  <a16:creationId xmlns:a16="http://schemas.microsoft.com/office/drawing/2014/main" id="{AD9F8E19-E187-47D8-9DAB-3CBF79B0C1D9}"/>
                </a:ext>
              </a:extLst>
            </p:cNvPr>
            <p:cNvSpPr txBox="1"/>
            <p:nvPr/>
          </p:nvSpPr>
          <p:spPr>
            <a:xfrm>
              <a:off x="6811277" y="3292767"/>
              <a:ext cx="1289304" cy="400110"/>
            </a:xfrm>
            <a:prstGeom prst="rect">
              <a:avLst/>
            </a:prstGeom>
            <a:noFill/>
          </p:spPr>
          <p:txBody>
            <a:bodyPr wrap="square" rtlCol="0">
              <a:spAutoFit/>
            </a:bodyPr>
            <a:lstStyle/>
            <a:p>
              <a:pPr algn="ctr"/>
              <a:r>
                <a:rPr lang="en-US" sz="2000" dirty="0">
                  <a:latin typeface="Calibri (Body)"/>
                </a:rPr>
                <a:t>0.63</a:t>
              </a:r>
            </a:p>
          </p:txBody>
        </p:sp>
        <p:sp>
          <p:nvSpPr>
            <p:cNvPr id="107" name="TextBox 106">
              <a:extLst>
                <a:ext uri="{FF2B5EF4-FFF2-40B4-BE49-F238E27FC236}">
                  <a16:creationId xmlns:a16="http://schemas.microsoft.com/office/drawing/2014/main" id="{6A9E5C99-F295-4B19-BECC-B674EE896229}"/>
                </a:ext>
              </a:extLst>
            </p:cNvPr>
            <p:cNvSpPr txBox="1"/>
            <p:nvPr/>
          </p:nvSpPr>
          <p:spPr>
            <a:xfrm>
              <a:off x="6817398" y="3659568"/>
              <a:ext cx="1289304" cy="400110"/>
            </a:xfrm>
            <a:prstGeom prst="rect">
              <a:avLst/>
            </a:prstGeom>
            <a:noFill/>
          </p:spPr>
          <p:txBody>
            <a:bodyPr wrap="square" rtlCol="0">
              <a:spAutoFit/>
            </a:bodyPr>
            <a:lstStyle/>
            <a:p>
              <a:pPr algn="ctr"/>
              <a:r>
                <a:rPr lang="en-US" sz="2000" dirty="0">
                  <a:latin typeface="Calibri (Body)"/>
                </a:rPr>
                <a:t>0</a:t>
              </a:r>
            </a:p>
          </p:txBody>
        </p:sp>
        <p:sp>
          <p:nvSpPr>
            <p:cNvPr id="108" name="TextBox 107">
              <a:extLst>
                <a:ext uri="{FF2B5EF4-FFF2-40B4-BE49-F238E27FC236}">
                  <a16:creationId xmlns:a16="http://schemas.microsoft.com/office/drawing/2014/main" id="{13238F2D-A72A-402C-8440-0FC0C335EDCC}"/>
                </a:ext>
              </a:extLst>
            </p:cNvPr>
            <p:cNvSpPr txBox="1"/>
            <p:nvPr/>
          </p:nvSpPr>
          <p:spPr>
            <a:xfrm>
              <a:off x="7688511" y="2221972"/>
              <a:ext cx="1467866" cy="400110"/>
            </a:xfrm>
            <a:prstGeom prst="rect">
              <a:avLst/>
            </a:prstGeom>
            <a:noFill/>
          </p:spPr>
          <p:txBody>
            <a:bodyPr wrap="square" rtlCol="0">
              <a:spAutoFit/>
            </a:bodyPr>
            <a:lstStyle/>
            <a:p>
              <a:pPr algn="ctr"/>
              <a:r>
                <a:rPr lang="en-US" sz="2000" b="1" dirty="0">
                  <a:solidFill>
                    <a:srgbClr val="7030A0"/>
                  </a:solidFill>
                  <a:latin typeface="Calibri (Body)"/>
                </a:rPr>
                <a:t>Injury</a:t>
              </a:r>
            </a:p>
          </p:txBody>
        </p:sp>
        <p:sp>
          <p:nvSpPr>
            <p:cNvPr id="109" name="TextBox 108">
              <a:extLst>
                <a:ext uri="{FF2B5EF4-FFF2-40B4-BE49-F238E27FC236}">
                  <a16:creationId xmlns:a16="http://schemas.microsoft.com/office/drawing/2014/main" id="{78680C57-D3A2-47A5-B2F8-F17C8355D3AD}"/>
                </a:ext>
              </a:extLst>
            </p:cNvPr>
            <p:cNvSpPr txBox="1"/>
            <p:nvPr/>
          </p:nvSpPr>
          <p:spPr>
            <a:xfrm>
              <a:off x="7842945" y="2624341"/>
              <a:ext cx="1289304" cy="400110"/>
            </a:xfrm>
            <a:prstGeom prst="rect">
              <a:avLst/>
            </a:prstGeom>
            <a:noFill/>
          </p:spPr>
          <p:txBody>
            <a:bodyPr wrap="square" rtlCol="0">
              <a:spAutoFit/>
            </a:bodyPr>
            <a:lstStyle/>
            <a:p>
              <a:pPr algn="ctr"/>
              <a:r>
                <a:rPr lang="en-US" sz="2000" dirty="0">
                  <a:latin typeface="Calibri (Body)"/>
                </a:rPr>
                <a:t>0.4</a:t>
              </a:r>
            </a:p>
          </p:txBody>
        </p:sp>
        <p:sp>
          <p:nvSpPr>
            <p:cNvPr id="110" name="TextBox 109">
              <a:extLst>
                <a:ext uri="{FF2B5EF4-FFF2-40B4-BE49-F238E27FC236}">
                  <a16:creationId xmlns:a16="http://schemas.microsoft.com/office/drawing/2014/main" id="{5DB2C88F-F8E5-47C5-8907-01AAECDD14A6}"/>
                </a:ext>
              </a:extLst>
            </p:cNvPr>
            <p:cNvSpPr txBox="1"/>
            <p:nvPr/>
          </p:nvSpPr>
          <p:spPr>
            <a:xfrm>
              <a:off x="7842945" y="2951738"/>
              <a:ext cx="1289304" cy="400110"/>
            </a:xfrm>
            <a:prstGeom prst="rect">
              <a:avLst/>
            </a:prstGeom>
            <a:noFill/>
          </p:spPr>
          <p:txBody>
            <a:bodyPr wrap="square" rtlCol="0">
              <a:spAutoFit/>
            </a:bodyPr>
            <a:lstStyle/>
            <a:p>
              <a:pPr algn="ctr"/>
              <a:r>
                <a:rPr lang="en-US" sz="2000" dirty="0">
                  <a:latin typeface="Calibri (Body)"/>
                </a:rPr>
                <a:t>0.42</a:t>
              </a:r>
            </a:p>
          </p:txBody>
        </p:sp>
        <p:sp>
          <p:nvSpPr>
            <p:cNvPr id="111" name="TextBox 110">
              <a:extLst>
                <a:ext uri="{FF2B5EF4-FFF2-40B4-BE49-F238E27FC236}">
                  <a16:creationId xmlns:a16="http://schemas.microsoft.com/office/drawing/2014/main" id="{845D0725-0314-45CC-BE65-E60D9A3218C7}"/>
                </a:ext>
              </a:extLst>
            </p:cNvPr>
            <p:cNvSpPr txBox="1"/>
            <p:nvPr/>
          </p:nvSpPr>
          <p:spPr>
            <a:xfrm>
              <a:off x="7843449" y="3280922"/>
              <a:ext cx="1289304" cy="400110"/>
            </a:xfrm>
            <a:prstGeom prst="rect">
              <a:avLst/>
            </a:prstGeom>
            <a:noFill/>
          </p:spPr>
          <p:txBody>
            <a:bodyPr wrap="square" rtlCol="0">
              <a:spAutoFit/>
            </a:bodyPr>
            <a:lstStyle/>
            <a:p>
              <a:pPr algn="ctr"/>
              <a:r>
                <a:rPr lang="en-US" sz="2000" dirty="0">
                  <a:latin typeface="Calibri (Body)"/>
                </a:rPr>
                <a:t>0.25</a:t>
              </a:r>
            </a:p>
          </p:txBody>
        </p:sp>
        <p:sp>
          <p:nvSpPr>
            <p:cNvPr id="112" name="TextBox 111">
              <a:extLst>
                <a:ext uri="{FF2B5EF4-FFF2-40B4-BE49-F238E27FC236}">
                  <a16:creationId xmlns:a16="http://schemas.microsoft.com/office/drawing/2014/main" id="{D38DF521-4B23-43B2-98F5-693E248381A8}"/>
                </a:ext>
              </a:extLst>
            </p:cNvPr>
            <p:cNvSpPr txBox="1"/>
            <p:nvPr/>
          </p:nvSpPr>
          <p:spPr>
            <a:xfrm>
              <a:off x="8794531" y="2233817"/>
              <a:ext cx="1467866" cy="400110"/>
            </a:xfrm>
            <a:prstGeom prst="rect">
              <a:avLst/>
            </a:prstGeom>
            <a:noFill/>
          </p:spPr>
          <p:txBody>
            <a:bodyPr wrap="square" rtlCol="0">
              <a:spAutoFit/>
            </a:bodyPr>
            <a:lstStyle/>
            <a:p>
              <a:pPr algn="ctr"/>
              <a:r>
                <a:rPr lang="en-US" sz="2000" b="1" dirty="0">
                  <a:solidFill>
                    <a:srgbClr val="7030A0"/>
                  </a:solidFill>
                  <a:latin typeface="Calibri (Body)"/>
                </a:rPr>
                <a:t>Fatal</a:t>
              </a:r>
            </a:p>
          </p:txBody>
        </p:sp>
        <p:sp>
          <p:nvSpPr>
            <p:cNvPr id="113" name="TextBox 112">
              <a:extLst>
                <a:ext uri="{FF2B5EF4-FFF2-40B4-BE49-F238E27FC236}">
                  <a16:creationId xmlns:a16="http://schemas.microsoft.com/office/drawing/2014/main" id="{A4493E28-9871-4C8F-8594-9C0155142646}"/>
                </a:ext>
              </a:extLst>
            </p:cNvPr>
            <p:cNvSpPr txBox="1"/>
            <p:nvPr/>
          </p:nvSpPr>
          <p:spPr>
            <a:xfrm>
              <a:off x="8948965" y="2636186"/>
              <a:ext cx="1289304" cy="400110"/>
            </a:xfrm>
            <a:prstGeom prst="rect">
              <a:avLst/>
            </a:prstGeom>
            <a:noFill/>
          </p:spPr>
          <p:txBody>
            <a:bodyPr wrap="square" rtlCol="0">
              <a:spAutoFit/>
            </a:bodyPr>
            <a:lstStyle/>
            <a:p>
              <a:pPr algn="ctr"/>
              <a:r>
                <a:rPr lang="en-US" sz="2000" dirty="0">
                  <a:latin typeface="Calibri (Body)"/>
                </a:rPr>
                <a:t>0</a:t>
              </a:r>
            </a:p>
          </p:txBody>
        </p:sp>
        <p:sp>
          <p:nvSpPr>
            <p:cNvPr id="114" name="TextBox 113">
              <a:extLst>
                <a:ext uri="{FF2B5EF4-FFF2-40B4-BE49-F238E27FC236}">
                  <a16:creationId xmlns:a16="http://schemas.microsoft.com/office/drawing/2014/main" id="{75FEFE9F-8D05-4ACB-8CE3-15D991047547}"/>
                </a:ext>
              </a:extLst>
            </p:cNvPr>
            <p:cNvSpPr txBox="1"/>
            <p:nvPr/>
          </p:nvSpPr>
          <p:spPr>
            <a:xfrm>
              <a:off x="8948965" y="2963583"/>
              <a:ext cx="1289304" cy="400110"/>
            </a:xfrm>
            <a:prstGeom prst="rect">
              <a:avLst/>
            </a:prstGeom>
            <a:noFill/>
          </p:spPr>
          <p:txBody>
            <a:bodyPr wrap="square" rtlCol="0">
              <a:spAutoFit/>
            </a:bodyPr>
            <a:lstStyle/>
            <a:p>
              <a:pPr algn="ctr"/>
              <a:r>
                <a:rPr lang="en-US" sz="2000" dirty="0">
                  <a:latin typeface="Calibri (Body)"/>
                </a:rPr>
                <a:t>0.08</a:t>
              </a:r>
            </a:p>
          </p:txBody>
        </p:sp>
        <p:sp>
          <p:nvSpPr>
            <p:cNvPr id="115" name="TextBox 114">
              <a:extLst>
                <a:ext uri="{FF2B5EF4-FFF2-40B4-BE49-F238E27FC236}">
                  <a16:creationId xmlns:a16="http://schemas.microsoft.com/office/drawing/2014/main" id="{B19BA065-59D6-40EB-942B-E0C5B647E525}"/>
                </a:ext>
              </a:extLst>
            </p:cNvPr>
            <p:cNvSpPr txBox="1"/>
            <p:nvPr/>
          </p:nvSpPr>
          <p:spPr>
            <a:xfrm>
              <a:off x="8949469" y="3292767"/>
              <a:ext cx="1289304" cy="400110"/>
            </a:xfrm>
            <a:prstGeom prst="rect">
              <a:avLst/>
            </a:prstGeom>
            <a:noFill/>
          </p:spPr>
          <p:txBody>
            <a:bodyPr wrap="square" rtlCol="0">
              <a:spAutoFit/>
            </a:bodyPr>
            <a:lstStyle/>
            <a:p>
              <a:pPr algn="ctr"/>
              <a:r>
                <a:rPr lang="en-US" sz="2000" dirty="0">
                  <a:latin typeface="Calibri (Body)"/>
                </a:rPr>
                <a:t>0.12</a:t>
              </a:r>
            </a:p>
          </p:txBody>
        </p:sp>
        <p:sp>
          <p:nvSpPr>
            <p:cNvPr id="116" name="TextBox 115">
              <a:extLst>
                <a:ext uri="{FF2B5EF4-FFF2-40B4-BE49-F238E27FC236}">
                  <a16:creationId xmlns:a16="http://schemas.microsoft.com/office/drawing/2014/main" id="{E70FC0CE-1FC8-45F2-9ED3-7EB798D97B80}"/>
                </a:ext>
              </a:extLst>
            </p:cNvPr>
            <p:cNvSpPr txBox="1"/>
            <p:nvPr/>
          </p:nvSpPr>
          <p:spPr>
            <a:xfrm>
              <a:off x="8955590" y="3659568"/>
              <a:ext cx="1289304" cy="400110"/>
            </a:xfrm>
            <a:prstGeom prst="rect">
              <a:avLst/>
            </a:prstGeom>
            <a:noFill/>
          </p:spPr>
          <p:txBody>
            <a:bodyPr wrap="square" rtlCol="0">
              <a:spAutoFit/>
            </a:bodyPr>
            <a:lstStyle/>
            <a:p>
              <a:pPr algn="ctr"/>
              <a:r>
                <a:rPr lang="en-US" sz="2000" b="1" dirty="0">
                  <a:latin typeface="Calibri (Body)"/>
                </a:rPr>
                <a:t>0.25</a:t>
              </a:r>
            </a:p>
          </p:txBody>
        </p:sp>
        <p:sp>
          <p:nvSpPr>
            <p:cNvPr id="117" name="TextBox 116">
              <a:extLst>
                <a:ext uri="{FF2B5EF4-FFF2-40B4-BE49-F238E27FC236}">
                  <a16:creationId xmlns:a16="http://schemas.microsoft.com/office/drawing/2014/main" id="{C07BD02A-E1FF-487C-90CC-590AF9017767}"/>
                </a:ext>
              </a:extLst>
            </p:cNvPr>
            <p:cNvSpPr txBox="1"/>
            <p:nvPr/>
          </p:nvSpPr>
          <p:spPr>
            <a:xfrm>
              <a:off x="7837328" y="3655933"/>
              <a:ext cx="1289304" cy="400110"/>
            </a:xfrm>
            <a:prstGeom prst="rect">
              <a:avLst/>
            </a:prstGeom>
            <a:noFill/>
          </p:spPr>
          <p:txBody>
            <a:bodyPr wrap="square" rtlCol="0">
              <a:spAutoFit/>
            </a:bodyPr>
            <a:lstStyle/>
            <a:p>
              <a:pPr algn="ctr"/>
              <a:r>
                <a:rPr lang="en-US" sz="2000" dirty="0">
                  <a:latin typeface="Calibri (Body)"/>
                </a:rPr>
                <a:t>0.75</a:t>
              </a:r>
            </a:p>
          </p:txBody>
        </p:sp>
        <p:sp>
          <p:nvSpPr>
            <p:cNvPr id="118" name="Freeform 24">
              <a:extLst>
                <a:ext uri="{FF2B5EF4-FFF2-40B4-BE49-F238E27FC236}">
                  <a16:creationId xmlns:a16="http://schemas.microsoft.com/office/drawing/2014/main" id="{91911764-88DD-411F-B260-F41AE7532B3B}"/>
                </a:ext>
              </a:extLst>
            </p:cNvPr>
            <p:cNvSpPr/>
            <p:nvPr/>
          </p:nvSpPr>
          <p:spPr>
            <a:xfrm>
              <a:off x="7613888" y="4679315"/>
              <a:ext cx="2361285" cy="1252561"/>
            </a:xfrm>
            <a:custGeom>
              <a:avLst/>
              <a:gdLst>
                <a:gd name="connsiteX0" fmla="*/ 0 w 3504077"/>
                <a:gd name="connsiteY0" fmla="*/ 208556 h 2085557"/>
                <a:gd name="connsiteX1" fmla="*/ 208556 w 3504077"/>
                <a:gd name="connsiteY1" fmla="*/ 0 h 2085557"/>
                <a:gd name="connsiteX2" fmla="*/ 3295521 w 3504077"/>
                <a:gd name="connsiteY2" fmla="*/ 0 h 2085557"/>
                <a:gd name="connsiteX3" fmla="*/ 3504077 w 3504077"/>
                <a:gd name="connsiteY3" fmla="*/ 208556 h 2085557"/>
                <a:gd name="connsiteX4" fmla="*/ 3504077 w 3504077"/>
                <a:gd name="connsiteY4" fmla="*/ 1877001 h 2085557"/>
                <a:gd name="connsiteX5" fmla="*/ 3295521 w 3504077"/>
                <a:gd name="connsiteY5" fmla="*/ 2085557 h 2085557"/>
                <a:gd name="connsiteX6" fmla="*/ 208556 w 3504077"/>
                <a:gd name="connsiteY6" fmla="*/ 2085557 h 2085557"/>
                <a:gd name="connsiteX7" fmla="*/ 0 w 3504077"/>
                <a:gd name="connsiteY7" fmla="*/ 1877001 h 2085557"/>
                <a:gd name="connsiteX8" fmla="*/ 0 w 3504077"/>
                <a:gd name="connsiteY8" fmla="*/ 208556 h 2085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04077" h="2085557">
                  <a:moveTo>
                    <a:pt x="0" y="208556"/>
                  </a:moveTo>
                  <a:cubicBezTo>
                    <a:pt x="0" y="93374"/>
                    <a:pt x="93374" y="0"/>
                    <a:pt x="208556" y="0"/>
                  </a:cubicBezTo>
                  <a:lnTo>
                    <a:pt x="3295521" y="0"/>
                  </a:lnTo>
                  <a:cubicBezTo>
                    <a:pt x="3410703" y="0"/>
                    <a:pt x="3504077" y="93374"/>
                    <a:pt x="3504077" y="208556"/>
                  </a:cubicBezTo>
                  <a:lnTo>
                    <a:pt x="3504077" y="1877001"/>
                  </a:lnTo>
                  <a:cubicBezTo>
                    <a:pt x="3504077" y="1992183"/>
                    <a:pt x="3410703" y="2085557"/>
                    <a:pt x="3295521" y="2085557"/>
                  </a:cubicBezTo>
                  <a:lnTo>
                    <a:pt x="208556" y="2085557"/>
                  </a:lnTo>
                  <a:cubicBezTo>
                    <a:pt x="93374" y="2085557"/>
                    <a:pt x="0" y="1992183"/>
                    <a:pt x="0" y="1877001"/>
                  </a:cubicBezTo>
                  <a:lnTo>
                    <a:pt x="0" y="208556"/>
                  </a:lnTo>
                  <a:close/>
                </a:path>
              </a:pathLst>
            </a:custGeom>
            <a:ln w="25400"/>
          </p:spPr>
          <p:style>
            <a:lnRef idx="2">
              <a:schemeClr val="accent4">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31772" tIns="231772" rIns="231772" bIns="231772" numCol="1" spcCol="1270" anchor="t" anchorCtr="0">
              <a:noAutofit/>
            </a:bodyPr>
            <a:lstStyle/>
            <a:p>
              <a:pPr marL="0" lvl="1" algn="ctr" defTabSz="1066800"/>
              <a:r>
                <a:rPr lang="en-US" sz="1600" b="1" kern="1200" dirty="0">
                  <a:solidFill>
                    <a:schemeClr val="tx1">
                      <a:lumMod val="95000"/>
                      <a:lumOff val="5000"/>
                    </a:schemeClr>
                  </a:solidFill>
                  <a:latin typeface="Calibri (Body)"/>
                  <a:cs typeface="Times New Roman" panose="02020603050405020304" pitchFamily="18" charset="0"/>
                </a:rPr>
                <a:t>Total Fatal Crash =1</a:t>
              </a:r>
            </a:p>
            <a:p>
              <a:pPr marL="0" lvl="1" algn="ctr" defTabSz="1066800"/>
              <a:r>
                <a:rPr lang="en-US" sz="1600" b="1" dirty="0">
                  <a:solidFill>
                    <a:schemeClr val="tx1">
                      <a:lumMod val="95000"/>
                      <a:lumOff val="5000"/>
                    </a:schemeClr>
                  </a:solidFill>
                  <a:latin typeface="Calibri (Body)"/>
                  <a:cs typeface="Times New Roman" panose="02020603050405020304" pitchFamily="18" charset="0"/>
                </a:rPr>
                <a:t>Total Crash =4</a:t>
              </a:r>
            </a:p>
            <a:p>
              <a:pPr marL="0" lvl="1" algn="ctr" defTabSz="1066800"/>
              <a:r>
                <a:rPr lang="en-US" sz="1600" b="1" dirty="0">
                  <a:solidFill>
                    <a:schemeClr val="tx1">
                      <a:lumMod val="95000"/>
                      <a:lumOff val="5000"/>
                    </a:schemeClr>
                  </a:solidFill>
                  <a:latin typeface="Calibri (Body)"/>
                  <a:cs typeface="Times New Roman" panose="02020603050405020304" pitchFamily="18" charset="0"/>
                </a:rPr>
                <a:t>Fatal Proportion = </a:t>
              </a:r>
              <a:r>
                <a:rPr lang="en-US" sz="2000" b="1" dirty="0">
                  <a:solidFill>
                    <a:schemeClr val="tx1">
                      <a:lumMod val="95000"/>
                      <a:lumOff val="5000"/>
                    </a:schemeClr>
                  </a:solidFill>
                  <a:latin typeface="Calibri (Body)"/>
                  <a:cs typeface="Times New Roman" panose="02020603050405020304" pitchFamily="18" charset="0"/>
                </a:rPr>
                <a:t>¼</a:t>
              </a:r>
              <a:r>
                <a:rPr lang="en-US" sz="1600" b="1" dirty="0">
                  <a:solidFill>
                    <a:schemeClr val="tx1">
                      <a:lumMod val="95000"/>
                      <a:lumOff val="5000"/>
                    </a:schemeClr>
                  </a:solidFill>
                  <a:latin typeface="Calibri (Body)"/>
                  <a:cs typeface="Times New Roman" panose="02020603050405020304" pitchFamily="18" charset="0"/>
                </a:rPr>
                <a:t>	</a:t>
              </a:r>
            </a:p>
          </p:txBody>
        </p:sp>
        <p:sp>
          <p:nvSpPr>
            <p:cNvPr id="119" name="Left Bracket 118">
              <a:extLst>
                <a:ext uri="{FF2B5EF4-FFF2-40B4-BE49-F238E27FC236}">
                  <a16:creationId xmlns:a16="http://schemas.microsoft.com/office/drawing/2014/main" id="{B780766A-109D-4C8B-9045-B804E0E86A99}"/>
                </a:ext>
              </a:extLst>
            </p:cNvPr>
            <p:cNvSpPr/>
            <p:nvPr/>
          </p:nvSpPr>
          <p:spPr>
            <a:xfrm rot="16200000">
              <a:off x="5260506" y="2880420"/>
              <a:ext cx="527901" cy="2922357"/>
            </a:xfrm>
            <a:prstGeom prst="leftBracket">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0" name="TextBox 119">
              <a:extLst>
                <a:ext uri="{FF2B5EF4-FFF2-40B4-BE49-F238E27FC236}">
                  <a16:creationId xmlns:a16="http://schemas.microsoft.com/office/drawing/2014/main" id="{AB858A6B-87D3-4126-B35F-C9AC81594E9E}"/>
                </a:ext>
              </a:extLst>
            </p:cNvPr>
            <p:cNvSpPr txBox="1"/>
            <p:nvPr/>
          </p:nvSpPr>
          <p:spPr>
            <a:xfrm>
              <a:off x="4693417" y="4039494"/>
              <a:ext cx="1579328" cy="584775"/>
            </a:xfrm>
            <a:prstGeom prst="rect">
              <a:avLst/>
            </a:prstGeom>
            <a:noFill/>
          </p:spPr>
          <p:txBody>
            <a:bodyPr wrap="square" rtlCol="0">
              <a:spAutoFit/>
            </a:bodyPr>
            <a:lstStyle/>
            <a:p>
              <a:pPr algn="ctr"/>
              <a:r>
                <a:rPr lang="en-US" sz="1600" b="1" dirty="0">
                  <a:solidFill>
                    <a:srgbClr val="002060"/>
                  </a:solidFill>
                </a:rPr>
                <a:t>Crash counts by severity level</a:t>
              </a:r>
            </a:p>
          </p:txBody>
        </p:sp>
        <p:sp>
          <p:nvSpPr>
            <p:cNvPr id="121" name="Left Bracket 120">
              <a:extLst>
                <a:ext uri="{FF2B5EF4-FFF2-40B4-BE49-F238E27FC236}">
                  <a16:creationId xmlns:a16="http://schemas.microsoft.com/office/drawing/2014/main" id="{C03818FE-AA63-4420-A9EF-0E4C5ED0E4C9}"/>
                </a:ext>
              </a:extLst>
            </p:cNvPr>
            <p:cNvSpPr/>
            <p:nvPr/>
          </p:nvSpPr>
          <p:spPr>
            <a:xfrm rot="16200000">
              <a:off x="8394990" y="2870704"/>
              <a:ext cx="527901" cy="2922357"/>
            </a:xfrm>
            <a:prstGeom prst="leftBracket">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2" name="TextBox 121">
              <a:extLst>
                <a:ext uri="{FF2B5EF4-FFF2-40B4-BE49-F238E27FC236}">
                  <a16:creationId xmlns:a16="http://schemas.microsoft.com/office/drawing/2014/main" id="{E835A7A2-8409-4D26-89BC-A953F659CEAD}"/>
                </a:ext>
              </a:extLst>
            </p:cNvPr>
            <p:cNvSpPr txBox="1"/>
            <p:nvPr/>
          </p:nvSpPr>
          <p:spPr>
            <a:xfrm>
              <a:off x="7713123" y="4020774"/>
              <a:ext cx="1914235" cy="584775"/>
            </a:xfrm>
            <a:prstGeom prst="rect">
              <a:avLst/>
            </a:prstGeom>
            <a:noFill/>
          </p:spPr>
          <p:txBody>
            <a:bodyPr wrap="square" rtlCol="0">
              <a:spAutoFit/>
            </a:bodyPr>
            <a:lstStyle/>
            <a:p>
              <a:pPr algn="ctr"/>
              <a:r>
                <a:rPr lang="en-US" sz="1600" b="1" dirty="0">
                  <a:solidFill>
                    <a:srgbClr val="002060"/>
                  </a:solidFill>
                </a:rPr>
                <a:t>Crash proportions by severity level</a:t>
              </a:r>
            </a:p>
          </p:txBody>
        </p:sp>
        <p:sp>
          <p:nvSpPr>
            <p:cNvPr id="123" name="Arrow: Right 122">
              <a:extLst>
                <a:ext uri="{FF2B5EF4-FFF2-40B4-BE49-F238E27FC236}">
                  <a16:creationId xmlns:a16="http://schemas.microsoft.com/office/drawing/2014/main" id="{D402FAE4-2730-4265-8D08-09D9A05FF9B9}"/>
                </a:ext>
              </a:extLst>
            </p:cNvPr>
            <p:cNvSpPr/>
            <p:nvPr/>
          </p:nvSpPr>
          <p:spPr>
            <a:xfrm rot="5400000">
              <a:off x="9343534" y="4228539"/>
              <a:ext cx="604771" cy="243360"/>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Body)"/>
              </a:endParaRPr>
            </a:p>
          </p:txBody>
        </p:sp>
      </p:grpSp>
      <p:sp>
        <p:nvSpPr>
          <p:cNvPr id="63" name="TextBox 62">
            <a:extLst>
              <a:ext uri="{FF2B5EF4-FFF2-40B4-BE49-F238E27FC236}">
                <a16:creationId xmlns:a16="http://schemas.microsoft.com/office/drawing/2014/main" id="{6CD43944-BAE0-4A5E-9F8A-658EB29A469E}"/>
              </a:ext>
            </a:extLst>
          </p:cNvPr>
          <p:cNvSpPr txBox="1"/>
          <p:nvPr/>
        </p:nvSpPr>
        <p:spPr>
          <a:xfrm>
            <a:off x="623781" y="1776377"/>
            <a:ext cx="3938526" cy="523220"/>
          </a:xfrm>
          <a:prstGeom prst="rect">
            <a:avLst/>
          </a:prstGeom>
          <a:noFill/>
        </p:spPr>
        <p:txBody>
          <a:bodyPr wrap="square" rtlCol="0">
            <a:spAutoFit/>
          </a:bodyPr>
          <a:lstStyle/>
          <a:p>
            <a:pPr algn="ctr"/>
            <a:r>
              <a:rPr lang="en-US" sz="2800" b="1" i="1" dirty="0">
                <a:solidFill>
                  <a:schemeClr val="accent6"/>
                </a:solidFill>
                <a:latin typeface="Calibri (Body)"/>
              </a:rPr>
              <a:t>Dataset Overview</a:t>
            </a:r>
          </a:p>
        </p:txBody>
      </p:sp>
    </p:spTree>
    <p:extLst>
      <p:ext uri="{BB962C8B-B14F-4D97-AF65-F5344CB8AC3E}">
        <p14:creationId xmlns:p14="http://schemas.microsoft.com/office/powerpoint/2010/main" val="4075169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33F1E1D-F243-49AF-A7C7-35107D123C6E}" type="slidenum">
              <a:rPr lang="en-US" sz="1400" smtClean="0"/>
              <a:t>6</a:t>
            </a:fld>
            <a:endParaRPr lang="en-US" sz="1400" dirty="0"/>
          </a:p>
        </p:txBody>
      </p:sp>
      <p:sp>
        <p:nvSpPr>
          <p:cNvPr id="67" name="Left Bracket 66">
            <a:extLst>
              <a:ext uri="{FF2B5EF4-FFF2-40B4-BE49-F238E27FC236}">
                <a16:creationId xmlns:a16="http://schemas.microsoft.com/office/drawing/2014/main" id="{38B26A8A-013C-4F33-AF2C-9050EF06A97E}"/>
              </a:ext>
            </a:extLst>
          </p:cNvPr>
          <p:cNvSpPr/>
          <p:nvPr/>
        </p:nvSpPr>
        <p:spPr>
          <a:xfrm rot="16200000">
            <a:off x="8349267" y="3304260"/>
            <a:ext cx="527901" cy="2759540"/>
          </a:xfrm>
          <a:prstGeom prst="leftBracket">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3" name="Group 2">
            <a:extLst>
              <a:ext uri="{FF2B5EF4-FFF2-40B4-BE49-F238E27FC236}">
                <a16:creationId xmlns:a16="http://schemas.microsoft.com/office/drawing/2014/main" id="{669CB5C1-1207-4045-AA50-A47D8E9529FA}"/>
              </a:ext>
            </a:extLst>
          </p:cNvPr>
          <p:cNvGrpSpPr/>
          <p:nvPr/>
        </p:nvGrpSpPr>
        <p:grpSpPr>
          <a:xfrm>
            <a:off x="1074952" y="2414016"/>
            <a:ext cx="9475817" cy="3522368"/>
            <a:chOff x="1673352" y="2221972"/>
            <a:chExt cx="8589045" cy="3522368"/>
          </a:xfrm>
        </p:grpSpPr>
        <p:sp>
          <p:nvSpPr>
            <p:cNvPr id="68" name="TextBox 67">
              <a:extLst>
                <a:ext uri="{FF2B5EF4-FFF2-40B4-BE49-F238E27FC236}">
                  <a16:creationId xmlns:a16="http://schemas.microsoft.com/office/drawing/2014/main" id="{711A9AEB-7948-4303-BD9A-C02940631F4C}"/>
                </a:ext>
              </a:extLst>
            </p:cNvPr>
            <p:cNvSpPr txBox="1"/>
            <p:nvPr/>
          </p:nvSpPr>
          <p:spPr>
            <a:xfrm>
              <a:off x="7104790" y="4119165"/>
              <a:ext cx="3142194" cy="646331"/>
            </a:xfrm>
            <a:prstGeom prst="rect">
              <a:avLst/>
            </a:prstGeom>
            <a:noFill/>
          </p:spPr>
          <p:txBody>
            <a:bodyPr wrap="square" rtlCol="0">
              <a:spAutoFit/>
            </a:bodyPr>
            <a:lstStyle/>
            <a:p>
              <a:pPr algn="ctr"/>
              <a:r>
                <a:rPr lang="en-US" b="1" i="1" dirty="0">
                  <a:solidFill>
                    <a:srgbClr val="002060"/>
                  </a:solidFill>
                </a:rPr>
                <a:t>Ordered Fractional </a:t>
              </a:r>
            </a:p>
            <a:p>
              <a:pPr algn="ctr"/>
              <a:r>
                <a:rPr lang="en-US" b="1" i="1" dirty="0">
                  <a:solidFill>
                    <a:srgbClr val="002060"/>
                  </a:solidFill>
                </a:rPr>
                <a:t>Split Model</a:t>
              </a:r>
            </a:p>
          </p:txBody>
        </p:sp>
        <p:grpSp>
          <p:nvGrpSpPr>
            <p:cNvPr id="2" name="Group 1">
              <a:extLst>
                <a:ext uri="{FF2B5EF4-FFF2-40B4-BE49-F238E27FC236}">
                  <a16:creationId xmlns:a16="http://schemas.microsoft.com/office/drawing/2014/main" id="{8B96989E-BECF-4159-AF65-0FFF6DE69DD0}"/>
                </a:ext>
              </a:extLst>
            </p:cNvPr>
            <p:cNvGrpSpPr/>
            <p:nvPr/>
          </p:nvGrpSpPr>
          <p:grpSpPr>
            <a:xfrm>
              <a:off x="1673352" y="2221972"/>
              <a:ext cx="8589045" cy="1837726"/>
              <a:chOff x="1673352" y="2221972"/>
              <a:chExt cx="8589045" cy="1837726"/>
            </a:xfrm>
          </p:grpSpPr>
          <p:grpSp>
            <p:nvGrpSpPr>
              <p:cNvPr id="31" name="Group 30">
                <a:extLst>
                  <a:ext uri="{FF2B5EF4-FFF2-40B4-BE49-F238E27FC236}">
                    <a16:creationId xmlns:a16="http://schemas.microsoft.com/office/drawing/2014/main" id="{CF73B961-63E7-4774-A1AE-5DFBDBC0E4FF}"/>
                  </a:ext>
                </a:extLst>
              </p:cNvPr>
              <p:cNvGrpSpPr/>
              <p:nvPr/>
            </p:nvGrpSpPr>
            <p:grpSpPr>
              <a:xfrm>
                <a:off x="1673352" y="2221992"/>
                <a:ext cx="5560095" cy="1837706"/>
                <a:chOff x="4576486" y="2014198"/>
                <a:chExt cx="5560095" cy="1837706"/>
              </a:xfrm>
            </p:grpSpPr>
            <p:sp>
              <p:nvSpPr>
                <p:cNvPr id="47" name="TextBox 46">
                  <a:extLst>
                    <a:ext uri="{FF2B5EF4-FFF2-40B4-BE49-F238E27FC236}">
                      <a16:creationId xmlns:a16="http://schemas.microsoft.com/office/drawing/2014/main" id="{29DAC710-D8BB-4695-BCEE-D7028A3B8FD5}"/>
                    </a:ext>
                  </a:extLst>
                </p:cNvPr>
                <p:cNvSpPr txBox="1"/>
                <p:nvPr/>
              </p:nvSpPr>
              <p:spPr>
                <a:xfrm>
                  <a:off x="8829774" y="3451794"/>
                  <a:ext cx="1289304" cy="400110"/>
                </a:xfrm>
                <a:prstGeom prst="rect">
                  <a:avLst/>
                </a:prstGeom>
                <a:noFill/>
              </p:spPr>
              <p:txBody>
                <a:bodyPr wrap="square" rtlCol="0">
                  <a:spAutoFit/>
                </a:bodyPr>
                <a:lstStyle/>
                <a:p>
                  <a:pPr algn="ctr"/>
                  <a:r>
                    <a:rPr lang="en-US" sz="2000" dirty="0">
                      <a:solidFill>
                        <a:schemeClr val="bg1">
                          <a:lumMod val="75000"/>
                        </a:schemeClr>
                      </a:solidFill>
                      <a:latin typeface="Calibri (Body)"/>
                    </a:rPr>
                    <a:t>1</a:t>
                  </a:r>
                </a:p>
              </p:txBody>
            </p:sp>
            <p:grpSp>
              <p:nvGrpSpPr>
                <p:cNvPr id="32" name="Group 31">
                  <a:extLst>
                    <a:ext uri="{FF2B5EF4-FFF2-40B4-BE49-F238E27FC236}">
                      <a16:creationId xmlns:a16="http://schemas.microsoft.com/office/drawing/2014/main" id="{A793EB92-21EA-4E0F-A01D-3D152B2CFDB7}"/>
                    </a:ext>
                  </a:extLst>
                </p:cNvPr>
                <p:cNvGrpSpPr/>
                <p:nvPr/>
              </p:nvGrpSpPr>
              <p:grpSpPr>
                <a:xfrm>
                  <a:off x="4576486" y="2014198"/>
                  <a:ext cx="2389926" cy="1837686"/>
                  <a:chOff x="4576486" y="2014198"/>
                  <a:chExt cx="2389926" cy="1837686"/>
                </a:xfrm>
              </p:grpSpPr>
              <p:sp>
                <p:nvSpPr>
                  <p:cNvPr id="49" name="TextBox 48">
                    <a:extLst>
                      <a:ext uri="{FF2B5EF4-FFF2-40B4-BE49-F238E27FC236}">
                        <a16:creationId xmlns:a16="http://schemas.microsoft.com/office/drawing/2014/main" id="{1804640D-4458-4683-AF37-4755CF421D41}"/>
                      </a:ext>
                    </a:extLst>
                  </p:cNvPr>
                  <p:cNvSpPr txBox="1"/>
                  <p:nvPr/>
                </p:nvSpPr>
                <p:spPr>
                  <a:xfrm>
                    <a:off x="4576486" y="2024122"/>
                    <a:ext cx="1289304" cy="400110"/>
                  </a:xfrm>
                  <a:prstGeom prst="rect">
                    <a:avLst/>
                  </a:prstGeom>
                  <a:noFill/>
                </p:spPr>
                <p:txBody>
                  <a:bodyPr wrap="square" rtlCol="0">
                    <a:spAutoFit/>
                  </a:bodyPr>
                  <a:lstStyle/>
                  <a:p>
                    <a:pPr algn="ctr"/>
                    <a:r>
                      <a:rPr lang="en-US" sz="2000" b="1" dirty="0">
                        <a:solidFill>
                          <a:srgbClr val="7030A0"/>
                        </a:solidFill>
                        <a:latin typeface="Calibri (Body)"/>
                      </a:rPr>
                      <a:t>ID</a:t>
                    </a:r>
                  </a:p>
                </p:txBody>
              </p:sp>
              <p:sp>
                <p:nvSpPr>
                  <p:cNvPr id="50" name="TextBox 49">
                    <a:extLst>
                      <a:ext uri="{FF2B5EF4-FFF2-40B4-BE49-F238E27FC236}">
                        <a16:creationId xmlns:a16="http://schemas.microsoft.com/office/drawing/2014/main" id="{47D222E2-4390-4426-B1C7-A45588E22C59}"/>
                      </a:ext>
                    </a:extLst>
                  </p:cNvPr>
                  <p:cNvSpPr txBox="1"/>
                  <p:nvPr/>
                </p:nvSpPr>
                <p:spPr>
                  <a:xfrm>
                    <a:off x="4576486" y="2435362"/>
                    <a:ext cx="1289304" cy="400110"/>
                  </a:xfrm>
                  <a:prstGeom prst="rect">
                    <a:avLst/>
                  </a:prstGeom>
                  <a:noFill/>
                </p:spPr>
                <p:txBody>
                  <a:bodyPr wrap="square" rtlCol="0">
                    <a:spAutoFit/>
                  </a:bodyPr>
                  <a:lstStyle/>
                  <a:p>
                    <a:pPr algn="ctr"/>
                    <a:r>
                      <a:rPr lang="en-US" sz="2000" dirty="0">
                        <a:latin typeface="Calibri (Body)"/>
                      </a:rPr>
                      <a:t>1</a:t>
                    </a:r>
                  </a:p>
                </p:txBody>
              </p:sp>
              <p:sp>
                <p:nvSpPr>
                  <p:cNvPr id="51" name="TextBox 50">
                    <a:extLst>
                      <a:ext uri="{FF2B5EF4-FFF2-40B4-BE49-F238E27FC236}">
                        <a16:creationId xmlns:a16="http://schemas.microsoft.com/office/drawing/2014/main" id="{B88F9E2B-1CAA-449B-B15D-04C458561F86}"/>
                      </a:ext>
                    </a:extLst>
                  </p:cNvPr>
                  <p:cNvSpPr txBox="1"/>
                  <p:nvPr/>
                </p:nvSpPr>
                <p:spPr>
                  <a:xfrm>
                    <a:off x="4576486" y="2762759"/>
                    <a:ext cx="1289304" cy="400110"/>
                  </a:xfrm>
                  <a:prstGeom prst="rect">
                    <a:avLst/>
                  </a:prstGeom>
                  <a:noFill/>
                </p:spPr>
                <p:txBody>
                  <a:bodyPr wrap="square" rtlCol="0">
                    <a:spAutoFit/>
                  </a:bodyPr>
                  <a:lstStyle/>
                  <a:p>
                    <a:pPr algn="ctr"/>
                    <a:r>
                      <a:rPr lang="en-US" sz="2000" dirty="0">
                        <a:latin typeface="Calibri (Body)"/>
                      </a:rPr>
                      <a:t>2</a:t>
                    </a:r>
                  </a:p>
                </p:txBody>
              </p:sp>
              <p:sp>
                <p:nvSpPr>
                  <p:cNvPr id="52" name="TextBox 51">
                    <a:extLst>
                      <a:ext uri="{FF2B5EF4-FFF2-40B4-BE49-F238E27FC236}">
                        <a16:creationId xmlns:a16="http://schemas.microsoft.com/office/drawing/2014/main" id="{5C8EBBCE-E74A-441B-A8FF-BA75CA648CB0}"/>
                      </a:ext>
                    </a:extLst>
                  </p:cNvPr>
                  <p:cNvSpPr txBox="1"/>
                  <p:nvPr/>
                </p:nvSpPr>
                <p:spPr>
                  <a:xfrm>
                    <a:off x="4576990" y="3091943"/>
                    <a:ext cx="1289304" cy="400110"/>
                  </a:xfrm>
                  <a:prstGeom prst="rect">
                    <a:avLst/>
                  </a:prstGeom>
                  <a:noFill/>
                </p:spPr>
                <p:txBody>
                  <a:bodyPr wrap="square" rtlCol="0">
                    <a:spAutoFit/>
                  </a:bodyPr>
                  <a:lstStyle/>
                  <a:p>
                    <a:pPr algn="ctr"/>
                    <a:r>
                      <a:rPr lang="en-US" sz="2000" dirty="0">
                        <a:latin typeface="Calibri (Body)"/>
                      </a:rPr>
                      <a:t>3</a:t>
                    </a:r>
                  </a:p>
                </p:txBody>
              </p:sp>
              <p:sp>
                <p:nvSpPr>
                  <p:cNvPr id="53" name="TextBox 52">
                    <a:extLst>
                      <a:ext uri="{FF2B5EF4-FFF2-40B4-BE49-F238E27FC236}">
                        <a16:creationId xmlns:a16="http://schemas.microsoft.com/office/drawing/2014/main" id="{89C433E8-BBE0-487F-A14A-DE1F6140BF03}"/>
                      </a:ext>
                    </a:extLst>
                  </p:cNvPr>
                  <p:cNvSpPr txBox="1"/>
                  <p:nvPr/>
                </p:nvSpPr>
                <p:spPr>
                  <a:xfrm>
                    <a:off x="4576486" y="3451774"/>
                    <a:ext cx="1289304" cy="400110"/>
                  </a:xfrm>
                  <a:prstGeom prst="rect">
                    <a:avLst/>
                  </a:prstGeom>
                  <a:noFill/>
                </p:spPr>
                <p:txBody>
                  <a:bodyPr wrap="square" rtlCol="0">
                    <a:spAutoFit/>
                  </a:bodyPr>
                  <a:lstStyle/>
                  <a:p>
                    <a:pPr algn="ctr"/>
                    <a:r>
                      <a:rPr lang="en-US" sz="2000" dirty="0">
                        <a:latin typeface="Calibri (Body)"/>
                      </a:rPr>
                      <a:t>4</a:t>
                    </a:r>
                  </a:p>
                </p:txBody>
              </p:sp>
              <p:grpSp>
                <p:nvGrpSpPr>
                  <p:cNvPr id="56" name="Group 55">
                    <a:extLst>
                      <a:ext uri="{FF2B5EF4-FFF2-40B4-BE49-F238E27FC236}">
                        <a16:creationId xmlns:a16="http://schemas.microsoft.com/office/drawing/2014/main" id="{DDF637FD-72B9-4CE7-8300-0AFDEA3EF9D0}"/>
                      </a:ext>
                    </a:extLst>
                  </p:cNvPr>
                  <p:cNvGrpSpPr/>
                  <p:nvPr/>
                </p:nvGrpSpPr>
                <p:grpSpPr>
                  <a:xfrm>
                    <a:off x="5498546" y="2014198"/>
                    <a:ext cx="1467866" cy="1825841"/>
                    <a:chOff x="4286225" y="3842234"/>
                    <a:chExt cx="1467866" cy="1825841"/>
                  </a:xfrm>
                </p:grpSpPr>
                <p:sp>
                  <p:nvSpPr>
                    <p:cNvPr id="57" name="TextBox 56">
                      <a:extLst>
                        <a:ext uri="{FF2B5EF4-FFF2-40B4-BE49-F238E27FC236}">
                          <a16:creationId xmlns:a16="http://schemas.microsoft.com/office/drawing/2014/main" id="{A71B29F2-15FB-4094-A10F-7210ED78978B}"/>
                        </a:ext>
                      </a:extLst>
                    </p:cNvPr>
                    <p:cNvSpPr txBox="1"/>
                    <p:nvPr/>
                  </p:nvSpPr>
                  <p:spPr>
                    <a:xfrm>
                      <a:off x="4286225" y="3842234"/>
                      <a:ext cx="1467866" cy="400110"/>
                    </a:xfrm>
                    <a:prstGeom prst="rect">
                      <a:avLst/>
                    </a:prstGeom>
                    <a:noFill/>
                  </p:spPr>
                  <p:txBody>
                    <a:bodyPr wrap="square" rtlCol="0">
                      <a:spAutoFit/>
                    </a:bodyPr>
                    <a:lstStyle/>
                    <a:p>
                      <a:pPr algn="ctr"/>
                      <a:r>
                        <a:rPr lang="en-US" sz="2000" b="1" dirty="0">
                          <a:solidFill>
                            <a:srgbClr val="7030A0"/>
                          </a:solidFill>
                          <a:latin typeface="Calibri (Body)"/>
                        </a:rPr>
                        <a:t>Total Crash</a:t>
                      </a:r>
                    </a:p>
                  </p:txBody>
                </p:sp>
                <p:grpSp>
                  <p:nvGrpSpPr>
                    <p:cNvPr id="58" name="Group 57">
                      <a:extLst>
                        <a:ext uri="{FF2B5EF4-FFF2-40B4-BE49-F238E27FC236}">
                          <a16:creationId xmlns:a16="http://schemas.microsoft.com/office/drawing/2014/main" id="{7D03E925-8E2C-48D7-A7DF-84A63D89CFC2}"/>
                        </a:ext>
                      </a:extLst>
                    </p:cNvPr>
                    <p:cNvGrpSpPr/>
                    <p:nvPr/>
                  </p:nvGrpSpPr>
                  <p:grpSpPr>
                    <a:xfrm>
                      <a:off x="4373241" y="4244583"/>
                      <a:ext cx="1295929" cy="1423492"/>
                      <a:chOff x="1621657" y="4244583"/>
                      <a:chExt cx="1295929" cy="1423492"/>
                    </a:xfrm>
                  </p:grpSpPr>
                  <p:sp>
                    <p:nvSpPr>
                      <p:cNvPr id="59" name="TextBox 58">
                        <a:extLst>
                          <a:ext uri="{FF2B5EF4-FFF2-40B4-BE49-F238E27FC236}">
                            <a16:creationId xmlns:a16="http://schemas.microsoft.com/office/drawing/2014/main" id="{E9B3515F-A4B0-4E56-8F48-C8F412E872DE}"/>
                          </a:ext>
                        </a:extLst>
                      </p:cNvPr>
                      <p:cNvSpPr txBox="1"/>
                      <p:nvPr/>
                    </p:nvSpPr>
                    <p:spPr>
                      <a:xfrm>
                        <a:off x="1621657" y="4244583"/>
                        <a:ext cx="1289304" cy="400110"/>
                      </a:xfrm>
                      <a:prstGeom prst="rect">
                        <a:avLst/>
                      </a:prstGeom>
                      <a:noFill/>
                    </p:spPr>
                    <p:txBody>
                      <a:bodyPr wrap="square" rtlCol="0">
                        <a:spAutoFit/>
                      </a:bodyPr>
                      <a:lstStyle/>
                      <a:p>
                        <a:pPr algn="ctr"/>
                        <a:r>
                          <a:rPr lang="en-US" sz="2000" dirty="0">
                            <a:latin typeface="Calibri (Body)"/>
                          </a:rPr>
                          <a:t>10</a:t>
                        </a:r>
                      </a:p>
                    </p:txBody>
                  </p:sp>
                  <p:sp>
                    <p:nvSpPr>
                      <p:cNvPr id="60" name="TextBox 59">
                        <a:extLst>
                          <a:ext uri="{FF2B5EF4-FFF2-40B4-BE49-F238E27FC236}">
                            <a16:creationId xmlns:a16="http://schemas.microsoft.com/office/drawing/2014/main" id="{34BA30AD-1E47-4F8B-9533-6C81473D655D}"/>
                          </a:ext>
                        </a:extLst>
                      </p:cNvPr>
                      <p:cNvSpPr txBox="1"/>
                      <p:nvPr/>
                    </p:nvSpPr>
                    <p:spPr>
                      <a:xfrm>
                        <a:off x="1621657" y="4571980"/>
                        <a:ext cx="1289304" cy="400110"/>
                      </a:xfrm>
                      <a:prstGeom prst="rect">
                        <a:avLst/>
                      </a:prstGeom>
                      <a:noFill/>
                    </p:spPr>
                    <p:txBody>
                      <a:bodyPr wrap="square" rtlCol="0">
                        <a:spAutoFit/>
                      </a:bodyPr>
                      <a:lstStyle/>
                      <a:p>
                        <a:pPr algn="ctr"/>
                        <a:r>
                          <a:rPr lang="en-US" sz="2000" dirty="0">
                            <a:latin typeface="Calibri (Body)"/>
                          </a:rPr>
                          <a:t>12</a:t>
                        </a:r>
                      </a:p>
                    </p:txBody>
                  </p:sp>
                  <p:sp>
                    <p:nvSpPr>
                      <p:cNvPr id="61" name="TextBox 60">
                        <a:extLst>
                          <a:ext uri="{FF2B5EF4-FFF2-40B4-BE49-F238E27FC236}">
                            <a16:creationId xmlns:a16="http://schemas.microsoft.com/office/drawing/2014/main" id="{03F81602-D049-4DED-A0E1-FC5B59846421}"/>
                          </a:ext>
                        </a:extLst>
                      </p:cNvPr>
                      <p:cNvSpPr txBox="1"/>
                      <p:nvPr/>
                    </p:nvSpPr>
                    <p:spPr>
                      <a:xfrm>
                        <a:off x="1622161" y="4901164"/>
                        <a:ext cx="1289304" cy="400110"/>
                      </a:xfrm>
                      <a:prstGeom prst="rect">
                        <a:avLst/>
                      </a:prstGeom>
                      <a:noFill/>
                    </p:spPr>
                    <p:txBody>
                      <a:bodyPr wrap="square" rtlCol="0">
                        <a:spAutoFit/>
                      </a:bodyPr>
                      <a:lstStyle/>
                      <a:p>
                        <a:pPr algn="ctr"/>
                        <a:r>
                          <a:rPr lang="en-US" sz="2000" dirty="0">
                            <a:latin typeface="Calibri (Body)"/>
                          </a:rPr>
                          <a:t>8</a:t>
                        </a:r>
                      </a:p>
                    </p:txBody>
                  </p:sp>
                  <p:sp>
                    <p:nvSpPr>
                      <p:cNvPr id="62" name="TextBox 61">
                        <a:extLst>
                          <a:ext uri="{FF2B5EF4-FFF2-40B4-BE49-F238E27FC236}">
                            <a16:creationId xmlns:a16="http://schemas.microsoft.com/office/drawing/2014/main" id="{EC998555-5987-4826-9CD5-9A10C750256D}"/>
                          </a:ext>
                        </a:extLst>
                      </p:cNvPr>
                      <p:cNvSpPr txBox="1"/>
                      <p:nvPr/>
                    </p:nvSpPr>
                    <p:spPr>
                      <a:xfrm>
                        <a:off x="1628282" y="5267965"/>
                        <a:ext cx="1289304" cy="400110"/>
                      </a:xfrm>
                      <a:prstGeom prst="rect">
                        <a:avLst/>
                      </a:prstGeom>
                      <a:noFill/>
                    </p:spPr>
                    <p:txBody>
                      <a:bodyPr wrap="square" rtlCol="0">
                        <a:spAutoFit/>
                      </a:bodyPr>
                      <a:lstStyle/>
                      <a:p>
                        <a:pPr algn="ctr"/>
                        <a:r>
                          <a:rPr lang="en-US" sz="2000" dirty="0">
                            <a:latin typeface="Calibri (Body)"/>
                          </a:rPr>
                          <a:t>4</a:t>
                        </a:r>
                      </a:p>
                    </p:txBody>
                  </p:sp>
                </p:grpSp>
              </p:grpSp>
            </p:grpSp>
            <p:sp>
              <p:nvSpPr>
                <p:cNvPr id="33" name="TextBox 32">
                  <a:extLst>
                    <a:ext uri="{FF2B5EF4-FFF2-40B4-BE49-F238E27FC236}">
                      <a16:creationId xmlns:a16="http://schemas.microsoft.com/office/drawing/2014/main" id="{4D7F388E-754F-4325-9661-477063DE5281}"/>
                    </a:ext>
                  </a:extLst>
                </p:cNvPr>
                <p:cNvSpPr txBox="1"/>
                <p:nvPr/>
              </p:nvSpPr>
              <p:spPr>
                <a:xfrm>
                  <a:off x="6530523" y="2026043"/>
                  <a:ext cx="1467866" cy="400110"/>
                </a:xfrm>
                <a:prstGeom prst="rect">
                  <a:avLst/>
                </a:prstGeom>
                <a:noFill/>
              </p:spPr>
              <p:txBody>
                <a:bodyPr wrap="square" rtlCol="0">
                  <a:spAutoFit/>
                </a:bodyPr>
                <a:lstStyle/>
                <a:p>
                  <a:pPr algn="ctr"/>
                  <a:r>
                    <a:rPr lang="en-US" sz="2000" dirty="0">
                      <a:solidFill>
                        <a:schemeClr val="bg1">
                          <a:lumMod val="75000"/>
                        </a:schemeClr>
                      </a:solidFill>
                      <a:latin typeface="Calibri (Body)"/>
                    </a:rPr>
                    <a:t>PDO</a:t>
                  </a:r>
                </a:p>
              </p:txBody>
            </p:sp>
            <p:sp>
              <p:nvSpPr>
                <p:cNvPr id="34" name="TextBox 33">
                  <a:extLst>
                    <a:ext uri="{FF2B5EF4-FFF2-40B4-BE49-F238E27FC236}">
                      <a16:creationId xmlns:a16="http://schemas.microsoft.com/office/drawing/2014/main" id="{435BF5E5-6D93-4855-A0CF-0E2166169EE5}"/>
                    </a:ext>
                  </a:extLst>
                </p:cNvPr>
                <p:cNvSpPr txBox="1"/>
                <p:nvPr/>
              </p:nvSpPr>
              <p:spPr>
                <a:xfrm>
                  <a:off x="6684957" y="2428412"/>
                  <a:ext cx="1289304" cy="400110"/>
                </a:xfrm>
                <a:prstGeom prst="rect">
                  <a:avLst/>
                </a:prstGeom>
                <a:noFill/>
              </p:spPr>
              <p:txBody>
                <a:bodyPr wrap="square" rtlCol="0">
                  <a:spAutoFit/>
                </a:bodyPr>
                <a:lstStyle/>
                <a:p>
                  <a:pPr algn="ctr"/>
                  <a:r>
                    <a:rPr lang="en-US" sz="2000" dirty="0">
                      <a:solidFill>
                        <a:schemeClr val="bg1">
                          <a:lumMod val="75000"/>
                        </a:schemeClr>
                      </a:solidFill>
                      <a:latin typeface="Calibri (Body)"/>
                    </a:rPr>
                    <a:t>6</a:t>
                  </a:r>
                </a:p>
              </p:txBody>
            </p:sp>
            <p:sp>
              <p:nvSpPr>
                <p:cNvPr id="35" name="TextBox 34">
                  <a:extLst>
                    <a:ext uri="{FF2B5EF4-FFF2-40B4-BE49-F238E27FC236}">
                      <a16:creationId xmlns:a16="http://schemas.microsoft.com/office/drawing/2014/main" id="{8C888FE9-DEC6-412E-B4B6-25BB0C920F31}"/>
                    </a:ext>
                  </a:extLst>
                </p:cNvPr>
                <p:cNvSpPr txBox="1"/>
                <p:nvPr/>
              </p:nvSpPr>
              <p:spPr>
                <a:xfrm>
                  <a:off x="6684957" y="2755809"/>
                  <a:ext cx="1289304" cy="400110"/>
                </a:xfrm>
                <a:prstGeom prst="rect">
                  <a:avLst/>
                </a:prstGeom>
                <a:noFill/>
              </p:spPr>
              <p:txBody>
                <a:bodyPr wrap="square" rtlCol="0">
                  <a:spAutoFit/>
                </a:bodyPr>
                <a:lstStyle/>
                <a:p>
                  <a:pPr algn="ctr"/>
                  <a:r>
                    <a:rPr lang="en-US" sz="2000" dirty="0">
                      <a:solidFill>
                        <a:schemeClr val="bg1">
                          <a:lumMod val="75000"/>
                        </a:schemeClr>
                      </a:solidFill>
                      <a:latin typeface="Calibri (Body)"/>
                    </a:rPr>
                    <a:t>6</a:t>
                  </a:r>
                </a:p>
              </p:txBody>
            </p:sp>
            <p:sp>
              <p:nvSpPr>
                <p:cNvPr id="36" name="TextBox 35">
                  <a:extLst>
                    <a:ext uri="{FF2B5EF4-FFF2-40B4-BE49-F238E27FC236}">
                      <a16:creationId xmlns:a16="http://schemas.microsoft.com/office/drawing/2014/main" id="{9E2D63D3-29AD-4358-9C17-45653C0A5D1A}"/>
                    </a:ext>
                  </a:extLst>
                </p:cNvPr>
                <p:cNvSpPr txBox="1"/>
                <p:nvPr/>
              </p:nvSpPr>
              <p:spPr>
                <a:xfrm>
                  <a:off x="6685461" y="3084993"/>
                  <a:ext cx="1289304" cy="400110"/>
                </a:xfrm>
                <a:prstGeom prst="rect">
                  <a:avLst/>
                </a:prstGeom>
                <a:noFill/>
              </p:spPr>
              <p:txBody>
                <a:bodyPr wrap="square" rtlCol="0">
                  <a:spAutoFit/>
                </a:bodyPr>
                <a:lstStyle/>
                <a:p>
                  <a:pPr algn="ctr"/>
                  <a:r>
                    <a:rPr lang="en-US" sz="2000" dirty="0">
                      <a:solidFill>
                        <a:schemeClr val="bg1">
                          <a:lumMod val="75000"/>
                        </a:schemeClr>
                      </a:solidFill>
                      <a:latin typeface="Calibri (Body)"/>
                    </a:rPr>
                    <a:t>5</a:t>
                  </a:r>
                </a:p>
              </p:txBody>
            </p:sp>
            <p:sp>
              <p:nvSpPr>
                <p:cNvPr id="37" name="TextBox 36">
                  <a:extLst>
                    <a:ext uri="{FF2B5EF4-FFF2-40B4-BE49-F238E27FC236}">
                      <a16:creationId xmlns:a16="http://schemas.microsoft.com/office/drawing/2014/main" id="{E5464CE1-A964-46E8-AE4B-8C8D1B87474F}"/>
                    </a:ext>
                  </a:extLst>
                </p:cNvPr>
                <p:cNvSpPr txBox="1"/>
                <p:nvPr/>
              </p:nvSpPr>
              <p:spPr>
                <a:xfrm>
                  <a:off x="6691582" y="3451794"/>
                  <a:ext cx="1289304" cy="400110"/>
                </a:xfrm>
                <a:prstGeom prst="rect">
                  <a:avLst/>
                </a:prstGeom>
                <a:noFill/>
              </p:spPr>
              <p:txBody>
                <a:bodyPr wrap="square" rtlCol="0">
                  <a:spAutoFit/>
                </a:bodyPr>
                <a:lstStyle/>
                <a:p>
                  <a:pPr algn="ctr"/>
                  <a:r>
                    <a:rPr lang="en-US" sz="2000" dirty="0">
                      <a:solidFill>
                        <a:schemeClr val="bg1">
                          <a:lumMod val="75000"/>
                        </a:schemeClr>
                      </a:solidFill>
                      <a:latin typeface="Calibri (Body)"/>
                    </a:rPr>
                    <a:t>0</a:t>
                  </a:r>
                </a:p>
              </p:txBody>
            </p:sp>
            <p:sp>
              <p:nvSpPr>
                <p:cNvPr id="38" name="TextBox 37">
                  <a:extLst>
                    <a:ext uri="{FF2B5EF4-FFF2-40B4-BE49-F238E27FC236}">
                      <a16:creationId xmlns:a16="http://schemas.microsoft.com/office/drawing/2014/main" id="{957C0A7E-3576-4522-B29A-DDC125B43DB9}"/>
                    </a:ext>
                  </a:extLst>
                </p:cNvPr>
                <p:cNvSpPr txBox="1"/>
                <p:nvPr/>
              </p:nvSpPr>
              <p:spPr>
                <a:xfrm>
                  <a:off x="7562695" y="2014198"/>
                  <a:ext cx="1467866" cy="400110"/>
                </a:xfrm>
                <a:prstGeom prst="rect">
                  <a:avLst/>
                </a:prstGeom>
                <a:noFill/>
              </p:spPr>
              <p:txBody>
                <a:bodyPr wrap="square" rtlCol="0">
                  <a:spAutoFit/>
                </a:bodyPr>
                <a:lstStyle/>
                <a:p>
                  <a:pPr algn="ctr"/>
                  <a:r>
                    <a:rPr lang="en-US" sz="2000" dirty="0">
                      <a:solidFill>
                        <a:schemeClr val="bg1">
                          <a:lumMod val="75000"/>
                        </a:schemeClr>
                      </a:solidFill>
                      <a:latin typeface="Calibri (Body)"/>
                    </a:rPr>
                    <a:t>Injury</a:t>
                  </a:r>
                </a:p>
              </p:txBody>
            </p:sp>
            <p:sp>
              <p:nvSpPr>
                <p:cNvPr id="39" name="TextBox 38">
                  <a:extLst>
                    <a:ext uri="{FF2B5EF4-FFF2-40B4-BE49-F238E27FC236}">
                      <a16:creationId xmlns:a16="http://schemas.microsoft.com/office/drawing/2014/main" id="{C7B05E26-3522-4A07-A810-9F808F7F2FE8}"/>
                    </a:ext>
                  </a:extLst>
                </p:cNvPr>
                <p:cNvSpPr txBox="1"/>
                <p:nvPr/>
              </p:nvSpPr>
              <p:spPr>
                <a:xfrm>
                  <a:off x="7707250" y="2425326"/>
                  <a:ext cx="1289304" cy="400110"/>
                </a:xfrm>
                <a:prstGeom prst="rect">
                  <a:avLst/>
                </a:prstGeom>
                <a:noFill/>
              </p:spPr>
              <p:txBody>
                <a:bodyPr wrap="square" rtlCol="0">
                  <a:spAutoFit/>
                </a:bodyPr>
                <a:lstStyle/>
                <a:p>
                  <a:pPr algn="ctr"/>
                  <a:r>
                    <a:rPr lang="en-US" sz="2000" dirty="0">
                      <a:solidFill>
                        <a:schemeClr val="bg1">
                          <a:lumMod val="75000"/>
                        </a:schemeClr>
                      </a:solidFill>
                      <a:latin typeface="Calibri (Body)"/>
                    </a:rPr>
                    <a:t>4</a:t>
                  </a:r>
                </a:p>
              </p:txBody>
            </p:sp>
            <p:sp>
              <p:nvSpPr>
                <p:cNvPr id="40" name="TextBox 39">
                  <a:extLst>
                    <a:ext uri="{FF2B5EF4-FFF2-40B4-BE49-F238E27FC236}">
                      <a16:creationId xmlns:a16="http://schemas.microsoft.com/office/drawing/2014/main" id="{E8A5704D-14B7-49D1-ADA4-8802260735AD}"/>
                    </a:ext>
                  </a:extLst>
                </p:cNvPr>
                <p:cNvSpPr txBox="1"/>
                <p:nvPr/>
              </p:nvSpPr>
              <p:spPr>
                <a:xfrm>
                  <a:off x="7717129" y="2743964"/>
                  <a:ext cx="1289304" cy="400110"/>
                </a:xfrm>
                <a:prstGeom prst="rect">
                  <a:avLst/>
                </a:prstGeom>
                <a:noFill/>
              </p:spPr>
              <p:txBody>
                <a:bodyPr wrap="square" rtlCol="0">
                  <a:spAutoFit/>
                </a:bodyPr>
                <a:lstStyle/>
                <a:p>
                  <a:pPr algn="ctr"/>
                  <a:r>
                    <a:rPr lang="en-US" sz="2000" dirty="0">
                      <a:solidFill>
                        <a:schemeClr val="bg1">
                          <a:lumMod val="75000"/>
                        </a:schemeClr>
                      </a:solidFill>
                      <a:latin typeface="Calibri (Body)"/>
                    </a:rPr>
                    <a:t>5</a:t>
                  </a:r>
                </a:p>
              </p:txBody>
            </p:sp>
            <p:sp>
              <p:nvSpPr>
                <p:cNvPr id="41" name="TextBox 40">
                  <a:extLst>
                    <a:ext uri="{FF2B5EF4-FFF2-40B4-BE49-F238E27FC236}">
                      <a16:creationId xmlns:a16="http://schemas.microsoft.com/office/drawing/2014/main" id="{3A3B10F6-714E-4BB1-8907-1A645E5ABD82}"/>
                    </a:ext>
                  </a:extLst>
                </p:cNvPr>
                <p:cNvSpPr txBox="1"/>
                <p:nvPr/>
              </p:nvSpPr>
              <p:spPr>
                <a:xfrm>
                  <a:off x="7717633" y="3073148"/>
                  <a:ext cx="1289304" cy="400110"/>
                </a:xfrm>
                <a:prstGeom prst="rect">
                  <a:avLst/>
                </a:prstGeom>
                <a:noFill/>
              </p:spPr>
              <p:txBody>
                <a:bodyPr wrap="square" rtlCol="0">
                  <a:spAutoFit/>
                </a:bodyPr>
                <a:lstStyle/>
                <a:p>
                  <a:pPr algn="ctr"/>
                  <a:r>
                    <a:rPr lang="en-US" sz="2000" dirty="0">
                      <a:solidFill>
                        <a:schemeClr val="bg1">
                          <a:lumMod val="75000"/>
                        </a:schemeClr>
                      </a:solidFill>
                      <a:latin typeface="Calibri (Body)"/>
                    </a:rPr>
                    <a:t>2</a:t>
                  </a:r>
                </a:p>
              </p:txBody>
            </p:sp>
            <p:sp>
              <p:nvSpPr>
                <p:cNvPr id="42" name="TextBox 41">
                  <a:extLst>
                    <a:ext uri="{FF2B5EF4-FFF2-40B4-BE49-F238E27FC236}">
                      <a16:creationId xmlns:a16="http://schemas.microsoft.com/office/drawing/2014/main" id="{4E5F3768-71BA-4E2D-99EC-89D7C1B4F30C}"/>
                    </a:ext>
                  </a:extLst>
                </p:cNvPr>
                <p:cNvSpPr txBox="1"/>
                <p:nvPr/>
              </p:nvSpPr>
              <p:spPr>
                <a:xfrm>
                  <a:off x="7723754" y="3439949"/>
                  <a:ext cx="1289304" cy="400110"/>
                </a:xfrm>
                <a:prstGeom prst="rect">
                  <a:avLst/>
                </a:prstGeom>
                <a:noFill/>
              </p:spPr>
              <p:txBody>
                <a:bodyPr wrap="square" rtlCol="0">
                  <a:spAutoFit/>
                </a:bodyPr>
                <a:lstStyle/>
                <a:p>
                  <a:pPr algn="ctr"/>
                  <a:r>
                    <a:rPr lang="en-US" sz="2000" dirty="0">
                      <a:solidFill>
                        <a:schemeClr val="bg1">
                          <a:lumMod val="75000"/>
                        </a:schemeClr>
                      </a:solidFill>
                      <a:latin typeface="Calibri (Body)"/>
                    </a:rPr>
                    <a:t>3</a:t>
                  </a:r>
                </a:p>
              </p:txBody>
            </p:sp>
            <p:sp>
              <p:nvSpPr>
                <p:cNvPr id="43" name="TextBox 42">
                  <a:extLst>
                    <a:ext uri="{FF2B5EF4-FFF2-40B4-BE49-F238E27FC236}">
                      <a16:creationId xmlns:a16="http://schemas.microsoft.com/office/drawing/2014/main" id="{69A64ECC-0FF2-4933-88DE-99159A48610A}"/>
                    </a:ext>
                  </a:extLst>
                </p:cNvPr>
                <p:cNvSpPr txBox="1"/>
                <p:nvPr/>
              </p:nvSpPr>
              <p:spPr>
                <a:xfrm>
                  <a:off x="8668715" y="2026043"/>
                  <a:ext cx="1467866" cy="400110"/>
                </a:xfrm>
                <a:prstGeom prst="rect">
                  <a:avLst/>
                </a:prstGeom>
                <a:noFill/>
              </p:spPr>
              <p:txBody>
                <a:bodyPr wrap="square" rtlCol="0">
                  <a:spAutoFit/>
                </a:bodyPr>
                <a:lstStyle/>
                <a:p>
                  <a:pPr algn="ctr"/>
                  <a:r>
                    <a:rPr lang="en-US" sz="2000" dirty="0">
                      <a:solidFill>
                        <a:schemeClr val="bg1">
                          <a:lumMod val="75000"/>
                        </a:schemeClr>
                      </a:solidFill>
                      <a:latin typeface="Calibri (Body)"/>
                    </a:rPr>
                    <a:t>Fatal</a:t>
                  </a:r>
                </a:p>
              </p:txBody>
            </p:sp>
            <p:sp>
              <p:nvSpPr>
                <p:cNvPr id="44" name="TextBox 43">
                  <a:extLst>
                    <a:ext uri="{FF2B5EF4-FFF2-40B4-BE49-F238E27FC236}">
                      <a16:creationId xmlns:a16="http://schemas.microsoft.com/office/drawing/2014/main" id="{3D7F941A-305B-44DE-95E4-5287B4043B0F}"/>
                    </a:ext>
                  </a:extLst>
                </p:cNvPr>
                <p:cNvSpPr txBox="1"/>
                <p:nvPr/>
              </p:nvSpPr>
              <p:spPr>
                <a:xfrm>
                  <a:off x="8823149" y="2428412"/>
                  <a:ext cx="1289304" cy="400110"/>
                </a:xfrm>
                <a:prstGeom prst="rect">
                  <a:avLst/>
                </a:prstGeom>
                <a:noFill/>
              </p:spPr>
              <p:txBody>
                <a:bodyPr wrap="square" rtlCol="0">
                  <a:spAutoFit/>
                </a:bodyPr>
                <a:lstStyle/>
                <a:p>
                  <a:pPr algn="ctr"/>
                  <a:r>
                    <a:rPr lang="en-US" sz="2000" dirty="0">
                      <a:solidFill>
                        <a:schemeClr val="bg1">
                          <a:lumMod val="75000"/>
                        </a:schemeClr>
                      </a:solidFill>
                      <a:latin typeface="Calibri (Body)"/>
                    </a:rPr>
                    <a:t>0</a:t>
                  </a:r>
                </a:p>
              </p:txBody>
            </p:sp>
            <p:sp>
              <p:nvSpPr>
                <p:cNvPr id="45" name="TextBox 44">
                  <a:extLst>
                    <a:ext uri="{FF2B5EF4-FFF2-40B4-BE49-F238E27FC236}">
                      <a16:creationId xmlns:a16="http://schemas.microsoft.com/office/drawing/2014/main" id="{66179AB5-E7FA-4DAD-9913-CAE8C337E1BB}"/>
                    </a:ext>
                  </a:extLst>
                </p:cNvPr>
                <p:cNvSpPr txBox="1"/>
                <p:nvPr/>
              </p:nvSpPr>
              <p:spPr>
                <a:xfrm>
                  <a:off x="8823149" y="2755809"/>
                  <a:ext cx="1289304" cy="400110"/>
                </a:xfrm>
                <a:prstGeom prst="rect">
                  <a:avLst/>
                </a:prstGeom>
                <a:noFill/>
              </p:spPr>
              <p:txBody>
                <a:bodyPr wrap="square" rtlCol="0">
                  <a:spAutoFit/>
                </a:bodyPr>
                <a:lstStyle/>
                <a:p>
                  <a:pPr algn="ctr"/>
                  <a:r>
                    <a:rPr lang="en-US" sz="2000" dirty="0">
                      <a:solidFill>
                        <a:schemeClr val="bg1">
                          <a:lumMod val="75000"/>
                        </a:schemeClr>
                      </a:solidFill>
                      <a:latin typeface="Calibri (Body)"/>
                    </a:rPr>
                    <a:t>1</a:t>
                  </a:r>
                </a:p>
              </p:txBody>
            </p:sp>
            <p:sp>
              <p:nvSpPr>
                <p:cNvPr id="46" name="TextBox 45">
                  <a:extLst>
                    <a:ext uri="{FF2B5EF4-FFF2-40B4-BE49-F238E27FC236}">
                      <a16:creationId xmlns:a16="http://schemas.microsoft.com/office/drawing/2014/main" id="{EDF9BE08-B9A2-45A4-848E-1B1A360B6A6F}"/>
                    </a:ext>
                  </a:extLst>
                </p:cNvPr>
                <p:cNvSpPr txBox="1"/>
                <p:nvPr/>
              </p:nvSpPr>
              <p:spPr>
                <a:xfrm>
                  <a:off x="8823653" y="3084993"/>
                  <a:ext cx="1289304" cy="400110"/>
                </a:xfrm>
                <a:prstGeom prst="rect">
                  <a:avLst/>
                </a:prstGeom>
                <a:noFill/>
              </p:spPr>
              <p:txBody>
                <a:bodyPr wrap="square" rtlCol="0">
                  <a:spAutoFit/>
                </a:bodyPr>
                <a:lstStyle/>
                <a:p>
                  <a:pPr algn="ctr"/>
                  <a:r>
                    <a:rPr lang="en-US" sz="2000" dirty="0">
                      <a:solidFill>
                        <a:schemeClr val="bg1">
                          <a:lumMod val="75000"/>
                        </a:schemeClr>
                      </a:solidFill>
                      <a:latin typeface="Calibri (Body)"/>
                    </a:rPr>
                    <a:t>1</a:t>
                  </a:r>
                </a:p>
              </p:txBody>
            </p:sp>
          </p:grpSp>
          <p:sp>
            <p:nvSpPr>
              <p:cNvPr id="103" name="TextBox 102">
                <a:extLst>
                  <a:ext uri="{FF2B5EF4-FFF2-40B4-BE49-F238E27FC236}">
                    <a16:creationId xmlns:a16="http://schemas.microsoft.com/office/drawing/2014/main" id="{A214AA4F-43AF-431B-ABC3-A52542EBF2C6}"/>
                  </a:ext>
                </a:extLst>
              </p:cNvPr>
              <p:cNvSpPr txBox="1"/>
              <p:nvPr/>
            </p:nvSpPr>
            <p:spPr>
              <a:xfrm>
                <a:off x="6656339" y="2233817"/>
                <a:ext cx="1467866" cy="400110"/>
              </a:xfrm>
              <a:prstGeom prst="rect">
                <a:avLst/>
              </a:prstGeom>
              <a:noFill/>
            </p:spPr>
            <p:txBody>
              <a:bodyPr wrap="square" rtlCol="0">
                <a:spAutoFit/>
              </a:bodyPr>
              <a:lstStyle/>
              <a:p>
                <a:pPr algn="ctr"/>
                <a:r>
                  <a:rPr lang="en-US" sz="2000" b="1" dirty="0">
                    <a:solidFill>
                      <a:srgbClr val="7030A0"/>
                    </a:solidFill>
                    <a:latin typeface="Calibri (Body)"/>
                  </a:rPr>
                  <a:t>PDO</a:t>
                </a:r>
              </a:p>
            </p:txBody>
          </p:sp>
          <p:sp>
            <p:nvSpPr>
              <p:cNvPr id="104" name="TextBox 103">
                <a:extLst>
                  <a:ext uri="{FF2B5EF4-FFF2-40B4-BE49-F238E27FC236}">
                    <a16:creationId xmlns:a16="http://schemas.microsoft.com/office/drawing/2014/main" id="{FA0AE55E-C811-4AFC-BC8A-656520B82B65}"/>
                  </a:ext>
                </a:extLst>
              </p:cNvPr>
              <p:cNvSpPr txBox="1"/>
              <p:nvPr/>
            </p:nvSpPr>
            <p:spPr>
              <a:xfrm>
                <a:off x="6810773" y="2636186"/>
                <a:ext cx="1289304" cy="400110"/>
              </a:xfrm>
              <a:prstGeom prst="rect">
                <a:avLst/>
              </a:prstGeom>
              <a:noFill/>
            </p:spPr>
            <p:txBody>
              <a:bodyPr wrap="square" rtlCol="0">
                <a:spAutoFit/>
              </a:bodyPr>
              <a:lstStyle/>
              <a:p>
                <a:pPr algn="ctr"/>
                <a:r>
                  <a:rPr lang="en-US" sz="2000" dirty="0">
                    <a:latin typeface="Calibri (Body)"/>
                  </a:rPr>
                  <a:t>0.6</a:t>
                </a:r>
              </a:p>
            </p:txBody>
          </p:sp>
          <p:sp>
            <p:nvSpPr>
              <p:cNvPr id="105" name="TextBox 104">
                <a:extLst>
                  <a:ext uri="{FF2B5EF4-FFF2-40B4-BE49-F238E27FC236}">
                    <a16:creationId xmlns:a16="http://schemas.microsoft.com/office/drawing/2014/main" id="{89D88063-BD5C-4AAF-9232-27FBC6F368E0}"/>
                  </a:ext>
                </a:extLst>
              </p:cNvPr>
              <p:cNvSpPr txBox="1"/>
              <p:nvPr/>
            </p:nvSpPr>
            <p:spPr>
              <a:xfrm>
                <a:off x="6810773" y="2963583"/>
                <a:ext cx="1289304" cy="400110"/>
              </a:xfrm>
              <a:prstGeom prst="rect">
                <a:avLst/>
              </a:prstGeom>
              <a:noFill/>
            </p:spPr>
            <p:txBody>
              <a:bodyPr wrap="square" rtlCol="0">
                <a:spAutoFit/>
              </a:bodyPr>
              <a:lstStyle/>
              <a:p>
                <a:pPr algn="ctr"/>
                <a:r>
                  <a:rPr lang="en-US" sz="2000" dirty="0">
                    <a:latin typeface="Calibri (Body)"/>
                  </a:rPr>
                  <a:t>0.5</a:t>
                </a:r>
              </a:p>
            </p:txBody>
          </p:sp>
          <p:sp>
            <p:nvSpPr>
              <p:cNvPr id="106" name="TextBox 105">
                <a:extLst>
                  <a:ext uri="{FF2B5EF4-FFF2-40B4-BE49-F238E27FC236}">
                    <a16:creationId xmlns:a16="http://schemas.microsoft.com/office/drawing/2014/main" id="{AD9F8E19-E187-47D8-9DAB-3CBF79B0C1D9}"/>
                  </a:ext>
                </a:extLst>
              </p:cNvPr>
              <p:cNvSpPr txBox="1"/>
              <p:nvPr/>
            </p:nvSpPr>
            <p:spPr>
              <a:xfrm>
                <a:off x="6811277" y="3292767"/>
                <a:ext cx="1289304" cy="400110"/>
              </a:xfrm>
              <a:prstGeom prst="rect">
                <a:avLst/>
              </a:prstGeom>
              <a:noFill/>
            </p:spPr>
            <p:txBody>
              <a:bodyPr wrap="square" rtlCol="0">
                <a:spAutoFit/>
              </a:bodyPr>
              <a:lstStyle/>
              <a:p>
                <a:pPr algn="ctr"/>
                <a:r>
                  <a:rPr lang="en-US" sz="2000" dirty="0">
                    <a:latin typeface="Calibri (Body)"/>
                  </a:rPr>
                  <a:t>0.63</a:t>
                </a:r>
              </a:p>
            </p:txBody>
          </p:sp>
          <p:sp>
            <p:nvSpPr>
              <p:cNvPr id="107" name="TextBox 106">
                <a:extLst>
                  <a:ext uri="{FF2B5EF4-FFF2-40B4-BE49-F238E27FC236}">
                    <a16:creationId xmlns:a16="http://schemas.microsoft.com/office/drawing/2014/main" id="{6A9E5C99-F295-4B19-BECC-B674EE896229}"/>
                  </a:ext>
                </a:extLst>
              </p:cNvPr>
              <p:cNvSpPr txBox="1"/>
              <p:nvPr/>
            </p:nvSpPr>
            <p:spPr>
              <a:xfrm>
                <a:off x="6817398" y="3659568"/>
                <a:ext cx="1289304" cy="400110"/>
              </a:xfrm>
              <a:prstGeom prst="rect">
                <a:avLst/>
              </a:prstGeom>
              <a:noFill/>
            </p:spPr>
            <p:txBody>
              <a:bodyPr wrap="square" rtlCol="0">
                <a:spAutoFit/>
              </a:bodyPr>
              <a:lstStyle/>
              <a:p>
                <a:pPr algn="ctr"/>
                <a:r>
                  <a:rPr lang="en-US" sz="2000" dirty="0">
                    <a:latin typeface="Calibri (Body)"/>
                  </a:rPr>
                  <a:t>0</a:t>
                </a:r>
              </a:p>
            </p:txBody>
          </p:sp>
          <p:sp>
            <p:nvSpPr>
              <p:cNvPr id="108" name="TextBox 107">
                <a:extLst>
                  <a:ext uri="{FF2B5EF4-FFF2-40B4-BE49-F238E27FC236}">
                    <a16:creationId xmlns:a16="http://schemas.microsoft.com/office/drawing/2014/main" id="{13238F2D-A72A-402C-8440-0FC0C335EDCC}"/>
                  </a:ext>
                </a:extLst>
              </p:cNvPr>
              <p:cNvSpPr txBox="1"/>
              <p:nvPr/>
            </p:nvSpPr>
            <p:spPr>
              <a:xfrm>
                <a:off x="7688511" y="2221972"/>
                <a:ext cx="1467866" cy="400110"/>
              </a:xfrm>
              <a:prstGeom prst="rect">
                <a:avLst/>
              </a:prstGeom>
              <a:noFill/>
            </p:spPr>
            <p:txBody>
              <a:bodyPr wrap="square" rtlCol="0">
                <a:spAutoFit/>
              </a:bodyPr>
              <a:lstStyle/>
              <a:p>
                <a:pPr algn="ctr"/>
                <a:r>
                  <a:rPr lang="en-US" sz="2000" b="1" dirty="0">
                    <a:solidFill>
                      <a:srgbClr val="7030A0"/>
                    </a:solidFill>
                    <a:latin typeface="Calibri (Body)"/>
                  </a:rPr>
                  <a:t>Injury</a:t>
                </a:r>
              </a:p>
            </p:txBody>
          </p:sp>
          <p:sp>
            <p:nvSpPr>
              <p:cNvPr id="109" name="TextBox 108">
                <a:extLst>
                  <a:ext uri="{FF2B5EF4-FFF2-40B4-BE49-F238E27FC236}">
                    <a16:creationId xmlns:a16="http://schemas.microsoft.com/office/drawing/2014/main" id="{78680C57-D3A2-47A5-B2F8-F17C8355D3AD}"/>
                  </a:ext>
                </a:extLst>
              </p:cNvPr>
              <p:cNvSpPr txBox="1"/>
              <p:nvPr/>
            </p:nvSpPr>
            <p:spPr>
              <a:xfrm>
                <a:off x="7842945" y="2624341"/>
                <a:ext cx="1289304" cy="400110"/>
              </a:xfrm>
              <a:prstGeom prst="rect">
                <a:avLst/>
              </a:prstGeom>
              <a:noFill/>
            </p:spPr>
            <p:txBody>
              <a:bodyPr wrap="square" rtlCol="0">
                <a:spAutoFit/>
              </a:bodyPr>
              <a:lstStyle/>
              <a:p>
                <a:pPr algn="ctr"/>
                <a:r>
                  <a:rPr lang="en-US" sz="2000" dirty="0">
                    <a:latin typeface="Calibri (Body)"/>
                  </a:rPr>
                  <a:t>0.4</a:t>
                </a:r>
              </a:p>
            </p:txBody>
          </p:sp>
          <p:sp>
            <p:nvSpPr>
              <p:cNvPr id="110" name="TextBox 109">
                <a:extLst>
                  <a:ext uri="{FF2B5EF4-FFF2-40B4-BE49-F238E27FC236}">
                    <a16:creationId xmlns:a16="http://schemas.microsoft.com/office/drawing/2014/main" id="{5DB2C88F-F8E5-47C5-8907-01AAECDD14A6}"/>
                  </a:ext>
                </a:extLst>
              </p:cNvPr>
              <p:cNvSpPr txBox="1"/>
              <p:nvPr/>
            </p:nvSpPr>
            <p:spPr>
              <a:xfrm>
                <a:off x="7842945" y="2951738"/>
                <a:ext cx="1289304" cy="400110"/>
              </a:xfrm>
              <a:prstGeom prst="rect">
                <a:avLst/>
              </a:prstGeom>
              <a:noFill/>
            </p:spPr>
            <p:txBody>
              <a:bodyPr wrap="square" rtlCol="0">
                <a:spAutoFit/>
              </a:bodyPr>
              <a:lstStyle/>
              <a:p>
                <a:pPr algn="ctr"/>
                <a:r>
                  <a:rPr lang="en-US" sz="2000" dirty="0">
                    <a:latin typeface="Calibri (Body)"/>
                  </a:rPr>
                  <a:t>0.42</a:t>
                </a:r>
              </a:p>
            </p:txBody>
          </p:sp>
          <p:sp>
            <p:nvSpPr>
              <p:cNvPr id="111" name="TextBox 110">
                <a:extLst>
                  <a:ext uri="{FF2B5EF4-FFF2-40B4-BE49-F238E27FC236}">
                    <a16:creationId xmlns:a16="http://schemas.microsoft.com/office/drawing/2014/main" id="{845D0725-0314-45CC-BE65-E60D9A3218C7}"/>
                  </a:ext>
                </a:extLst>
              </p:cNvPr>
              <p:cNvSpPr txBox="1"/>
              <p:nvPr/>
            </p:nvSpPr>
            <p:spPr>
              <a:xfrm>
                <a:off x="7843449" y="3280922"/>
                <a:ext cx="1289304" cy="400110"/>
              </a:xfrm>
              <a:prstGeom prst="rect">
                <a:avLst/>
              </a:prstGeom>
              <a:noFill/>
            </p:spPr>
            <p:txBody>
              <a:bodyPr wrap="square" rtlCol="0">
                <a:spAutoFit/>
              </a:bodyPr>
              <a:lstStyle/>
              <a:p>
                <a:pPr algn="ctr"/>
                <a:r>
                  <a:rPr lang="en-US" sz="2000" dirty="0">
                    <a:latin typeface="Calibri (Body)"/>
                  </a:rPr>
                  <a:t>0.25</a:t>
                </a:r>
              </a:p>
            </p:txBody>
          </p:sp>
          <p:sp>
            <p:nvSpPr>
              <p:cNvPr id="112" name="TextBox 111">
                <a:extLst>
                  <a:ext uri="{FF2B5EF4-FFF2-40B4-BE49-F238E27FC236}">
                    <a16:creationId xmlns:a16="http://schemas.microsoft.com/office/drawing/2014/main" id="{D38DF521-4B23-43B2-98F5-693E248381A8}"/>
                  </a:ext>
                </a:extLst>
              </p:cNvPr>
              <p:cNvSpPr txBox="1"/>
              <p:nvPr/>
            </p:nvSpPr>
            <p:spPr>
              <a:xfrm>
                <a:off x="8794531" y="2233817"/>
                <a:ext cx="1467866" cy="400110"/>
              </a:xfrm>
              <a:prstGeom prst="rect">
                <a:avLst/>
              </a:prstGeom>
              <a:noFill/>
            </p:spPr>
            <p:txBody>
              <a:bodyPr wrap="square" rtlCol="0">
                <a:spAutoFit/>
              </a:bodyPr>
              <a:lstStyle/>
              <a:p>
                <a:pPr algn="ctr"/>
                <a:r>
                  <a:rPr lang="en-US" sz="2000" b="1" dirty="0">
                    <a:solidFill>
                      <a:srgbClr val="7030A0"/>
                    </a:solidFill>
                    <a:latin typeface="Calibri (Body)"/>
                  </a:rPr>
                  <a:t>Fatal</a:t>
                </a:r>
              </a:p>
            </p:txBody>
          </p:sp>
          <p:sp>
            <p:nvSpPr>
              <p:cNvPr id="113" name="TextBox 112">
                <a:extLst>
                  <a:ext uri="{FF2B5EF4-FFF2-40B4-BE49-F238E27FC236}">
                    <a16:creationId xmlns:a16="http://schemas.microsoft.com/office/drawing/2014/main" id="{A4493E28-9871-4C8F-8594-9C0155142646}"/>
                  </a:ext>
                </a:extLst>
              </p:cNvPr>
              <p:cNvSpPr txBox="1"/>
              <p:nvPr/>
            </p:nvSpPr>
            <p:spPr>
              <a:xfrm>
                <a:off x="8948965" y="2636186"/>
                <a:ext cx="1289304" cy="400110"/>
              </a:xfrm>
              <a:prstGeom prst="rect">
                <a:avLst/>
              </a:prstGeom>
              <a:noFill/>
            </p:spPr>
            <p:txBody>
              <a:bodyPr wrap="square" rtlCol="0">
                <a:spAutoFit/>
              </a:bodyPr>
              <a:lstStyle/>
              <a:p>
                <a:pPr algn="ctr"/>
                <a:r>
                  <a:rPr lang="en-US" sz="2000" dirty="0">
                    <a:latin typeface="Calibri (Body)"/>
                  </a:rPr>
                  <a:t>0</a:t>
                </a:r>
              </a:p>
            </p:txBody>
          </p:sp>
          <p:sp>
            <p:nvSpPr>
              <p:cNvPr id="114" name="TextBox 113">
                <a:extLst>
                  <a:ext uri="{FF2B5EF4-FFF2-40B4-BE49-F238E27FC236}">
                    <a16:creationId xmlns:a16="http://schemas.microsoft.com/office/drawing/2014/main" id="{75FEFE9F-8D05-4ACB-8CE3-15D991047547}"/>
                  </a:ext>
                </a:extLst>
              </p:cNvPr>
              <p:cNvSpPr txBox="1"/>
              <p:nvPr/>
            </p:nvSpPr>
            <p:spPr>
              <a:xfrm>
                <a:off x="8948965" y="2963583"/>
                <a:ext cx="1289304" cy="400110"/>
              </a:xfrm>
              <a:prstGeom prst="rect">
                <a:avLst/>
              </a:prstGeom>
              <a:noFill/>
            </p:spPr>
            <p:txBody>
              <a:bodyPr wrap="square" rtlCol="0">
                <a:spAutoFit/>
              </a:bodyPr>
              <a:lstStyle/>
              <a:p>
                <a:pPr algn="ctr"/>
                <a:r>
                  <a:rPr lang="en-US" sz="2000" dirty="0">
                    <a:latin typeface="Calibri (Body)"/>
                  </a:rPr>
                  <a:t>0.08</a:t>
                </a:r>
              </a:p>
            </p:txBody>
          </p:sp>
          <p:sp>
            <p:nvSpPr>
              <p:cNvPr id="115" name="TextBox 114">
                <a:extLst>
                  <a:ext uri="{FF2B5EF4-FFF2-40B4-BE49-F238E27FC236}">
                    <a16:creationId xmlns:a16="http://schemas.microsoft.com/office/drawing/2014/main" id="{B19BA065-59D6-40EB-942B-E0C5B647E525}"/>
                  </a:ext>
                </a:extLst>
              </p:cNvPr>
              <p:cNvSpPr txBox="1"/>
              <p:nvPr/>
            </p:nvSpPr>
            <p:spPr>
              <a:xfrm>
                <a:off x="8949469" y="3292767"/>
                <a:ext cx="1289304" cy="400110"/>
              </a:xfrm>
              <a:prstGeom prst="rect">
                <a:avLst/>
              </a:prstGeom>
              <a:noFill/>
            </p:spPr>
            <p:txBody>
              <a:bodyPr wrap="square" rtlCol="0">
                <a:spAutoFit/>
              </a:bodyPr>
              <a:lstStyle/>
              <a:p>
                <a:pPr algn="ctr"/>
                <a:r>
                  <a:rPr lang="en-US" sz="2000" dirty="0">
                    <a:latin typeface="Calibri (Body)"/>
                  </a:rPr>
                  <a:t>0.12</a:t>
                </a:r>
              </a:p>
            </p:txBody>
          </p:sp>
          <p:sp>
            <p:nvSpPr>
              <p:cNvPr id="116" name="TextBox 115">
                <a:extLst>
                  <a:ext uri="{FF2B5EF4-FFF2-40B4-BE49-F238E27FC236}">
                    <a16:creationId xmlns:a16="http://schemas.microsoft.com/office/drawing/2014/main" id="{E70FC0CE-1FC8-45F2-9ED3-7EB798D97B80}"/>
                  </a:ext>
                </a:extLst>
              </p:cNvPr>
              <p:cNvSpPr txBox="1"/>
              <p:nvPr/>
            </p:nvSpPr>
            <p:spPr>
              <a:xfrm>
                <a:off x="8955590" y="3659568"/>
                <a:ext cx="1289304" cy="400110"/>
              </a:xfrm>
              <a:prstGeom prst="rect">
                <a:avLst/>
              </a:prstGeom>
              <a:noFill/>
            </p:spPr>
            <p:txBody>
              <a:bodyPr wrap="square" rtlCol="0">
                <a:spAutoFit/>
              </a:bodyPr>
              <a:lstStyle/>
              <a:p>
                <a:pPr algn="ctr"/>
                <a:r>
                  <a:rPr lang="en-US" sz="2000" b="1" dirty="0">
                    <a:latin typeface="Calibri (Body)"/>
                  </a:rPr>
                  <a:t>0.25</a:t>
                </a:r>
              </a:p>
            </p:txBody>
          </p:sp>
          <p:sp>
            <p:nvSpPr>
              <p:cNvPr id="117" name="TextBox 116">
                <a:extLst>
                  <a:ext uri="{FF2B5EF4-FFF2-40B4-BE49-F238E27FC236}">
                    <a16:creationId xmlns:a16="http://schemas.microsoft.com/office/drawing/2014/main" id="{C07BD02A-E1FF-487C-90CC-590AF9017767}"/>
                  </a:ext>
                </a:extLst>
              </p:cNvPr>
              <p:cNvSpPr txBox="1"/>
              <p:nvPr/>
            </p:nvSpPr>
            <p:spPr>
              <a:xfrm>
                <a:off x="7837328" y="3655933"/>
                <a:ext cx="1289304" cy="400110"/>
              </a:xfrm>
              <a:prstGeom prst="rect">
                <a:avLst/>
              </a:prstGeom>
              <a:noFill/>
            </p:spPr>
            <p:txBody>
              <a:bodyPr wrap="square" rtlCol="0">
                <a:spAutoFit/>
              </a:bodyPr>
              <a:lstStyle/>
              <a:p>
                <a:pPr algn="ctr"/>
                <a:r>
                  <a:rPr lang="en-US" sz="2000" dirty="0">
                    <a:latin typeface="Calibri (Body)"/>
                  </a:rPr>
                  <a:t>0.75</a:t>
                </a:r>
              </a:p>
            </p:txBody>
          </p:sp>
        </p:grpSp>
        <p:sp>
          <p:nvSpPr>
            <p:cNvPr id="63" name="TextBox 62">
              <a:extLst>
                <a:ext uri="{FF2B5EF4-FFF2-40B4-BE49-F238E27FC236}">
                  <a16:creationId xmlns:a16="http://schemas.microsoft.com/office/drawing/2014/main" id="{2ADD286A-AEFC-44C3-AE18-1AE31E4292EB}"/>
                </a:ext>
              </a:extLst>
            </p:cNvPr>
            <p:cNvSpPr txBox="1"/>
            <p:nvPr/>
          </p:nvSpPr>
          <p:spPr>
            <a:xfrm>
              <a:off x="2514269" y="4297562"/>
              <a:ext cx="1579328" cy="369332"/>
            </a:xfrm>
            <a:prstGeom prst="rect">
              <a:avLst/>
            </a:prstGeom>
            <a:noFill/>
          </p:spPr>
          <p:txBody>
            <a:bodyPr wrap="square" rtlCol="0">
              <a:spAutoFit/>
            </a:bodyPr>
            <a:lstStyle/>
            <a:p>
              <a:pPr algn="ctr"/>
              <a:r>
                <a:rPr lang="en-US" b="1" i="1" dirty="0">
                  <a:solidFill>
                    <a:srgbClr val="002060"/>
                  </a:solidFill>
                </a:rPr>
                <a:t>NB Model</a:t>
              </a:r>
            </a:p>
          </p:txBody>
        </p:sp>
        <p:sp>
          <p:nvSpPr>
            <p:cNvPr id="64" name="TextBox 63">
              <a:extLst>
                <a:ext uri="{FF2B5EF4-FFF2-40B4-BE49-F238E27FC236}">
                  <a16:creationId xmlns:a16="http://schemas.microsoft.com/office/drawing/2014/main" id="{26E24E7C-5C47-4E63-A89A-527AB7C0EF3B}"/>
                </a:ext>
              </a:extLst>
            </p:cNvPr>
            <p:cNvSpPr txBox="1"/>
            <p:nvPr/>
          </p:nvSpPr>
          <p:spPr>
            <a:xfrm>
              <a:off x="2340204" y="4726598"/>
              <a:ext cx="1962331" cy="646331"/>
            </a:xfrm>
            <a:prstGeom prst="rect">
              <a:avLst/>
            </a:prstGeom>
            <a:noFill/>
          </p:spPr>
          <p:txBody>
            <a:bodyPr wrap="square" rtlCol="0">
              <a:spAutoFit/>
            </a:bodyPr>
            <a:lstStyle/>
            <a:p>
              <a:pPr algn="ctr"/>
              <a:r>
                <a:rPr lang="en-US" b="1" dirty="0">
                  <a:solidFill>
                    <a:schemeClr val="accent5"/>
                  </a:solidFill>
                </a:rPr>
                <a:t>Predicted</a:t>
              </a:r>
            </a:p>
            <a:p>
              <a:pPr algn="ctr"/>
              <a:r>
                <a:rPr lang="en-US" b="1" dirty="0">
                  <a:solidFill>
                    <a:srgbClr val="920000"/>
                  </a:solidFill>
                </a:rPr>
                <a:t>Total Crash Counts</a:t>
              </a:r>
            </a:p>
          </p:txBody>
        </p:sp>
        <p:sp>
          <p:nvSpPr>
            <p:cNvPr id="66" name="Left Bracket 65">
              <a:extLst>
                <a:ext uri="{FF2B5EF4-FFF2-40B4-BE49-F238E27FC236}">
                  <a16:creationId xmlns:a16="http://schemas.microsoft.com/office/drawing/2014/main" id="{6476CE0D-5B19-4BA5-9F42-0F855BBC4074}"/>
                </a:ext>
              </a:extLst>
            </p:cNvPr>
            <p:cNvSpPr/>
            <p:nvPr/>
          </p:nvSpPr>
          <p:spPr>
            <a:xfrm rot="16200000">
              <a:off x="3039983" y="3818700"/>
              <a:ext cx="527901" cy="1335211"/>
            </a:xfrm>
            <a:prstGeom prst="leftBracket">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TextBox 68">
              <a:extLst>
                <a:ext uri="{FF2B5EF4-FFF2-40B4-BE49-F238E27FC236}">
                  <a16:creationId xmlns:a16="http://schemas.microsoft.com/office/drawing/2014/main" id="{BAA60E72-C357-474C-8210-9AE1BAE47CE0}"/>
                </a:ext>
              </a:extLst>
            </p:cNvPr>
            <p:cNvSpPr txBox="1"/>
            <p:nvPr/>
          </p:nvSpPr>
          <p:spPr>
            <a:xfrm>
              <a:off x="7544031" y="4706673"/>
              <a:ext cx="2307765" cy="646331"/>
            </a:xfrm>
            <a:prstGeom prst="rect">
              <a:avLst/>
            </a:prstGeom>
            <a:noFill/>
          </p:spPr>
          <p:txBody>
            <a:bodyPr wrap="square" rtlCol="0">
              <a:spAutoFit/>
            </a:bodyPr>
            <a:lstStyle/>
            <a:p>
              <a:pPr algn="ctr"/>
              <a:r>
                <a:rPr lang="en-US" b="1" dirty="0">
                  <a:solidFill>
                    <a:schemeClr val="accent5"/>
                  </a:solidFill>
                </a:rPr>
                <a:t>Predicted</a:t>
              </a:r>
            </a:p>
            <a:p>
              <a:pPr algn="ctr"/>
              <a:r>
                <a:rPr lang="en-US" b="1" dirty="0">
                  <a:solidFill>
                    <a:srgbClr val="920000"/>
                  </a:solidFill>
                </a:rPr>
                <a:t>Severity Proportions</a:t>
              </a:r>
            </a:p>
          </p:txBody>
        </p:sp>
        <p:sp>
          <p:nvSpPr>
            <p:cNvPr id="70" name="TextBox 69">
              <a:extLst>
                <a:ext uri="{FF2B5EF4-FFF2-40B4-BE49-F238E27FC236}">
                  <a16:creationId xmlns:a16="http://schemas.microsoft.com/office/drawing/2014/main" id="{317C6416-0E92-4D74-AF53-DF5B56E43A9C}"/>
                </a:ext>
              </a:extLst>
            </p:cNvPr>
            <p:cNvSpPr txBox="1"/>
            <p:nvPr/>
          </p:nvSpPr>
          <p:spPr>
            <a:xfrm>
              <a:off x="4813995" y="4636344"/>
              <a:ext cx="2139308" cy="461665"/>
            </a:xfrm>
            <a:prstGeom prst="rect">
              <a:avLst/>
            </a:prstGeom>
            <a:noFill/>
          </p:spPr>
          <p:txBody>
            <a:bodyPr wrap="square" rtlCol="0">
              <a:spAutoFit/>
            </a:bodyPr>
            <a:lstStyle/>
            <a:p>
              <a:pPr algn="ctr"/>
              <a:r>
                <a:rPr lang="en-US" sz="2400" b="1" dirty="0">
                  <a:solidFill>
                    <a:schemeClr val="tx1">
                      <a:lumMod val="95000"/>
                      <a:lumOff val="5000"/>
                    </a:schemeClr>
                  </a:solidFill>
                </a:rPr>
                <a:t>X</a:t>
              </a:r>
              <a:endParaRPr lang="en-US" sz="1400" b="1" dirty="0">
                <a:solidFill>
                  <a:schemeClr val="tx1">
                    <a:lumMod val="95000"/>
                    <a:lumOff val="5000"/>
                  </a:schemeClr>
                </a:solidFill>
              </a:endParaRPr>
            </a:p>
          </p:txBody>
        </p:sp>
        <p:sp>
          <p:nvSpPr>
            <p:cNvPr id="72" name="TextBox 71">
              <a:extLst>
                <a:ext uri="{FF2B5EF4-FFF2-40B4-BE49-F238E27FC236}">
                  <a16:creationId xmlns:a16="http://schemas.microsoft.com/office/drawing/2014/main" id="{790E0849-A16A-4092-A041-07DA81E014B2}"/>
                </a:ext>
              </a:extLst>
            </p:cNvPr>
            <p:cNvSpPr txBox="1"/>
            <p:nvPr/>
          </p:nvSpPr>
          <p:spPr>
            <a:xfrm>
              <a:off x="4938849" y="5098009"/>
              <a:ext cx="1962331" cy="646331"/>
            </a:xfrm>
            <a:prstGeom prst="rect">
              <a:avLst/>
            </a:prstGeom>
            <a:noFill/>
          </p:spPr>
          <p:txBody>
            <a:bodyPr wrap="square" rtlCol="0">
              <a:spAutoFit/>
            </a:bodyPr>
            <a:lstStyle/>
            <a:p>
              <a:pPr algn="ctr"/>
              <a:r>
                <a:rPr lang="en-US" b="1" dirty="0">
                  <a:solidFill>
                    <a:schemeClr val="accent5"/>
                  </a:solidFill>
                </a:rPr>
                <a:t>Predicted</a:t>
              </a:r>
            </a:p>
            <a:p>
              <a:pPr algn="ctr"/>
              <a:r>
                <a:rPr lang="en-US" b="1" dirty="0">
                  <a:solidFill>
                    <a:srgbClr val="920000"/>
                  </a:solidFill>
                </a:rPr>
                <a:t>Severity Counts</a:t>
              </a:r>
            </a:p>
          </p:txBody>
        </p:sp>
      </p:grpSp>
      <p:sp>
        <p:nvSpPr>
          <p:cNvPr id="65" name="TextBox 64">
            <a:extLst>
              <a:ext uri="{FF2B5EF4-FFF2-40B4-BE49-F238E27FC236}">
                <a16:creationId xmlns:a16="http://schemas.microsoft.com/office/drawing/2014/main" id="{8FD97F13-8473-4583-9835-8F7905EE4951}"/>
              </a:ext>
            </a:extLst>
          </p:cNvPr>
          <p:cNvSpPr txBox="1"/>
          <p:nvPr/>
        </p:nvSpPr>
        <p:spPr>
          <a:xfrm>
            <a:off x="635629" y="1792595"/>
            <a:ext cx="4093597" cy="523220"/>
          </a:xfrm>
          <a:prstGeom prst="rect">
            <a:avLst/>
          </a:prstGeom>
          <a:noFill/>
        </p:spPr>
        <p:txBody>
          <a:bodyPr wrap="square" rtlCol="0">
            <a:spAutoFit/>
          </a:bodyPr>
          <a:lstStyle/>
          <a:p>
            <a:pPr algn="ctr"/>
            <a:r>
              <a:rPr lang="en-US" sz="2800" b="1" i="1" dirty="0">
                <a:solidFill>
                  <a:schemeClr val="accent6"/>
                </a:solidFill>
                <a:latin typeface="Calibri (Body)"/>
              </a:rPr>
              <a:t>Model Prediction</a:t>
            </a:r>
          </a:p>
        </p:txBody>
      </p:sp>
      <p:sp>
        <p:nvSpPr>
          <p:cNvPr id="71" name="Title 1">
            <a:extLst>
              <a:ext uri="{FF2B5EF4-FFF2-40B4-BE49-F238E27FC236}">
                <a16:creationId xmlns:a16="http://schemas.microsoft.com/office/drawing/2014/main" id="{882D0D2F-98F4-4047-BC8F-88C756693C05}"/>
              </a:ext>
            </a:extLst>
          </p:cNvPr>
          <p:cNvSpPr txBox="1">
            <a:spLocks/>
          </p:cNvSpPr>
          <p:nvPr/>
        </p:nvSpPr>
        <p:spPr>
          <a:xfrm>
            <a:off x="1197735" y="736140"/>
            <a:ext cx="9775064" cy="831133"/>
          </a:xfrm>
          <a:prstGeom prst="rect">
            <a:avLst/>
          </a:prstGeom>
        </p:spPr>
        <p:txBody>
          <a:bodyPr vert="horz" lIns="91440" tIns="45720" rIns="91440" bIns="45720" rtlCol="0" anchor="b">
            <a:no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2400" dirty="0"/>
              <a:t>Method 1 Negative Binomial - Ordered </a:t>
            </a:r>
            <a:r>
              <a:rPr lang="en-US" sz="2400" dirty="0" err="1"/>
              <a:t>Probit</a:t>
            </a:r>
            <a:r>
              <a:rPr lang="en-US" sz="2400" dirty="0"/>
              <a:t> Fractional Split Modeling Framework</a:t>
            </a:r>
          </a:p>
        </p:txBody>
      </p:sp>
    </p:spTree>
    <p:extLst>
      <p:ext uri="{BB962C8B-B14F-4D97-AF65-F5344CB8AC3E}">
        <p14:creationId xmlns:p14="http://schemas.microsoft.com/office/powerpoint/2010/main" val="1527546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33F1E1D-F243-49AF-A7C7-35107D123C6E}" type="slidenum">
              <a:rPr lang="en-US" sz="1400" smtClean="0"/>
              <a:t>7</a:t>
            </a:fld>
            <a:endParaRPr lang="en-US" sz="1400" dirty="0"/>
          </a:p>
        </p:txBody>
      </p:sp>
      <mc:AlternateContent xmlns:mc="http://schemas.openxmlformats.org/markup-compatibility/2006" xmlns:a14="http://schemas.microsoft.com/office/drawing/2010/main">
        <mc:Choice Requires="a14">
          <p:sp>
            <p:nvSpPr>
              <p:cNvPr id="2" name="Rectangle 1"/>
              <p:cNvSpPr/>
              <p:nvPr/>
            </p:nvSpPr>
            <p:spPr>
              <a:xfrm>
                <a:off x="491489" y="2062551"/>
                <a:ext cx="11369953" cy="2250103"/>
              </a:xfrm>
              <a:prstGeom prst="rect">
                <a:avLst/>
              </a:prstGeom>
            </p:spPr>
            <p:txBody>
              <a:bodyPr wrap="square">
                <a:spAutoFit/>
              </a:bodyPr>
              <a:lstStyle/>
              <a:p>
                <a:r>
                  <a:rPr lang="en-US" sz="3200" b="1" i="1" dirty="0">
                    <a:solidFill>
                      <a:schemeClr val="accent6"/>
                    </a:solidFill>
                    <a:latin typeface="Calibri (Body)"/>
                  </a:rPr>
                  <a:t>Univariate count models to be estimated</a:t>
                </a:r>
              </a:p>
              <a:p>
                <a:r>
                  <a:rPr lang="en-US" sz="2400" dirty="0">
                    <a:latin typeface="Calibri (Body)"/>
                  </a:rPr>
                  <a:t>                  (Negative Binomial)</a:t>
                </a:r>
              </a:p>
              <a:p>
                <a:pPr algn="just"/>
                <a:r>
                  <a:rPr lang="en-US" sz="2400" dirty="0"/>
                  <a:t>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𝜇</m:t>
                        </m:r>
                      </m:e>
                      <m:sub>
                        <m:r>
                          <a:rPr lang="en-US" sz="2400" i="1">
                            <a:latin typeface="Cambria Math" panose="02040503050406030204" pitchFamily="18" charset="0"/>
                          </a:rPr>
                          <m:t>𝑖</m:t>
                        </m:r>
                      </m:sub>
                    </m:sSub>
                    <m:r>
                      <a:rPr lang="en-US" sz="2400" i="1">
                        <a:latin typeface="Cambria Math" panose="02040503050406030204" pitchFamily="18" charset="0"/>
                      </a:rPr>
                      <m:t>=</m:t>
                    </m:r>
                    <m:r>
                      <a:rPr lang="en-US" sz="2400" i="1">
                        <a:latin typeface="Cambria Math" panose="02040503050406030204" pitchFamily="18" charset="0"/>
                      </a:rPr>
                      <m:t>𝑌𝑒𝑎𝑟𝑠</m:t>
                    </m:r>
                    <m:r>
                      <a:rPr lang="en-US" sz="2400" i="1">
                        <a:latin typeface="Cambria Math" panose="02040503050406030204" pitchFamily="18" charset="0"/>
                      </a:rPr>
                      <m:t>∗</m:t>
                    </m:r>
                    <m:r>
                      <a:rPr lang="en-US" sz="2400" i="1">
                        <a:latin typeface="Cambria Math" panose="02040503050406030204" pitchFamily="18" charset="0"/>
                      </a:rPr>
                      <m:t>𝐿𝑒𝑛𝑔𝑡h</m:t>
                    </m:r>
                    <m:r>
                      <a:rPr lang="en-US" sz="2400" i="1">
                        <a:latin typeface="Cambria Math" panose="02040503050406030204" pitchFamily="18" charset="0"/>
                      </a:rPr>
                      <m:t>∗</m:t>
                    </m:r>
                    <m:sSubSup>
                      <m:sSubSupPr>
                        <m:ctrlPr>
                          <a:rPr lang="en-US" sz="2400" i="1">
                            <a:latin typeface="Cambria Math" panose="02040503050406030204" pitchFamily="18" charset="0"/>
                          </a:rPr>
                        </m:ctrlPr>
                      </m:sSubSupPr>
                      <m:e>
                        <m:r>
                          <a:rPr lang="en-US" sz="2400" i="1">
                            <a:latin typeface="Cambria Math" panose="02040503050406030204" pitchFamily="18" charset="0"/>
                          </a:rPr>
                          <m:t>𝐴𝐴𝐷𝑇</m:t>
                        </m:r>
                      </m:e>
                      <m:sub>
                        <m:r>
                          <a:rPr lang="en-US" sz="2400" i="1">
                            <a:latin typeface="Cambria Math" panose="02040503050406030204" pitchFamily="18" charset="0"/>
                          </a:rPr>
                          <m:t>𝑖</m:t>
                        </m:r>
                      </m:sub>
                      <m:sup>
                        <m:sSub>
                          <m:sSubPr>
                            <m:ctrlPr>
                              <a:rPr lang="en-US" sz="2400" i="1">
                                <a:latin typeface="Cambria Math" panose="02040503050406030204" pitchFamily="18" charset="0"/>
                              </a:rPr>
                            </m:ctrlPr>
                          </m:sSubPr>
                          <m:e>
                            <m:r>
                              <a:rPr lang="en-US" sz="2400" i="1">
                                <a:latin typeface="Cambria Math" panose="02040503050406030204" pitchFamily="18" charset="0"/>
                              </a:rPr>
                              <m:t>𝛽</m:t>
                            </m:r>
                          </m:e>
                          <m:sub>
                            <m:r>
                              <a:rPr lang="en-US" sz="2400" i="1">
                                <a:latin typeface="Cambria Math" panose="02040503050406030204" pitchFamily="18" charset="0"/>
                              </a:rPr>
                              <m:t>1</m:t>
                            </m:r>
                          </m:sub>
                        </m:sSub>
                      </m:sup>
                    </m:sSubSup>
                    <m:r>
                      <a:rPr lang="en-US" sz="2400" i="1">
                        <a:latin typeface="Cambria Math" panose="02040503050406030204" pitchFamily="18" charset="0"/>
                      </a:rPr>
                      <m:t>∗</m:t>
                    </m:r>
                  </m:oMath>
                </a14:m>
                <a:endParaRPr lang="en-US" sz="2400" i="1" dirty="0">
                  <a:latin typeface="Cambria Math" panose="02040503050406030204" pitchFamily="18" charset="0"/>
                </a:endParaRPr>
              </a:p>
              <a:p>
                <a:pPr algn="r"/>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rPr>
                          <m:t>𝑒</m:t>
                        </m:r>
                      </m:e>
                      <m:sup>
                        <m:sSub>
                          <m:sSubPr>
                            <m:ctrlPr>
                              <a:rPr lang="en-US" sz="2400" i="1">
                                <a:latin typeface="Cambria Math" panose="02040503050406030204" pitchFamily="18" charset="0"/>
                              </a:rPr>
                            </m:ctrlPr>
                          </m:sSubPr>
                          <m:e>
                            <m:r>
                              <a:rPr lang="en-US" sz="2400" i="1">
                                <a:latin typeface="Cambria Math" panose="02040503050406030204" pitchFamily="18" charset="0"/>
                              </a:rPr>
                              <m:t>𝛽</m:t>
                            </m:r>
                          </m:e>
                          <m:sub>
                            <m:r>
                              <a:rPr lang="en-US" sz="2400" i="1">
                                <a:latin typeface="Cambria Math" panose="02040503050406030204" pitchFamily="18" charset="0"/>
                              </a:rPr>
                              <m:t>2</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𝑥</m:t>
                            </m:r>
                          </m:e>
                          <m:sub>
                            <m:r>
                              <a:rPr lang="en-US" sz="2400" i="1">
                                <a:latin typeface="Cambria Math" panose="02040503050406030204" pitchFamily="18" charset="0"/>
                              </a:rPr>
                              <m:t>𝑠𝑖𝑡𝑒</m:t>
                            </m:r>
                            <m:r>
                              <a:rPr lang="en-US" sz="2400" i="1">
                                <a:latin typeface="Cambria Math" panose="02040503050406030204" pitchFamily="18" charset="0"/>
                              </a:rPr>
                              <m:t>_</m:t>
                            </m:r>
                            <m:r>
                              <a:rPr lang="en-US" sz="2400" i="1">
                                <a:latin typeface="Cambria Math" panose="02040503050406030204" pitchFamily="18" charset="0"/>
                              </a:rPr>
                              <m:t>𝑓𝑒𝑎𝑡𝑢𝑟𝑒𝑠</m:t>
                            </m:r>
                            <m:r>
                              <a:rPr lang="en-US" sz="2400" i="1">
                                <a:latin typeface="Cambria Math" panose="02040503050406030204" pitchFamily="18" charset="0"/>
                              </a:rPr>
                              <m:t>,</m:t>
                            </m:r>
                            <m:r>
                              <a:rPr lang="en-US" sz="2400" i="1">
                                <a:latin typeface="Cambria Math" panose="02040503050406030204" pitchFamily="18" charset="0"/>
                              </a:rPr>
                              <m:t>𝑖</m:t>
                            </m:r>
                          </m:sub>
                        </m:sSub>
                        <m:r>
                          <a:rPr lang="en-US" sz="2400" b="0" i="1">
                            <a:latin typeface="Cambria Math" panose="02040503050406030204" pitchFamily="18" charset="0"/>
                          </a:rPr>
                          <m:t>+</m:t>
                        </m:r>
                        <m:sSub>
                          <m:sSubPr>
                            <m:ctrlPr>
                              <a:rPr lang="en-US" sz="2400" b="1" i="1">
                                <a:latin typeface="Cambria Math" panose="02040503050406030204" pitchFamily="18" charset="0"/>
                              </a:rPr>
                            </m:ctrlPr>
                          </m:sSubPr>
                          <m:e>
                            <m:r>
                              <a:rPr lang="en-US" sz="2400" b="1" i="1">
                                <a:latin typeface="Cambria Math" panose="02040503050406030204" pitchFamily="18" charset="0"/>
                              </a:rPr>
                              <m:t>𝜷</m:t>
                            </m:r>
                          </m:e>
                          <m:sub>
                            <m:r>
                              <a:rPr lang="en-US" sz="2400" b="1" i="1">
                                <a:latin typeface="Cambria Math" panose="02040503050406030204" pitchFamily="18" charset="0"/>
                              </a:rPr>
                              <m:t>𝟑</m:t>
                            </m:r>
                          </m:sub>
                        </m:sSub>
                        <m:r>
                          <a:rPr lang="en-US" sz="2400" b="1" i="1">
                            <a:latin typeface="Cambria Math" panose="02040503050406030204" pitchFamily="18" charset="0"/>
                          </a:rPr>
                          <m:t>∗</m:t>
                        </m:r>
                        <m:sSub>
                          <m:sSubPr>
                            <m:ctrlPr>
                              <a:rPr lang="en-US" sz="2400" b="1" i="1">
                                <a:latin typeface="Cambria Math" panose="02040503050406030204" pitchFamily="18" charset="0"/>
                              </a:rPr>
                            </m:ctrlPr>
                          </m:sSubPr>
                          <m:e>
                            <m:r>
                              <a:rPr lang="en-US" sz="2400" b="1" i="1">
                                <a:latin typeface="Cambria Math" panose="02040503050406030204" pitchFamily="18" charset="0"/>
                              </a:rPr>
                              <m:t>𝑷</m:t>
                            </m:r>
                          </m:e>
                          <m:sub>
                            <m:r>
                              <a:rPr lang="en-US" sz="2400" b="1" i="1">
                                <a:latin typeface="Cambria Math" panose="02040503050406030204" pitchFamily="18" charset="0"/>
                              </a:rPr>
                              <m:t>𝒐𝒍𝒅𝒆𝒓</m:t>
                            </m:r>
                            <m:r>
                              <a:rPr lang="en-US" sz="2400" b="1" i="1">
                                <a:latin typeface="Cambria Math" panose="02040503050406030204" pitchFamily="18" charset="0"/>
                              </a:rPr>
                              <m:t>,</m:t>
                            </m:r>
                            <m:r>
                              <a:rPr lang="en-US" sz="2400" b="1" i="1">
                                <a:latin typeface="Cambria Math" panose="02040503050406030204" pitchFamily="18" charset="0"/>
                              </a:rPr>
                              <m:t>𝒊</m:t>
                            </m:r>
                          </m:sub>
                        </m:sSub>
                        <m:r>
                          <a:rPr lang="en-US" sz="2400" b="1" i="1">
                            <a:latin typeface="Cambria Math" panose="02040503050406030204" pitchFamily="18" charset="0"/>
                          </a:rPr>
                          <m:t>+</m:t>
                        </m:r>
                        <m:sSub>
                          <m:sSubPr>
                            <m:ctrlPr>
                              <a:rPr lang="en-US" sz="2400" b="1" i="1">
                                <a:latin typeface="Cambria Math" panose="02040503050406030204" pitchFamily="18" charset="0"/>
                              </a:rPr>
                            </m:ctrlPr>
                          </m:sSubPr>
                          <m:e>
                            <m:r>
                              <a:rPr lang="en-US" sz="2400" b="1" i="1">
                                <a:latin typeface="Cambria Math" panose="02040503050406030204" pitchFamily="18" charset="0"/>
                              </a:rPr>
                              <m:t>𝜷</m:t>
                            </m:r>
                          </m:e>
                          <m:sub>
                            <m:r>
                              <a:rPr lang="en-US" sz="2400" b="1" i="1">
                                <a:latin typeface="Cambria Math" panose="02040503050406030204" pitchFamily="18" charset="0"/>
                              </a:rPr>
                              <m:t>𝟒</m:t>
                            </m:r>
                          </m:sub>
                        </m:sSub>
                        <m:r>
                          <a:rPr lang="en-US" sz="2400" b="1" i="1">
                            <a:latin typeface="Cambria Math" panose="02040503050406030204" pitchFamily="18" charset="0"/>
                          </a:rPr>
                          <m:t>∗</m:t>
                        </m:r>
                        <m:sSub>
                          <m:sSubPr>
                            <m:ctrlPr>
                              <a:rPr lang="en-US" sz="2400" b="1" i="1">
                                <a:latin typeface="Cambria Math" panose="02040503050406030204" pitchFamily="18" charset="0"/>
                              </a:rPr>
                            </m:ctrlPr>
                          </m:sSubPr>
                          <m:e>
                            <m:r>
                              <a:rPr lang="en-US" sz="2400" b="1" i="1">
                                <a:latin typeface="Cambria Math" panose="02040503050406030204" pitchFamily="18" charset="0"/>
                              </a:rPr>
                              <m:t>𝑷</m:t>
                            </m:r>
                          </m:e>
                          <m:sub>
                            <m:r>
                              <a:rPr lang="en-US" sz="2400" b="1" i="1">
                                <a:latin typeface="Cambria Math" panose="02040503050406030204" pitchFamily="18" charset="0"/>
                              </a:rPr>
                              <m:t>𝒎𝒂𝒍𝒆</m:t>
                            </m:r>
                            <m:r>
                              <a:rPr lang="en-US" sz="2400" b="1" i="1">
                                <a:latin typeface="Cambria Math" panose="02040503050406030204" pitchFamily="18" charset="0"/>
                              </a:rPr>
                              <m:t>,</m:t>
                            </m:r>
                            <m:r>
                              <a:rPr lang="en-US" sz="2400" b="1" i="1">
                                <a:latin typeface="Cambria Math" panose="02040503050406030204" pitchFamily="18" charset="0"/>
                              </a:rPr>
                              <m:t>𝒊</m:t>
                            </m:r>
                          </m:sub>
                        </m:sSub>
                        <m:r>
                          <a:rPr lang="en-US" sz="2400" b="1" i="1">
                            <a:latin typeface="Cambria Math" panose="02040503050406030204" pitchFamily="18" charset="0"/>
                          </a:rPr>
                          <m:t>+</m:t>
                        </m:r>
                        <m:sSub>
                          <m:sSubPr>
                            <m:ctrlPr>
                              <a:rPr lang="en-US" sz="2400" b="1" i="1">
                                <a:latin typeface="Cambria Math" panose="02040503050406030204" pitchFamily="18" charset="0"/>
                              </a:rPr>
                            </m:ctrlPr>
                          </m:sSubPr>
                          <m:e>
                            <m:r>
                              <a:rPr lang="en-US" sz="2400" b="1" i="1">
                                <a:latin typeface="Cambria Math" panose="02040503050406030204" pitchFamily="18" charset="0"/>
                              </a:rPr>
                              <m:t>𝜷</m:t>
                            </m:r>
                          </m:e>
                          <m:sub>
                            <m:r>
                              <a:rPr lang="en-US" sz="2400" b="1" i="1">
                                <a:latin typeface="Cambria Math" panose="02040503050406030204" pitchFamily="18" charset="0"/>
                              </a:rPr>
                              <m:t>𝟓</m:t>
                            </m:r>
                          </m:sub>
                        </m:sSub>
                        <m:r>
                          <a:rPr lang="en-US" sz="2400" b="1" i="1">
                            <a:latin typeface="Cambria Math" panose="02040503050406030204" pitchFamily="18" charset="0"/>
                          </a:rPr>
                          <m:t>∗</m:t>
                        </m:r>
                        <m:sSub>
                          <m:sSubPr>
                            <m:ctrlPr>
                              <a:rPr lang="en-US" sz="2400" b="1" i="1">
                                <a:latin typeface="Cambria Math" panose="02040503050406030204" pitchFamily="18" charset="0"/>
                              </a:rPr>
                            </m:ctrlPr>
                          </m:sSubPr>
                          <m:e>
                            <m:r>
                              <a:rPr lang="en-US" sz="2400" b="1" i="1">
                                <a:latin typeface="Cambria Math" panose="02040503050406030204" pitchFamily="18" charset="0"/>
                              </a:rPr>
                              <m:t>𝑷</m:t>
                            </m:r>
                          </m:e>
                          <m:sub>
                            <m:r>
                              <a:rPr lang="en-US" sz="2400" b="1" i="1">
                                <a:latin typeface="Cambria Math" panose="02040503050406030204" pitchFamily="18" charset="0"/>
                              </a:rPr>
                              <m:t>𝒕𝒓𝒖𝒄𝒌</m:t>
                            </m:r>
                            <m:r>
                              <a:rPr lang="en-US" sz="2400" b="1" i="1">
                                <a:latin typeface="Cambria Math" panose="02040503050406030204" pitchFamily="18" charset="0"/>
                              </a:rPr>
                              <m:t>,</m:t>
                            </m:r>
                            <m:r>
                              <a:rPr lang="en-US" sz="2400" b="1" i="1">
                                <a:latin typeface="Cambria Math" panose="02040503050406030204" pitchFamily="18" charset="0"/>
                              </a:rPr>
                              <m:t>𝒊</m:t>
                            </m:r>
                          </m:sub>
                        </m:sSub>
                        <m:r>
                          <a:rPr lang="en-US" sz="2400" b="1" i="1">
                            <a:latin typeface="Cambria Math" panose="02040503050406030204" pitchFamily="18" charset="0"/>
                          </a:rPr>
                          <m:t>+…+</m:t>
                        </m:r>
                        <m:sSub>
                          <m:sSubPr>
                            <m:ctrlPr>
                              <a:rPr lang="en-US" sz="2400" b="1" i="1">
                                <a:latin typeface="Cambria Math" panose="02040503050406030204" pitchFamily="18" charset="0"/>
                              </a:rPr>
                            </m:ctrlPr>
                          </m:sSubPr>
                          <m:e>
                            <m:r>
                              <a:rPr lang="en-US" sz="2400" b="1" i="1">
                                <a:latin typeface="Cambria Math" panose="02040503050406030204" pitchFamily="18" charset="0"/>
                              </a:rPr>
                              <m:t>𝜷</m:t>
                            </m:r>
                          </m:e>
                          <m:sub>
                            <m:r>
                              <a:rPr lang="en-US" sz="2400" b="1" i="1">
                                <a:latin typeface="Cambria Math" panose="02040503050406030204" pitchFamily="18" charset="0"/>
                              </a:rPr>
                              <m:t>𝒌</m:t>
                            </m:r>
                          </m:sub>
                        </m:sSub>
                        <m:sSub>
                          <m:sSubPr>
                            <m:ctrlPr>
                              <a:rPr lang="en-US" sz="2400" b="1" i="1">
                                <a:latin typeface="Cambria Math" panose="02040503050406030204" pitchFamily="18" charset="0"/>
                              </a:rPr>
                            </m:ctrlPr>
                          </m:sSubPr>
                          <m:e>
                            <m:r>
                              <a:rPr lang="en-US" sz="2400" b="1" i="1">
                                <a:latin typeface="Cambria Math" panose="02040503050406030204" pitchFamily="18" charset="0"/>
                              </a:rPr>
                              <m:t>𝒙</m:t>
                            </m:r>
                          </m:e>
                          <m:sub>
                            <m:r>
                              <a:rPr lang="en-US" sz="2400" b="1" i="1">
                                <a:latin typeface="Cambria Math" panose="02040503050406030204" pitchFamily="18" charset="0"/>
                              </a:rPr>
                              <m:t>𝒌</m:t>
                            </m:r>
                            <m:r>
                              <a:rPr lang="en-US" sz="2400" b="1" i="1">
                                <a:latin typeface="Cambria Math" panose="02040503050406030204" pitchFamily="18" charset="0"/>
                              </a:rPr>
                              <m:t>,</m:t>
                            </m:r>
                            <m:r>
                              <a:rPr lang="en-US" sz="2400" b="1" i="1">
                                <a:latin typeface="Cambria Math" panose="02040503050406030204" pitchFamily="18" charset="0"/>
                              </a:rPr>
                              <m:t>𝒊</m:t>
                            </m:r>
                          </m:sub>
                        </m:sSub>
                      </m:sup>
                    </m:sSup>
                  </m:oMath>
                </a14:m>
                <a:r>
                  <a:rPr lang="en-US" sz="2400" i="1" dirty="0">
                    <a:latin typeface="Cambria Math" panose="02040503050406030204" pitchFamily="18" charset="0"/>
                  </a:rPr>
                  <a:t> </a:t>
                </a:r>
              </a:p>
              <a:p>
                <a:endParaRPr lang="en-US" sz="2800" dirty="0"/>
              </a:p>
            </p:txBody>
          </p:sp>
        </mc:Choice>
        <mc:Fallback xmlns="">
          <p:sp>
            <p:nvSpPr>
              <p:cNvPr id="2" name="Rectangle 1"/>
              <p:cNvSpPr>
                <a:spLocks noRot="1" noChangeAspect="1" noMove="1" noResize="1" noEditPoints="1" noAdjustHandles="1" noChangeArrowheads="1" noChangeShapeType="1" noTextEdit="1"/>
              </p:cNvSpPr>
              <p:nvPr/>
            </p:nvSpPr>
            <p:spPr>
              <a:xfrm>
                <a:off x="491489" y="2062551"/>
                <a:ext cx="11369953" cy="2250103"/>
              </a:xfrm>
              <a:prstGeom prst="rect">
                <a:avLst/>
              </a:prstGeom>
              <a:blipFill>
                <a:blip r:embed="rId5"/>
                <a:stretch>
                  <a:fillRect l="-1394" t="-3523"/>
                </a:stretch>
              </a:blipFill>
            </p:spPr>
            <p:txBody>
              <a:bodyPr/>
              <a:lstStyle/>
              <a:p>
                <a:r>
                  <a:rPr lang="en-US">
                    <a:noFill/>
                  </a:rPr>
                  <a:t> </a:t>
                </a:r>
              </a:p>
            </p:txBody>
          </p:sp>
        </mc:Fallback>
      </mc:AlternateContent>
      <p:sp>
        <p:nvSpPr>
          <p:cNvPr id="9" name="Title 1">
            <a:extLst>
              <a:ext uri="{FF2B5EF4-FFF2-40B4-BE49-F238E27FC236}">
                <a16:creationId xmlns:a16="http://schemas.microsoft.com/office/drawing/2014/main" id="{882D0D2F-98F4-4047-BC8F-88C756693C05}"/>
              </a:ext>
            </a:extLst>
          </p:cNvPr>
          <p:cNvSpPr txBox="1">
            <a:spLocks/>
          </p:cNvSpPr>
          <p:nvPr/>
        </p:nvSpPr>
        <p:spPr>
          <a:xfrm>
            <a:off x="1197735" y="736140"/>
            <a:ext cx="9775064" cy="831133"/>
          </a:xfrm>
          <a:prstGeom prst="rect">
            <a:avLst/>
          </a:prstGeom>
        </p:spPr>
        <p:txBody>
          <a:bodyPr vert="horz" lIns="91440" tIns="45720" rIns="91440" bIns="45720" rtlCol="0" anchor="b">
            <a:no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3600" dirty="0"/>
              <a:t>Method 2 Univariate Count Modeling Framework</a:t>
            </a:r>
          </a:p>
        </p:txBody>
      </p:sp>
      <p:sp>
        <p:nvSpPr>
          <p:cNvPr id="12" name="Left Bracket 11">
            <a:extLst>
              <a:ext uri="{FF2B5EF4-FFF2-40B4-BE49-F238E27FC236}">
                <a16:creationId xmlns:a16="http://schemas.microsoft.com/office/drawing/2014/main" id="{38B26A8A-013C-4F33-AF2C-9050EF06A97E}"/>
              </a:ext>
            </a:extLst>
          </p:cNvPr>
          <p:cNvSpPr/>
          <p:nvPr/>
        </p:nvSpPr>
        <p:spPr>
          <a:xfrm rot="16200000">
            <a:off x="8621144" y="2008873"/>
            <a:ext cx="323190" cy="3894808"/>
          </a:xfrm>
          <a:prstGeom prst="leftBracket">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3" name="Rectangle 12"/>
              <p:cNvSpPr/>
              <p:nvPr/>
            </p:nvSpPr>
            <p:spPr>
              <a:xfrm>
                <a:off x="6583028" y="4203916"/>
                <a:ext cx="5027947" cy="1569660"/>
              </a:xfrm>
              <a:prstGeom prst="rect">
                <a:avLst/>
              </a:prstGeom>
            </p:spPr>
            <p:txBody>
              <a:bodyPr wrap="square">
                <a:spAutoFit/>
              </a:bodyPr>
              <a:lstStyle/>
              <a:p>
                <a:r>
                  <a:rPr lang="en-US" sz="2400" dirty="0"/>
                  <a:t>Proportions of certain drivers and vehicles at this site </a:t>
                </a:r>
                <a14:m>
                  <m:oMath xmlns:m="http://schemas.openxmlformats.org/officeDocument/2006/math">
                    <m:r>
                      <a:rPr lang="en-US" sz="2400" i="1">
                        <a:latin typeface="Cambria Math" panose="02040503050406030204" pitchFamily="18" charset="0"/>
                      </a:rPr>
                      <m:t>𝑖</m:t>
                    </m:r>
                  </m:oMath>
                </a14:m>
                <a:endParaRPr lang="en-US" sz="2400" dirty="0"/>
              </a:p>
              <a:p>
                <a:r>
                  <a:rPr lang="en-US" sz="2400" dirty="0"/>
                  <a:t>(obtained from quasi-induced exposure analysis)</a:t>
                </a:r>
              </a:p>
            </p:txBody>
          </p:sp>
        </mc:Choice>
        <mc:Fallback xmlns="">
          <p:sp>
            <p:nvSpPr>
              <p:cNvPr id="13" name="Rectangle 12"/>
              <p:cNvSpPr>
                <a:spLocks noRot="1" noChangeAspect="1" noMove="1" noResize="1" noEditPoints="1" noAdjustHandles="1" noChangeArrowheads="1" noChangeShapeType="1" noTextEdit="1"/>
              </p:cNvSpPr>
              <p:nvPr/>
            </p:nvSpPr>
            <p:spPr>
              <a:xfrm>
                <a:off x="6583028" y="4203916"/>
                <a:ext cx="5027947" cy="1569660"/>
              </a:xfrm>
              <a:prstGeom prst="rect">
                <a:avLst/>
              </a:prstGeom>
              <a:blipFill>
                <a:blip r:embed="rId6"/>
                <a:stretch>
                  <a:fillRect l="-1939" t="-3113" b="-8171"/>
                </a:stretch>
              </a:blipFill>
            </p:spPr>
            <p:txBody>
              <a:bodyPr/>
              <a:lstStyle/>
              <a:p>
                <a:r>
                  <a:rPr lang="en-US">
                    <a:noFill/>
                  </a:rPr>
                  <a:t> </a:t>
                </a:r>
              </a:p>
            </p:txBody>
          </p:sp>
        </mc:Fallback>
      </mc:AlternateContent>
      <p:sp>
        <p:nvSpPr>
          <p:cNvPr id="14" name="Left Bracket 13">
            <a:extLst>
              <a:ext uri="{FF2B5EF4-FFF2-40B4-BE49-F238E27FC236}">
                <a16:creationId xmlns:a16="http://schemas.microsoft.com/office/drawing/2014/main" id="{38B26A8A-013C-4F33-AF2C-9050EF06A97E}"/>
              </a:ext>
            </a:extLst>
          </p:cNvPr>
          <p:cNvSpPr/>
          <p:nvPr/>
        </p:nvSpPr>
        <p:spPr>
          <a:xfrm rot="16200000">
            <a:off x="1017275" y="3673289"/>
            <a:ext cx="568482" cy="320687"/>
          </a:xfrm>
          <a:prstGeom prst="leftBracket">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5" name="Rectangle 14"/>
              <p:cNvSpPr/>
              <p:nvPr/>
            </p:nvSpPr>
            <p:spPr>
              <a:xfrm>
                <a:off x="491489" y="4206265"/>
                <a:ext cx="4775836" cy="1200329"/>
              </a:xfrm>
              <a:prstGeom prst="rect">
                <a:avLst/>
              </a:prstGeom>
            </p:spPr>
            <p:txBody>
              <a:bodyPr wrap="square">
                <a:spAutoFit/>
              </a:bodyPr>
              <a:lstStyle/>
              <a:p>
                <a:r>
                  <a:rPr lang="en-US" sz="2400" dirty="0"/>
                  <a:t>Average crash frequency at this site </a:t>
                </a:r>
                <a14:m>
                  <m:oMath xmlns:m="http://schemas.openxmlformats.org/officeDocument/2006/math">
                    <m:r>
                      <a:rPr lang="en-US" sz="2400" i="1">
                        <a:latin typeface="Cambria Math" panose="02040503050406030204" pitchFamily="18" charset="0"/>
                      </a:rPr>
                      <m:t>𝑖</m:t>
                    </m:r>
                  </m:oMath>
                </a14:m>
                <a:endParaRPr lang="en-US" sz="2400" dirty="0"/>
              </a:p>
              <a:p>
                <a:r>
                  <a:rPr lang="en-US" sz="2400" dirty="0"/>
                  <a:t>(each crash severity level has its own model)</a:t>
                </a:r>
              </a:p>
            </p:txBody>
          </p:sp>
        </mc:Choice>
        <mc:Fallback xmlns="">
          <p:sp>
            <p:nvSpPr>
              <p:cNvPr id="15" name="Rectangle 14"/>
              <p:cNvSpPr>
                <a:spLocks noRot="1" noChangeAspect="1" noMove="1" noResize="1" noEditPoints="1" noAdjustHandles="1" noChangeArrowheads="1" noChangeShapeType="1" noTextEdit="1"/>
              </p:cNvSpPr>
              <p:nvPr/>
            </p:nvSpPr>
            <p:spPr>
              <a:xfrm>
                <a:off x="491489" y="4206265"/>
                <a:ext cx="4775836" cy="1200329"/>
              </a:xfrm>
              <a:prstGeom prst="rect">
                <a:avLst/>
              </a:prstGeom>
              <a:blipFill>
                <a:blip r:embed="rId7"/>
                <a:stretch>
                  <a:fillRect l="-2043" t="-4061" r="-2427" b="-10660"/>
                </a:stretch>
              </a:blipFill>
            </p:spPr>
            <p:txBody>
              <a:bodyPr/>
              <a:lstStyle/>
              <a:p>
                <a:r>
                  <a:rPr lang="en-US">
                    <a:noFill/>
                  </a:rPr>
                  <a:t> </a:t>
                </a:r>
              </a:p>
            </p:txBody>
          </p:sp>
        </mc:Fallback>
      </mc:AlternateContent>
    </p:spTree>
    <p:extLst>
      <p:ext uri="{BB962C8B-B14F-4D97-AF65-F5344CB8AC3E}">
        <p14:creationId xmlns:p14="http://schemas.microsoft.com/office/powerpoint/2010/main" val="1606922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33F1E1D-F243-49AF-A7C7-35107D123C6E}" type="slidenum">
              <a:rPr lang="en-US" sz="1400" smtClean="0"/>
              <a:t>8</a:t>
            </a:fld>
            <a:endParaRPr lang="en-US" sz="1400" dirty="0"/>
          </a:p>
        </p:txBody>
      </p:sp>
      <p:sp>
        <p:nvSpPr>
          <p:cNvPr id="2" name="Rectangle 1"/>
          <p:cNvSpPr/>
          <p:nvPr/>
        </p:nvSpPr>
        <p:spPr>
          <a:xfrm>
            <a:off x="1119208" y="1838629"/>
            <a:ext cx="9837367" cy="523220"/>
          </a:xfrm>
          <a:prstGeom prst="rect">
            <a:avLst/>
          </a:prstGeom>
        </p:spPr>
        <p:txBody>
          <a:bodyPr wrap="square">
            <a:spAutoFit/>
          </a:bodyPr>
          <a:lstStyle/>
          <a:p>
            <a:r>
              <a:rPr lang="en-US" sz="2800" b="1" i="1" dirty="0">
                <a:solidFill>
                  <a:schemeClr val="accent6"/>
                </a:solidFill>
                <a:latin typeface="Calibri (Body)"/>
              </a:rPr>
              <a:t>Models to be estimated</a:t>
            </a:r>
          </a:p>
        </p:txBody>
      </p:sp>
      <p:sp>
        <p:nvSpPr>
          <p:cNvPr id="9" name="Title 1">
            <a:extLst>
              <a:ext uri="{FF2B5EF4-FFF2-40B4-BE49-F238E27FC236}">
                <a16:creationId xmlns:a16="http://schemas.microsoft.com/office/drawing/2014/main" id="{882D0D2F-98F4-4047-BC8F-88C756693C05}"/>
              </a:ext>
            </a:extLst>
          </p:cNvPr>
          <p:cNvSpPr txBox="1">
            <a:spLocks/>
          </p:cNvSpPr>
          <p:nvPr/>
        </p:nvSpPr>
        <p:spPr>
          <a:xfrm>
            <a:off x="1197735" y="736140"/>
            <a:ext cx="9775064" cy="831133"/>
          </a:xfrm>
          <a:prstGeom prst="rect">
            <a:avLst/>
          </a:prstGeom>
        </p:spPr>
        <p:txBody>
          <a:bodyPr vert="horz" lIns="91440" tIns="45720" rIns="91440" bIns="45720" rtlCol="0" anchor="b">
            <a:no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3200" dirty="0"/>
              <a:t>Method 3 Multilevel Discrete Outcome Modeling Framework</a:t>
            </a:r>
          </a:p>
        </p:txBody>
      </p:sp>
      <p:sp>
        <p:nvSpPr>
          <p:cNvPr id="15" name="Rectangle 14"/>
          <p:cNvSpPr/>
          <p:nvPr/>
        </p:nvSpPr>
        <p:spPr>
          <a:xfrm>
            <a:off x="528146" y="2405745"/>
            <a:ext cx="11493852" cy="1200329"/>
          </a:xfrm>
          <a:prstGeom prst="rect">
            <a:avLst/>
          </a:prstGeom>
        </p:spPr>
        <p:txBody>
          <a:bodyPr wrap="none">
            <a:spAutoFit/>
          </a:bodyPr>
          <a:lstStyle/>
          <a:p>
            <a:r>
              <a:rPr lang="en-US" sz="2400" dirty="0"/>
              <a:t>Total Crash Count Model (at segment and intersection level, using Negative Binomial)</a:t>
            </a:r>
          </a:p>
          <a:p>
            <a:r>
              <a:rPr lang="en-US" sz="2400" dirty="0"/>
              <a:t>Crash Severity Discrete Outcome Model (at crash level, using PPO &amp; ML)</a:t>
            </a:r>
          </a:p>
          <a:p>
            <a:r>
              <a:rPr lang="en-US" sz="2400" dirty="0"/>
              <a:t>Driver Group Estimation (at segment and intersection level, using Quasi-Induced Exposure)</a:t>
            </a:r>
          </a:p>
        </p:txBody>
      </p:sp>
      <p:sp>
        <p:nvSpPr>
          <p:cNvPr id="16" name="Rectangle 15"/>
          <p:cNvSpPr/>
          <p:nvPr/>
        </p:nvSpPr>
        <p:spPr>
          <a:xfrm>
            <a:off x="619125" y="4156000"/>
            <a:ext cx="10593357" cy="1200329"/>
          </a:xfrm>
          <a:prstGeom prst="rect">
            <a:avLst/>
          </a:prstGeom>
        </p:spPr>
        <p:txBody>
          <a:bodyPr wrap="square">
            <a:spAutoFit/>
          </a:bodyPr>
          <a:lstStyle/>
          <a:p>
            <a:r>
              <a:rPr lang="en-US" sz="2400" dirty="0"/>
              <a:t>Crash count by severity = (</a:t>
            </a:r>
            <a:r>
              <a:rPr lang="en-US" sz="2400" dirty="0">
                <a:solidFill>
                  <a:schemeClr val="accent6"/>
                </a:solidFill>
              </a:rPr>
              <a:t>Predicted total crash count</a:t>
            </a:r>
            <a:r>
              <a:rPr lang="en-US" sz="2400" dirty="0"/>
              <a:t>) </a:t>
            </a:r>
          </a:p>
          <a:p>
            <a:r>
              <a:rPr lang="en-US" sz="2400" dirty="0"/>
              <a:t>                                           × (</a:t>
            </a:r>
            <a:r>
              <a:rPr lang="en-US" sz="2400" dirty="0">
                <a:solidFill>
                  <a:schemeClr val="accent6"/>
                </a:solidFill>
              </a:rPr>
              <a:t>Predicted driver group proportion</a:t>
            </a:r>
            <a:r>
              <a:rPr lang="en-US" sz="2400" dirty="0"/>
              <a:t>) </a:t>
            </a:r>
          </a:p>
          <a:p>
            <a:r>
              <a:rPr lang="en-US" sz="2400" dirty="0"/>
              <a:t>  					   	   × (</a:t>
            </a:r>
            <a:r>
              <a:rPr lang="en-US" sz="2400" dirty="0">
                <a:solidFill>
                  <a:schemeClr val="accent6"/>
                </a:solidFill>
              </a:rPr>
              <a:t>Predicted crash severity probability by driver group</a:t>
            </a:r>
            <a:r>
              <a:rPr lang="en-US" sz="2400" dirty="0"/>
              <a:t>)</a:t>
            </a:r>
          </a:p>
        </p:txBody>
      </p:sp>
      <p:sp>
        <p:nvSpPr>
          <p:cNvPr id="3" name="Rectangle 2"/>
          <p:cNvSpPr/>
          <p:nvPr/>
        </p:nvSpPr>
        <p:spPr>
          <a:xfrm>
            <a:off x="1119208" y="3625987"/>
            <a:ext cx="3079690" cy="523220"/>
          </a:xfrm>
          <a:prstGeom prst="rect">
            <a:avLst/>
          </a:prstGeom>
        </p:spPr>
        <p:txBody>
          <a:bodyPr wrap="none">
            <a:spAutoFit/>
          </a:bodyPr>
          <a:lstStyle/>
          <a:p>
            <a:pPr algn="ctr"/>
            <a:r>
              <a:rPr lang="en-US" sz="2800" b="1" i="1" dirty="0">
                <a:solidFill>
                  <a:schemeClr val="accent6"/>
                </a:solidFill>
                <a:latin typeface="Calibri (Body)"/>
              </a:rPr>
              <a:t>Model Prediction</a:t>
            </a:r>
          </a:p>
        </p:txBody>
      </p:sp>
    </p:spTree>
    <p:extLst>
      <p:ext uri="{BB962C8B-B14F-4D97-AF65-F5344CB8AC3E}">
        <p14:creationId xmlns:p14="http://schemas.microsoft.com/office/powerpoint/2010/main" val="33105988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08687F-9F4B-4EDE-9F03-AE81F7C69D01}"/>
              </a:ext>
            </a:extLst>
          </p:cNvPr>
          <p:cNvSpPr>
            <a:spLocks noGrp="1"/>
          </p:cNvSpPr>
          <p:nvPr>
            <p:ph type="title"/>
          </p:nvPr>
        </p:nvSpPr>
        <p:spPr>
          <a:xfrm>
            <a:off x="1097280" y="286603"/>
            <a:ext cx="10058400" cy="1145033"/>
          </a:xfrm>
        </p:spPr>
        <p:txBody>
          <a:bodyPr/>
          <a:lstStyle/>
          <a:p>
            <a:r>
              <a:rPr lang="en-US" dirty="0"/>
              <a:t>Recommendation Criteria</a:t>
            </a:r>
          </a:p>
        </p:txBody>
      </p:sp>
      <p:graphicFrame>
        <p:nvGraphicFramePr>
          <p:cNvPr id="7" name="Content Placeholder 6">
            <a:extLst>
              <a:ext uri="{FF2B5EF4-FFF2-40B4-BE49-F238E27FC236}">
                <a16:creationId xmlns:a16="http://schemas.microsoft.com/office/drawing/2014/main" id="{610D0D64-EAE3-4633-B8A7-5F82088A6427}"/>
              </a:ext>
            </a:extLst>
          </p:cNvPr>
          <p:cNvGraphicFramePr>
            <a:graphicFrameLocks noGrp="1"/>
          </p:cNvGraphicFramePr>
          <p:nvPr>
            <p:ph idx="1"/>
            <p:extLst>
              <p:ext uri="{D42A27DB-BD31-4B8C-83A1-F6EECF244321}">
                <p14:modId xmlns:p14="http://schemas.microsoft.com/office/powerpoint/2010/main" val="3080511346"/>
              </p:ext>
            </p:extLst>
          </p:nvPr>
        </p:nvGraphicFramePr>
        <p:xfrm>
          <a:off x="1066800" y="1772377"/>
          <a:ext cx="10058400" cy="42312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8537035C-E526-4046-BD3A-6A1D14F6CD6B}"/>
              </a:ext>
            </a:extLst>
          </p:cNvPr>
          <p:cNvSpPr>
            <a:spLocks noGrp="1"/>
          </p:cNvSpPr>
          <p:nvPr>
            <p:ph type="sldNum" sz="quarter" idx="12"/>
          </p:nvPr>
        </p:nvSpPr>
        <p:spPr/>
        <p:txBody>
          <a:bodyPr/>
          <a:lstStyle/>
          <a:p>
            <a:fld id="{933F1E1D-F243-49AF-A7C7-35107D123C6E}" type="slidenum">
              <a:rPr lang="en-US" smtClean="0"/>
              <a:t>9</a:t>
            </a:fld>
            <a:endParaRPr lang="en-US" dirty="0"/>
          </a:p>
        </p:txBody>
      </p:sp>
    </p:spTree>
    <p:extLst>
      <p:ext uri="{BB962C8B-B14F-4D97-AF65-F5344CB8AC3E}">
        <p14:creationId xmlns:p14="http://schemas.microsoft.com/office/powerpoint/2010/main" val="504938857"/>
      </p:ext>
    </p:extLst>
  </p:cSld>
  <p:clrMapOvr>
    <a:masterClrMapping/>
  </p:clrMapOvr>
</p:sld>
</file>

<file path=ppt/theme/theme1.xml><?xml version="1.0" encoding="utf-8"?>
<a:theme xmlns:a="http://schemas.openxmlformats.org/drawingml/2006/main" name="Retrospect">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TM02900769[[fn=Retrospect]]</Template>
  <TotalTime>4189</TotalTime>
  <Words>1132</Words>
  <Application>Microsoft Office PowerPoint</Application>
  <PresentationFormat>Widescreen</PresentationFormat>
  <Paragraphs>223</Paragraphs>
  <Slides>19</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Calibri (Body)</vt:lpstr>
      <vt:lpstr>Calibri Light</vt:lpstr>
      <vt:lpstr>Cambria Math</vt:lpstr>
      <vt:lpstr>Courier New</vt:lpstr>
      <vt:lpstr>Retrospect</vt:lpstr>
      <vt:lpstr>NCHRP Project 17-85 Development and Application of Crash Severity Models for the Highway Safety Manual</vt:lpstr>
      <vt:lpstr>Presentation Outline</vt:lpstr>
      <vt:lpstr>Project Objectives (From RFP)</vt:lpstr>
      <vt:lpstr>Distinctive Feature of New Methodologies</vt:lpstr>
      <vt:lpstr>PowerPoint Presentation</vt:lpstr>
      <vt:lpstr>PowerPoint Presentation</vt:lpstr>
      <vt:lpstr>PowerPoint Presentation</vt:lpstr>
      <vt:lpstr>PowerPoint Presentation</vt:lpstr>
      <vt:lpstr>Recommendation Criteria</vt:lpstr>
      <vt:lpstr>Recommended Approach by Facility Type</vt:lpstr>
      <vt:lpstr>PowerPoint Presentation</vt:lpstr>
      <vt:lpstr>Implementation Guidance</vt:lpstr>
      <vt:lpstr>Decision Flow to Use the Tool</vt:lpstr>
      <vt:lpstr>Data Requirements Discussed in the Guidance</vt:lpstr>
      <vt:lpstr>Introduction of the Web-Based Application</vt:lpstr>
      <vt:lpstr>Home Page</vt:lpstr>
      <vt:lpstr>Generate QIE Variables Page</vt:lpstr>
      <vt:lpstr>Predict Crash Page</vt:lpstr>
      <vt:lpstr>PowerPoint Presentation</vt:lpstr>
    </vt:vector>
  </TitlesOfParts>
  <Company>University of Connecticut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Zhao, Shanshan</dc:creator>
  <cp:lastModifiedBy>Mackie, Paul</cp:lastModifiedBy>
  <cp:revision>461</cp:revision>
  <dcterms:created xsi:type="dcterms:W3CDTF">2019-02-14T19:14:22Z</dcterms:created>
  <dcterms:modified xsi:type="dcterms:W3CDTF">2023-05-05T15:35:02Z</dcterms:modified>
</cp:coreProperties>
</file>