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1.xml" ContentType="application/vnd.openxmlformats-officedocument.presentationml.tag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7" r:id="rId5"/>
  </p:sldMasterIdLst>
  <p:notesMasterIdLst>
    <p:notesMasterId r:id="rId137"/>
  </p:notesMasterIdLst>
  <p:sldIdLst>
    <p:sldId id="397" r:id="rId6"/>
    <p:sldId id="256" r:id="rId7"/>
    <p:sldId id="257" r:id="rId8"/>
    <p:sldId id="260" r:id="rId9"/>
    <p:sldId id="259" r:id="rId10"/>
    <p:sldId id="258" r:id="rId11"/>
    <p:sldId id="304" r:id="rId12"/>
    <p:sldId id="261" r:id="rId13"/>
    <p:sldId id="300" r:id="rId14"/>
    <p:sldId id="301" r:id="rId15"/>
    <p:sldId id="281" r:id="rId16"/>
    <p:sldId id="302" r:id="rId17"/>
    <p:sldId id="303" r:id="rId18"/>
    <p:sldId id="306" r:id="rId19"/>
    <p:sldId id="278" r:id="rId20"/>
    <p:sldId id="262" r:id="rId21"/>
    <p:sldId id="291" r:id="rId22"/>
    <p:sldId id="292" r:id="rId23"/>
    <p:sldId id="293" r:id="rId24"/>
    <p:sldId id="273" r:id="rId25"/>
    <p:sldId id="294" r:id="rId26"/>
    <p:sldId id="277" r:id="rId27"/>
    <p:sldId id="307" r:id="rId28"/>
    <p:sldId id="308" r:id="rId29"/>
    <p:sldId id="295" r:id="rId30"/>
    <p:sldId id="274" r:id="rId31"/>
    <p:sldId id="296" r:id="rId32"/>
    <p:sldId id="275" r:id="rId33"/>
    <p:sldId id="309" r:id="rId34"/>
    <p:sldId id="279" r:id="rId35"/>
    <p:sldId id="312" r:id="rId36"/>
    <p:sldId id="311" r:id="rId37"/>
    <p:sldId id="314" r:id="rId38"/>
    <p:sldId id="315" r:id="rId39"/>
    <p:sldId id="313" r:id="rId40"/>
    <p:sldId id="310" r:id="rId41"/>
    <p:sldId id="297" r:id="rId42"/>
    <p:sldId id="263" r:id="rId43"/>
    <p:sldId id="286" r:id="rId44"/>
    <p:sldId id="298" r:id="rId45"/>
    <p:sldId id="290" r:id="rId46"/>
    <p:sldId id="289" r:id="rId47"/>
    <p:sldId id="316" r:id="rId48"/>
    <p:sldId id="299" r:id="rId49"/>
    <p:sldId id="264" r:id="rId50"/>
    <p:sldId id="265" r:id="rId51"/>
    <p:sldId id="266" r:id="rId52"/>
    <p:sldId id="267" r:id="rId53"/>
    <p:sldId id="268" r:id="rId54"/>
    <p:sldId id="395" r:id="rId55"/>
    <p:sldId id="317" r:id="rId56"/>
    <p:sldId id="318" r:id="rId57"/>
    <p:sldId id="319" r:id="rId58"/>
    <p:sldId id="320" r:id="rId59"/>
    <p:sldId id="321" r:id="rId60"/>
    <p:sldId id="322" r:id="rId61"/>
    <p:sldId id="323" r:id="rId62"/>
    <p:sldId id="324" r:id="rId63"/>
    <p:sldId id="305" r:id="rId64"/>
    <p:sldId id="325" r:id="rId65"/>
    <p:sldId id="326" r:id="rId66"/>
    <p:sldId id="327" r:id="rId67"/>
    <p:sldId id="328" r:id="rId68"/>
    <p:sldId id="329" r:id="rId69"/>
    <p:sldId id="330" r:id="rId70"/>
    <p:sldId id="334" r:id="rId71"/>
    <p:sldId id="335" r:id="rId72"/>
    <p:sldId id="336" r:id="rId73"/>
    <p:sldId id="337" r:id="rId74"/>
    <p:sldId id="338" r:id="rId75"/>
    <p:sldId id="339" r:id="rId76"/>
    <p:sldId id="340" r:id="rId77"/>
    <p:sldId id="341" r:id="rId78"/>
    <p:sldId id="342" r:id="rId79"/>
    <p:sldId id="333" r:id="rId80"/>
    <p:sldId id="343" r:id="rId81"/>
    <p:sldId id="347" r:id="rId82"/>
    <p:sldId id="346" r:id="rId83"/>
    <p:sldId id="348" r:id="rId84"/>
    <p:sldId id="349" r:id="rId85"/>
    <p:sldId id="350" r:id="rId86"/>
    <p:sldId id="345" r:id="rId87"/>
    <p:sldId id="351" r:id="rId88"/>
    <p:sldId id="352" r:id="rId89"/>
    <p:sldId id="353" r:id="rId90"/>
    <p:sldId id="354" r:id="rId91"/>
    <p:sldId id="355" r:id="rId92"/>
    <p:sldId id="344" r:id="rId93"/>
    <p:sldId id="356" r:id="rId94"/>
    <p:sldId id="357" r:id="rId95"/>
    <p:sldId id="358" r:id="rId96"/>
    <p:sldId id="359" r:id="rId97"/>
    <p:sldId id="360" r:id="rId98"/>
    <p:sldId id="394" r:id="rId99"/>
    <p:sldId id="361" r:id="rId100"/>
    <p:sldId id="362" r:id="rId101"/>
    <p:sldId id="276" r:id="rId102"/>
    <p:sldId id="363" r:id="rId103"/>
    <p:sldId id="364" r:id="rId104"/>
    <p:sldId id="288" r:id="rId105"/>
    <p:sldId id="365" r:id="rId106"/>
    <p:sldId id="366" r:id="rId107"/>
    <p:sldId id="367" r:id="rId108"/>
    <p:sldId id="368" r:id="rId109"/>
    <p:sldId id="369" r:id="rId110"/>
    <p:sldId id="370" r:id="rId111"/>
    <p:sldId id="371" r:id="rId112"/>
    <p:sldId id="372" r:id="rId113"/>
    <p:sldId id="331" r:id="rId114"/>
    <p:sldId id="373" r:id="rId115"/>
    <p:sldId id="374" r:id="rId116"/>
    <p:sldId id="375" r:id="rId117"/>
    <p:sldId id="376" r:id="rId118"/>
    <p:sldId id="377" r:id="rId119"/>
    <p:sldId id="378" r:id="rId120"/>
    <p:sldId id="379" r:id="rId121"/>
    <p:sldId id="380" r:id="rId122"/>
    <p:sldId id="381" r:id="rId123"/>
    <p:sldId id="382" r:id="rId124"/>
    <p:sldId id="383" r:id="rId125"/>
    <p:sldId id="332" r:id="rId126"/>
    <p:sldId id="384" r:id="rId127"/>
    <p:sldId id="385" r:id="rId128"/>
    <p:sldId id="386" r:id="rId129"/>
    <p:sldId id="387" r:id="rId130"/>
    <p:sldId id="388" r:id="rId131"/>
    <p:sldId id="389" r:id="rId132"/>
    <p:sldId id="390" r:id="rId133"/>
    <p:sldId id="391" r:id="rId134"/>
    <p:sldId id="392" r:id="rId135"/>
    <p:sldId id="393" r:id="rId13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4" d="100"/>
          <a:sy n="104" d="100"/>
        </p:scale>
        <p:origin x="114"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63" Type="http://schemas.openxmlformats.org/officeDocument/2006/relationships/slide" Target="slides/slide58.xml"/><Relationship Id="rId84" Type="http://schemas.openxmlformats.org/officeDocument/2006/relationships/slide" Target="slides/slide79.xml"/><Relationship Id="rId138" Type="http://schemas.openxmlformats.org/officeDocument/2006/relationships/presProps" Target="presProps.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28" Type="http://schemas.openxmlformats.org/officeDocument/2006/relationships/slide" Target="slides/slide123.xml"/><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slide" Target="slides/slide113.xml"/><Relationship Id="rId134" Type="http://schemas.openxmlformats.org/officeDocument/2006/relationships/slide" Target="slides/slide129.xml"/><Relationship Id="rId139" Type="http://schemas.openxmlformats.org/officeDocument/2006/relationships/viewProps" Target="viewProps.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124" Type="http://schemas.openxmlformats.org/officeDocument/2006/relationships/slide" Target="slides/slide119.xml"/><Relationship Id="rId129" Type="http://schemas.openxmlformats.org/officeDocument/2006/relationships/slide" Target="slides/slide124.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4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119" Type="http://schemas.openxmlformats.org/officeDocument/2006/relationships/slide" Target="slides/slide114.xml"/><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130" Type="http://schemas.openxmlformats.org/officeDocument/2006/relationships/slide" Target="slides/slide125.xml"/><Relationship Id="rId135" Type="http://schemas.openxmlformats.org/officeDocument/2006/relationships/slide" Target="slides/slide130.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141" Type="http://schemas.openxmlformats.org/officeDocument/2006/relationships/tableStyles" Target="tableStyles.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slide" Target="slides/slide126.xml"/><Relationship Id="rId136" Type="http://schemas.openxmlformats.org/officeDocument/2006/relationships/slide" Target="slides/slide131.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137" Type="http://schemas.openxmlformats.org/officeDocument/2006/relationships/notesMaster" Target="notesMasters/notesMaster1.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slide" Target="slides/slide127.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47" Type="http://schemas.openxmlformats.org/officeDocument/2006/relationships/slide" Target="slides/slide42.xml"/><Relationship Id="rId68" Type="http://schemas.openxmlformats.org/officeDocument/2006/relationships/slide" Target="slides/slide63.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slide" Target="slides/slide128.xml"/><Relationship Id="rId16" Type="http://schemas.openxmlformats.org/officeDocument/2006/relationships/slide" Target="slides/slide1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421DE48-E780-4D79-870C-1F510E1C0938}" type="doc">
      <dgm:prSet loTypeId="urn:microsoft.com/office/officeart/2005/8/layout/hierarchy4" loCatId="hierarchy" qsTypeId="urn:microsoft.com/office/officeart/2005/8/quickstyle/simple1" qsCatId="simple" csTypeId="urn:microsoft.com/office/officeart/2005/8/colors/accent1_2" csCatId="accent1" phldr="1"/>
      <dgm:spPr/>
      <dgm:t>
        <a:bodyPr/>
        <a:lstStyle/>
        <a:p>
          <a:endParaRPr lang="en-US"/>
        </a:p>
      </dgm:t>
    </dgm:pt>
    <dgm:pt modelId="{506D76EC-FAEE-4197-AB4E-1B44894DFC4E}">
      <dgm:prSet phldrT="[Text]" custT="1"/>
      <dgm:spPr>
        <a:solidFill>
          <a:schemeClr val="accent1"/>
        </a:solidFill>
      </dgm:spPr>
      <dgm:t>
        <a:bodyPr/>
        <a:lstStyle/>
        <a:p>
          <a:r>
            <a:rPr lang="en-US" sz="2400" dirty="0">
              <a:solidFill>
                <a:schemeClr val="tx1"/>
              </a:solidFill>
            </a:rPr>
            <a:t>Duplex Coating Selection and Use Guideline (Life-Cycle) </a:t>
          </a:r>
        </a:p>
      </dgm:t>
    </dgm:pt>
    <dgm:pt modelId="{64874EDE-863B-490C-A5B2-B0C6B2FA0600}" type="parTrans" cxnId="{A9D8B39E-DE39-4902-BCD5-57EB9BB7248F}">
      <dgm:prSet/>
      <dgm:spPr/>
      <dgm:t>
        <a:bodyPr/>
        <a:lstStyle/>
        <a:p>
          <a:endParaRPr lang="en-US">
            <a:solidFill>
              <a:schemeClr val="tx1"/>
            </a:solidFill>
          </a:endParaRPr>
        </a:p>
      </dgm:t>
    </dgm:pt>
    <dgm:pt modelId="{C1200936-5C9E-4298-936E-29941AC97CD1}" type="sibTrans" cxnId="{A9D8B39E-DE39-4902-BCD5-57EB9BB7248F}">
      <dgm:prSet/>
      <dgm:spPr/>
      <dgm:t>
        <a:bodyPr/>
        <a:lstStyle/>
        <a:p>
          <a:endParaRPr lang="en-US">
            <a:solidFill>
              <a:schemeClr val="tx1"/>
            </a:solidFill>
          </a:endParaRPr>
        </a:p>
      </dgm:t>
    </dgm:pt>
    <dgm:pt modelId="{98091E6C-5CE2-4BA9-A876-8C031AAF2EA0}">
      <dgm:prSet phldrT="[Text]" custT="1"/>
      <dgm:spPr>
        <a:solidFill>
          <a:schemeClr val="accent1"/>
        </a:solidFill>
      </dgm:spPr>
      <dgm:t>
        <a:bodyPr/>
        <a:lstStyle/>
        <a:p>
          <a:r>
            <a:rPr lang="en-US" sz="1800" dirty="0">
              <a:solidFill>
                <a:schemeClr val="tx1"/>
              </a:solidFill>
            </a:rPr>
            <a:t>S8.x-20xx Specification for Duplex Coating Steel Bridges</a:t>
          </a:r>
        </a:p>
        <a:p>
          <a:endParaRPr lang="en-US" sz="1500" dirty="0">
            <a:solidFill>
              <a:schemeClr val="tx1"/>
            </a:solidFill>
          </a:endParaRPr>
        </a:p>
      </dgm:t>
    </dgm:pt>
    <dgm:pt modelId="{0BCB9826-26DA-40F5-97A7-11F024D041D0}" type="parTrans" cxnId="{639BE273-6984-4E41-A308-5D5C3826170B}">
      <dgm:prSet/>
      <dgm:spPr/>
      <dgm:t>
        <a:bodyPr/>
        <a:lstStyle/>
        <a:p>
          <a:endParaRPr lang="en-US">
            <a:solidFill>
              <a:schemeClr val="tx1"/>
            </a:solidFill>
          </a:endParaRPr>
        </a:p>
      </dgm:t>
    </dgm:pt>
    <dgm:pt modelId="{85CC1FA0-208E-4F4F-8184-DDF8C3DB46A9}" type="sibTrans" cxnId="{639BE273-6984-4E41-A308-5D5C3826170B}">
      <dgm:prSet/>
      <dgm:spPr/>
      <dgm:t>
        <a:bodyPr/>
        <a:lstStyle/>
        <a:p>
          <a:endParaRPr lang="en-US">
            <a:solidFill>
              <a:schemeClr val="tx1"/>
            </a:solidFill>
          </a:endParaRPr>
        </a:p>
      </dgm:t>
    </dgm:pt>
    <dgm:pt modelId="{8E1CD252-A72B-461E-903F-CB5D77300F07}">
      <dgm:prSet custT="1"/>
      <dgm:spPr>
        <a:solidFill>
          <a:schemeClr val="bg2">
            <a:lumMod val="85000"/>
          </a:schemeClr>
        </a:solidFill>
      </dgm:spPr>
      <dgm:t>
        <a:bodyPr/>
        <a:lstStyle/>
        <a:p>
          <a:r>
            <a:rPr lang="en-US" sz="1800" dirty="0">
              <a:solidFill>
                <a:schemeClr val="tx1"/>
              </a:solidFill>
            </a:rPr>
            <a:t>S8.x-20xx Specification for Galvanizing Steel Bridges</a:t>
          </a:r>
        </a:p>
      </dgm:t>
    </dgm:pt>
    <dgm:pt modelId="{57F77A7A-18C5-4186-87A9-E3747B4BA73D}" type="parTrans" cxnId="{8B373A4D-575C-4DD5-AFED-1D2994A5C828}">
      <dgm:prSet/>
      <dgm:spPr/>
      <dgm:t>
        <a:bodyPr/>
        <a:lstStyle/>
        <a:p>
          <a:endParaRPr lang="en-US">
            <a:solidFill>
              <a:schemeClr val="tx1"/>
            </a:solidFill>
          </a:endParaRPr>
        </a:p>
      </dgm:t>
    </dgm:pt>
    <dgm:pt modelId="{ED3C5255-ACEA-4758-B39F-CD29F86F9AF9}" type="sibTrans" cxnId="{8B373A4D-575C-4DD5-AFED-1D2994A5C828}">
      <dgm:prSet/>
      <dgm:spPr/>
      <dgm:t>
        <a:bodyPr/>
        <a:lstStyle/>
        <a:p>
          <a:endParaRPr lang="en-US">
            <a:solidFill>
              <a:schemeClr val="tx1"/>
            </a:solidFill>
          </a:endParaRPr>
        </a:p>
      </dgm:t>
    </dgm:pt>
    <dgm:pt modelId="{F5E92719-89FF-4305-8DE6-5FDCC29C0FA9}">
      <dgm:prSet phldrT="[Text]" custT="1"/>
      <dgm:spPr>
        <a:solidFill>
          <a:schemeClr val="bg2">
            <a:lumMod val="85000"/>
          </a:schemeClr>
        </a:solidFill>
      </dgm:spPr>
      <dgm:t>
        <a:bodyPr/>
        <a:lstStyle/>
        <a:p>
          <a:r>
            <a:rPr lang="en-US" sz="1800" dirty="0">
              <a:solidFill>
                <a:schemeClr val="tx1"/>
              </a:solidFill>
            </a:rPr>
            <a:t>S8.1-2014 Guide Specification for Application of Coating Systems with Zinc-Rich Primers to Steel Bridges</a:t>
          </a:r>
        </a:p>
      </dgm:t>
    </dgm:pt>
    <dgm:pt modelId="{A777F221-AF2F-4849-9BA4-F28231E46596}" type="sibTrans" cxnId="{280505F2-8D10-409F-817B-E056AF342FDC}">
      <dgm:prSet/>
      <dgm:spPr/>
      <dgm:t>
        <a:bodyPr/>
        <a:lstStyle/>
        <a:p>
          <a:endParaRPr lang="en-US">
            <a:solidFill>
              <a:schemeClr val="tx1"/>
            </a:solidFill>
          </a:endParaRPr>
        </a:p>
      </dgm:t>
    </dgm:pt>
    <dgm:pt modelId="{E51E5CDF-2E58-4DB3-8BB5-D5891B62F3D0}" type="parTrans" cxnId="{280505F2-8D10-409F-817B-E056AF342FDC}">
      <dgm:prSet/>
      <dgm:spPr/>
      <dgm:t>
        <a:bodyPr/>
        <a:lstStyle/>
        <a:p>
          <a:endParaRPr lang="en-US">
            <a:solidFill>
              <a:schemeClr val="tx1"/>
            </a:solidFill>
          </a:endParaRPr>
        </a:p>
      </dgm:t>
    </dgm:pt>
    <dgm:pt modelId="{11596706-7B40-47CC-8089-E66F1EDA5AF0}">
      <dgm:prSet phldrT="[Text]" custT="1"/>
      <dgm:spPr>
        <a:solidFill>
          <a:schemeClr val="bg2">
            <a:lumMod val="85000"/>
          </a:schemeClr>
        </a:solidFill>
      </dgm:spPr>
      <dgm:t>
        <a:bodyPr/>
        <a:lstStyle/>
        <a:p>
          <a:r>
            <a:rPr lang="en-US" sz="1800">
              <a:solidFill>
                <a:schemeClr val="tx1"/>
              </a:solidFill>
            </a:rPr>
            <a:t>S8.2-2017 </a:t>
          </a:r>
          <a:r>
            <a:rPr lang="en-US" sz="1800" dirty="0">
              <a:solidFill>
                <a:schemeClr val="tx1"/>
              </a:solidFill>
            </a:rPr>
            <a:t>Specification for Application of Thermal Spray Coatings for Steel Bridges</a:t>
          </a:r>
        </a:p>
      </dgm:t>
    </dgm:pt>
    <dgm:pt modelId="{8111DCD0-F6DF-40C1-B696-B8B00CD95FEE}" type="parTrans" cxnId="{DBC75C28-F5FD-4D4F-A827-B1BAA1B4FE62}">
      <dgm:prSet/>
      <dgm:spPr/>
      <dgm:t>
        <a:bodyPr/>
        <a:lstStyle/>
        <a:p>
          <a:endParaRPr lang="en-US"/>
        </a:p>
      </dgm:t>
    </dgm:pt>
    <dgm:pt modelId="{0B76F05F-732D-4B49-BC06-60ACBC1755BC}" type="sibTrans" cxnId="{DBC75C28-F5FD-4D4F-A827-B1BAA1B4FE62}">
      <dgm:prSet/>
      <dgm:spPr/>
      <dgm:t>
        <a:bodyPr/>
        <a:lstStyle/>
        <a:p>
          <a:endParaRPr lang="en-US"/>
        </a:p>
      </dgm:t>
    </dgm:pt>
    <dgm:pt modelId="{6AF3B037-912D-42ED-B7DB-A1BC73C9E118}" type="pres">
      <dgm:prSet presAssocID="{3421DE48-E780-4D79-870C-1F510E1C0938}" presName="Name0" presStyleCnt="0">
        <dgm:presLayoutVars>
          <dgm:chPref val="1"/>
          <dgm:dir/>
          <dgm:animOne val="branch"/>
          <dgm:animLvl val="lvl"/>
          <dgm:resizeHandles/>
        </dgm:presLayoutVars>
      </dgm:prSet>
      <dgm:spPr/>
    </dgm:pt>
    <dgm:pt modelId="{27458002-73B7-4EBF-953A-C104439B6EC8}" type="pres">
      <dgm:prSet presAssocID="{506D76EC-FAEE-4197-AB4E-1B44894DFC4E}" presName="vertOne" presStyleCnt="0"/>
      <dgm:spPr/>
    </dgm:pt>
    <dgm:pt modelId="{AFEC6C20-6F0F-4766-B4A0-28444F2533D7}" type="pres">
      <dgm:prSet presAssocID="{506D76EC-FAEE-4197-AB4E-1B44894DFC4E}" presName="txOne" presStyleLbl="node0" presStyleIdx="0" presStyleCnt="1" custScaleY="26379">
        <dgm:presLayoutVars>
          <dgm:chPref val="3"/>
        </dgm:presLayoutVars>
      </dgm:prSet>
      <dgm:spPr/>
    </dgm:pt>
    <dgm:pt modelId="{0DC3A2D3-E320-4B8F-B161-D2DE51202AF1}" type="pres">
      <dgm:prSet presAssocID="{506D76EC-FAEE-4197-AB4E-1B44894DFC4E}" presName="parTransOne" presStyleCnt="0"/>
      <dgm:spPr/>
    </dgm:pt>
    <dgm:pt modelId="{B00A2F38-1CF0-4456-A249-30CB9A3AB516}" type="pres">
      <dgm:prSet presAssocID="{506D76EC-FAEE-4197-AB4E-1B44894DFC4E}" presName="horzOne" presStyleCnt="0"/>
      <dgm:spPr/>
    </dgm:pt>
    <dgm:pt modelId="{C3E99A68-A5A4-470E-A587-5211C0DB25E5}" type="pres">
      <dgm:prSet presAssocID="{F5E92719-89FF-4305-8DE6-5FDCC29C0FA9}" presName="vertTwo" presStyleCnt="0"/>
      <dgm:spPr/>
    </dgm:pt>
    <dgm:pt modelId="{1C22EBF4-F53C-4FB8-9F10-1CA9DEED9639}" type="pres">
      <dgm:prSet presAssocID="{F5E92719-89FF-4305-8DE6-5FDCC29C0FA9}" presName="txTwo" presStyleLbl="node2" presStyleIdx="0" presStyleCnt="4">
        <dgm:presLayoutVars>
          <dgm:chPref val="3"/>
        </dgm:presLayoutVars>
      </dgm:prSet>
      <dgm:spPr/>
    </dgm:pt>
    <dgm:pt modelId="{1CD1CCD1-2DA5-4962-A20C-AB843B8543B3}" type="pres">
      <dgm:prSet presAssocID="{F5E92719-89FF-4305-8DE6-5FDCC29C0FA9}" presName="horzTwo" presStyleCnt="0"/>
      <dgm:spPr/>
    </dgm:pt>
    <dgm:pt modelId="{44F91A95-93D7-4798-8838-23FAE575276D}" type="pres">
      <dgm:prSet presAssocID="{A777F221-AF2F-4849-9BA4-F28231E46596}" presName="sibSpaceTwo" presStyleCnt="0"/>
      <dgm:spPr/>
    </dgm:pt>
    <dgm:pt modelId="{430B352E-EA42-4849-AAA2-FDC1DE1DFF08}" type="pres">
      <dgm:prSet presAssocID="{11596706-7B40-47CC-8089-E66F1EDA5AF0}" presName="vertTwo" presStyleCnt="0"/>
      <dgm:spPr/>
    </dgm:pt>
    <dgm:pt modelId="{6EF8937C-3FB2-4CB0-8DD5-2E4B6DB85DD6}" type="pres">
      <dgm:prSet presAssocID="{11596706-7B40-47CC-8089-E66F1EDA5AF0}" presName="txTwo" presStyleLbl="node2" presStyleIdx="1" presStyleCnt="4">
        <dgm:presLayoutVars>
          <dgm:chPref val="3"/>
        </dgm:presLayoutVars>
      </dgm:prSet>
      <dgm:spPr/>
    </dgm:pt>
    <dgm:pt modelId="{53022B43-CE95-482C-BD0E-528D80997211}" type="pres">
      <dgm:prSet presAssocID="{11596706-7B40-47CC-8089-E66F1EDA5AF0}" presName="horzTwo" presStyleCnt="0"/>
      <dgm:spPr/>
    </dgm:pt>
    <dgm:pt modelId="{F73028BE-FA0E-4D20-836A-F67BCB795A6D}" type="pres">
      <dgm:prSet presAssocID="{0B76F05F-732D-4B49-BC06-60ACBC1755BC}" presName="sibSpaceTwo" presStyleCnt="0"/>
      <dgm:spPr/>
    </dgm:pt>
    <dgm:pt modelId="{69CF9DEE-83B3-4AD7-A88B-F51BD92EFA26}" type="pres">
      <dgm:prSet presAssocID="{8E1CD252-A72B-461E-903F-CB5D77300F07}" presName="vertTwo" presStyleCnt="0"/>
      <dgm:spPr/>
    </dgm:pt>
    <dgm:pt modelId="{15D54FF8-FC02-4303-98BD-CC0457DBE400}" type="pres">
      <dgm:prSet presAssocID="{8E1CD252-A72B-461E-903F-CB5D77300F07}" presName="txTwo" presStyleLbl="node2" presStyleIdx="2" presStyleCnt="4">
        <dgm:presLayoutVars>
          <dgm:chPref val="3"/>
        </dgm:presLayoutVars>
      </dgm:prSet>
      <dgm:spPr/>
    </dgm:pt>
    <dgm:pt modelId="{A76603FA-C42B-4DE8-ADC3-F23F7074E9E0}" type="pres">
      <dgm:prSet presAssocID="{8E1CD252-A72B-461E-903F-CB5D77300F07}" presName="horzTwo" presStyleCnt="0"/>
      <dgm:spPr/>
    </dgm:pt>
    <dgm:pt modelId="{59476D30-D06E-4C1E-9F46-D36ACC6182AE}" type="pres">
      <dgm:prSet presAssocID="{ED3C5255-ACEA-4758-B39F-CD29F86F9AF9}" presName="sibSpaceTwo" presStyleCnt="0"/>
      <dgm:spPr/>
    </dgm:pt>
    <dgm:pt modelId="{34723751-7DC4-43C5-A54A-2A070963F2D1}" type="pres">
      <dgm:prSet presAssocID="{98091E6C-5CE2-4BA9-A876-8C031AAF2EA0}" presName="vertTwo" presStyleCnt="0"/>
      <dgm:spPr/>
    </dgm:pt>
    <dgm:pt modelId="{42484F10-FA99-4E2A-BCE5-A0E6AA6949DD}" type="pres">
      <dgm:prSet presAssocID="{98091E6C-5CE2-4BA9-A876-8C031AAF2EA0}" presName="txTwo" presStyleLbl="node2" presStyleIdx="3" presStyleCnt="4">
        <dgm:presLayoutVars>
          <dgm:chPref val="3"/>
        </dgm:presLayoutVars>
      </dgm:prSet>
      <dgm:spPr/>
    </dgm:pt>
    <dgm:pt modelId="{C8ED4FB9-D856-453F-8C21-FFC28816909E}" type="pres">
      <dgm:prSet presAssocID="{98091E6C-5CE2-4BA9-A876-8C031AAF2EA0}" presName="horzTwo" presStyleCnt="0"/>
      <dgm:spPr/>
    </dgm:pt>
  </dgm:ptLst>
  <dgm:cxnLst>
    <dgm:cxn modelId="{51BCF921-8920-42F8-B665-E7F3BBABA6BB}" type="presOf" srcId="{98091E6C-5CE2-4BA9-A876-8C031AAF2EA0}" destId="{42484F10-FA99-4E2A-BCE5-A0E6AA6949DD}" srcOrd="0" destOrd="0" presId="urn:microsoft.com/office/officeart/2005/8/layout/hierarchy4"/>
    <dgm:cxn modelId="{9A82B224-BED2-4019-93C2-F7B7AFFE6A82}" type="presOf" srcId="{8E1CD252-A72B-461E-903F-CB5D77300F07}" destId="{15D54FF8-FC02-4303-98BD-CC0457DBE400}" srcOrd="0" destOrd="0" presId="urn:microsoft.com/office/officeart/2005/8/layout/hierarchy4"/>
    <dgm:cxn modelId="{DBC75C28-F5FD-4D4F-A827-B1BAA1B4FE62}" srcId="{506D76EC-FAEE-4197-AB4E-1B44894DFC4E}" destId="{11596706-7B40-47CC-8089-E66F1EDA5AF0}" srcOrd="1" destOrd="0" parTransId="{8111DCD0-F6DF-40C1-B696-B8B00CD95FEE}" sibTransId="{0B76F05F-732D-4B49-BC06-60ACBC1755BC}"/>
    <dgm:cxn modelId="{8B373A4D-575C-4DD5-AFED-1D2994A5C828}" srcId="{506D76EC-FAEE-4197-AB4E-1B44894DFC4E}" destId="{8E1CD252-A72B-461E-903F-CB5D77300F07}" srcOrd="2" destOrd="0" parTransId="{57F77A7A-18C5-4186-87A9-E3747B4BA73D}" sibTransId="{ED3C5255-ACEA-4758-B39F-CD29F86F9AF9}"/>
    <dgm:cxn modelId="{639BE273-6984-4E41-A308-5D5C3826170B}" srcId="{506D76EC-FAEE-4197-AB4E-1B44894DFC4E}" destId="{98091E6C-5CE2-4BA9-A876-8C031AAF2EA0}" srcOrd="3" destOrd="0" parTransId="{0BCB9826-26DA-40F5-97A7-11F024D041D0}" sibTransId="{85CC1FA0-208E-4F4F-8184-DDF8C3DB46A9}"/>
    <dgm:cxn modelId="{A9D8B39E-DE39-4902-BCD5-57EB9BB7248F}" srcId="{3421DE48-E780-4D79-870C-1F510E1C0938}" destId="{506D76EC-FAEE-4197-AB4E-1B44894DFC4E}" srcOrd="0" destOrd="0" parTransId="{64874EDE-863B-490C-A5B2-B0C6B2FA0600}" sibTransId="{C1200936-5C9E-4298-936E-29941AC97CD1}"/>
    <dgm:cxn modelId="{32F0C1A0-935A-4676-9B40-45D7BAD3713B}" type="presOf" srcId="{506D76EC-FAEE-4197-AB4E-1B44894DFC4E}" destId="{AFEC6C20-6F0F-4766-B4A0-28444F2533D7}" srcOrd="0" destOrd="0" presId="urn:microsoft.com/office/officeart/2005/8/layout/hierarchy4"/>
    <dgm:cxn modelId="{7B6A37BF-B571-49DB-88B8-559EA98159F6}" type="presOf" srcId="{F5E92719-89FF-4305-8DE6-5FDCC29C0FA9}" destId="{1C22EBF4-F53C-4FB8-9F10-1CA9DEED9639}" srcOrd="0" destOrd="0" presId="urn:microsoft.com/office/officeart/2005/8/layout/hierarchy4"/>
    <dgm:cxn modelId="{059B6ACE-B759-4212-9E4B-AF272E34B537}" type="presOf" srcId="{3421DE48-E780-4D79-870C-1F510E1C0938}" destId="{6AF3B037-912D-42ED-B7DB-A1BC73C9E118}" srcOrd="0" destOrd="0" presId="urn:microsoft.com/office/officeart/2005/8/layout/hierarchy4"/>
    <dgm:cxn modelId="{2BB901EC-A0D7-4A2F-B507-5082720ACDE1}" type="presOf" srcId="{11596706-7B40-47CC-8089-E66F1EDA5AF0}" destId="{6EF8937C-3FB2-4CB0-8DD5-2E4B6DB85DD6}" srcOrd="0" destOrd="0" presId="urn:microsoft.com/office/officeart/2005/8/layout/hierarchy4"/>
    <dgm:cxn modelId="{280505F2-8D10-409F-817B-E056AF342FDC}" srcId="{506D76EC-FAEE-4197-AB4E-1B44894DFC4E}" destId="{F5E92719-89FF-4305-8DE6-5FDCC29C0FA9}" srcOrd="0" destOrd="0" parTransId="{E51E5CDF-2E58-4DB3-8BB5-D5891B62F3D0}" sibTransId="{A777F221-AF2F-4849-9BA4-F28231E46596}"/>
    <dgm:cxn modelId="{9CB0B38F-2035-4FCB-9DE5-A999C6758D44}" type="presParOf" srcId="{6AF3B037-912D-42ED-B7DB-A1BC73C9E118}" destId="{27458002-73B7-4EBF-953A-C104439B6EC8}" srcOrd="0" destOrd="0" presId="urn:microsoft.com/office/officeart/2005/8/layout/hierarchy4"/>
    <dgm:cxn modelId="{6B273DAB-1B05-4A37-9062-6B16E2CB8541}" type="presParOf" srcId="{27458002-73B7-4EBF-953A-C104439B6EC8}" destId="{AFEC6C20-6F0F-4766-B4A0-28444F2533D7}" srcOrd="0" destOrd="0" presId="urn:microsoft.com/office/officeart/2005/8/layout/hierarchy4"/>
    <dgm:cxn modelId="{9FC42F70-F01B-4841-A44D-09A9089AC298}" type="presParOf" srcId="{27458002-73B7-4EBF-953A-C104439B6EC8}" destId="{0DC3A2D3-E320-4B8F-B161-D2DE51202AF1}" srcOrd="1" destOrd="0" presId="urn:microsoft.com/office/officeart/2005/8/layout/hierarchy4"/>
    <dgm:cxn modelId="{B384A831-930E-46AA-9A76-6BCBC4A196EE}" type="presParOf" srcId="{27458002-73B7-4EBF-953A-C104439B6EC8}" destId="{B00A2F38-1CF0-4456-A249-30CB9A3AB516}" srcOrd="2" destOrd="0" presId="urn:microsoft.com/office/officeart/2005/8/layout/hierarchy4"/>
    <dgm:cxn modelId="{FD839957-5F4D-4221-A289-231CF7DAE3BE}" type="presParOf" srcId="{B00A2F38-1CF0-4456-A249-30CB9A3AB516}" destId="{C3E99A68-A5A4-470E-A587-5211C0DB25E5}" srcOrd="0" destOrd="0" presId="urn:microsoft.com/office/officeart/2005/8/layout/hierarchy4"/>
    <dgm:cxn modelId="{0310FFEC-C90C-4DD5-927C-DE7366E3199E}" type="presParOf" srcId="{C3E99A68-A5A4-470E-A587-5211C0DB25E5}" destId="{1C22EBF4-F53C-4FB8-9F10-1CA9DEED9639}" srcOrd="0" destOrd="0" presId="urn:microsoft.com/office/officeart/2005/8/layout/hierarchy4"/>
    <dgm:cxn modelId="{E0CA0D3E-B3C6-49AB-8FF1-261AB14F04DA}" type="presParOf" srcId="{C3E99A68-A5A4-470E-A587-5211C0DB25E5}" destId="{1CD1CCD1-2DA5-4962-A20C-AB843B8543B3}" srcOrd="1" destOrd="0" presId="urn:microsoft.com/office/officeart/2005/8/layout/hierarchy4"/>
    <dgm:cxn modelId="{90CDBE74-8223-44ED-9E0D-426496A9EFB1}" type="presParOf" srcId="{B00A2F38-1CF0-4456-A249-30CB9A3AB516}" destId="{44F91A95-93D7-4798-8838-23FAE575276D}" srcOrd="1" destOrd="0" presId="urn:microsoft.com/office/officeart/2005/8/layout/hierarchy4"/>
    <dgm:cxn modelId="{A9377F40-84B8-40E7-86A3-2CD33B34D3B6}" type="presParOf" srcId="{B00A2F38-1CF0-4456-A249-30CB9A3AB516}" destId="{430B352E-EA42-4849-AAA2-FDC1DE1DFF08}" srcOrd="2" destOrd="0" presId="urn:microsoft.com/office/officeart/2005/8/layout/hierarchy4"/>
    <dgm:cxn modelId="{D7B7D1F0-5B31-4C34-9453-572F0AFBAF64}" type="presParOf" srcId="{430B352E-EA42-4849-AAA2-FDC1DE1DFF08}" destId="{6EF8937C-3FB2-4CB0-8DD5-2E4B6DB85DD6}" srcOrd="0" destOrd="0" presId="urn:microsoft.com/office/officeart/2005/8/layout/hierarchy4"/>
    <dgm:cxn modelId="{6EDF9F2D-3B93-4F68-9466-E6CA94CF9290}" type="presParOf" srcId="{430B352E-EA42-4849-AAA2-FDC1DE1DFF08}" destId="{53022B43-CE95-482C-BD0E-528D80997211}" srcOrd="1" destOrd="0" presId="urn:microsoft.com/office/officeart/2005/8/layout/hierarchy4"/>
    <dgm:cxn modelId="{3E52278D-ECB9-4E64-B4D0-B4FDD1897B5C}" type="presParOf" srcId="{B00A2F38-1CF0-4456-A249-30CB9A3AB516}" destId="{F73028BE-FA0E-4D20-836A-F67BCB795A6D}" srcOrd="3" destOrd="0" presId="urn:microsoft.com/office/officeart/2005/8/layout/hierarchy4"/>
    <dgm:cxn modelId="{BEFA11ED-6402-4954-B306-0C8DBDBE4434}" type="presParOf" srcId="{B00A2F38-1CF0-4456-A249-30CB9A3AB516}" destId="{69CF9DEE-83B3-4AD7-A88B-F51BD92EFA26}" srcOrd="4" destOrd="0" presId="urn:microsoft.com/office/officeart/2005/8/layout/hierarchy4"/>
    <dgm:cxn modelId="{AC286585-3D17-4622-BEBD-E26974D83CA6}" type="presParOf" srcId="{69CF9DEE-83B3-4AD7-A88B-F51BD92EFA26}" destId="{15D54FF8-FC02-4303-98BD-CC0457DBE400}" srcOrd="0" destOrd="0" presId="urn:microsoft.com/office/officeart/2005/8/layout/hierarchy4"/>
    <dgm:cxn modelId="{E0FBD935-6EF2-4AD4-85E7-30A91490F5A1}" type="presParOf" srcId="{69CF9DEE-83B3-4AD7-A88B-F51BD92EFA26}" destId="{A76603FA-C42B-4DE8-ADC3-F23F7074E9E0}" srcOrd="1" destOrd="0" presId="urn:microsoft.com/office/officeart/2005/8/layout/hierarchy4"/>
    <dgm:cxn modelId="{1F266D38-484A-46E9-85B9-52BE9D45360A}" type="presParOf" srcId="{B00A2F38-1CF0-4456-A249-30CB9A3AB516}" destId="{59476D30-D06E-4C1E-9F46-D36ACC6182AE}" srcOrd="5" destOrd="0" presId="urn:microsoft.com/office/officeart/2005/8/layout/hierarchy4"/>
    <dgm:cxn modelId="{AFB649D4-4408-4203-B214-0F0FC9B03CE2}" type="presParOf" srcId="{B00A2F38-1CF0-4456-A249-30CB9A3AB516}" destId="{34723751-7DC4-43C5-A54A-2A070963F2D1}" srcOrd="6" destOrd="0" presId="urn:microsoft.com/office/officeart/2005/8/layout/hierarchy4"/>
    <dgm:cxn modelId="{08E9FC68-1175-4A55-BADF-CBD906D75E34}" type="presParOf" srcId="{34723751-7DC4-43C5-A54A-2A070963F2D1}" destId="{42484F10-FA99-4E2A-BCE5-A0E6AA6949DD}" srcOrd="0" destOrd="0" presId="urn:microsoft.com/office/officeart/2005/8/layout/hierarchy4"/>
    <dgm:cxn modelId="{D6B18384-B39B-41B3-9A99-ECEAC2C15D30}" type="presParOf" srcId="{34723751-7DC4-43C5-A54A-2A070963F2D1}" destId="{C8ED4FB9-D856-453F-8C21-FFC28816909E}" srcOrd="1" destOrd="0" presId="urn:microsoft.com/office/officeart/2005/8/layout/hierarchy4"/>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E3096DD-07A8-4384-91AD-06ACA50CDC98}" type="doc">
      <dgm:prSet loTypeId="urn:microsoft.com/office/officeart/2005/8/layout/matrix2" loCatId="matrix" qsTypeId="urn:microsoft.com/office/officeart/2005/8/quickstyle/simple1" qsCatId="simple" csTypeId="urn:microsoft.com/office/officeart/2005/8/colors/accent1_2" csCatId="accent1" phldr="1"/>
      <dgm:spPr/>
      <dgm:t>
        <a:bodyPr/>
        <a:lstStyle/>
        <a:p>
          <a:endParaRPr lang="en-US"/>
        </a:p>
      </dgm:t>
    </dgm:pt>
    <dgm:pt modelId="{E665548F-2A3C-45EB-9911-EF967CA58850}">
      <dgm:prSet phldrT="[Text]"/>
      <dgm:spPr/>
      <dgm:t>
        <a:bodyPr/>
        <a:lstStyle/>
        <a:p>
          <a:r>
            <a:rPr lang="en-US" dirty="0">
              <a:solidFill>
                <a:schemeClr val="tx1"/>
              </a:solidFill>
            </a:rPr>
            <a:t>Design Coated Steel</a:t>
          </a:r>
        </a:p>
      </dgm:t>
    </dgm:pt>
    <dgm:pt modelId="{02EB7A5A-023E-4B1E-8280-4F96AF823047}" type="parTrans" cxnId="{8662D81F-0E85-49B8-8E8D-8E47FF160850}">
      <dgm:prSet/>
      <dgm:spPr/>
      <dgm:t>
        <a:bodyPr/>
        <a:lstStyle/>
        <a:p>
          <a:endParaRPr lang="en-US"/>
        </a:p>
      </dgm:t>
    </dgm:pt>
    <dgm:pt modelId="{220400A7-1408-4995-A85E-8368E4BAA6B4}" type="sibTrans" cxnId="{8662D81F-0E85-49B8-8E8D-8E47FF160850}">
      <dgm:prSet/>
      <dgm:spPr/>
      <dgm:t>
        <a:bodyPr/>
        <a:lstStyle/>
        <a:p>
          <a:endParaRPr lang="en-US"/>
        </a:p>
      </dgm:t>
    </dgm:pt>
    <dgm:pt modelId="{59221258-19FF-4B2E-B4B9-784001D23267}">
      <dgm:prSet phldrT="[Text]"/>
      <dgm:spPr>
        <a:solidFill>
          <a:schemeClr val="bg1">
            <a:lumMod val="85000"/>
          </a:schemeClr>
        </a:solidFill>
      </dgm:spPr>
      <dgm:t>
        <a:bodyPr/>
        <a:lstStyle/>
        <a:p>
          <a:r>
            <a:rPr lang="en-US" dirty="0"/>
            <a:t>Design Uncoated Steel</a:t>
          </a:r>
        </a:p>
      </dgm:t>
    </dgm:pt>
    <dgm:pt modelId="{A06BD9EF-9E99-4CC6-841F-2D8544A5F0B4}" type="parTrans" cxnId="{4D54DC3F-DDFE-422F-AEEA-AEC936D76282}">
      <dgm:prSet/>
      <dgm:spPr/>
      <dgm:t>
        <a:bodyPr/>
        <a:lstStyle/>
        <a:p>
          <a:endParaRPr lang="en-US"/>
        </a:p>
      </dgm:t>
    </dgm:pt>
    <dgm:pt modelId="{84AC972B-10F8-4F89-AD84-990CF845DAB1}" type="sibTrans" cxnId="{4D54DC3F-DDFE-422F-AEEA-AEC936D76282}">
      <dgm:prSet/>
      <dgm:spPr/>
      <dgm:t>
        <a:bodyPr/>
        <a:lstStyle/>
        <a:p>
          <a:endParaRPr lang="en-US"/>
        </a:p>
      </dgm:t>
    </dgm:pt>
    <dgm:pt modelId="{C2631992-E980-4AD5-88AA-519EA13C454D}">
      <dgm:prSet phldrT="[Text]"/>
      <dgm:spPr>
        <a:solidFill>
          <a:schemeClr val="bg1">
            <a:lumMod val="85000"/>
          </a:schemeClr>
        </a:solidFill>
      </dgm:spPr>
      <dgm:t>
        <a:bodyPr/>
        <a:lstStyle/>
        <a:p>
          <a:r>
            <a:rPr lang="en-US" dirty="0"/>
            <a:t>Maintain Coated Steel</a:t>
          </a:r>
        </a:p>
      </dgm:t>
    </dgm:pt>
    <dgm:pt modelId="{6DBFE127-5B76-4FB9-90DF-129471257D8D}" type="parTrans" cxnId="{451249A8-4BFE-42AC-B67F-207A350B6CBE}">
      <dgm:prSet/>
      <dgm:spPr/>
      <dgm:t>
        <a:bodyPr/>
        <a:lstStyle/>
        <a:p>
          <a:endParaRPr lang="en-US"/>
        </a:p>
      </dgm:t>
    </dgm:pt>
    <dgm:pt modelId="{17B5E372-DABE-4744-9DAD-C8212FCEB3D8}" type="sibTrans" cxnId="{451249A8-4BFE-42AC-B67F-207A350B6CBE}">
      <dgm:prSet/>
      <dgm:spPr/>
      <dgm:t>
        <a:bodyPr/>
        <a:lstStyle/>
        <a:p>
          <a:endParaRPr lang="en-US"/>
        </a:p>
      </dgm:t>
    </dgm:pt>
    <dgm:pt modelId="{4EB6A110-C209-4A12-BD26-D68E8DFFA841}">
      <dgm:prSet phldrT="[Text]"/>
      <dgm:spPr>
        <a:solidFill>
          <a:schemeClr val="bg1">
            <a:lumMod val="85000"/>
          </a:schemeClr>
        </a:solidFill>
      </dgm:spPr>
      <dgm:t>
        <a:bodyPr/>
        <a:lstStyle/>
        <a:p>
          <a:r>
            <a:rPr lang="en-US" dirty="0"/>
            <a:t>Maintain Uncoated Steel</a:t>
          </a:r>
        </a:p>
      </dgm:t>
    </dgm:pt>
    <dgm:pt modelId="{798D6F29-E1E5-408B-9CC9-DDAF6419E5CC}" type="parTrans" cxnId="{CB984AB2-B83F-4F92-BD85-5D0A02A322C6}">
      <dgm:prSet/>
      <dgm:spPr/>
      <dgm:t>
        <a:bodyPr/>
        <a:lstStyle/>
        <a:p>
          <a:endParaRPr lang="en-US"/>
        </a:p>
      </dgm:t>
    </dgm:pt>
    <dgm:pt modelId="{B0698DD8-282D-4C4A-8923-8E0A4D0B3E09}" type="sibTrans" cxnId="{CB984AB2-B83F-4F92-BD85-5D0A02A322C6}">
      <dgm:prSet/>
      <dgm:spPr/>
      <dgm:t>
        <a:bodyPr/>
        <a:lstStyle/>
        <a:p>
          <a:endParaRPr lang="en-US"/>
        </a:p>
      </dgm:t>
    </dgm:pt>
    <dgm:pt modelId="{BCA8D57F-15EA-4CB5-95D5-4753AFE69243}" type="pres">
      <dgm:prSet presAssocID="{3E3096DD-07A8-4384-91AD-06ACA50CDC98}" presName="matrix" presStyleCnt="0">
        <dgm:presLayoutVars>
          <dgm:chMax val="1"/>
          <dgm:dir/>
          <dgm:resizeHandles val="exact"/>
        </dgm:presLayoutVars>
      </dgm:prSet>
      <dgm:spPr/>
    </dgm:pt>
    <dgm:pt modelId="{48685F7C-E766-4F39-8FF9-85AA89C689F0}" type="pres">
      <dgm:prSet presAssocID="{3E3096DD-07A8-4384-91AD-06ACA50CDC98}" presName="axisShape" presStyleLbl="bgShp" presStyleIdx="0" presStyleCnt="1"/>
      <dgm:spPr/>
    </dgm:pt>
    <dgm:pt modelId="{B676CFA6-A33C-40A1-BAAD-F3536EABBFED}" type="pres">
      <dgm:prSet presAssocID="{3E3096DD-07A8-4384-91AD-06ACA50CDC98}" presName="rect1" presStyleLbl="node1" presStyleIdx="0" presStyleCnt="4">
        <dgm:presLayoutVars>
          <dgm:chMax val="0"/>
          <dgm:chPref val="0"/>
          <dgm:bulletEnabled val="1"/>
        </dgm:presLayoutVars>
      </dgm:prSet>
      <dgm:spPr/>
    </dgm:pt>
    <dgm:pt modelId="{877400AD-E779-4421-8D72-F7A3D5687FB7}" type="pres">
      <dgm:prSet presAssocID="{3E3096DD-07A8-4384-91AD-06ACA50CDC98}" presName="rect2" presStyleLbl="node1" presStyleIdx="1" presStyleCnt="4">
        <dgm:presLayoutVars>
          <dgm:chMax val="0"/>
          <dgm:chPref val="0"/>
          <dgm:bulletEnabled val="1"/>
        </dgm:presLayoutVars>
      </dgm:prSet>
      <dgm:spPr/>
    </dgm:pt>
    <dgm:pt modelId="{73E247D4-6A33-4209-AAA0-D93C405E8985}" type="pres">
      <dgm:prSet presAssocID="{3E3096DD-07A8-4384-91AD-06ACA50CDC98}" presName="rect3" presStyleLbl="node1" presStyleIdx="2" presStyleCnt="4">
        <dgm:presLayoutVars>
          <dgm:chMax val="0"/>
          <dgm:chPref val="0"/>
          <dgm:bulletEnabled val="1"/>
        </dgm:presLayoutVars>
      </dgm:prSet>
      <dgm:spPr/>
    </dgm:pt>
    <dgm:pt modelId="{C4CC61E9-2C25-48F9-8EA9-DFD2204F8C4E}" type="pres">
      <dgm:prSet presAssocID="{3E3096DD-07A8-4384-91AD-06ACA50CDC98}" presName="rect4" presStyleLbl="node1" presStyleIdx="3" presStyleCnt="4">
        <dgm:presLayoutVars>
          <dgm:chMax val="0"/>
          <dgm:chPref val="0"/>
          <dgm:bulletEnabled val="1"/>
        </dgm:presLayoutVars>
      </dgm:prSet>
      <dgm:spPr/>
    </dgm:pt>
  </dgm:ptLst>
  <dgm:cxnLst>
    <dgm:cxn modelId="{8662D81F-0E85-49B8-8E8D-8E47FF160850}" srcId="{3E3096DD-07A8-4384-91AD-06ACA50CDC98}" destId="{E665548F-2A3C-45EB-9911-EF967CA58850}" srcOrd="0" destOrd="0" parTransId="{02EB7A5A-023E-4B1E-8280-4F96AF823047}" sibTransId="{220400A7-1408-4995-A85E-8368E4BAA6B4}"/>
    <dgm:cxn modelId="{A6750034-5A34-4801-811C-EB66377B5B2F}" type="presOf" srcId="{E665548F-2A3C-45EB-9911-EF967CA58850}" destId="{B676CFA6-A33C-40A1-BAAD-F3536EABBFED}" srcOrd="0" destOrd="0" presId="urn:microsoft.com/office/officeart/2005/8/layout/matrix2"/>
    <dgm:cxn modelId="{4D54DC3F-DDFE-422F-AEEA-AEC936D76282}" srcId="{3E3096DD-07A8-4384-91AD-06ACA50CDC98}" destId="{59221258-19FF-4B2E-B4B9-784001D23267}" srcOrd="1" destOrd="0" parTransId="{A06BD9EF-9E99-4CC6-841F-2D8544A5F0B4}" sibTransId="{84AC972B-10F8-4F89-AD84-990CF845DAB1}"/>
    <dgm:cxn modelId="{DE03DB5D-78EA-4F52-92ED-4A95FB80F35C}" type="presOf" srcId="{C2631992-E980-4AD5-88AA-519EA13C454D}" destId="{73E247D4-6A33-4209-AAA0-D93C405E8985}" srcOrd="0" destOrd="0" presId="urn:microsoft.com/office/officeart/2005/8/layout/matrix2"/>
    <dgm:cxn modelId="{1FC1EE68-D2A5-4B3C-8A41-48DA8B9E2605}" type="presOf" srcId="{59221258-19FF-4B2E-B4B9-784001D23267}" destId="{877400AD-E779-4421-8D72-F7A3D5687FB7}" srcOrd="0" destOrd="0" presId="urn:microsoft.com/office/officeart/2005/8/layout/matrix2"/>
    <dgm:cxn modelId="{CC4E9449-EE97-4ADA-94E2-A2AC67A4D4A3}" type="presOf" srcId="{4EB6A110-C209-4A12-BD26-D68E8DFFA841}" destId="{C4CC61E9-2C25-48F9-8EA9-DFD2204F8C4E}" srcOrd="0" destOrd="0" presId="urn:microsoft.com/office/officeart/2005/8/layout/matrix2"/>
    <dgm:cxn modelId="{451249A8-4BFE-42AC-B67F-207A350B6CBE}" srcId="{3E3096DD-07A8-4384-91AD-06ACA50CDC98}" destId="{C2631992-E980-4AD5-88AA-519EA13C454D}" srcOrd="2" destOrd="0" parTransId="{6DBFE127-5B76-4FB9-90DF-129471257D8D}" sibTransId="{17B5E372-DABE-4744-9DAD-C8212FCEB3D8}"/>
    <dgm:cxn modelId="{CB984AB2-B83F-4F92-BD85-5D0A02A322C6}" srcId="{3E3096DD-07A8-4384-91AD-06ACA50CDC98}" destId="{4EB6A110-C209-4A12-BD26-D68E8DFFA841}" srcOrd="3" destOrd="0" parTransId="{798D6F29-E1E5-408B-9CC9-DDAF6419E5CC}" sibTransId="{B0698DD8-282D-4C4A-8923-8E0A4D0B3E09}"/>
    <dgm:cxn modelId="{AF5688F5-D5CB-43A5-BF55-C134C6CF7D8C}" type="presOf" srcId="{3E3096DD-07A8-4384-91AD-06ACA50CDC98}" destId="{BCA8D57F-15EA-4CB5-95D5-4753AFE69243}" srcOrd="0" destOrd="0" presId="urn:microsoft.com/office/officeart/2005/8/layout/matrix2"/>
    <dgm:cxn modelId="{4C8D6696-A6F3-45C4-A6A0-6B77CB2770E3}" type="presParOf" srcId="{BCA8D57F-15EA-4CB5-95D5-4753AFE69243}" destId="{48685F7C-E766-4F39-8FF9-85AA89C689F0}" srcOrd="0" destOrd="0" presId="urn:microsoft.com/office/officeart/2005/8/layout/matrix2"/>
    <dgm:cxn modelId="{19D4690A-AE3C-4B4E-AB7A-5F1C274DF2CF}" type="presParOf" srcId="{BCA8D57F-15EA-4CB5-95D5-4753AFE69243}" destId="{B676CFA6-A33C-40A1-BAAD-F3536EABBFED}" srcOrd="1" destOrd="0" presId="urn:microsoft.com/office/officeart/2005/8/layout/matrix2"/>
    <dgm:cxn modelId="{483FE8B4-D9E5-4404-9C72-509F4EB69732}" type="presParOf" srcId="{BCA8D57F-15EA-4CB5-95D5-4753AFE69243}" destId="{877400AD-E779-4421-8D72-F7A3D5687FB7}" srcOrd="2" destOrd="0" presId="urn:microsoft.com/office/officeart/2005/8/layout/matrix2"/>
    <dgm:cxn modelId="{B93A930D-CA6A-4512-8D4A-9D6B6CC96107}" type="presParOf" srcId="{BCA8D57F-15EA-4CB5-95D5-4753AFE69243}" destId="{73E247D4-6A33-4209-AAA0-D93C405E8985}" srcOrd="3" destOrd="0" presId="urn:microsoft.com/office/officeart/2005/8/layout/matrix2"/>
    <dgm:cxn modelId="{2F5970D9-D314-4493-BB47-DFD56FB2E217}" type="presParOf" srcId="{BCA8D57F-15EA-4CB5-95D5-4753AFE69243}" destId="{C4CC61E9-2C25-48F9-8EA9-DFD2204F8C4E}" srcOrd="4" destOrd="0" presId="urn:microsoft.com/office/officeart/2005/8/layout/matrix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E3096DD-07A8-4384-91AD-06ACA50CDC98}" type="doc">
      <dgm:prSet loTypeId="urn:microsoft.com/office/officeart/2005/8/layout/matrix2" loCatId="matrix" qsTypeId="urn:microsoft.com/office/officeart/2005/8/quickstyle/simple1" qsCatId="simple" csTypeId="urn:microsoft.com/office/officeart/2005/8/colors/accent1_2" csCatId="accent1" phldr="1"/>
      <dgm:spPr/>
      <dgm:t>
        <a:bodyPr/>
        <a:lstStyle/>
        <a:p>
          <a:endParaRPr lang="en-US"/>
        </a:p>
      </dgm:t>
    </dgm:pt>
    <dgm:pt modelId="{E665548F-2A3C-45EB-9911-EF967CA58850}">
      <dgm:prSet phldrT="[Text]"/>
      <dgm:spPr/>
      <dgm:t>
        <a:bodyPr/>
        <a:lstStyle/>
        <a:p>
          <a:r>
            <a:rPr lang="en-US" dirty="0">
              <a:solidFill>
                <a:schemeClr val="tx1"/>
              </a:solidFill>
            </a:rPr>
            <a:t>Design Coated Steel</a:t>
          </a:r>
        </a:p>
      </dgm:t>
    </dgm:pt>
    <dgm:pt modelId="{02EB7A5A-023E-4B1E-8280-4F96AF823047}" type="parTrans" cxnId="{8662D81F-0E85-49B8-8E8D-8E47FF160850}">
      <dgm:prSet/>
      <dgm:spPr/>
      <dgm:t>
        <a:bodyPr/>
        <a:lstStyle/>
        <a:p>
          <a:endParaRPr lang="en-US"/>
        </a:p>
      </dgm:t>
    </dgm:pt>
    <dgm:pt modelId="{220400A7-1408-4995-A85E-8368E4BAA6B4}" type="sibTrans" cxnId="{8662D81F-0E85-49B8-8E8D-8E47FF160850}">
      <dgm:prSet/>
      <dgm:spPr/>
      <dgm:t>
        <a:bodyPr/>
        <a:lstStyle/>
        <a:p>
          <a:endParaRPr lang="en-US"/>
        </a:p>
      </dgm:t>
    </dgm:pt>
    <dgm:pt modelId="{59221258-19FF-4B2E-B4B9-784001D23267}">
      <dgm:prSet phldrT="[Text]"/>
      <dgm:spPr>
        <a:solidFill>
          <a:schemeClr val="bg1">
            <a:lumMod val="85000"/>
          </a:schemeClr>
        </a:solidFill>
      </dgm:spPr>
      <dgm:t>
        <a:bodyPr/>
        <a:lstStyle/>
        <a:p>
          <a:r>
            <a:rPr lang="en-US" dirty="0"/>
            <a:t>Design Uncoated Steel</a:t>
          </a:r>
        </a:p>
      </dgm:t>
    </dgm:pt>
    <dgm:pt modelId="{A06BD9EF-9E99-4CC6-841F-2D8544A5F0B4}" type="parTrans" cxnId="{4D54DC3F-DDFE-422F-AEEA-AEC936D76282}">
      <dgm:prSet/>
      <dgm:spPr/>
      <dgm:t>
        <a:bodyPr/>
        <a:lstStyle/>
        <a:p>
          <a:endParaRPr lang="en-US"/>
        </a:p>
      </dgm:t>
    </dgm:pt>
    <dgm:pt modelId="{84AC972B-10F8-4F89-AD84-990CF845DAB1}" type="sibTrans" cxnId="{4D54DC3F-DDFE-422F-AEEA-AEC936D76282}">
      <dgm:prSet/>
      <dgm:spPr/>
      <dgm:t>
        <a:bodyPr/>
        <a:lstStyle/>
        <a:p>
          <a:endParaRPr lang="en-US"/>
        </a:p>
      </dgm:t>
    </dgm:pt>
    <dgm:pt modelId="{C2631992-E980-4AD5-88AA-519EA13C454D}">
      <dgm:prSet phldrT="[Text]"/>
      <dgm:spPr>
        <a:solidFill>
          <a:schemeClr val="bg1">
            <a:lumMod val="85000"/>
          </a:schemeClr>
        </a:solidFill>
      </dgm:spPr>
      <dgm:t>
        <a:bodyPr/>
        <a:lstStyle/>
        <a:p>
          <a:r>
            <a:rPr lang="en-US" dirty="0"/>
            <a:t>Maintain Coated Steel</a:t>
          </a:r>
        </a:p>
      </dgm:t>
    </dgm:pt>
    <dgm:pt modelId="{6DBFE127-5B76-4FB9-90DF-129471257D8D}" type="parTrans" cxnId="{451249A8-4BFE-42AC-B67F-207A350B6CBE}">
      <dgm:prSet/>
      <dgm:spPr/>
      <dgm:t>
        <a:bodyPr/>
        <a:lstStyle/>
        <a:p>
          <a:endParaRPr lang="en-US"/>
        </a:p>
      </dgm:t>
    </dgm:pt>
    <dgm:pt modelId="{17B5E372-DABE-4744-9DAD-C8212FCEB3D8}" type="sibTrans" cxnId="{451249A8-4BFE-42AC-B67F-207A350B6CBE}">
      <dgm:prSet/>
      <dgm:spPr/>
      <dgm:t>
        <a:bodyPr/>
        <a:lstStyle/>
        <a:p>
          <a:endParaRPr lang="en-US"/>
        </a:p>
      </dgm:t>
    </dgm:pt>
    <dgm:pt modelId="{4EB6A110-C209-4A12-BD26-D68E8DFFA841}">
      <dgm:prSet phldrT="[Text]"/>
      <dgm:spPr>
        <a:solidFill>
          <a:schemeClr val="bg1">
            <a:lumMod val="85000"/>
          </a:schemeClr>
        </a:solidFill>
      </dgm:spPr>
      <dgm:t>
        <a:bodyPr/>
        <a:lstStyle/>
        <a:p>
          <a:r>
            <a:rPr lang="en-US" dirty="0"/>
            <a:t>Maintain Uncoated Steel</a:t>
          </a:r>
        </a:p>
      </dgm:t>
    </dgm:pt>
    <dgm:pt modelId="{798D6F29-E1E5-408B-9CC9-DDAF6419E5CC}" type="parTrans" cxnId="{CB984AB2-B83F-4F92-BD85-5D0A02A322C6}">
      <dgm:prSet/>
      <dgm:spPr/>
      <dgm:t>
        <a:bodyPr/>
        <a:lstStyle/>
        <a:p>
          <a:endParaRPr lang="en-US"/>
        </a:p>
      </dgm:t>
    </dgm:pt>
    <dgm:pt modelId="{B0698DD8-282D-4C4A-8923-8E0A4D0B3E09}" type="sibTrans" cxnId="{CB984AB2-B83F-4F92-BD85-5D0A02A322C6}">
      <dgm:prSet/>
      <dgm:spPr/>
      <dgm:t>
        <a:bodyPr/>
        <a:lstStyle/>
        <a:p>
          <a:endParaRPr lang="en-US"/>
        </a:p>
      </dgm:t>
    </dgm:pt>
    <dgm:pt modelId="{BCA8D57F-15EA-4CB5-95D5-4753AFE69243}" type="pres">
      <dgm:prSet presAssocID="{3E3096DD-07A8-4384-91AD-06ACA50CDC98}" presName="matrix" presStyleCnt="0">
        <dgm:presLayoutVars>
          <dgm:chMax val="1"/>
          <dgm:dir/>
          <dgm:resizeHandles val="exact"/>
        </dgm:presLayoutVars>
      </dgm:prSet>
      <dgm:spPr/>
    </dgm:pt>
    <dgm:pt modelId="{48685F7C-E766-4F39-8FF9-85AA89C689F0}" type="pres">
      <dgm:prSet presAssocID="{3E3096DD-07A8-4384-91AD-06ACA50CDC98}" presName="axisShape" presStyleLbl="bgShp" presStyleIdx="0" presStyleCnt="1"/>
      <dgm:spPr/>
    </dgm:pt>
    <dgm:pt modelId="{B676CFA6-A33C-40A1-BAAD-F3536EABBFED}" type="pres">
      <dgm:prSet presAssocID="{3E3096DD-07A8-4384-91AD-06ACA50CDC98}" presName="rect1" presStyleLbl="node1" presStyleIdx="0" presStyleCnt="4">
        <dgm:presLayoutVars>
          <dgm:chMax val="0"/>
          <dgm:chPref val="0"/>
          <dgm:bulletEnabled val="1"/>
        </dgm:presLayoutVars>
      </dgm:prSet>
      <dgm:spPr/>
    </dgm:pt>
    <dgm:pt modelId="{877400AD-E779-4421-8D72-F7A3D5687FB7}" type="pres">
      <dgm:prSet presAssocID="{3E3096DD-07A8-4384-91AD-06ACA50CDC98}" presName="rect2" presStyleLbl="node1" presStyleIdx="1" presStyleCnt="4">
        <dgm:presLayoutVars>
          <dgm:chMax val="0"/>
          <dgm:chPref val="0"/>
          <dgm:bulletEnabled val="1"/>
        </dgm:presLayoutVars>
      </dgm:prSet>
      <dgm:spPr/>
    </dgm:pt>
    <dgm:pt modelId="{73E247D4-6A33-4209-AAA0-D93C405E8985}" type="pres">
      <dgm:prSet presAssocID="{3E3096DD-07A8-4384-91AD-06ACA50CDC98}" presName="rect3" presStyleLbl="node1" presStyleIdx="2" presStyleCnt="4">
        <dgm:presLayoutVars>
          <dgm:chMax val="0"/>
          <dgm:chPref val="0"/>
          <dgm:bulletEnabled val="1"/>
        </dgm:presLayoutVars>
      </dgm:prSet>
      <dgm:spPr/>
    </dgm:pt>
    <dgm:pt modelId="{C4CC61E9-2C25-48F9-8EA9-DFD2204F8C4E}" type="pres">
      <dgm:prSet presAssocID="{3E3096DD-07A8-4384-91AD-06ACA50CDC98}" presName="rect4" presStyleLbl="node1" presStyleIdx="3" presStyleCnt="4">
        <dgm:presLayoutVars>
          <dgm:chMax val="0"/>
          <dgm:chPref val="0"/>
          <dgm:bulletEnabled val="1"/>
        </dgm:presLayoutVars>
      </dgm:prSet>
      <dgm:spPr/>
    </dgm:pt>
  </dgm:ptLst>
  <dgm:cxnLst>
    <dgm:cxn modelId="{8662D81F-0E85-49B8-8E8D-8E47FF160850}" srcId="{3E3096DD-07A8-4384-91AD-06ACA50CDC98}" destId="{E665548F-2A3C-45EB-9911-EF967CA58850}" srcOrd="0" destOrd="0" parTransId="{02EB7A5A-023E-4B1E-8280-4F96AF823047}" sibTransId="{220400A7-1408-4995-A85E-8368E4BAA6B4}"/>
    <dgm:cxn modelId="{A6750034-5A34-4801-811C-EB66377B5B2F}" type="presOf" srcId="{E665548F-2A3C-45EB-9911-EF967CA58850}" destId="{B676CFA6-A33C-40A1-BAAD-F3536EABBFED}" srcOrd="0" destOrd="0" presId="urn:microsoft.com/office/officeart/2005/8/layout/matrix2"/>
    <dgm:cxn modelId="{4D54DC3F-DDFE-422F-AEEA-AEC936D76282}" srcId="{3E3096DD-07A8-4384-91AD-06ACA50CDC98}" destId="{59221258-19FF-4B2E-B4B9-784001D23267}" srcOrd="1" destOrd="0" parTransId="{A06BD9EF-9E99-4CC6-841F-2D8544A5F0B4}" sibTransId="{84AC972B-10F8-4F89-AD84-990CF845DAB1}"/>
    <dgm:cxn modelId="{DE03DB5D-78EA-4F52-92ED-4A95FB80F35C}" type="presOf" srcId="{C2631992-E980-4AD5-88AA-519EA13C454D}" destId="{73E247D4-6A33-4209-AAA0-D93C405E8985}" srcOrd="0" destOrd="0" presId="urn:microsoft.com/office/officeart/2005/8/layout/matrix2"/>
    <dgm:cxn modelId="{1FC1EE68-D2A5-4B3C-8A41-48DA8B9E2605}" type="presOf" srcId="{59221258-19FF-4B2E-B4B9-784001D23267}" destId="{877400AD-E779-4421-8D72-F7A3D5687FB7}" srcOrd="0" destOrd="0" presId="urn:microsoft.com/office/officeart/2005/8/layout/matrix2"/>
    <dgm:cxn modelId="{CC4E9449-EE97-4ADA-94E2-A2AC67A4D4A3}" type="presOf" srcId="{4EB6A110-C209-4A12-BD26-D68E8DFFA841}" destId="{C4CC61E9-2C25-48F9-8EA9-DFD2204F8C4E}" srcOrd="0" destOrd="0" presId="urn:microsoft.com/office/officeart/2005/8/layout/matrix2"/>
    <dgm:cxn modelId="{451249A8-4BFE-42AC-B67F-207A350B6CBE}" srcId="{3E3096DD-07A8-4384-91AD-06ACA50CDC98}" destId="{C2631992-E980-4AD5-88AA-519EA13C454D}" srcOrd="2" destOrd="0" parTransId="{6DBFE127-5B76-4FB9-90DF-129471257D8D}" sibTransId="{17B5E372-DABE-4744-9DAD-C8212FCEB3D8}"/>
    <dgm:cxn modelId="{CB984AB2-B83F-4F92-BD85-5D0A02A322C6}" srcId="{3E3096DD-07A8-4384-91AD-06ACA50CDC98}" destId="{4EB6A110-C209-4A12-BD26-D68E8DFFA841}" srcOrd="3" destOrd="0" parTransId="{798D6F29-E1E5-408B-9CC9-DDAF6419E5CC}" sibTransId="{B0698DD8-282D-4C4A-8923-8E0A4D0B3E09}"/>
    <dgm:cxn modelId="{AF5688F5-D5CB-43A5-BF55-C134C6CF7D8C}" type="presOf" srcId="{3E3096DD-07A8-4384-91AD-06ACA50CDC98}" destId="{BCA8D57F-15EA-4CB5-95D5-4753AFE69243}" srcOrd="0" destOrd="0" presId="urn:microsoft.com/office/officeart/2005/8/layout/matrix2"/>
    <dgm:cxn modelId="{4C8D6696-A6F3-45C4-A6A0-6B77CB2770E3}" type="presParOf" srcId="{BCA8D57F-15EA-4CB5-95D5-4753AFE69243}" destId="{48685F7C-E766-4F39-8FF9-85AA89C689F0}" srcOrd="0" destOrd="0" presId="urn:microsoft.com/office/officeart/2005/8/layout/matrix2"/>
    <dgm:cxn modelId="{19D4690A-AE3C-4B4E-AB7A-5F1C274DF2CF}" type="presParOf" srcId="{BCA8D57F-15EA-4CB5-95D5-4753AFE69243}" destId="{B676CFA6-A33C-40A1-BAAD-F3536EABBFED}" srcOrd="1" destOrd="0" presId="urn:microsoft.com/office/officeart/2005/8/layout/matrix2"/>
    <dgm:cxn modelId="{483FE8B4-D9E5-4404-9C72-509F4EB69732}" type="presParOf" srcId="{BCA8D57F-15EA-4CB5-95D5-4753AFE69243}" destId="{877400AD-E779-4421-8D72-F7A3D5687FB7}" srcOrd="2" destOrd="0" presId="urn:microsoft.com/office/officeart/2005/8/layout/matrix2"/>
    <dgm:cxn modelId="{B93A930D-CA6A-4512-8D4A-9D6B6CC96107}" type="presParOf" srcId="{BCA8D57F-15EA-4CB5-95D5-4753AFE69243}" destId="{73E247D4-6A33-4209-AAA0-D93C405E8985}" srcOrd="3" destOrd="0" presId="urn:microsoft.com/office/officeart/2005/8/layout/matrix2"/>
    <dgm:cxn modelId="{2F5970D9-D314-4493-BB47-DFD56FB2E217}" type="presParOf" srcId="{BCA8D57F-15EA-4CB5-95D5-4753AFE69243}" destId="{C4CC61E9-2C25-48F9-8EA9-DFD2204F8C4E}" srcOrd="4" destOrd="0" presId="urn:microsoft.com/office/officeart/2005/8/layout/matrix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E3096DD-07A8-4384-91AD-06ACA50CDC98}" type="doc">
      <dgm:prSet loTypeId="urn:microsoft.com/office/officeart/2005/8/layout/matrix2" loCatId="matrix" qsTypeId="urn:microsoft.com/office/officeart/2005/8/quickstyle/simple1" qsCatId="simple" csTypeId="urn:microsoft.com/office/officeart/2005/8/colors/accent1_2" csCatId="accent1" phldr="1"/>
      <dgm:spPr/>
      <dgm:t>
        <a:bodyPr/>
        <a:lstStyle/>
        <a:p>
          <a:endParaRPr lang="en-US"/>
        </a:p>
      </dgm:t>
    </dgm:pt>
    <dgm:pt modelId="{E665548F-2A3C-45EB-9911-EF967CA58850}">
      <dgm:prSet phldrT="[Text]"/>
      <dgm:spPr/>
      <dgm:t>
        <a:bodyPr/>
        <a:lstStyle/>
        <a:p>
          <a:r>
            <a:rPr lang="en-US" dirty="0">
              <a:solidFill>
                <a:schemeClr val="tx1"/>
              </a:solidFill>
            </a:rPr>
            <a:t>Design Coated Steel</a:t>
          </a:r>
        </a:p>
      </dgm:t>
    </dgm:pt>
    <dgm:pt modelId="{02EB7A5A-023E-4B1E-8280-4F96AF823047}" type="parTrans" cxnId="{8662D81F-0E85-49B8-8E8D-8E47FF160850}">
      <dgm:prSet/>
      <dgm:spPr/>
      <dgm:t>
        <a:bodyPr/>
        <a:lstStyle/>
        <a:p>
          <a:endParaRPr lang="en-US"/>
        </a:p>
      </dgm:t>
    </dgm:pt>
    <dgm:pt modelId="{220400A7-1408-4995-A85E-8368E4BAA6B4}" type="sibTrans" cxnId="{8662D81F-0E85-49B8-8E8D-8E47FF160850}">
      <dgm:prSet/>
      <dgm:spPr/>
      <dgm:t>
        <a:bodyPr/>
        <a:lstStyle/>
        <a:p>
          <a:endParaRPr lang="en-US"/>
        </a:p>
      </dgm:t>
    </dgm:pt>
    <dgm:pt modelId="{59221258-19FF-4B2E-B4B9-784001D23267}">
      <dgm:prSet phldrT="[Text]"/>
      <dgm:spPr>
        <a:solidFill>
          <a:schemeClr val="bg1">
            <a:lumMod val="85000"/>
          </a:schemeClr>
        </a:solidFill>
      </dgm:spPr>
      <dgm:t>
        <a:bodyPr/>
        <a:lstStyle/>
        <a:p>
          <a:r>
            <a:rPr lang="en-US" dirty="0"/>
            <a:t>Design Uncoated Steel</a:t>
          </a:r>
        </a:p>
      </dgm:t>
    </dgm:pt>
    <dgm:pt modelId="{A06BD9EF-9E99-4CC6-841F-2D8544A5F0B4}" type="parTrans" cxnId="{4D54DC3F-DDFE-422F-AEEA-AEC936D76282}">
      <dgm:prSet/>
      <dgm:spPr/>
      <dgm:t>
        <a:bodyPr/>
        <a:lstStyle/>
        <a:p>
          <a:endParaRPr lang="en-US"/>
        </a:p>
      </dgm:t>
    </dgm:pt>
    <dgm:pt modelId="{84AC972B-10F8-4F89-AD84-990CF845DAB1}" type="sibTrans" cxnId="{4D54DC3F-DDFE-422F-AEEA-AEC936D76282}">
      <dgm:prSet/>
      <dgm:spPr/>
      <dgm:t>
        <a:bodyPr/>
        <a:lstStyle/>
        <a:p>
          <a:endParaRPr lang="en-US"/>
        </a:p>
      </dgm:t>
    </dgm:pt>
    <dgm:pt modelId="{C2631992-E980-4AD5-88AA-519EA13C454D}">
      <dgm:prSet phldrT="[Text]"/>
      <dgm:spPr>
        <a:solidFill>
          <a:schemeClr val="bg1">
            <a:lumMod val="85000"/>
          </a:schemeClr>
        </a:solidFill>
      </dgm:spPr>
      <dgm:t>
        <a:bodyPr/>
        <a:lstStyle/>
        <a:p>
          <a:r>
            <a:rPr lang="en-US" dirty="0"/>
            <a:t>Maintain Coated Steel</a:t>
          </a:r>
        </a:p>
      </dgm:t>
    </dgm:pt>
    <dgm:pt modelId="{6DBFE127-5B76-4FB9-90DF-129471257D8D}" type="parTrans" cxnId="{451249A8-4BFE-42AC-B67F-207A350B6CBE}">
      <dgm:prSet/>
      <dgm:spPr/>
      <dgm:t>
        <a:bodyPr/>
        <a:lstStyle/>
        <a:p>
          <a:endParaRPr lang="en-US"/>
        </a:p>
      </dgm:t>
    </dgm:pt>
    <dgm:pt modelId="{17B5E372-DABE-4744-9DAD-C8212FCEB3D8}" type="sibTrans" cxnId="{451249A8-4BFE-42AC-B67F-207A350B6CBE}">
      <dgm:prSet/>
      <dgm:spPr/>
      <dgm:t>
        <a:bodyPr/>
        <a:lstStyle/>
        <a:p>
          <a:endParaRPr lang="en-US"/>
        </a:p>
      </dgm:t>
    </dgm:pt>
    <dgm:pt modelId="{4EB6A110-C209-4A12-BD26-D68E8DFFA841}">
      <dgm:prSet phldrT="[Text]"/>
      <dgm:spPr>
        <a:solidFill>
          <a:schemeClr val="bg1">
            <a:lumMod val="85000"/>
          </a:schemeClr>
        </a:solidFill>
      </dgm:spPr>
      <dgm:t>
        <a:bodyPr/>
        <a:lstStyle/>
        <a:p>
          <a:r>
            <a:rPr lang="en-US" dirty="0"/>
            <a:t>Maintain Uncoated Steel</a:t>
          </a:r>
        </a:p>
      </dgm:t>
    </dgm:pt>
    <dgm:pt modelId="{798D6F29-E1E5-408B-9CC9-DDAF6419E5CC}" type="parTrans" cxnId="{CB984AB2-B83F-4F92-BD85-5D0A02A322C6}">
      <dgm:prSet/>
      <dgm:spPr/>
      <dgm:t>
        <a:bodyPr/>
        <a:lstStyle/>
        <a:p>
          <a:endParaRPr lang="en-US"/>
        </a:p>
      </dgm:t>
    </dgm:pt>
    <dgm:pt modelId="{B0698DD8-282D-4C4A-8923-8E0A4D0B3E09}" type="sibTrans" cxnId="{CB984AB2-B83F-4F92-BD85-5D0A02A322C6}">
      <dgm:prSet/>
      <dgm:spPr/>
      <dgm:t>
        <a:bodyPr/>
        <a:lstStyle/>
        <a:p>
          <a:endParaRPr lang="en-US"/>
        </a:p>
      </dgm:t>
    </dgm:pt>
    <dgm:pt modelId="{BCA8D57F-15EA-4CB5-95D5-4753AFE69243}" type="pres">
      <dgm:prSet presAssocID="{3E3096DD-07A8-4384-91AD-06ACA50CDC98}" presName="matrix" presStyleCnt="0">
        <dgm:presLayoutVars>
          <dgm:chMax val="1"/>
          <dgm:dir/>
          <dgm:resizeHandles val="exact"/>
        </dgm:presLayoutVars>
      </dgm:prSet>
      <dgm:spPr/>
    </dgm:pt>
    <dgm:pt modelId="{48685F7C-E766-4F39-8FF9-85AA89C689F0}" type="pres">
      <dgm:prSet presAssocID="{3E3096DD-07A8-4384-91AD-06ACA50CDC98}" presName="axisShape" presStyleLbl="bgShp" presStyleIdx="0" presStyleCnt="1"/>
      <dgm:spPr/>
    </dgm:pt>
    <dgm:pt modelId="{B676CFA6-A33C-40A1-BAAD-F3536EABBFED}" type="pres">
      <dgm:prSet presAssocID="{3E3096DD-07A8-4384-91AD-06ACA50CDC98}" presName="rect1" presStyleLbl="node1" presStyleIdx="0" presStyleCnt="4">
        <dgm:presLayoutVars>
          <dgm:chMax val="0"/>
          <dgm:chPref val="0"/>
          <dgm:bulletEnabled val="1"/>
        </dgm:presLayoutVars>
      </dgm:prSet>
      <dgm:spPr/>
    </dgm:pt>
    <dgm:pt modelId="{877400AD-E779-4421-8D72-F7A3D5687FB7}" type="pres">
      <dgm:prSet presAssocID="{3E3096DD-07A8-4384-91AD-06ACA50CDC98}" presName="rect2" presStyleLbl="node1" presStyleIdx="1" presStyleCnt="4">
        <dgm:presLayoutVars>
          <dgm:chMax val="0"/>
          <dgm:chPref val="0"/>
          <dgm:bulletEnabled val="1"/>
        </dgm:presLayoutVars>
      </dgm:prSet>
      <dgm:spPr/>
    </dgm:pt>
    <dgm:pt modelId="{73E247D4-6A33-4209-AAA0-D93C405E8985}" type="pres">
      <dgm:prSet presAssocID="{3E3096DD-07A8-4384-91AD-06ACA50CDC98}" presName="rect3" presStyleLbl="node1" presStyleIdx="2" presStyleCnt="4">
        <dgm:presLayoutVars>
          <dgm:chMax val="0"/>
          <dgm:chPref val="0"/>
          <dgm:bulletEnabled val="1"/>
        </dgm:presLayoutVars>
      </dgm:prSet>
      <dgm:spPr/>
    </dgm:pt>
    <dgm:pt modelId="{C4CC61E9-2C25-48F9-8EA9-DFD2204F8C4E}" type="pres">
      <dgm:prSet presAssocID="{3E3096DD-07A8-4384-91AD-06ACA50CDC98}" presName="rect4" presStyleLbl="node1" presStyleIdx="3" presStyleCnt="4">
        <dgm:presLayoutVars>
          <dgm:chMax val="0"/>
          <dgm:chPref val="0"/>
          <dgm:bulletEnabled val="1"/>
        </dgm:presLayoutVars>
      </dgm:prSet>
      <dgm:spPr/>
    </dgm:pt>
  </dgm:ptLst>
  <dgm:cxnLst>
    <dgm:cxn modelId="{8662D81F-0E85-49B8-8E8D-8E47FF160850}" srcId="{3E3096DD-07A8-4384-91AD-06ACA50CDC98}" destId="{E665548F-2A3C-45EB-9911-EF967CA58850}" srcOrd="0" destOrd="0" parTransId="{02EB7A5A-023E-4B1E-8280-4F96AF823047}" sibTransId="{220400A7-1408-4995-A85E-8368E4BAA6B4}"/>
    <dgm:cxn modelId="{A6750034-5A34-4801-811C-EB66377B5B2F}" type="presOf" srcId="{E665548F-2A3C-45EB-9911-EF967CA58850}" destId="{B676CFA6-A33C-40A1-BAAD-F3536EABBFED}" srcOrd="0" destOrd="0" presId="urn:microsoft.com/office/officeart/2005/8/layout/matrix2"/>
    <dgm:cxn modelId="{4D54DC3F-DDFE-422F-AEEA-AEC936D76282}" srcId="{3E3096DD-07A8-4384-91AD-06ACA50CDC98}" destId="{59221258-19FF-4B2E-B4B9-784001D23267}" srcOrd="1" destOrd="0" parTransId="{A06BD9EF-9E99-4CC6-841F-2D8544A5F0B4}" sibTransId="{84AC972B-10F8-4F89-AD84-990CF845DAB1}"/>
    <dgm:cxn modelId="{DE03DB5D-78EA-4F52-92ED-4A95FB80F35C}" type="presOf" srcId="{C2631992-E980-4AD5-88AA-519EA13C454D}" destId="{73E247D4-6A33-4209-AAA0-D93C405E8985}" srcOrd="0" destOrd="0" presId="urn:microsoft.com/office/officeart/2005/8/layout/matrix2"/>
    <dgm:cxn modelId="{1FC1EE68-D2A5-4B3C-8A41-48DA8B9E2605}" type="presOf" srcId="{59221258-19FF-4B2E-B4B9-784001D23267}" destId="{877400AD-E779-4421-8D72-F7A3D5687FB7}" srcOrd="0" destOrd="0" presId="urn:microsoft.com/office/officeart/2005/8/layout/matrix2"/>
    <dgm:cxn modelId="{CC4E9449-EE97-4ADA-94E2-A2AC67A4D4A3}" type="presOf" srcId="{4EB6A110-C209-4A12-BD26-D68E8DFFA841}" destId="{C4CC61E9-2C25-48F9-8EA9-DFD2204F8C4E}" srcOrd="0" destOrd="0" presId="urn:microsoft.com/office/officeart/2005/8/layout/matrix2"/>
    <dgm:cxn modelId="{451249A8-4BFE-42AC-B67F-207A350B6CBE}" srcId="{3E3096DD-07A8-4384-91AD-06ACA50CDC98}" destId="{C2631992-E980-4AD5-88AA-519EA13C454D}" srcOrd="2" destOrd="0" parTransId="{6DBFE127-5B76-4FB9-90DF-129471257D8D}" sibTransId="{17B5E372-DABE-4744-9DAD-C8212FCEB3D8}"/>
    <dgm:cxn modelId="{CB984AB2-B83F-4F92-BD85-5D0A02A322C6}" srcId="{3E3096DD-07A8-4384-91AD-06ACA50CDC98}" destId="{4EB6A110-C209-4A12-BD26-D68E8DFFA841}" srcOrd="3" destOrd="0" parTransId="{798D6F29-E1E5-408B-9CC9-DDAF6419E5CC}" sibTransId="{B0698DD8-282D-4C4A-8923-8E0A4D0B3E09}"/>
    <dgm:cxn modelId="{AF5688F5-D5CB-43A5-BF55-C134C6CF7D8C}" type="presOf" srcId="{3E3096DD-07A8-4384-91AD-06ACA50CDC98}" destId="{BCA8D57F-15EA-4CB5-95D5-4753AFE69243}" srcOrd="0" destOrd="0" presId="urn:microsoft.com/office/officeart/2005/8/layout/matrix2"/>
    <dgm:cxn modelId="{4C8D6696-A6F3-45C4-A6A0-6B77CB2770E3}" type="presParOf" srcId="{BCA8D57F-15EA-4CB5-95D5-4753AFE69243}" destId="{48685F7C-E766-4F39-8FF9-85AA89C689F0}" srcOrd="0" destOrd="0" presId="urn:microsoft.com/office/officeart/2005/8/layout/matrix2"/>
    <dgm:cxn modelId="{19D4690A-AE3C-4B4E-AB7A-5F1C274DF2CF}" type="presParOf" srcId="{BCA8D57F-15EA-4CB5-95D5-4753AFE69243}" destId="{B676CFA6-A33C-40A1-BAAD-F3536EABBFED}" srcOrd="1" destOrd="0" presId="urn:microsoft.com/office/officeart/2005/8/layout/matrix2"/>
    <dgm:cxn modelId="{483FE8B4-D9E5-4404-9C72-509F4EB69732}" type="presParOf" srcId="{BCA8D57F-15EA-4CB5-95D5-4753AFE69243}" destId="{877400AD-E779-4421-8D72-F7A3D5687FB7}" srcOrd="2" destOrd="0" presId="urn:microsoft.com/office/officeart/2005/8/layout/matrix2"/>
    <dgm:cxn modelId="{B93A930D-CA6A-4512-8D4A-9D6B6CC96107}" type="presParOf" srcId="{BCA8D57F-15EA-4CB5-95D5-4753AFE69243}" destId="{73E247D4-6A33-4209-AAA0-D93C405E8985}" srcOrd="3" destOrd="0" presId="urn:microsoft.com/office/officeart/2005/8/layout/matrix2"/>
    <dgm:cxn modelId="{2F5970D9-D314-4493-BB47-DFD56FB2E217}" type="presParOf" srcId="{BCA8D57F-15EA-4CB5-95D5-4753AFE69243}" destId="{C4CC61E9-2C25-48F9-8EA9-DFD2204F8C4E}" srcOrd="4" destOrd="0" presId="urn:microsoft.com/office/officeart/2005/8/layout/matrix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421DE48-E780-4D79-870C-1F510E1C0938}" type="doc">
      <dgm:prSet loTypeId="urn:microsoft.com/office/officeart/2005/8/layout/hierarchy4" loCatId="hierarchy" qsTypeId="urn:microsoft.com/office/officeart/2005/8/quickstyle/simple1" qsCatId="simple" csTypeId="urn:microsoft.com/office/officeart/2005/8/colors/accent1_2" csCatId="accent1" phldr="1"/>
      <dgm:spPr/>
      <dgm:t>
        <a:bodyPr/>
        <a:lstStyle/>
        <a:p>
          <a:endParaRPr lang="en-US"/>
        </a:p>
      </dgm:t>
    </dgm:pt>
    <dgm:pt modelId="{506D76EC-FAEE-4197-AB4E-1B44894DFC4E}">
      <dgm:prSet phldrT="[Text]" custT="1"/>
      <dgm:spPr>
        <a:solidFill>
          <a:schemeClr val="accent1"/>
        </a:solidFill>
      </dgm:spPr>
      <dgm:t>
        <a:bodyPr/>
        <a:lstStyle/>
        <a:p>
          <a:r>
            <a:rPr lang="en-US" sz="2400" dirty="0">
              <a:solidFill>
                <a:schemeClr val="tx1"/>
              </a:solidFill>
            </a:rPr>
            <a:t>Duplex Coating Selection and Use Guideline </a:t>
          </a:r>
        </a:p>
        <a:p>
          <a:r>
            <a:rPr lang="en-US" sz="2400" b="0" i="1" dirty="0">
              <a:solidFill>
                <a:schemeClr val="tx1"/>
              </a:solidFill>
              <a:latin typeface="+mn-lt"/>
            </a:rPr>
            <a:t>Working through COBS for approval as AASHTO document</a:t>
          </a:r>
        </a:p>
      </dgm:t>
    </dgm:pt>
    <dgm:pt modelId="{64874EDE-863B-490C-A5B2-B0C6B2FA0600}" type="parTrans" cxnId="{A9D8B39E-DE39-4902-BCD5-57EB9BB7248F}">
      <dgm:prSet/>
      <dgm:spPr/>
      <dgm:t>
        <a:bodyPr/>
        <a:lstStyle/>
        <a:p>
          <a:endParaRPr lang="en-US">
            <a:solidFill>
              <a:schemeClr val="tx1"/>
            </a:solidFill>
          </a:endParaRPr>
        </a:p>
      </dgm:t>
    </dgm:pt>
    <dgm:pt modelId="{C1200936-5C9E-4298-936E-29941AC97CD1}" type="sibTrans" cxnId="{A9D8B39E-DE39-4902-BCD5-57EB9BB7248F}">
      <dgm:prSet/>
      <dgm:spPr/>
      <dgm:t>
        <a:bodyPr/>
        <a:lstStyle/>
        <a:p>
          <a:endParaRPr lang="en-US">
            <a:solidFill>
              <a:schemeClr val="tx1"/>
            </a:solidFill>
          </a:endParaRPr>
        </a:p>
      </dgm:t>
    </dgm:pt>
    <dgm:pt modelId="{98091E6C-5CE2-4BA9-A876-8C031AAF2EA0}">
      <dgm:prSet phldrT="[Text]" custT="1"/>
      <dgm:spPr>
        <a:solidFill>
          <a:schemeClr val="accent1"/>
        </a:solidFill>
      </dgm:spPr>
      <dgm:t>
        <a:bodyPr/>
        <a:lstStyle/>
        <a:p>
          <a:r>
            <a:rPr lang="en-US" sz="1800" dirty="0">
              <a:solidFill>
                <a:schemeClr val="tx1"/>
              </a:solidFill>
            </a:rPr>
            <a:t>S8.x-20xx Specification for Duplex Coating Steel Bridges</a:t>
          </a:r>
        </a:p>
        <a:p>
          <a:endParaRPr lang="en-US" sz="1500" dirty="0">
            <a:solidFill>
              <a:schemeClr val="tx1"/>
            </a:solidFill>
          </a:endParaRPr>
        </a:p>
      </dgm:t>
    </dgm:pt>
    <dgm:pt modelId="{0BCB9826-26DA-40F5-97A7-11F024D041D0}" type="parTrans" cxnId="{639BE273-6984-4E41-A308-5D5C3826170B}">
      <dgm:prSet/>
      <dgm:spPr/>
      <dgm:t>
        <a:bodyPr/>
        <a:lstStyle/>
        <a:p>
          <a:endParaRPr lang="en-US">
            <a:solidFill>
              <a:schemeClr val="tx1"/>
            </a:solidFill>
          </a:endParaRPr>
        </a:p>
      </dgm:t>
    </dgm:pt>
    <dgm:pt modelId="{85CC1FA0-208E-4F4F-8184-DDF8C3DB46A9}" type="sibTrans" cxnId="{639BE273-6984-4E41-A308-5D5C3826170B}">
      <dgm:prSet/>
      <dgm:spPr/>
      <dgm:t>
        <a:bodyPr/>
        <a:lstStyle/>
        <a:p>
          <a:endParaRPr lang="en-US">
            <a:solidFill>
              <a:schemeClr val="tx1"/>
            </a:solidFill>
          </a:endParaRPr>
        </a:p>
      </dgm:t>
    </dgm:pt>
    <dgm:pt modelId="{8E1CD252-A72B-461E-903F-CB5D77300F07}">
      <dgm:prSet custT="1"/>
      <dgm:spPr>
        <a:solidFill>
          <a:schemeClr val="bg2">
            <a:lumMod val="85000"/>
          </a:schemeClr>
        </a:solidFill>
      </dgm:spPr>
      <dgm:t>
        <a:bodyPr/>
        <a:lstStyle/>
        <a:p>
          <a:r>
            <a:rPr lang="en-US" sz="1800" dirty="0">
              <a:solidFill>
                <a:schemeClr val="tx1"/>
              </a:solidFill>
            </a:rPr>
            <a:t>S8.x-20xx Specification for Galvanizing Steel Bridges</a:t>
          </a:r>
        </a:p>
      </dgm:t>
    </dgm:pt>
    <dgm:pt modelId="{57F77A7A-18C5-4186-87A9-E3747B4BA73D}" type="parTrans" cxnId="{8B373A4D-575C-4DD5-AFED-1D2994A5C828}">
      <dgm:prSet/>
      <dgm:spPr/>
      <dgm:t>
        <a:bodyPr/>
        <a:lstStyle/>
        <a:p>
          <a:endParaRPr lang="en-US">
            <a:solidFill>
              <a:schemeClr val="tx1"/>
            </a:solidFill>
          </a:endParaRPr>
        </a:p>
      </dgm:t>
    </dgm:pt>
    <dgm:pt modelId="{ED3C5255-ACEA-4758-B39F-CD29F86F9AF9}" type="sibTrans" cxnId="{8B373A4D-575C-4DD5-AFED-1D2994A5C828}">
      <dgm:prSet/>
      <dgm:spPr/>
      <dgm:t>
        <a:bodyPr/>
        <a:lstStyle/>
        <a:p>
          <a:endParaRPr lang="en-US">
            <a:solidFill>
              <a:schemeClr val="tx1"/>
            </a:solidFill>
          </a:endParaRPr>
        </a:p>
      </dgm:t>
    </dgm:pt>
    <dgm:pt modelId="{F5E92719-89FF-4305-8DE6-5FDCC29C0FA9}">
      <dgm:prSet phldrT="[Text]" custT="1"/>
      <dgm:spPr>
        <a:solidFill>
          <a:schemeClr val="bg2">
            <a:lumMod val="85000"/>
          </a:schemeClr>
        </a:solidFill>
      </dgm:spPr>
      <dgm:t>
        <a:bodyPr/>
        <a:lstStyle/>
        <a:p>
          <a:r>
            <a:rPr lang="en-US" sz="1800" dirty="0">
              <a:solidFill>
                <a:schemeClr val="tx1"/>
              </a:solidFill>
            </a:rPr>
            <a:t>S8.1-2014 Guide Specification for Application of Coating Systems with Zinc-Rich Primers to Steel Bridges</a:t>
          </a:r>
        </a:p>
      </dgm:t>
    </dgm:pt>
    <dgm:pt modelId="{A777F221-AF2F-4849-9BA4-F28231E46596}" type="sibTrans" cxnId="{280505F2-8D10-409F-817B-E056AF342FDC}">
      <dgm:prSet/>
      <dgm:spPr/>
      <dgm:t>
        <a:bodyPr/>
        <a:lstStyle/>
        <a:p>
          <a:endParaRPr lang="en-US">
            <a:solidFill>
              <a:schemeClr val="tx1"/>
            </a:solidFill>
          </a:endParaRPr>
        </a:p>
      </dgm:t>
    </dgm:pt>
    <dgm:pt modelId="{E51E5CDF-2E58-4DB3-8BB5-D5891B62F3D0}" type="parTrans" cxnId="{280505F2-8D10-409F-817B-E056AF342FDC}">
      <dgm:prSet/>
      <dgm:spPr/>
      <dgm:t>
        <a:bodyPr/>
        <a:lstStyle/>
        <a:p>
          <a:endParaRPr lang="en-US">
            <a:solidFill>
              <a:schemeClr val="tx1"/>
            </a:solidFill>
          </a:endParaRPr>
        </a:p>
      </dgm:t>
    </dgm:pt>
    <dgm:pt modelId="{11596706-7B40-47CC-8089-E66F1EDA5AF0}">
      <dgm:prSet phldrT="[Text]" custT="1"/>
      <dgm:spPr>
        <a:solidFill>
          <a:schemeClr val="bg2">
            <a:lumMod val="85000"/>
          </a:schemeClr>
        </a:solidFill>
      </dgm:spPr>
      <dgm:t>
        <a:bodyPr/>
        <a:lstStyle/>
        <a:p>
          <a:r>
            <a:rPr lang="en-US" sz="1800">
              <a:solidFill>
                <a:schemeClr val="tx1"/>
              </a:solidFill>
            </a:rPr>
            <a:t>S8.2-2017 </a:t>
          </a:r>
          <a:r>
            <a:rPr lang="en-US" sz="1800" dirty="0">
              <a:solidFill>
                <a:schemeClr val="tx1"/>
              </a:solidFill>
            </a:rPr>
            <a:t>Specification for Application of Thermal Spray Coatings for Steel Bridges</a:t>
          </a:r>
        </a:p>
      </dgm:t>
    </dgm:pt>
    <dgm:pt modelId="{8111DCD0-F6DF-40C1-B696-B8B00CD95FEE}" type="parTrans" cxnId="{DBC75C28-F5FD-4D4F-A827-B1BAA1B4FE62}">
      <dgm:prSet/>
      <dgm:spPr/>
      <dgm:t>
        <a:bodyPr/>
        <a:lstStyle/>
        <a:p>
          <a:endParaRPr lang="en-US"/>
        </a:p>
      </dgm:t>
    </dgm:pt>
    <dgm:pt modelId="{0B76F05F-732D-4B49-BC06-60ACBC1755BC}" type="sibTrans" cxnId="{DBC75C28-F5FD-4D4F-A827-B1BAA1B4FE62}">
      <dgm:prSet/>
      <dgm:spPr/>
      <dgm:t>
        <a:bodyPr/>
        <a:lstStyle/>
        <a:p>
          <a:endParaRPr lang="en-US"/>
        </a:p>
      </dgm:t>
    </dgm:pt>
    <dgm:pt modelId="{6AF3B037-912D-42ED-B7DB-A1BC73C9E118}" type="pres">
      <dgm:prSet presAssocID="{3421DE48-E780-4D79-870C-1F510E1C0938}" presName="Name0" presStyleCnt="0">
        <dgm:presLayoutVars>
          <dgm:chPref val="1"/>
          <dgm:dir/>
          <dgm:animOne val="branch"/>
          <dgm:animLvl val="lvl"/>
          <dgm:resizeHandles/>
        </dgm:presLayoutVars>
      </dgm:prSet>
      <dgm:spPr/>
    </dgm:pt>
    <dgm:pt modelId="{27458002-73B7-4EBF-953A-C104439B6EC8}" type="pres">
      <dgm:prSet presAssocID="{506D76EC-FAEE-4197-AB4E-1B44894DFC4E}" presName="vertOne" presStyleCnt="0"/>
      <dgm:spPr/>
    </dgm:pt>
    <dgm:pt modelId="{AFEC6C20-6F0F-4766-B4A0-28444F2533D7}" type="pres">
      <dgm:prSet presAssocID="{506D76EC-FAEE-4197-AB4E-1B44894DFC4E}" presName="txOne" presStyleLbl="node0" presStyleIdx="0" presStyleCnt="1" custScaleY="46549">
        <dgm:presLayoutVars>
          <dgm:chPref val="3"/>
        </dgm:presLayoutVars>
      </dgm:prSet>
      <dgm:spPr/>
    </dgm:pt>
    <dgm:pt modelId="{0DC3A2D3-E320-4B8F-B161-D2DE51202AF1}" type="pres">
      <dgm:prSet presAssocID="{506D76EC-FAEE-4197-AB4E-1B44894DFC4E}" presName="parTransOne" presStyleCnt="0"/>
      <dgm:spPr/>
    </dgm:pt>
    <dgm:pt modelId="{B00A2F38-1CF0-4456-A249-30CB9A3AB516}" type="pres">
      <dgm:prSet presAssocID="{506D76EC-FAEE-4197-AB4E-1B44894DFC4E}" presName="horzOne" presStyleCnt="0"/>
      <dgm:spPr/>
    </dgm:pt>
    <dgm:pt modelId="{C3E99A68-A5A4-470E-A587-5211C0DB25E5}" type="pres">
      <dgm:prSet presAssocID="{F5E92719-89FF-4305-8DE6-5FDCC29C0FA9}" presName="vertTwo" presStyleCnt="0"/>
      <dgm:spPr/>
    </dgm:pt>
    <dgm:pt modelId="{1C22EBF4-F53C-4FB8-9F10-1CA9DEED9639}" type="pres">
      <dgm:prSet presAssocID="{F5E92719-89FF-4305-8DE6-5FDCC29C0FA9}" presName="txTwo" presStyleLbl="node2" presStyleIdx="0" presStyleCnt="4">
        <dgm:presLayoutVars>
          <dgm:chPref val="3"/>
        </dgm:presLayoutVars>
      </dgm:prSet>
      <dgm:spPr/>
    </dgm:pt>
    <dgm:pt modelId="{1CD1CCD1-2DA5-4962-A20C-AB843B8543B3}" type="pres">
      <dgm:prSet presAssocID="{F5E92719-89FF-4305-8DE6-5FDCC29C0FA9}" presName="horzTwo" presStyleCnt="0"/>
      <dgm:spPr/>
    </dgm:pt>
    <dgm:pt modelId="{44F91A95-93D7-4798-8838-23FAE575276D}" type="pres">
      <dgm:prSet presAssocID="{A777F221-AF2F-4849-9BA4-F28231E46596}" presName="sibSpaceTwo" presStyleCnt="0"/>
      <dgm:spPr/>
    </dgm:pt>
    <dgm:pt modelId="{430B352E-EA42-4849-AAA2-FDC1DE1DFF08}" type="pres">
      <dgm:prSet presAssocID="{11596706-7B40-47CC-8089-E66F1EDA5AF0}" presName="vertTwo" presStyleCnt="0"/>
      <dgm:spPr/>
    </dgm:pt>
    <dgm:pt modelId="{6EF8937C-3FB2-4CB0-8DD5-2E4B6DB85DD6}" type="pres">
      <dgm:prSet presAssocID="{11596706-7B40-47CC-8089-E66F1EDA5AF0}" presName="txTwo" presStyleLbl="node2" presStyleIdx="1" presStyleCnt="4">
        <dgm:presLayoutVars>
          <dgm:chPref val="3"/>
        </dgm:presLayoutVars>
      </dgm:prSet>
      <dgm:spPr/>
    </dgm:pt>
    <dgm:pt modelId="{53022B43-CE95-482C-BD0E-528D80997211}" type="pres">
      <dgm:prSet presAssocID="{11596706-7B40-47CC-8089-E66F1EDA5AF0}" presName="horzTwo" presStyleCnt="0"/>
      <dgm:spPr/>
    </dgm:pt>
    <dgm:pt modelId="{F73028BE-FA0E-4D20-836A-F67BCB795A6D}" type="pres">
      <dgm:prSet presAssocID="{0B76F05F-732D-4B49-BC06-60ACBC1755BC}" presName="sibSpaceTwo" presStyleCnt="0"/>
      <dgm:spPr/>
    </dgm:pt>
    <dgm:pt modelId="{69CF9DEE-83B3-4AD7-A88B-F51BD92EFA26}" type="pres">
      <dgm:prSet presAssocID="{8E1CD252-A72B-461E-903F-CB5D77300F07}" presName="vertTwo" presStyleCnt="0"/>
      <dgm:spPr/>
    </dgm:pt>
    <dgm:pt modelId="{15D54FF8-FC02-4303-98BD-CC0457DBE400}" type="pres">
      <dgm:prSet presAssocID="{8E1CD252-A72B-461E-903F-CB5D77300F07}" presName="txTwo" presStyleLbl="node2" presStyleIdx="2" presStyleCnt="4">
        <dgm:presLayoutVars>
          <dgm:chPref val="3"/>
        </dgm:presLayoutVars>
      </dgm:prSet>
      <dgm:spPr/>
    </dgm:pt>
    <dgm:pt modelId="{A76603FA-C42B-4DE8-ADC3-F23F7074E9E0}" type="pres">
      <dgm:prSet presAssocID="{8E1CD252-A72B-461E-903F-CB5D77300F07}" presName="horzTwo" presStyleCnt="0"/>
      <dgm:spPr/>
    </dgm:pt>
    <dgm:pt modelId="{59476D30-D06E-4C1E-9F46-D36ACC6182AE}" type="pres">
      <dgm:prSet presAssocID="{ED3C5255-ACEA-4758-B39F-CD29F86F9AF9}" presName="sibSpaceTwo" presStyleCnt="0"/>
      <dgm:spPr/>
    </dgm:pt>
    <dgm:pt modelId="{34723751-7DC4-43C5-A54A-2A070963F2D1}" type="pres">
      <dgm:prSet presAssocID="{98091E6C-5CE2-4BA9-A876-8C031AAF2EA0}" presName="vertTwo" presStyleCnt="0"/>
      <dgm:spPr/>
    </dgm:pt>
    <dgm:pt modelId="{42484F10-FA99-4E2A-BCE5-A0E6AA6949DD}" type="pres">
      <dgm:prSet presAssocID="{98091E6C-5CE2-4BA9-A876-8C031AAF2EA0}" presName="txTwo" presStyleLbl="node2" presStyleIdx="3" presStyleCnt="4">
        <dgm:presLayoutVars>
          <dgm:chPref val="3"/>
        </dgm:presLayoutVars>
      </dgm:prSet>
      <dgm:spPr/>
    </dgm:pt>
    <dgm:pt modelId="{C8ED4FB9-D856-453F-8C21-FFC28816909E}" type="pres">
      <dgm:prSet presAssocID="{98091E6C-5CE2-4BA9-A876-8C031AAF2EA0}" presName="horzTwo" presStyleCnt="0"/>
      <dgm:spPr/>
    </dgm:pt>
  </dgm:ptLst>
  <dgm:cxnLst>
    <dgm:cxn modelId="{51BCF921-8920-42F8-B665-E7F3BBABA6BB}" type="presOf" srcId="{98091E6C-5CE2-4BA9-A876-8C031AAF2EA0}" destId="{42484F10-FA99-4E2A-BCE5-A0E6AA6949DD}" srcOrd="0" destOrd="0" presId="urn:microsoft.com/office/officeart/2005/8/layout/hierarchy4"/>
    <dgm:cxn modelId="{9A82B224-BED2-4019-93C2-F7B7AFFE6A82}" type="presOf" srcId="{8E1CD252-A72B-461E-903F-CB5D77300F07}" destId="{15D54FF8-FC02-4303-98BD-CC0457DBE400}" srcOrd="0" destOrd="0" presId="urn:microsoft.com/office/officeart/2005/8/layout/hierarchy4"/>
    <dgm:cxn modelId="{DBC75C28-F5FD-4D4F-A827-B1BAA1B4FE62}" srcId="{506D76EC-FAEE-4197-AB4E-1B44894DFC4E}" destId="{11596706-7B40-47CC-8089-E66F1EDA5AF0}" srcOrd="1" destOrd="0" parTransId="{8111DCD0-F6DF-40C1-B696-B8B00CD95FEE}" sibTransId="{0B76F05F-732D-4B49-BC06-60ACBC1755BC}"/>
    <dgm:cxn modelId="{8B373A4D-575C-4DD5-AFED-1D2994A5C828}" srcId="{506D76EC-FAEE-4197-AB4E-1B44894DFC4E}" destId="{8E1CD252-A72B-461E-903F-CB5D77300F07}" srcOrd="2" destOrd="0" parTransId="{57F77A7A-18C5-4186-87A9-E3747B4BA73D}" sibTransId="{ED3C5255-ACEA-4758-B39F-CD29F86F9AF9}"/>
    <dgm:cxn modelId="{639BE273-6984-4E41-A308-5D5C3826170B}" srcId="{506D76EC-FAEE-4197-AB4E-1B44894DFC4E}" destId="{98091E6C-5CE2-4BA9-A876-8C031AAF2EA0}" srcOrd="3" destOrd="0" parTransId="{0BCB9826-26DA-40F5-97A7-11F024D041D0}" sibTransId="{85CC1FA0-208E-4F4F-8184-DDF8C3DB46A9}"/>
    <dgm:cxn modelId="{A9D8B39E-DE39-4902-BCD5-57EB9BB7248F}" srcId="{3421DE48-E780-4D79-870C-1F510E1C0938}" destId="{506D76EC-FAEE-4197-AB4E-1B44894DFC4E}" srcOrd="0" destOrd="0" parTransId="{64874EDE-863B-490C-A5B2-B0C6B2FA0600}" sibTransId="{C1200936-5C9E-4298-936E-29941AC97CD1}"/>
    <dgm:cxn modelId="{32F0C1A0-935A-4676-9B40-45D7BAD3713B}" type="presOf" srcId="{506D76EC-FAEE-4197-AB4E-1B44894DFC4E}" destId="{AFEC6C20-6F0F-4766-B4A0-28444F2533D7}" srcOrd="0" destOrd="0" presId="urn:microsoft.com/office/officeart/2005/8/layout/hierarchy4"/>
    <dgm:cxn modelId="{7B6A37BF-B571-49DB-88B8-559EA98159F6}" type="presOf" srcId="{F5E92719-89FF-4305-8DE6-5FDCC29C0FA9}" destId="{1C22EBF4-F53C-4FB8-9F10-1CA9DEED9639}" srcOrd="0" destOrd="0" presId="urn:microsoft.com/office/officeart/2005/8/layout/hierarchy4"/>
    <dgm:cxn modelId="{059B6ACE-B759-4212-9E4B-AF272E34B537}" type="presOf" srcId="{3421DE48-E780-4D79-870C-1F510E1C0938}" destId="{6AF3B037-912D-42ED-B7DB-A1BC73C9E118}" srcOrd="0" destOrd="0" presId="urn:microsoft.com/office/officeart/2005/8/layout/hierarchy4"/>
    <dgm:cxn modelId="{2BB901EC-A0D7-4A2F-B507-5082720ACDE1}" type="presOf" srcId="{11596706-7B40-47CC-8089-E66F1EDA5AF0}" destId="{6EF8937C-3FB2-4CB0-8DD5-2E4B6DB85DD6}" srcOrd="0" destOrd="0" presId="urn:microsoft.com/office/officeart/2005/8/layout/hierarchy4"/>
    <dgm:cxn modelId="{280505F2-8D10-409F-817B-E056AF342FDC}" srcId="{506D76EC-FAEE-4197-AB4E-1B44894DFC4E}" destId="{F5E92719-89FF-4305-8DE6-5FDCC29C0FA9}" srcOrd="0" destOrd="0" parTransId="{E51E5CDF-2E58-4DB3-8BB5-D5891B62F3D0}" sibTransId="{A777F221-AF2F-4849-9BA4-F28231E46596}"/>
    <dgm:cxn modelId="{9CB0B38F-2035-4FCB-9DE5-A999C6758D44}" type="presParOf" srcId="{6AF3B037-912D-42ED-B7DB-A1BC73C9E118}" destId="{27458002-73B7-4EBF-953A-C104439B6EC8}" srcOrd="0" destOrd="0" presId="urn:microsoft.com/office/officeart/2005/8/layout/hierarchy4"/>
    <dgm:cxn modelId="{6B273DAB-1B05-4A37-9062-6B16E2CB8541}" type="presParOf" srcId="{27458002-73B7-4EBF-953A-C104439B6EC8}" destId="{AFEC6C20-6F0F-4766-B4A0-28444F2533D7}" srcOrd="0" destOrd="0" presId="urn:microsoft.com/office/officeart/2005/8/layout/hierarchy4"/>
    <dgm:cxn modelId="{9FC42F70-F01B-4841-A44D-09A9089AC298}" type="presParOf" srcId="{27458002-73B7-4EBF-953A-C104439B6EC8}" destId="{0DC3A2D3-E320-4B8F-B161-D2DE51202AF1}" srcOrd="1" destOrd="0" presId="urn:microsoft.com/office/officeart/2005/8/layout/hierarchy4"/>
    <dgm:cxn modelId="{B384A831-930E-46AA-9A76-6BCBC4A196EE}" type="presParOf" srcId="{27458002-73B7-4EBF-953A-C104439B6EC8}" destId="{B00A2F38-1CF0-4456-A249-30CB9A3AB516}" srcOrd="2" destOrd="0" presId="urn:microsoft.com/office/officeart/2005/8/layout/hierarchy4"/>
    <dgm:cxn modelId="{FD839957-5F4D-4221-A289-231CF7DAE3BE}" type="presParOf" srcId="{B00A2F38-1CF0-4456-A249-30CB9A3AB516}" destId="{C3E99A68-A5A4-470E-A587-5211C0DB25E5}" srcOrd="0" destOrd="0" presId="urn:microsoft.com/office/officeart/2005/8/layout/hierarchy4"/>
    <dgm:cxn modelId="{0310FFEC-C90C-4DD5-927C-DE7366E3199E}" type="presParOf" srcId="{C3E99A68-A5A4-470E-A587-5211C0DB25E5}" destId="{1C22EBF4-F53C-4FB8-9F10-1CA9DEED9639}" srcOrd="0" destOrd="0" presId="urn:microsoft.com/office/officeart/2005/8/layout/hierarchy4"/>
    <dgm:cxn modelId="{E0CA0D3E-B3C6-49AB-8FF1-261AB14F04DA}" type="presParOf" srcId="{C3E99A68-A5A4-470E-A587-5211C0DB25E5}" destId="{1CD1CCD1-2DA5-4962-A20C-AB843B8543B3}" srcOrd="1" destOrd="0" presId="urn:microsoft.com/office/officeart/2005/8/layout/hierarchy4"/>
    <dgm:cxn modelId="{90CDBE74-8223-44ED-9E0D-426496A9EFB1}" type="presParOf" srcId="{B00A2F38-1CF0-4456-A249-30CB9A3AB516}" destId="{44F91A95-93D7-4798-8838-23FAE575276D}" srcOrd="1" destOrd="0" presId="urn:microsoft.com/office/officeart/2005/8/layout/hierarchy4"/>
    <dgm:cxn modelId="{A9377F40-84B8-40E7-86A3-2CD33B34D3B6}" type="presParOf" srcId="{B00A2F38-1CF0-4456-A249-30CB9A3AB516}" destId="{430B352E-EA42-4849-AAA2-FDC1DE1DFF08}" srcOrd="2" destOrd="0" presId="urn:microsoft.com/office/officeart/2005/8/layout/hierarchy4"/>
    <dgm:cxn modelId="{D7B7D1F0-5B31-4C34-9453-572F0AFBAF64}" type="presParOf" srcId="{430B352E-EA42-4849-AAA2-FDC1DE1DFF08}" destId="{6EF8937C-3FB2-4CB0-8DD5-2E4B6DB85DD6}" srcOrd="0" destOrd="0" presId="urn:microsoft.com/office/officeart/2005/8/layout/hierarchy4"/>
    <dgm:cxn modelId="{6EDF9F2D-3B93-4F68-9466-E6CA94CF9290}" type="presParOf" srcId="{430B352E-EA42-4849-AAA2-FDC1DE1DFF08}" destId="{53022B43-CE95-482C-BD0E-528D80997211}" srcOrd="1" destOrd="0" presId="urn:microsoft.com/office/officeart/2005/8/layout/hierarchy4"/>
    <dgm:cxn modelId="{3E52278D-ECB9-4E64-B4D0-B4FDD1897B5C}" type="presParOf" srcId="{B00A2F38-1CF0-4456-A249-30CB9A3AB516}" destId="{F73028BE-FA0E-4D20-836A-F67BCB795A6D}" srcOrd="3" destOrd="0" presId="urn:microsoft.com/office/officeart/2005/8/layout/hierarchy4"/>
    <dgm:cxn modelId="{BEFA11ED-6402-4954-B306-0C8DBDBE4434}" type="presParOf" srcId="{B00A2F38-1CF0-4456-A249-30CB9A3AB516}" destId="{69CF9DEE-83B3-4AD7-A88B-F51BD92EFA26}" srcOrd="4" destOrd="0" presId="urn:microsoft.com/office/officeart/2005/8/layout/hierarchy4"/>
    <dgm:cxn modelId="{AC286585-3D17-4622-BEBD-E26974D83CA6}" type="presParOf" srcId="{69CF9DEE-83B3-4AD7-A88B-F51BD92EFA26}" destId="{15D54FF8-FC02-4303-98BD-CC0457DBE400}" srcOrd="0" destOrd="0" presId="urn:microsoft.com/office/officeart/2005/8/layout/hierarchy4"/>
    <dgm:cxn modelId="{E0FBD935-6EF2-4AD4-85E7-30A91490F5A1}" type="presParOf" srcId="{69CF9DEE-83B3-4AD7-A88B-F51BD92EFA26}" destId="{A76603FA-C42B-4DE8-ADC3-F23F7074E9E0}" srcOrd="1" destOrd="0" presId="urn:microsoft.com/office/officeart/2005/8/layout/hierarchy4"/>
    <dgm:cxn modelId="{1F266D38-484A-46E9-85B9-52BE9D45360A}" type="presParOf" srcId="{B00A2F38-1CF0-4456-A249-30CB9A3AB516}" destId="{59476D30-D06E-4C1E-9F46-D36ACC6182AE}" srcOrd="5" destOrd="0" presId="urn:microsoft.com/office/officeart/2005/8/layout/hierarchy4"/>
    <dgm:cxn modelId="{AFB649D4-4408-4203-B214-0F0FC9B03CE2}" type="presParOf" srcId="{B00A2F38-1CF0-4456-A249-30CB9A3AB516}" destId="{34723751-7DC4-43C5-A54A-2A070963F2D1}" srcOrd="6" destOrd="0" presId="urn:microsoft.com/office/officeart/2005/8/layout/hierarchy4"/>
    <dgm:cxn modelId="{08E9FC68-1175-4A55-BADF-CBD906D75E34}" type="presParOf" srcId="{34723751-7DC4-43C5-A54A-2A070963F2D1}" destId="{42484F10-FA99-4E2A-BCE5-A0E6AA6949DD}" srcOrd="0" destOrd="0" presId="urn:microsoft.com/office/officeart/2005/8/layout/hierarchy4"/>
    <dgm:cxn modelId="{D6B18384-B39B-41B3-9A99-ECEAC2C15D30}" type="presParOf" srcId="{34723751-7DC4-43C5-A54A-2A070963F2D1}" destId="{C8ED4FB9-D856-453F-8C21-FFC28816909E}" srcOrd="1" destOrd="0" presId="urn:microsoft.com/office/officeart/2005/8/layout/hierarchy4"/>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EC6C20-6F0F-4766-B4A0-28444F2533D7}">
      <dsp:nvSpPr>
        <dsp:cNvPr id="0" name=""/>
        <dsp:cNvSpPr/>
      </dsp:nvSpPr>
      <dsp:spPr>
        <a:xfrm>
          <a:off x="1398" y="1289"/>
          <a:ext cx="8651038" cy="548663"/>
        </a:xfrm>
        <a:prstGeom prst="roundRect">
          <a:avLst>
            <a:gd name="adj" fmla="val 10000"/>
          </a:avLst>
        </a:prstGeom>
        <a:solidFill>
          <a:schemeClr val="accent1"/>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tx1"/>
              </a:solidFill>
            </a:rPr>
            <a:t>Duplex Coating Selection and Use Guideline (Life-Cycle) </a:t>
          </a:r>
        </a:p>
      </dsp:txBody>
      <dsp:txXfrm>
        <a:off x="17468" y="17359"/>
        <a:ext cx="8618898" cy="516523"/>
      </dsp:txXfrm>
    </dsp:sp>
    <dsp:sp modelId="{1C22EBF4-F53C-4FB8-9F10-1CA9DEED9639}">
      <dsp:nvSpPr>
        <dsp:cNvPr id="0" name=""/>
        <dsp:cNvSpPr/>
      </dsp:nvSpPr>
      <dsp:spPr>
        <a:xfrm>
          <a:off x="1398" y="889278"/>
          <a:ext cx="2034581" cy="2079925"/>
        </a:xfrm>
        <a:prstGeom prst="roundRect">
          <a:avLst>
            <a:gd name="adj" fmla="val 10000"/>
          </a:avLst>
        </a:prstGeom>
        <a:solidFill>
          <a:schemeClr val="bg2">
            <a:lumMod val="85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solidFill>
            </a:rPr>
            <a:t>S8.1-2014 Guide Specification for Application of Coating Systems with Zinc-Rich Primers to Steel Bridges</a:t>
          </a:r>
        </a:p>
      </dsp:txBody>
      <dsp:txXfrm>
        <a:off x="60989" y="948869"/>
        <a:ext cx="1915399" cy="1960743"/>
      </dsp:txXfrm>
    </dsp:sp>
    <dsp:sp modelId="{6EF8937C-3FB2-4CB0-8DD5-2E4B6DB85DD6}">
      <dsp:nvSpPr>
        <dsp:cNvPr id="0" name=""/>
        <dsp:cNvSpPr/>
      </dsp:nvSpPr>
      <dsp:spPr>
        <a:xfrm>
          <a:off x="2206884" y="889278"/>
          <a:ext cx="2034581" cy="2079925"/>
        </a:xfrm>
        <a:prstGeom prst="roundRect">
          <a:avLst>
            <a:gd name="adj" fmla="val 10000"/>
          </a:avLst>
        </a:prstGeom>
        <a:solidFill>
          <a:schemeClr val="bg2">
            <a:lumMod val="85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tx1"/>
              </a:solidFill>
            </a:rPr>
            <a:t>S8.2-2017 </a:t>
          </a:r>
          <a:r>
            <a:rPr lang="en-US" sz="1800" kern="1200" dirty="0">
              <a:solidFill>
                <a:schemeClr val="tx1"/>
              </a:solidFill>
            </a:rPr>
            <a:t>Specification for Application of Thermal Spray Coatings for Steel Bridges</a:t>
          </a:r>
        </a:p>
      </dsp:txBody>
      <dsp:txXfrm>
        <a:off x="2266475" y="948869"/>
        <a:ext cx="1915399" cy="1960743"/>
      </dsp:txXfrm>
    </dsp:sp>
    <dsp:sp modelId="{15D54FF8-FC02-4303-98BD-CC0457DBE400}">
      <dsp:nvSpPr>
        <dsp:cNvPr id="0" name=""/>
        <dsp:cNvSpPr/>
      </dsp:nvSpPr>
      <dsp:spPr>
        <a:xfrm>
          <a:off x="4412370" y="889278"/>
          <a:ext cx="2034581" cy="2079925"/>
        </a:xfrm>
        <a:prstGeom prst="roundRect">
          <a:avLst>
            <a:gd name="adj" fmla="val 10000"/>
          </a:avLst>
        </a:prstGeom>
        <a:solidFill>
          <a:schemeClr val="bg2">
            <a:lumMod val="85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solidFill>
            </a:rPr>
            <a:t>S8.x-20xx Specification for Galvanizing Steel Bridges</a:t>
          </a:r>
        </a:p>
      </dsp:txBody>
      <dsp:txXfrm>
        <a:off x="4471961" y="948869"/>
        <a:ext cx="1915399" cy="1960743"/>
      </dsp:txXfrm>
    </dsp:sp>
    <dsp:sp modelId="{42484F10-FA99-4E2A-BCE5-A0E6AA6949DD}">
      <dsp:nvSpPr>
        <dsp:cNvPr id="0" name=""/>
        <dsp:cNvSpPr/>
      </dsp:nvSpPr>
      <dsp:spPr>
        <a:xfrm>
          <a:off x="6617856" y="889278"/>
          <a:ext cx="2034581" cy="2079925"/>
        </a:xfrm>
        <a:prstGeom prst="roundRect">
          <a:avLst>
            <a:gd name="adj" fmla="val 10000"/>
          </a:avLst>
        </a:prstGeom>
        <a:solidFill>
          <a:schemeClr val="accent1"/>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solidFill>
            </a:rPr>
            <a:t>S8.x-20xx Specification for Duplex Coating Steel Bridges</a:t>
          </a:r>
        </a:p>
        <a:p>
          <a:pPr marL="0" lvl="0" indent="0" algn="ctr" defTabSz="800100">
            <a:lnSpc>
              <a:spcPct val="90000"/>
            </a:lnSpc>
            <a:spcBef>
              <a:spcPct val="0"/>
            </a:spcBef>
            <a:spcAft>
              <a:spcPct val="35000"/>
            </a:spcAft>
            <a:buNone/>
          </a:pPr>
          <a:endParaRPr lang="en-US" sz="1500" kern="1200" dirty="0">
            <a:solidFill>
              <a:schemeClr val="tx1"/>
            </a:solidFill>
          </a:endParaRPr>
        </a:p>
      </dsp:txBody>
      <dsp:txXfrm>
        <a:off x="6677447" y="948869"/>
        <a:ext cx="1915399" cy="196074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685F7C-E766-4F39-8FF9-85AA89C689F0}">
      <dsp:nvSpPr>
        <dsp:cNvPr id="0" name=""/>
        <dsp:cNvSpPr/>
      </dsp:nvSpPr>
      <dsp:spPr>
        <a:xfrm>
          <a:off x="0" y="162070"/>
          <a:ext cx="1893072" cy="1893072"/>
        </a:xfrm>
        <a:prstGeom prst="quadArrow">
          <a:avLst>
            <a:gd name="adj1" fmla="val 2000"/>
            <a:gd name="adj2" fmla="val 4000"/>
            <a:gd name="adj3" fmla="val 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676CFA6-A33C-40A1-BAAD-F3536EABBFED}">
      <dsp:nvSpPr>
        <dsp:cNvPr id="0" name=""/>
        <dsp:cNvSpPr/>
      </dsp:nvSpPr>
      <dsp:spPr>
        <a:xfrm>
          <a:off x="123049" y="285120"/>
          <a:ext cx="757228" cy="757228"/>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solidFill>
                <a:schemeClr val="tx1"/>
              </a:solidFill>
            </a:rPr>
            <a:t>Design Coated Steel</a:t>
          </a:r>
        </a:p>
      </dsp:txBody>
      <dsp:txXfrm>
        <a:off x="160014" y="322085"/>
        <a:ext cx="683298" cy="683298"/>
      </dsp:txXfrm>
    </dsp:sp>
    <dsp:sp modelId="{877400AD-E779-4421-8D72-F7A3D5687FB7}">
      <dsp:nvSpPr>
        <dsp:cNvPr id="0" name=""/>
        <dsp:cNvSpPr/>
      </dsp:nvSpPr>
      <dsp:spPr>
        <a:xfrm>
          <a:off x="1012793" y="285120"/>
          <a:ext cx="757228" cy="757228"/>
        </a:xfrm>
        <a:prstGeom prst="roundRect">
          <a:avLst/>
        </a:prstGeom>
        <a:solidFill>
          <a:schemeClr val="bg1">
            <a:lumMod val="85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Design Uncoated Steel</a:t>
          </a:r>
        </a:p>
      </dsp:txBody>
      <dsp:txXfrm>
        <a:off x="1049758" y="322085"/>
        <a:ext cx="683298" cy="683298"/>
      </dsp:txXfrm>
    </dsp:sp>
    <dsp:sp modelId="{73E247D4-6A33-4209-AAA0-D93C405E8985}">
      <dsp:nvSpPr>
        <dsp:cNvPr id="0" name=""/>
        <dsp:cNvSpPr/>
      </dsp:nvSpPr>
      <dsp:spPr>
        <a:xfrm>
          <a:off x="123049" y="1174864"/>
          <a:ext cx="757228" cy="757228"/>
        </a:xfrm>
        <a:prstGeom prst="roundRect">
          <a:avLst/>
        </a:prstGeom>
        <a:solidFill>
          <a:schemeClr val="bg1">
            <a:lumMod val="85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Maintain Coated Steel</a:t>
          </a:r>
        </a:p>
      </dsp:txBody>
      <dsp:txXfrm>
        <a:off x="160014" y="1211829"/>
        <a:ext cx="683298" cy="683298"/>
      </dsp:txXfrm>
    </dsp:sp>
    <dsp:sp modelId="{C4CC61E9-2C25-48F9-8EA9-DFD2204F8C4E}">
      <dsp:nvSpPr>
        <dsp:cNvPr id="0" name=""/>
        <dsp:cNvSpPr/>
      </dsp:nvSpPr>
      <dsp:spPr>
        <a:xfrm>
          <a:off x="1012793" y="1174864"/>
          <a:ext cx="757228" cy="757228"/>
        </a:xfrm>
        <a:prstGeom prst="roundRect">
          <a:avLst/>
        </a:prstGeom>
        <a:solidFill>
          <a:schemeClr val="bg1">
            <a:lumMod val="85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Maintain Uncoated Steel</a:t>
          </a:r>
        </a:p>
      </dsp:txBody>
      <dsp:txXfrm>
        <a:off x="1049758" y="1211829"/>
        <a:ext cx="683298" cy="68329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685F7C-E766-4F39-8FF9-85AA89C689F0}">
      <dsp:nvSpPr>
        <dsp:cNvPr id="0" name=""/>
        <dsp:cNvSpPr/>
      </dsp:nvSpPr>
      <dsp:spPr>
        <a:xfrm>
          <a:off x="0" y="162070"/>
          <a:ext cx="1893072" cy="1893072"/>
        </a:xfrm>
        <a:prstGeom prst="quadArrow">
          <a:avLst>
            <a:gd name="adj1" fmla="val 2000"/>
            <a:gd name="adj2" fmla="val 4000"/>
            <a:gd name="adj3" fmla="val 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676CFA6-A33C-40A1-BAAD-F3536EABBFED}">
      <dsp:nvSpPr>
        <dsp:cNvPr id="0" name=""/>
        <dsp:cNvSpPr/>
      </dsp:nvSpPr>
      <dsp:spPr>
        <a:xfrm>
          <a:off x="123049" y="285120"/>
          <a:ext cx="757228" cy="757228"/>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solidFill>
                <a:schemeClr val="tx1"/>
              </a:solidFill>
            </a:rPr>
            <a:t>Design Coated Steel</a:t>
          </a:r>
        </a:p>
      </dsp:txBody>
      <dsp:txXfrm>
        <a:off x="160014" y="322085"/>
        <a:ext cx="683298" cy="683298"/>
      </dsp:txXfrm>
    </dsp:sp>
    <dsp:sp modelId="{877400AD-E779-4421-8D72-F7A3D5687FB7}">
      <dsp:nvSpPr>
        <dsp:cNvPr id="0" name=""/>
        <dsp:cNvSpPr/>
      </dsp:nvSpPr>
      <dsp:spPr>
        <a:xfrm>
          <a:off x="1012793" y="285120"/>
          <a:ext cx="757228" cy="757228"/>
        </a:xfrm>
        <a:prstGeom prst="roundRect">
          <a:avLst/>
        </a:prstGeom>
        <a:solidFill>
          <a:schemeClr val="bg1">
            <a:lumMod val="85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Design Uncoated Steel</a:t>
          </a:r>
        </a:p>
      </dsp:txBody>
      <dsp:txXfrm>
        <a:off x="1049758" y="322085"/>
        <a:ext cx="683298" cy="683298"/>
      </dsp:txXfrm>
    </dsp:sp>
    <dsp:sp modelId="{73E247D4-6A33-4209-AAA0-D93C405E8985}">
      <dsp:nvSpPr>
        <dsp:cNvPr id="0" name=""/>
        <dsp:cNvSpPr/>
      </dsp:nvSpPr>
      <dsp:spPr>
        <a:xfrm>
          <a:off x="123049" y="1174864"/>
          <a:ext cx="757228" cy="757228"/>
        </a:xfrm>
        <a:prstGeom prst="roundRect">
          <a:avLst/>
        </a:prstGeom>
        <a:solidFill>
          <a:schemeClr val="bg1">
            <a:lumMod val="85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Maintain Coated Steel</a:t>
          </a:r>
        </a:p>
      </dsp:txBody>
      <dsp:txXfrm>
        <a:off x="160014" y="1211829"/>
        <a:ext cx="683298" cy="683298"/>
      </dsp:txXfrm>
    </dsp:sp>
    <dsp:sp modelId="{C4CC61E9-2C25-48F9-8EA9-DFD2204F8C4E}">
      <dsp:nvSpPr>
        <dsp:cNvPr id="0" name=""/>
        <dsp:cNvSpPr/>
      </dsp:nvSpPr>
      <dsp:spPr>
        <a:xfrm>
          <a:off x="1012793" y="1174864"/>
          <a:ext cx="757228" cy="757228"/>
        </a:xfrm>
        <a:prstGeom prst="roundRect">
          <a:avLst/>
        </a:prstGeom>
        <a:solidFill>
          <a:schemeClr val="bg1">
            <a:lumMod val="85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Maintain Uncoated Steel</a:t>
          </a:r>
        </a:p>
      </dsp:txBody>
      <dsp:txXfrm>
        <a:off x="1049758" y="1211829"/>
        <a:ext cx="683298" cy="68329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685F7C-E766-4F39-8FF9-85AA89C689F0}">
      <dsp:nvSpPr>
        <dsp:cNvPr id="0" name=""/>
        <dsp:cNvSpPr/>
      </dsp:nvSpPr>
      <dsp:spPr>
        <a:xfrm>
          <a:off x="0" y="162070"/>
          <a:ext cx="1893072" cy="1893072"/>
        </a:xfrm>
        <a:prstGeom prst="quadArrow">
          <a:avLst>
            <a:gd name="adj1" fmla="val 2000"/>
            <a:gd name="adj2" fmla="val 4000"/>
            <a:gd name="adj3" fmla="val 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676CFA6-A33C-40A1-BAAD-F3536EABBFED}">
      <dsp:nvSpPr>
        <dsp:cNvPr id="0" name=""/>
        <dsp:cNvSpPr/>
      </dsp:nvSpPr>
      <dsp:spPr>
        <a:xfrm>
          <a:off x="123049" y="285120"/>
          <a:ext cx="757228" cy="757228"/>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solidFill>
                <a:schemeClr val="tx1"/>
              </a:solidFill>
            </a:rPr>
            <a:t>Design Coated Steel</a:t>
          </a:r>
        </a:p>
      </dsp:txBody>
      <dsp:txXfrm>
        <a:off x="160014" y="322085"/>
        <a:ext cx="683298" cy="683298"/>
      </dsp:txXfrm>
    </dsp:sp>
    <dsp:sp modelId="{877400AD-E779-4421-8D72-F7A3D5687FB7}">
      <dsp:nvSpPr>
        <dsp:cNvPr id="0" name=""/>
        <dsp:cNvSpPr/>
      </dsp:nvSpPr>
      <dsp:spPr>
        <a:xfrm>
          <a:off x="1012793" y="285120"/>
          <a:ext cx="757228" cy="757228"/>
        </a:xfrm>
        <a:prstGeom prst="roundRect">
          <a:avLst/>
        </a:prstGeom>
        <a:solidFill>
          <a:schemeClr val="bg1">
            <a:lumMod val="85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Design Uncoated Steel</a:t>
          </a:r>
        </a:p>
      </dsp:txBody>
      <dsp:txXfrm>
        <a:off x="1049758" y="322085"/>
        <a:ext cx="683298" cy="683298"/>
      </dsp:txXfrm>
    </dsp:sp>
    <dsp:sp modelId="{73E247D4-6A33-4209-AAA0-D93C405E8985}">
      <dsp:nvSpPr>
        <dsp:cNvPr id="0" name=""/>
        <dsp:cNvSpPr/>
      </dsp:nvSpPr>
      <dsp:spPr>
        <a:xfrm>
          <a:off x="123049" y="1174864"/>
          <a:ext cx="757228" cy="757228"/>
        </a:xfrm>
        <a:prstGeom prst="roundRect">
          <a:avLst/>
        </a:prstGeom>
        <a:solidFill>
          <a:schemeClr val="bg1">
            <a:lumMod val="85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Maintain Coated Steel</a:t>
          </a:r>
        </a:p>
      </dsp:txBody>
      <dsp:txXfrm>
        <a:off x="160014" y="1211829"/>
        <a:ext cx="683298" cy="683298"/>
      </dsp:txXfrm>
    </dsp:sp>
    <dsp:sp modelId="{C4CC61E9-2C25-48F9-8EA9-DFD2204F8C4E}">
      <dsp:nvSpPr>
        <dsp:cNvPr id="0" name=""/>
        <dsp:cNvSpPr/>
      </dsp:nvSpPr>
      <dsp:spPr>
        <a:xfrm>
          <a:off x="1012793" y="1174864"/>
          <a:ext cx="757228" cy="757228"/>
        </a:xfrm>
        <a:prstGeom prst="roundRect">
          <a:avLst/>
        </a:prstGeom>
        <a:solidFill>
          <a:schemeClr val="bg1">
            <a:lumMod val="85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kern="1200" dirty="0"/>
            <a:t>Maintain Uncoated Steel</a:t>
          </a:r>
        </a:p>
      </dsp:txBody>
      <dsp:txXfrm>
        <a:off x="1049758" y="1211829"/>
        <a:ext cx="683298" cy="68329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EC6C20-6F0F-4766-B4A0-28444F2533D7}">
      <dsp:nvSpPr>
        <dsp:cNvPr id="0" name=""/>
        <dsp:cNvSpPr/>
      </dsp:nvSpPr>
      <dsp:spPr>
        <a:xfrm>
          <a:off x="1398" y="1767"/>
          <a:ext cx="8651038" cy="848005"/>
        </a:xfrm>
        <a:prstGeom prst="roundRect">
          <a:avLst>
            <a:gd name="adj" fmla="val 10000"/>
          </a:avLst>
        </a:prstGeom>
        <a:solidFill>
          <a:schemeClr val="accent1"/>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tx1"/>
              </a:solidFill>
            </a:rPr>
            <a:t>Duplex Coating Selection and Use Guideline </a:t>
          </a:r>
        </a:p>
        <a:p>
          <a:pPr marL="0" lvl="0" indent="0" algn="ctr" defTabSz="1066800">
            <a:lnSpc>
              <a:spcPct val="90000"/>
            </a:lnSpc>
            <a:spcBef>
              <a:spcPct val="0"/>
            </a:spcBef>
            <a:spcAft>
              <a:spcPct val="35000"/>
            </a:spcAft>
            <a:buNone/>
          </a:pPr>
          <a:r>
            <a:rPr lang="en-US" sz="2400" b="0" i="1" kern="1200" dirty="0">
              <a:solidFill>
                <a:schemeClr val="tx1"/>
              </a:solidFill>
              <a:latin typeface="+mn-lt"/>
            </a:rPr>
            <a:t>Working through COBS for approval as AASHTO document</a:t>
          </a:r>
        </a:p>
      </dsp:txBody>
      <dsp:txXfrm>
        <a:off x="26235" y="26604"/>
        <a:ext cx="8601364" cy="798331"/>
      </dsp:txXfrm>
    </dsp:sp>
    <dsp:sp modelId="{1C22EBF4-F53C-4FB8-9F10-1CA9DEED9639}">
      <dsp:nvSpPr>
        <dsp:cNvPr id="0" name=""/>
        <dsp:cNvSpPr/>
      </dsp:nvSpPr>
      <dsp:spPr>
        <a:xfrm>
          <a:off x="1398" y="1146978"/>
          <a:ext cx="2034581" cy="1821748"/>
        </a:xfrm>
        <a:prstGeom prst="roundRect">
          <a:avLst>
            <a:gd name="adj" fmla="val 10000"/>
          </a:avLst>
        </a:prstGeom>
        <a:solidFill>
          <a:schemeClr val="bg2">
            <a:lumMod val="85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solidFill>
            </a:rPr>
            <a:t>S8.1-2014 Guide Specification for Application of Coating Systems with Zinc-Rich Primers to Steel Bridges</a:t>
          </a:r>
        </a:p>
      </dsp:txBody>
      <dsp:txXfrm>
        <a:off x="54755" y="1200335"/>
        <a:ext cx="1927867" cy="1715034"/>
      </dsp:txXfrm>
    </dsp:sp>
    <dsp:sp modelId="{6EF8937C-3FB2-4CB0-8DD5-2E4B6DB85DD6}">
      <dsp:nvSpPr>
        <dsp:cNvPr id="0" name=""/>
        <dsp:cNvSpPr/>
      </dsp:nvSpPr>
      <dsp:spPr>
        <a:xfrm>
          <a:off x="2206884" y="1146978"/>
          <a:ext cx="2034581" cy="1821748"/>
        </a:xfrm>
        <a:prstGeom prst="roundRect">
          <a:avLst>
            <a:gd name="adj" fmla="val 10000"/>
          </a:avLst>
        </a:prstGeom>
        <a:solidFill>
          <a:schemeClr val="bg2">
            <a:lumMod val="85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tx1"/>
              </a:solidFill>
            </a:rPr>
            <a:t>S8.2-2017 </a:t>
          </a:r>
          <a:r>
            <a:rPr lang="en-US" sz="1800" kern="1200" dirty="0">
              <a:solidFill>
                <a:schemeClr val="tx1"/>
              </a:solidFill>
            </a:rPr>
            <a:t>Specification for Application of Thermal Spray Coatings for Steel Bridges</a:t>
          </a:r>
        </a:p>
      </dsp:txBody>
      <dsp:txXfrm>
        <a:off x="2260241" y="1200335"/>
        <a:ext cx="1927867" cy="1715034"/>
      </dsp:txXfrm>
    </dsp:sp>
    <dsp:sp modelId="{15D54FF8-FC02-4303-98BD-CC0457DBE400}">
      <dsp:nvSpPr>
        <dsp:cNvPr id="0" name=""/>
        <dsp:cNvSpPr/>
      </dsp:nvSpPr>
      <dsp:spPr>
        <a:xfrm>
          <a:off x="4412370" y="1146978"/>
          <a:ext cx="2034581" cy="1821748"/>
        </a:xfrm>
        <a:prstGeom prst="roundRect">
          <a:avLst>
            <a:gd name="adj" fmla="val 10000"/>
          </a:avLst>
        </a:prstGeom>
        <a:solidFill>
          <a:schemeClr val="bg2">
            <a:lumMod val="85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solidFill>
            </a:rPr>
            <a:t>S8.x-20xx Specification for Galvanizing Steel Bridges</a:t>
          </a:r>
        </a:p>
      </dsp:txBody>
      <dsp:txXfrm>
        <a:off x="4465727" y="1200335"/>
        <a:ext cx="1927867" cy="1715034"/>
      </dsp:txXfrm>
    </dsp:sp>
    <dsp:sp modelId="{42484F10-FA99-4E2A-BCE5-A0E6AA6949DD}">
      <dsp:nvSpPr>
        <dsp:cNvPr id="0" name=""/>
        <dsp:cNvSpPr/>
      </dsp:nvSpPr>
      <dsp:spPr>
        <a:xfrm>
          <a:off x="6617856" y="1146978"/>
          <a:ext cx="2034581" cy="1821748"/>
        </a:xfrm>
        <a:prstGeom prst="roundRect">
          <a:avLst>
            <a:gd name="adj" fmla="val 10000"/>
          </a:avLst>
        </a:prstGeom>
        <a:solidFill>
          <a:schemeClr val="accent1"/>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tx1"/>
              </a:solidFill>
            </a:rPr>
            <a:t>S8.x-20xx Specification for Duplex Coating Steel Bridges</a:t>
          </a:r>
        </a:p>
        <a:p>
          <a:pPr marL="0" lvl="0" indent="0" algn="ctr" defTabSz="800100">
            <a:lnSpc>
              <a:spcPct val="90000"/>
            </a:lnSpc>
            <a:spcBef>
              <a:spcPct val="0"/>
            </a:spcBef>
            <a:spcAft>
              <a:spcPct val="35000"/>
            </a:spcAft>
            <a:buNone/>
          </a:pPr>
          <a:endParaRPr lang="en-US" sz="1500" kern="1200" dirty="0">
            <a:solidFill>
              <a:schemeClr val="tx1"/>
            </a:solidFill>
          </a:endParaRPr>
        </a:p>
      </dsp:txBody>
      <dsp:txXfrm>
        <a:off x="6671213" y="1200335"/>
        <a:ext cx="1927867" cy="1715034"/>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3.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4.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5.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4806B8C-E6CE-4F2C-89C1-C0279D4D80FB}" type="datetimeFigureOut">
              <a:rPr lang="en-US" smtClean="0"/>
              <a:t>6/27/2023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6BEB21-B894-4A3A-80E2-9294ACC1E389}" type="slidenum">
              <a:rPr lang="en-US" smtClean="0"/>
              <a:t>‹#›</a:t>
            </a:fld>
            <a:endParaRPr lang="en-US"/>
          </a:p>
        </p:txBody>
      </p:sp>
    </p:spTree>
    <p:extLst>
      <p:ext uri="{BB962C8B-B14F-4D97-AF65-F5344CB8AC3E}">
        <p14:creationId xmlns:p14="http://schemas.microsoft.com/office/powerpoint/2010/main" val="30784147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slide" Target="../slides/slide97.xml"/><Relationship Id="rId2" Type="http://schemas.openxmlformats.org/officeDocument/2006/relationships/notesMaster" Target="../notesMasters/notesMaster1.xml"/><Relationship Id="rId1" Type="http://schemas.openxmlformats.org/officeDocument/2006/relationships/tags" Target="../tags/tag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Images contain several concepts</a:t>
            </a:r>
          </a:p>
          <a:p>
            <a:r>
              <a:rPr lang="en-US" dirty="0"/>
              <a:t>Graph details:  </a:t>
            </a:r>
          </a:p>
          <a:p>
            <a:pPr marL="228600" indent="-228600">
              <a:buAutoNum type="arabicPeriod"/>
            </a:pPr>
            <a:r>
              <a:rPr lang="en-US" dirty="0"/>
              <a:t>Percentile is cumulative probability of observation.  Age is in years.  </a:t>
            </a:r>
          </a:p>
          <a:p>
            <a:pPr marL="228600" indent="-228600">
              <a:buAutoNum type="arabicPeriod"/>
            </a:pPr>
            <a:r>
              <a:rPr lang="en-US" dirty="0"/>
              <a:t>The coating system is 4 mils of Zn with 8 mils of Alkyd in 4 coats.  The Alkyd primer changed from a zinc chromate to zinc phosphate in 1977.</a:t>
            </a:r>
          </a:p>
          <a:p>
            <a:pPr marL="228600" indent="-228600">
              <a:buAutoNum type="arabicPeriod"/>
            </a:pPr>
            <a:r>
              <a:rPr lang="en-US" dirty="0"/>
              <a:t>The legend refers to ISO environmental corrosivity (5 is worst)</a:t>
            </a:r>
          </a:p>
          <a:p>
            <a:pPr marL="228600" indent="-228600">
              <a:buAutoNum type="arabicPeriod"/>
            </a:pPr>
            <a:r>
              <a:rPr lang="en-US" dirty="0"/>
              <a:t>Red is bad in the sense that maintenance was required, however said maintenance was generally maintenance of the alkyd to protect the TSZ.</a:t>
            </a:r>
          </a:p>
        </p:txBody>
      </p:sp>
      <p:sp>
        <p:nvSpPr>
          <p:cNvPr id="4" name="Slide Number Placeholder 3"/>
          <p:cNvSpPr>
            <a:spLocks noGrp="1"/>
          </p:cNvSpPr>
          <p:nvPr>
            <p:ph type="sldNum" sz="quarter" idx="5"/>
          </p:nvPr>
        </p:nvSpPr>
        <p:spPr/>
        <p:txBody>
          <a:bodyPr/>
          <a:lstStyle/>
          <a:p>
            <a:fld id="{AF45D642-1328-43D5-AA69-02DB909ED5D9}" type="slidenum">
              <a:rPr lang="en-US" smtClean="0"/>
              <a:t>13</a:t>
            </a:fld>
            <a:endParaRPr lang="en-US"/>
          </a:p>
        </p:txBody>
      </p:sp>
    </p:spTree>
    <p:extLst>
      <p:ext uri="{BB962C8B-B14F-4D97-AF65-F5344CB8AC3E}">
        <p14:creationId xmlns:p14="http://schemas.microsoft.com/office/powerpoint/2010/main" val="29693485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6EAC485-98E3-47C7-A7E7-9011842AEA78}" type="slidenum">
              <a:rPr lang="en-US" smtClean="0"/>
              <a:t>26</a:t>
            </a:fld>
            <a:endParaRPr lang="en-US"/>
          </a:p>
        </p:txBody>
      </p:sp>
    </p:spTree>
    <p:extLst>
      <p:ext uri="{BB962C8B-B14F-4D97-AF65-F5344CB8AC3E}">
        <p14:creationId xmlns:p14="http://schemas.microsoft.com/office/powerpoint/2010/main" val="42737871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6EAC485-98E3-47C7-A7E7-9011842AEA78}" type="slidenum">
              <a:rPr lang="en-US" smtClean="0"/>
              <a:t>27</a:t>
            </a:fld>
            <a:endParaRPr lang="en-US"/>
          </a:p>
        </p:txBody>
      </p:sp>
    </p:spTree>
    <p:extLst>
      <p:ext uri="{BB962C8B-B14F-4D97-AF65-F5344CB8AC3E}">
        <p14:creationId xmlns:p14="http://schemas.microsoft.com/office/powerpoint/2010/main" val="9851356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6EAC485-98E3-47C7-A7E7-9011842AEA78}" type="slidenum">
              <a:rPr lang="en-US" smtClean="0"/>
              <a:t>28</a:t>
            </a:fld>
            <a:endParaRPr lang="en-US"/>
          </a:p>
        </p:txBody>
      </p:sp>
    </p:spTree>
    <p:extLst>
      <p:ext uri="{BB962C8B-B14F-4D97-AF65-F5344CB8AC3E}">
        <p14:creationId xmlns:p14="http://schemas.microsoft.com/office/powerpoint/2010/main" val="14244140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6EAC485-98E3-47C7-A7E7-9011842AEA78}" type="slidenum">
              <a:rPr lang="en-US" smtClean="0"/>
              <a:t>29</a:t>
            </a:fld>
            <a:endParaRPr lang="en-US"/>
          </a:p>
        </p:txBody>
      </p:sp>
    </p:spTree>
    <p:extLst>
      <p:ext uri="{BB962C8B-B14F-4D97-AF65-F5344CB8AC3E}">
        <p14:creationId xmlns:p14="http://schemas.microsoft.com/office/powerpoint/2010/main" val="19023430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6EAC485-98E3-47C7-A7E7-9011842AEA78}" type="slidenum">
              <a:rPr lang="en-US" smtClean="0"/>
              <a:t>30</a:t>
            </a:fld>
            <a:endParaRPr lang="en-US"/>
          </a:p>
        </p:txBody>
      </p:sp>
    </p:spTree>
    <p:extLst>
      <p:ext uri="{BB962C8B-B14F-4D97-AF65-F5344CB8AC3E}">
        <p14:creationId xmlns:p14="http://schemas.microsoft.com/office/powerpoint/2010/main" val="31632434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6EAC485-98E3-47C7-A7E7-9011842AEA78}" type="slidenum">
              <a:rPr lang="en-US" smtClean="0"/>
              <a:t>37</a:t>
            </a:fld>
            <a:endParaRPr lang="en-US"/>
          </a:p>
        </p:txBody>
      </p:sp>
    </p:spTree>
    <p:extLst>
      <p:ext uri="{BB962C8B-B14F-4D97-AF65-F5344CB8AC3E}">
        <p14:creationId xmlns:p14="http://schemas.microsoft.com/office/powerpoint/2010/main" val="42162837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6EAC485-98E3-47C7-A7E7-9011842AEA78}" type="slidenum">
              <a:rPr lang="en-US" smtClean="0"/>
              <a:t>39</a:t>
            </a:fld>
            <a:endParaRPr lang="en-US"/>
          </a:p>
        </p:txBody>
      </p:sp>
    </p:spTree>
    <p:extLst>
      <p:ext uri="{BB962C8B-B14F-4D97-AF65-F5344CB8AC3E}">
        <p14:creationId xmlns:p14="http://schemas.microsoft.com/office/powerpoint/2010/main" val="26298953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6EAC485-98E3-47C7-A7E7-9011842AEA78}" type="slidenum">
              <a:rPr lang="en-US" smtClean="0"/>
              <a:t>40</a:t>
            </a:fld>
            <a:endParaRPr lang="en-US"/>
          </a:p>
        </p:txBody>
      </p:sp>
    </p:spTree>
    <p:extLst>
      <p:ext uri="{BB962C8B-B14F-4D97-AF65-F5344CB8AC3E}">
        <p14:creationId xmlns:p14="http://schemas.microsoft.com/office/powerpoint/2010/main" val="19433320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6EAC485-98E3-47C7-A7E7-9011842AEA78}" type="slidenum">
              <a:rPr lang="en-US" smtClean="0"/>
              <a:t>41</a:t>
            </a:fld>
            <a:endParaRPr lang="en-US"/>
          </a:p>
        </p:txBody>
      </p:sp>
    </p:spTree>
    <p:extLst>
      <p:ext uri="{BB962C8B-B14F-4D97-AF65-F5344CB8AC3E}">
        <p14:creationId xmlns:p14="http://schemas.microsoft.com/office/powerpoint/2010/main" val="25509758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6EAC485-98E3-47C7-A7E7-9011842AEA78}" type="slidenum">
              <a:rPr lang="en-US" smtClean="0"/>
              <a:t>42</a:t>
            </a:fld>
            <a:endParaRPr lang="en-US"/>
          </a:p>
        </p:txBody>
      </p:sp>
    </p:spTree>
    <p:extLst>
      <p:ext uri="{BB962C8B-B14F-4D97-AF65-F5344CB8AC3E}">
        <p14:creationId xmlns:p14="http://schemas.microsoft.com/office/powerpoint/2010/main" val="18596737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Images contain several concepts</a:t>
            </a:r>
          </a:p>
          <a:p>
            <a:r>
              <a:rPr lang="en-US" dirty="0"/>
              <a:t>Graph details:  </a:t>
            </a:r>
          </a:p>
          <a:p>
            <a:pPr marL="228600" indent="-228600">
              <a:buAutoNum type="arabicPeriod"/>
            </a:pPr>
            <a:r>
              <a:rPr lang="en-US" dirty="0"/>
              <a:t>Percentile is cumulative probability of observation.  Age is in years.  </a:t>
            </a:r>
          </a:p>
          <a:p>
            <a:pPr marL="228600" indent="-228600">
              <a:buAutoNum type="arabicPeriod"/>
            </a:pPr>
            <a:r>
              <a:rPr lang="en-US" dirty="0"/>
              <a:t>The coating system is 4 mils of Zn with 8 mils of Alkyd in 4 coats.  The Alkyd primer changed from a zinc chromate to zinc phosphate in 1977.</a:t>
            </a:r>
          </a:p>
          <a:p>
            <a:pPr marL="228600" indent="-228600">
              <a:buAutoNum type="arabicPeriod"/>
            </a:pPr>
            <a:r>
              <a:rPr lang="en-US" dirty="0"/>
              <a:t>The legend refers to ISO environmental corrosivity (5 is worst)</a:t>
            </a:r>
          </a:p>
          <a:p>
            <a:pPr marL="228600" indent="-228600">
              <a:buAutoNum type="arabicPeriod"/>
            </a:pPr>
            <a:r>
              <a:rPr lang="en-US" dirty="0"/>
              <a:t>Red is bad in the sense that maintenance was required, however said maintenance was generally maintenance of the alkyd to protect the TSZ.</a:t>
            </a:r>
          </a:p>
        </p:txBody>
      </p:sp>
      <p:sp>
        <p:nvSpPr>
          <p:cNvPr id="4" name="Slide Number Placeholder 3"/>
          <p:cNvSpPr>
            <a:spLocks noGrp="1"/>
          </p:cNvSpPr>
          <p:nvPr>
            <p:ph type="sldNum" sz="quarter" idx="5"/>
          </p:nvPr>
        </p:nvSpPr>
        <p:spPr/>
        <p:txBody>
          <a:bodyPr/>
          <a:lstStyle/>
          <a:p>
            <a:fld id="{AF45D642-1328-43D5-AA69-02DB909ED5D9}" type="slidenum">
              <a:rPr lang="en-US" smtClean="0"/>
              <a:t>14</a:t>
            </a:fld>
            <a:endParaRPr lang="en-US"/>
          </a:p>
        </p:txBody>
      </p:sp>
    </p:spTree>
    <p:extLst>
      <p:ext uri="{BB962C8B-B14F-4D97-AF65-F5344CB8AC3E}">
        <p14:creationId xmlns:p14="http://schemas.microsoft.com/office/powerpoint/2010/main" val="8596747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Images contain several concepts</a:t>
            </a:r>
          </a:p>
          <a:p>
            <a:r>
              <a:rPr lang="en-US" dirty="0"/>
              <a:t>Graph details:  </a:t>
            </a:r>
          </a:p>
          <a:p>
            <a:pPr marL="228600" indent="-228600">
              <a:buAutoNum type="arabicPeriod"/>
            </a:pPr>
            <a:r>
              <a:rPr lang="en-US" dirty="0"/>
              <a:t>Percentile is cumulative probability of observation.  Age is in years.  </a:t>
            </a:r>
          </a:p>
          <a:p>
            <a:pPr marL="228600" indent="-228600">
              <a:buAutoNum type="arabicPeriod"/>
            </a:pPr>
            <a:r>
              <a:rPr lang="en-US" dirty="0"/>
              <a:t>The coating system is 4 mils of Zn with 8 mils of Alkyd in 4 coats.  The Alkyd primer changed from a zinc chromate to zinc phosphate in 1977.</a:t>
            </a:r>
          </a:p>
          <a:p>
            <a:pPr marL="228600" indent="-228600">
              <a:buAutoNum type="arabicPeriod"/>
            </a:pPr>
            <a:r>
              <a:rPr lang="en-US" dirty="0"/>
              <a:t>The legend refers to ISO environmental corrosivity (5 is worst)</a:t>
            </a:r>
          </a:p>
          <a:p>
            <a:pPr marL="228600" indent="-228600">
              <a:buAutoNum type="arabicPeriod"/>
            </a:pPr>
            <a:r>
              <a:rPr lang="en-US" dirty="0"/>
              <a:t>Red is bad in the sense that maintenance was required, however said maintenance was generally maintenance of the alkyd to protect the TSZ.</a:t>
            </a:r>
          </a:p>
        </p:txBody>
      </p:sp>
      <p:sp>
        <p:nvSpPr>
          <p:cNvPr id="4" name="Slide Number Placeholder 3"/>
          <p:cNvSpPr>
            <a:spLocks noGrp="1"/>
          </p:cNvSpPr>
          <p:nvPr>
            <p:ph type="sldNum" sz="quarter" idx="5"/>
          </p:nvPr>
        </p:nvSpPr>
        <p:spPr/>
        <p:txBody>
          <a:bodyPr/>
          <a:lstStyle/>
          <a:p>
            <a:fld id="{AF45D642-1328-43D5-AA69-02DB909ED5D9}" type="slidenum">
              <a:rPr lang="en-US" smtClean="0"/>
              <a:t>43</a:t>
            </a:fld>
            <a:endParaRPr lang="en-US"/>
          </a:p>
        </p:txBody>
      </p:sp>
    </p:spTree>
    <p:extLst>
      <p:ext uri="{BB962C8B-B14F-4D97-AF65-F5344CB8AC3E}">
        <p14:creationId xmlns:p14="http://schemas.microsoft.com/office/powerpoint/2010/main" val="21583266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6EAC485-98E3-47C7-A7E7-9011842AEA78}" type="slidenum">
              <a:rPr lang="en-US" smtClean="0"/>
              <a:t>44</a:t>
            </a:fld>
            <a:endParaRPr lang="en-US"/>
          </a:p>
        </p:txBody>
      </p:sp>
    </p:spTree>
    <p:extLst>
      <p:ext uri="{BB962C8B-B14F-4D97-AF65-F5344CB8AC3E}">
        <p14:creationId xmlns:p14="http://schemas.microsoft.com/office/powerpoint/2010/main" val="24822124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05EEA4-45DA-47B3-B623-A49BA4F62A0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06413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Images contain several concepts</a:t>
            </a:r>
          </a:p>
          <a:p>
            <a:r>
              <a:rPr lang="en-US" dirty="0"/>
              <a:t>Graph details:  </a:t>
            </a:r>
          </a:p>
          <a:p>
            <a:pPr marL="228600" indent="-228600">
              <a:buAutoNum type="arabicPeriod"/>
            </a:pPr>
            <a:r>
              <a:rPr lang="en-US" dirty="0"/>
              <a:t>Percentile is cumulative probability of observation.  Age is in years.  </a:t>
            </a:r>
          </a:p>
          <a:p>
            <a:pPr marL="228600" indent="-228600">
              <a:buAutoNum type="arabicPeriod"/>
            </a:pPr>
            <a:r>
              <a:rPr lang="en-US" dirty="0"/>
              <a:t>The coating system is 4 mils of Zn with 8 mils of Alkyd in 4 coats.  The Alkyd primer changed from a zinc chromate to zinc phosphate in 1977.</a:t>
            </a:r>
          </a:p>
          <a:p>
            <a:pPr marL="228600" indent="-228600">
              <a:buAutoNum type="arabicPeriod"/>
            </a:pPr>
            <a:r>
              <a:rPr lang="en-US" dirty="0"/>
              <a:t>The legend refers to ISO environmental corrosivity (5 is worst)</a:t>
            </a:r>
          </a:p>
          <a:p>
            <a:pPr marL="228600" indent="-228600">
              <a:buAutoNum type="arabicPeriod"/>
            </a:pPr>
            <a:r>
              <a:rPr lang="en-US" dirty="0"/>
              <a:t>Red is bad in the sense that maintenance was required, however said maintenance was generally maintenance of the alkyd to protect the TSZ.</a:t>
            </a:r>
          </a:p>
        </p:txBody>
      </p:sp>
      <p:sp>
        <p:nvSpPr>
          <p:cNvPr id="4" name="Slide Number Placeholder 3"/>
          <p:cNvSpPr>
            <a:spLocks noGrp="1"/>
          </p:cNvSpPr>
          <p:nvPr>
            <p:ph type="sldNum" sz="quarter" idx="5"/>
          </p:nvPr>
        </p:nvSpPr>
        <p:spPr/>
        <p:txBody>
          <a:bodyPr/>
          <a:lstStyle/>
          <a:p>
            <a:fld id="{AF45D642-1328-43D5-AA69-02DB909ED5D9}" type="slidenum">
              <a:rPr lang="en-US" smtClean="0"/>
              <a:t>104</a:t>
            </a:fld>
            <a:endParaRPr lang="en-US"/>
          </a:p>
        </p:txBody>
      </p:sp>
    </p:spTree>
    <p:extLst>
      <p:ext uri="{BB962C8B-B14F-4D97-AF65-F5344CB8AC3E}">
        <p14:creationId xmlns:p14="http://schemas.microsoft.com/office/powerpoint/2010/main" val="8596747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6EAC485-98E3-47C7-A7E7-9011842AEA78}" type="slidenum">
              <a:rPr lang="en-US" smtClean="0"/>
              <a:t>110</a:t>
            </a:fld>
            <a:endParaRPr lang="en-US"/>
          </a:p>
        </p:txBody>
      </p:sp>
    </p:spTree>
    <p:extLst>
      <p:ext uri="{BB962C8B-B14F-4D97-AF65-F5344CB8AC3E}">
        <p14:creationId xmlns:p14="http://schemas.microsoft.com/office/powerpoint/2010/main" val="31632434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6EAC485-98E3-47C7-A7E7-9011842AEA78}" type="slidenum">
              <a:rPr lang="en-US" smtClean="0"/>
              <a:t>118</a:t>
            </a:fld>
            <a:endParaRPr lang="en-US"/>
          </a:p>
        </p:txBody>
      </p:sp>
    </p:spTree>
    <p:extLst>
      <p:ext uri="{BB962C8B-B14F-4D97-AF65-F5344CB8AC3E}">
        <p14:creationId xmlns:p14="http://schemas.microsoft.com/office/powerpoint/2010/main" val="19433320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6EAC485-98E3-47C7-A7E7-9011842AEA78}" type="slidenum">
              <a:rPr lang="en-US" smtClean="0"/>
              <a:t>129</a:t>
            </a:fld>
            <a:endParaRPr lang="en-US"/>
          </a:p>
        </p:txBody>
      </p:sp>
    </p:spTree>
    <p:extLst>
      <p:ext uri="{BB962C8B-B14F-4D97-AF65-F5344CB8AC3E}">
        <p14:creationId xmlns:p14="http://schemas.microsoft.com/office/powerpoint/2010/main" val="24822124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6EAC485-98E3-47C7-A7E7-9011842AEA78}" type="slidenum">
              <a:rPr lang="en-US" smtClean="0"/>
              <a:t>130</a:t>
            </a:fld>
            <a:endParaRPr lang="en-US"/>
          </a:p>
        </p:txBody>
      </p:sp>
    </p:spTree>
    <p:extLst>
      <p:ext uri="{BB962C8B-B14F-4D97-AF65-F5344CB8AC3E}">
        <p14:creationId xmlns:p14="http://schemas.microsoft.com/office/powerpoint/2010/main" val="26298953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6EAC485-98E3-47C7-A7E7-9011842AEA78}" type="slidenum">
              <a:rPr lang="en-US" smtClean="0"/>
              <a:t>17</a:t>
            </a:fld>
            <a:endParaRPr lang="en-US"/>
          </a:p>
        </p:txBody>
      </p:sp>
    </p:spTree>
    <p:extLst>
      <p:ext uri="{BB962C8B-B14F-4D97-AF65-F5344CB8AC3E}">
        <p14:creationId xmlns:p14="http://schemas.microsoft.com/office/powerpoint/2010/main" val="15171183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6EAC485-98E3-47C7-A7E7-9011842AEA78}" type="slidenum">
              <a:rPr lang="en-US" smtClean="0"/>
              <a:t>18</a:t>
            </a:fld>
            <a:endParaRPr lang="en-US"/>
          </a:p>
        </p:txBody>
      </p:sp>
    </p:spTree>
    <p:extLst>
      <p:ext uri="{BB962C8B-B14F-4D97-AF65-F5344CB8AC3E}">
        <p14:creationId xmlns:p14="http://schemas.microsoft.com/office/powerpoint/2010/main" val="23792941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6EAC485-98E3-47C7-A7E7-9011842AEA78}" type="slidenum">
              <a:rPr lang="en-US" smtClean="0"/>
              <a:t>19</a:t>
            </a:fld>
            <a:endParaRPr lang="en-US"/>
          </a:p>
        </p:txBody>
      </p:sp>
    </p:spTree>
    <p:extLst>
      <p:ext uri="{BB962C8B-B14F-4D97-AF65-F5344CB8AC3E}">
        <p14:creationId xmlns:p14="http://schemas.microsoft.com/office/powerpoint/2010/main" val="37999593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6EAC485-98E3-47C7-A7E7-9011842AEA78}" type="slidenum">
              <a:rPr lang="en-US" smtClean="0"/>
              <a:t>20</a:t>
            </a:fld>
            <a:endParaRPr lang="en-US"/>
          </a:p>
        </p:txBody>
      </p:sp>
    </p:spTree>
    <p:extLst>
      <p:ext uri="{BB962C8B-B14F-4D97-AF65-F5344CB8AC3E}">
        <p14:creationId xmlns:p14="http://schemas.microsoft.com/office/powerpoint/2010/main" val="11592698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6EAC485-98E3-47C7-A7E7-9011842AEA78}" type="slidenum">
              <a:rPr lang="en-US" smtClean="0"/>
              <a:t>21</a:t>
            </a:fld>
            <a:endParaRPr lang="en-US"/>
          </a:p>
        </p:txBody>
      </p:sp>
    </p:spTree>
    <p:extLst>
      <p:ext uri="{BB962C8B-B14F-4D97-AF65-F5344CB8AC3E}">
        <p14:creationId xmlns:p14="http://schemas.microsoft.com/office/powerpoint/2010/main" val="4217089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6EAC485-98E3-47C7-A7E7-9011842AEA78}" type="slidenum">
              <a:rPr lang="en-US" smtClean="0"/>
              <a:t>22</a:t>
            </a:fld>
            <a:endParaRPr lang="en-US"/>
          </a:p>
        </p:txBody>
      </p:sp>
    </p:spTree>
    <p:extLst>
      <p:ext uri="{BB962C8B-B14F-4D97-AF65-F5344CB8AC3E}">
        <p14:creationId xmlns:p14="http://schemas.microsoft.com/office/powerpoint/2010/main" val="5530084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6EAC485-98E3-47C7-A7E7-9011842AEA78}" type="slidenum">
              <a:rPr lang="en-US" smtClean="0"/>
              <a:t>25</a:t>
            </a:fld>
            <a:endParaRPr lang="en-US"/>
          </a:p>
        </p:txBody>
      </p:sp>
    </p:spTree>
    <p:extLst>
      <p:ext uri="{BB962C8B-B14F-4D97-AF65-F5344CB8AC3E}">
        <p14:creationId xmlns:p14="http://schemas.microsoft.com/office/powerpoint/2010/main" val="28627222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r>
              <a:rPr lang="en-US"/>
              <a:t>August 2021</a:t>
            </a:r>
          </a:p>
        </p:txBody>
      </p:sp>
      <p:sp>
        <p:nvSpPr>
          <p:cNvPr id="5" name="Footer Placeholder 4"/>
          <p:cNvSpPr>
            <a:spLocks noGrp="1"/>
          </p:cNvSpPr>
          <p:nvPr>
            <p:ph type="ftr" sz="quarter" idx="11"/>
          </p:nvPr>
        </p:nvSpPr>
        <p:spPr/>
        <p:txBody>
          <a:bodyPr/>
          <a:lstStyle/>
          <a:p>
            <a:r>
              <a:rPr lang="en-US"/>
              <a:t>NCHRP Project 12-117 Workshop - Information for Review Only</a:t>
            </a:r>
          </a:p>
        </p:txBody>
      </p:sp>
      <p:sp>
        <p:nvSpPr>
          <p:cNvPr id="6" name="Slide Number Placeholder 5"/>
          <p:cNvSpPr>
            <a:spLocks noGrp="1"/>
          </p:cNvSpPr>
          <p:nvPr>
            <p:ph type="sldNum" sz="quarter" idx="12"/>
          </p:nvPr>
        </p:nvSpPr>
        <p:spPr/>
        <p:txBody>
          <a:bodyPr/>
          <a:lstStyle/>
          <a:p>
            <a:fld id="{EE05A503-E3B5-4C58-9AFC-FD2007ADDDCB}" type="slidenum">
              <a:rPr lang="en-US" smtClean="0"/>
              <a:t>‹#›</a:t>
            </a:fld>
            <a:endParaRPr lang="en-US"/>
          </a:p>
        </p:txBody>
      </p:sp>
    </p:spTree>
    <p:extLst>
      <p:ext uri="{BB962C8B-B14F-4D97-AF65-F5344CB8AC3E}">
        <p14:creationId xmlns:p14="http://schemas.microsoft.com/office/powerpoint/2010/main" val="38990984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August 2021</a:t>
            </a:r>
          </a:p>
        </p:txBody>
      </p:sp>
      <p:sp>
        <p:nvSpPr>
          <p:cNvPr id="5" name="Footer Placeholder 4"/>
          <p:cNvSpPr>
            <a:spLocks noGrp="1"/>
          </p:cNvSpPr>
          <p:nvPr>
            <p:ph type="ftr" sz="quarter" idx="11"/>
          </p:nvPr>
        </p:nvSpPr>
        <p:spPr/>
        <p:txBody>
          <a:bodyPr/>
          <a:lstStyle/>
          <a:p>
            <a:r>
              <a:rPr lang="en-US"/>
              <a:t>NCHRP Project 12-117 Workshop - Information for Review Only</a:t>
            </a:r>
          </a:p>
        </p:txBody>
      </p:sp>
      <p:sp>
        <p:nvSpPr>
          <p:cNvPr id="6" name="Slide Number Placeholder 5"/>
          <p:cNvSpPr>
            <a:spLocks noGrp="1"/>
          </p:cNvSpPr>
          <p:nvPr>
            <p:ph type="sldNum" sz="quarter" idx="12"/>
          </p:nvPr>
        </p:nvSpPr>
        <p:spPr/>
        <p:txBody>
          <a:bodyPr/>
          <a:lstStyle/>
          <a:p>
            <a:fld id="{EE05A503-E3B5-4C58-9AFC-FD2007ADDDCB}" type="slidenum">
              <a:rPr lang="en-US" smtClean="0"/>
              <a:t>‹#›</a:t>
            </a:fld>
            <a:endParaRPr lang="en-US"/>
          </a:p>
        </p:txBody>
      </p:sp>
    </p:spTree>
    <p:extLst>
      <p:ext uri="{BB962C8B-B14F-4D97-AF65-F5344CB8AC3E}">
        <p14:creationId xmlns:p14="http://schemas.microsoft.com/office/powerpoint/2010/main" val="8044740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August 2021</a:t>
            </a:r>
          </a:p>
        </p:txBody>
      </p:sp>
      <p:sp>
        <p:nvSpPr>
          <p:cNvPr id="5" name="Footer Placeholder 4"/>
          <p:cNvSpPr>
            <a:spLocks noGrp="1"/>
          </p:cNvSpPr>
          <p:nvPr>
            <p:ph type="ftr" sz="quarter" idx="11"/>
          </p:nvPr>
        </p:nvSpPr>
        <p:spPr/>
        <p:txBody>
          <a:bodyPr/>
          <a:lstStyle/>
          <a:p>
            <a:r>
              <a:rPr lang="en-US"/>
              <a:t>NCHRP Project 12-117 Workshop - Information for Review Only</a:t>
            </a:r>
          </a:p>
        </p:txBody>
      </p:sp>
      <p:sp>
        <p:nvSpPr>
          <p:cNvPr id="6" name="Slide Number Placeholder 5"/>
          <p:cNvSpPr>
            <a:spLocks noGrp="1"/>
          </p:cNvSpPr>
          <p:nvPr>
            <p:ph type="sldNum" sz="quarter" idx="12"/>
          </p:nvPr>
        </p:nvSpPr>
        <p:spPr/>
        <p:txBody>
          <a:bodyPr/>
          <a:lstStyle/>
          <a:p>
            <a:fld id="{EE05A503-E3B5-4C58-9AFC-FD2007ADDDCB}"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6117828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August 2021</a:t>
            </a:r>
          </a:p>
        </p:txBody>
      </p:sp>
      <p:sp>
        <p:nvSpPr>
          <p:cNvPr id="5" name="Footer Placeholder 4"/>
          <p:cNvSpPr>
            <a:spLocks noGrp="1"/>
          </p:cNvSpPr>
          <p:nvPr>
            <p:ph type="ftr" sz="quarter" idx="11"/>
          </p:nvPr>
        </p:nvSpPr>
        <p:spPr/>
        <p:txBody>
          <a:bodyPr/>
          <a:lstStyle/>
          <a:p>
            <a:r>
              <a:rPr lang="en-US"/>
              <a:t>NCHRP Project 12-117 Workshop - Information for Review Only</a:t>
            </a:r>
          </a:p>
        </p:txBody>
      </p:sp>
      <p:sp>
        <p:nvSpPr>
          <p:cNvPr id="6" name="Slide Number Placeholder 5"/>
          <p:cNvSpPr>
            <a:spLocks noGrp="1"/>
          </p:cNvSpPr>
          <p:nvPr>
            <p:ph type="sldNum" sz="quarter" idx="12"/>
          </p:nvPr>
        </p:nvSpPr>
        <p:spPr/>
        <p:txBody>
          <a:bodyPr/>
          <a:lstStyle/>
          <a:p>
            <a:fld id="{EE05A503-E3B5-4C58-9AFC-FD2007ADDDCB}" type="slidenum">
              <a:rPr lang="en-US" smtClean="0"/>
              <a:t>‹#›</a:t>
            </a:fld>
            <a:endParaRPr lang="en-US"/>
          </a:p>
        </p:txBody>
      </p:sp>
    </p:spTree>
    <p:extLst>
      <p:ext uri="{BB962C8B-B14F-4D97-AF65-F5344CB8AC3E}">
        <p14:creationId xmlns:p14="http://schemas.microsoft.com/office/powerpoint/2010/main" val="31462727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August 2021</a:t>
            </a:r>
          </a:p>
        </p:txBody>
      </p:sp>
      <p:sp>
        <p:nvSpPr>
          <p:cNvPr id="5" name="Footer Placeholder 4"/>
          <p:cNvSpPr>
            <a:spLocks noGrp="1"/>
          </p:cNvSpPr>
          <p:nvPr>
            <p:ph type="ftr" sz="quarter" idx="11"/>
          </p:nvPr>
        </p:nvSpPr>
        <p:spPr/>
        <p:txBody>
          <a:bodyPr/>
          <a:lstStyle/>
          <a:p>
            <a:r>
              <a:rPr lang="en-US"/>
              <a:t>NCHRP Project 12-117 Workshop - Information for Review Only</a:t>
            </a:r>
          </a:p>
        </p:txBody>
      </p:sp>
      <p:sp>
        <p:nvSpPr>
          <p:cNvPr id="6" name="Slide Number Placeholder 5"/>
          <p:cNvSpPr>
            <a:spLocks noGrp="1"/>
          </p:cNvSpPr>
          <p:nvPr>
            <p:ph type="sldNum" sz="quarter" idx="12"/>
          </p:nvPr>
        </p:nvSpPr>
        <p:spPr/>
        <p:txBody>
          <a:bodyPr/>
          <a:lstStyle/>
          <a:p>
            <a:fld id="{EE05A503-E3B5-4C58-9AFC-FD2007ADDDCB}"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1971919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August 2021</a:t>
            </a:r>
          </a:p>
        </p:txBody>
      </p:sp>
      <p:sp>
        <p:nvSpPr>
          <p:cNvPr id="5" name="Footer Placeholder 4"/>
          <p:cNvSpPr>
            <a:spLocks noGrp="1"/>
          </p:cNvSpPr>
          <p:nvPr>
            <p:ph type="ftr" sz="quarter" idx="11"/>
          </p:nvPr>
        </p:nvSpPr>
        <p:spPr/>
        <p:txBody>
          <a:bodyPr/>
          <a:lstStyle/>
          <a:p>
            <a:r>
              <a:rPr lang="en-US"/>
              <a:t>NCHRP Project 12-117 Workshop - Information for Review Only</a:t>
            </a:r>
          </a:p>
        </p:txBody>
      </p:sp>
      <p:sp>
        <p:nvSpPr>
          <p:cNvPr id="6" name="Slide Number Placeholder 5"/>
          <p:cNvSpPr>
            <a:spLocks noGrp="1"/>
          </p:cNvSpPr>
          <p:nvPr>
            <p:ph type="sldNum" sz="quarter" idx="12"/>
          </p:nvPr>
        </p:nvSpPr>
        <p:spPr/>
        <p:txBody>
          <a:bodyPr/>
          <a:lstStyle/>
          <a:p>
            <a:fld id="{EE05A503-E3B5-4C58-9AFC-FD2007ADDDCB}" type="slidenum">
              <a:rPr lang="en-US" smtClean="0"/>
              <a:t>‹#›</a:t>
            </a:fld>
            <a:endParaRPr lang="en-US"/>
          </a:p>
        </p:txBody>
      </p:sp>
    </p:spTree>
    <p:extLst>
      <p:ext uri="{BB962C8B-B14F-4D97-AF65-F5344CB8AC3E}">
        <p14:creationId xmlns:p14="http://schemas.microsoft.com/office/powerpoint/2010/main" val="20273600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August 2021</a:t>
            </a:r>
          </a:p>
        </p:txBody>
      </p:sp>
      <p:sp>
        <p:nvSpPr>
          <p:cNvPr id="5" name="Footer Placeholder 4"/>
          <p:cNvSpPr>
            <a:spLocks noGrp="1"/>
          </p:cNvSpPr>
          <p:nvPr>
            <p:ph type="ftr" sz="quarter" idx="11"/>
          </p:nvPr>
        </p:nvSpPr>
        <p:spPr/>
        <p:txBody>
          <a:bodyPr/>
          <a:lstStyle/>
          <a:p>
            <a:r>
              <a:rPr lang="en-US"/>
              <a:t>NCHRP Project 12-117 Workshop - Information for Review Only</a:t>
            </a:r>
          </a:p>
        </p:txBody>
      </p:sp>
      <p:sp>
        <p:nvSpPr>
          <p:cNvPr id="6" name="Slide Number Placeholder 5"/>
          <p:cNvSpPr>
            <a:spLocks noGrp="1"/>
          </p:cNvSpPr>
          <p:nvPr>
            <p:ph type="sldNum" sz="quarter" idx="12"/>
          </p:nvPr>
        </p:nvSpPr>
        <p:spPr/>
        <p:txBody>
          <a:bodyPr/>
          <a:lstStyle/>
          <a:p>
            <a:fld id="{EE05A503-E3B5-4C58-9AFC-FD2007ADDDCB}" type="slidenum">
              <a:rPr lang="en-US" smtClean="0"/>
              <a:t>‹#›</a:t>
            </a:fld>
            <a:endParaRPr lang="en-US"/>
          </a:p>
        </p:txBody>
      </p:sp>
    </p:spTree>
    <p:extLst>
      <p:ext uri="{BB962C8B-B14F-4D97-AF65-F5344CB8AC3E}">
        <p14:creationId xmlns:p14="http://schemas.microsoft.com/office/powerpoint/2010/main" val="28289878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August 2021</a:t>
            </a:r>
          </a:p>
        </p:txBody>
      </p:sp>
      <p:sp>
        <p:nvSpPr>
          <p:cNvPr id="5" name="Footer Placeholder 4"/>
          <p:cNvSpPr>
            <a:spLocks noGrp="1"/>
          </p:cNvSpPr>
          <p:nvPr>
            <p:ph type="ftr" sz="quarter" idx="11"/>
          </p:nvPr>
        </p:nvSpPr>
        <p:spPr/>
        <p:txBody>
          <a:bodyPr/>
          <a:lstStyle/>
          <a:p>
            <a:r>
              <a:rPr lang="en-US"/>
              <a:t>NCHRP Project 12-117 Workshop - Information for Review Only</a:t>
            </a:r>
          </a:p>
        </p:txBody>
      </p:sp>
      <p:sp>
        <p:nvSpPr>
          <p:cNvPr id="6" name="Slide Number Placeholder 5"/>
          <p:cNvSpPr>
            <a:spLocks noGrp="1"/>
          </p:cNvSpPr>
          <p:nvPr>
            <p:ph type="sldNum" sz="quarter" idx="12"/>
          </p:nvPr>
        </p:nvSpPr>
        <p:spPr/>
        <p:txBody>
          <a:bodyPr/>
          <a:lstStyle/>
          <a:p>
            <a:fld id="{EE05A503-E3B5-4C58-9AFC-FD2007ADDDCB}" type="slidenum">
              <a:rPr lang="en-US" smtClean="0"/>
              <a:t>‹#›</a:t>
            </a:fld>
            <a:endParaRPr lang="en-US"/>
          </a:p>
        </p:txBody>
      </p:sp>
    </p:spTree>
    <p:extLst>
      <p:ext uri="{BB962C8B-B14F-4D97-AF65-F5344CB8AC3E}">
        <p14:creationId xmlns:p14="http://schemas.microsoft.com/office/powerpoint/2010/main" val="3072393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7F18B71-853A-41B9-873A-9E3FFEC42F4C}" type="datetimeFigureOut">
              <a:rPr lang="en-US" smtClean="0"/>
              <a:t>6/27/2023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6DA87A-D106-4059-8117-EA07DDBCF177}" type="slidenum">
              <a:rPr lang="en-US" smtClean="0"/>
              <a:t>‹#›</a:t>
            </a:fld>
            <a:endParaRPr lang="en-US"/>
          </a:p>
        </p:txBody>
      </p:sp>
    </p:spTree>
    <p:extLst>
      <p:ext uri="{BB962C8B-B14F-4D97-AF65-F5344CB8AC3E}">
        <p14:creationId xmlns:p14="http://schemas.microsoft.com/office/powerpoint/2010/main" val="10408188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F18B71-853A-41B9-873A-9E3FFEC42F4C}" type="datetimeFigureOut">
              <a:rPr lang="en-US" smtClean="0"/>
              <a:t>6/27/2023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6DA87A-D106-4059-8117-EA07DDBCF177}" type="slidenum">
              <a:rPr lang="en-US" smtClean="0"/>
              <a:t>‹#›</a:t>
            </a:fld>
            <a:endParaRPr lang="en-US"/>
          </a:p>
        </p:txBody>
      </p:sp>
    </p:spTree>
    <p:extLst>
      <p:ext uri="{BB962C8B-B14F-4D97-AF65-F5344CB8AC3E}">
        <p14:creationId xmlns:p14="http://schemas.microsoft.com/office/powerpoint/2010/main" val="37141917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7F18B71-853A-41B9-873A-9E3FFEC42F4C}" type="datetimeFigureOut">
              <a:rPr lang="en-US" smtClean="0"/>
              <a:t>6/27/2023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6DA87A-D106-4059-8117-EA07DDBCF177}" type="slidenum">
              <a:rPr lang="en-US" smtClean="0"/>
              <a:t>‹#›</a:t>
            </a:fld>
            <a:endParaRPr lang="en-US"/>
          </a:p>
        </p:txBody>
      </p:sp>
    </p:spTree>
    <p:extLst>
      <p:ext uri="{BB962C8B-B14F-4D97-AF65-F5344CB8AC3E}">
        <p14:creationId xmlns:p14="http://schemas.microsoft.com/office/powerpoint/2010/main" val="14255135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r>
              <a:rPr lang="en-US"/>
              <a:t>August 2021</a:t>
            </a:r>
          </a:p>
        </p:txBody>
      </p:sp>
      <p:sp>
        <p:nvSpPr>
          <p:cNvPr id="5" name="Footer Placeholder 4"/>
          <p:cNvSpPr>
            <a:spLocks noGrp="1"/>
          </p:cNvSpPr>
          <p:nvPr>
            <p:ph type="ftr" sz="quarter" idx="11"/>
          </p:nvPr>
        </p:nvSpPr>
        <p:spPr/>
        <p:txBody>
          <a:bodyPr/>
          <a:lstStyle/>
          <a:p>
            <a:r>
              <a:rPr lang="en-US"/>
              <a:t>NCHRP Project 12-117 Workshop - Information for Review Only</a:t>
            </a:r>
          </a:p>
        </p:txBody>
      </p:sp>
      <p:sp>
        <p:nvSpPr>
          <p:cNvPr id="6" name="Slide Number Placeholder 5"/>
          <p:cNvSpPr>
            <a:spLocks noGrp="1"/>
          </p:cNvSpPr>
          <p:nvPr>
            <p:ph type="sldNum" sz="quarter" idx="12"/>
          </p:nvPr>
        </p:nvSpPr>
        <p:spPr/>
        <p:txBody>
          <a:bodyPr/>
          <a:lstStyle/>
          <a:p>
            <a:fld id="{EE05A503-E3B5-4C58-9AFC-FD2007ADDDCB}" type="slidenum">
              <a:rPr lang="en-US" smtClean="0"/>
              <a:t>‹#›</a:t>
            </a:fld>
            <a:endParaRPr lang="en-US"/>
          </a:p>
        </p:txBody>
      </p:sp>
    </p:spTree>
    <p:extLst>
      <p:ext uri="{BB962C8B-B14F-4D97-AF65-F5344CB8AC3E}">
        <p14:creationId xmlns:p14="http://schemas.microsoft.com/office/powerpoint/2010/main" val="12987990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7F18B71-853A-41B9-873A-9E3FFEC42F4C}" type="datetimeFigureOut">
              <a:rPr lang="en-US" smtClean="0"/>
              <a:t>6/27/2023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6DA87A-D106-4059-8117-EA07DDBCF177}" type="slidenum">
              <a:rPr lang="en-US" smtClean="0"/>
              <a:t>‹#›</a:t>
            </a:fld>
            <a:endParaRPr lang="en-US"/>
          </a:p>
        </p:txBody>
      </p:sp>
    </p:spTree>
    <p:extLst>
      <p:ext uri="{BB962C8B-B14F-4D97-AF65-F5344CB8AC3E}">
        <p14:creationId xmlns:p14="http://schemas.microsoft.com/office/powerpoint/2010/main" val="934059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7F18B71-853A-41B9-873A-9E3FFEC42F4C}" type="datetimeFigureOut">
              <a:rPr lang="en-US" smtClean="0"/>
              <a:t>6/27/2023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06DA87A-D106-4059-8117-EA07DDBCF177}" type="slidenum">
              <a:rPr lang="en-US" smtClean="0"/>
              <a:t>‹#›</a:t>
            </a:fld>
            <a:endParaRPr lang="en-US"/>
          </a:p>
        </p:txBody>
      </p:sp>
    </p:spTree>
    <p:extLst>
      <p:ext uri="{BB962C8B-B14F-4D97-AF65-F5344CB8AC3E}">
        <p14:creationId xmlns:p14="http://schemas.microsoft.com/office/powerpoint/2010/main" val="23269041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7F18B71-853A-41B9-873A-9E3FFEC42F4C}" type="datetimeFigureOut">
              <a:rPr lang="en-US" smtClean="0"/>
              <a:t>6/27/2023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06DA87A-D106-4059-8117-EA07DDBCF177}" type="slidenum">
              <a:rPr lang="en-US" smtClean="0"/>
              <a:t>‹#›</a:t>
            </a:fld>
            <a:endParaRPr lang="en-US"/>
          </a:p>
        </p:txBody>
      </p:sp>
    </p:spTree>
    <p:extLst>
      <p:ext uri="{BB962C8B-B14F-4D97-AF65-F5344CB8AC3E}">
        <p14:creationId xmlns:p14="http://schemas.microsoft.com/office/powerpoint/2010/main" val="8527227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F18B71-853A-41B9-873A-9E3FFEC42F4C}" type="datetimeFigureOut">
              <a:rPr lang="en-US" smtClean="0"/>
              <a:t>6/27/2023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06DA87A-D106-4059-8117-EA07DDBCF177}" type="slidenum">
              <a:rPr lang="en-US" smtClean="0"/>
              <a:t>‹#›</a:t>
            </a:fld>
            <a:endParaRPr lang="en-US"/>
          </a:p>
        </p:txBody>
      </p:sp>
    </p:spTree>
    <p:extLst>
      <p:ext uri="{BB962C8B-B14F-4D97-AF65-F5344CB8AC3E}">
        <p14:creationId xmlns:p14="http://schemas.microsoft.com/office/powerpoint/2010/main" val="3165412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7F18B71-853A-41B9-873A-9E3FFEC42F4C}" type="datetimeFigureOut">
              <a:rPr lang="en-US" smtClean="0"/>
              <a:t>6/27/2023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6DA87A-D106-4059-8117-EA07DDBCF177}" type="slidenum">
              <a:rPr lang="en-US" smtClean="0"/>
              <a:t>‹#›</a:t>
            </a:fld>
            <a:endParaRPr lang="en-US"/>
          </a:p>
        </p:txBody>
      </p:sp>
    </p:spTree>
    <p:extLst>
      <p:ext uri="{BB962C8B-B14F-4D97-AF65-F5344CB8AC3E}">
        <p14:creationId xmlns:p14="http://schemas.microsoft.com/office/powerpoint/2010/main" val="22467890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7F18B71-853A-41B9-873A-9E3FFEC42F4C}" type="datetimeFigureOut">
              <a:rPr lang="en-US" smtClean="0"/>
              <a:t>6/27/2023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6DA87A-D106-4059-8117-EA07DDBCF177}" type="slidenum">
              <a:rPr lang="en-US" smtClean="0"/>
              <a:t>‹#›</a:t>
            </a:fld>
            <a:endParaRPr lang="en-US"/>
          </a:p>
        </p:txBody>
      </p:sp>
    </p:spTree>
    <p:extLst>
      <p:ext uri="{BB962C8B-B14F-4D97-AF65-F5344CB8AC3E}">
        <p14:creationId xmlns:p14="http://schemas.microsoft.com/office/powerpoint/2010/main" val="33296952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F18B71-853A-41B9-873A-9E3FFEC42F4C}" type="datetimeFigureOut">
              <a:rPr lang="en-US" smtClean="0"/>
              <a:t>6/27/2023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6DA87A-D106-4059-8117-EA07DDBCF177}" type="slidenum">
              <a:rPr lang="en-US" smtClean="0"/>
              <a:t>‹#›</a:t>
            </a:fld>
            <a:endParaRPr lang="en-US"/>
          </a:p>
        </p:txBody>
      </p:sp>
    </p:spTree>
    <p:extLst>
      <p:ext uri="{BB962C8B-B14F-4D97-AF65-F5344CB8AC3E}">
        <p14:creationId xmlns:p14="http://schemas.microsoft.com/office/powerpoint/2010/main" val="1096927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F18B71-853A-41B9-873A-9E3FFEC42F4C}" type="datetimeFigureOut">
              <a:rPr lang="en-US" smtClean="0"/>
              <a:t>6/27/2023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6DA87A-D106-4059-8117-EA07DDBCF177}" type="slidenum">
              <a:rPr lang="en-US" smtClean="0"/>
              <a:t>‹#›</a:t>
            </a:fld>
            <a:endParaRPr lang="en-US"/>
          </a:p>
        </p:txBody>
      </p:sp>
    </p:spTree>
    <p:extLst>
      <p:ext uri="{BB962C8B-B14F-4D97-AF65-F5344CB8AC3E}">
        <p14:creationId xmlns:p14="http://schemas.microsoft.com/office/powerpoint/2010/main" val="5947496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solidFill>
                  <a:schemeClr val="tx1"/>
                </a:solidFill>
              </a:defRPr>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August 2021</a:t>
            </a:r>
          </a:p>
        </p:txBody>
      </p:sp>
      <p:sp>
        <p:nvSpPr>
          <p:cNvPr id="5" name="Footer Placeholder 4"/>
          <p:cNvSpPr>
            <a:spLocks noGrp="1"/>
          </p:cNvSpPr>
          <p:nvPr>
            <p:ph type="ftr" sz="quarter" idx="11"/>
          </p:nvPr>
        </p:nvSpPr>
        <p:spPr/>
        <p:txBody>
          <a:bodyPr/>
          <a:lstStyle/>
          <a:p>
            <a:r>
              <a:rPr lang="en-US"/>
              <a:t>NCHRP Project 12-117 Workshop - Information for Review Only</a:t>
            </a:r>
          </a:p>
        </p:txBody>
      </p:sp>
      <p:sp>
        <p:nvSpPr>
          <p:cNvPr id="6" name="Slide Number Placeholder 5"/>
          <p:cNvSpPr>
            <a:spLocks noGrp="1"/>
          </p:cNvSpPr>
          <p:nvPr>
            <p:ph type="sldNum" sz="quarter" idx="12"/>
          </p:nvPr>
        </p:nvSpPr>
        <p:spPr/>
        <p:txBody>
          <a:bodyPr/>
          <a:lstStyle/>
          <a:p>
            <a:fld id="{EE05A503-E3B5-4C58-9AFC-FD2007ADDDCB}" type="slidenum">
              <a:rPr lang="en-US" smtClean="0"/>
              <a:t>‹#›</a:t>
            </a:fld>
            <a:endParaRPr lang="en-US"/>
          </a:p>
        </p:txBody>
      </p:sp>
    </p:spTree>
    <p:extLst>
      <p:ext uri="{BB962C8B-B14F-4D97-AF65-F5344CB8AC3E}">
        <p14:creationId xmlns:p14="http://schemas.microsoft.com/office/powerpoint/2010/main" val="19419928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a:t>Click to edit Master title style</a:t>
            </a:r>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r>
              <a:rPr lang="en-US"/>
              <a:t>August 2021</a:t>
            </a:r>
          </a:p>
        </p:txBody>
      </p:sp>
      <p:sp>
        <p:nvSpPr>
          <p:cNvPr id="6" name="Footer Placeholder 5"/>
          <p:cNvSpPr>
            <a:spLocks noGrp="1"/>
          </p:cNvSpPr>
          <p:nvPr>
            <p:ph type="ftr" sz="quarter" idx="11"/>
          </p:nvPr>
        </p:nvSpPr>
        <p:spPr/>
        <p:txBody>
          <a:bodyPr/>
          <a:lstStyle/>
          <a:p>
            <a:r>
              <a:rPr lang="en-US"/>
              <a:t>NCHRP Project 12-117 Workshop - Information for Review Only</a:t>
            </a:r>
          </a:p>
        </p:txBody>
      </p:sp>
      <p:sp>
        <p:nvSpPr>
          <p:cNvPr id="7" name="Slide Number Placeholder 6"/>
          <p:cNvSpPr>
            <a:spLocks noGrp="1"/>
          </p:cNvSpPr>
          <p:nvPr>
            <p:ph type="sldNum" sz="quarter" idx="12"/>
          </p:nvPr>
        </p:nvSpPr>
        <p:spPr/>
        <p:txBody>
          <a:bodyPr/>
          <a:lstStyle/>
          <a:p>
            <a:fld id="{EE05A503-E3B5-4C58-9AFC-FD2007ADDDCB}" type="slidenum">
              <a:rPr lang="en-US" smtClean="0"/>
              <a:t>‹#›</a:t>
            </a:fld>
            <a:endParaRPr lang="en-US"/>
          </a:p>
        </p:txBody>
      </p:sp>
    </p:spTree>
    <p:extLst>
      <p:ext uri="{BB962C8B-B14F-4D97-AF65-F5344CB8AC3E}">
        <p14:creationId xmlns:p14="http://schemas.microsoft.com/office/powerpoint/2010/main" val="37955389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a:t>Click to edit Master title style</a:t>
            </a:r>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r>
              <a:rPr lang="en-US"/>
              <a:t>August 2021</a:t>
            </a:r>
          </a:p>
        </p:txBody>
      </p:sp>
      <p:sp>
        <p:nvSpPr>
          <p:cNvPr id="8" name="Footer Placeholder 7"/>
          <p:cNvSpPr>
            <a:spLocks noGrp="1"/>
          </p:cNvSpPr>
          <p:nvPr>
            <p:ph type="ftr" sz="quarter" idx="11"/>
          </p:nvPr>
        </p:nvSpPr>
        <p:spPr/>
        <p:txBody>
          <a:bodyPr/>
          <a:lstStyle/>
          <a:p>
            <a:r>
              <a:rPr lang="en-US"/>
              <a:t>NCHRP Project 12-117 Workshop - Information for Review Only</a:t>
            </a:r>
          </a:p>
        </p:txBody>
      </p:sp>
      <p:sp>
        <p:nvSpPr>
          <p:cNvPr id="9" name="Slide Number Placeholder 8"/>
          <p:cNvSpPr>
            <a:spLocks noGrp="1"/>
          </p:cNvSpPr>
          <p:nvPr>
            <p:ph type="sldNum" sz="quarter" idx="12"/>
          </p:nvPr>
        </p:nvSpPr>
        <p:spPr/>
        <p:txBody>
          <a:bodyPr/>
          <a:lstStyle/>
          <a:p>
            <a:fld id="{EE05A503-E3B5-4C58-9AFC-FD2007ADDDCB}" type="slidenum">
              <a:rPr lang="en-US" smtClean="0"/>
              <a:t>‹#›</a:t>
            </a:fld>
            <a:endParaRPr lang="en-US"/>
          </a:p>
        </p:txBody>
      </p:sp>
    </p:spTree>
    <p:extLst>
      <p:ext uri="{BB962C8B-B14F-4D97-AF65-F5344CB8AC3E}">
        <p14:creationId xmlns:p14="http://schemas.microsoft.com/office/powerpoint/2010/main" val="26217473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lvl1pPr>
              <a:defRPr>
                <a:solidFill>
                  <a:schemeClr val="tx1"/>
                </a:solidFill>
              </a:defRPr>
            </a:lvl1pPr>
          </a:lstStyle>
          <a:p>
            <a:r>
              <a:rPr lang="en-US" dirty="0"/>
              <a:t>Click to edit Master title style</a:t>
            </a:r>
          </a:p>
        </p:txBody>
      </p:sp>
      <p:sp>
        <p:nvSpPr>
          <p:cNvPr id="3" name="Date Placeholder 2"/>
          <p:cNvSpPr>
            <a:spLocks noGrp="1"/>
          </p:cNvSpPr>
          <p:nvPr>
            <p:ph type="dt" sz="half" idx="10"/>
          </p:nvPr>
        </p:nvSpPr>
        <p:spPr/>
        <p:txBody>
          <a:bodyPr/>
          <a:lstStyle/>
          <a:p>
            <a:r>
              <a:rPr lang="en-US"/>
              <a:t>August 2021</a:t>
            </a:r>
          </a:p>
        </p:txBody>
      </p:sp>
      <p:sp>
        <p:nvSpPr>
          <p:cNvPr id="4" name="Footer Placeholder 3"/>
          <p:cNvSpPr>
            <a:spLocks noGrp="1"/>
          </p:cNvSpPr>
          <p:nvPr>
            <p:ph type="ftr" sz="quarter" idx="11"/>
          </p:nvPr>
        </p:nvSpPr>
        <p:spPr/>
        <p:txBody>
          <a:bodyPr/>
          <a:lstStyle/>
          <a:p>
            <a:r>
              <a:rPr lang="en-US"/>
              <a:t>NCHRP Project 12-117 Workshop - Information for Review Only</a:t>
            </a:r>
          </a:p>
        </p:txBody>
      </p:sp>
      <p:sp>
        <p:nvSpPr>
          <p:cNvPr id="5" name="Slide Number Placeholder 4"/>
          <p:cNvSpPr>
            <a:spLocks noGrp="1"/>
          </p:cNvSpPr>
          <p:nvPr>
            <p:ph type="sldNum" sz="quarter" idx="12"/>
          </p:nvPr>
        </p:nvSpPr>
        <p:spPr/>
        <p:txBody>
          <a:bodyPr/>
          <a:lstStyle/>
          <a:p>
            <a:fld id="{EE05A503-E3B5-4C58-9AFC-FD2007ADDDCB}" type="slidenum">
              <a:rPr lang="en-US" smtClean="0"/>
              <a:t>‹#›</a:t>
            </a:fld>
            <a:endParaRPr lang="en-US"/>
          </a:p>
        </p:txBody>
      </p:sp>
    </p:spTree>
    <p:extLst>
      <p:ext uri="{BB962C8B-B14F-4D97-AF65-F5344CB8AC3E}">
        <p14:creationId xmlns:p14="http://schemas.microsoft.com/office/powerpoint/2010/main" val="13918951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August 2021</a:t>
            </a:r>
          </a:p>
        </p:txBody>
      </p:sp>
      <p:sp>
        <p:nvSpPr>
          <p:cNvPr id="3" name="Footer Placeholder 2"/>
          <p:cNvSpPr>
            <a:spLocks noGrp="1"/>
          </p:cNvSpPr>
          <p:nvPr>
            <p:ph type="ftr" sz="quarter" idx="11"/>
          </p:nvPr>
        </p:nvSpPr>
        <p:spPr/>
        <p:txBody>
          <a:bodyPr/>
          <a:lstStyle/>
          <a:p>
            <a:r>
              <a:rPr lang="en-US"/>
              <a:t>NCHRP Project 12-117 Workshop - Information for Review Only</a:t>
            </a:r>
          </a:p>
        </p:txBody>
      </p:sp>
      <p:sp>
        <p:nvSpPr>
          <p:cNvPr id="4" name="Slide Number Placeholder 3"/>
          <p:cNvSpPr>
            <a:spLocks noGrp="1"/>
          </p:cNvSpPr>
          <p:nvPr>
            <p:ph type="sldNum" sz="quarter" idx="12"/>
          </p:nvPr>
        </p:nvSpPr>
        <p:spPr/>
        <p:txBody>
          <a:bodyPr/>
          <a:lstStyle/>
          <a:p>
            <a:fld id="{EE05A503-E3B5-4C58-9AFC-FD2007ADDDCB}" type="slidenum">
              <a:rPr lang="en-US" smtClean="0"/>
              <a:t>‹#›</a:t>
            </a:fld>
            <a:endParaRPr lang="en-US"/>
          </a:p>
        </p:txBody>
      </p:sp>
    </p:spTree>
    <p:extLst>
      <p:ext uri="{BB962C8B-B14F-4D97-AF65-F5344CB8AC3E}">
        <p14:creationId xmlns:p14="http://schemas.microsoft.com/office/powerpoint/2010/main" val="33861405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August 2021</a:t>
            </a:r>
          </a:p>
        </p:txBody>
      </p:sp>
      <p:sp>
        <p:nvSpPr>
          <p:cNvPr id="6" name="Footer Placeholder 5"/>
          <p:cNvSpPr>
            <a:spLocks noGrp="1"/>
          </p:cNvSpPr>
          <p:nvPr>
            <p:ph type="ftr" sz="quarter" idx="11"/>
          </p:nvPr>
        </p:nvSpPr>
        <p:spPr/>
        <p:txBody>
          <a:bodyPr/>
          <a:lstStyle/>
          <a:p>
            <a:r>
              <a:rPr lang="en-US"/>
              <a:t>NCHRP Project 12-117 Workshop - Information for Review Only</a:t>
            </a:r>
          </a:p>
        </p:txBody>
      </p:sp>
      <p:sp>
        <p:nvSpPr>
          <p:cNvPr id="7" name="Slide Number Placeholder 6"/>
          <p:cNvSpPr>
            <a:spLocks noGrp="1"/>
          </p:cNvSpPr>
          <p:nvPr>
            <p:ph type="sldNum" sz="quarter" idx="12"/>
          </p:nvPr>
        </p:nvSpPr>
        <p:spPr/>
        <p:txBody>
          <a:bodyPr/>
          <a:lstStyle/>
          <a:p>
            <a:fld id="{EE05A503-E3B5-4C58-9AFC-FD2007ADDDCB}" type="slidenum">
              <a:rPr lang="en-US" smtClean="0"/>
              <a:t>‹#›</a:t>
            </a:fld>
            <a:endParaRPr lang="en-US"/>
          </a:p>
        </p:txBody>
      </p:sp>
    </p:spTree>
    <p:extLst>
      <p:ext uri="{BB962C8B-B14F-4D97-AF65-F5344CB8AC3E}">
        <p14:creationId xmlns:p14="http://schemas.microsoft.com/office/powerpoint/2010/main" val="14521530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NCHRP Project 12-117 Workshop - Information for Review Only</a:t>
            </a:r>
          </a:p>
        </p:txBody>
      </p:sp>
      <p:sp>
        <p:nvSpPr>
          <p:cNvPr id="7" name="Slide Number Placeholder 6"/>
          <p:cNvSpPr>
            <a:spLocks noGrp="1"/>
          </p:cNvSpPr>
          <p:nvPr>
            <p:ph type="sldNum" sz="quarter" idx="12"/>
          </p:nvPr>
        </p:nvSpPr>
        <p:spPr/>
        <p:txBody>
          <a:bodyPr/>
          <a:lstStyle/>
          <a:p>
            <a:fld id="{EE05A503-E3B5-4C58-9AFC-FD2007ADDDCB}" type="slidenum">
              <a:rPr lang="en-US" smtClean="0"/>
              <a:t>‹#›</a:t>
            </a:fld>
            <a:endParaRPr lang="en-US"/>
          </a:p>
        </p:txBody>
      </p:sp>
      <p:sp>
        <p:nvSpPr>
          <p:cNvPr id="5" name="Date Placeholder 4"/>
          <p:cNvSpPr>
            <a:spLocks noGrp="1"/>
          </p:cNvSpPr>
          <p:nvPr>
            <p:ph type="dt" sz="half" idx="10"/>
          </p:nvPr>
        </p:nvSpPr>
        <p:spPr/>
        <p:txBody>
          <a:bodyPr/>
          <a:lstStyle/>
          <a:p>
            <a:r>
              <a:rPr lang="en-US"/>
              <a:t>August 2021</a:t>
            </a:r>
          </a:p>
        </p:txBody>
      </p:sp>
    </p:spTree>
    <p:extLst>
      <p:ext uri="{BB962C8B-B14F-4D97-AF65-F5344CB8AC3E}">
        <p14:creationId xmlns:p14="http://schemas.microsoft.com/office/powerpoint/2010/main" val="40342323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r>
              <a:rPr lang="en-US"/>
              <a:t>August 2021</a:t>
            </a:r>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a:t>NCHRP Project 12-117 Workshop - Information for Review Only</a:t>
            </a:r>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tx1"/>
                </a:solidFill>
              </a:defRPr>
            </a:lvl1pPr>
          </a:lstStyle>
          <a:p>
            <a:fld id="{EE05A503-E3B5-4C58-9AFC-FD2007ADDDCB}" type="slidenum">
              <a:rPr lang="en-US" smtClean="0"/>
              <a:pPr/>
              <a:t>‹#›</a:t>
            </a:fld>
            <a:endParaRPr lang="en-US" dirty="0"/>
          </a:p>
        </p:txBody>
      </p:sp>
    </p:spTree>
    <p:extLst>
      <p:ext uri="{BB962C8B-B14F-4D97-AF65-F5344CB8AC3E}">
        <p14:creationId xmlns:p14="http://schemas.microsoft.com/office/powerpoint/2010/main" val="37208616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hf hdr="0"/>
  <p:txStyles>
    <p:titleStyle>
      <a:lvl1pPr algn="l" defTabSz="457200" rtl="0" eaLnBrk="1" latinLnBrk="0" hangingPunct="1">
        <a:spcBef>
          <a:spcPct val="0"/>
        </a:spcBef>
        <a:buNone/>
        <a:defRPr sz="36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7F18B71-853A-41B9-873A-9E3FFEC42F4C}" type="datetimeFigureOut">
              <a:rPr lang="en-US" smtClean="0"/>
              <a:t>6/27/2023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6DA87A-D106-4059-8117-EA07DDBCF177}" type="slidenum">
              <a:rPr lang="en-US" smtClean="0"/>
              <a:t>‹#›</a:t>
            </a:fld>
            <a:endParaRPr lang="en-US"/>
          </a:p>
        </p:txBody>
      </p:sp>
    </p:spTree>
    <p:extLst>
      <p:ext uri="{BB962C8B-B14F-4D97-AF65-F5344CB8AC3E}">
        <p14:creationId xmlns:p14="http://schemas.microsoft.com/office/powerpoint/2010/main" val="4133984848"/>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diagramLayout" Target="../diagrams/layout4.xml"/><Relationship Id="rId7" Type="http://schemas.openxmlformats.org/officeDocument/2006/relationships/image" Target="../media/image70.png"/><Relationship Id="rId2" Type="http://schemas.openxmlformats.org/officeDocument/2006/relationships/diagramData" Target="../diagrams/data4.xml"/><Relationship Id="rId1" Type="http://schemas.openxmlformats.org/officeDocument/2006/relationships/slideLayout" Target="../slideLayouts/slideLayout4.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6.xml"/><Relationship Id="rId5" Type="http://schemas.openxmlformats.org/officeDocument/2006/relationships/image" Target="../media/image11.jpeg"/><Relationship Id="rId4" Type="http://schemas.openxmlformats.org/officeDocument/2006/relationships/image" Target="../media/image10.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11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6.xml"/><Relationship Id="rId4" Type="http://schemas.openxmlformats.org/officeDocument/2006/relationships/image" Target="../media/image30.jpeg"/></Relationships>
</file>

<file path=ppt/slides/_rels/slide11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6.xml"/><Relationship Id="rId5" Type="http://schemas.openxmlformats.org/officeDocument/2006/relationships/image" Target="../media/image36.jpeg"/><Relationship Id="rId4" Type="http://schemas.openxmlformats.org/officeDocument/2006/relationships/image" Target="../media/image35.jpeg"/></Relationships>
</file>

<file path=ppt/slides/_rels/slide11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6.xml"/><Relationship Id="rId4" Type="http://schemas.openxmlformats.org/officeDocument/2006/relationships/image" Target="../media/image39.jpeg"/></Relationships>
</file>

<file path=ppt/slides/_rels/slide11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6.xml"/><Relationship Id="rId4" Type="http://schemas.openxmlformats.org/officeDocument/2006/relationships/image" Target="../media/image42.jpeg"/></Relationships>
</file>

<file path=ppt/slides/_rels/slide11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6.xml"/><Relationship Id="rId5" Type="http://schemas.openxmlformats.org/officeDocument/2006/relationships/image" Target="../media/image46.jpeg"/><Relationship Id="rId4" Type="http://schemas.openxmlformats.org/officeDocument/2006/relationships/image" Target="../media/image45.jpe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120.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image" Target="../media/image72.emf"/><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6.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6.xml"/><Relationship Id="rId5" Type="http://schemas.openxmlformats.org/officeDocument/2006/relationships/image" Target="../media/image79.png"/><Relationship Id="rId4" Type="http://schemas.openxmlformats.org/officeDocument/2006/relationships/image" Target="../media/image78.png"/></Relationships>
</file>

<file path=ppt/slides/_rels/slide12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6.xml"/><Relationship Id="rId4" Type="http://schemas.openxmlformats.org/officeDocument/2006/relationships/image" Target="../media/image49.jpe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30.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7.xml"/><Relationship Id="rId1" Type="http://schemas.openxmlformats.org/officeDocument/2006/relationships/slideLayout" Target="../slideLayouts/slideLayout5.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31.xml.rels><?xml version="1.0" encoding="UTF-8" standalone="yes"?>
<Relationships xmlns="http://schemas.openxmlformats.org/package/2006/relationships"><Relationship Id="rId2" Type="http://schemas.openxmlformats.org/officeDocument/2006/relationships/hyperlink" Target="mailto:pault@elzly.com" TargetMode="Externa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6.xml"/><Relationship Id="rId5" Type="http://schemas.openxmlformats.org/officeDocument/2006/relationships/image" Target="../media/image11.jpeg"/><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13.emf"/></Relationships>
</file>

<file path=ppt/slides/_rels/slide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18.jpeg"/></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20.emf"/></Relationships>
</file>

<file path=ppt/slides/_rels/slide28.xml.rels><?xml version="1.0" encoding="UTF-8" standalone="yes"?>
<Relationships xmlns="http://schemas.openxmlformats.org/package/2006/relationships"><Relationship Id="rId3" Type="http://schemas.openxmlformats.org/officeDocument/2006/relationships/image" Target="../media/image21.emf"/><Relationship Id="rId7" Type="http://schemas.openxmlformats.org/officeDocument/2006/relationships/image" Target="../media/image25.emf"/><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24.emf"/><Relationship Id="rId5" Type="http://schemas.openxmlformats.org/officeDocument/2006/relationships/image" Target="../media/image23.emf"/><Relationship Id="rId4" Type="http://schemas.openxmlformats.org/officeDocument/2006/relationships/image" Target="../media/image22.emf"/></Relationships>
</file>

<file path=ppt/slides/_rels/slide29.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27.emf"/></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6.xml"/><Relationship Id="rId4" Type="http://schemas.openxmlformats.org/officeDocument/2006/relationships/image" Target="../media/image30.jpeg"/></Relationships>
</file>

<file path=ppt/slides/_rels/slide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6.xml"/><Relationship Id="rId5" Type="http://schemas.openxmlformats.org/officeDocument/2006/relationships/image" Target="../media/image36.jpeg"/><Relationship Id="rId4" Type="http://schemas.openxmlformats.org/officeDocument/2006/relationships/image" Target="../media/image35.jpeg"/></Relationships>
</file>

<file path=ppt/slides/_rels/slide3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6.xml"/><Relationship Id="rId4" Type="http://schemas.openxmlformats.org/officeDocument/2006/relationships/image" Target="../media/image39.jpeg"/></Relationships>
</file>

<file path=ppt/slides/_rels/slide3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6.xml"/><Relationship Id="rId4" Type="http://schemas.openxmlformats.org/officeDocument/2006/relationships/image" Target="../media/image42.jpeg"/></Relationships>
</file>

<file path=ppt/slides/_rels/slide3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6.xml"/><Relationship Id="rId5" Type="http://schemas.openxmlformats.org/officeDocument/2006/relationships/image" Target="../media/image46.jpeg"/><Relationship Id="rId4" Type="http://schemas.openxmlformats.org/officeDocument/2006/relationships/image" Target="../media/image45.jpeg"/></Relationships>
</file>

<file path=ppt/slides/_rels/slide3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5.xml"/><Relationship Id="rId1" Type="http://schemas.openxmlformats.org/officeDocument/2006/relationships/slideLayout" Target="../slideLayouts/slideLayout6.xml"/><Relationship Id="rId5" Type="http://schemas.openxmlformats.org/officeDocument/2006/relationships/image" Target="../media/image49.jpeg"/><Relationship Id="rId4" Type="http://schemas.openxmlformats.org/officeDocument/2006/relationships/image" Target="../media/image48.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openxmlformats.org/officeDocument/2006/relationships/image" Target="../media/image52.emf"/><Relationship Id="rId4" Type="http://schemas.openxmlformats.org/officeDocument/2006/relationships/image" Target="../media/image51.emf"/></Relationships>
</file>

<file path=ppt/slides/_rels/slide4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hyperlink" Target="mailto:pault@elzly.com" TargetMode="Externa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hyperlink" Target="mailto:pault@elzly.com"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image" Target="../media/image54.emf"/><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image" Target="../media/image56.emf"/><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image" Target="../media/image63.emf"/><Relationship Id="rId1" Type="http://schemas.openxmlformats.org/officeDocument/2006/relationships/slideLayout" Target="../slideLayouts/slideLayout2.xml"/><Relationship Id="rId4" Type="http://schemas.openxmlformats.org/officeDocument/2006/relationships/image" Target="../media/image65.emf"/></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hyperlink" Target="mailto:pault@elzly.com" TargetMode="External"/><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diagramLayout" Target="../diagrams/layout2.xml"/><Relationship Id="rId7" Type="http://schemas.openxmlformats.org/officeDocument/2006/relationships/image" Target="../media/image68.jpeg"/><Relationship Id="rId2" Type="http://schemas.openxmlformats.org/officeDocument/2006/relationships/diagramData" Target="../diagrams/data2.xml"/><Relationship Id="rId1" Type="http://schemas.openxmlformats.org/officeDocument/2006/relationships/slideLayout" Target="../slideLayouts/slideLayout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9.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diagramLayout" Target="../diagrams/layout3.xml"/><Relationship Id="rId7" Type="http://schemas.openxmlformats.org/officeDocument/2006/relationships/image" Target="../media/image68.jpeg"/><Relationship Id="rId2" Type="http://schemas.openxmlformats.org/officeDocument/2006/relationships/diagramData" Target="../diagrams/data3.xml"/><Relationship Id="rId1" Type="http://schemas.openxmlformats.org/officeDocument/2006/relationships/slideLayout" Target="../slideLayouts/slideLayout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636791" y="839308"/>
            <a:ext cx="6096000" cy="1661417"/>
          </a:xfrm>
          <a:prstGeom prst="rect">
            <a:avLst/>
          </a:prstGeom>
        </p:spPr>
        <p:txBody>
          <a:bodyPr>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The following presentation is supplemental to </a:t>
            </a:r>
            <a:r>
              <a:rPr kumimoji="0" lang="en-US" sz="1600" b="0" i="1"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NCHRP Research Report 1048: Corrosion Protection of Steel Bridges Using Duplex Coating Systems </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(NCHRP Project 12-117, “</a:t>
            </a:r>
            <a:r>
              <a:rPr lang="en-US" sz="1600" dirty="0">
                <a:solidFill>
                  <a:prstClr val="black"/>
                </a:solidFill>
                <a:latin typeface="Calibri" panose="020F0502020204030204" pitchFamily="34" charset="0"/>
                <a:cs typeface="Times New Roman" panose="02020603050405020304" pitchFamily="18" charset="0"/>
              </a:rPr>
              <a:t>Guidelines for Corrosion Protection of Steel Bridges Using Duplex Coating Systems</a:t>
            </a:r>
            <a:r>
              <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The full report can be found by searching on the report title on the National Academies Press website (www.nap.edu).</a:t>
            </a:r>
          </a:p>
        </p:txBody>
      </p:sp>
      <p:sp>
        <p:nvSpPr>
          <p:cNvPr id="6" name="Text Box 2"/>
          <p:cNvSpPr txBox="1">
            <a:spLocks noChangeArrowheads="1"/>
          </p:cNvSpPr>
          <p:nvPr/>
        </p:nvSpPr>
        <p:spPr bwMode="auto">
          <a:xfrm>
            <a:off x="2853326" y="3666184"/>
            <a:ext cx="5662930" cy="1987946"/>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The National Cooperative Highway Research Program (NCHRP) is sponsored by the individual state departments of transportation of the American Association of State Highway and Transportation Officials. NCHRP is administered by the Transportation Research Board (TRB), part of the National Academies of Sciences, Engineering, and Medicine, under a cooperative agreement with the Federal Highway Administration (FHWA).  Any opinions and conclusions expressed or implied in resulting research products are those of the individuals and organizations who performed the research and are not necessarily those of TRB; the National Academies of Sciences, Engineering, and Medicine; the FHWA; or NCHRP sponsors. </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5904892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60423-CBE9-4A92-8E5A-04FFBC85D806}"/>
              </a:ext>
            </a:extLst>
          </p:cNvPr>
          <p:cNvSpPr>
            <a:spLocks noGrp="1"/>
          </p:cNvSpPr>
          <p:nvPr>
            <p:ph type="title"/>
          </p:nvPr>
        </p:nvSpPr>
        <p:spPr/>
        <p:txBody>
          <a:bodyPr/>
          <a:lstStyle/>
          <a:p>
            <a:r>
              <a:rPr lang="en-US" dirty="0"/>
              <a:t>NCHRP 12-117 Project Phases</a:t>
            </a:r>
          </a:p>
        </p:txBody>
      </p:sp>
      <p:sp>
        <p:nvSpPr>
          <p:cNvPr id="3" name="Content Placeholder 2">
            <a:extLst>
              <a:ext uri="{FF2B5EF4-FFF2-40B4-BE49-F238E27FC236}">
                <a16:creationId xmlns:a16="http://schemas.microsoft.com/office/drawing/2014/main" id="{3348BB59-D6B7-433E-AAC9-3E60A39A2AAD}"/>
              </a:ext>
            </a:extLst>
          </p:cNvPr>
          <p:cNvSpPr>
            <a:spLocks noGrp="1"/>
          </p:cNvSpPr>
          <p:nvPr>
            <p:ph idx="1"/>
          </p:nvPr>
        </p:nvSpPr>
        <p:spPr/>
        <p:txBody>
          <a:bodyPr/>
          <a:lstStyle/>
          <a:p>
            <a:r>
              <a:rPr lang="en-US" dirty="0"/>
              <a:t>Phase I – Planning</a:t>
            </a:r>
          </a:p>
          <a:p>
            <a:r>
              <a:rPr lang="en-US" dirty="0"/>
              <a:t>Phase II – Laboratory Testing and Case Studies</a:t>
            </a:r>
          </a:p>
          <a:p>
            <a:r>
              <a:rPr lang="en-US" dirty="0"/>
              <a:t>Phase III – Proposed AASHTO Guidelines</a:t>
            </a:r>
          </a:p>
          <a:p>
            <a:r>
              <a:rPr lang="en-US" dirty="0"/>
              <a:t>Phase IV – Final Products</a:t>
            </a:r>
          </a:p>
          <a:p>
            <a:pPr lvl="1"/>
            <a:r>
              <a:rPr lang="en-US" dirty="0"/>
              <a:t>(a) a final report that documents the entire research effort and </a:t>
            </a:r>
          </a:p>
          <a:p>
            <a:pPr lvl="1"/>
            <a:r>
              <a:rPr lang="en-US" dirty="0"/>
              <a:t>(b) the proposed AASHTO guidelines and ballot, workshop materials, and implementation plan.</a:t>
            </a:r>
          </a:p>
          <a:p>
            <a:endParaRPr lang="en-US" dirty="0"/>
          </a:p>
          <a:p>
            <a:r>
              <a:rPr lang="en-US" dirty="0"/>
              <a:t>Completion Date – March, 2022</a:t>
            </a:r>
          </a:p>
        </p:txBody>
      </p:sp>
      <p:sp>
        <p:nvSpPr>
          <p:cNvPr id="4" name="Footer Placeholder 3">
            <a:extLst>
              <a:ext uri="{FF2B5EF4-FFF2-40B4-BE49-F238E27FC236}">
                <a16:creationId xmlns:a16="http://schemas.microsoft.com/office/drawing/2014/main" id="{3706071B-11EF-4CD6-A6D0-ECE746159F12}"/>
              </a:ext>
            </a:extLst>
          </p:cNvPr>
          <p:cNvSpPr>
            <a:spLocks noGrp="1"/>
          </p:cNvSpPr>
          <p:nvPr>
            <p:ph type="ftr" sz="quarter" idx="11"/>
          </p:nvPr>
        </p:nvSpPr>
        <p:spPr/>
        <p:txBody>
          <a:bodyPr/>
          <a:lstStyle/>
          <a:p>
            <a:r>
              <a:rPr lang="en-US"/>
              <a:t>NCHRP Project 12-117 Workshop - Information for Review Only</a:t>
            </a:r>
          </a:p>
        </p:txBody>
      </p:sp>
      <p:sp>
        <p:nvSpPr>
          <p:cNvPr id="5" name="Slide Number Placeholder 4">
            <a:extLst>
              <a:ext uri="{FF2B5EF4-FFF2-40B4-BE49-F238E27FC236}">
                <a16:creationId xmlns:a16="http://schemas.microsoft.com/office/drawing/2014/main" id="{40704E96-D204-4B09-97B1-CE280D591F66}"/>
              </a:ext>
            </a:extLst>
          </p:cNvPr>
          <p:cNvSpPr>
            <a:spLocks noGrp="1"/>
          </p:cNvSpPr>
          <p:nvPr>
            <p:ph type="sldNum" sz="quarter" idx="12"/>
          </p:nvPr>
        </p:nvSpPr>
        <p:spPr/>
        <p:txBody>
          <a:bodyPr/>
          <a:lstStyle/>
          <a:p>
            <a:fld id="{DEC7A5AD-5AEC-42D0-A3BE-F46B40576360}" type="slidenum">
              <a:rPr lang="en-US" smtClean="0"/>
              <a:t>10</a:t>
            </a:fld>
            <a:endParaRPr lang="en-US"/>
          </a:p>
        </p:txBody>
      </p:sp>
      <p:sp>
        <p:nvSpPr>
          <p:cNvPr id="6" name="Date Placeholder 5">
            <a:extLst>
              <a:ext uri="{FF2B5EF4-FFF2-40B4-BE49-F238E27FC236}">
                <a16:creationId xmlns:a16="http://schemas.microsoft.com/office/drawing/2014/main" id="{D777BBF5-29A6-4CC3-895F-95150558313F}"/>
              </a:ext>
            </a:extLst>
          </p:cNvPr>
          <p:cNvSpPr>
            <a:spLocks noGrp="1"/>
          </p:cNvSpPr>
          <p:nvPr>
            <p:ph type="dt" sz="half" idx="10"/>
          </p:nvPr>
        </p:nvSpPr>
        <p:spPr/>
        <p:txBody>
          <a:bodyPr/>
          <a:lstStyle/>
          <a:p>
            <a:r>
              <a:rPr lang="en-US"/>
              <a:t>August 2021</a:t>
            </a:r>
          </a:p>
        </p:txBody>
      </p:sp>
    </p:spTree>
    <p:extLst>
      <p:ext uri="{BB962C8B-B14F-4D97-AF65-F5344CB8AC3E}">
        <p14:creationId xmlns:p14="http://schemas.microsoft.com/office/powerpoint/2010/main" val="209295984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4B34DBB-5610-449B-946C-B21A03400CB2}"/>
              </a:ext>
            </a:extLst>
          </p:cNvPr>
          <p:cNvSpPr>
            <a:spLocks noGrp="1"/>
          </p:cNvSpPr>
          <p:nvPr>
            <p:ph type="title"/>
          </p:nvPr>
        </p:nvSpPr>
        <p:spPr>
          <a:xfrm>
            <a:off x="838200" y="365125"/>
            <a:ext cx="8496631" cy="1325563"/>
          </a:xfrm>
        </p:spPr>
        <p:txBody>
          <a:bodyPr/>
          <a:lstStyle/>
          <a:p>
            <a:r>
              <a:rPr lang="en-US" dirty="0"/>
              <a:t>Future Direction for Design of Coated Steel Structure</a:t>
            </a:r>
          </a:p>
        </p:txBody>
      </p:sp>
      <p:sp>
        <p:nvSpPr>
          <p:cNvPr id="8" name="Content Placeholder 7">
            <a:extLst>
              <a:ext uri="{FF2B5EF4-FFF2-40B4-BE49-F238E27FC236}">
                <a16:creationId xmlns:a16="http://schemas.microsoft.com/office/drawing/2014/main" id="{22F6DE8B-3AB1-4258-9FF6-7E7E4FA0427D}"/>
              </a:ext>
            </a:extLst>
          </p:cNvPr>
          <p:cNvSpPr>
            <a:spLocks noGrp="1"/>
          </p:cNvSpPr>
          <p:nvPr>
            <p:ph sz="half" idx="1"/>
          </p:nvPr>
        </p:nvSpPr>
        <p:spPr>
          <a:xfrm>
            <a:off x="677335" y="2160589"/>
            <a:ext cx="4005662" cy="4137180"/>
          </a:xfrm>
        </p:spPr>
        <p:txBody>
          <a:bodyPr>
            <a:normAutofit fontScale="92500" lnSpcReduction="10000"/>
          </a:bodyPr>
          <a:lstStyle/>
          <a:p>
            <a:r>
              <a:rPr lang="en-US" dirty="0"/>
              <a:t>Metallized or galvanized steel with protective organic coating</a:t>
            </a:r>
          </a:p>
          <a:p>
            <a:pPr lvl="1"/>
            <a:r>
              <a:rPr lang="en-US" dirty="0"/>
              <a:t>35-75 year service life</a:t>
            </a:r>
          </a:p>
          <a:p>
            <a:pPr lvl="1"/>
            <a:r>
              <a:rPr lang="en-US" dirty="0"/>
              <a:t>More robust protection against mechanical damage</a:t>
            </a:r>
          </a:p>
          <a:p>
            <a:r>
              <a:rPr lang="en-US" dirty="0"/>
              <a:t>Other coating options                  for specific                 circumstances</a:t>
            </a:r>
          </a:p>
          <a:p>
            <a:pPr lvl="1"/>
            <a:r>
              <a:rPr lang="en-US" dirty="0"/>
              <a:t>Zone Painting</a:t>
            </a:r>
          </a:p>
          <a:p>
            <a:pPr lvl="1"/>
            <a:r>
              <a:rPr lang="en-US" dirty="0"/>
              <a:t>Single coat IOZ</a:t>
            </a:r>
          </a:p>
          <a:p>
            <a:pPr lvl="1"/>
            <a:r>
              <a:rPr lang="en-US" dirty="0"/>
              <a:t>Gloss &amp; color retentive finish coats</a:t>
            </a:r>
          </a:p>
          <a:p>
            <a:pPr lvl="1"/>
            <a:r>
              <a:rPr lang="en-US" dirty="0"/>
              <a:t>Rapid cure</a:t>
            </a:r>
          </a:p>
          <a:p>
            <a:pPr lvl="1"/>
            <a:r>
              <a:rPr lang="en-US" dirty="0"/>
              <a:t>High build</a:t>
            </a:r>
          </a:p>
        </p:txBody>
      </p:sp>
      <p:graphicFrame>
        <p:nvGraphicFramePr>
          <p:cNvPr id="7" name="Content Placeholder 4">
            <a:extLst>
              <a:ext uri="{FF2B5EF4-FFF2-40B4-BE49-F238E27FC236}">
                <a16:creationId xmlns:a16="http://schemas.microsoft.com/office/drawing/2014/main" id="{E72757D0-72B5-4166-A637-23880321422A}"/>
              </a:ext>
            </a:extLst>
          </p:cNvPr>
          <p:cNvGraphicFramePr>
            <a:graphicFrameLocks/>
          </p:cNvGraphicFramePr>
          <p:nvPr/>
        </p:nvGraphicFramePr>
        <p:xfrm>
          <a:off x="9541565" y="95415"/>
          <a:ext cx="1893072" cy="22172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Slide Number Placeholder 1">
            <a:extLst>
              <a:ext uri="{FF2B5EF4-FFF2-40B4-BE49-F238E27FC236}">
                <a16:creationId xmlns:a16="http://schemas.microsoft.com/office/drawing/2014/main" id="{75869B88-16A5-40FA-80BD-A2563877BEC8}"/>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C476151-4AB9-4F20-9066-2D1548F0DC06}" type="slidenum">
              <a:rPr kumimoji="0" lang="en-US" sz="900" b="0" i="0" u="none" strike="noStrike" kern="1200" cap="none" spc="0" normalizeH="0" baseline="0" noProof="0" smtClean="0">
                <a:ln>
                  <a:noFill/>
                </a:ln>
                <a:solidFill>
                  <a:srgbClr val="FEDB00"/>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100</a:t>
            </a:fld>
            <a:endParaRPr kumimoji="0" lang="en-US" sz="900" b="0" i="0" u="none" strike="noStrike" kern="1200" cap="none" spc="0" normalizeH="0" baseline="0" noProof="0">
              <a:ln>
                <a:noFill/>
              </a:ln>
              <a:solidFill>
                <a:srgbClr val="FEDB00"/>
              </a:solidFill>
              <a:effectLst/>
              <a:uLnTx/>
              <a:uFillTx/>
              <a:latin typeface="Trebuchet MS" panose="020B0603020202020204"/>
              <a:ea typeface="+mn-ea"/>
              <a:cs typeface="+mn-cs"/>
            </a:endParaRPr>
          </a:p>
        </p:txBody>
      </p:sp>
      <p:sp>
        <p:nvSpPr>
          <p:cNvPr id="3" name="Rectangle: Rounded Corners 2">
            <a:extLst>
              <a:ext uri="{FF2B5EF4-FFF2-40B4-BE49-F238E27FC236}">
                <a16:creationId xmlns:a16="http://schemas.microsoft.com/office/drawing/2014/main" id="{377F910F-0BC4-4614-BD66-C2869F352E79}"/>
              </a:ext>
            </a:extLst>
          </p:cNvPr>
          <p:cNvSpPr/>
          <p:nvPr/>
        </p:nvSpPr>
        <p:spPr>
          <a:xfrm rot="18176714">
            <a:off x="2117111" y="3848788"/>
            <a:ext cx="3330394" cy="46842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Optimizing Coating Options</a:t>
            </a:r>
          </a:p>
        </p:txBody>
      </p:sp>
      <p:sp>
        <p:nvSpPr>
          <p:cNvPr id="4" name="Date Placeholder 3">
            <a:extLst>
              <a:ext uri="{FF2B5EF4-FFF2-40B4-BE49-F238E27FC236}">
                <a16:creationId xmlns:a16="http://schemas.microsoft.com/office/drawing/2014/main" id="{1B7BE671-35D5-C39F-116B-F4FAB851C53A}"/>
              </a:ext>
            </a:extLst>
          </p:cNvPr>
          <p:cNvSpPr>
            <a:spLocks noGrp="1"/>
          </p:cNvSpPr>
          <p:nvPr>
            <p:ph type="dt" sz="half" idx="10"/>
          </p:nvPr>
        </p:nvSpPr>
        <p:spPr>
          <a:xfrm>
            <a:off x="6624735" y="6041362"/>
            <a:ext cx="1492337" cy="365125"/>
          </a:xfrm>
        </p:spPr>
        <p:txBody>
          <a:bodyPr/>
          <a:lstStyle/>
          <a:p>
            <a:r>
              <a:rPr lang="en-US" dirty="0"/>
              <a:t>August 11, 2022</a:t>
            </a:r>
          </a:p>
        </p:txBody>
      </p:sp>
      <p:sp>
        <p:nvSpPr>
          <p:cNvPr id="10" name="Footer Placeholder 9">
            <a:extLst>
              <a:ext uri="{FF2B5EF4-FFF2-40B4-BE49-F238E27FC236}">
                <a16:creationId xmlns:a16="http://schemas.microsoft.com/office/drawing/2014/main" id="{82E981DA-95A7-ED68-C82E-EE2668FE356E}"/>
              </a:ext>
            </a:extLst>
          </p:cNvPr>
          <p:cNvSpPr>
            <a:spLocks noGrp="1"/>
          </p:cNvSpPr>
          <p:nvPr>
            <p:ph type="ftr" sz="quarter" idx="11"/>
          </p:nvPr>
        </p:nvSpPr>
        <p:spPr/>
        <p:txBody>
          <a:bodyPr/>
          <a:lstStyle/>
          <a:p>
            <a:r>
              <a:rPr lang="en-US" dirty="0"/>
              <a:t>NCHRP Project 12-117 Information for Review Only – See Disclaimer</a:t>
            </a:r>
          </a:p>
        </p:txBody>
      </p:sp>
      <p:pic>
        <p:nvPicPr>
          <p:cNvPr id="6" name="Picture 5">
            <a:extLst>
              <a:ext uri="{FF2B5EF4-FFF2-40B4-BE49-F238E27FC236}">
                <a16:creationId xmlns:a16="http://schemas.microsoft.com/office/drawing/2014/main" id="{32F26F77-B4CB-4BF1-9025-6F28024E6384}"/>
              </a:ext>
            </a:extLst>
          </p:cNvPr>
          <p:cNvPicPr>
            <a:picLocks noChangeAspect="1"/>
          </p:cNvPicPr>
          <p:nvPr/>
        </p:nvPicPr>
        <p:blipFill>
          <a:blip r:embed="rId7"/>
          <a:stretch>
            <a:fillRect/>
          </a:stretch>
        </p:blipFill>
        <p:spPr>
          <a:xfrm>
            <a:off x="4782451" y="3550812"/>
            <a:ext cx="3334621" cy="2500966"/>
          </a:xfrm>
          <a:prstGeom prst="rect">
            <a:avLst/>
          </a:prstGeom>
          <a:ln>
            <a:noFill/>
          </a:ln>
          <a:effectLst>
            <a:softEdge rad="112500"/>
          </a:effectLst>
        </p:spPr>
      </p:pic>
      <p:pic>
        <p:nvPicPr>
          <p:cNvPr id="9" name="Picture 8">
            <a:extLst>
              <a:ext uri="{FF2B5EF4-FFF2-40B4-BE49-F238E27FC236}">
                <a16:creationId xmlns:a16="http://schemas.microsoft.com/office/drawing/2014/main" id="{5D3441BB-F8DD-4ABD-8633-5DE972B11A8D}"/>
              </a:ext>
            </a:extLst>
          </p:cNvPr>
          <p:cNvPicPr>
            <a:picLocks noChangeAspect="1"/>
          </p:cNvPicPr>
          <p:nvPr/>
        </p:nvPicPr>
        <p:blipFill>
          <a:blip r:embed="rId8"/>
          <a:stretch>
            <a:fillRect/>
          </a:stretch>
        </p:blipFill>
        <p:spPr>
          <a:xfrm>
            <a:off x="5198510" y="1626942"/>
            <a:ext cx="4442454" cy="2498881"/>
          </a:xfrm>
          <a:prstGeom prst="rect">
            <a:avLst/>
          </a:prstGeom>
          <a:ln>
            <a:noFill/>
          </a:ln>
          <a:effectLst>
            <a:softEdge rad="112500"/>
          </a:effectLst>
        </p:spPr>
      </p:pic>
    </p:spTree>
    <p:extLst>
      <p:ext uri="{BB962C8B-B14F-4D97-AF65-F5344CB8AC3E}">
        <p14:creationId xmlns:p14="http://schemas.microsoft.com/office/powerpoint/2010/main" val="1620228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60423-CBE9-4A92-8E5A-04FFBC85D806}"/>
              </a:ext>
            </a:extLst>
          </p:cNvPr>
          <p:cNvSpPr>
            <a:spLocks noGrp="1"/>
          </p:cNvSpPr>
          <p:nvPr>
            <p:ph type="title"/>
          </p:nvPr>
        </p:nvSpPr>
        <p:spPr/>
        <p:txBody>
          <a:bodyPr/>
          <a:lstStyle/>
          <a:p>
            <a:r>
              <a:rPr lang="en-US" dirty="0"/>
              <a:t>NCHRP 12-117</a:t>
            </a:r>
          </a:p>
        </p:txBody>
      </p:sp>
      <p:sp>
        <p:nvSpPr>
          <p:cNvPr id="3" name="Content Placeholder 2">
            <a:extLst>
              <a:ext uri="{FF2B5EF4-FFF2-40B4-BE49-F238E27FC236}">
                <a16:creationId xmlns:a16="http://schemas.microsoft.com/office/drawing/2014/main" id="{3348BB59-D6B7-433E-AAC9-3E60A39A2AAD}"/>
              </a:ext>
            </a:extLst>
          </p:cNvPr>
          <p:cNvSpPr>
            <a:spLocks noGrp="1"/>
          </p:cNvSpPr>
          <p:nvPr>
            <p:ph idx="1"/>
          </p:nvPr>
        </p:nvSpPr>
        <p:spPr/>
        <p:txBody>
          <a:bodyPr/>
          <a:lstStyle/>
          <a:p>
            <a:r>
              <a:rPr lang="en-US" dirty="0"/>
              <a:t>The objectives of this research are to:</a:t>
            </a:r>
          </a:p>
          <a:p>
            <a:pPr lvl="1"/>
            <a:r>
              <a:rPr lang="en-US" dirty="0"/>
              <a:t>(1) develop AASHTO guidelines for corrosion protection using duplex coating systems for extending the service life of steel bridges that can be adopted by AASHTO and </a:t>
            </a:r>
          </a:p>
          <a:p>
            <a:pPr lvl="1"/>
            <a:r>
              <a:rPr lang="en-US" dirty="0"/>
              <a:t>(2) plan and conduct a workshop to demonstrate the use of proposed guidelines to an audience of DOT staff and other stakeholders. </a:t>
            </a:r>
          </a:p>
          <a:p>
            <a:r>
              <a:rPr lang="en-US" dirty="0"/>
              <a:t>The guidelines shall cover the selection and application of duplex coating systems during the new design, and maintenance and rehabilitation of existing steel bridges. </a:t>
            </a:r>
          </a:p>
          <a:p>
            <a:pPr lvl="1"/>
            <a:r>
              <a:rPr lang="en-US" dirty="0"/>
              <a:t>A research report will also be available online</a:t>
            </a:r>
          </a:p>
          <a:p>
            <a:r>
              <a:rPr lang="en-US" dirty="0"/>
              <a:t>Expected Report Date – Late 2022</a:t>
            </a:r>
          </a:p>
        </p:txBody>
      </p:sp>
      <p:sp>
        <p:nvSpPr>
          <p:cNvPr id="4" name="Footer Placeholder 3">
            <a:extLst>
              <a:ext uri="{FF2B5EF4-FFF2-40B4-BE49-F238E27FC236}">
                <a16:creationId xmlns:a16="http://schemas.microsoft.com/office/drawing/2014/main" id="{3706071B-11EF-4CD6-A6D0-ECE746159F12}"/>
              </a:ext>
            </a:extLst>
          </p:cNvPr>
          <p:cNvSpPr>
            <a:spLocks noGrp="1"/>
          </p:cNvSpPr>
          <p:nvPr>
            <p:ph type="ftr" sz="quarter" idx="11"/>
          </p:nvPr>
        </p:nvSpPr>
        <p:spPr/>
        <p:txBody>
          <a:bodyPr/>
          <a:lstStyle/>
          <a:p>
            <a:r>
              <a:rPr lang="en-US" dirty="0"/>
              <a:t>NCHRP Project 12-117 Information for Review Only – See Disclaimer</a:t>
            </a:r>
          </a:p>
        </p:txBody>
      </p:sp>
      <p:sp>
        <p:nvSpPr>
          <p:cNvPr id="5" name="Slide Number Placeholder 4">
            <a:extLst>
              <a:ext uri="{FF2B5EF4-FFF2-40B4-BE49-F238E27FC236}">
                <a16:creationId xmlns:a16="http://schemas.microsoft.com/office/drawing/2014/main" id="{40704E96-D204-4B09-97B1-CE280D591F66}"/>
              </a:ext>
            </a:extLst>
          </p:cNvPr>
          <p:cNvSpPr>
            <a:spLocks noGrp="1"/>
          </p:cNvSpPr>
          <p:nvPr>
            <p:ph type="sldNum" sz="quarter" idx="12"/>
          </p:nvPr>
        </p:nvSpPr>
        <p:spPr/>
        <p:txBody>
          <a:bodyPr/>
          <a:lstStyle/>
          <a:p>
            <a:fld id="{DEC7A5AD-5AEC-42D0-A3BE-F46B40576360}" type="slidenum">
              <a:rPr lang="en-US" smtClean="0"/>
              <a:t>101</a:t>
            </a:fld>
            <a:endParaRPr lang="en-US"/>
          </a:p>
        </p:txBody>
      </p:sp>
      <p:sp>
        <p:nvSpPr>
          <p:cNvPr id="6" name="Date Placeholder 5">
            <a:extLst>
              <a:ext uri="{FF2B5EF4-FFF2-40B4-BE49-F238E27FC236}">
                <a16:creationId xmlns:a16="http://schemas.microsoft.com/office/drawing/2014/main" id="{3E487FA2-8090-437A-8EE3-7C14A3D9944B}"/>
              </a:ext>
            </a:extLst>
          </p:cNvPr>
          <p:cNvSpPr>
            <a:spLocks noGrp="1"/>
          </p:cNvSpPr>
          <p:nvPr>
            <p:ph type="dt" sz="half" idx="10"/>
          </p:nvPr>
        </p:nvSpPr>
        <p:spPr/>
        <p:txBody>
          <a:bodyPr/>
          <a:lstStyle/>
          <a:p>
            <a:r>
              <a:rPr lang="en-US"/>
              <a:t>August 11, 2022</a:t>
            </a:r>
          </a:p>
        </p:txBody>
      </p:sp>
    </p:spTree>
    <p:extLst>
      <p:ext uri="{BB962C8B-B14F-4D97-AF65-F5344CB8AC3E}">
        <p14:creationId xmlns:p14="http://schemas.microsoft.com/office/powerpoint/2010/main" val="104694764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9269D-42F7-40A6-962D-A2A9CE71A0C3}"/>
              </a:ext>
            </a:extLst>
          </p:cNvPr>
          <p:cNvSpPr>
            <a:spLocks noGrp="1"/>
          </p:cNvSpPr>
          <p:nvPr>
            <p:ph type="title"/>
          </p:nvPr>
        </p:nvSpPr>
        <p:spPr/>
        <p:txBody>
          <a:bodyPr/>
          <a:lstStyle/>
          <a:p>
            <a:r>
              <a:rPr lang="en-US" dirty="0"/>
              <a:t>Background</a:t>
            </a:r>
          </a:p>
        </p:txBody>
      </p:sp>
      <p:sp>
        <p:nvSpPr>
          <p:cNvPr id="3" name="Text Placeholder 2">
            <a:extLst>
              <a:ext uri="{FF2B5EF4-FFF2-40B4-BE49-F238E27FC236}">
                <a16:creationId xmlns:a16="http://schemas.microsoft.com/office/drawing/2014/main" id="{C1F9180B-78D8-4FB2-9C5F-52DC349F2DA1}"/>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91AC1C38-CFDF-4459-BFD3-F691B547C158}"/>
              </a:ext>
            </a:extLst>
          </p:cNvPr>
          <p:cNvSpPr>
            <a:spLocks noGrp="1"/>
          </p:cNvSpPr>
          <p:nvPr>
            <p:ph type="dt" sz="half" idx="10"/>
          </p:nvPr>
        </p:nvSpPr>
        <p:spPr/>
        <p:txBody>
          <a:bodyPr/>
          <a:lstStyle/>
          <a:p>
            <a:r>
              <a:rPr lang="en-US"/>
              <a:t>August 11, 2022</a:t>
            </a:r>
          </a:p>
        </p:txBody>
      </p:sp>
      <p:sp>
        <p:nvSpPr>
          <p:cNvPr id="5" name="Footer Placeholder 4">
            <a:extLst>
              <a:ext uri="{FF2B5EF4-FFF2-40B4-BE49-F238E27FC236}">
                <a16:creationId xmlns:a16="http://schemas.microsoft.com/office/drawing/2014/main" id="{3A81CE12-1CF8-4208-985F-05DE3E74F065}"/>
              </a:ext>
            </a:extLst>
          </p:cNvPr>
          <p:cNvSpPr>
            <a:spLocks noGrp="1"/>
          </p:cNvSpPr>
          <p:nvPr>
            <p:ph type="ftr" sz="quarter" idx="11"/>
          </p:nvPr>
        </p:nvSpPr>
        <p:spPr/>
        <p:txBody>
          <a:bodyPr/>
          <a:lstStyle/>
          <a:p>
            <a:r>
              <a:rPr lang="en-US" dirty="0"/>
              <a:t>NCHRP Project 12-117 Information for Review Only – See Disclaimer</a:t>
            </a:r>
          </a:p>
        </p:txBody>
      </p:sp>
      <p:sp>
        <p:nvSpPr>
          <p:cNvPr id="6" name="Slide Number Placeholder 5">
            <a:extLst>
              <a:ext uri="{FF2B5EF4-FFF2-40B4-BE49-F238E27FC236}">
                <a16:creationId xmlns:a16="http://schemas.microsoft.com/office/drawing/2014/main" id="{48C74DD2-FAF2-4911-97C7-4CC0EFA1DECB}"/>
              </a:ext>
            </a:extLst>
          </p:cNvPr>
          <p:cNvSpPr>
            <a:spLocks noGrp="1"/>
          </p:cNvSpPr>
          <p:nvPr>
            <p:ph type="sldNum" sz="quarter" idx="12"/>
          </p:nvPr>
        </p:nvSpPr>
        <p:spPr/>
        <p:txBody>
          <a:bodyPr/>
          <a:lstStyle/>
          <a:p>
            <a:fld id="{EE05A503-E3B5-4C58-9AFC-FD2007ADDDCB}" type="slidenum">
              <a:rPr lang="en-US" smtClean="0"/>
              <a:t>102</a:t>
            </a:fld>
            <a:endParaRPr lang="en-US"/>
          </a:p>
        </p:txBody>
      </p:sp>
    </p:spTree>
    <p:extLst>
      <p:ext uri="{BB962C8B-B14F-4D97-AF65-F5344CB8AC3E}">
        <p14:creationId xmlns:p14="http://schemas.microsoft.com/office/powerpoint/2010/main" val="197137351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E7E77FF-2DB1-4961-BC0A-7CFA5026E2B2}"/>
              </a:ext>
            </a:extLst>
          </p:cNvPr>
          <p:cNvSpPr>
            <a:spLocks noGrp="1"/>
          </p:cNvSpPr>
          <p:nvPr>
            <p:ph type="title"/>
          </p:nvPr>
        </p:nvSpPr>
        <p:spPr>
          <a:xfrm>
            <a:off x="677334" y="609600"/>
            <a:ext cx="7496607" cy="1320800"/>
          </a:xfrm>
        </p:spPr>
        <p:txBody>
          <a:bodyPr/>
          <a:lstStyle/>
          <a:p>
            <a:r>
              <a:rPr lang="en-US" b="1" dirty="0">
                <a:solidFill>
                  <a:schemeClr val="tx1"/>
                </a:solidFill>
              </a:rPr>
              <a:t>No Common Definition of a “Duplex” Coating</a:t>
            </a:r>
          </a:p>
        </p:txBody>
      </p:sp>
      <p:sp>
        <p:nvSpPr>
          <p:cNvPr id="2" name="Footer Placeholder 1">
            <a:extLst>
              <a:ext uri="{FF2B5EF4-FFF2-40B4-BE49-F238E27FC236}">
                <a16:creationId xmlns:a16="http://schemas.microsoft.com/office/drawing/2014/main" id="{02D3E674-C596-4780-8544-2BFBBE5044A6}"/>
              </a:ext>
            </a:extLst>
          </p:cNvPr>
          <p:cNvSpPr>
            <a:spLocks noGrp="1"/>
          </p:cNvSpPr>
          <p:nvPr>
            <p:ph type="ftr" sz="quarter" idx="11"/>
          </p:nvPr>
        </p:nvSpPr>
        <p:spPr/>
        <p:txBody>
          <a:bodyPr/>
          <a:lstStyle/>
          <a:p>
            <a:r>
              <a:rPr lang="en-US" dirty="0"/>
              <a:t>NCHRP Project 12-117 Information for Review Only – See Disclaimer</a:t>
            </a:r>
          </a:p>
        </p:txBody>
      </p:sp>
      <p:sp>
        <p:nvSpPr>
          <p:cNvPr id="3" name="Slide Number Placeholder 2">
            <a:extLst>
              <a:ext uri="{FF2B5EF4-FFF2-40B4-BE49-F238E27FC236}">
                <a16:creationId xmlns:a16="http://schemas.microsoft.com/office/drawing/2014/main" id="{43C2223D-7276-4465-B16E-204ABA0EB1BA}"/>
              </a:ext>
            </a:extLst>
          </p:cNvPr>
          <p:cNvSpPr>
            <a:spLocks noGrp="1"/>
          </p:cNvSpPr>
          <p:nvPr>
            <p:ph type="sldNum" sz="quarter" idx="12"/>
          </p:nvPr>
        </p:nvSpPr>
        <p:spPr/>
        <p:txBody>
          <a:bodyPr/>
          <a:lstStyle/>
          <a:p>
            <a:fld id="{DEC7A5AD-5AEC-42D0-A3BE-F46B40576360}" type="slidenum">
              <a:rPr lang="en-US" smtClean="0"/>
              <a:t>103</a:t>
            </a:fld>
            <a:endParaRPr lang="en-US"/>
          </a:p>
        </p:txBody>
      </p:sp>
      <p:grpSp>
        <p:nvGrpSpPr>
          <p:cNvPr id="9" name="Group 8">
            <a:extLst>
              <a:ext uri="{FF2B5EF4-FFF2-40B4-BE49-F238E27FC236}">
                <a16:creationId xmlns:a16="http://schemas.microsoft.com/office/drawing/2014/main" id="{4B7F924E-69C2-4C4A-A1A0-408E8138D2F8}"/>
              </a:ext>
            </a:extLst>
          </p:cNvPr>
          <p:cNvGrpSpPr/>
          <p:nvPr/>
        </p:nvGrpSpPr>
        <p:grpSpPr>
          <a:xfrm>
            <a:off x="1046640" y="3120070"/>
            <a:ext cx="3628106" cy="1848170"/>
            <a:chOff x="1519080" y="3836350"/>
            <a:chExt cx="3628106" cy="1848170"/>
          </a:xfrm>
        </p:grpSpPr>
        <p:sp>
          <p:nvSpPr>
            <p:cNvPr id="5" name="Rectangle 4">
              <a:extLst>
                <a:ext uri="{FF2B5EF4-FFF2-40B4-BE49-F238E27FC236}">
                  <a16:creationId xmlns:a16="http://schemas.microsoft.com/office/drawing/2014/main" id="{0F4412A9-4907-4F3A-9E2D-E1D4111D0792}"/>
                </a:ext>
              </a:extLst>
            </p:cNvPr>
            <p:cNvSpPr/>
            <p:nvPr/>
          </p:nvSpPr>
          <p:spPr>
            <a:xfrm>
              <a:off x="1519083" y="4055806"/>
              <a:ext cx="3628103" cy="219456"/>
            </a:xfrm>
            <a:prstGeom prst="rect">
              <a:avLst/>
            </a:prstGeom>
            <a:solidFill>
              <a:schemeClr val="bg1">
                <a:lumMod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4257A6F3-F2B5-4AE8-B3A4-91DD1C2C4224}"/>
                </a:ext>
              </a:extLst>
            </p:cNvPr>
            <p:cNvSpPr/>
            <p:nvPr/>
          </p:nvSpPr>
          <p:spPr>
            <a:xfrm>
              <a:off x="1519080" y="4244782"/>
              <a:ext cx="3628103" cy="1439738"/>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45C2F320-C0E2-47E9-A317-6E6C8E2AEB79}"/>
                </a:ext>
              </a:extLst>
            </p:cNvPr>
            <p:cNvSpPr/>
            <p:nvPr/>
          </p:nvSpPr>
          <p:spPr>
            <a:xfrm>
              <a:off x="1519081" y="3836350"/>
              <a:ext cx="3628103" cy="219456"/>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0" name="Callout: Line with No Border 9">
            <a:extLst>
              <a:ext uri="{FF2B5EF4-FFF2-40B4-BE49-F238E27FC236}">
                <a16:creationId xmlns:a16="http://schemas.microsoft.com/office/drawing/2014/main" id="{74D1488D-2895-4329-9315-F119471FEA91}"/>
              </a:ext>
            </a:extLst>
          </p:cNvPr>
          <p:cNvSpPr/>
          <p:nvPr/>
        </p:nvSpPr>
        <p:spPr>
          <a:xfrm>
            <a:off x="5638268" y="4702222"/>
            <a:ext cx="3063240" cy="487680"/>
          </a:xfrm>
          <a:prstGeom prst="callout1">
            <a:avLst>
              <a:gd name="adj1" fmla="val 18750"/>
              <a:gd name="adj2" fmla="val -8333"/>
              <a:gd name="adj3" fmla="val -78980"/>
              <a:gd name="adj4" fmla="val -34331"/>
            </a:avLst>
          </a:prstGeom>
          <a:noFill/>
          <a:ln w="28575">
            <a:solidFill>
              <a:srgbClr val="FF0000"/>
            </a:solidFill>
            <a:headEnd type="none" w="lg" len="lg"/>
            <a:tailEnd type="stealth" w="lg" len="lg"/>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en-US" b="1" dirty="0">
                <a:solidFill>
                  <a:schemeClr val="tx1"/>
                </a:solidFill>
              </a:rPr>
              <a:t>Steel Substrate</a:t>
            </a:r>
          </a:p>
        </p:txBody>
      </p:sp>
      <p:sp>
        <p:nvSpPr>
          <p:cNvPr id="11" name="Callout: Line with No Border 10">
            <a:extLst>
              <a:ext uri="{FF2B5EF4-FFF2-40B4-BE49-F238E27FC236}">
                <a16:creationId xmlns:a16="http://schemas.microsoft.com/office/drawing/2014/main" id="{6E0DA038-A271-4968-8B52-5A7A422171C5}"/>
              </a:ext>
            </a:extLst>
          </p:cNvPr>
          <p:cNvSpPr/>
          <p:nvPr/>
        </p:nvSpPr>
        <p:spPr>
          <a:xfrm>
            <a:off x="5825655" y="3985095"/>
            <a:ext cx="3063240" cy="45719"/>
          </a:xfrm>
          <a:prstGeom prst="callout1">
            <a:avLst>
              <a:gd name="adj1" fmla="val 18750"/>
              <a:gd name="adj2" fmla="val -8333"/>
              <a:gd name="adj3" fmla="val -1128655"/>
              <a:gd name="adj4" fmla="val -38174"/>
            </a:avLst>
          </a:prstGeom>
          <a:noFill/>
          <a:ln w="28575">
            <a:solidFill>
              <a:srgbClr val="FF0000"/>
            </a:solidFill>
            <a:headEnd type="none" w="lg" len="lg"/>
            <a:tailEnd type="stealth" w="lg" len="lg"/>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en-US" b="1" dirty="0">
                <a:solidFill>
                  <a:schemeClr val="tx1"/>
                </a:solidFill>
              </a:rPr>
              <a:t>Metallic Coating </a:t>
            </a:r>
          </a:p>
          <a:p>
            <a:r>
              <a:rPr lang="en-US" b="1" dirty="0">
                <a:solidFill>
                  <a:schemeClr val="tx1"/>
                </a:solidFill>
              </a:rPr>
              <a:t>(TSC or Galvanizing)</a:t>
            </a:r>
          </a:p>
        </p:txBody>
      </p:sp>
      <p:sp>
        <p:nvSpPr>
          <p:cNvPr id="12" name="Callout: Line with No Border 11">
            <a:extLst>
              <a:ext uri="{FF2B5EF4-FFF2-40B4-BE49-F238E27FC236}">
                <a16:creationId xmlns:a16="http://schemas.microsoft.com/office/drawing/2014/main" id="{DF13697B-F3AB-4E2A-818C-7489EBD149EB}"/>
              </a:ext>
            </a:extLst>
          </p:cNvPr>
          <p:cNvSpPr/>
          <p:nvPr/>
        </p:nvSpPr>
        <p:spPr>
          <a:xfrm>
            <a:off x="5811143" y="2737229"/>
            <a:ext cx="5378824" cy="579082"/>
          </a:xfrm>
          <a:prstGeom prst="callout1">
            <a:avLst>
              <a:gd name="adj1" fmla="val 18750"/>
              <a:gd name="adj2" fmla="val -8333"/>
              <a:gd name="adj3" fmla="val 82967"/>
              <a:gd name="adj4" fmla="val -21124"/>
            </a:avLst>
          </a:prstGeom>
          <a:noFill/>
          <a:ln w="28575">
            <a:solidFill>
              <a:srgbClr val="FF0000"/>
            </a:solidFill>
            <a:headEnd type="none" w="lg" len="lg"/>
            <a:tailEnd type="stealth" w="lg" len="lg"/>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en-US" b="1" dirty="0">
                <a:solidFill>
                  <a:schemeClr val="tx1"/>
                </a:solidFill>
              </a:rPr>
              <a:t>Organic Coating System </a:t>
            </a:r>
          </a:p>
          <a:p>
            <a:r>
              <a:rPr lang="en-US" b="1" dirty="0">
                <a:solidFill>
                  <a:schemeClr val="tx1"/>
                </a:solidFill>
              </a:rPr>
              <a:t>(sealer, one or multiple coats)</a:t>
            </a:r>
          </a:p>
        </p:txBody>
      </p:sp>
      <p:sp>
        <p:nvSpPr>
          <p:cNvPr id="13" name="Date Placeholder 12">
            <a:extLst>
              <a:ext uri="{FF2B5EF4-FFF2-40B4-BE49-F238E27FC236}">
                <a16:creationId xmlns:a16="http://schemas.microsoft.com/office/drawing/2014/main" id="{A89A138F-D06A-45E2-BDA7-68EE055711EA}"/>
              </a:ext>
            </a:extLst>
          </p:cNvPr>
          <p:cNvSpPr>
            <a:spLocks noGrp="1"/>
          </p:cNvSpPr>
          <p:nvPr>
            <p:ph type="dt" sz="half" idx="10"/>
          </p:nvPr>
        </p:nvSpPr>
        <p:spPr/>
        <p:txBody>
          <a:bodyPr/>
          <a:lstStyle/>
          <a:p>
            <a:r>
              <a:rPr lang="en-US"/>
              <a:t>August 11, 2022</a:t>
            </a:r>
          </a:p>
        </p:txBody>
      </p:sp>
    </p:spTree>
    <p:extLst>
      <p:ext uri="{BB962C8B-B14F-4D97-AF65-F5344CB8AC3E}">
        <p14:creationId xmlns:p14="http://schemas.microsoft.com/office/powerpoint/2010/main" val="5652896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DBF1F0-D73A-4214-BB7E-C972D6E8BE8B}"/>
              </a:ext>
            </a:extLst>
          </p:cNvPr>
          <p:cNvSpPr>
            <a:spLocks noGrp="1"/>
          </p:cNvSpPr>
          <p:nvPr>
            <p:ph type="title"/>
          </p:nvPr>
        </p:nvSpPr>
        <p:spPr/>
        <p:txBody>
          <a:bodyPr/>
          <a:lstStyle/>
          <a:p>
            <a:r>
              <a:rPr lang="en-US" dirty="0"/>
              <a:t>Why Use Duplex Coating?</a:t>
            </a:r>
          </a:p>
        </p:txBody>
      </p:sp>
      <p:sp>
        <p:nvSpPr>
          <p:cNvPr id="3" name="Footer Placeholder 2">
            <a:extLst>
              <a:ext uri="{FF2B5EF4-FFF2-40B4-BE49-F238E27FC236}">
                <a16:creationId xmlns:a16="http://schemas.microsoft.com/office/drawing/2014/main" id="{50A43792-D8F8-437B-96FB-59949E334FBD}"/>
              </a:ext>
            </a:extLst>
          </p:cNvPr>
          <p:cNvSpPr>
            <a:spLocks noGrp="1"/>
          </p:cNvSpPr>
          <p:nvPr>
            <p:ph type="ftr" sz="quarter" idx="11"/>
          </p:nvPr>
        </p:nvSpPr>
        <p:spPr/>
        <p:txBody>
          <a:bodyPr/>
          <a:lstStyle/>
          <a:p>
            <a:r>
              <a:rPr lang="en-US" dirty="0"/>
              <a:t>NCHRP Project 12-117 Information for Review Only – See Disclaimer</a:t>
            </a:r>
          </a:p>
        </p:txBody>
      </p:sp>
      <p:sp>
        <p:nvSpPr>
          <p:cNvPr id="4" name="Slide Number Placeholder 3">
            <a:extLst>
              <a:ext uri="{FF2B5EF4-FFF2-40B4-BE49-F238E27FC236}">
                <a16:creationId xmlns:a16="http://schemas.microsoft.com/office/drawing/2014/main" id="{8BCC512F-E8DF-450A-9D97-AADCD514A800}"/>
              </a:ext>
            </a:extLst>
          </p:cNvPr>
          <p:cNvSpPr>
            <a:spLocks noGrp="1"/>
          </p:cNvSpPr>
          <p:nvPr>
            <p:ph type="sldNum" sz="quarter" idx="12"/>
          </p:nvPr>
        </p:nvSpPr>
        <p:spPr/>
        <p:txBody>
          <a:bodyPr/>
          <a:lstStyle/>
          <a:p>
            <a:fld id="{DEC7A5AD-5AEC-42D0-A3BE-F46B40576360}" type="slidenum">
              <a:rPr lang="en-US" smtClean="0"/>
              <a:t>104</a:t>
            </a:fld>
            <a:endParaRPr lang="en-US"/>
          </a:p>
        </p:txBody>
      </p:sp>
      <p:pic>
        <p:nvPicPr>
          <p:cNvPr id="8" name="Picture 7">
            <a:extLst>
              <a:ext uri="{FF2B5EF4-FFF2-40B4-BE49-F238E27FC236}">
                <a16:creationId xmlns:a16="http://schemas.microsoft.com/office/drawing/2014/main" id="{7CDF48DA-C190-4E92-8A13-5147CA417E0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821236" y="761888"/>
            <a:ext cx="2052356" cy="2735545"/>
          </a:xfrm>
          <a:prstGeom prst="rect">
            <a:avLst/>
          </a:prstGeom>
        </p:spPr>
      </p:pic>
      <p:pic>
        <p:nvPicPr>
          <p:cNvPr id="9" name="Picture 8">
            <a:extLst>
              <a:ext uri="{FF2B5EF4-FFF2-40B4-BE49-F238E27FC236}">
                <a16:creationId xmlns:a16="http://schemas.microsoft.com/office/drawing/2014/main" id="{39859C89-6062-4A59-A5FA-99A10E1705A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283222" y="3082472"/>
            <a:ext cx="2452766" cy="1646042"/>
          </a:xfrm>
          <a:prstGeom prst="rect">
            <a:avLst/>
          </a:prstGeom>
        </p:spPr>
      </p:pic>
      <p:pic>
        <p:nvPicPr>
          <p:cNvPr id="10" name="Picture 9">
            <a:extLst>
              <a:ext uri="{FF2B5EF4-FFF2-40B4-BE49-F238E27FC236}">
                <a16:creationId xmlns:a16="http://schemas.microsoft.com/office/drawing/2014/main" id="{7BB0E336-0E52-4104-AAC1-B99D406A3A8D}"/>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148091" y="4356547"/>
            <a:ext cx="2452766" cy="1799602"/>
          </a:xfrm>
          <a:prstGeom prst="rect">
            <a:avLst/>
          </a:prstGeom>
        </p:spPr>
      </p:pic>
      <p:sp>
        <p:nvSpPr>
          <p:cNvPr id="11" name="Date Placeholder 10">
            <a:extLst>
              <a:ext uri="{FF2B5EF4-FFF2-40B4-BE49-F238E27FC236}">
                <a16:creationId xmlns:a16="http://schemas.microsoft.com/office/drawing/2014/main" id="{78076AD6-1582-4966-9A6C-914EB638D52E}"/>
              </a:ext>
            </a:extLst>
          </p:cNvPr>
          <p:cNvSpPr>
            <a:spLocks noGrp="1"/>
          </p:cNvSpPr>
          <p:nvPr>
            <p:ph type="dt" sz="half" idx="10"/>
          </p:nvPr>
        </p:nvSpPr>
        <p:spPr/>
        <p:txBody>
          <a:bodyPr/>
          <a:lstStyle/>
          <a:p>
            <a:r>
              <a:rPr lang="en-US"/>
              <a:t>August 11, 2022</a:t>
            </a:r>
          </a:p>
        </p:txBody>
      </p:sp>
      <p:pic>
        <p:nvPicPr>
          <p:cNvPr id="12" name="Picture 11">
            <a:extLst>
              <a:ext uri="{FF2B5EF4-FFF2-40B4-BE49-F238E27FC236}">
                <a16:creationId xmlns:a16="http://schemas.microsoft.com/office/drawing/2014/main" id="{A83B521A-EBA6-44D5-9730-D0143CDD8692}"/>
              </a:ext>
            </a:extLst>
          </p:cNvPr>
          <p:cNvPicPr>
            <a:picLocks noChangeAspect="1"/>
          </p:cNvPicPr>
          <p:nvPr/>
        </p:nvPicPr>
        <p:blipFill>
          <a:blip r:embed="rId6"/>
          <a:stretch>
            <a:fillRect/>
          </a:stretch>
        </p:blipFill>
        <p:spPr>
          <a:xfrm>
            <a:off x="677334" y="1432348"/>
            <a:ext cx="5990524" cy="3619943"/>
          </a:xfrm>
          <a:prstGeom prst="rect">
            <a:avLst/>
          </a:prstGeom>
        </p:spPr>
      </p:pic>
      <p:sp>
        <p:nvSpPr>
          <p:cNvPr id="5" name="Rectangle 4">
            <a:extLst>
              <a:ext uri="{FF2B5EF4-FFF2-40B4-BE49-F238E27FC236}">
                <a16:creationId xmlns:a16="http://schemas.microsoft.com/office/drawing/2014/main" id="{F56E7CDC-9A44-4ABA-BF31-4FBF8E33A105}"/>
              </a:ext>
            </a:extLst>
          </p:cNvPr>
          <p:cNvSpPr/>
          <p:nvPr/>
        </p:nvSpPr>
        <p:spPr>
          <a:xfrm>
            <a:off x="677333" y="5087255"/>
            <a:ext cx="5990523" cy="1015663"/>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marL="342900" indent="-342900">
              <a:buFont typeface="Arial" panose="020B0604020202020204" pitchFamily="34" charset="0"/>
              <a:buChar char="•"/>
            </a:pPr>
            <a:r>
              <a:rPr lang="en-US" sz="2000" b="1" dirty="0">
                <a:effectLst>
                  <a:outerShdw blurRad="38100" dist="38100" dir="2700000" algn="tl">
                    <a:srgbClr val="000000">
                      <a:alpha val="43137"/>
                    </a:srgbClr>
                  </a:outerShdw>
                </a:effectLst>
              </a:rPr>
              <a:t>Paint protects the Metallic Coating</a:t>
            </a:r>
          </a:p>
          <a:p>
            <a:pPr marL="342900" indent="-342900">
              <a:buFont typeface="Arial" panose="020B0604020202020204" pitchFamily="34" charset="0"/>
              <a:buChar char="•"/>
            </a:pPr>
            <a:r>
              <a:rPr lang="en-US" sz="2000" b="1" dirty="0">
                <a:effectLst>
                  <a:outerShdw blurRad="38100" dist="38100" dir="2700000" algn="tl">
                    <a:srgbClr val="000000">
                      <a:alpha val="43137"/>
                    </a:srgbClr>
                  </a:outerShdw>
                </a:effectLst>
              </a:rPr>
              <a:t>Only the exposed Metallic Coating Corrodes</a:t>
            </a:r>
          </a:p>
          <a:p>
            <a:pPr marL="342900" indent="-342900">
              <a:buFont typeface="Arial" panose="020B0604020202020204" pitchFamily="34" charset="0"/>
              <a:buChar char="•"/>
            </a:pPr>
            <a:r>
              <a:rPr lang="en-US" sz="2000" b="1" dirty="0">
                <a:effectLst>
                  <a:outerShdw blurRad="38100" dist="38100" dir="2700000" algn="tl">
                    <a:srgbClr val="000000">
                      <a:alpha val="43137"/>
                    </a:srgbClr>
                  </a:outerShdw>
                </a:effectLst>
              </a:rPr>
              <a:t>Metallic coating “life” begins later”</a:t>
            </a:r>
          </a:p>
        </p:txBody>
      </p:sp>
    </p:spTree>
    <p:extLst>
      <p:ext uri="{BB962C8B-B14F-4D97-AF65-F5344CB8AC3E}">
        <p14:creationId xmlns:p14="http://schemas.microsoft.com/office/powerpoint/2010/main" val="261397300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29E5B0-4741-4F3F-A846-D6FA012B66C7}"/>
              </a:ext>
            </a:extLst>
          </p:cNvPr>
          <p:cNvSpPr>
            <a:spLocks noGrp="1"/>
          </p:cNvSpPr>
          <p:nvPr>
            <p:ph type="title"/>
          </p:nvPr>
        </p:nvSpPr>
        <p:spPr/>
        <p:txBody>
          <a:bodyPr/>
          <a:lstStyle/>
          <a:p>
            <a:r>
              <a:rPr lang="en-US" dirty="0"/>
              <a:t>What Can Go Wrong?</a:t>
            </a:r>
          </a:p>
        </p:txBody>
      </p:sp>
      <p:sp>
        <p:nvSpPr>
          <p:cNvPr id="3" name="Footer Placeholder 2">
            <a:extLst>
              <a:ext uri="{FF2B5EF4-FFF2-40B4-BE49-F238E27FC236}">
                <a16:creationId xmlns:a16="http://schemas.microsoft.com/office/drawing/2014/main" id="{76E3AEC9-2443-435B-9C3D-7D770E7D7CA3}"/>
              </a:ext>
            </a:extLst>
          </p:cNvPr>
          <p:cNvSpPr>
            <a:spLocks noGrp="1"/>
          </p:cNvSpPr>
          <p:nvPr>
            <p:ph type="ftr" sz="quarter" idx="11"/>
          </p:nvPr>
        </p:nvSpPr>
        <p:spPr/>
        <p:txBody>
          <a:bodyPr/>
          <a:lstStyle/>
          <a:p>
            <a:r>
              <a:rPr lang="en-US" dirty="0"/>
              <a:t>NCHRP Project 12-117 Information for Review Only – See Disclaimer</a:t>
            </a:r>
          </a:p>
        </p:txBody>
      </p:sp>
      <p:sp>
        <p:nvSpPr>
          <p:cNvPr id="7" name="Slide Number Placeholder 6">
            <a:extLst>
              <a:ext uri="{FF2B5EF4-FFF2-40B4-BE49-F238E27FC236}">
                <a16:creationId xmlns:a16="http://schemas.microsoft.com/office/drawing/2014/main" id="{8484C293-A600-4C3E-945C-BF7C8CA4B620}"/>
              </a:ext>
            </a:extLst>
          </p:cNvPr>
          <p:cNvSpPr>
            <a:spLocks noGrp="1"/>
          </p:cNvSpPr>
          <p:nvPr>
            <p:ph type="sldNum" sz="quarter" idx="12"/>
          </p:nvPr>
        </p:nvSpPr>
        <p:spPr/>
        <p:txBody>
          <a:bodyPr/>
          <a:lstStyle/>
          <a:p>
            <a:fld id="{DEC7A5AD-5AEC-42D0-A3BE-F46B40576360}" type="slidenum">
              <a:rPr lang="en-US" smtClean="0"/>
              <a:t>105</a:t>
            </a:fld>
            <a:endParaRPr lang="en-US"/>
          </a:p>
        </p:txBody>
      </p:sp>
      <p:pic>
        <p:nvPicPr>
          <p:cNvPr id="4" name="Picture 3">
            <a:extLst>
              <a:ext uri="{FF2B5EF4-FFF2-40B4-BE49-F238E27FC236}">
                <a16:creationId xmlns:a16="http://schemas.microsoft.com/office/drawing/2014/main" id="{F363219B-AD3C-4F6E-98F4-F4ACAC3F3A37}"/>
              </a:ext>
            </a:extLst>
          </p:cNvPr>
          <p:cNvPicPr>
            <a:picLocks noChangeAspect="1"/>
          </p:cNvPicPr>
          <p:nvPr/>
        </p:nvPicPr>
        <p:blipFill>
          <a:blip r:embed="rId2"/>
          <a:stretch>
            <a:fillRect/>
          </a:stretch>
        </p:blipFill>
        <p:spPr>
          <a:xfrm>
            <a:off x="547576" y="1554548"/>
            <a:ext cx="4567589" cy="2603526"/>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D1DF4166-AC63-4CF6-B9C2-3A6277E9D5C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370719" y="3041746"/>
            <a:ext cx="3686474" cy="2640790"/>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5929B49E-9C94-471E-AC61-8A61A695152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013129" y="4056555"/>
            <a:ext cx="3159848" cy="1840585"/>
          </a:xfrm>
          <a:prstGeom prst="rect">
            <a:avLst/>
          </a:prstGeom>
          <a:ln>
            <a:no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id="{361AA0BD-2B84-425C-AC32-01BF36DA697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697015" y="702853"/>
            <a:ext cx="3576987" cy="2460244"/>
          </a:xfrm>
          <a:prstGeom prst="ellipse">
            <a:avLst/>
          </a:prstGeom>
          <a:ln>
            <a:noFill/>
          </a:ln>
          <a:effectLst>
            <a:softEdge rad="112500"/>
          </a:effectLst>
        </p:spPr>
      </p:pic>
      <p:sp>
        <p:nvSpPr>
          <p:cNvPr id="8" name="Date Placeholder 7">
            <a:extLst>
              <a:ext uri="{FF2B5EF4-FFF2-40B4-BE49-F238E27FC236}">
                <a16:creationId xmlns:a16="http://schemas.microsoft.com/office/drawing/2014/main" id="{8BE54560-4A60-43BF-9711-BF71037645BF}"/>
              </a:ext>
            </a:extLst>
          </p:cNvPr>
          <p:cNvSpPr>
            <a:spLocks noGrp="1"/>
          </p:cNvSpPr>
          <p:nvPr>
            <p:ph type="dt" sz="half" idx="10"/>
          </p:nvPr>
        </p:nvSpPr>
        <p:spPr/>
        <p:txBody>
          <a:bodyPr/>
          <a:lstStyle/>
          <a:p>
            <a:r>
              <a:rPr lang="en-US"/>
              <a:t>August 11, 2022</a:t>
            </a:r>
          </a:p>
        </p:txBody>
      </p:sp>
    </p:spTree>
    <p:extLst>
      <p:ext uri="{BB962C8B-B14F-4D97-AF65-F5344CB8AC3E}">
        <p14:creationId xmlns:p14="http://schemas.microsoft.com/office/powerpoint/2010/main" val="410763456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CE4587-498F-4F65-FD1C-CBEC934C73D4}"/>
              </a:ext>
            </a:extLst>
          </p:cNvPr>
          <p:cNvSpPr>
            <a:spLocks noGrp="1"/>
          </p:cNvSpPr>
          <p:nvPr>
            <p:ph type="title"/>
          </p:nvPr>
        </p:nvSpPr>
        <p:spPr/>
        <p:txBody>
          <a:bodyPr>
            <a:normAutofit/>
          </a:bodyPr>
          <a:lstStyle/>
          <a:p>
            <a:r>
              <a:rPr lang="en-US" dirty="0"/>
              <a:t>Summary of Project Testing</a:t>
            </a:r>
          </a:p>
        </p:txBody>
      </p:sp>
      <p:sp>
        <p:nvSpPr>
          <p:cNvPr id="3" name="Content Placeholder 2">
            <a:extLst>
              <a:ext uri="{FF2B5EF4-FFF2-40B4-BE49-F238E27FC236}">
                <a16:creationId xmlns:a16="http://schemas.microsoft.com/office/drawing/2014/main" id="{A90836DD-9DBA-BD2D-8808-9AF15F873B09}"/>
              </a:ext>
            </a:extLst>
          </p:cNvPr>
          <p:cNvSpPr>
            <a:spLocks noGrp="1"/>
          </p:cNvSpPr>
          <p:nvPr>
            <p:ph idx="1"/>
          </p:nvPr>
        </p:nvSpPr>
        <p:spPr/>
        <p:txBody>
          <a:bodyPr>
            <a:normAutofit/>
          </a:bodyPr>
          <a:lstStyle/>
          <a:p>
            <a:pPr lvl="0"/>
            <a:r>
              <a:rPr lang="en-US" dirty="0">
                <a:solidFill>
                  <a:schemeClr val="tx1"/>
                </a:solidFill>
              </a:rPr>
              <a:t>Study 1 – Quantitative Detection of Zinc Hydroxide (HDG) and Oxides (TSC)</a:t>
            </a:r>
          </a:p>
          <a:p>
            <a:pPr lvl="0"/>
            <a:r>
              <a:rPr lang="en-US" dirty="0">
                <a:solidFill>
                  <a:schemeClr val="tx1"/>
                </a:solidFill>
              </a:rPr>
              <a:t>Study 2 – Comparison of Epoxy Coatings from Three Manufacturers to Select a Product for Further Testing Under Study 3</a:t>
            </a:r>
          </a:p>
          <a:p>
            <a:pPr lvl="0"/>
            <a:r>
              <a:rPr lang="en-US" dirty="0">
                <a:solidFill>
                  <a:schemeClr val="tx1"/>
                </a:solidFill>
              </a:rPr>
              <a:t>Study 3 – Adhesion of Epoxy Coating over Various Concentrations Oxides (HDG and TSC) After Cleaning using Different Methods of Preparation</a:t>
            </a:r>
          </a:p>
          <a:p>
            <a:pPr lvl="0"/>
            <a:r>
              <a:rPr lang="en-US" dirty="0">
                <a:solidFill>
                  <a:schemeClr val="tx1"/>
                </a:solidFill>
              </a:rPr>
              <a:t>Study 4 – Slip Resistance Testing </a:t>
            </a:r>
          </a:p>
          <a:p>
            <a:pPr lvl="0"/>
            <a:r>
              <a:rPr lang="en-US" dirty="0">
                <a:solidFill>
                  <a:schemeClr val="tx1"/>
                </a:solidFill>
              </a:rPr>
              <a:t>Study 5 – Segmented Cell Testing of Metallic Duplex Systems</a:t>
            </a:r>
          </a:p>
        </p:txBody>
      </p:sp>
      <p:sp>
        <p:nvSpPr>
          <p:cNvPr id="4" name="Date Placeholder 3">
            <a:extLst>
              <a:ext uri="{FF2B5EF4-FFF2-40B4-BE49-F238E27FC236}">
                <a16:creationId xmlns:a16="http://schemas.microsoft.com/office/drawing/2014/main" id="{7FC1CD83-6B5C-34BD-DF11-4F58F351C1D5}"/>
              </a:ext>
            </a:extLst>
          </p:cNvPr>
          <p:cNvSpPr>
            <a:spLocks noGrp="1"/>
          </p:cNvSpPr>
          <p:nvPr>
            <p:ph type="dt" sz="half" idx="10"/>
          </p:nvPr>
        </p:nvSpPr>
        <p:spPr/>
        <p:txBody>
          <a:bodyPr/>
          <a:lstStyle/>
          <a:p>
            <a:r>
              <a:rPr lang="en-US"/>
              <a:t>August 11, 2022</a:t>
            </a:r>
          </a:p>
        </p:txBody>
      </p:sp>
      <p:sp>
        <p:nvSpPr>
          <p:cNvPr id="5" name="Footer Placeholder 4">
            <a:extLst>
              <a:ext uri="{FF2B5EF4-FFF2-40B4-BE49-F238E27FC236}">
                <a16:creationId xmlns:a16="http://schemas.microsoft.com/office/drawing/2014/main" id="{CF57A513-63CC-03C2-6AB3-CCE9034325BE}"/>
              </a:ext>
            </a:extLst>
          </p:cNvPr>
          <p:cNvSpPr>
            <a:spLocks noGrp="1"/>
          </p:cNvSpPr>
          <p:nvPr>
            <p:ph type="ftr" sz="quarter" idx="11"/>
          </p:nvPr>
        </p:nvSpPr>
        <p:spPr/>
        <p:txBody>
          <a:bodyPr/>
          <a:lstStyle/>
          <a:p>
            <a:r>
              <a:rPr lang="en-US"/>
              <a:t>NCHRP Project 12-117 Information for Review Only – See Disclaimer</a:t>
            </a:r>
          </a:p>
        </p:txBody>
      </p:sp>
      <p:sp>
        <p:nvSpPr>
          <p:cNvPr id="6" name="Slide Number Placeholder 5">
            <a:extLst>
              <a:ext uri="{FF2B5EF4-FFF2-40B4-BE49-F238E27FC236}">
                <a16:creationId xmlns:a16="http://schemas.microsoft.com/office/drawing/2014/main" id="{2D88B9A0-3155-D87F-BEB9-1E3E75FB2A23}"/>
              </a:ext>
            </a:extLst>
          </p:cNvPr>
          <p:cNvSpPr>
            <a:spLocks noGrp="1"/>
          </p:cNvSpPr>
          <p:nvPr>
            <p:ph type="sldNum" sz="quarter" idx="12"/>
          </p:nvPr>
        </p:nvSpPr>
        <p:spPr/>
        <p:txBody>
          <a:bodyPr/>
          <a:lstStyle/>
          <a:p>
            <a:fld id="{EE05A503-E3B5-4C58-9AFC-FD2007ADDDCB}" type="slidenum">
              <a:rPr lang="en-US" smtClean="0"/>
              <a:t>106</a:t>
            </a:fld>
            <a:endParaRPr lang="en-US"/>
          </a:p>
        </p:txBody>
      </p:sp>
    </p:spTree>
    <p:extLst>
      <p:ext uri="{BB962C8B-B14F-4D97-AF65-F5344CB8AC3E}">
        <p14:creationId xmlns:p14="http://schemas.microsoft.com/office/powerpoint/2010/main" val="281290389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CE4587-498F-4F65-FD1C-CBEC934C73D4}"/>
              </a:ext>
            </a:extLst>
          </p:cNvPr>
          <p:cNvSpPr>
            <a:spLocks noGrp="1"/>
          </p:cNvSpPr>
          <p:nvPr>
            <p:ph type="title"/>
          </p:nvPr>
        </p:nvSpPr>
        <p:spPr/>
        <p:txBody>
          <a:bodyPr>
            <a:normAutofit/>
          </a:bodyPr>
          <a:lstStyle/>
          <a:p>
            <a:r>
              <a:rPr lang="en-US" dirty="0"/>
              <a:t>Summary of Project Testing</a:t>
            </a:r>
          </a:p>
        </p:txBody>
      </p:sp>
      <p:sp>
        <p:nvSpPr>
          <p:cNvPr id="3" name="Content Placeholder 2">
            <a:extLst>
              <a:ext uri="{FF2B5EF4-FFF2-40B4-BE49-F238E27FC236}">
                <a16:creationId xmlns:a16="http://schemas.microsoft.com/office/drawing/2014/main" id="{A90836DD-9DBA-BD2D-8808-9AF15F873B09}"/>
              </a:ext>
            </a:extLst>
          </p:cNvPr>
          <p:cNvSpPr>
            <a:spLocks noGrp="1"/>
          </p:cNvSpPr>
          <p:nvPr>
            <p:ph idx="1"/>
          </p:nvPr>
        </p:nvSpPr>
        <p:spPr/>
        <p:txBody>
          <a:bodyPr>
            <a:normAutofit/>
          </a:bodyPr>
          <a:lstStyle/>
          <a:p>
            <a:pPr lvl="0"/>
            <a:r>
              <a:rPr lang="en-US" dirty="0">
                <a:solidFill>
                  <a:schemeClr val="tx1"/>
                </a:solidFill>
              </a:rPr>
              <a:t>Study 1 – Quantitative Detection of Zinc Hydroxide (HDG) and Oxides (TSC)</a:t>
            </a:r>
          </a:p>
          <a:p>
            <a:pPr lvl="0"/>
            <a:r>
              <a:rPr lang="en-US" dirty="0">
                <a:solidFill>
                  <a:schemeClr val="tx1"/>
                </a:solidFill>
              </a:rPr>
              <a:t>Study 2 – Comparison of Epoxy Coatings from Three Manufacturers to Select a Product for Further Testing Under Study 3</a:t>
            </a:r>
          </a:p>
          <a:p>
            <a:pPr lvl="0"/>
            <a:r>
              <a:rPr lang="en-US" dirty="0">
                <a:solidFill>
                  <a:schemeClr val="tx1"/>
                </a:solidFill>
              </a:rPr>
              <a:t>Study 3 – Adhesion of Epoxy Coating over Various Concentrations Oxides (HDG and TSC) After Cleaning using Different Methods of Preparation</a:t>
            </a:r>
          </a:p>
          <a:p>
            <a:pPr lvl="0"/>
            <a:r>
              <a:rPr lang="en-US" dirty="0">
                <a:solidFill>
                  <a:schemeClr val="bg1">
                    <a:lumMod val="75000"/>
                  </a:schemeClr>
                </a:solidFill>
              </a:rPr>
              <a:t>Study 4 – Slip Resistance Testing </a:t>
            </a:r>
          </a:p>
          <a:p>
            <a:pPr lvl="0"/>
            <a:r>
              <a:rPr lang="en-US" dirty="0">
                <a:solidFill>
                  <a:schemeClr val="bg1">
                    <a:lumMod val="75000"/>
                  </a:schemeClr>
                </a:solidFill>
              </a:rPr>
              <a:t>Study 5 – Segmented Cell Testing of Metallic Duplex Systems</a:t>
            </a:r>
          </a:p>
        </p:txBody>
      </p:sp>
      <p:sp>
        <p:nvSpPr>
          <p:cNvPr id="4" name="Date Placeholder 3">
            <a:extLst>
              <a:ext uri="{FF2B5EF4-FFF2-40B4-BE49-F238E27FC236}">
                <a16:creationId xmlns:a16="http://schemas.microsoft.com/office/drawing/2014/main" id="{7FC1CD83-6B5C-34BD-DF11-4F58F351C1D5}"/>
              </a:ext>
            </a:extLst>
          </p:cNvPr>
          <p:cNvSpPr>
            <a:spLocks noGrp="1"/>
          </p:cNvSpPr>
          <p:nvPr>
            <p:ph type="dt" sz="half" idx="10"/>
          </p:nvPr>
        </p:nvSpPr>
        <p:spPr/>
        <p:txBody>
          <a:bodyPr/>
          <a:lstStyle/>
          <a:p>
            <a:r>
              <a:rPr lang="en-US"/>
              <a:t>August 11, 2022</a:t>
            </a:r>
          </a:p>
        </p:txBody>
      </p:sp>
      <p:sp>
        <p:nvSpPr>
          <p:cNvPr id="5" name="Footer Placeholder 4">
            <a:extLst>
              <a:ext uri="{FF2B5EF4-FFF2-40B4-BE49-F238E27FC236}">
                <a16:creationId xmlns:a16="http://schemas.microsoft.com/office/drawing/2014/main" id="{CF57A513-63CC-03C2-6AB3-CCE9034325BE}"/>
              </a:ext>
            </a:extLst>
          </p:cNvPr>
          <p:cNvSpPr>
            <a:spLocks noGrp="1"/>
          </p:cNvSpPr>
          <p:nvPr>
            <p:ph type="ftr" sz="quarter" idx="11"/>
          </p:nvPr>
        </p:nvSpPr>
        <p:spPr/>
        <p:txBody>
          <a:bodyPr/>
          <a:lstStyle/>
          <a:p>
            <a:r>
              <a:rPr lang="en-US" dirty="0"/>
              <a:t>NCHRP Project 12-117 Information for Review Only – See Disclaimer</a:t>
            </a:r>
          </a:p>
        </p:txBody>
      </p:sp>
      <p:sp>
        <p:nvSpPr>
          <p:cNvPr id="6" name="Slide Number Placeholder 5">
            <a:extLst>
              <a:ext uri="{FF2B5EF4-FFF2-40B4-BE49-F238E27FC236}">
                <a16:creationId xmlns:a16="http://schemas.microsoft.com/office/drawing/2014/main" id="{2D88B9A0-3155-D87F-BEB9-1E3E75FB2A23}"/>
              </a:ext>
            </a:extLst>
          </p:cNvPr>
          <p:cNvSpPr>
            <a:spLocks noGrp="1"/>
          </p:cNvSpPr>
          <p:nvPr>
            <p:ph type="sldNum" sz="quarter" idx="12"/>
          </p:nvPr>
        </p:nvSpPr>
        <p:spPr/>
        <p:txBody>
          <a:bodyPr/>
          <a:lstStyle/>
          <a:p>
            <a:fld id="{EE05A503-E3B5-4C58-9AFC-FD2007ADDDCB}" type="slidenum">
              <a:rPr lang="en-US" smtClean="0"/>
              <a:t>107</a:t>
            </a:fld>
            <a:endParaRPr lang="en-US"/>
          </a:p>
        </p:txBody>
      </p:sp>
      <p:sp>
        <p:nvSpPr>
          <p:cNvPr id="8" name="TextBox 7">
            <a:extLst>
              <a:ext uri="{FF2B5EF4-FFF2-40B4-BE49-F238E27FC236}">
                <a16:creationId xmlns:a16="http://schemas.microsoft.com/office/drawing/2014/main" id="{A1739102-DD79-B302-3936-277C7CB589D9}"/>
              </a:ext>
            </a:extLst>
          </p:cNvPr>
          <p:cNvSpPr txBox="1"/>
          <p:nvPr/>
        </p:nvSpPr>
        <p:spPr>
          <a:xfrm>
            <a:off x="1715387" y="4056847"/>
            <a:ext cx="7558615" cy="1754326"/>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285750" indent="-285750">
              <a:buFont typeface="Arial" panose="020B0604020202020204" pitchFamily="34" charset="0"/>
              <a:buChar char="•"/>
            </a:pPr>
            <a:r>
              <a:rPr lang="en-US" dirty="0"/>
              <a:t>Corrosion in the span of weeks is less significant than stringent “time to paint” requirements suggest</a:t>
            </a:r>
          </a:p>
          <a:p>
            <a:pPr marL="285750" indent="-285750">
              <a:buFont typeface="Arial" panose="020B0604020202020204" pitchFamily="34" charset="0"/>
              <a:buChar char="•"/>
            </a:pPr>
            <a:r>
              <a:rPr lang="en-US" dirty="0"/>
              <a:t>Contamination appears more significant than “oxide formation”</a:t>
            </a:r>
          </a:p>
          <a:p>
            <a:pPr marL="285750" indent="-285750">
              <a:buFont typeface="Arial" panose="020B0604020202020204" pitchFamily="34" charset="0"/>
              <a:buChar char="•"/>
            </a:pPr>
            <a:r>
              <a:rPr lang="en-US" dirty="0"/>
              <a:t>Coatings applied over galvanizing perform better with some sort of surface preparation</a:t>
            </a:r>
          </a:p>
          <a:p>
            <a:pPr marL="285750" indent="-285750">
              <a:buFont typeface="Arial" panose="020B0604020202020204" pitchFamily="34" charset="0"/>
              <a:buChar char="•"/>
            </a:pPr>
            <a:r>
              <a:rPr lang="en-US" dirty="0"/>
              <a:t>TSC needs to be “clean”</a:t>
            </a:r>
          </a:p>
        </p:txBody>
      </p:sp>
    </p:spTree>
    <p:extLst>
      <p:ext uri="{BB962C8B-B14F-4D97-AF65-F5344CB8AC3E}">
        <p14:creationId xmlns:p14="http://schemas.microsoft.com/office/powerpoint/2010/main" val="12526235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2B946126-CE1A-4683-88D5-024B6870B9AB}"/>
              </a:ext>
            </a:extLst>
          </p:cNvPr>
          <p:cNvSpPr>
            <a:spLocks noGrp="1"/>
          </p:cNvSpPr>
          <p:nvPr>
            <p:ph type="dt" sz="half" idx="10"/>
          </p:nvPr>
        </p:nvSpPr>
        <p:spPr/>
        <p:txBody>
          <a:bodyPr/>
          <a:lstStyle/>
          <a:p>
            <a:r>
              <a:rPr lang="en-US"/>
              <a:t>August 11, 2022</a:t>
            </a:r>
          </a:p>
        </p:txBody>
      </p:sp>
      <p:sp>
        <p:nvSpPr>
          <p:cNvPr id="8" name="Footer Placeholder 7">
            <a:extLst>
              <a:ext uri="{FF2B5EF4-FFF2-40B4-BE49-F238E27FC236}">
                <a16:creationId xmlns:a16="http://schemas.microsoft.com/office/drawing/2014/main" id="{31393241-198D-45EF-A310-D2299943D2FE}"/>
              </a:ext>
            </a:extLst>
          </p:cNvPr>
          <p:cNvSpPr>
            <a:spLocks noGrp="1"/>
          </p:cNvSpPr>
          <p:nvPr>
            <p:ph type="ftr" sz="quarter" idx="11"/>
          </p:nvPr>
        </p:nvSpPr>
        <p:spPr/>
        <p:txBody>
          <a:bodyPr/>
          <a:lstStyle/>
          <a:p>
            <a:r>
              <a:rPr lang="en-US"/>
              <a:t>NCHRP Project 12-117 Information for Review Only – See Disclaimer</a:t>
            </a:r>
          </a:p>
        </p:txBody>
      </p:sp>
      <p:sp>
        <p:nvSpPr>
          <p:cNvPr id="9" name="Slide Number Placeholder 8">
            <a:extLst>
              <a:ext uri="{FF2B5EF4-FFF2-40B4-BE49-F238E27FC236}">
                <a16:creationId xmlns:a16="http://schemas.microsoft.com/office/drawing/2014/main" id="{2471C761-D489-4961-9731-347E005260F0}"/>
              </a:ext>
            </a:extLst>
          </p:cNvPr>
          <p:cNvSpPr>
            <a:spLocks noGrp="1"/>
          </p:cNvSpPr>
          <p:nvPr>
            <p:ph type="sldNum" sz="quarter" idx="12"/>
          </p:nvPr>
        </p:nvSpPr>
        <p:spPr/>
        <p:txBody>
          <a:bodyPr/>
          <a:lstStyle/>
          <a:p>
            <a:fld id="{EE05A503-E3B5-4C58-9AFC-FD2007ADDDCB}" type="slidenum">
              <a:rPr lang="en-US" smtClean="0"/>
              <a:t>108</a:t>
            </a:fld>
            <a:endParaRPr lang="en-US"/>
          </a:p>
        </p:txBody>
      </p:sp>
      <p:pic>
        <p:nvPicPr>
          <p:cNvPr id="10" name="Picture 9">
            <a:extLst>
              <a:ext uri="{FF2B5EF4-FFF2-40B4-BE49-F238E27FC236}">
                <a16:creationId xmlns:a16="http://schemas.microsoft.com/office/drawing/2014/main" id="{C7A5E6EC-6D70-4B58-A42E-44A550CFE67A}"/>
              </a:ext>
            </a:extLst>
          </p:cNvPr>
          <p:cNvPicPr>
            <a:picLocks noChangeAspect="1"/>
          </p:cNvPicPr>
          <p:nvPr/>
        </p:nvPicPr>
        <p:blipFill>
          <a:blip r:embed="rId2"/>
          <a:stretch>
            <a:fillRect/>
          </a:stretch>
        </p:blipFill>
        <p:spPr>
          <a:xfrm>
            <a:off x="448886" y="0"/>
            <a:ext cx="10241281" cy="6858000"/>
          </a:xfrm>
          <a:prstGeom prst="rect">
            <a:avLst/>
          </a:prstGeom>
        </p:spPr>
      </p:pic>
    </p:spTree>
    <p:extLst>
      <p:ext uri="{BB962C8B-B14F-4D97-AF65-F5344CB8AC3E}">
        <p14:creationId xmlns:p14="http://schemas.microsoft.com/office/powerpoint/2010/main" val="296931152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CE4587-498F-4F65-FD1C-CBEC934C73D4}"/>
              </a:ext>
            </a:extLst>
          </p:cNvPr>
          <p:cNvSpPr>
            <a:spLocks noGrp="1"/>
          </p:cNvSpPr>
          <p:nvPr>
            <p:ph type="title"/>
          </p:nvPr>
        </p:nvSpPr>
        <p:spPr/>
        <p:txBody>
          <a:bodyPr>
            <a:normAutofit/>
          </a:bodyPr>
          <a:lstStyle/>
          <a:p>
            <a:r>
              <a:rPr lang="en-US" dirty="0"/>
              <a:t>Summary of Project Testing</a:t>
            </a:r>
          </a:p>
        </p:txBody>
      </p:sp>
      <p:sp>
        <p:nvSpPr>
          <p:cNvPr id="3" name="Content Placeholder 2">
            <a:extLst>
              <a:ext uri="{FF2B5EF4-FFF2-40B4-BE49-F238E27FC236}">
                <a16:creationId xmlns:a16="http://schemas.microsoft.com/office/drawing/2014/main" id="{A90836DD-9DBA-BD2D-8808-9AF15F873B09}"/>
              </a:ext>
            </a:extLst>
          </p:cNvPr>
          <p:cNvSpPr>
            <a:spLocks noGrp="1"/>
          </p:cNvSpPr>
          <p:nvPr>
            <p:ph idx="1"/>
          </p:nvPr>
        </p:nvSpPr>
        <p:spPr/>
        <p:txBody>
          <a:bodyPr>
            <a:normAutofit/>
          </a:bodyPr>
          <a:lstStyle/>
          <a:p>
            <a:pPr lvl="0"/>
            <a:r>
              <a:rPr lang="en-US" dirty="0">
                <a:solidFill>
                  <a:schemeClr val="bg1">
                    <a:lumMod val="75000"/>
                  </a:schemeClr>
                </a:solidFill>
              </a:rPr>
              <a:t>Study 1 – Quantitative Detection of Zinc Hydroxide (HDG) and Oxides (TSC)</a:t>
            </a:r>
          </a:p>
          <a:p>
            <a:pPr lvl="0"/>
            <a:r>
              <a:rPr lang="en-US" dirty="0">
                <a:solidFill>
                  <a:schemeClr val="bg1">
                    <a:lumMod val="75000"/>
                  </a:schemeClr>
                </a:solidFill>
              </a:rPr>
              <a:t>Study 2 – Comparison of Epoxy Coatings from Three Manufacturers to Select a Product for Further Testing Under Study 3</a:t>
            </a:r>
          </a:p>
          <a:p>
            <a:pPr lvl="0"/>
            <a:r>
              <a:rPr lang="en-US" dirty="0">
                <a:solidFill>
                  <a:schemeClr val="bg1">
                    <a:lumMod val="75000"/>
                  </a:schemeClr>
                </a:solidFill>
              </a:rPr>
              <a:t>Study 3 – Adhesion of Epoxy Coating over Various Concentrations Oxides (HDG and TSC) After Cleaning using Different Methods of Preparation</a:t>
            </a:r>
          </a:p>
          <a:p>
            <a:pPr lvl="0"/>
            <a:r>
              <a:rPr lang="en-US" dirty="0">
                <a:solidFill>
                  <a:schemeClr val="tx1"/>
                </a:solidFill>
              </a:rPr>
              <a:t>Study 4 – Slip Resistance Testing </a:t>
            </a:r>
          </a:p>
          <a:p>
            <a:pPr lvl="0"/>
            <a:r>
              <a:rPr lang="en-US" dirty="0">
                <a:solidFill>
                  <a:schemeClr val="tx1"/>
                </a:solidFill>
              </a:rPr>
              <a:t>Study 5 – Segmented Cell Testing of Metallic Duplex Systems</a:t>
            </a:r>
          </a:p>
        </p:txBody>
      </p:sp>
      <p:sp>
        <p:nvSpPr>
          <p:cNvPr id="4" name="Date Placeholder 3">
            <a:extLst>
              <a:ext uri="{FF2B5EF4-FFF2-40B4-BE49-F238E27FC236}">
                <a16:creationId xmlns:a16="http://schemas.microsoft.com/office/drawing/2014/main" id="{7FC1CD83-6B5C-34BD-DF11-4F58F351C1D5}"/>
              </a:ext>
            </a:extLst>
          </p:cNvPr>
          <p:cNvSpPr>
            <a:spLocks noGrp="1"/>
          </p:cNvSpPr>
          <p:nvPr>
            <p:ph type="dt" sz="half" idx="10"/>
          </p:nvPr>
        </p:nvSpPr>
        <p:spPr/>
        <p:txBody>
          <a:bodyPr/>
          <a:lstStyle/>
          <a:p>
            <a:r>
              <a:rPr lang="en-US"/>
              <a:t>August 11, 2022</a:t>
            </a:r>
          </a:p>
        </p:txBody>
      </p:sp>
      <p:sp>
        <p:nvSpPr>
          <p:cNvPr id="5" name="Footer Placeholder 4">
            <a:extLst>
              <a:ext uri="{FF2B5EF4-FFF2-40B4-BE49-F238E27FC236}">
                <a16:creationId xmlns:a16="http://schemas.microsoft.com/office/drawing/2014/main" id="{CF57A513-63CC-03C2-6AB3-CCE9034325BE}"/>
              </a:ext>
            </a:extLst>
          </p:cNvPr>
          <p:cNvSpPr>
            <a:spLocks noGrp="1"/>
          </p:cNvSpPr>
          <p:nvPr>
            <p:ph type="ftr" sz="quarter" idx="11"/>
          </p:nvPr>
        </p:nvSpPr>
        <p:spPr/>
        <p:txBody>
          <a:bodyPr/>
          <a:lstStyle/>
          <a:p>
            <a:r>
              <a:rPr lang="en-US"/>
              <a:t>NCHRP Project 12-117 Information for Review Only – See Disclaimer</a:t>
            </a:r>
          </a:p>
        </p:txBody>
      </p:sp>
      <p:sp>
        <p:nvSpPr>
          <p:cNvPr id="6" name="Slide Number Placeholder 5">
            <a:extLst>
              <a:ext uri="{FF2B5EF4-FFF2-40B4-BE49-F238E27FC236}">
                <a16:creationId xmlns:a16="http://schemas.microsoft.com/office/drawing/2014/main" id="{2D88B9A0-3155-D87F-BEB9-1E3E75FB2A23}"/>
              </a:ext>
            </a:extLst>
          </p:cNvPr>
          <p:cNvSpPr>
            <a:spLocks noGrp="1"/>
          </p:cNvSpPr>
          <p:nvPr>
            <p:ph type="sldNum" sz="quarter" idx="12"/>
          </p:nvPr>
        </p:nvSpPr>
        <p:spPr/>
        <p:txBody>
          <a:bodyPr/>
          <a:lstStyle/>
          <a:p>
            <a:fld id="{EE05A503-E3B5-4C58-9AFC-FD2007ADDDCB}" type="slidenum">
              <a:rPr lang="en-US" smtClean="0"/>
              <a:t>109</a:t>
            </a:fld>
            <a:endParaRPr lang="en-US"/>
          </a:p>
        </p:txBody>
      </p:sp>
      <p:sp>
        <p:nvSpPr>
          <p:cNvPr id="8" name="TextBox 7">
            <a:extLst>
              <a:ext uri="{FF2B5EF4-FFF2-40B4-BE49-F238E27FC236}">
                <a16:creationId xmlns:a16="http://schemas.microsoft.com/office/drawing/2014/main" id="{50E9F910-CC5F-F31A-7480-7A1B5918F49E}"/>
              </a:ext>
            </a:extLst>
          </p:cNvPr>
          <p:cNvSpPr txBox="1"/>
          <p:nvPr/>
        </p:nvSpPr>
        <p:spPr>
          <a:xfrm>
            <a:off x="1402820" y="4862423"/>
            <a:ext cx="7529512" cy="646331"/>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285750" indent="-285750">
              <a:buFont typeface="Arial" panose="020B0604020202020204" pitchFamily="34" charset="0"/>
              <a:buChar char="•"/>
            </a:pPr>
            <a:r>
              <a:rPr lang="en-US" dirty="0"/>
              <a:t>Data generally supports combinations of metallic coatings </a:t>
            </a:r>
          </a:p>
          <a:p>
            <a:pPr marL="285750" indent="-285750">
              <a:buFont typeface="Arial" panose="020B0604020202020204" pitchFamily="34" charset="0"/>
              <a:buChar char="•"/>
            </a:pPr>
            <a:r>
              <a:rPr lang="en-US" dirty="0"/>
              <a:t>Electrochemical data may be able to reduce approval test periods</a:t>
            </a:r>
          </a:p>
        </p:txBody>
      </p:sp>
    </p:spTree>
    <p:extLst>
      <p:ext uri="{BB962C8B-B14F-4D97-AF65-F5344CB8AC3E}">
        <p14:creationId xmlns:p14="http://schemas.microsoft.com/office/powerpoint/2010/main" val="3545505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E7E77FF-2DB1-4961-BC0A-7CFA5026E2B2}"/>
              </a:ext>
            </a:extLst>
          </p:cNvPr>
          <p:cNvSpPr>
            <a:spLocks noGrp="1"/>
          </p:cNvSpPr>
          <p:nvPr>
            <p:ph type="title"/>
          </p:nvPr>
        </p:nvSpPr>
        <p:spPr>
          <a:xfrm>
            <a:off x="677334" y="609600"/>
            <a:ext cx="7496607" cy="1320800"/>
          </a:xfrm>
        </p:spPr>
        <p:txBody>
          <a:bodyPr/>
          <a:lstStyle/>
          <a:p>
            <a:r>
              <a:rPr lang="en-US" b="1" dirty="0">
                <a:solidFill>
                  <a:schemeClr val="tx1"/>
                </a:solidFill>
              </a:rPr>
              <a:t>No Common Definition of a “Duplex” Coating</a:t>
            </a:r>
          </a:p>
        </p:txBody>
      </p:sp>
      <p:sp>
        <p:nvSpPr>
          <p:cNvPr id="2" name="Footer Placeholder 1">
            <a:extLst>
              <a:ext uri="{FF2B5EF4-FFF2-40B4-BE49-F238E27FC236}">
                <a16:creationId xmlns:a16="http://schemas.microsoft.com/office/drawing/2014/main" id="{7132526A-A4BA-4067-AE3C-6CFDE59402F7}"/>
              </a:ext>
            </a:extLst>
          </p:cNvPr>
          <p:cNvSpPr>
            <a:spLocks noGrp="1"/>
          </p:cNvSpPr>
          <p:nvPr>
            <p:ph type="ftr" sz="quarter" idx="11"/>
          </p:nvPr>
        </p:nvSpPr>
        <p:spPr/>
        <p:txBody>
          <a:bodyPr/>
          <a:lstStyle/>
          <a:p>
            <a:r>
              <a:rPr lang="en-US"/>
              <a:t>NCHRP Project 12-117 Workshop - Information for Review Only</a:t>
            </a:r>
          </a:p>
        </p:txBody>
      </p:sp>
      <p:sp>
        <p:nvSpPr>
          <p:cNvPr id="3" name="Slide Number Placeholder 2">
            <a:extLst>
              <a:ext uri="{FF2B5EF4-FFF2-40B4-BE49-F238E27FC236}">
                <a16:creationId xmlns:a16="http://schemas.microsoft.com/office/drawing/2014/main" id="{71AC6013-CE28-48DA-958D-5CBBAACE8CDC}"/>
              </a:ext>
            </a:extLst>
          </p:cNvPr>
          <p:cNvSpPr>
            <a:spLocks noGrp="1"/>
          </p:cNvSpPr>
          <p:nvPr>
            <p:ph type="sldNum" sz="quarter" idx="12"/>
          </p:nvPr>
        </p:nvSpPr>
        <p:spPr/>
        <p:txBody>
          <a:bodyPr/>
          <a:lstStyle/>
          <a:p>
            <a:fld id="{DEC7A5AD-5AEC-42D0-A3BE-F46B40576360}" type="slidenum">
              <a:rPr lang="en-US" smtClean="0"/>
              <a:t>11</a:t>
            </a:fld>
            <a:endParaRPr lang="en-US"/>
          </a:p>
        </p:txBody>
      </p:sp>
      <p:grpSp>
        <p:nvGrpSpPr>
          <p:cNvPr id="9" name="Group 8">
            <a:extLst>
              <a:ext uri="{FF2B5EF4-FFF2-40B4-BE49-F238E27FC236}">
                <a16:creationId xmlns:a16="http://schemas.microsoft.com/office/drawing/2014/main" id="{4B7F924E-69C2-4C4A-A1A0-408E8138D2F8}"/>
              </a:ext>
            </a:extLst>
          </p:cNvPr>
          <p:cNvGrpSpPr/>
          <p:nvPr/>
        </p:nvGrpSpPr>
        <p:grpSpPr>
          <a:xfrm>
            <a:off x="1046640" y="3120069"/>
            <a:ext cx="3628106" cy="1848171"/>
            <a:chOff x="1519080" y="3836349"/>
            <a:chExt cx="3628106" cy="1848171"/>
          </a:xfrm>
        </p:grpSpPr>
        <p:sp>
          <p:nvSpPr>
            <p:cNvPr id="5" name="Rectangle 4">
              <a:extLst>
                <a:ext uri="{FF2B5EF4-FFF2-40B4-BE49-F238E27FC236}">
                  <a16:creationId xmlns:a16="http://schemas.microsoft.com/office/drawing/2014/main" id="{0F4412A9-4907-4F3A-9E2D-E1D4111D0792}"/>
                </a:ext>
              </a:extLst>
            </p:cNvPr>
            <p:cNvSpPr/>
            <p:nvPr/>
          </p:nvSpPr>
          <p:spPr>
            <a:xfrm>
              <a:off x="1519083" y="4055806"/>
              <a:ext cx="3628103" cy="219456"/>
            </a:xfrm>
            <a:prstGeom prst="rect">
              <a:avLst/>
            </a:prstGeom>
            <a:solidFill>
              <a:schemeClr val="bg1">
                <a:lumMod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4257A6F3-F2B5-4AE8-B3A4-91DD1C2C4224}"/>
                </a:ext>
              </a:extLst>
            </p:cNvPr>
            <p:cNvSpPr/>
            <p:nvPr/>
          </p:nvSpPr>
          <p:spPr>
            <a:xfrm>
              <a:off x="1519080" y="4244782"/>
              <a:ext cx="3628103" cy="1439738"/>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45C2F320-C0E2-47E9-A317-6E6C8E2AEB79}"/>
                </a:ext>
              </a:extLst>
            </p:cNvPr>
            <p:cNvSpPr/>
            <p:nvPr/>
          </p:nvSpPr>
          <p:spPr>
            <a:xfrm>
              <a:off x="1519081" y="3836349"/>
              <a:ext cx="3628103" cy="219455"/>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0" name="Callout: Line with No Border 9">
            <a:extLst>
              <a:ext uri="{FF2B5EF4-FFF2-40B4-BE49-F238E27FC236}">
                <a16:creationId xmlns:a16="http://schemas.microsoft.com/office/drawing/2014/main" id="{74D1488D-2895-4329-9315-F119471FEA91}"/>
              </a:ext>
            </a:extLst>
          </p:cNvPr>
          <p:cNvSpPr/>
          <p:nvPr/>
        </p:nvSpPr>
        <p:spPr>
          <a:xfrm>
            <a:off x="3549858" y="5157084"/>
            <a:ext cx="3063240" cy="487680"/>
          </a:xfrm>
          <a:prstGeom prst="callout1">
            <a:avLst>
              <a:gd name="adj1" fmla="val 43125"/>
              <a:gd name="adj2" fmla="val -1467"/>
              <a:gd name="adj3" fmla="val -156344"/>
              <a:gd name="adj4" fmla="val -20651"/>
            </a:avLst>
          </a:prstGeom>
          <a:noFill/>
          <a:ln w="28575">
            <a:solidFill>
              <a:srgbClr val="FF0000"/>
            </a:solidFill>
            <a:headEnd type="none" w="lg" len="lg"/>
            <a:tailEnd type="stealth" w="lg" len="lg"/>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en-US" b="1" i="1" dirty="0">
                <a:solidFill>
                  <a:schemeClr val="tx1"/>
                </a:solidFill>
              </a:rPr>
              <a:t>Steel Substrate</a:t>
            </a:r>
          </a:p>
        </p:txBody>
      </p:sp>
      <p:sp>
        <p:nvSpPr>
          <p:cNvPr id="11" name="Callout: Line with No Border 10">
            <a:extLst>
              <a:ext uri="{FF2B5EF4-FFF2-40B4-BE49-F238E27FC236}">
                <a16:creationId xmlns:a16="http://schemas.microsoft.com/office/drawing/2014/main" id="{6E0DA038-A271-4968-8B52-5A7A422171C5}"/>
              </a:ext>
            </a:extLst>
          </p:cNvPr>
          <p:cNvSpPr/>
          <p:nvPr/>
        </p:nvSpPr>
        <p:spPr>
          <a:xfrm>
            <a:off x="5852554" y="4437215"/>
            <a:ext cx="3458024" cy="1439738"/>
          </a:xfrm>
          <a:prstGeom prst="callout1">
            <a:avLst>
              <a:gd name="adj1" fmla="val 13034"/>
              <a:gd name="adj2" fmla="val -1458"/>
              <a:gd name="adj3" fmla="val -70058"/>
              <a:gd name="adj4" fmla="val -33984"/>
            </a:avLst>
          </a:prstGeom>
          <a:noFill/>
          <a:ln w="28575">
            <a:solidFill>
              <a:srgbClr val="FF0000"/>
            </a:solidFill>
            <a:headEnd type="none" w="lg" len="lg"/>
            <a:tailEnd type="stealth" w="lg" len="lg"/>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en-US" b="1" i="1" dirty="0">
                <a:solidFill>
                  <a:schemeClr val="tx1"/>
                </a:solidFill>
              </a:rPr>
              <a:t>Metallic Coating Alternatives:</a:t>
            </a:r>
          </a:p>
          <a:p>
            <a:pPr marL="285750" indent="-285750">
              <a:buFont typeface="Arial" panose="020B0604020202020204" pitchFamily="34" charset="0"/>
              <a:buChar char="•"/>
            </a:pPr>
            <a:r>
              <a:rPr lang="en-US" b="1" dirty="0">
                <a:solidFill>
                  <a:schemeClr val="tx1"/>
                </a:solidFill>
              </a:rPr>
              <a:t>Galvanizing</a:t>
            </a:r>
          </a:p>
          <a:p>
            <a:pPr marL="285750" indent="-285750">
              <a:buFont typeface="Arial" panose="020B0604020202020204" pitchFamily="34" charset="0"/>
              <a:buChar char="•"/>
            </a:pPr>
            <a:r>
              <a:rPr lang="en-US" b="1" dirty="0">
                <a:solidFill>
                  <a:schemeClr val="tx1"/>
                </a:solidFill>
              </a:rPr>
              <a:t>Zinc Metallizing</a:t>
            </a:r>
          </a:p>
          <a:p>
            <a:pPr marL="285750" indent="-285750">
              <a:buFont typeface="Arial" panose="020B0604020202020204" pitchFamily="34" charset="0"/>
              <a:buChar char="•"/>
            </a:pPr>
            <a:r>
              <a:rPr lang="en-US" b="1" dirty="0">
                <a:solidFill>
                  <a:schemeClr val="tx1"/>
                </a:solidFill>
              </a:rPr>
              <a:t>85Zn/15Al Metallizing</a:t>
            </a:r>
          </a:p>
          <a:p>
            <a:pPr marL="285750" indent="-285750">
              <a:buFont typeface="Arial" panose="020B0604020202020204" pitchFamily="34" charset="0"/>
              <a:buChar char="•"/>
            </a:pPr>
            <a:r>
              <a:rPr lang="en-US" b="1" dirty="0">
                <a:solidFill>
                  <a:schemeClr val="tx1"/>
                </a:solidFill>
              </a:rPr>
              <a:t>Aluminum Metallizing</a:t>
            </a:r>
          </a:p>
        </p:txBody>
      </p:sp>
      <p:sp>
        <p:nvSpPr>
          <p:cNvPr id="12" name="Callout: Line with No Border 11">
            <a:extLst>
              <a:ext uri="{FF2B5EF4-FFF2-40B4-BE49-F238E27FC236}">
                <a16:creationId xmlns:a16="http://schemas.microsoft.com/office/drawing/2014/main" id="{DF13697B-F3AB-4E2A-818C-7489EBD149EB}"/>
              </a:ext>
            </a:extLst>
          </p:cNvPr>
          <p:cNvSpPr/>
          <p:nvPr/>
        </p:nvSpPr>
        <p:spPr>
          <a:xfrm>
            <a:off x="5760719" y="1841234"/>
            <a:ext cx="5714105" cy="1915419"/>
          </a:xfrm>
          <a:prstGeom prst="callout1">
            <a:avLst>
              <a:gd name="adj1" fmla="val -3210"/>
              <a:gd name="adj2" fmla="val -1292"/>
              <a:gd name="adj3" fmla="val 71609"/>
              <a:gd name="adj4" fmla="val -16200"/>
            </a:avLst>
          </a:prstGeom>
          <a:noFill/>
          <a:ln w="28575">
            <a:solidFill>
              <a:srgbClr val="FF0000"/>
            </a:solidFill>
            <a:headEnd type="none" w="lg" len="lg"/>
            <a:tailEnd type="stealth" w="lg" len="lg"/>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en-US" b="1" i="1" dirty="0">
                <a:solidFill>
                  <a:schemeClr val="tx1"/>
                </a:solidFill>
              </a:rPr>
              <a:t>Organic coating system, details may vary</a:t>
            </a:r>
          </a:p>
          <a:p>
            <a:pPr marL="285750" indent="-285750">
              <a:buFont typeface="Arial" panose="020B0604020202020204" pitchFamily="34" charset="0"/>
              <a:buChar char="•"/>
            </a:pPr>
            <a:r>
              <a:rPr lang="en-US" b="1" dirty="0">
                <a:solidFill>
                  <a:schemeClr val="tx1"/>
                </a:solidFill>
              </a:rPr>
              <a:t>“Sealer” is generally considered to be a thin (~1 mil) coat which is capable of penetrating into pores of TSC</a:t>
            </a:r>
          </a:p>
          <a:p>
            <a:pPr marL="285750" indent="-285750">
              <a:buFont typeface="Arial" panose="020B0604020202020204" pitchFamily="34" charset="0"/>
              <a:buChar char="•"/>
            </a:pPr>
            <a:r>
              <a:rPr lang="en-US" b="1" dirty="0">
                <a:solidFill>
                  <a:schemeClr val="tx1"/>
                </a:solidFill>
              </a:rPr>
              <a:t>The primer of a coating system may be a “sealer,” a thinned version of a primer, or a direct to metal coating</a:t>
            </a:r>
          </a:p>
          <a:p>
            <a:pPr marL="285750" indent="-285750">
              <a:buFont typeface="Arial" panose="020B0604020202020204" pitchFamily="34" charset="0"/>
              <a:buChar char="•"/>
            </a:pPr>
            <a:r>
              <a:rPr lang="en-US" b="1" dirty="0">
                <a:solidFill>
                  <a:schemeClr val="tx1"/>
                </a:solidFill>
              </a:rPr>
              <a:t>The coating system may consist of 1 to 3 coats applied at total thickness of 5-10 mils</a:t>
            </a:r>
          </a:p>
          <a:p>
            <a:pPr marL="285750" indent="-285750">
              <a:buFont typeface="Arial" panose="020B0604020202020204" pitchFamily="34" charset="0"/>
              <a:buChar char="•"/>
            </a:pPr>
            <a:r>
              <a:rPr lang="en-US" b="1" dirty="0">
                <a:solidFill>
                  <a:schemeClr val="tx1"/>
                </a:solidFill>
              </a:rPr>
              <a:t>Powder coating</a:t>
            </a:r>
          </a:p>
        </p:txBody>
      </p:sp>
      <p:sp>
        <p:nvSpPr>
          <p:cNvPr id="14" name="TextBox 13">
            <a:extLst>
              <a:ext uri="{FF2B5EF4-FFF2-40B4-BE49-F238E27FC236}">
                <a16:creationId xmlns:a16="http://schemas.microsoft.com/office/drawing/2014/main" id="{B75BF975-8DA0-4213-BD5E-F214CFB2D6F3}"/>
              </a:ext>
            </a:extLst>
          </p:cNvPr>
          <p:cNvSpPr txBox="1"/>
          <p:nvPr/>
        </p:nvSpPr>
        <p:spPr>
          <a:xfrm>
            <a:off x="8590663" y="4739204"/>
            <a:ext cx="3535829" cy="1323439"/>
          </a:xfrm>
          <a:prstGeom prst="rect">
            <a:avLst/>
          </a:prstGeom>
          <a:solidFill>
            <a:schemeClr val="lt1">
              <a:alpha val="64000"/>
            </a:schemeClr>
          </a:solidFill>
          <a:ln>
            <a:solidFill>
              <a:schemeClr val="accent5">
                <a:alpha val="40000"/>
              </a:schemeClr>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1600" i="1" dirty="0"/>
              <a:t>Note: “metallizing” is also referred to as thermal sprayed coating (TSC), thermal sprayed zinc (aluminum, or 85/15), wire arc spray, metallization, metalizing</a:t>
            </a:r>
          </a:p>
        </p:txBody>
      </p:sp>
      <p:sp>
        <p:nvSpPr>
          <p:cNvPr id="16" name="Right Brace 15">
            <a:extLst>
              <a:ext uri="{FF2B5EF4-FFF2-40B4-BE49-F238E27FC236}">
                <a16:creationId xmlns:a16="http://schemas.microsoft.com/office/drawing/2014/main" id="{29698489-431D-40F6-9F0B-3362629B2ADF}"/>
              </a:ext>
            </a:extLst>
          </p:cNvPr>
          <p:cNvSpPr/>
          <p:nvPr/>
        </p:nvSpPr>
        <p:spPr>
          <a:xfrm>
            <a:off x="4756417" y="3120070"/>
            <a:ext cx="45719" cy="219456"/>
          </a:xfrm>
          <a:prstGeom prst="rightBrace">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3" name="Date Placeholder 12">
            <a:extLst>
              <a:ext uri="{FF2B5EF4-FFF2-40B4-BE49-F238E27FC236}">
                <a16:creationId xmlns:a16="http://schemas.microsoft.com/office/drawing/2014/main" id="{D9C4DAAA-FAAB-4448-ADB2-5C76133D30B5}"/>
              </a:ext>
            </a:extLst>
          </p:cNvPr>
          <p:cNvSpPr>
            <a:spLocks noGrp="1"/>
          </p:cNvSpPr>
          <p:nvPr>
            <p:ph type="dt" sz="half" idx="10"/>
          </p:nvPr>
        </p:nvSpPr>
        <p:spPr/>
        <p:txBody>
          <a:bodyPr/>
          <a:lstStyle/>
          <a:p>
            <a:r>
              <a:rPr lang="en-US"/>
              <a:t>August 2021</a:t>
            </a:r>
          </a:p>
        </p:txBody>
      </p:sp>
    </p:spTree>
    <p:extLst>
      <p:ext uri="{BB962C8B-B14F-4D97-AF65-F5344CB8AC3E}">
        <p14:creationId xmlns:p14="http://schemas.microsoft.com/office/powerpoint/2010/main" val="421333375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AABD11-2444-488B-A142-1ECBE1FDC2E8}"/>
              </a:ext>
            </a:extLst>
          </p:cNvPr>
          <p:cNvSpPr>
            <a:spLocks noGrp="1"/>
          </p:cNvSpPr>
          <p:nvPr>
            <p:ph type="title"/>
          </p:nvPr>
        </p:nvSpPr>
        <p:spPr/>
        <p:txBody>
          <a:bodyPr/>
          <a:lstStyle/>
          <a:p>
            <a:r>
              <a:rPr lang="en-US" dirty="0"/>
              <a:t>Selected Project Case Studies</a:t>
            </a:r>
          </a:p>
        </p:txBody>
      </p:sp>
      <p:sp>
        <p:nvSpPr>
          <p:cNvPr id="3" name="Text Placeholder 2">
            <a:extLst>
              <a:ext uri="{FF2B5EF4-FFF2-40B4-BE49-F238E27FC236}">
                <a16:creationId xmlns:a16="http://schemas.microsoft.com/office/drawing/2014/main" id="{CD3DD6BD-E5D2-41C4-8E57-838C94FDEF13}"/>
              </a:ext>
            </a:extLst>
          </p:cNvPr>
          <p:cNvSpPr>
            <a:spLocks noGrp="1"/>
          </p:cNvSpPr>
          <p:nvPr>
            <p:ph type="body" idx="1"/>
          </p:nvPr>
        </p:nvSpPr>
        <p:spPr/>
        <p:txBody>
          <a:bodyPr/>
          <a:lstStyle/>
          <a:p>
            <a:endParaRPr lang="en-US" dirty="0"/>
          </a:p>
        </p:txBody>
      </p:sp>
      <p:sp>
        <p:nvSpPr>
          <p:cNvPr id="6" name="Date Placeholder 5">
            <a:extLst>
              <a:ext uri="{FF2B5EF4-FFF2-40B4-BE49-F238E27FC236}">
                <a16:creationId xmlns:a16="http://schemas.microsoft.com/office/drawing/2014/main" id="{35613318-9472-4C70-9E60-F902D4755D6A}"/>
              </a:ext>
            </a:extLst>
          </p:cNvPr>
          <p:cNvSpPr>
            <a:spLocks noGrp="1"/>
          </p:cNvSpPr>
          <p:nvPr>
            <p:ph type="dt" sz="half" idx="10"/>
          </p:nvPr>
        </p:nvSpPr>
        <p:spPr/>
        <p:txBody>
          <a:bodyPr/>
          <a:lstStyle/>
          <a:p>
            <a:r>
              <a:rPr lang="en-US"/>
              <a:t>August 11, 2022</a:t>
            </a:r>
          </a:p>
        </p:txBody>
      </p:sp>
      <p:sp>
        <p:nvSpPr>
          <p:cNvPr id="4" name="Footer Placeholder 3">
            <a:extLst>
              <a:ext uri="{FF2B5EF4-FFF2-40B4-BE49-F238E27FC236}">
                <a16:creationId xmlns:a16="http://schemas.microsoft.com/office/drawing/2014/main" id="{8B978C1B-8845-4726-BB89-3F530DDC2760}"/>
              </a:ext>
            </a:extLst>
          </p:cNvPr>
          <p:cNvSpPr>
            <a:spLocks noGrp="1"/>
          </p:cNvSpPr>
          <p:nvPr>
            <p:ph type="ftr" sz="quarter" idx="11"/>
          </p:nvPr>
        </p:nvSpPr>
        <p:spPr/>
        <p:txBody>
          <a:bodyPr/>
          <a:lstStyle/>
          <a:p>
            <a:r>
              <a:rPr lang="en-US"/>
              <a:t>NCHRP Project 12-117 Information for Review Only – See Disclaimer</a:t>
            </a:r>
            <a:endParaRPr lang="en-US" dirty="0"/>
          </a:p>
        </p:txBody>
      </p:sp>
      <p:sp>
        <p:nvSpPr>
          <p:cNvPr id="5" name="Slide Number Placeholder 4">
            <a:extLst>
              <a:ext uri="{FF2B5EF4-FFF2-40B4-BE49-F238E27FC236}">
                <a16:creationId xmlns:a16="http://schemas.microsoft.com/office/drawing/2014/main" id="{3A1099F0-0334-4A0C-BB21-5FBD42F86D0C}"/>
              </a:ext>
            </a:extLst>
          </p:cNvPr>
          <p:cNvSpPr>
            <a:spLocks noGrp="1"/>
          </p:cNvSpPr>
          <p:nvPr>
            <p:ph type="sldNum" sz="quarter" idx="12"/>
          </p:nvPr>
        </p:nvSpPr>
        <p:spPr/>
        <p:txBody>
          <a:bodyPr/>
          <a:lstStyle/>
          <a:p>
            <a:fld id="{820EB7F3-041B-4E71-90A9-7FBC39D548D0}" type="slidenum">
              <a:rPr lang="en-US" smtClean="0"/>
              <a:t>110</a:t>
            </a:fld>
            <a:endParaRPr lang="en-US" dirty="0"/>
          </a:p>
        </p:txBody>
      </p:sp>
    </p:spTree>
    <p:extLst>
      <p:ext uri="{BB962C8B-B14F-4D97-AF65-F5344CB8AC3E}">
        <p14:creationId xmlns:p14="http://schemas.microsoft.com/office/powerpoint/2010/main" val="180966554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E84507-5550-458E-8423-70A49FD61446}"/>
              </a:ext>
            </a:extLst>
          </p:cNvPr>
          <p:cNvSpPr>
            <a:spLocks noGrp="1"/>
          </p:cNvSpPr>
          <p:nvPr>
            <p:ph type="title"/>
          </p:nvPr>
        </p:nvSpPr>
        <p:spPr/>
        <p:txBody>
          <a:bodyPr/>
          <a:lstStyle/>
          <a:p>
            <a:r>
              <a:rPr lang="en-US" dirty="0"/>
              <a:t>New Structures</a:t>
            </a:r>
          </a:p>
        </p:txBody>
      </p:sp>
      <p:sp>
        <p:nvSpPr>
          <p:cNvPr id="3" name="Date Placeholder 2">
            <a:extLst>
              <a:ext uri="{FF2B5EF4-FFF2-40B4-BE49-F238E27FC236}">
                <a16:creationId xmlns:a16="http://schemas.microsoft.com/office/drawing/2014/main" id="{F043A71F-4916-463F-AC1B-752B9841B885}"/>
              </a:ext>
            </a:extLst>
          </p:cNvPr>
          <p:cNvSpPr>
            <a:spLocks noGrp="1"/>
          </p:cNvSpPr>
          <p:nvPr>
            <p:ph type="dt" sz="half" idx="10"/>
          </p:nvPr>
        </p:nvSpPr>
        <p:spPr/>
        <p:txBody>
          <a:bodyPr/>
          <a:lstStyle/>
          <a:p>
            <a:r>
              <a:rPr lang="en-US"/>
              <a:t>August 11, 2022</a:t>
            </a:r>
          </a:p>
        </p:txBody>
      </p:sp>
      <p:sp>
        <p:nvSpPr>
          <p:cNvPr id="4" name="Footer Placeholder 3">
            <a:extLst>
              <a:ext uri="{FF2B5EF4-FFF2-40B4-BE49-F238E27FC236}">
                <a16:creationId xmlns:a16="http://schemas.microsoft.com/office/drawing/2014/main" id="{5CC9781F-5ACA-4CC5-8F11-61395BB36A3A}"/>
              </a:ext>
            </a:extLst>
          </p:cNvPr>
          <p:cNvSpPr>
            <a:spLocks noGrp="1"/>
          </p:cNvSpPr>
          <p:nvPr>
            <p:ph type="ftr" sz="quarter" idx="11"/>
          </p:nvPr>
        </p:nvSpPr>
        <p:spPr/>
        <p:txBody>
          <a:bodyPr/>
          <a:lstStyle/>
          <a:p>
            <a:r>
              <a:rPr lang="en-US"/>
              <a:t>NCHRP Project 12-117 Information for Review Only – See Disclaimer</a:t>
            </a:r>
          </a:p>
        </p:txBody>
      </p:sp>
      <p:sp>
        <p:nvSpPr>
          <p:cNvPr id="5" name="Slide Number Placeholder 4">
            <a:extLst>
              <a:ext uri="{FF2B5EF4-FFF2-40B4-BE49-F238E27FC236}">
                <a16:creationId xmlns:a16="http://schemas.microsoft.com/office/drawing/2014/main" id="{A81F77A6-7F84-4839-BCF0-7EB7A377AFB7}"/>
              </a:ext>
            </a:extLst>
          </p:cNvPr>
          <p:cNvSpPr>
            <a:spLocks noGrp="1"/>
          </p:cNvSpPr>
          <p:nvPr>
            <p:ph type="sldNum" sz="quarter" idx="12"/>
          </p:nvPr>
        </p:nvSpPr>
        <p:spPr/>
        <p:txBody>
          <a:bodyPr/>
          <a:lstStyle/>
          <a:p>
            <a:fld id="{EE05A503-E3B5-4C58-9AFC-FD2007ADDDCB}" type="slidenum">
              <a:rPr lang="en-US" smtClean="0"/>
              <a:t>111</a:t>
            </a:fld>
            <a:endParaRPr lang="en-US"/>
          </a:p>
        </p:txBody>
      </p:sp>
      <p:pic>
        <p:nvPicPr>
          <p:cNvPr id="9" name="Picture 8" descr="A picture containing building&#10;&#10;Description automatically generated">
            <a:extLst>
              <a:ext uri="{FF2B5EF4-FFF2-40B4-BE49-F238E27FC236}">
                <a16:creationId xmlns:a16="http://schemas.microsoft.com/office/drawing/2014/main" id="{681EAC4E-F2AA-4D02-9045-558012BFE33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51398" y="1579050"/>
            <a:ext cx="4933200" cy="3699900"/>
          </a:xfrm>
          <a:prstGeom prst="rect">
            <a:avLst/>
          </a:prstGeom>
        </p:spPr>
      </p:pic>
      <p:pic>
        <p:nvPicPr>
          <p:cNvPr id="13" name="Picture 12" descr="A bridge over a road&#10;&#10;Description automatically generated with low confidence">
            <a:extLst>
              <a:ext uri="{FF2B5EF4-FFF2-40B4-BE49-F238E27FC236}">
                <a16:creationId xmlns:a16="http://schemas.microsoft.com/office/drawing/2014/main" id="{14A05A23-FEDF-42A0-8797-A89ADD2C7B5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979158" y="451513"/>
            <a:ext cx="6105379" cy="4579034"/>
          </a:xfrm>
          <a:prstGeom prst="rect">
            <a:avLst/>
          </a:prstGeom>
        </p:spPr>
      </p:pic>
      <p:pic>
        <p:nvPicPr>
          <p:cNvPr id="11" name="Picture 10">
            <a:extLst>
              <a:ext uri="{FF2B5EF4-FFF2-40B4-BE49-F238E27FC236}">
                <a16:creationId xmlns:a16="http://schemas.microsoft.com/office/drawing/2014/main" id="{FC1AC676-4E45-415C-858C-45AEFC03687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461640" y="2872614"/>
            <a:ext cx="4224997" cy="3168748"/>
          </a:xfrm>
          <a:prstGeom prst="rect">
            <a:avLst/>
          </a:prstGeom>
        </p:spPr>
      </p:pic>
    </p:spTree>
    <p:extLst>
      <p:ext uri="{BB962C8B-B14F-4D97-AF65-F5344CB8AC3E}">
        <p14:creationId xmlns:p14="http://schemas.microsoft.com/office/powerpoint/2010/main" val="42967276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D53BF-1F90-45F1-B538-B8CE7A68835C}"/>
              </a:ext>
            </a:extLst>
          </p:cNvPr>
          <p:cNvSpPr>
            <a:spLocks noGrp="1"/>
          </p:cNvSpPr>
          <p:nvPr>
            <p:ph type="title"/>
          </p:nvPr>
        </p:nvSpPr>
        <p:spPr/>
        <p:txBody>
          <a:bodyPr/>
          <a:lstStyle/>
          <a:p>
            <a:r>
              <a:rPr lang="en-US" dirty="0"/>
              <a:t>Accelerated Bridge Construction</a:t>
            </a:r>
          </a:p>
        </p:txBody>
      </p:sp>
      <p:sp>
        <p:nvSpPr>
          <p:cNvPr id="3" name="Date Placeholder 2">
            <a:extLst>
              <a:ext uri="{FF2B5EF4-FFF2-40B4-BE49-F238E27FC236}">
                <a16:creationId xmlns:a16="http://schemas.microsoft.com/office/drawing/2014/main" id="{B7FE38BA-5AEB-4A1B-846D-EB39BB7C00F0}"/>
              </a:ext>
            </a:extLst>
          </p:cNvPr>
          <p:cNvSpPr>
            <a:spLocks noGrp="1"/>
          </p:cNvSpPr>
          <p:nvPr>
            <p:ph type="dt" sz="half" idx="10"/>
          </p:nvPr>
        </p:nvSpPr>
        <p:spPr/>
        <p:txBody>
          <a:bodyPr/>
          <a:lstStyle/>
          <a:p>
            <a:r>
              <a:rPr lang="en-US"/>
              <a:t>August 11, 2022</a:t>
            </a:r>
          </a:p>
        </p:txBody>
      </p:sp>
      <p:sp>
        <p:nvSpPr>
          <p:cNvPr id="4" name="Footer Placeholder 3">
            <a:extLst>
              <a:ext uri="{FF2B5EF4-FFF2-40B4-BE49-F238E27FC236}">
                <a16:creationId xmlns:a16="http://schemas.microsoft.com/office/drawing/2014/main" id="{49AD4953-428F-4DF3-B1C0-F9030D602BF8}"/>
              </a:ext>
            </a:extLst>
          </p:cNvPr>
          <p:cNvSpPr>
            <a:spLocks noGrp="1"/>
          </p:cNvSpPr>
          <p:nvPr>
            <p:ph type="ftr" sz="quarter" idx="11"/>
          </p:nvPr>
        </p:nvSpPr>
        <p:spPr/>
        <p:txBody>
          <a:bodyPr/>
          <a:lstStyle/>
          <a:p>
            <a:r>
              <a:rPr lang="en-US"/>
              <a:t>NCHRP Project 12-117 Information for Review Only – See Disclaimer</a:t>
            </a:r>
          </a:p>
        </p:txBody>
      </p:sp>
      <p:sp>
        <p:nvSpPr>
          <p:cNvPr id="5" name="Slide Number Placeholder 4">
            <a:extLst>
              <a:ext uri="{FF2B5EF4-FFF2-40B4-BE49-F238E27FC236}">
                <a16:creationId xmlns:a16="http://schemas.microsoft.com/office/drawing/2014/main" id="{257DA423-F027-42FD-B71C-631C5CD575FC}"/>
              </a:ext>
            </a:extLst>
          </p:cNvPr>
          <p:cNvSpPr>
            <a:spLocks noGrp="1"/>
          </p:cNvSpPr>
          <p:nvPr>
            <p:ph type="sldNum" sz="quarter" idx="12"/>
          </p:nvPr>
        </p:nvSpPr>
        <p:spPr/>
        <p:txBody>
          <a:bodyPr/>
          <a:lstStyle/>
          <a:p>
            <a:fld id="{EE05A503-E3B5-4C58-9AFC-FD2007ADDDCB}" type="slidenum">
              <a:rPr lang="en-US" smtClean="0"/>
              <a:t>112</a:t>
            </a:fld>
            <a:endParaRPr lang="en-US"/>
          </a:p>
        </p:txBody>
      </p:sp>
      <p:pic>
        <p:nvPicPr>
          <p:cNvPr id="7" name="Picture 6" descr="A close-up of a spiral staircase&#10;&#10;Description automatically generated with low confidence">
            <a:extLst>
              <a:ext uri="{FF2B5EF4-FFF2-40B4-BE49-F238E27FC236}">
                <a16:creationId xmlns:a16="http://schemas.microsoft.com/office/drawing/2014/main" id="{E147B85D-FDF3-45E2-B743-7E54BE14C7B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77334" y="1471832"/>
            <a:ext cx="5219115" cy="3914336"/>
          </a:xfrm>
          <a:prstGeom prst="rect">
            <a:avLst/>
          </a:prstGeom>
        </p:spPr>
      </p:pic>
      <p:pic>
        <p:nvPicPr>
          <p:cNvPr id="9" name="Picture 8" descr="A close-up of some stairs&#10;&#10;Description automatically generated with low confidence">
            <a:extLst>
              <a:ext uri="{FF2B5EF4-FFF2-40B4-BE49-F238E27FC236}">
                <a16:creationId xmlns:a16="http://schemas.microsoft.com/office/drawing/2014/main" id="{33DAC09B-693D-483D-9932-2F9946CD600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130120" y="2214821"/>
            <a:ext cx="4921086" cy="3690814"/>
          </a:xfrm>
          <a:prstGeom prst="rect">
            <a:avLst/>
          </a:prstGeom>
        </p:spPr>
      </p:pic>
    </p:spTree>
    <p:extLst>
      <p:ext uri="{BB962C8B-B14F-4D97-AF65-F5344CB8AC3E}">
        <p14:creationId xmlns:p14="http://schemas.microsoft.com/office/powerpoint/2010/main" val="64341975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91DDC-9798-48EC-83F7-11753B436306}"/>
              </a:ext>
            </a:extLst>
          </p:cNvPr>
          <p:cNvSpPr>
            <a:spLocks noGrp="1"/>
          </p:cNvSpPr>
          <p:nvPr>
            <p:ph type="title"/>
          </p:nvPr>
        </p:nvSpPr>
        <p:spPr/>
        <p:txBody>
          <a:bodyPr/>
          <a:lstStyle/>
          <a:p>
            <a:r>
              <a:rPr lang="en-US" dirty="0"/>
              <a:t>Signature Bridges</a:t>
            </a:r>
          </a:p>
        </p:txBody>
      </p:sp>
      <p:sp>
        <p:nvSpPr>
          <p:cNvPr id="3" name="Date Placeholder 2">
            <a:extLst>
              <a:ext uri="{FF2B5EF4-FFF2-40B4-BE49-F238E27FC236}">
                <a16:creationId xmlns:a16="http://schemas.microsoft.com/office/drawing/2014/main" id="{27E1227D-0E67-4AAA-AD28-0FD1FD5B38A2}"/>
              </a:ext>
            </a:extLst>
          </p:cNvPr>
          <p:cNvSpPr>
            <a:spLocks noGrp="1"/>
          </p:cNvSpPr>
          <p:nvPr>
            <p:ph type="dt" sz="half" idx="10"/>
          </p:nvPr>
        </p:nvSpPr>
        <p:spPr/>
        <p:txBody>
          <a:bodyPr/>
          <a:lstStyle/>
          <a:p>
            <a:r>
              <a:rPr lang="en-US"/>
              <a:t>August 11, 2022</a:t>
            </a:r>
          </a:p>
        </p:txBody>
      </p:sp>
      <p:sp>
        <p:nvSpPr>
          <p:cNvPr id="4" name="Footer Placeholder 3">
            <a:extLst>
              <a:ext uri="{FF2B5EF4-FFF2-40B4-BE49-F238E27FC236}">
                <a16:creationId xmlns:a16="http://schemas.microsoft.com/office/drawing/2014/main" id="{23F1FDC0-E11F-45DF-A12F-C882B97904AF}"/>
              </a:ext>
            </a:extLst>
          </p:cNvPr>
          <p:cNvSpPr>
            <a:spLocks noGrp="1"/>
          </p:cNvSpPr>
          <p:nvPr>
            <p:ph type="ftr" sz="quarter" idx="11"/>
          </p:nvPr>
        </p:nvSpPr>
        <p:spPr/>
        <p:txBody>
          <a:bodyPr/>
          <a:lstStyle/>
          <a:p>
            <a:r>
              <a:rPr lang="en-US"/>
              <a:t>NCHRP Project 12-117 Information for Review Only – See Disclaimer</a:t>
            </a:r>
          </a:p>
        </p:txBody>
      </p:sp>
      <p:sp>
        <p:nvSpPr>
          <p:cNvPr id="5" name="Slide Number Placeholder 4">
            <a:extLst>
              <a:ext uri="{FF2B5EF4-FFF2-40B4-BE49-F238E27FC236}">
                <a16:creationId xmlns:a16="http://schemas.microsoft.com/office/drawing/2014/main" id="{1EE7CD4A-6824-4B10-BC7F-BC5D8981EC6F}"/>
              </a:ext>
            </a:extLst>
          </p:cNvPr>
          <p:cNvSpPr>
            <a:spLocks noGrp="1"/>
          </p:cNvSpPr>
          <p:nvPr>
            <p:ph type="sldNum" sz="quarter" idx="12"/>
          </p:nvPr>
        </p:nvSpPr>
        <p:spPr/>
        <p:txBody>
          <a:bodyPr/>
          <a:lstStyle/>
          <a:p>
            <a:fld id="{EE05A503-E3B5-4C58-9AFC-FD2007ADDDCB}" type="slidenum">
              <a:rPr lang="en-US" smtClean="0"/>
              <a:t>113</a:t>
            </a:fld>
            <a:endParaRPr lang="en-US"/>
          </a:p>
        </p:txBody>
      </p:sp>
      <p:pic>
        <p:nvPicPr>
          <p:cNvPr id="7" name="Picture 6" descr="A picture containing sky, outdoor, sign&#10;&#10;Description automatically generated">
            <a:extLst>
              <a:ext uri="{FF2B5EF4-FFF2-40B4-BE49-F238E27FC236}">
                <a16:creationId xmlns:a16="http://schemas.microsoft.com/office/drawing/2014/main" id="{02B5C9B9-CBE6-4F6D-8E2D-0845CC0E988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5400000">
            <a:off x="5199399" y="1098732"/>
            <a:ext cx="5177751" cy="3883313"/>
          </a:xfrm>
          <a:prstGeom prst="rect">
            <a:avLst/>
          </a:prstGeom>
        </p:spPr>
      </p:pic>
      <p:pic>
        <p:nvPicPr>
          <p:cNvPr id="9" name="Picture 8" descr="A picture containing stacked&#10;&#10;Description automatically generated">
            <a:extLst>
              <a:ext uri="{FF2B5EF4-FFF2-40B4-BE49-F238E27FC236}">
                <a16:creationId xmlns:a16="http://schemas.microsoft.com/office/drawing/2014/main" id="{09C0A12D-6CBD-48FB-977C-5C15E80B025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5400000">
            <a:off x="8210573" y="2705714"/>
            <a:ext cx="3040715" cy="2280537"/>
          </a:xfrm>
          <a:prstGeom prst="rect">
            <a:avLst/>
          </a:prstGeom>
        </p:spPr>
      </p:pic>
      <p:pic>
        <p:nvPicPr>
          <p:cNvPr id="11" name="Picture 10" descr="A picture containing outdoor, building, tree, bridge&#10;&#10;Description automatically generated">
            <a:extLst>
              <a:ext uri="{FF2B5EF4-FFF2-40B4-BE49-F238E27FC236}">
                <a16:creationId xmlns:a16="http://schemas.microsoft.com/office/drawing/2014/main" id="{D24A4940-F4F6-4114-B3D3-73D5033EAD8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13343" y="1445503"/>
            <a:ext cx="5209309" cy="3906982"/>
          </a:xfrm>
          <a:prstGeom prst="rect">
            <a:avLst/>
          </a:prstGeom>
        </p:spPr>
      </p:pic>
      <p:pic>
        <p:nvPicPr>
          <p:cNvPr id="13" name="Picture 12" descr="A picture containing building&#10;&#10;Description automatically generated">
            <a:extLst>
              <a:ext uri="{FF2B5EF4-FFF2-40B4-BE49-F238E27FC236}">
                <a16:creationId xmlns:a16="http://schemas.microsoft.com/office/drawing/2014/main" id="{EDA25221-F21B-45A4-AEBF-60B15AA56CC7}"/>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17236" y="3845982"/>
            <a:ext cx="2858308" cy="2143731"/>
          </a:xfrm>
          <a:prstGeom prst="rect">
            <a:avLst/>
          </a:prstGeom>
        </p:spPr>
      </p:pic>
    </p:spTree>
    <p:extLst>
      <p:ext uri="{BB962C8B-B14F-4D97-AF65-F5344CB8AC3E}">
        <p14:creationId xmlns:p14="http://schemas.microsoft.com/office/powerpoint/2010/main" val="169806269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8611B-84B5-484F-BBFB-7C57BA4B42CF}"/>
              </a:ext>
            </a:extLst>
          </p:cNvPr>
          <p:cNvSpPr>
            <a:spLocks noGrp="1"/>
          </p:cNvSpPr>
          <p:nvPr>
            <p:ph type="title"/>
          </p:nvPr>
        </p:nvSpPr>
        <p:spPr/>
        <p:txBody>
          <a:bodyPr/>
          <a:lstStyle/>
          <a:p>
            <a:r>
              <a:rPr lang="en-US" dirty="0"/>
              <a:t>Signature Bridges</a:t>
            </a:r>
          </a:p>
        </p:txBody>
      </p:sp>
      <p:sp>
        <p:nvSpPr>
          <p:cNvPr id="3" name="Date Placeholder 2">
            <a:extLst>
              <a:ext uri="{FF2B5EF4-FFF2-40B4-BE49-F238E27FC236}">
                <a16:creationId xmlns:a16="http://schemas.microsoft.com/office/drawing/2014/main" id="{7B7302A6-4927-45E8-950D-EB48D3E3EE2F}"/>
              </a:ext>
            </a:extLst>
          </p:cNvPr>
          <p:cNvSpPr>
            <a:spLocks noGrp="1"/>
          </p:cNvSpPr>
          <p:nvPr>
            <p:ph type="dt" sz="half" idx="10"/>
          </p:nvPr>
        </p:nvSpPr>
        <p:spPr/>
        <p:txBody>
          <a:bodyPr/>
          <a:lstStyle/>
          <a:p>
            <a:r>
              <a:rPr lang="en-US"/>
              <a:t>August 11, 2022</a:t>
            </a:r>
          </a:p>
        </p:txBody>
      </p:sp>
      <p:sp>
        <p:nvSpPr>
          <p:cNvPr id="4" name="Footer Placeholder 3">
            <a:extLst>
              <a:ext uri="{FF2B5EF4-FFF2-40B4-BE49-F238E27FC236}">
                <a16:creationId xmlns:a16="http://schemas.microsoft.com/office/drawing/2014/main" id="{555E422D-F929-467D-AE15-2B5A3F523316}"/>
              </a:ext>
            </a:extLst>
          </p:cNvPr>
          <p:cNvSpPr>
            <a:spLocks noGrp="1"/>
          </p:cNvSpPr>
          <p:nvPr>
            <p:ph type="ftr" sz="quarter" idx="11"/>
          </p:nvPr>
        </p:nvSpPr>
        <p:spPr/>
        <p:txBody>
          <a:bodyPr/>
          <a:lstStyle/>
          <a:p>
            <a:r>
              <a:rPr lang="en-US"/>
              <a:t>NCHRP Project 12-117 Information for Review Only – See Disclaimer</a:t>
            </a:r>
          </a:p>
        </p:txBody>
      </p:sp>
      <p:sp>
        <p:nvSpPr>
          <p:cNvPr id="5" name="Slide Number Placeholder 4">
            <a:extLst>
              <a:ext uri="{FF2B5EF4-FFF2-40B4-BE49-F238E27FC236}">
                <a16:creationId xmlns:a16="http://schemas.microsoft.com/office/drawing/2014/main" id="{2970FD13-7F60-4BD5-B528-4B910475C8D3}"/>
              </a:ext>
            </a:extLst>
          </p:cNvPr>
          <p:cNvSpPr>
            <a:spLocks noGrp="1"/>
          </p:cNvSpPr>
          <p:nvPr>
            <p:ph type="sldNum" sz="quarter" idx="12"/>
          </p:nvPr>
        </p:nvSpPr>
        <p:spPr/>
        <p:txBody>
          <a:bodyPr/>
          <a:lstStyle/>
          <a:p>
            <a:fld id="{EE05A503-E3B5-4C58-9AFC-FD2007ADDDCB}" type="slidenum">
              <a:rPr lang="en-US" smtClean="0"/>
              <a:t>114</a:t>
            </a:fld>
            <a:endParaRPr lang="en-US"/>
          </a:p>
        </p:txBody>
      </p:sp>
      <p:pic>
        <p:nvPicPr>
          <p:cNvPr id="7" name="Picture 6">
            <a:extLst>
              <a:ext uri="{FF2B5EF4-FFF2-40B4-BE49-F238E27FC236}">
                <a16:creationId xmlns:a16="http://schemas.microsoft.com/office/drawing/2014/main" id="{6E5F9BE8-78B2-46C8-8DE0-50CF9CCDBF4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5400000">
            <a:off x="5183332" y="880341"/>
            <a:ext cx="5380182" cy="4035137"/>
          </a:xfrm>
          <a:prstGeom prst="rect">
            <a:avLst/>
          </a:prstGeom>
        </p:spPr>
      </p:pic>
      <p:pic>
        <p:nvPicPr>
          <p:cNvPr id="9" name="Picture 8" descr="A picture containing text, outdoor, sky, bridge&#10;&#10;Description automatically generated">
            <a:extLst>
              <a:ext uri="{FF2B5EF4-FFF2-40B4-BE49-F238E27FC236}">
                <a16:creationId xmlns:a16="http://schemas.microsoft.com/office/drawing/2014/main" id="{AAF61A7C-C197-4DB7-8963-0EA43C02987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24812" y="1402009"/>
            <a:ext cx="5883564" cy="4412673"/>
          </a:xfrm>
          <a:prstGeom prst="rect">
            <a:avLst/>
          </a:prstGeom>
        </p:spPr>
      </p:pic>
      <p:pic>
        <p:nvPicPr>
          <p:cNvPr id="11" name="Picture 10">
            <a:extLst>
              <a:ext uri="{FF2B5EF4-FFF2-40B4-BE49-F238E27FC236}">
                <a16:creationId xmlns:a16="http://schemas.microsoft.com/office/drawing/2014/main" id="{58BA40D2-DCC6-4E03-A049-C5B210948AD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5400000">
            <a:off x="8425538" y="2577240"/>
            <a:ext cx="3699933" cy="2774950"/>
          </a:xfrm>
          <a:prstGeom prst="rect">
            <a:avLst/>
          </a:prstGeom>
        </p:spPr>
      </p:pic>
    </p:spTree>
    <p:extLst>
      <p:ext uri="{BB962C8B-B14F-4D97-AF65-F5344CB8AC3E}">
        <p14:creationId xmlns:p14="http://schemas.microsoft.com/office/powerpoint/2010/main" val="173561892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tree, outdoor, stone, plant&#10;&#10;Description automatically generated">
            <a:extLst>
              <a:ext uri="{FF2B5EF4-FFF2-40B4-BE49-F238E27FC236}">
                <a16:creationId xmlns:a16="http://schemas.microsoft.com/office/drawing/2014/main" id="{DE4F92B3-7AFF-4141-90A6-35233174A04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03095" y="1506681"/>
            <a:ext cx="5126182" cy="3844637"/>
          </a:xfrm>
          <a:prstGeom prst="rect">
            <a:avLst/>
          </a:prstGeom>
        </p:spPr>
      </p:pic>
      <p:pic>
        <p:nvPicPr>
          <p:cNvPr id="9" name="Picture 8" descr="A bridge over a body of water&#10;&#10;Description automatically generated with medium confidence">
            <a:extLst>
              <a:ext uri="{FF2B5EF4-FFF2-40B4-BE49-F238E27FC236}">
                <a16:creationId xmlns:a16="http://schemas.microsoft.com/office/drawing/2014/main" id="{A14AED3A-2C91-4176-9110-D158B6EE161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153890" y="2535382"/>
            <a:ext cx="4572000" cy="3429000"/>
          </a:xfrm>
          <a:prstGeom prst="rect">
            <a:avLst/>
          </a:prstGeom>
        </p:spPr>
      </p:pic>
      <p:sp>
        <p:nvSpPr>
          <p:cNvPr id="2" name="Title 1">
            <a:extLst>
              <a:ext uri="{FF2B5EF4-FFF2-40B4-BE49-F238E27FC236}">
                <a16:creationId xmlns:a16="http://schemas.microsoft.com/office/drawing/2014/main" id="{1F8CCACA-AC06-4682-A230-2BF116928EED}"/>
              </a:ext>
            </a:extLst>
          </p:cNvPr>
          <p:cNvSpPr>
            <a:spLocks noGrp="1"/>
          </p:cNvSpPr>
          <p:nvPr>
            <p:ph type="title"/>
          </p:nvPr>
        </p:nvSpPr>
        <p:spPr/>
        <p:txBody>
          <a:bodyPr/>
          <a:lstStyle/>
          <a:p>
            <a:r>
              <a:rPr lang="en-US" dirty="0"/>
              <a:t>Older Structures</a:t>
            </a:r>
          </a:p>
        </p:txBody>
      </p:sp>
      <p:sp>
        <p:nvSpPr>
          <p:cNvPr id="3" name="Date Placeholder 2">
            <a:extLst>
              <a:ext uri="{FF2B5EF4-FFF2-40B4-BE49-F238E27FC236}">
                <a16:creationId xmlns:a16="http://schemas.microsoft.com/office/drawing/2014/main" id="{AF7E2CF5-ED82-4ED0-ABC6-CE5C91D65471}"/>
              </a:ext>
            </a:extLst>
          </p:cNvPr>
          <p:cNvSpPr>
            <a:spLocks noGrp="1"/>
          </p:cNvSpPr>
          <p:nvPr>
            <p:ph type="dt" sz="half" idx="10"/>
          </p:nvPr>
        </p:nvSpPr>
        <p:spPr/>
        <p:txBody>
          <a:bodyPr/>
          <a:lstStyle/>
          <a:p>
            <a:r>
              <a:rPr lang="en-US"/>
              <a:t>August 11, 2022</a:t>
            </a:r>
          </a:p>
        </p:txBody>
      </p:sp>
      <p:sp>
        <p:nvSpPr>
          <p:cNvPr id="4" name="Footer Placeholder 3">
            <a:extLst>
              <a:ext uri="{FF2B5EF4-FFF2-40B4-BE49-F238E27FC236}">
                <a16:creationId xmlns:a16="http://schemas.microsoft.com/office/drawing/2014/main" id="{350C4DFC-6781-4A57-8994-39BACEAB3AC0}"/>
              </a:ext>
            </a:extLst>
          </p:cNvPr>
          <p:cNvSpPr>
            <a:spLocks noGrp="1"/>
          </p:cNvSpPr>
          <p:nvPr>
            <p:ph type="ftr" sz="quarter" idx="11"/>
          </p:nvPr>
        </p:nvSpPr>
        <p:spPr/>
        <p:txBody>
          <a:bodyPr/>
          <a:lstStyle/>
          <a:p>
            <a:r>
              <a:rPr lang="en-US"/>
              <a:t>NCHRP Project 12-117 Information for Review Only – See Disclaimer</a:t>
            </a:r>
          </a:p>
        </p:txBody>
      </p:sp>
      <p:sp>
        <p:nvSpPr>
          <p:cNvPr id="5" name="Slide Number Placeholder 4">
            <a:extLst>
              <a:ext uri="{FF2B5EF4-FFF2-40B4-BE49-F238E27FC236}">
                <a16:creationId xmlns:a16="http://schemas.microsoft.com/office/drawing/2014/main" id="{C56637A8-6099-4D9D-865B-A665138DB495}"/>
              </a:ext>
            </a:extLst>
          </p:cNvPr>
          <p:cNvSpPr>
            <a:spLocks noGrp="1"/>
          </p:cNvSpPr>
          <p:nvPr>
            <p:ph type="sldNum" sz="quarter" idx="12"/>
          </p:nvPr>
        </p:nvSpPr>
        <p:spPr/>
        <p:txBody>
          <a:bodyPr/>
          <a:lstStyle/>
          <a:p>
            <a:fld id="{EE05A503-E3B5-4C58-9AFC-FD2007ADDDCB}" type="slidenum">
              <a:rPr lang="en-US" smtClean="0"/>
              <a:t>115</a:t>
            </a:fld>
            <a:endParaRPr lang="en-US"/>
          </a:p>
        </p:txBody>
      </p:sp>
      <p:pic>
        <p:nvPicPr>
          <p:cNvPr id="7" name="Picture 6" descr="A picture containing building&#10;&#10;Description automatically generated">
            <a:extLst>
              <a:ext uri="{FF2B5EF4-FFF2-40B4-BE49-F238E27FC236}">
                <a16:creationId xmlns:a16="http://schemas.microsoft.com/office/drawing/2014/main" id="{5864291B-3696-46B7-873A-AFFA144D5CE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304663" y="451513"/>
            <a:ext cx="4572000" cy="3429000"/>
          </a:xfrm>
          <a:prstGeom prst="rect">
            <a:avLst/>
          </a:prstGeom>
        </p:spPr>
      </p:pic>
    </p:spTree>
    <p:extLst>
      <p:ext uri="{BB962C8B-B14F-4D97-AF65-F5344CB8AC3E}">
        <p14:creationId xmlns:p14="http://schemas.microsoft.com/office/powerpoint/2010/main" val="305707540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D767525-05EA-4E04-90C2-D23A9EBCF0BD}"/>
              </a:ext>
            </a:extLst>
          </p:cNvPr>
          <p:cNvSpPr>
            <a:spLocks noGrp="1"/>
          </p:cNvSpPr>
          <p:nvPr>
            <p:ph type="title"/>
          </p:nvPr>
        </p:nvSpPr>
        <p:spPr/>
        <p:txBody>
          <a:bodyPr/>
          <a:lstStyle/>
          <a:p>
            <a:r>
              <a:rPr lang="en-US" dirty="0"/>
              <a:t>Field Metallizing</a:t>
            </a:r>
          </a:p>
        </p:txBody>
      </p:sp>
      <p:sp>
        <p:nvSpPr>
          <p:cNvPr id="4" name="Date Placeholder 3">
            <a:extLst>
              <a:ext uri="{FF2B5EF4-FFF2-40B4-BE49-F238E27FC236}">
                <a16:creationId xmlns:a16="http://schemas.microsoft.com/office/drawing/2014/main" id="{1F19FAD5-8B40-4F1B-8C86-4698FB8813EC}"/>
              </a:ext>
            </a:extLst>
          </p:cNvPr>
          <p:cNvSpPr>
            <a:spLocks noGrp="1"/>
          </p:cNvSpPr>
          <p:nvPr>
            <p:ph type="dt" sz="half" idx="10"/>
          </p:nvPr>
        </p:nvSpPr>
        <p:spPr/>
        <p:txBody>
          <a:bodyPr/>
          <a:lstStyle/>
          <a:p>
            <a:r>
              <a:rPr lang="en-US"/>
              <a:t>August 11, 2022</a:t>
            </a:r>
          </a:p>
        </p:txBody>
      </p:sp>
      <p:sp>
        <p:nvSpPr>
          <p:cNvPr id="5" name="Footer Placeholder 4">
            <a:extLst>
              <a:ext uri="{FF2B5EF4-FFF2-40B4-BE49-F238E27FC236}">
                <a16:creationId xmlns:a16="http://schemas.microsoft.com/office/drawing/2014/main" id="{DD23CD23-765B-4404-A481-D379B9A8B8DE}"/>
              </a:ext>
            </a:extLst>
          </p:cNvPr>
          <p:cNvSpPr>
            <a:spLocks noGrp="1"/>
          </p:cNvSpPr>
          <p:nvPr>
            <p:ph type="ftr" sz="quarter" idx="11"/>
          </p:nvPr>
        </p:nvSpPr>
        <p:spPr/>
        <p:txBody>
          <a:bodyPr/>
          <a:lstStyle/>
          <a:p>
            <a:r>
              <a:rPr lang="en-US"/>
              <a:t>NCHRP Project 12-117 Information for Review Only – See Disclaimer</a:t>
            </a:r>
          </a:p>
        </p:txBody>
      </p:sp>
      <p:sp>
        <p:nvSpPr>
          <p:cNvPr id="6" name="Slide Number Placeholder 5">
            <a:extLst>
              <a:ext uri="{FF2B5EF4-FFF2-40B4-BE49-F238E27FC236}">
                <a16:creationId xmlns:a16="http://schemas.microsoft.com/office/drawing/2014/main" id="{8DF9D099-B36B-4BBA-B004-493C24D80F36}"/>
              </a:ext>
            </a:extLst>
          </p:cNvPr>
          <p:cNvSpPr>
            <a:spLocks noGrp="1"/>
          </p:cNvSpPr>
          <p:nvPr>
            <p:ph type="sldNum" sz="quarter" idx="12"/>
          </p:nvPr>
        </p:nvSpPr>
        <p:spPr/>
        <p:txBody>
          <a:bodyPr/>
          <a:lstStyle/>
          <a:p>
            <a:fld id="{EE05A503-E3B5-4C58-9AFC-FD2007ADDDCB}" type="slidenum">
              <a:rPr lang="en-US" smtClean="0"/>
              <a:t>116</a:t>
            </a:fld>
            <a:endParaRPr lang="en-US"/>
          </a:p>
        </p:txBody>
      </p:sp>
      <p:pic>
        <p:nvPicPr>
          <p:cNvPr id="9" name="Picture 8" descr="A picture containing sky, outdoor, grass&#10;&#10;Description automatically generated">
            <a:extLst>
              <a:ext uri="{FF2B5EF4-FFF2-40B4-BE49-F238E27FC236}">
                <a16:creationId xmlns:a16="http://schemas.microsoft.com/office/drawing/2014/main" id="{35AF0AC7-D2D1-4DAF-BE84-E721D67EEA9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77334" y="1421229"/>
            <a:ext cx="4675163" cy="3506372"/>
          </a:xfrm>
          <a:prstGeom prst="rect">
            <a:avLst/>
          </a:prstGeom>
        </p:spPr>
      </p:pic>
      <p:pic>
        <p:nvPicPr>
          <p:cNvPr id="11" name="Picture 10" descr="A picture containing floor, building, ramp, concrete&#10;&#10;Description automatically generated">
            <a:extLst>
              <a:ext uri="{FF2B5EF4-FFF2-40B4-BE49-F238E27FC236}">
                <a16:creationId xmlns:a16="http://schemas.microsoft.com/office/drawing/2014/main" id="{D7A87B69-0AB2-44D9-AFC4-372C1CEB13A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5400000">
            <a:off x="6703808" y="913109"/>
            <a:ext cx="3692769" cy="2769577"/>
          </a:xfrm>
          <a:prstGeom prst="rect">
            <a:avLst/>
          </a:prstGeom>
        </p:spPr>
      </p:pic>
      <p:pic>
        <p:nvPicPr>
          <p:cNvPr id="13" name="Picture 12" descr="A picture containing stone&#10;&#10;Description automatically generated">
            <a:extLst>
              <a:ext uri="{FF2B5EF4-FFF2-40B4-BE49-F238E27FC236}">
                <a16:creationId xmlns:a16="http://schemas.microsoft.com/office/drawing/2014/main" id="{40BA10AA-39C6-44CD-838F-A4C20C0AA8D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234038" y="1082601"/>
            <a:ext cx="3058120" cy="2293590"/>
          </a:xfrm>
          <a:prstGeom prst="rect">
            <a:avLst/>
          </a:prstGeom>
        </p:spPr>
      </p:pic>
      <p:pic>
        <p:nvPicPr>
          <p:cNvPr id="15" name="Picture 14" descr="A picture containing outdoor, power saw, tool&#10;&#10;Description automatically generated">
            <a:extLst>
              <a:ext uri="{FF2B5EF4-FFF2-40B4-BE49-F238E27FC236}">
                <a16:creationId xmlns:a16="http://schemas.microsoft.com/office/drawing/2014/main" id="{6176E504-A8C2-4E94-A4C4-DDDBAE53959A}"/>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481143" y="3588662"/>
            <a:ext cx="5306710" cy="2452700"/>
          </a:xfrm>
          <a:prstGeom prst="rect">
            <a:avLst/>
          </a:prstGeom>
        </p:spPr>
      </p:pic>
    </p:spTree>
    <p:extLst>
      <p:ext uri="{BB962C8B-B14F-4D97-AF65-F5344CB8AC3E}">
        <p14:creationId xmlns:p14="http://schemas.microsoft.com/office/powerpoint/2010/main" val="65354775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0A0C3B-2487-44DF-AA53-F2E10E764B6A}"/>
              </a:ext>
            </a:extLst>
          </p:cNvPr>
          <p:cNvSpPr>
            <a:spLocks noGrp="1"/>
          </p:cNvSpPr>
          <p:nvPr>
            <p:ph type="title"/>
          </p:nvPr>
        </p:nvSpPr>
        <p:spPr/>
        <p:txBody>
          <a:bodyPr/>
          <a:lstStyle/>
          <a:p>
            <a:r>
              <a:rPr lang="en-US" dirty="0"/>
              <a:t>Overview of Guidelines</a:t>
            </a:r>
          </a:p>
        </p:txBody>
      </p:sp>
      <p:sp>
        <p:nvSpPr>
          <p:cNvPr id="3" name="Text Placeholder 2">
            <a:extLst>
              <a:ext uri="{FF2B5EF4-FFF2-40B4-BE49-F238E27FC236}">
                <a16:creationId xmlns:a16="http://schemas.microsoft.com/office/drawing/2014/main" id="{1EEF810B-9D1F-431F-B7C8-12F1717BE41F}"/>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709FA6C0-A10D-4B07-8311-70A641BB5090}"/>
              </a:ext>
            </a:extLst>
          </p:cNvPr>
          <p:cNvSpPr>
            <a:spLocks noGrp="1"/>
          </p:cNvSpPr>
          <p:nvPr>
            <p:ph type="dt" sz="half" idx="10"/>
          </p:nvPr>
        </p:nvSpPr>
        <p:spPr/>
        <p:txBody>
          <a:bodyPr/>
          <a:lstStyle/>
          <a:p>
            <a:r>
              <a:rPr lang="en-US"/>
              <a:t>August 11, 2022</a:t>
            </a:r>
          </a:p>
        </p:txBody>
      </p:sp>
      <p:sp>
        <p:nvSpPr>
          <p:cNvPr id="5" name="Footer Placeholder 4">
            <a:extLst>
              <a:ext uri="{FF2B5EF4-FFF2-40B4-BE49-F238E27FC236}">
                <a16:creationId xmlns:a16="http://schemas.microsoft.com/office/drawing/2014/main" id="{0F040D8F-0D8A-4F31-9DEC-C0CC0EF85CB1}"/>
              </a:ext>
            </a:extLst>
          </p:cNvPr>
          <p:cNvSpPr>
            <a:spLocks noGrp="1"/>
          </p:cNvSpPr>
          <p:nvPr>
            <p:ph type="ftr" sz="quarter" idx="11"/>
          </p:nvPr>
        </p:nvSpPr>
        <p:spPr/>
        <p:txBody>
          <a:bodyPr/>
          <a:lstStyle/>
          <a:p>
            <a:r>
              <a:rPr lang="en-US"/>
              <a:t>NCHRP Project 12-117 Information for Review Only – See Disclaimer</a:t>
            </a:r>
          </a:p>
        </p:txBody>
      </p:sp>
      <p:sp>
        <p:nvSpPr>
          <p:cNvPr id="6" name="Slide Number Placeholder 5">
            <a:extLst>
              <a:ext uri="{FF2B5EF4-FFF2-40B4-BE49-F238E27FC236}">
                <a16:creationId xmlns:a16="http://schemas.microsoft.com/office/drawing/2014/main" id="{E1FDA7E2-4F1C-487F-84FC-868793407FBA}"/>
              </a:ext>
            </a:extLst>
          </p:cNvPr>
          <p:cNvSpPr>
            <a:spLocks noGrp="1"/>
          </p:cNvSpPr>
          <p:nvPr>
            <p:ph type="sldNum" sz="quarter" idx="12"/>
          </p:nvPr>
        </p:nvSpPr>
        <p:spPr/>
        <p:txBody>
          <a:bodyPr/>
          <a:lstStyle/>
          <a:p>
            <a:fld id="{EE05A503-E3B5-4C58-9AFC-FD2007ADDDCB}" type="slidenum">
              <a:rPr lang="en-US" smtClean="0"/>
              <a:t>117</a:t>
            </a:fld>
            <a:endParaRPr lang="en-US"/>
          </a:p>
        </p:txBody>
      </p:sp>
    </p:spTree>
    <p:extLst>
      <p:ext uri="{BB962C8B-B14F-4D97-AF65-F5344CB8AC3E}">
        <p14:creationId xmlns:p14="http://schemas.microsoft.com/office/powerpoint/2010/main" val="100364836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B1C3C6-B61C-4C9F-896A-E9396E70975C}"/>
              </a:ext>
            </a:extLst>
          </p:cNvPr>
          <p:cNvSpPr>
            <a:spLocks noGrp="1"/>
          </p:cNvSpPr>
          <p:nvPr>
            <p:ph type="title"/>
          </p:nvPr>
        </p:nvSpPr>
        <p:spPr/>
        <p:txBody>
          <a:bodyPr/>
          <a:lstStyle/>
          <a:p>
            <a:r>
              <a:rPr lang="en-US" dirty="0"/>
              <a:t>Duplex Coating Selection and Use Guideline </a:t>
            </a:r>
          </a:p>
        </p:txBody>
      </p:sp>
      <p:sp>
        <p:nvSpPr>
          <p:cNvPr id="3" name="Content Placeholder 2">
            <a:extLst>
              <a:ext uri="{FF2B5EF4-FFF2-40B4-BE49-F238E27FC236}">
                <a16:creationId xmlns:a16="http://schemas.microsoft.com/office/drawing/2014/main" id="{A6228A87-9E6D-4FAB-9F92-D44FC8E286B9}"/>
              </a:ext>
            </a:extLst>
          </p:cNvPr>
          <p:cNvSpPr>
            <a:spLocks noGrp="1"/>
          </p:cNvSpPr>
          <p:nvPr>
            <p:ph idx="1"/>
          </p:nvPr>
        </p:nvSpPr>
        <p:spPr>
          <a:xfrm>
            <a:off x="838200" y="1825625"/>
            <a:ext cx="7534983" cy="4351338"/>
          </a:xfrm>
        </p:spPr>
        <p:txBody>
          <a:bodyPr>
            <a:normAutofit lnSpcReduction="10000"/>
          </a:bodyPr>
          <a:lstStyle/>
          <a:p>
            <a:r>
              <a:rPr lang="en-US" dirty="0"/>
              <a:t>Section 1 – Introduction to Duplex Coatings – Definitions Limitations, and Case Histories </a:t>
            </a:r>
          </a:p>
          <a:p>
            <a:r>
              <a:rPr lang="en-US" dirty="0"/>
              <a:t>Section 2 – Qualification of Duplex Coating Systems</a:t>
            </a:r>
          </a:p>
          <a:p>
            <a:r>
              <a:rPr lang="en-US" dirty="0"/>
              <a:t>Section 3 – Duplex Coating System Selection Criteria and Cost Analysis</a:t>
            </a:r>
          </a:p>
          <a:p>
            <a:r>
              <a:rPr lang="en-US" dirty="0"/>
              <a:t>Section 4 – Structural Design and Fabrication Considerations</a:t>
            </a:r>
          </a:p>
          <a:p>
            <a:r>
              <a:rPr lang="en-US" dirty="0"/>
              <a:t>Section 5 – Application of Metallic Coating, Surface Preparation, and Application of Liquid Organic Coatings</a:t>
            </a:r>
          </a:p>
          <a:p>
            <a:r>
              <a:rPr lang="en-US" dirty="0"/>
              <a:t>Section 6 – Repair and Maintenance of Duplex Coatings</a:t>
            </a:r>
          </a:p>
          <a:p>
            <a:r>
              <a:rPr lang="en-US" dirty="0"/>
              <a:t>Section 7 – Quality Control and Inspection</a:t>
            </a:r>
          </a:p>
          <a:p>
            <a:r>
              <a:rPr lang="en-US" dirty="0"/>
              <a:t>Section 8 – Qualifications (applicator and inspector)</a:t>
            </a:r>
          </a:p>
          <a:p>
            <a:r>
              <a:rPr lang="en-US" dirty="0"/>
              <a:t>Section 9 – Specification for Duplex Coating Steel Bridges</a:t>
            </a:r>
          </a:p>
        </p:txBody>
      </p:sp>
      <p:sp>
        <p:nvSpPr>
          <p:cNvPr id="7" name="Date Placeholder 6">
            <a:extLst>
              <a:ext uri="{FF2B5EF4-FFF2-40B4-BE49-F238E27FC236}">
                <a16:creationId xmlns:a16="http://schemas.microsoft.com/office/drawing/2014/main" id="{666F2395-550C-4CC9-A058-5A98EC49F6A0}"/>
              </a:ext>
            </a:extLst>
          </p:cNvPr>
          <p:cNvSpPr>
            <a:spLocks noGrp="1"/>
          </p:cNvSpPr>
          <p:nvPr>
            <p:ph type="dt" sz="half" idx="10"/>
          </p:nvPr>
        </p:nvSpPr>
        <p:spPr/>
        <p:txBody>
          <a:bodyPr/>
          <a:lstStyle/>
          <a:p>
            <a:r>
              <a:rPr lang="en-US"/>
              <a:t>August 11, 2022</a:t>
            </a:r>
          </a:p>
        </p:txBody>
      </p:sp>
      <p:sp>
        <p:nvSpPr>
          <p:cNvPr id="4" name="Footer Placeholder 3">
            <a:extLst>
              <a:ext uri="{FF2B5EF4-FFF2-40B4-BE49-F238E27FC236}">
                <a16:creationId xmlns:a16="http://schemas.microsoft.com/office/drawing/2014/main" id="{705BBDFA-2FFA-4738-8ED8-FF4412789832}"/>
              </a:ext>
            </a:extLst>
          </p:cNvPr>
          <p:cNvSpPr>
            <a:spLocks noGrp="1"/>
          </p:cNvSpPr>
          <p:nvPr>
            <p:ph type="ftr" sz="quarter" idx="11"/>
          </p:nvPr>
        </p:nvSpPr>
        <p:spPr/>
        <p:txBody>
          <a:bodyPr/>
          <a:lstStyle/>
          <a:p>
            <a:r>
              <a:rPr lang="en-US"/>
              <a:t>NCHRP Project 12-117 Information for Review Only – See Disclaimer</a:t>
            </a:r>
          </a:p>
        </p:txBody>
      </p:sp>
      <p:sp>
        <p:nvSpPr>
          <p:cNvPr id="5" name="Slide Number Placeholder 4">
            <a:extLst>
              <a:ext uri="{FF2B5EF4-FFF2-40B4-BE49-F238E27FC236}">
                <a16:creationId xmlns:a16="http://schemas.microsoft.com/office/drawing/2014/main" id="{108E2DCE-4DF9-4258-81EF-9C1C647548CB}"/>
              </a:ext>
            </a:extLst>
          </p:cNvPr>
          <p:cNvSpPr>
            <a:spLocks noGrp="1"/>
          </p:cNvSpPr>
          <p:nvPr>
            <p:ph type="sldNum" sz="quarter" idx="12"/>
          </p:nvPr>
        </p:nvSpPr>
        <p:spPr/>
        <p:txBody>
          <a:bodyPr/>
          <a:lstStyle/>
          <a:p>
            <a:fld id="{820EB7F3-041B-4E71-90A9-7FBC39D548D0}" type="slidenum">
              <a:rPr lang="en-US" smtClean="0"/>
              <a:t>118</a:t>
            </a:fld>
            <a:endParaRPr lang="en-US"/>
          </a:p>
        </p:txBody>
      </p:sp>
    </p:spTree>
    <p:extLst>
      <p:ext uri="{BB962C8B-B14F-4D97-AF65-F5344CB8AC3E}">
        <p14:creationId xmlns:p14="http://schemas.microsoft.com/office/powerpoint/2010/main" val="228271800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02C4A0-9BD8-8911-7E21-F3497EEDCE90}"/>
              </a:ext>
            </a:extLst>
          </p:cNvPr>
          <p:cNvSpPr>
            <a:spLocks noGrp="1"/>
          </p:cNvSpPr>
          <p:nvPr>
            <p:ph type="title"/>
          </p:nvPr>
        </p:nvSpPr>
        <p:spPr/>
        <p:txBody>
          <a:bodyPr>
            <a:normAutofit/>
          </a:bodyPr>
          <a:lstStyle/>
          <a:p>
            <a:pPr rtl="0" eaLnBrk="1" latinLnBrk="0" hangingPunct="1"/>
            <a:r>
              <a:rPr lang="en-US" sz="3600" kern="1200" dirty="0">
                <a:solidFill>
                  <a:schemeClr val="tx1"/>
                </a:solidFill>
                <a:effectLst/>
                <a:latin typeface="+mj-lt"/>
                <a:ea typeface="+mj-ea"/>
                <a:cs typeface="+mj-cs"/>
              </a:rPr>
              <a:t>Section 2 – Qualification of Duplex Coating Systems</a:t>
            </a:r>
            <a:endParaRPr lang="en-US" dirty="0"/>
          </a:p>
        </p:txBody>
      </p:sp>
      <p:graphicFrame>
        <p:nvGraphicFramePr>
          <p:cNvPr id="8" name="Content Placeholder 7">
            <a:extLst>
              <a:ext uri="{FF2B5EF4-FFF2-40B4-BE49-F238E27FC236}">
                <a16:creationId xmlns:a16="http://schemas.microsoft.com/office/drawing/2014/main" id="{CDB6FA19-587F-1C97-4430-DBE7FD46342B}"/>
              </a:ext>
            </a:extLst>
          </p:cNvPr>
          <p:cNvGraphicFramePr>
            <a:graphicFrameLocks noGrp="1"/>
          </p:cNvGraphicFramePr>
          <p:nvPr>
            <p:ph idx="1"/>
          </p:nvPr>
        </p:nvGraphicFramePr>
        <p:xfrm>
          <a:off x="677334" y="2908207"/>
          <a:ext cx="6860382" cy="3133155"/>
        </p:xfrm>
        <a:graphic>
          <a:graphicData uri="http://schemas.openxmlformats.org/drawingml/2006/table">
            <a:tbl>
              <a:tblPr firstRow="1" firstCol="1" bandRow="1">
                <a:tableStyleId>{5C22544A-7EE6-4342-B048-85BDC9FD1C3A}</a:tableStyleId>
              </a:tblPr>
              <a:tblGrid>
                <a:gridCol w="453282">
                  <a:extLst>
                    <a:ext uri="{9D8B030D-6E8A-4147-A177-3AD203B41FA5}">
                      <a16:colId xmlns:a16="http://schemas.microsoft.com/office/drawing/2014/main" val="3186583074"/>
                    </a:ext>
                  </a:extLst>
                </a:gridCol>
                <a:gridCol w="2719690">
                  <a:extLst>
                    <a:ext uri="{9D8B030D-6E8A-4147-A177-3AD203B41FA5}">
                      <a16:colId xmlns:a16="http://schemas.microsoft.com/office/drawing/2014/main" val="877699847"/>
                    </a:ext>
                  </a:extLst>
                </a:gridCol>
                <a:gridCol w="3687410">
                  <a:extLst>
                    <a:ext uri="{9D8B030D-6E8A-4147-A177-3AD203B41FA5}">
                      <a16:colId xmlns:a16="http://schemas.microsoft.com/office/drawing/2014/main" val="965624296"/>
                    </a:ext>
                  </a:extLst>
                </a:gridCol>
              </a:tblGrid>
              <a:tr h="422275">
                <a:tc>
                  <a:txBody>
                    <a:bodyPr/>
                    <a:lstStyle/>
                    <a:p>
                      <a:pPr marL="0" marR="0" indent="0" algn="ctr">
                        <a:lnSpc>
                          <a:spcPts val="1300"/>
                        </a:lnSpc>
                        <a:spcBef>
                          <a:spcPts val="0"/>
                        </a:spcBef>
                        <a:spcAft>
                          <a:spcPts val="0"/>
                        </a:spcAft>
                      </a:pPr>
                      <a:r>
                        <a:rPr lang="en-US" sz="1000" dirty="0">
                          <a:solidFill>
                            <a:schemeClr val="tx1"/>
                          </a:solidFill>
                          <a:effectLst/>
                        </a:rPr>
                        <a:t>Test</a:t>
                      </a:r>
                      <a:endParaRPr lang="en-US" sz="1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indent="0" algn="ctr">
                        <a:lnSpc>
                          <a:spcPts val="1300"/>
                        </a:lnSpc>
                        <a:spcBef>
                          <a:spcPts val="0"/>
                        </a:spcBef>
                        <a:spcAft>
                          <a:spcPts val="0"/>
                        </a:spcAft>
                      </a:pPr>
                      <a:r>
                        <a:rPr lang="en-US" sz="1000" dirty="0">
                          <a:solidFill>
                            <a:schemeClr val="tx1"/>
                          </a:solidFill>
                          <a:effectLst/>
                        </a:rPr>
                        <a:t>AASHTO NTPEP Tests for </a:t>
                      </a:r>
                      <a:endParaRPr lang="en-US" sz="1100" dirty="0">
                        <a:solidFill>
                          <a:schemeClr val="tx1"/>
                        </a:solidFill>
                        <a:effectLst/>
                      </a:endParaRPr>
                    </a:p>
                    <a:p>
                      <a:pPr marL="0" marR="0" indent="0" algn="ctr">
                        <a:lnSpc>
                          <a:spcPts val="1300"/>
                        </a:lnSpc>
                        <a:spcBef>
                          <a:spcPts val="0"/>
                        </a:spcBef>
                        <a:spcAft>
                          <a:spcPts val="0"/>
                        </a:spcAft>
                      </a:pPr>
                      <a:r>
                        <a:rPr lang="en-US" sz="1000" dirty="0">
                          <a:solidFill>
                            <a:schemeClr val="tx1"/>
                          </a:solidFill>
                          <a:effectLst/>
                        </a:rPr>
                        <a:t>Liquid- Applied Coatings</a:t>
                      </a:r>
                      <a:endParaRPr lang="en-US" sz="1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indent="0" algn="ctr">
                        <a:lnSpc>
                          <a:spcPts val="1300"/>
                        </a:lnSpc>
                        <a:spcBef>
                          <a:spcPts val="0"/>
                        </a:spcBef>
                        <a:spcAft>
                          <a:spcPts val="0"/>
                        </a:spcAft>
                      </a:pPr>
                      <a:r>
                        <a:rPr lang="en-US" sz="1000" dirty="0">
                          <a:solidFill>
                            <a:schemeClr val="tx1"/>
                          </a:solidFill>
                          <a:effectLst/>
                        </a:rPr>
                        <a:t>Modifications for Tests to be performed on Duplex Coating Systems</a:t>
                      </a:r>
                      <a:endParaRPr lang="en-US" sz="1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4237243580"/>
                  </a:ext>
                </a:extLst>
              </a:tr>
              <a:tr h="393700">
                <a:tc>
                  <a:txBody>
                    <a:bodyPr/>
                    <a:lstStyle/>
                    <a:p>
                      <a:pPr marL="0" marR="0" indent="0" algn="ctr">
                        <a:lnSpc>
                          <a:spcPts val="1300"/>
                        </a:lnSpc>
                        <a:spcBef>
                          <a:spcPts val="0"/>
                        </a:spcBef>
                        <a:spcAft>
                          <a:spcPts val="0"/>
                        </a:spcAft>
                      </a:pPr>
                      <a:r>
                        <a:rPr lang="en-US" sz="1000" dirty="0">
                          <a:solidFill>
                            <a:schemeClr val="tx1"/>
                          </a:solidFill>
                          <a:effectLst/>
                        </a:rPr>
                        <a:t>1</a:t>
                      </a:r>
                      <a:endParaRPr lang="en-US" sz="1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indent="0" algn="l">
                        <a:lnSpc>
                          <a:spcPts val="1300"/>
                        </a:lnSpc>
                        <a:spcBef>
                          <a:spcPts val="0"/>
                        </a:spcBef>
                        <a:spcAft>
                          <a:spcPts val="0"/>
                        </a:spcAft>
                      </a:pPr>
                      <a:r>
                        <a:rPr lang="en-US" sz="1000">
                          <a:effectLst/>
                        </a:rPr>
                        <a:t>Slip Coefficient/Tension Creep (primer only)</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indent="0" algn="l">
                        <a:lnSpc>
                          <a:spcPts val="1300"/>
                        </a:lnSpc>
                        <a:spcBef>
                          <a:spcPts val="0"/>
                        </a:spcBef>
                        <a:spcAft>
                          <a:spcPts val="0"/>
                        </a:spcAft>
                      </a:pPr>
                      <a:r>
                        <a:rPr lang="en-US" sz="1000">
                          <a:effectLst/>
                        </a:rPr>
                        <a:t>Test may not be needed if existing testing of bare galvanizing and/or bare metallizing is available</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137875118"/>
                  </a:ext>
                </a:extLst>
              </a:tr>
              <a:tr h="0">
                <a:tc>
                  <a:txBody>
                    <a:bodyPr/>
                    <a:lstStyle/>
                    <a:p>
                      <a:pPr marL="0" marR="0" indent="0" algn="ctr">
                        <a:lnSpc>
                          <a:spcPts val="1300"/>
                        </a:lnSpc>
                        <a:spcBef>
                          <a:spcPts val="0"/>
                        </a:spcBef>
                        <a:spcAft>
                          <a:spcPts val="0"/>
                        </a:spcAft>
                      </a:pPr>
                      <a:r>
                        <a:rPr lang="en-US" sz="1000" dirty="0">
                          <a:solidFill>
                            <a:schemeClr val="tx1"/>
                          </a:solidFill>
                          <a:effectLst/>
                        </a:rPr>
                        <a:t>2</a:t>
                      </a:r>
                      <a:endParaRPr lang="en-US" sz="1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indent="0" algn="l">
                        <a:lnSpc>
                          <a:spcPts val="1300"/>
                        </a:lnSpc>
                        <a:spcBef>
                          <a:spcPts val="0"/>
                        </a:spcBef>
                        <a:spcAft>
                          <a:spcPts val="0"/>
                        </a:spcAft>
                      </a:pPr>
                      <a:r>
                        <a:rPr lang="en-US" sz="1000">
                          <a:effectLst/>
                        </a:rPr>
                        <a:t>ASTM B117 Salt Fog Resistance (5,000 hours) – panels are scribed to the bare steel prior to exposure to address rust creepage</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indent="0" algn="l">
                        <a:lnSpc>
                          <a:spcPts val="1300"/>
                        </a:lnSpc>
                        <a:spcBef>
                          <a:spcPts val="0"/>
                        </a:spcBef>
                        <a:spcAft>
                          <a:spcPts val="0"/>
                        </a:spcAft>
                      </a:pPr>
                      <a:r>
                        <a:rPr lang="en-US" sz="1000">
                          <a:effectLst/>
                        </a:rPr>
                        <a:t>Test cycle is appropriate, but two scribes should be made for evaluation – one to the steel, and one to the metal layer to assess both undercutting of the metal coating, and separation of the liquid coating from the metal coating</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685409259"/>
                  </a:ext>
                </a:extLst>
              </a:tr>
              <a:tr h="0">
                <a:tc>
                  <a:txBody>
                    <a:bodyPr/>
                    <a:lstStyle/>
                    <a:p>
                      <a:pPr marL="0" marR="0" indent="0" algn="ctr">
                        <a:lnSpc>
                          <a:spcPts val="1300"/>
                        </a:lnSpc>
                        <a:spcBef>
                          <a:spcPts val="0"/>
                        </a:spcBef>
                        <a:spcAft>
                          <a:spcPts val="0"/>
                        </a:spcAft>
                      </a:pPr>
                      <a:r>
                        <a:rPr lang="en-US" sz="1000" dirty="0">
                          <a:solidFill>
                            <a:schemeClr val="tx1"/>
                          </a:solidFill>
                          <a:effectLst/>
                        </a:rPr>
                        <a:t>3</a:t>
                      </a:r>
                      <a:endParaRPr lang="en-US" sz="1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indent="0" algn="l">
                        <a:lnSpc>
                          <a:spcPts val="1300"/>
                        </a:lnSpc>
                        <a:spcBef>
                          <a:spcPts val="0"/>
                        </a:spcBef>
                        <a:spcAft>
                          <a:spcPts val="0"/>
                        </a:spcAft>
                      </a:pPr>
                      <a:r>
                        <a:rPr lang="en-US" sz="1000">
                          <a:effectLst/>
                        </a:rPr>
                        <a:t>ASTM D5894 Cyclic Weathering Resistance (5,040 hours [15 – 336-hour cycles]).  Same scribing as salt fog.</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indent="0" algn="l">
                        <a:lnSpc>
                          <a:spcPts val="1300"/>
                        </a:lnSpc>
                        <a:spcBef>
                          <a:spcPts val="0"/>
                        </a:spcBef>
                        <a:spcAft>
                          <a:spcPts val="0"/>
                        </a:spcAft>
                      </a:pPr>
                      <a:r>
                        <a:rPr lang="en-US" sz="1000">
                          <a:effectLst/>
                        </a:rPr>
                        <a:t>Test cycle is appropriate with same modifications to scribe as for salt fog.</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236932475"/>
                  </a:ext>
                </a:extLst>
              </a:tr>
              <a:tr h="256540">
                <a:tc>
                  <a:txBody>
                    <a:bodyPr/>
                    <a:lstStyle/>
                    <a:p>
                      <a:pPr marL="0" marR="0" indent="0" algn="ctr">
                        <a:lnSpc>
                          <a:spcPts val="1300"/>
                        </a:lnSpc>
                        <a:spcBef>
                          <a:spcPts val="0"/>
                        </a:spcBef>
                        <a:spcAft>
                          <a:spcPts val="0"/>
                        </a:spcAft>
                      </a:pPr>
                      <a:r>
                        <a:rPr lang="en-US" sz="1000" dirty="0">
                          <a:solidFill>
                            <a:schemeClr val="tx1"/>
                          </a:solidFill>
                          <a:effectLst/>
                        </a:rPr>
                        <a:t>4</a:t>
                      </a:r>
                      <a:endParaRPr lang="en-US" sz="1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indent="0" algn="l">
                        <a:lnSpc>
                          <a:spcPts val="1300"/>
                        </a:lnSpc>
                        <a:spcBef>
                          <a:spcPts val="0"/>
                        </a:spcBef>
                        <a:spcAft>
                          <a:spcPts val="0"/>
                        </a:spcAft>
                      </a:pPr>
                      <a:r>
                        <a:rPr lang="en-US" sz="1000">
                          <a:effectLst/>
                        </a:rPr>
                        <a:t>ASTM D4541 Tensile Adhesion</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indent="0" algn="l">
                        <a:lnSpc>
                          <a:spcPts val="1300"/>
                        </a:lnSpc>
                        <a:spcBef>
                          <a:spcPts val="0"/>
                        </a:spcBef>
                        <a:spcAft>
                          <a:spcPts val="0"/>
                        </a:spcAft>
                      </a:pPr>
                      <a:r>
                        <a:rPr lang="en-US" sz="1000">
                          <a:effectLst/>
                        </a:rPr>
                        <a:t>No change needed.</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87793683"/>
                  </a:ext>
                </a:extLst>
              </a:tr>
              <a:tr h="279400">
                <a:tc>
                  <a:txBody>
                    <a:bodyPr/>
                    <a:lstStyle/>
                    <a:p>
                      <a:pPr marL="0" marR="0" indent="0" algn="ctr">
                        <a:lnSpc>
                          <a:spcPts val="1300"/>
                        </a:lnSpc>
                        <a:spcBef>
                          <a:spcPts val="0"/>
                        </a:spcBef>
                        <a:spcAft>
                          <a:spcPts val="0"/>
                        </a:spcAft>
                      </a:pPr>
                      <a:r>
                        <a:rPr lang="en-US" sz="1000" dirty="0">
                          <a:solidFill>
                            <a:schemeClr val="tx1"/>
                          </a:solidFill>
                          <a:effectLst/>
                        </a:rPr>
                        <a:t>5</a:t>
                      </a:r>
                      <a:endParaRPr lang="en-US" sz="1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indent="0" algn="l">
                        <a:lnSpc>
                          <a:spcPts val="1300"/>
                        </a:lnSpc>
                        <a:spcBef>
                          <a:spcPts val="0"/>
                        </a:spcBef>
                        <a:spcAft>
                          <a:spcPts val="0"/>
                        </a:spcAft>
                      </a:pPr>
                      <a:r>
                        <a:rPr lang="en-US" sz="1000">
                          <a:effectLst/>
                        </a:rPr>
                        <a:t>Freeze Thaw Stability (30-days)</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indent="0" algn="l">
                        <a:lnSpc>
                          <a:spcPts val="1300"/>
                        </a:lnSpc>
                        <a:spcBef>
                          <a:spcPts val="0"/>
                        </a:spcBef>
                        <a:spcAft>
                          <a:spcPts val="0"/>
                        </a:spcAft>
                      </a:pPr>
                      <a:r>
                        <a:rPr lang="en-US" sz="1000">
                          <a:effectLst/>
                        </a:rPr>
                        <a:t>No change needed.</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1439770"/>
                  </a:ext>
                </a:extLst>
              </a:tr>
              <a:tr h="0">
                <a:tc>
                  <a:txBody>
                    <a:bodyPr/>
                    <a:lstStyle/>
                    <a:p>
                      <a:pPr marL="0" marR="0" indent="0" algn="ctr">
                        <a:lnSpc>
                          <a:spcPts val="1300"/>
                        </a:lnSpc>
                        <a:spcBef>
                          <a:spcPts val="0"/>
                        </a:spcBef>
                        <a:spcAft>
                          <a:spcPts val="0"/>
                        </a:spcAft>
                      </a:pPr>
                      <a:r>
                        <a:rPr lang="en-US" sz="1000" dirty="0">
                          <a:solidFill>
                            <a:schemeClr val="tx1"/>
                          </a:solidFill>
                          <a:effectLst/>
                        </a:rPr>
                        <a:t>6</a:t>
                      </a:r>
                      <a:endParaRPr lang="en-US" sz="11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indent="0" algn="l">
                        <a:lnSpc>
                          <a:spcPts val="1300"/>
                        </a:lnSpc>
                        <a:spcBef>
                          <a:spcPts val="0"/>
                        </a:spcBef>
                        <a:spcAft>
                          <a:spcPts val="0"/>
                        </a:spcAft>
                      </a:pPr>
                      <a:r>
                        <a:rPr lang="en-US" sz="1000">
                          <a:effectLst/>
                        </a:rPr>
                        <a:t>Coating Identification tests – a battery of tests is included to fully characterize each of the liquid-applied coatings</a:t>
                      </a:r>
                      <a:endParaRPr lang="en-US" sz="11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indent="0" algn="l">
                        <a:lnSpc>
                          <a:spcPts val="1300"/>
                        </a:lnSpc>
                        <a:spcBef>
                          <a:spcPts val="0"/>
                        </a:spcBef>
                        <a:spcAft>
                          <a:spcPts val="0"/>
                        </a:spcAft>
                      </a:pPr>
                      <a:r>
                        <a:rPr lang="en-US" sz="1000" dirty="0">
                          <a:effectLst/>
                        </a:rPr>
                        <a:t>The battery of tests is appropriate for the coatings applied to the metal coating, but in addition, the metal coatings should be characterized as described in galvanizing and metallizing specifications</a:t>
                      </a:r>
                      <a:endParaRPr lang="en-US" sz="11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940686462"/>
                  </a:ext>
                </a:extLst>
              </a:tr>
            </a:tbl>
          </a:graphicData>
        </a:graphic>
      </p:graphicFrame>
      <p:sp>
        <p:nvSpPr>
          <p:cNvPr id="4" name="Date Placeholder 3">
            <a:extLst>
              <a:ext uri="{FF2B5EF4-FFF2-40B4-BE49-F238E27FC236}">
                <a16:creationId xmlns:a16="http://schemas.microsoft.com/office/drawing/2014/main" id="{7F91C263-4E80-442C-8FE7-F7FD3BDBF016}"/>
              </a:ext>
            </a:extLst>
          </p:cNvPr>
          <p:cNvSpPr>
            <a:spLocks noGrp="1"/>
          </p:cNvSpPr>
          <p:nvPr>
            <p:ph type="dt" sz="half" idx="10"/>
          </p:nvPr>
        </p:nvSpPr>
        <p:spPr/>
        <p:txBody>
          <a:bodyPr/>
          <a:lstStyle/>
          <a:p>
            <a:r>
              <a:rPr lang="en-US"/>
              <a:t>August 11, 2022</a:t>
            </a:r>
          </a:p>
        </p:txBody>
      </p:sp>
      <p:sp>
        <p:nvSpPr>
          <p:cNvPr id="5" name="Footer Placeholder 4">
            <a:extLst>
              <a:ext uri="{FF2B5EF4-FFF2-40B4-BE49-F238E27FC236}">
                <a16:creationId xmlns:a16="http://schemas.microsoft.com/office/drawing/2014/main" id="{0C988F79-CDEC-F33A-3245-DAF6E571F0F0}"/>
              </a:ext>
            </a:extLst>
          </p:cNvPr>
          <p:cNvSpPr>
            <a:spLocks noGrp="1"/>
          </p:cNvSpPr>
          <p:nvPr>
            <p:ph type="ftr" sz="quarter" idx="11"/>
          </p:nvPr>
        </p:nvSpPr>
        <p:spPr/>
        <p:txBody>
          <a:bodyPr/>
          <a:lstStyle/>
          <a:p>
            <a:r>
              <a:rPr lang="en-US"/>
              <a:t>NCHRP Project 12-117 Information for Review Only – See Disclaimer</a:t>
            </a:r>
          </a:p>
        </p:txBody>
      </p:sp>
      <p:sp>
        <p:nvSpPr>
          <p:cNvPr id="6" name="Slide Number Placeholder 5">
            <a:extLst>
              <a:ext uri="{FF2B5EF4-FFF2-40B4-BE49-F238E27FC236}">
                <a16:creationId xmlns:a16="http://schemas.microsoft.com/office/drawing/2014/main" id="{206DE5D2-380E-353A-D30B-FF196BF57D16}"/>
              </a:ext>
            </a:extLst>
          </p:cNvPr>
          <p:cNvSpPr>
            <a:spLocks noGrp="1"/>
          </p:cNvSpPr>
          <p:nvPr>
            <p:ph type="sldNum" sz="quarter" idx="12"/>
          </p:nvPr>
        </p:nvSpPr>
        <p:spPr/>
        <p:txBody>
          <a:bodyPr/>
          <a:lstStyle/>
          <a:p>
            <a:fld id="{EE05A503-E3B5-4C58-9AFC-FD2007ADDDCB}" type="slidenum">
              <a:rPr lang="en-US" smtClean="0"/>
              <a:t>119</a:t>
            </a:fld>
            <a:endParaRPr lang="en-US"/>
          </a:p>
        </p:txBody>
      </p:sp>
      <p:sp>
        <p:nvSpPr>
          <p:cNvPr id="9" name="TextBox 8">
            <a:extLst>
              <a:ext uri="{FF2B5EF4-FFF2-40B4-BE49-F238E27FC236}">
                <a16:creationId xmlns:a16="http://schemas.microsoft.com/office/drawing/2014/main" id="{6B76C7C4-63C6-95D2-7356-1F540FB952FB}"/>
              </a:ext>
            </a:extLst>
          </p:cNvPr>
          <p:cNvSpPr txBox="1"/>
          <p:nvPr/>
        </p:nvSpPr>
        <p:spPr>
          <a:xfrm>
            <a:off x="677335" y="2053661"/>
            <a:ext cx="6860382" cy="646331"/>
          </a:xfrm>
          <a:prstGeom prst="rect">
            <a:avLst/>
          </a:prstGeom>
          <a:noFill/>
        </p:spPr>
        <p:txBody>
          <a:bodyPr wrap="square" rtlCol="0">
            <a:spAutoFit/>
          </a:bodyPr>
          <a:lstStyle/>
          <a:p>
            <a:r>
              <a:rPr lang="en-US" dirty="0"/>
              <a:t>Qualification testing could leverage existing NTPEP protocol with modifications or supplemental data:</a:t>
            </a:r>
          </a:p>
        </p:txBody>
      </p:sp>
    </p:spTree>
    <p:extLst>
      <p:ext uri="{BB962C8B-B14F-4D97-AF65-F5344CB8AC3E}">
        <p14:creationId xmlns:p14="http://schemas.microsoft.com/office/powerpoint/2010/main" val="18572289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E7E77FF-2DB1-4961-BC0A-7CFA5026E2B2}"/>
              </a:ext>
            </a:extLst>
          </p:cNvPr>
          <p:cNvSpPr>
            <a:spLocks noGrp="1"/>
          </p:cNvSpPr>
          <p:nvPr>
            <p:ph type="title"/>
          </p:nvPr>
        </p:nvSpPr>
        <p:spPr>
          <a:xfrm>
            <a:off x="677334" y="609600"/>
            <a:ext cx="7496607" cy="1320800"/>
          </a:xfrm>
        </p:spPr>
        <p:txBody>
          <a:bodyPr/>
          <a:lstStyle/>
          <a:p>
            <a:r>
              <a:rPr lang="en-US" b="1" dirty="0">
                <a:solidFill>
                  <a:schemeClr val="tx1"/>
                </a:solidFill>
              </a:rPr>
              <a:t>The Duplex Coating Guidelines Scope Includes</a:t>
            </a:r>
          </a:p>
        </p:txBody>
      </p:sp>
      <p:sp>
        <p:nvSpPr>
          <p:cNvPr id="2" name="Footer Placeholder 1">
            <a:extLst>
              <a:ext uri="{FF2B5EF4-FFF2-40B4-BE49-F238E27FC236}">
                <a16:creationId xmlns:a16="http://schemas.microsoft.com/office/drawing/2014/main" id="{02D3E674-C596-4780-8544-2BFBBE5044A6}"/>
              </a:ext>
            </a:extLst>
          </p:cNvPr>
          <p:cNvSpPr>
            <a:spLocks noGrp="1"/>
          </p:cNvSpPr>
          <p:nvPr>
            <p:ph type="ftr" sz="quarter" idx="11"/>
          </p:nvPr>
        </p:nvSpPr>
        <p:spPr/>
        <p:txBody>
          <a:bodyPr/>
          <a:lstStyle/>
          <a:p>
            <a:r>
              <a:rPr lang="en-US"/>
              <a:t>NCHRP Project 12-117 Workshop - Information for Review Only</a:t>
            </a:r>
          </a:p>
        </p:txBody>
      </p:sp>
      <p:sp>
        <p:nvSpPr>
          <p:cNvPr id="3" name="Slide Number Placeholder 2">
            <a:extLst>
              <a:ext uri="{FF2B5EF4-FFF2-40B4-BE49-F238E27FC236}">
                <a16:creationId xmlns:a16="http://schemas.microsoft.com/office/drawing/2014/main" id="{43C2223D-7276-4465-B16E-204ABA0EB1BA}"/>
              </a:ext>
            </a:extLst>
          </p:cNvPr>
          <p:cNvSpPr>
            <a:spLocks noGrp="1"/>
          </p:cNvSpPr>
          <p:nvPr>
            <p:ph type="sldNum" sz="quarter" idx="12"/>
          </p:nvPr>
        </p:nvSpPr>
        <p:spPr/>
        <p:txBody>
          <a:bodyPr/>
          <a:lstStyle/>
          <a:p>
            <a:fld id="{DEC7A5AD-5AEC-42D0-A3BE-F46B40576360}" type="slidenum">
              <a:rPr lang="en-US" smtClean="0"/>
              <a:t>12</a:t>
            </a:fld>
            <a:endParaRPr lang="en-US"/>
          </a:p>
        </p:txBody>
      </p:sp>
      <p:grpSp>
        <p:nvGrpSpPr>
          <p:cNvPr id="9" name="Group 8">
            <a:extLst>
              <a:ext uri="{FF2B5EF4-FFF2-40B4-BE49-F238E27FC236}">
                <a16:creationId xmlns:a16="http://schemas.microsoft.com/office/drawing/2014/main" id="{4B7F924E-69C2-4C4A-A1A0-408E8138D2F8}"/>
              </a:ext>
            </a:extLst>
          </p:cNvPr>
          <p:cNvGrpSpPr/>
          <p:nvPr/>
        </p:nvGrpSpPr>
        <p:grpSpPr>
          <a:xfrm>
            <a:off x="1046640" y="3120070"/>
            <a:ext cx="3628106" cy="1848170"/>
            <a:chOff x="1519080" y="3836350"/>
            <a:chExt cx="3628106" cy="1848170"/>
          </a:xfrm>
        </p:grpSpPr>
        <p:sp>
          <p:nvSpPr>
            <p:cNvPr id="5" name="Rectangle 4">
              <a:extLst>
                <a:ext uri="{FF2B5EF4-FFF2-40B4-BE49-F238E27FC236}">
                  <a16:creationId xmlns:a16="http://schemas.microsoft.com/office/drawing/2014/main" id="{0F4412A9-4907-4F3A-9E2D-E1D4111D0792}"/>
                </a:ext>
              </a:extLst>
            </p:cNvPr>
            <p:cNvSpPr/>
            <p:nvPr/>
          </p:nvSpPr>
          <p:spPr>
            <a:xfrm>
              <a:off x="1519083" y="4055806"/>
              <a:ext cx="3628103" cy="219456"/>
            </a:xfrm>
            <a:prstGeom prst="rect">
              <a:avLst/>
            </a:prstGeom>
            <a:solidFill>
              <a:schemeClr val="bg1">
                <a:lumMod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4257A6F3-F2B5-4AE8-B3A4-91DD1C2C4224}"/>
                </a:ext>
              </a:extLst>
            </p:cNvPr>
            <p:cNvSpPr/>
            <p:nvPr/>
          </p:nvSpPr>
          <p:spPr>
            <a:xfrm>
              <a:off x="1519080" y="4244782"/>
              <a:ext cx="3628103" cy="1439738"/>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45C2F320-C0E2-47E9-A317-6E6C8E2AEB79}"/>
                </a:ext>
              </a:extLst>
            </p:cNvPr>
            <p:cNvSpPr/>
            <p:nvPr/>
          </p:nvSpPr>
          <p:spPr>
            <a:xfrm>
              <a:off x="1519081" y="3836350"/>
              <a:ext cx="3628103" cy="219456"/>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0" name="Callout: Line with No Border 9">
            <a:extLst>
              <a:ext uri="{FF2B5EF4-FFF2-40B4-BE49-F238E27FC236}">
                <a16:creationId xmlns:a16="http://schemas.microsoft.com/office/drawing/2014/main" id="{74D1488D-2895-4329-9315-F119471FEA91}"/>
              </a:ext>
            </a:extLst>
          </p:cNvPr>
          <p:cNvSpPr/>
          <p:nvPr/>
        </p:nvSpPr>
        <p:spPr>
          <a:xfrm>
            <a:off x="5638268" y="4702222"/>
            <a:ext cx="3063240" cy="487680"/>
          </a:xfrm>
          <a:prstGeom prst="callout1">
            <a:avLst>
              <a:gd name="adj1" fmla="val 18750"/>
              <a:gd name="adj2" fmla="val -8333"/>
              <a:gd name="adj3" fmla="val -78980"/>
              <a:gd name="adj4" fmla="val -34331"/>
            </a:avLst>
          </a:prstGeom>
          <a:noFill/>
          <a:ln w="28575">
            <a:solidFill>
              <a:srgbClr val="FF0000"/>
            </a:solidFill>
            <a:headEnd type="none" w="lg" len="lg"/>
            <a:tailEnd type="stealth" w="lg" len="lg"/>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en-US" b="1" dirty="0">
                <a:solidFill>
                  <a:schemeClr val="tx1"/>
                </a:solidFill>
              </a:rPr>
              <a:t>Steel Substrate</a:t>
            </a:r>
          </a:p>
        </p:txBody>
      </p:sp>
      <p:sp>
        <p:nvSpPr>
          <p:cNvPr id="11" name="Callout: Line with No Border 10">
            <a:extLst>
              <a:ext uri="{FF2B5EF4-FFF2-40B4-BE49-F238E27FC236}">
                <a16:creationId xmlns:a16="http://schemas.microsoft.com/office/drawing/2014/main" id="{6E0DA038-A271-4968-8B52-5A7A422171C5}"/>
              </a:ext>
            </a:extLst>
          </p:cNvPr>
          <p:cNvSpPr/>
          <p:nvPr/>
        </p:nvSpPr>
        <p:spPr>
          <a:xfrm>
            <a:off x="5825655" y="3985095"/>
            <a:ext cx="3063240" cy="45719"/>
          </a:xfrm>
          <a:prstGeom prst="callout1">
            <a:avLst>
              <a:gd name="adj1" fmla="val 18750"/>
              <a:gd name="adj2" fmla="val -8333"/>
              <a:gd name="adj3" fmla="val -1128655"/>
              <a:gd name="adj4" fmla="val -38174"/>
            </a:avLst>
          </a:prstGeom>
          <a:noFill/>
          <a:ln w="28575">
            <a:solidFill>
              <a:srgbClr val="FF0000"/>
            </a:solidFill>
            <a:headEnd type="none" w="lg" len="lg"/>
            <a:tailEnd type="stealth" w="lg" len="lg"/>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en-US" b="1" dirty="0">
                <a:solidFill>
                  <a:schemeClr val="tx1"/>
                </a:solidFill>
              </a:rPr>
              <a:t>Metallic Coating</a:t>
            </a:r>
          </a:p>
        </p:txBody>
      </p:sp>
      <p:sp>
        <p:nvSpPr>
          <p:cNvPr id="12" name="Callout: Line with No Border 11">
            <a:extLst>
              <a:ext uri="{FF2B5EF4-FFF2-40B4-BE49-F238E27FC236}">
                <a16:creationId xmlns:a16="http://schemas.microsoft.com/office/drawing/2014/main" id="{DF13697B-F3AB-4E2A-818C-7489EBD149EB}"/>
              </a:ext>
            </a:extLst>
          </p:cNvPr>
          <p:cNvSpPr/>
          <p:nvPr/>
        </p:nvSpPr>
        <p:spPr>
          <a:xfrm>
            <a:off x="5811143" y="2737229"/>
            <a:ext cx="5378824" cy="579082"/>
          </a:xfrm>
          <a:prstGeom prst="callout1">
            <a:avLst>
              <a:gd name="adj1" fmla="val 18750"/>
              <a:gd name="adj2" fmla="val -8333"/>
              <a:gd name="adj3" fmla="val 82967"/>
              <a:gd name="adj4" fmla="val -21124"/>
            </a:avLst>
          </a:prstGeom>
          <a:noFill/>
          <a:ln w="28575">
            <a:solidFill>
              <a:srgbClr val="FF0000"/>
            </a:solidFill>
            <a:headEnd type="none" w="lg" len="lg"/>
            <a:tailEnd type="stealth" w="lg" len="lg"/>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r>
              <a:rPr lang="en-US" b="1" dirty="0">
                <a:solidFill>
                  <a:schemeClr val="tx1"/>
                </a:solidFill>
              </a:rPr>
              <a:t>Organic Coating System </a:t>
            </a:r>
          </a:p>
          <a:p>
            <a:r>
              <a:rPr lang="en-US" b="1" dirty="0">
                <a:solidFill>
                  <a:schemeClr val="tx1"/>
                </a:solidFill>
              </a:rPr>
              <a:t>(sealer, one or multiple coats)</a:t>
            </a:r>
          </a:p>
        </p:txBody>
      </p:sp>
      <p:sp>
        <p:nvSpPr>
          <p:cNvPr id="13" name="Date Placeholder 12">
            <a:extLst>
              <a:ext uri="{FF2B5EF4-FFF2-40B4-BE49-F238E27FC236}">
                <a16:creationId xmlns:a16="http://schemas.microsoft.com/office/drawing/2014/main" id="{A89A138F-D06A-45E2-BDA7-68EE055711EA}"/>
              </a:ext>
            </a:extLst>
          </p:cNvPr>
          <p:cNvSpPr>
            <a:spLocks noGrp="1"/>
          </p:cNvSpPr>
          <p:nvPr>
            <p:ph type="dt" sz="half" idx="10"/>
          </p:nvPr>
        </p:nvSpPr>
        <p:spPr/>
        <p:txBody>
          <a:bodyPr/>
          <a:lstStyle/>
          <a:p>
            <a:r>
              <a:rPr lang="en-US"/>
              <a:t>August 2021</a:t>
            </a:r>
          </a:p>
        </p:txBody>
      </p:sp>
    </p:spTree>
    <p:extLst>
      <p:ext uri="{BB962C8B-B14F-4D97-AF65-F5344CB8AC3E}">
        <p14:creationId xmlns:p14="http://schemas.microsoft.com/office/powerpoint/2010/main" val="3774606004"/>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FFED9-B540-A62D-8005-A786AD1AFB04}"/>
              </a:ext>
            </a:extLst>
          </p:cNvPr>
          <p:cNvSpPr>
            <a:spLocks noGrp="1"/>
          </p:cNvSpPr>
          <p:nvPr>
            <p:ph type="title"/>
          </p:nvPr>
        </p:nvSpPr>
        <p:spPr/>
        <p:txBody>
          <a:bodyPr>
            <a:normAutofit/>
          </a:bodyPr>
          <a:lstStyle/>
          <a:p>
            <a:pPr rtl="0" eaLnBrk="1" latinLnBrk="0" hangingPunct="1"/>
            <a:r>
              <a:rPr lang="en-US" sz="3600" kern="1200" dirty="0">
                <a:solidFill>
                  <a:schemeClr val="tx1"/>
                </a:solidFill>
                <a:effectLst/>
                <a:latin typeface="+mj-lt"/>
                <a:ea typeface="+mj-ea"/>
                <a:cs typeface="+mj-cs"/>
              </a:rPr>
              <a:t>Section 3 – Duplex Coating System Selection Criteria and Cost Analysis</a:t>
            </a:r>
            <a:endParaRPr lang="en-US" dirty="0"/>
          </a:p>
        </p:txBody>
      </p:sp>
      <p:sp>
        <p:nvSpPr>
          <p:cNvPr id="4" name="Date Placeholder 3">
            <a:extLst>
              <a:ext uri="{FF2B5EF4-FFF2-40B4-BE49-F238E27FC236}">
                <a16:creationId xmlns:a16="http://schemas.microsoft.com/office/drawing/2014/main" id="{4AC0926C-044F-70F3-74F9-11ECBE1C1B74}"/>
              </a:ext>
            </a:extLst>
          </p:cNvPr>
          <p:cNvSpPr>
            <a:spLocks noGrp="1"/>
          </p:cNvSpPr>
          <p:nvPr>
            <p:ph type="dt" sz="half" idx="10"/>
          </p:nvPr>
        </p:nvSpPr>
        <p:spPr/>
        <p:txBody>
          <a:bodyPr/>
          <a:lstStyle/>
          <a:p>
            <a:r>
              <a:rPr lang="en-US"/>
              <a:t>August 11, 2022</a:t>
            </a:r>
          </a:p>
        </p:txBody>
      </p:sp>
      <p:sp>
        <p:nvSpPr>
          <p:cNvPr id="5" name="Footer Placeholder 4">
            <a:extLst>
              <a:ext uri="{FF2B5EF4-FFF2-40B4-BE49-F238E27FC236}">
                <a16:creationId xmlns:a16="http://schemas.microsoft.com/office/drawing/2014/main" id="{A42DD6FA-5B2B-F4AF-62B3-20D3E8EDEED7}"/>
              </a:ext>
            </a:extLst>
          </p:cNvPr>
          <p:cNvSpPr>
            <a:spLocks noGrp="1"/>
          </p:cNvSpPr>
          <p:nvPr>
            <p:ph type="ftr" sz="quarter" idx="11"/>
          </p:nvPr>
        </p:nvSpPr>
        <p:spPr/>
        <p:txBody>
          <a:bodyPr/>
          <a:lstStyle/>
          <a:p>
            <a:r>
              <a:rPr lang="en-US"/>
              <a:t>NCHRP Project 12-117 Information for Review Only – See Disclaimer</a:t>
            </a:r>
          </a:p>
        </p:txBody>
      </p:sp>
      <p:sp>
        <p:nvSpPr>
          <p:cNvPr id="6" name="Slide Number Placeholder 5">
            <a:extLst>
              <a:ext uri="{FF2B5EF4-FFF2-40B4-BE49-F238E27FC236}">
                <a16:creationId xmlns:a16="http://schemas.microsoft.com/office/drawing/2014/main" id="{659A547E-7CEF-587B-BE05-B47F679577EC}"/>
              </a:ext>
            </a:extLst>
          </p:cNvPr>
          <p:cNvSpPr>
            <a:spLocks noGrp="1"/>
          </p:cNvSpPr>
          <p:nvPr>
            <p:ph type="sldNum" sz="quarter" idx="12"/>
          </p:nvPr>
        </p:nvSpPr>
        <p:spPr/>
        <p:txBody>
          <a:bodyPr/>
          <a:lstStyle/>
          <a:p>
            <a:fld id="{EE05A503-E3B5-4C58-9AFC-FD2007ADDDCB}" type="slidenum">
              <a:rPr lang="en-US" smtClean="0"/>
              <a:t>120</a:t>
            </a:fld>
            <a:endParaRPr lang="en-US"/>
          </a:p>
        </p:txBody>
      </p:sp>
      <p:pic>
        <p:nvPicPr>
          <p:cNvPr id="13" name="Picture 12">
            <a:extLst>
              <a:ext uri="{FF2B5EF4-FFF2-40B4-BE49-F238E27FC236}">
                <a16:creationId xmlns:a16="http://schemas.microsoft.com/office/drawing/2014/main" id="{D93A8E0C-AEEE-0833-92EB-4B9D059C2497}"/>
              </a:ext>
            </a:extLst>
          </p:cNvPr>
          <p:cNvPicPr>
            <a:picLocks noChangeAspect="1"/>
          </p:cNvPicPr>
          <p:nvPr/>
        </p:nvPicPr>
        <p:blipFill>
          <a:blip r:embed="rId2"/>
          <a:stretch>
            <a:fillRect/>
          </a:stretch>
        </p:blipFill>
        <p:spPr>
          <a:xfrm>
            <a:off x="4772025" y="1961281"/>
            <a:ext cx="3155809" cy="4049200"/>
          </a:xfrm>
          <a:prstGeom prst="rect">
            <a:avLst/>
          </a:prstGeom>
        </p:spPr>
      </p:pic>
      <p:pic>
        <p:nvPicPr>
          <p:cNvPr id="11" name="Picture 10">
            <a:extLst>
              <a:ext uri="{FF2B5EF4-FFF2-40B4-BE49-F238E27FC236}">
                <a16:creationId xmlns:a16="http://schemas.microsoft.com/office/drawing/2014/main" id="{4E7C757B-549B-3473-C194-03D2C2B59111}"/>
              </a:ext>
            </a:extLst>
          </p:cNvPr>
          <p:cNvPicPr>
            <a:picLocks noChangeAspect="1"/>
          </p:cNvPicPr>
          <p:nvPr/>
        </p:nvPicPr>
        <p:blipFill>
          <a:blip r:embed="rId3"/>
          <a:stretch>
            <a:fillRect/>
          </a:stretch>
        </p:blipFill>
        <p:spPr>
          <a:xfrm>
            <a:off x="6597579" y="3163525"/>
            <a:ext cx="3155809" cy="2427352"/>
          </a:xfrm>
          <a:prstGeom prst="rect">
            <a:avLst/>
          </a:prstGeom>
        </p:spPr>
      </p:pic>
      <p:sp>
        <p:nvSpPr>
          <p:cNvPr id="18" name="Content Placeholder 17">
            <a:extLst>
              <a:ext uri="{FF2B5EF4-FFF2-40B4-BE49-F238E27FC236}">
                <a16:creationId xmlns:a16="http://schemas.microsoft.com/office/drawing/2014/main" id="{ED4CFD8F-0D50-A3BF-5293-96EBD48408B8}"/>
              </a:ext>
            </a:extLst>
          </p:cNvPr>
          <p:cNvSpPr>
            <a:spLocks noGrp="1"/>
          </p:cNvSpPr>
          <p:nvPr>
            <p:ph idx="1"/>
          </p:nvPr>
        </p:nvSpPr>
        <p:spPr>
          <a:xfrm>
            <a:off x="677334" y="2160589"/>
            <a:ext cx="4034193" cy="3880773"/>
          </a:xfrm>
        </p:spPr>
        <p:txBody>
          <a:bodyPr>
            <a:normAutofit lnSpcReduction="10000"/>
          </a:bodyPr>
          <a:lstStyle/>
          <a:p>
            <a:r>
              <a:rPr lang="en-US" dirty="0"/>
              <a:t>Step 1 – Can Duplex Coatings be used on a given structure? </a:t>
            </a:r>
          </a:p>
          <a:p>
            <a:r>
              <a:rPr lang="en-US" dirty="0"/>
              <a:t>Step 2 – Compare the installed and life-cycle costs of candidate duplex and liquid-applied coating systems</a:t>
            </a:r>
          </a:p>
          <a:p>
            <a:r>
              <a:rPr lang="en-US" dirty="0"/>
              <a:t>Step 3 – Confirm the constructability and acceptability of the maintenance requirements</a:t>
            </a:r>
          </a:p>
          <a:p>
            <a:r>
              <a:rPr lang="en-US" dirty="0"/>
              <a:t>Step 4 – Make the final selection</a:t>
            </a:r>
          </a:p>
          <a:p>
            <a:r>
              <a:rPr lang="en-US" dirty="0"/>
              <a:t>Appendices – Discuss Life Cycle Cost Analysis and Provide Examples</a:t>
            </a:r>
          </a:p>
        </p:txBody>
      </p:sp>
    </p:spTree>
    <p:extLst>
      <p:ext uri="{BB962C8B-B14F-4D97-AF65-F5344CB8AC3E}">
        <p14:creationId xmlns:p14="http://schemas.microsoft.com/office/powerpoint/2010/main" val="218384887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FFED9-B540-A62D-8005-A786AD1AFB04}"/>
              </a:ext>
            </a:extLst>
          </p:cNvPr>
          <p:cNvSpPr>
            <a:spLocks noGrp="1"/>
          </p:cNvSpPr>
          <p:nvPr>
            <p:ph type="title"/>
          </p:nvPr>
        </p:nvSpPr>
        <p:spPr/>
        <p:txBody>
          <a:bodyPr>
            <a:normAutofit/>
          </a:bodyPr>
          <a:lstStyle/>
          <a:p>
            <a:pPr rtl="0" eaLnBrk="1" latinLnBrk="0" hangingPunct="1"/>
            <a:r>
              <a:rPr lang="en-US" sz="3600" kern="1200" dirty="0">
                <a:solidFill>
                  <a:schemeClr val="tx1"/>
                </a:solidFill>
                <a:effectLst/>
                <a:latin typeface="+mj-lt"/>
                <a:ea typeface="+mj-ea"/>
                <a:cs typeface="+mj-cs"/>
              </a:rPr>
              <a:t>Section 3 – Duplex Coating System Selection Criteria and Cost Analysis</a:t>
            </a:r>
            <a:endParaRPr lang="en-US" dirty="0"/>
          </a:p>
        </p:txBody>
      </p:sp>
      <p:sp>
        <p:nvSpPr>
          <p:cNvPr id="4" name="Date Placeholder 3">
            <a:extLst>
              <a:ext uri="{FF2B5EF4-FFF2-40B4-BE49-F238E27FC236}">
                <a16:creationId xmlns:a16="http://schemas.microsoft.com/office/drawing/2014/main" id="{4AC0926C-044F-70F3-74F9-11ECBE1C1B74}"/>
              </a:ext>
            </a:extLst>
          </p:cNvPr>
          <p:cNvSpPr>
            <a:spLocks noGrp="1"/>
          </p:cNvSpPr>
          <p:nvPr>
            <p:ph type="dt" sz="half" idx="10"/>
          </p:nvPr>
        </p:nvSpPr>
        <p:spPr/>
        <p:txBody>
          <a:bodyPr/>
          <a:lstStyle/>
          <a:p>
            <a:r>
              <a:rPr lang="en-US"/>
              <a:t>August 11, 2022</a:t>
            </a:r>
          </a:p>
        </p:txBody>
      </p:sp>
      <p:sp>
        <p:nvSpPr>
          <p:cNvPr id="5" name="Footer Placeholder 4">
            <a:extLst>
              <a:ext uri="{FF2B5EF4-FFF2-40B4-BE49-F238E27FC236}">
                <a16:creationId xmlns:a16="http://schemas.microsoft.com/office/drawing/2014/main" id="{A42DD6FA-5B2B-F4AF-62B3-20D3E8EDEED7}"/>
              </a:ext>
            </a:extLst>
          </p:cNvPr>
          <p:cNvSpPr>
            <a:spLocks noGrp="1"/>
          </p:cNvSpPr>
          <p:nvPr>
            <p:ph type="ftr" sz="quarter" idx="11"/>
          </p:nvPr>
        </p:nvSpPr>
        <p:spPr/>
        <p:txBody>
          <a:bodyPr/>
          <a:lstStyle/>
          <a:p>
            <a:r>
              <a:rPr lang="en-US"/>
              <a:t>NCHRP Project 12-117 Information for Review Only – See Disclaimer</a:t>
            </a:r>
          </a:p>
        </p:txBody>
      </p:sp>
      <p:sp>
        <p:nvSpPr>
          <p:cNvPr id="6" name="Slide Number Placeholder 5">
            <a:extLst>
              <a:ext uri="{FF2B5EF4-FFF2-40B4-BE49-F238E27FC236}">
                <a16:creationId xmlns:a16="http://schemas.microsoft.com/office/drawing/2014/main" id="{659A547E-7CEF-587B-BE05-B47F679577EC}"/>
              </a:ext>
            </a:extLst>
          </p:cNvPr>
          <p:cNvSpPr>
            <a:spLocks noGrp="1"/>
          </p:cNvSpPr>
          <p:nvPr>
            <p:ph type="sldNum" sz="quarter" idx="12"/>
          </p:nvPr>
        </p:nvSpPr>
        <p:spPr/>
        <p:txBody>
          <a:bodyPr/>
          <a:lstStyle/>
          <a:p>
            <a:fld id="{EE05A503-E3B5-4C58-9AFC-FD2007ADDDCB}" type="slidenum">
              <a:rPr lang="en-US" smtClean="0"/>
              <a:t>121</a:t>
            </a:fld>
            <a:endParaRPr lang="en-US"/>
          </a:p>
        </p:txBody>
      </p:sp>
      <p:pic>
        <p:nvPicPr>
          <p:cNvPr id="3" name="Picture 2">
            <a:extLst>
              <a:ext uri="{FF2B5EF4-FFF2-40B4-BE49-F238E27FC236}">
                <a16:creationId xmlns:a16="http://schemas.microsoft.com/office/drawing/2014/main" id="{85DFFCE9-7F7B-A7AC-02BF-3FD5A586DB7B}"/>
              </a:ext>
            </a:extLst>
          </p:cNvPr>
          <p:cNvPicPr>
            <a:picLocks noChangeAspect="1"/>
          </p:cNvPicPr>
          <p:nvPr/>
        </p:nvPicPr>
        <p:blipFill>
          <a:blip r:embed="rId2"/>
          <a:stretch>
            <a:fillRect/>
          </a:stretch>
        </p:blipFill>
        <p:spPr>
          <a:xfrm>
            <a:off x="677334" y="2314481"/>
            <a:ext cx="3950550" cy="3011685"/>
          </a:xfrm>
          <a:prstGeom prst="rect">
            <a:avLst/>
          </a:prstGeom>
        </p:spPr>
      </p:pic>
      <p:pic>
        <p:nvPicPr>
          <p:cNvPr id="7" name="Picture 6">
            <a:extLst>
              <a:ext uri="{FF2B5EF4-FFF2-40B4-BE49-F238E27FC236}">
                <a16:creationId xmlns:a16="http://schemas.microsoft.com/office/drawing/2014/main" id="{CBAF5FC5-615A-3486-D8E7-EA38729C0C47}"/>
              </a:ext>
            </a:extLst>
          </p:cNvPr>
          <p:cNvPicPr>
            <a:picLocks noChangeAspect="1"/>
          </p:cNvPicPr>
          <p:nvPr/>
        </p:nvPicPr>
        <p:blipFill>
          <a:blip r:embed="rId3"/>
          <a:stretch>
            <a:fillRect/>
          </a:stretch>
        </p:blipFill>
        <p:spPr>
          <a:xfrm>
            <a:off x="5073022" y="2095957"/>
            <a:ext cx="4724809" cy="3779848"/>
          </a:xfrm>
          <a:prstGeom prst="rect">
            <a:avLst/>
          </a:prstGeom>
        </p:spPr>
      </p:pic>
      <p:sp>
        <p:nvSpPr>
          <p:cNvPr id="8" name="Oval 7">
            <a:extLst>
              <a:ext uri="{FF2B5EF4-FFF2-40B4-BE49-F238E27FC236}">
                <a16:creationId xmlns:a16="http://schemas.microsoft.com/office/drawing/2014/main" id="{2B45AB5C-5375-85C6-CE2B-620250ECC5D9}"/>
              </a:ext>
            </a:extLst>
          </p:cNvPr>
          <p:cNvSpPr/>
          <p:nvPr/>
        </p:nvSpPr>
        <p:spPr>
          <a:xfrm>
            <a:off x="3826140" y="2533650"/>
            <a:ext cx="545835" cy="108585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9B4C8013-243A-3253-16A4-7DCD75B59A32}"/>
              </a:ext>
            </a:extLst>
          </p:cNvPr>
          <p:cNvSpPr/>
          <p:nvPr/>
        </p:nvSpPr>
        <p:spPr>
          <a:xfrm>
            <a:off x="9274002" y="2533649"/>
            <a:ext cx="431973" cy="176212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Right 8">
            <a:extLst>
              <a:ext uri="{FF2B5EF4-FFF2-40B4-BE49-F238E27FC236}">
                <a16:creationId xmlns:a16="http://schemas.microsoft.com/office/drawing/2014/main" id="{F4961561-0069-54EE-BCB4-47CC663C2F67}"/>
              </a:ext>
            </a:extLst>
          </p:cNvPr>
          <p:cNvSpPr/>
          <p:nvPr/>
        </p:nvSpPr>
        <p:spPr>
          <a:xfrm rot="438486">
            <a:off x="4380698" y="3035503"/>
            <a:ext cx="4929418" cy="6572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Decreasing Cost of Sealed TSC</a:t>
            </a:r>
          </a:p>
        </p:txBody>
      </p:sp>
    </p:spTree>
    <p:extLst>
      <p:ext uri="{BB962C8B-B14F-4D97-AF65-F5344CB8AC3E}">
        <p14:creationId xmlns:p14="http://schemas.microsoft.com/office/powerpoint/2010/main" val="418693278"/>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FFED9-B540-A62D-8005-A786AD1AFB04}"/>
              </a:ext>
            </a:extLst>
          </p:cNvPr>
          <p:cNvSpPr>
            <a:spLocks noGrp="1"/>
          </p:cNvSpPr>
          <p:nvPr>
            <p:ph type="title"/>
          </p:nvPr>
        </p:nvSpPr>
        <p:spPr/>
        <p:txBody>
          <a:bodyPr>
            <a:normAutofit/>
          </a:bodyPr>
          <a:lstStyle/>
          <a:p>
            <a:pPr rtl="0" eaLnBrk="1" latinLnBrk="0" hangingPunct="1"/>
            <a:r>
              <a:rPr lang="en-US" sz="3600" kern="1200" dirty="0">
                <a:solidFill>
                  <a:schemeClr val="tx1"/>
                </a:solidFill>
                <a:effectLst/>
                <a:latin typeface="+mj-lt"/>
                <a:ea typeface="+mj-ea"/>
                <a:cs typeface="+mj-cs"/>
              </a:rPr>
              <a:t>Section 3 – Duplex Coating System Selection Criteria and Cost Analysis</a:t>
            </a:r>
            <a:endParaRPr lang="en-US" dirty="0"/>
          </a:p>
        </p:txBody>
      </p:sp>
      <p:sp>
        <p:nvSpPr>
          <p:cNvPr id="10" name="Text Placeholder 9">
            <a:extLst>
              <a:ext uri="{FF2B5EF4-FFF2-40B4-BE49-F238E27FC236}">
                <a16:creationId xmlns:a16="http://schemas.microsoft.com/office/drawing/2014/main" id="{8F0BEBF0-61ED-7C81-2E83-CC177356F7C0}"/>
              </a:ext>
            </a:extLst>
          </p:cNvPr>
          <p:cNvSpPr>
            <a:spLocks noGrp="1"/>
          </p:cNvSpPr>
          <p:nvPr>
            <p:ph type="body" idx="1"/>
          </p:nvPr>
        </p:nvSpPr>
        <p:spPr/>
        <p:txBody>
          <a:bodyPr/>
          <a:lstStyle/>
          <a:p>
            <a:r>
              <a:rPr lang="en-US" dirty="0">
                <a:solidFill>
                  <a:schemeClr val="tx1"/>
                </a:solidFill>
              </a:rPr>
              <a:t>Installed Cost Factors</a:t>
            </a:r>
          </a:p>
        </p:txBody>
      </p:sp>
      <p:sp>
        <p:nvSpPr>
          <p:cNvPr id="11" name="Content Placeholder 10">
            <a:extLst>
              <a:ext uri="{FF2B5EF4-FFF2-40B4-BE49-F238E27FC236}">
                <a16:creationId xmlns:a16="http://schemas.microsoft.com/office/drawing/2014/main" id="{0B0D0A2F-C2A2-D483-B444-F038F98F31AD}"/>
              </a:ext>
            </a:extLst>
          </p:cNvPr>
          <p:cNvSpPr>
            <a:spLocks noGrp="1"/>
          </p:cNvSpPr>
          <p:nvPr>
            <p:ph sz="half" idx="2"/>
          </p:nvPr>
        </p:nvSpPr>
        <p:spPr/>
        <p:txBody>
          <a:bodyPr/>
          <a:lstStyle/>
          <a:p>
            <a:r>
              <a:rPr lang="en-US" dirty="0">
                <a:solidFill>
                  <a:schemeClr val="tx1"/>
                </a:solidFill>
              </a:rPr>
              <a:t>Availability of certified personnel and companies</a:t>
            </a:r>
          </a:p>
          <a:p>
            <a:r>
              <a:rPr lang="en-US" dirty="0">
                <a:solidFill>
                  <a:schemeClr val="tx1"/>
                </a:solidFill>
              </a:rPr>
              <a:t>HDG Considerations</a:t>
            </a:r>
          </a:p>
          <a:p>
            <a:r>
              <a:rPr lang="en-US" dirty="0">
                <a:solidFill>
                  <a:schemeClr val="tx1"/>
                </a:solidFill>
              </a:rPr>
              <a:t>Facility/Contractor Capabilities</a:t>
            </a:r>
          </a:p>
          <a:p>
            <a:r>
              <a:rPr lang="en-US" dirty="0">
                <a:solidFill>
                  <a:schemeClr val="tx1"/>
                </a:solidFill>
              </a:rPr>
              <a:t>Field vs Shop</a:t>
            </a:r>
          </a:p>
          <a:p>
            <a:r>
              <a:rPr lang="en-US" dirty="0">
                <a:solidFill>
                  <a:schemeClr val="tx1"/>
                </a:solidFill>
              </a:rPr>
              <a:t>Zone Painting</a:t>
            </a:r>
          </a:p>
          <a:p>
            <a:r>
              <a:rPr lang="en-US" dirty="0">
                <a:solidFill>
                  <a:schemeClr val="tx1"/>
                </a:solidFill>
              </a:rPr>
              <a:t>Coating Cost</a:t>
            </a:r>
          </a:p>
          <a:p>
            <a:r>
              <a:rPr lang="en-US" dirty="0">
                <a:solidFill>
                  <a:schemeClr val="tx1"/>
                </a:solidFill>
              </a:rPr>
              <a:t>Surface Preparation</a:t>
            </a:r>
          </a:p>
          <a:p>
            <a:endParaRPr lang="en-US" dirty="0">
              <a:solidFill>
                <a:schemeClr val="tx1"/>
              </a:solidFill>
            </a:endParaRPr>
          </a:p>
        </p:txBody>
      </p:sp>
      <p:sp>
        <p:nvSpPr>
          <p:cNvPr id="13" name="Text Placeholder 12">
            <a:extLst>
              <a:ext uri="{FF2B5EF4-FFF2-40B4-BE49-F238E27FC236}">
                <a16:creationId xmlns:a16="http://schemas.microsoft.com/office/drawing/2014/main" id="{3061F549-0F35-2C41-5D16-871F648CE082}"/>
              </a:ext>
            </a:extLst>
          </p:cNvPr>
          <p:cNvSpPr>
            <a:spLocks noGrp="1"/>
          </p:cNvSpPr>
          <p:nvPr>
            <p:ph type="body" sz="quarter" idx="3"/>
          </p:nvPr>
        </p:nvSpPr>
        <p:spPr>
          <a:xfrm>
            <a:off x="5088383" y="2160982"/>
            <a:ext cx="4185618" cy="915593"/>
          </a:xfrm>
        </p:spPr>
        <p:txBody>
          <a:bodyPr/>
          <a:lstStyle/>
          <a:p>
            <a:r>
              <a:rPr lang="en-US" dirty="0">
                <a:solidFill>
                  <a:schemeClr val="tx1"/>
                </a:solidFill>
              </a:rPr>
              <a:t>Life Cycle Maintenance Cost Factors</a:t>
            </a:r>
          </a:p>
        </p:txBody>
      </p:sp>
      <p:sp>
        <p:nvSpPr>
          <p:cNvPr id="14" name="Content Placeholder 13">
            <a:extLst>
              <a:ext uri="{FF2B5EF4-FFF2-40B4-BE49-F238E27FC236}">
                <a16:creationId xmlns:a16="http://schemas.microsoft.com/office/drawing/2014/main" id="{1F287A3D-7082-3707-88D6-66D04AD77A66}"/>
              </a:ext>
            </a:extLst>
          </p:cNvPr>
          <p:cNvSpPr>
            <a:spLocks noGrp="1"/>
          </p:cNvSpPr>
          <p:nvPr>
            <p:ph sz="quarter" idx="4"/>
          </p:nvPr>
        </p:nvSpPr>
        <p:spPr>
          <a:xfrm>
            <a:off x="5088384" y="3076575"/>
            <a:ext cx="4185617" cy="2964787"/>
          </a:xfrm>
        </p:spPr>
        <p:txBody>
          <a:bodyPr/>
          <a:lstStyle/>
          <a:p>
            <a:r>
              <a:rPr lang="en-US" dirty="0">
                <a:solidFill>
                  <a:schemeClr val="tx1"/>
                </a:solidFill>
              </a:rPr>
              <a:t>User Cost</a:t>
            </a:r>
          </a:p>
          <a:p>
            <a:r>
              <a:rPr lang="en-US" dirty="0">
                <a:solidFill>
                  <a:schemeClr val="tx1"/>
                </a:solidFill>
              </a:rPr>
              <a:t>Economic Factors</a:t>
            </a:r>
          </a:p>
          <a:p>
            <a:r>
              <a:rPr lang="en-US" dirty="0">
                <a:solidFill>
                  <a:schemeClr val="tx1"/>
                </a:solidFill>
              </a:rPr>
              <a:t>Maintenance Frequency and Cost</a:t>
            </a:r>
          </a:p>
          <a:p>
            <a:r>
              <a:rPr lang="en-US" dirty="0">
                <a:solidFill>
                  <a:schemeClr val="tx1"/>
                </a:solidFill>
              </a:rPr>
              <a:t>Macro Environment</a:t>
            </a:r>
          </a:p>
          <a:p>
            <a:r>
              <a:rPr lang="en-US" dirty="0">
                <a:solidFill>
                  <a:schemeClr val="tx1"/>
                </a:solidFill>
              </a:rPr>
              <a:t>Use of De-icing Salts</a:t>
            </a:r>
          </a:p>
          <a:p>
            <a:r>
              <a:rPr lang="en-US" dirty="0">
                <a:solidFill>
                  <a:schemeClr val="tx1"/>
                </a:solidFill>
              </a:rPr>
              <a:t>Desired Maintenance Condition</a:t>
            </a:r>
          </a:p>
          <a:p>
            <a:pPr marL="0" indent="0">
              <a:buNone/>
            </a:pPr>
            <a:endParaRPr lang="en-US" dirty="0">
              <a:solidFill>
                <a:schemeClr val="tx1"/>
              </a:solidFill>
            </a:endParaRPr>
          </a:p>
        </p:txBody>
      </p:sp>
      <p:sp>
        <p:nvSpPr>
          <p:cNvPr id="4" name="Date Placeholder 3">
            <a:extLst>
              <a:ext uri="{FF2B5EF4-FFF2-40B4-BE49-F238E27FC236}">
                <a16:creationId xmlns:a16="http://schemas.microsoft.com/office/drawing/2014/main" id="{4AC0926C-044F-70F3-74F9-11ECBE1C1B74}"/>
              </a:ext>
            </a:extLst>
          </p:cNvPr>
          <p:cNvSpPr>
            <a:spLocks noGrp="1"/>
          </p:cNvSpPr>
          <p:nvPr>
            <p:ph type="dt" sz="half" idx="10"/>
          </p:nvPr>
        </p:nvSpPr>
        <p:spPr/>
        <p:txBody>
          <a:bodyPr/>
          <a:lstStyle/>
          <a:p>
            <a:r>
              <a:rPr lang="en-US"/>
              <a:t>August 11, 2022</a:t>
            </a:r>
          </a:p>
        </p:txBody>
      </p:sp>
      <p:sp>
        <p:nvSpPr>
          <p:cNvPr id="5" name="Footer Placeholder 4">
            <a:extLst>
              <a:ext uri="{FF2B5EF4-FFF2-40B4-BE49-F238E27FC236}">
                <a16:creationId xmlns:a16="http://schemas.microsoft.com/office/drawing/2014/main" id="{A42DD6FA-5B2B-F4AF-62B3-20D3E8EDEED7}"/>
              </a:ext>
            </a:extLst>
          </p:cNvPr>
          <p:cNvSpPr>
            <a:spLocks noGrp="1"/>
          </p:cNvSpPr>
          <p:nvPr>
            <p:ph type="ftr" sz="quarter" idx="11"/>
          </p:nvPr>
        </p:nvSpPr>
        <p:spPr/>
        <p:txBody>
          <a:bodyPr/>
          <a:lstStyle/>
          <a:p>
            <a:r>
              <a:rPr lang="en-US"/>
              <a:t>NCHRP Project 12-117 Information for Review Only – See Disclaimer</a:t>
            </a:r>
          </a:p>
        </p:txBody>
      </p:sp>
      <p:sp>
        <p:nvSpPr>
          <p:cNvPr id="6" name="Slide Number Placeholder 5">
            <a:extLst>
              <a:ext uri="{FF2B5EF4-FFF2-40B4-BE49-F238E27FC236}">
                <a16:creationId xmlns:a16="http://schemas.microsoft.com/office/drawing/2014/main" id="{659A547E-7CEF-587B-BE05-B47F679577EC}"/>
              </a:ext>
            </a:extLst>
          </p:cNvPr>
          <p:cNvSpPr>
            <a:spLocks noGrp="1"/>
          </p:cNvSpPr>
          <p:nvPr>
            <p:ph type="sldNum" sz="quarter" idx="12"/>
          </p:nvPr>
        </p:nvSpPr>
        <p:spPr/>
        <p:txBody>
          <a:bodyPr/>
          <a:lstStyle/>
          <a:p>
            <a:fld id="{EE05A503-E3B5-4C58-9AFC-FD2007ADDDCB}" type="slidenum">
              <a:rPr lang="en-US" smtClean="0"/>
              <a:t>122</a:t>
            </a:fld>
            <a:endParaRPr lang="en-US"/>
          </a:p>
        </p:txBody>
      </p:sp>
    </p:spTree>
    <p:extLst>
      <p:ext uri="{BB962C8B-B14F-4D97-AF65-F5344CB8AC3E}">
        <p14:creationId xmlns:p14="http://schemas.microsoft.com/office/powerpoint/2010/main" val="141839937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B180A-D2E7-BD05-DAE7-A99A323A364D}"/>
              </a:ext>
            </a:extLst>
          </p:cNvPr>
          <p:cNvSpPr>
            <a:spLocks noGrp="1"/>
          </p:cNvSpPr>
          <p:nvPr>
            <p:ph type="title"/>
          </p:nvPr>
        </p:nvSpPr>
        <p:spPr/>
        <p:txBody>
          <a:bodyPr>
            <a:normAutofit/>
          </a:bodyPr>
          <a:lstStyle/>
          <a:p>
            <a:pPr rtl="0" eaLnBrk="1" latinLnBrk="0" hangingPunct="1"/>
            <a:r>
              <a:rPr lang="en-US" sz="3600" kern="1200" dirty="0">
                <a:solidFill>
                  <a:schemeClr val="tx1"/>
                </a:solidFill>
                <a:effectLst/>
                <a:latin typeface="+mj-lt"/>
                <a:ea typeface="+mj-ea"/>
                <a:cs typeface="+mj-cs"/>
              </a:rPr>
              <a:t>Section 4 – Structural Design and Fabrication Considerations</a:t>
            </a:r>
            <a:endParaRPr lang="en-US" dirty="0"/>
          </a:p>
        </p:txBody>
      </p:sp>
      <p:sp>
        <p:nvSpPr>
          <p:cNvPr id="3" name="Content Placeholder 2">
            <a:extLst>
              <a:ext uri="{FF2B5EF4-FFF2-40B4-BE49-F238E27FC236}">
                <a16:creationId xmlns:a16="http://schemas.microsoft.com/office/drawing/2014/main" id="{983B43B4-F03C-1D87-AC0D-AE73C6EE91F9}"/>
              </a:ext>
            </a:extLst>
          </p:cNvPr>
          <p:cNvSpPr>
            <a:spLocks noGrp="1"/>
          </p:cNvSpPr>
          <p:nvPr>
            <p:ph idx="1"/>
          </p:nvPr>
        </p:nvSpPr>
        <p:spPr/>
        <p:txBody>
          <a:bodyPr>
            <a:normAutofit/>
          </a:bodyPr>
          <a:lstStyle/>
          <a:p>
            <a:r>
              <a:rPr lang="en-US" dirty="0"/>
              <a:t>Design Detailing</a:t>
            </a:r>
          </a:p>
          <a:p>
            <a:r>
              <a:rPr lang="en-US" dirty="0"/>
              <a:t>Progressive Dipping (HDG)</a:t>
            </a:r>
          </a:p>
          <a:p>
            <a:r>
              <a:rPr lang="en-US" dirty="0"/>
              <a:t>Slip Coefficient</a:t>
            </a:r>
          </a:p>
          <a:p>
            <a:r>
              <a:rPr lang="en-US" dirty="0"/>
              <a:t>Galvanized vs Black Bolts</a:t>
            </a:r>
          </a:p>
          <a:p>
            <a:r>
              <a:rPr lang="en-US" dirty="0"/>
              <a:t>Caulking Crevices</a:t>
            </a:r>
          </a:p>
          <a:p>
            <a:r>
              <a:rPr lang="en-US" dirty="0"/>
              <a:t>Weld Sequencing</a:t>
            </a:r>
          </a:p>
          <a:p>
            <a:r>
              <a:rPr lang="en-US" dirty="0"/>
              <a:t>Environment Corrosivity</a:t>
            </a:r>
          </a:p>
          <a:p>
            <a:r>
              <a:rPr lang="en-US" dirty="0"/>
              <a:t>Zone Painting</a:t>
            </a:r>
          </a:p>
          <a:p>
            <a:r>
              <a:rPr lang="en-US" dirty="0"/>
              <a:t>Allowing coating options &amp; material combinations</a:t>
            </a:r>
          </a:p>
        </p:txBody>
      </p:sp>
      <p:sp>
        <p:nvSpPr>
          <p:cNvPr id="4" name="Date Placeholder 3">
            <a:extLst>
              <a:ext uri="{FF2B5EF4-FFF2-40B4-BE49-F238E27FC236}">
                <a16:creationId xmlns:a16="http://schemas.microsoft.com/office/drawing/2014/main" id="{D53D2629-D62E-7515-8ADF-6ED6AF51ED90}"/>
              </a:ext>
            </a:extLst>
          </p:cNvPr>
          <p:cNvSpPr>
            <a:spLocks noGrp="1"/>
          </p:cNvSpPr>
          <p:nvPr>
            <p:ph type="dt" sz="half" idx="10"/>
          </p:nvPr>
        </p:nvSpPr>
        <p:spPr/>
        <p:txBody>
          <a:bodyPr/>
          <a:lstStyle/>
          <a:p>
            <a:r>
              <a:rPr lang="en-US"/>
              <a:t>August 11, 2022</a:t>
            </a:r>
          </a:p>
        </p:txBody>
      </p:sp>
      <p:sp>
        <p:nvSpPr>
          <p:cNvPr id="5" name="Footer Placeholder 4">
            <a:extLst>
              <a:ext uri="{FF2B5EF4-FFF2-40B4-BE49-F238E27FC236}">
                <a16:creationId xmlns:a16="http://schemas.microsoft.com/office/drawing/2014/main" id="{7FED55AB-7CAE-0CB9-9791-B8C9E5DDB583}"/>
              </a:ext>
            </a:extLst>
          </p:cNvPr>
          <p:cNvSpPr>
            <a:spLocks noGrp="1"/>
          </p:cNvSpPr>
          <p:nvPr>
            <p:ph type="ftr" sz="quarter" idx="11"/>
          </p:nvPr>
        </p:nvSpPr>
        <p:spPr/>
        <p:txBody>
          <a:bodyPr/>
          <a:lstStyle/>
          <a:p>
            <a:r>
              <a:rPr lang="en-US"/>
              <a:t>NCHRP Project 12-117 Information for Review Only – See Disclaimer</a:t>
            </a:r>
          </a:p>
        </p:txBody>
      </p:sp>
      <p:sp>
        <p:nvSpPr>
          <p:cNvPr id="6" name="Slide Number Placeholder 5">
            <a:extLst>
              <a:ext uri="{FF2B5EF4-FFF2-40B4-BE49-F238E27FC236}">
                <a16:creationId xmlns:a16="http://schemas.microsoft.com/office/drawing/2014/main" id="{41574EF9-E6B9-190A-37D6-D46683E0610A}"/>
              </a:ext>
            </a:extLst>
          </p:cNvPr>
          <p:cNvSpPr>
            <a:spLocks noGrp="1"/>
          </p:cNvSpPr>
          <p:nvPr>
            <p:ph type="sldNum" sz="quarter" idx="12"/>
          </p:nvPr>
        </p:nvSpPr>
        <p:spPr/>
        <p:txBody>
          <a:bodyPr/>
          <a:lstStyle/>
          <a:p>
            <a:fld id="{EE05A503-E3B5-4C58-9AFC-FD2007ADDDCB}" type="slidenum">
              <a:rPr lang="en-US" smtClean="0"/>
              <a:t>123</a:t>
            </a:fld>
            <a:endParaRPr lang="en-US"/>
          </a:p>
        </p:txBody>
      </p:sp>
    </p:spTree>
    <p:extLst>
      <p:ext uri="{BB962C8B-B14F-4D97-AF65-F5344CB8AC3E}">
        <p14:creationId xmlns:p14="http://schemas.microsoft.com/office/powerpoint/2010/main" val="3734067373"/>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9CF616-7A00-545B-C664-3C47FE8A472F}"/>
              </a:ext>
            </a:extLst>
          </p:cNvPr>
          <p:cNvSpPr>
            <a:spLocks noGrp="1"/>
          </p:cNvSpPr>
          <p:nvPr>
            <p:ph type="title"/>
          </p:nvPr>
        </p:nvSpPr>
        <p:spPr/>
        <p:txBody>
          <a:bodyPr>
            <a:normAutofit fontScale="90000"/>
          </a:bodyPr>
          <a:lstStyle/>
          <a:p>
            <a:pPr rtl="0" eaLnBrk="1" latinLnBrk="0" hangingPunct="1"/>
            <a:r>
              <a:rPr lang="en-US" sz="3600" kern="1200" dirty="0">
                <a:solidFill>
                  <a:schemeClr val="tx1"/>
                </a:solidFill>
                <a:effectLst/>
                <a:latin typeface="+mj-lt"/>
                <a:ea typeface="+mj-ea"/>
                <a:cs typeface="+mj-cs"/>
              </a:rPr>
              <a:t>Section 5 – Application of Metallic Coating, Surface Preparation, and Application of Liquid Organic Coatings</a:t>
            </a:r>
            <a:endParaRPr lang="en-US" dirty="0">
              <a:effectLst/>
            </a:endParaRPr>
          </a:p>
        </p:txBody>
      </p:sp>
      <p:sp>
        <p:nvSpPr>
          <p:cNvPr id="3" name="Content Placeholder 2">
            <a:extLst>
              <a:ext uri="{FF2B5EF4-FFF2-40B4-BE49-F238E27FC236}">
                <a16:creationId xmlns:a16="http://schemas.microsoft.com/office/drawing/2014/main" id="{6BA8E10B-0A99-A616-D2CB-7C93ABA772F2}"/>
              </a:ext>
            </a:extLst>
          </p:cNvPr>
          <p:cNvSpPr>
            <a:spLocks noGrp="1"/>
          </p:cNvSpPr>
          <p:nvPr>
            <p:ph idx="1"/>
          </p:nvPr>
        </p:nvSpPr>
        <p:spPr/>
        <p:txBody>
          <a:bodyPr>
            <a:normAutofit fontScale="77500" lnSpcReduction="20000"/>
          </a:bodyPr>
          <a:lstStyle/>
          <a:p>
            <a:r>
              <a:rPr lang="en-US" dirty="0"/>
              <a:t>Metallic Coating Application</a:t>
            </a:r>
          </a:p>
          <a:p>
            <a:pPr lvl="1"/>
            <a:r>
              <a:rPr lang="en-US" dirty="0"/>
              <a:t>ASTM A123/A123M, Standard Specification for Zinc (Hot-Dip Galvanized) Coatings on Iron and Steel Products</a:t>
            </a:r>
          </a:p>
          <a:p>
            <a:pPr lvl="1"/>
            <a:r>
              <a:rPr lang="en-US" dirty="0"/>
              <a:t>ASTM A780/A780M, Standard Practice for Repair of Damaged and Uncoated Areas of Hot-Dip Galvanized Coatings</a:t>
            </a:r>
          </a:p>
          <a:p>
            <a:pPr lvl="1"/>
            <a:r>
              <a:rPr lang="en-US" dirty="0"/>
              <a:t>AASHTO/NSBA Steel Bridge Collaboration (AASHTO/NSBA) specification “Hot Dip Galvanizing Specification for Bridge and Highway Structure Elements</a:t>
            </a:r>
          </a:p>
          <a:p>
            <a:pPr lvl="1"/>
            <a:r>
              <a:rPr lang="en-US" dirty="0"/>
              <a:t>SSPC-CS 23.00/AWS C.2.23/NACE No. 12, “Specification for the Application of Thermal Spray Coatings (Metallizing) of Aluminum, Zinc, and Their Alloys and Composites for the Corrosion Protection of Steel”</a:t>
            </a:r>
          </a:p>
          <a:p>
            <a:pPr lvl="1"/>
            <a:r>
              <a:rPr lang="en-US" dirty="0"/>
              <a:t>AASHTO/NSBA and SSPC Specification S8.2-2017/SSPC PA18, Specification for Application of Thermal Spray Coating System to Steel Bridges</a:t>
            </a:r>
          </a:p>
          <a:p>
            <a:r>
              <a:rPr lang="en-US" dirty="0"/>
              <a:t>Surface Preparation of Metallic Coating</a:t>
            </a:r>
          </a:p>
          <a:p>
            <a:pPr lvl="1"/>
            <a:r>
              <a:rPr lang="en-US" dirty="0"/>
              <a:t>Recommend SSPC-SP 16, Brush off Blast Cleaning preparation of HDG </a:t>
            </a:r>
          </a:p>
          <a:p>
            <a:pPr lvl="1"/>
            <a:r>
              <a:rPr lang="en-US" dirty="0"/>
              <a:t>Recommend SSPC-SP 1 surface preparation if the organic coating is applied within 48 hours of TSC application </a:t>
            </a:r>
          </a:p>
          <a:p>
            <a:r>
              <a:rPr lang="en-US" dirty="0"/>
              <a:t>Liquid Coating Application</a:t>
            </a:r>
          </a:p>
          <a:p>
            <a:pPr lvl="1"/>
            <a:r>
              <a:rPr lang="en-US" dirty="0"/>
              <a:t>Note the need to seal the porosity of TSC to prevent outgassing</a:t>
            </a:r>
          </a:p>
        </p:txBody>
      </p:sp>
      <p:sp>
        <p:nvSpPr>
          <p:cNvPr id="4" name="Date Placeholder 3">
            <a:extLst>
              <a:ext uri="{FF2B5EF4-FFF2-40B4-BE49-F238E27FC236}">
                <a16:creationId xmlns:a16="http://schemas.microsoft.com/office/drawing/2014/main" id="{2DC679E0-02A6-1EC4-0C51-89FAAEBB2D7F}"/>
              </a:ext>
            </a:extLst>
          </p:cNvPr>
          <p:cNvSpPr>
            <a:spLocks noGrp="1"/>
          </p:cNvSpPr>
          <p:nvPr>
            <p:ph type="dt" sz="half" idx="10"/>
          </p:nvPr>
        </p:nvSpPr>
        <p:spPr/>
        <p:txBody>
          <a:bodyPr/>
          <a:lstStyle/>
          <a:p>
            <a:r>
              <a:rPr lang="en-US"/>
              <a:t>August 11, 2022</a:t>
            </a:r>
          </a:p>
        </p:txBody>
      </p:sp>
      <p:sp>
        <p:nvSpPr>
          <p:cNvPr id="5" name="Footer Placeholder 4">
            <a:extLst>
              <a:ext uri="{FF2B5EF4-FFF2-40B4-BE49-F238E27FC236}">
                <a16:creationId xmlns:a16="http://schemas.microsoft.com/office/drawing/2014/main" id="{1DA1D8B5-CED0-F877-C790-CCFBCAB1C6F7}"/>
              </a:ext>
            </a:extLst>
          </p:cNvPr>
          <p:cNvSpPr>
            <a:spLocks noGrp="1"/>
          </p:cNvSpPr>
          <p:nvPr>
            <p:ph type="ftr" sz="quarter" idx="11"/>
          </p:nvPr>
        </p:nvSpPr>
        <p:spPr/>
        <p:txBody>
          <a:bodyPr/>
          <a:lstStyle/>
          <a:p>
            <a:r>
              <a:rPr lang="en-US"/>
              <a:t>NCHRP Project 12-117 Information for Review Only – See Disclaimer</a:t>
            </a:r>
          </a:p>
        </p:txBody>
      </p:sp>
      <p:sp>
        <p:nvSpPr>
          <p:cNvPr id="6" name="Slide Number Placeholder 5">
            <a:extLst>
              <a:ext uri="{FF2B5EF4-FFF2-40B4-BE49-F238E27FC236}">
                <a16:creationId xmlns:a16="http://schemas.microsoft.com/office/drawing/2014/main" id="{6C5E263D-2183-6807-31B7-33E5BB798150}"/>
              </a:ext>
            </a:extLst>
          </p:cNvPr>
          <p:cNvSpPr>
            <a:spLocks noGrp="1"/>
          </p:cNvSpPr>
          <p:nvPr>
            <p:ph type="sldNum" sz="quarter" idx="12"/>
          </p:nvPr>
        </p:nvSpPr>
        <p:spPr/>
        <p:txBody>
          <a:bodyPr/>
          <a:lstStyle/>
          <a:p>
            <a:fld id="{EE05A503-E3B5-4C58-9AFC-FD2007ADDDCB}" type="slidenum">
              <a:rPr lang="en-US" smtClean="0"/>
              <a:t>124</a:t>
            </a:fld>
            <a:endParaRPr lang="en-US"/>
          </a:p>
        </p:txBody>
      </p:sp>
    </p:spTree>
    <p:extLst>
      <p:ext uri="{BB962C8B-B14F-4D97-AF65-F5344CB8AC3E}">
        <p14:creationId xmlns:p14="http://schemas.microsoft.com/office/powerpoint/2010/main" val="2562937039"/>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0FA75D-BC78-65E4-3C51-C5C1CA522957}"/>
              </a:ext>
            </a:extLst>
          </p:cNvPr>
          <p:cNvSpPr>
            <a:spLocks noGrp="1"/>
          </p:cNvSpPr>
          <p:nvPr>
            <p:ph type="title"/>
          </p:nvPr>
        </p:nvSpPr>
        <p:spPr/>
        <p:txBody>
          <a:bodyPr>
            <a:normAutofit/>
          </a:bodyPr>
          <a:lstStyle/>
          <a:p>
            <a:pPr rtl="0" eaLnBrk="1" latinLnBrk="0" hangingPunct="1"/>
            <a:r>
              <a:rPr lang="en-US" sz="3600" kern="1200" dirty="0">
                <a:solidFill>
                  <a:schemeClr val="tx1"/>
                </a:solidFill>
                <a:effectLst/>
                <a:latin typeface="+mj-lt"/>
                <a:ea typeface="+mj-ea"/>
                <a:cs typeface="+mj-cs"/>
              </a:rPr>
              <a:t>Section 6 – Repair and Maintenance of Duplex Coatings</a:t>
            </a:r>
            <a:endParaRPr lang="en-US" dirty="0"/>
          </a:p>
        </p:txBody>
      </p:sp>
      <p:sp>
        <p:nvSpPr>
          <p:cNvPr id="4" name="Date Placeholder 3">
            <a:extLst>
              <a:ext uri="{FF2B5EF4-FFF2-40B4-BE49-F238E27FC236}">
                <a16:creationId xmlns:a16="http://schemas.microsoft.com/office/drawing/2014/main" id="{1064630D-F980-FC4B-B0D5-24F8F3A4891C}"/>
              </a:ext>
            </a:extLst>
          </p:cNvPr>
          <p:cNvSpPr>
            <a:spLocks noGrp="1"/>
          </p:cNvSpPr>
          <p:nvPr>
            <p:ph type="dt" sz="half" idx="10"/>
          </p:nvPr>
        </p:nvSpPr>
        <p:spPr/>
        <p:txBody>
          <a:bodyPr/>
          <a:lstStyle/>
          <a:p>
            <a:r>
              <a:rPr lang="en-US"/>
              <a:t>August 11, 2022</a:t>
            </a:r>
          </a:p>
        </p:txBody>
      </p:sp>
      <p:sp>
        <p:nvSpPr>
          <p:cNvPr id="5" name="Footer Placeholder 4">
            <a:extLst>
              <a:ext uri="{FF2B5EF4-FFF2-40B4-BE49-F238E27FC236}">
                <a16:creationId xmlns:a16="http://schemas.microsoft.com/office/drawing/2014/main" id="{1031D2C9-31DD-0929-B9F5-BF49CC52CD00}"/>
              </a:ext>
            </a:extLst>
          </p:cNvPr>
          <p:cNvSpPr>
            <a:spLocks noGrp="1"/>
          </p:cNvSpPr>
          <p:nvPr>
            <p:ph type="ftr" sz="quarter" idx="11"/>
          </p:nvPr>
        </p:nvSpPr>
        <p:spPr/>
        <p:txBody>
          <a:bodyPr/>
          <a:lstStyle/>
          <a:p>
            <a:r>
              <a:rPr lang="en-US"/>
              <a:t>NCHRP Project 12-117 Information for Review Only – See Disclaimer</a:t>
            </a:r>
          </a:p>
        </p:txBody>
      </p:sp>
      <p:sp>
        <p:nvSpPr>
          <p:cNvPr id="6" name="Slide Number Placeholder 5">
            <a:extLst>
              <a:ext uri="{FF2B5EF4-FFF2-40B4-BE49-F238E27FC236}">
                <a16:creationId xmlns:a16="http://schemas.microsoft.com/office/drawing/2014/main" id="{91FF3087-0F0D-27D1-A2BA-629DF7047F90}"/>
              </a:ext>
            </a:extLst>
          </p:cNvPr>
          <p:cNvSpPr>
            <a:spLocks noGrp="1"/>
          </p:cNvSpPr>
          <p:nvPr>
            <p:ph type="sldNum" sz="quarter" idx="12"/>
          </p:nvPr>
        </p:nvSpPr>
        <p:spPr/>
        <p:txBody>
          <a:bodyPr/>
          <a:lstStyle/>
          <a:p>
            <a:fld id="{EE05A503-E3B5-4C58-9AFC-FD2007ADDDCB}" type="slidenum">
              <a:rPr lang="en-US" smtClean="0"/>
              <a:t>125</a:t>
            </a:fld>
            <a:endParaRPr lang="en-US"/>
          </a:p>
        </p:txBody>
      </p:sp>
      <p:pic>
        <p:nvPicPr>
          <p:cNvPr id="9" name="Picture 8" descr="Graphical user interface, application&#10;&#10;Description automatically generated">
            <a:extLst>
              <a:ext uri="{FF2B5EF4-FFF2-40B4-BE49-F238E27FC236}">
                <a16:creationId xmlns:a16="http://schemas.microsoft.com/office/drawing/2014/main" id="{12815B46-A0E8-B486-840E-C4104E1BD3F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50855"/>
          <a:stretch/>
        </p:blipFill>
        <p:spPr bwMode="auto">
          <a:xfrm>
            <a:off x="3209626" y="3251200"/>
            <a:ext cx="2886374" cy="2790162"/>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pic>
        <p:nvPicPr>
          <p:cNvPr id="10" name="Picture 9" descr="Graphical user interface&#10;&#10;Description automatically generated">
            <a:extLst>
              <a:ext uri="{FF2B5EF4-FFF2-40B4-BE49-F238E27FC236}">
                <a16:creationId xmlns:a16="http://schemas.microsoft.com/office/drawing/2014/main" id="{745A00A6-E6D6-5E53-DB00-45BE4F994E1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1612"/>
          <a:stretch/>
        </p:blipFill>
        <p:spPr bwMode="auto">
          <a:xfrm>
            <a:off x="6974946" y="3062023"/>
            <a:ext cx="2619213" cy="2674941"/>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pic>
        <p:nvPicPr>
          <p:cNvPr id="11" name="Picture 10">
            <a:extLst>
              <a:ext uri="{FF2B5EF4-FFF2-40B4-BE49-F238E27FC236}">
                <a16:creationId xmlns:a16="http://schemas.microsoft.com/office/drawing/2014/main" id="{EB7BBBA4-2BE8-5109-E77C-E8D64CA9C5C5}"/>
              </a:ext>
            </a:extLst>
          </p:cNvPr>
          <p:cNvPicPr>
            <a:picLocks noChangeAspect="1"/>
          </p:cNvPicPr>
          <p:nvPr/>
        </p:nvPicPr>
        <p:blipFill>
          <a:blip r:embed="rId4"/>
          <a:stretch>
            <a:fillRect/>
          </a:stretch>
        </p:blipFill>
        <p:spPr>
          <a:xfrm>
            <a:off x="545111" y="1930400"/>
            <a:ext cx="4034807" cy="2355850"/>
          </a:xfrm>
          <a:prstGeom prst="rect">
            <a:avLst/>
          </a:prstGeom>
          <a:ln>
            <a:noFill/>
          </a:ln>
          <a:effectLst>
            <a:softEdge rad="112500"/>
          </a:effectLst>
        </p:spPr>
      </p:pic>
      <p:pic>
        <p:nvPicPr>
          <p:cNvPr id="12" name="Picture 11">
            <a:extLst>
              <a:ext uri="{FF2B5EF4-FFF2-40B4-BE49-F238E27FC236}">
                <a16:creationId xmlns:a16="http://schemas.microsoft.com/office/drawing/2014/main" id="{2D07D8C4-3C19-1B1B-2B43-487B3CD5E588}"/>
              </a:ext>
            </a:extLst>
          </p:cNvPr>
          <p:cNvPicPr>
            <a:picLocks noChangeAspect="1"/>
          </p:cNvPicPr>
          <p:nvPr/>
        </p:nvPicPr>
        <p:blipFill>
          <a:blip r:embed="rId5"/>
          <a:stretch>
            <a:fillRect/>
          </a:stretch>
        </p:blipFill>
        <p:spPr>
          <a:xfrm>
            <a:off x="4524099" y="1363411"/>
            <a:ext cx="4603541" cy="2674941"/>
          </a:xfrm>
          <a:prstGeom prst="rect">
            <a:avLst/>
          </a:prstGeom>
          <a:ln>
            <a:noFill/>
          </a:ln>
          <a:effectLst>
            <a:softEdge rad="112500"/>
          </a:effectLst>
        </p:spPr>
      </p:pic>
    </p:spTree>
    <p:extLst>
      <p:ext uri="{BB962C8B-B14F-4D97-AF65-F5344CB8AC3E}">
        <p14:creationId xmlns:p14="http://schemas.microsoft.com/office/powerpoint/2010/main" val="2153399171"/>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0FA75D-BC78-65E4-3C51-C5C1CA522957}"/>
              </a:ext>
            </a:extLst>
          </p:cNvPr>
          <p:cNvSpPr>
            <a:spLocks noGrp="1"/>
          </p:cNvSpPr>
          <p:nvPr>
            <p:ph type="title"/>
          </p:nvPr>
        </p:nvSpPr>
        <p:spPr/>
        <p:txBody>
          <a:bodyPr>
            <a:normAutofit/>
          </a:bodyPr>
          <a:lstStyle/>
          <a:p>
            <a:pPr rtl="0" eaLnBrk="1" latinLnBrk="0" hangingPunct="1"/>
            <a:r>
              <a:rPr lang="en-US" sz="3600" kern="1200" dirty="0">
                <a:solidFill>
                  <a:schemeClr val="tx1"/>
                </a:solidFill>
                <a:effectLst/>
                <a:latin typeface="+mj-lt"/>
                <a:ea typeface="+mj-ea"/>
                <a:cs typeface="+mj-cs"/>
              </a:rPr>
              <a:t>Section 6 – Repair and Maintenance of Duplex Coatings</a:t>
            </a:r>
            <a:endParaRPr lang="en-US" dirty="0"/>
          </a:p>
        </p:txBody>
      </p:sp>
      <p:sp>
        <p:nvSpPr>
          <p:cNvPr id="4" name="Date Placeholder 3">
            <a:extLst>
              <a:ext uri="{FF2B5EF4-FFF2-40B4-BE49-F238E27FC236}">
                <a16:creationId xmlns:a16="http://schemas.microsoft.com/office/drawing/2014/main" id="{1064630D-F980-FC4B-B0D5-24F8F3A4891C}"/>
              </a:ext>
            </a:extLst>
          </p:cNvPr>
          <p:cNvSpPr>
            <a:spLocks noGrp="1"/>
          </p:cNvSpPr>
          <p:nvPr>
            <p:ph type="dt" sz="half" idx="10"/>
          </p:nvPr>
        </p:nvSpPr>
        <p:spPr/>
        <p:txBody>
          <a:bodyPr/>
          <a:lstStyle/>
          <a:p>
            <a:r>
              <a:rPr lang="en-US"/>
              <a:t>August 11, 2022</a:t>
            </a:r>
          </a:p>
        </p:txBody>
      </p:sp>
      <p:sp>
        <p:nvSpPr>
          <p:cNvPr id="5" name="Footer Placeholder 4">
            <a:extLst>
              <a:ext uri="{FF2B5EF4-FFF2-40B4-BE49-F238E27FC236}">
                <a16:creationId xmlns:a16="http://schemas.microsoft.com/office/drawing/2014/main" id="{1031D2C9-31DD-0929-B9F5-BF49CC52CD00}"/>
              </a:ext>
            </a:extLst>
          </p:cNvPr>
          <p:cNvSpPr>
            <a:spLocks noGrp="1"/>
          </p:cNvSpPr>
          <p:nvPr>
            <p:ph type="ftr" sz="quarter" idx="11"/>
          </p:nvPr>
        </p:nvSpPr>
        <p:spPr/>
        <p:txBody>
          <a:bodyPr/>
          <a:lstStyle/>
          <a:p>
            <a:r>
              <a:rPr lang="en-US"/>
              <a:t>NCHRP Project 12-117 Information for Review Only – See Disclaimer</a:t>
            </a:r>
          </a:p>
        </p:txBody>
      </p:sp>
      <p:sp>
        <p:nvSpPr>
          <p:cNvPr id="6" name="Slide Number Placeholder 5">
            <a:extLst>
              <a:ext uri="{FF2B5EF4-FFF2-40B4-BE49-F238E27FC236}">
                <a16:creationId xmlns:a16="http://schemas.microsoft.com/office/drawing/2014/main" id="{91FF3087-0F0D-27D1-A2BA-629DF7047F90}"/>
              </a:ext>
            </a:extLst>
          </p:cNvPr>
          <p:cNvSpPr>
            <a:spLocks noGrp="1"/>
          </p:cNvSpPr>
          <p:nvPr>
            <p:ph type="sldNum" sz="quarter" idx="12"/>
          </p:nvPr>
        </p:nvSpPr>
        <p:spPr/>
        <p:txBody>
          <a:bodyPr/>
          <a:lstStyle/>
          <a:p>
            <a:fld id="{EE05A503-E3B5-4C58-9AFC-FD2007ADDDCB}" type="slidenum">
              <a:rPr lang="en-US" smtClean="0"/>
              <a:t>126</a:t>
            </a:fld>
            <a:endParaRPr lang="en-US"/>
          </a:p>
        </p:txBody>
      </p:sp>
      <p:pic>
        <p:nvPicPr>
          <p:cNvPr id="7" name="Picture 6" descr="A picture containing outdoor&#10;&#10;Description automatically generated">
            <a:extLst>
              <a:ext uri="{FF2B5EF4-FFF2-40B4-BE49-F238E27FC236}">
                <a16:creationId xmlns:a16="http://schemas.microsoft.com/office/drawing/2014/main" id="{A6831F8D-1EFF-CEA0-CFC5-8F5F9979928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943600" y="1536400"/>
            <a:ext cx="3992722" cy="2994541"/>
          </a:xfrm>
          <a:prstGeom prst="rect">
            <a:avLst/>
          </a:prstGeom>
        </p:spPr>
      </p:pic>
      <p:pic>
        <p:nvPicPr>
          <p:cNvPr id="8" name="Picture 7" descr="A picture containing sky, outdoor, building, bridge&#10;&#10;Description automatically generated">
            <a:extLst>
              <a:ext uri="{FF2B5EF4-FFF2-40B4-BE49-F238E27FC236}">
                <a16:creationId xmlns:a16="http://schemas.microsoft.com/office/drawing/2014/main" id="{D7C90C35-68D4-96DC-4330-AA615F703B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7334" y="1870398"/>
            <a:ext cx="5514235" cy="4135676"/>
          </a:xfrm>
          <a:prstGeom prst="rect">
            <a:avLst/>
          </a:prstGeom>
        </p:spPr>
      </p:pic>
      <p:pic>
        <p:nvPicPr>
          <p:cNvPr id="9" name="Picture 8" descr="A hand holding a black object&#10;&#10;Description automatically generated with low confidence">
            <a:extLst>
              <a:ext uri="{FF2B5EF4-FFF2-40B4-BE49-F238E27FC236}">
                <a16:creationId xmlns:a16="http://schemas.microsoft.com/office/drawing/2014/main" id="{B5E8E27F-48C5-31C6-B336-42E37E53F7F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743156" y="3853999"/>
            <a:ext cx="2861295" cy="2140766"/>
          </a:xfrm>
          <a:prstGeom prst="rect">
            <a:avLst/>
          </a:prstGeom>
        </p:spPr>
      </p:pic>
    </p:spTree>
    <p:extLst>
      <p:ext uri="{BB962C8B-B14F-4D97-AF65-F5344CB8AC3E}">
        <p14:creationId xmlns:p14="http://schemas.microsoft.com/office/powerpoint/2010/main" val="828510996"/>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BC2E3-78B7-604B-9CAB-10D1EE05DFAF}"/>
              </a:ext>
            </a:extLst>
          </p:cNvPr>
          <p:cNvSpPr>
            <a:spLocks noGrp="1"/>
          </p:cNvSpPr>
          <p:nvPr>
            <p:ph type="title"/>
          </p:nvPr>
        </p:nvSpPr>
        <p:spPr/>
        <p:txBody>
          <a:bodyPr>
            <a:normAutofit/>
          </a:bodyPr>
          <a:lstStyle/>
          <a:p>
            <a:pPr rtl="0" eaLnBrk="1" latinLnBrk="0" hangingPunct="1"/>
            <a:r>
              <a:rPr lang="en-US" sz="3600" kern="1200" dirty="0">
                <a:solidFill>
                  <a:schemeClr val="tx1"/>
                </a:solidFill>
                <a:effectLst/>
                <a:latin typeface="+mj-lt"/>
                <a:ea typeface="+mj-ea"/>
                <a:cs typeface="+mj-cs"/>
              </a:rPr>
              <a:t>Section 7 – Quality Control and Inspection</a:t>
            </a:r>
            <a:endParaRPr lang="en-US" dirty="0"/>
          </a:p>
        </p:txBody>
      </p:sp>
      <p:sp>
        <p:nvSpPr>
          <p:cNvPr id="3" name="Content Placeholder 2">
            <a:extLst>
              <a:ext uri="{FF2B5EF4-FFF2-40B4-BE49-F238E27FC236}">
                <a16:creationId xmlns:a16="http://schemas.microsoft.com/office/drawing/2014/main" id="{59449A1F-1C21-DE76-8139-75137309763F}"/>
              </a:ext>
            </a:extLst>
          </p:cNvPr>
          <p:cNvSpPr>
            <a:spLocks noGrp="1"/>
          </p:cNvSpPr>
          <p:nvPr>
            <p:ph idx="1"/>
          </p:nvPr>
        </p:nvSpPr>
        <p:spPr/>
        <p:txBody>
          <a:bodyPr/>
          <a:lstStyle/>
          <a:p>
            <a:r>
              <a:rPr lang="en-US" dirty="0"/>
              <a:t>Discusses unique ways to assess “white oxides” and their impact</a:t>
            </a:r>
          </a:p>
          <a:p>
            <a:pPr lvl="1"/>
            <a:r>
              <a:rPr lang="en-US" dirty="0"/>
              <a:t>Tape adhesion, pH, Conductivity</a:t>
            </a:r>
          </a:p>
          <a:p>
            <a:pPr lvl="1"/>
            <a:r>
              <a:rPr lang="en-US" dirty="0"/>
              <a:t>Subsequent paint adhesion</a:t>
            </a:r>
          </a:p>
          <a:p>
            <a:r>
              <a:rPr lang="en-US" dirty="0"/>
              <a:t>Refer to industry standard quality checks for galvanizing, metallizing and liquid coating application</a:t>
            </a:r>
          </a:p>
          <a:p>
            <a:r>
              <a:rPr lang="en-US" dirty="0"/>
              <a:t>Recommend anniversary inspection</a:t>
            </a:r>
          </a:p>
        </p:txBody>
      </p:sp>
      <p:sp>
        <p:nvSpPr>
          <p:cNvPr id="4" name="Date Placeholder 3">
            <a:extLst>
              <a:ext uri="{FF2B5EF4-FFF2-40B4-BE49-F238E27FC236}">
                <a16:creationId xmlns:a16="http://schemas.microsoft.com/office/drawing/2014/main" id="{B9A3659A-6D49-4F70-1199-926E05F7802E}"/>
              </a:ext>
            </a:extLst>
          </p:cNvPr>
          <p:cNvSpPr>
            <a:spLocks noGrp="1"/>
          </p:cNvSpPr>
          <p:nvPr>
            <p:ph type="dt" sz="half" idx="10"/>
          </p:nvPr>
        </p:nvSpPr>
        <p:spPr/>
        <p:txBody>
          <a:bodyPr/>
          <a:lstStyle/>
          <a:p>
            <a:r>
              <a:rPr lang="en-US"/>
              <a:t>August 11, 2022</a:t>
            </a:r>
          </a:p>
        </p:txBody>
      </p:sp>
      <p:sp>
        <p:nvSpPr>
          <p:cNvPr id="5" name="Footer Placeholder 4">
            <a:extLst>
              <a:ext uri="{FF2B5EF4-FFF2-40B4-BE49-F238E27FC236}">
                <a16:creationId xmlns:a16="http://schemas.microsoft.com/office/drawing/2014/main" id="{42B36782-003B-E522-6C45-F83D15578EC3}"/>
              </a:ext>
            </a:extLst>
          </p:cNvPr>
          <p:cNvSpPr>
            <a:spLocks noGrp="1"/>
          </p:cNvSpPr>
          <p:nvPr>
            <p:ph type="ftr" sz="quarter" idx="11"/>
          </p:nvPr>
        </p:nvSpPr>
        <p:spPr/>
        <p:txBody>
          <a:bodyPr/>
          <a:lstStyle/>
          <a:p>
            <a:r>
              <a:rPr lang="en-US"/>
              <a:t>NCHRP Project 12-117 Information for Review Only – See Disclaimer</a:t>
            </a:r>
          </a:p>
        </p:txBody>
      </p:sp>
      <p:sp>
        <p:nvSpPr>
          <p:cNvPr id="6" name="Slide Number Placeholder 5">
            <a:extLst>
              <a:ext uri="{FF2B5EF4-FFF2-40B4-BE49-F238E27FC236}">
                <a16:creationId xmlns:a16="http://schemas.microsoft.com/office/drawing/2014/main" id="{FFBC1DF5-4E9B-FFCC-E9CC-8DE041006AFC}"/>
              </a:ext>
            </a:extLst>
          </p:cNvPr>
          <p:cNvSpPr>
            <a:spLocks noGrp="1"/>
          </p:cNvSpPr>
          <p:nvPr>
            <p:ph type="sldNum" sz="quarter" idx="12"/>
          </p:nvPr>
        </p:nvSpPr>
        <p:spPr/>
        <p:txBody>
          <a:bodyPr/>
          <a:lstStyle/>
          <a:p>
            <a:fld id="{EE05A503-E3B5-4C58-9AFC-FD2007ADDDCB}" type="slidenum">
              <a:rPr lang="en-US" smtClean="0"/>
              <a:t>127</a:t>
            </a:fld>
            <a:endParaRPr lang="en-US"/>
          </a:p>
        </p:txBody>
      </p:sp>
    </p:spTree>
    <p:extLst>
      <p:ext uri="{BB962C8B-B14F-4D97-AF65-F5344CB8AC3E}">
        <p14:creationId xmlns:p14="http://schemas.microsoft.com/office/powerpoint/2010/main" val="1095619664"/>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8BFE5-CEC5-CE78-C2B1-B73BC851CFDC}"/>
              </a:ext>
            </a:extLst>
          </p:cNvPr>
          <p:cNvSpPr>
            <a:spLocks noGrp="1"/>
          </p:cNvSpPr>
          <p:nvPr>
            <p:ph type="title"/>
          </p:nvPr>
        </p:nvSpPr>
        <p:spPr/>
        <p:txBody>
          <a:bodyPr/>
          <a:lstStyle/>
          <a:p>
            <a:pPr rtl="0" eaLnBrk="1" latinLnBrk="0" hangingPunct="1"/>
            <a:r>
              <a:rPr lang="en-US" sz="3600" kern="1200" dirty="0">
                <a:solidFill>
                  <a:schemeClr val="tx1"/>
                </a:solidFill>
                <a:effectLst/>
                <a:latin typeface="+mj-lt"/>
                <a:ea typeface="+mj-ea"/>
                <a:cs typeface="+mj-cs"/>
              </a:rPr>
              <a:t>Section 8 – Qualifications (applicator and inspector)</a:t>
            </a:r>
            <a:endParaRPr lang="en-US" dirty="0">
              <a:effectLst/>
            </a:endParaRPr>
          </a:p>
        </p:txBody>
      </p:sp>
      <p:sp>
        <p:nvSpPr>
          <p:cNvPr id="3" name="Content Placeholder 2">
            <a:extLst>
              <a:ext uri="{FF2B5EF4-FFF2-40B4-BE49-F238E27FC236}">
                <a16:creationId xmlns:a16="http://schemas.microsoft.com/office/drawing/2014/main" id="{7B16DFC1-9C8C-3D0B-3378-15F689852D5D}"/>
              </a:ext>
            </a:extLst>
          </p:cNvPr>
          <p:cNvSpPr>
            <a:spLocks noGrp="1"/>
          </p:cNvSpPr>
          <p:nvPr>
            <p:ph idx="1"/>
          </p:nvPr>
        </p:nvSpPr>
        <p:spPr/>
        <p:txBody>
          <a:bodyPr/>
          <a:lstStyle/>
          <a:p>
            <a:r>
              <a:rPr lang="en-US" dirty="0"/>
              <a:t>SSPC-QP6, “Standard Procedure for Evaluating the Qualifications of Contractors Who Apply Thermal Spray (Metallizing) for Corrosion Protection for Steel and Concrete Structures,” </a:t>
            </a:r>
          </a:p>
          <a:p>
            <a:r>
              <a:rPr lang="en-US" dirty="0"/>
              <a:t>SSPC-QP1, “Standard Procedure for Evaluating the Qualifications of Industrial/Marine Painting Contractors” (Field Application to Complex Industrial Steel Structures and Other Metal Components), </a:t>
            </a:r>
          </a:p>
          <a:p>
            <a:r>
              <a:rPr lang="en-US" dirty="0"/>
              <a:t>AISC-420-10/SSPC-QP3, “Certification Standard for Shop Application of Complex Protective Coating Systems.”  Ideally QP6 should be required if metallizing is part of the duplex system, along with QP1 if field application of coatings is specified or QP3 if shop application will be performed. </a:t>
            </a:r>
          </a:p>
          <a:p>
            <a:r>
              <a:rPr lang="en-US" dirty="0"/>
              <a:t>AWS C2.16/C2.16M, “Guide for Thermal Spray Operator Qualification Programs”</a:t>
            </a:r>
          </a:p>
        </p:txBody>
      </p:sp>
      <p:sp>
        <p:nvSpPr>
          <p:cNvPr id="4" name="Date Placeholder 3">
            <a:extLst>
              <a:ext uri="{FF2B5EF4-FFF2-40B4-BE49-F238E27FC236}">
                <a16:creationId xmlns:a16="http://schemas.microsoft.com/office/drawing/2014/main" id="{73055B03-8690-CC8A-327F-241787F9FE63}"/>
              </a:ext>
            </a:extLst>
          </p:cNvPr>
          <p:cNvSpPr>
            <a:spLocks noGrp="1"/>
          </p:cNvSpPr>
          <p:nvPr>
            <p:ph type="dt" sz="half" idx="10"/>
          </p:nvPr>
        </p:nvSpPr>
        <p:spPr/>
        <p:txBody>
          <a:bodyPr/>
          <a:lstStyle/>
          <a:p>
            <a:r>
              <a:rPr lang="en-US"/>
              <a:t>August 11, 2022</a:t>
            </a:r>
          </a:p>
        </p:txBody>
      </p:sp>
      <p:sp>
        <p:nvSpPr>
          <p:cNvPr id="5" name="Footer Placeholder 4">
            <a:extLst>
              <a:ext uri="{FF2B5EF4-FFF2-40B4-BE49-F238E27FC236}">
                <a16:creationId xmlns:a16="http://schemas.microsoft.com/office/drawing/2014/main" id="{3BB670DF-CA59-1C16-958F-3B7A1262D36E}"/>
              </a:ext>
            </a:extLst>
          </p:cNvPr>
          <p:cNvSpPr>
            <a:spLocks noGrp="1"/>
          </p:cNvSpPr>
          <p:nvPr>
            <p:ph type="ftr" sz="quarter" idx="11"/>
          </p:nvPr>
        </p:nvSpPr>
        <p:spPr/>
        <p:txBody>
          <a:bodyPr/>
          <a:lstStyle/>
          <a:p>
            <a:r>
              <a:rPr lang="en-US"/>
              <a:t>NCHRP Project 12-117 Information for Review Only – See Disclaimer</a:t>
            </a:r>
          </a:p>
        </p:txBody>
      </p:sp>
      <p:sp>
        <p:nvSpPr>
          <p:cNvPr id="6" name="Slide Number Placeholder 5">
            <a:extLst>
              <a:ext uri="{FF2B5EF4-FFF2-40B4-BE49-F238E27FC236}">
                <a16:creationId xmlns:a16="http://schemas.microsoft.com/office/drawing/2014/main" id="{43A9F452-2751-5D59-0E3F-6AF68E4A588B}"/>
              </a:ext>
            </a:extLst>
          </p:cNvPr>
          <p:cNvSpPr>
            <a:spLocks noGrp="1"/>
          </p:cNvSpPr>
          <p:nvPr>
            <p:ph type="sldNum" sz="quarter" idx="12"/>
          </p:nvPr>
        </p:nvSpPr>
        <p:spPr/>
        <p:txBody>
          <a:bodyPr/>
          <a:lstStyle/>
          <a:p>
            <a:fld id="{EE05A503-E3B5-4C58-9AFC-FD2007ADDDCB}" type="slidenum">
              <a:rPr lang="en-US" smtClean="0"/>
              <a:t>128</a:t>
            </a:fld>
            <a:endParaRPr lang="en-US"/>
          </a:p>
        </p:txBody>
      </p:sp>
    </p:spTree>
    <p:extLst>
      <p:ext uri="{BB962C8B-B14F-4D97-AF65-F5344CB8AC3E}">
        <p14:creationId xmlns:p14="http://schemas.microsoft.com/office/powerpoint/2010/main" val="72720349"/>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618F99-297A-45B5-ABE9-5EBD291EDF6E}"/>
              </a:ext>
            </a:extLst>
          </p:cNvPr>
          <p:cNvSpPr>
            <a:spLocks noGrp="1"/>
          </p:cNvSpPr>
          <p:nvPr>
            <p:ph type="title"/>
          </p:nvPr>
        </p:nvSpPr>
        <p:spPr/>
        <p:txBody>
          <a:bodyPr/>
          <a:lstStyle/>
          <a:p>
            <a:r>
              <a:rPr lang="en-US" dirty="0"/>
              <a:t>Section 9 – Specification for Duplex Coating Steel Bridges</a:t>
            </a:r>
          </a:p>
        </p:txBody>
      </p:sp>
      <p:sp>
        <p:nvSpPr>
          <p:cNvPr id="18" name="Content Placeholder 17">
            <a:extLst>
              <a:ext uri="{FF2B5EF4-FFF2-40B4-BE49-F238E27FC236}">
                <a16:creationId xmlns:a16="http://schemas.microsoft.com/office/drawing/2014/main" id="{74C18727-9143-4C0F-AE17-2CD4D33EF20F}"/>
              </a:ext>
            </a:extLst>
          </p:cNvPr>
          <p:cNvSpPr>
            <a:spLocks noGrp="1"/>
          </p:cNvSpPr>
          <p:nvPr>
            <p:ph sz="half" idx="1"/>
          </p:nvPr>
        </p:nvSpPr>
        <p:spPr/>
        <p:txBody>
          <a:bodyPr>
            <a:normAutofit fontScale="77500" lnSpcReduction="20000"/>
          </a:bodyPr>
          <a:lstStyle/>
          <a:p>
            <a:pPr marL="0" indent="0">
              <a:buNone/>
            </a:pPr>
            <a:r>
              <a:rPr lang="en-US" dirty="0"/>
              <a:t>1. Introduction</a:t>
            </a:r>
          </a:p>
          <a:p>
            <a:pPr marL="0" indent="0">
              <a:buNone/>
            </a:pPr>
            <a:r>
              <a:rPr lang="en-US" dirty="0"/>
              <a:t>2. Applicable Specifications and Documents</a:t>
            </a:r>
          </a:p>
          <a:p>
            <a:pPr marL="0" indent="0">
              <a:buNone/>
            </a:pPr>
            <a:r>
              <a:rPr lang="en-US" dirty="0"/>
              <a:t>3. Definitions</a:t>
            </a:r>
          </a:p>
          <a:p>
            <a:pPr marL="0" indent="0">
              <a:buNone/>
            </a:pPr>
            <a:r>
              <a:rPr lang="en-US" dirty="0"/>
              <a:t>4. Submittals</a:t>
            </a:r>
          </a:p>
          <a:p>
            <a:pPr marL="0" indent="0">
              <a:buNone/>
            </a:pPr>
            <a:r>
              <a:rPr lang="en-US" dirty="0"/>
              <a:t>5. Certifications and Qualifications</a:t>
            </a:r>
          </a:p>
          <a:p>
            <a:pPr marL="0" indent="0">
              <a:buNone/>
            </a:pPr>
            <a:r>
              <a:rPr lang="en-US" dirty="0"/>
              <a:t>6. Paint Materials</a:t>
            </a:r>
          </a:p>
          <a:p>
            <a:pPr marL="0" indent="0">
              <a:buNone/>
            </a:pPr>
            <a:r>
              <a:rPr lang="en-US" dirty="0"/>
              <a:t>7. Metallic Coating Materials and Installation</a:t>
            </a:r>
          </a:p>
          <a:p>
            <a:pPr marL="0" indent="0">
              <a:buNone/>
            </a:pPr>
            <a:r>
              <a:rPr lang="en-US" dirty="0"/>
              <a:t>8. Compressed Air Cleanliness </a:t>
            </a:r>
          </a:p>
          <a:p>
            <a:pPr marL="0" indent="0">
              <a:buNone/>
            </a:pPr>
            <a:r>
              <a:rPr lang="en-US" dirty="0"/>
              <a:t>9. Lighting </a:t>
            </a:r>
          </a:p>
          <a:p>
            <a:pPr marL="0" indent="0">
              <a:buNone/>
            </a:pPr>
            <a:r>
              <a:rPr lang="en-US" dirty="0"/>
              <a:t>10. Test Sections (Hold Point)</a:t>
            </a:r>
          </a:p>
          <a:p>
            <a:pPr marL="0" indent="0">
              <a:buNone/>
            </a:pPr>
            <a:r>
              <a:rPr lang="en-US" dirty="0"/>
              <a:t>11. Surface Preparation of Galvanizing (Hold Point)</a:t>
            </a:r>
          </a:p>
        </p:txBody>
      </p:sp>
      <p:sp>
        <p:nvSpPr>
          <p:cNvPr id="19" name="Content Placeholder 18">
            <a:extLst>
              <a:ext uri="{FF2B5EF4-FFF2-40B4-BE49-F238E27FC236}">
                <a16:creationId xmlns:a16="http://schemas.microsoft.com/office/drawing/2014/main" id="{3148996A-89E4-43B3-91AD-A52FF570178A}"/>
              </a:ext>
            </a:extLst>
          </p:cNvPr>
          <p:cNvSpPr>
            <a:spLocks noGrp="1"/>
          </p:cNvSpPr>
          <p:nvPr>
            <p:ph sz="half" idx="2"/>
          </p:nvPr>
        </p:nvSpPr>
        <p:spPr/>
        <p:txBody>
          <a:bodyPr>
            <a:normAutofit fontScale="77500" lnSpcReduction="20000"/>
          </a:bodyPr>
          <a:lstStyle/>
          <a:p>
            <a:pPr marL="0" indent="0">
              <a:buNone/>
            </a:pPr>
            <a:r>
              <a:rPr lang="en-US" dirty="0"/>
              <a:t>12. Surface Preparation of TSC (Hold Point)</a:t>
            </a:r>
          </a:p>
          <a:p>
            <a:pPr marL="0" indent="0">
              <a:buNone/>
            </a:pPr>
            <a:r>
              <a:rPr lang="en-US" dirty="0"/>
              <a:t>13. Mixing of Coatings (Hold Point)</a:t>
            </a:r>
          </a:p>
          <a:p>
            <a:pPr marL="0" indent="0">
              <a:buNone/>
            </a:pPr>
            <a:r>
              <a:rPr lang="en-US" dirty="0"/>
              <a:t>14. Ambient Conditions for Painting</a:t>
            </a:r>
          </a:p>
          <a:p>
            <a:pPr marL="0" indent="0">
              <a:buNone/>
            </a:pPr>
            <a:r>
              <a:rPr lang="en-US" dirty="0"/>
              <a:t>15. Painting of Galvanizing (Hold Point)</a:t>
            </a:r>
          </a:p>
          <a:p>
            <a:pPr marL="0" indent="0">
              <a:buNone/>
            </a:pPr>
            <a:r>
              <a:rPr lang="en-US" dirty="0"/>
              <a:t>16. Painting of TSC (Hold Point)</a:t>
            </a:r>
          </a:p>
          <a:p>
            <a:pPr marL="0" indent="0">
              <a:buNone/>
            </a:pPr>
            <a:r>
              <a:rPr lang="en-US" dirty="0"/>
              <a:t>17. Film Continuity (Hold Point) </a:t>
            </a:r>
          </a:p>
          <a:p>
            <a:pPr marL="0" indent="0">
              <a:buNone/>
            </a:pPr>
            <a:r>
              <a:rPr lang="en-US" dirty="0"/>
              <a:t>18. Slip-Critical Connections and Fasteners (Hold Point)</a:t>
            </a:r>
          </a:p>
          <a:p>
            <a:pPr marL="0" indent="0">
              <a:buNone/>
            </a:pPr>
            <a:r>
              <a:rPr lang="en-US" dirty="0"/>
              <a:t>19. Repair of Damage and Unacceptable Coatings (Hold Point)</a:t>
            </a:r>
          </a:p>
          <a:p>
            <a:pPr marL="0" indent="0">
              <a:buNone/>
            </a:pPr>
            <a:r>
              <a:rPr lang="en-US" dirty="0"/>
              <a:t>20. Environmental Protection and Waste Handling</a:t>
            </a:r>
          </a:p>
          <a:p>
            <a:pPr marL="0" indent="0">
              <a:buNone/>
            </a:pPr>
            <a:r>
              <a:rPr lang="en-US" dirty="0"/>
              <a:t>21. Quality Control and Quality Assurance</a:t>
            </a:r>
          </a:p>
          <a:p>
            <a:pPr marL="0" indent="0">
              <a:buNone/>
            </a:pPr>
            <a:r>
              <a:rPr lang="en-US" dirty="0"/>
              <a:t>22. Testing of Coating Materials</a:t>
            </a:r>
          </a:p>
        </p:txBody>
      </p:sp>
      <p:sp>
        <p:nvSpPr>
          <p:cNvPr id="3" name="Date Placeholder 2">
            <a:extLst>
              <a:ext uri="{FF2B5EF4-FFF2-40B4-BE49-F238E27FC236}">
                <a16:creationId xmlns:a16="http://schemas.microsoft.com/office/drawing/2014/main" id="{EC006DDF-0348-4FEF-8D7B-795C3217360B}"/>
              </a:ext>
            </a:extLst>
          </p:cNvPr>
          <p:cNvSpPr>
            <a:spLocks noGrp="1"/>
          </p:cNvSpPr>
          <p:nvPr>
            <p:ph type="dt" sz="half" idx="10"/>
          </p:nvPr>
        </p:nvSpPr>
        <p:spPr/>
        <p:txBody>
          <a:bodyPr/>
          <a:lstStyle/>
          <a:p>
            <a:r>
              <a:rPr lang="en-US"/>
              <a:t>August 11, 2022</a:t>
            </a:r>
          </a:p>
        </p:txBody>
      </p:sp>
      <p:sp>
        <p:nvSpPr>
          <p:cNvPr id="6" name="Footer Placeholder 5">
            <a:extLst>
              <a:ext uri="{FF2B5EF4-FFF2-40B4-BE49-F238E27FC236}">
                <a16:creationId xmlns:a16="http://schemas.microsoft.com/office/drawing/2014/main" id="{A5629BD5-84EC-4952-BB48-C77D216F0324}"/>
              </a:ext>
            </a:extLst>
          </p:cNvPr>
          <p:cNvSpPr>
            <a:spLocks noGrp="1"/>
          </p:cNvSpPr>
          <p:nvPr>
            <p:ph type="ftr" sz="quarter" idx="11"/>
          </p:nvPr>
        </p:nvSpPr>
        <p:spPr/>
        <p:txBody>
          <a:bodyPr/>
          <a:lstStyle/>
          <a:p>
            <a:r>
              <a:rPr lang="en-US"/>
              <a:t>NCHRP Project 12-117 Information for Review Only – See Disclaimer</a:t>
            </a:r>
          </a:p>
        </p:txBody>
      </p:sp>
      <p:sp>
        <p:nvSpPr>
          <p:cNvPr id="9" name="Slide Number Placeholder 8">
            <a:extLst>
              <a:ext uri="{FF2B5EF4-FFF2-40B4-BE49-F238E27FC236}">
                <a16:creationId xmlns:a16="http://schemas.microsoft.com/office/drawing/2014/main" id="{FBB67438-8506-4C46-AFE4-C13B29C0B2AA}"/>
              </a:ext>
            </a:extLst>
          </p:cNvPr>
          <p:cNvSpPr>
            <a:spLocks noGrp="1"/>
          </p:cNvSpPr>
          <p:nvPr>
            <p:ph type="sldNum" sz="quarter" idx="12"/>
          </p:nvPr>
        </p:nvSpPr>
        <p:spPr/>
        <p:txBody>
          <a:bodyPr/>
          <a:lstStyle/>
          <a:p>
            <a:fld id="{820EB7F3-041B-4E71-90A9-7FBC39D548D0}" type="slidenum">
              <a:rPr lang="en-US" smtClean="0"/>
              <a:t>129</a:t>
            </a:fld>
            <a:endParaRPr lang="en-US"/>
          </a:p>
        </p:txBody>
      </p:sp>
    </p:spTree>
    <p:extLst>
      <p:ext uri="{BB962C8B-B14F-4D97-AF65-F5344CB8AC3E}">
        <p14:creationId xmlns:p14="http://schemas.microsoft.com/office/powerpoint/2010/main" val="22684339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DBF1F0-D73A-4214-BB7E-C972D6E8BE8B}"/>
              </a:ext>
            </a:extLst>
          </p:cNvPr>
          <p:cNvSpPr>
            <a:spLocks noGrp="1"/>
          </p:cNvSpPr>
          <p:nvPr>
            <p:ph type="title"/>
          </p:nvPr>
        </p:nvSpPr>
        <p:spPr/>
        <p:txBody>
          <a:bodyPr/>
          <a:lstStyle/>
          <a:p>
            <a:r>
              <a:rPr lang="en-US" dirty="0"/>
              <a:t>Why Use Duplex Coating?</a:t>
            </a:r>
          </a:p>
        </p:txBody>
      </p:sp>
      <p:sp>
        <p:nvSpPr>
          <p:cNvPr id="3" name="Footer Placeholder 2">
            <a:extLst>
              <a:ext uri="{FF2B5EF4-FFF2-40B4-BE49-F238E27FC236}">
                <a16:creationId xmlns:a16="http://schemas.microsoft.com/office/drawing/2014/main" id="{50A43792-D8F8-437B-96FB-59949E334FBD}"/>
              </a:ext>
            </a:extLst>
          </p:cNvPr>
          <p:cNvSpPr>
            <a:spLocks noGrp="1"/>
          </p:cNvSpPr>
          <p:nvPr>
            <p:ph type="ftr" sz="quarter" idx="11"/>
          </p:nvPr>
        </p:nvSpPr>
        <p:spPr/>
        <p:txBody>
          <a:bodyPr/>
          <a:lstStyle/>
          <a:p>
            <a:r>
              <a:rPr lang="en-US" dirty="0"/>
              <a:t>NCHRP Project 12-117 Workshop - Information for Review Only</a:t>
            </a:r>
          </a:p>
        </p:txBody>
      </p:sp>
      <p:sp>
        <p:nvSpPr>
          <p:cNvPr id="4" name="Slide Number Placeholder 3">
            <a:extLst>
              <a:ext uri="{FF2B5EF4-FFF2-40B4-BE49-F238E27FC236}">
                <a16:creationId xmlns:a16="http://schemas.microsoft.com/office/drawing/2014/main" id="{8BCC512F-E8DF-450A-9D97-AADCD514A800}"/>
              </a:ext>
            </a:extLst>
          </p:cNvPr>
          <p:cNvSpPr>
            <a:spLocks noGrp="1"/>
          </p:cNvSpPr>
          <p:nvPr>
            <p:ph type="sldNum" sz="quarter" idx="12"/>
          </p:nvPr>
        </p:nvSpPr>
        <p:spPr/>
        <p:txBody>
          <a:bodyPr/>
          <a:lstStyle/>
          <a:p>
            <a:fld id="{DEC7A5AD-5AEC-42D0-A3BE-F46B40576360}" type="slidenum">
              <a:rPr lang="en-US" smtClean="0"/>
              <a:t>13</a:t>
            </a:fld>
            <a:endParaRPr lang="en-US"/>
          </a:p>
        </p:txBody>
      </p:sp>
      <p:sp>
        <p:nvSpPr>
          <p:cNvPr id="5" name="Rectangle 4">
            <a:extLst>
              <a:ext uri="{FF2B5EF4-FFF2-40B4-BE49-F238E27FC236}">
                <a16:creationId xmlns:a16="http://schemas.microsoft.com/office/drawing/2014/main" id="{F56E7CDC-9A44-4ABA-BF31-4FBF8E33A105}"/>
              </a:ext>
            </a:extLst>
          </p:cNvPr>
          <p:cNvSpPr/>
          <p:nvPr/>
        </p:nvSpPr>
        <p:spPr>
          <a:xfrm>
            <a:off x="1518990" y="5132736"/>
            <a:ext cx="3493970" cy="523220"/>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gn="ctr"/>
            <a:r>
              <a:rPr lang="en-US" sz="2800" b="1" dirty="0">
                <a:effectLst>
                  <a:outerShdw blurRad="38100" dist="38100" dir="2700000" algn="tl">
                    <a:srgbClr val="000000">
                      <a:alpha val="43137"/>
                    </a:srgbClr>
                  </a:outerShdw>
                </a:effectLst>
              </a:rPr>
              <a:t>Synergy: 1+1=2.3+</a:t>
            </a:r>
          </a:p>
        </p:txBody>
      </p:sp>
      <p:pic>
        <p:nvPicPr>
          <p:cNvPr id="6" name="Picture 5">
            <a:extLst>
              <a:ext uri="{FF2B5EF4-FFF2-40B4-BE49-F238E27FC236}">
                <a16:creationId xmlns:a16="http://schemas.microsoft.com/office/drawing/2014/main" id="{39C602EC-C0ED-4524-A678-AE78AEE390F2}"/>
              </a:ext>
            </a:extLst>
          </p:cNvPr>
          <p:cNvPicPr>
            <a:picLocks noChangeAspect="1"/>
          </p:cNvPicPr>
          <p:nvPr/>
        </p:nvPicPr>
        <p:blipFill>
          <a:blip r:embed="rId3"/>
          <a:stretch>
            <a:fillRect/>
          </a:stretch>
        </p:blipFill>
        <p:spPr>
          <a:xfrm>
            <a:off x="538862" y="1478638"/>
            <a:ext cx="5557138" cy="3016360"/>
          </a:xfrm>
          <a:prstGeom prst="rect">
            <a:avLst/>
          </a:prstGeom>
        </p:spPr>
      </p:pic>
      <p:sp>
        <p:nvSpPr>
          <p:cNvPr id="7" name="Rectangle 6">
            <a:extLst>
              <a:ext uri="{FF2B5EF4-FFF2-40B4-BE49-F238E27FC236}">
                <a16:creationId xmlns:a16="http://schemas.microsoft.com/office/drawing/2014/main" id="{5C047EA2-5FA3-4781-AF21-B92763DC7F38}"/>
              </a:ext>
            </a:extLst>
          </p:cNvPr>
          <p:cNvSpPr/>
          <p:nvPr/>
        </p:nvSpPr>
        <p:spPr>
          <a:xfrm>
            <a:off x="432472" y="4513785"/>
            <a:ext cx="5769918" cy="600164"/>
          </a:xfrm>
          <a:prstGeom prst="rect">
            <a:avLst/>
          </a:prstGeom>
        </p:spPr>
        <p:txBody>
          <a:bodyPr wrap="square">
            <a:spAutoFit/>
          </a:bodyPr>
          <a:lstStyle/>
          <a:p>
            <a:r>
              <a:rPr lang="en-US" sz="1100" dirty="0"/>
              <a:t>Graph based on data from: O. Knudsen, H. </a:t>
            </a:r>
            <a:r>
              <a:rPr lang="en-US" sz="1100" dirty="0" err="1"/>
              <a:t>Matre</a:t>
            </a:r>
            <a:r>
              <a:rPr lang="en-US" sz="1100" dirty="0"/>
              <a:t>. (2019). Experiences with Thermal Spray Zinc Duplex Coatings on Road Bridges. MDPI Coatings, 371, pp.1-15 and presentation by O. Knudsen at 2019 Transportation Research Board, Washington DC</a:t>
            </a:r>
          </a:p>
        </p:txBody>
      </p:sp>
      <p:pic>
        <p:nvPicPr>
          <p:cNvPr id="8" name="Picture 7">
            <a:extLst>
              <a:ext uri="{FF2B5EF4-FFF2-40B4-BE49-F238E27FC236}">
                <a16:creationId xmlns:a16="http://schemas.microsoft.com/office/drawing/2014/main" id="{7CDF48DA-C190-4E92-8A13-5147CA417E0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821236" y="761888"/>
            <a:ext cx="2052356" cy="2735545"/>
          </a:xfrm>
          <a:prstGeom prst="rect">
            <a:avLst/>
          </a:prstGeom>
        </p:spPr>
      </p:pic>
      <p:pic>
        <p:nvPicPr>
          <p:cNvPr id="9" name="Picture 8">
            <a:extLst>
              <a:ext uri="{FF2B5EF4-FFF2-40B4-BE49-F238E27FC236}">
                <a16:creationId xmlns:a16="http://schemas.microsoft.com/office/drawing/2014/main" id="{39859C89-6062-4A59-A5FA-99A10E1705A0}"/>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283222" y="3082472"/>
            <a:ext cx="2452766" cy="1646042"/>
          </a:xfrm>
          <a:prstGeom prst="rect">
            <a:avLst/>
          </a:prstGeom>
        </p:spPr>
      </p:pic>
      <p:pic>
        <p:nvPicPr>
          <p:cNvPr id="10" name="Picture 9">
            <a:extLst>
              <a:ext uri="{FF2B5EF4-FFF2-40B4-BE49-F238E27FC236}">
                <a16:creationId xmlns:a16="http://schemas.microsoft.com/office/drawing/2014/main" id="{7BB0E336-0E52-4104-AAC1-B99D406A3A8D}"/>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148091" y="4356547"/>
            <a:ext cx="2452766" cy="1799602"/>
          </a:xfrm>
          <a:prstGeom prst="rect">
            <a:avLst/>
          </a:prstGeom>
        </p:spPr>
      </p:pic>
      <p:sp>
        <p:nvSpPr>
          <p:cNvPr id="11" name="Date Placeholder 10">
            <a:extLst>
              <a:ext uri="{FF2B5EF4-FFF2-40B4-BE49-F238E27FC236}">
                <a16:creationId xmlns:a16="http://schemas.microsoft.com/office/drawing/2014/main" id="{78076AD6-1582-4966-9A6C-914EB638D52E}"/>
              </a:ext>
            </a:extLst>
          </p:cNvPr>
          <p:cNvSpPr>
            <a:spLocks noGrp="1"/>
          </p:cNvSpPr>
          <p:nvPr>
            <p:ph type="dt" sz="half" idx="10"/>
          </p:nvPr>
        </p:nvSpPr>
        <p:spPr/>
        <p:txBody>
          <a:bodyPr/>
          <a:lstStyle/>
          <a:p>
            <a:r>
              <a:rPr lang="en-US"/>
              <a:t>August 2021</a:t>
            </a:r>
          </a:p>
        </p:txBody>
      </p:sp>
    </p:spTree>
    <p:extLst>
      <p:ext uri="{BB962C8B-B14F-4D97-AF65-F5344CB8AC3E}">
        <p14:creationId xmlns:p14="http://schemas.microsoft.com/office/powerpoint/2010/main" val="1225799310"/>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618F99-297A-45B5-ABE9-5EBD291EDF6E}"/>
              </a:ext>
            </a:extLst>
          </p:cNvPr>
          <p:cNvSpPr>
            <a:spLocks noGrp="1"/>
          </p:cNvSpPr>
          <p:nvPr>
            <p:ph type="title"/>
          </p:nvPr>
        </p:nvSpPr>
        <p:spPr>
          <a:xfrm>
            <a:off x="839788" y="305165"/>
            <a:ext cx="8258030" cy="1325563"/>
          </a:xfrm>
        </p:spPr>
        <p:txBody>
          <a:bodyPr>
            <a:normAutofit fontScale="90000"/>
          </a:bodyPr>
          <a:lstStyle/>
          <a:p>
            <a:r>
              <a:rPr lang="en-US" dirty="0"/>
              <a:t>Vision - Integrated AASHTO Guidelines&amp; Specification for Steel Structure Coatings</a:t>
            </a:r>
          </a:p>
        </p:txBody>
      </p:sp>
      <p:graphicFrame>
        <p:nvGraphicFramePr>
          <p:cNvPr id="7" name="Content Placeholder 6">
            <a:extLst>
              <a:ext uri="{FF2B5EF4-FFF2-40B4-BE49-F238E27FC236}">
                <a16:creationId xmlns:a16="http://schemas.microsoft.com/office/drawing/2014/main" id="{7BA0F7B6-C901-41BE-B44E-7DCBE01ABF47}"/>
              </a:ext>
            </a:extLst>
          </p:cNvPr>
          <p:cNvGraphicFramePr>
            <a:graphicFrameLocks noGrp="1"/>
          </p:cNvGraphicFramePr>
          <p:nvPr>
            <p:ph sz="half" idx="2"/>
          </p:nvPr>
        </p:nvGraphicFramePr>
        <p:xfrm>
          <a:off x="839788" y="2054927"/>
          <a:ext cx="8653836" cy="29704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Date Placeholder 2">
            <a:extLst>
              <a:ext uri="{FF2B5EF4-FFF2-40B4-BE49-F238E27FC236}">
                <a16:creationId xmlns:a16="http://schemas.microsoft.com/office/drawing/2014/main" id="{08CC5537-6EF2-4E5C-B965-1244D074DACB}"/>
              </a:ext>
            </a:extLst>
          </p:cNvPr>
          <p:cNvSpPr>
            <a:spLocks noGrp="1"/>
          </p:cNvSpPr>
          <p:nvPr>
            <p:ph type="dt" sz="half" idx="10"/>
          </p:nvPr>
        </p:nvSpPr>
        <p:spPr/>
        <p:txBody>
          <a:bodyPr/>
          <a:lstStyle/>
          <a:p>
            <a:r>
              <a:rPr lang="en-US"/>
              <a:t>August 11, 2022</a:t>
            </a:r>
          </a:p>
        </p:txBody>
      </p:sp>
      <p:sp>
        <p:nvSpPr>
          <p:cNvPr id="4" name="Footer Placeholder 3">
            <a:extLst>
              <a:ext uri="{FF2B5EF4-FFF2-40B4-BE49-F238E27FC236}">
                <a16:creationId xmlns:a16="http://schemas.microsoft.com/office/drawing/2014/main" id="{0A73F8E6-B6C8-4EA2-8239-D90DBF0EC6F8}"/>
              </a:ext>
            </a:extLst>
          </p:cNvPr>
          <p:cNvSpPr>
            <a:spLocks noGrp="1"/>
          </p:cNvSpPr>
          <p:nvPr>
            <p:ph type="ftr" sz="quarter" idx="11"/>
          </p:nvPr>
        </p:nvSpPr>
        <p:spPr/>
        <p:txBody>
          <a:bodyPr/>
          <a:lstStyle/>
          <a:p>
            <a:r>
              <a:rPr lang="en-US"/>
              <a:t>NCHRP Project 12-117 Information for Review Only – See Disclaimer</a:t>
            </a:r>
          </a:p>
        </p:txBody>
      </p:sp>
      <p:sp>
        <p:nvSpPr>
          <p:cNvPr id="5" name="Slide Number Placeholder 4">
            <a:extLst>
              <a:ext uri="{FF2B5EF4-FFF2-40B4-BE49-F238E27FC236}">
                <a16:creationId xmlns:a16="http://schemas.microsoft.com/office/drawing/2014/main" id="{51927384-4DB1-4529-A03F-C45451B98016}"/>
              </a:ext>
            </a:extLst>
          </p:cNvPr>
          <p:cNvSpPr>
            <a:spLocks noGrp="1"/>
          </p:cNvSpPr>
          <p:nvPr>
            <p:ph type="sldNum" sz="quarter" idx="12"/>
          </p:nvPr>
        </p:nvSpPr>
        <p:spPr/>
        <p:txBody>
          <a:bodyPr/>
          <a:lstStyle/>
          <a:p>
            <a:fld id="{820EB7F3-041B-4E71-90A9-7FBC39D548D0}" type="slidenum">
              <a:rPr lang="en-US" smtClean="0"/>
              <a:t>130</a:t>
            </a:fld>
            <a:endParaRPr lang="en-US"/>
          </a:p>
        </p:txBody>
      </p:sp>
      <p:sp>
        <p:nvSpPr>
          <p:cNvPr id="16" name="TextBox 15">
            <a:extLst>
              <a:ext uri="{FF2B5EF4-FFF2-40B4-BE49-F238E27FC236}">
                <a16:creationId xmlns:a16="http://schemas.microsoft.com/office/drawing/2014/main" id="{36532EBA-E0B2-4211-820E-E97270F3A2B2}"/>
              </a:ext>
            </a:extLst>
          </p:cNvPr>
          <p:cNvSpPr txBox="1"/>
          <p:nvPr/>
        </p:nvSpPr>
        <p:spPr>
          <a:xfrm>
            <a:off x="839788" y="5282479"/>
            <a:ext cx="4308167"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Gray – Existing Documents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Yellow – To be addressed by this project</a:t>
            </a:r>
          </a:p>
        </p:txBody>
      </p:sp>
    </p:spTree>
    <p:extLst>
      <p:ext uri="{BB962C8B-B14F-4D97-AF65-F5344CB8AC3E}">
        <p14:creationId xmlns:p14="http://schemas.microsoft.com/office/powerpoint/2010/main" val="4005791455"/>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D9A330-AE7D-48D5-8A82-CBB5FDD0E276}"/>
              </a:ext>
            </a:extLst>
          </p:cNvPr>
          <p:cNvSpPr>
            <a:spLocks noGrp="1"/>
          </p:cNvSpPr>
          <p:nvPr>
            <p:ph type="ctrTitle"/>
          </p:nvPr>
        </p:nvSpPr>
        <p:spPr/>
        <p:txBody>
          <a:bodyPr/>
          <a:lstStyle/>
          <a:p>
            <a:r>
              <a:rPr lang="en-US" dirty="0"/>
              <a:t>Thank You!</a:t>
            </a:r>
          </a:p>
        </p:txBody>
      </p:sp>
      <p:sp>
        <p:nvSpPr>
          <p:cNvPr id="3" name="Text Placeholder 2">
            <a:extLst>
              <a:ext uri="{FF2B5EF4-FFF2-40B4-BE49-F238E27FC236}">
                <a16:creationId xmlns:a16="http://schemas.microsoft.com/office/drawing/2014/main" id="{C87D5CFB-EDFC-454C-B5AC-AF548C2A3D0C}"/>
              </a:ext>
            </a:extLst>
          </p:cNvPr>
          <p:cNvSpPr>
            <a:spLocks noGrp="1"/>
          </p:cNvSpPr>
          <p:nvPr>
            <p:ph type="subTitle" idx="1"/>
          </p:nvPr>
        </p:nvSpPr>
        <p:spPr/>
        <p:txBody>
          <a:bodyPr>
            <a:noAutofit/>
          </a:bodyPr>
          <a:lstStyle/>
          <a:p>
            <a:r>
              <a:rPr lang="en-US" sz="1600" dirty="0"/>
              <a:t>Pete Ault</a:t>
            </a:r>
          </a:p>
          <a:p>
            <a:r>
              <a:rPr lang="en-US" sz="1600" dirty="0"/>
              <a:t>KTA-Tator/Elzly Technology</a:t>
            </a:r>
          </a:p>
          <a:p>
            <a:r>
              <a:rPr lang="en-US" sz="1600" dirty="0">
                <a:hlinkClick r:id="rId2"/>
              </a:rPr>
              <a:t>pault@elzly.com</a:t>
            </a:r>
            <a:endParaRPr lang="en-US" sz="1600" dirty="0"/>
          </a:p>
          <a:p>
            <a:r>
              <a:rPr lang="en-US" sz="1600" dirty="0"/>
              <a:t>609-374-7355</a:t>
            </a:r>
          </a:p>
        </p:txBody>
      </p:sp>
      <p:sp>
        <p:nvSpPr>
          <p:cNvPr id="4" name="Date Placeholder 3">
            <a:extLst>
              <a:ext uri="{FF2B5EF4-FFF2-40B4-BE49-F238E27FC236}">
                <a16:creationId xmlns:a16="http://schemas.microsoft.com/office/drawing/2014/main" id="{F02B358B-7B48-49A5-8677-73340F1EAC11}"/>
              </a:ext>
            </a:extLst>
          </p:cNvPr>
          <p:cNvSpPr>
            <a:spLocks noGrp="1"/>
          </p:cNvSpPr>
          <p:nvPr>
            <p:ph type="dt" sz="half" idx="10"/>
          </p:nvPr>
        </p:nvSpPr>
        <p:spPr/>
        <p:txBody>
          <a:bodyPr/>
          <a:lstStyle/>
          <a:p>
            <a:r>
              <a:rPr lang="en-US"/>
              <a:t>August 11, 2022</a:t>
            </a:r>
          </a:p>
        </p:txBody>
      </p:sp>
      <p:sp>
        <p:nvSpPr>
          <p:cNvPr id="5" name="Footer Placeholder 4">
            <a:extLst>
              <a:ext uri="{FF2B5EF4-FFF2-40B4-BE49-F238E27FC236}">
                <a16:creationId xmlns:a16="http://schemas.microsoft.com/office/drawing/2014/main" id="{AACEF4D4-2FC4-4D15-AA87-233632CB136A}"/>
              </a:ext>
            </a:extLst>
          </p:cNvPr>
          <p:cNvSpPr>
            <a:spLocks noGrp="1"/>
          </p:cNvSpPr>
          <p:nvPr>
            <p:ph type="ftr" sz="quarter" idx="11"/>
          </p:nvPr>
        </p:nvSpPr>
        <p:spPr/>
        <p:txBody>
          <a:bodyPr/>
          <a:lstStyle/>
          <a:p>
            <a:r>
              <a:rPr lang="en-US"/>
              <a:t>NCHRP Project 12-117 Information for Review Only – See Disclaimer</a:t>
            </a:r>
          </a:p>
        </p:txBody>
      </p:sp>
      <p:sp>
        <p:nvSpPr>
          <p:cNvPr id="6" name="Slide Number Placeholder 5">
            <a:extLst>
              <a:ext uri="{FF2B5EF4-FFF2-40B4-BE49-F238E27FC236}">
                <a16:creationId xmlns:a16="http://schemas.microsoft.com/office/drawing/2014/main" id="{6A0066A9-8D87-4C26-8BF1-55094E6D669A}"/>
              </a:ext>
            </a:extLst>
          </p:cNvPr>
          <p:cNvSpPr>
            <a:spLocks noGrp="1"/>
          </p:cNvSpPr>
          <p:nvPr>
            <p:ph type="sldNum" sz="quarter" idx="12"/>
          </p:nvPr>
        </p:nvSpPr>
        <p:spPr/>
        <p:txBody>
          <a:bodyPr/>
          <a:lstStyle/>
          <a:p>
            <a:fld id="{EE05A503-E3B5-4C58-9AFC-FD2007ADDDCB}" type="slidenum">
              <a:rPr lang="en-US" smtClean="0"/>
              <a:t>131</a:t>
            </a:fld>
            <a:endParaRPr lang="en-US"/>
          </a:p>
        </p:txBody>
      </p:sp>
    </p:spTree>
    <p:extLst>
      <p:ext uri="{BB962C8B-B14F-4D97-AF65-F5344CB8AC3E}">
        <p14:creationId xmlns:p14="http://schemas.microsoft.com/office/powerpoint/2010/main" val="35272691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DBF1F0-D73A-4214-BB7E-C972D6E8BE8B}"/>
              </a:ext>
            </a:extLst>
          </p:cNvPr>
          <p:cNvSpPr>
            <a:spLocks noGrp="1"/>
          </p:cNvSpPr>
          <p:nvPr>
            <p:ph type="title"/>
          </p:nvPr>
        </p:nvSpPr>
        <p:spPr/>
        <p:txBody>
          <a:bodyPr/>
          <a:lstStyle/>
          <a:p>
            <a:r>
              <a:rPr lang="en-US" dirty="0"/>
              <a:t>Duplex Coating Service Life</a:t>
            </a:r>
          </a:p>
        </p:txBody>
      </p:sp>
      <p:sp>
        <p:nvSpPr>
          <p:cNvPr id="3" name="Footer Placeholder 2">
            <a:extLst>
              <a:ext uri="{FF2B5EF4-FFF2-40B4-BE49-F238E27FC236}">
                <a16:creationId xmlns:a16="http://schemas.microsoft.com/office/drawing/2014/main" id="{50A43792-D8F8-437B-96FB-59949E334FBD}"/>
              </a:ext>
            </a:extLst>
          </p:cNvPr>
          <p:cNvSpPr>
            <a:spLocks noGrp="1"/>
          </p:cNvSpPr>
          <p:nvPr>
            <p:ph type="ftr" sz="quarter" idx="11"/>
          </p:nvPr>
        </p:nvSpPr>
        <p:spPr/>
        <p:txBody>
          <a:bodyPr/>
          <a:lstStyle/>
          <a:p>
            <a:r>
              <a:rPr lang="en-US" dirty="0"/>
              <a:t>NCHRP Project 12-117 Workshop - Information for Review Only</a:t>
            </a:r>
          </a:p>
        </p:txBody>
      </p:sp>
      <p:sp>
        <p:nvSpPr>
          <p:cNvPr id="4" name="Slide Number Placeholder 3">
            <a:extLst>
              <a:ext uri="{FF2B5EF4-FFF2-40B4-BE49-F238E27FC236}">
                <a16:creationId xmlns:a16="http://schemas.microsoft.com/office/drawing/2014/main" id="{8BCC512F-E8DF-450A-9D97-AADCD514A800}"/>
              </a:ext>
            </a:extLst>
          </p:cNvPr>
          <p:cNvSpPr>
            <a:spLocks noGrp="1"/>
          </p:cNvSpPr>
          <p:nvPr>
            <p:ph type="sldNum" sz="quarter" idx="12"/>
          </p:nvPr>
        </p:nvSpPr>
        <p:spPr/>
        <p:txBody>
          <a:bodyPr/>
          <a:lstStyle/>
          <a:p>
            <a:fld id="{DEC7A5AD-5AEC-42D0-A3BE-F46B40576360}" type="slidenum">
              <a:rPr lang="en-US" smtClean="0"/>
              <a:t>14</a:t>
            </a:fld>
            <a:endParaRPr lang="en-US"/>
          </a:p>
        </p:txBody>
      </p:sp>
      <p:sp>
        <p:nvSpPr>
          <p:cNvPr id="5" name="Rectangle 4">
            <a:extLst>
              <a:ext uri="{FF2B5EF4-FFF2-40B4-BE49-F238E27FC236}">
                <a16:creationId xmlns:a16="http://schemas.microsoft.com/office/drawing/2014/main" id="{F56E7CDC-9A44-4ABA-BF31-4FBF8E33A105}"/>
              </a:ext>
            </a:extLst>
          </p:cNvPr>
          <p:cNvSpPr/>
          <p:nvPr/>
        </p:nvSpPr>
        <p:spPr>
          <a:xfrm>
            <a:off x="1665728" y="5087255"/>
            <a:ext cx="3493970" cy="954107"/>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gn="ctr"/>
            <a:r>
              <a:rPr lang="en-US" sz="2800" b="1" dirty="0">
                <a:effectLst>
                  <a:outerShdw blurRad="38100" dist="38100" dir="2700000" algn="tl">
                    <a:srgbClr val="000000">
                      <a:alpha val="43137"/>
                    </a:srgbClr>
                  </a:outerShdw>
                </a:effectLst>
              </a:rPr>
              <a:t>Synergy: 10+50=77 (28% Improvement)</a:t>
            </a:r>
          </a:p>
        </p:txBody>
      </p:sp>
      <p:pic>
        <p:nvPicPr>
          <p:cNvPr id="8" name="Picture 7">
            <a:extLst>
              <a:ext uri="{FF2B5EF4-FFF2-40B4-BE49-F238E27FC236}">
                <a16:creationId xmlns:a16="http://schemas.microsoft.com/office/drawing/2014/main" id="{7CDF48DA-C190-4E92-8A13-5147CA417E0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821236" y="761888"/>
            <a:ext cx="2052356" cy="2735545"/>
          </a:xfrm>
          <a:prstGeom prst="rect">
            <a:avLst/>
          </a:prstGeom>
        </p:spPr>
      </p:pic>
      <p:pic>
        <p:nvPicPr>
          <p:cNvPr id="9" name="Picture 8">
            <a:extLst>
              <a:ext uri="{FF2B5EF4-FFF2-40B4-BE49-F238E27FC236}">
                <a16:creationId xmlns:a16="http://schemas.microsoft.com/office/drawing/2014/main" id="{39859C89-6062-4A59-A5FA-99A10E1705A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283222" y="3082472"/>
            <a:ext cx="2452766" cy="1646042"/>
          </a:xfrm>
          <a:prstGeom prst="rect">
            <a:avLst/>
          </a:prstGeom>
        </p:spPr>
      </p:pic>
      <p:pic>
        <p:nvPicPr>
          <p:cNvPr id="10" name="Picture 9">
            <a:extLst>
              <a:ext uri="{FF2B5EF4-FFF2-40B4-BE49-F238E27FC236}">
                <a16:creationId xmlns:a16="http://schemas.microsoft.com/office/drawing/2014/main" id="{7BB0E336-0E52-4104-AAC1-B99D406A3A8D}"/>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148091" y="4356547"/>
            <a:ext cx="2452766" cy="1799602"/>
          </a:xfrm>
          <a:prstGeom prst="rect">
            <a:avLst/>
          </a:prstGeom>
        </p:spPr>
      </p:pic>
      <p:sp>
        <p:nvSpPr>
          <p:cNvPr id="11" name="Date Placeholder 10">
            <a:extLst>
              <a:ext uri="{FF2B5EF4-FFF2-40B4-BE49-F238E27FC236}">
                <a16:creationId xmlns:a16="http://schemas.microsoft.com/office/drawing/2014/main" id="{78076AD6-1582-4966-9A6C-914EB638D52E}"/>
              </a:ext>
            </a:extLst>
          </p:cNvPr>
          <p:cNvSpPr>
            <a:spLocks noGrp="1"/>
          </p:cNvSpPr>
          <p:nvPr>
            <p:ph type="dt" sz="half" idx="10"/>
          </p:nvPr>
        </p:nvSpPr>
        <p:spPr/>
        <p:txBody>
          <a:bodyPr/>
          <a:lstStyle/>
          <a:p>
            <a:r>
              <a:rPr lang="en-US"/>
              <a:t>August 2021</a:t>
            </a:r>
          </a:p>
        </p:txBody>
      </p:sp>
      <p:pic>
        <p:nvPicPr>
          <p:cNvPr id="12" name="Picture 11">
            <a:extLst>
              <a:ext uri="{FF2B5EF4-FFF2-40B4-BE49-F238E27FC236}">
                <a16:creationId xmlns:a16="http://schemas.microsoft.com/office/drawing/2014/main" id="{A83B521A-EBA6-44D5-9730-D0143CDD8692}"/>
              </a:ext>
            </a:extLst>
          </p:cNvPr>
          <p:cNvPicPr>
            <a:picLocks noChangeAspect="1"/>
          </p:cNvPicPr>
          <p:nvPr/>
        </p:nvPicPr>
        <p:blipFill>
          <a:blip r:embed="rId6"/>
          <a:stretch>
            <a:fillRect/>
          </a:stretch>
        </p:blipFill>
        <p:spPr>
          <a:xfrm>
            <a:off x="677334" y="1432348"/>
            <a:ext cx="5990524" cy="3619943"/>
          </a:xfrm>
          <a:prstGeom prst="rect">
            <a:avLst/>
          </a:prstGeom>
        </p:spPr>
      </p:pic>
    </p:spTree>
    <p:extLst>
      <p:ext uri="{BB962C8B-B14F-4D97-AF65-F5344CB8AC3E}">
        <p14:creationId xmlns:p14="http://schemas.microsoft.com/office/powerpoint/2010/main" val="10873998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29E5B0-4741-4F3F-A846-D6FA012B66C7}"/>
              </a:ext>
            </a:extLst>
          </p:cNvPr>
          <p:cNvSpPr>
            <a:spLocks noGrp="1"/>
          </p:cNvSpPr>
          <p:nvPr>
            <p:ph type="title"/>
          </p:nvPr>
        </p:nvSpPr>
        <p:spPr/>
        <p:txBody>
          <a:bodyPr/>
          <a:lstStyle/>
          <a:p>
            <a:r>
              <a:rPr lang="en-US" dirty="0"/>
              <a:t>What Can Go Wrong?</a:t>
            </a:r>
          </a:p>
        </p:txBody>
      </p:sp>
      <p:sp>
        <p:nvSpPr>
          <p:cNvPr id="3" name="Footer Placeholder 2">
            <a:extLst>
              <a:ext uri="{FF2B5EF4-FFF2-40B4-BE49-F238E27FC236}">
                <a16:creationId xmlns:a16="http://schemas.microsoft.com/office/drawing/2014/main" id="{76E3AEC9-2443-435B-9C3D-7D770E7D7CA3}"/>
              </a:ext>
            </a:extLst>
          </p:cNvPr>
          <p:cNvSpPr>
            <a:spLocks noGrp="1"/>
          </p:cNvSpPr>
          <p:nvPr>
            <p:ph type="ftr" sz="quarter" idx="11"/>
          </p:nvPr>
        </p:nvSpPr>
        <p:spPr/>
        <p:txBody>
          <a:bodyPr/>
          <a:lstStyle/>
          <a:p>
            <a:r>
              <a:rPr lang="en-US"/>
              <a:t>NCHRP Project 12-117 Workshop - Information for Review Only</a:t>
            </a:r>
          </a:p>
        </p:txBody>
      </p:sp>
      <p:sp>
        <p:nvSpPr>
          <p:cNvPr id="7" name="Slide Number Placeholder 6">
            <a:extLst>
              <a:ext uri="{FF2B5EF4-FFF2-40B4-BE49-F238E27FC236}">
                <a16:creationId xmlns:a16="http://schemas.microsoft.com/office/drawing/2014/main" id="{8484C293-A600-4C3E-945C-BF7C8CA4B620}"/>
              </a:ext>
            </a:extLst>
          </p:cNvPr>
          <p:cNvSpPr>
            <a:spLocks noGrp="1"/>
          </p:cNvSpPr>
          <p:nvPr>
            <p:ph type="sldNum" sz="quarter" idx="12"/>
          </p:nvPr>
        </p:nvSpPr>
        <p:spPr/>
        <p:txBody>
          <a:bodyPr/>
          <a:lstStyle/>
          <a:p>
            <a:fld id="{DEC7A5AD-5AEC-42D0-A3BE-F46B40576360}" type="slidenum">
              <a:rPr lang="en-US" smtClean="0"/>
              <a:t>15</a:t>
            </a:fld>
            <a:endParaRPr lang="en-US"/>
          </a:p>
        </p:txBody>
      </p:sp>
      <p:pic>
        <p:nvPicPr>
          <p:cNvPr id="4" name="Picture 3">
            <a:extLst>
              <a:ext uri="{FF2B5EF4-FFF2-40B4-BE49-F238E27FC236}">
                <a16:creationId xmlns:a16="http://schemas.microsoft.com/office/drawing/2014/main" id="{F363219B-AD3C-4F6E-98F4-F4ACAC3F3A37}"/>
              </a:ext>
            </a:extLst>
          </p:cNvPr>
          <p:cNvPicPr>
            <a:picLocks noChangeAspect="1"/>
          </p:cNvPicPr>
          <p:nvPr/>
        </p:nvPicPr>
        <p:blipFill>
          <a:blip r:embed="rId2"/>
          <a:stretch>
            <a:fillRect/>
          </a:stretch>
        </p:blipFill>
        <p:spPr>
          <a:xfrm>
            <a:off x="547576" y="1554548"/>
            <a:ext cx="4567589" cy="2603526"/>
          </a:xfrm>
          <a:prstGeom prst="rect">
            <a:avLst/>
          </a:prstGeom>
          <a:ln>
            <a:noFill/>
          </a:ln>
          <a:effectLst>
            <a:outerShdw blurRad="292100" dist="139700" dir="2700000" algn="tl" rotWithShape="0">
              <a:srgbClr val="333333">
                <a:alpha val="65000"/>
              </a:srgbClr>
            </a:outerShdw>
          </a:effectLst>
        </p:spPr>
      </p:pic>
      <p:pic>
        <p:nvPicPr>
          <p:cNvPr id="5" name="Picture 4">
            <a:extLst>
              <a:ext uri="{FF2B5EF4-FFF2-40B4-BE49-F238E27FC236}">
                <a16:creationId xmlns:a16="http://schemas.microsoft.com/office/drawing/2014/main" id="{D1DF4166-AC63-4CF6-B9C2-3A6277E9D5C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547155" y="3551621"/>
            <a:ext cx="3686474" cy="2640790"/>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5929B49E-9C94-471E-AC61-8A61A695152F}"/>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98525" y="4498662"/>
            <a:ext cx="3159848" cy="1840585"/>
          </a:xfrm>
          <a:prstGeom prst="rect">
            <a:avLst/>
          </a:prstGeom>
          <a:ln>
            <a:no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id="{361AA0BD-2B84-425C-AC32-01BF36DA697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697015" y="702853"/>
            <a:ext cx="3576987" cy="2460244"/>
          </a:xfrm>
          <a:prstGeom prst="ellipse">
            <a:avLst/>
          </a:prstGeom>
          <a:ln>
            <a:noFill/>
          </a:ln>
          <a:effectLst>
            <a:softEdge rad="112500"/>
          </a:effectLst>
        </p:spPr>
      </p:pic>
      <p:sp>
        <p:nvSpPr>
          <p:cNvPr id="8" name="Date Placeholder 7">
            <a:extLst>
              <a:ext uri="{FF2B5EF4-FFF2-40B4-BE49-F238E27FC236}">
                <a16:creationId xmlns:a16="http://schemas.microsoft.com/office/drawing/2014/main" id="{8BE54560-4A60-43BF-9711-BF71037645BF}"/>
              </a:ext>
            </a:extLst>
          </p:cNvPr>
          <p:cNvSpPr>
            <a:spLocks noGrp="1"/>
          </p:cNvSpPr>
          <p:nvPr>
            <p:ph type="dt" sz="half" idx="10"/>
          </p:nvPr>
        </p:nvSpPr>
        <p:spPr/>
        <p:txBody>
          <a:bodyPr/>
          <a:lstStyle/>
          <a:p>
            <a:r>
              <a:rPr lang="en-US"/>
              <a:t>August 2021</a:t>
            </a:r>
          </a:p>
        </p:txBody>
      </p:sp>
    </p:spTree>
    <p:extLst>
      <p:ext uri="{BB962C8B-B14F-4D97-AF65-F5344CB8AC3E}">
        <p14:creationId xmlns:p14="http://schemas.microsoft.com/office/powerpoint/2010/main" val="30502616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8D37DE-2754-4D1C-9A33-C4F06A58C575}"/>
              </a:ext>
            </a:extLst>
          </p:cNvPr>
          <p:cNvSpPr>
            <a:spLocks noGrp="1"/>
          </p:cNvSpPr>
          <p:nvPr>
            <p:ph type="title"/>
          </p:nvPr>
        </p:nvSpPr>
        <p:spPr/>
        <p:txBody>
          <a:bodyPr/>
          <a:lstStyle/>
          <a:p>
            <a:r>
              <a:rPr lang="en-US" dirty="0"/>
              <a:t>Summary of Project Research</a:t>
            </a:r>
          </a:p>
        </p:txBody>
      </p:sp>
      <p:sp>
        <p:nvSpPr>
          <p:cNvPr id="3" name="Text Placeholder 2">
            <a:extLst>
              <a:ext uri="{FF2B5EF4-FFF2-40B4-BE49-F238E27FC236}">
                <a16:creationId xmlns:a16="http://schemas.microsoft.com/office/drawing/2014/main" id="{F484365D-333E-4545-8BCB-F7F900138E2B}"/>
              </a:ext>
            </a:extLst>
          </p:cNvPr>
          <p:cNvSpPr>
            <a:spLocks noGrp="1"/>
          </p:cNvSpPr>
          <p:nvPr>
            <p:ph type="body" idx="1"/>
          </p:nvPr>
        </p:nvSpPr>
        <p:spPr/>
        <p:txBody>
          <a:bodyPr/>
          <a:lstStyle/>
          <a:p>
            <a:endParaRPr lang="en-US" dirty="0"/>
          </a:p>
        </p:txBody>
      </p:sp>
      <p:sp>
        <p:nvSpPr>
          <p:cNvPr id="4" name="Date Placeholder 3">
            <a:extLst>
              <a:ext uri="{FF2B5EF4-FFF2-40B4-BE49-F238E27FC236}">
                <a16:creationId xmlns:a16="http://schemas.microsoft.com/office/drawing/2014/main" id="{32F0B56C-6B41-4101-A572-CB5AF38F41A8}"/>
              </a:ext>
            </a:extLst>
          </p:cNvPr>
          <p:cNvSpPr>
            <a:spLocks noGrp="1"/>
          </p:cNvSpPr>
          <p:nvPr>
            <p:ph type="dt" sz="half" idx="10"/>
          </p:nvPr>
        </p:nvSpPr>
        <p:spPr/>
        <p:txBody>
          <a:bodyPr/>
          <a:lstStyle/>
          <a:p>
            <a:r>
              <a:rPr lang="en-US"/>
              <a:t>August 2021</a:t>
            </a:r>
          </a:p>
        </p:txBody>
      </p:sp>
      <p:sp>
        <p:nvSpPr>
          <p:cNvPr id="5" name="Footer Placeholder 4">
            <a:extLst>
              <a:ext uri="{FF2B5EF4-FFF2-40B4-BE49-F238E27FC236}">
                <a16:creationId xmlns:a16="http://schemas.microsoft.com/office/drawing/2014/main" id="{6024EF3D-C51C-4328-AF91-A45F9BFB1F71}"/>
              </a:ext>
            </a:extLst>
          </p:cNvPr>
          <p:cNvSpPr>
            <a:spLocks noGrp="1"/>
          </p:cNvSpPr>
          <p:nvPr>
            <p:ph type="ftr" sz="quarter" idx="11"/>
          </p:nvPr>
        </p:nvSpPr>
        <p:spPr/>
        <p:txBody>
          <a:bodyPr/>
          <a:lstStyle/>
          <a:p>
            <a:r>
              <a:rPr lang="en-US"/>
              <a:t>NCHRP Project 12-117 Workshop - Information for Review Only</a:t>
            </a:r>
          </a:p>
        </p:txBody>
      </p:sp>
      <p:sp>
        <p:nvSpPr>
          <p:cNvPr id="6" name="Slide Number Placeholder 5">
            <a:extLst>
              <a:ext uri="{FF2B5EF4-FFF2-40B4-BE49-F238E27FC236}">
                <a16:creationId xmlns:a16="http://schemas.microsoft.com/office/drawing/2014/main" id="{691767CA-6D83-448C-9E22-7E369B10D50B}"/>
              </a:ext>
            </a:extLst>
          </p:cNvPr>
          <p:cNvSpPr>
            <a:spLocks noGrp="1"/>
          </p:cNvSpPr>
          <p:nvPr>
            <p:ph type="sldNum" sz="quarter" idx="12"/>
          </p:nvPr>
        </p:nvSpPr>
        <p:spPr/>
        <p:txBody>
          <a:bodyPr/>
          <a:lstStyle/>
          <a:p>
            <a:fld id="{EE05A503-E3B5-4C58-9AFC-FD2007ADDDCB}" type="slidenum">
              <a:rPr lang="en-US" smtClean="0"/>
              <a:t>16</a:t>
            </a:fld>
            <a:endParaRPr lang="en-US"/>
          </a:p>
        </p:txBody>
      </p:sp>
    </p:spTree>
    <p:extLst>
      <p:ext uri="{BB962C8B-B14F-4D97-AF65-F5344CB8AC3E}">
        <p14:creationId xmlns:p14="http://schemas.microsoft.com/office/powerpoint/2010/main" val="21175609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FFAD58-206A-4BEF-BBF8-33B018694353}"/>
              </a:ext>
            </a:extLst>
          </p:cNvPr>
          <p:cNvSpPr>
            <a:spLocks noGrp="1"/>
          </p:cNvSpPr>
          <p:nvPr>
            <p:ph type="title"/>
          </p:nvPr>
        </p:nvSpPr>
        <p:spPr/>
        <p:txBody>
          <a:bodyPr/>
          <a:lstStyle/>
          <a:p>
            <a:r>
              <a:rPr lang="en-US" dirty="0"/>
              <a:t>Study 1 – Quantitative Detection of Zinc Hydroxide (HDG) and Oxides (TSC)</a:t>
            </a:r>
          </a:p>
        </p:txBody>
      </p:sp>
      <p:sp>
        <p:nvSpPr>
          <p:cNvPr id="7" name="Text Placeholder 6">
            <a:extLst>
              <a:ext uri="{FF2B5EF4-FFF2-40B4-BE49-F238E27FC236}">
                <a16:creationId xmlns:a16="http://schemas.microsoft.com/office/drawing/2014/main" id="{F455DADF-6869-40FC-AD57-430A6F7426F7}"/>
              </a:ext>
            </a:extLst>
          </p:cNvPr>
          <p:cNvSpPr>
            <a:spLocks noGrp="1"/>
          </p:cNvSpPr>
          <p:nvPr>
            <p:ph type="body" idx="1"/>
          </p:nvPr>
        </p:nvSpPr>
        <p:spPr/>
        <p:txBody>
          <a:bodyPr/>
          <a:lstStyle/>
          <a:p>
            <a:r>
              <a:rPr lang="en-US" dirty="0"/>
              <a:t>Key Questions</a:t>
            </a:r>
          </a:p>
        </p:txBody>
      </p:sp>
      <p:sp>
        <p:nvSpPr>
          <p:cNvPr id="3" name="Content Placeholder 2">
            <a:extLst>
              <a:ext uri="{FF2B5EF4-FFF2-40B4-BE49-F238E27FC236}">
                <a16:creationId xmlns:a16="http://schemas.microsoft.com/office/drawing/2014/main" id="{A4C5C48A-5D47-4BA1-BC6A-D63467AE40D6}"/>
              </a:ext>
            </a:extLst>
          </p:cNvPr>
          <p:cNvSpPr>
            <a:spLocks noGrp="1"/>
          </p:cNvSpPr>
          <p:nvPr>
            <p:ph sz="half" idx="2"/>
          </p:nvPr>
        </p:nvSpPr>
        <p:spPr/>
        <p:txBody>
          <a:bodyPr>
            <a:normAutofit fontScale="92500"/>
          </a:bodyPr>
          <a:lstStyle/>
          <a:p>
            <a:r>
              <a:rPr lang="en-US" dirty="0"/>
              <a:t>How do the metallic coatings change (oxidize) in the timeframe of concern before painting?</a:t>
            </a:r>
          </a:p>
          <a:p>
            <a:r>
              <a:rPr lang="en-US" dirty="0"/>
              <a:t>Can we do better than visual assessment of oxides that may impact coating adhesion?</a:t>
            </a:r>
          </a:p>
          <a:p>
            <a:pPr lvl="1"/>
            <a:r>
              <a:rPr lang="en-US" dirty="0"/>
              <a:t>Is there any impact before visual changes are evident?</a:t>
            </a:r>
          </a:p>
        </p:txBody>
      </p:sp>
      <p:sp>
        <p:nvSpPr>
          <p:cNvPr id="8" name="Text Placeholder 7">
            <a:extLst>
              <a:ext uri="{FF2B5EF4-FFF2-40B4-BE49-F238E27FC236}">
                <a16:creationId xmlns:a16="http://schemas.microsoft.com/office/drawing/2014/main" id="{180F3F74-EB89-48A6-BCB7-648F325E38A1}"/>
              </a:ext>
            </a:extLst>
          </p:cNvPr>
          <p:cNvSpPr>
            <a:spLocks noGrp="1"/>
          </p:cNvSpPr>
          <p:nvPr>
            <p:ph type="body" sz="quarter" idx="3"/>
          </p:nvPr>
        </p:nvSpPr>
        <p:spPr/>
        <p:txBody>
          <a:bodyPr/>
          <a:lstStyle/>
          <a:p>
            <a:r>
              <a:rPr lang="en-US"/>
              <a:t>Approach</a:t>
            </a:r>
            <a:endParaRPr lang="en-US" dirty="0"/>
          </a:p>
        </p:txBody>
      </p:sp>
      <p:sp>
        <p:nvSpPr>
          <p:cNvPr id="6" name="Content Placeholder 5">
            <a:extLst>
              <a:ext uri="{FF2B5EF4-FFF2-40B4-BE49-F238E27FC236}">
                <a16:creationId xmlns:a16="http://schemas.microsoft.com/office/drawing/2014/main" id="{DEF85677-41D2-458D-8220-7A7746CBC6CC}"/>
              </a:ext>
            </a:extLst>
          </p:cNvPr>
          <p:cNvSpPr>
            <a:spLocks noGrp="1"/>
          </p:cNvSpPr>
          <p:nvPr>
            <p:ph sz="quarter" idx="4"/>
          </p:nvPr>
        </p:nvSpPr>
        <p:spPr/>
        <p:txBody>
          <a:bodyPr>
            <a:normAutofit fontScale="92500"/>
          </a:bodyPr>
          <a:lstStyle/>
          <a:p>
            <a:r>
              <a:rPr lang="en-US" dirty="0"/>
              <a:t>Expose panels in 100% humidity conditions for various durations</a:t>
            </a:r>
          </a:p>
          <a:p>
            <a:r>
              <a:rPr lang="en-US" dirty="0"/>
              <a:t>Use analytical and field methods to characterize the surfaces over time</a:t>
            </a:r>
          </a:p>
          <a:p>
            <a:pPr lvl="1"/>
            <a:r>
              <a:rPr lang="en-US" dirty="0"/>
              <a:t>Raman Spectroscopy, tape tests, SEM, surface pH, paint adhesion, ....</a:t>
            </a:r>
          </a:p>
          <a:p>
            <a:r>
              <a:rPr lang="en-US" dirty="0"/>
              <a:t>Neglect external contamination to the extent possible (e.g., dust, soluble salts)</a:t>
            </a:r>
          </a:p>
          <a:p>
            <a:pPr lvl="1"/>
            <a:r>
              <a:rPr lang="en-US" dirty="0"/>
              <a:t>Eventually added </a:t>
            </a:r>
            <a:r>
              <a:rPr lang="en-US" dirty="0" err="1"/>
              <a:t>Prohesion</a:t>
            </a:r>
            <a:r>
              <a:rPr lang="en-US" dirty="0"/>
              <a:t> exposure</a:t>
            </a:r>
          </a:p>
        </p:txBody>
      </p:sp>
      <p:sp>
        <p:nvSpPr>
          <p:cNvPr id="10" name="Date Placeholder 9">
            <a:extLst>
              <a:ext uri="{FF2B5EF4-FFF2-40B4-BE49-F238E27FC236}">
                <a16:creationId xmlns:a16="http://schemas.microsoft.com/office/drawing/2014/main" id="{A52DF7B0-062C-4527-8451-6C8012352F5B}"/>
              </a:ext>
            </a:extLst>
          </p:cNvPr>
          <p:cNvSpPr>
            <a:spLocks noGrp="1"/>
          </p:cNvSpPr>
          <p:nvPr>
            <p:ph type="dt" sz="half" idx="10"/>
          </p:nvPr>
        </p:nvSpPr>
        <p:spPr/>
        <p:txBody>
          <a:bodyPr/>
          <a:lstStyle/>
          <a:p>
            <a:r>
              <a:rPr lang="en-US"/>
              <a:t>August 2021</a:t>
            </a:r>
          </a:p>
        </p:txBody>
      </p:sp>
      <p:sp>
        <p:nvSpPr>
          <p:cNvPr id="4" name="Footer Placeholder 3">
            <a:extLst>
              <a:ext uri="{FF2B5EF4-FFF2-40B4-BE49-F238E27FC236}">
                <a16:creationId xmlns:a16="http://schemas.microsoft.com/office/drawing/2014/main" id="{AAD401B8-C32A-4C78-8C03-A689378CA8AA}"/>
              </a:ext>
            </a:extLst>
          </p:cNvPr>
          <p:cNvSpPr>
            <a:spLocks noGrp="1"/>
          </p:cNvSpPr>
          <p:nvPr>
            <p:ph type="ftr" sz="quarter" idx="11"/>
          </p:nvPr>
        </p:nvSpPr>
        <p:spPr/>
        <p:txBody>
          <a:bodyPr/>
          <a:lstStyle/>
          <a:p>
            <a:r>
              <a:rPr lang="en-US" dirty="0"/>
              <a:t>NCHRP Project 12-117 Workshop - Information for Review Only</a:t>
            </a:r>
          </a:p>
        </p:txBody>
      </p:sp>
      <p:sp>
        <p:nvSpPr>
          <p:cNvPr id="5" name="Slide Number Placeholder 4">
            <a:extLst>
              <a:ext uri="{FF2B5EF4-FFF2-40B4-BE49-F238E27FC236}">
                <a16:creationId xmlns:a16="http://schemas.microsoft.com/office/drawing/2014/main" id="{0002CDCE-DEFF-43AC-A51D-F177EDAC4FED}"/>
              </a:ext>
            </a:extLst>
          </p:cNvPr>
          <p:cNvSpPr>
            <a:spLocks noGrp="1"/>
          </p:cNvSpPr>
          <p:nvPr>
            <p:ph type="sldNum" sz="quarter" idx="12"/>
          </p:nvPr>
        </p:nvSpPr>
        <p:spPr/>
        <p:txBody>
          <a:bodyPr/>
          <a:lstStyle/>
          <a:p>
            <a:fld id="{820EB7F3-041B-4E71-90A9-7FBC39D548D0}" type="slidenum">
              <a:rPr lang="en-US" smtClean="0"/>
              <a:t>17</a:t>
            </a:fld>
            <a:endParaRPr lang="en-US" dirty="0"/>
          </a:p>
        </p:txBody>
      </p:sp>
    </p:spTree>
    <p:extLst>
      <p:ext uri="{BB962C8B-B14F-4D97-AF65-F5344CB8AC3E}">
        <p14:creationId xmlns:p14="http://schemas.microsoft.com/office/powerpoint/2010/main" val="11953142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FFAD58-206A-4BEF-BBF8-33B018694353}"/>
              </a:ext>
            </a:extLst>
          </p:cNvPr>
          <p:cNvSpPr>
            <a:spLocks noGrp="1"/>
          </p:cNvSpPr>
          <p:nvPr>
            <p:ph type="title"/>
          </p:nvPr>
        </p:nvSpPr>
        <p:spPr/>
        <p:txBody>
          <a:bodyPr/>
          <a:lstStyle/>
          <a:p>
            <a:r>
              <a:rPr lang="en-US" dirty="0"/>
              <a:t>Study 1 – Quantitative Detection of Zinc Hydroxide (HDG) and Oxides (TSC)</a:t>
            </a:r>
          </a:p>
        </p:txBody>
      </p:sp>
      <p:sp>
        <p:nvSpPr>
          <p:cNvPr id="7" name="Text Placeholder 6">
            <a:extLst>
              <a:ext uri="{FF2B5EF4-FFF2-40B4-BE49-F238E27FC236}">
                <a16:creationId xmlns:a16="http://schemas.microsoft.com/office/drawing/2014/main" id="{F455DADF-6869-40FC-AD57-430A6F7426F7}"/>
              </a:ext>
            </a:extLst>
          </p:cNvPr>
          <p:cNvSpPr>
            <a:spLocks noGrp="1"/>
          </p:cNvSpPr>
          <p:nvPr>
            <p:ph type="body" idx="1"/>
          </p:nvPr>
        </p:nvSpPr>
        <p:spPr/>
        <p:txBody>
          <a:bodyPr/>
          <a:lstStyle/>
          <a:p>
            <a:r>
              <a:rPr lang="en-US" dirty="0"/>
              <a:t>Key Questions</a:t>
            </a:r>
          </a:p>
        </p:txBody>
      </p:sp>
      <p:sp>
        <p:nvSpPr>
          <p:cNvPr id="3" name="Content Placeholder 2">
            <a:extLst>
              <a:ext uri="{FF2B5EF4-FFF2-40B4-BE49-F238E27FC236}">
                <a16:creationId xmlns:a16="http://schemas.microsoft.com/office/drawing/2014/main" id="{A4C5C48A-5D47-4BA1-BC6A-D63467AE40D6}"/>
              </a:ext>
            </a:extLst>
          </p:cNvPr>
          <p:cNvSpPr>
            <a:spLocks noGrp="1"/>
          </p:cNvSpPr>
          <p:nvPr>
            <p:ph sz="half" idx="2"/>
          </p:nvPr>
        </p:nvSpPr>
        <p:spPr/>
        <p:txBody>
          <a:bodyPr>
            <a:normAutofit/>
          </a:bodyPr>
          <a:lstStyle/>
          <a:p>
            <a:r>
              <a:rPr lang="en-US" dirty="0"/>
              <a:t>How do the metallic coatings change (oxidize) in the timeframe of concern before painting?</a:t>
            </a:r>
          </a:p>
          <a:p>
            <a:r>
              <a:rPr lang="en-US" dirty="0"/>
              <a:t>Can we do better than visual assessment of oxides that may impact coating adhesion?</a:t>
            </a:r>
          </a:p>
          <a:p>
            <a:pPr lvl="1"/>
            <a:r>
              <a:rPr lang="en-US" dirty="0"/>
              <a:t>Is there any impact before visual changes are evident?</a:t>
            </a:r>
          </a:p>
        </p:txBody>
      </p:sp>
      <p:sp>
        <p:nvSpPr>
          <p:cNvPr id="8" name="Text Placeholder 7">
            <a:extLst>
              <a:ext uri="{FF2B5EF4-FFF2-40B4-BE49-F238E27FC236}">
                <a16:creationId xmlns:a16="http://schemas.microsoft.com/office/drawing/2014/main" id="{180F3F74-EB89-48A6-BCB7-648F325E38A1}"/>
              </a:ext>
            </a:extLst>
          </p:cNvPr>
          <p:cNvSpPr>
            <a:spLocks noGrp="1"/>
          </p:cNvSpPr>
          <p:nvPr>
            <p:ph type="body" sz="quarter" idx="3"/>
          </p:nvPr>
        </p:nvSpPr>
        <p:spPr/>
        <p:txBody>
          <a:bodyPr/>
          <a:lstStyle/>
          <a:p>
            <a:r>
              <a:rPr lang="en-US" dirty="0"/>
              <a:t>Findings</a:t>
            </a:r>
          </a:p>
        </p:txBody>
      </p:sp>
      <p:sp>
        <p:nvSpPr>
          <p:cNvPr id="6" name="Content Placeholder 5">
            <a:extLst>
              <a:ext uri="{FF2B5EF4-FFF2-40B4-BE49-F238E27FC236}">
                <a16:creationId xmlns:a16="http://schemas.microsoft.com/office/drawing/2014/main" id="{DEF85677-41D2-458D-8220-7A7746CBC6CC}"/>
              </a:ext>
            </a:extLst>
          </p:cNvPr>
          <p:cNvSpPr>
            <a:spLocks noGrp="1"/>
          </p:cNvSpPr>
          <p:nvPr>
            <p:ph sz="quarter" idx="4"/>
          </p:nvPr>
        </p:nvSpPr>
        <p:spPr/>
        <p:txBody>
          <a:bodyPr>
            <a:normAutofit/>
          </a:bodyPr>
          <a:lstStyle/>
          <a:p>
            <a:r>
              <a:rPr lang="en-US" dirty="0"/>
              <a:t>Corrosion in the span of weeks is less significant than stringent “time to paint” requirements suggest</a:t>
            </a:r>
          </a:p>
          <a:p>
            <a:pPr lvl="1"/>
            <a:r>
              <a:rPr lang="en-US" dirty="0"/>
              <a:t>Galvanizing visually corrodes more than thermal spray coatings</a:t>
            </a:r>
          </a:p>
          <a:p>
            <a:pPr lvl="1"/>
            <a:r>
              <a:rPr lang="en-US" dirty="0"/>
              <a:t>Soluble salts and other contaminants are more significant</a:t>
            </a:r>
          </a:p>
          <a:p>
            <a:r>
              <a:rPr lang="en-US" dirty="0"/>
              <a:t>Added </a:t>
            </a:r>
            <a:r>
              <a:rPr lang="en-US" dirty="0" err="1"/>
              <a:t>Prohesion</a:t>
            </a:r>
            <a:r>
              <a:rPr lang="en-US" dirty="0"/>
              <a:t> conditioning to the Study 3 conditions</a:t>
            </a:r>
          </a:p>
          <a:p>
            <a:pPr marL="0" indent="0">
              <a:buNone/>
            </a:pPr>
            <a:endParaRPr lang="en-US" dirty="0"/>
          </a:p>
        </p:txBody>
      </p:sp>
      <p:sp>
        <p:nvSpPr>
          <p:cNvPr id="9" name="Date Placeholder 8">
            <a:extLst>
              <a:ext uri="{FF2B5EF4-FFF2-40B4-BE49-F238E27FC236}">
                <a16:creationId xmlns:a16="http://schemas.microsoft.com/office/drawing/2014/main" id="{5F6D8826-6E28-40D1-A722-21DB663729C1}"/>
              </a:ext>
            </a:extLst>
          </p:cNvPr>
          <p:cNvSpPr>
            <a:spLocks noGrp="1"/>
          </p:cNvSpPr>
          <p:nvPr>
            <p:ph type="dt" sz="half" idx="10"/>
          </p:nvPr>
        </p:nvSpPr>
        <p:spPr/>
        <p:txBody>
          <a:bodyPr/>
          <a:lstStyle/>
          <a:p>
            <a:r>
              <a:rPr lang="en-US"/>
              <a:t>August 2021</a:t>
            </a:r>
          </a:p>
        </p:txBody>
      </p:sp>
      <p:sp>
        <p:nvSpPr>
          <p:cNvPr id="4" name="Footer Placeholder 3">
            <a:extLst>
              <a:ext uri="{FF2B5EF4-FFF2-40B4-BE49-F238E27FC236}">
                <a16:creationId xmlns:a16="http://schemas.microsoft.com/office/drawing/2014/main" id="{AAD401B8-C32A-4C78-8C03-A689378CA8AA}"/>
              </a:ext>
            </a:extLst>
          </p:cNvPr>
          <p:cNvSpPr>
            <a:spLocks noGrp="1"/>
          </p:cNvSpPr>
          <p:nvPr>
            <p:ph type="ftr" sz="quarter" idx="11"/>
          </p:nvPr>
        </p:nvSpPr>
        <p:spPr/>
        <p:txBody>
          <a:bodyPr/>
          <a:lstStyle/>
          <a:p>
            <a:r>
              <a:rPr lang="en-US"/>
              <a:t>NCHRP Project 12-117 Workshop - Information for Review Only</a:t>
            </a:r>
            <a:endParaRPr lang="en-US" dirty="0"/>
          </a:p>
        </p:txBody>
      </p:sp>
      <p:sp>
        <p:nvSpPr>
          <p:cNvPr id="5" name="Slide Number Placeholder 4">
            <a:extLst>
              <a:ext uri="{FF2B5EF4-FFF2-40B4-BE49-F238E27FC236}">
                <a16:creationId xmlns:a16="http://schemas.microsoft.com/office/drawing/2014/main" id="{0002CDCE-DEFF-43AC-A51D-F177EDAC4FED}"/>
              </a:ext>
            </a:extLst>
          </p:cNvPr>
          <p:cNvSpPr>
            <a:spLocks noGrp="1"/>
          </p:cNvSpPr>
          <p:nvPr>
            <p:ph type="sldNum" sz="quarter" idx="12"/>
          </p:nvPr>
        </p:nvSpPr>
        <p:spPr/>
        <p:txBody>
          <a:bodyPr/>
          <a:lstStyle/>
          <a:p>
            <a:fld id="{820EB7F3-041B-4E71-90A9-7FBC39D548D0}" type="slidenum">
              <a:rPr lang="en-US" smtClean="0"/>
              <a:t>18</a:t>
            </a:fld>
            <a:endParaRPr lang="en-US" dirty="0"/>
          </a:p>
        </p:txBody>
      </p:sp>
    </p:spTree>
    <p:extLst>
      <p:ext uri="{BB962C8B-B14F-4D97-AF65-F5344CB8AC3E}">
        <p14:creationId xmlns:p14="http://schemas.microsoft.com/office/powerpoint/2010/main" val="20410904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FFAD58-206A-4BEF-BBF8-33B018694353}"/>
              </a:ext>
            </a:extLst>
          </p:cNvPr>
          <p:cNvSpPr>
            <a:spLocks noGrp="1"/>
          </p:cNvSpPr>
          <p:nvPr>
            <p:ph type="title"/>
          </p:nvPr>
        </p:nvSpPr>
        <p:spPr>
          <a:xfrm>
            <a:off x="839788" y="365125"/>
            <a:ext cx="10515600" cy="1681032"/>
          </a:xfrm>
        </p:spPr>
        <p:txBody>
          <a:bodyPr>
            <a:noAutofit/>
          </a:bodyPr>
          <a:lstStyle/>
          <a:p>
            <a:r>
              <a:rPr lang="en-US" sz="4000" dirty="0"/>
              <a:t>Study 2 – Comparison of Epoxy Coatings from Three Manufacturers to Select a Product for Further Testing Under Study 3</a:t>
            </a:r>
          </a:p>
        </p:txBody>
      </p:sp>
      <p:sp>
        <p:nvSpPr>
          <p:cNvPr id="7" name="Text Placeholder 6">
            <a:extLst>
              <a:ext uri="{FF2B5EF4-FFF2-40B4-BE49-F238E27FC236}">
                <a16:creationId xmlns:a16="http://schemas.microsoft.com/office/drawing/2014/main" id="{28A865B4-1768-4217-A228-5EB2776289F9}"/>
              </a:ext>
            </a:extLst>
          </p:cNvPr>
          <p:cNvSpPr>
            <a:spLocks noGrp="1"/>
          </p:cNvSpPr>
          <p:nvPr>
            <p:ph type="body" idx="1"/>
          </p:nvPr>
        </p:nvSpPr>
        <p:spPr/>
        <p:txBody>
          <a:bodyPr/>
          <a:lstStyle/>
          <a:p>
            <a:r>
              <a:rPr lang="en-US" dirty="0"/>
              <a:t>Key Questions</a:t>
            </a:r>
          </a:p>
        </p:txBody>
      </p:sp>
      <p:sp>
        <p:nvSpPr>
          <p:cNvPr id="3" name="Content Placeholder 2">
            <a:extLst>
              <a:ext uri="{FF2B5EF4-FFF2-40B4-BE49-F238E27FC236}">
                <a16:creationId xmlns:a16="http://schemas.microsoft.com/office/drawing/2014/main" id="{A4C5C48A-5D47-4BA1-BC6A-D63467AE40D6}"/>
              </a:ext>
            </a:extLst>
          </p:cNvPr>
          <p:cNvSpPr>
            <a:spLocks noGrp="1"/>
          </p:cNvSpPr>
          <p:nvPr>
            <p:ph sz="half" idx="2"/>
          </p:nvPr>
        </p:nvSpPr>
        <p:spPr/>
        <p:txBody>
          <a:bodyPr>
            <a:normAutofit fontScale="92500" lnSpcReduction="10000"/>
          </a:bodyPr>
          <a:lstStyle/>
          <a:p>
            <a:r>
              <a:rPr lang="en-US" dirty="0"/>
              <a:t>What are the performance expectations for typical coatings?</a:t>
            </a:r>
          </a:p>
          <a:p>
            <a:r>
              <a:rPr lang="en-US" dirty="0"/>
              <a:t>What coatings system should be used for Study 3?</a:t>
            </a:r>
          </a:p>
        </p:txBody>
      </p:sp>
      <p:sp>
        <p:nvSpPr>
          <p:cNvPr id="8" name="Text Placeholder 7">
            <a:extLst>
              <a:ext uri="{FF2B5EF4-FFF2-40B4-BE49-F238E27FC236}">
                <a16:creationId xmlns:a16="http://schemas.microsoft.com/office/drawing/2014/main" id="{50849071-CCC0-414F-A056-B0756C4C7835}"/>
              </a:ext>
            </a:extLst>
          </p:cNvPr>
          <p:cNvSpPr>
            <a:spLocks noGrp="1"/>
          </p:cNvSpPr>
          <p:nvPr>
            <p:ph type="body" sz="quarter" idx="3"/>
          </p:nvPr>
        </p:nvSpPr>
        <p:spPr/>
        <p:txBody>
          <a:bodyPr/>
          <a:lstStyle/>
          <a:p>
            <a:r>
              <a:rPr lang="en-US" dirty="0"/>
              <a:t>Approach</a:t>
            </a:r>
          </a:p>
        </p:txBody>
      </p:sp>
      <p:sp>
        <p:nvSpPr>
          <p:cNvPr id="6" name="Content Placeholder 5">
            <a:extLst>
              <a:ext uri="{FF2B5EF4-FFF2-40B4-BE49-F238E27FC236}">
                <a16:creationId xmlns:a16="http://schemas.microsoft.com/office/drawing/2014/main" id="{6298CFAF-72F5-4094-841C-8C023B81E4B3}"/>
              </a:ext>
            </a:extLst>
          </p:cNvPr>
          <p:cNvSpPr>
            <a:spLocks noGrp="1"/>
          </p:cNvSpPr>
          <p:nvPr>
            <p:ph sz="quarter" idx="4"/>
          </p:nvPr>
        </p:nvSpPr>
        <p:spPr/>
        <p:txBody>
          <a:bodyPr>
            <a:normAutofit fontScale="92500" lnSpcReduction="10000"/>
          </a:bodyPr>
          <a:lstStyle/>
          <a:p>
            <a:r>
              <a:rPr lang="en-US" dirty="0"/>
              <a:t>12 unique conditions </a:t>
            </a:r>
          </a:p>
          <a:p>
            <a:r>
              <a:rPr lang="en-US" dirty="0"/>
              <a:t>Triplicate panels</a:t>
            </a:r>
          </a:p>
          <a:p>
            <a:r>
              <a:rPr lang="en-US" dirty="0"/>
              <a:t>Uncontaminated metallic coating</a:t>
            </a:r>
          </a:p>
          <a:p>
            <a:r>
              <a:rPr lang="en-US" dirty="0"/>
              <a:t>Similar coating alternatives from three manufacturers</a:t>
            </a:r>
          </a:p>
          <a:p>
            <a:pPr lvl="1"/>
            <a:r>
              <a:rPr lang="en-US" dirty="0"/>
              <a:t>Sweep blast/epoxy on galvanized coating</a:t>
            </a:r>
          </a:p>
          <a:p>
            <a:pPr lvl="1"/>
            <a:r>
              <a:rPr lang="en-US" dirty="0"/>
              <a:t>Penetrating sealer and epoxy on TSC</a:t>
            </a:r>
          </a:p>
          <a:p>
            <a:r>
              <a:rPr lang="en-US" dirty="0"/>
              <a:t>Freeze Thaw &amp; Cyclic Corrosion Testing</a:t>
            </a:r>
          </a:p>
        </p:txBody>
      </p:sp>
      <p:sp>
        <p:nvSpPr>
          <p:cNvPr id="11" name="Date Placeholder 10">
            <a:extLst>
              <a:ext uri="{FF2B5EF4-FFF2-40B4-BE49-F238E27FC236}">
                <a16:creationId xmlns:a16="http://schemas.microsoft.com/office/drawing/2014/main" id="{9BA57DBB-25C6-4A68-AF9F-4FB962013A9A}"/>
              </a:ext>
            </a:extLst>
          </p:cNvPr>
          <p:cNvSpPr>
            <a:spLocks noGrp="1"/>
          </p:cNvSpPr>
          <p:nvPr>
            <p:ph type="dt" sz="half" idx="10"/>
          </p:nvPr>
        </p:nvSpPr>
        <p:spPr/>
        <p:txBody>
          <a:bodyPr/>
          <a:lstStyle/>
          <a:p>
            <a:r>
              <a:rPr lang="en-US"/>
              <a:t>August 2021</a:t>
            </a:r>
          </a:p>
        </p:txBody>
      </p:sp>
      <p:sp>
        <p:nvSpPr>
          <p:cNvPr id="4" name="Footer Placeholder 3">
            <a:extLst>
              <a:ext uri="{FF2B5EF4-FFF2-40B4-BE49-F238E27FC236}">
                <a16:creationId xmlns:a16="http://schemas.microsoft.com/office/drawing/2014/main" id="{AAD401B8-C32A-4C78-8C03-A689378CA8AA}"/>
              </a:ext>
            </a:extLst>
          </p:cNvPr>
          <p:cNvSpPr>
            <a:spLocks noGrp="1"/>
          </p:cNvSpPr>
          <p:nvPr>
            <p:ph type="ftr" sz="quarter" idx="11"/>
          </p:nvPr>
        </p:nvSpPr>
        <p:spPr/>
        <p:txBody>
          <a:bodyPr/>
          <a:lstStyle/>
          <a:p>
            <a:r>
              <a:rPr lang="en-US"/>
              <a:t>NCHRP Project 12-117 Workshop - Information for Review Only</a:t>
            </a:r>
            <a:endParaRPr lang="en-US" dirty="0"/>
          </a:p>
        </p:txBody>
      </p:sp>
      <p:sp>
        <p:nvSpPr>
          <p:cNvPr id="5" name="Slide Number Placeholder 4">
            <a:extLst>
              <a:ext uri="{FF2B5EF4-FFF2-40B4-BE49-F238E27FC236}">
                <a16:creationId xmlns:a16="http://schemas.microsoft.com/office/drawing/2014/main" id="{0002CDCE-DEFF-43AC-A51D-F177EDAC4FED}"/>
              </a:ext>
            </a:extLst>
          </p:cNvPr>
          <p:cNvSpPr>
            <a:spLocks noGrp="1"/>
          </p:cNvSpPr>
          <p:nvPr>
            <p:ph type="sldNum" sz="quarter" idx="12"/>
          </p:nvPr>
        </p:nvSpPr>
        <p:spPr/>
        <p:txBody>
          <a:bodyPr/>
          <a:lstStyle/>
          <a:p>
            <a:fld id="{820EB7F3-041B-4E71-90A9-7FBC39D548D0}" type="slidenum">
              <a:rPr lang="en-US" smtClean="0"/>
              <a:t>19</a:t>
            </a:fld>
            <a:endParaRPr lang="en-US" dirty="0"/>
          </a:p>
        </p:txBody>
      </p:sp>
      <p:graphicFrame>
        <p:nvGraphicFramePr>
          <p:cNvPr id="10" name="Table 9">
            <a:extLst>
              <a:ext uri="{FF2B5EF4-FFF2-40B4-BE49-F238E27FC236}">
                <a16:creationId xmlns:a16="http://schemas.microsoft.com/office/drawing/2014/main" id="{BD72B759-37B2-4C90-807D-BF43764BD501}"/>
              </a:ext>
            </a:extLst>
          </p:cNvPr>
          <p:cNvGraphicFramePr>
            <a:graphicFrameLocks noGrp="1"/>
          </p:cNvGraphicFramePr>
          <p:nvPr>
            <p:extLst>
              <p:ext uri="{D42A27DB-BD31-4B8C-83A1-F6EECF244321}">
                <p14:modId xmlns:p14="http://schemas.microsoft.com/office/powerpoint/2010/main" val="962703705"/>
              </p:ext>
            </p:extLst>
          </p:nvPr>
        </p:nvGraphicFramePr>
        <p:xfrm>
          <a:off x="142672" y="4389303"/>
          <a:ext cx="4945711" cy="1483360"/>
        </p:xfrm>
        <a:graphic>
          <a:graphicData uri="http://schemas.openxmlformats.org/drawingml/2006/table">
            <a:tbl>
              <a:tblPr firstRow="1" bandRow="1">
                <a:tableStyleId>{5C22544A-7EE6-4342-B048-85BDC9FD1C3A}</a:tableStyleId>
              </a:tblPr>
              <a:tblGrid>
                <a:gridCol w="3093057">
                  <a:extLst>
                    <a:ext uri="{9D8B030D-6E8A-4147-A177-3AD203B41FA5}">
                      <a16:colId xmlns:a16="http://schemas.microsoft.com/office/drawing/2014/main" val="1750206638"/>
                    </a:ext>
                  </a:extLst>
                </a:gridCol>
                <a:gridCol w="1852654">
                  <a:extLst>
                    <a:ext uri="{9D8B030D-6E8A-4147-A177-3AD203B41FA5}">
                      <a16:colId xmlns:a16="http://schemas.microsoft.com/office/drawing/2014/main" val="3680619361"/>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chemeClr val="tx1"/>
                          </a:solidFill>
                        </a:rPr>
                        <a:t>Thermal Spray Coating</a:t>
                      </a:r>
                    </a:p>
                  </a:txBody>
                  <a:tcPr/>
                </a:tc>
                <a:tc>
                  <a:txBody>
                    <a:bodyPr/>
                    <a:lstStyle/>
                    <a:p>
                      <a:r>
                        <a:rPr lang="en-US" sz="1600" dirty="0">
                          <a:solidFill>
                            <a:schemeClr val="tx1"/>
                          </a:solidFill>
                        </a:rPr>
                        <a:t>Galvanized</a:t>
                      </a:r>
                    </a:p>
                  </a:txBody>
                  <a:tcPr/>
                </a:tc>
                <a:extLst>
                  <a:ext uri="{0D108BD9-81ED-4DB2-BD59-A6C34878D82A}">
                    <a16:rowId xmlns:a16="http://schemas.microsoft.com/office/drawing/2014/main" val="1554537826"/>
                  </a:ext>
                </a:extLst>
              </a:tr>
              <a:tr h="370840">
                <a:tc>
                  <a:txBody>
                    <a:bodyPr/>
                    <a:lstStyle/>
                    <a:p>
                      <a:r>
                        <a:rPr lang="en-US" sz="1600" dirty="0" err="1"/>
                        <a:t>Rustbond</a:t>
                      </a:r>
                      <a:r>
                        <a:rPr lang="en-US" sz="1600" dirty="0"/>
                        <a:t>/ </a:t>
                      </a:r>
                      <a:r>
                        <a:rPr lang="en-US" sz="1600" dirty="0" err="1"/>
                        <a:t>Carboguard</a:t>
                      </a:r>
                      <a:r>
                        <a:rPr lang="en-US" sz="1600" dirty="0"/>
                        <a:t> 893</a:t>
                      </a:r>
                    </a:p>
                  </a:txBody>
                  <a:tcPr/>
                </a:tc>
                <a:tc>
                  <a:txBody>
                    <a:bodyPr/>
                    <a:lstStyle/>
                    <a:p>
                      <a:r>
                        <a:rPr lang="en-US" sz="1600" dirty="0" err="1"/>
                        <a:t>Carboguard</a:t>
                      </a:r>
                      <a:r>
                        <a:rPr lang="en-US" sz="1600" dirty="0"/>
                        <a:t> 893</a:t>
                      </a:r>
                    </a:p>
                  </a:txBody>
                  <a:tcPr/>
                </a:tc>
                <a:extLst>
                  <a:ext uri="{0D108BD9-81ED-4DB2-BD59-A6C34878D82A}">
                    <a16:rowId xmlns:a16="http://schemas.microsoft.com/office/drawing/2014/main" val="2954367654"/>
                  </a:ext>
                </a:extLst>
              </a:tr>
              <a:tr h="370840">
                <a:tc>
                  <a:txBody>
                    <a:bodyPr/>
                    <a:lstStyle/>
                    <a:p>
                      <a:r>
                        <a:rPr lang="en-US" sz="1600" dirty="0"/>
                        <a:t>Interbond 600/ Intergard 475HS</a:t>
                      </a:r>
                    </a:p>
                  </a:txBody>
                  <a:tcPr/>
                </a:tc>
                <a:tc>
                  <a:txBody>
                    <a:bodyPr/>
                    <a:lstStyle/>
                    <a:p>
                      <a:r>
                        <a:rPr lang="en-US" sz="1600" dirty="0"/>
                        <a:t>Intergard 475HS</a:t>
                      </a:r>
                    </a:p>
                  </a:txBody>
                  <a:tcPr/>
                </a:tc>
                <a:extLst>
                  <a:ext uri="{0D108BD9-81ED-4DB2-BD59-A6C34878D82A}">
                    <a16:rowId xmlns:a16="http://schemas.microsoft.com/office/drawing/2014/main" val="405099271"/>
                  </a:ext>
                </a:extLst>
              </a:tr>
              <a:tr h="370840">
                <a:tc>
                  <a:txBody>
                    <a:bodyPr/>
                    <a:lstStyle/>
                    <a:p>
                      <a:r>
                        <a:rPr lang="en-US" sz="1600" dirty="0"/>
                        <a:t>Pre-prime 920/ </a:t>
                      </a:r>
                      <a:r>
                        <a:rPr lang="en-US" sz="1600" dirty="0" err="1"/>
                        <a:t>Macropoxy</a:t>
                      </a:r>
                      <a:r>
                        <a:rPr lang="en-US" sz="1600" dirty="0"/>
                        <a:t> 646</a:t>
                      </a:r>
                    </a:p>
                  </a:txBody>
                  <a:tcPr/>
                </a:tc>
                <a:tc>
                  <a:txBody>
                    <a:bodyPr/>
                    <a:lstStyle/>
                    <a:p>
                      <a:r>
                        <a:rPr lang="en-US" sz="1600" dirty="0" err="1"/>
                        <a:t>Macropoxy</a:t>
                      </a:r>
                      <a:r>
                        <a:rPr lang="en-US" sz="1600" dirty="0"/>
                        <a:t> 646</a:t>
                      </a:r>
                    </a:p>
                  </a:txBody>
                  <a:tcPr/>
                </a:tc>
                <a:extLst>
                  <a:ext uri="{0D108BD9-81ED-4DB2-BD59-A6C34878D82A}">
                    <a16:rowId xmlns:a16="http://schemas.microsoft.com/office/drawing/2014/main" val="3859201298"/>
                  </a:ext>
                </a:extLst>
              </a:tr>
            </a:tbl>
          </a:graphicData>
        </a:graphic>
      </p:graphicFrame>
    </p:spTree>
    <p:extLst>
      <p:ext uri="{BB962C8B-B14F-4D97-AF65-F5344CB8AC3E}">
        <p14:creationId xmlns:p14="http://schemas.microsoft.com/office/powerpoint/2010/main" val="5930370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8627F9-D572-4683-B2B8-46F0FFCD9AF6}"/>
              </a:ext>
            </a:extLst>
          </p:cNvPr>
          <p:cNvSpPr>
            <a:spLocks noGrp="1"/>
          </p:cNvSpPr>
          <p:nvPr>
            <p:ph type="ctrTitle"/>
          </p:nvPr>
        </p:nvSpPr>
        <p:spPr/>
        <p:txBody>
          <a:bodyPr>
            <a:normAutofit fontScale="90000"/>
          </a:bodyPr>
          <a:lstStyle/>
          <a:p>
            <a:r>
              <a:rPr lang="en-US" dirty="0"/>
              <a:t>Guidelines for Corrosion Protection of Steel Bridges Using Duplex Coating Systems</a:t>
            </a:r>
          </a:p>
        </p:txBody>
      </p:sp>
      <p:sp>
        <p:nvSpPr>
          <p:cNvPr id="3" name="Subtitle 2">
            <a:extLst>
              <a:ext uri="{FF2B5EF4-FFF2-40B4-BE49-F238E27FC236}">
                <a16:creationId xmlns:a16="http://schemas.microsoft.com/office/drawing/2014/main" id="{350B9054-6643-4CF4-8E9D-E9192BEA36F6}"/>
              </a:ext>
            </a:extLst>
          </p:cNvPr>
          <p:cNvSpPr>
            <a:spLocks noGrp="1"/>
          </p:cNvSpPr>
          <p:nvPr>
            <p:ph type="subTitle" idx="1"/>
          </p:nvPr>
        </p:nvSpPr>
        <p:spPr/>
        <p:txBody>
          <a:bodyPr>
            <a:normAutofit lnSpcReduction="10000"/>
          </a:bodyPr>
          <a:lstStyle/>
          <a:p>
            <a:endParaRPr lang="en-US" dirty="0"/>
          </a:p>
          <a:p>
            <a:r>
              <a:rPr lang="en-US" dirty="0"/>
              <a:t>NCHRP Project 12-117 </a:t>
            </a:r>
          </a:p>
          <a:p>
            <a:r>
              <a:rPr lang="en-US" dirty="0"/>
              <a:t>Workshop Kickoff Meeting</a:t>
            </a:r>
          </a:p>
        </p:txBody>
      </p:sp>
      <p:sp>
        <p:nvSpPr>
          <p:cNvPr id="6" name="Date Placeholder 5">
            <a:extLst>
              <a:ext uri="{FF2B5EF4-FFF2-40B4-BE49-F238E27FC236}">
                <a16:creationId xmlns:a16="http://schemas.microsoft.com/office/drawing/2014/main" id="{88949A11-1610-4052-A4E9-CF2414371368}"/>
              </a:ext>
            </a:extLst>
          </p:cNvPr>
          <p:cNvSpPr>
            <a:spLocks noGrp="1"/>
          </p:cNvSpPr>
          <p:nvPr>
            <p:ph type="dt" sz="half" idx="10"/>
          </p:nvPr>
        </p:nvSpPr>
        <p:spPr/>
        <p:txBody>
          <a:bodyPr/>
          <a:lstStyle/>
          <a:p>
            <a:r>
              <a:rPr lang="en-US"/>
              <a:t>August 2021</a:t>
            </a:r>
          </a:p>
        </p:txBody>
      </p:sp>
      <p:sp>
        <p:nvSpPr>
          <p:cNvPr id="7" name="Footer Placeholder 6">
            <a:extLst>
              <a:ext uri="{FF2B5EF4-FFF2-40B4-BE49-F238E27FC236}">
                <a16:creationId xmlns:a16="http://schemas.microsoft.com/office/drawing/2014/main" id="{F7C35757-7609-4D69-BA7B-54F1DE68AEFE}"/>
              </a:ext>
            </a:extLst>
          </p:cNvPr>
          <p:cNvSpPr>
            <a:spLocks noGrp="1"/>
          </p:cNvSpPr>
          <p:nvPr>
            <p:ph type="ftr" sz="quarter" idx="11"/>
          </p:nvPr>
        </p:nvSpPr>
        <p:spPr/>
        <p:txBody>
          <a:bodyPr/>
          <a:lstStyle/>
          <a:p>
            <a:r>
              <a:rPr lang="en-US"/>
              <a:t>NCHRP Project 12-117 Workshop - Information for Review Only</a:t>
            </a:r>
          </a:p>
        </p:txBody>
      </p:sp>
      <p:sp>
        <p:nvSpPr>
          <p:cNvPr id="8" name="Slide Number Placeholder 7">
            <a:extLst>
              <a:ext uri="{FF2B5EF4-FFF2-40B4-BE49-F238E27FC236}">
                <a16:creationId xmlns:a16="http://schemas.microsoft.com/office/drawing/2014/main" id="{50A8270F-EB0D-42B8-B843-AC96A6BB351A}"/>
              </a:ext>
            </a:extLst>
          </p:cNvPr>
          <p:cNvSpPr>
            <a:spLocks noGrp="1"/>
          </p:cNvSpPr>
          <p:nvPr>
            <p:ph type="sldNum" sz="quarter" idx="12"/>
          </p:nvPr>
        </p:nvSpPr>
        <p:spPr/>
        <p:txBody>
          <a:bodyPr/>
          <a:lstStyle/>
          <a:p>
            <a:fld id="{EE05A503-E3B5-4C58-9AFC-FD2007ADDDCB}" type="slidenum">
              <a:rPr lang="en-US" smtClean="0"/>
              <a:t>2</a:t>
            </a:fld>
            <a:endParaRPr lang="en-US"/>
          </a:p>
        </p:txBody>
      </p:sp>
    </p:spTree>
    <p:extLst>
      <p:ext uri="{BB962C8B-B14F-4D97-AF65-F5344CB8AC3E}">
        <p14:creationId xmlns:p14="http://schemas.microsoft.com/office/powerpoint/2010/main" val="31462399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FFAD58-206A-4BEF-BBF8-33B018694353}"/>
              </a:ext>
            </a:extLst>
          </p:cNvPr>
          <p:cNvSpPr>
            <a:spLocks noGrp="1"/>
          </p:cNvSpPr>
          <p:nvPr>
            <p:ph type="title"/>
          </p:nvPr>
        </p:nvSpPr>
        <p:spPr>
          <a:xfrm>
            <a:off x="839788" y="365125"/>
            <a:ext cx="10515600" cy="1681032"/>
          </a:xfrm>
        </p:spPr>
        <p:txBody>
          <a:bodyPr>
            <a:noAutofit/>
          </a:bodyPr>
          <a:lstStyle/>
          <a:p>
            <a:r>
              <a:rPr lang="en-US" sz="4000" dirty="0"/>
              <a:t>Study 2 – Comparison of Epoxy Coatings from Three Manufacturers to Select a Product for Further Testing Under Study 3</a:t>
            </a:r>
          </a:p>
        </p:txBody>
      </p:sp>
      <p:sp>
        <p:nvSpPr>
          <p:cNvPr id="7" name="Text Placeholder 6">
            <a:extLst>
              <a:ext uri="{FF2B5EF4-FFF2-40B4-BE49-F238E27FC236}">
                <a16:creationId xmlns:a16="http://schemas.microsoft.com/office/drawing/2014/main" id="{28A865B4-1768-4217-A228-5EB2776289F9}"/>
              </a:ext>
            </a:extLst>
          </p:cNvPr>
          <p:cNvSpPr>
            <a:spLocks noGrp="1"/>
          </p:cNvSpPr>
          <p:nvPr>
            <p:ph type="body" idx="1"/>
          </p:nvPr>
        </p:nvSpPr>
        <p:spPr/>
        <p:txBody>
          <a:bodyPr/>
          <a:lstStyle/>
          <a:p>
            <a:r>
              <a:rPr lang="en-US" dirty="0"/>
              <a:t>Key Questions</a:t>
            </a:r>
          </a:p>
        </p:txBody>
      </p:sp>
      <p:sp>
        <p:nvSpPr>
          <p:cNvPr id="3" name="Content Placeholder 2">
            <a:extLst>
              <a:ext uri="{FF2B5EF4-FFF2-40B4-BE49-F238E27FC236}">
                <a16:creationId xmlns:a16="http://schemas.microsoft.com/office/drawing/2014/main" id="{A4C5C48A-5D47-4BA1-BC6A-D63467AE40D6}"/>
              </a:ext>
            </a:extLst>
          </p:cNvPr>
          <p:cNvSpPr>
            <a:spLocks noGrp="1"/>
          </p:cNvSpPr>
          <p:nvPr>
            <p:ph sz="half" idx="2"/>
          </p:nvPr>
        </p:nvSpPr>
        <p:spPr/>
        <p:txBody>
          <a:bodyPr>
            <a:normAutofit/>
          </a:bodyPr>
          <a:lstStyle/>
          <a:p>
            <a:r>
              <a:rPr lang="en-US" dirty="0"/>
              <a:t>What are the performance expectations for typical coatings?</a:t>
            </a:r>
          </a:p>
          <a:p>
            <a:r>
              <a:rPr lang="en-US" dirty="0"/>
              <a:t>What coatings system should be used for Study 3?</a:t>
            </a:r>
          </a:p>
        </p:txBody>
      </p:sp>
      <p:sp>
        <p:nvSpPr>
          <p:cNvPr id="8" name="Text Placeholder 7">
            <a:extLst>
              <a:ext uri="{FF2B5EF4-FFF2-40B4-BE49-F238E27FC236}">
                <a16:creationId xmlns:a16="http://schemas.microsoft.com/office/drawing/2014/main" id="{50849071-CCC0-414F-A056-B0756C4C7835}"/>
              </a:ext>
            </a:extLst>
          </p:cNvPr>
          <p:cNvSpPr>
            <a:spLocks noGrp="1"/>
          </p:cNvSpPr>
          <p:nvPr>
            <p:ph type="body" sz="quarter" idx="3"/>
          </p:nvPr>
        </p:nvSpPr>
        <p:spPr/>
        <p:txBody>
          <a:bodyPr/>
          <a:lstStyle/>
          <a:p>
            <a:r>
              <a:rPr lang="en-US" dirty="0"/>
              <a:t>Findings</a:t>
            </a:r>
          </a:p>
        </p:txBody>
      </p:sp>
      <p:sp>
        <p:nvSpPr>
          <p:cNvPr id="6" name="Content Placeholder 5">
            <a:extLst>
              <a:ext uri="{FF2B5EF4-FFF2-40B4-BE49-F238E27FC236}">
                <a16:creationId xmlns:a16="http://schemas.microsoft.com/office/drawing/2014/main" id="{6298CFAF-72F5-4094-841C-8C023B81E4B3}"/>
              </a:ext>
            </a:extLst>
          </p:cNvPr>
          <p:cNvSpPr>
            <a:spLocks noGrp="1"/>
          </p:cNvSpPr>
          <p:nvPr>
            <p:ph sz="quarter" idx="4"/>
          </p:nvPr>
        </p:nvSpPr>
        <p:spPr/>
        <p:txBody>
          <a:bodyPr>
            <a:normAutofit/>
          </a:bodyPr>
          <a:lstStyle/>
          <a:p>
            <a:r>
              <a:rPr lang="en-US" dirty="0"/>
              <a:t>Three epoxy coatings commonly used on bridges performed comparably given the degree of replication</a:t>
            </a:r>
          </a:p>
          <a:p>
            <a:pPr lvl="1"/>
            <a:r>
              <a:rPr lang="en-US" dirty="0"/>
              <a:t>Added the cyclic corrosion test based on the limited differences observed after Freeze-Thaw testing</a:t>
            </a:r>
          </a:p>
          <a:p>
            <a:r>
              <a:rPr lang="en-US" dirty="0"/>
              <a:t>“System C” was selected as representative of the epoxy materials</a:t>
            </a:r>
          </a:p>
        </p:txBody>
      </p:sp>
      <p:sp>
        <p:nvSpPr>
          <p:cNvPr id="9" name="Date Placeholder 8">
            <a:extLst>
              <a:ext uri="{FF2B5EF4-FFF2-40B4-BE49-F238E27FC236}">
                <a16:creationId xmlns:a16="http://schemas.microsoft.com/office/drawing/2014/main" id="{5F2FCC65-EC17-49CD-B937-8DFCE82944BF}"/>
              </a:ext>
            </a:extLst>
          </p:cNvPr>
          <p:cNvSpPr>
            <a:spLocks noGrp="1"/>
          </p:cNvSpPr>
          <p:nvPr>
            <p:ph type="dt" sz="half" idx="10"/>
          </p:nvPr>
        </p:nvSpPr>
        <p:spPr/>
        <p:txBody>
          <a:bodyPr/>
          <a:lstStyle/>
          <a:p>
            <a:r>
              <a:rPr lang="en-US"/>
              <a:t>August 2021</a:t>
            </a:r>
          </a:p>
        </p:txBody>
      </p:sp>
      <p:sp>
        <p:nvSpPr>
          <p:cNvPr id="4" name="Footer Placeholder 3">
            <a:extLst>
              <a:ext uri="{FF2B5EF4-FFF2-40B4-BE49-F238E27FC236}">
                <a16:creationId xmlns:a16="http://schemas.microsoft.com/office/drawing/2014/main" id="{AAD401B8-C32A-4C78-8C03-A689378CA8AA}"/>
              </a:ext>
            </a:extLst>
          </p:cNvPr>
          <p:cNvSpPr>
            <a:spLocks noGrp="1"/>
          </p:cNvSpPr>
          <p:nvPr>
            <p:ph type="ftr" sz="quarter" idx="11"/>
          </p:nvPr>
        </p:nvSpPr>
        <p:spPr/>
        <p:txBody>
          <a:bodyPr/>
          <a:lstStyle/>
          <a:p>
            <a:r>
              <a:rPr lang="en-US"/>
              <a:t>NCHRP Project 12-117 Workshop - Information for Review Only</a:t>
            </a:r>
            <a:endParaRPr lang="en-US" dirty="0"/>
          </a:p>
        </p:txBody>
      </p:sp>
      <p:sp>
        <p:nvSpPr>
          <p:cNvPr id="5" name="Slide Number Placeholder 4">
            <a:extLst>
              <a:ext uri="{FF2B5EF4-FFF2-40B4-BE49-F238E27FC236}">
                <a16:creationId xmlns:a16="http://schemas.microsoft.com/office/drawing/2014/main" id="{0002CDCE-DEFF-43AC-A51D-F177EDAC4FED}"/>
              </a:ext>
            </a:extLst>
          </p:cNvPr>
          <p:cNvSpPr>
            <a:spLocks noGrp="1"/>
          </p:cNvSpPr>
          <p:nvPr>
            <p:ph type="sldNum" sz="quarter" idx="12"/>
          </p:nvPr>
        </p:nvSpPr>
        <p:spPr/>
        <p:txBody>
          <a:bodyPr/>
          <a:lstStyle/>
          <a:p>
            <a:fld id="{820EB7F3-041B-4E71-90A9-7FBC39D548D0}" type="slidenum">
              <a:rPr lang="en-US" smtClean="0"/>
              <a:t>20</a:t>
            </a:fld>
            <a:endParaRPr lang="en-US" dirty="0"/>
          </a:p>
        </p:txBody>
      </p:sp>
    </p:spTree>
    <p:extLst>
      <p:ext uri="{BB962C8B-B14F-4D97-AF65-F5344CB8AC3E}">
        <p14:creationId xmlns:p14="http://schemas.microsoft.com/office/powerpoint/2010/main" val="22046974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28A865B4-1768-4217-A228-5EB2776289F9}"/>
              </a:ext>
            </a:extLst>
          </p:cNvPr>
          <p:cNvSpPr>
            <a:spLocks noGrp="1"/>
          </p:cNvSpPr>
          <p:nvPr>
            <p:ph type="body" idx="1"/>
          </p:nvPr>
        </p:nvSpPr>
        <p:spPr/>
        <p:txBody>
          <a:bodyPr/>
          <a:lstStyle/>
          <a:p>
            <a:r>
              <a:rPr lang="en-US" dirty="0"/>
              <a:t>Key Questions</a:t>
            </a:r>
          </a:p>
        </p:txBody>
      </p:sp>
      <p:sp>
        <p:nvSpPr>
          <p:cNvPr id="3" name="Content Placeholder 2">
            <a:extLst>
              <a:ext uri="{FF2B5EF4-FFF2-40B4-BE49-F238E27FC236}">
                <a16:creationId xmlns:a16="http://schemas.microsoft.com/office/drawing/2014/main" id="{A4C5C48A-5D47-4BA1-BC6A-D63467AE40D6}"/>
              </a:ext>
            </a:extLst>
          </p:cNvPr>
          <p:cNvSpPr>
            <a:spLocks noGrp="1"/>
          </p:cNvSpPr>
          <p:nvPr>
            <p:ph sz="half" idx="2"/>
          </p:nvPr>
        </p:nvSpPr>
        <p:spPr/>
        <p:txBody>
          <a:bodyPr>
            <a:normAutofit/>
          </a:bodyPr>
          <a:lstStyle/>
          <a:p>
            <a:r>
              <a:rPr lang="en-US" dirty="0"/>
              <a:t>How much oxide impacts coating adhesion?</a:t>
            </a:r>
          </a:p>
          <a:p>
            <a:r>
              <a:rPr lang="en-US" dirty="0"/>
              <a:t>What is the best way to remove deleterious oxides?</a:t>
            </a:r>
          </a:p>
        </p:txBody>
      </p:sp>
      <p:sp>
        <p:nvSpPr>
          <p:cNvPr id="8" name="Text Placeholder 7">
            <a:extLst>
              <a:ext uri="{FF2B5EF4-FFF2-40B4-BE49-F238E27FC236}">
                <a16:creationId xmlns:a16="http://schemas.microsoft.com/office/drawing/2014/main" id="{50849071-CCC0-414F-A056-B0756C4C7835}"/>
              </a:ext>
            </a:extLst>
          </p:cNvPr>
          <p:cNvSpPr>
            <a:spLocks noGrp="1"/>
          </p:cNvSpPr>
          <p:nvPr>
            <p:ph type="body" sz="quarter" idx="3"/>
          </p:nvPr>
        </p:nvSpPr>
        <p:spPr/>
        <p:txBody>
          <a:bodyPr/>
          <a:lstStyle/>
          <a:p>
            <a:r>
              <a:rPr lang="en-US" dirty="0"/>
              <a:t>Approach</a:t>
            </a:r>
          </a:p>
        </p:txBody>
      </p:sp>
      <p:sp>
        <p:nvSpPr>
          <p:cNvPr id="6" name="Content Placeholder 5">
            <a:extLst>
              <a:ext uri="{FF2B5EF4-FFF2-40B4-BE49-F238E27FC236}">
                <a16:creationId xmlns:a16="http://schemas.microsoft.com/office/drawing/2014/main" id="{6298CFAF-72F5-4094-841C-8C023B81E4B3}"/>
              </a:ext>
            </a:extLst>
          </p:cNvPr>
          <p:cNvSpPr>
            <a:spLocks noGrp="1"/>
          </p:cNvSpPr>
          <p:nvPr>
            <p:ph sz="quarter" idx="4"/>
          </p:nvPr>
        </p:nvSpPr>
        <p:spPr>
          <a:xfrm>
            <a:off x="6172200" y="2505074"/>
            <a:ext cx="5183188" cy="3851275"/>
          </a:xfrm>
        </p:spPr>
        <p:txBody>
          <a:bodyPr>
            <a:normAutofit/>
          </a:bodyPr>
          <a:lstStyle/>
          <a:p>
            <a:r>
              <a:rPr lang="en-US" dirty="0"/>
              <a:t>51 unique conditions</a:t>
            </a:r>
          </a:p>
          <a:p>
            <a:pPr lvl="1"/>
            <a:r>
              <a:rPr lang="en-US" dirty="0"/>
              <a:t>Combinations of metallic coating, oxidation, and surface preparation</a:t>
            </a:r>
          </a:p>
          <a:p>
            <a:pPr lvl="1"/>
            <a:r>
              <a:rPr lang="en-US" dirty="0"/>
              <a:t>Triplicate panels</a:t>
            </a:r>
          </a:p>
          <a:p>
            <a:r>
              <a:rPr lang="en-US" dirty="0"/>
              <a:t>One topcoat for metallizing and one for galvanizing based on Study 2</a:t>
            </a:r>
          </a:p>
          <a:p>
            <a:r>
              <a:rPr lang="en-US" dirty="0"/>
              <a:t>Oxidized surface were selected based on Study 1</a:t>
            </a:r>
          </a:p>
          <a:p>
            <a:pPr lvl="1"/>
            <a:r>
              <a:rPr lang="en-US" dirty="0"/>
              <a:t>None</a:t>
            </a:r>
          </a:p>
          <a:p>
            <a:pPr lvl="1"/>
            <a:r>
              <a:rPr lang="en-US" dirty="0"/>
              <a:t>14 days Humidity exposure</a:t>
            </a:r>
          </a:p>
          <a:p>
            <a:pPr lvl="1"/>
            <a:r>
              <a:rPr lang="en-US" dirty="0"/>
              <a:t>14 days </a:t>
            </a:r>
            <a:r>
              <a:rPr lang="en-US" dirty="0" err="1"/>
              <a:t>Prohesion</a:t>
            </a:r>
            <a:r>
              <a:rPr lang="en-US" dirty="0"/>
              <a:t> exposure</a:t>
            </a:r>
          </a:p>
        </p:txBody>
      </p:sp>
      <p:sp>
        <p:nvSpPr>
          <p:cNvPr id="11" name="Date Placeholder 10">
            <a:extLst>
              <a:ext uri="{FF2B5EF4-FFF2-40B4-BE49-F238E27FC236}">
                <a16:creationId xmlns:a16="http://schemas.microsoft.com/office/drawing/2014/main" id="{2FFC6AC2-CB58-421D-A4DE-BE7A6F73D7C7}"/>
              </a:ext>
            </a:extLst>
          </p:cNvPr>
          <p:cNvSpPr>
            <a:spLocks noGrp="1"/>
          </p:cNvSpPr>
          <p:nvPr>
            <p:ph type="dt" sz="half" idx="10"/>
          </p:nvPr>
        </p:nvSpPr>
        <p:spPr/>
        <p:txBody>
          <a:bodyPr/>
          <a:lstStyle/>
          <a:p>
            <a:r>
              <a:rPr lang="en-US"/>
              <a:t>August 2021</a:t>
            </a:r>
          </a:p>
        </p:txBody>
      </p:sp>
      <p:sp>
        <p:nvSpPr>
          <p:cNvPr id="4" name="Footer Placeholder 3">
            <a:extLst>
              <a:ext uri="{FF2B5EF4-FFF2-40B4-BE49-F238E27FC236}">
                <a16:creationId xmlns:a16="http://schemas.microsoft.com/office/drawing/2014/main" id="{AAD401B8-C32A-4C78-8C03-A689378CA8AA}"/>
              </a:ext>
            </a:extLst>
          </p:cNvPr>
          <p:cNvSpPr>
            <a:spLocks noGrp="1"/>
          </p:cNvSpPr>
          <p:nvPr>
            <p:ph type="ftr" sz="quarter" idx="11"/>
          </p:nvPr>
        </p:nvSpPr>
        <p:spPr/>
        <p:txBody>
          <a:bodyPr/>
          <a:lstStyle/>
          <a:p>
            <a:r>
              <a:rPr lang="en-US"/>
              <a:t>NCHRP Project 12-117 Workshop - Information for Review Only</a:t>
            </a:r>
          </a:p>
        </p:txBody>
      </p:sp>
      <p:sp>
        <p:nvSpPr>
          <p:cNvPr id="5" name="Slide Number Placeholder 4">
            <a:extLst>
              <a:ext uri="{FF2B5EF4-FFF2-40B4-BE49-F238E27FC236}">
                <a16:creationId xmlns:a16="http://schemas.microsoft.com/office/drawing/2014/main" id="{0002CDCE-DEFF-43AC-A51D-F177EDAC4FED}"/>
              </a:ext>
            </a:extLst>
          </p:cNvPr>
          <p:cNvSpPr>
            <a:spLocks noGrp="1"/>
          </p:cNvSpPr>
          <p:nvPr>
            <p:ph type="sldNum" sz="quarter" idx="12"/>
          </p:nvPr>
        </p:nvSpPr>
        <p:spPr/>
        <p:txBody>
          <a:bodyPr/>
          <a:lstStyle/>
          <a:p>
            <a:fld id="{820EB7F3-041B-4E71-90A9-7FBC39D548D0}" type="slidenum">
              <a:rPr lang="en-US" smtClean="0"/>
              <a:t>21</a:t>
            </a:fld>
            <a:endParaRPr lang="en-US"/>
          </a:p>
        </p:txBody>
      </p:sp>
      <p:graphicFrame>
        <p:nvGraphicFramePr>
          <p:cNvPr id="10" name="Table 9">
            <a:extLst>
              <a:ext uri="{FF2B5EF4-FFF2-40B4-BE49-F238E27FC236}">
                <a16:creationId xmlns:a16="http://schemas.microsoft.com/office/drawing/2014/main" id="{35A0E08D-D807-41F1-9CBD-66881687D2A6}"/>
              </a:ext>
            </a:extLst>
          </p:cNvPr>
          <p:cNvGraphicFramePr>
            <a:graphicFrameLocks noGrp="1"/>
          </p:cNvGraphicFramePr>
          <p:nvPr>
            <p:extLst>
              <p:ext uri="{D42A27DB-BD31-4B8C-83A1-F6EECF244321}">
                <p14:modId xmlns:p14="http://schemas.microsoft.com/office/powerpoint/2010/main" val="2548357489"/>
              </p:ext>
            </p:extLst>
          </p:nvPr>
        </p:nvGraphicFramePr>
        <p:xfrm>
          <a:off x="350983" y="4106012"/>
          <a:ext cx="5745018" cy="2250338"/>
        </p:xfrm>
        <a:graphic>
          <a:graphicData uri="http://schemas.openxmlformats.org/drawingml/2006/table">
            <a:tbl>
              <a:tblPr firstRow="1" firstCol="1" bandRow="1">
                <a:tableStyleId>{5C22544A-7EE6-4342-B048-85BDC9FD1C3A}</a:tableStyleId>
              </a:tblPr>
              <a:tblGrid>
                <a:gridCol w="941219">
                  <a:extLst>
                    <a:ext uri="{9D8B030D-6E8A-4147-A177-3AD203B41FA5}">
                      <a16:colId xmlns:a16="http://schemas.microsoft.com/office/drawing/2014/main" val="1747909133"/>
                    </a:ext>
                  </a:extLst>
                </a:gridCol>
                <a:gridCol w="801827">
                  <a:extLst>
                    <a:ext uri="{9D8B030D-6E8A-4147-A177-3AD203B41FA5}">
                      <a16:colId xmlns:a16="http://schemas.microsoft.com/office/drawing/2014/main" val="2381287099"/>
                    </a:ext>
                  </a:extLst>
                </a:gridCol>
                <a:gridCol w="618795">
                  <a:extLst>
                    <a:ext uri="{9D8B030D-6E8A-4147-A177-3AD203B41FA5}">
                      <a16:colId xmlns:a16="http://schemas.microsoft.com/office/drawing/2014/main" val="3491340359"/>
                    </a:ext>
                  </a:extLst>
                </a:gridCol>
                <a:gridCol w="875137">
                  <a:extLst>
                    <a:ext uri="{9D8B030D-6E8A-4147-A177-3AD203B41FA5}">
                      <a16:colId xmlns:a16="http://schemas.microsoft.com/office/drawing/2014/main" val="2929745231"/>
                    </a:ext>
                  </a:extLst>
                </a:gridCol>
                <a:gridCol w="703360">
                  <a:extLst>
                    <a:ext uri="{9D8B030D-6E8A-4147-A177-3AD203B41FA5}">
                      <a16:colId xmlns:a16="http://schemas.microsoft.com/office/drawing/2014/main" val="54018772"/>
                    </a:ext>
                  </a:extLst>
                </a:gridCol>
                <a:gridCol w="925341">
                  <a:extLst>
                    <a:ext uri="{9D8B030D-6E8A-4147-A177-3AD203B41FA5}">
                      <a16:colId xmlns:a16="http://schemas.microsoft.com/office/drawing/2014/main" val="2210568781"/>
                    </a:ext>
                  </a:extLst>
                </a:gridCol>
                <a:gridCol w="879339">
                  <a:extLst>
                    <a:ext uri="{9D8B030D-6E8A-4147-A177-3AD203B41FA5}">
                      <a16:colId xmlns:a16="http://schemas.microsoft.com/office/drawing/2014/main" val="1349182916"/>
                    </a:ext>
                  </a:extLst>
                </a:gridCol>
              </a:tblGrid>
              <a:tr h="857084">
                <a:tc>
                  <a:txBody>
                    <a:bodyPr/>
                    <a:lstStyle/>
                    <a:p>
                      <a:pPr marL="0" marR="0" indent="0" algn="ctr">
                        <a:lnSpc>
                          <a:spcPts val="1300"/>
                        </a:lnSpc>
                        <a:spcBef>
                          <a:spcPts val="0"/>
                        </a:spcBef>
                        <a:spcAft>
                          <a:spcPts val="0"/>
                        </a:spcAft>
                      </a:pPr>
                      <a:r>
                        <a:rPr lang="en-US" sz="1400" dirty="0">
                          <a:solidFill>
                            <a:schemeClr val="tx1"/>
                          </a:solidFill>
                          <a:effectLst/>
                        </a:rPr>
                        <a:t>Metallic Coating</a:t>
                      </a:r>
                      <a:endParaRPr lang="en-US" sz="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57150" cap="flat" cmpd="sng" algn="ctr">
                      <a:solidFill>
                        <a:srgbClr val="FF0000"/>
                      </a:solidFill>
                      <a:prstDash val="solid"/>
                      <a:round/>
                      <a:headEnd type="none" w="med" len="med"/>
                      <a:tailEnd type="none" w="med" len="med"/>
                    </a:lnL>
                    <a:lnT w="57150" cap="flat" cmpd="sng" algn="ctr">
                      <a:solidFill>
                        <a:srgbClr val="FF0000"/>
                      </a:solidFill>
                      <a:prstDash val="solid"/>
                      <a:round/>
                      <a:headEnd type="none" w="med" len="med"/>
                      <a:tailEnd type="none" w="med" len="med"/>
                    </a:lnT>
                  </a:tcPr>
                </a:tc>
                <a:tc>
                  <a:txBody>
                    <a:bodyPr/>
                    <a:lstStyle/>
                    <a:p>
                      <a:pPr marL="0" marR="0" indent="0" algn="ctr">
                        <a:lnSpc>
                          <a:spcPts val="1300"/>
                        </a:lnSpc>
                        <a:spcBef>
                          <a:spcPts val="0"/>
                        </a:spcBef>
                        <a:spcAft>
                          <a:spcPts val="0"/>
                        </a:spcAft>
                      </a:pPr>
                      <a:r>
                        <a:rPr lang="en-US" sz="1400" dirty="0">
                          <a:solidFill>
                            <a:schemeClr val="tx1"/>
                          </a:solidFill>
                          <a:effectLst/>
                        </a:rPr>
                        <a:t>No Prep-</a:t>
                      </a:r>
                      <a:r>
                        <a:rPr lang="en-US" sz="1400" dirty="0" err="1">
                          <a:solidFill>
                            <a:schemeClr val="tx1"/>
                          </a:solidFill>
                          <a:effectLst/>
                        </a:rPr>
                        <a:t>aration</a:t>
                      </a:r>
                      <a:endParaRPr lang="en-US" sz="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T w="57150" cap="flat" cmpd="sng" algn="ctr">
                      <a:solidFill>
                        <a:srgbClr val="FF0000"/>
                      </a:solidFill>
                      <a:prstDash val="solid"/>
                      <a:round/>
                      <a:headEnd type="none" w="med" len="med"/>
                      <a:tailEnd type="none" w="med" len="med"/>
                    </a:lnT>
                  </a:tcPr>
                </a:tc>
                <a:tc>
                  <a:txBody>
                    <a:bodyPr/>
                    <a:lstStyle/>
                    <a:p>
                      <a:pPr marL="0" marR="0" indent="0" algn="ctr">
                        <a:lnSpc>
                          <a:spcPts val="1300"/>
                        </a:lnSpc>
                        <a:spcBef>
                          <a:spcPts val="0"/>
                        </a:spcBef>
                        <a:spcAft>
                          <a:spcPts val="0"/>
                        </a:spcAft>
                      </a:pPr>
                      <a:r>
                        <a:rPr lang="en-US" sz="1400" dirty="0">
                          <a:solidFill>
                            <a:schemeClr val="tx1"/>
                          </a:solidFill>
                          <a:effectLst/>
                        </a:rPr>
                        <a:t>SSPC-SP 1</a:t>
                      </a:r>
                      <a:endParaRPr lang="en-US" sz="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T w="57150" cap="flat" cmpd="sng" algn="ctr">
                      <a:solidFill>
                        <a:srgbClr val="FF0000"/>
                      </a:solidFill>
                      <a:prstDash val="solid"/>
                      <a:round/>
                      <a:headEnd type="none" w="med" len="med"/>
                      <a:tailEnd type="none" w="med" len="med"/>
                    </a:lnT>
                  </a:tcPr>
                </a:tc>
                <a:tc>
                  <a:txBody>
                    <a:bodyPr/>
                    <a:lstStyle/>
                    <a:p>
                      <a:pPr marL="0" marR="0" indent="0" algn="ctr">
                        <a:lnSpc>
                          <a:spcPts val="1300"/>
                        </a:lnSpc>
                        <a:spcBef>
                          <a:spcPts val="0"/>
                        </a:spcBef>
                        <a:spcAft>
                          <a:spcPts val="0"/>
                        </a:spcAft>
                      </a:pPr>
                      <a:r>
                        <a:rPr lang="en-US" sz="1400" dirty="0">
                          <a:solidFill>
                            <a:schemeClr val="tx1"/>
                          </a:solidFill>
                          <a:effectLst/>
                        </a:rPr>
                        <a:t>Pressure Wash/ Blow Dry</a:t>
                      </a:r>
                      <a:endParaRPr lang="en-US" sz="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T w="57150" cap="flat" cmpd="sng" algn="ctr">
                      <a:solidFill>
                        <a:srgbClr val="FF0000"/>
                      </a:solidFill>
                      <a:prstDash val="solid"/>
                      <a:round/>
                      <a:headEnd type="none" w="med" len="med"/>
                      <a:tailEnd type="none" w="med" len="med"/>
                    </a:lnT>
                  </a:tcPr>
                </a:tc>
                <a:tc>
                  <a:txBody>
                    <a:bodyPr/>
                    <a:lstStyle/>
                    <a:p>
                      <a:pPr marL="0" marR="0" indent="0" algn="ctr">
                        <a:lnSpc>
                          <a:spcPts val="1300"/>
                        </a:lnSpc>
                        <a:spcBef>
                          <a:spcPts val="0"/>
                        </a:spcBef>
                        <a:spcAft>
                          <a:spcPts val="0"/>
                        </a:spcAft>
                      </a:pPr>
                      <a:r>
                        <a:rPr lang="en-US" sz="1400" dirty="0">
                          <a:solidFill>
                            <a:schemeClr val="tx1"/>
                          </a:solidFill>
                          <a:effectLst/>
                        </a:rPr>
                        <a:t>Wash Primer</a:t>
                      </a:r>
                      <a:endParaRPr lang="en-US" sz="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T w="57150" cap="flat" cmpd="sng" algn="ctr">
                      <a:solidFill>
                        <a:srgbClr val="FF0000"/>
                      </a:solidFill>
                      <a:prstDash val="solid"/>
                      <a:round/>
                      <a:headEnd type="none" w="med" len="med"/>
                      <a:tailEnd type="none" w="med" len="med"/>
                    </a:lnT>
                  </a:tcPr>
                </a:tc>
                <a:tc>
                  <a:txBody>
                    <a:bodyPr/>
                    <a:lstStyle/>
                    <a:p>
                      <a:pPr marL="0" marR="0" indent="0" algn="ctr">
                        <a:lnSpc>
                          <a:spcPts val="1300"/>
                        </a:lnSpc>
                        <a:spcBef>
                          <a:spcPts val="0"/>
                        </a:spcBef>
                        <a:spcAft>
                          <a:spcPts val="0"/>
                        </a:spcAft>
                      </a:pPr>
                      <a:r>
                        <a:rPr lang="en-US" sz="1400" dirty="0">
                          <a:solidFill>
                            <a:schemeClr val="tx1"/>
                          </a:solidFill>
                          <a:effectLst/>
                        </a:rPr>
                        <a:t>Pressure Wash + Power Sand</a:t>
                      </a:r>
                      <a:endParaRPr lang="en-US" sz="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T w="57150" cap="flat" cmpd="sng" algn="ctr">
                      <a:solidFill>
                        <a:srgbClr val="FF0000"/>
                      </a:solidFill>
                      <a:prstDash val="solid"/>
                      <a:round/>
                      <a:headEnd type="none" w="med" len="med"/>
                      <a:tailEnd type="none" w="med" len="med"/>
                    </a:lnT>
                  </a:tcPr>
                </a:tc>
                <a:tc>
                  <a:txBody>
                    <a:bodyPr/>
                    <a:lstStyle/>
                    <a:p>
                      <a:pPr marL="0" marR="0" indent="0" algn="ctr">
                        <a:lnSpc>
                          <a:spcPts val="1300"/>
                        </a:lnSpc>
                        <a:spcBef>
                          <a:spcPts val="0"/>
                        </a:spcBef>
                        <a:spcAft>
                          <a:spcPts val="0"/>
                        </a:spcAft>
                      </a:pPr>
                      <a:r>
                        <a:rPr lang="en-US" sz="1400" dirty="0">
                          <a:solidFill>
                            <a:schemeClr val="tx1"/>
                          </a:solidFill>
                          <a:effectLst/>
                        </a:rPr>
                        <a:t>Pressure Wash + SP16</a:t>
                      </a:r>
                      <a:endParaRPr lang="en-US" sz="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R w="57150" cap="flat" cmpd="sng" algn="ctr">
                      <a:solidFill>
                        <a:srgbClr val="FF0000"/>
                      </a:solidFill>
                      <a:prstDash val="solid"/>
                      <a:round/>
                      <a:headEnd type="none" w="med" len="med"/>
                      <a:tailEnd type="none" w="med" len="med"/>
                    </a:lnR>
                    <a:lnT w="57150" cap="flat" cmpd="sng" algn="ctr">
                      <a:solidFill>
                        <a:srgbClr val="FF0000"/>
                      </a:solidFill>
                      <a:prstDash val="solid"/>
                      <a:round/>
                      <a:headEnd type="none" w="med" len="med"/>
                      <a:tailEnd type="none" w="med" len="med"/>
                    </a:lnT>
                  </a:tcPr>
                </a:tc>
                <a:extLst>
                  <a:ext uri="{0D108BD9-81ED-4DB2-BD59-A6C34878D82A}">
                    <a16:rowId xmlns:a16="http://schemas.microsoft.com/office/drawing/2014/main" val="578533799"/>
                  </a:ext>
                </a:extLst>
              </a:tr>
              <a:tr h="275632">
                <a:tc>
                  <a:txBody>
                    <a:bodyPr/>
                    <a:lstStyle/>
                    <a:p>
                      <a:pPr marL="0" marR="0" indent="0" algn="ctr">
                        <a:lnSpc>
                          <a:spcPts val="1300"/>
                        </a:lnSpc>
                        <a:spcBef>
                          <a:spcPts val="0"/>
                        </a:spcBef>
                        <a:spcAft>
                          <a:spcPts val="0"/>
                        </a:spcAft>
                      </a:pPr>
                      <a:r>
                        <a:rPr lang="en-US" sz="1400" dirty="0">
                          <a:solidFill>
                            <a:schemeClr val="tx1"/>
                          </a:solidFill>
                          <a:effectLst/>
                        </a:rPr>
                        <a:t>HDG</a:t>
                      </a:r>
                      <a:endParaRPr lang="en-US" sz="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57150" cap="flat" cmpd="sng" algn="ctr">
                      <a:solidFill>
                        <a:srgbClr val="FF0000"/>
                      </a:solidFill>
                      <a:prstDash val="solid"/>
                      <a:round/>
                      <a:headEnd type="none" w="med" len="med"/>
                      <a:tailEnd type="none" w="med" len="med"/>
                    </a:lnL>
                  </a:tcPr>
                </a:tc>
                <a:tc>
                  <a:txBody>
                    <a:bodyPr/>
                    <a:lstStyle/>
                    <a:p>
                      <a:pPr marL="0" marR="0" indent="0" algn="ctr">
                        <a:lnSpc>
                          <a:spcPts val="1300"/>
                        </a:lnSpc>
                        <a:spcBef>
                          <a:spcPts val="0"/>
                        </a:spcBef>
                        <a:spcAft>
                          <a:spcPts val="0"/>
                        </a:spcAft>
                      </a:pPr>
                      <a:r>
                        <a:rPr lang="en-US" sz="1400" dirty="0">
                          <a:effectLst/>
                        </a:rPr>
                        <a:t>9</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indent="0" algn="ctr">
                        <a:lnSpc>
                          <a:spcPts val="1300"/>
                        </a:lnSpc>
                        <a:spcBef>
                          <a:spcPts val="0"/>
                        </a:spcBef>
                        <a:spcAft>
                          <a:spcPts val="0"/>
                        </a:spcAft>
                      </a:pPr>
                      <a:r>
                        <a:rPr lang="en-US" sz="1400" dirty="0">
                          <a:effectLst/>
                        </a:rPr>
                        <a:t>9</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indent="0" algn="ctr">
                        <a:lnSpc>
                          <a:spcPts val="1300"/>
                        </a:lnSpc>
                        <a:spcBef>
                          <a:spcPts val="0"/>
                        </a:spcBef>
                        <a:spcAft>
                          <a:spcPts val="0"/>
                        </a:spcAft>
                      </a:pPr>
                      <a:r>
                        <a:rPr lang="en-US" sz="1400" dirty="0">
                          <a:effectLst/>
                        </a:rPr>
                        <a:t>--</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indent="0" algn="ctr">
                        <a:lnSpc>
                          <a:spcPts val="1300"/>
                        </a:lnSpc>
                        <a:spcBef>
                          <a:spcPts val="0"/>
                        </a:spcBef>
                        <a:spcAft>
                          <a:spcPts val="0"/>
                        </a:spcAft>
                      </a:pPr>
                      <a:r>
                        <a:rPr lang="en-US" sz="1400">
                          <a:effectLst/>
                        </a:rPr>
                        <a:t>9</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indent="0" algn="ctr">
                        <a:lnSpc>
                          <a:spcPts val="1300"/>
                        </a:lnSpc>
                        <a:spcBef>
                          <a:spcPts val="0"/>
                        </a:spcBef>
                        <a:spcAft>
                          <a:spcPts val="0"/>
                        </a:spcAft>
                      </a:pPr>
                      <a:r>
                        <a:rPr lang="en-US" sz="1400">
                          <a:effectLst/>
                        </a:rPr>
                        <a:t>9</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indent="0" algn="ctr">
                        <a:lnSpc>
                          <a:spcPts val="1300"/>
                        </a:lnSpc>
                        <a:spcBef>
                          <a:spcPts val="0"/>
                        </a:spcBef>
                        <a:spcAft>
                          <a:spcPts val="0"/>
                        </a:spcAft>
                      </a:pPr>
                      <a:r>
                        <a:rPr lang="en-US" sz="1400">
                          <a:effectLst/>
                        </a:rPr>
                        <a:t>9</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R w="57150" cap="flat" cmpd="sng" algn="ctr">
                      <a:solidFill>
                        <a:srgbClr val="FF0000"/>
                      </a:solidFill>
                      <a:prstDash val="solid"/>
                      <a:round/>
                      <a:headEnd type="none" w="med" len="med"/>
                      <a:tailEnd type="none" w="med" len="med"/>
                    </a:lnR>
                  </a:tcPr>
                </a:tc>
                <a:extLst>
                  <a:ext uri="{0D108BD9-81ED-4DB2-BD59-A6C34878D82A}">
                    <a16:rowId xmlns:a16="http://schemas.microsoft.com/office/drawing/2014/main" val="748424765"/>
                  </a:ext>
                </a:extLst>
              </a:tr>
              <a:tr h="275632">
                <a:tc>
                  <a:txBody>
                    <a:bodyPr/>
                    <a:lstStyle/>
                    <a:p>
                      <a:pPr marL="0" marR="0" indent="0" algn="ctr">
                        <a:lnSpc>
                          <a:spcPts val="1300"/>
                        </a:lnSpc>
                        <a:spcBef>
                          <a:spcPts val="0"/>
                        </a:spcBef>
                        <a:spcAft>
                          <a:spcPts val="0"/>
                        </a:spcAft>
                      </a:pPr>
                      <a:r>
                        <a:rPr lang="en-US" sz="1400" dirty="0">
                          <a:solidFill>
                            <a:schemeClr val="tx1"/>
                          </a:solidFill>
                          <a:effectLst/>
                        </a:rPr>
                        <a:t>Zn TSC</a:t>
                      </a:r>
                      <a:endParaRPr lang="en-US" sz="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57150" cap="flat" cmpd="sng" algn="ctr">
                      <a:solidFill>
                        <a:srgbClr val="FF0000"/>
                      </a:solidFill>
                      <a:prstDash val="solid"/>
                      <a:round/>
                      <a:headEnd type="none" w="med" len="med"/>
                      <a:tailEnd type="none" w="med" len="med"/>
                    </a:lnL>
                  </a:tcPr>
                </a:tc>
                <a:tc>
                  <a:txBody>
                    <a:bodyPr/>
                    <a:lstStyle/>
                    <a:p>
                      <a:pPr marL="0" marR="0" indent="0" algn="ctr">
                        <a:lnSpc>
                          <a:spcPts val="1300"/>
                        </a:lnSpc>
                        <a:spcBef>
                          <a:spcPts val="0"/>
                        </a:spcBef>
                        <a:spcAft>
                          <a:spcPts val="0"/>
                        </a:spcAft>
                      </a:pPr>
                      <a:r>
                        <a:rPr lang="en-US" sz="1400">
                          <a:effectLst/>
                        </a:rPr>
                        <a:t>9</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indent="0" algn="ctr">
                        <a:lnSpc>
                          <a:spcPts val="1300"/>
                        </a:lnSpc>
                        <a:spcBef>
                          <a:spcPts val="0"/>
                        </a:spcBef>
                        <a:spcAft>
                          <a:spcPts val="0"/>
                        </a:spcAft>
                      </a:pPr>
                      <a:r>
                        <a:rPr lang="en-US" sz="1400" dirty="0">
                          <a:effectLst/>
                        </a:rPr>
                        <a:t>9</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indent="0" algn="ctr">
                        <a:lnSpc>
                          <a:spcPts val="1300"/>
                        </a:lnSpc>
                        <a:spcBef>
                          <a:spcPts val="0"/>
                        </a:spcBef>
                        <a:spcAft>
                          <a:spcPts val="0"/>
                        </a:spcAft>
                      </a:pPr>
                      <a:r>
                        <a:rPr lang="en-US" sz="1400" dirty="0">
                          <a:effectLst/>
                        </a:rPr>
                        <a:t>9</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indent="0" algn="ctr">
                        <a:lnSpc>
                          <a:spcPts val="1300"/>
                        </a:lnSpc>
                        <a:spcBef>
                          <a:spcPts val="0"/>
                        </a:spcBef>
                        <a:spcAft>
                          <a:spcPts val="0"/>
                        </a:spcAft>
                      </a:pPr>
                      <a:r>
                        <a:rPr lang="en-US" sz="1400">
                          <a:effectLst/>
                        </a:rPr>
                        <a:t>--</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indent="0" algn="ctr">
                        <a:lnSpc>
                          <a:spcPts val="1300"/>
                        </a:lnSpc>
                        <a:spcBef>
                          <a:spcPts val="0"/>
                        </a:spcBef>
                        <a:spcAft>
                          <a:spcPts val="0"/>
                        </a:spcAft>
                      </a:pPr>
                      <a:r>
                        <a:rPr lang="en-US" sz="1400">
                          <a:effectLst/>
                        </a:rPr>
                        <a:t>9</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indent="0" algn="ctr">
                        <a:lnSpc>
                          <a:spcPts val="1300"/>
                        </a:lnSpc>
                        <a:spcBef>
                          <a:spcPts val="0"/>
                        </a:spcBef>
                        <a:spcAft>
                          <a:spcPts val="0"/>
                        </a:spcAft>
                      </a:pPr>
                      <a:r>
                        <a:rPr lang="en-US" sz="1400">
                          <a:effectLst/>
                        </a:rPr>
                        <a:t>--</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R w="57150" cap="flat" cmpd="sng" algn="ctr">
                      <a:solidFill>
                        <a:srgbClr val="FF0000"/>
                      </a:solidFill>
                      <a:prstDash val="solid"/>
                      <a:round/>
                      <a:headEnd type="none" w="med" len="med"/>
                      <a:tailEnd type="none" w="med" len="med"/>
                    </a:lnR>
                  </a:tcPr>
                </a:tc>
                <a:extLst>
                  <a:ext uri="{0D108BD9-81ED-4DB2-BD59-A6C34878D82A}">
                    <a16:rowId xmlns:a16="http://schemas.microsoft.com/office/drawing/2014/main" val="2388393601"/>
                  </a:ext>
                </a:extLst>
              </a:tr>
              <a:tr h="566358">
                <a:tc>
                  <a:txBody>
                    <a:bodyPr/>
                    <a:lstStyle/>
                    <a:p>
                      <a:pPr marL="0" marR="0" indent="0" algn="ctr">
                        <a:lnSpc>
                          <a:spcPts val="1300"/>
                        </a:lnSpc>
                        <a:spcBef>
                          <a:spcPts val="0"/>
                        </a:spcBef>
                        <a:spcAft>
                          <a:spcPts val="0"/>
                        </a:spcAft>
                      </a:pPr>
                      <a:r>
                        <a:rPr lang="en-US" sz="1400" dirty="0">
                          <a:solidFill>
                            <a:schemeClr val="tx1"/>
                          </a:solidFill>
                          <a:effectLst/>
                        </a:rPr>
                        <a:t>85/15 Zn/Al TSC</a:t>
                      </a:r>
                      <a:endParaRPr lang="en-US" sz="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57150" cap="flat" cmpd="sng" algn="ctr">
                      <a:solidFill>
                        <a:srgbClr val="FF0000"/>
                      </a:solidFill>
                      <a:prstDash val="solid"/>
                      <a:round/>
                      <a:headEnd type="none" w="med" len="med"/>
                      <a:tailEnd type="none" w="med" len="med"/>
                    </a:lnL>
                  </a:tcPr>
                </a:tc>
                <a:tc>
                  <a:txBody>
                    <a:bodyPr/>
                    <a:lstStyle/>
                    <a:p>
                      <a:pPr marL="0" marR="0" indent="0" algn="ctr">
                        <a:lnSpc>
                          <a:spcPts val="1300"/>
                        </a:lnSpc>
                        <a:spcBef>
                          <a:spcPts val="0"/>
                        </a:spcBef>
                        <a:spcAft>
                          <a:spcPts val="0"/>
                        </a:spcAft>
                      </a:pPr>
                      <a:r>
                        <a:rPr lang="en-US" sz="1400">
                          <a:effectLst/>
                        </a:rPr>
                        <a:t>9</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indent="0" algn="ctr">
                        <a:lnSpc>
                          <a:spcPts val="1300"/>
                        </a:lnSpc>
                        <a:spcBef>
                          <a:spcPts val="0"/>
                        </a:spcBef>
                        <a:spcAft>
                          <a:spcPts val="0"/>
                        </a:spcAft>
                      </a:pPr>
                      <a:r>
                        <a:rPr lang="en-US" sz="1400" dirty="0">
                          <a:effectLst/>
                        </a:rPr>
                        <a:t>9</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indent="0" algn="ctr">
                        <a:lnSpc>
                          <a:spcPts val="1300"/>
                        </a:lnSpc>
                        <a:spcBef>
                          <a:spcPts val="0"/>
                        </a:spcBef>
                        <a:spcAft>
                          <a:spcPts val="0"/>
                        </a:spcAft>
                      </a:pPr>
                      <a:r>
                        <a:rPr lang="en-US" sz="1400" dirty="0">
                          <a:effectLst/>
                        </a:rPr>
                        <a:t>9</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indent="0" algn="ctr">
                        <a:lnSpc>
                          <a:spcPts val="1300"/>
                        </a:lnSpc>
                        <a:spcBef>
                          <a:spcPts val="0"/>
                        </a:spcBef>
                        <a:spcAft>
                          <a:spcPts val="0"/>
                        </a:spcAft>
                      </a:pPr>
                      <a:r>
                        <a:rPr lang="en-US" sz="1400" dirty="0">
                          <a:effectLst/>
                        </a:rPr>
                        <a:t>--</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indent="0" algn="ctr">
                        <a:lnSpc>
                          <a:spcPts val="1300"/>
                        </a:lnSpc>
                        <a:spcBef>
                          <a:spcPts val="0"/>
                        </a:spcBef>
                        <a:spcAft>
                          <a:spcPts val="0"/>
                        </a:spcAft>
                      </a:pPr>
                      <a:r>
                        <a:rPr lang="en-US" sz="1400" dirty="0">
                          <a:effectLst/>
                        </a:rPr>
                        <a:t>9</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indent="0" algn="ctr">
                        <a:lnSpc>
                          <a:spcPts val="1300"/>
                        </a:lnSpc>
                        <a:spcBef>
                          <a:spcPts val="0"/>
                        </a:spcBef>
                        <a:spcAft>
                          <a:spcPts val="0"/>
                        </a:spcAft>
                      </a:pPr>
                      <a:r>
                        <a:rPr lang="en-US" sz="1400" dirty="0">
                          <a:effectLst/>
                        </a:rPr>
                        <a:t>--</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R w="57150" cap="flat" cmpd="sng" algn="ctr">
                      <a:solidFill>
                        <a:srgbClr val="FF0000"/>
                      </a:solidFill>
                      <a:prstDash val="solid"/>
                      <a:round/>
                      <a:headEnd type="none" w="med" len="med"/>
                      <a:tailEnd type="none" w="med" len="med"/>
                    </a:lnR>
                  </a:tcPr>
                </a:tc>
                <a:extLst>
                  <a:ext uri="{0D108BD9-81ED-4DB2-BD59-A6C34878D82A}">
                    <a16:rowId xmlns:a16="http://schemas.microsoft.com/office/drawing/2014/main" val="1091483514"/>
                  </a:ext>
                </a:extLst>
              </a:tr>
              <a:tr h="275632">
                <a:tc>
                  <a:txBody>
                    <a:bodyPr/>
                    <a:lstStyle/>
                    <a:p>
                      <a:pPr marL="0" marR="0" indent="0" algn="ctr">
                        <a:lnSpc>
                          <a:spcPts val="1300"/>
                        </a:lnSpc>
                        <a:spcBef>
                          <a:spcPts val="0"/>
                        </a:spcBef>
                        <a:spcAft>
                          <a:spcPts val="0"/>
                        </a:spcAft>
                      </a:pPr>
                      <a:r>
                        <a:rPr lang="en-US" sz="1400" dirty="0">
                          <a:solidFill>
                            <a:schemeClr val="tx1"/>
                          </a:solidFill>
                          <a:effectLst/>
                        </a:rPr>
                        <a:t>Al TSC</a:t>
                      </a:r>
                      <a:endParaRPr lang="en-US" sz="18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57150" cap="flat" cmpd="sng" algn="ctr">
                      <a:solidFill>
                        <a:srgbClr val="FF0000"/>
                      </a:solidFill>
                      <a:prstDash val="solid"/>
                      <a:round/>
                      <a:headEnd type="none" w="med" len="med"/>
                      <a:tailEnd type="none" w="med" len="med"/>
                    </a:lnL>
                    <a:lnB w="57150" cap="flat" cmpd="sng" algn="ctr">
                      <a:solidFill>
                        <a:srgbClr val="FF0000"/>
                      </a:solidFill>
                      <a:prstDash val="solid"/>
                      <a:round/>
                      <a:headEnd type="none" w="med" len="med"/>
                      <a:tailEnd type="none" w="med" len="med"/>
                    </a:lnB>
                  </a:tcPr>
                </a:tc>
                <a:tc>
                  <a:txBody>
                    <a:bodyPr/>
                    <a:lstStyle/>
                    <a:p>
                      <a:pPr marL="0" marR="0" indent="0" algn="ctr">
                        <a:lnSpc>
                          <a:spcPts val="1300"/>
                        </a:lnSpc>
                        <a:spcBef>
                          <a:spcPts val="0"/>
                        </a:spcBef>
                        <a:spcAft>
                          <a:spcPts val="0"/>
                        </a:spcAft>
                      </a:pPr>
                      <a:r>
                        <a:rPr lang="en-US" sz="1400">
                          <a:effectLst/>
                        </a:rPr>
                        <a:t>9</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B w="57150" cap="flat" cmpd="sng" algn="ctr">
                      <a:solidFill>
                        <a:srgbClr val="FF0000"/>
                      </a:solidFill>
                      <a:prstDash val="solid"/>
                      <a:round/>
                      <a:headEnd type="none" w="med" len="med"/>
                      <a:tailEnd type="none" w="med" len="med"/>
                    </a:lnB>
                  </a:tcPr>
                </a:tc>
                <a:tc>
                  <a:txBody>
                    <a:bodyPr/>
                    <a:lstStyle/>
                    <a:p>
                      <a:pPr marL="0" marR="0" indent="0" algn="ctr">
                        <a:lnSpc>
                          <a:spcPts val="1300"/>
                        </a:lnSpc>
                        <a:spcBef>
                          <a:spcPts val="0"/>
                        </a:spcBef>
                        <a:spcAft>
                          <a:spcPts val="0"/>
                        </a:spcAft>
                      </a:pPr>
                      <a:r>
                        <a:rPr lang="en-US" sz="1400">
                          <a:effectLst/>
                        </a:rPr>
                        <a:t>9</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B w="57150" cap="flat" cmpd="sng" algn="ctr">
                      <a:solidFill>
                        <a:srgbClr val="FF0000"/>
                      </a:solidFill>
                      <a:prstDash val="solid"/>
                      <a:round/>
                      <a:headEnd type="none" w="med" len="med"/>
                      <a:tailEnd type="none" w="med" len="med"/>
                    </a:lnB>
                  </a:tcPr>
                </a:tc>
                <a:tc>
                  <a:txBody>
                    <a:bodyPr/>
                    <a:lstStyle/>
                    <a:p>
                      <a:pPr marL="0" marR="0" indent="0" algn="ctr">
                        <a:lnSpc>
                          <a:spcPts val="1300"/>
                        </a:lnSpc>
                        <a:spcBef>
                          <a:spcPts val="0"/>
                        </a:spcBef>
                        <a:spcAft>
                          <a:spcPts val="0"/>
                        </a:spcAft>
                      </a:pPr>
                      <a:r>
                        <a:rPr lang="en-US" sz="1400">
                          <a:effectLst/>
                        </a:rPr>
                        <a:t>9</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B w="57150" cap="flat" cmpd="sng" algn="ctr">
                      <a:solidFill>
                        <a:srgbClr val="FF0000"/>
                      </a:solidFill>
                      <a:prstDash val="solid"/>
                      <a:round/>
                      <a:headEnd type="none" w="med" len="med"/>
                      <a:tailEnd type="none" w="med" len="med"/>
                    </a:lnB>
                  </a:tcPr>
                </a:tc>
                <a:tc>
                  <a:txBody>
                    <a:bodyPr/>
                    <a:lstStyle/>
                    <a:p>
                      <a:pPr marL="0" marR="0" indent="0" algn="ctr">
                        <a:lnSpc>
                          <a:spcPts val="1300"/>
                        </a:lnSpc>
                        <a:spcBef>
                          <a:spcPts val="0"/>
                        </a:spcBef>
                        <a:spcAft>
                          <a:spcPts val="0"/>
                        </a:spcAft>
                      </a:pPr>
                      <a:r>
                        <a:rPr lang="en-US" sz="1400" dirty="0">
                          <a:effectLst/>
                        </a:rPr>
                        <a:t>--</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B w="57150" cap="flat" cmpd="sng" algn="ctr">
                      <a:solidFill>
                        <a:srgbClr val="FF0000"/>
                      </a:solidFill>
                      <a:prstDash val="solid"/>
                      <a:round/>
                      <a:headEnd type="none" w="med" len="med"/>
                      <a:tailEnd type="none" w="med" len="med"/>
                    </a:lnB>
                  </a:tcPr>
                </a:tc>
                <a:tc>
                  <a:txBody>
                    <a:bodyPr/>
                    <a:lstStyle/>
                    <a:p>
                      <a:pPr marL="0" marR="0" indent="0" algn="ctr">
                        <a:lnSpc>
                          <a:spcPts val="1300"/>
                        </a:lnSpc>
                        <a:spcBef>
                          <a:spcPts val="0"/>
                        </a:spcBef>
                        <a:spcAft>
                          <a:spcPts val="0"/>
                        </a:spcAft>
                      </a:pPr>
                      <a:r>
                        <a:rPr lang="en-US" sz="1400" dirty="0">
                          <a:effectLst/>
                        </a:rPr>
                        <a:t>9</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B w="57150" cap="flat" cmpd="sng" algn="ctr">
                      <a:solidFill>
                        <a:srgbClr val="FF0000"/>
                      </a:solidFill>
                      <a:prstDash val="solid"/>
                      <a:round/>
                      <a:headEnd type="none" w="med" len="med"/>
                      <a:tailEnd type="none" w="med" len="med"/>
                    </a:lnB>
                  </a:tcPr>
                </a:tc>
                <a:tc>
                  <a:txBody>
                    <a:bodyPr/>
                    <a:lstStyle/>
                    <a:p>
                      <a:pPr marL="0" marR="0" indent="0" algn="ctr">
                        <a:lnSpc>
                          <a:spcPts val="1300"/>
                        </a:lnSpc>
                        <a:spcBef>
                          <a:spcPts val="0"/>
                        </a:spcBef>
                        <a:spcAft>
                          <a:spcPts val="0"/>
                        </a:spcAft>
                      </a:pPr>
                      <a:r>
                        <a:rPr lang="en-US" sz="1400" dirty="0">
                          <a:effectLst/>
                        </a:rPr>
                        <a:t>--</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R w="57150" cap="flat" cmpd="sng" algn="ctr">
                      <a:solidFill>
                        <a:srgbClr val="FF0000"/>
                      </a:solidFill>
                      <a:prstDash val="solid"/>
                      <a:round/>
                      <a:headEnd type="none" w="med" len="med"/>
                      <a:tailEnd type="none" w="med" len="med"/>
                    </a:lnR>
                    <a:lnB w="57150" cap="flat" cmpd="sng" algn="ctr">
                      <a:solidFill>
                        <a:srgbClr val="FF0000"/>
                      </a:solidFill>
                      <a:prstDash val="solid"/>
                      <a:round/>
                      <a:headEnd type="none" w="med" len="med"/>
                      <a:tailEnd type="none" w="med" len="med"/>
                    </a:lnB>
                  </a:tcPr>
                </a:tc>
                <a:extLst>
                  <a:ext uri="{0D108BD9-81ED-4DB2-BD59-A6C34878D82A}">
                    <a16:rowId xmlns:a16="http://schemas.microsoft.com/office/drawing/2014/main" val="2864168032"/>
                  </a:ext>
                </a:extLst>
              </a:tr>
            </a:tbl>
          </a:graphicData>
        </a:graphic>
      </p:graphicFrame>
      <p:sp>
        <p:nvSpPr>
          <p:cNvPr id="12" name="Title 1">
            <a:extLst>
              <a:ext uri="{FF2B5EF4-FFF2-40B4-BE49-F238E27FC236}">
                <a16:creationId xmlns:a16="http://schemas.microsoft.com/office/drawing/2014/main" id="{AA716548-7D2B-4FF7-A7FA-35DB89F50807}"/>
              </a:ext>
            </a:extLst>
          </p:cNvPr>
          <p:cNvSpPr txBox="1">
            <a:spLocks/>
          </p:cNvSpPr>
          <p:nvPr/>
        </p:nvSpPr>
        <p:spPr>
          <a:xfrm>
            <a:off x="677863" y="609600"/>
            <a:ext cx="10120008" cy="1320800"/>
          </a:xfrm>
          <a:prstGeom prst="rect">
            <a:avLst/>
          </a:prstGeom>
        </p:spPr>
        <p:txBody>
          <a:bodyPr vert="horz" lIns="91440" tIns="45720" rIns="91440" bIns="45720" rtlCol="0" anchor="t">
            <a:noAutofit/>
          </a:bodyPr>
          <a:lstStyle>
            <a:lvl1pPr algn="l" defTabSz="457200" rtl="0" eaLnBrk="1" latinLnBrk="0" hangingPunct="1">
              <a:spcBef>
                <a:spcPct val="0"/>
              </a:spcBef>
              <a:buNone/>
              <a:defRPr sz="36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200"/>
              <a:t>Study 3 – Adhesion of Epoxy Coating over Various Concentrations Oxides (HDG and TSC) After Cleaning using Different Methods of Preparation</a:t>
            </a:r>
            <a:endParaRPr lang="en-US" sz="3200" dirty="0"/>
          </a:p>
        </p:txBody>
      </p:sp>
    </p:spTree>
    <p:extLst>
      <p:ext uri="{BB962C8B-B14F-4D97-AF65-F5344CB8AC3E}">
        <p14:creationId xmlns:p14="http://schemas.microsoft.com/office/powerpoint/2010/main" val="12258404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FFAD58-206A-4BEF-BBF8-33B018694353}"/>
              </a:ext>
            </a:extLst>
          </p:cNvPr>
          <p:cNvSpPr>
            <a:spLocks noGrp="1"/>
          </p:cNvSpPr>
          <p:nvPr>
            <p:ph type="title"/>
          </p:nvPr>
        </p:nvSpPr>
        <p:spPr>
          <a:xfrm>
            <a:off x="677863" y="609600"/>
            <a:ext cx="10120008" cy="1320800"/>
          </a:xfrm>
        </p:spPr>
        <p:txBody>
          <a:bodyPr>
            <a:noAutofit/>
          </a:bodyPr>
          <a:lstStyle/>
          <a:p>
            <a:r>
              <a:rPr lang="en-US" sz="3200" dirty="0"/>
              <a:t>Study 3 – Adhesion of Epoxy Coating over Various Concentrations Oxides (HDG and TSC) After Cleaning using Different Methods of Preparation</a:t>
            </a:r>
          </a:p>
        </p:txBody>
      </p:sp>
      <p:sp>
        <p:nvSpPr>
          <p:cNvPr id="7" name="Text Placeholder 6">
            <a:extLst>
              <a:ext uri="{FF2B5EF4-FFF2-40B4-BE49-F238E27FC236}">
                <a16:creationId xmlns:a16="http://schemas.microsoft.com/office/drawing/2014/main" id="{28A865B4-1768-4217-A228-5EB2776289F9}"/>
              </a:ext>
            </a:extLst>
          </p:cNvPr>
          <p:cNvSpPr>
            <a:spLocks noGrp="1"/>
          </p:cNvSpPr>
          <p:nvPr>
            <p:ph type="body" idx="1"/>
          </p:nvPr>
        </p:nvSpPr>
        <p:spPr>
          <a:xfrm>
            <a:off x="675745" y="2160983"/>
            <a:ext cx="4185623" cy="576262"/>
          </a:xfrm>
        </p:spPr>
        <p:txBody>
          <a:bodyPr/>
          <a:lstStyle/>
          <a:p>
            <a:r>
              <a:rPr lang="en-US" dirty="0"/>
              <a:t>Key Questions</a:t>
            </a:r>
          </a:p>
        </p:txBody>
      </p:sp>
      <p:sp>
        <p:nvSpPr>
          <p:cNvPr id="3" name="Content Placeholder 2">
            <a:extLst>
              <a:ext uri="{FF2B5EF4-FFF2-40B4-BE49-F238E27FC236}">
                <a16:creationId xmlns:a16="http://schemas.microsoft.com/office/drawing/2014/main" id="{A4C5C48A-5D47-4BA1-BC6A-D63467AE40D6}"/>
              </a:ext>
            </a:extLst>
          </p:cNvPr>
          <p:cNvSpPr>
            <a:spLocks noGrp="1"/>
          </p:cNvSpPr>
          <p:nvPr>
            <p:ph sz="half" idx="2"/>
          </p:nvPr>
        </p:nvSpPr>
        <p:spPr>
          <a:xfrm>
            <a:off x="675745" y="2737245"/>
            <a:ext cx="4185623" cy="3304117"/>
          </a:xfrm>
        </p:spPr>
        <p:txBody>
          <a:bodyPr>
            <a:normAutofit fontScale="85000" lnSpcReduction="20000"/>
          </a:bodyPr>
          <a:lstStyle/>
          <a:p>
            <a:r>
              <a:rPr lang="en-US" dirty="0"/>
              <a:t>How much oxide impacts coating adhesion?</a:t>
            </a:r>
          </a:p>
          <a:p>
            <a:r>
              <a:rPr lang="en-US" dirty="0"/>
              <a:t>What is the best way to remove deleterious oxides?</a:t>
            </a:r>
          </a:p>
        </p:txBody>
      </p:sp>
      <p:sp>
        <p:nvSpPr>
          <p:cNvPr id="8" name="Text Placeholder 7">
            <a:extLst>
              <a:ext uri="{FF2B5EF4-FFF2-40B4-BE49-F238E27FC236}">
                <a16:creationId xmlns:a16="http://schemas.microsoft.com/office/drawing/2014/main" id="{50849071-CCC0-414F-A056-B0756C4C7835}"/>
              </a:ext>
            </a:extLst>
          </p:cNvPr>
          <p:cNvSpPr>
            <a:spLocks noGrp="1"/>
          </p:cNvSpPr>
          <p:nvPr>
            <p:ph type="body" sz="quarter" idx="3"/>
          </p:nvPr>
        </p:nvSpPr>
        <p:spPr>
          <a:xfrm>
            <a:off x="5088383" y="2160983"/>
            <a:ext cx="4185618" cy="576262"/>
          </a:xfrm>
        </p:spPr>
        <p:txBody>
          <a:bodyPr/>
          <a:lstStyle/>
          <a:p>
            <a:r>
              <a:rPr lang="en-US" dirty="0"/>
              <a:t>Findings</a:t>
            </a:r>
          </a:p>
        </p:txBody>
      </p:sp>
      <p:sp>
        <p:nvSpPr>
          <p:cNvPr id="6" name="Content Placeholder 5">
            <a:extLst>
              <a:ext uri="{FF2B5EF4-FFF2-40B4-BE49-F238E27FC236}">
                <a16:creationId xmlns:a16="http://schemas.microsoft.com/office/drawing/2014/main" id="{6298CFAF-72F5-4094-841C-8C023B81E4B3}"/>
              </a:ext>
            </a:extLst>
          </p:cNvPr>
          <p:cNvSpPr>
            <a:spLocks noGrp="1"/>
          </p:cNvSpPr>
          <p:nvPr>
            <p:ph sz="quarter" idx="4"/>
          </p:nvPr>
        </p:nvSpPr>
        <p:spPr>
          <a:xfrm>
            <a:off x="5088384" y="2737245"/>
            <a:ext cx="4185617" cy="3304117"/>
          </a:xfrm>
        </p:spPr>
        <p:txBody>
          <a:bodyPr>
            <a:normAutofit fontScale="85000" lnSpcReduction="20000"/>
          </a:bodyPr>
          <a:lstStyle/>
          <a:p>
            <a:r>
              <a:rPr lang="en-US" dirty="0" err="1"/>
              <a:t>Prohesion</a:t>
            </a:r>
            <a:r>
              <a:rPr lang="en-US" dirty="0"/>
              <a:t> conditioning (contamination) had a greater impact than Humidity conditioning</a:t>
            </a:r>
          </a:p>
          <a:p>
            <a:r>
              <a:rPr lang="en-US" dirty="0"/>
              <a:t>Adhesion over HDG without surface preparation was poor regardless of conditioning (oxide level)</a:t>
            </a:r>
          </a:p>
          <a:p>
            <a:pPr lvl="1"/>
            <a:r>
              <a:rPr lang="en-US" dirty="0"/>
              <a:t>Nuanced differences observed</a:t>
            </a:r>
          </a:p>
          <a:p>
            <a:r>
              <a:rPr lang="en-US" dirty="0"/>
              <a:t>Conditioning of TSC impact the TSC adhesion/cohesion</a:t>
            </a:r>
          </a:p>
          <a:p>
            <a:pPr lvl="1"/>
            <a:r>
              <a:rPr lang="en-US" dirty="0"/>
              <a:t>No observations differentiated adhesion of organic coating as a function of TSC surface preparation</a:t>
            </a:r>
          </a:p>
          <a:p>
            <a:r>
              <a:rPr lang="en-US" dirty="0"/>
              <a:t>Extended exposure testing being performed</a:t>
            </a:r>
          </a:p>
        </p:txBody>
      </p:sp>
      <p:sp>
        <p:nvSpPr>
          <p:cNvPr id="9" name="Date Placeholder 8">
            <a:extLst>
              <a:ext uri="{FF2B5EF4-FFF2-40B4-BE49-F238E27FC236}">
                <a16:creationId xmlns:a16="http://schemas.microsoft.com/office/drawing/2014/main" id="{AD30D1FD-0363-4AD3-8B82-4466634D6AC8}"/>
              </a:ext>
            </a:extLst>
          </p:cNvPr>
          <p:cNvSpPr>
            <a:spLocks noGrp="1"/>
          </p:cNvSpPr>
          <p:nvPr>
            <p:ph type="dt" sz="half" idx="10"/>
          </p:nvPr>
        </p:nvSpPr>
        <p:spPr>
          <a:xfrm>
            <a:off x="7205133" y="6041362"/>
            <a:ext cx="911939" cy="365125"/>
          </a:xfrm>
        </p:spPr>
        <p:txBody>
          <a:bodyPr/>
          <a:lstStyle/>
          <a:p>
            <a:r>
              <a:rPr lang="en-US"/>
              <a:t>August 2021</a:t>
            </a:r>
          </a:p>
        </p:txBody>
      </p:sp>
      <p:sp>
        <p:nvSpPr>
          <p:cNvPr id="4" name="Footer Placeholder 3">
            <a:extLst>
              <a:ext uri="{FF2B5EF4-FFF2-40B4-BE49-F238E27FC236}">
                <a16:creationId xmlns:a16="http://schemas.microsoft.com/office/drawing/2014/main" id="{AAD401B8-C32A-4C78-8C03-A689378CA8AA}"/>
              </a:ext>
            </a:extLst>
          </p:cNvPr>
          <p:cNvSpPr>
            <a:spLocks noGrp="1"/>
          </p:cNvSpPr>
          <p:nvPr>
            <p:ph type="ftr" sz="quarter" idx="11"/>
          </p:nvPr>
        </p:nvSpPr>
        <p:spPr>
          <a:xfrm>
            <a:off x="677334" y="6041362"/>
            <a:ext cx="6297612" cy="365125"/>
          </a:xfrm>
        </p:spPr>
        <p:txBody>
          <a:bodyPr/>
          <a:lstStyle/>
          <a:p>
            <a:r>
              <a:rPr lang="en-US"/>
              <a:t>NCHRP Project 12-117 Workshop - Information for Review Only</a:t>
            </a:r>
          </a:p>
        </p:txBody>
      </p:sp>
      <p:sp>
        <p:nvSpPr>
          <p:cNvPr id="5" name="Slide Number Placeholder 4">
            <a:extLst>
              <a:ext uri="{FF2B5EF4-FFF2-40B4-BE49-F238E27FC236}">
                <a16:creationId xmlns:a16="http://schemas.microsoft.com/office/drawing/2014/main" id="{0002CDCE-DEFF-43AC-A51D-F177EDAC4FED}"/>
              </a:ext>
            </a:extLst>
          </p:cNvPr>
          <p:cNvSpPr>
            <a:spLocks noGrp="1"/>
          </p:cNvSpPr>
          <p:nvPr>
            <p:ph type="sldNum" sz="quarter" idx="12"/>
          </p:nvPr>
        </p:nvSpPr>
        <p:spPr>
          <a:xfrm>
            <a:off x="8590663" y="6041362"/>
            <a:ext cx="683339" cy="365125"/>
          </a:xfrm>
        </p:spPr>
        <p:txBody>
          <a:bodyPr/>
          <a:lstStyle/>
          <a:p>
            <a:fld id="{820EB7F3-041B-4E71-90A9-7FBC39D548D0}" type="slidenum">
              <a:rPr lang="en-US" smtClean="0"/>
              <a:pPr/>
              <a:t>22</a:t>
            </a:fld>
            <a:endParaRPr lang="en-US"/>
          </a:p>
        </p:txBody>
      </p:sp>
      <p:pic>
        <p:nvPicPr>
          <p:cNvPr id="17" name="Picture 16">
            <a:extLst>
              <a:ext uri="{FF2B5EF4-FFF2-40B4-BE49-F238E27FC236}">
                <a16:creationId xmlns:a16="http://schemas.microsoft.com/office/drawing/2014/main" id="{86F5FFB0-918C-4683-B11C-D0CFE735163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8729" y="3653566"/>
            <a:ext cx="3873889" cy="2009004"/>
          </a:xfrm>
          <a:prstGeom prst="rect">
            <a:avLst/>
          </a:prstGeom>
        </p:spPr>
      </p:pic>
      <p:pic>
        <p:nvPicPr>
          <p:cNvPr id="20" name="Picture 19">
            <a:extLst>
              <a:ext uri="{FF2B5EF4-FFF2-40B4-BE49-F238E27FC236}">
                <a16:creationId xmlns:a16="http://schemas.microsoft.com/office/drawing/2014/main" id="{02435C3E-C617-49A3-8600-7E7F129849C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24585"/>
          <a:stretch/>
        </p:blipFill>
        <p:spPr>
          <a:xfrm>
            <a:off x="922320" y="4526273"/>
            <a:ext cx="3853623" cy="1515089"/>
          </a:xfrm>
          <a:prstGeom prst="rect">
            <a:avLst/>
          </a:prstGeom>
        </p:spPr>
      </p:pic>
    </p:spTree>
    <p:extLst>
      <p:ext uri="{BB962C8B-B14F-4D97-AF65-F5344CB8AC3E}">
        <p14:creationId xmlns:p14="http://schemas.microsoft.com/office/powerpoint/2010/main" val="16977666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2B946126-CE1A-4683-88D5-024B6870B9AB}"/>
              </a:ext>
            </a:extLst>
          </p:cNvPr>
          <p:cNvSpPr>
            <a:spLocks noGrp="1"/>
          </p:cNvSpPr>
          <p:nvPr>
            <p:ph type="dt" sz="half" idx="10"/>
          </p:nvPr>
        </p:nvSpPr>
        <p:spPr/>
        <p:txBody>
          <a:bodyPr/>
          <a:lstStyle/>
          <a:p>
            <a:r>
              <a:rPr lang="en-US"/>
              <a:t>August 2021</a:t>
            </a:r>
          </a:p>
        </p:txBody>
      </p:sp>
      <p:sp>
        <p:nvSpPr>
          <p:cNvPr id="8" name="Footer Placeholder 7">
            <a:extLst>
              <a:ext uri="{FF2B5EF4-FFF2-40B4-BE49-F238E27FC236}">
                <a16:creationId xmlns:a16="http://schemas.microsoft.com/office/drawing/2014/main" id="{31393241-198D-45EF-A310-D2299943D2FE}"/>
              </a:ext>
            </a:extLst>
          </p:cNvPr>
          <p:cNvSpPr>
            <a:spLocks noGrp="1"/>
          </p:cNvSpPr>
          <p:nvPr>
            <p:ph type="ftr" sz="quarter" idx="11"/>
          </p:nvPr>
        </p:nvSpPr>
        <p:spPr/>
        <p:txBody>
          <a:bodyPr/>
          <a:lstStyle/>
          <a:p>
            <a:r>
              <a:rPr lang="en-US"/>
              <a:t>NCHRP Project 12-117 Workshop - Information for Review Only</a:t>
            </a:r>
          </a:p>
        </p:txBody>
      </p:sp>
      <p:sp>
        <p:nvSpPr>
          <p:cNvPr id="9" name="Slide Number Placeholder 8">
            <a:extLst>
              <a:ext uri="{FF2B5EF4-FFF2-40B4-BE49-F238E27FC236}">
                <a16:creationId xmlns:a16="http://schemas.microsoft.com/office/drawing/2014/main" id="{2471C761-D489-4961-9731-347E005260F0}"/>
              </a:ext>
            </a:extLst>
          </p:cNvPr>
          <p:cNvSpPr>
            <a:spLocks noGrp="1"/>
          </p:cNvSpPr>
          <p:nvPr>
            <p:ph type="sldNum" sz="quarter" idx="12"/>
          </p:nvPr>
        </p:nvSpPr>
        <p:spPr/>
        <p:txBody>
          <a:bodyPr/>
          <a:lstStyle/>
          <a:p>
            <a:fld id="{EE05A503-E3B5-4C58-9AFC-FD2007ADDDCB}" type="slidenum">
              <a:rPr lang="en-US" smtClean="0"/>
              <a:t>23</a:t>
            </a:fld>
            <a:endParaRPr lang="en-US"/>
          </a:p>
        </p:txBody>
      </p:sp>
      <p:pic>
        <p:nvPicPr>
          <p:cNvPr id="10" name="Picture 9">
            <a:extLst>
              <a:ext uri="{FF2B5EF4-FFF2-40B4-BE49-F238E27FC236}">
                <a16:creationId xmlns:a16="http://schemas.microsoft.com/office/drawing/2014/main" id="{C7A5E6EC-6D70-4B58-A42E-44A550CFE67A}"/>
              </a:ext>
            </a:extLst>
          </p:cNvPr>
          <p:cNvPicPr>
            <a:picLocks noChangeAspect="1"/>
          </p:cNvPicPr>
          <p:nvPr/>
        </p:nvPicPr>
        <p:blipFill>
          <a:blip r:embed="rId2"/>
          <a:stretch>
            <a:fillRect/>
          </a:stretch>
        </p:blipFill>
        <p:spPr>
          <a:xfrm>
            <a:off x="448886" y="0"/>
            <a:ext cx="10241281" cy="6858000"/>
          </a:xfrm>
          <a:prstGeom prst="rect">
            <a:avLst/>
          </a:prstGeom>
        </p:spPr>
      </p:pic>
    </p:spTree>
    <p:extLst>
      <p:ext uri="{BB962C8B-B14F-4D97-AF65-F5344CB8AC3E}">
        <p14:creationId xmlns:p14="http://schemas.microsoft.com/office/powerpoint/2010/main" val="41093994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13921F-7372-4663-A89C-22E64C484CBC}"/>
              </a:ext>
            </a:extLst>
          </p:cNvPr>
          <p:cNvSpPr>
            <a:spLocks noGrp="1"/>
          </p:cNvSpPr>
          <p:nvPr>
            <p:ph type="dt" sz="half" idx="10"/>
          </p:nvPr>
        </p:nvSpPr>
        <p:spPr/>
        <p:txBody>
          <a:bodyPr/>
          <a:lstStyle/>
          <a:p>
            <a:r>
              <a:rPr lang="en-US"/>
              <a:t>August 2021</a:t>
            </a:r>
          </a:p>
        </p:txBody>
      </p:sp>
      <p:sp>
        <p:nvSpPr>
          <p:cNvPr id="3" name="Footer Placeholder 2">
            <a:extLst>
              <a:ext uri="{FF2B5EF4-FFF2-40B4-BE49-F238E27FC236}">
                <a16:creationId xmlns:a16="http://schemas.microsoft.com/office/drawing/2014/main" id="{0E735619-7864-4E50-8906-D0029B9F5E55}"/>
              </a:ext>
            </a:extLst>
          </p:cNvPr>
          <p:cNvSpPr>
            <a:spLocks noGrp="1"/>
          </p:cNvSpPr>
          <p:nvPr>
            <p:ph type="ftr" sz="quarter" idx="11"/>
          </p:nvPr>
        </p:nvSpPr>
        <p:spPr/>
        <p:txBody>
          <a:bodyPr/>
          <a:lstStyle/>
          <a:p>
            <a:r>
              <a:rPr lang="en-US"/>
              <a:t>NCHRP Project 12-117 Workshop - Information for Review Only</a:t>
            </a:r>
          </a:p>
        </p:txBody>
      </p:sp>
      <p:sp>
        <p:nvSpPr>
          <p:cNvPr id="4" name="Slide Number Placeholder 3">
            <a:extLst>
              <a:ext uri="{FF2B5EF4-FFF2-40B4-BE49-F238E27FC236}">
                <a16:creationId xmlns:a16="http://schemas.microsoft.com/office/drawing/2014/main" id="{2A96C5D0-2AAB-4847-851B-F3653862AE90}"/>
              </a:ext>
            </a:extLst>
          </p:cNvPr>
          <p:cNvSpPr>
            <a:spLocks noGrp="1"/>
          </p:cNvSpPr>
          <p:nvPr>
            <p:ph type="sldNum" sz="quarter" idx="12"/>
          </p:nvPr>
        </p:nvSpPr>
        <p:spPr/>
        <p:txBody>
          <a:bodyPr/>
          <a:lstStyle/>
          <a:p>
            <a:fld id="{EE05A503-E3B5-4C58-9AFC-FD2007ADDDCB}" type="slidenum">
              <a:rPr lang="en-US" smtClean="0"/>
              <a:t>24</a:t>
            </a:fld>
            <a:endParaRPr lang="en-US"/>
          </a:p>
        </p:txBody>
      </p:sp>
      <p:pic>
        <p:nvPicPr>
          <p:cNvPr id="6" name="Picture 5">
            <a:extLst>
              <a:ext uri="{FF2B5EF4-FFF2-40B4-BE49-F238E27FC236}">
                <a16:creationId xmlns:a16="http://schemas.microsoft.com/office/drawing/2014/main" id="{1494342A-BD71-4794-88BF-F5081AC9353D}"/>
              </a:ext>
            </a:extLst>
          </p:cNvPr>
          <p:cNvPicPr>
            <a:picLocks noChangeAspect="1"/>
          </p:cNvPicPr>
          <p:nvPr/>
        </p:nvPicPr>
        <p:blipFill>
          <a:blip r:embed="rId2"/>
          <a:stretch>
            <a:fillRect/>
          </a:stretch>
        </p:blipFill>
        <p:spPr>
          <a:xfrm>
            <a:off x="302102" y="306160"/>
            <a:ext cx="11587795" cy="6245679"/>
          </a:xfrm>
          <a:prstGeom prst="rect">
            <a:avLst/>
          </a:prstGeom>
        </p:spPr>
      </p:pic>
    </p:spTree>
    <p:extLst>
      <p:ext uri="{BB962C8B-B14F-4D97-AF65-F5344CB8AC3E}">
        <p14:creationId xmlns:p14="http://schemas.microsoft.com/office/powerpoint/2010/main" val="18635985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FFAD58-206A-4BEF-BBF8-33B018694353}"/>
              </a:ext>
            </a:extLst>
          </p:cNvPr>
          <p:cNvSpPr>
            <a:spLocks noGrp="1"/>
          </p:cNvSpPr>
          <p:nvPr>
            <p:ph type="title"/>
          </p:nvPr>
        </p:nvSpPr>
        <p:spPr/>
        <p:txBody>
          <a:bodyPr/>
          <a:lstStyle/>
          <a:p>
            <a:r>
              <a:rPr lang="en-US" dirty="0"/>
              <a:t>Study 4 – Slip Resistance Testing </a:t>
            </a:r>
          </a:p>
        </p:txBody>
      </p:sp>
      <p:sp>
        <p:nvSpPr>
          <p:cNvPr id="7" name="Text Placeholder 6">
            <a:extLst>
              <a:ext uri="{FF2B5EF4-FFF2-40B4-BE49-F238E27FC236}">
                <a16:creationId xmlns:a16="http://schemas.microsoft.com/office/drawing/2014/main" id="{F1005298-DEDF-4E0E-A6EC-D08F7CF92AA0}"/>
              </a:ext>
            </a:extLst>
          </p:cNvPr>
          <p:cNvSpPr>
            <a:spLocks noGrp="1"/>
          </p:cNvSpPr>
          <p:nvPr>
            <p:ph type="body" idx="1"/>
          </p:nvPr>
        </p:nvSpPr>
        <p:spPr/>
        <p:txBody>
          <a:bodyPr/>
          <a:lstStyle/>
          <a:p>
            <a:r>
              <a:rPr lang="en-US" dirty="0"/>
              <a:t>Key Question</a:t>
            </a:r>
          </a:p>
        </p:txBody>
      </p:sp>
      <p:sp>
        <p:nvSpPr>
          <p:cNvPr id="3" name="Content Placeholder 2">
            <a:extLst>
              <a:ext uri="{FF2B5EF4-FFF2-40B4-BE49-F238E27FC236}">
                <a16:creationId xmlns:a16="http://schemas.microsoft.com/office/drawing/2014/main" id="{A4C5C48A-5D47-4BA1-BC6A-D63467AE40D6}"/>
              </a:ext>
            </a:extLst>
          </p:cNvPr>
          <p:cNvSpPr>
            <a:spLocks noGrp="1"/>
          </p:cNvSpPr>
          <p:nvPr>
            <p:ph sz="half" idx="2"/>
          </p:nvPr>
        </p:nvSpPr>
        <p:spPr/>
        <p:txBody>
          <a:bodyPr>
            <a:normAutofit/>
          </a:bodyPr>
          <a:lstStyle/>
          <a:p>
            <a:r>
              <a:rPr lang="en-US" dirty="0"/>
              <a:t>What is the impact of mixed alloys on slip resistance?</a:t>
            </a:r>
          </a:p>
        </p:txBody>
      </p:sp>
      <p:sp>
        <p:nvSpPr>
          <p:cNvPr id="8" name="Text Placeholder 7">
            <a:extLst>
              <a:ext uri="{FF2B5EF4-FFF2-40B4-BE49-F238E27FC236}">
                <a16:creationId xmlns:a16="http://schemas.microsoft.com/office/drawing/2014/main" id="{2DB29E87-CA5B-4181-97C0-B846D4B0B6B4}"/>
              </a:ext>
            </a:extLst>
          </p:cNvPr>
          <p:cNvSpPr>
            <a:spLocks noGrp="1"/>
          </p:cNvSpPr>
          <p:nvPr>
            <p:ph type="body" sz="quarter" idx="3"/>
          </p:nvPr>
        </p:nvSpPr>
        <p:spPr/>
        <p:txBody>
          <a:bodyPr/>
          <a:lstStyle/>
          <a:p>
            <a:r>
              <a:rPr lang="en-US" dirty="0"/>
              <a:t>Approach</a:t>
            </a:r>
          </a:p>
        </p:txBody>
      </p:sp>
      <p:sp>
        <p:nvSpPr>
          <p:cNvPr id="9" name="Content Placeholder 8">
            <a:extLst>
              <a:ext uri="{FF2B5EF4-FFF2-40B4-BE49-F238E27FC236}">
                <a16:creationId xmlns:a16="http://schemas.microsoft.com/office/drawing/2014/main" id="{830880BC-25F6-4844-8473-17B5B0F3B38C}"/>
              </a:ext>
            </a:extLst>
          </p:cNvPr>
          <p:cNvSpPr>
            <a:spLocks noGrp="1"/>
          </p:cNvSpPr>
          <p:nvPr>
            <p:ph sz="quarter" idx="4"/>
          </p:nvPr>
        </p:nvSpPr>
        <p:spPr>
          <a:xfrm>
            <a:off x="5088384" y="2737245"/>
            <a:ext cx="5219398" cy="3304117"/>
          </a:xfrm>
        </p:spPr>
        <p:txBody>
          <a:bodyPr/>
          <a:lstStyle/>
          <a:p>
            <a:r>
              <a:rPr lang="en-US" dirty="0"/>
              <a:t>Test six material combinations in accordance with Appendix A of the </a:t>
            </a:r>
            <a:r>
              <a:rPr lang="en-US" i="1" dirty="0"/>
              <a:t>Specification for Structural Joints Using High-Strength Bolts</a:t>
            </a:r>
          </a:p>
          <a:p>
            <a:pPr marL="0" indent="0">
              <a:buNone/>
            </a:pPr>
            <a:endParaRPr lang="en-US" dirty="0"/>
          </a:p>
        </p:txBody>
      </p:sp>
      <p:sp>
        <p:nvSpPr>
          <p:cNvPr id="6" name="Date Placeholder 5">
            <a:extLst>
              <a:ext uri="{FF2B5EF4-FFF2-40B4-BE49-F238E27FC236}">
                <a16:creationId xmlns:a16="http://schemas.microsoft.com/office/drawing/2014/main" id="{3A86B6E2-8066-4CDD-8C3B-2A74F4E5A4FA}"/>
              </a:ext>
            </a:extLst>
          </p:cNvPr>
          <p:cNvSpPr>
            <a:spLocks noGrp="1"/>
          </p:cNvSpPr>
          <p:nvPr>
            <p:ph type="dt" sz="half" idx="10"/>
          </p:nvPr>
        </p:nvSpPr>
        <p:spPr/>
        <p:txBody>
          <a:bodyPr/>
          <a:lstStyle/>
          <a:p>
            <a:r>
              <a:rPr lang="en-US"/>
              <a:t>August 2021</a:t>
            </a:r>
          </a:p>
        </p:txBody>
      </p:sp>
      <p:sp>
        <p:nvSpPr>
          <p:cNvPr id="4" name="Footer Placeholder 3">
            <a:extLst>
              <a:ext uri="{FF2B5EF4-FFF2-40B4-BE49-F238E27FC236}">
                <a16:creationId xmlns:a16="http://schemas.microsoft.com/office/drawing/2014/main" id="{AAD401B8-C32A-4C78-8C03-A689378CA8AA}"/>
              </a:ext>
            </a:extLst>
          </p:cNvPr>
          <p:cNvSpPr>
            <a:spLocks noGrp="1"/>
          </p:cNvSpPr>
          <p:nvPr>
            <p:ph type="ftr" sz="quarter" idx="11"/>
          </p:nvPr>
        </p:nvSpPr>
        <p:spPr/>
        <p:txBody>
          <a:bodyPr/>
          <a:lstStyle/>
          <a:p>
            <a:r>
              <a:rPr lang="en-US"/>
              <a:t>NCHRP Project 12-117 Workshop - Information for Review Only</a:t>
            </a:r>
          </a:p>
        </p:txBody>
      </p:sp>
      <p:sp>
        <p:nvSpPr>
          <p:cNvPr id="5" name="Slide Number Placeholder 4">
            <a:extLst>
              <a:ext uri="{FF2B5EF4-FFF2-40B4-BE49-F238E27FC236}">
                <a16:creationId xmlns:a16="http://schemas.microsoft.com/office/drawing/2014/main" id="{0002CDCE-DEFF-43AC-A51D-F177EDAC4FED}"/>
              </a:ext>
            </a:extLst>
          </p:cNvPr>
          <p:cNvSpPr>
            <a:spLocks noGrp="1"/>
          </p:cNvSpPr>
          <p:nvPr>
            <p:ph type="sldNum" sz="quarter" idx="12"/>
          </p:nvPr>
        </p:nvSpPr>
        <p:spPr/>
        <p:txBody>
          <a:bodyPr/>
          <a:lstStyle/>
          <a:p>
            <a:fld id="{820EB7F3-041B-4E71-90A9-7FBC39D548D0}" type="slidenum">
              <a:rPr lang="en-US" smtClean="0"/>
              <a:t>25</a:t>
            </a:fld>
            <a:endParaRPr lang="en-US"/>
          </a:p>
        </p:txBody>
      </p:sp>
      <p:graphicFrame>
        <p:nvGraphicFramePr>
          <p:cNvPr id="13" name="Table 12">
            <a:extLst>
              <a:ext uri="{FF2B5EF4-FFF2-40B4-BE49-F238E27FC236}">
                <a16:creationId xmlns:a16="http://schemas.microsoft.com/office/drawing/2014/main" id="{89FBB547-8B0F-46DA-A204-FB3F8F995D64}"/>
              </a:ext>
            </a:extLst>
          </p:cNvPr>
          <p:cNvGraphicFramePr>
            <a:graphicFrameLocks noGrp="1"/>
          </p:cNvGraphicFramePr>
          <p:nvPr>
            <p:extLst>
              <p:ext uri="{D42A27DB-BD31-4B8C-83A1-F6EECF244321}">
                <p14:modId xmlns:p14="http://schemas.microsoft.com/office/powerpoint/2010/main" val="1073426250"/>
              </p:ext>
            </p:extLst>
          </p:nvPr>
        </p:nvGraphicFramePr>
        <p:xfrm>
          <a:off x="385832" y="3693063"/>
          <a:ext cx="7208553" cy="2280775"/>
        </p:xfrm>
        <a:graphic>
          <a:graphicData uri="http://schemas.openxmlformats.org/drawingml/2006/table">
            <a:tbl>
              <a:tblPr firstRow="1" firstCol="1" bandRow="1">
                <a:tableStyleId>{5C22544A-7EE6-4342-B048-85BDC9FD1C3A}</a:tableStyleId>
              </a:tblPr>
              <a:tblGrid>
                <a:gridCol w="951598">
                  <a:extLst>
                    <a:ext uri="{9D8B030D-6E8A-4147-A177-3AD203B41FA5}">
                      <a16:colId xmlns:a16="http://schemas.microsoft.com/office/drawing/2014/main" val="3254021245"/>
                    </a:ext>
                  </a:extLst>
                </a:gridCol>
                <a:gridCol w="3221316">
                  <a:extLst>
                    <a:ext uri="{9D8B030D-6E8A-4147-A177-3AD203B41FA5}">
                      <a16:colId xmlns:a16="http://schemas.microsoft.com/office/drawing/2014/main" val="35776407"/>
                    </a:ext>
                  </a:extLst>
                </a:gridCol>
                <a:gridCol w="3035639">
                  <a:extLst>
                    <a:ext uri="{9D8B030D-6E8A-4147-A177-3AD203B41FA5}">
                      <a16:colId xmlns:a16="http://schemas.microsoft.com/office/drawing/2014/main" val="1172245156"/>
                    </a:ext>
                  </a:extLst>
                </a:gridCol>
              </a:tblGrid>
              <a:tr h="286327">
                <a:tc>
                  <a:txBody>
                    <a:bodyPr/>
                    <a:lstStyle/>
                    <a:p>
                      <a:pPr marL="0" marR="0" indent="133350" algn="just">
                        <a:lnSpc>
                          <a:spcPts val="1300"/>
                        </a:lnSpc>
                        <a:spcBef>
                          <a:spcPts val="0"/>
                        </a:spcBef>
                        <a:spcAft>
                          <a:spcPts val="0"/>
                        </a:spcAft>
                      </a:pPr>
                      <a:r>
                        <a:rPr lang="en-US" sz="1600" dirty="0">
                          <a:effectLst/>
                        </a:rPr>
                        <a:t> </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indent="133350" algn="just">
                        <a:lnSpc>
                          <a:spcPts val="1300"/>
                        </a:lnSpc>
                        <a:spcBef>
                          <a:spcPts val="0"/>
                        </a:spcBef>
                        <a:spcAft>
                          <a:spcPts val="0"/>
                        </a:spcAft>
                      </a:pPr>
                      <a:r>
                        <a:rPr lang="en-US" sz="1600" dirty="0">
                          <a:effectLst/>
                        </a:rPr>
                        <a:t>Surfaces A &amp; D</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indent="133350" algn="just">
                        <a:lnSpc>
                          <a:spcPts val="1300"/>
                        </a:lnSpc>
                        <a:spcBef>
                          <a:spcPts val="0"/>
                        </a:spcBef>
                        <a:spcAft>
                          <a:spcPts val="0"/>
                        </a:spcAft>
                      </a:pPr>
                      <a:r>
                        <a:rPr lang="en-US" sz="1600">
                          <a:effectLst/>
                        </a:rPr>
                        <a:t>Surfaces B &amp; C</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776660839"/>
                  </a:ext>
                </a:extLst>
              </a:tr>
              <a:tr h="316745">
                <a:tc>
                  <a:txBody>
                    <a:bodyPr/>
                    <a:lstStyle/>
                    <a:p>
                      <a:pPr marL="0" marR="0" indent="133350" algn="just">
                        <a:lnSpc>
                          <a:spcPts val="1300"/>
                        </a:lnSpc>
                        <a:spcBef>
                          <a:spcPts val="0"/>
                        </a:spcBef>
                        <a:spcAft>
                          <a:spcPts val="0"/>
                        </a:spcAft>
                      </a:pPr>
                      <a:r>
                        <a:rPr lang="en-US" sz="1600">
                          <a:effectLst/>
                        </a:rPr>
                        <a:t>Test 1</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indent="0" algn="l">
                        <a:lnSpc>
                          <a:spcPts val="1300"/>
                        </a:lnSpc>
                        <a:spcBef>
                          <a:spcPts val="0"/>
                        </a:spcBef>
                        <a:spcAft>
                          <a:spcPts val="0"/>
                        </a:spcAft>
                      </a:pPr>
                      <a:r>
                        <a:rPr lang="en-US" sz="1600" dirty="0">
                          <a:effectLst/>
                        </a:rPr>
                        <a:t>Zinc Metallized (w/o sealer)</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indent="133350" algn="l">
                        <a:lnSpc>
                          <a:spcPts val="1300"/>
                        </a:lnSpc>
                        <a:spcBef>
                          <a:spcPts val="0"/>
                        </a:spcBef>
                        <a:spcAft>
                          <a:spcPts val="0"/>
                        </a:spcAft>
                      </a:pPr>
                      <a:r>
                        <a:rPr lang="en-US" sz="1600" dirty="0">
                          <a:effectLst/>
                        </a:rPr>
                        <a:t>Zinc Metallized (w/o sealer)</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93173832"/>
                  </a:ext>
                </a:extLst>
              </a:tr>
              <a:tr h="363734">
                <a:tc>
                  <a:txBody>
                    <a:bodyPr/>
                    <a:lstStyle/>
                    <a:p>
                      <a:pPr marL="0" marR="0" indent="133350" algn="just">
                        <a:lnSpc>
                          <a:spcPts val="1300"/>
                        </a:lnSpc>
                        <a:spcBef>
                          <a:spcPts val="0"/>
                        </a:spcBef>
                        <a:spcAft>
                          <a:spcPts val="0"/>
                        </a:spcAft>
                      </a:pPr>
                      <a:r>
                        <a:rPr lang="en-US" sz="1600">
                          <a:effectLst/>
                        </a:rPr>
                        <a:t>Test 2</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indent="0" algn="l">
                        <a:lnSpc>
                          <a:spcPts val="1300"/>
                        </a:lnSpc>
                        <a:spcBef>
                          <a:spcPts val="0"/>
                        </a:spcBef>
                        <a:spcAft>
                          <a:spcPts val="0"/>
                        </a:spcAft>
                      </a:pPr>
                      <a:r>
                        <a:rPr lang="en-US" sz="1600" dirty="0">
                          <a:effectLst/>
                        </a:rPr>
                        <a:t>85Al-15Zn Metallized (w/o sealer)</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indent="133350" algn="l">
                        <a:lnSpc>
                          <a:spcPts val="1300"/>
                        </a:lnSpc>
                        <a:spcBef>
                          <a:spcPts val="0"/>
                        </a:spcBef>
                        <a:spcAft>
                          <a:spcPts val="0"/>
                        </a:spcAft>
                      </a:pPr>
                      <a:r>
                        <a:rPr lang="en-US" sz="1600" dirty="0">
                          <a:effectLst/>
                        </a:rPr>
                        <a:t>Zinc Metallized (w/o sealer)</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793700100"/>
                  </a:ext>
                </a:extLst>
              </a:tr>
              <a:tr h="316745">
                <a:tc>
                  <a:txBody>
                    <a:bodyPr/>
                    <a:lstStyle/>
                    <a:p>
                      <a:pPr marL="0" marR="0" indent="133350" algn="just">
                        <a:lnSpc>
                          <a:spcPts val="1300"/>
                        </a:lnSpc>
                        <a:spcBef>
                          <a:spcPts val="0"/>
                        </a:spcBef>
                        <a:spcAft>
                          <a:spcPts val="0"/>
                        </a:spcAft>
                      </a:pPr>
                      <a:r>
                        <a:rPr lang="en-US" sz="1600" dirty="0">
                          <a:effectLst/>
                        </a:rPr>
                        <a:t>Test 3</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indent="0" algn="l">
                        <a:lnSpc>
                          <a:spcPts val="1300"/>
                        </a:lnSpc>
                        <a:spcBef>
                          <a:spcPts val="0"/>
                        </a:spcBef>
                        <a:spcAft>
                          <a:spcPts val="0"/>
                        </a:spcAft>
                      </a:pPr>
                      <a:r>
                        <a:rPr lang="en-US" sz="1600" dirty="0">
                          <a:effectLst/>
                        </a:rPr>
                        <a:t>Galvanized</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indent="133350" algn="l">
                        <a:lnSpc>
                          <a:spcPts val="1300"/>
                        </a:lnSpc>
                        <a:spcBef>
                          <a:spcPts val="0"/>
                        </a:spcBef>
                        <a:spcAft>
                          <a:spcPts val="0"/>
                        </a:spcAft>
                      </a:pPr>
                      <a:r>
                        <a:rPr lang="en-US" sz="1600" dirty="0">
                          <a:effectLst/>
                        </a:rPr>
                        <a:t>Zinc Metallized (w/o sealer)</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706682701"/>
                  </a:ext>
                </a:extLst>
              </a:tr>
              <a:tr h="316745">
                <a:tc>
                  <a:txBody>
                    <a:bodyPr/>
                    <a:lstStyle/>
                    <a:p>
                      <a:pPr marL="0" marR="0" indent="133350" algn="just">
                        <a:lnSpc>
                          <a:spcPts val="1300"/>
                        </a:lnSpc>
                        <a:spcBef>
                          <a:spcPts val="0"/>
                        </a:spcBef>
                        <a:spcAft>
                          <a:spcPts val="0"/>
                        </a:spcAft>
                      </a:pPr>
                      <a:r>
                        <a:rPr lang="en-US" sz="1600">
                          <a:effectLst/>
                        </a:rPr>
                        <a:t>Test 4</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indent="0" algn="l">
                        <a:lnSpc>
                          <a:spcPts val="1300"/>
                        </a:lnSpc>
                        <a:spcBef>
                          <a:spcPts val="0"/>
                        </a:spcBef>
                        <a:spcAft>
                          <a:spcPts val="0"/>
                        </a:spcAft>
                      </a:pPr>
                      <a:r>
                        <a:rPr lang="en-US" sz="1600" dirty="0">
                          <a:effectLst/>
                        </a:rPr>
                        <a:t>Organic Zinc Coating</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indent="133350" algn="l">
                        <a:lnSpc>
                          <a:spcPts val="1300"/>
                        </a:lnSpc>
                        <a:spcBef>
                          <a:spcPts val="0"/>
                        </a:spcBef>
                        <a:spcAft>
                          <a:spcPts val="0"/>
                        </a:spcAft>
                      </a:pPr>
                      <a:r>
                        <a:rPr lang="en-US" sz="1600" dirty="0">
                          <a:effectLst/>
                        </a:rPr>
                        <a:t>Zinc Metallized (w/o sealer)</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1397522873"/>
                  </a:ext>
                </a:extLst>
              </a:tr>
              <a:tr h="363734">
                <a:tc>
                  <a:txBody>
                    <a:bodyPr/>
                    <a:lstStyle/>
                    <a:p>
                      <a:pPr marL="0" marR="0" indent="133350" algn="just">
                        <a:lnSpc>
                          <a:spcPts val="1300"/>
                        </a:lnSpc>
                        <a:spcBef>
                          <a:spcPts val="0"/>
                        </a:spcBef>
                        <a:spcAft>
                          <a:spcPts val="0"/>
                        </a:spcAft>
                      </a:pPr>
                      <a:r>
                        <a:rPr lang="en-US" sz="1600">
                          <a:effectLst/>
                        </a:rPr>
                        <a:t>Test 5</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indent="0" algn="l">
                        <a:lnSpc>
                          <a:spcPts val="1300"/>
                        </a:lnSpc>
                        <a:spcBef>
                          <a:spcPts val="0"/>
                        </a:spcBef>
                        <a:spcAft>
                          <a:spcPts val="0"/>
                        </a:spcAft>
                      </a:pPr>
                      <a:r>
                        <a:rPr lang="en-US" sz="1600">
                          <a:effectLst/>
                        </a:rPr>
                        <a:t>85Al-15Zn Metallized (w/o sealer)</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indent="133350" algn="l">
                        <a:lnSpc>
                          <a:spcPts val="1300"/>
                        </a:lnSpc>
                        <a:spcBef>
                          <a:spcPts val="0"/>
                        </a:spcBef>
                        <a:spcAft>
                          <a:spcPts val="0"/>
                        </a:spcAft>
                      </a:pPr>
                      <a:r>
                        <a:rPr lang="en-US" sz="1600" dirty="0">
                          <a:effectLst/>
                        </a:rPr>
                        <a:t>Galvanized</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047482462"/>
                  </a:ext>
                </a:extLst>
              </a:tr>
              <a:tr h="316745">
                <a:tc>
                  <a:txBody>
                    <a:bodyPr/>
                    <a:lstStyle/>
                    <a:p>
                      <a:pPr marL="0" marR="0" indent="133350" algn="just">
                        <a:lnSpc>
                          <a:spcPts val="1300"/>
                        </a:lnSpc>
                        <a:spcBef>
                          <a:spcPts val="0"/>
                        </a:spcBef>
                        <a:spcAft>
                          <a:spcPts val="0"/>
                        </a:spcAft>
                      </a:pPr>
                      <a:r>
                        <a:rPr lang="en-US" sz="1600">
                          <a:effectLst/>
                        </a:rPr>
                        <a:t>Test 6</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indent="0" algn="l">
                        <a:lnSpc>
                          <a:spcPts val="1300"/>
                        </a:lnSpc>
                        <a:spcBef>
                          <a:spcPts val="0"/>
                        </a:spcBef>
                        <a:spcAft>
                          <a:spcPts val="0"/>
                        </a:spcAft>
                      </a:pPr>
                      <a:r>
                        <a:rPr lang="en-US" sz="1600">
                          <a:effectLst/>
                        </a:rPr>
                        <a:t>Organic Zinc Coating</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indent="133350" algn="l">
                        <a:lnSpc>
                          <a:spcPts val="1300"/>
                        </a:lnSpc>
                        <a:spcBef>
                          <a:spcPts val="0"/>
                        </a:spcBef>
                        <a:spcAft>
                          <a:spcPts val="0"/>
                        </a:spcAft>
                      </a:pPr>
                      <a:r>
                        <a:rPr lang="en-US" sz="1600" dirty="0">
                          <a:effectLst/>
                        </a:rPr>
                        <a:t>Galvanized</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998826405"/>
                  </a:ext>
                </a:extLst>
              </a:tr>
            </a:tbl>
          </a:graphicData>
        </a:graphic>
      </p:graphicFrame>
      <p:pic>
        <p:nvPicPr>
          <p:cNvPr id="1026" name="Picture 3">
            <a:extLst>
              <a:ext uri="{FF2B5EF4-FFF2-40B4-BE49-F238E27FC236}">
                <a16:creationId xmlns:a16="http://schemas.microsoft.com/office/drawing/2014/main" id="{820E0238-7B0C-41D5-836E-F0218C969FA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996826" y="3866585"/>
            <a:ext cx="1187674" cy="19337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55735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FFAD58-206A-4BEF-BBF8-33B018694353}"/>
              </a:ext>
            </a:extLst>
          </p:cNvPr>
          <p:cNvSpPr>
            <a:spLocks noGrp="1"/>
          </p:cNvSpPr>
          <p:nvPr>
            <p:ph type="title"/>
          </p:nvPr>
        </p:nvSpPr>
        <p:spPr>
          <a:xfrm>
            <a:off x="677334" y="609600"/>
            <a:ext cx="8596668" cy="1320800"/>
          </a:xfrm>
        </p:spPr>
        <p:txBody>
          <a:bodyPr/>
          <a:lstStyle/>
          <a:p>
            <a:r>
              <a:rPr lang="en-US" dirty="0"/>
              <a:t>Study 4 – Slip Resistance Testing </a:t>
            </a:r>
          </a:p>
        </p:txBody>
      </p:sp>
      <p:sp>
        <p:nvSpPr>
          <p:cNvPr id="7" name="Text Placeholder 6">
            <a:extLst>
              <a:ext uri="{FF2B5EF4-FFF2-40B4-BE49-F238E27FC236}">
                <a16:creationId xmlns:a16="http://schemas.microsoft.com/office/drawing/2014/main" id="{F1005298-DEDF-4E0E-A6EC-D08F7CF92AA0}"/>
              </a:ext>
            </a:extLst>
          </p:cNvPr>
          <p:cNvSpPr>
            <a:spLocks noGrp="1"/>
          </p:cNvSpPr>
          <p:nvPr>
            <p:ph type="body" idx="1"/>
          </p:nvPr>
        </p:nvSpPr>
        <p:spPr>
          <a:xfrm>
            <a:off x="675745" y="2160983"/>
            <a:ext cx="4185623" cy="576262"/>
          </a:xfrm>
        </p:spPr>
        <p:txBody>
          <a:bodyPr>
            <a:normAutofit/>
          </a:bodyPr>
          <a:lstStyle/>
          <a:p>
            <a:r>
              <a:rPr lang="en-US" dirty="0"/>
              <a:t>Key Question</a:t>
            </a:r>
          </a:p>
        </p:txBody>
      </p:sp>
      <p:sp>
        <p:nvSpPr>
          <p:cNvPr id="3" name="Content Placeholder 2">
            <a:extLst>
              <a:ext uri="{FF2B5EF4-FFF2-40B4-BE49-F238E27FC236}">
                <a16:creationId xmlns:a16="http://schemas.microsoft.com/office/drawing/2014/main" id="{A4C5C48A-5D47-4BA1-BC6A-D63467AE40D6}"/>
              </a:ext>
            </a:extLst>
          </p:cNvPr>
          <p:cNvSpPr>
            <a:spLocks noGrp="1"/>
          </p:cNvSpPr>
          <p:nvPr>
            <p:ph sz="half" idx="2"/>
          </p:nvPr>
        </p:nvSpPr>
        <p:spPr>
          <a:xfrm>
            <a:off x="675745" y="2737245"/>
            <a:ext cx="3489855" cy="3304117"/>
          </a:xfrm>
        </p:spPr>
        <p:txBody>
          <a:bodyPr>
            <a:normAutofit/>
          </a:bodyPr>
          <a:lstStyle/>
          <a:p>
            <a:r>
              <a:rPr lang="en-US" dirty="0"/>
              <a:t>What is the impact of mixed alloys on slip resistance?</a:t>
            </a:r>
          </a:p>
        </p:txBody>
      </p:sp>
      <p:sp>
        <p:nvSpPr>
          <p:cNvPr id="8" name="Text Placeholder 7">
            <a:extLst>
              <a:ext uri="{FF2B5EF4-FFF2-40B4-BE49-F238E27FC236}">
                <a16:creationId xmlns:a16="http://schemas.microsoft.com/office/drawing/2014/main" id="{2DB29E87-CA5B-4181-97C0-B846D4B0B6B4}"/>
              </a:ext>
            </a:extLst>
          </p:cNvPr>
          <p:cNvSpPr>
            <a:spLocks noGrp="1"/>
          </p:cNvSpPr>
          <p:nvPr>
            <p:ph type="body" sz="quarter" idx="3"/>
          </p:nvPr>
        </p:nvSpPr>
        <p:spPr>
          <a:xfrm>
            <a:off x="5088383" y="2160983"/>
            <a:ext cx="4185618" cy="576262"/>
          </a:xfrm>
        </p:spPr>
        <p:txBody>
          <a:bodyPr>
            <a:normAutofit/>
          </a:bodyPr>
          <a:lstStyle/>
          <a:p>
            <a:r>
              <a:rPr lang="en-US" dirty="0"/>
              <a:t>Findings</a:t>
            </a:r>
          </a:p>
        </p:txBody>
      </p:sp>
      <p:graphicFrame>
        <p:nvGraphicFramePr>
          <p:cNvPr id="10" name="Content Placeholder 9">
            <a:extLst>
              <a:ext uri="{FF2B5EF4-FFF2-40B4-BE49-F238E27FC236}">
                <a16:creationId xmlns:a16="http://schemas.microsoft.com/office/drawing/2014/main" id="{614BC101-BCF7-4882-BF41-F9EB64AA50AE}"/>
              </a:ext>
            </a:extLst>
          </p:cNvPr>
          <p:cNvGraphicFramePr>
            <a:graphicFrameLocks noGrp="1"/>
          </p:cNvGraphicFramePr>
          <p:nvPr>
            <p:ph sz="quarter" idx="4"/>
            <p:extLst>
              <p:ext uri="{D42A27DB-BD31-4B8C-83A1-F6EECF244321}">
                <p14:modId xmlns:p14="http://schemas.microsoft.com/office/powerpoint/2010/main" val="4053379512"/>
              </p:ext>
            </p:extLst>
          </p:nvPr>
        </p:nvGraphicFramePr>
        <p:xfrm>
          <a:off x="4439959" y="1930400"/>
          <a:ext cx="6743844" cy="3723136"/>
        </p:xfrm>
        <a:graphic>
          <a:graphicData uri="http://schemas.openxmlformats.org/drawingml/2006/table">
            <a:tbl>
              <a:tblPr firstRow="1" firstCol="1" bandRow="1">
                <a:tableStyleId>{5C22544A-7EE6-4342-B048-85BDC9FD1C3A}</a:tableStyleId>
              </a:tblPr>
              <a:tblGrid>
                <a:gridCol w="650705">
                  <a:extLst>
                    <a:ext uri="{9D8B030D-6E8A-4147-A177-3AD203B41FA5}">
                      <a16:colId xmlns:a16="http://schemas.microsoft.com/office/drawing/2014/main" val="323885620"/>
                    </a:ext>
                  </a:extLst>
                </a:gridCol>
                <a:gridCol w="1374115">
                  <a:extLst>
                    <a:ext uri="{9D8B030D-6E8A-4147-A177-3AD203B41FA5}">
                      <a16:colId xmlns:a16="http://schemas.microsoft.com/office/drawing/2014/main" val="462251141"/>
                    </a:ext>
                  </a:extLst>
                </a:gridCol>
                <a:gridCol w="1439548">
                  <a:extLst>
                    <a:ext uri="{9D8B030D-6E8A-4147-A177-3AD203B41FA5}">
                      <a16:colId xmlns:a16="http://schemas.microsoft.com/office/drawing/2014/main" val="1988599699"/>
                    </a:ext>
                  </a:extLst>
                </a:gridCol>
                <a:gridCol w="1701285">
                  <a:extLst>
                    <a:ext uri="{9D8B030D-6E8A-4147-A177-3AD203B41FA5}">
                      <a16:colId xmlns:a16="http://schemas.microsoft.com/office/drawing/2014/main" val="1535565736"/>
                    </a:ext>
                  </a:extLst>
                </a:gridCol>
                <a:gridCol w="1578191">
                  <a:extLst>
                    <a:ext uri="{9D8B030D-6E8A-4147-A177-3AD203B41FA5}">
                      <a16:colId xmlns:a16="http://schemas.microsoft.com/office/drawing/2014/main" val="1710737240"/>
                    </a:ext>
                  </a:extLst>
                </a:gridCol>
              </a:tblGrid>
              <a:tr h="0">
                <a:tc>
                  <a:txBody>
                    <a:bodyPr/>
                    <a:lstStyle/>
                    <a:p>
                      <a:pPr marL="0" marR="0" algn="ctr">
                        <a:lnSpc>
                          <a:spcPct val="107000"/>
                        </a:lnSpc>
                        <a:spcBef>
                          <a:spcPts val="300"/>
                        </a:spcBef>
                        <a:spcAft>
                          <a:spcPts val="300"/>
                        </a:spcAft>
                      </a:pPr>
                      <a:r>
                        <a:rPr lang="en-US" sz="1000" dirty="0">
                          <a:solidFill>
                            <a:schemeClr val="tx1"/>
                          </a:solidFill>
                          <a:effectLst/>
                        </a:rPr>
                        <a:t>Test</a:t>
                      </a:r>
                      <a:endParaRPr lang="en-US" sz="11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300"/>
                        </a:spcBef>
                        <a:spcAft>
                          <a:spcPts val="300"/>
                        </a:spcAft>
                      </a:pPr>
                      <a:r>
                        <a:rPr lang="en-US" sz="1000">
                          <a:solidFill>
                            <a:schemeClr val="tx1"/>
                          </a:solidFill>
                          <a:effectLst/>
                        </a:rPr>
                        <a:t>Mating Surfaces</a:t>
                      </a:r>
                      <a:endParaRPr lang="en-US" sz="110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300"/>
                        </a:spcBef>
                        <a:spcAft>
                          <a:spcPts val="300"/>
                        </a:spcAft>
                      </a:pPr>
                      <a:r>
                        <a:rPr lang="en-US" sz="1000" dirty="0">
                          <a:solidFill>
                            <a:schemeClr val="tx1"/>
                          </a:solidFill>
                          <a:effectLst/>
                        </a:rPr>
                        <a:t>Average Slip Coefficient</a:t>
                      </a:r>
                      <a:endParaRPr lang="en-US" sz="11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300"/>
                        </a:spcBef>
                        <a:spcAft>
                          <a:spcPts val="300"/>
                        </a:spcAft>
                      </a:pPr>
                      <a:r>
                        <a:rPr lang="en-US" sz="1000" dirty="0">
                          <a:solidFill>
                            <a:schemeClr val="tx1"/>
                          </a:solidFill>
                          <a:effectLst/>
                        </a:rPr>
                        <a:t>Tension Creep Deformation Prior to Post-Loading </a:t>
                      </a:r>
                      <a:endParaRPr lang="en-US" sz="11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300"/>
                        </a:spcBef>
                        <a:spcAft>
                          <a:spcPts val="0"/>
                        </a:spcAft>
                      </a:pPr>
                      <a:r>
                        <a:rPr lang="en-US" sz="1000" dirty="0">
                          <a:solidFill>
                            <a:schemeClr val="tx1"/>
                          </a:solidFill>
                          <a:effectLst/>
                        </a:rPr>
                        <a:t>Tension Creep Deformation Following Post-Loading </a:t>
                      </a:r>
                      <a:endParaRPr lang="en-US" sz="11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56637947"/>
                  </a:ext>
                </a:extLst>
              </a:tr>
              <a:tr h="0">
                <a:tc gridSpan="2">
                  <a:txBody>
                    <a:bodyPr/>
                    <a:lstStyle/>
                    <a:p>
                      <a:pPr marL="0" marR="0" algn="ctr">
                        <a:lnSpc>
                          <a:spcPct val="107000"/>
                        </a:lnSpc>
                        <a:spcBef>
                          <a:spcPts val="300"/>
                        </a:spcBef>
                        <a:spcAft>
                          <a:spcPts val="300"/>
                        </a:spcAft>
                      </a:pPr>
                      <a:r>
                        <a:rPr lang="en-US" sz="1000" dirty="0">
                          <a:solidFill>
                            <a:schemeClr val="tx1"/>
                          </a:solidFill>
                          <a:effectLst/>
                        </a:rPr>
                        <a:t>Passing Criteria:</a:t>
                      </a:r>
                      <a:endParaRPr lang="en-US" sz="11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a:txBody>
                    <a:bodyPr/>
                    <a:lstStyle/>
                    <a:p>
                      <a:pPr marL="0" marR="0" algn="ctr">
                        <a:lnSpc>
                          <a:spcPct val="107000"/>
                        </a:lnSpc>
                        <a:spcBef>
                          <a:spcPts val="0"/>
                        </a:spcBef>
                        <a:spcAft>
                          <a:spcPts val="0"/>
                        </a:spcAft>
                      </a:pPr>
                      <a:r>
                        <a:rPr lang="en-US" sz="1000" dirty="0">
                          <a:effectLst/>
                        </a:rPr>
                        <a:t>Class B: 0.50 min.</a:t>
                      </a:r>
                      <a:endParaRPr lang="en-US" sz="1100" dirty="0">
                        <a:effectLst/>
                      </a:endParaRPr>
                    </a:p>
                    <a:p>
                      <a:pPr marL="0" marR="0" algn="ctr">
                        <a:lnSpc>
                          <a:spcPct val="107000"/>
                        </a:lnSpc>
                        <a:spcBef>
                          <a:spcPts val="300"/>
                        </a:spcBef>
                        <a:spcAft>
                          <a:spcPts val="300"/>
                        </a:spcAft>
                      </a:pPr>
                      <a:r>
                        <a:rPr lang="en-US" sz="1000" dirty="0">
                          <a:effectLst/>
                        </a:rPr>
                        <a:t>Class A: 0.30 min.</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effectLst/>
                        </a:rPr>
                        <a:t>All replicates must exhibit ≤ 0.005″</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effectLst/>
                        </a:rPr>
                        <a:t>Average of 3 replicates must be &lt;0.015″</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62249165"/>
                  </a:ext>
                </a:extLst>
              </a:tr>
              <a:tr h="243840">
                <a:tc>
                  <a:txBody>
                    <a:bodyPr/>
                    <a:lstStyle/>
                    <a:p>
                      <a:pPr marL="0" marR="0" algn="ctr">
                        <a:lnSpc>
                          <a:spcPct val="107000"/>
                        </a:lnSpc>
                        <a:spcBef>
                          <a:spcPts val="0"/>
                        </a:spcBef>
                        <a:spcAft>
                          <a:spcPts val="0"/>
                        </a:spcAft>
                      </a:pPr>
                      <a:r>
                        <a:rPr lang="en-US" sz="1000" dirty="0">
                          <a:solidFill>
                            <a:schemeClr val="tx1"/>
                          </a:solidFill>
                          <a:effectLst/>
                        </a:rPr>
                        <a:t>1</a:t>
                      </a:r>
                      <a:endParaRPr lang="en-US" sz="11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effectLst/>
                        </a:rPr>
                        <a:t>Zn TSC/Zn TSC</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effectLst/>
                        </a:rPr>
                        <a:t>0.704</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marL="0" marR="0" algn="ctr">
                        <a:lnSpc>
                          <a:spcPct val="107000"/>
                        </a:lnSpc>
                        <a:spcBef>
                          <a:spcPts val="0"/>
                        </a:spcBef>
                        <a:spcAft>
                          <a:spcPts val="0"/>
                        </a:spcAft>
                      </a:pPr>
                      <a:r>
                        <a:rPr lang="en-US" sz="1000" dirty="0">
                          <a:effectLst/>
                        </a:rPr>
                        <a:t>0.0052″</a:t>
                      </a:r>
                      <a:endParaRPr lang="en-US" sz="1100" dirty="0">
                        <a:effectLst/>
                      </a:endParaRPr>
                    </a:p>
                    <a:p>
                      <a:pPr marL="0" marR="0" algn="ctr">
                        <a:lnSpc>
                          <a:spcPct val="107000"/>
                        </a:lnSpc>
                        <a:spcBef>
                          <a:spcPts val="0"/>
                        </a:spcBef>
                        <a:spcAft>
                          <a:spcPts val="0"/>
                        </a:spcAft>
                      </a:pPr>
                      <a:r>
                        <a:rPr lang="en-US" sz="1000" dirty="0">
                          <a:effectLst/>
                        </a:rPr>
                        <a:t>0.0038″</a:t>
                      </a:r>
                      <a:endParaRPr lang="en-US" sz="1100" dirty="0">
                        <a:effectLst/>
                      </a:endParaRPr>
                    </a:p>
                    <a:p>
                      <a:pPr marL="0" marR="0" algn="ctr">
                        <a:lnSpc>
                          <a:spcPct val="107000"/>
                        </a:lnSpc>
                        <a:spcBef>
                          <a:spcPts val="0"/>
                        </a:spcBef>
                        <a:spcAft>
                          <a:spcPts val="0"/>
                        </a:spcAft>
                      </a:pPr>
                      <a:r>
                        <a:rPr lang="en-US" sz="1000" dirty="0">
                          <a:effectLst/>
                        </a:rPr>
                        <a:t>0.0010″</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algn="ctr">
                        <a:lnSpc>
                          <a:spcPct val="107000"/>
                        </a:lnSpc>
                        <a:spcBef>
                          <a:spcPts val="0"/>
                        </a:spcBef>
                        <a:spcAft>
                          <a:spcPts val="0"/>
                        </a:spcAft>
                      </a:pPr>
                      <a:r>
                        <a:rPr lang="en-US" sz="1000" dirty="0">
                          <a:effectLst/>
                        </a:rPr>
                        <a:t>0.0042″</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116075492"/>
                  </a:ext>
                </a:extLst>
              </a:tr>
              <a:tr h="279400">
                <a:tc>
                  <a:txBody>
                    <a:bodyPr/>
                    <a:lstStyle/>
                    <a:p>
                      <a:pPr marL="0" marR="0" algn="ctr">
                        <a:lnSpc>
                          <a:spcPct val="107000"/>
                        </a:lnSpc>
                        <a:spcBef>
                          <a:spcPts val="0"/>
                        </a:spcBef>
                        <a:spcAft>
                          <a:spcPts val="0"/>
                        </a:spcAft>
                      </a:pPr>
                      <a:r>
                        <a:rPr lang="en-US" sz="1000" dirty="0">
                          <a:solidFill>
                            <a:schemeClr val="tx1"/>
                          </a:solidFill>
                          <a:effectLst/>
                        </a:rPr>
                        <a:t>2</a:t>
                      </a:r>
                      <a:endParaRPr lang="en-US" sz="11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effectLst/>
                        </a:rPr>
                        <a:t>85/15 Zn/Al TSC/Zn TSC</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effectLst/>
                        </a:rPr>
                        <a:t>0.707</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marL="0" marR="0" algn="ctr">
                        <a:lnSpc>
                          <a:spcPct val="107000"/>
                        </a:lnSpc>
                        <a:spcBef>
                          <a:spcPts val="0"/>
                        </a:spcBef>
                        <a:spcAft>
                          <a:spcPts val="0"/>
                        </a:spcAft>
                      </a:pPr>
                      <a:r>
                        <a:rPr lang="en-US" sz="1000" dirty="0">
                          <a:effectLst/>
                        </a:rPr>
                        <a:t>0.0010″</a:t>
                      </a:r>
                      <a:endParaRPr lang="en-US" sz="1100" dirty="0">
                        <a:effectLst/>
                      </a:endParaRPr>
                    </a:p>
                    <a:p>
                      <a:pPr marL="0" marR="0" algn="ctr">
                        <a:lnSpc>
                          <a:spcPct val="107000"/>
                        </a:lnSpc>
                        <a:spcBef>
                          <a:spcPts val="0"/>
                        </a:spcBef>
                        <a:spcAft>
                          <a:spcPts val="0"/>
                        </a:spcAft>
                      </a:pPr>
                      <a:r>
                        <a:rPr lang="en-US" sz="1000" dirty="0">
                          <a:effectLst/>
                        </a:rPr>
                        <a:t>0.0031″</a:t>
                      </a:r>
                      <a:endParaRPr lang="en-US" sz="1100" dirty="0">
                        <a:effectLst/>
                      </a:endParaRPr>
                    </a:p>
                    <a:p>
                      <a:pPr marL="0" marR="0" algn="ctr">
                        <a:lnSpc>
                          <a:spcPct val="107000"/>
                        </a:lnSpc>
                        <a:spcBef>
                          <a:spcPts val="0"/>
                        </a:spcBef>
                        <a:spcAft>
                          <a:spcPts val="0"/>
                        </a:spcAft>
                      </a:pPr>
                      <a:r>
                        <a:rPr lang="en-US" sz="1000" dirty="0">
                          <a:effectLst/>
                        </a:rPr>
                        <a:t>0.0020″</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marL="0" marR="0" algn="ctr">
                        <a:lnSpc>
                          <a:spcPct val="107000"/>
                        </a:lnSpc>
                        <a:spcBef>
                          <a:spcPts val="0"/>
                        </a:spcBef>
                        <a:spcAft>
                          <a:spcPts val="0"/>
                        </a:spcAft>
                      </a:pPr>
                      <a:r>
                        <a:rPr lang="en-US" sz="1000" dirty="0">
                          <a:effectLst/>
                        </a:rPr>
                        <a:t>0.0020″</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2023054018"/>
                  </a:ext>
                </a:extLst>
              </a:tr>
              <a:tr h="273685">
                <a:tc>
                  <a:txBody>
                    <a:bodyPr/>
                    <a:lstStyle/>
                    <a:p>
                      <a:pPr marL="0" marR="0" algn="ctr">
                        <a:lnSpc>
                          <a:spcPct val="107000"/>
                        </a:lnSpc>
                        <a:spcBef>
                          <a:spcPts val="0"/>
                        </a:spcBef>
                        <a:spcAft>
                          <a:spcPts val="0"/>
                        </a:spcAft>
                      </a:pPr>
                      <a:r>
                        <a:rPr lang="en-US" sz="1000" dirty="0">
                          <a:solidFill>
                            <a:schemeClr val="tx1"/>
                          </a:solidFill>
                          <a:effectLst/>
                        </a:rPr>
                        <a:t>3</a:t>
                      </a:r>
                      <a:endParaRPr lang="en-US" sz="11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effectLst/>
                        </a:rPr>
                        <a:t>HDG/Zn TSC</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effectLst/>
                        </a:rPr>
                        <a:t>0.683</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marL="0" marR="0" algn="ctr">
                        <a:lnSpc>
                          <a:spcPct val="107000"/>
                        </a:lnSpc>
                        <a:spcBef>
                          <a:spcPts val="0"/>
                        </a:spcBef>
                        <a:spcAft>
                          <a:spcPts val="0"/>
                        </a:spcAft>
                      </a:pPr>
                      <a:r>
                        <a:rPr lang="en-US" sz="1000" dirty="0">
                          <a:effectLst/>
                        </a:rPr>
                        <a:t>0.0029″</a:t>
                      </a:r>
                      <a:endParaRPr lang="en-US" sz="1100" dirty="0">
                        <a:effectLst/>
                      </a:endParaRPr>
                    </a:p>
                    <a:p>
                      <a:pPr marL="0" marR="0" algn="ctr">
                        <a:lnSpc>
                          <a:spcPct val="107000"/>
                        </a:lnSpc>
                        <a:spcBef>
                          <a:spcPts val="0"/>
                        </a:spcBef>
                        <a:spcAft>
                          <a:spcPts val="0"/>
                        </a:spcAft>
                      </a:pPr>
                      <a:r>
                        <a:rPr lang="en-US" sz="1000" dirty="0">
                          <a:effectLst/>
                        </a:rPr>
                        <a:t>0.0036″</a:t>
                      </a:r>
                      <a:endParaRPr lang="en-US" sz="1100" dirty="0">
                        <a:effectLst/>
                      </a:endParaRPr>
                    </a:p>
                    <a:p>
                      <a:pPr marL="0" marR="0" algn="ctr">
                        <a:lnSpc>
                          <a:spcPct val="107000"/>
                        </a:lnSpc>
                        <a:spcBef>
                          <a:spcPts val="0"/>
                        </a:spcBef>
                        <a:spcAft>
                          <a:spcPts val="0"/>
                        </a:spcAft>
                      </a:pPr>
                      <a:r>
                        <a:rPr lang="en-US" sz="1000" dirty="0">
                          <a:effectLst/>
                        </a:rPr>
                        <a:t>0.0058″*</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marL="0" marR="0" algn="ctr">
                        <a:lnSpc>
                          <a:spcPct val="107000"/>
                        </a:lnSpc>
                        <a:spcBef>
                          <a:spcPts val="0"/>
                        </a:spcBef>
                        <a:spcAft>
                          <a:spcPts val="0"/>
                        </a:spcAft>
                      </a:pPr>
                      <a:r>
                        <a:rPr lang="en-US" sz="1000" dirty="0">
                          <a:effectLst/>
                        </a:rPr>
                        <a:t>0.0051″</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1781540722"/>
                  </a:ext>
                </a:extLst>
              </a:tr>
              <a:tr h="290830">
                <a:tc>
                  <a:txBody>
                    <a:bodyPr/>
                    <a:lstStyle/>
                    <a:p>
                      <a:pPr marL="0" marR="0" algn="ctr">
                        <a:lnSpc>
                          <a:spcPct val="107000"/>
                        </a:lnSpc>
                        <a:spcBef>
                          <a:spcPts val="0"/>
                        </a:spcBef>
                        <a:spcAft>
                          <a:spcPts val="0"/>
                        </a:spcAft>
                      </a:pPr>
                      <a:r>
                        <a:rPr lang="en-US" sz="1000" dirty="0">
                          <a:solidFill>
                            <a:schemeClr val="tx1"/>
                          </a:solidFill>
                          <a:effectLst/>
                        </a:rPr>
                        <a:t>4</a:t>
                      </a:r>
                      <a:endParaRPr lang="en-US" sz="11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effectLst/>
                        </a:rPr>
                        <a:t>SW Zinc Clad 4100/</a:t>
                      </a:r>
                      <a:endParaRPr lang="en-US" sz="1100" dirty="0">
                        <a:effectLst/>
                      </a:endParaRPr>
                    </a:p>
                    <a:p>
                      <a:pPr marL="0" marR="0" algn="ctr">
                        <a:lnSpc>
                          <a:spcPct val="107000"/>
                        </a:lnSpc>
                        <a:spcBef>
                          <a:spcPts val="0"/>
                        </a:spcBef>
                        <a:spcAft>
                          <a:spcPts val="0"/>
                        </a:spcAft>
                      </a:pPr>
                      <a:r>
                        <a:rPr lang="en-US" sz="1000" dirty="0">
                          <a:effectLst/>
                        </a:rPr>
                        <a:t>Zn TSC</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effectLst/>
                        </a:rPr>
                        <a:t>0.610</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marL="0" marR="0" algn="ctr">
                        <a:lnSpc>
                          <a:spcPct val="107000"/>
                        </a:lnSpc>
                        <a:spcBef>
                          <a:spcPts val="0"/>
                        </a:spcBef>
                        <a:spcAft>
                          <a:spcPts val="0"/>
                        </a:spcAft>
                      </a:pPr>
                      <a:r>
                        <a:rPr lang="en-US" sz="1000" dirty="0">
                          <a:effectLst/>
                        </a:rPr>
                        <a:t>0.0034″</a:t>
                      </a:r>
                      <a:endParaRPr lang="en-US" sz="1100" dirty="0">
                        <a:effectLst/>
                      </a:endParaRPr>
                    </a:p>
                    <a:p>
                      <a:pPr marL="0" marR="0" algn="ctr">
                        <a:lnSpc>
                          <a:spcPct val="107000"/>
                        </a:lnSpc>
                        <a:spcBef>
                          <a:spcPts val="0"/>
                        </a:spcBef>
                        <a:spcAft>
                          <a:spcPts val="0"/>
                        </a:spcAft>
                      </a:pPr>
                      <a:r>
                        <a:rPr lang="en-US" sz="1000" dirty="0">
                          <a:effectLst/>
                        </a:rPr>
                        <a:t>0.0046″</a:t>
                      </a:r>
                      <a:endParaRPr lang="en-US" sz="1100" dirty="0">
                        <a:effectLst/>
                      </a:endParaRPr>
                    </a:p>
                    <a:p>
                      <a:pPr marL="0" marR="0" algn="ctr">
                        <a:lnSpc>
                          <a:spcPct val="107000"/>
                        </a:lnSpc>
                        <a:spcBef>
                          <a:spcPts val="0"/>
                        </a:spcBef>
                        <a:spcAft>
                          <a:spcPts val="0"/>
                        </a:spcAft>
                      </a:pPr>
                      <a:r>
                        <a:rPr lang="en-US" sz="1000" dirty="0">
                          <a:effectLst/>
                        </a:rPr>
                        <a:t>0.0036″</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marL="0" marR="0" algn="ctr">
                        <a:lnSpc>
                          <a:spcPct val="107000"/>
                        </a:lnSpc>
                        <a:spcBef>
                          <a:spcPts val="0"/>
                        </a:spcBef>
                        <a:spcAft>
                          <a:spcPts val="0"/>
                        </a:spcAft>
                      </a:pPr>
                      <a:r>
                        <a:rPr lang="en-US" sz="1000" dirty="0">
                          <a:effectLst/>
                        </a:rPr>
                        <a:t>0.0047″</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1296706385"/>
                  </a:ext>
                </a:extLst>
              </a:tr>
              <a:tr h="279400">
                <a:tc>
                  <a:txBody>
                    <a:bodyPr/>
                    <a:lstStyle/>
                    <a:p>
                      <a:pPr marL="0" marR="0" algn="ctr">
                        <a:lnSpc>
                          <a:spcPct val="107000"/>
                        </a:lnSpc>
                        <a:spcBef>
                          <a:spcPts val="0"/>
                        </a:spcBef>
                        <a:spcAft>
                          <a:spcPts val="0"/>
                        </a:spcAft>
                      </a:pPr>
                      <a:r>
                        <a:rPr lang="en-US" sz="1000" dirty="0">
                          <a:solidFill>
                            <a:schemeClr val="tx1"/>
                          </a:solidFill>
                          <a:effectLst/>
                        </a:rPr>
                        <a:t>5</a:t>
                      </a:r>
                      <a:endParaRPr lang="en-US" sz="11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effectLst/>
                        </a:rPr>
                        <a:t>85/15 Zn/Al TSC/HDG</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effectLst/>
                        </a:rPr>
                        <a:t>0.690</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marL="0" marR="0" algn="ctr">
                        <a:lnSpc>
                          <a:spcPct val="107000"/>
                        </a:lnSpc>
                        <a:spcBef>
                          <a:spcPts val="0"/>
                        </a:spcBef>
                        <a:spcAft>
                          <a:spcPts val="0"/>
                        </a:spcAft>
                      </a:pPr>
                      <a:r>
                        <a:rPr lang="en-US" sz="1000" dirty="0">
                          <a:effectLst/>
                        </a:rPr>
                        <a:t>0.0021″</a:t>
                      </a:r>
                      <a:endParaRPr lang="en-US" sz="1100" dirty="0">
                        <a:effectLst/>
                      </a:endParaRPr>
                    </a:p>
                    <a:p>
                      <a:pPr marL="0" marR="0" algn="ctr">
                        <a:lnSpc>
                          <a:spcPct val="107000"/>
                        </a:lnSpc>
                        <a:spcBef>
                          <a:spcPts val="0"/>
                        </a:spcBef>
                        <a:spcAft>
                          <a:spcPts val="0"/>
                        </a:spcAft>
                      </a:pPr>
                      <a:r>
                        <a:rPr lang="en-US" sz="1000" dirty="0">
                          <a:effectLst/>
                        </a:rPr>
                        <a:t>0.0011″</a:t>
                      </a:r>
                      <a:endParaRPr lang="en-US" sz="1100" dirty="0">
                        <a:effectLst/>
                      </a:endParaRPr>
                    </a:p>
                    <a:p>
                      <a:pPr marL="0" marR="0" algn="ctr">
                        <a:lnSpc>
                          <a:spcPct val="107000"/>
                        </a:lnSpc>
                        <a:spcBef>
                          <a:spcPts val="0"/>
                        </a:spcBef>
                        <a:spcAft>
                          <a:spcPts val="0"/>
                        </a:spcAft>
                      </a:pPr>
                      <a:r>
                        <a:rPr lang="en-US" sz="1000" dirty="0">
                          <a:effectLst/>
                        </a:rPr>
                        <a:t>0.0019″</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marL="0" marR="0" algn="ctr">
                        <a:lnSpc>
                          <a:spcPct val="107000"/>
                        </a:lnSpc>
                        <a:spcBef>
                          <a:spcPts val="0"/>
                        </a:spcBef>
                        <a:spcAft>
                          <a:spcPts val="0"/>
                        </a:spcAft>
                      </a:pPr>
                      <a:r>
                        <a:rPr lang="en-US" sz="1000" dirty="0">
                          <a:effectLst/>
                        </a:rPr>
                        <a:t>0.0023″</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2845703452"/>
                  </a:ext>
                </a:extLst>
              </a:tr>
              <a:tr h="182245">
                <a:tc>
                  <a:txBody>
                    <a:bodyPr/>
                    <a:lstStyle/>
                    <a:p>
                      <a:pPr marL="0" marR="0" algn="ctr">
                        <a:lnSpc>
                          <a:spcPct val="107000"/>
                        </a:lnSpc>
                        <a:spcBef>
                          <a:spcPts val="0"/>
                        </a:spcBef>
                        <a:spcAft>
                          <a:spcPts val="0"/>
                        </a:spcAft>
                      </a:pPr>
                      <a:r>
                        <a:rPr lang="en-US" sz="1000" dirty="0">
                          <a:solidFill>
                            <a:schemeClr val="tx1"/>
                          </a:solidFill>
                          <a:effectLst/>
                        </a:rPr>
                        <a:t>6</a:t>
                      </a:r>
                      <a:endParaRPr lang="en-US" sz="1100" dirty="0">
                        <a:solidFill>
                          <a:schemeClr val="tx1"/>
                        </a:solidFill>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effectLst/>
                        </a:rPr>
                        <a:t>SW Zinc Clad 4100/HDG</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7000"/>
                        </a:lnSpc>
                        <a:spcBef>
                          <a:spcPts val="0"/>
                        </a:spcBef>
                        <a:spcAft>
                          <a:spcPts val="0"/>
                        </a:spcAft>
                      </a:pPr>
                      <a:r>
                        <a:rPr lang="en-US" sz="1000" dirty="0">
                          <a:effectLst/>
                        </a:rPr>
                        <a:t>0.44</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algn="ctr">
                        <a:lnSpc>
                          <a:spcPct val="107000"/>
                        </a:lnSpc>
                        <a:spcBef>
                          <a:spcPts val="0"/>
                        </a:spcBef>
                        <a:spcAft>
                          <a:spcPts val="0"/>
                        </a:spcAft>
                      </a:pPr>
                      <a:r>
                        <a:rPr lang="en-US" sz="1000" dirty="0">
                          <a:effectLst/>
                        </a:rPr>
                        <a:t>0.0002″</a:t>
                      </a:r>
                      <a:endParaRPr lang="en-US" sz="1100" dirty="0">
                        <a:effectLst/>
                      </a:endParaRPr>
                    </a:p>
                    <a:p>
                      <a:pPr marL="0" marR="0" algn="ctr">
                        <a:lnSpc>
                          <a:spcPct val="107000"/>
                        </a:lnSpc>
                        <a:spcBef>
                          <a:spcPts val="0"/>
                        </a:spcBef>
                        <a:spcAft>
                          <a:spcPts val="0"/>
                        </a:spcAft>
                      </a:pPr>
                      <a:r>
                        <a:rPr lang="en-US" sz="1000" dirty="0">
                          <a:effectLst/>
                        </a:rPr>
                        <a:t>0.0006″</a:t>
                      </a:r>
                      <a:endParaRPr lang="en-US" sz="1100" dirty="0">
                        <a:effectLst/>
                      </a:endParaRPr>
                    </a:p>
                    <a:p>
                      <a:pPr marL="0" marR="0" algn="ctr">
                        <a:lnSpc>
                          <a:spcPct val="107000"/>
                        </a:lnSpc>
                        <a:spcBef>
                          <a:spcPts val="0"/>
                        </a:spcBef>
                        <a:spcAft>
                          <a:spcPts val="0"/>
                        </a:spcAft>
                      </a:pPr>
                      <a:r>
                        <a:rPr lang="en-US" sz="1000" dirty="0">
                          <a:effectLst/>
                        </a:rPr>
                        <a:t>0.0000″</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marL="0" marR="0" algn="ctr">
                        <a:lnSpc>
                          <a:spcPct val="107000"/>
                        </a:lnSpc>
                        <a:spcBef>
                          <a:spcPts val="0"/>
                        </a:spcBef>
                        <a:spcAft>
                          <a:spcPts val="0"/>
                        </a:spcAft>
                      </a:pPr>
                      <a:r>
                        <a:rPr lang="en-US" sz="1000" dirty="0">
                          <a:effectLst/>
                        </a:rPr>
                        <a:t>0.0004″</a:t>
                      </a:r>
                      <a:endParaRPr lang="en-US" sz="11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2795955170"/>
                  </a:ext>
                </a:extLst>
              </a:tr>
            </a:tbl>
          </a:graphicData>
        </a:graphic>
      </p:graphicFrame>
      <p:sp>
        <p:nvSpPr>
          <p:cNvPr id="6" name="Date Placeholder 5">
            <a:extLst>
              <a:ext uri="{FF2B5EF4-FFF2-40B4-BE49-F238E27FC236}">
                <a16:creationId xmlns:a16="http://schemas.microsoft.com/office/drawing/2014/main" id="{2511A172-79BF-4E5F-81DB-D4F2338ACC0A}"/>
              </a:ext>
            </a:extLst>
          </p:cNvPr>
          <p:cNvSpPr>
            <a:spLocks noGrp="1"/>
          </p:cNvSpPr>
          <p:nvPr>
            <p:ph type="dt" sz="half" idx="10"/>
          </p:nvPr>
        </p:nvSpPr>
        <p:spPr>
          <a:xfrm>
            <a:off x="7205133" y="6041362"/>
            <a:ext cx="911939" cy="365125"/>
          </a:xfrm>
        </p:spPr>
        <p:txBody>
          <a:bodyPr/>
          <a:lstStyle/>
          <a:p>
            <a:r>
              <a:rPr lang="en-US"/>
              <a:t>August 2021</a:t>
            </a:r>
          </a:p>
        </p:txBody>
      </p:sp>
      <p:sp>
        <p:nvSpPr>
          <p:cNvPr id="4" name="Footer Placeholder 3">
            <a:extLst>
              <a:ext uri="{FF2B5EF4-FFF2-40B4-BE49-F238E27FC236}">
                <a16:creationId xmlns:a16="http://schemas.microsoft.com/office/drawing/2014/main" id="{AAD401B8-C32A-4C78-8C03-A689378CA8AA}"/>
              </a:ext>
            </a:extLst>
          </p:cNvPr>
          <p:cNvSpPr>
            <a:spLocks noGrp="1"/>
          </p:cNvSpPr>
          <p:nvPr>
            <p:ph type="ftr" sz="quarter" idx="11"/>
          </p:nvPr>
        </p:nvSpPr>
        <p:spPr>
          <a:xfrm>
            <a:off x="677334" y="6041362"/>
            <a:ext cx="6297612" cy="365125"/>
          </a:xfrm>
        </p:spPr>
        <p:txBody>
          <a:bodyPr/>
          <a:lstStyle/>
          <a:p>
            <a:r>
              <a:rPr lang="en-US"/>
              <a:t>NCHRP Project 12-117 Workshop - Information for Review Only</a:t>
            </a:r>
          </a:p>
        </p:txBody>
      </p:sp>
      <p:sp>
        <p:nvSpPr>
          <p:cNvPr id="5" name="Slide Number Placeholder 4">
            <a:extLst>
              <a:ext uri="{FF2B5EF4-FFF2-40B4-BE49-F238E27FC236}">
                <a16:creationId xmlns:a16="http://schemas.microsoft.com/office/drawing/2014/main" id="{0002CDCE-DEFF-43AC-A51D-F177EDAC4FED}"/>
              </a:ext>
            </a:extLst>
          </p:cNvPr>
          <p:cNvSpPr>
            <a:spLocks noGrp="1"/>
          </p:cNvSpPr>
          <p:nvPr>
            <p:ph type="sldNum" sz="quarter" idx="12"/>
          </p:nvPr>
        </p:nvSpPr>
        <p:spPr>
          <a:xfrm>
            <a:off x="8590663" y="6041362"/>
            <a:ext cx="683339" cy="365125"/>
          </a:xfrm>
        </p:spPr>
        <p:txBody>
          <a:bodyPr/>
          <a:lstStyle/>
          <a:p>
            <a:fld id="{820EB7F3-041B-4E71-90A9-7FBC39D548D0}" type="slidenum">
              <a:rPr lang="en-US" smtClean="0"/>
              <a:pPr/>
              <a:t>26</a:t>
            </a:fld>
            <a:endParaRPr lang="en-US"/>
          </a:p>
        </p:txBody>
      </p:sp>
      <p:pic>
        <p:nvPicPr>
          <p:cNvPr id="13" name="Picture 12" descr="A picture containing indoor, yellow&#10;&#10;Description automatically generated">
            <a:extLst>
              <a:ext uri="{FF2B5EF4-FFF2-40B4-BE49-F238E27FC236}">
                <a16:creationId xmlns:a16="http://schemas.microsoft.com/office/drawing/2014/main" id="{03A0926A-FF07-41D5-BA6D-A2256EDDA7E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29309" y="3369936"/>
            <a:ext cx="2555741" cy="1703827"/>
          </a:xfrm>
          <a:prstGeom prst="rect">
            <a:avLst/>
          </a:prstGeom>
        </p:spPr>
      </p:pic>
      <p:pic>
        <p:nvPicPr>
          <p:cNvPr id="11" name="Picture 10" descr="A picture containing outdoor, fire, yellow, bunch&#10;&#10;Description automatically generated">
            <a:extLst>
              <a:ext uri="{FF2B5EF4-FFF2-40B4-BE49-F238E27FC236}">
                <a16:creationId xmlns:a16="http://schemas.microsoft.com/office/drawing/2014/main" id="{872BEEF5-D6C5-4029-94BD-E2EE22F0736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849485" y="3662640"/>
            <a:ext cx="2360287" cy="2378722"/>
          </a:xfrm>
          <a:prstGeom prst="rect">
            <a:avLst/>
          </a:prstGeom>
        </p:spPr>
      </p:pic>
    </p:spTree>
    <p:extLst>
      <p:ext uri="{BB962C8B-B14F-4D97-AF65-F5344CB8AC3E}">
        <p14:creationId xmlns:p14="http://schemas.microsoft.com/office/powerpoint/2010/main" val="7261998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FFAD58-206A-4BEF-BBF8-33B018694353}"/>
              </a:ext>
            </a:extLst>
          </p:cNvPr>
          <p:cNvSpPr>
            <a:spLocks noGrp="1"/>
          </p:cNvSpPr>
          <p:nvPr>
            <p:ph type="title"/>
          </p:nvPr>
        </p:nvSpPr>
        <p:spPr>
          <a:xfrm>
            <a:off x="677334" y="609600"/>
            <a:ext cx="8596668" cy="1320800"/>
          </a:xfrm>
        </p:spPr>
        <p:txBody>
          <a:bodyPr>
            <a:normAutofit/>
          </a:bodyPr>
          <a:lstStyle/>
          <a:p>
            <a:r>
              <a:rPr lang="en-US" dirty="0"/>
              <a:t>Study 5 – Segmented Cell Testing of Metallic Duplex Systems</a:t>
            </a:r>
          </a:p>
        </p:txBody>
      </p:sp>
      <p:sp>
        <p:nvSpPr>
          <p:cNvPr id="7" name="Text Placeholder 6">
            <a:extLst>
              <a:ext uri="{FF2B5EF4-FFF2-40B4-BE49-F238E27FC236}">
                <a16:creationId xmlns:a16="http://schemas.microsoft.com/office/drawing/2014/main" id="{70135744-F40D-4680-ADF4-3773DAD871A5}"/>
              </a:ext>
            </a:extLst>
          </p:cNvPr>
          <p:cNvSpPr>
            <a:spLocks noGrp="1"/>
          </p:cNvSpPr>
          <p:nvPr>
            <p:ph type="body" idx="1"/>
          </p:nvPr>
        </p:nvSpPr>
        <p:spPr>
          <a:xfrm>
            <a:off x="675745" y="2160983"/>
            <a:ext cx="4185623" cy="576262"/>
          </a:xfrm>
        </p:spPr>
        <p:txBody>
          <a:bodyPr/>
          <a:lstStyle/>
          <a:p>
            <a:r>
              <a:rPr lang="en-US" dirty="0"/>
              <a:t>Key Questions</a:t>
            </a:r>
          </a:p>
        </p:txBody>
      </p:sp>
      <p:sp>
        <p:nvSpPr>
          <p:cNvPr id="3" name="Content Placeholder 2">
            <a:extLst>
              <a:ext uri="{FF2B5EF4-FFF2-40B4-BE49-F238E27FC236}">
                <a16:creationId xmlns:a16="http://schemas.microsoft.com/office/drawing/2014/main" id="{A4C5C48A-5D47-4BA1-BC6A-D63467AE40D6}"/>
              </a:ext>
            </a:extLst>
          </p:cNvPr>
          <p:cNvSpPr>
            <a:spLocks noGrp="1"/>
          </p:cNvSpPr>
          <p:nvPr>
            <p:ph sz="half" idx="2"/>
          </p:nvPr>
        </p:nvSpPr>
        <p:spPr>
          <a:xfrm>
            <a:off x="675745" y="2737245"/>
            <a:ext cx="4185623" cy="3304117"/>
          </a:xfrm>
        </p:spPr>
        <p:txBody>
          <a:bodyPr>
            <a:normAutofit/>
          </a:bodyPr>
          <a:lstStyle/>
          <a:p>
            <a:r>
              <a:rPr lang="en-US" dirty="0"/>
              <a:t>What are the degradation mechanisms/rates for an organic coating over zinc coatings?</a:t>
            </a:r>
          </a:p>
          <a:p>
            <a:r>
              <a:rPr lang="en-US" dirty="0"/>
              <a:t>How might we rapidly evaluate the suitability of an organic coating for a duplex system?</a:t>
            </a:r>
          </a:p>
        </p:txBody>
      </p:sp>
      <p:sp>
        <p:nvSpPr>
          <p:cNvPr id="8" name="Text Placeholder 7">
            <a:extLst>
              <a:ext uri="{FF2B5EF4-FFF2-40B4-BE49-F238E27FC236}">
                <a16:creationId xmlns:a16="http://schemas.microsoft.com/office/drawing/2014/main" id="{108B43D4-F8A2-4ABE-A4B4-0520A639D9EC}"/>
              </a:ext>
            </a:extLst>
          </p:cNvPr>
          <p:cNvSpPr>
            <a:spLocks noGrp="1"/>
          </p:cNvSpPr>
          <p:nvPr>
            <p:ph type="body" sz="quarter" idx="3"/>
          </p:nvPr>
        </p:nvSpPr>
        <p:spPr>
          <a:xfrm>
            <a:off x="5088383" y="2160983"/>
            <a:ext cx="4185618" cy="576262"/>
          </a:xfrm>
        </p:spPr>
        <p:txBody>
          <a:bodyPr/>
          <a:lstStyle/>
          <a:p>
            <a:r>
              <a:rPr lang="en-US" dirty="0"/>
              <a:t>Approach</a:t>
            </a:r>
          </a:p>
        </p:txBody>
      </p:sp>
      <p:sp>
        <p:nvSpPr>
          <p:cNvPr id="9" name="Content Placeholder 8">
            <a:extLst>
              <a:ext uri="{FF2B5EF4-FFF2-40B4-BE49-F238E27FC236}">
                <a16:creationId xmlns:a16="http://schemas.microsoft.com/office/drawing/2014/main" id="{9A3ED038-75F3-46A7-B7E7-85816409B28E}"/>
              </a:ext>
            </a:extLst>
          </p:cNvPr>
          <p:cNvSpPr>
            <a:spLocks noGrp="1"/>
          </p:cNvSpPr>
          <p:nvPr>
            <p:ph sz="quarter" idx="4"/>
          </p:nvPr>
        </p:nvSpPr>
        <p:spPr>
          <a:xfrm>
            <a:off x="5088384" y="2737245"/>
            <a:ext cx="4185617" cy="3304117"/>
          </a:xfrm>
        </p:spPr>
        <p:txBody>
          <a:bodyPr>
            <a:normAutofit/>
          </a:bodyPr>
          <a:lstStyle/>
          <a:p>
            <a:r>
              <a:rPr lang="en-US" dirty="0"/>
              <a:t>Use segmented cell to compare</a:t>
            </a:r>
          </a:p>
          <a:p>
            <a:pPr lvl="1"/>
            <a:r>
              <a:rPr lang="en-US" dirty="0"/>
              <a:t>HDG with and without some degree of wet storage stain before epoxy coating</a:t>
            </a:r>
          </a:p>
          <a:p>
            <a:pPr lvl="1"/>
            <a:r>
              <a:rPr lang="en-US" dirty="0"/>
              <a:t>TSC (Al and Zn) with and without a sealer before epoxy topcoat</a:t>
            </a:r>
          </a:p>
        </p:txBody>
      </p:sp>
      <p:sp>
        <p:nvSpPr>
          <p:cNvPr id="10" name="Date Placeholder 9">
            <a:extLst>
              <a:ext uri="{FF2B5EF4-FFF2-40B4-BE49-F238E27FC236}">
                <a16:creationId xmlns:a16="http://schemas.microsoft.com/office/drawing/2014/main" id="{CC740459-DCBA-4D4F-AB94-61F160583859}"/>
              </a:ext>
            </a:extLst>
          </p:cNvPr>
          <p:cNvSpPr>
            <a:spLocks noGrp="1"/>
          </p:cNvSpPr>
          <p:nvPr>
            <p:ph type="dt" sz="half" idx="10"/>
          </p:nvPr>
        </p:nvSpPr>
        <p:spPr>
          <a:xfrm>
            <a:off x="7205133" y="6041362"/>
            <a:ext cx="911939" cy="365125"/>
          </a:xfrm>
        </p:spPr>
        <p:txBody>
          <a:bodyPr/>
          <a:lstStyle/>
          <a:p>
            <a:r>
              <a:rPr lang="en-US"/>
              <a:t>August 2021</a:t>
            </a:r>
          </a:p>
        </p:txBody>
      </p:sp>
      <p:sp>
        <p:nvSpPr>
          <p:cNvPr id="4" name="Footer Placeholder 3">
            <a:extLst>
              <a:ext uri="{FF2B5EF4-FFF2-40B4-BE49-F238E27FC236}">
                <a16:creationId xmlns:a16="http://schemas.microsoft.com/office/drawing/2014/main" id="{AAD401B8-C32A-4C78-8C03-A689378CA8AA}"/>
              </a:ext>
            </a:extLst>
          </p:cNvPr>
          <p:cNvSpPr>
            <a:spLocks noGrp="1"/>
          </p:cNvSpPr>
          <p:nvPr>
            <p:ph type="ftr" sz="quarter" idx="11"/>
          </p:nvPr>
        </p:nvSpPr>
        <p:spPr>
          <a:xfrm>
            <a:off x="677334" y="6041362"/>
            <a:ext cx="6297612" cy="365125"/>
          </a:xfrm>
        </p:spPr>
        <p:txBody>
          <a:bodyPr/>
          <a:lstStyle/>
          <a:p>
            <a:r>
              <a:rPr lang="en-US"/>
              <a:t>NCHRP Project 12-117 Workshop - Information for Review Only</a:t>
            </a:r>
          </a:p>
        </p:txBody>
      </p:sp>
      <p:sp>
        <p:nvSpPr>
          <p:cNvPr id="5" name="Slide Number Placeholder 4">
            <a:extLst>
              <a:ext uri="{FF2B5EF4-FFF2-40B4-BE49-F238E27FC236}">
                <a16:creationId xmlns:a16="http://schemas.microsoft.com/office/drawing/2014/main" id="{0002CDCE-DEFF-43AC-A51D-F177EDAC4FED}"/>
              </a:ext>
            </a:extLst>
          </p:cNvPr>
          <p:cNvSpPr>
            <a:spLocks noGrp="1"/>
          </p:cNvSpPr>
          <p:nvPr>
            <p:ph type="sldNum" sz="quarter" idx="12"/>
          </p:nvPr>
        </p:nvSpPr>
        <p:spPr>
          <a:xfrm>
            <a:off x="8590663" y="6041362"/>
            <a:ext cx="683339" cy="365125"/>
          </a:xfrm>
        </p:spPr>
        <p:txBody>
          <a:bodyPr/>
          <a:lstStyle/>
          <a:p>
            <a:fld id="{820EB7F3-041B-4E71-90A9-7FBC39D548D0}" type="slidenum">
              <a:rPr lang="en-US" smtClean="0"/>
              <a:pPr/>
              <a:t>27</a:t>
            </a:fld>
            <a:endParaRPr lang="en-US"/>
          </a:p>
        </p:txBody>
      </p:sp>
      <p:pic>
        <p:nvPicPr>
          <p:cNvPr id="6" name="Picture 5">
            <a:extLst>
              <a:ext uri="{FF2B5EF4-FFF2-40B4-BE49-F238E27FC236}">
                <a16:creationId xmlns:a16="http://schemas.microsoft.com/office/drawing/2014/main" id="{C2BAE56D-D412-45AC-BE05-A8790D763AA1}"/>
              </a:ext>
            </a:extLst>
          </p:cNvPr>
          <p:cNvPicPr>
            <a:picLocks noChangeAspect="1"/>
          </p:cNvPicPr>
          <p:nvPr/>
        </p:nvPicPr>
        <p:blipFill>
          <a:blip r:embed="rId3" cstate="screen">
            <a:alphaModFix/>
            <a:extLst>
              <a:ext uri="{28A0092B-C50C-407E-A947-70E740481C1C}">
                <a14:useLocalDpi xmlns:a14="http://schemas.microsoft.com/office/drawing/2010/main"/>
              </a:ext>
            </a:extLst>
          </a:blip>
          <a:stretch>
            <a:fillRect/>
          </a:stretch>
        </p:blipFill>
        <p:spPr>
          <a:xfrm>
            <a:off x="3726717" y="4702527"/>
            <a:ext cx="3560128" cy="2026900"/>
          </a:xfrm>
          <a:prstGeom prst="rect">
            <a:avLst/>
          </a:prstGeom>
        </p:spPr>
      </p:pic>
      <p:pic>
        <p:nvPicPr>
          <p:cNvPr id="13" name="Picture 12">
            <a:extLst>
              <a:ext uri="{FF2B5EF4-FFF2-40B4-BE49-F238E27FC236}">
                <a16:creationId xmlns:a16="http://schemas.microsoft.com/office/drawing/2014/main" id="{7173C040-AF83-4506-84EF-66E4F206E6C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8980" t="11604" r="-44" b="6826"/>
          <a:stretch/>
        </p:blipFill>
        <p:spPr>
          <a:xfrm>
            <a:off x="646770" y="4653163"/>
            <a:ext cx="2953928" cy="1388199"/>
          </a:xfrm>
          <a:prstGeom prst="rect">
            <a:avLst/>
          </a:prstGeom>
        </p:spPr>
      </p:pic>
    </p:spTree>
    <p:extLst>
      <p:ext uri="{BB962C8B-B14F-4D97-AF65-F5344CB8AC3E}">
        <p14:creationId xmlns:p14="http://schemas.microsoft.com/office/powerpoint/2010/main" val="22827885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FFAD58-206A-4BEF-BBF8-33B018694353}"/>
              </a:ext>
            </a:extLst>
          </p:cNvPr>
          <p:cNvSpPr>
            <a:spLocks noGrp="1"/>
          </p:cNvSpPr>
          <p:nvPr>
            <p:ph type="title"/>
          </p:nvPr>
        </p:nvSpPr>
        <p:spPr/>
        <p:txBody>
          <a:bodyPr>
            <a:normAutofit/>
          </a:bodyPr>
          <a:lstStyle/>
          <a:p>
            <a:r>
              <a:rPr lang="en-US" dirty="0"/>
              <a:t>Study 5 – Segmented Cell Testing of Metallic Duplex Systems</a:t>
            </a:r>
          </a:p>
        </p:txBody>
      </p:sp>
      <p:sp>
        <p:nvSpPr>
          <p:cNvPr id="6" name="Date Placeholder 5">
            <a:extLst>
              <a:ext uri="{FF2B5EF4-FFF2-40B4-BE49-F238E27FC236}">
                <a16:creationId xmlns:a16="http://schemas.microsoft.com/office/drawing/2014/main" id="{79945145-B17C-4206-A2DF-CD5E7203501F}"/>
              </a:ext>
            </a:extLst>
          </p:cNvPr>
          <p:cNvSpPr>
            <a:spLocks noGrp="1"/>
          </p:cNvSpPr>
          <p:nvPr>
            <p:ph type="dt" sz="half" idx="10"/>
          </p:nvPr>
        </p:nvSpPr>
        <p:spPr/>
        <p:txBody>
          <a:bodyPr/>
          <a:lstStyle/>
          <a:p>
            <a:r>
              <a:rPr lang="en-US"/>
              <a:t>August 2021</a:t>
            </a:r>
          </a:p>
        </p:txBody>
      </p:sp>
      <p:sp>
        <p:nvSpPr>
          <p:cNvPr id="4" name="Footer Placeholder 3">
            <a:extLst>
              <a:ext uri="{FF2B5EF4-FFF2-40B4-BE49-F238E27FC236}">
                <a16:creationId xmlns:a16="http://schemas.microsoft.com/office/drawing/2014/main" id="{AAD401B8-C32A-4C78-8C03-A689378CA8AA}"/>
              </a:ext>
            </a:extLst>
          </p:cNvPr>
          <p:cNvSpPr>
            <a:spLocks noGrp="1"/>
          </p:cNvSpPr>
          <p:nvPr>
            <p:ph type="ftr" sz="quarter" idx="11"/>
          </p:nvPr>
        </p:nvSpPr>
        <p:spPr/>
        <p:txBody>
          <a:bodyPr/>
          <a:lstStyle/>
          <a:p>
            <a:r>
              <a:rPr lang="en-US"/>
              <a:t>NCHRP Project 12-117 Workshop - Information for Review Only</a:t>
            </a:r>
          </a:p>
        </p:txBody>
      </p:sp>
      <p:sp>
        <p:nvSpPr>
          <p:cNvPr id="5" name="Slide Number Placeholder 4">
            <a:extLst>
              <a:ext uri="{FF2B5EF4-FFF2-40B4-BE49-F238E27FC236}">
                <a16:creationId xmlns:a16="http://schemas.microsoft.com/office/drawing/2014/main" id="{0002CDCE-DEFF-43AC-A51D-F177EDAC4FED}"/>
              </a:ext>
            </a:extLst>
          </p:cNvPr>
          <p:cNvSpPr>
            <a:spLocks noGrp="1"/>
          </p:cNvSpPr>
          <p:nvPr>
            <p:ph type="sldNum" sz="quarter" idx="12"/>
          </p:nvPr>
        </p:nvSpPr>
        <p:spPr/>
        <p:txBody>
          <a:bodyPr/>
          <a:lstStyle/>
          <a:p>
            <a:fld id="{820EB7F3-041B-4E71-90A9-7FBC39D548D0}" type="slidenum">
              <a:rPr lang="en-US" smtClean="0"/>
              <a:pPr/>
              <a:t>28</a:t>
            </a:fld>
            <a:endParaRPr lang="en-US"/>
          </a:p>
        </p:txBody>
      </p:sp>
      <p:pic>
        <p:nvPicPr>
          <p:cNvPr id="15" name="Picture 14">
            <a:extLst>
              <a:ext uri="{FF2B5EF4-FFF2-40B4-BE49-F238E27FC236}">
                <a16:creationId xmlns:a16="http://schemas.microsoft.com/office/drawing/2014/main" id="{1F795756-754D-452D-8893-E8ED7D90D7DA}"/>
              </a:ext>
            </a:extLst>
          </p:cNvPr>
          <p:cNvPicPr>
            <a:picLocks noChangeAspect="1"/>
          </p:cNvPicPr>
          <p:nvPr/>
        </p:nvPicPr>
        <p:blipFill>
          <a:blip r:embed="rId3"/>
          <a:stretch>
            <a:fillRect/>
          </a:stretch>
        </p:blipFill>
        <p:spPr>
          <a:xfrm>
            <a:off x="490133" y="2537297"/>
            <a:ext cx="4746708" cy="3052063"/>
          </a:xfrm>
          <a:prstGeom prst="rect">
            <a:avLst/>
          </a:prstGeom>
        </p:spPr>
      </p:pic>
      <p:pic>
        <p:nvPicPr>
          <p:cNvPr id="25" name="Picture 24">
            <a:extLst>
              <a:ext uri="{FF2B5EF4-FFF2-40B4-BE49-F238E27FC236}">
                <a16:creationId xmlns:a16="http://schemas.microsoft.com/office/drawing/2014/main" id="{E4C724EB-4EF1-45ED-90DF-B4DC88E3722F}"/>
              </a:ext>
            </a:extLst>
          </p:cNvPr>
          <p:cNvPicPr>
            <a:picLocks noChangeAspect="1"/>
          </p:cNvPicPr>
          <p:nvPr/>
        </p:nvPicPr>
        <p:blipFill>
          <a:blip r:embed="rId4"/>
          <a:stretch>
            <a:fillRect/>
          </a:stretch>
        </p:blipFill>
        <p:spPr>
          <a:xfrm>
            <a:off x="6096000" y="1537978"/>
            <a:ext cx="1394656" cy="2442895"/>
          </a:xfrm>
          <a:prstGeom prst="rect">
            <a:avLst/>
          </a:prstGeom>
        </p:spPr>
      </p:pic>
      <p:pic>
        <p:nvPicPr>
          <p:cNvPr id="27" name="Picture 26">
            <a:extLst>
              <a:ext uri="{FF2B5EF4-FFF2-40B4-BE49-F238E27FC236}">
                <a16:creationId xmlns:a16="http://schemas.microsoft.com/office/drawing/2014/main" id="{3E269906-DE98-45DD-A8FA-1B14E81088F0}"/>
              </a:ext>
            </a:extLst>
          </p:cNvPr>
          <p:cNvPicPr>
            <a:picLocks noChangeAspect="1"/>
          </p:cNvPicPr>
          <p:nvPr/>
        </p:nvPicPr>
        <p:blipFill>
          <a:blip r:embed="rId5"/>
          <a:stretch>
            <a:fillRect/>
          </a:stretch>
        </p:blipFill>
        <p:spPr>
          <a:xfrm>
            <a:off x="5758825" y="3317044"/>
            <a:ext cx="1446308" cy="2442894"/>
          </a:xfrm>
          <a:prstGeom prst="rect">
            <a:avLst/>
          </a:prstGeom>
        </p:spPr>
      </p:pic>
      <p:pic>
        <p:nvPicPr>
          <p:cNvPr id="29" name="Picture 28">
            <a:extLst>
              <a:ext uri="{FF2B5EF4-FFF2-40B4-BE49-F238E27FC236}">
                <a16:creationId xmlns:a16="http://schemas.microsoft.com/office/drawing/2014/main" id="{CBC199BE-C62B-4443-9C45-B1FA888BFB48}"/>
              </a:ext>
            </a:extLst>
          </p:cNvPr>
          <p:cNvPicPr>
            <a:picLocks noChangeAspect="1"/>
          </p:cNvPicPr>
          <p:nvPr/>
        </p:nvPicPr>
        <p:blipFill>
          <a:blip r:embed="rId6"/>
          <a:stretch>
            <a:fillRect/>
          </a:stretch>
        </p:blipFill>
        <p:spPr>
          <a:xfrm>
            <a:off x="7869798" y="1537978"/>
            <a:ext cx="1441730" cy="2525351"/>
          </a:xfrm>
          <a:prstGeom prst="rect">
            <a:avLst/>
          </a:prstGeom>
        </p:spPr>
      </p:pic>
      <p:pic>
        <p:nvPicPr>
          <p:cNvPr id="31" name="Picture 30">
            <a:extLst>
              <a:ext uri="{FF2B5EF4-FFF2-40B4-BE49-F238E27FC236}">
                <a16:creationId xmlns:a16="http://schemas.microsoft.com/office/drawing/2014/main" id="{FE862569-D941-44CC-8C34-16044D614808}"/>
              </a:ext>
            </a:extLst>
          </p:cNvPr>
          <p:cNvPicPr>
            <a:picLocks noChangeAspect="1"/>
          </p:cNvPicPr>
          <p:nvPr/>
        </p:nvPicPr>
        <p:blipFill>
          <a:blip r:embed="rId7"/>
          <a:stretch>
            <a:fillRect/>
          </a:stretch>
        </p:blipFill>
        <p:spPr>
          <a:xfrm>
            <a:off x="7600315" y="3317044"/>
            <a:ext cx="1472136" cy="2442895"/>
          </a:xfrm>
          <a:prstGeom prst="rect">
            <a:avLst/>
          </a:prstGeom>
        </p:spPr>
      </p:pic>
    </p:spTree>
    <p:extLst>
      <p:ext uri="{BB962C8B-B14F-4D97-AF65-F5344CB8AC3E}">
        <p14:creationId xmlns:p14="http://schemas.microsoft.com/office/powerpoint/2010/main" val="26785107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FFAD58-206A-4BEF-BBF8-33B018694353}"/>
              </a:ext>
            </a:extLst>
          </p:cNvPr>
          <p:cNvSpPr>
            <a:spLocks noGrp="1"/>
          </p:cNvSpPr>
          <p:nvPr>
            <p:ph type="title"/>
          </p:nvPr>
        </p:nvSpPr>
        <p:spPr>
          <a:xfrm>
            <a:off x="677334" y="609600"/>
            <a:ext cx="8596668" cy="1320800"/>
          </a:xfrm>
        </p:spPr>
        <p:txBody>
          <a:bodyPr>
            <a:normAutofit/>
          </a:bodyPr>
          <a:lstStyle/>
          <a:p>
            <a:r>
              <a:rPr lang="en-US" dirty="0"/>
              <a:t>Study 5 – Segmented Cell Testing of Metallic Duplex Systems</a:t>
            </a:r>
          </a:p>
        </p:txBody>
      </p:sp>
      <p:sp>
        <p:nvSpPr>
          <p:cNvPr id="7" name="Text Placeholder 6">
            <a:extLst>
              <a:ext uri="{FF2B5EF4-FFF2-40B4-BE49-F238E27FC236}">
                <a16:creationId xmlns:a16="http://schemas.microsoft.com/office/drawing/2014/main" id="{70135744-F40D-4680-ADF4-3773DAD871A5}"/>
              </a:ext>
            </a:extLst>
          </p:cNvPr>
          <p:cNvSpPr>
            <a:spLocks noGrp="1"/>
          </p:cNvSpPr>
          <p:nvPr>
            <p:ph type="body" idx="1"/>
          </p:nvPr>
        </p:nvSpPr>
        <p:spPr>
          <a:xfrm>
            <a:off x="675745" y="2160983"/>
            <a:ext cx="4185623" cy="576262"/>
          </a:xfrm>
        </p:spPr>
        <p:txBody>
          <a:bodyPr/>
          <a:lstStyle/>
          <a:p>
            <a:r>
              <a:rPr lang="en-US" dirty="0"/>
              <a:t>Key Questions</a:t>
            </a:r>
          </a:p>
        </p:txBody>
      </p:sp>
      <p:sp>
        <p:nvSpPr>
          <p:cNvPr id="3" name="Content Placeholder 2">
            <a:extLst>
              <a:ext uri="{FF2B5EF4-FFF2-40B4-BE49-F238E27FC236}">
                <a16:creationId xmlns:a16="http://schemas.microsoft.com/office/drawing/2014/main" id="{A4C5C48A-5D47-4BA1-BC6A-D63467AE40D6}"/>
              </a:ext>
            </a:extLst>
          </p:cNvPr>
          <p:cNvSpPr>
            <a:spLocks noGrp="1"/>
          </p:cNvSpPr>
          <p:nvPr>
            <p:ph sz="half" idx="2"/>
          </p:nvPr>
        </p:nvSpPr>
        <p:spPr>
          <a:xfrm>
            <a:off x="675745" y="2737245"/>
            <a:ext cx="4185623" cy="3304117"/>
          </a:xfrm>
        </p:spPr>
        <p:txBody>
          <a:bodyPr>
            <a:normAutofit/>
          </a:bodyPr>
          <a:lstStyle/>
          <a:p>
            <a:r>
              <a:rPr lang="en-US" dirty="0"/>
              <a:t>What are the degradation mechanisms/rates for an organic coating over zinc coatings?</a:t>
            </a:r>
          </a:p>
          <a:p>
            <a:r>
              <a:rPr lang="en-US" dirty="0"/>
              <a:t>How might we rapidly evaluate the suitability of an organic coating for a duplex system?</a:t>
            </a:r>
          </a:p>
        </p:txBody>
      </p:sp>
      <p:sp>
        <p:nvSpPr>
          <p:cNvPr id="8" name="Text Placeholder 7">
            <a:extLst>
              <a:ext uri="{FF2B5EF4-FFF2-40B4-BE49-F238E27FC236}">
                <a16:creationId xmlns:a16="http://schemas.microsoft.com/office/drawing/2014/main" id="{108B43D4-F8A2-4ABE-A4B4-0520A639D9EC}"/>
              </a:ext>
            </a:extLst>
          </p:cNvPr>
          <p:cNvSpPr>
            <a:spLocks noGrp="1"/>
          </p:cNvSpPr>
          <p:nvPr>
            <p:ph type="body" sz="quarter" idx="3"/>
          </p:nvPr>
        </p:nvSpPr>
        <p:spPr>
          <a:xfrm>
            <a:off x="5088383" y="2160983"/>
            <a:ext cx="4185618" cy="576262"/>
          </a:xfrm>
        </p:spPr>
        <p:txBody>
          <a:bodyPr/>
          <a:lstStyle/>
          <a:p>
            <a:r>
              <a:rPr lang="en-US" dirty="0"/>
              <a:t>Findings</a:t>
            </a:r>
          </a:p>
        </p:txBody>
      </p:sp>
      <p:sp>
        <p:nvSpPr>
          <p:cNvPr id="9" name="Content Placeholder 8">
            <a:extLst>
              <a:ext uri="{FF2B5EF4-FFF2-40B4-BE49-F238E27FC236}">
                <a16:creationId xmlns:a16="http://schemas.microsoft.com/office/drawing/2014/main" id="{9A3ED038-75F3-46A7-B7E7-85816409B28E}"/>
              </a:ext>
            </a:extLst>
          </p:cNvPr>
          <p:cNvSpPr>
            <a:spLocks noGrp="1"/>
          </p:cNvSpPr>
          <p:nvPr>
            <p:ph sz="quarter" idx="4"/>
          </p:nvPr>
        </p:nvSpPr>
        <p:spPr>
          <a:xfrm>
            <a:off x="5088384" y="2737245"/>
            <a:ext cx="4185617" cy="3304117"/>
          </a:xfrm>
        </p:spPr>
        <p:txBody>
          <a:bodyPr>
            <a:normAutofit/>
          </a:bodyPr>
          <a:lstStyle/>
          <a:p>
            <a:r>
              <a:rPr lang="en-US" dirty="0"/>
              <a:t>Sealer does not appear to change the tendency for </a:t>
            </a:r>
            <a:r>
              <a:rPr lang="en-US" dirty="0" err="1"/>
              <a:t>underfilm</a:t>
            </a:r>
            <a:r>
              <a:rPr lang="en-US" dirty="0"/>
              <a:t> creep for TSA or TSZ, though it does seem to promote more localized blistering and corrosion at a coating scribe</a:t>
            </a:r>
          </a:p>
          <a:p>
            <a:r>
              <a:rPr lang="en-US" dirty="0"/>
              <a:t>The surface oxide created appeared to reduce the magnitude of the anodic undermining current and the local variability of these currents</a:t>
            </a:r>
          </a:p>
        </p:txBody>
      </p:sp>
      <p:sp>
        <p:nvSpPr>
          <p:cNvPr id="6" name="Date Placeholder 5">
            <a:extLst>
              <a:ext uri="{FF2B5EF4-FFF2-40B4-BE49-F238E27FC236}">
                <a16:creationId xmlns:a16="http://schemas.microsoft.com/office/drawing/2014/main" id="{79945145-B17C-4206-A2DF-CD5E7203501F}"/>
              </a:ext>
            </a:extLst>
          </p:cNvPr>
          <p:cNvSpPr>
            <a:spLocks noGrp="1"/>
          </p:cNvSpPr>
          <p:nvPr>
            <p:ph type="dt" sz="half" idx="10"/>
          </p:nvPr>
        </p:nvSpPr>
        <p:spPr>
          <a:xfrm>
            <a:off x="7205133" y="6041362"/>
            <a:ext cx="911939" cy="365125"/>
          </a:xfrm>
        </p:spPr>
        <p:txBody>
          <a:bodyPr/>
          <a:lstStyle/>
          <a:p>
            <a:r>
              <a:rPr lang="en-US"/>
              <a:t>August 2021</a:t>
            </a:r>
          </a:p>
        </p:txBody>
      </p:sp>
      <p:sp>
        <p:nvSpPr>
          <p:cNvPr id="4" name="Footer Placeholder 3">
            <a:extLst>
              <a:ext uri="{FF2B5EF4-FFF2-40B4-BE49-F238E27FC236}">
                <a16:creationId xmlns:a16="http://schemas.microsoft.com/office/drawing/2014/main" id="{AAD401B8-C32A-4C78-8C03-A689378CA8AA}"/>
              </a:ext>
            </a:extLst>
          </p:cNvPr>
          <p:cNvSpPr>
            <a:spLocks noGrp="1"/>
          </p:cNvSpPr>
          <p:nvPr>
            <p:ph type="ftr" sz="quarter" idx="11"/>
          </p:nvPr>
        </p:nvSpPr>
        <p:spPr>
          <a:xfrm>
            <a:off x="677334" y="6041362"/>
            <a:ext cx="6297612" cy="365125"/>
          </a:xfrm>
        </p:spPr>
        <p:txBody>
          <a:bodyPr/>
          <a:lstStyle/>
          <a:p>
            <a:r>
              <a:rPr lang="en-US"/>
              <a:t>NCHRP Project 12-117 Workshop - Information for Review Only</a:t>
            </a:r>
          </a:p>
        </p:txBody>
      </p:sp>
      <p:sp>
        <p:nvSpPr>
          <p:cNvPr id="5" name="Slide Number Placeholder 4">
            <a:extLst>
              <a:ext uri="{FF2B5EF4-FFF2-40B4-BE49-F238E27FC236}">
                <a16:creationId xmlns:a16="http://schemas.microsoft.com/office/drawing/2014/main" id="{0002CDCE-DEFF-43AC-A51D-F177EDAC4FED}"/>
              </a:ext>
            </a:extLst>
          </p:cNvPr>
          <p:cNvSpPr>
            <a:spLocks noGrp="1"/>
          </p:cNvSpPr>
          <p:nvPr>
            <p:ph type="sldNum" sz="quarter" idx="12"/>
          </p:nvPr>
        </p:nvSpPr>
        <p:spPr>
          <a:xfrm>
            <a:off x="8590663" y="6041362"/>
            <a:ext cx="683339" cy="365125"/>
          </a:xfrm>
        </p:spPr>
        <p:txBody>
          <a:bodyPr/>
          <a:lstStyle/>
          <a:p>
            <a:fld id="{820EB7F3-041B-4E71-90A9-7FBC39D548D0}" type="slidenum">
              <a:rPr lang="en-US" smtClean="0"/>
              <a:pPr/>
              <a:t>29</a:t>
            </a:fld>
            <a:endParaRPr lang="en-US"/>
          </a:p>
        </p:txBody>
      </p:sp>
      <p:pic>
        <p:nvPicPr>
          <p:cNvPr id="11" name="Picture 10">
            <a:extLst>
              <a:ext uri="{FF2B5EF4-FFF2-40B4-BE49-F238E27FC236}">
                <a16:creationId xmlns:a16="http://schemas.microsoft.com/office/drawing/2014/main" id="{D18B9175-F400-43A5-A02F-BA5DC563A6F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9562" t="10118" r="7333" b="10746"/>
          <a:stretch/>
        </p:blipFill>
        <p:spPr>
          <a:xfrm>
            <a:off x="485992" y="4568945"/>
            <a:ext cx="2169056" cy="1331143"/>
          </a:xfrm>
          <a:prstGeom prst="rect">
            <a:avLst/>
          </a:prstGeom>
        </p:spPr>
      </p:pic>
      <p:pic>
        <p:nvPicPr>
          <p:cNvPr id="13" name="Picture 12">
            <a:extLst>
              <a:ext uri="{FF2B5EF4-FFF2-40B4-BE49-F238E27FC236}">
                <a16:creationId xmlns:a16="http://schemas.microsoft.com/office/drawing/2014/main" id="{9B234D33-6504-420E-87AF-24BF66DFCF6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13672" t="10572" r="11410" b="9853"/>
          <a:stretch/>
        </p:blipFill>
        <p:spPr>
          <a:xfrm>
            <a:off x="2521981" y="4829188"/>
            <a:ext cx="2092812" cy="1260223"/>
          </a:xfrm>
          <a:prstGeom prst="rect">
            <a:avLst/>
          </a:prstGeom>
        </p:spPr>
      </p:pic>
    </p:spTree>
    <p:extLst>
      <p:ext uri="{BB962C8B-B14F-4D97-AF65-F5344CB8AC3E}">
        <p14:creationId xmlns:p14="http://schemas.microsoft.com/office/powerpoint/2010/main" val="26728016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3EBD5-E442-48DE-A35F-C714248439E4}"/>
              </a:ext>
            </a:extLst>
          </p:cNvPr>
          <p:cNvSpPr>
            <a:spLocks noGrp="1"/>
          </p:cNvSpPr>
          <p:nvPr>
            <p:ph type="title"/>
          </p:nvPr>
        </p:nvSpPr>
        <p:spPr>
          <a:xfrm>
            <a:off x="677334" y="609600"/>
            <a:ext cx="8596668" cy="1320800"/>
          </a:xfrm>
        </p:spPr>
        <p:txBody>
          <a:bodyPr/>
          <a:lstStyle/>
          <a:p>
            <a:r>
              <a:rPr lang="en-US" dirty="0"/>
              <a:t>Agenda</a:t>
            </a:r>
          </a:p>
        </p:txBody>
      </p:sp>
      <p:sp>
        <p:nvSpPr>
          <p:cNvPr id="3" name="Content Placeholder 2">
            <a:extLst>
              <a:ext uri="{FF2B5EF4-FFF2-40B4-BE49-F238E27FC236}">
                <a16:creationId xmlns:a16="http://schemas.microsoft.com/office/drawing/2014/main" id="{9C857A86-60E8-493C-8361-31B4856B44E0}"/>
              </a:ext>
            </a:extLst>
          </p:cNvPr>
          <p:cNvSpPr>
            <a:spLocks noGrp="1"/>
          </p:cNvSpPr>
          <p:nvPr>
            <p:ph idx="1"/>
          </p:nvPr>
        </p:nvSpPr>
        <p:spPr>
          <a:xfrm>
            <a:off x="677863" y="1622738"/>
            <a:ext cx="8596312" cy="4419287"/>
          </a:xfrm>
        </p:spPr>
        <p:txBody>
          <a:bodyPr>
            <a:normAutofit fontScale="77500" lnSpcReduction="20000"/>
          </a:bodyPr>
          <a:lstStyle/>
          <a:p>
            <a:pPr lvl="0"/>
            <a:r>
              <a:rPr lang="en-US" dirty="0"/>
              <a:t>Introductions/Roll Call</a:t>
            </a:r>
          </a:p>
          <a:p>
            <a:pPr lvl="0"/>
            <a:r>
              <a:rPr lang="en-US" dirty="0"/>
              <a:t>Project Background</a:t>
            </a:r>
          </a:p>
          <a:p>
            <a:pPr lvl="1"/>
            <a:r>
              <a:rPr lang="en-US" dirty="0"/>
              <a:t>Literature Review</a:t>
            </a:r>
          </a:p>
          <a:p>
            <a:pPr lvl="0"/>
            <a:r>
              <a:rPr lang="en-US" dirty="0"/>
              <a:t>Summary of Project Research</a:t>
            </a:r>
          </a:p>
          <a:p>
            <a:pPr lvl="1"/>
            <a:r>
              <a:rPr lang="en-US" dirty="0"/>
              <a:t>Testing</a:t>
            </a:r>
          </a:p>
          <a:p>
            <a:pPr lvl="1"/>
            <a:r>
              <a:rPr lang="en-US" dirty="0"/>
              <a:t>Case Studies</a:t>
            </a:r>
          </a:p>
          <a:p>
            <a:pPr lvl="0"/>
            <a:r>
              <a:rPr lang="en-US" dirty="0"/>
              <a:t>Overview of the Guidelines</a:t>
            </a:r>
          </a:p>
          <a:p>
            <a:pPr lvl="1"/>
            <a:r>
              <a:rPr lang="en-US" dirty="0"/>
              <a:t>Objective</a:t>
            </a:r>
          </a:p>
          <a:p>
            <a:pPr lvl="1"/>
            <a:r>
              <a:rPr lang="en-US" dirty="0"/>
              <a:t>Design Guidance</a:t>
            </a:r>
          </a:p>
          <a:p>
            <a:pPr lvl="1"/>
            <a:r>
              <a:rPr lang="en-US" dirty="0"/>
              <a:t>Life-Cycle Considerations</a:t>
            </a:r>
          </a:p>
          <a:p>
            <a:pPr lvl="1"/>
            <a:r>
              <a:rPr lang="en-US" dirty="0"/>
              <a:t>Model Specification</a:t>
            </a:r>
          </a:p>
          <a:p>
            <a:pPr lvl="0"/>
            <a:r>
              <a:rPr lang="en-US" dirty="0"/>
              <a:t>Questions and Discussion</a:t>
            </a:r>
          </a:p>
          <a:p>
            <a:pPr lvl="0"/>
            <a:r>
              <a:rPr lang="en-US" dirty="0"/>
              <a:t>Path Forward</a:t>
            </a:r>
          </a:p>
          <a:p>
            <a:pPr lvl="1"/>
            <a:r>
              <a:rPr lang="en-US" dirty="0"/>
              <a:t>Review and provide written feedback on the proposed guidelines</a:t>
            </a:r>
          </a:p>
          <a:p>
            <a:pPr lvl="1"/>
            <a:r>
              <a:rPr lang="en-US" dirty="0"/>
              <a:t>Participate in a discussion regarding revisions to the proposed guidelines</a:t>
            </a:r>
          </a:p>
          <a:p>
            <a:endParaRPr lang="en-US" dirty="0"/>
          </a:p>
        </p:txBody>
      </p:sp>
      <p:sp>
        <p:nvSpPr>
          <p:cNvPr id="6" name="Date Placeholder 5">
            <a:extLst>
              <a:ext uri="{FF2B5EF4-FFF2-40B4-BE49-F238E27FC236}">
                <a16:creationId xmlns:a16="http://schemas.microsoft.com/office/drawing/2014/main" id="{B0240754-E11A-450C-925E-6F3BC8B8E852}"/>
              </a:ext>
            </a:extLst>
          </p:cNvPr>
          <p:cNvSpPr>
            <a:spLocks noGrp="1"/>
          </p:cNvSpPr>
          <p:nvPr>
            <p:ph type="dt" sz="half" idx="10"/>
          </p:nvPr>
        </p:nvSpPr>
        <p:spPr>
          <a:xfrm>
            <a:off x="7205133" y="6041362"/>
            <a:ext cx="911939" cy="365125"/>
          </a:xfrm>
        </p:spPr>
        <p:txBody>
          <a:bodyPr/>
          <a:lstStyle/>
          <a:p>
            <a:r>
              <a:rPr lang="en-US"/>
              <a:t>August 2021</a:t>
            </a:r>
          </a:p>
        </p:txBody>
      </p:sp>
      <p:sp>
        <p:nvSpPr>
          <p:cNvPr id="7" name="Footer Placeholder 6">
            <a:extLst>
              <a:ext uri="{FF2B5EF4-FFF2-40B4-BE49-F238E27FC236}">
                <a16:creationId xmlns:a16="http://schemas.microsoft.com/office/drawing/2014/main" id="{87CF381B-0F0B-4DAE-A5B8-588AF2E68F85}"/>
              </a:ext>
            </a:extLst>
          </p:cNvPr>
          <p:cNvSpPr>
            <a:spLocks noGrp="1"/>
          </p:cNvSpPr>
          <p:nvPr>
            <p:ph type="ftr" sz="quarter" idx="11"/>
          </p:nvPr>
        </p:nvSpPr>
        <p:spPr>
          <a:xfrm>
            <a:off x="677334" y="6041362"/>
            <a:ext cx="6297612" cy="365125"/>
          </a:xfrm>
        </p:spPr>
        <p:txBody>
          <a:bodyPr/>
          <a:lstStyle/>
          <a:p>
            <a:r>
              <a:rPr lang="en-US"/>
              <a:t>NCHRP Project 12-117 Workshop - Information for Review Only</a:t>
            </a:r>
          </a:p>
        </p:txBody>
      </p:sp>
      <p:sp>
        <p:nvSpPr>
          <p:cNvPr id="8" name="Slide Number Placeholder 7">
            <a:extLst>
              <a:ext uri="{FF2B5EF4-FFF2-40B4-BE49-F238E27FC236}">
                <a16:creationId xmlns:a16="http://schemas.microsoft.com/office/drawing/2014/main" id="{FF10B21C-F01C-4478-A14A-1808005EBE43}"/>
              </a:ext>
            </a:extLst>
          </p:cNvPr>
          <p:cNvSpPr>
            <a:spLocks noGrp="1"/>
          </p:cNvSpPr>
          <p:nvPr>
            <p:ph type="sldNum" sz="quarter" idx="12"/>
          </p:nvPr>
        </p:nvSpPr>
        <p:spPr>
          <a:xfrm>
            <a:off x="8590663" y="6041362"/>
            <a:ext cx="683339" cy="365125"/>
          </a:xfrm>
        </p:spPr>
        <p:txBody>
          <a:bodyPr/>
          <a:lstStyle/>
          <a:p>
            <a:fld id="{EE05A503-E3B5-4C58-9AFC-FD2007ADDDCB}" type="slidenum">
              <a:rPr lang="en-US" smtClean="0"/>
              <a:pPr/>
              <a:t>3</a:t>
            </a:fld>
            <a:endParaRPr lang="en-US"/>
          </a:p>
        </p:txBody>
      </p:sp>
      <p:sp>
        <p:nvSpPr>
          <p:cNvPr id="12" name="TextBox 11">
            <a:extLst>
              <a:ext uri="{FF2B5EF4-FFF2-40B4-BE49-F238E27FC236}">
                <a16:creationId xmlns:a16="http://schemas.microsoft.com/office/drawing/2014/main" id="{5D0CE87F-8D07-430E-9E5A-3484967114A3}"/>
              </a:ext>
            </a:extLst>
          </p:cNvPr>
          <p:cNvSpPr txBox="1"/>
          <p:nvPr/>
        </p:nvSpPr>
        <p:spPr>
          <a:xfrm>
            <a:off x="7233876" y="5048397"/>
            <a:ext cx="2427359" cy="923330"/>
          </a:xfrm>
          <a:prstGeom prst="rect">
            <a:avLst/>
          </a:prstGeom>
          <a:noFill/>
        </p:spPr>
        <p:txBody>
          <a:bodyPr wrap="square" rtlCol="0">
            <a:spAutoFit/>
          </a:bodyPr>
          <a:lstStyle/>
          <a:p>
            <a:r>
              <a:rPr lang="en-US" i="1" dirty="0">
                <a:solidFill>
                  <a:schemeClr val="accent1">
                    <a:lumMod val="75000"/>
                  </a:schemeClr>
                </a:solidFill>
              </a:rPr>
              <a:t>Note that this meeting is being recorded</a:t>
            </a:r>
          </a:p>
        </p:txBody>
      </p:sp>
      <p:pic>
        <p:nvPicPr>
          <p:cNvPr id="14" name="Picture 13" descr="A picture containing sky, outdoor, bridge, building&#10;&#10;Description automatically generated">
            <a:extLst>
              <a:ext uri="{FF2B5EF4-FFF2-40B4-BE49-F238E27FC236}">
                <a16:creationId xmlns:a16="http://schemas.microsoft.com/office/drawing/2014/main" id="{0F2C06EA-F6BA-4E82-8B64-43359FD9A1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34172" y="1508467"/>
            <a:ext cx="4558846" cy="3419134"/>
          </a:xfrm>
          <a:prstGeom prst="rect">
            <a:avLst/>
          </a:prstGeom>
        </p:spPr>
      </p:pic>
    </p:spTree>
    <p:extLst>
      <p:ext uri="{BB962C8B-B14F-4D97-AF65-F5344CB8AC3E}">
        <p14:creationId xmlns:p14="http://schemas.microsoft.com/office/powerpoint/2010/main" val="38665281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AABD11-2444-488B-A142-1ECBE1FDC2E8}"/>
              </a:ext>
            </a:extLst>
          </p:cNvPr>
          <p:cNvSpPr>
            <a:spLocks noGrp="1"/>
          </p:cNvSpPr>
          <p:nvPr>
            <p:ph type="title"/>
          </p:nvPr>
        </p:nvSpPr>
        <p:spPr/>
        <p:txBody>
          <a:bodyPr/>
          <a:lstStyle/>
          <a:p>
            <a:r>
              <a:rPr lang="en-US" dirty="0"/>
              <a:t>Case Studies</a:t>
            </a:r>
          </a:p>
        </p:txBody>
      </p:sp>
      <p:sp>
        <p:nvSpPr>
          <p:cNvPr id="3" name="Text Placeholder 2">
            <a:extLst>
              <a:ext uri="{FF2B5EF4-FFF2-40B4-BE49-F238E27FC236}">
                <a16:creationId xmlns:a16="http://schemas.microsoft.com/office/drawing/2014/main" id="{CD3DD6BD-E5D2-41C4-8E57-838C94FDEF13}"/>
              </a:ext>
            </a:extLst>
          </p:cNvPr>
          <p:cNvSpPr>
            <a:spLocks noGrp="1"/>
          </p:cNvSpPr>
          <p:nvPr>
            <p:ph type="body" idx="1"/>
          </p:nvPr>
        </p:nvSpPr>
        <p:spPr/>
        <p:txBody>
          <a:bodyPr/>
          <a:lstStyle/>
          <a:p>
            <a:endParaRPr lang="en-US" dirty="0"/>
          </a:p>
        </p:txBody>
      </p:sp>
      <p:sp>
        <p:nvSpPr>
          <p:cNvPr id="6" name="Date Placeholder 5">
            <a:extLst>
              <a:ext uri="{FF2B5EF4-FFF2-40B4-BE49-F238E27FC236}">
                <a16:creationId xmlns:a16="http://schemas.microsoft.com/office/drawing/2014/main" id="{35613318-9472-4C70-9E60-F902D4755D6A}"/>
              </a:ext>
            </a:extLst>
          </p:cNvPr>
          <p:cNvSpPr>
            <a:spLocks noGrp="1"/>
          </p:cNvSpPr>
          <p:nvPr>
            <p:ph type="dt" sz="half" idx="10"/>
          </p:nvPr>
        </p:nvSpPr>
        <p:spPr/>
        <p:txBody>
          <a:bodyPr/>
          <a:lstStyle/>
          <a:p>
            <a:r>
              <a:rPr lang="en-US"/>
              <a:t>August 2021</a:t>
            </a:r>
          </a:p>
        </p:txBody>
      </p:sp>
      <p:sp>
        <p:nvSpPr>
          <p:cNvPr id="4" name="Footer Placeholder 3">
            <a:extLst>
              <a:ext uri="{FF2B5EF4-FFF2-40B4-BE49-F238E27FC236}">
                <a16:creationId xmlns:a16="http://schemas.microsoft.com/office/drawing/2014/main" id="{8B978C1B-8845-4726-BB89-3F530DDC2760}"/>
              </a:ext>
            </a:extLst>
          </p:cNvPr>
          <p:cNvSpPr>
            <a:spLocks noGrp="1"/>
          </p:cNvSpPr>
          <p:nvPr>
            <p:ph type="ftr" sz="quarter" idx="11"/>
          </p:nvPr>
        </p:nvSpPr>
        <p:spPr/>
        <p:txBody>
          <a:bodyPr/>
          <a:lstStyle/>
          <a:p>
            <a:r>
              <a:rPr lang="en-US"/>
              <a:t>NCHRP Project 12-117 Workshop - Information for Review Only</a:t>
            </a:r>
            <a:endParaRPr lang="en-US" dirty="0"/>
          </a:p>
        </p:txBody>
      </p:sp>
      <p:sp>
        <p:nvSpPr>
          <p:cNvPr id="5" name="Slide Number Placeholder 4">
            <a:extLst>
              <a:ext uri="{FF2B5EF4-FFF2-40B4-BE49-F238E27FC236}">
                <a16:creationId xmlns:a16="http://schemas.microsoft.com/office/drawing/2014/main" id="{3A1099F0-0334-4A0C-BB21-5FBD42F86D0C}"/>
              </a:ext>
            </a:extLst>
          </p:cNvPr>
          <p:cNvSpPr>
            <a:spLocks noGrp="1"/>
          </p:cNvSpPr>
          <p:nvPr>
            <p:ph type="sldNum" sz="quarter" idx="12"/>
          </p:nvPr>
        </p:nvSpPr>
        <p:spPr/>
        <p:txBody>
          <a:bodyPr/>
          <a:lstStyle/>
          <a:p>
            <a:fld id="{820EB7F3-041B-4E71-90A9-7FBC39D548D0}" type="slidenum">
              <a:rPr lang="en-US" smtClean="0"/>
              <a:t>30</a:t>
            </a:fld>
            <a:endParaRPr lang="en-US" dirty="0"/>
          </a:p>
        </p:txBody>
      </p:sp>
    </p:spTree>
    <p:extLst>
      <p:ext uri="{BB962C8B-B14F-4D97-AF65-F5344CB8AC3E}">
        <p14:creationId xmlns:p14="http://schemas.microsoft.com/office/powerpoint/2010/main" val="20300764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E84507-5550-458E-8423-70A49FD61446}"/>
              </a:ext>
            </a:extLst>
          </p:cNvPr>
          <p:cNvSpPr>
            <a:spLocks noGrp="1"/>
          </p:cNvSpPr>
          <p:nvPr>
            <p:ph type="title"/>
          </p:nvPr>
        </p:nvSpPr>
        <p:spPr/>
        <p:txBody>
          <a:bodyPr/>
          <a:lstStyle/>
          <a:p>
            <a:r>
              <a:rPr lang="en-US" dirty="0"/>
              <a:t>New Structures</a:t>
            </a:r>
          </a:p>
        </p:txBody>
      </p:sp>
      <p:sp>
        <p:nvSpPr>
          <p:cNvPr id="3" name="Date Placeholder 2">
            <a:extLst>
              <a:ext uri="{FF2B5EF4-FFF2-40B4-BE49-F238E27FC236}">
                <a16:creationId xmlns:a16="http://schemas.microsoft.com/office/drawing/2014/main" id="{F043A71F-4916-463F-AC1B-752B9841B885}"/>
              </a:ext>
            </a:extLst>
          </p:cNvPr>
          <p:cNvSpPr>
            <a:spLocks noGrp="1"/>
          </p:cNvSpPr>
          <p:nvPr>
            <p:ph type="dt" sz="half" idx="10"/>
          </p:nvPr>
        </p:nvSpPr>
        <p:spPr/>
        <p:txBody>
          <a:bodyPr/>
          <a:lstStyle/>
          <a:p>
            <a:r>
              <a:rPr lang="en-US"/>
              <a:t>August 2021</a:t>
            </a:r>
          </a:p>
        </p:txBody>
      </p:sp>
      <p:sp>
        <p:nvSpPr>
          <p:cNvPr id="4" name="Footer Placeholder 3">
            <a:extLst>
              <a:ext uri="{FF2B5EF4-FFF2-40B4-BE49-F238E27FC236}">
                <a16:creationId xmlns:a16="http://schemas.microsoft.com/office/drawing/2014/main" id="{5CC9781F-5ACA-4CC5-8F11-61395BB36A3A}"/>
              </a:ext>
            </a:extLst>
          </p:cNvPr>
          <p:cNvSpPr>
            <a:spLocks noGrp="1"/>
          </p:cNvSpPr>
          <p:nvPr>
            <p:ph type="ftr" sz="quarter" idx="11"/>
          </p:nvPr>
        </p:nvSpPr>
        <p:spPr/>
        <p:txBody>
          <a:bodyPr/>
          <a:lstStyle/>
          <a:p>
            <a:r>
              <a:rPr lang="en-US"/>
              <a:t>NCHRP Project 12-117 Workshop - Information for Review Only</a:t>
            </a:r>
          </a:p>
        </p:txBody>
      </p:sp>
      <p:sp>
        <p:nvSpPr>
          <p:cNvPr id="5" name="Slide Number Placeholder 4">
            <a:extLst>
              <a:ext uri="{FF2B5EF4-FFF2-40B4-BE49-F238E27FC236}">
                <a16:creationId xmlns:a16="http://schemas.microsoft.com/office/drawing/2014/main" id="{A81F77A6-7F84-4839-BCF0-7EB7A377AFB7}"/>
              </a:ext>
            </a:extLst>
          </p:cNvPr>
          <p:cNvSpPr>
            <a:spLocks noGrp="1"/>
          </p:cNvSpPr>
          <p:nvPr>
            <p:ph type="sldNum" sz="quarter" idx="12"/>
          </p:nvPr>
        </p:nvSpPr>
        <p:spPr/>
        <p:txBody>
          <a:bodyPr/>
          <a:lstStyle/>
          <a:p>
            <a:fld id="{EE05A503-E3B5-4C58-9AFC-FD2007ADDDCB}" type="slidenum">
              <a:rPr lang="en-US" smtClean="0"/>
              <a:t>31</a:t>
            </a:fld>
            <a:endParaRPr lang="en-US"/>
          </a:p>
        </p:txBody>
      </p:sp>
      <p:pic>
        <p:nvPicPr>
          <p:cNvPr id="9" name="Picture 8" descr="A picture containing building&#10;&#10;Description automatically generated">
            <a:extLst>
              <a:ext uri="{FF2B5EF4-FFF2-40B4-BE49-F238E27FC236}">
                <a16:creationId xmlns:a16="http://schemas.microsoft.com/office/drawing/2014/main" id="{681EAC4E-F2AA-4D02-9045-558012BFE33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51398" y="1579050"/>
            <a:ext cx="4933200" cy="3699900"/>
          </a:xfrm>
          <a:prstGeom prst="rect">
            <a:avLst/>
          </a:prstGeom>
        </p:spPr>
      </p:pic>
      <p:pic>
        <p:nvPicPr>
          <p:cNvPr id="13" name="Picture 12" descr="A bridge over a road&#10;&#10;Description automatically generated with low confidence">
            <a:extLst>
              <a:ext uri="{FF2B5EF4-FFF2-40B4-BE49-F238E27FC236}">
                <a16:creationId xmlns:a16="http://schemas.microsoft.com/office/drawing/2014/main" id="{14A05A23-FEDF-42A0-8797-A89ADD2C7B5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979158" y="451513"/>
            <a:ext cx="6105379" cy="4579034"/>
          </a:xfrm>
          <a:prstGeom prst="rect">
            <a:avLst/>
          </a:prstGeom>
        </p:spPr>
      </p:pic>
      <p:pic>
        <p:nvPicPr>
          <p:cNvPr id="11" name="Picture 10">
            <a:extLst>
              <a:ext uri="{FF2B5EF4-FFF2-40B4-BE49-F238E27FC236}">
                <a16:creationId xmlns:a16="http://schemas.microsoft.com/office/drawing/2014/main" id="{FC1AC676-4E45-415C-858C-45AEFC03687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694905" y="2941215"/>
            <a:ext cx="4224997" cy="3168748"/>
          </a:xfrm>
          <a:prstGeom prst="rect">
            <a:avLst/>
          </a:prstGeom>
        </p:spPr>
      </p:pic>
    </p:spTree>
    <p:extLst>
      <p:ext uri="{BB962C8B-B14F-4D97-AF65-F5344CB8AC3E}">
        <p14:creationId xmlns:p14="http://schemas.microsoft.com/office/powerpoint/2010/main" val="2041678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D53BF-1F90-45F1-B538-B8CE7A68835C}"/>
              </a:ext>
            </a:extLst>
          </p:cNvPr>
          <p:cNvSpPr>
            <a:spLocks noGrp="1"/>
          </p:cNvSpPr>
          <p:nvPr>
            <p:ph type="title"/>
          </p:nvPr>
        </p:nvSpPr>
        <p:spPr/>
        <p:txBody>
          <a:bodyPr/>
          <a:lstStyle/>
          <a:p>
            <a:r>
              <a:rPr lang="en-US" dirty="0"/>
              <a:t>Accelerated Bridge Construction</a:t>
            </a:r>
          </a:p>
        </p:txBody>
      </p:sp>
      <p:sp>
        <p:nvSpPr>
          <p:cNvPr id="3" name="Date Placeholder 2">
            <a:extLst>
              <a:ext uri="{FF2B5EF4-FFF2-40B4-BE49-F238E27FC236}">
                <a16:creationId xmlns:a16="http://schemas.microsoft.com/office/drawing/2014/main" id="{B7FE38BA-5AEB-4A1B-846D-EB39BB7C00F0}"/>
              </a:ext>
            </a:extLst>
          </p:cNvPr>
          <p:cNvSpPr>
            <a:spLocks noGrp="1"/>
          </p:cNvSpPr>
          <p:nvPr>
            <p:ph type="dt" sz="half" idx="10"/>
          </p:nvPr>
        </p:nvSpPr>
        <p:spPr/>
        <p:txBody>
          <a:bodyPr/>
          <a:lstStyle/>
          <a:p>
            <a:r>
              <a:rPr lang="en-US"/>
              <a:t>August 2021</a:t>
            </a:r>
          </a:p>
        </p:txBody>
      </p:sp>
      <p:sp>
        <p:nvSpPr>
          <p:cNvPr id="4" name="Footer Placeholder 3">
            <a:extLst>
              <a:ext uri="{FF2B5EF4-FFF2-40B4-BE49-F238E27FC236}">
                <a16:creationId xmlns:a16="http://schemas.microsoft.com/office/drawing/2014/main" id="{49AD4953-428F-4DF3-B1C0-F9030D602BF8}"/>
              </a:ext>
            </a:extLst>
          </p:cNvPr>
          <p:cNvSpPr>
            <a:spLocks noGrp="1"/>
          </p:cNvSpPr>
          <p:nvPr>
            <p:ph type="ftr" sz="quarter" idx="11"/>
          </p:nvPr>
        </p:nvSpPr>
        <p:spPr/>
        <p:txBody>
          <a:bodyPr/>
          <a:lstStyle/>
          <a:p>
            <a:r>
              <a:rPr lang="en-US"/>
              <a:t>NCHRP Project 12-117 Workshop - Information for Review Only</a:t>
            </a:r>
          </a:p>
        </p:txBody>
      </p:sp>
      <p:sp>
        <p:nvSpPr>
          <p:cNvPr id="5" name="Slide Number Placeholder 4">
            <a:extLst>
              <a:ext uri="{FF2B5EF4-FFF2-40B4-BE49-F238E27FC236}">
                <a16:creationId xmlns:a16="http://schemas.microsoft.com/office/drawing/2014/main" id="{257DA423-F027-42FD-B71C-631C5CD575FC}"/>
              </a:ext>
            </a:extLst>
          </p:cNvPr>
          <p:cNvSpPr>
            <a:spLocks noGrp="1"/>
          </p:cNvSpPr>
          <p:nvPr>
            <p:ph type="sldNum" sz="quarter" idx="12"/>
          </p:nvPr>
        </p:nvSpPr>
        <p:spPr/>
        <p:txBody>
          <a:bodyPr/>
          <a:lstStyle/>
          <a:p>
            <a:fld id="{EE05A503-E3B5-4C58-9AFC-FD2007ADDDCB}" type="slidenum">
              <a:rPr lang="en-US" smtClean="0"/>
              <a:t>32</a:t>
            </a:fld>
            <a:endParaRPr lang="en-US"/>
          </a:p>
        </p:txBody>
      </p:sp>
      <p:pic>
        <p:nvPicPr>
          <p:cNvPr id="7" name="Picture 6" descr="A close-up of a spiral staircase&#10;&#10;Description automatically generated with low confidence">
            <a:extLst>
              <a:ext uri="{FF2B5EF4-FFF2-40B4-BE49-F238E27FC236}">
                <a16:creationId xmlns:a16="http://schemas.microsoft.com/office/drawing/2014/main" id="{E147B85D-FDF3-45E2-B743-7E54BE14C7B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77334" y="1471832"/>
            <a:ext cx="5219115" cy="3914336"/>
          </a:xfrm>
          <a:prstGeom prst="rect">
            <a:avLst/>
          </a:prstGeom>
        </p:spPr>
      </p:pic>
      <p:pic>
        <p:nvPicPr>
          <p:cNvPr id="9" name="Picture 8" descr="A close-up of some stairs&#10;&#10;Description automatically generated with low confidence">
            <a:extLst>
              <a:ext uri="{FF2B5EF4-FFF2-40B4-BE49-F238E27FC236}">
                <a16:creationId xmlns:a16="http://schemas.microsoft.com/office/drawing/2014/main" id="{33DAC09B-693D-483D-9932-2F9946CD600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130120" y="2214821"/>
            <a:ext cx="4921086" cy="3690814"/>
          </a:xfrm>
          <a:prstGeom prst="rect">
            <a:avLst/>
          </a:prstGeom>
        </p:spPr>
      </p:pic>
    </p:spTree>
    <p:extLst>
      <p:ext uri="{BB962C8B-B14F-4D97-AF65-F5344CB8AC3E}">
        <p14:creationId xmlns:p14="http://schemas.microsoft.com/office/powerpoint/2010/main" val="5207416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B91DDC-9798-48EC-83F7-11753B436306}"/>
              </a:ext>
            </a:extLst>
          </p:cNvPr>
          <p:cNvSpPr>
            <a:spLocks noGrp="1"/>
          </p:cNvSpPr>
          <p:nvPr>
            <p:ph type="title"/>
          </p:nvPr>
        </p:nvSpPr>
        <p:spPr/>
        <p:txBody>
          <a:bodyPr/>
          <a:lstStyle/>
          <a:p>
            <a:r>
              <a:rPr lang="en-US" dirty="0"/>
              <a:t>Signature Bridges</a:t>
            </a:r>
          </a:p>
        </p:txBody>
      </p:sp>
      <p:sp>
        <p:nvSpPr>
          <p:cNvPr id="3" name="Date Placeholder 2">
            <a:extLst>
              <a:ext uri="{FF2B5EF4-FFF2-40B4-BE49-F238E27FC236}">
                <a16:creationId xmlns:a16="http://schemas.microsoft.com/office/drawing/2014/main" id="{27E1227D-0E67-4AAA-AD28-0FD1FD5B38A2}"/>
              </a:ext>
            </a:extLst>
          </p:cNvPr>
          <p:cNvSpPr>
            <a:spLocks noGrp="1"/>
          </p:cNvSpPr>
          <p:nvPr>
            <p:ph type="dt" sz="half" idx="10"/>
          </p:nvPr>
        </p:nvSpPr>
        <p:spPr/>
        <p:txBody>
          <a:bodyPr/>
          <a:lstStyle/>
          <a:p>
            <a:r>
              <a:rPr lang="en-US"/>
              <a:t>August 2021</a:t>
            </a:r>
          </a:p>
        </p:txBody>
      </p:sp>
      <p:sp>
        <p:nvSpPr>
          <p:cNvPr id="4" name="Footer Placeholder 3">
            <a:extLst>
              <a:ext uri="{FF2B5EF4-FFF2-40B4-BE49-F238E27FC236}">
                <a16:creationId xmlns:a16="http://schemas.microsoft.com/office/drawing/2014/main" id="{23F1FDC0-E11F-45DF-A12F-C882B97904AF}"/>
              </a:ext>
            </a:extLst>
          </p:cNvPr>
          <p:cNvSpPr>
            <a:spLocks noGrp="1"/>
          </p:cNvSpPr>
          <p:nvPr>
            <p:ph type="ftr" sz="quarter" idx="11"/>
          </p:nvPr>
        </p:nvSpPr>
        <p:spPr/>
        <p:txBody>
          <a:bodyPr/>
          <a:lstStyle/>
          <a:p>
            <a:r>
              <a:rPr lang="en-US"/>
              <a:t>NCHRP Project 12-117 Workshop - Information for Review Only</a:t>
            </a:r>
          </a:p>
        </p:txBody>
      </p:sp>
      <p:sp>
        <p:nvSpPr>
          <p:cNvPr id="5" name="Slide Number Placeholder 4">
            <a:extLst>
              <a:ext uri="{FF2B5EF4-FFF2-40B4-BE49-F238E27FC236}">
                <a16:creationId xmlns:a16="http://schemas.microsoft.com/office/drawing/2014/main" id="{1EE7CD4A-6824-4B10-BC7F-BC5D8981EC6F}"/>
              </a:ext>
            </a:extLst>
          </p:cNvPr>
          <p:cNvSpPr>
            <a:spLocks noGrp="1"/>
          </p:cNvSpPr>
          <p:nvPr>
            <p:ph type="sldNum" sz="quarter" idx="12"/>
          </p:nvPr>
        </p:nvSpPr>
        <p:spPr/>
        <p:txBody>
          <a:bodyPr/>
          <a:lstStyle/>
          <a:p>
            <a:fld id="{EE05A503-E3B5-4C58-9AFC-FD2007ADDDCB}" type="slidenum">
              <a:rPr lang="en-US" smtClean="0"/>
              <a:t>33</a:t>
            </a:fld>
            <a:endParaRPr lang="en-US"/>
          </a:p>
        </p:txBody>
      </p:sp>
      <p:pic>
        <p:nvPicPr>
          <p:cNvPr id="7" name="Picture 6" descr="A picture containing sky, outdoor, sign&#10;&#10;Description automatically generated">
            <a:extLst>
              <a:ext uri="{FF2B5EF4-FFF2-40B4-BE49-F238E27FC236}">
                <a16:creationId xmlns:a16="http://schemas.microsoft.com/office/drawing/2014/main" id="{02B5C9B9-CBE6-4F6D-8E2D-0845CC0E988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5400000">
            <a:off x="5199399" y="1098732"/>
            <a:ext cx="5177751" cy="3883313"/>
          </a:xfrm>
          <a:prstGeom prst="rect">
            <a:avLst/>
          </a:prstGeom>
        </p:spPr>
      </p:pic>
      <p:pic>
        <p:nvPicPr>
          <p:cNvPr id="9" name="Picture 8" descr="A picture containing stacked&#10;&#10;Description automatically generated">
            <a:extLst>
              <a:ext uri="{FF2B5EF4-FFF2-40B4-BE49-F238E27FC236}">
                <a16:creationId xmlns:a16="http://schemas.microsoft.com/office/drawing/2014/main" id="{09C0A12D-6CBD-48FB-977C-5C15E80B025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5400000">
            <a:off x="8210573" y="2705714"/>
            <a:ext cx="3040715" cy="2280537"/>
          </a:xfrm>
          <a:prstGeom prst="rect">
            <a:avLst/>
          </a:prstGeom>
        </p:spPr>
      </p:pic>
      <p:pic>
        <p:nvPicPr>
          <p:cNvPr id="11" name="Picture 10" descr="A picture containing outdoor, building, tree, bridge&#10;&#10;Description automatically generated">
            <a:extLst>
              <a:ext uri="{FF2B5EF4-FFF2-40B4-BE49-F238E27FC236}">
                <a16:creationId xmlns:a16="http://schemas.microsoft.com/office/drawing/2014/main" id="{D24A4940-F4F6-4114-B3D3-73D5033EAD8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13343" y="1445503"/>
            <a:ext cx="5209309" cy="3906982"/>
          </a:xfrm>
          <a:prstGeom prst="rect">
            <a:avLst/>
          </a:prstGeom>
        </p:spPr>
      </p:pic>
      <p:pic>
        <p:nvPicPr>
          <p:cNvPr id="13" name="Picture 12" descr="A picture containing building&#10;&#10;Description automatically generated">
            <a:extLst>
              <a:ext uri="{FF2B5EF4-FFF2-40B4-BE49-F238E27FC236}">
                <a16:creationId xmlns:a16="http://schemas.microsoft.com/office/drawing/2014/main" id="{EDA25221-F21B-45A4-AEBF-60B15AA56CC7}"/>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17236" y="3845982"/>
            <a:ext cx="2858308" cy="2143731"/>
          </a:xfrm>
          <a:prstGeom prst="rect">
            <a:avLst/>
          </a:prstGeom>
        </p:spPr>
      </p:pic>
    </p:spTree>
    <p:extLst>
      <p:ext uri="{BB962C8B-B14F-4D97-AF65-F5344CB8AC3E}">
        <p14:creationId xmlns:p14="http://schemas.microsoft.com/office/powerpoint/2010/main" val="33291578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8611B-84B5-484F-BBFB-7C57BA4B42CF}"/>
              </a:ext>
            </a:extLst>
          </p:cNvPr>
          <p:cNvSpPr>
            <a:spLocks noGrp="1"/>
          </p:cNvSpPr>
          <p:nvPr>
            <p:ph type="title"/>
          </p:nvPr>
        </p:nvSpPr>
        <p:spPr/>
        <p:txBody>
          <a:bodyPr/>
          <a:lstStyle/>
          <a:p>
            <a:r>
              <a:rPr lang="en-US" dirty="0"/>
              <a:t>Signature Bridges</a:t>
            </a:r>
          </a:p>
        </p:txBody>
      </p:sp>
      <p:sp>
        <p:nvSpPr>
          <p:cNvPr id="3" name="Date Placeholder 2">
            <a:extLst>
              <a:ext uri="{FF2B5EF4-FFF2-40B4-BE49-F238E27FC236}">
                <a16:creationId xmlns:a16="http://schemas.microsoft.com/office/drawing/2014/main" id="{7B7302A6-4927-45E8-950D-EB48D3E3EE2F}"/>
              </a:ext>
            </a:extLst>
          </p:cNvPr>
          <p:cNvSpPr>
            <a:spLocks noGrp="1"/>
          </p:cNvSpPr>
          <p:nvPr>
            <p:ph type="dt" sz="half" idx="10"/>
          </p:nvPr>
        </p:nvSpPr>
        <p:spPr/>
        <p:txBody>
          <a:bodyPr/>
          <a:lstStyle/>
          <a:p>
            <a:r>
              <a:rPr lang="en-US"/>
              <a:t>August 2021</a:t>
            </a:r>
          </a:p>
        </p:txBody>
      </p:sp>
      <p:sp>
        <p:nvSpPr>
          <p:cNvPr id="4" name="Footer Placeholder 3">
            <a:extLst>
              <a:ext uri="{FF2B5EF4-FFF2-40B4-BE49-F238E27FC236}">
                <a16:creationId xmlns:a16="http://schemas.microsoft.com/office/drawing/2014/main" id="{555E422D-F929-467D-AE15-2B5A3F523316}"/>
              </a:ext>
            </a:extLst>
          </p:cNvPr>
          <p:cNvSpPr>
            <a:spLocks noGrp="1"/>
          </p:cNvSpPr>
          <p:nvPr>
            <p:ph type="ftr" sz="quarter" idx="11"/>
          </p:nvPr>
        </p:nvSpPr>
        <p:spPr/>
        <p:txBody>
          <a:bodyPr/>
          <a:lstStyle/>
          <a:p>
            <a:r>
              <a:rPr lang="en-US"/>
              <a:t>NCHRP Project 12-117 Workshop - Information for Review Only</a:t>
            </a:r>
          </a:p>
        </p:txBody>
      </p:sp>
      <p:sp>
        <p:nvSpPr>
          <p:cNvPr id="5" name="Slide Number Placeholder 4">
            <a:extLst>
              <a:ext uri="{FF2B5EF4-FFF2-40B4-BE49-F238E27FC236}">
                <a16:creationId xmlns:a16="http://schemas.microsoft.com/office/drawing/2014/main" id="{2970FD13-7F60-4BD5-B528-4B910475C8D3}"/>
              </a:ext>
            </a:extLst>
          </p:cNvPr>
          <p:cNvSpPr>
            <a:spLocks noGrp="1"/>
          </p:cNvSpPr>
          <p:nvPr>
            <p:ph type="sldNum" sz="quarter" idx="12"/>
          </p:nvPr>
        </p:nvSpPr>
        <p:spPr/>
        <p:txBody>
          <a:bodyPr/>
          <a:lstStyle/>
          <a:p>
            <a:fld id="{EE05A503-E3B5-4C58-9AFC-FD2007ADDDCB}" type="slidenum">
              <a:rPr lang="en-US" smtClean="0"/>
              <a:t>34</a:t>
            </a:fld>
            <a:endParaRPr lang="en-US"/>
          </a:p>
        </p:txBody>
      </p:sp>
      <p:pic>
        <p:nvPicPr>
          <p:cNvPr id="7" name="Picture 6">
            <a:extLst>
              <a:ext uri="{FF2B5EF4-FFF2-40B4-BE49-F238E27FC236}">
                <a16:creationId xmlns:a16="http://schemas.microsoft.com/office/drawing/2014/main" id="{6E5F9BE8-78B2-46C8-8DE0-50CF9CCDBF4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5400000">
            <a:off x="5183332" y="880341"/>
            <a:ext cx="5380182" cy="4035137"/>
          </a:xfrm>
          <a:prstGeom prst="rect">
            <a:avLst/>
          </a:prstGeom>
        </p:spPr>
      </p:pic>
      <p:pic>
        <p:nvPicPr>
          <p:cNvPr id="9" name="Picture 8" descr="A picture containing text, outdoor, sky, bridge&#10;&#10;Description automatically generated">
            <a:extLst>
              <a:ext uri="{FF2B5EF4-FFF2-40B4-BE49-F238E27FC236}">
                <a16:creationId xmlns:a16="http://schemas.microsoft.com/office/drawing/2014/main" id="{AAF61A7C-C197-4DB7-8963-0EA43C02987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24812" y="1402009"/>
            <a:ext cx="5883564" cy="4412673"/>
          </a:xfrm>
          <a:prstGeom prst="rect">
            <a:avLst/>
          </a:prstGeom>
        </p:spPr>
      </p:pic>
      <p:pic>
        <p:nvPicPr>
          <p:cNvPr id="11" name="Picture 10">
            <a:extLst>
              <a:ext uri="{FF2B5EF4-FFF2-40B4-BE49-F238E27FC236}">
                <a16:creationId xmlns:a16="http://schemas.microsoft.com/office/drawing/2014/main" id="{58BA40D2-DCC6-4E03-A049-C5B210948AD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5400000">
            <a:off x="8425538" y="2577240"/>
            <a:ext cx="3699933" cy="2774950"/>
          </a:xfrm>
          <a:prstGeom prst="rect">
            <a:avLst/>
          </a:prstGeom>
        </p:spPr>
      </p:pic>
    </p:spTree>
    <p:extLst>
      <p:ext uri="{BB962C8B-B14F-4D97-AF65-F5344CB8AC3E}">
        <p14:creationId xmlns:p14="http://schemas.microsoft.com/office/powerpoint/2010/main" val="37918222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tree, outdoor, stone, plant&#10;&#10;Description automatically generated">
            <a:extLst>
              <a:ext uri="{FF2B5EF4-FFF2-40B4-BE49-F238E27FC236}">
                <a16:creationId xmlns:a16="http://schemas.microsoft.com/office/drawing/2014/main" id="{DE4F92B3-7AFF-4141-90A6-35233174A04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03095" y="1506681"/>
            <a:ext cx="5126182" cy="3844637"/>
          </a:xfrm>
          <a:prstGeom prst="rect">
            <a:avLst/>
          </a:prstGeom>
        </p:spPr>
      </p:pic>
      <p:pic>
        <p:nvPicPr>
          <p:cNvPr id="9" name="Picture 8" descr="A bridge over a body of water&#10;&#10;Description automatically generated with medium confidence">
            <a:extLst>
              <a:ext uri="{FF2B5EF4-FFF2-40B4-BE49-F238E27FC236}">
                <a16:creationId xmlns:a16="http://schemas.microsoft.com/office/drawing/2014/main" id="{A14AED3A-2C91-4176-9110-D158B6EE161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153890" y="2535382"/>
            <a:ext cx="4572000" cy="3429000"/>
          </a:xfrm>
          <a:prstGeom prst="rect">
            <a:avLst/>
          </a:prstGeom>
        </p:spPr>
      </p:pic>
      <p:sp>
        <p:nvSpPr>
          <p:cNvPr id="2" name="Title 1">
            <a:extLst>
              <a:ext uri="{FF2B5EF4-FFF2-40B4-BE49-F238E27FC236}">
                <a16:creationId xmlns:a16="http://schemas.microsoft.com/office/drawing/2014/main" id="{1F8CCACA-AC06-4682-A230-2BF116928EED}"/>
              </a:ext>
            </a:extLst>
          </p:cNvPr>
          <p:cNvSpPr>
            <a:spLocks noGrp="1"/>
          </p:cNvSpPr>
          <p:nvPr>
            <p:ph type="title"/>
          </p:nvPr>
        </p:nvSpPr>
        <p:spPr/>
        <p:txBody>
          <a:bodyPr/>
          <a:lstStyle/>
          <a:p>
            <a:r>
              <a:rPr lang="en-US" dirty="0"/>
              <a:t>Older Structures</a:t>
            </a:r>
          </a:p>
        </p:txBody>
      </p:sp>
      <p:sp>
        <p:nvSpPr>
          <p:cNvPr id="3" name="Date Placeholder 2">
            <a:extLst>
              <a:ext uri="{FF2B5EF4-FFF2-40B4-BE49-F238E27FC236}">
                <a16:creationId xmlns:a16="http://schemas.microsoft.com/office/drawing/2014/main" id="{AF7E2CF5-ED82-4ED0-ABC6-CE5C91D65471}"/>
              </a:ext>
            </a:extLst>
          </p:cNvPr>
          <p:cNvSpPr>
            <a:spLocks noGrp="1"/>
          </p:cNvSpPr>
          <p:nvPr>
            <p:ph type="dt" sz="half" idx="10"/>
          </p:nvPr>
        </p:nvSpPr>
        <p:spPr/>
        <p:txBody>
          <a:bodyPr/>
          <a:lstStyle/>
          <a:p>
            <a:r>
              <a:rPr lang="en-US"/>
              <a:t>August 2021</a:t>
            </a:r>
          </a:p>
        </p:txBody>
      </p:sp>
      <p:sp>
        <p:nvSpPr>
          <p:cNvPr id="4" name="Footer Placeholder 3">
            <a:extLst>
              <a:ext uri="{FF2B5EF4-FFF2-40B4-BE49-F238E27FC236}">
                <a16:creationId xmlns:a16="http://schemas.microsoft.com/office/drawing/2014/main" id="{350C4DFC-6781-4A57-8994-39BACEAB3AC0}"/>
              </a:ext>
            </a:extLst>
          </p:cNvPr>
          <p:cNvSpPr>
            <a:spLocks noGrp="1"/>
          </p:cNvSpPr>
          <p:nvPr>
            <p:ph type="ftr" sz="quarter" idx="11"/>
          </p:nvPr>
        </p:nvSpPr>
        <p:spPr/>
        <p:txBody>
          <a:bodyPr/>
          <a:lstStyle/>
          <a:p>
            <a:r>
              <a:rPr lang="en-US"/>
              <a:t>NCHRP Project 12-117 Workshop - Information for Review Only</a:t>
            </a:r>
          </a:p>
        </p:txBody>
      </p:sp>
      <p:sp>
        <p:nvSpPr>
          <p:cNvPr id="5" name="Slide Number Placeholder 4">
            <a:extLst>
              <a:ext uri="{FF2B5EF4-FFF2-40B4-BE49-F238E27FC236}">
                <a16:creationId xmlns:a16="http://schemas.microsoft.com/office/drawing/2014/main" id="{C56637A8-6099-4D9D-865B-A665138DB495}"/>
              </a:ext>
            </a:extLst>
          </p:cNvPr>
          <p:cNvSpPr>
            <a:spLocks noGrp="1"/>
          </p:cNvSpPr>
          <p:nvPr>
            <p:ph type="sldNum" sz="quarter" idx="12"/>
          </p:nvPr>
        </p:nvSpPr>
        <p:spPr/>
        <p:txBody>
          <a:bodyPr/>
          <a:lstStyle/>
          <a:p>
            <a:fld id="{EE05A503-E3B5-4C58-9AFC-FD2007ADDDCB}" type="slidenum">
              <a:rPr lang="en-US" smtClean="0"/>
              <a:t>35</a:t>
            </a:fld>
            <a:endParaRPr lang="en-US"/>
          </a:p>
        </p:txBody>
      </p:sp>
      <p:pic>
        <p:nvPicPr>
          <p:cNvPr id="7" name="Picture 6" descr="A picture containing building&#10;&#10;Description automatically generated">
            <a:extLst>
              <a:ext uri="{FF2B5EF4-FFF2-40B4-BE49-F238E27FC236}">
                <a16:creationId xmlns:a16="http://schemas.microsoft.com/office/drawing/2014/main" id="{5864291B-3696-46B7-873A-AFFA144D5CE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304663" y="451513"/>
            <a:ext cx="4572000" cy="3429000"/>
          </a:xfrm>
          <a:prstGeom prst="rect">
            <a:avLst/>
          </a:prstGeom>
        </p:spPr>
      </p:pic>
    </p:spTree>
    <p:extLst>
      <p:ext uri="{BB962C8B-B14F-4D97-AF65-F5344CB8AC3E}">
        <p14:creationId xmlns:p14="http://schemas.microsoft.com/office/powerpoint/2010/main" val="39801236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0D767525-05EA-4E04-90C2-D23A9EBCF0BD}"/>
              </a:ext>
            </a:extLst>
          </p:cNvPr>
          <p:cNvSpPr>
            <a:spLocks noGrp="1"/>
          </p:cNvSpPr>
          <p:nvPr>
            <p:ph type="title"/>
          </p:nvPr>
        </p:nvSpPr>
        <p:spPr/>
        <p:txBody>
          <a:bodyPr/>
          <a:lstStyle/>
          <a:p>
            <a:r>
              <a:rPr lang="en-US" dirty="0"/>
              <a:t>Field Metallizing</a:t>
            </a:r>
          </a:p>
        </p:txBody>
      </p:sp>
      <p:sp>
        <p:nvSpPr>
          <p:cNvPr id="4" name="Date Placeholder 3">
            <a:extLst>
              <a:ext uri="{FF2B5EF4-FFF2-40B4-BE49-F238E27FC236}">
                <a16:creationId xmlns:a16="http://schemas.microsoft.com/office/drawing/2014/main" id="{1F19FAD5-8B40-4F1B-8C86-4698FB8813EC}"/>
              </a:ext>
            </a:extLst>
          </p:cNvPr>
          <p:cNvSpPr>
            <a:spLocks noGrp="1"/>
          </p:cNvSpPr>
          <p:nvPr>
            <p:ph type="dt" sz="half" idx="10"/>
          </p:nvPr>
        </p:nvSpPr>
        <p:spPr/>
        <p:txBody>
          <a:bodyPr/>
          <a:lstStyle/>
          <a:p>
            <a:r>
              <a:rPr lang="en-US"/>
              <a:t>August 2021</a:t>
            </a:r>
          </a:p>
        </p:txBody>
      </p:sp>
      <p:sp>
        <p:nvSpPr>
          <p:cNvPr id="5" name="Footer Placeholder 4">
            <a:extLst>
              <a:ext uri="{FF2B5EF4-FFF2-40B4-BE49-F238E27FC236}">
                <a16:creationId xmlns:a16="http://schemas.microsoft.com/office/drawing/2014/main" id="{DD23CD23-765B-4404-A481-D379B9A8B8DE}"/>
              </a:ext>
            </a:extLst>
          </p:cNvPr>
          <p:cNvSpPr>
            <a:spLocks noGrp="1"/>
          </p:cNvSpPr>
          <p:nvPr>
            <p:ph type="ftr" sz="quarter" idx="11"/>
          </p:nvPr>
        </p:nvSpPr>
        <p:spPr/>
        <p:txBody>
          <a:bodyPr/>
          <a:lstStyle/>
          <a:p>
            <a:r>
              <a:rPr lang="en-US"/>
              <a:t>NCHRP Project 12-117 Workshop - Information for Review Only</a:t>
            </a:r>
          </a:p>
        </p:txBody>
      </p:sp>
      <p:sp>
        <p:nvSpPr>
          <p:cNvPr id="6" name="Slide Number Placeholder 5">
            <a:extLst>
              <a:ext uri="{FF2B5EF4-FFF2-40B4-BE49-F238E27FC236}">
                <a16:creationId xmlns:a16="http://schemas.microsoft.com/office/drawing/2014/main" id="{8DF9D099-B36B-4BBA-B004-493C24D80F36}"/>
              </a:ext>
            </a:extLst>
          </p:cNvPr>
          <p:cNvSpPr>
            <a:spLocks noGrp="1"/>
          </p:cNvSpPr>
          <p:nvPr>
            <p:ph type="sldNum" sz="quarter" idx="12"/>
          </p:nvPr>
        </p:nvSpPr>
        <p:spPr/>
        <p:txBody>
          <a:bodyPr/>
          <a:lstStyle/>
          <a:p>
            <a:fld id="{EE05A503-E3B5-4C58-9AFC-FD2007ADDDCB}" type="slidenum">
              <a:rPr lang="en-US" smtClean="0"/>
              <a:t>36</a:t>
            </a:fld>
            <a:endParaRPr lang="en-US"/>
          </a:p>
        </p:txBody>
      </p:sp>
      <p:pic>
        <p:nvPicPr>
          <p:cNvPr id="9" name="Picture 8" descr="A picture containing sky, outdoor, grass&#10;&#10;Description automatically generated">
            <a:extLst>
              <a:ext uri="{FF2B5EF4-FFF2-40B4-BE49-F238E27FC236}">
                <a16:creationId xmlns:a16="http://schemas.microsoft.com/office/drawing/2014/main" id="{35AF0AC7-D2D1-4DAF-BE84-E721D67EEA9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77334" y="1421229"/>
            <a:ext cx="4675163" cy="3506372"/>
          </a:xfrm>
          <a:prstGeom prst="rect">
            <a:avLst/>
          </a:prstGeom>
        </p:spPr>
      </p:pic>
      <p:pic>
        <p:nvPicPr>
          <p:cNvPr id="11" name="Picture 10" descr="A picture containing floor, building, ramp, concrete&#10;&#10;Description automatically generated">
            <a:extLst>
              <a:ext uri="{FF2B5EF4-FFF2-40B4-BE49-F238E27FC236}">
                <a16:creationId xmlns:a16="http://schemas.microsoft.com/office/drawing/2014/main" id="{D7A87B69-0AB2-44D9-AFC4-372C1CEB13A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5400000">
            <a:off x="6703808" y="913109"/>
            <a:ext cx="3692769" cy="2769577"/>
          </a:xfrm>
          <a:prstGeom prst="rect">
            <a:avLst/>
          </a:prstGeom>
        </p:spPr>
      </p:pic>
      <p:pic>
        <p:nvPicPr>
          <p:cNvPr id="13" name="Picture 12" descr="A picture containing stone&#10;&#10;Description automatically generated">
            <a:extLst>
              <a:ext uri="{FF2B5EF4-FFF2-40B4-BE49-F238E27FC236}">
                <a16:creationId xmlns:a16="http://schemas.microsoft.com/office/drawing/2014/main" id="{40BA10AA-39C6-44CD-838F-A4C20C0AA8D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234038" y="1082601"/>
            <a:ext cx="3058120" cy="2293590"/>
          </a:xfrm>
          <a:prstGeom prst="rect">
            <a:avLst/>
          </a:prstGeom>
        </p:spPr>
      </p:pic>
      <p:pic>
        <p:nvPicPr>
          <p:cNvPr id="15" name="Picture 14" descr="A picture containing outdoor, power saw, tool&#10;&#10;Description automatically generated">
            <a:extLst>
              <a:ext uri="{FF2B5EF4-FFF2-40B4-BE49-F238E27FC236}">
                <a16:creationId xmlns:a16="http://schemas.microsoft.com/office/drawing/2014/main" id="{6176E504-A8C2-4E94-A4C4-DDDBAE53959A}"/>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481143" y="3588662"/>
            <a:ext cx="5306710" cy="2452700"/>
          </a:xfrm>
          <a:prstGeom prst="rect">
            <a:avLst/>
          </a:prstGeom>
        </p:spPr>
      </p:pic>
    </p:spTree>
    <p:extLst>
      <p:ext uri="{BB962C8B-B14F-4D97-AF65-F5344CB8AC3E}">
        <p14:creationId xmlns:p14="http://schemas.microsoft.com/office/powerpoint/2010/main" val="4882734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12A600-6803-4A97-90A5-971942AE081B}"/>
              </a:ext>
            </a:extLst>
          </p:cNvPr>
          <p:cNvSpPr>
            <a:spLocks noGrp="1"/>
          </p:cNvSpPr>
          <p:nvPr>
            <p:ph type="title"/>
          </p:nvPr>
        </p:nvSpPr>
        <p:spPr/>
        <p:txBody>
          <a:bodyPr/>
          <a:lstStyle/>
          <a:p>
            <a:r>
              <a:rPr lang="en-US" dirty="0"/>
              <a:t>Repair of Aged Structure</a:t>
            </a:r>
          </a:p>
        </p:txBody>
      </p:sp>
      <p:sp>
        <p:nvSpPr>
          <p:cNvPr id="3" name="Date Placeholder 2">
            <a:extLst>
              <a:ext uri="{FF2B5EF4-FFF2-40B4-BE49-F238E27FC236}">
                <a16:creationId xmlns:a16="http://schemas.microsoft.com/office/drawing/2014/main" id="{D935554C-59DB-4D77-8622-7649E6E98109}"/>
              </a:ext>
            </a:extLst>
          </p:cNvPr>
          <p:cNvSpPr>
            <a:spLocks noGrp="1"/>
          </p:cNvSpPr>
          <p:nvPr>
            <p:ph type="dt" sz="half" idx="10"/>
          </p:nvPr>
        </p:nvSpPr>
        <p:spPr/>
        <p:txBody>
          <a:bodyPr/>
          <a:lstStyle/>
          <a:p>
            <a:r>
              <a:rPr lang="en-US"/>
              <a:t>August 2021</a:t>
            </a:r>
          </a:p>
        </p:txBody>
      </p:sp>
      <p:sp>
        <p:nvSpPr>
          <p:cNvPr id="4" name="Footer Placeholder 3">
            <a:extLst>
              <a:ext uri="{FF2B5EF4-FFF2-40B4-BE49-F238E27FC236}">
                <a16:creationId xmlns:a16="http://schemas.microsoft.com/office/drawing/2014/main" id="{1CB09673-8594-45D4-9C0F-EC65A36B5298}"/>
              </a:ext>
            </a:extLst>
          </p:cNvPr>
          <p:cNvSpPr>
            <a:spLocks noGrp="1"/>
          </p:cNvSpPr>
          <p:nvPr>
            <p:ph type="ftr" sz="quarter" idx="11"/>
          </p:nvPr>
        </p:nvSpPr>
        <p:spPr/>
        <p:txBody>
          <a:bodyPr/>
          <a:lstStyle/>
          <a:p>
            <a:r>
              <a:rPr lang="en-US"/>
              <a:t>NCHRP Project 12-117 Workshop - Information for Review Only</a:t>
            </a:r>
          </a:p>
        </p:txBody>
      </p:sp>
      <p:sp>
        <p:nvSpPr>
          <p:cNvPr id="5" name="Slide Number Placeholder 4">
            <a:extLst>
              <a:ext uri="{FF2B5EF4-FFF2-40B4-BE49-F238E27FC236}">
                <a16:creationId xmlns:a16="http://schemas.microsoft.com/office/drawing/2014/main" id="{A069B568-DBAA-44AD-93D7-D0D5797DD4D1}"/>
              </a:ext>
            </a:extLst>
          </p:cNvPr>
          <p:cNvSpPr>
            <a:spLocks noGrp="1"/>
          </p:cNvSpPr>
          <p:nvPr>
            <p:ph type="sldNum" sz="quarter" idx="12"/>
          </p:nvPr>
        </p:nvSpPr>
        <p:spPr/>
        <p:txBody>
          <a:bodyPr/>
          <a:lstStyle/>
          <a:p>
            <a:fld id="{820EB7F3-041B-4E71-90A9-7FBC39D548D0}" type="slidenum">
              <a:rPr lang="en-US" smtClean="0"/>
              <a:t>37</a:t>
            </a:fld>
            <a:endParaRPr lang="en-US"/>
          </a:p>
        </p:txBody>
      </p:sp>
      <p:pic>
        <p:nvPicPr>
          <p:cNvPr id="7" name="Picture 6" descr="A picture containing outdoor&#10;&#10;Description automatically generated">
            <a:extLst>
              <a:ext uri="{FF2B5EF4-FFF2-40B4-BE49-F238E27FC236}">
                <a16:creationId xmlns:a16="http://schemas.microsoft.com/office/drawing/2014/main" id="{CD7C1E3E-0433-48E0-B1E6-3C5AE16282F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64099" y="2488610"/>
            <a:ext cx="3992722" cy="2994541"/>
          </a:xfrm>
          <a:prstGeom prst="rect">
            <a:avLst/>
          </a:prstGeom>
        </p:spPr>
      </p:pic>
      <p:pic>
        <p:nvPicPr>
          <p:cNvPr id="13" name="Picture 12" descr="A picture containing sky, outdoor, building, bridge&#10;&#10;Description automatically generated">
            <a:extLst>
              <a:ext uri="{FF2B5EF4-FFF2-40B4-BE49-F238E27FC236}">
                <a16:creationId xmlns:a16="http://schemas.microsoft.com/office/drawing/2014/main" id="{73BE342E-4808-409E-B057-4FA75EEB57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7034" y="1213032"/>
            <a:ext cx="6227376" cy="4670532"/>
          </a:xfrm>
          <a:prstGeom prst="rect">
            <a:avLst/>
          </a:prstGeom>
        </p:spPr>
      </p:pic>
      <p:pic>
        <p:nvPicPr>
          <p:cNvPr id="12" name="Picture 11" descr="A hand holding a black object&#10;&#10;Description automatically generated with low confidence">
            <a:extLst>
              <a:ext uri="{FF2B5EF4-FFF2-40B4-BE49-F238E27FC236}">
                <a16:creationId xmlns:a16="http://schemas.microsoft.com/office/drawing/2014/main" id="{6263D376-8821-4F39-BB9A-57D0C7DFB0B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30454" y="774732"/>
            <a:ext cx="2861295" cy="2140766"/>
          </a:xfrm>
          <a:prstGeom prst="rect">
            <a:avLst/>
          </a:prstGeom>
        </p:spPr>
      </p:pic>
    </p:spTree>
    <p:extLst>
      <p:ext uri="{BB962C8B-B14F-4D97-AF65-F5344CB8AC3E}">
        <p14:creationId xmlns:p14="http://schemas.microsoft.com/office/powerpoint/2010/main" val="27984146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0A0C3B-2487-44DF-AA53-F2E10E764B6A}"/>
              </a:ext>
            </a:extLst>
          </p:cNvPr>
          <p:cNvSpPr>
            <a:spLocks noGrp="1"/>
          </p:cNvSpPr>
          <p:nvPr>
            <p:ph type="title"/>
          </p:nvPr>
        </p:nvSpPr>
        <p:spPr/>
        <p:txBody>
          <a:bodyPr/>
          <a:lstStyle/>
          <a:p>
            <a:r>
              <a:rPr lang="en-US" dirty="0"/>
              <a:t>Overview of Guidelines</a:t>
            </a:r>
          </a:p>
        </p:txBody>
      </p:sp>
      <p:sp>
        <p:nvSpPr>
          <p:cNvPr id="3" name="Text Placeholder 2">
            <a:extLst>
              <a:ext uri="{FF2B5EF4-FFF2-40B4-BE49-F238E27FC236}">
                <a16:creationId xmlns:a16="http://schemas.microsoft.com/office/drawing/2014/main" id="{1EEF810B-9D1F-431F-B7C8-12F1717BE41F}"/>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709FA6C0-A10D-4B07-8311-70A641BB5090}"/>
              </a:ext>
            </a:extLst>
          </p:cNvPr>
          <p:cNvSpPr>
            <a:spLocks noGrp="1"/>
          </p:cNvSpPr>
          <p:nvPr>
            <p:ph type="dt" sz="half" idx="10"/>
          </p:nvPr>
        </p:nvSpPr>
        <p:spPr/>
        <p:txBody>
          <a:bodyPr/>
          <a:lstStyle/>
          <a:p>
            <a:r>
              <a:rPr lang="en-US"/>
              <a:t>August 2021</a:t>
            </a:r>
          </a:p>
        </p:txBody>
      </p:sp>
      <p:sp>
        <p:nvSpPr>
          <p:cNvPr id="5" name="Footer Placeholder 4">
            <a:extLst>
              <a:ext uri="{FF2B5EF4-FFF2-40B4-BE49-F238E27FC236}">
                <a16:creationId xmlns:a16="http://schemas.microsoft.com/office/drawing/2014/main" id="{0F040D8F-0D8A-4F31-9DEC-C0CC0EF85CB1}"/>
              </a:ext>
            </a:extLst>
          </p:cNvPr>
          <p:cNvSpPr>
            <a:spLocks noGrp="1"/>
          </p:cNvSpPr>
          <p:nvPr>
            <p:ph type="ftr" sz="quarter" idx="11"/>
          </p:nvPr>
        </p:nvSpPr>
        <p:spPr/>
        <p:txBody>
          <a:bodyPr/>
          <a:lstStyle/>
          <a:p>
            <a:r>
              <a:rPr lang="en-US"/>
              <a:t>NCHRP Project 12-117 Workshop - Information for Review Only</a:t>
            </a:r>
          </a:p>
        </p:txBody>
      </p:sp>
      <p:sp>
        <p:nvSpPr>
          <p:cNvPr id="6" name="Slide Number Placeholder 5">
            <a:extLst>
              <a:ext uri="{FF2B5EF4-FFF2-40B4-BE49-F238E27FC236}">
                <a16:creationId xmlns:a16="http://schemas.microsoft.com/office/drawing/2014/main" id="{E1FDA7E2-4F1C-487F-84FC-868793407FBA}"/>
              </a:ext>
            </a:extLst>
          </p:cNvPr>
          <p:cNvSpPr>
            <a:spLocks noGrp="1"/>
          </p:cNvSpPr>
          <p:nvPr>
            <p:ph type="sldNum" sz="quarter" idx="12"/>
          </p:nvPr>
        </p:nvSpPr>
        <p:spPr/>
        <p:txBody>
          <a:bodyPr/>
          <a:lstStyle/>
          <a:p>
            <a:fld id="{EE05A503-E3B5-4C58-9AFC-FD2007ADDDCB}" type="slidenum">
              <a:rPr lang="en-US" smtClean="0"/>
              <a:t>38</a:t>
            </a:fld>
            <a:endParaRPr lang="en-US"/>
          </a:p>
        </p:txBody>
      </p:sp>
    </p:spTree>
    <p:extLst>
      <p:ext uri="{BB962C8B-B14F-4D97-AF65-F5344CB8AC3E}">
        <p14:creationId xmlns:p14="http://schemas.microsoft.com/office/powerpoint/2010/main" val="9623674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618F99-297A-45B5-ABE9-5EBD291EDF6E}"/>
              </a:ext>
            </a:extLst>
          </p:cNvPr>
          <p:cNvSpPr>
            <a:spLocks noGrp="1"/>
          </p:cNvSpPr>
          <p:nvPr>
            <p:ph type="title"/>
          </p:nvPr>
        </p:nvSpPr>
        <p:spPr>
          <a:xfrm>
            <a:off x="839788" y="305165"/>
            <a:ext cx="8258030" cy="1325563"/>
          </a:xfrm>
        </p:spPr>
        <p:txBody>
          <a:bodyPr>
            <a:normAutofit/>
          </a:bodyPr>
          <a:lstStyle/>
          <a:p>
            <a:r>
              <a:rPr lang="en-US" dirty="0"/>
              <a:t>Vision - Integrated AASHTO Guidelines for Steel Structure Coatings</a:t>
            </a:r>
          </a:p>
        </p:txBody>
      </p:sp>
      <p:graphicFrame>
        <p:nvGraphicFramePr>
          <p:cNvPr id="7" name="Content Placeholder 6">
            <a:extLst>
              <a:ext uri="{FF2B5EF4-FFF2-40B4-BE49-F238E27FC236}">
                <a16:creationId xmlns:a16="http://schemas.microsoft.com/office/drawing/2014/main" id="{7BA0F7B6-C901-41BE-B44E-7DCBE01ABF47}"/>
              </a:ext>
            </a:extLst>
          </p:cNvPr>
          <p:cNvGraphicFramePr>
            <a:graphicFrameLocks noGrp="1"/>
          </p:cNvGraphicFramePr>
          <p:nvPr>
            <p:ph sz="half" idx="2"/>
          </p:nvPr>
        </p:nvGraphicFramePr>
        <p:xfrm>
          <a:off x="839788" y="2054927"/>
          <a:ext cx="8653836" cy="29704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Date Placeholder 2">
            <a:extLst>
              <a:ext uri="{FF2B5EF4-FFF2-40B4-BE49-F238E27FC236}">
                <a16:creationId xmlns:a16="http://schemas.microsoft.com/office/drawing/2014/main" id="{08CC5537-6EF2-4E5C-B965-1244D074DACB}"/>
              </a:ext>
            </a:extLst>
          </p:cNvPr>
          <p:cNvSpPr>
            <a:spLocks noGrp="1"/>
          </p:cNvSpPr>
          <p:nvPr>
            <p:ph type="dt" sz="half" idx="10"/>
          </p:nvPr>
        </p:nvSpPr>
        <p:spPr/>
        <p:txBody>
          <a:bodyPr/>
          <a:lstStyle/>
          <a:p>
            <a:r>
              <a:rPr lang="en-US"/>
              <a:t>August 2021</a:t>
            </a:r>
          </a:p>
        </p:txBody>
      </p:sp>
      <p:sp>
        <p:nvSpPr>
          <p:cNvPr id="4" name="Footer Placeholder 3">
            <a:extLst>
              <a:ext uri="{FF2B5EF4-FFF2-40B4-BE49-F238E27FC236}">
                <a16:creationId xmlns:a16="http://schemas.microsoft.com/office/drawing/2014/main" id="{0A73F8E6-B6C8-4EA2-8239-D90DBF0EC6F8}"/>
              </a:ext>
            </a:extLst>
          </p:cNvPr>
          <p:cNvSpPr>
            <a:spLocks noGrp="1"/>
          </p:cNvSpPr>
          <p:nvPr>
            <p:ph type="ftr" sz="quarter" idx="11"/>
          </p:nvPr>
        </p:nvSpPr>
        <p:spPr/>
        <p:txBody>
          <a:bodyPr/>
          <a:lstStyle/>
          <a:p>
            <a:r>
              <a:rPr lang="en-US"/>
              <a:t>NCHRP Project 12-117 Workshop - Information for Review Only</a:t>
            </a:r>
          </a:p>
        </p:txBody>
      </p:sp>
      <p:sp>
        <p:nvSpPr>
          <p:cNvPr id="5" name="Slide Number Placeholder 4">
            <a:extLst>
              <a:ext uri="{FF2B5EF4-FFF2-40B4-BE49-F238E27FC236}">
                <a16:creationId xmlns:a16="http://schemas.microsoft.com/office/drawing/2014/main" id="{51927384-4DB1-4529-A03F-C45451B98016}"/>
              </a:ext>
            </a:extLst>
          </p:cNvPr>
          <p:cNvSpPr>
            <a:spLocks noGrp="1"/>
          </p:cNvSpPr>
          <p:nvPr>
            <p:ph type="sldNum" sz="quarter" idx="12"/>
          </p:nvPr>
        </p:nvSpPr>
        <p:spPr/>
        <p:txBody>
          <a:bodyPr/>
          <a:lstStyle/>
          <a:p>
            <a:fld id="{820EB7F3-041B-4E71-90A9-7FBC39D548D0}" type="slidenum">
              <a:rPr lang="en-US" smtClean="0"/>
              <a:t>39</a:t>
            </a:fld>
            <a:endParaRPr lang="en-US"/>
          </a:p>
        </p:txBody>
      </p:sp>
      <p:sp>
        <p:nvSpPr>
          <p:cNvPr id="16" name="TextBox 15">
            <a:extLst>
              <a:ext uri="{FF2B5EF4-FFF2-40B4-BE49-F238E27FC236}">
                <a16:creationId xmlns:a16="http://schemas.microsoft.com/office/drawing/2014/main" id="{36532EBA-E0B2-4211-820E-E97270F3A2B2}"/>
              </a:ext>
            </a:extLst>
          </p:cNvPr>
          <p:cNvSpPr txBox="1"/>
          <p:nvPr/>
        </p:nvSpPr>
        <p:spPr>
          <a:xfrm>
            <a:off x="839788" y="5282479"/>
            <a:ext cx="4308167" cy="64633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Gray – Existing Documents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rebuchet MS" panose="020B0603020202020204"/>
                <a:ea typeface="+mn-ea"/>
                <a:cs typeface="+mn-cs"/>
              </a:rPr>
              <a:t>Yellow – To be addressed by this project</a:t>
            </a:r>
          </a:p>
        </p:txBody>
      </p:sp>
    </p:spTree>
    <p:extLst>
      <p:ext uri="{BB962C8B-B14F-4D97-AF65-F5344CB8AC3E}">
        <p14:creationId xmlns:p14="http://schemas.microsoft.com/office/powerpoint/2010/main" val="28604685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D38C293-0F4D-4F20-B5DC-3CC11A32D485}"/>
              </a:ext>
            </a:extLst>
          </p:cNvPr>
          <p:cNvSpPr>
            <a:spLocks noGrp="1"/>
          </p:cNvSpPr>
          <p:nvPr>
            <p:ph type="title"/>
          </p:nvPr>
        </p:nvSpPr>
        <p:spPr/>
        <p:txBody>
          <a:bodyPr/>
          <a:lstStyle/>
          <a:p>
            <a:r>
              <a:rPr lang="en-US" dirty="0"/>
              <a:t>Introductions</a:t>
            </a:r>
          </a:p>
        </p:txBody>
      </p:sp>
      <p:sp>
        <p:nvSpPr>
          <p:cNvPr id="7" name="Text Placeholder 6">
            <a:extLst>
              <a:ext uri="{FF2B5EF4-FFF2-40B4-BE49-F238E27FC236}">
                <a16:creationId xmlns:a16="http://schemas.microsoft.com/office/drawing/2014/main" id="{1C602FF2-C68A-4B14-BBAF-8A935B87A115}"/>
              </a:ext>
            </a:extLst>
          </p:cNvPr>
          <p:cNvSpPr>
            <a:spLocks noGrp="1"/>
          </p:cNvSpPr>
          <p:nvPr>
            <p:ph type="body" idx="1"/>
          </p:nvPr>
        </p:nvSpPr>
        <p:spPr/>
        <p:txBody>
          <a:bodyPr/>
          <a:lstStyle/>
          <a:p>
            <a:endParaRPr lang="en-US"/>
          </a:p>
        </p:txBody>
      </p:sp>
      <p:sp>
        <p:nvSpPr>
          <p:cNvPr id="8" name="Date Placeholder 7">
            <a:extLst>
              <a:ext uri="{FF2B5EF4-FFF2-40B4-BE49-F238E27FC236}">
                <a16:creationId xmlns:a16="http://schemas.microsoft.com/office/drawing/2014/main" id="{F84FF363-FAB1-49E4-8D0B-DD80F2DB12BE}"/>
              </a:ext>
            </a:extLst>
          </p:cNvPr>
          <p:cNvSpPr>
            <a:spLocks noGrp="1"/>
          </p:cNvSpPr>
          <p:nvPr>
            <p:ph type="dt" sz="half" idx="10"/>
          </p:nvPr>
        </p:nvSpPr>
        <p:spPr/>
        <p:txBody>
          <a:bodyPr/>
          <a:lstStyle/>
          <a:p>
            <a:r>
              <a:rPr lang="en-US"/>
              <a:t>August 2021</a:t>
            </a:r>
          </a:p>
        </p:txBody>
      </p:sp>
      <p:sp>
        <p:nvSpPr>
          <p:cNvPr id="9" name="Footer Placeholder 8">
            <a:extLst>
              <a:ext uri="{FF2B5EF4-FFF2-40B4-BE49-F238E27FC236}">
                <a16:creationId xmlns:a16="http://schemas.microsoft.com/office/drawing/2014/main" id="{7BA135D8-FEBB-468F-8EA1-BC9274CD3C79}"/>
              </a:ext>
            </a:extLst>
          </p:cNvPr>
          <p:cNvSpPr>
            <a:spLocks noGrp="1"/>
          </p:cNvSpPr>
          <p:nvPr>
            <p:ph type="ftr" sz="quarter" idx="11"/>
          </p:nvPr>
        </p:nvSpPr>
        <p:spPr/>
        <p:txBody>
          <a:bodyPr/>
          <a:lstStyle/>
          <a:p>
            <a:r>
              <a:rPr lang="en-US"/>
              <a:t>NCHRP Project 12-117 Workshop - Information for Review Only</a:t>
            </a:r>
          </a:p>
        </p:txBody>
      </p:sp>
      <p:sp>
        <p:nvSpPr>
          <p:cNvPr id="10" name="Slide Number Placeholder 9">
            <a:extLst>
              <a:ext uri="{FF2B5EF4-FFF2-40B4-BE49-F238E27FC236}">
                <a16:creationId xmlns:a16="http://schemas.microsoft.com/office/drawing/2014/main" id="{49DEFCD7-0004-40DB-BCFE-9586701E00FD}"/>
              </a:ext>
            </a:extLst>
          </p:cNvPr>
          <p:cNvSpPr>
            <a:spLocks noGrp="1"/>
          </p:cNvSpPr>
          <p:nvPr>
            <p:ph type="sldNum" sz="quarter" idx="12"/>
          </p:nvPr>
        </p:nvSpPr>
        <p:spPr/>
        <p:txBody>
          <a:bodyPr/>
          <a:lstStyle/>
          <a:p>
            <a:fld id="{EE05A503-E3B5-4C58-9AFC-FD2007ADDDCB}" type="slidenum">
              <a:rPr lang="en-US" smtClean="0"/>
              <a:t>4</a:t>
            </a:fld>
            <a:endParaRPr lang="en-US"/>
          </a:p>
        </p:txBody>
      </p:sp>
    </p:spTree>
    <p:extLst>
      <p:ext uri="{BB962C8B-B14F-4D97-AF65-F5344CB8AC3E}">
        <p14:creationId xmlns:p14="http://schemas.microsoft.com/office/powerpoint/2010/main" val="115619830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B1C3C6-B61C-4C9F-896A-E9396E70975C}"/>
              </a:ext>
            </a:extLst>
          </p:cNvPr>
          <p:cNvSpPr>
            <a:spLocks noGrp="1"/>
          </p:cNvSpPr>
          <p:nvPr>
            <p:ph type="title"/>
          </p:nvPr>
        </p:nvSpPr>
        <p:spPr/>
        <p:txBody>
          <a:bodyPr/>
          <a:lstStyle/>
          <a:p>
            <a:r>
              <a:rPr lang="en-US" dirty="0"/>
              <a:t>Duplex Coating Selection and Use Guideline </a:t>
            </a:r>
          </a:p>
        </p:txBody>
      </p:sp>
      <p:sp>
        <p:nvSpPr>
          <p:cNvPr id="3" name="Content Placeholder 2">
            <a:extLst>
              <a:ext uri="{FF2B5EF4-FFF2-40B4-BE49-F238E27FC236}">
                <a16:creationId xmlns:a16="http://schemas.microsoft.com/office/drawing/2014/main" id="{A6228A87-9E6D-4FAB-9F92-D44FC8E286B9}"/>
              </a:ext>
            </a:extLst>
          </p:cNvPr>
          <p:cNvSpPr>
            <a:spLocks noGrp="1"/>
          </p:cNvSpPr>
          <p:nvPr>
            <p:ph idx="1"/>
          </p:nvPr>
        </p:nvSpPr>
        <p:spPr>
          <a:xfrm>
            <a:off x="838200" y="1825625"/>
            <a:ext cx="7534983" cy="4351338"/>
          </a:xfrm>
        </p:spPr>
        <p:txBody>
          <a:bodyPr>
            <a:normAutofit/>
          </a:bodyPr>
          <a:lstStyle/>
          <a:p>
            <a:r>
              <a:rPr lang="en-US" dirty="0"/>
              <a:t>Section 1 – Introduction to Duplex Coatings – Definitions Limitations, and Case Histories </a:t>
            </a:r>
          </a:p>
          <a:p>
            <a:r>
              <a:rPr lang="en-US" dirty="0"/>
              <a:t>Section 2 – Qualification of Duplex Coating Systems</a:t>
            </a:r>
          </a:p>
          <a:p>
            <a:r>
              <a:rPr lang="en-US" dirty="0"/>
              <a:t>Section 3 – Duplex Coating System Selection Criteria and Cost Analysis</a:t>
            </a:r>
          </a:p>
          <a:p>
            <a:r>
              <a:rPr lang="en-US" dirty="0"/>
              <a:t>Section 4 – Structural Design and Fabrication Considerations</a:t>
            </a:r>
          </a:p>
          <a:p>
            <a:r>
              <a:rPr lang="en-US" dirty="0"/>
              <a:t>Section 5 – Application of Metallic Coating, Surface Preparation, and Application of Liquid Organic Coatings</a:t>
            </a:r>
          </a:p>
          <a:p>
            <a:r>
              <a:rPr lang="en-US" dirty="0"/>
              <a:t>Section 6 – Repair and Maintenance of Duplex Coatings</a:t>
            </a:r>
          </a:p>
          <a:p>
            <a:r>
              <a:rPr lang="en-US" dirty="0"/>
              <a:t>Section 7 – Quality Control and Inspection</a:t>
            </a:r>
          </a:p>
          <a:p>
            <a:r>
              <a:rPr lang="en-US" dirty="0"/>
              <a:t>Section 8 – Qualifications (applicator and inspector)</a:t>
            </a:r>
          </a:p>
          <a:p>
            <a:endParaRPr lang="en-US" dirty="0"/>
          </a:p>
        </p:txBody>
      </p:sp>
      <p:sp>
        <p:nvSpPr>
          <p:cNvPr id="7" name="Date Placeholder 6">
            <a:extLst>
              <a:ext uri="{FF2B5EF4-FFF2-40B4-BE49-F238E27FC236}">
                <a16:creationId xmlns:a16="http://schemas.microsoft.com/office/drawing/2014/main" id="{666F2395-550C-4CC9-A058-5A98EC49F6A0}"/>
              </a:ext>
            </a:extLst>
          </p:cNvPr>
          <p:cNvSpPr>
            <a:spLocks noGrp="1"/>
          </p:cNvSpPr>
          <p:nvPr>
            <p:ph type="dt" sz="half" idx="10"/>
          </p:nvPr>
        </p:nvSpPr>
        <p:spPr/>
        <p:txBody>
          <a:bodyPr/>
          <a:lstStyle/>
          <a:p>
            <a:r>
              <a:rPr lang="en-US"/>
              <a:t>August 2021</a:t>
            </a:r>
          </a:p>
        </p:txBody>
      </p:sp>
      <p:sp>
        <p:nvSpPr>
          <p:cNvPr id="4" name="Footer Placeholder 3">
            <a:extLst>
              <a:ext uri="{FF2B5EF4-FFF2-40B4-BE49-F238E27FC236}">
                <a16:creationId xmlns:a16="http://schemas.microsoft.com/office/drawing/2014/main" id="{705BBDFA-2FFA-4738-8ED8-FF4412789832}"/>
              </a:ext>
            </a:extLst>
          </p:cNvPr>
          <p:cNvSpPr>
            <a:spLocks noGrp="1"/>
          </p:cNvSpPr>
          <p:nvPr>
            <p:ph type="ftr" sz="quarter" idx="11"/>
          </p:nvPr>
        </p:nvSpPr>
        <p:spPr/>
        <p:txBody>
          <a:bodyPr/>
          <a:lstStyle/>
          <a:p>
            <a:r>
              <a:rPr lang="en-US"/>
              <a:t>NCHRP Project 12-117 Workshop - Information for Review Only</a:t>
            </a:r>
          </a:p>
        </p:txBody>
      </p:sp>
      <p:sp>
        <p:nvSpPr>
          <p:cNvPr id="5" name="Slide Number Placeholder 4">
            <a:extLst>
              <a:ext uri="{FF2B5EF4-FFF2-40B4-BE49-F238E27FC236}">
                <a16:creationId xmlns:a16="http://schemas.microsoft.com/office/drawing/2014/main" id="{108E2DCE-4DF9-4258-81EF-9C1C647548CB}"/>
              </a:ext>
            </a:extLst>
          </p:cNvPr>
          <p:cNvSpPr>
            <a:spLocks noGrp="1"/>
          </p:cNvSpPr>
          <p:nvPr>
            <p:ph type="sldNum" sz="quarter" idx="12"/>
          </p:nvPr>
        </p:nvSpPr>
        <p:spPr/>
        <p:txBody>
          <a:bodyPr/>
          <a:lstStyle/>
          <a:p>
            <a:fld id="{820EB7F3-041B-4E71-90A9-7FBC39D548D0}" type="slidenum">
              <a:rPr lang="en-US" smtClean="0"/>
              <a:t>40</a:t>
            </a:fld>
            <a:endParaRPr lang="en-US"/>
          </a:p>
        </p:txBody>
      </p:sp>
    </p:spTree>
    <p:extLst>
      <p:ext uri="{BB962C8B-B14F-4D97-AF65-F5344CB8AC3E}">
        <p14:creationId xmlns:p14="http://schemas.microsoft.com/office/powerpoint/2010/main" val="27609279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A3271F-715A-44B4-9067-B7BF36A2C47C}"/>
              </a:ext>
            </a:extLst>
          </p:cNvPr>
          <p:cNvSpPr>
            <a:spLocks noGrp="1"/>
          </p:cNvSpPr>
          <p:nvPr>
            <p:ph type="title"/>
          </p:nvPr>
        </p:nvSpPr>
        <p:spPr/>
        <p:txBody>
          <a:bodyPr/>
          <a:lstStyle/>
          <a:p>
            <a:r>
              <a:rPr lang="en-US" dirty="0"/>
              <a:t>Duplex Coating System Selection Criteria and Cost Analysis Tools</a:t>
            </a:r>
          </a:p>
        </p:txBody>
      </p:sp>
      <p:sp>
        <p:nvSpPr>
          <p:cNvPr id="3" name="Date Placeholder 2">
            <a:extLst>
              <a:ext uri="{FF2B5EF4-FFF2-40B4-BE49-F238E27FC236}">
                <a16:creationId xmlns:a16="http://schemas.microsoft.com/office/drawing/2014/main" id="{255C3AEA-2BDD-45E6-B440-1E7BAF9DD5A4}"/>
              </a:ext>
            </a:extLst>
          </p:cNvPr>
          <p:cNvSpPr>
            <a:spLocks noGrp="1"/>
          </p:cNvSpPr>
          <p:nvPr>
            <p:ph type="dt" sz="half" idx="10"/>
          </p:nvPr>
        </p:nvSpPr>
        <p:spPr/>
        <p:txBody>
          <a:bodyPr/>
          <a:lstStyle/>
          <a:p>
            <a:r>
              <a:rPr lang="en-US"/>
              <a:t>August 2021</a:t>
            </a:r>
          </a:p>
        </p:txBody>
      </p:sp>
      <p:sp>
        <p:nvSpPr>
          <p:cNvPr id="4" name="Footer Placeholder 3">
            <a:extLst>
              <a:ext uri="{FF2B5EF4-FFF2-40B4-BE49-F238E27FC236}">
                <a16:creationId xmlns:a16="http://schemas.microsoft.com/office/drawing/2014/main" id="{A39189AC-214C-4B7A-B404-3011568A729D}"/>
              </a:ext>
            </a:extLst>
          </p:cNvPr>
          <p:cNvSpPr>
            <a:spLocks noGrp="1"/>
          </p:cNvSpPr>
          <p:nvPr>
            <p:ph type="ftr" sz="quarter" idx="11"/>
          </p:nvPr>
        </p:nvSpPr>
        <p:spPr/>
        <p:txBody>
          <a:bodyPr/>
          <a:lstStyle/>
          <a:p>
            <a:r>
              <a:rPr lang="en-US"/>
              <a:t>NCHRP Project 12-117 Workshop - Information for Review Only</a:t>
            </a:r>
          </a:p>
        </p:txBody>
      </p:sp>
      <p:sp>
        <p:nvSpPr>
          <p:cNvPr id="5" name="Slide Number Placeholder 4">
            <a:extLst>
              <a:ext uri="{FF2B5EF4-FFF2-40B4-BE49-F238E27FC236}">
                <a16:creationId xmlns:a16="http://schemas.microsoft.com/office/drawing/2014/main" id="{A8BBD194-0723-40DB-B102-B9726D0B697C}"/>
              </a:ext>
            </a:extLst>
          </p:cNvPr>
          <p:cNvSpPr>
            <a:spLocks noGrp="1"/>
          </p:cNvSpPr>
          <p:nvPr>
            <p:ph type="sldNum" sz="quarter" idx="12"/>
          </p:nvPr>
        </p:nvSpPr>
        <p:spPr/>
        <p:txBody>
          <a:bodyPr/>
          <a:lstStyle/>
          <a:p>
            <a:fld id="{820EB7F3-041B-4E71-90A9-7FBC39D548D0}" type="slidenum">
              <a:rPr lang="en-US" smtClean="0"/>
              <a:t>41</a:t>
            </a:fld>
            <a:endParaRPr lang="en-US"/>
          </a:p>
        </p:txBody>
      </p:sp>
      <p:pic>
        <p:nvPicPr>
          <p:cNvPr id="16" name="Picture 15">
            <a:extLst>
              <a:ext uri="{FF2B5EF4-FFF2-40B4-BE49-F238E27FC236}">
                <a16:creationId xmlns:a16="http://schemas.microsoft.com/office/drawing/2014/main" id="{D5629F66-3AE6-45C6-BF7B-999BCF990A00}"/>
              </a:ext>
            </a:extLst>
          </p:cNvPr>
          <p:cNvPicPr>
            <a:picLocks noChangeAspect="1"/>
          </p:cNvPicPr>
          <p:nvPr/>
        </p:nvPicPr>
        <p:blipFill>
          <a:blip r:embed="rId3"/>
          <a:stretch>
            <a:fillRect/>
          </a:stretch>
        </p:blipFill>
        <p:spPr>
          <a:xfrm>
            <a:off x="1829690" y="1930400"/>
            <a:ext cx="4758117" cy="3273879"/>
          </a:xfrm>
          <a:prstGeom prst="rect">
            <a:avLst/>
          </a:prstGeom>
        </p:spPr>
      </p:pic>
      <p:pic>
        <p:nvPicPr>
          <p:cNvPr id="14" name="Picture 13">
            <a:extLst>
              <a:ext uri="{FF2B5EF4-FFF2-40B4-BE49-F238E27FC236}">
                <a16:creationId xmlns:a16="http://schemas.microsoft.com/office/drawing/2014/main" id="{D913EAC6-666F-4052-A536-005059C1F6D9}"/>
              </a:ext>
            </a:extLst>
          </p:cNvPr>
          <p:cNvPicPr>
            <a:picLocks noChangeAspect="1"/>
          </p:cNvPicPr>
          <p:nvPr/>
        </p:nvPicPr>
        <p:blipFill>
          <a:blip r:embed="rId4"/>
          <a:stretch>
            <a:fillRect/>
          </a:stretch>
        </p:blipFill>
        <p:spPr>
          <a:xfrm>
            <a:off x="424022" y="3734951"/>
            <a:ext cx="5105539" cy="2219367"/>
          </a:xfrm>
          <a:prstGeom prst="rect">
            <a:avLst/>
          </a:prstGeom>
        </p:spPr>
      </p:pic>
      <p:pic>
        <p:nvPicPr>
          <p:cNvPr id="12" name="Picture 11">
            <a:extLst>
              <a:ext uri="{FF2B5EF4-FFF2-40B4-BE49-F238E27FC236}">
                <a16:creationId xmlns:a16="http://schemas.microsoft.com/office/drawing/2014/main" id="{EDC10FD3-68B5-47AC-83ED-53DCF3EEA95B}"/>
              </a:ext>
            </a:extLst>
          </p:cNvPr>
          <p:cNvPicPr>
            <a:picLocks noChangeAspect="1"/>
          </p:cNvPicPr>
          <p:nvPr/>
        </p:nvPicPr>
        <p:blipFill>
          <a:blip r:embed="rId5"/>
          <a:stretch>
            <a:fillRect/>
          </a:stretch>
        </p:blipFill>
        <p:spPr>
          <a:xfrm>
            <a:off x="6324893" y="1359473"/>
            <a:ext cx="4531540" cy="4612821"/>
          </a:xfrm>
          <a:prstGeom prst="rect">
            <a:avLst/>
          </a:prstGeom>
        </p:spPr>
      </p:pic>
    </p:spTree>
    <p:extLst>
      <p:ext uri="{BB962C8B-B14F-4D97-AF65-F5344CB8AC3E}">
        <p14:creationId xmlns:p14="http://schemas.microsoft.com/office/powerpoint/2010/main" val="54522144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screenshot of a computer&#10;&#10;Description automatically generated with medium confidence">
            <a:extLst>
              <a:ext uri="{FF2B5EF4-FFF2-40B4-BE49-F238E27FC236}">
                <a16:creationId xmlns:a16="http://schemas.microsoft.com/office/drawing/2014/main" id="{B7BD8D21-2AA9-4C13-99B4-5E45267DF45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501267" y="4517361"/>
            <a:ext cx="4821382" cy="1524001"/>
          </a:xfrm>
          <a:prstGeom prst="rect">
            <a:avLst/>
          </a:prstGeom>
        </p:spPr>
      </p:pic>
      <p:sp>
        <p:nvSpPr>
          <p:cNvPr id="2" name="Title 1">
            <a:extLst>
              <a:ext uri="{FF2B5EF4-FFF2-40B4-BE49-F238E27FC236}">
                <a16:creationId xmlns:a16="http://schemas.microsoft.com/office/drawing/2014/main" id="{B6A3271F-715A-44B4-9067-B7BF36A2C47C}"/>
              </a:ext>
            </a:extLst>
          </p:cNvPr>
          <p:cNvSpPr>
            <a:spLocks noGrp="1"/>
          </p:cNvSpPr>
          <p:nvPr>
            <p:ph type="title"/>
          </p:nvPr>
        </p:nvSpPr>
        <p:spPr/>
        <p:txBody>
          <a:bodyPr/>
          <a:lstStyle/>
          <a:p>
            <a:r>
              <a:rPr lang="en-US" dirty="0"/>
              <a:t>Qualification of Duplex Coating Systems</a:t>
            </a:r>
          </a:p>
        </p:txBody>
      </p:sp>
      <p:graphicFrame>
        <p:nvGraphicFramePr>
          <p:cNvPr id="6" name="Content Placeholder 5">
            <a:extLst>
              <a:ext uri="{FF2B5EF4-FFF2-40B4-BE49-F238E27FC236}">
                <a16:creationId xmlns:a16="http://schemas.microsoft.com/office/drawing/2014/main" id="{AD1ECC4C-F77F-453D-B0C7-0F08564AEF4C}"/>
              </a:ext>
            </a:extLst>
          </p:cNvPr>
          <p:cNvGraphicFramePr>
            <a:graphicFrameLocks noGrp="1"/>
          </p:cNvGraphicFramePr>
          <p:nvPr>
            <p:ph idx="1"/>
            <p:extLst>
              <p:ext uri="{D42A27DB-BD31-4B8C-83A1-F6EECF244321}">
                <p14:modId xmlns:p14="http://schemas.microsoft.com/office/powerpoint/2010/main" val="2566208265"/>
              </p:ext>
            </p:extLst>
          </p:nvPr>
        </p:nvGraphicFramePr>
        <p:xfrm>
          <a:off x="677334" y="1509368"/>
          <a:ext cx="8337382" cy="3418233"/>
        </p:xfrm>
        <a:graphic>
          <a:graphicData uri="http://schemas.openxmlformats.org/drawingml/2006/table">
            <a:tbl>
              <a:tblPr firstRow="1" firstCol="1" bandRow="1">
                <a:tableStyleId>{5C22544A-7EE6-4342-B048-85BDC9FD1C3A}</a:tableStyleId>
              </a:tblPr>
              <a:tblGrid>
                <a:gridCol w="695139">
                  <a:extLst>
                    <a:ext uri="{9D8B030D-6E8A-4147-A177-3AD203B41FA5}">
                      <a16:colId xmlns:a16="http://schemas.microsoft.com/office/drawing/2014/main" val="2275576591"/>
                    </a:ext>
                  </a:extLst>
                </a:gridCol>
                <a:gridCol w="3243984">
                  <a:extLst>
                    <a:ext uri="{9D8B030D-6E8A-4147-A177-3AD203B41FA5}">
                      <a16:colId xmlns:a16="http://schemas.microsoft.com/office/drawing/2014/main" val="3894550023"/>
                    </a:ext>
                  </a:extLst>
                </a:gridCol>
                <a:gridCol w="4398259">
                  <a:extLst>
                    <a:ext uri="{9D8B030D-6E8A-4147-A177-3AD203B41FA5}">
                      <a16:colId xmlns:a16="http://schemas.microsoft.com/office/drawing/2014/main" val="3074573344"/>
                    </a:ext>
                  </a:extLst>
                </a:gridCol>
              </a:tblGrid>
              <a:tr h="400262">
                <a:tc>
                  <a:txBody>
                    <a:bodyPr/>
                    <a:lstStyle/>
                    <a:p>
                      <a:pPr marL="0" marR="0" indent="0" algn="ctr">
                        <a:lnSpc>
                          <a:spcPts val="1300"/>
                        </a:lnSpc>
                        <a:spcBef>
                          <a:spcPts val="0"/>
                        </a:spcBef>
                        <a:spcAft>
                          <a:spcPts val="0"/>
                        </a:spcAft>
                      </a:pPr>
                      <a:r>
                        <a:rPr lang="en-US" sz="1200" dirty="0">
                          <a:solidFill>
                            <a:schemeClr val="tx1"/>
                          </a:solidFill>
                          <a:effectLst/>
                        </a:rPr>
                        <a:t>Test</a:t>
                      </a:r>
                      <a:endParaRPr lang="en-US" sz="1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indent="0" algn="ctr">
                        <a:lnSpc>
                          <a:spcPts val="1300"/>
                        </a:lnSpc>
                        <a:spcBef>
                          <a:spcPts val="0"/>
                        </a:spcBef>
                        <a:spcAft>
                          <a:spcPts val="0"/>
                        </a:spcAft>
                      </a:pPr>
                      <a:r>
                        <a:rPr lang="en-US" sz="1200" dirty="0">
                          <a:solidFill>
                            <a:schemeClr val="tx1"/>
                          </a:solidFill>
                          <a:effectLst/>
                        </a:rPr>
                        <a:t>AASHTO NTPEP Tests for </a:t>
                      </a:r>
                      <a:endParaRPr lang="en-US" sz="1600" dirty="0">
                        <a:solidFill>
                          <a:schemeClr val="tx1"/>
                        </a:solidFill>
                        <a:effectLst/>
                      </a:endParaRPr>
                    </a:p>
                    <a:p>
                      <a:pPr marL="0" marR="0" indent="0" algn="ctr">
                        <a:lnSpc>
                          <a:spcPts val="1300"/>
                        </a:lnSpc>
                        <a:spcBef>
                          <a:spcPts val="0"/>
                        </a:spcBef>
                        <a:spcAft>
                          <a:spcPts val="0"/>
                        </a:spcAft>
                      </a:pPr>
                      <a:r>
                        <a:rPr lang="en-US" sz="1200" dirty="0">
                          <a:solidFill>
                            <a:schemeClr val="tx1"/>
                          </a:solidFill>
                          <a:effectLst/>
                        </a:rPr>
                        <a:t>Liquid- Applied Coatings</a:t>
                      </a:r>
                      <a:endParaRPr lang="en-US" sz="1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indent="0" algn="ctr">
                        <a:lnSpc>
                          <a:spcPts val="1300"/>
                        </a:lnSpc>
                        <a:spcBef>
                          <a:spcPts val="0"/>
                        </a:spcBef>
                        <a:spcAft>
                          <a:spcPts val="0"/>
                        </a:spcAft>
                      </a:pPr>
                      <a:r>
                        <a:rPr lang="en-US" sz="1200" dirty="0">
                          <a:solidFill>
                            <a:schemeClr val="tx1"/>
                          </a:solidFill>
                          <a:effectLst/>
                        </a:rPr>
                        <a:t>Modifications for Tests for Duplex Coatings</a:t>
                      </a:r>
                      <a:endParaRPr lang="en-US" sz="1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941347309"/>
                  </a:ext>
                </a:extLst>
              </a:tr>
              <a:tr h="400262">
                <a:tc>
                  <a:txBody>
                    <a:bodyPr/>
                    <a:lstStyle/>
                    <a:p>
                      <a:pPr marL="0" marR="0" indent="0" algn="ctr">
                        <a:lnSpc>
                          <a:spcPts val="1300"/>
                        </a:lnSpc>
                        <a:spcBef>
                          <a:spcPts val="0"/>
                        </a:spcBef>
                        <a:spcAft>
                          <a:spcPts val="0"/>
                        </a:spcAft>
                      </a:pPr>
                      <a:r>
                        <a:rPr lang="en-US" sz="1200" dirty="0">
                          <a:solidFill>
                            <a:schemeClr val="tx1"/>
                          </a:solidFill>
                          <a:effectLst/>
                        </a:rPr>
                        <a:t>1</a:t>
                      </a:r>
                      <a:endParaRPr lang="en-US" sz="1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indent="0" algn="l">
                        <a:lnSpc>
                          <a:spcPts val="1300"/>
                        </a:lnSpc>
                        <a:spcBef>
                          <a:spcPts val="0"/>
                        </a:spcBef>
                        <a:spcAft>
                          <a:spcPts val="0"/>
                        </a:spcAft>
                      </a:pPr>
                      <a:r>
                        <a:rPr lang="en-US" sz="1200">
                          <a:effectLst/>
                        </a:rPr>
                        <a:t>Slip Coefficient/Tension Creep (primer only)</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indent="0" algn="l">
                        <a:lnSpc>
                          <a:spcPts val="1300"/>
                        </a:lnSpc>
                        <a:spcBef>
                          <a:spcPts val="0"/>
                        </a:spcBef>
                        <a:spcAft>
                          <a:spcPts val="0"/>
                        </a:spcAft>
                      </a:pPr>
                      <a:r>
                        <a:rPr lang="en-US" sz="1200">
                          <a:effectLst/>
                        </a:rPr>
                        <a:t>Test may not be needed – testing of bare galvanizing and bare metallizing exists</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825173753"/>
                  </a:ext>
                </a:extLst>
              </a:tr>
              <a:tr h="811194">
                <a:tc>
                  <a:txBody>
                    <a:bodyPr/>
                    <a:lstStyle/>
                    <a:p>
                      <a:pPr marL="0" marR="0" indent="0" algn="ctr">
                        <a:lnSpc>
                          <a:spcPts val="1300"/>
                        </a:lnSpc>
                        <a:spcBef>
                          <a:spcPts val="0"/>
                        </a:spcBef>
                        <a:spcAft>
                          <a:spcPts val="0"/>
                        </a:spcAft>
                      </a:pPr>
                      <a:r>
                        <a:rPr lang="en-US" sz="1200" dirty="0">
                          <a:solidFill>
                            <a:schemeClr val="tx1"/>
                          </a:solidFill>
                          <a:effectLst/>
                        </a:rPr>
                        <a:t>2</a:t>
                      </a:r>
                      <a:endParaRPr lang="en-US" sz="1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indent="0" algn="l">
                        <a:lnSpc>
                          <a:spcPts val="1300"/>
                        </a:lnSpc>
                        <a:spcBef>
                          <a:spcPts val="0"/>
                        </a:spcBef>
                        <a:spcAft>
                          <a:spcPts val="0"/>
                        </a:spcAft>
                      </a:pPr>
                      <a:r>
                        <a:rPr lang="en-US" sz="1200">
                          <a:effectLst/>
                        </a:rPr>
                        <a:t>ASTM B117 Salt Fog Resistance (5,000 hours) – panels are scribed to the bare steel prior to exposure to address rust creepage</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indent="0" algn="l">
                        <a:lnSpc>
                          <a:spcPts val="1300"/>
                        </a:lnSpc>
                        <a:spcBef>
                          <a:spcPts val="0"/>
                        </a:spcBef>
                        <a:spcAft>
                          <a:spcPts val="0"/>
                        </a:spcAft>
                      </a:pPr>
                      <a:r>
                        <a:rPr lang="en-US" sz="1200">
                          <a:effectLst/>
                        </a:rPr>
                        <a:t>Test cycle is appropriate, but two scribes should be made for evaluation – one to the steel, and one to the metal layer to assess both undercutting of the metal coating, and separation of the liquid coating from the metal coating</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951968176"/>
                  </a:ext>
                </a:extLst>
              </a:tr>
              <a:tr h="605727">
                <a:tc>
                  <a:txBody>
                    <a:bodyPr/>
                    <a:lstStyle/>
                    <a:p>
                      <a:pPr marL="0" marR="0" indent="0" algn="ctr">
                        <a:lnSpc>
                          <a:spcPts val="1300"/>
                        </a:lnSpc>
                        <a:spcBef>
                          <a:spcPts val="0"/>
                        </a:spcBef>
                        <a:spcAft>
                          <a:spcPts val="0"/>
                        </a:spcAft>
                      </a:pPr>
                      <a:r>
                        <a:rPr lang="en-US" sz="1200" dirty="0">
                          <a:solidFill>
                            <a:schemeClr val="tx1"/>
                          </a:solidFill>
                          <a:effectLst/>
                        </a:rPr>
                        <a:t>3</a:t>
                      </a:r>
                      <a:endParaRPr lang="en-US" sz="1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indent="0" algn="l">
                        <a:lnSpc>
                          <a:spcPts val="1300"/>
                        </a:lnSpc>
                        <a:spcBef>
                          <a:spcPts val="0"/>
                        </a:spcBef>
                        <a:spcAft>
                          <a:spcPts val="0"/>
                        </a:spcAft>
                      </a:pPr>
                      <a:r>
                        <a:rPr lang="en-US" sz="1200" dirty="0">
                          <a:effectLst/>
                        </a:rPr>
                        <a:t>ASTM D5894 Cyclic Weathering Resistance (5,040 hours [15 – 336-hour cycles]).  Same scribing as salt fog.</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indent="0" algn="l">
                        <a:lnSpc>
                          <a:spcPts val="1300"/>
                        </a:lnSpc>
                        <a:spcBef>
                          <a:spcPts val="0"/>
                        </a:spcBef>
                        <a:spcAft>
                          <a:spcPts val="0"/>
                        </a:spcAft>
                      </a:pPr>
                      <a:r>
                        <a:rPr lang="en-US" sz="1200" dirty="0">
                          <a:effectLst/>
                        </a:rPr>
                        <a:t>Test cycle is appropriate with same modifications to scribe as for salt fog.</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674997580"/>
                  </a:ext>
                </a:extLst>
              </a:tr>
              <a:tr h="194797">
                <a:tc>
                  <a:txBody>
                    <a:bodyPr/>
                    <a:lstStyle/>
                    <a:p>
                      <a:pPr marL="0" marR="0" indent="0" algn="ctr">
                        <a:lnSpc>
                          <a:spcPts val="1300"/>
                        </a:lnSpc>
                        <a:spcBef>
                          <a:spcPts val="0"/>
                        </a:spcBef>
                        <a:spcAft>
                          <a:spcPts val="0"/>
                        </a:spcAft>
                      </a:pPr>
                      <a:r>
                        <a:rPr lang="en-US" sz="1200" dirty="0">
                          <a:solidFill>
                            <a:schemeClr val="tx1"/>
                          </a:solidFill>
                          <a:effectLst/>
                        </a:rPr>
                        <a:t>4</a:t>
                      </a:r>
                      <a:endParaRPr lang="en-US" sz="1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indent="0" algn="l">
                        <a:lnSpc>
                          <a:spcPts val="1300"/>
                        </a:lnSpc>
                        <a:spcBef>
                          <a:spcPts val="0"/>
                        </a:spcBef>
                        <a:spcAft>
                          <a:spcPts val="0"/>
                        </a:spcAft>
                      </a:pPr>
                      <a:r>
                        <a:rPr lang="en-US" sz="1200">
                          <a:effectLst/>
                        </a:rPr>
                        <a:t>ASTM D4541 Tensile Adhesion</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indent="0" algn="l">
                        <a:lnSpc>
                          <a:spcPts val="1300"/>
                        </a:lnSpc>
                        <a:spcBef>
                          <a:spcPts val="0"/>
                        </a:spcBef>
                        <a:spcAft>
                          <a:spcPts val="0"/>
                        </a:spcAft>
                      </a:pPr>
                      <a:r>
                        <a:rPr lang="en-US" sz="1200">
                          <a:effectLst/>
                        </a:rPr>
                        <a:t>No change needed.</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273497700"/>
                  </a:ext>
                </a:extLst>
              </a:tr>
              <a:tr h="194797">
                <a:tc>
                  <a:txBody>
                    <a:bodyPr/>
                    <a:lstStyle/>
                    <a:p>
                      <a:pPr marL="0" marR="0" indent="0" algn="ctr">
                        <a:lnSpc>
                          <a:spcPts val="1300"/>
                        </a:lnSpc>
                        <a:spcBef>
                          <a:spcPts val="0"/>
                        </a:spcBef>
                        <a:spcAft>
                          <a:spcPts val="0"/>
                        </a:spcAft>
                      </a:pPr>
                      <a:r>
                        <a:rPr lang="en-US" sz="1200" dirty="0">
                          <a:solidFill>
                            <a:schemeClr val="tx1"/>
                          </a:solidFill>
                          <a:effectLst/>
                        </a:rPr>
                        <a:t>5</a:t>
                      </a:r>
                      <a:endParaRPr lang="en-US" sz="1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indent="0" algn="l">
                        <a:lnSpc>
                          <a:spcPts val="1300"/>
                        </a:lnSpc>
                        <a:spcBef>
                          <a:spcPts val="0"/>
                        </a:spcBef>
                        <a:spcAft>
                          <a:spcPts val="0"/>
                        </a:spcAft>
                      </a:pPr>
                      <a:r>
                        <a:rPr lang="en-US" sz="1200">
                          <a:effectLst/>
                        </a:rPr>
                        <a:t>Freeze Thaw Stability (30-days)</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indent="0" algn="l">
                        <a:lnSpc>
                          <a:spcPts val="1300"/>
                        </a:lnSpc>
                        <a:spcBef>
                          <a:spcPts val="0"/>
                        </a:spcBef>
                        <a:spcAft>
                          <a:spcPts val="0"/>
                        </a:spcAft>
                      </a:pPr>
                      <a:r>
                        <a:rPr lang="en-US" sz="1200" dirty="0">
                          <a:effectLst/>
                        </a:rPr>
                        <a:t>No change needed.</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074394004"/>
                  </a:ext>
                </a:extLst>
              </a:tr>
              <a:tr h="811194">
                <a:tc>
                  <a:txBody>
                    <a:bodyPr/>
                    <a:lstStyle/>
                    <a:p>
                      <a:pPr marL="0" marR="0" indent="0" algn="ctr">
                        <a:lnSpc>
                          <a:spcPts val="1300"/>
                        </a:lnSpc>
                        <a:spcBef>
                          <a:spcPts val="0"/>
                        </a:spcBef>
                        <a:spcAft>
                          <a:spcPts val="0"/>
                        </a:spcAft>
                      </a:pPr>
                      <a:r>
                        <a:rPr lang="en-US" sz="1200" dirty="0">
                          <a:solidFill>
                            <a:schemeClr val="tx1"/>
                          </a:solidFill>
                          <a:effectLst/>
                        </a:rPr>
                        <a:t>6</a:t>
                      </a:r>
                      <a:endParaRPr lang="en-US" sz="16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indent="0" algn="l">
                        <a:lnSpc>
                          <a:spcPts val="1300"/>
                        </a:lnSpc>
                        <a:spcBef>
                          <a:spcPts val="0"/>
                        </a:spcBef>
                        <a:spcAft>
                          <a:spcPts val="0"/>
                        </a:spcAft>
                      </a:pPr>
                      <a:r>
                        <a:rPr lang="en-US" sz="1200">
                          <a:effectLst/>
                        </a:rPr>
                        <a:t>Coating Identification tests – a battery of tests is included to fully characterize each of the liquid-applied coatings</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indent="0" algn="l">
                        <a:lnSpc>
                          <a:spcPts val="1300"/>
                        </a:lnSpc>
                        <a:spcBef>
                          <a:spcPts val="0"/>
                        </a:spcBef>
                        <a:spcAft>
                          <a:spcPts val="0"/>
                        </a:spcAft>
                      </a:pPr>
                      <a:r>
                        <a:rPr lang="en-US" sz="1200" dirty="0">
                          <a:effectLst/>
                        </a:rPr>
                        <a:t>The battery of tests is appropriate for the coatings applied to the metal coating, but in addition, the metal coatings should be characterized as follows: [consider referencing galvanizing and metallizing specifications]</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505289865"/>
                  </a:ext>
                </a:extLst>
              </a:tr>
            </a:tbl>
          </a:graphicData>
        </a:graphic>
      </p:graphicFrame>
      <p:sp>
        <p:nvSpPr>
          <p:cNvPr id="3" name="Date Placeholder 2">
            <a:extLst>
              <a:ext uri="{FF2B5EF4-FFF2-40B4-BE49-F238E27FC236}">
                <a16:creationId xmlns:a16="http://schemas.microsoft.com/office/drawing/2014/main" id="{ACEB7D7D-1B11-47BD-81B3-52F11B518C09}"/>
              </a:ext>
            </a:extLst>
          </p:cNvPr>
          <p:cNvSpPr>
            <a:spLocks noGrp="1"/>
          </p:cNvSpPr>
          <p:nvPr>
            <p:ph type="dt" sz="half" idx="10"/>
          </p:nvPr>
        </p:nvSpPr>
        <p:spPr/>
        <p:txBody>
          <a:bodyPr/>
          <a:lstStyle/>
          <a:p>
            <a:r>
              <a:rPr lang="en-US"/>
              <a:t>August 2021</a:t>
            </a:r>
          </a:p>
        </p:txBody>
      </p:sp>
      <p:sp>
        <p:nvSpPr>
          <p:cNvPr id="4" name="Footer Placeholder 3">
            <a:extLst>
              <a:ext uri="{FF2B5EF4-FFF2-40B4-BE49-F238E27FC236}">
                <a16:creationId xmlns:a16="http://schemas.microsoft.com/office/drawing/2014/main" id="{A39189AC-214C-4B7A-B404-3011568A729D}"/>
              </a:ext>
            </a:extLst>
          </p:cNvPr>
          <p:cNvSpPr>
            <a:spLocks noGrp="1"/>
          </p:cNvSpPr>
          <p:nvPr>
            <p:ph type="ftr" sz="quarter" idx="11"/>
          </p:nvPr>
        </p:nvSpPr>
        <p:spPr/>
        <p:txBody>
          <a:bodyPr/>
          <a:lstStyle/>
          <a:p>
            <a:r>
              <a:rPr lang="en-US"/>
              <a:t>NCHRP Project 12-117 Workshop - Information for Review Only</a:t>
            </a:r>
          </a:p>
        </p:txBody>
      </p:sp>
      <p:sp>
        <p:nvSpPr>
          <p:cNvPr id="5" name="Slide Number Placeholder 4">
            <a:extLst>
              <a:ext uri="{FF2B5EF4-FFF2-40B4-BE49-F238E27FC236}">
                <a16:creationId xmlns:a16="http://schemas.microsoft.com/office/drawing/2014/main" id="{A8BBD194-0723-40DB-B102-B9726D0B697C}"/>
              </a:ext>
            </a:extLst>
          </p:cNvPr>
          <p:cNvSpPr>
            <a:spLocks noGrp="1"/>
          </p:cNvSpPr>
          <p:nvPr>
            <p:ph type="sldNum" sz="quarter" idx="12"/>
          </p:nvPr>
        </p:nvSpPr>
        <p:spPr/>
        <p:txBody>
          <a:bodyPr/>
          <a:lstStyle/>
          <a:p>
            <a:fld id="{820EB7F3-041B-4E71-90A9-7FBC39D548D0}" type="slidenum">
              <a:rPr lang="en-US" smtClean="0"/>
              <a:t>42</a:t>
            </a:fld>
            <a:endParaRPr lang="en-US"/>
          </a:p>
        </p:txBody>
      </p:sp>
    </p:spTree>
    <p:extLst>
      <p:ext uri="{BB962C8B-B14F-4D97-AF65-F5344CB8AC3E}">
        <p14:creationId xmlns:p14="http://schemas.microsoft.com/office/powerpoint/2010/main" val="208056252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DBF1F0-D73A-4214-BB7E-C972D6E8BE8B}"/>
              </a:ext>
            </a:extLst>
          </p:cNvPr>
          <p:cNvSpPr>
            <a:spLocks noGrp="1"/>
          </p:cNvSpPr>
          <p:nvPr>
            <p:ph type="title"/>
          </p:nvPr>
        </p:nvSpPr>
        <p:spPr/>
        <p:txBody>
          <a:bodyPr/>
          <a:lstStyle/>
          <a:p>
            <a:r>
              <a:rPr lang="en-US" dirty="0"/>
              <a:t>Duplex Coating Service Life</a:t>
            </a:r>
          </a:p>
        </p:txBody>
      </p:sp>
      <p:sp>
        <p:nvSpPr>
          <p:cNvPr id="3" name="Footer Placeholder 2">
            <a:extLst>
              <a:ext uri="{FF2B5EF4-FFF2-40B4-BE49-F238E27FC236}">
                <a16:creationId xmlns:a16="http://schemas.microsoft.com/office/drawing/2014/main" id="{50A43792-D8F8-437B-96FB-59949E334FBD}"/>
              </a:ext>
            </a:extLst>
          </p:cNvPr>
          <p:cNvSpPr>
            <a:spLocks noGrp="1"/>
          </p:cNvSpPr>
          <p:nvPr>
            <p:ph type="ftr" sz="quarter" idx="11"/>
          </p:nvPr>
        </p:nvSpPr>
        <p:spPr/>
        <p:txBody>
          <a:bodyPr/>
          <a:lstStyle/>
          <a:p>
            <a:r>
              <a:rPr lang="en-US" dirty="0"/>
              <a:t>NCHRP Project 12-117 Workshop - Information for Review Only</a:t>
            </a:r>
          </a:p>
        </p:txBody>
      </p:sp>
      <p:sp>
        <p:nvSpPr>
          <p:cNvPr id="4" name="Slide Number Placeholder 3">
            <a:extLst>
              <a:ext uri="{FF2B5EF4-FFF2-40B4-BE49-F238E27FC236}">
                <a16:creationId xmlns:a16="http://schemas.microsoft.com/office/drawing/2014/main" id="{8BCC512F-E8DF-450A-9D97-AADCD514A800}"/>
              </a:ext>
            </a:extLst>
          </p:cNvPr>
          <p:cNvSpPr>
            <a:spLocks noGrp="1"/>
          </p:cNvSpPr>
          <p:nvPr>
            <p:ph type="sldNum" sz="quarter" idx="12"/>
          </p:nvPr>
        </p:nvSpPr>
        <p:spPr/>
        <p:txBody>
          <a:bodyPr/>
          <a:lstStyle/>
          <a:p>
            <a:fld id="{DEC7A5AD-5AEC-42D0-A3BE-F46B40576360}" type="slidenum">
              <a:rPr lang="en-US" smtClean="0"/>
              <a:t>43</a:t>
            </a:fld>
            <a:endParaRPr lang="en-US"/>
          </a:p>
        </p:txBody>
      </p:sp>
      <p:sp>
        <p:nvSpPr>
          <p:cNvPr id="5" name="Rectangle 4">
            <a:extLst>
              <a:ext uri="{FF2B5EF4-FFF2-40B4-BE49-F238E27FC236}">
                <a16:creationId xmlns:a16="http://schemas.microsoft.com/office/drawing/2014/main" id="{F56E7CDC-9A44-4ABA-BF31-4FBF8E33A105}"/>
              </a:ext>
            </a:extLst>
          </p:cNvPr>
          <p:cNvSpPr/>
          <p:nvPr/>
        </p:nvSpPr>
        <p:spPr>
          <a:xfrm>
            <a:off x="1665728" y="5087255"/>
            <a:ext cx="3493970" cy="954107"/>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gn="ctr"/>
            <a:r>
              <a:rPr lang="en-US" sz="2800" b="1" dirty="0">
                <a:effectLst>
                  <a:outerShdw blurRad="38100" dist="38100" dir="2700000" algn="tl">
                    <a:srgbClr val="000000">
                      <a:alpha val="43137"/>
                    </a:srgbClr>
                  </a:outerShdw>
                </a:effectLst>
              </a:rPr>
              <a:t>Synergy: 10+50=77 (28% Improvement)</a:t>
            </a:r>
          </a:p>
        </p:txBody>
      </p:sp>
      <p:pic>
        <p:nvPicPr>
          <p:cNvPr id="8" name="Picture 7">
            <a:extLst>
              <a:ext uri="{FF2B5EF4-FFF2-40B4-BE49-F238E27FC236}">
                <a16:creationId xmlns:a16="http://schemas.microsoft.com/office/drawing/2014/main" id="{7CDF48DA-C190-4E92-8A13-5147CA417E0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821236" y="761888"/>
            <a:ext cx="2052356" cy="2735545"/>
          </a:xfrm>
          <a:prstGeom prst="rect">
            <a:avLst/>
          </a:prstGeom>
        </p:spPr>
      </p:pic>
      <p:pic>
        <p:nvPicPr>
          <p:cNvPr id="9" name="Picture 8">
            <a:extLst>
              <a:ext uri="{FF2B5EF4-FFF2-40B4-BE49-F238E27FC236}">
                <a16:creationId xmlns:a16="http://schemas.microsoft.com/office/drawing/2014/main" id="{39859C89-6062-4A59-A5FA-99A10E1705A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283222" y="3082472"/>
            <a:ext cx="2452766" cy="1646042"/>
          </a:xfrm>
          <a:prstGeom prst="rect">
            <a:avLst/>
          </a:prstGeom>
        </p:spPr>
      </p:pic>
      <p:pic>
        <p:nvPicPr>
          <p:cNvPr id="10" name="Picture 9">
            <a:extLst>
              <a:ext uri="{FF2B5EF4-FFF2-40B4-BE49-F238E27FC236}">
                <a16:creationId xmlns:a16="http://schemas.microsoft.com/office/drawing/2014/main" id="{7BB0E336-0E52-4104-AAC1-B99D406A3A8D}"/>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148091" y="4356547"/>
            <a:ext cx="2452766" cy="1799602"/>
          </a:xfrm>
          <a:prstGeom prst="rect">
            <a:avLst/>
          </a:prstGeom>
        </p:spPr>
      </p:pic>
      <p:sp>
        <p:nvSpPr>
          <p:cNvPr id="11" name="Date Placeholder 10">
            <a:extLst>
              <a:ext uri="{FF2B5EF4-FFF2-40B4-BE49-F238E27FC236}">
                <a16:creationId xmlns:a16="http://schemas.microsoft.com/office/drawing/2014/main" id="{78076AD6-1582-4966-9A6C-914EB638D52E}"/>
              </a:ext>
            </a:extLst>
          </p:cNvPr>
          <p:cNvSpPr>
            <a:spLocks noGrp="1"/>
          </p:cNvSpPr>
          <p:nvPr>
            <p:ph type="dt" sz="half" idx="10"/>
          </p:nvPr>
        </p:nvSpPr>
        <p:spPr/>
        <p:txBody>
          <a:bodyPr/>
          <a:lstStyle/>
          <a:p>
            <a:r>
              <a:rPr lang="en-US"/>
              <a:t>August 2021</a:t>
            </a:r>
          </a:p>
        </p:txBody>
      </p:sp>
      <p:pic>
        <p:nvPicPr>
          <p:cNvPr id="12" name="Picture 11">
            <a:extLst>
              <a:ext uri="{FF2B5EF4-FFF2-40B4-BE49-F238E27FC236}">
                <a16:creationId xmlns:a16="http://schemas.microsoft.com/office/drawing/2014/main" id="{A83B521A-EBA6-44D5-9730-D0143CDD8692}"/>
              </a:ext>
            </a:extLst>
          </p:cNvPr>
          <p:cNvPicPr>
            <a:picLocks noChangeAspect="1"/>
          </p:cNvPicPr>
          <p:nvPr/>
        </p:nvPicPr>
        <p:blipFill>
          <a:blip r:embed="rId6"/>
          <a:stretch>
            <a:fillRect/>
          </a:stretch>
        </p:blipFill>
        <p:spPr>
          <a:xfrm>
            <a:off x="677334" y="1432348"/>
            <a:ext cx="5990524" cy="3619943"/>
          </a:xfrm>
          <a:prstGeom prst="rect">
            <a:avLst/>
          </a:prstGeom>
        </p:spPr>
      </p:pic>
    </p:spTree>
    <p:extLst>
      <p:ext uri="{BB962C8B-B14F-4D97-AF65-F5344CB8AC3E}">
        <p14:creationId xmlns:p14="http://schemas.microsoft.com/office/powerpoint/2010/main" val="167741562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618F99-297A-45B5-ABE9-5EBD291EDF6E}"/>
              </a:ext>
            </a:extLst>
          </p:cNvPr>
          <p:cNvSpPr>
            <a:spLocks noGrp="1"/>
          </p:cNvSpPr>
          <p:nvPr>
            <p:ph type="title"/>
          </p:nvPr>
        </p:nvSpPr>
        <p:spPr/>
        <p:txBody>
          <a:bodyPr/>
          <a:lstStyle/>
          <a:p>
            <a:r>
              <a:rPr lang="en-US" dirty="0"/>
              <a:t>Specification for Duplex Coating Steel Bridges</a:t>
            </a:r>
          </a:p>
        </p:txBody>
      </p:sp>
      <p:sp>
        <p:nvSpPr>
          <p:cNvPr id="18" name="Content Placeholder 17">
            <a:extLst>
              <a:ext uri="{FF2B5EF4-FFF2-40B4-BE49-F238E27FC236}">
                <a16:creationId xmlns:a16="http://schemas.microsoft.com/office/drawing/2014/main" id="{74C18727-9143-4C0F-AE17-2CD4D33EF20F}"/>
              </a:ext>
            </a:extLst>
          </p:cNvPr>
          <p:cNvSpPr>
            <a:spLocks noGrp="1"/>
          </p:cNvSpPr>
          <p:nvPr>
            <p:ph sz="half" idx="1"/>
          </p:nvPr>
        </p:nvSpPr>
        <p:spPr/>
        <p:txBody>
          <a:bodyPr>
            <a:normAutofit fontScale="77500" lnSpcReduction="20000"/>
          </a:bodyPr>
          <a:lstStyle/>
          <a:p>
            <a:pPr marL="0" indent="0">
              <a:buNone/>
            </a:pPr>
            <a:r>
              <a:rPr lang="en-US" dirty="0"/>
              <a:t>1. Introduction</a:t>
            </a:r>
          </a:p>
          <a:p>
            <a:pPr marL="0" indent="0">
              <a:buNone/>
            </a:pPr>
            <a:r>
              <a:rPr lang="en-US" dirty="0"/>
              <a:t>2. Applicable Specifications and Documents</a:t>
            </a:r>
          </a:p>
          <a:p>
            <a:pPr marL="0" indent="0">
              <a:buNone/>
            </a:pPr>
            <a:r>
              <a:rPr lang="en-US" dirty="0"/>
              <a:t>3. Definitions</a:t>
            </a:r>
          </a:p>
          <a:p>
            <a:pPr marL="0" indent="0">
              <a:buNone/>
            </a:pPr>
            <a:r>
              <a:rPr lang="en-US" dirty="0"/>
              <a:t>4. Submittals</a:t>
            </a:r>
          </a:p>
          <a:p>
            <a:pPr marL="0" indent="0">
              <a:buNone/>
            </a:pPr>
            <a:r>
              <a:rPr lang="en-US" dirty="0"/>
              <a:t>5. Certifications and Qualifications</a:t>
            </a:r>
          </a:p>
          <a:p>
            <a:pPr marL="0" indent="0">
              <a:buNone/>
            </a:pPr>
            <a:r>
              <a:rPr lang="en-US" dirty="0"/>
              <a:t>6. Paint Materials</a:t>
            </a:r>
          </a:p>
          <a:p>
            <a:pPr marL="0" indent="0">
              <a:buNone/>
            </a:pPr>
            <a:r>
              <a:rPr lang="en-US" dirty="0"/>
              <a:t>7. Metallic Coating Materials and Installation</a:t>
            </a:r>
          </a:p>
          <a:p>
            <a:pPr marL="0" indent="0">
              <a:buNone/>
            </a:pPr>
            <a:r>
              <a:rPr lang="en-US" dirty="0"/>
              <a:t>8. Compressed Air Cleanliness </a:t>
            </a:r>
          </a:p>
          <a:p>
            <a:pPr marL="0" indent="0">
              <a:buNone/>
            </a:pPr>
            <a:r>
              <a:rPr lang="en-US" dirty="0"/>
              <a:t>9. Lighting </a:t>
            </a:r>
          </a:p>
          <a:p>
            <a:pPr marL="0" indent="0">
              <a:buNone/>
            </a:pPr>
            <a:r>
              <a:rPr lang="en-US" dirty="0"/>
              <a:t>10. Test Sections (Hold Point)</a:t>
            </a:r>
          </a:p>
          <a:p>
            <a:pPr marL="0" indent="0">
              <a:buNone/>
            </a:pPr>
            <a:r>
              <a:rPr lang="en-US" dirty="0"/>
              <a:t>11. Surface Preparation of Galvanizing (Hold Point)</a:t>
            </a:r>
          </a:p>
        </p:txBody>
      </p:sp>
      <p:sp>
        <p:nvSpPr>
          <p:cNvPr id="19" name="Content Placeholder 18">
            <a:extLst>
              <a:ext uri="{FF2B5EF4-FFF2-40B4-BE49-F238E27FC236}">
                <a16:creationId xmlns:a16="http://schemas.microsoft.com/office/drawing/2014/main" id="{3148996A-89E4-43B3-91AD-A52FF570178A}"/>
              </a:ext>
            </a:extLst>
          </p:cNvPr>
          <p:cNvSpPr>
            <a:spLocks noGrp="1"/>
          </p:cNvSpPr>
          <p:nvPr>
            <p:ph sz="half" idx="2"/>
          </p:nvPr>
        </p:nvSpPr>
        <p:spPr/>
        <p:txBody>
          <a:bodyPr>
            <a:normAutofit fontScale="77500" lnSpcReduction="20000"/>
          </a:bodyPr>
          <a:lstStyle/>
          <a:p>
            <a:pPr marL="0" indent="0">
              <a:buNone/>
            </a:pPr>
            <a:r>
              <a:rPr lang="en-US" dirty="0"/>
              <a:t>12. Surface Preparation of TSC (Hold Point)</a:t>
            </a:r>
          </a:p>
          <a:p>
            <a:pPr marL="0" indent="0">
              <a:buNone/>
            </a:pPr>
            <a:r>
              <a:rPr lang="en-US" dirty="0"/>
              <a:t>13. Mixing of Coatings (Hold Point)</a:t>
            </a:r>
          </a:p>
          <a:p>
            <a:pPr marL="0" indent="0">
              <a:buNone/>
            </a:pPr>
            <a:r>
              <a:rPr lang="en-US" dirty="0"/>
              <a:t>14. Ambient Conditions for Painting</a:t>
            </a:r>
          </a:p>
          <a:p>
            <a:pPr marL="0" indent="0">
              <a:buNone/>
            </a:pPr>
            <a:r>
              <a:rPr lang="en-US" dirty="0"/>
              <a:t>15. Painting of Galvanizing (Hold Point)</a:t>
            </a:r>
          </a:p>
          <a:p>
            <a:pPr marL="0" indent="0">
              <a:buNone/>
            </a:pPr>
            <a:r>
              <a:rPr lang="en-US" dirty="0"/>
              <a:t>16. Painting of TSC (Hold Point)</a:t>
            </a:r>
          </a:p>
          <a:p>
            <a:pPr marL="0" indent="0">
              <a:buNone/>
            </a:pPr>
            <a:r>
              <a:rPr lang="en-US" dirty="0"/>
              <a:t>17. Film Continuity (Hold Point) </a:t>
            </a:r>
          </a:p>
          <a:p>
            <a:pPr marL="0" indent="0">
              <a:buNone/>
            </a:pPr>
            <a:r>
              <a:rPr lang="en-US" dirty="0"/>
              <a:t>18. Slip-Critical Connections and Fasteners (Hold Point)</a:t>
            </a:r>
          </a:p>
          <a:p>
            <a:pPr marL="0" indent="0">
              <a:buNone/>
            </a:pPr>
            <a:r>
              <a:rPr lang="en-US" dirty="0"/>
              <a:t>19. Repair of Damage and Unacceptable Coatings (Hold Point)</a:t>
            </a:r>
          </a:p>
          <a:p>
            <a:pPr marL="0" indent="0">
              <a:buNone/>
            </a:pPr>
            <a:r>
              <a:rPr lang="en-US" dirty="0"/>
              <a:t>20. Environmental Protection and Waste Handling</a:t>
            </a:r>
          </a:p>
          <a:p>
            <a:pPr marL="0" indent="0">
              <a:buNone/>
            </a:pPr>
            <a:r>
              <a:rPr lang="en-US" dirty="0"/>
              <a:t>21. Quality Control and Quality Assurance</a:t>
            </a:r>
          </a:p>
          <a:p>
            <a:pPr marL="0" indent="0">
              <a:buNone/>
            </a:pPr>
            <a:r>
              <a:rPr lang="en-US" dirty="0"/>
              <a:t>22. Testing of Coating Materials</a:t>
            </a:r>
          </a:p>
        </p:txBody>
      </p:sp>
      <p:sp>
        <p:nvSpPr>
          <p:cNvPr id="3" name="Date Placeholder 2">
            <a:extLst>
              <a:ext uri="{FF2B5EF4-FFF2-40B4-BE49-F238E27FC236}">
                <a16:creationId xmlns:a16="http://schemas.microsoft.com/office/drawing/2014/main" id="{EC006DDF-0348-4FEF-8D7B-795C3217360B}"/>
              </a:ext>
            </a:extLst>
          </p:cNvPr>
          <p:cNvSpPr>
            <a:spLocks noGrp="1"/>
          </p:cNvSpPr>
          <p:nvPr>
            <p:ph type="dt" sz="half" idx="10"/>
          </p:nvPr>
        </p:nvSpPr>
        <p:spPr/>
        <p:txBody>
          <a:bodyPr/>
          <a:lstStyle/>
          <a:p>
            <a:r>
              <a:rPr lang="en-US"/>
              <a:t>August 2021</a:t>
            </a:r>
          </a:p>
        </p:txBody>
      </p:sp>
      <p:sp>
        <p:nvSpPr>
          <p:cNvPr id="6" name="Footer Placeholder 5">
            <a:extLst>
              <a:ext uri="{FF2B5EF4-FFF2-40B4-BE49-F238E27FC236}">
                <a16:creationId xmlns:a16="http://schemas.microsoft.com/office/drawing/2014/main" id="{A5629BD5-84EC-4952-BB48-C77D216F0324}"/>
              </a:ext>
            </a:extLst>
          </p:cNvPr>
          <p:cNvSpPr>
            <a:spLocks noGrp="1"/>
          </p:cNvSpPr>
          <p:nvPr>
            <p:ph type="ftr" sz="quarter" idx="11"/>
          </p:nvPr>
        </p:nvSpPr>
        <p:spPr/>
        <p:txBody>
          <a:bodyPr/>
          <a:lstStyle/>
          <a:p>
            <a:r>
              <a:rPr lang="en-US"/>
              <a:t>NCHRP Project 12-117 Workshop - Information for Review Only</a:t>
            </a:r>
          </a:p>
        </p:txBody>
      </p:sp>
      <p:sp>
        <p:nvSpPr>
          <p:cNvPr id="9" name="Slide Number Placeholder 8">
            <a:extLst>
              <a:ext uri="{FF2B5EF4-FFF2-40B4-BE49-F238E27FC236}">
                <a16:creationId xmlns:a16="http://schemas.microsoft.com/office/drawing/2014/main" id="{FBB67438-8506-4C46-AFE4-C13B29C0B2AA}"/>
              </a:ext>
            </a:extLst>
          </p:cNvPr>
          <p:cNvSpPr>
            <a:spLocks noGrp="1"/>
          </p:cNvSpPr>
          <p:nvPr>
            <p:ph type="sldNum" sz="quarter" idx="12"/>
          </p:nvPr>
        </p:nvSpPr>
        <p:spPr/>
        <p:txBody>
          <a:bodyPr/>
          <a:lstStyle/>
          <a:p>
            <a:fld id="{820EB7F3-041B-4E71-90A9-7FBC39D548D0}" type="slidenum">
              <a:rPr lang="en-US" smtClean="0"/>
              <a:t>44</a:t>
            </a:fld>
            <a:endParaRPr lang="en-US"/>
          </a:p>
        </p:txBody>
      </p:sp>
    </p:spTree>
    <p:extLst>
      <p:ext uri="{BB962C8B-B14F-4D97-AF65-F5344CB8AC3E}">
        <p14:creationId xmlns:p14="http://schemas.microsoft.com/office/powerpoint/2010/main" val="364530632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D9A330-AE7D-48D5-8A82-CBB5FDD0E276}"/>
              </a:ext>
            </a:extLst>
          </p:cNvPr>
          <p:cNvSpPr>
            <a:spLocks noGrp="1"/>
          </p:cNvSpPr>
          <p:nvPr>
            <p:ph type="title"/>
          </p:nvPr>
        </p:nvSpPr>
        <p:spPr/>
        <p:txBody>
          <a:bodyPr/>
          <a:lstStyle/>
          <a:p>
            <a:r>
              <a:rPr lang="en-US" dirty="0"/>
              <a:t>Questions and Discussion</a:t>
            </a:r>
          </a:p>
        </p:txBody>
      </p:sp>
      <p:sp>
        <p:nvSpPr>
          <p:cNvPr id="3" name="Text Placeholder 2">
            <a:extLst>
              <a:ext uri="{FF2B5EF4-FFF2-40B4-BE49-F238E27FC236}">
                <a16:creationId xmlns:a16="http://schemas.microsoft.com/office/drawing/2014/main" id="{C87D5CFB-EDFC-454C-B5AC-AF548C2A3D0C}"/>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F02B358B-7B48-49A5-8677-73340F1EAC11}"/>
              </a:ext>
            </a:extLst>
          </p:cNvPr>
          <p:cNvSpPr>
            <a:spLocks noGrp="1"/>
          </p:cNvSpPr>
          <p:nvPr>
            <p:ph type="dt" sz="half" idx="10"/>
          </p:nvPr>
        </p:nvSpPr>
        <p:spPr/>
        <p:txBody>
          <a:bodyPr/>
          <a:lstStyle/>
          <a:p>
            <a:r>
              <a:rPr lang="en-US"/>
              <a:t>August 2021</a:t>
            </a:r>
          </a:p>
        </p:txBody>
      </p:sp>
      <p:sp>
        <p:nvSpPr>
          <p:cNvPr id="5" name="Footer Placeholder 4">
            <a:extLst>
              <a:ext uri="{FF2B5EF4-FFF2-40B4-BE49-F238E27FC236}">
                <a16:creationId xmlns:a16="http://schemas.microsoft.com/office/drawing/2014/main" id="{AACEF4D4-2FC4-4D15-AA87-233632CB136A}"/>
              </a:ext>
            </a:extLst>
          </p:cNvPr>
          <p:cNvSpPr>
            <a:spLocks noGrp="1"/>
          </p:cNvSpPr>
          <p:nvPr>
            <p:ph type="ftr" sz="quarter" idx="11"/>
          </p:nvPr>
        </p:nvSpPr>
        <p:spPr/>
        <p:txBody>
          <a:bodyPr/>
          <a:lstStyle/>
          <a:p>
            <a:r>
              <a:rPr lang="en-US"/>
              <a:t>NCHRP Project 12-117 Workshop - Information for Review Only</a:t>
            </a:r>
          </a:p>
        </p:txBody>
      </p:sp>
      <p:sp>
        <p:nvSpPr>
          <p:cNvPr id="6" name="Slide Number Placeholder 5">
            <a:extLst>
              <a:ext uri="{FF2B5EF4-FFF2-40B4-BE49-F238E27FC236}">
                <a16:creationId xmlns:a16="http://schemas.microsoft.com/office/drawing/2014/main" id="{6A0066A9-8D87-4C26-8BF1-55094E6D669A}"/>
              </a:ext>
            </a:extLst>
          </p:cNvPr>
          <p:cNvSpPr>
            <a:spLocks noGrp="1"/>
          </p:cNvSpPr>
          <p:nvPr>
            <p:ph type="sldNum" sz="quarter" idx="12"/>
          </p:nvPr>
        </p:nvSpPr>
        <p:spPr/>
        <p:txBody>
          <a:bodyPr/>
          <a:lstStyle/>
          <a:p>
            <a:fld id="{EE05A503-E3B5-4C58-9AFC-FD2007ADDDCB}" type="slidenum">
              <a:rPr lang="en-US" smtClean="0"/>
              <a:t>45</a:t>
            </a:fld>
            <a:endParaRPr lang="en-US"/>
          </a:p>
        </p:txBody>
      </p:sp>
    </p:spTree>
    <p:extLst>
      <p:ext uri="{BB962C8B-B14F-4D97-AF65-F5344CB8AC3E}">
        <p14:creationId xmlns:p14="http://schemas.microsoft.com/office/powerpoint/2010/main" val="10432949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DA753-B2ED-40C0-9A50-269615B765F4}"/>
              </a:ext>
            </a:extLst>
          </p:cNvPr>
          <p:cNvSpPr>
            <a:spLocks noGrp="1"/>
          </p:cNvSpPr>
          <p:nvPr>
            <p:ph type="title"/>
          </p:nvPr>
        </p:nvSpPr>
        <p:spPr/>
        <p:txBody>
          <a:bodyPr/>
          <a:lstStyle/>
          <a:p>
            <a:r>
              <a:rPr lang="en-US" dirty="0"/>
              <a:t>Path Forward</a:t>
            </a:r>
          </a:p>
        </p:txBody>
      </p:sp>
      <p:sp>
        <p:nvSpPr>
          <p:cNvPr id="3" name="Text Placeholder 2">
            <a:extLst>
              <a:ext uri="{FF2B5EF4-FFF2-40B4-BE49-F238E27FC236}">
                <a16:creationId xmlns:a16="http://schemas.microsoft.com/office/drawing/2014/main" id="{D63F1F40-4B9F-4F63-AC26-B1D6675FEA16}"/>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EF10F6ED-62E6-45C5-879D-E3CE5AF01FD6}"/>
              </a:ext>
            </a:extLst>
          </p:cNvPr>
          <p:cNvSpPr>
            <a:spLocks noGrp="1"/>
          </p:cNvSpPr>
          <p:nvPr>
            <p:ph type="dt" sz="half" idx="10"/>
          </p:nvPr>
        </p:nvSpPr>
        <p:spPr/>
        <p:txBody>
          <a:bodyPr/>
          <a:lstStyle/>
          <a:p>
            <a:r>
              <a:rPr lang="en-US"/>
              <a:t>August 2021</a:t>
            </a:r>
          </a:p>
        </p:txBody>
      </p:sp>
      <p:sp>
        <p:nvSpPr>
          <p:cNvPr id="5" name="Footer Placeholder 4">
            <a:extLst>
              <a:ext uri="{FF2B5EF4-FFF2-40B4-BE49-F238E27FC236}">
                <a16:creationId xmlns:a16="http://schemas.microsoft.com/office/drawing/2014/main" id="{971D9424-474A-448F-9BF9-D7054B2EA9F1}"/>
              </a:ext>
            </a:extLst>
          </p:cNvPr>
          <p:cNvSpPr>
            <a:spLocks noGrp="1"/>
          </p:cNvSpPr>
          <p:nvPr>
            <p:ph type="ftr" sz="quarter" idx="11"/>
          </p:nvPr>
        </p:nvSpPr>
        <p:spPr/>
        <p:txBody>
          <a:bodyPr/>
          <a:lstStyle/>
          <a:p>
            <a:r>
              <a:rPr lang="en-US"/>
              <a:t>NCHRP Project 12-117 Workshop - Information for Review Only</a:t>
            </a:r>
          </a:p>
        </p:txBody>
      </p:sp>
      <p:sp>
        <p:nvSpPr>
          <p:cNvPr id="6" name="Slide Number Placeholder 5">
            <a:extLst>
              <a:ext uri="{FF2B5EF4-FFF2-40B4-BE49-F238E27FC236}">
                <a16:creationId xmlns:a16="http://schemas.microsoft.com/office/drawing/2014/main" id="{39D7937E-BC8C-4B7E-B8D0-C1F233DB2BC9}"/>
              </a:ext>
            </a:extLst>
          </p:cNvPr>
          <p:cNvSpPr>
            <a:spLocks noGrp="1"/>
          </p:cNvSpPr>
          <p:nvPr>
            <p:ph type="sldNum" sz="quarter" idx="12"/>
          </p:nvPr>
        </p:nvSpPr>
        <p:spPr/>
        <p:txBody>
          <a:bodyPr/>
          <a:lstStyle/>
          <a:p>
            <a:fld id="{EE05A503-E3B5-4C58-9AFC-FD2007ADDDCB}" type="slidenum">
              <a:rPr lang="en-US" smtClean="0"/>
              <a:t>46</a:t>
            </a:fld>
            <a:endParaRPr lang="en-US"/>
          </a:p>
        </p:txBody>
      </p:sp>
    </p:spTree>
    <p:extLst>
      <p:ext uri="{BB962C8B-B14F-4D97-AF65-F5344CB8AC3E}">
        <p14:creationId xmlns:p14="http://schemas.microsoft.com/office/powerpoint/2010/main" val="301289989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01CE47D-3A47-4286-BE25-3CEEDDE9AC59}"/>
              </a:ext>
            </a:extLst>
          </p:cNvPr>
          <p:cNvSpPr>
            <a:spLocks noGrp="1"/>
          </p:cNvSpPr>
          <p:nvPr>
            <p:ph type="title"/>
          </p:nvPr>
        </p:nvSpPr>
        <p:spPr/>
        <p:txBody>
          <a:bodyPr/>
          <a:lstStyle/>
          <a:p>
            <a:r>
              <a:rPr lang="en-US" dirty="0"/>
              <a:t>Review and Feedback</a:t>
            </a:r>
          </a:p>
        </p:txBody>
      </p:sp>
      <p:sp>
        <p:nvSpPr>
          <p:cNvPr id="5" name="Content Placeholder 4">
            <a:extLst>
              <a:ext uri="{FF2B5EF4-FFF2-40B4-BE49-F238E27FC236}">
                <a16:creationId xmlns:a16="http://schemas.microsoft.com/office/drawing/2014/main" id="{5574C115-82DD-4133-B516-AE76B3E143D2}"/>
              </a:ext>
            </a:extLst>
          </p:cNvPr>
          <p:cNvSpPr>
            <a:spLocks noGrp="1"/>
          </p:cNvSpPr>
          <p:nvPr>
            <p:ph idx="1"/>
          </p:nvPr>
        </p:nvSpPr>
        <p:spPr/>
        <p:txBody>
          <a:bodyPr>
            <a:normAutofit/>
          </a:bodyPr>
          <a:lstStyle/>
          <a:p>
            <a:r>
              <a:rPr lang="en-US" dirty="0"/>
              <a:t>Proposed Guidelines and Model Specification</a:t>
            </a:r>
          </a:p>
          <a:p>
            <a:pPr lvl="1"/>
            <a:r>
              <a:rPr lang="en-US" dirty="0"/>
              <a:t>“...shall cover the selection and application of duplex coating systems during the new design, and maintenance and rehabilitation of existing steel bridges.”</a:t>
            </a:r>
          </a:p>
          <a:p>
            <a:pPr lvl="1"/>
            <a:r>
              <a:rPr lang="en-US" dirty="0"/>
              <a:t>Project Deliverable</a:t>
            </a:r>
          </a:p>
          <a:p>
            <a:pPr lvl="1"/>
            <a:r>
              <a:rPr lang="en-US" dirty="0"/>
              <a:t>This is not a consensus process</a:t>
            </a:r>
          </a:p>
          <a:p>
            <a:pPr lvl="1"/>
            <a:r>
              <a:rPr lang="en-US" dirty="0"/>
              <a:t>Prepared in a manner that they are suitable for AASHTO adoption</a:t>
            </a:r>
          </a:p>
          <a:p>
            <a:r>
              <a:rPr lang="en-US" dirty="0"/>
              <a:t>The adoption process could involve another round of modifications that would be more consensus-driven</a:t>
            </a:r>
          </a:p>
          <a:p>
            <a:r>
              <a:rPr lang="en-US" dirty="0"/>
              <a:t>Please provide feedback by August 30, 2021 via e-mail (</a:t>
            </a:r>
            <a:r>
              <a:rPr lang="en-US" dirty="0">
                <a:hlinkClick r:id="rId2"/>
              </a:rPr>
              <a:t>pault@elzly.com</a:t>
            </a:r>
            <a:r>
              <a:rPr lang="en-US" dirty="0"/>
              <a:t>) either as an annotated .pdf or a list of written comments.</a:t>
            </a:r>
          </a:p>
          <a:p>
            <a:pPr lvl="1"/>
            <a:r>
              <a:rPr lang="en-US" dirty="0"/>
              <a:t>We will compile and address them in preparation for the discussion</a:t>
            </a:r>
          </a:p>
        </p:txBody>
      </p:sp>
      <p:sp>
        <p:nvSpPr>
          <p:cNvPr id="6" name="Date Placeholder 5">
            <a:extLst>
              <a:ext uri="{FF2B5EF4-FFF2-40B4-BE49-F238E27FC236}">
                <a16:creationId xmlns:a16="http://schemas.microsoft.com/office/drawing/2014/main" id="{1376715B-C395-4A85-A177-DCDFDC605663}"/>
              </a:ext>
            </a:extLst>
          </p:cNvPr>
          <p:cNvSpPr>
            <a:spLocks noGrp="1"/>
          </p:cNvSpPr>
          <p:nvPr>
            <p:ph type="dt" sz="half" idx="10"/>
          </p:nvPr>
        </p:nvSpPr>
        <p:spPr/>
        <p:txBody>
          <a:bodyPr/>
          <a:lstStyle/>
          <a:p>
            <a:r>
              <a:rPr lang="en-US"/>
              <a:t>August 2021</a:t>
            </a:r>
          </a:p>
        </p:txBody>
      </p:sp>
      <p:sp>
        <p:nvSpPr>
          <p:cNvPr id="7" name="Footer Placeholder 6">
            <a:extLst>
              <a:ext uri="{FF2B5EF4-FFF2-40B4-BE49-F238E27FC236}">
                <a16:creationId xmlns:a16="http://schemas.microsoft.com/office/drawing/2014/main" id="{74CF0461-009C-4AAE-A1A5-06BB315CECC9}"/>
              </a:ext>
            </a:extLst>
          </p:cNvPr>
          <p:cNvSpPr>
            <a:spLocks noGrp="1"/>
          </p:cNvSpPr>
          <p:nvPr>
            <p:ph type="ftr" sz="quarter" idx="11"/>
          </p:nvPr>
        </p:nvSpPr>
        <p:spPr/>
        <p:txBody>
          <a:bodyPr/>
          <a:lstStyle/>
          <a:p>
            <a:r>
              <a:rPr lang="en-US"/>
              <a:t>NCHRP Project 12-117 Workshop - Information for Review Only</a:t>
            </a:r>
          </a:p>
        </p:txBody>
      </p:sp>
      <p:sp>
        <p:nvSpPr>
          <p:cNvPr id="8" name="Slide Number Placeholder 7">
            <a:extLst>
              <a:ext uri="{FF2B5EF4-FFF2-40B4-BE49-F238E27FC236}">
                <a16:creationId xmlns:a16="http://schemas.microsoft.com/office/drawing/2014/main" id="{1E396FC6-5FEE-4A69-9488-125DC3F151E1}"/>
              </a:ext>
            </a:extLst>
          </p:cNvPr>
          <p:cNvSpPr>
            <a:spLocks noGrp="1"/>
          </p:cNvSpPr>
          <p:nvPr>
            <p:ph type="sldNum" sz="quarter" idx="12"/>
          </p:nvPr>
        </p:nvSpPr>
        <p:spPr/>
        <p:txBody>
          <a:bodyPr/>
          <a:lstStyle/>
          <a:p>
            <a:fld id="{EE05A503-E3B5-4C58-9AFC-FD2007ADDDCB}" type="slidenum">
              <a:rPr lang="en-US" smtClean="0"/>
              <a:t>47</a:t>
            </a:fld>
            <a:endParaRPr lang="en-US"/>
          </a:p>
        </p:txBody>
      </p:sp>
    </p:spTree>
    <p:extLst>
      <p:ext uri="{BB962C8B-B14F-4D97-AF65-F5344CB8AC3E}">
        <p14:creationId xmlns:p14="http://schemas.microsoft.com/office/powerpoint/2010/main" val="258569138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BB16DC-D392-47FC-AB2D-96565126E2C4}"/>
              </a:ext>
            </a:extLst>
          </p:cNvPr>
          <p:cNvSpPr>
            <a:spLocks noGrp="1"/>
          </p:cNvSpPr>
          <p:nvPr>
            <p:ph type="title"/>
          </p:nvPr>
        </p:nvSpPr>
        <p:spPr/>
        <p:txBody>
          <a:bodyPr/>
          <a:lstStyle/>
          <a:p>
            <a:r>
              <a:rPr lang="en-US" dirty="0"/>
              <a:t>Final Discussion</a:t>
            </a:r>
          </a:p>
        </p:txBody>
      </p:sp>
      <p:sp>
        <p:nvSpPr>
          <p:cNvPr id="3" name="Content Placeholder 2">
            <a:extLst>
              <a:ext uri="{FF2B5EF4-FFF2-40B4-BE49-F238E27FC236}">
                <a16:creationId xmlns:a16="http://schemas.microsoft.com/office/drawing/2014/main" id="{348F171B-AC9E-4C06-B160-7609D96BBB13}"/>
              </a:ext>
            </a:extLst>
          </p:cNvPr>
          <p:cNvSpPr>
            <a:spLocks noGrp="1"/>
          </p:cNvSpPr>
          <p:nvPr>
            <p:ph idx="1"/>
          </p:nvPr>
        </p:nvSpPr>
        <p:spPr/>
        <p:txBody>
          <a:bodyPr/>
          <a:lstStyle/>
          <a:p>
            <a:r>
              <a:rPr lang="en-US" dirty="0"/>
              <a:t>Brief overview of the feedback </a:t>
            </a:r>
          </a:p>
          <a:p>
            <a:r>
              <a:rPr lang="en-US" dirty="0"/>
              <a:t>Discussion of the key issues raised by the stakeholders</a:t>
            </a:r>
          </a:p>
          <a:p>
            <a:pPr lvl="1"/>
            <a:r>
              <a:rPr lang="en-US" dirty="0"/>
              <a:t>Intended to be more interactive than this meeting</a:t>
            </a:r>
          </a:p>
          <a:p>
            <a:r>
              <a:rPr lang="en-US" dirty="0"/>
              <a:t>Schedule via Poll</a:t>
            </a:r>
          </a:p>
          <a:p>
            <a:pPr lvl="1"/>
            <a:r>
              <a:rPr lang="en-US" dirty="0"/>
              <a:t>2-hour meeting during the September 8-23 timeframe</a:t>
            </a:r>
          </a:p>
        </p:txBody>
      </p:sp>
      <p:sp>
        <p:nvSpPr>
          <p:cNvPr id="4" name="Date Placeholder 3">
            <a:extLst>
              <a:ext uri="{FF2B5EF4-FFF2-40B4-BE49-F238E27FC236}">
                <a16:creationId xmlns:a16="http://schemas.microsoft.com/office/drawing/2014/main" id="{834ED760-2DC4-43C2-B333-3624739D1F88}"/>
              </a:ext>
            </a:extLst>
          </p:cNvPr>
          <p:cNvSpPr>
            <a:spLocks noGrp="1"/>
          </p:cNvSpPr>
          <p:nvPr>
            <p:ph type="dt" sz="half" idx="10"/>
          </p:nvPr>
        </p:nvSpPr>
        <p:spPr/>
        <p:txBody>
          <a:bodyPr/>
          <a:lstStyle/>
          <a:p>
            <a:r>
              <a:rPr lang="en-US"/>
              <a:t>August 2021</a:t>
            </a:r>
          </a:p>
        </p:txBody>
      </p:sp>
      <p:sp>
        <p:nvSpPr>
          <p:cNvPr id="5" name="Footer Placeholder 4">
            <a:extLst>
              <a:ext uri="{FF2B5EF4-FFF2-40B4-BE49-F238E27FC236}">
                <a16:creationId xmlns:a16="http://schemas.microsoft.com/office/drawing/2014/main" id="{395CFCC2-8A18-4251-8DC2-DCF127FEC211}"/>
              </a:ext>
            </a:extLst>
          </p:cNvPr>
          <p:cNvSpPr>
            <a:spLocks noGrp="1"/>
          </p:cNvSpPr>
          <p:nvPr>
            <p:ph type="ftr" sz="quarter" idx="11"/>
          </p:nvPr>
        </p:nvSpPr>
        <p:spPr/>
        <p:txBody>
          <a:bodyPr/>
          <a:lstStyle/>
          <a:p>
            <a:r>
              <a:rPr lang="en-US"/>
              <a:t>NCHRP Project 12-117 Workshop - Information for Review Only</a:t>
            </a:r>
          </a:p>
        </p:txBody>
      </p:sp>
      <p:sp>
        <p:nvSpPr>
          <p:cNvPr id="6" name="Slide Number Placeholder 5">
            <a:extLst>
              <a:ext uri="{FF2B5EF4-FFF2-40B4-BE49-F238E27FC236}">
                <a16:creationId xmlns:a16="http://schemas.microsoft.com/office/drawing/2014/main" id="{93AB3A83-4A31-4326-83FD-B2E7CC4352CE}"/>
              </a:ext>
            </a:extLst>
          </p:cNvPr>
          <p:cNvSpPr>
            <a:spLocks noGrp="1"/>
          </p:cNvSpPr>
          <p:nvPr>
            <p:ph type="sldNum" sz="quarter" idx="12"/>
          </p:nvPr>
        </p:nvSpPr>
        <p:spPr/>
        <p:txBody>
          <a:bodyPr/>
          <a:lstStyle/>
          <a:p>
            <a:fld id="{EE05A503-E3B5-4C58-9AFC-FD2007ADDDCB}" type="slidenum">
              <a:rPr lang="en-US" smtClean="0"/>
              <a:t>48</a:t>
            </a:fld>
            <a:endParaRPr lang="en-US"/>
          </a:p>
        </p:txBody>
      </p:sp>
    </p:spTree>
    <p:extLst>
      <p:ext uri="{BB962C8B-B14F-4D97-AF65-F5344CB8AC3E}">
        <p14:creationId xmlns:p14="http://schemas.microsoft.com/office/powerpoint/2010/main" val="335667786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7EEE7-9323-4CC8-BF28-C7DA79786320}"/>
              </a:ext>
            </a:extLst>
          </p:cNvPr>
          <p:cNvSpPr>
            <a:spLocks noGrp="1"/>
          </p:cNvSpPr>
          <p:nvPr>
            <p:ph type="title"/>
          </p:nvPr>
        </p:nvSpPr>
        <p:spPr/>
        <p:txBody>
          <a:bodyPr/>
          <a:lstStyle/>
          <a:p>
            <a:r>
              <a:rPr lang="en-US" dirty="0"/>
              <a:t>Next Steps</a:t>
            </a:r>
          </a:p>
        </p:txBody>
      </p:sp>
      <p:sp>
        <p:nvSpPr>
          <p:cNvPr id="3" name="Content Placeholder 2">
            <a:extLst>
              <a:ext uri="{FF2B5EF4-FFF2-40B4-BE49-F238E27FC236}">
                <a16:creationId xmlns:a16="http://schemas.microsoft.com/office/drawing/2014/main" id="{CED216D4-4550-411A-9D58-508A8B342D90}"/>
              </a:ext>
            </a:extLst>
          </p:cNvPr>
          <p:cNvSpPr>
            <a:spLocks noGrp="1"/>
          </p:cNvSpPr>
          <p:nvPr>
            <p:ph idx="1"/>
          </p:nvPr>
        </p:nvSpPr>
        <p:spPr/>
        <p:txBody>
          <a:bodyPr/>
          <a:lstStyle/>
          <a:p>
            <a:r>
              <a:rPr lang="en-US" dirty="0"/>
              <a:t>August 10 you will receive via e-mail</a:t>
            </a:r>
          </a:p>
          <a:p>
            <a:pPr lvl="1"/>
            <a:r>
              <a:rPr lang="en-US" dirty="0"/>
              <a:t>Draft Guidelines and Model Specification in pdf format</a:t>
            </a:r>
          </a:p>
          <a:p>
            <a:pPr lvl="1"/>
            <a:r>
              <a:rPr lang="en-US" dirty="0"/>
              <a:t>A copy of this presentation</a:t>
            </a:r>
          </a:p>
          <a:p>
            <a:pPr lvl="1"/>
            <a:r>
              <a:rPr lang="en-US" dirty="0"/>
              <a:t>Link to a Poll for final meeting in September</a:t>
            </a:r>
          </a:p>
          <a:p>
            <a:r>
              <a:rPr lang="en-US" dirty="0"/>
              <a:t>The requested actions are</a:t>
            </a:r>
          </a:p>
          <a:p>
            <a:pPr lvl="1"/>
            <a:r>
              <a:rPr lang="en-US" dirty="0"/>
              <a:t>Please respond to the Poll at your earliest convenience</a:t>
            </a:r>
          </a:p>
          <a:p>
            <a:pPr lvl="1"/>
            <a:r>
              <a:rPr lang="en-US" dirty="0"/>
              <a:t>Please provide feedback by August 30, 2021 via e-mail (</a:t>
            </a:r>
            <a:r>
              <a:rPr lang="en-US" dirty="0">
                <a:hlinkClick r:id="rId2"/>
              </a:rPr>
              <a:t>pault@elzly.com</a:t>
            </a:r>
            <a:r>
              <a:rPr lang="en-US" dirty="0"/>
              <a:t>) either as an annotated .pdf or a list of written comments</a:t>
            </a:r>
          </a:p>
          <a:p>
            <a:pPr lvl="2"/>
            <a:r>
              <a:rPr lang="en-US" dirty="0"/>
              <a:t>Earlier responses are appreciated!</a:t>
            </a:r>
          </a:p>
        </p:txBody>
      </p:sp>
      <p:sp>
        <p:nvSpPr>
          <p:cNvPr id="4" name="Date Placeholder 3">
            <a:extLst>
              <a:ext uri="{FF2B5EF4-FFF2-40B4-BE49-F238E27FC236}">
                <a16:creationId xmlns:a16="http://schemas.microsoft.com/office/drawing/2014/main" id="{DCA6CBF5-2A45-4DCA-BCDD-7BF65ADA8601}"/>
              </a:ext>
            </a:extLst>
          </p:cNvPr>
          <p:cNvSpPr>
            <a:spLocks noGrp="1"/>
          </p:cNvSpPr>
          <p:nvPr>
            <p:ph type="dt" sz="half" idx="10"/>
          </p:nvPr>
        </p:nvSpPr>
        <p:spPr/>
        <p:txBody>
          <a:bodyPr/>
          <a:lstStyle/>
          <a:p>
            <a:r>
              <a:rPr lang="en-US"/>
              <a:t>August 2021</a:t>
            </a:r>
          </a:p>
        </p:txBody>
      </p:sp>
      <p:sp>
        <p:nvSpPr>
          <p:cNvPr id="5" name="Footer Placeholder 4">
            <a:extLst>
              <a:ext uri="{FF2B5EF4-FFF2-40B4-BE49-F238E27FC236}">
                <a16:creationId xmlns:a16="http://schemas.microsoft.com/office/drawing/2014/main" id="{F2FF7D8C-8C66-46FE-90A6-5EFB5A975D98}"/>
              </a:ext>
            </a:extLst>
          </p:cNvPr>
          <p:cNvSpPr>
            <a:spLocks noGrp="1"/>
          </p:cNvSpPr>
          <p:nvPr>
            <p:ph type="ftr" sz="quarter" idx="11"/>
          </p:nvPr>
        </p:nvSpPr>
        <p:spPr/>
        <p:txBody>
          <a:bodyPr/>
          <a:lstStyle/>
          <a:p>
            <a:r>
              <a:rPr lang="en-US"/>
              <a:t>NCHRP Project 12-117 Workshop - Information for Review Only</a:t>
            </a:r>
          </a:p>
        </p:txBody>
      </p:sp>
      <p:sp>
        <p:nvSpPr>
          <p:cNvPr id="6" name="Slide Number Placeholder 5">
            <a:extLst>
              <a:ext uri="{FF2B5EF4-FFF2-40B4-BE49-F238E27FC236}">
                <a16:creationId xmlns:a16="http://schemas.microsoft.com/office/drawing/2014/main" id="{0611B650-7821-4895-A080-6CA18B80E465}"/>
              </a:ext>
            </a:extLst>
          </p:cNvPr>
          <p:cNvSpPr>
            <a:spLocks noGrp="1"/>
          </p:cNvSpPr>
          <p:nvPr>
            <p:ph type="sldNum" sz="quarter" idx="12"/>
          </p:nvPr>
        </p:nvSpPr>
        <p:spPr/>
        <p:txBody>
          <a:bodyPr/>
          <a:lstStyle/>
          <a:p>
            <a:fld id="{EE05A503-E3B5-4C58-9AFC-FD2007ADDDCB}" type="slidenum">
              <a:rPr lang="en-US" smtClean="0"/>
              <a:t>49</a:t>
            </a:fld>
            <a:endParaRPr lang="en-US"/>
          </a:p>
        </p:txBody>
      </p:sp>
    </p:spTree>
    <p:extLst>
      <p:ext uri="{BB962C8B-B14F-4D97-AF65-F5344CB8AC3E}">
        <p14:creationId xmlns:p14="http://schemas.microsoft.com/office/powerpoint/2010/main" val="22728967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136A50-D9AD-48F2-8CF7-4365720A7E7A}"/>
              </a:ext>
            </a:extLst>
          </p:cNvPr>
          <p:cNvSpPr>
            <a:spLocks noGrp="1"/>
          </p:cNvSpPr>
          <p:nvPr>
            <p:ph type="title"/>
          </p:nvPr>
        </p:nvSpPr>
        <p:spPr/>
        <p:txBody>
          <a:bodyPr/>
          <a:lstStyle/>
          <a:p>
            <a:r>
              <a:rPr lang="en-US" dirty="0"/>
              <a:t>Project Team</a:t>
            </a:r>
          </a:p>
        </p:txBody>
      </p:sp>
      <p:sp>
        <p:nvSpPr>
          <p:cNvPr id="3" name="Content Placeholder 2">
            <a:extLst>
              <a:ext uri="{FF2B5EF4-FFF2-40B4-BE49-F238E27FC236}">
                <a16:creationId xmlns:a16="http://schemas.microsoft.com/office/drawing/2014/main" id="{7CBB9CB7-E960-4DD6-9E23-8F5A5575F849}"/>
              </a:ext>
            </a:extLst>
          </p:cNvPr>
          <p:cNvSpPr>
            <a:spLocks noGrp="1"/>
          </p:cNvSpPr>
          <p:nvPr>
            <p:ph sz="half" idx="1"/>
          </p:nvPr>
        </p:nvSpPr>
        <p:spPr>
          <a:xfrm>
            <a:off x="838200" y="1825625"/>
            <a:ext cx="6087386" cy="4351338"/>
          </a:xfrm>
        </p:spPr>
        <p:txBody>
          <a:bodyPr>
            <a:normAutofit fontScale="77500" lnSpcReduction="20000"/>
          </a:bodyPr>
          <a:lstStyle/>
          <a:p>
            <a:r>
              <a:rPr lang="en-US" dirty="0"/>
              <a:t>NCHRP Program Representatives</a:t>
            </a:r>
          </a:p>
          <a:p>
            <a:pPr lvl="1"/>
            <a:r>
              <a:rPr lang="en-US" dirty="0"/>
              <a:t>Waseem </a:t>
            </a:r>
            <a:r>
              <a:rPr lang="en-US" dirty="0" err="1"/>
              <a:t>Dekalbab</a:t>
            </a:r>
            <a:r>
              <a:rPr lang="en-US" dirty="0"/>
              <a:t>, NCHRP Program Officer</a:t>
            </a:r>
          </a:p>
          <a:p>
            <a:pPr lvl="1"/>
            <a:r>
              <a:rPr lang="en-US" dirty="0"/>
              <a:t>Tyler Smith, Program Assistant</a:t>
            </a:r>
          </a:p>
          <a:p>
            <a:r>
              <a:rPr lang="en-US" dirty="0"/>
              <a:t>Panel Chair</a:t>
            </a:r>
          </a:p>
          <a:p>
            <a:pPr lvl="1"/>
            <a:r>
              <a:rPr lang="en-US" dirty="0"/>
              <a:t>Ivan Lasa, Lasa and Associates Corrosion Services Inc. </a:t>
            </a:r>
          </a:p>
          <a:p>
            <a:r>
              <a:rPr lang="en-US" dirty="0"/>
              <a:t>Project Panel</a:t>
            </a:r>
          </a:p>
          <a:p>
            <a:pPr lvl="1"/>
            <a:r>
              <a:rPr lang="en-US" dirty="0"/>
              <a:t>Joshua </a:t>
            </a:r>
            <a:r>
              <a:rPr lang="en-US" dirty="0" err="1"/>
              <a:t>Charnosky</a:t>
            </a:r>
            <a:r>
              <a:rPr lang="en-US" dirty="0"/>
              <a:t>, PennDOT</a:t>
            </a:r>
          </a:p>
          <a:p>
            <a:pPr lvl="1"/>
            <a:r>
              <a:rPr lang="en-US" dirty="0"/>
              <a:t>David Dobson, Oregon DOT</a:t>
            </a:r>
          </a:p>
          <a:p>
            <a:pPr lvl="1"/>
            <a:r>
              <a:rPr lang="en-US" dirty="0"/>
              <a:t>Mike Hewins, </a:t>
            </a:r>
            <a:r>
              <a:rPr lang="en-US" dirty="0" err="1"/>
              <a:t>MassHighway</a:t>
            </a:r>
            <a:endParaRPr lang="en-US" dirty="0"/>
          </a:p>
          <a:p>
            <a:pPr lvl="1"/>
            <a:r>
              <a:rPr lang="en-US" dirty="0" err="1"/>
              <a:t>Quidan</a:t>
            </a:r>
            <a:r>
              <a:rPr lang="en-US" dirty="0"/>
              <a:t> Huang, Univ of Akron</a:t>
            </a:r>
          </a:p>
          <a:p>
            <a:pPr lvl="1"/>
            <a:r>
              <a:rPr lang="en-US" dirty="0"/>
              <a:t>Steve Kahl, Michigan DOT</a:t>
            </a:r>
          </a:p>
          <a:p>
            <a:pPr lvl="1"/>
            <a:r>
              <a:rPr lang="en-US" dirty="0"/>
              <a:t>Ping Lu, FHWA Liaison</a:t>
            </a:r>
          </a:p>
          <a:p>
            <a:pPr lvl="1"/>
            <a:r>
              <a:rPr lang="en-US" dirty="0"/>
              <a:t>Johnnie Miller, Texas DOT</a:t>
            </a:r>
          </a:p>
          <a:p>
            <a:pPr lvl="1"/>
            <a:r>
              <a:rPr lang="en-US" dirty="0"/>
              <a:t>Jared </a:t>
            </a:r>
            <a:r>
              <a:rPr lang="en-US" dirty="0" err="1"/>
              <a:t>Rigo</a:t>
            </a:r>
            <a:r>
              <a:rPr lang="en-US" dirty="0"/>
              <a:t>, HRV Conformance Verification</a:t>
            </a:r>
          </a:p>
          <a:p>
            <a:pPr lvl="1"/>
            <a:r>
              <a:rPr lang="en-US" dirty="0"/>
              <a:t>Jerry </a:t>
            </a:r>
            <a:r>
              <a:rPr lang="en-US" dirty="0" err="1"/>
              <a:t>Zoeler</a:t>
            </a:r>
            <a:r>
              <a:rPr lang="en-US" dirty="0"/>
              <a:t>, New Hampshire DOT</a:t>
            </a:r>
          </a:p>
        </p:txBody>
      </p:sp>
      <p:sp>
        <p:nvSpPr>
          <p:cNvPr id="7" name="Content Placeholder 6">
            <a:extLst>
              <a:ext uri="{FF2B5EF4-FFF2-40B4-BE49-F238E27FC236}">
                <a16:creationId xmlns:a16="http://schemas.microsoft.com/office/drawing/2014/main" id="{346C7FE1-E434-4482-BFC8-087BBA5F0D60}"/>
              </a:ext>
            </a:extLst>
          </p:cNvPr>
          <p:cNvSpPr>
            <a:spLocks noGrp="1"/>
          </p:cNvSpPr>
          <p:nvPr>
            <p:ph sz="half" idx="2"/>
          </p:nvPr>
        </p:nvSpPr>
        <p:spPr>
          <a:xfrm>
            <a:off x="5700725" y="1861460"/>
            <a:ext cx="4114800" cy="4351338"/>
          </a:xfrm>
        </p:spPr>
        <p:txBody>
          <a:bodyPr>
            <a:normAutofit fontScale="77500" lnSpcReduction="20000"/>
          </a:bodyPr>
          <a:lstStyle/>
          <a:p>
            <a:r>
              <a:rPr lang="en-US" dirty="0"/>
              <a:t>Research Team (Elzly/KTA)</a:t>
            </a:r>
          </a:p>
          <a:p>
            <a:pPr lvl="1"/>
            <a:r>
              <a:rPr lang="en-US" dirty="0"/>
              <a:t>Pete Ault, Principal Investigator</a:t>
            </a:r>
          </a:p>
          <a:p>
            <a:pPr lvl="1"/>
            <a:r>
              <a:rPr lang="en-US" dirty="0"/>
              <a:t>Ken Trimber</a:t>
            </a:r>
          </a:p>
          <a:p>
            <a:pPr lvl="1"/>
            <a:r>
              <a:rPr lang="en-US" dirty="0"/>
              <a:t>Jay Helsel</a:t>
            </a:r>
          </a:p>
          <a:p>
            <a:pPr lvl="1"/>
            <a:r>
              <a:rPr lang="en-US" dirty="0"/>
              <a:t>Rich Burgess</a:t>
            </a:r>
          </a:p>
          <a:p>
            <a:pPr lvl="1"/>
            <a:r>
              <a:rPr lang="en-US" dirty="0"/>
              <a:t>Greg Richards</a:t>
            </a:r>
          </a:p>
          <a:p>
            <a:pPr lvl="1"/>
            <a:endParaRPr lang="en-US" dirty="0"/>
          </a:p>
        </p:txBody>
      </p:sp>
      <p:sp>
        <p:nvSpPr>
          <p:cNvPr id="4" name="Date Placeholder 3">
            <a:extLst>
              <a:ext uri="{FF2B5EF4-FFF2-40B4-BE49-F238E27FC236}">
                <a16:creationId xmlns:a16="http://schemas.microsoft.com/office/drawing/2014/main" id="{66C1880C-83B6-4E2C-9548-70E3E493B995}"/>
              </a:ext>
            </a:extLst>
          </p:cNvPr>
          <p:cNvSpPr>
            <a:spLocks noGrp="1"/>
          </p:cNvSpPr>
          <p:nvPr>
            <p:ph type="dt" sz="half" idx="10"/>
          </p:nvPr>
        </p:nvSpPr>
        <p:spPr/>
        <p:txBody>
          <a:bodyPr/>
          <a:lstStyle/>
          <a:p>
            <a:r>
              <a:rPr lang="en-US"/>
              <a:t>August 2021</a:t>
            </a:r>
          </a:p>
        </p:txBody>
      </p:sp>
      <p:sp>
        <p:nvSpPr>
          <p:cNvPr id="5" name="Footer Placeholder 4">
            <a:extLst>
              <a:ext uri="{FF2B5EF4-FFF2-40B4-BE49-F238E27FC236}">
                <a16:creationId xmlns:a16="http://schemas.microsoft.com/office/drawing/2014/main" id="{28C49A4C-EDA0-47DD-892E-665803613050}"/>
              </a:ext>
            </a:extLst>
          </p:cNvPr>
          <p:cNvSpPr>
            <a:spLocks noGrp="1"/>
          </p:cNvSpPr>
          <p:nvPr>
            <p:ph type="ftr" sz="quarter" idx="11"/>
          </p:nvPr>
        </p:nvSpPr>
        <p:spPr/>
        <p:txBody>
          <a:bodyPr/>
          <a:lstStyle/>
          <a:p>
            <a:r>
              <a:rPr lang="en-US"/>
              <a:t>NCHRP Project 12-117 Workshop - Information for Review Only</a:t>
            </a:r>
          </a:p>
        </p:txBody>
      </p:sp>
      <p:sp>
        <p:nvSpPr>
          <p:cNvPr id="6" name="Slide Number Placeholder 5">
            <a:extLst>
              <a:ext uri="{FF2B5EF4-FFF2-40B4-BE49-F238E27FC236}">
                <a16:creationId xmlns:a16="http://schemas.microsoft.com/office/drawing/2014/main" id="{E59FCBCB-48B1-47FD-92CC-4FA3E4D5C47D}"/>
              </a:ext>
            </a:extLst>
          </p:cNvPr>
          <p:cNvSpPr>
            <a:spLocks noGrp="1"/>
          </p:cNvSpPr>
          <p:nvPr>
            <p:ph type="sldNum" sz="quarter" idx="12"/>
          </p:nvPr>
        </p:nvSpPr>
        <p:spPr/>
        <p:txBody>
          <a:bodyPr/>
          <a:lstStyle/>
          <a:p>
            <a:fld id="{EE05A503-E3B5-4C58-9AFC-FD2007ADDDCB}" type="slidenum">
              <a:rPr lang="en-US" smtClean="0"/>
              <a:t>5</a:t>
            </a:fld>
            <a:endParaRPr lang="en-US"/>
          </a:p>
        </p:txBody>
      </p:sp>
    </p:spTree>
    <p:extLst>
      <p:ext uri="{BB962C8B-B14F-4D97-AF65-F5344CB8AC3E}">
        <p14:creationId xmlns:p14="http://schemas.microsoft.com/office/powerpoint/2010/main" val="263577452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619FA-9C2A-A8AF-CAB5-343F5E13C52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6F14798-33DF-FA6E-116B-05606E112367}"/>
              </a:ext>
            </a:extLst>
          </p:cNvPr>
          <p:cNvSpPr>
            <a:spLocks noGrp="1"/>
          </p:cNvSpPr>
          <p:nvPr>
            <p:ph idx="1"/>
          </p:nvPr>
        </p:nvSpPr>
        <p:spPr/>
        <p:txBody>
          <a:bodyPr/>
          <a:lstStyle/>
          <a:p>
            <a:endParaRPr lang="en-US" dirty="0"/>
          </a:p>
        </p:txBody>
      </p:sp>
      <p:sp>
        <p:nvSpPr>
          <p:cNvPr id="4" name="Date Placeholder 3">
            <a:extLst>
              <a:ext uri="{FF2B5EF4-FFF2-40B4-BE49-F238E27FC236}">
                <a16:creationId xmlns:a16="http://schemas.microsoft.com/office/drawing/2014/main" id="{52238458-F018-0950-7333-BE1022F4F6E8}"/>
              </a:ext>
            </a:extLst>
          </p:cNvPr>
          <p:cNvSpPr>
            <a:spLocks noGrp="1"/>
          </p:cNvSpPr>
          <p:nvPr>
            <p:ph type="dt" sz="half" idx="10"/>
          </p:nvPr>
        </p:nvSpPr>
        <p:spPr/>
        <p:txBody>
          <a:bodyPr/>
          <a:lstStyle/>
          <a:p>
            <a:r>
              <a:rPr lang="en-US"/>
              <a:t>August 2021</a:t>
            </a:r>
          </a:p>
        </p:txBody>
      </p:sp>
      <p:sp>
        <p:nvSpPr>
          <p:cNvPr id="5" name="Footer Placeholder 4">
            <a:extLst>
              <a:ext uri="{FF2B5EF4-FFF2-40B4-BE49-F238E27FC236}">
                <a16:creationId xmlns:a16="http://schemas.microsoft.com/office/drawing/2014/main" id="{562D4C4C-2209-AB12-3843-473918864FFE}"/>
              </a:ext>
            </a:extLst>
          </p:cNvPr>
          <p:cNvSpPr>
            <a:spLocks noGrp="1"/>
          </p:cNvSpPr>
          <p:nvPr>
            <p:ph type="ftr" sz="quarter" idx="11"/>
          </p:nvPr>
        </p:nvSpPr>
        <p:spPr/>
        <p:txBody>
          <a:bodyPr/>
          <a:lstStyle/>
          <a:p>
            <a:r>
              <a:rPr lang="en-US"/>
              <a:t>NCHRP Project 12-117 Workshop - Information for Review Only</a:t>
            </a:r>
          </a:p>
        </p:txBody>
      </p:sp>
      <p:sp>
        <p:nvSpPr>
          <p:cNvPr id="6" name="Slide Number Placeholder 5">
            <a:extLst>
              <a:ext uri="{FF2B5EF4-FFF2-40B4-BE49-F238E27FC236}">
                <a16:creationId xmlns:a16="http://schemas.microsoft.com/office/drawing/2014/main" id="{4068C069-B52C-0835-61ED-9138B290BADB}"/>
              </a:ext>
            </a:extLst>
          </p:cNvPr>
          <p:cNvSpPr>
            <a:spLocks noGrp="1"/>
          </p:cNvSpPr>
          <p:nvPr>
            <p:ph type="sldNum" sz="quarter" idx="12"/>
          </p:nvPr>
        </p:nvSpPr>
        <p:spPr/>
        <p:txBody>
          <a:bodyPr/>
          <a:lstStyle/>
          <a:p>
            <a:fld id="{EE05A503-E3B5-4C58-9AFC-FD2007ADDDCB}" type="slidenum">
              <a:rPr lang="en-US" smtClean="0"/>
              <a:t>50</a:t>
            </a:fld>
            <a:endParaRPr lang="en-US"/>
          </a:p>
        </p:txBody>
      </p:sp>
    </p:spTree>
    <p:extLst>
      <p:ext uri="{BB962C8B-B14F-4D97-AF65-F5344CB8AC3E}">
        <p14:creationId xmlns:p14="http://schemas.microsoft.com/office/powerpoint/2010/main" val="317907022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8627F9-D572-4683-B2B8-46F0FFCD9AF6}"/>
              </a:ext>
            </a:extLst>
          </p:cNvPr>
          <p:cNvSpPr>
            <a:spLocks noGrp="1"/>
          </p:cNvSpPr>
          <p:nvPr>
            <p:ph type="ctrTitle"/>
          </p:nvPr>
        </p:nvSpPr>
        <p:spPr/>
        <p:txBody>
          <a:bodyPr>
            <a:normAutofit fontScale="90000"/>
          </a:bodyPr>
          <a:lstStyle/>
          <a:p>
            <a:r>
              <a:rPr lang="en-US" dirty="0"/>
              <a:t>Guidelines for Corrosion Protection of Steel Bridges Using Duplex Coating Systems</a:t>
            </a:r>
          </a:p>
        </p:txBody>
      </p:sp>
      <p:sp>
        <p:nvSpPr>
          <p:cNvPr id="3" name="Subtitle 2">
            <a:extLst>
              <a:ext uri="{FF2B5EF4-FFF2-40B4-BE49-F238E27FC236}">
                <a16:creationId xmlns:a16="http://schemas.microsoft.com/office/drawing/2014/main" id="{350B9054-6643-4CF4-8E9D-E9192BEA36F6}"/>
              </a:ext>
            </a:extLst>
          </p:cNvPr>
          <p:cNvSpPr>
            <a:spLocks noGrp="1"/>
          </p:cNvSpPr>
          <p:nvPr>
            <p:ph type="subTitle" idx="1"/>
          </p:nvPr>
        </p:nvSpPr>
        <p:spPr/>
        <p:txBody>
          <a:bodyPr>
            <a:normAutofit lnSpcReduction="10000"/>
          </a:bodyPr>
          <a:lstStyle/>
          <a:p>
            <a:endParaRPr lang="en-US" dirty="0"/>
          </a:p>
          <a:p>
            <a:r>
              <a:rPr lang="en-US" dirty="0"/>
              <a:t>NCHRP Project 12-117 </a:t>
            </a:r>
          </a:p>
          <a:p>
            <a:r>
              <a:rPr lang="en-US" dirty="0"/>
              <a:t>Stakeholder Discussion Meeting</a:t>
            </a:r>
          </a:p>
        </p:txBody>
      </p:sp>
      <p:sp>
        <p:nvSpPr>
          <p:cNvPr id="6" name="Date Placeholder 5">
            <a:extLst>
              <a:ext uri="{FF2B5EF4-FFF2-40B4-BE49-F238E27FC236}">
                <a16:creationId xmlns:a16="http://schemas.microsoft.com/office/drawing/2014/main" id="{88949A11-1610-4052-A4E9-CF2414371368}"/>
              </a:ext>
            </a:extLst>
          </p:cNvPr>
          <p:cNvSpPr>
            <a:spLocks noGrp="1"/>
          </p:cNvSpPr>
          <p:nvPr>
            <p:ph type="dt" sz="half" idx="10"/>
          </p:nvPr>
        </p:nvSpPr>
        <p:spPr/>
        <p:txBody>
          <a:bodyPr/>
          <a:lstStyle/>
          <a:p>
            <a:r>
              <a:rPr lang="en-US" dirty="0"/>
              <a:t>September 8, 2021</a:t>
            </a:r>
          </a:p>
        </p:txBody>
      </p:sp>
      <p:sp>
        <p:nvSpPr>
          <p:cNvPr id="7" name="Footer Placeholder 6">
            <a:extLst>
              <a:ext uri="{FF2B5EF4-FFF2-40B4-BE49-F238E27FC236}">
                <a16:creationId xmlns:a16="http://schemas.microsoft.com/office/drawing/2014/main" id="{F7C35757-7609-4D69-BA7B-54F1DE68AEFE}"/>
              </a:ext>
            </a:extLst>
          </p:cNvPr>
          <p:cNvSpPr>
            <a:spLocks noGrp="1"/>
          </p:cNvSpPr>
          <p:nvPr>
            <p:ph type="ftr" sz="quarter" idx="11"/>
          </p:nvPr>
        </p:nvSpPr>
        <p:spPr/>
        <p:txBody>
          <a:bodyPr/>
          <a:lstStyle/>
          <a:p>
            <a:r>
              <a:rPr lang="en-US" dirty="0"/>
              <a:t>NCHRP Project 12-117 Workshop - Information for Review Only</a:t>
            </a:r>
          </a:p>
        </p:txBody>
      </p:sp>
      <p:sp>
        <p:nvSpPr>
          <p:cNvPr id="8" name="Slide Number Placeholder 7">
            <a:extLst>
              <a:ext uri="{FF2B5EF4-FFF2-40B4-BE49-F238E27FC236}">
                <a16:creationId xmlns:a16="http://schemas.microsoft.com/office/drawing/2014/main" id="{50A8270F-EB0D-42B8-B843-AC96A6BB351A}"/>
              </a:ext>
            </a:extLst>
          </p:cNvPr>
          <p:cNvSpPr>
            <a:spLocks noGrp="1"/>
          </p:cNvSpPr>
          <p:nvPr>
            <p:ph type="sldNum" sz="quarter" idx="12"/>
          </p:nvPr>
        </p:nvSpPr>
        <p:spPr/>
        <p:txBody>
          <a:bodyPr/>
          <a:lstStyle/>
          <a:p>
            <a:fld id="{EE05A503-E3B5-4C58-9AFC-FD2007ADDDCB}" type="slidenum">
              <a:rPr lang="en-US" smtClean="0"/>
              <a:t>51</a:t>
            </a:fld>
            <a:endParaRPr lang="en-US"/>
          </a:p>
        </p:txBody>
      </p:sp>
    </p:spTree>
    <p:extLst>
      <p:ext uri="{BB962C8B-B14F-4D97-AF65-F5344CB8AC3E}">
        <p14:creationId xmlns:p14="http://schemas.microsoft.com/office/powerpoint/2010/main" val="93083968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3EBD5-E442-48DE-A35F-C714248439E4}"/>
              </a:ext>
            </a:extLst>
          </p:cNvPr>
          <p:cNvSpPr>
            <a:spLocks noGrp="1"/>
          </p:cNvSpPr>
          <p:nvPr>
            <p:ph type="title"/>
          </p:nvPr>
        </p:nvSpPr>
        <p:spPr>
          <a:xfrm>
            <a:off x="677334" y="609600"/>
            <a:ext cx="8596668" cy="1320800"/>
          </a:xfrm>
        </p:spPr>
        <p:txBody>
          <a:bodyPr/>
          <a:lstStyle/>
          <a:p>
            <a:r>
              <a:rPr lang="en-US" dirty="0"/>
              <a:t>Agenda</a:t>
            </a:r>
          </a:p>
        </p:txBody>
      </p:sp>
      <p:sp>
        <p:nvSpPr>
          <p:cNvPr id="3" name="Content Placeholder 2">
            <a:extLst>
              <a:ext uri="{FF2B5EF4-FFF2-40B4-BE49-F238E27FC236}">
                <a16:creationId xmlns:a16="http://schemas.microsoft.com/office/drawing/2014/main" id="{9C857A86-60E8-493C-8361-31B4856B44E0}"/>
              </a:ext>
            </a:extLst>
          </p:cNvPr>
          <p:cNvSpPr>
            <a:spLocks noGrp="1"/>
          </p:cNvSpPr>
          <p:nvPr>
            <p:ph idx="1"/>
          </p:nvPr>
        </p:nvSpPr>
        <p:spPr>
          <a:xfrm>
            <a:off x="677863" y="1622738"/>
            <a:ext cx="8596312" cy="4419287"/>
          </a:xfrm>
        </p:spPr>
        <p:txBody>
          <a:bodyPr>
            <a:normAutofit/>
          </a:bodyPr>
          <a:lstStyle/>
          <a:p>
            <a:pPr lvl="0"/>
            <a:r>
              <a:rPr lang="en-US" dirty="0"/>
              <a:t>Introductions</a:t>
            </a:r>
          </a:p>
          <a:p>
            <a:pPr lvl="0"/>
            <a:r>
              <a:rPr lang="en-US" dirty="0"/>
              <a:t>Brief overview of the feedback </a:t>
            </a:r>
          </a:p>
          <a:p>
            <a:pPr lvl="0"/>
            <a:r>
              <a:rPr lang="en-US" dirty="0"/>
              <a:t>Interactive discussion of the key issues raised by the stakeholders</a:t>
            </a:r>
          </a:p>
          <a:p>
            <a:pPr lvl="0"/>
            <a:r>
              <a:rPr lang="en-US" dirty="0"/>
              <a:t>Wrap-up</a:t>
            </a:r>
          </a:p>
          <a:p>
            <a:endParaRPr lang="en-US" dirty="0"/>
          </a:p>
        </p:txBody>
      </p:sp>
      <p:sp>
        <p:nvSpPr>
          <p:cNvPr id="6" name="Date Placeholder 5">
            <a:extLst>
              <a:ext uri="{FF2B5EF4-FFF2-40B4-BE49-F238E27FC236}">
                <a16:creationId xmlns:a16="http://schemas.microsoft.com/office/drawing/2014/main" id="{B0240754-E11A-450C-925E-6F3BC8B8E852}"/>
              </a:ext>
            </a:extLst>
          </p:cNvPr>
          <p:cNvSpPr>
            <a:spLocks noGrp="1"/>
          </p:cNvSpPr>
          <p:nvPr>
            <p:ph type="dt" sz="half" idx="10"/>
          </p:nvPr>
        </p:nvSpPr>
        <p:spPr>
          <a:xfrm>
            <a:off x="7205133" y="6041362"/>
            <a:ext cx="911939" cy="365125"/>
          </a:xfrm>
        </p:spPr>
        <p:txBody>
          <a:bodyPr/>
          <a:lstStyle/>
          <a:p>
            <a:r>
              <a:rPr lang="en-US"/>
              <a:t>August 2021</a:t>
            </a:r>
          </a:p>
        </p:txBody>
      </p:sp>
      <p:sp>
        <p:nvSpPr>
          <p:cNvPr id="7" name="Footer Placeholder 6">
            <a:extLst>
              <a:ext uri="{FF2B5EF4-FFF2-40B4-BE49-F238E27FC236}">
                <a16:creationId xmlns:a16="http://schemas.microsoft.com/office/drawing/2014/main" id="{87CF381B-0F0B-4DAE-A5B8-588AF2E68F85}"/>
              </a:ext>
            </a:extLst>
          </p:cNvPr>
          <p:cNvSpPr>
            <a:spLocks noGrp="1"/>
          </p:cNvSpPr>
          <p:nvPr>
            <p:ph type="ftr" sz="quarter" idx="11"/>
          </p:nvPr>
        </p:nvSpPr>
        <p:spPr>
          <a:xfrm>
            <a:off x="677334" y="6041362"/>
            <a:ext cx="6297612" cy="365125"/>
          </a:xfrm>
        </p:spPr>
        <p:txBody>
          <a:bodyPr/>
          <a:lstStyle/>
          <a:p>
            <a:r>
              <a:rPr lang="en-US"/>
              <a:t>NCHRP Project 12-117 Workshop - Information for Review Only</a:t>
            </a:r>
          </a:p>
        </p:txBody>
      </p:sp>
      <p:sp>
        <p:nvSpPr>
          <p:cNvPr id="8" name="Slide Number Placeholder 7">
            <a:extLst>
              <a:ext uri="{FF2B5EF4-FFF2-40B4-BE49-F238E27FC236}">
                <a16:creationId xmlns:a16="http://schemas.microsoft.com/office/drawing/2014/main" id="{FF10B21C-F01C-4478-A14A-1808005EBE43}"/>
              </a:ext>
            </a:extLst>
          </p:cNvPr>
          <p:cNvSpPr>
            <a:spLocks noGrp="1"/>
          </p:cNvSpPr>
          <p:nvPr>
            <p:ph type="sldNum" sz="quarter" idx="12"/>
          </p:nvPr>
        </p:nvSpPr>
        <p:spPr>
          <a:xfrm>
            <a:off x="8590663" y="6041362"/>
            <a:ext cx="683339" cy="365125"/>
          </a:xfrm>
        </p:spPr>
        <p:txBody>
          <a:bodyPr/>
          <a:lstStyle/>
          <a:p>
            <a:fld id="{EE05A503-E3B5-4C58-9AFC-FD2007ADDDCB}" type="slidenum">
              <a:rPr lang="en-US" smtClean="0"/>
              <a:pPr/>
              <a:t>52</a:t>
            </a:fld>
            <a:endParaRPr lang="en-US"/>
          </a:p>
        </p:txBody>
      </p:sp>
      <p:sp>
        <p:nvSpPr>
          <p:cNvPr id="12" name="TextBox 11">
            <a:extLst>
              <a:ext uri="{FF2B5EF4-FFF2-40B4-BE49-F238E27FC236}">
                <a16:creationId xmlns:a16="http://schemas.microsoft.com/office/drawing/2014/main" id="{5D0CE87F-8D07-430E-9E5A-3484967114A3}"/>
              </a:ext>
            </a:extLst>
          </p:cNvPr>
          <p:cNvSpPr txBox="1"/>
          <p:nvPr/>
        </p:nvSpPr>
        <p:spPr>
          <a:xfrm>
            <a:off x="6974946" y="5048397"/>
            <a:ext cx="2686289" cy="646331"/>
          </a:xfrm>
          <a:prstGeom prst="rect">
            <a:avLst/>
          </a:prstGeom>
          <a:noFill/>
        </p:spPr>
        <p:txBody>
          <a:bodyPr wrap="square" rtlCol="0">
            <a:spAutoFit/>
          </a:bodyPr>
          <a:lstStyle/>
          <a:p>
            <a:r>
              <a:rPr lang="en-US" i="1" dirty="0">
                <a:solidFill>
                  <a:schemeClr val="accent1">
                    <a:lumMod val="75000"/>
                  </a:schemeClr>
                </a:solidFill>
              </a:rPr>
              <a:t>Note that this meeting is being recorded</a:t>
            </a:r>
          </a:p>
        </p:txBody>
      </p:sp>
      <p:pic>
        <p:nvPicPr>
          <p:cNvPr id="14" name="Picture 13" descr="A picture containing sky, outdoor, bridge, building&#10;&#10;Description automatically generated">
            <a:extLst>
              <a:ext uri="{FF2B5EF4-FFF2-40B4-BE49-F238E27FC236}">
                <a16:creationId xmlns:a16="http://schemas.microsoft.com/office/drawing/2014/main" id="{0F2C06EA-F6BA-4E82-8B64-43359FD9A1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1123" y="2829266"/>
            <a:ext cx="4084261" cy="3063195"/>
          </a:xfrm>
          <a:prstGeom prst="rect">
            <a:avLst/>
          </a:prstGeom>
        </p:spPr>
      </p:pic>
    </p:spTree>
    <p:extLst>
      <p:ext uri="{BB962C8B-B14F-4D97-AF65-F5344CB8AC3E}">
        <p14:creationId xmlns:p14="http://schemas.microsoft.com/office/powerpoint/2010/main" val="426599640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D38C293-0F4D-4F20-B5DC-3CC11A32D485}"/>
              </a:ext>
            </a:extLst>
          </p:cNvPr>
          <p:cNvSpPr>
            <a:spLocks noGrp="1"/>
          </p:cNvSpPr>
          <p:nvPr>
            <p:ph type="title"/>
          </p:nvPr>
        </p:nvSpPr>
        <p:spPr/>
        <p:txBody>
          <a:bodyPr/>
          <a:lstStyle/>
          <a:p>
            <a:r>
              <a:rPr lang="en-US" dirty="0"/>
              <a:t>Introduction and Background</a:t>
            </a:r>
          </a:p>
        </p:txBody>
      </p:sp>
      <p:sp>
        <p:nvSpPr>
          <p:cNvPr id="7" name="Text Placeholder 6">
            <a:extLst>
              <a:ext uri="{FF2B5EF4-FFF2-40B4-BE49-F238E27FC236}">
                <a16:creationId xmlns:a16="http://schemas.microsoft.com/office/drawing/2014/main" id="{1C602FF2-C68A-4B14-BBAF-8A935B87A115}"/>
              </a:ext>
            </a:extLst>
          </p:cNvPr>
          <p:cNvSpPr>
            <a:spLocks noGrp="1"/>
          </p:cNvSpPr>
          <p:nvPr>
            <p:ph type="body" idx="1"/>
          </p:nvPr>
        </p:nvSpPr>
        <p:spPr/>
        <p:txBody>
          <a:bodyPr/>
          <a:lstStyle/>
          <a:p>
            <a:endParaRPr lang="en-US"/>
          </a:p>
        </p:txBody>
      </p:sp>
      <p:sp>
        <p:nvSpPr>
          <p:cNvPr id="8" name="Date Placeholder 7">
            <a:extLst>
              <a:ext uri="{FF2B5EF4-FFF2-40B4-BE49-F238E27FC236}">
                <a16:creationId xmlns:a16="http://schemas.microsoft.com/office/drawing/2014/main" id="{F84FF363-FAB1-49E4-8D0B-DD80F2DB12BE}"/>
              </a:ext>
            </a:extLst>
          </p:cNvPr>
          <p:cNvSpPr>
            <a:spLocks noGrp="1"/>
          </p:cNvSpPr>
          <p:nvPr>
            <p:ph type="dt" sz="half" idx="10"/>
          </p:nvPr>
        </p:nvSpPr>
        <p:spPr/>
        <p:txBody>
          <a:bodyPr/>
          <a:lstStyle/>
          <a:p>
            <a:r>
              <a:rPr lang="en-US"/>
              <a:t>August 2021</a:t>
            </a:r>
          </a:p>
        </p:txBody>
      </p:sp>
      <p:sp>
        <p:nvSpPr>
          <p:cNvPr id="9" name="Footer Placeholder 8">
            <a:extLst>
              <a:ext uri="{FF2B5EF4-FFF2-40B4-BE49-F238E27FC236}">
                <a16:creationId xmlns:a16="http://schemas.microsoft.com/office/drawing/2014/main" id="{7BA135D8-FEBB-468F-8EA1-BC9274CD3C79}"/>
              </a:ext>
            </a:extLst>
          </p:cNvPr>
          <p:cNvSpPr>
            <a:spLocks noGrp="1"/>
          </p:cNvSpPr>
          <p:nvPr>
            <p:ph type="ftr" sz="quarter" idx="11"/>
          </p:nvPr>
        </p:nvSpPr>
        <p:spPr/>
        <p:txBody>
          <a:bodyPr/>
          <a:lstStyle/>
          <a:p>
            <a:r>
              <a:rPr lang="en-US"/>
              <a:t>NCHRP Project 12-117 Workshop - Information for Review Only</a:t>
            </a:r>
          </a:p>
        </p:txBody>
      </p:sp>
      <p:sp>
        <p:nvSpPr>
          <p:cNvPr id="10" name="Slide Number Placeholder 9">
            <a:extLst>
              <a:ext uri="{FF2B5EF4-FFF2-40B4-BE49-F238E27FC236}">
                <a16:creationId xmlns:a16="http://schemas.microsoft.com/office/drawing/2014/main" id="{49DEFCD7-0004-40DB-BCFE-9586701E00FD}"/>
              </a:ext>
            </a:extLst>
          </p:cNvPr>
          <p:cNvSpPr>
            <a:spLocks noGrp="1"/>
          </p:cNvSpPr>
          <p:nvPr>
            <p:ph type="sldNum" sz="quarter" idx="12"/>
          </p:nvPr>
        </p:nvSpPr>
        <p:spPr/>
        <p:txBody>
          <a:bodyPr/>
          <a:lstStyle/>
          <a:p>
            <a:fld id="{EE05A503-E3B5-4C58-9AFC-FD2007ADDDCB}" type="slidenum">
              <a:rPr lang="en-US" smtClean="0"/>
              <a:t>53</a:t>
            </a:fld>
            <a:endParaRPr lang="en-US"/>
          </a:p>
        </p:txBody>
      </p:sp>
    </p:spTree>
    <p:extLst>
      <p:ext uri="{BB962C8B-B14F-4D97-AF65-F5344CB8AC3E}">
        <p14:creationId xmlns:p14="http://schemas.microsoft.com/office/powerpoint/2010/main" val="291746140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136A50-D9AD-48F2-8CF7-4365720A7E7A}"/>
              </a:ext>
            </a:extLst>
          </p:cNvPr>
          <p:cNvSpPr>
            <a:spLocks noGrp="1"/>
          </p:cNvSpPr>
          <p:nvPr>
            <p:ph type="title"/>
          </p:nvPr>
        </p:nvSpPr>
        <p:spPr/>
        <p:txBody>
          <a:bodyPr/>
          <a:lstStyle/>
          <a:p>
            <a:r>
              <a:rPr lang="en-US" dirty="0"/>
              <a:t>Project Team</a:t>
            </a:r>
          </a:p>
        </p:txBody>
      </p:sp>
      <p:sp>
        <p:nvSpPr>
          <p:cNvPr id="3" name="Content Placeholder 2">
            <a:extLst>
              <a:ext uri="{FF2B5EF4-FFF2-40B4-BE49-F238E27FC236}">
                <a16:creationId xmlns:a16="http://schemas.microsoft.com/office/drawing/2014/main" id="{7CBB9CB7-E960-4DD6-9E23-8F5A5575F849}"/>
              </a:ext>
            </a:extLst>
          </p:cNvPr>
          <p:cNvSpPr>
            <a:spLocks noGrp="1"/>
          </p:cNvSpPr>
          <p:nvPr>
            <p:ph sz="half" idx="1"/>
          </p:nvPr>
        </p:nvSpPr>
        <p:spPr>
          <a:xfrm>
            <a:off x="838200" y="1825625"/>
            <a:ext cx="6087386" cy="4351338"/>
          </a:xfrm>
        </p:spPr>
        <p:txBody>
          <a:bodyPr>
            <a:normAutofit fontScale="77500" lnSpcReduction="20000"/>
          </a:bodyPr>
          <a:lstStyle/>
          <a:p>
            <a:r>
              <a:rPr lang="en-US" dirty="0"/>
              <a:t>NCHRP Program Representatives</a:t>
            </a:r>
          </a:p>
          <a:p>
            <a:pPr lvl="1"/>
            <a:r>
              <a:rPr lang="en-US" dirty="0"/>
              <a:t>Waseem </a:t>
            </a:r>
            <a:r>
              <a:rPr lang="en-US" dirty="0" err="1"/>
              <a:t>Dekalbab</a:t>
            </a:r>
            <a:r>
              <a:rPr lang="en-US" dirty="0"/>
              <a:t>, NCHRP Program Officer</a:t>
            </a:r>
          </a:p>
          <a:p>
            <a:pPr lvl="1"/>
            <a:r>
              <a:rPr lang="en-US" dirty="0"/>
              <a:t>Tyler Smith, Program Assistant</a:t>
            </a:r>
          </a:p>
          <a:p>
            <a:r>
              <a:rPr lang="en-US" dirty="0"/>
              <a:t>Panel Chair</a:t>
            </a:r>
          </a:p>
          <a:p>
            <a:pPr lvl="1"/>
            <a:r>
              <a:rPr lang="en-US" dirty="0"/>
              <a:t>Ivan Lasa, Lasa and Associates Corrosion Services Inc. </a:t>
            </a:r>
          </a:p>
          <a:p>
            <a:r>
              <a:rPr lang="en-US" dirty="0"/>
              <a:t>Project Panel</a:t>
            </a:r>
          </a:p>
          <a:p>
            <a:pPr lvl="1"/>
            <a:r>
              <a:rPr lang="en-US" dirty="0"/>
              <a:t>Joshua </a:t>
            </a:r>
            <a:r>
              <a:rPr lang="en-US" dirty="0" err="1"/>
              <a:t>Charnosky</a:t>
            </a:r>
            <a:r>
              <a:rPr lang="en-US" dirty="0"/>
              <a:t>, PennDOT</a:t>
            </a:r>
          </a:p>
          <a:p>
            <a:pPr lvl="1"/>
            <a:r>
              <a:rPr lang="en-US" dirty="0"/>
              <a:t>David Dobson, Oregon DOT</a:t>
            </a:r>
          </a:p>
          <a:p>
            <a:pPr lvl="1"/>
            <a:r>
              <a:rPr lang="en-US" dirty="0"/>
              <a:t>Mike Hewins, </a:t>
            </a:r>
            <a:r>
              <a:rPr lang="en-US" dirty="0" err="1"/>
              <a:t>MassHighway</a:t>
            </a:r>
            <a:endParaRPr lang="en-US" dirty="0"/>
          </a:p>
          <a:p>
            <a:pPr lvl="1"/>
            <a:r>
              <a:rPr lang="en-US" dirty="0" err="1"/>
              <a:t>Quidan</a:t>
            </a:r>
            <a:r>
              <a:rPr lang="en-US" dirty="0"/>
              <a:t> Huang, Univ of Akron</a:t>
            </a:r>
          </a:p>
          <a:p>
            <a:pPr lvl="1"/>
            <a:r>
              <a:rPr lang="en-US" dirty="0"/>
              <a:t>Steve Kahl, Michigan DOT</a:t>
            </a:r>
          </a:p>
          <a:p>
            <a:pPr lvl="1"/>
            <a:r>
              <a:rPr lang="en-US" dirty="0"/>
              <a:t>Ping Lu, FHWA Liaison</a:t>
            </a:r>
          </a:p>
          <a:p>
            <a:pPr lvl="1"/>
            <a:r>
              <a:rPr lang="en-US" dirty="0"/>
              <a:t>Johnnie Miller, Texas DOT</a:t>
            </a:r>
          </a:p>
          <a:p>
            <a:pPr lvl="1"/>
            <a:r>
              <a:rPr lang="en-US" dirty="0"/>
              <a:t>Jared </a:t>
            </a:r>
            <a:r>
              <a:rPr lang="en-US" dirty="0" err="1"/>
              <a:t>Rigo</a:t>
            </a:r>
            <a:r>
              <a:rPr lang="en-US" dirty="0"/>
              <a:t>, HRV Conformance Verification</a:t>
            </a:r>
          </a:p>
          <a:p>
            <a:pPr lvl="1"/>
            <a:r>
              <a:rPr lang="en-US" dirty="0"/>
              <a:t>Jerry </a:t>
            </a:r>
            <a:r>
              <a:rPr lang="en-US" dirty="0" err="1"/>
              <a:t>Zoeler</a:t>
            </a:r>
            <a:r>
              <a:rPr lang="en-US" dirty="0"/>
              <a:t>, New Hampshire DOT</a:t>
            </a:r>
          </a:p>
        </p:txBody>
      </p:sp>
      <p:sp>
        <p:nvSpPr>
          <p:cNvPr id="7" name="Content Placeholder 6">
            <a:extLst>
              <a:ext uri="{FF2B5EF4-FFF2-40B4-BE49-F238E27FC236}">
                <a16:creationId xmlns:a16="http://schemas.microsoft.com/office/drawing/2014/main" id="{346C7FE1-E434-4482-BFC8-087BBA5F0D60}"/>
              </a:ext>
            </a:extLst>
          </p:cNvPr>
          <p:cNvSpPr>
            <a:spLocks noGrp="1"/>
          </p:cNvSpPr>
          <p:nvPr>
            <p:ph sz="half" idx="2"/>
          </p:nvPr>
        </p:nvSpPr>
        <p:spPr>
          <a:xfrm>
            <a:off x="5700725" y="1861460"/>
            <a:ext cx="4114800" cy="4351338"/>
          </a:xfrm>
        </p:spPr>
        <p:txBody>
          <a:bodyPr>
            <a:normAutofit fontScale="77500" lnSpcReduction="20000"/>
          </a:bodyPr>
          <a:lstStyle/>
          <a:p>
            <a:r>
              <a:rPr lang="en-US" dirty="0"/>
              <a:t>Research Team (Elzly/KTA)</a:t>
            </a:r>
          </a:p>
          <a:p>
            <a:pPr lvl="1"/>
            <a:r>
              <a:rPr lang="en-US" dirty="0"/>
              <a:t>Pete Ault, Principal Investigator</a:t>
            </a:r>
          </a:p>
          <a:p>
            <a:pPr lvl="1"/>
            <a:r>
              <a:rPr lang="en-US" dirty="0"/>
              <a:t>Ken Trimber</a:t>
            </a:r>
          </a:p>
          <a:p>
            <a:pPr lvl="1"/>
            <a:r>
              <a:rPr lang="en-US" dirty="0"/>
              <a:t>Jay Helsel</a:t>
            </a:r>
          </a:p>
          <a:p>
            <a:pPr lvl="1"/>
            <a:r>
              <a:rPr lang="en-US" dirty="0"/>
              <a:t>Rich Burgess</a:t>
            </a:r>
          </a:p>
          <a:p>
            <a:pPr lvl="1"/>
            <a:r>
              <a:rPr lang="en-US" dirty="0"/>
              <a:t>Greg Richards</a:t>
            </a:r>
          </a:p>
          <a:p>
            <a:pPr lvl="1"/>
            <a:endParaRPr lang="en-US" dirty="0"/>
          </a:p>
        </p:txBody>
      </p:sp>
      <p:sp>
        <p:nvSpPr>
          <p:cNvPr id="4" name="Date Placeholder 3">
            <a:extLst>
              <a:ext uri="{FF2B5EF4-FFF2-40B4-BE49-F238E27FC236}">
                <a16:creationId xmlns:a16="http://schemas.microsoft.com/office/drawing/2014/main" id="{66C1880C-83B6-4E2C-9548-70E3E493B995}"/>
              </a:ext>
            </a:extLst>
          </p:cNvPr>
          <p:cNvSpPr>
            <a:spLocks noGrp="1"/>
          </p:cNvSpPr>
          <p:nvPr>
            <p:ph type="dt" sz="half" idx="10"/>
          </p:nvPr>
        </p:nvSpPr>
        <p:spPr/>
        <p:txBody>
          <a:bodyPr/>
          <a:lstStyle/>
          <a:p>
            <a:r>
              <a:rPr lang="en-US"/>
              <a:t>August 2021</a:t>
            </a:r>
          </a:p>
        </p:txBody>
      </p:sp>
      <p:sp>
        <p:nvSpPr>
          <p:cNvPr id="5" name="Footer Placeholder 4">
            <a:extLst>
              <a:ext uri="{FF2B5EF4-FFF2-40B4-BE49-F238E27FC236}">
                <a16:creationId xmlns:a16="http://schemas.microsoft.com/office/drawing/2014/main" id="{28C49A4C-EDA0-47DD-892E-665803613050}"/>
              </a:ext>
            </a:extLst>
          </p:cNvPr>
          <p:cNvSpPr>
            <a:spLocks noGrp="1"/>
          </p:cNvSpPr>
          <p:nvPr>
            <p:ph type="ftr" sz="quarter" idx="11"/>
          </p:nvPr>
        </p:nvSpPr>
        <p:spPr/>
        <p:txBody>
          <a:bodyPr/>
          <a:lstStyle/>
          <a:p>
            <a:r>
              <a:rPr lang="en-US"/>
              <a:t>NCHRP Project 12-117 Workshop - Information for Review Only</a:t>
            </a:r>
          </a:p>
        </p:txBody>
      </p:sp>
      <p:sp>
        <p:nvSpPr>
          <p:cNvPr id="6" name="Slide Number Placeholder 5">
            <a:extLst>
              <a:ext uri="{FF2B5EF4-FFF2-40B4-BE49-F238E27FC236}">
                <a16:creationId xmlns:a16="http://schemas.microsoft.com/office/drawing/2014/main" id="{E59FCBCB-48B1-47FD-92CC-4FA3E4D5C47D}"/>
              </a:ext>
            </a:extLst>
          </p:cNvPr>
          <p:cNvSpPr>
            <a:spLocks noGrp="1"/>
          </p:cNvSpPr>
          <p:nvPr>
            <p:ph type="sldNum" sz="quarter" idx="12"/>
          </p:nvPr>
        </p:nvSpPr>
        <p:spPr/>
        <p:txBody>
          <a:bodyPr/>
          <a:lstStyle/>
          <a:p>
            <a:fld id="{EE05A503-E3B5-4C58-9AFC-FD2007ADDDCB}" type="slidenum">
              <a:rPr lang="en-US" smtClean="0"/>
              <a:t>54</a:t>
            </a:fld>
            <a:endParaRPr lang="en-US"/>
          </a:p>
        </p:txBody>
      </p:sp>
    </p:spTree>
    <p:extLst>
      <p:ext uri="{BB962C8B-B14F-4D97-AF65-F5344CB8AC3E}">
        <p14:creationId xmlns:p14="http://schemas.microsoft.com/office/powerpoint/2010/main" val="403563457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B16D64-3084-4D5B-891A-9959B2118043}"/>
              </a:ext>
            </a:extLst>
          </p:cNvPr>
          <p:cNvSpPr>
            <a:spLocks noGrp="1"/>
          </p:cNvSpPr>
          <p:nvPr>
            <p:ph type="title"/>
          </p:nvPr>
        </p:nvSpPr>
        <p:spPr/>
        <p:txBody>
          <a:bodyPr/>
          <a:lstStyle/>
          <a:p>
            <a:r>
              <a:rPr lang="en-US" dirty="0"/>
              <a:t>Stakeholders</a:t>
            </a:r>
          </a:p>
        </p:txBody>
      </p:sp>
      <p:sp>
        <p:nvSpPr>
          <p:cNvPr id="3" name="Content Placeholder 2">
            <a:extLst>
              <a:ext uri="{FF2B5EF4-FFF2-40B4-BE49-F238E27FC236}">
                <a16:creationId xmlns:a16="http://schemas.microsoft.com/office/drawing/2014/main" id="{C772546C-6371-4C98-AFD7-99E76BF402E1}"/>
              </a:ext>
            </a:extLst>
          </p:cNvPr>
          <p:cNvSpPr>
            <a:spLocks noGrp="1"/>
          </p:cNvSpPr>
          <p:nvPr>
            <p:ph sz="half" idx="1"/>
          </p:nvPr>
        </p:nvSpPr>
        <p:spPr/>
        <p:txBody>
          <a:bodyPr>
            <a:normAutofit fontScale="77500" lnSpcReduction="20000"/>
          </a:bodyPr>
          <a:lstStyle/>
          <a:p>
            <a:r>
              <a:rPr lang="en-US" dirty="0"/>
              <a:t>Paul Blake, Tri State Painting LLC</a:t>
            </a:r>
          </a:p>
          <a:p>
            <a:r>
              <a:rPr lang="en-US" dirty="0"/>
              <a:t>Michael Brown, WSP</a:t>
            </a:r>
          </a:p>
          <a:p>
            <a:r>
              <a:rPr lang="en-US" dirty="0"/>
              <a:t>Jeff Carlson, AASHTO/NSBA</a:t>
            </a:r>
          </a:p>
          <a:p>
            <a:r>
              <a:rPr lang="en-US" dirty="0"/>
              <a:t>Rich Collins, V&amp;S Galvanizing </a:t>
            </a:r>
          </a:p>
          <a:p>
            <a:r>
              <a:rPr lang="en-US" dirty="0"/>
              <a:t>Matt Cote, Casco Bay Steel</a:t>
            </a:r>
          </a:p>
          <a:p>
            <a:r>
              <a:rPr lang="en-US" dirty="0"/>
              <a:t>Sam Fallaha, FDOT</a:t>
            </a:r>
          </a:p>
          <a:p>
            <a:r>
              <a:rPr lang="en-US" dirty="0"/>
              <a:t>Alana Fossa, American Galvanizers Association</a:t>
            </a:r>
          </a:p>
          <a:p>
            <a:r>
              <a:rPr lang="en-US" dirty="0"/>
              <a:t>Ryan Foster, </a:t>
            </a:r>
            <a:r>
              <a:rPr lang="en-US" dirty="0" err="1"/>
              <a:t>Vtrans</a:t>
            </a:r>
            <a:endParaRPr lang="en-US" dirty="0"/>
          </a:p>
          <a:p>
            <a:r>
              <a:rPr lang="en-US" dirty="0"/>
              <a:t>Martin Gagne, International Zinc Association</a:t>
            </a:r>
          </a:p>
          <a:p>
            <a:r>
              <a:rPr lang="en-US" dirty="0"/>
              <a:t>Mark Hudson, Sherwin Williams</a:t>
            </a:r>
          </a:p>
          <a:p>
            <a:r>
              <a:rPr lang="en-US" dirty="0"/>
              <a:t>Chase Knight, FDOT</a:t>
            </a:r>
          </a:p>
          <a:p>
            <a:r>
              <a:rPr lang="en-US" dirty="0" err="1"/>
              <a:t>Øle</a:t>
            </a:r>
            <a:r>
              <a:rPr lang="en-US" dirty="0"/>
              <a:t> Knudsen, SINTEF</a:t>
            </a:r>
          </a:p>
          <a:p>
            <a:endParaRPr lang="en-US" dirty="0"/>
          </a:p>
        </p:txBody>
      </p:sp>
      <p:sp>
        <p:nvSpPr>
          <p:cNvPr id="7" name="Content Placeholder 6">
            <a:extLst>
              <a:ext uri="{FF2B5EF4-FFF2-40B4-BE49-F238E27FC236}">
                <a16:creationId xmlns:a16="http://schemas.microsoft.com/office/drawing/2014/main" id="{ED6902D5-78C3-4E8B-8F96-B1865039F579}"/>
              </a:ext>
            </a:extLst>
          </p:cNvPr>
          <p:cNvSpPr>
            <a:spLocks noGrp="1"/>
          </p:cNvSpPr>
          <p:nvPr>
            <p:ph sz="half" idx="2"/>
          </p:nvPr>
        </p:nvSpPr>
        <p:spPr/>
        <p:txBody>
          <a:bodyPr>
            <a:normAutofit fontScale="77500" lnSpcReduction="20000"/>
          </a:bodyPr>
          <a:lstStyle/>
          <a:p>
            <a:r>
              <a:rPr lang="en-US" dirty="0"/>
              <a:t>Pete Kohler, V&amp;S Galvanizing </a:t>
            </a:r>
          </a:p>
          <a:p>
            <a:r>
              <a:rPr lang="en-US" dirty="0"/>
              <a:t>Tom Langill, American Galvanizers Association</a:t>
            </a:r>
          </a:p>
          <a:p>
            <a:r>
              <a:rPr lang="en-US" dirty="0"/>
              <a:t>Michael Leggett, PPG</a:t>
            </a:r>
          </a:p>
          <a:p>
            <a:r>
              <a:rPr lang="en-US" dirty="0"/>
              <a:t>Tim McCullough, FDOT</a:t>
            </a:r>
          </a:p>
          <a:p>
            <a:r>
              <a:rPr lang="en-US" dirty="0"/>
              <a:t>Pete McDonagh, MTA B&amp;T</a:t>
            </a:r>
          </a:p>
          <a:p>
            <a:r>
              <a:rPr lang="en-US" dirty="0"/>
              <a:t>Ron Medlock, High Steel</a:t>
            </a:r>
          </a:p>
          <a:p>
            <a:r>
              <a:rPr lang="en-US" dirty="0"/>
              <a:t>Dwayne Meyer, Carboline</a:t>
            </a:r>
          </a:p>
          <a:p>
            <a:r>
              <a:rPr lang="en-US" dirty="0"/>
              <a:t>Paul Tsourous, Jupiter Paining Contracting</a:t>
            </a:r>
          </a:p>
          <a:p>
            <a:r>
              <a:rPr lang="en-US" dirty="0"/>
              <a:t>Sarah Wilson, IDOT</a:t>
            </a:r>
          </a:p>
          <a:p>
            <a:r>
              <a:rPr lang="en-US" dirty="0"/>
              <a:t>Dave </a:t>
            </a:r>
            <a:r>
              <a:rPr lang="en-US" dirty="0" err="1"/>
              <a:t>Wixson</a:t>
            </a:r>
            <a:r>
              <a:rPr lang="en-US" dirty="0"/>
              <a:t>, TMS Metallizing Systems</a:t>
            </a:r>
          </a:p>
          <a:p>
            <a:r>
              <a:rPr lang="en-US" dirty="0"/>
              <a:t>Ryan </a:t>
            </a:r>
            <a:r>
              <a:rPr lang="en-US" dirty="0" err="1"/>
              <a:t>Wixson</a:t>
            </a:r>
            <a:r>
              <a:rPr lang="en-US" dirty="0"/>
              <a:t>, TMS Metallizing Systems</a:t>
            </a:r>
          </a:p>
          <a:p>
            <a:r>
              <a:rPr lang="en-US" dirty="0"/>
              <a:t>Vicki Young, FDOT</a:t>
            </a:r>
          </a:p>
          <a:p>
            <a:endParaRPr lang="en-US" dirty="0"/>
          </a:p>
        </p:txBody>
      </p:sp>
      <p:sp>
        <p:nvSpPr>
          <p:cNvPr id="4" name="Date Placeholder 3">
            <a:extLst>
              <a:ext uri="{FF2B5EF4-FFF2-40B4-BE49-F238E27FC236}">
                <a16:creationId xmlns:a16="http://schemas.microsoft.com/office/drawing/2014/main" id="{D5753E43-506B-45B6-A891-67DA5855C560}"/>
              </a:ext>
            </a:extLst>
          </p:cNvPr>
          <p:cNvSpPr>
            <a:spLocks noGrp="1"/>
          </p:cNvSpPr>
          <p:nvPr>
            <p:ph type="dt" sz="half" idx="10"/>
          </p:nvPr>
        </p:nvSpPr>
        <p:spPr/>
        <p:txBody>
          <a:bodyPr/>
          <a:lstStyle/>
          <a:p>
            <a:r>
              <a:rPr lang="en-US"/>
              <a:t>August 2021</a:t>
            </a:r>
          </a:p>
        </p:txBody>
      </p:sp>
      <p:sp>
        <p:nvSpPr>
          <p:cNvPr id="5" name="Footer Placeholder 4">
            <a:extLst>
              <a:ext uri="{FF2B5EF4-FFF2-40B4-BE49-F238E27FC236}">
                <a16:creationId xmlns:a16="http://schemas.microsoft.com/office/drawing/2014/main" id="{FF478C50-A625-409E-B194-FD0324CBB9A9}"/>
              </a:ext>
            </a:extLst>
          </p:cNvPr>
          <p:cNvSpPr>
            <a:spLocks noGrp="1"/>
          </p:cNvSpPr>
          <p:nvPr>
            <p:ph type="ftr" sz="quarter" idx="11"/>
          </p:nvPr>
        </p:nvSpPr>
        <p:spPr/>
        <p:txBody>
          <a:bodyPr/>
          <a:lstStyle/>
          <a:p>
            <a:r>
              <a:rPr lang="en-US" dirty="0"/>
              <a:t>NCHRP Project 12-117 Workshop - Information for Review Only</a:t>
            </a:r>
          </a:p>
        </p:txBody>
      </p:sp>
      <p:sp>
        <p:nvSpPr>
          <p:cNvPr id="6" name="Slide Number Placeholder 5">
            <a:extLst>
              <a:ext uri="{FF2B5EF4-FFF2-40B4-BE49-F238E27FC236}">
                <a16:creationId xmlns:a16="http://schemas.microsoft.com/office/drawing/2014/main" id="{DA14AE38-B4DB-4961-9A67-1A0330BE07D9}"/>
              </a:ext>
            </a:extLst>
          </p:cNvPr>
          <p:cNvSpPr>
            <a:spLocks noGrp="1"/>
          </p:cNvSpPr>
          <p:nvPr>
            <p:ph type="sldNum" sz="quarter" idx="12"/>
          </p:nvPr>
        </p:nvSpPr>
        <p:spPr/>
        <p:txBody>
          <a:bodyPr/>
          <a:lstStyle/>
          <a:p>
            <a:fld id="{EE05A503-E3B5-4C58-9AFC-FD2007ADDDCB}" type="slidenum">
              <a:rPr lang="en-US" smtClean="0"/>
              <a:t>55</a:t>
            </a:fld>
            <a:endParaRPr lang="en-US"/>
          </a:p>
        </p:txBody>
      </p:sp>
    </p:spTree>
    <p:extLst>
      <p:ext uri="{BB962C8B-B14F-4D97-AF65-F5344CB8AC3E}">
        <p14:creationId xmlns:p14="http://schemas.microsoft.com/office/powerpoint/2010/main" val="406875897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5270071-F2B9-4D9A-9286-033A68FCF146}"/>
              </a:ext>
            </a:extLst>
          </p:cNvPr>
          <p:cNvSpPr>
            <a:spLocks noGrp="1"/>
          </p:cNvSpPr>
          <p:nvPr>
            <p:ph type="title"/>
          </p:nvPr>
        </p:nvSpPr>
        <p:spPr/>
        <p:txBody>
          <a:bodyPr>
            <a:noAutofit/>
          </a:bodyPr>
          <a:lstStyle/>
          <a:p>
            <a:r>
              <a:rPr lang="en-US" sz="3200" dirty="0"/>
              <a:t>Disclaimer</a:t>
            </a:r>
          </a:p>
        </p:txBody>
      </p:sp>
      <p:sp>
        <p:nvSpPr>
          <p:cNvPr id="7" name="Content Placeholder 6">
            <a:extLst>
              <a:ext uri="{FF2B5EF4-FFF2-40B4-BE49-F238E27FC236}">
                <a16:creationId xmlns:a16="http://schemas.microsoft.com/office/drawing/2014/main" id="{91AA3C50-7E6B-48C6-89DE-5C8A7C08A1F5}"/>
              </a:ext>
            </a:extLst>
          </p:cNvPr>
          <p:cNvSpPr>
            <a:spLocks noGrp="1"/>
          </p:cNvSpPr>
          <p:nvPr>
            <p:ph idx="1"/>
          </p:nvPr>
        </p:nvSpPr>
        <p:spPr>
          <a:xfrm>
            <a:off x="677334" y="1672317"/>
            <a:ext cx="8596668" cy="3880773"/>
          </a:xfrm>
        </p:spPr>
        <p:txBody>
          <a:bodyPr>
            <a:normAutofit fontScale="62500" lnSpcReduction="20000"/>
          </a:bodyPr>
          <a:lstStyle/>
          <a:p>
            <a:pPr>
              <a:lnSpc>
                <a:spcPct val="120000"/>
              </a:lnSpc>
            </a:pPr>
            <a:r>
              <a:rPr lang="en-US" sz="2600" dirty="0"/>
              <a:t>This investigation was sponsored by TRB under the NCHRP Program. Data reported are work in progress. The contents of this presentation have not been reviewed by the project panel or NCHRP, nor do they constitute a standard, specification, or regulation.</a:t>
            </a:r>
            <a:r>
              <a:rPr lang="en-US" sz="2600" dirty="0">
                <a:effectLst/>
                <a:latin typeface="Trebuchet MS" panose="020B0603020202020204" pitchFamily="34" charset="0"/>
                <a:ea typeface="Calibri" panose="020F0502020204030204" pitchFamily="34" charset="0"/>
                <a:cs typeface="Times New Roman" panose="02020603050405020304" pitchFamily="18" charset="0"/>
              </a:rPr>
              <a:t> </a:t>
            </a:r>
          </a:p>
          <a:p>
            <a:pPr>
              <a:lnSpc>
                <a:spcPct val="120000"/>
              </a:lnSpc>
            </a:pPr>
            <a:r>
              <a:rPr lang="en-US" sz="2600" dirty="0">
                <a:effectLst/>
                <a:latin typeface="Trebuchet MS" panose="020B0603020202020204" pitchFamily="34" charset="0"/>
                <a:ea typeface="Calibri" panose="020F0502020204030204" pitchFamily="34" charset="0"/>
                <a:cs typeface="Times New Roman" panose="02020603050405020304" pitchFamily="18" charset="0"/>
              </a:rPr>
              <a:t>The National Cooperative Highway Research Program (NCHRP) is sponsored by the individual state departments of transportation of the American Association of State Highway and Transportation Officials. NCHRP is administered by the Transportation Research Board (TRB), part of the National Academies of Sciences, Engineering, and Medicine, under a cooperative agreement with the Federal Highway Administration (FHWA).  Any opinions and conclusions expressed or implied in resulting research products are those of the individuals and organizations who performed the research and are not necessarily those of TRB; the National Academies of Sciences, Engineering, and Medicine; the FHWA; or NCHRP sponsors. </a:t>
            </a:r>
          </a:p>
          <a:p>
            <a:endParaRPr lang="en-US" sz="2800" dirty="0"/>
          </a:p>
        </p:txBody>
      </p:sp>
      <p:sp>
        <p:nvSpPr>
          <p:cNvPr id="5" name="Footer Placeholder 4">
            <a:extLst>
              <a:ext uri="{FF2B5EF4-FFF2-40B4-BE49-F238E27FC236}">
                <a16:creationId xmlns:a16="http://schemas.microsoft.com/office/drawing/2014/main" id="{7A5CF169-5C2A-4FE7-85B9-362C7BA7EDD1}"/>
              </a:ext>
            </a:extLst>
          </p:cNvPr>
          <p:cNvSpPr>
            <a:spLocks noGrp="1"/>
          </p:cNvSpPr>
          <p:nvPr>
            <p:ph type="ftr" sz="quarter" idx="11"/>
          </p:nvPr>
        </p:nvSpPr>
        <p:spPr/>
        <p:txBody>
          <a:bodyPr/>
          <a:lstStyle/>
          <a:p>
            <a:r>
              <a:rPr lang="en-US"/>
              <a:t>NCHRP Project 12-117 Workshop - Information for Review Only</a:t>
            </a:r>
          </a:p>
        </p:txBody>
      </p:sp>
      <p:sp>
        <p:nvSpPr>
          <p:cNvPr id="6" name="Slide Number Placeholder 5">
            <a:extLst>
              <a:ext uri="{FF2B5EF4-FFF2-40B4-BE49-F238E27FC236}">
                <a16:creationId xmlns:a16="http://schemas.microsoft.com/office/drawing/2014/main" id="{C1A65E9C-23CD-4715-A83E-A71E4E1B7CA9}"/>
              </a:ext>
            </a:extLst>
          </p:cNvPr>
          <p:cNvSpPr>
            <a:spLocks noGrp="1"/>
          </p:cNvSpPr>
          <p:nvPr>
            <p:ph type="sldNum" sz="quarter" idx="12"/>
          </p:nvPr>
        </p:nvSpPr>
        <p:spPr/>
        <p:txBody>
          <a:bodyPr/>
          <a:lstStyle/>
          <a:p>
            <a:fld id="{DEC7A5AD-5AEC-42D0-A3BE-F46B40576360}" type="slidenum">
              <a:rPr lang="en-US" smtClean="0"/>
              <a:t>56</a:t>
            </a:fld>
            <a:endParaRPr lang="en-US"/>
          </a:p>
        </p:txBody>
      </p:sp>
      <p:sp>
        <p:nvSpPr>
          <p:cNvPr id="2" name="Date Placeholder 1">
            <a:extLst>
              <a:ext uri="{FF2B5EF4-FFF2-40B4-BE49-F238E27FC236}">
                <a16:creationId xmlns:a16="http://schemas.microsoft.com/office/drawing/2014/main" id="{8617715F-97A1-4303-A6EB-CA9BFFCAEC4F}"/>
              </a:ext>
            </a:extLst>
          </p:cNvPr>
          <p:cNvSpPr>
            <a:spLocks noGrp="1"/>
          </p:cNvSpPr>
          <p:nvPr>
            <p:ph type="dt" sz="half" idx="10"/>
          </p:nvPr>
        </p:nvSpPr>
        <p:spPr/>
        <p:txBody>
          <a:bodyPr/>
          <a:lstStyle/>
          <a:p>
            <a:r>
              <a:rPr lang="en-US"/>
              <a:t>August 2021</a:t>
            </a:r>
          </a:p>
        </p:txBody>
      </p:sp>
    </p:spTree>
    <p:extLst>
      <p:ext uri="{BB962C8B-B14F-4D97-AF65-F5344CB8AC3E}">
        <p14:creationId xmlns:p14="http://schemas.microsoft.com/office/powerpoint/2010/main" val="245831471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60423-CBE9-4A92-8E5A-04FFBC85D806}"/>
              </a:ext>
            </a:extLst>
          </p:cNvPr>
          <p:cNvSpPr>
            <a:spLocks noGrp="1"/>
          </p:cNvSpPr>
          <p:nvPr>
            <p:ph type="title"/>
          </p:nvPr>
        </p:nvSpPr>
        <p:spPr/>
        <p:txBody>
          <a:bodyPr/>
          <a:lstStyle/>
          <a:p>
            <a:r>
              <a:rPr lang="en-US" dirty="0"/>
              <a:t>NCHRP 12-117 Objective</a:t>
            </a:r>
          </a:p>
        </p:txBody>
      </p:sp>
      <p:sp>
        <p:nvSpPr>
          <p:cNvPr id="3" name="Content Placeholder 2">
            <a:extLst>
              <a:ext uri="{FF2B5EF4-FFF2-40B4-BE49-F238E27FC236}">
                <a16:creationId xmlns:a16="http://schemas.microsoft.com/office/drawing/2014/main" id="{3348BB59-D6B7-433E-AAC9-3E60A39A2AAD}"/>
              </a:ext>
            </a:extLst>
          </p:cNvPr>
          <p:cNvSpPr>
            <a:spLocks noGrp="1"/>
          </p:cNvSpPr>
          <p:nvPr>
            <p:ph idx="1"/>
          </p:nvPr>
        </p:nvSpPr>
        <p:spPr/>
        <p:txBody>
          <a:bodyPr/>
          <a:lstStyle/>
          <a:p>
            <a:r>
              <a:rPr lang="en-US" dirty="0"/>
              <a:t>The objectives of this research are to:</a:t>
            </a:r>
          </a:p>
          <a:p>
            <a:pPr lvl="1"/>
            <a:r>
              <a:rPr lang="en-US" dirty="0"/>
              <a:t>(1) develop AASHTO guidelines for corrosion protection using duplex coating systems for extending the service life of steel bridges that can be adopted by AASHTO and </a:t>
            </a:r>
          </a:p>
          <a:p>
            <a:pPr lvl="1"/>
            <a:r>
              <a:rPr lang="en-US" dirty="0"/>
              <a:t>(2) plan and conduct a workshop to demonstrate the use of proposed guidelines to an audience of DOT staff and other stakeholders. </a:t>
            </a:r>
          </a:p>
          <a:p>
            <a:r>
              <a:rPr lang="en-US" dirty="0"/>
              <a:t>The guidelines shall cover the selection and application of duplex coating systems during the new design, and maintenance and rehabilitation of existing steel bridges. </a:t>
            </a:r>
          </a:p>
        </p:txBody>
      </p:sp>
      <p:sp>
        <p:nvSpPr>
          <p:cNvPr id="4" name="Footer Placeholder 3">
            <a:extLst>
              <a:ext uri="{FF2B5EF4-FFF2-40B4-BE49-F238E27FC236}">
                <a16:creationId xmlns:a16="http://schemas.microsoft.com/office/drawing/2014/main" id="{3706071B-11EF-4CD6-A6D0-ECE746159F12}"/>
              </a:ext>
            </a:extLst>
          </p:cNvPr>
          <p:cNvSpPr>
            <a:spLocks noGrp="1"/>
          </p:cNvSpPr>
          <p:nvPr>
            <p:ph type="ftr" sz="quarter" idx="11"/>
          </p:nvPr>
        </p:nvSpPr>
        <p:spPr/>
        <p:txBody>
          <a:bodyPr/>
          <a:lstStyle/>
          <a:p>
            <a:r>
              <a:rPr lang="en-US"/>
              <a:t>NCHRP Project 12-117 Workshop - Information for Review Only</a:t>
            </a:r>
          </a:p>
        </p:txBody>
      </p:sp>
      <p:sp>
        <p:nvSpPr>
          <p:cNvPr id="5" name="Slide Number Placeholder 4">
            <a:extLst>
              <a:ext uri="{FF2B5EF4-FFF2-40B4-BE49-F238E27FC236}">
                <a16:creationId xmlns:a16="http://schemas.microsoft.com/office/drawing/2014/main" id="{40704E96-D204-4B09-97B1-CE280D591F66}"/>
              </a:ext>
            </a:extLst>
          </p:cNvPr>
          <p:cNvSpPr>
            <a:spLocks noGrp="1"/>
          </p:cNvSpPr>
          <p:nvPr>
            <p:ph type="sldNum" sz="quarter" idx="12"/>
          </p:nvPr>
        </p:nvSpPr>
        <p:spPr/>
        <p:txBody>
          <a:bodyPr/>
          <a:lstStyle/>
          <a:p>
            <a:fld id="{DEC7A5AD-5AEC-42D0-A3BE-F46B40576360}" type="slidenum">
              <a:rPr lang="en-US" smtClean="0"/>
              <a:t>57</a:t>
            </a:fld>
            <a:endParaRPr lang="en-US"/>
          </a:p>
        </p:txBody>
      </p:sp>
      <p:sp>
        <p:nvSpPr>
          <p:cNvPr id="6" name="Date Placeholder 5">
            <a:extLst>
              <a:ext uri="{FF2B5EF4-FFF2-40B4-BE49-F238E27FC236}">
                <a16:creationId xmlns:a16="http://schemas.microsoft.com/office/drawing/2014/main" id="{3E487FA2-8090-437A-8EE3-7C14A3D9944B}"/>
              </a:ext>
            </a:extLst>
          </p:cNvPr>
          <p:cNvSpPr>
            <a:spLocks noGrp="1"/>
          </p:cNvSpPr>
          <p:nvPr>
            <p:ph type="dt" sz="half" idx="10"/>
          </p:nvPr>
        </p:nvSpPr>
        <p:spPr/>
        <p:txBody>
          <a:bodyPr/>
          <a:lstStyle/>
          <a:p>
            <a:r>
              <a:rPr lang="en-US"/>
              <a:t>August 2021</a:t>
            </a:r>
          </a:p>
        </p:txBody>
      </p:sp>
    </p:spTree>
    <p:extLst>
      <p:ext uri="{BB962C8B-B14F-4D97-AF65-F5344CB8AC3E}">
        <p14:creationId xmlns:p14="http://schemas.microsoft.com/office/powerpoint/2010/main" val="338758117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01CE47D-3A47-4286-BE25-3CEEDDE9AC59}"/>
              </a:ext>
            </a:extLst>
          </p:cNvPr>
          <p:cNvSpPr>
            <a:spLocks noGrp="1"/>
          </p:cNvSpPr>
          <p:nvPr>
            <p:ph type="title"/>
          </p:nvPr>
        </p:nvSpPr>
        <p:spPr/>
        <p:txBody>
          <a:bodyPr/>
          <a:lstStyle/>
          <a:p>
            <a:r>
              <a:rPr lang="en-US" dirty="0"/>
              <a:t>Stakeholder Review and Feedback</a:t>
            </a:r>
          </a:p>
        </p:txBody>
      </p:sp>
      <p:sp>
        <p:nvSpPr>
          <p:cNvPr id="5" name="Content Placeholder 4">
            <a:extLst>
              <a:ext uri="{FF2B5EF4-FFF2-40B4-BE49-F238E27FC236}">
                <a16:creationId xmlns:a16="http://schemas.microsoft.com/office/drawing/2014/main" id="{5574C115-82DD-4133-B516-AE76B3E143D2}"/>
              </a:ext>
            </a:extLst>
          </p:cNvPr>
          <p:cNvSpPr>
            <a:spLocks noGrp="1"/>
          </p:cNvSpPr>
          <p:nvPr>
            <p:ph idx="1"/>
          </p:nvPr>
        </p:nvSpPr>
        <p:spPr/>
        <p:txBody>
          <a:bodyPr>
            <a:normAutofit/>
          </a:bodyPr>
          <a:lstStyle/>
          <a:p>
            <a:r>
              <a:rPr lang="en-US" dirty="0"/>
              <a:t>Obtain Feedback from a Group of Industry Representatives</a:t>
            </a:r>
          </a:p>
          <a:p>
            <a:r>
              <a:rPr lang="en-US" dirty="0"/>
              <a:t>Proposed Guidelines and Model Specification – Project Constraints</a:t>
            </a:r>
          </a:p>
          <a:p>
            <a:pPr lvl="1"/>
            <a:r>
              <a:rPr lang="en-US" dirty="0"/>
              <a:t>“...shall cover the selection and application of duplex coating systems during the new design, and maintenance and rehabilitation of existing steel bridges.”</a:t>
            </a:r>
          </a:p>
          <a:p>
            <a:pPr lvl="1"/>
            <a:r>
              <a:rPr lang="en-US" dirty="0"/>
              <a:t>Prepared in a manner that they are suitable for AASHTO adoption</a:t>
            </a:r>
          </a:p>
          <a:p>
            <a:r>
              <a:rPr lang="en-US" dirty="0"/>
              <a:t>The adoption process could involve another round of modifications that would be more consensus-driven</a:t>
            </a:r>
          </a:p>
        </p:txBody>
      </p:sp>
      <p:sp>
        <p:nvSpPr>
          <p:cNvPr id="6" name="Date Placeholder 5">
            <a:extLst>
              <a:ext uri="{FF2B5EF4-FFF2-40B4-BE49-F238E27FC236}">
                <a16:creationId xmlns:a16="http://schemas.microsoft.com/office/drawing/2014/main" id="{1376715B-C395-4A85-A177-DCDFDC605663}"/>
              </a:ext>
            </a:extLst>
          </p:cNvPr>
          <p:cNvSpPr>
            <a:spLocks noGrp="1"/>
          </p:cNvSpPr>
          <p:nvPr>
            <p:ph type="dt" sz="half" idx="10"/>
          </p:nvPr>
        </p:nvSpPr>
        <p:spPr/>
        <p:txBody>
          <a:bodyPr/>
          <a:lstStyle/>
          <a:p>
            <a:r>
              <a:rPr lang="en-US"/>
              <a:t>August 2021</a:t>
            </a:r>
          </a:p>
        </p:txBody>
      </p:sp>
      <p:sp>
        <p:nvSpPr>
          <p:cNvPr id="7" name="Footer Placeholder 6">
            <a:extLst>
              <a:ext uri="{FF2B5EF4-FFF2-40B4-BE49-F238E27FC236}">
                <a16:creationId xmlns:a16="http://schemas.microsoft.com/office/drawing/2014/main" id="{74CF0461-009C-4AAE-A1A5-06BB315CECC9}"/>
              </a:ext>
            </a:extLst>
          </p:cNvPr>
          <p:cNvSpPr>
            <a:spLocks noGrp="1"/>
          </p:cNvSpPr>
          <p:nvPr>
            <p:ph type="ftr" sz="quarter" idx="11"/>
          </p:nvPr>
        </p:nvSpPr>
        <p:spPr/>
        <p:txBody>
          <a:bodyPr/>
          <a:lstStyle/>
          <a:p>
            <a:r>
              <a:rPr lang="en-US"/>
              <a:t>NCHRP Project 12-117 Workshop - Information for Review Only</a:t>
            </a:r>
          </a:p>
        </p:txBody>
      </p:sp>
      <p:sp>
        <p:nvSpPr>
          <p:cNvPr id="8" name="Slide Number Placeholder 7">
            <a:extLst>
              <a:ext uri="{FF2B5EF4-FFF2-40B4-BE49-F238E27FC236}">
                <a16:creationId xmlns:a16="http://schemas.microsoft.com/office/drawing/2014/main" id="{1E396FC6-5FEE-4A69-9488-125DC3F151E1}"/>
              </a:ext>
            </a:extLst>
          </p:cNvPr>
          <p:cNvSpPr>
            <a:spLocks noGrp="1"/>
          </p:cNvSpPr>
          <p:nvPr>
            <p:ph type="sldNum" sz="quarter" idx="12"/>
          </p:nvPr>
        </p:nvSpPr>
        <p:spPr/>
        <p:txBody>
          <a:bodyPr/>
          <a:lstStyle/>
          <a:p>
            <a:fld id="{EE05A503-E3B5-4C58-9AFC-FD2007ADDDCB}" type="slidenum">
              <a:rPr lang="en-US" smtClean="0"/>
              <a:t>58</a:t>
            </a:fld>
            <a:endParaRPr lang="en-US"/>
          </a:p>
        </p:txBody>
      </p:sp>
    </p:spTree>
    <p:extLst>
      <p:ext uri="{BB962C8B-B14F-4D97-AF65-F5344CB8AC3E}">
        <p14:creationId xmlns:p14="http://schemas.microsoft.com/office/powerpoint/2010/main" val="144209060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542DDD-C904-4BFE-833B-EFB3BD771078}"/>
              </a:ext>
            </a:extLst>
          </p:cNvPr>
          <p:cNvSpPr>
            <a:spLocks noGrp="1"/>
          </p:cNvSpPr>
          <p:nvPr>
            <p:ph type="title"/>
          </p:nvPr>
        </p:nvSpPr>
        <p:spPr/>
        <p:txBody>
          <a:bodyPr/>
          <a:lstStyle/>
          <a:p>
            <a:r>
              <a:rPr lang="en-US" dirty="0"/>
              <a:t>Overview of Feedback</a:t>
            </a:r>
          </a:p>
        </p:txBody>
      </p:sp>
      <p:sp>
        <p:nvSpPr>
          <p:cNvPr id="3" name="Text Placeholder 2">
            <a:extLst>
              <a:ext uri="{FF2B5EF4-FFF2-40B4-BE49-F238E27FC236}">
                <a16:creationId xmlns:a16="http://schemas.microsoft.com/office/drawing/2014/main" id="{4DE302D5-F3E0-4D94-8CB5-73FCE69A2209}"/>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F39900B4-F67D-452C-863E-8BA7B3A8EC20}"/>
              </a:ext>
            </a:extLst>
          </p:cNvPr>
          <p:cNvSpPr>
            <a:spLocks noGrp="1"/>
          </p:cNvSpPr>
          <p:nvPr>
            <p:ph type="dt" sz="half" idx="10"/>
          </p:nvPr>
        </p:nvSpPr>
        <p:spPr/>
        <p:txBody>
          <a:bodyPr/>
          <a:lstStyle/>
          <a:p>
            <a:r>
              <a:rPr lang="en-US"/>
              <a:t>August 2021</a:t>
            </a:r>
          </a:p>
        </p:txBody>
      </p:sp>
      <p:sp>
        <p:nvSpPr>
          <p:cNvPr id="5" name="Footer Placeholder 4">
            <a:extLst>
              <a:ext uri="{FF2B5EF4-FFF2-40B4-BE49-F238E27FC236}">
                <a16:creationId xmlns:a16="http://schemas.microsoft.com/office/drawing/2014/main" id="{C5944B73-6B73-4BD0-B316-F7804991F0AC}"/>
              </a:ext>
            </a:extLst>
          </p:cNvPr>
          <p:cNvSpPr>
            <a:spLocks noGrp="1"/>
          </p:cNvSpPr>
          <p:nvPr>
            <p:ph type="ftr" sz="quarter" idx="11"/>
          </p:nvPr>
        </p:nvSpPr>
        <p:spPr/>
        <p:txBody>
          <a:bodyPr/>
          <a:lstStyle/>
          <a:p>
            <a:r>
              <a:rPr lang="en-US"/>
              <a:t>NCHRP Project 12-117 Workshop - Information for Review Only</a:t>
            </a:r>
          </a:p>
        </p:txBody>
      </p:sp>
      <p:sp>
        <p:nvSpPr>
          <p:cNvPr id="6" name="Slide Number Placeholder 5">
            <a:extLst>
              <a:ext uri="{FF2B5EF4-FFF2-40B4-BE49-F238E27FC236}">
                <a16:creationId xmlns:a16="http://schemas.microsoft.com/office/drawing/2014/main" id="{65EA2071-A421-4260-853D-CCDE63DC25A6}"/>
              </a:ext>
            </a:extLst>
          </p:cNvPr>
          <p:cNvSpPr>
            <a:spLocks noGrp="1"/>
          </p:cNvSpPr>
          <p:nvPr>
            <p:ph type="sldNum" sz="quarter" idx="12"/>
          </p:nvPr>
        </p:nvSpPr>
        <p:spPr/>
        <p:txBody>
          <a:bodyPr/>
          <a:lstStyle/>
          <a:p>
            <a:fld id="{EE05A503-E3B5-4C58-9AFC-FD2007ADDDCB}" type="slidenum">
              <a:rPr lang="en-US" smtClean="0"/>
              <a:t>59</a:t>
            </a:fld>
            <a:endParaRPr lang="en-US"/>
          </a:p>
        </p:txBody>
      </p:sp>
    </p:spTree>
    <p:extLst>
      <p:ext uri="{BB962C8B-B14F-4D97-AF65-F5344CB8AC3E}">
        <p14:creationId xmlns:p14="http://schemas.microsoft.com/office/powerpoint/2010/main" val="11379362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B16D64-3084-4D5B-891A-9959B2118043}"/>
              </a:ext>
            </a:extLst>
          </p:cNvPr>
          <p:cNvSpPr>
            <a:spLocks noGrp="1"/>
          </p:cNvSpPr>
          <p:nvPr>
            <p:ph type="title"/>
          </p:nvPr>
        </p:nvSpPr>
        <p:spPr/>
        <p:txBody>
          <a:bodyPr/>
          <a:lstStyle/>
          <a:p>
            <a:r>
              <a:rPr lang="en-US" dirty="0"/>
              <a:t>Stakeholders</a:t>
            </a:r>
          </a:p>
        </p:txBody>
      </p:sp>
      <p:sp>
        <p:nvSpPr>
          <p:cNvPr id="3" name="Content Placeholder 2">
            <a:extLst>
              <a:ext uri="{FF2B5EF4-FFF2-40B4-BE49-F238E27FC236}">
                <a16:creationId xmlns:a16="http://schemas.microsoft.com/office/drawing/2014/main" id="{C772546C-6371-4C98-AFD7-99E76BF402E1}"/>
              </a:ext>
            </a:extLst>
          </p:cNvPr>
          <p:cNvSpPr>
            <a:spLocks noGrp="1"/>
          </p:cNvSpPr>
          <p:nvPr>
            <p:ph sz="half" idx="1"/>
          </p:nvPr>
        </p:nvSpPr>
        <p:spPr/>
        <p:txBody>
          <a:bodyPr>
            <a:normAutofit fontScale="85000" lnSpcReduction="20000"/>
          </a:bodyPr>
          <a:lstStyle/>
          <a:p>
            <a:r>
              <a:rPr lang="en-US" dirty="0"/>
              <a:t>Paul Blake, Tri State Painting LLC</a:t>
            </a:r>
          </a:p>
          <a:p>
            <a:r>
              <a:rPr lang="en-US" dirty="0"/>
              <a:t>Michael Brown, WSP</a:t>
            </a:r>
          </a:p>
          <a:p>
            <a:r>
              <a:rPr lang="en-US" dirty="0"/>
              <a:t>Jeff Carlson, AASHTO/NSBA</a:t>
            </a:r>
          </a:p>
          <a:p>
            <a:r>
              <a:rPr lang="en-US" dirty="0"/>
              <a:t>Rich Collins, V&amp;S Galvanizing </a:t>
            </a:r>
          </a:p>
          <a:p>
            <a:r>
              <a:rPr lang="en-US" dirty="0"/>
              <a:t>Matt Cote, Casco Bay Steel</a:t>
            </a:r>
          </a:p>
          <a:p>
            <a:r>
              <a:rPr lang="en-US" dirty="0"/>
              <a:t>Sam Fallaha, FDOT</a:t>
            </a:r>
          </a:p>
          <a:p>
            <a:r>
              <a:rPr lang="en-US" dirty="0"/>
              <a:t>Alana Fossa, American Galvanizers Association</a:t>
            </a:r>
          </a:p>
          <a:p>
            <a:r>
              <a:rPr lang="en-US" dirty="0"/>
              <a:t>Ryan Foster, </a:t>
            </a:r>
            <a:r>
              <a:rPr lang="en-US" dirty="0" err="1"/>
              <a:t>Vtrans</a:t>
            </a:r>
            <a:endParaRPr lang="en-US" dirty="0"/>
          </a:p>
          <a:p>
            <a:r>
              <a:rPr lang="en-US" dirty="0"/>
              <a:t>Martin Gagne, International Zinc Association</a:t>
            </a:r>
          </a:p>
          <a:p>
            <a:r>
              <a:rPr lang="en-US" dirty="0"/>
              <a:t>Mark Hudson, Sherwin Williams</a:t>
            </a:r>
          </a:p>
          <a:p>
            <a:r>
              <a:rPr lang="en-US" dirty="0"/>
              <a:t>Chase Knight, FDOT</a:t>
            </a:r>
          </a:p>
          <a:p>
            <a:endParaRPr lang="en-US" dirty="0"/>
          </a:p>
        </p:txBody>
      </p:sp>
      <p:sp>
        <p:nvSpPr>
          <p:cNvPr id="7" name="Content Placeholder 6">
            <a:extLst>
              <a:ext uri="{FF2B5EF4-FFF2-40B4-BE49-F238E27FC236}">
                <a16:creationId xmlns:a16="http://schemas.microsoft.com/office/drawing/2014/main" id="{ED6902D5-78C3-4E8B-8F96-B1865039F579}"/>
              </a:ext>
            </a:extLst>
          </p:cNvPr>
          <p:cNvSpPr>
            <a:spLocks noGrp="1"/>
          </p:cNvSpPr>
          <p:nvPr>
            <p:ph sz="half" idx="2"/>
          </p:nvPr>
        </p:nvSpPr>
        <p:spPr/>
        <p:txBody>
          <a:bodyPr>
            <a:normAutofit fontScale="85000" lnSpcReduction="20000"/>
          </a:bodyPr>
          <a:lstStyle/>
          <a:p>
            <a:r>
              <a:rPr lang="en-US" dirty="0" err="1"/>
              <a:t>Øle</a:t>
            </a:r>
            <a:r>
              <a:rPr lang="en-US" dirty="0"/>
              <a:t> Knudsen, SINTEF</a:t>
            </a:r>
          </a:p>
          <a:p>
            <a:r>
              <a:rPr lang="en-US" dirty="0"/>
              <a:t>Pete Kohler, V&amp;S Galvanizing </a:t>
            </a:r>
          </a:p>
          <a:p>
            <a:r>
              <a:rPr lang="en-US" dirty="0"/>
              <a:t>Tom Langill, American Galvanizers Association</a:t>
            </a:r>
          </a:p>
          <a:p>
            <a:r>
              <a:rPr lang="en-US" dirty="0"/>
              <a:t>Michael Leggett, PPG</a:t>
            </a:r>
          </a:p>
          <a:p>
            <a:r>
              <a:rPr lang="en-US" dirty="0"/>
              <a:t>Pete McDonagh, MTA B&amp;T</a:t>
            </a:r>
          </a:p>
          <a:p>
            <a:r>
              <a:rPr lang="en-US" dirty="0"/>
              <a:t>Ron Medlock, High Steel</a:t>
            </a:r>
          </a:p>
          <a:p>
            <a:r>
              <a:rPr lang="en-US" dirty="0"/>
              <a:t>Dwayne Meyer, Carboline</a:t>
            </a:r>
          </a:p>
          <a:p>
            <a:r>
              <a:rPr lang="en-US" dirty="0"/>
              <a:t>Paul Tsourous, Jupiter Paining Contracting</a:t>
            </a:r>
          </a:p>
          <a:p>
            <a:r>
              <a:rPr lang="en-US" dirty="0"/>
              <a:t>Sarah Wilson, IDOT</a:t>
            </a:r>
          </a:p>
          <a:p>
            <a:r>
              <a:rPr lang="en-US" dirty="0"/>
              <a:t>Dave </a:t>
            </a:r>
            <a:r>
              <a:rPr lang="en-US" dirty="0" err="1"/>
              <a:t>Wixson</a:t>
            </a:r>
            <a:r>
              <a:rPr lang="en-US" dirty="0"/>
              <a:t>, TMS Metallizing Systems</a:t>
            </a:r>
          </a:p>
          <a:p>
            <a:r>
              <a:rPr lang="en-US" dirty="0"/>
              <a:t>Ryan </a:t>
            </a:r>
            <a:r>
              <a:rPr lang="en-US" dirty="0" err="1"/>
              <a:t>Wixson</a:t>
            </a:r>
            <a:r>
              <a:rPr lang="en-US" dirty="0"/>
              <a:t>, TMS Metallizing Systems</a:t>
            </a:r>
          </a:p>
          <a:p>
            <a:endParaRPr lang="en-US" dirty="0"/>
          </a:p>
        </p:txBody>
      </p:sp>
      <p:sp>
        <p:nvSpPr>
          <p:cNvPr id="4" name="Date Placeholder 3">
            <a:extLst>
              <a:ext uri="{FF2B5EF4-FFF2-40B4-BE49-F238E27FC236}">
                <a16:creationId xmlns:a16="http://schemas.microsoft.com/office/drawing/2014/main" id="{D5753E43-506B-45B6-A891-67DA5855C560}"/>
              </a:ext>
            </a:extLst>
          </p:cNvPr>
          <p:cNvSpPr>
            <a:spLocks noGrp="1"/>
          </p:cNvSpPr>
          <p:nvPr>
            <p:ph type="dt" sz="half" idx="10"/>
          </p:nvPr>
        </p:nvSpPr>
        <p:spPr/>
        <p:txBody>
          <a:bodyPr/>
          <a:lstStyle/>
          <a:p>
            <a:r>
              <a:rPr lang="en-US"/>
              <a:t>August 2021</a:t>
            </a:r>
          </a:p>
        </p:txBody>
      </p:sp>
      <p:sp>
        <p:nvSpPr>
          <p:cNvPr id="5" name="Footer Placeholder 4">
            <a:extLst>
              <a:ext uri="{FF2B5EF4-FFF2-40B4-BE49-F238E27FC236}">
                <a16:creationId xmlns:a16="http://schemas.microsoft.com/office/drawing/2014/main" id="{FF478C50-A625-409E-B194-FD0324CBB9A9}"/>
              </a:ext>
            </a:extLst>
          </p:cNvPr>
          <p:cNvSpPr>
            <a:spLocks noGrp="1"/>
          </p:cNvSpPr>
          <p:nvPr>
            <p:ph type="ftr" sz="quarter" idx="11"/>
          </p:nvPr>
        </p:nvSpPr>
        <p:spPr/>
        <p:txBody>
          <a:bodyPr/>
          <a:lstStyle/>
          <a:p>
            <a:r>
              <a:rPr lang="en-US" dirty="0"/>
              <a:t>NCHRP Project 12-117 Workshop - Information for Review Only</a:t>
            </a:r>
          </a:p>
        </p:txBody>
      </p:sp>
      <p:sp>
        <p:nvSpPr>
          <p:cNvPr id="6" name="Slide Number Placeholder 5">
            <a:extLst>
              <a:ext uri="{FF2B5EF4-FFF2-40B4-BE49-F238E27FC236}">
                <a16:creationId xmlns:a16="http://schemas.microsoft.com/office/drawing/2014/main" id="{DA14AE38-B4DB-4961-9A67-1A0330BE07D9}"/>
              </a:ext>
            </a:extLst>
          </p:cNvPr>
          <p:cNvSpPr>
            <a:spLocks noGrp="1"/>
          </p:cNvSpPr>
          <p:nvPr>
            <p:ph type="sldNum" sz="quarter" idx="12"/>
          </p:nvPr>
        </p:nvSpPr>
        <p:spPr/>
        <p:txBody>
          <a:bodyPr/>
          <a:lstStyle/>
          <a:p>
            <a:fld id="{EE05A503-E3B5-4C58-9AFC-FD2007ADDDCB}" type="slidenum">
              <a:rPr lang="en-US" smtClean="0"/>
              <a:t>6</a:t>
            </a:fld>
            <a:endParaRPr lang="en-US"/>
          </a:p>
        </p:txBody>
      </p:sp>
    </p:spTree>
    <p:extLst>
      <p:ext uri="{BB962C8B-B14F-4D97-AF65-F5344CB8AC3E}">
        <p14:creationId xmlns:p14="http://schemas.microsoft.com/office/powerpoint/2010/main" val="318906734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D6A874-62FC-43D6-93C4-469C942F3AAE}"/>
              </a:ext>
            </a:extLst>
          </p:cNvPr>
          <p:cNvSpPr>
            <a:spLocks noGrp="1"/>
          </p:cNvSpPr>
          <p:nvPr>
            <p:ph type="title"/>
          </p:nvPr>
        </p:nvSpPr>
        <p:spPr/>
        <p:txBody>
          <a:bodyPr/>
          <a:lstStyle/>
          <a:p>
            <a:r>
              <a:rPr lang="en-US" dirty="0"/>
              <a:t>Discussion Topics</a:t>
            </a:r>
          </a:p>
        </p:txBody>
      </p:sp>
      <p:sp>
        <p:nvSpPr>
          <p:cNvPr id="3" name="Text Placeholder 2">
            <a:extLst>
              <a:ext uri="{FF2B5EF4-FFF2-40B4-BE49-F238E27FC236}">
                <a16:creationId xmlns:a16="http://schemas.microsoft.com/office/drawing/2014/main" id="{33BB6425-4E71-448E-9944-2C29D21EDBA5}"/>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87041561-7C57-46DE-A231-42055B87C8B5}"/>
              </a:ext>
            </a:extLst>
          </p:cNvPr>
          <p:cNvSpPr>
            <a:spLocks noGrp="1"/>
          </p:cNvSpPr>
          <p:nvPr>
            <p:ph type="dt" sz="half" idx="10"/>
          </p:nvPr>
        </p:nvSpPr>
        <p:spPr/>
        <p:txBody>
          <a:bodyPr/>
          <a:lstStyle/>
          <a:p>
            <a:r>
              <a:rPr lang="en-US"/>
              <a:t>August 2021</a:t>
            </a:r>
          </a:p>
        </p:txBody>
      </p:sp>
      <p:sp>
        <p:nvSpPr>
          <p:cNvPr id="5" name="Footer Placeholder 4">
            <a:extLst>
              <a:ext uri="{FF2B5EF4-FFF2-40B4-BE49-F238E27FC236}">
                <a16:creationId xmlns:a16="http://schemas.microsoft.com/office/drawing/2014/main" id="{420AE932-8230-46F0-BADD-A90E04F47573}"/>
              </a:ext>
            </a:extLst>
          </p:cNvPr>
          <p:cNvSpPr>
            <a:spLocks noGrp="1"/>
          </p:cNvSpPr>
          <p:nvPr>
            <p:ph type="ftr" sz="quarter" idx="11"/>
          </p:nvPr>
        </p:nvSpPr>
        <p:spPr/>
        <p:txBody>
          <a:bodyPr/>
          <a:lstStyle/>
          <a:p>
            <a:r>
              <a:rPr lang="en-US"/>
              <a:t>NCHRP Project 12-117 Workshop - Information for Review Only</a:t>
            </a:r>
          </a:p>
        </p:txBody>
      </p:sp>
      <p:sp>
        <p:nvSpPr>
          <p:cNvPr id="6" name="Slide Number Placeholder 5">
            <a:extLst>
              <a:ext uri="{FF2B5EF4-FFF2-40B4-BE49-F238E27FC236}">
                <a16:creationId xmlns:a16="http://schemas.microsoft.com/office/drawing/2014/main" id="{EAF6CD50-4DC7-4B97-9677-378AD4F7FC4E}"/>
              </a:ext>
            </a:extLst>
          </p:cNvPr>
          <p:cNvSpPr>
            <a:spLocks noGrp="1"/>
          </p:cNvSpPr>
          <p:nvPr>
            <p:ph type="sldNum" sz="quarter" idx="12"/>
          </p:nvPr>
        </p:nvSpPr>
        <p:spPr/>
        <p:txBody>
          <a:bodyPr/>
          <a:lstStyle/>
          <a:p>
            <a:fld id="{EE05A503-E3B5-4C58-9AFC-FD2007ADDDCB}" type="slidenum">
              <a:rPr lang="en-US" smtClean="0"/>
              <a:t>60</a:t>
            </a:fld>
            <a:endParaRPr lang="en-US"/>
          </a:p>
        </p:txBody>
      </p:sp>
    </p:spTree>
    <p:extLst>
      <p:ext uri="{BB962C8B-B14F-4D97-AF65-F5344CB8AC3E}">
        <p14:creationId xmlns:p14="http://schemas.microsoft.com/office/powerpoint/2010/main" val="224091097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61EE685-3294-4BC2-B336-AEFFF5703C9E}"/>
              </a:ext>
            </a:extLst>
          </p:cNvPr>
          <p:cNvSpPr>
            <a:spLocks noGrp="1"/>
          </p:cNvSpPr>
          <p:nvPr>
            <p:ph type="title"/>
          </p:nvPr>
        </p:nvSpPr>
        <p:spPr/>
        <p:txBody>
          <a:bodyPr/>
          <a:lstStyle/>
          <a:p>
            <a:r>
              <a:rPr lang="en-US" dirty="0"/>
              <a:t>New Section to Be Added?</a:t>
            </a:r>
          </a:p>
        </p:txBody>
      </p:sp>
      <p:sp>
        <p:nvSpPr>
          <p:cNvPr id="7" name="Content Placeholder 6">
            <a:extLst>
              <a:ext uri="{FF2B5EF4-FFF2-40B4-BE49-F238E27FC236}">
                <a16:creationId xmlns:a16="http://schemas.microsoft.com/office/drawing/2014/main" id="{D5AE4531-207E-47F6-9FAC-3704B1FE1292}"/>
              </a:ext>
            </a:extLst>
          </p:cNvPr>
          <p:cNvSpPr>
            <a:spLocks noGrp="1"/>
          </p:cNvSpPr>
          <p:nvPr>
            <p:ph idx="1"/>
          </p:nvPr>
        </p:nvSpPr>
        <p:spPr/>
        <p:txBody>
          <a:bodyPr/>
          <a:lstStyle/>
          <a:p>
            <a:r>
              <a:rPr lang="en-US" dirty="0"/>
              <a:t>Should the guideline have some sort of Executive Summary up front?</a:t>
            </a:r>
          </a:p>
          <a:p>
            <a:endParaRPr lang="en-US" dirty="0"/>
          </a:p>
          <a:p>
            <a:r>
              <a:rPr lang="en-US" dirty="0"/>
              <a:t>If so, what key points should be covered?</a:t>
            </a:r>
          </a:p>
        </p:txBody>
      </p:sp>
      <p:sp>
        <p:nvSpPr>
          <p:cNvPr id="3" name="Date Placeholder 2">
            <a:extLst>
              <a:ext uri="{FF2B5EF4-FFF2-40B4-BE49-F238E27FC236}">
                <a16:creationId xmlns:a16="http://schemas.microsoft.com/office/drawing/2014/main" id="{A4BF853A-27EC-4597-9E7A-C887D0EBB2FC}"/>
              </a:ext>
            </a:extLst>
          </p:cNvPr>
          <p:cNvSpPr>
            <a:spLocks noGrp="1"/>
          </p:cNvSpPr>
          <p:nvPr>
            <p:ph type="dt" sz="half" idx="10"/>
          </p:nvPr>
        </p:nvSpPr>
        <p:spPr/>
        <p:txBody>
          <a:bodyPr/>
          <a:lstStyle/>
          <a:p>
            <a:r>
              <a:rPr lang="en-US"/>
              <a:t>August 2021</a:t>
            </a:r>
          </a:p>
        </p:txBody>
      </p:sp>
      <p:sp>
        <p:nvSpPr>
          <p:cNvPr id="4" name="Footer Placeholder 3">
            <a:extLst>
              <a:ext uri="{FF2B5EF4-FFF2-40B4-BE49-F238E27FC236}">
                <a16:creationId xmlns:a16="http://schemas.microsoft.com/office/drawing/2014/main" id="{C1C2BFA0-67B4-4E28-BEDE-747374005E1B}"/>
              </a:ext>
            </a:extLst>
          </p:cNvPr>
          <p:cNvSpPr>
            <a:spLocks noGrp="1"/>
          </p:cNvSpPr>
          <p:nvPr>
            <p:ph type="ftr" sz="quarter" idx="11"/>
          </p:nvPr>
        </p:nvSpPr>
        <p:spPr/>
        <p:txBody>
          <a:bodyPr/>
          <a:lstStyle/>
          <a:p>
            <a:r>
              <a:rPr lang="en-US"/>
              <a:t>NCHRP Project 12-117 Workshop - Information for Review Only</a:t>
            </a:r>
          </a:p>
        </p:txBody>
      </p:sp>
      <p:sp>
        <p:nvSpPr>
          <p:cNvPr id="5" name="Slide Number Placeholder 4">
            <a:extLst>
              <a:ext uri="{FF2B5EF4-FFF2-40B4-BE49-F238E27FC236}">
                <a16:creationId xmlns:a16="http://schemas.microsoft.com/office/drawing/2014/main" id="{70DF64BA-CDD9-4114-B972-C01E4D8A8FD5}"/>
              </a:ext>
            </a:extLst>
          </p:cNvPr>
          <p:cNvSpPr>
            <a:spLocks noGrp="1"/>
          </p:cNvSpPr>
          <p:nvPr>
            <p:ph type="sldNum" sz="quarter" idx="12"/>
          </p:nvPr>
        </p:nvSpPr>
        <p:spPr/>
        <p:txBody>
          <a:bodyPr/>
          <a:lstStyle/>
          <a:p>
            <a:fld id="{EE05A503-E3B5-4C58-9AFC-FD2007ADDDCB}" type="slidenum">
              <a:rPr lang="en-US" smtClean="0"/>
              <a:t>61</a:t>
            </a:fld>
            <a:endParaRPr lang="en-US"/>
          </a:p>
        </p:txBody>
      </p:sp>
    </p:spTree>
    <p:extLst>
      <p:ext uri="{BB962C8B-B14F-4D97-AF65-F5344CB8AC3E}">
        <p14:creationId xmlns:p14="http://schemas.microsoft.com/office/powerpoint/2010/main" val="36718809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5D12F74-2206-4BBE-A063-FE414C7E16BB}"/>
              </a:ext>
            </a:extLst>
          </p:cNvPr>
          <p:cNvSpPr>
            <a:spLocks noGrp="1"/>
          </p:cNvSpPr>
          <p:nvPr>
            <p:ph type="title"/>
          </p:nvPr>
        </p:nvSpPr>
        <p:spPr/>
        <p:txBody>
          <a:bodyPr>
            <a:normAutofit fontScale="90000"/>
          </a:bodyPr>
          <a:lstStyle/>
          <a:p>
            <a:r>
              <a:rPr lang="en-US" dirty="0"/>
              <a:t>Section 1 – Introduction to Duplex Coatings – Definition, Limitations, and Case Histories</a:t>
            </a:r>
          </a:p>
        </p:txBody>
      </p:sp>
      <p:sp>
        <p:nvSpPr>
          <p:cNvPr id="8" name="Text Placeholder 7">
            <a:extLst>
              <a:ext uri="{FF2B5EF4-FFF2-40B4-BE49-F238E27FC236}">
                <a16:creationId xmlns:a16="http://schemas.microsoft.com/office/drawing/2014/main" id="{491FB071-C5B7-46F3-8408-F178D71C6D34}"/>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64BBF99D-DD74-4930-838B-04D18D63A935}"/>
              </a:ext>
            </a:extLst>
          </p:cNvPr>
          <p:cNvSpPr>
            <a:spLocks noGrp="1"/>
          </p:cNvSpPr>
          <p:nvPr>
            <p:ph type="dt" sz="half" idx="10"/>
          </p:nvPr>
        </p:nvSpPr>
        <p:spPr/>
        <p:txBody>
          <a:bodyPr/>
          <a:lstStyle/>
          <a:p>
            <a:r>
              <a:rPr lang="en-US"/>
              <a:t>August 2021</a:t>
            </a:r>
          </a:p>
        </p:txBody>
      </p:sp>
      <p:sp>
        <p:nvSpPr>
          <p:cNvPr id="5" name="Footer Placeholder 4">
            <a:extLst>
              <a:ext uri="{FF2B5EF4-FFF2-40B4-BE49-F238E27FC236}">
                <a16:creationId xmlns:a16="http://schemas.microsoft.com/office/drawing/2014/main" id="{EC91E63A-F662-4979-BE89-9FE72CA09AB5}"/>
              </a:ext>
            </a:extLst>
          </p:cNvPr>
          <p:cNvSpPr>
            <a:spLocks noGrp="1"/>
          </p:cNvSpPr>
          <p:nvPr>
            <p:ph type="ftr" sz="quarter" idx="11"/>
          </p:nvPr>
        </p:nvSpPr>
        <p:spPr/>
        <p:txBody>
          <a:bodyPr/>
          <a:lstStyle/>
          <a:p>
            <a:r>
              <a:rPr lang="en-US"/>
              <a:t>NCHRP Project 12-117 Workshop - Information for Review Only</a:t>
            </a:r>
          </a:p>
        </p:txBody>
      </p:sp>
      <p:sp>
        <p:nvSpPr>
          <p:cNvPr id="6" name="Slide Number Placeholder 5">
            <a:extLst>
              <a:ext uri="{FF2B5EF4-FFF2-40B4-BE49-F238E27FC236}">
                <a16:creationId xmlns:a16="http://schemas.microsoft.com/office/drawing/2014/main" id="{07BEBD6C-3AFF-457D-8BAE-7B5E662C5844}"/>
              </a:ext>
            </a:extLst>
          </p:cNvPr>
          <p:cNvSpPr>
            <a:spLocks noGrp="1"/>
          </p:cNvSpPr>
          <p:nvPr>
            <p:ph type="sldNum" sz="quarter" idx="12"/>
          </p:nvPr>
        </p:nvSpPr>
        <p:spPr/>
        <p:txBody>
          <a:bodyPr/>
          <a:lstStyle/>
          <a:p>
            <a:fld id="{EE05A503-E3B5-4C58-9AFC-FD2007ADDDCB}" type="slidenum">
              <a:rPr lang="en-US" smtClean="0"/>
              <a:t>62</a:t>
            </a:fld>
            <a:endParaRPr lang="en-US"/>
          </a:p>
        </p:txBody>
      </p:sp>
    </p:spTree>
    <p:extLst>
      <p:ext uri="{BB962C8B-B14F-4D97-AF65-F5344CB8AC3E}">
        <p14:creationId xmlns:p14="http://schemas.microsoft.com/office/powerpoint/2010/main" val="97021877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61EE685-3294-4BC2-B336-AEFFF5703C9E}"/>
              </a:ext>
            </a:extLst>
          </p:cNvPr>
          <p:cNvSpPr>
            <a:spLocks noGrp="1"/>
          </p:cNvSpPr>
          <p:nvPr>
            <p:ph type="title"/>
          </p:nvPr>
        </p:nvSpPr>
        <p:spPr/>
        <p:txBody>
          <a:bodyPr/>
          <a:lstStyle/>
          <a:p>
            <a:r>
              <a:rPr lang="en-US" dirty="0"/>
              <a:t>Section 1, Figure 3</a:t>
            </a:r>
          </a:p>
        </p:txBody>
      </p:sp>
      <p:sp>
        <p:nvSpPr>
          <p:cNvPr id="3" name="Date Placeholder 2">
            <a:extLst>
              <a:ext uri="{FF2B5EF4-FFF2-40B4-BE49-F238E27FC236}">
                <a16:creationId xmlns:a16="http://schemas.microsoft.com/office/drawing/2014/main" id="{A4BF853A-27EC-4597-9E7A-C887D0EBB2FC}"/>
              </a:ext>
            </a:extLst>
          </p:cNvPr>
          <p:cNvSpPr>
            <a:spLocks noGrp="1"/>
          </p:cNvSpPr>
          <p:nvPr>
            <p:ph type="dt" sz="half" idx="10"/>
          </p:nvPr>
        </p:nvSpPr>
        <p:spPr/>
        <p:txBody>
          <a:bodyPr/>
          <a:lstStyle/>
          <a:p>
            <a:r>
              <a:rPr lang="en-US"/>
              <a:t>August 2021</a:t>
            </a:r>
          </a:p>
        </p:txBody>
      </p:sp>
      <p:sp>
        <p:nvSpPr>
          <p:cNvPr id="4" name="Footer Placeholder 3">
            <a:extLst>
              <a:ext uri="{FF2B5EF4-FFF2-40B4-BE49-F238E27FC236}">
                <a16:creationId xmlns:a16="http://schemas.microsoft.com/office/drawing/2014/main" id="{C1C2BFA0-67B4-4E28-BEDE-747374005E1B}"/>
              </a:ext>
            </a:extLst>
          </p:cNvPr>
          <p:cNvSpPr>
            <a:spLocks noGrp="1"/>
          </p:cNvSpPr>
          <p:nvPr>
            <p:ph type="ftr" sz="quarter" idx="11"/>
          </p:nvPr>
        </p:nvSpPr>
        <p:spPr/>
        <p:txBody>
          <a:bodyPr/>
          <a:lstStyle/>
          <a:p>
            <a:r>
              <a:rPr lang="en-US"/>
              <a:t>NCHRP Project 12-117 Workshop - Information for Review Only</a:t>
            </a:r>
          </a:p>
        </p:txBody>
      </p:sp>
      <p:sp>
        <p:nvSpPr>
          <p:cNvPr id="5" name="Slide Number Placeholder 4">
            <a:extLst>
              <a:ext uri="{FF2B5EF4-FFF2-40B4-BE49-F238E27FC236}">
                <a16:creationId xmlns:a16="http://schemas.microsoft.com/office/drawing/2014/main" id="{70DF64BA-CDD9-4114-B972-C01E4D8A8FD5}"/>
              </a:ext>
            </a:extLst>
          </p:cNvPr>
          <p:cNvSpPr>
            <a:spLocks noGrp="1"/>
          </p:cNvSpPr>
          <p:nvPr>
            <p:ph type="sldNum" sz="quarter" idx="12"/>
          </p:nvPr>
        </p:nvSpPr>
        <p:spPr/>
        <p:txBody>
          <a:bodyPr/>
          <a:lstStyle/>
          <a:p>
            <a:fld id="{EE05A503-E3B5-4C58-9AFC-FD2007ADDDCB}" type="slidenum">
              <a:rPr lang="en-US" smtClean="0"/>
              <a:t>63</a:t>
            </a:fld>
            <a:endParaRPr lang="en-US"/>
          </a:p>
        </p:txBody>
      </p:sp>
      <p:pic>
        <p:nvPicPr>
          <p:cNvPr id="12" name="Picture 11">
            <a:extLst>
              <a:ext uri="{FF2B5EF4-FFF2-40B4-BE49-F238E27FC236}">
                <a16:creationId xmlns:a16="http://schemas.microsoft.com/office/drawing/2014/main" id="{A6041D23-5992-4DE0-85D5-7F171465A8E0}"/>
              </a:ext>
            </a:extLst>
          </p:cNvPr>
          <p:cNvPicPr>
            <a:picLocks noChangeAspect="1"/>
          </p:cNvPicPr>
          <p:nvPr/>
        </p:nvPicPr>
        <p:blipFill>
          <a:blip r:embed="rId2"/>
          <a:stretch>
            <a:fillRect/>
          </a:stretch>
        </p:blipFill>
        <p:spPr>
          <a:xfrm>
            <a:off x="832501" y="1826379"/>
            <a:ext cx="6182315" cy="1910443"/>
          </a:xfrm>
          <a:prstGeom prst="rect">
            <a:avLst/>
          </a:prstGeom>
        </p:spPr>
      </p:pic>
      <p:pic>
        <p:nvPicPr>
          <p:cNvPr id="8" name="Picture 7">
            <a:extLst>
              <a:ext uri="{FF2B5EF4-FFF2-40B4-BE49-F238E27FC236}">
                <a16:creationId xmlns:a16="http://schemas.microsoft.com/office/drawing/2014/main" id="{8CAD9C0D-F258-496D-83D1-DDE05C283B36}"/>
              </a:ext>
            </a:extLst>
          </p:cNvPr>
          <p:cNvPicPr>
            <a:picLocks noChangeAspect="1"/>
          </p:cNvPicPr>
          <p:nvPr/>
        </p:nvPicPr>
        <p:blipFill>
          <a:blip r:embed="rId3"/>
          <a:stretch>
            <a:fillRect/>
          </a:stretch>
        </p:blipFill>
        <p:spPr>
          <a:xfrm>
            <a:off x="4820330" y="2781601"/>
            <a:ext cx="4453672" cy="2715286"/>
          </a:xfrm>
          <a:prstGeom prst="rect">
            <a:avLst/>
          </a:prstGeom>
        </p:spPr>
      </p:pic>
      <p:cxnSp>
        <p:nvCxnSpPr>
          <p:cNvPr id="11" name="Straight Arrow Connector 10">
            <a:extLst>
              <a:ext uri="{FF2B5EF4-FFF2-40B4-BE49-F238E27FC236}">
                <a16:creationId xmlns:a16="http://schemas.microsoft.com/office/drawing/2014/main" id="{1569EF77-42E2-46A6-8118-95A75DB923AF}"/>
              </a:ext>
            </a:extLst>
          </p:cNvPr>
          <p:cNvCxnSpPr/>
          <p:nvPr/>
        </p:nvCxnSpPr>
        <p:spPr>
          <a:xfrm flipH="1">
            <a:off x="6569476" y="2130641"/>
            <a:ext cx="204186" cy="1429305"/>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1C7449CC-4A43-44C7-B3A7-1C82F88ED1EF}"/>
              </a:ext>
            </a:extLst>
          </p:cNvPr>
          <p:cNvCxnSpPr>
            <a:cxnSpLocks/>
          </p:cNvCxnSpPr>
          <p:nvPr/>
        </p:nvCxnSpPr>
        <p:spPr>
          <a:xfrm>
            <a:off x="6328322" y="2581360"/>
            <a:ext cx="1075655" cy="1155462"/>
          </a:xfrm>
          <a:prstGeom prst="straightConnector1">
            <a:avLst/>
          </a:prstGeom>
          <a:ln w="28575">
            <a:solidFill>
              <a:srgbClr val="FF9900"/>
            </a:solidFill>
            <a:tailEnd type="triangle"/>
          </a:ln>
        </p:spPr>
        <p:style>
          <a:lnRef idx="1">
            <a:schemeClr val="accent1"/>
          </a:lnRef>
          <a:fillRef idx="0">
            <a:schemeClr val="accent1"/>
          </a:fillRef>
          <a:effectRef idx="0">
            <a:schemeClr val="accent1"/>
          </a:effectRef>
          <a:fontRef idx="minor">
            <a:schemeClr val="tx1"/>
          </a:fontRef>
        </p:style>
      </p:cxnSp>
      <p:sp>
        <p:nvSpPr>
          <p:cNvPr id="17" name="Right Brace 16">
            <a:extLst>
              <a:ext uri="{FF2B5EF4-FFF2-40B4-BE49-F238E27FC236}">
                <a16:creationId xmlns:a16="http://schemas.microsoft.com/office/drawing/2014/main" id="{B56A9F36-6102-4163-A0DD-1410A4F7A83D}"/>
              </a:ext>
            </a:extLst>
          </p:cNvPr>
          <p:cNvSpPr/>
          <p:nvPr/>
        </p:nvSpPr>
        <p:spPr>
          <a:xfrm>
            <a:off x="6569476" y="1826379"/>
            <a:ext cx="686494" cy="754981"/>
          </a:xfrm>
          <a:prstGeom prst="rightBrace">
            <a:avLst/>
          </a:prstGeom>
          <a:noFill/>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8" name="Straight Arrow Connector 17">
            <a:extLst>
              <a:ext uri="{FF2B5EF4-FFF2-40B4-BE49-F238E27FC236}">
                <a16:creationId xmlns:a16="http://schemas.microsoft.com/office/drawing/2014/main" id="{821EC8AD-9750-4293-9C3D-A661CEC11463}"/>
              </a:ext>
            </a:extLst>
          </p:cNvPr>
          <p:cNvCxnSpPr>
            <a:cxnSpLocks/>
            <a:stCxn id="17" idx="1"/>
          </p:cNvCxnSpPr>
          <p:nvPr/>
        </p:nvCxnSpPr>
        <p:spPr>
          <a:xfrm>
            <a:off x="7255970" y="2203870"/>
            <a:ext cx="1083019" cy="1782011"/>
          </a:xfrm>
          <a:prstGeom prst="straightConnector1">
            <a:avLst/>
          </a:prstGeom>
          <a:ln w="28575">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0" name="Plus Sign 19">
            <a:extLst>
              <a:ext uri="{FF2B5EF4-FFF2-40B4-BE49-F238E27FC236}">
                <a16:creationId xmlns:a16="http://schemas.microsoft.com/office/drawing/2014/main" id="{397E87B4-2C7A-454D-A241-494DD89D3C8C}"/>
              </a:ext>
            </a:extLst>
          </p:cNvPr>
          <p:cNvSpPr/>
          <p:nvPr/>
        </p:nvSpPr>
        <p:spPr>
          <a:xfrm>
            <a:off x="6569476" y="3736822"/>
            <a:ext cx="405470" cy="367599"/>
          </a:xfrm>
          <a:prstGeom prst="mathPlus">
            <a:avLst/>
          </a:prstGeom>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Equals 20">
            <a:extLst>
              <a:ext uri="{FF2B5EF4-FFF2-40B4-BE49-F238E27FC236}">
                <a16:creationId xmlns:a16="http://schemas.microsoft.com/office/drawing/2014/main" id="{4435862C-5A56-433C-86C7-2E778D163F74}"/>
              </a:ext>
            </a:extLst>
          </p:cNvPr>
          <p:cNvSpPr/>
          <p:nvPr/>
        </p:nvSpPr>
        <p:spPr>
          <a:xfrm>
            <a:off x="7661102" y="3817398"/>
            <a:ext cx="405470" cy="315458"/>
          </a:xfrm>
          <a:prstGeom prst="mathEqual">
            <a:avLst/>
          </a:prstGeom>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168852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0" grpId="0" animBg="1"/>
      <p:bldP spid="21"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61EE685-3294-4BC2-B336-AEFFF5703C9E}"/>
              </a:ext>
            </a:extLst>
          </p:cNvPr>
          <p:cNvSpPr>
            <a:spLocks noGrp="1"/>
          </p:cNvSpPr>
          <p:nvPr>
            <p:ph type="title"/>
          </p:nvPr>
        </p:nvSpPr>
        <p:spPr/>
        <p:txBody>
          <a:bodyPr/>
          <a:lstStyle/>
          <a:p>
            <a:r>
              <a:rPr lang="en-US" dirty="0"/>
              <a:t>Various Locations – Organic (viz metallic) coating and related issues</a:t>
            </a:r>
          </a:p>
        </p:txBody>
      </p:sp>
      <p:sp>
        <p:nvSpPr>
          <p:cNvPr id="7" name="Content Placeholder 6">
            <a:extLst>
              <a:ext uri="{FF2B5EF4-FFF2-40B4-BE49-F238E27FC236}">
                <a16:creationId xmlns:a16="http://schemas.microsoft.com/office/drawing/2014/main" id="{D5AE4531-207E-47F6-9FAC-3704B1FE1292}"/>
              </a:ext>
            </a:extLst>
          </p:cNvPr>
          <p:cNvSpPr>
            <a:spLocks noGrp="1"/>
          </p:cNvSpPr>
          <p:nvPr>
            <p:ph idx="1"/>
          </p:nvPr>
        </p:nvSpPr>
        <p:spPr/>
        <p:txBody>
          <a:bodyPr/>
          <a:lstStyle/>
          <a:p>
            <a:r>
              <a:rPr lang="en-US" dirty="0"/>
              <a:t>Better define “organic coating” (and consider a better name)</a:t>
            </a:r>
          </a:p>
          <a:p>
            <a:pPr lvl="1"/>
            <a:r>
              <a:rPr lang="en-US" dirty="0"/>
              <a:t>May consist of sealer, intermediate and/or topcoat</a:t>
            </a:r>
          </a:p>
          <a:p>
            <a:pPr lvl="1"/>
            <a:r>
              <a:rPr lang="en-US" dirty="0"/>
              <a:t>Liquid applied for purposes of this spec</a:t>
            </a:r>
          </a:p>
          <a:p>
            <a:pPr lvl="1"/>
            <a:r>
              <a:rPr lang="en-US" dirty="0"/>
              <a:t>Eliminated liquid inorganic coatings, is that ok?</a:t>
            </a:r>
          </a:p>
          <a:p>
            <a:r>
              <a:rPr lang="en-US" dirty="0"/>
              <a:t>Should the guideline contain more detail regarding the function of the paint coating</a:t>
            </a:r>
          </a:p>
          <a:p>
            <a:pPr lvl="1"/>
            <a:r>
              <a:rPr lang="en-US" dirty="0"/>
              <a:t>Sealers penetrate, eliminate outgassing</a:t>
            </a:r>
          </a:p>
          <a:p>
            <a:pPr lvl="1"/>
            <a:r>
              <a:rPr lang="en-US" dirty="0"/>
              <a:t>All organic coatings are barrier coatings</a:t>
            </a:r>
          </a:p>
          <a:p>
            <a:pPr lvl="1"/>
            <a:r>
              <a:rPr lang="en-US" dirty="0"/>
              <a:t>Mention zinc primers or does that muddy the discussion?</a:t>
            </a:r>
          </a:p>
        </p:txBody>
      </p:sp>
      <p:sp>
        <p:nvSpPr>
          <p:cNvPr id="3" name="Date Placeholder 2">
            <a:extLst>
              <a:ext uri="{FF2B5EF4-FFF2-40B4-BE49-F238E27FC236}">
                <a16:creationId xmlns:a16="http://schemas.microsoft.com/office/drawing/2014/main" id="{A4BF853A-27EC-4597-9E7A-C887D0EBB2FC}"/>
              </a:ext>
            </a:extLst>
          </p:cNvPr>
          <p:cNvSpPr>
            <a:spLocks noGrp="1"/>
          </p:cNvSpPr>
          <p:nvPr>
            <p:ph type="dt" sz="half" idx="10"/>
          </p:nvPr>
        </p:nvSpPr>
        <p:spPr/>
        <p:txBody>
          <a:bodyPr/>
          <a:lstStyle/>
          <a:p>
            <a:r>
              <a:rPr lang="en-US"/>
              <a:t>August 2021</a:t>
            </a:r>
          </a:p>
        </p:txBody>
      </p:sp>
      <p:sp>
        <p:nvSpPr>
          <p:cNvPr id="4" name="Footer Placeholder 3">
            <a:extLst>
              <a:ext uri="{FF2B5EF4-FFF2-40B4-BE49-F238E27FC236}">
                <a16:creationId xmlns:a16="http://schemas.microsoft.com/office/drawing/2014/main" id="{C1C2BFA0-67B4-4E28-BEDE-747374005E1B}"/>
              </a:ext>
            </a:extLst>
          </p:cNvPr>
          <p:cNvSpPr>
            <a:spLocks noGrp="1"/>
          </p:cNvSpPr>
          <p:nvPr>
            <p:ph type="ftr" sz="quarter" idx="11"/>
          </p:nvPr>
        </p:nvSpPr>
        <p:spPr/>
        <p:txBody>
          <a:bodyPr/>
          <a:lstStyle/>
          <a:p>
            <a:r>
              <a:rPr lang="en-US"/>
              <a:t>NCHRP Project 12-117 Workshop - Information for Review Only</a:t>
            </a:r>
          </a:p>
        </p:txBody>
      </p:sp>
      <p:sp>
        <p:nvSpPr>
          <p:cNvPr id="5" name="Slide Number Placeholder 4">
            <a:extLst>
              <a:ext uri="{FF2B5EF4-FFF2-40B4-BE49-F238E27FC236}">
                <a16:creationId xmlns:a16="http://schemas.microsoft.com/office/drawing/2014/main" id="{70DF64BA-CDD9-4114-B972-C01E4D8A8FD5}"/>
              </a:ext>
            </a:extLst>
          </p:cNvPr>
          <p:cNvSpPr>
            <a:spLocks noGrp="1"/>
          </p:cNvSpPr>
          <p:nvPr>
            <p:ph type="sldNum" sz="quarter" idx="12"/>
          </p:nvPr>
        </p:nvSpPr>
        <p:spPr/>
        <p:txBody>
          <a:bodyPr/>
          <a:lstStyle/>
          <a:p>
            <a:fld id="{EE05A503-E3B5-4C58-9AFC-FD2007ADDDCB}" type="slidenum">
              <a:rPr lang="en-US" smtClean="0"/>
              <a:t>64</a:t>
            </a:fld>
            <a:endParaRPr lang="en-US"/>
          </a:p>
        </p:txBody>
      </p:sp>
    </p:spTree>
    <p:extLst>
      <p:ext uri="{BB962C8B-B14F-4D97-AF65-F5344CB8AC3E}">
        <p14:creationId xmlns:p14="http://schemas.microsoft.com/office/powerpoint/2010/main" val="226163863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61EE685-3294-4BC2-B336-AEFFF5703C9E}"/>
              </a:ext>
            </a:extLst>
          </p:cNvPr>
          <p:cNvSpPr>
            <a:spLocks noGrp="1"/>
          </p:cNvSpPr>
          <p:nvPr>
            <p:ph type="title"/>
          </p:nvPr>
        </p:nvSpPr>
        <p:spPr/>
        <p:txBody>
          <a:bodyPr/>
          <a:lstStyle/>
          <a:p>
            <a:r>
              <a:rPr lang="en-US" dirty="0"/>
              <a:t>Figures 4 &amp; 5 need to be clearer</a:t>
            </a:r>
          </a:p>
        </p:txBody>
      </p:sp>
      <p:sp>
        <p:nvSpPr>
          <p:cNvPr id="3" name="Date Placeholder 2">
            <a:extLst>
              <a:ext uri="{FF2B5EF4-FFF2-40B4-BE49-F238E27FC236}">
                <a16:creationId xmlns:a16="http://schemas.microsoft.com/office/drawing/2014/main" id="{A4BF853A-27EC-4597-9E7A-C887D0EBB2FC}"/>
              </a:ext>
            </a:extLst>
          </p:cNvPr>
          <p:cNvSpPr>
            <a:spLocks noGrp="1"/>
          </p:cNvSpPr>
          <p:nvPr>
            <p:ph type="dt" sz="half" idx="10"/>
          </p:nvPr>
        </p:nvSpPr>
        <p:spPr/>
        <p:txBody>
          <a:bodyPr/>
          <a:lstStyle/>
          <a:p>
            <a:r>
              <a:rPr lang="en-US"/>
              <a:t>August 2021</a:t>
            </a:r>
          </a:p>
        </p:txBody>
      </p:sp>
      <p:sp>
        <p:nvSpPr>
          <p:cNvPr id="4" name="Footer Placeholder 3">
            <a:extLst>
              <a:ext uri="{FF2B5EF4-FFF2-40B4-BE49-F238E27FC236}">
                <a16:creationId xmlns:a16="http://schemas.microsoft.com/office/drawing/2014/main" id="{C1C2BFA0-67B4-4E28-BEDE-747374005E1B}"/>
              </a:ext>
            </a:extLst>
          </p:cNvPr>
          <p:cNvSpPr>
            <a:spLocks noGrp="1"/>
          </p:cNvSpPr>
          <p:nvPr>
            <p:ph type="ftr" sz="quarter" idx="11"/>
          </p:nvPr>
        </p:nvSpPr>
        <p:spPr/>
        <p:txBody>
          <a:bodyPr/>
          <a:lstStyle/>
          <a:p>
            <a:r>
              <a:rPr lang="en-US"/>
              <a:t>NCHRP Project 12-117 Workshop - Information for Review Only</a:t>
            </a:r>
          </a:p>
        </p:txBody>
      </p:sp>
      <p:sp>
        <p:nvSpPr>
          <p:cNvPr id="5" name="Slide Number Placeholder 4">
            <a:extLst>
              <a:ext uri="{FF2B5EF4-FFF2-40B4-BE49-F238E27FC236}">
                <a16:creationId xmlns:a16="http://schemas.microsoft.com/office/drawing/2014/main" id="{70DF64BA-CDD9-4114-B972-C01E4D8A8FD5}"/>
              </a:ext>
            </a:extLst>
          </p:cNvPr>
          <p:cNvSpPr>
            <a:spLocks noGrp="1"/>
          </p:cNvSpPr>
          <p:nvPr>
            <p:ph type="sldNum" sz="quarter" idx="12"/>
          </p:nvPr>
        </p:nvSpPr>
        <p:spPr/>
        <p:txBody>
          <a:bodyPr/>
          <a:lstStyle/>
          <a:p>
            <a:fld id="{EE05A503-E3B5-4C58-9AFC-FD2007ADDDCB}" type="slidenum">
              <a:rPr lang="en-US" smtClean="0"/>
              <a:t>65</a:t>
            </a:fld>
            <a:endParaRPr lang="en-US"/>
          </a:p>
        </p:txBody>
      </p:sp>
      <p:pic>
        <p:nvPicPr>
          <p:cNvPr id="10" name="Picture 9">
            <a:extLst>
              <a:ext uri="{FF2B5EF4-FFF2-40B4-BE49-F238E27FC236}">
                <a16:creationId xmlns:a16="http://schemas.microsoft.com/office/drawing/2014/main" id="{4848335E-0CD9-4559-9A04-25019236FB73}"/>
              </a:ext>
            </a:extLst>
          </p:cNvPr>
          <p:cNvPicPr>
            <a:picLocks noChangeAspect="1"/>
          </p:cNvPicPr>
          <p:nvPr/>
        </p:nvPicPr>
        <p:blipFill>
          <a:blip r:embed="rId2"/>
          <a:stretch>
            <a:fillRect/>
          </a:stretch>
        </p:blipFill>
        <p:spPr>
          <a:xfrm>
            <a:off x="5549355" y="3106507"/>
            <a:ext cx="5135434" cy="2934855"/>
          </a:xfrm>
          <a:prstGeom prst="rect">
            <a:avLst/>
          </a:prstGeom>
        </p:spPr>
      </p:pic>
      <p:pic>
        <p:nvPicPr>
          <p:cNvPr id="12" name="Picture 11">
            <a:extLst>
              <a:ext uri="{FF2B5EF4-FFF2-40B4-BE49-F238E27FC236}">
                <a16:creationId xmlns:a16="http://schemas.microsoft.com/office/drawing/2014/main" id="{44316182-D86D-411C-9F83-7BEFB260FFC3}"/>
              </a:ext>
            </a:extLst>
          </p:cNvPr>
          <p:cNvPicPr>
            <a:picLocks noChangeAspect="1"/>
          </p:cNvPicPr>
          <p:nvPr/>
        </p:nvPicPr>
        <p:blipFill>
          <a:blip r:embed="rId3"/>
          <a:stretch>
            <a:fillRect/>
          </a:stretch>
        </p:blipFill>
        <p:spPr>
          <a:xfrm>
            <a:off x="677335" y="1270000"/>
            <a:ext cx="5135434" cy="3124010"/>
          </a:xfrm>
          <a:prstGeom prst="rect">
            <a:avLst/>
          </a:prstGeom>
        </p:spPr>
      </p:pic>
      <p:sp>
        <p:nvSpPr>
          <p:cNvPr id="18" name="Callout: Bent Line with No Border 17">
            <a:extLst>
              <a:ext uri="{FF2B5EF4-FFF2-40B4-BE49-F238E27FC236}">
                <a16:creationId xmlns:a16="http://schemas.microsoft.com/office/drawing/2014/main" id="{F8196A0F-5AC5-4205-8213-930363E40421}"/>
              </a:ext>
            </a:extLst>
          </p:cNvPr>
          <p:cNvSpPr/>
          <p:nvPr/>
        </p:nvSpPr>
        <p:spPr>
          <a:xfrm flipH="1">
            <a:off x="354562" y="5302507"/>
            <a:ext cx="4759129" cy="570985"/>
          </a:xfrm>
          <a:prstGeom prst="callout2">
            <a:avLst>
              <a:gd name="adj1" fmla="val 85750"/>
              <a:gd name="adj2" fmla="val 293"/>
              <a:gd name="adj3" fmla="val 80847"/>
              <a:gd name="adj4" fmla="val -54310"/>
              <a:gd name="adj5" fmla="val -23754"/>
              <a:gd name="adj6" fmla="val -6821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90% chance of 80-yr to first maintenance in C2; 38-yr in C3; and 20-yr in C4 or C5</a:t>
            </a:r>
          </a:p>
        </p:txBody>
      </p:sp>
      <p:cxnSp>
        <p:nvCxnSpPr>
          <p:cNvPr id="24" name="Straight Connector 23">
            <a:extLst>
              <a:ext uri="{FF2B5EF4-FFF2-40B4-BE49-F238E27FC236}">
                <a16:creationId xmlns:a16="http://schemas.microsoft.com/office/drawing/2014/main" id="{3817CD11-7335-4FA2-B919-5CB29E02ACD3}"/>
              </a:ext>
            </a:extLst>
          </p:cNvPr>
          <p:cNvCxnSpPr>
            <a:cxnSpLocks/>
          </p:cNvCxnSpPr>
          <p:nvPr/>
        </p:nvCxnSpPr>
        <p:spPr>
          <a:xfrm flipH="1" flipV="1">
            <a:off x="6904653" y="5178490"/>
            <a:ext cx="70293" cy="569168"/>
          </a:xfrm>
          <a:prstGeom prst="line">
            <a:avLst/>
          </a:prstGeom>
          <a:ln>
            <a:solidFill>
              <a:schemeClr val="accent4">
                <a:lumMod val="75000"/>
              </a:schemeClr>
            </a:solidFill>
          </a:ln>
        </p:spPr>
        <p:style>
          <a:lnRef idx="2">
            <a:schemeClr val="accent4"/>
          </a:lnRef>
          <a:fillRef idx="0">
            <a:schemeClr val="accent4"/>
          </a:fillRef>
          <a:effectRef idx="1">
            <a:schemeClr val="accent4"/>
          </a:effectRef>
          <a:fontRef idx="minor">
            <a:schemeClr val="tx1"/>
          </a:fontRef>
        </p:style>
      </p:cxnSp>
      <p:cxnSp>
        <p:nvCxnSpPr>
          <p:cNvPr id="27" name="Straight Connector 26">
            <a:extLst>
              <a:ext uri="{FF2B5EF4-FFF2-40B4-BE49-F238E27FC236}">
                <a16:creationId xmlns:a16="http://schemas.microsoft.com/office/drawing/2014/main" id="{4249A4FA-3D34-4655-90F2-ABEF66E1C81E}"/>
              </a:ext>
            </a:extLst>
          </p:cNvPr>
          <p:cNvCxnSpPr>
            <a:cxnSpLocks/>
          </p:cNvCxnSpPr>
          <p:nvPr/>
        </p:nvCxnSpPr>
        <p:spPr>
          <a:xfrm flipH="1" flipV="1">
            <a:off x="6319934" y="5178490"/>
            <a:ext cx="70293" cy="569168"/>
          </a:xfrm>
          <a:prstGeom prst="line">
            <a:avLst/>
          </a:prstGeom>
          <a:ln>
            <a:solidFill>
              <a:schemeClr val="accent4">
                <a:lumMod val="75000"/>
              </a:schemeClr>
            </a:solidFill>
          </a:ln>
        </p:spPr>
        <p:style>
          <a:lnRef idx="2">
            <a:schemeClr val="accent4"/>
          </a:lnRef>
          <a:fillRef idx="0">
            <a:schemeClr val="accent4"/>
          </a:fillRef>
          <a:effectRef idx="1">
            <a:schemeClr val="accent4"/>
          </a:effectRef>
          <a:fontRef idx="minor">
            <a:schemeClr val="tx1"/>
          </a:fontRef>
        </p:style>
      </p:cxnSp>
      <p:sp>
        <p:nvSpPr>
          <p:cNvPr id="28" name="Rectangle 27">
            <a:extLst>
              <a:ext uri="{FF2B5EF4-FFF2-40B4-BE49-F238E27FC236}">
                <a16:creationId xmlns:a16="http://schemas.microsoft.com/office/drawing/2014/main" id="{3E68E181-4861-413A-951E-13C10C8EE105}"/>
              </a:ext>
            </a:extLst>
          </p:cNvPr>
          <p:cNvSpPr/>
          <p:nvPr/>
        </p:nvSpPr>
        <p:spPr>
          <a:xfrm>
            <a:off x="2145594" y="1102130"/>
            <a:ext cx="2198915" cy="4012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Observational Data</a:t>
            </a:r>
          </a:p>
        </p:txBody>
      </p:sp>
      <p:sp>
        <p:nvSpPr>
          <p:cNvPr id="29" name="Rectangle 28">
            <a:extLst>
              <a:ext uri="{FF2B5EF4-FFF2-40B4-BE49-F238E27FC236}">
                <a16:creationId xmlns:a16="http://schemas.microsoft.com/office/drawing/2014/main" id="{C75E2929-3F3A-42C3-BEA7-4639E62FD710}"/>
              </a:ext>
            </a:extLst>
          </p:cNvPr>
          <p:cNvSpPr/>
          <p:nvPr/>
        </p:nvSpPr>
        <p:spPr>
          <a:xfrm>
            <a:off x="7205133" y="2671762"/>
            <a:ext cx="2198915" cy="4012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Predictive Result</a:t>
            </a:r>
          </a:p>
        </p:txBody>
      </p:sp>
    </p:spTree>
    <p:extLst>
      <p:ext uri="{BB962C8B-B14F-4D97-AF65-F5344CB8AC3E}">
        <p14:creationId xmlns:p14="http://schemas.microsoft.com/office/powerpoint/2010/main" val="88441287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1D8CA5-0736-4CF0-A653-DBDBBED36F9E}"/>
              </a:ext>
            </a:extLst>
          </p:cNvPr>
          <p:cNvSpPr>
            <a:spLocks noGrp="1"/>
          </p:cNvSpPr>
          <p:nvPr>
            <p:ph type="title"/>
          </p:nvPr>
        </p:nvSpPr>
        <p:spPr/>
        <p:txBody>
          <a:bodyPr/>
          <a:lstStyle/>
          <a:p>
            <a:r>
              <a:rPr lang="en-US" dirty="0"/>
              <a:t>Section 3 – Duplex Coating System Selection Criteria and Cost Analysis</a:t>
            </a:r>
          </a:p>
        </p:txBody>
      </p:sp>
      <p:sp>
        <p:nvSpPr>
          <p:cNvPr id="3" name="Text Placeholder 2">
            <a:extLst>
              <a:ext uri="{FF2B5EF4-FFF2-40B4-BE49-F238E27FC236}">
                <a16:creationId xmlns:a16="http://schemas.microsoft.com/office/drawing/2014/main" id="{60743FF9-AD3E-46AD-A09E-5D22B7C6C11A}"/>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B8AF343D-0EBA-4F06-8B02-8730FF3AA644}"/>
              </a:ext>
            </a:extLst>
          </p:cNvPr>
          <p:cNvSpPr>
            <a:spLocks noGrp="1"/>
          </p:cNvSpPr>
          <p:nvPr>
            <p:ph type="dt" sz="half" idx="10"/>
          </p:nvPr>
        </p:nvSpPr>
        <p:spPr/>
        <p:txBody>
          <a:bodyPr/>
          <a:lstStyle/>
          <a:p>
            <a:r>
              <a:rPr lang="en-US"/>
              <a:t>August 2021</a:t>
            </a:r>
          </a:p>
        </p:txBody>
      </p:sp>
      <p:sp>
        <p:nvSpPr>
          <p:cNvPr id="5" name="Footer Placeholder 4">
            <a:extLst>
              <a:ext uri="{FF2B5EF4-FFF2-40B4-BE49-F238E27FC236}">
                <a16:creationId xmlns:a16="http://schemas.microsoft.com/office/drawing/2014/main" id="{E17D5DEB-2988-4DFC-8832-72A11A353404}"/>
              </a:ext>
            </a:extLst>
          </p:cNvPr>
          <p:cNvSpPr>
            <a:spLocks noGrp="1"/>
          </p:cNvSpPr>
          <p:nvPr>
            <p:ph type="ftr" sz="quarter" idx="11"/>
          </p:nvPr>
        </p:nvSpPr>
        <p:spPr/>
        <p:txBody>
          <a:bodyPr/>
          <a:lstStyle/>
          <a:p>
            <a:r>
              <a:rPr lang="en-US"/>
              <a:t>NCHRP Project 12-117 Workshop - Information for Review Only</a:t>
            </a:r>
          </a:p>
        </p:txBody>
      </p:sp>
      <p:sp>
        <p:nvSpPr>
          <p:cNvPr id="6" name="Slide Number Placeholder 5">
            <a:extLst>
              <a:ext uri="{FF2B5EF4-FFF2-40B4-BE49-F238E27FC236}">
                <a16:creationId xmlns:a16="http://schemas.microsoft.com/office/drawing/2014/main" id="{F4B3DA1F-3799-40D8-A68D-A5408484A6FF}"/>
              </a:ext>
            </a:extLst>
          </p:cNvPr>
          <p:cNvSpPr>
            <a:spLocks noGrp="1"/>
          </p:cNvSpPr>
          <p:nvPr>
            <p:ph type="sldNum" sz="quarter" idx="12"/>
          </p:nvPr>
        </p:nvSpPr>
        <p:spPr/>
        <p:txBody>
          <a:bodyPr/>
          <a:lstStyle/>
          <a:p>
            <a:fld id="{EE05A503-E3B5-4C58-9AFC-FD2007ADDDCB}" type="slidenum">
              <a:rPr lang="en-US" smtClean="0"/>
              <a:t>66</a:t>
            </a:fld>
            <a:endParaRPr lang="en-US"/>
          </a:p>
        </p:txBody>
      </p:sp>
    </p:spTree>
    <p:extLst>
      <p:ext uri="{BB962C8B-B14F-4D97-AF65-F5344CB8AC3E}">
        <p14:creationId xmlns:p14="http://schemas.microsoft.com/office/powerpoint/2010/main" val="178895422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61EE685-3294-4BC2-B336-AEFFF5703C9E}"/>
              </a:ext>
            </a:extLst>
          </p:cNvPr>
          <p:cNvSpPr>
            <a:spLocks noGrp="1"/>
          </p:cNvSpPr>
          <p:nvPr>
            <p:ph type="title"/>
          </p:nvPr>
        </p:nvSpPr>
        <p:spPr/>
        <p:txBody>
          <a:bodyPr/>
          <a:lstStyle/>
          <a:p>
            <a:r>
              <a:rPr lang="en-US" dirty="0"/>
              <a:t>Table 1</a:t>
            </a:r>
          </a:p>
        </p:txBody>
      </p:sp>
      <p:sp>
        <p:nvSpPr>
          <p:cNvPr id="3" name="Date Placeholder 2">
            <a:extLst>
              <a:ext uri="{FF2B5EF4-FFF2-40B4-BE49-F238E27FC236}">
                <a16:creationId xmlns:a16="http://schemas.microsoft.com/office/drawing/2014/main" id="{A4BF853A-27EC-4597-9E7A-C887D0EBB2FC}"/>
              </a:ext>
            </a:extLst>
          </p:cNvPr>
          <p:cNvSpPr>
            <a:spLocks noGrp="1"/>
          </p:cNvSpPr>
          <p:nvPr>
            <p:ph type="dt" sz="half" idx="10"/>
          </p:nvPr>
        </p:nvSpPr>
        <p:spPr/>
        <p:txBody>
          <a:bodyPr/>
          <a:lstStyle/>
          <a:p>
            <a:r>
              <a:rPr lang="en-US"/>
              <a:t>August 2021</a:t>
            </a:r>
          </a:p>
        </p:txBody>
      </p:sp>
      <p:sp>
        <p:nvSpPr>
          <p:cNvPr id="4" name="Footer Placeholder 3">
            <a:extLst>
              <a:ext uri="{FF2B5EF4-FFF2-40B4-BE49-F238E27FC236}">
                <a16:creationId xmlns:a16="http://schemas.microsoft.com/office/drawing/2014/main" id="{C1C2BFA0-67B4-4E28-BEDE-747374005E1B}"/>
              </a:ext>
            </a:extLst>
          </p:cNvPr>
          <p:cNvSpPr>
            <a:spLocks noGrp="1"/>
          </p:cNvSpPr>
          <p:nvPr>
            <p:ph type="ftr" sz="quarter" idx="11"/>
          </p:nvPr>
        </p:nvSpPr>
        <p:spPr/>
        <p:txBody>
          <a:bodyPr/>
          <a:lstStyle/>
          <a:p>
            <a:r>
              <a:rPr lang="en-US"/>
              <a:t>NCHRP Project 12-117 Workshop - Information for Review Only</a:t>
            </a:r>
          </a:p>
        </p:txBody>
      </p:sp>
      <p:sp>
        <p:nvSpPr>
          <p:cNvPr id="5" name="Slide Number Placeholder 4">
            <a:extLst>
              <a:ext uri="{FF2B5EF4-FFF2-40B4-BE49-F238E27FC236}">
                <a16:creationId xmlns:a16="http://schemas.microsoft.com/office/drawing/2014/main" id="{70DF64BA-CDD9-4114-B972-C01E4D8A8FD5}"/>
              </a:ext>
            </a:extLst>
          </p:cNvPr>
          <p:cNvSpPr>
            <a:spLocks noGrp="1"/>
          </p:cNvSpPr>
          <p:nvPr>
            <p:ph type="sldNum" sz="quarter" idx="12"/>
          </p:nvPr>
        </p:nvSpPr>
        <p:spPr/>
        <p:txBody>
          <a:bodyPr/>
          <a:lstStyle/>
          <a:p>
            <a:fld id="{EE05A503-E3B5-4C58-9AFC-FD2007ADDDCB}" type="slidenum">
              <a:rPr lang="en-US" smtClean="0"/>
              <a:t>67</a:t>
            </a:fld>
            <a:endParaRPr lang="en-US"/>
          </a:p>
        </p:txBody>
      </p:sp>
      <p:pic>
        <p:nvPicPr>
          <p:cNvPr id="8" name="Picture 7">
            <a:extLst>
              <a:ext uri="{FF2B5EF4-FFF2-40B4-BE49-F238E27FC236}">
                <a16:creationId xmlns:a16="http://schemas.microsoft.com/office/drawing/2014/main" id="{E347B5F1-77A1-42E5-8633-7F670365CBAB}"/>
              </a:ext>
            </a:extLst>
          </p:cNvPr>
          <p:cNvPicPr>
            <a:picLocks noChangeAspect="1"/>
          </p:cNvPicPr>
          <p:nvPr/>
        </p:nvPicPr>
        <p:blipFill>
          <a:blip r:embed="rId2"/>
          <a:stretch>
            <a:fillRect/>
          </a:stretch>
        </p:blipFill>
        <p:spPr>
          <a:xfrm>
            <a:off x="880639" y="1845129"/>
            <a:ext cx="7845468" cy="2109354"/>
          </a:xfrm>
          <a:prstGeom prst="rect">
            <a:avLst/>
          </a:prstGeom>
        </p:spPr>
      </p:pic>
      <p:sp>
        <p:nvSpPr>
          <p:cNvPr id="9" name="Callout: Bent Line with Accent Bar 8">
            <a:extLst>
              <a:ext uri="{FF2B5EF4-FFF2-40B4-BE49-F238E27FC236}">
                <a16:creationId xmlns:a16="http://schemas.microsoft.com/office/drawing/2014/main" id="{BC492107-0F9D-4190-9C08-7C31F7DC075F}"/>
              </a:ext>
            </a:extLst>
          </p:cNvPr>
          <p:cNvSpPr/>
          <p:nvPr/>
        </p:nvSpPr>
        <p:spPr>
          <a:xfrm flipH="1">
            <a:off x="1175656" y="4358244"/>
            <a:ext cx="2771192" cy="688769"/>
          </a:xfrm>
          <a:prstGeom prst="accentCallout2">
            <a:avLst>
              <a:gd name="adj1" fmla="val 18750"/>
              <a:gd name="adj2" fmla="val -8333"/>
              <a:gd name="adj3" fmla="val 18750"/>
              <a:gd name="adj4" fmla="val -16667"/>
              <a:gd name="adj5" fmla="val -100185"/>
              <a:gd name="adj6" fmla="val -2141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Delete red box - illogical</a:t>
            </a:r>
          </a:p>
        </p:txBody>
      </p:sp>
    </p:spTree>
    <p:extLst>
      <p:ext uri="{BB962C8B-B14F-4D97-AF65-F5344CB8AC3E}">
        <p14:creationId xmlns:p14="http://schemas.microsoft.com/office/powerpoint/2010/main" val="101135167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61EE685-3294-4BC2-B336-AEFFF5703C9E}"/>
              </a:ext>
            </a:extLst>
          </p:cNvPr>
          <p:cNvSpPr>
            <a:spLocks noGrp="1"/>
          </p:cNvSpPr>
          <p:nvPr>
            <p:ph type="title"/>
          </p:nvPr>
        </p:nvSpPr>
        <p:spPr/>
        <p:txBody>
          <a:bodyPr/>
          <a:lstStyle/>
          <a:p>
            <a:r>
              <a:rPr lang="en-US" dirty="0"/>
              <a:t>Table 1</a:t>
            </a:r>
          </a:p>
        </p:txBody>
      </p:sp>
      <p:sp>
        <p:nvSpPr>
          <p:cNvPr id="3" name="Date Placeholder 2">
            <a:extLst>
              <a:ext uri="{FF2B5EF4-FFF2-40B4-BE49-F238E27FC236}">
                <a16:creationId xmlns:a16="http://schemas.microsoft.com/office/drawing/2014/main" id="{A4BF853A-27EC-4597-9E7A-C887D0EBB2FC}"/>
              </a:ext>
            </a:extLst>
          </p:cNvPr>
          <p:cNvSpPr>
            <a:spLocks noGrp="1"/>
          </p:cNvSpPr>
          <p:nvPr>
            <p:ph type="dt" sz="half" idx="10"/>
          </p:nvPr>
        </p:nvSpPr>
        <p:spPr/>
        <p:txBody>
          <a:bodyPr/>
          <a:lstStyle/>
          <a:p>
            <a:r>
              <a:rPr lang="en-US"/>
              <a:t>August 2021</a:t>
            </a:r>
          </a:p>
        </p:txBody>
      </p:sp>
      <p:sp>
        <p:nvSpPr>
          <p:cNvPr id="4" name="Footer Placeholder 3">
            <a:extLst>
              <a:ext uri="{FF2B5EF4-FFF2-40B4-BE49-F238E27FC236}">
                <a16:creationId xmlns:a16="http://schemas.microsoft.com/office/drawing/2014/main" id="{C1C2BFA0-67B4-4E28-BEDE-747374005E1B}"/>
              </a:ext>
            </a:extLst>
          </p:cNvPr>
          <p:cNvSpPr>
            <a:spLocks noGrp="1"/>
          </p:cNvSpPr>
          <p:nvPr>
            <p:ph type="ftr" sz="quarter" idx="11"/>
          </p:nvPr>
        </p:nvSpPr>
        <p:spPr/>
        <p:txBody>
          <a:bodyPr/>
          <a:lstStyle/>
          <a:p>
            <a:r>
              <a:rPr lang="en-US"/>
              <a:t>NCHRP Project 12-117 Workshop - Information for Review Only</a:t>
            </a:r>
          </a:p>
        </p:txBody>
      </p:sp>
      <p:sp>
        <p:nvSpPr>
          <p:cNvPr id="5" name="Slide Number Placeholder 4">
            <a:extLst>
              <a:ext uri="{FF2B5EF4-FFF2-40B4-BE49-F238E27FC236}">
                <a16:creationId xmlns:a16="http://schemas.microsoft.com/office/drawing/2014/main" id="{70DF64BA-CDD9-4114-B972-C01E4D8A8FD5}"/>
              </a:ext>
            </a:extLst>
          </p:cNvPr>
          <p:cNvSpPr>
            <a:spLocks noGrp="1"/>
          </p:cNvSpPr>
          <p:nvPr>
            <p:ph type="sldNum" sz="quarter" idx="12"/>
          </p:nvPr>
        </p:nvSpPr>
        <p:spPr/>
        <p:txBody>
          <a:bodyPr/>
          <a:lstStyle/>
          <a:p>
            <a:fld id="{EE05A503-E3B5-4C58-9AFC-FD2007ADDDCB}" type="slidenum">
              <a:rPr lang="en-US" smtClean="0"/>
              <a:t>68</a:t>
            </a:fld>
            <a:endParaRPr lang="en-US"/>
          </a:p>
        </p:txBody>
      </p:sp>
      <p:pic>
        <p:nvPicPr>
          <p:cNvPr id="7" name="Picture 6">
            <a:extLst>
              <a:ext uri="{FF2B5EF4-FFF2-40B4-BE49-F238E27FC236}">
                <a16:creationId xmlns:a16="http://schemas.microsoft.com/office/drawing/2014/main" id="{3380B25F-8BA7-4060-B6AF-16378600CD74}"/>
              </a:ext>
            </a:extLst>
          </p:cNvPr>
          <p:cNvPicPr>
            <a:picLocks noChangeAspect="1"/>
          </p:cNvPicPr>
          <p:nvPr/>
        </p:nvPicPr>
        <p:blipFill>
          <a:blip r:embed="rId2"/>
          <a:stretch>
            <a:fillRect/>
          </a:stretch>
        </p:blipFill>
        <p:spPr>
          <a:xfrm>
            <a:off x="677334" y="2353448"/>
            <a:ext cx="8392021" cy="828290"/>
          </a:xfrm>
          <a:prstGeom prst="rect">
            <a:avLst/>
          </a:prstGeom>
        </p:spPr>
      </p:pic>
      <p:sp>
        <p:nvSpPr>
          <p:cNvPr id="8" name="Callout: Bent Line with Accent Bar 7">
            <a:extLst>
              <a:ext uri="{FF2B5EF4-FFF2-40B4-BE49-F238E27FC236}">
                <a16:creationId xmlns:a16="http://schemas.microsoft.com/office/drawing/2014/main" id="{D80E50A0-FB87-4941-B2DE-999724D45220}"/>
              </a:ext>
            </a:extLst>
          </p:cNvPr>
          <p:cNvSpPr/>
          <p:nvPr/>
        </p:nvSpPr>
        <p:spPr>
          <a:xfrm>
            <a:off x="1884784" y="4108121"/>
            <a:ext cx="6540760" cy="1006858"/>
          </a:xfrm>
          <a:prstGeom prst="accentCallout2">
            <a:avLst>
              <a:gd name="adj1" fmla="val 25237"/>
              <a:gd name="adj2" fmla="val 97"/>
              <a:gd name="adj3" fmla="val -46119"/>
              <a:gd name="adj4" fmla="val -4427"/>
              <a:gd name="adj5" fmla="val -106050"/>
              <a:gd name="adj6" fmla="val 461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u="sng" dirty="0">
                <a:solidFill>
                  <a:schemeClr val="tx1"/>
                </a:solidFill>
              </a:rPr>
              <a:t>Break into 2 rows:</a:t>
            </a:r>
          </a:p>
          <a:p>
            <a:r>
              <a:rPr lang="en-US" dirty="0">
                <a:solidFill>
                  <a:schemeClr val="tx1"/>
                </a:solidFill>
              </a:rPr>
              <a:t>60-70ft = “Maybe, see considerations for progressive dipping”</a:t>
            </a:r>
          </a:p>
          <a:p>
            <a:r>
              <a:rPr lang="en-US" dirty="0">
                <a:solidFill>
                  <a:schemeClr val="tx1"/>
                </a:solidFill>
              </a:rPr>
              <a:t>&gt;70ft = “No”</a:t>
            </a:r>
          </a:p>
        </p:txBody>
      </p:sp>
    </p:spTree>
    <p:extLst>
      <p:ext uri="{BB962C8B-B14F-4D97-AF65-F5344CB8AC3E}">
        <p14:creationId xmlns:p14="http://schemas.microsoft.com/office/powerpoint/2010/main" val="301894816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61EE685-3294-4BC2-B336-AEFFF5703C9E}"/>
              </a:ext>
            </a:extLst>
          </p:cNvPr>
          <p:cNvSpPr>
            <a:spLocks noGrp="1"/>
          </p:cNvSpPr>
          <p:nvPr>
            <p:ph type="title"/>
          </p:nvPr>
        </p:nvSpPr>
        <p:spPr/>
        <p:txBody>
          <a:bodyPr/>
          <a:lstStyle/>
          <a:p>
            <a:r>
              <a:rPr lang="en-US" dirty="0"/>
              <a:t>Table 1</a:t>
            </a:r>
          </a:p>
        </p:txBody>
      </p:sp>
      <p:sp>
        <p:nvSpPr>
          <p:cNvPr id="3" name="Date Placeholder 2">
            <a:extLst>
              <a:ext uri="{FF2B5EF4-FFF2-40B4-BE49-F238E27FC236}">
                <a16:creationId xmlns:a16="http://schemas.microsoft.com/office/drawing/2014/main" id="{A4BF853A-27EC-4597-9E7A-C887D0EBB2FC}"/>
              </a:ext>
            </a:extLst>
          </p:cNvPr>
          <p:cNvSpPr>
            <a:spLocks noGrp="1"/>
          </p:cNvSpPr>
          <p:nvPr>
            <p:ph type="dt" sz="half" idx="10"/>
          </p:nvPr>
        </p:nvSpPr>
        <p:spPr/>
        <p:txBody>
          <a:bodyPr/>
          <a:lstStyle/>
          <a:p>
            <a:r>
              <a:rPr lang="en-US"/>
              <a:t>August 2021</a:t>
            </a:r>
          </a:p>
        </p:txBody>
      </p:sp>
      <p:sp>
        <p:nvSpPr>
          <p:cNvPr id="4" name="Footer Placeholder 3">
            <a:extLst>
              <a:ext uri="{FF2B5EF4-FFF2-40B4-BE49-F238E27FC236}">
                <a16:creationId xmlns:a16="http://schemas.microsoft.com/office/drawing/2014/main" id="{C1C2BFA0-67B4-4E28-BEDE-747374005E1B}"/>
              </a:ext>
            </a:extLst>
          </p:cNvPr>
          <p:cNvSpPr>
            <a:spLocks noGrp="1"/>
          </p:cNvSpPr>
          <p:nvPr>
            <p:ph type="ftr" sz="quarter" idx="11"/>
          </p:nvPr>
        </p:nvSpPr>
        <p:spPr/>
        <p:txBody>
          <a:bodyPr/>
          <a:lstStyle/>
          <a:p>
            <a:r>
              <a:rPr lang="en-US"/>
              <a:t>NCHRP Project 12-117 Workshop - Information for Review Only</a:t>
            </a:r>
          </a:p>
        </p:txBody>
      </p:sp>
      <p:sp>
        <p:nvSpPr>
          <p:cNvPr id="5" name="Slide Number Placeholder 4">
            <a:extLst>
              <a:ext uri="{FF2B5EF4-FFF2-40B4-BE49-F238E27FC236}">
                <a16:creationId xmlns:a16="http://schemas.microsoft.com/office/drawing/2014/main" id="{70DF64BA-CDD9-4114-B972-C01E4D8A8FD5}"/>
              </a:ext>
            </a:extLst>
          </p:cNvPr>
          <p:cNvSpPr>
            <a:spLocks noGrp="1"/>
          </p:cNvSpPr>
          <p:nvPr>
            <p:ph type="sldNum" sz="quarter" idx="12"/>
          </p:nvPr>
        </p:nvSpPr>
        <p:spPr/>
        <p:txBody>
          <a:bodyPr/>
          <a:lstStyle/>
          <a:p>
            <a:fld id="{EE05A503-E3B5-4C58-9AFC-FD2007ADDDCB}" type="slidenum">
              <a:rPr lang="en-US" smtClean="0"/>
              <a:t>69</a:t>
            </a:fld>
            <a:endParaRPr lang="en-US"/>
          </a:p>
        </p:txBody>
      </p:sp>
      <p:sp>
        <p:nvSpPr>
          <p:cNvPr id="8" name="Callout: Bent Line with Accent Bar 7">
            <a:extLst>
              <a:ext uri="{FF2B5EF4-FFF2-40B4-BE49-F238E27FC236}">
                <a16:creationId xmlns:a16="http://schemas.microsoft.com/office/drawing/2014/main" id="{D80E50A0-FB87-4941-B2DE-999724D45220}"/>
              </a:ext>
            </a:extLst>
          </p:cNvPr>
          <p:cNvSpPr/>
          <p:nvPr/>
        </p:nvSpPr>
        <p:spPr>
          <a:xfrm>
            <a:off x="972845" y="4473246"/>
            <a:ext cx="6540760" cy="667921"/>
          </a:xfrm>
          <a:prstGeom prst="accentCallout2">
            <a:avLst>
              <a:gd name="adj1" fmla="val 25237"/>
              <a:gd name="adj2" fmla="val 97"/>
              <a:gd name="adj3" fmla="val -46119"/>
              <a:gd name="adj4" fmla="val -4427"/>
              <a:gd name="adj5" fmla="val -298831"/>
              <a:gd name="adj6" fmla="val 290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Add clarifying language to state “Class B or D Joints Needed” </a:t>
            </a:r>
          </a:p>
        </p:txBody>
      </p:sp>
      <p:pic>
        <p:nvPicPr>
          <p:cNvPr id="9" name="Picture 8">
            <a:extLst>
              <a:ext uri="{FF2B5EF4-FFF2-40B4-BE49-F238E27FC236}">
                <a16:creationId xmlns:a16="http://schemas.microsoft.com/office/drawing/2014/main" id="{C15CD989-5481-4830-8769-460FB856374A}"/>
              </a:ext>
            </a:extLst>
          </p:cNvPr>
          <p:cNvPicPr>
            <a:picLocks noChangeAspect="1"/>
          </p:cNvPicPr>
          <p:nvPr/>
        </p:nvPicPr>
        <p:blipFill>
          <a:blip r:embed="rId2"/>
          <a:stretch>
            <a:fillRect/>
          </a:stretch>
        </p:blipFill>
        <p:spPr>
          <a:xfrm>
            <a:off x="960355" y="1930400"/>
            <a:ext cx="9100514" cy="747486"/>
          </a:xfrm>
          <a:prstGeom prst="rect">
            <a:avLst/>
          </a:prstGeom>
        </p:spPr>
      </p:pic>
      <p:sp>
        <p:nvSpPr>
          <p:cNvPr id="10" name="Callout: Bent Line with Accent Bar 9">
            <a:extLst>
              <a:ext uri="{FF2B5EF4-FFF2-40B4-BE49-F238E27FC236}">
                <a16:creationId xmlns:a16="http://schemas.microsoft.com/office/drawing/2014/main" id="{F1C0E7C5-F111-4F69-9834-925E5AE323C5}"/>
              </a:ext>
            </a:extLst>
          </p:cNvPr>
          <p:cNvSpPr/>
          <p:nvPr/>
        </p:nvSpPr>
        <p:spPr>
          <a:xfrm>
            <a:off x="4655975" y="3095039"/>
            <a:ext cx="4876151" cy="1085076"/>
          </a:xfrm>
          <a:prstGeom prst="accentCallout2">
            <a:avLst>
              <a:gd name="adj1" fmla="val 25237"/>
              <a:gd name="adj2" fmla="val 97"/>
              <a:gd name="adj3" fmla="val -16882"/>
              <a:gd name="adj4" fmla="val -3470"/>
              <a:gd name="adj5" fmla="val -58918"/>
              <a:gd name="adj6" fmla="val -92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Add option to paint galvanized surface or qualify as a Class C joint</a:t>
            </a:r>
          </a:p>
        </p:txBody>
      </p:sp>
    </p:spTree>
    <p:extLst>
      <p:ext uri="{BB962C8B-B14F-4D97-AF65-F5344CB8AC3E}">
        <p14:creationId xmlns:p14="http://schemas.microsoft.com/office/powerpoint/2010/main" val="24493744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5270071-F2B9-4D9A-9286-033A68FCF146}"/>
              </a:ext>
            </a:extLst>
          </p:cNvPr>
          <p:cNvSpPr>
            <a:spLocks noGrp="1"/>
          </p:cNvSpPr>
          <p:nvPr>
            <p:ph type="title"/>
          </p:nvPr>
        </p:nvSpPr>
        <p:spPr/>
        <p:txBody>
          <a:bodyPr>
            <a:noAutofit/>
          </a:bodyPr>
          <a:lstStyle/>
          <a:p>
            <a:r>
              <a:rPr lang="en-US" sz="3200" dirty="0"/>
              <a:t>Disclaimer</a:t>
            </a:r>
          </a:p>
        </p:txBody>
      </p:sp>
      <p:sp>
        <p:nvSpPr>
          <p:cNvPr id="7" name="Content Placeholder 6">
            <a:extLst>
              <a:ext uri="{FF2B5EF4-FFF2-40B4-BE49-F238E27FC236}">
                <a16:creationId xmlns:a16="http://schemas.microsoft.com/office/drawing/2014/main" id="{91AA3C50-7E6B-48C6-89DE-5C8A7C08A1F5}"/>
              </a:ext>
            </a:extLst>
          </p:cNvPr>
          <p:cNvSpPr>
            <a:spLocks noGrp="1"/>
          </p:cNvSpPr>
          <p:nvPr>
            <p:ph idx="1"/>
          </p:nvPr>
        </p:nvSpPr>
        <p:spPr>
          <a:xfrm>
            <a:off x="677334" y="1405988"/>
            <a:ext cx="8596668" cy="3880773"/>
          </a:xfrm>
        </p:spPr>
        <p:txBody>
          <a:bodyPr>
            <a:normAutofit fontScale="85000" lnSpcReduction="20000"/>
          </a:bodyPr>
          <a:lstStyle/>
          <a:p>
            <a:pPr>
              <a:lnSpc>
                <a:spcPct val="120000"/>
              </a:lnSpc>
            </a:pPr>
            <a:r>
              <a:rPr lang="en-US" sz="2000" dirty="0"/>
              <a:t>This investigation was sponsored by TRB under the NCHRP Program. Data reported are work in progress. The contents of this presentation have not been reviewed by the project panel or NCHRP, nor do they constitute a standard, specification, or regulation.</a:t>
            </a:r>
          </a:p>
          <a:p>
            <a:pPr>
              <a:lnSpc>
                <a:spcPct val="120000"/>
              </a:lnSpc>
            </a:pPr>
            <a:r>
              <a:rPr lang="en-US" sz="2000" dirty="0">
                <a:effectLst/>
                <a:latin typeface="Trebuchet MS" panose="020B0603020202020204" pitchFamily="34" charset="0"/>
                <a:ea typeface="Calibri" panose="020F0502020204030204" pitchFamily="34" charset="0"/>
                <a:cs typeface="Times New Roman" panose="02020603050405020304" pitchFamily="18" charset="0"/>
              </a:rPr>
              <a:t>The National Cooperative Highway Research Program (NCHRP) is sponsored by the individual state departments of transportation of the American Association of State Highway and Transportation Officials. NCHRP is administered by the Transportation Research Board (TRB), part of the National Academies of Sciences, Engineering, and Medicine, under a cooperative agreement with the Federal Highway Administration (FHWA).  Any opinions and conclusions expressed or implied in resulting research products are those of the individuals and organizations who performed the research and are not necessarily those of TRB; the National Academies of Sciences, Engineering, and Medicine; the FHWA; or NCHRP sponsors. </a:t>
            </a:r>
          </a:p>
          <a:p>
            <a:endParaRPr lang="en-US" sz="2000" dirty="0"/>
          </a:p>
        </p:txBody>
      </p:sp>
      <p:sp>
        <p:nvSpPr>
          <p:cNvPr id="5" name="Footer Placeholder 4">
            <a:extLst>
              <a:ext uri="{FF2B5EF4-FFF2-40B4-BE49-F238E27FC236}">
                <a16:creationId xmlns:a16="http://schemas.microsoft.com/office/drawing/2014/main" id="{7A5CF169-5C2A-4FE7-85B9-362C7BA7EDD1}"/>
              </a:ext>
            </a:extLst>
          </p:cNvPr>
          <p:cNvSpPr>
            <a:spLocks noGrp="1"/>
          </p:cNvSpPr>
          <p:nvPr>
            <p:ph type="ftr" sz="quarter" idx="11"/>
          </p:nvPr>
        </p:nvSpPr>
        <p:spPr/>
        <p:txBody>
          <a:bodyPr/>
          <a:lstStyle/>
          <a:p>
            <a:r>
              <a:rPr lang="en-US"/>
              <a:t>NCHRP Project 12-117 Workshop - Information for Review Only</a:t>
            </a:r>
          </a:p>
        </p:txBody>
      </p:sp>
      <p:sp>
        <p:nvSpPr>
          <p:cNvPr id="6" name="Slide Number Placeholder 5">
            <a:extLst>
              <a:ext uri="{FF2B5EF4-FFF2-40B4-BE49-F238E27FC236}">
                <a16:creationId xmlns:a16="http://schemas.microsoft.com/office/drawing/2014/main" id="{C1A65E9C-23CD-4715-A83E-A71E4E1B7CA9}"/>
              </a:ext>
            </a:extLst>
          </p:cNvPr>
          <p:cNvSpPr>
            <a:spLocks noGrp="1"/>
          </p:cNvSpPr>
          <p:nvPr>
            <p:ph type="sldNum" sz="quarter" idx="12"/>
          </p:nvPr>
        </p:nvSpPr>
        <p:spPr/>
        <p:txBody>
          <a:bodyPr/>
          <a:lstStyle/>
          <a:p>
            <a:fld id="{DEC7A5AD-5AEC-42D0-A3BE-F46B40576360}" type="slidenum">
              <a:rPr lang="en-US" smtClean="0"/>
              <a:t>7</a:t>
            </a:fld>
            <a:endParaRPr lang="en-US"/>
          </a:p>
        </p:txBody>
      </p:sp>
      <p:sp>
        <p:nvSpPr>
          <p:cNvPr id="2" name="Date Placeholder 1">
            <a:extLst>
              <a:ext uri="{FF2B5EF4-FFF2-40B4-BE49-F238E27FC236}">
                <a16:creationId xmlns:a16="http://schemas.microsoft.com/office/drawing/2014/main" id="{8617715F-97A1-4303-A6EB-CA9BFFCAEC4F}"/>
              </a:ext>
            </a:extLst>
          </p:cNvPr>
          <p:cNvSpPr>
            <a:spLocks noGrp="1"/>
          </p:cNvSpPr>
          <p:nvPr>
            <p:ph type="dt" sz="half" idx="10"/>
          </p:nvPr>
        </p:nvSpPr>
        <p:spPr/>
        <p:txBody>
          <a:bodyPr/>
          <a:lstStyle/>
          <a:p>
            <a:r>
              <a:rPr lang="en-US"/>
              <a:t>August 2021</a:t>
            </a:r>
          </a:p>
        </p:txBody>
      </p:sp>
    </p:spTree>
    <p:extLst>
      <p:ext uri="{BB962C8B-B14F-4D97-AF65-F5344CB8AC3E}">
        <p14:creationId xmlns:p14="http://schemas.microsoft.com/office/powerpoint/2010/main" val="238018221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9B941-E704-42EE-AB82-774FA6065FD7}"/>
              </a:ext>
            </a:extLst>
          </p:cNvPr>
          <p:cNvSpPr>
            <a:spLocks noGrp="1"/>
          </p:cNvSpPr>
          <p:nvPr>
            <p:ph type="title"/>
          </p:nvPr>
        </p:nvSpPr>
        <p:spPr/>
        <p:txBody>
          <a:bodyPr/>
          <a:lstStyle/>
          <a:p>
            <a:r>
              <a:rPr lang="en-US" dirty="0"/>
              <a:t>Tables 3 through 5</a:t>
            </a:r>
          </a:p>
        </p:txBody>
      </p:sp>
      <p:pic>
        <p:nvPicPr>
          <p:cNvPr id="8" name="Content Placeholder 7">
            <a:extLst>
              <a:ext uri="{FF2B5EF4-FFF2-40B4-BE49-F238E27FC236}">
                <a16:creationId xmlns:a16="http://schemas.microsoft.com/office/drawing/2014/main" id="{50BEB7CC-35EE-4114-9D72-C696032B2701}"/>
              </a:ext>
            </a:extLst>
          </p:cNvPr>
          <p:cNvPicPr>
            <a:picLocks noGrp="1" noChangeAspect="1"/>
          </p:cNvPicPr>
          <p:nvPr>
            <p:ph idx="1"/>
          </p:nvPr>
        </p:nvPicPr>
        <p:blipFill>
          <a:blip r:embed="rId2"/>
          <a:stretch>
            <a:fillRect/>
          </a:stretch>
        </p:blipFill>
        <p:spPr>
          <a:xfrm>
            <a:off x="847657" y="1611651"/>
            <a:ext cx="8256022" cy="3421142"/>
          </a:xfrm>
        </p:spPr>
      </p:pic>
      <p:sp>
        <p:nvSpPr>
          <p:cNvPr id="4" name="Date Placeholder 3">
            <a:extLst>
              <a:ext uri="{FF2B5EF4-FFF2-40B4-BE49-F238E27FC236}">
                <a16:creationId xmlns:a16="http://schemas.microsoft.com/office/drawing/2014/main" id="{3014A2FF-3FCD-4CA8-B845-B01173C57C9C}"/>
              </a:ext>
            </a:extLst>
          </p:cNvPr>
          <p:cNvSpPr>
            <a:spLocks noGrp="1"/>
          </p:cNvSpPr>
          <p:nvPr>
            <p:ph type="dt" sz="half" idx="10"/>
          </p:nvPr>
        </p:nvSpPr>
        <p:spPr/>
        <p:txBody>
          <a:bodyPr/>
          <a:lstStyle/>
          <a:p>
            <a:r>
              <a:rPr lang="en-US"/>
              <a:t>August 2021</a:t>
            </a:r>
          </a:p>
        </p:txBody>
      </p:sp>
      <p:sp>
        <p:nvSpPr>
          <p:cNvPr id="5" name="Footer Placeholder 4">
            <a:extLst>
              <a:ext uri="{FF2B5EF4-FFF2-40B4-BE49-F238E27FC236}">
                <a16:creationId xmlns:a16="http://schemas.microsoft.com/office/drawing/2014/main" id="{70EE4898-3906-4D8D-8294-8C97878F2C2A}"/>
              </a:ext>
            </a:extLst>
          </p:cNvPr>
          <p:cNvSpPr>
            <a:spLocks noGrp="1"/>
          </p:cNvSpPr>
          <p:nvPr>
            <p:ph type="ftr" sz="quarter" idx="11"/>
          </p:nvPr>
        </p:nvSpPr>
        <p:spPr/>
        <p:txBody>
          <a:bodyPr/>
          <a:lstStyle/>
          <a:p>
            <a:r>
              <a:rPr lang="en-US"/>
              <a:t>NCHRP Project 12-117 Workshop - Information for Review Only</a:t>
            </a:r>
          </a:p>
        </p:txBody>
      </p:sp>
      <p:sp>
        <p:nvSpPr>
          <p:cNvPr id="6" name="Slide Number Placeholder 5">
            <a:extLst>
              <a:ext uri="{FF2B5EF4-FFF2-40B4-BE49-F238E27FC236}">
                <a16:creationId xmlns:a16="http://schemas.microsoft.com/office/drawing/2014/main" id="{6053EDC5-5EE0-46C6-9F08-EDF957C4997D}"/>
              </a:ext>
            </a:extLst>
          </p:cNvPr>
          <p:cNvSpPr>
            <a:spLocks noGrp="1"/>
          </p:cNvSpPr>
          <p:nvPr>
            <p:ph type="sldNum" sz="quarter" idx="12"/>
          </p:nvPr>
        </p:nvSpPr>
        <p:spPr/>
        <p:txBody>
          <a:bodyPr/>
          <a:lstStyle/>
          <a:p>
            <a:fld id="{EE05A503-E3B5-4C58-9AFC-FD2007ADDDCB}" type="slidenum">
              <a:rPr lang="en-US" smtClean="0"/>
              <a:t>70</a:t>
            </a:fld>
            <a:endParaRPr lang="en-US"/>
          </a:p>
        </p:txBody>
      </p:sp>
      <p:sp>
        <p:nvSpPr>
          <p:cNvPr id="9" name="Rectangle 8">
            <a:extLst>
              <a:ext uri="{FF2B5EF4-FFF2-40B4-BE49-F238E27FC236}">
                <a16:creationId xmlns:a16="http://schemas.microsoft.com/office/drawing/2014/main" id="{FD78B29E-FFF5-46F7-88FF-C108C64630BC}"/>
              </a:ext>
            </a:extLst>
          </p:cNvPr>
          <p:cNvSpPr/>
          <p:nvPr/>
        </p:nvSpPr>
        <p:spPr>
          <a:xfrm>
            <a:off x="847657" y="5203979"/>
            <a:ext cx="5740871" cy="7116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Should the guide contain more detailed discussion of the assumptions?  Are sensitivity analyses helpful?</a:t>
            </a:r>
          </a:p>
        </p:txBody>
      </p:sp>
    </p:spTree>
    <p:extLst>
      <p:ext uri="{BB962C8B-B14F-4D97-AF65-F5344CB8AC3E}">
        <p14:creationId xmlns:p14="http://schemas.microsoft.com/office/powerpoint/2010/main" val="169800741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28691F-2B11-4178-9032-3F3DF620FF2C}"/>
              </a:ext>
            </a:extLst>
          </p:cNvPr>
          <p:cNvSpPr>
            <a:spLocks noGrp="1"/>
          </p:cNvSpPr>
          <p:nvPr>
            <p:ph type="title"/>
          </p:nvPr>
        </p:nvSpPr>
        <p:spPr/>
        <p:txBody>
          <a:bodyPr/>
          <a:lstStyle/>
          <a:p>
            <a:r>
              <a:rPr lang="en-US" dirty="0"/>
              <a:t>Section 4 – Structural Design and Fabrication Considerations</a:t>
            </a:r>
          </a:p>
        </p:txBody>
      </p:sp>
      <p:sp>
        <p:nvSpPr>
          <p:cNvPr id="3" name="Text Placeholder 2">
            <a:extLst>
              <a:ext uri="{FF2B5EF4-FFF2-40B4-BE49-F238E27FC236}">
                <a16:creationId xmlns:a16="http://schemas.microsoft.com/office/drawing/2014/main" id="{348A13BD-45B2-4A04-A35A-2DAB844A24B6}"/>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72761479-01F0-48B8-B9C6-C64D7798B2DC}"/>
              </a:ext>
            </a:extLst>
          </p:cNvPr>
          <p:cNvSpPr>
            <a:spLocks noGrp="1"/>
          </p:cNvSpPr>
          <p:nvPr>
            <p:ph type="dt" sz="half" idx="10"/>
          </p:nvPr>
        </p:nvSpPr>
        <p:spPr/>
        <p:txBody>
          <a:bodyPr/>
          <a:lstStyle/>
          <a:p>
            <a:r>
              <a:rPr lang="en-US"/>
              <a:t>August 2021</a:t>
            </a:r>
          </a:p>
        </p:txBody>
      </p:sp>
      <p:sp>
        <p:nvSpPr>
          <p:cNvPr id="5" name="Footer Placeholder 4">
            <a:extLst>
              <a:ext uri="{FF2B5EF4-FFF2-40B4-BE49-F238E27FC236}">
                <a16:creationId xmlns:a16="http://schemas.microsoft.com/office/drawing/2014/main" id="{5B46DB85-9807-43D7-90E9-2C77BEAECAAE}"/>
              </a:ext>
            </a:extLst>
          </p:cNvPr>
          <p:cNvSpPr>
            <a:spLocks noGrp="1"/>
          </p:cNvSpPr>
          <p:nvPr>
            <p:ph type="ftr" sz="quarter" idx="11"/>
          </p:nvPr>
        </p:nvSpPr>
        <p:spPr/>
        <p:txBody>
          <a:bodyPr/>
          <a:lstStyle/>
          <a:p>
            <a:r>
              <a:rPr lang="en-US"/>
              <a:t>NCHRP Project 12-117 Workshop - Information for Review Only</a:t>
            </a:r>
          </a:p>
        </p:txBody>
      </p:sp>
      <p:sp>
        <p:nvSpPr>
          <p:cNvPr id="6" name="Slide Number Placeholder 5">
            <a:extLst>
              <a:ext uri="{FF2B5EF4-FFF2-40B4-BE49-F238E27FC236}">
                <a16:creationId xmlns:a16="http://schemas.microsoft.com/office/drawing/2014/main" id="{2B6F5C9B-300B-4CBD-B599-D537FAC2C8C9}"/>
              </a:ext>
            </a:extLst>
          </p:cNvPr>
          <p:cNvSpPr>
            <a:spLocks noGrp="1"/>
          </p:cNvSpPr>
          <p:nvPr>
            <p:ph type="sldNum" sz="quarter" idx="12"/>
          </p:nvPr>
        </p:nvSpPr>
        <p:spPr/>
        <p:txBody>
          <a:bodyPr/>
          <a:lstStyle/>
          <a:p>
            <a:fld id="{EE05A503-E3B5-4C58-9AFC-FD2007ADDDCB}" type="slidenum">
              <a:rPr lang="en-US" smtClean="0"/>
              <a:t>71</a:t>
            </a:fld>
            <a:endParaRPr lang="en-US"/>
          </a:p>
        </p:txBody>
      </p:sp>
    </p:spTree>
    <p:extLst>
      <p:ext uri="{BB962C8B-B14F-4D97-AF65-F5344CB8AC3E}">
        <p14:creationId xmlns:p14="http://schemas.microsoft.com/office/powerpoint/2010/main" val="333284502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61EE685-3294-4BC2-B336-AEFFF5703C9E}"/>
              </a:ext>
            </a:extLst>
          </p:cNvPr>
          <p:cNvSpPr>
            <a:spLocks noGrp="1"/>
          </p:cNvSpPr>
          <p:nvPr>
            <p:ph type="title"/>
          </p:nvPr>
        </p:nvSpPr>
        <p:spPr/>
        <p:txBody>
          <a:bodyPr/>
          <a:lstStyle/>
          <a:p>
            <a:r>
              <a:rPr lang="en-US" dirty="0"/>
              <a:t>Clarification of Terms</a:t>
            </a:r>
          </a:p>
        </p:txBody>
      </p:sp>
      <p:sp>
        <p:nvSpPr>
          <p:cNvPr id="7" name="Content Placeholder 6">
            <a:extLst>
              <a:ext uri="{FF2B5EF4-FFF2-40B4-BE49-F238E27FC236}">
                <a16:creationId xmlns:a16="http://schemas.microsoft.com/office/drawing/2014/main" id="{D5AE4531-207E-47F6-9FAC-3704B1FE1292}"/>
              </a:ext>
            </a:extLst>
          </p:cNvPr>
          <p:cNvSpPr>
            <a:spLocks noGrp="1"/>
          </p:cNvSpPr>
          <p:nvPr>
            <p:ph idx="1"/>
          </p:nvPr>
        </p:nvSpPr>
        <p:spPr>
          <a:xfrm>
            <a:off x="677334" y="2160589"/>
            <a:ext cx="3479030" cy="3880773"/>
          </a:xfrm>
        </p:spPr>
        <p:txBody>
          <a:bodyPr/>
          <a:lstStyle/>
          <a:p>
            <a:r>
              <a:rPr lang="en-US" dirty="0"/>
              <a:t>WRT coating surfaces of joints</a:t>
            </a:r>
          </a:p>
          <a:p>
            <a:pPr lvl="1"/>
            <a:r>
              <a:rPr lang="en-US" dirty="0"/>
              <a:t>“mating surfaces” - “faying surfaces” – “backside of bolt patterns” </a:t>
            </a:r>
          </a:p>
          <a:p>
            <a:endParaRPr lang="en-US" dirty="0"/>
          </a:p>
          <a:p>
            <a:r>
              <a:rPr lang="en-US" dirty="0"/>
              <a:t>WRT use of caulking</a:t>
            </a:r>
          </a:p>
          <a:p>
            <a:pPr lvl="1"/>
            <a:r>
              <a:rPr lang="en-US" dirty="0"/>
              <a:t>“crevices” – “joints”</a:t>
            </a:r>
          </a:p>
          <a:p>
            <a:endParaRPr lang="en-US" dirty="0"/>
          </a:p>
          <a:p>
            <a:r>
              <a:rPr lang="en-US" dirty="0"/>
              <a:t>Others?</a:t>
            </a:r>
          </a:p>
        </p:txBody>
      </p:sp>
      <p:sp>
        <p:nvSpPr>
          <p:cNvPr id="3" name="Date Placeholder 2">
            <a:extLst>
              <a:ext uri="{FF2B5EF4-FFF2-40B4-BE49-F238E27FC236}">
                <a16:creationId xmlns:a16="http://schemas.microsoft.com/office/drawing/2014/main" id="{A4BF853A-27EC-4597-9E7A-C887D0EBB2FC}"/>
              </a:ext>
            </a:extLst>
          </p:cNvPr>
          <p:cNvSpPr>
            <a:spLocks noGrp="1"/>
          </p:cNvSpPr>
          <p:nvPr>
            <p:ph type="dt" sz="half" idx="10"/>
          </p:nvPr>
        </p:nvSpPr>
        <p:spPr/>
        <p:txBody>
          <a:bodyPr/>
          <a:lstStyle/>
          <a:p>
            <a:r>
              <a:rPr lang="en-US"/>
              <a:t>August 2021</a:t>
            </a:r>
          </a:p>
        </p:txBody>
      </p:sp>
      <p:sp>
        <p:nvSpPr>
          <p:cNvPr id="4" name="Footer Placeholder 3">
            <a:extLst>
              <a:ext uri="{FF2B5EF4-FFF2-40B4-BE49-F238E27FC236}">
                <a16:creationId xmlns:a16="http://schemas.microsoft.com/office/drawing/2014/main" id="{C1C2BFA0-67B4-4E28-BEDE-747374005E1B}"/>
              </a:ext>
            </a:extLst>
          </p:cNvPr>
          <p:cNvSpPr>
            <a:spLocks noGrp="1"/>
          </p:cNvSpPr>
          <p:nvPr>
            <p:ph type="ftr" sz="quarter" idx="11"/>
          </p:nvPr>
        </p:nvSpPr>
        <p:spPr/>
        <p:txBody>
          <a:bodyPr/>
          <a:lstStyle/>
          <a:p>
            <a:r>
              <a:rPr lang="en-US"/>
              <a:t>NCHRP Project 12-117 Workshop - Information for Review Only</a:t>
            </a:r>
          </a:p>
        </p:txBody>
      </p:sp>
      <p:sp>
        <p:nvSpPr>
          <p:cNvPr id="5" name="Slide Number Placeholder 4">
            <a:extLst>
              <a:ext uri="{FF2B5EF4-FFF2-40B4-BE49-F238E27FC236}">
                <a16:creationId xmlns:a16="http://schemas.microsoft.com/office/drawing/2014/main" id="{70DF64BA-CDD9-4114-B972-C01E4D8A8FD5}"/>
              </a:ext>
            </a:extLst>
          </p:cNvPr>
          <p:cNvSpPr>
            <a:spLocks noGrp="1"/>
          </p:cNvSpPr>
          <p:nvPr>
            <p:ph type="sldNum" sz="quarter" idx="12"/>
          </p:nvPr>
        </p:nvSpPr>
        <p:spPr/>
        <p:txBody>
          <a:bodyPr/>
          <a:lstStyle/>
          <a:p>
            <a:fld id="{EE05A503-E3B5-4C58-9AFC-FD2007ADDDCB}" type="slidenum">
              <a:rPr lang="en-US" smtClean="0"/>
              <a:t>72</a:t>
            </a:fld>
            <a:endParaRPr lang="en-US"/>
          </a:p>
        </p:txBody>
      </p:sp>
      <p:pic>
        <p:nvPicPr>
          <p:cNvPr id="8" name="Picture 7" descr="A picture containing text&#10;&#10;Description automatically generated">
            <a:extLst>
              <a:ext uri="{FF2B5EF4-FFF2-40B4-BE49-F238E27FC236}">
                <a16:creationId xmlns:a16="http://schemas.microsoft.com/office/drawing/2014/main" id="{D0071A60-D8B0-4470-8463-D903E5FB476D}"/>
              </a:ext>
            </a:extLst>
          </p:cNvPr>
          <p:cNvPicPr>
            <a:picLocks noChangeAspect="1"/>
          </p:cNvPicPr>
          <p:nvPr/>
        </p:nvPicPr>
        <p:blipFill rotWithShape="1">
          <a:blip r:embed="rId2">
            <a:extLst>
              <a:ext uri="{28A0092B-C50C-407E-A947-70E740481C1C}">
                <a14:useLocalDpi xmlns:a14="http://schemas.microsoft.com/office/drawing/2010/main" val="0"/>
              </a:ext>
            </a:extLst>
          </a:blip>
          <a:srcRect l="18139" t="18009" r="8745" b="22771"/>
          <a:stretch/>
        </p:blipFill>
        <p:spPr>
          <a:xfrm>
            <a:off x="4275117" y="1667862"/>
            <a:ext cx="5973288" cy="3628533"/>
          </a:xfrm>
          <a:prstGeom prst="rect">
            <a:avLst/>
          </a:prstGeom>
        </p:spPr>
      </p:pic>
    </p:spTree>
    <p:extLst>
      <p:ext uri="{BB962C8B-B14F-4D97-AF65-F5344CB8AC3E}">
        <p14:creationId xmlns:p14="http://schemas.microsoft.com/office/powerpoint/2010/main" val="59613007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61EE685-3294-4BC2-B336-AEFFF5703C9E}"/>
              </a:ext>
            </a:extLst>
          </p:cNvPr>
          <p:cNvSpPr>
            <a:spLocks noGrp="1"/>
          </p:cNvSpPr>
          <p:nvPr>
            <p:ph type="title"/>
          </p:nvPr>
        </p:nvSpPr>
        <p:spPr/>
        <p:txBody>
          <a:bodyPr/>
          <a:lstStyle/>
          <a:p>
            <a:r>
              <a:rPr lang="en-US" dirty="0"/>
              <a:t>Page 20</a:t>
            </a:r>
          </a:p>
        </p:txBody>
      </p:sp>
      <p:sp>
        <p:nvSpPr>
          <p:cNvPr id="7" name="Content Placeholder 6">
            <a:extLst>
              <a:ext uri="{FF2B5EF4-FFF2-40B4-BE49-F238E27FC236}">
                <a16:creationId xmlns:a16="http://schemas.microsoft.com/office/drawing/2014/main" id="{D5AE4531-207E-47F6-9FAC-3704B1FE1292}"/>
              </a:ext>
            </a:extLst>
          </p:cNvPr>
          <p:cNvSpPr>
            <a:spLocks noGrp="1"/>
          </p:cNvSpPr>
          <p:nvPr>
            <p:ph idx="1"/>
          </p:nvPr>
        </p:nvSpPr>
        <p:spPr/>
        <p:txBody>
          <a:bodyPr/>
          <a:lstStyle/>
          <a:p>
            <a:r>
              <a:rPr lang="en-US" dirty="0"/>
              <a:t>Address the benefits of caulking crevices in the guidelines?</a:t>
            </a:r>
          </a:p>
          <a:p>
            <a:endParaRPr lang="en-US" dirty="0"/>
          </a:p>
          <a:p>
            <a:endParaRPr lang="en-US" dirty="0"/>
          </a:p>
          <a:p>
            <a:r>
              <a:rPr lang="en-US" dirty="0"/>
              <a:t>Fasteners</a:t>
            </a:r>
          </a:p>
          <a:p>
            <a:pPr lvl="1"/>
            <a:r>
              <a:rPr lang="en-US" dirty="0"/>
              <a:t>How do we want to paint galvanized?</a:t>
            </a:r>
          </a:p>
          <a:p>
            <a:pPr lvl="1"/>
            <a:endParaRPr lang="en-US" dirty="0"/>
          </a:p>
          <a:p>
            <a:pPr lvl="1"/>
            <a:r>
              <a:rPr lang="en-US" dirty="0"/>
              <a:t>Do we specifically require HDG fasteners (exclude mechanically galvanized)?</a:t>
            </a:r>
          </a:p>
        </p:txBody>
      </p:sp>
      <p:sp>
        <p:nvSpPr>
          <p:cNvPr id="3" name="Date Placeholder 2">
            <a:extLst>
              <a:ext uri="{FF2B5EF4-FFF2-40B4-BE49-F238E27FC236}">
                <a16:creationId xmlns:a16="http://schemas.microsoft.com/office/drawing/2014/main" id="{A4BF853A-27EC-4597-9E7A-C887D0EBB2FC}"/>
              </a:ext>
            </a:extLst>
          </p:cNvPr>
          <p:cNvSpPr>
            <a:spLocks noGrp="1"/>
          </p:cNvSpPr>
          <p:nvPr>
            <p:ph type="dt" sz="half" idx="10"/>
          </p:nvPr>
        </p:nvSpPr>
        <p:spPr/>
        <p:txBody>
          <a:bodyPr/>
          <a:lstStyle/>
          <a:p>
            <a:r>
              <a:rPr lang="en-US"/>
              <a:t>August 2021</a:t>
            </a:r>
          </a:p>
        </p:txBody>
      </p:sp>
      <p:sp>
        <p:nvSpPr>
          <p:cNvPr id="4" name="Footer Placeholder 3">
            <a:extLst>
              <a:ext uri="{FF2B5EF4-FFF2-40B4-BE49-F238E27FC236}">
                <a16:creationId xmlns:a16="http://schemas.microsoft.com/office/drawing/2014/main" id="{C1C2BFA0-67B4-4E28-BEDE-747374005E1B}"/>
              </a:ext>
            </a:extLst>
          </p:cNvPr>
          <p:cNvSpPr>
            <a:spLocks noGrp="1"/>
          </p:cNvSpPr>
          <p:nvPr>
            <p:ph type="ftr" sz="quarter" idx="11"/>
          </p:nvPr>
        </p:nvSpPr>
        <p:spPr/>
        <p:txBody>
          <a:bodyPr/>
          <a:lstStyle/>
          <a:p>
            <a:r>
              <a:rPr lang="en-US"/>
              <a:t>NCHRP Project 12-117 Workshop - Information for Review Only</a:t>
            </a:r>
          </a:p>
        </p:txBody>
      </p:sp>
      <p:sp>
        <p:nvSpPr>
          <p:cNvPr id="5" name="Slide Number Placeholder 4">
            <a:extLst>
              <a:ext uri="{FF2B5EF4-FFF2-40B4-BE49-F238E27FC236}">
                <a16:creationId xmlns:a16="http://schemas.microsoft.com/office/drawing/2014/main" id="{70DF64BA-CDD9-4114-B972-C01E4D8A8FD5}"/>
              </a:ext>
            </a:extLst>
          </p:cNvPr>
          <p:cNvSpPr>
            <a:spLocks noGrp="1"/>
          </p:cNvSpPr>
          <p:nvPr>
            <p:ph type="sldNum" sz="quarter" idx="12"/>
          </p:nvPr>
        </p:nvSpPr>
        <p:spPr/>
        <p:txBody>
          <a:bodyPr/>
          <a:lstStyle/>
          <a:p>
            <a:fld id="{EE05A503-E3B5-4C58-9AFC-FD2007ADDDCB}" type="slidenum">
              <a:rPr lang="en-US" smtClean="0"/>
              <a:t>73</a:t>
            </a:fld>
            <a:endParaRPr lang="en-US"/>
          </a:p>
        </p:txBody>
      </p:sp>
    </p:spTree>
    <p:extLst>
      <p:ext uri="{BB962C8B-B14F-4D97-AF65-F5344CB8AC3E}">
        <p14:creationId xmlns:p14="http://schemas.microsoft.com/office/powerpoint/2010/main" val="365771782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B0BFDC-795E-4391-B8CC-BE83011EAE9E}"/>
              </a:ext>
            </a:extLst>
          </p:cNvPr>
          <p:cNvSpPr>
            <a:spLocks noGrp="1"/>
          </p:cNvSpPr>
          <p:nvPr>
            <p:ph type="title"/>
          </p:nvPr>
        </p:nvSpPr>
        <p:spPr/>
        <p:txBody>
          <a:bodyPr/>
          <a:lstStyle/>
          <a:p>
            <a:r>
              <a:rPr lang="en-US" dirty="0"/>
              <a:t>Page 23</a:t>
            </a:r>
          </a:p>
        </p:txBody>
      </p:sp>
      <p:sp>
        <p:nvSpPr>
          <p:cNvPr id="3" name="Content Placeholder 2">
            <a:extLst>
              <a:ext uri="{FF2B5EF4-FFF2-40B4-BE49-F238E27FC236}">
                <a16:creationId xmlns:a16="http://schemas.microsoft.com/office/drawing/2014/main" id="{51B2AC36-4CBD-4B1F-AAC5-76481FDBF81C}"/>
              </a:ext>
            </a:extLst>
          </p:cNvPr>
          <p:cNvSpPr>
            <a:spLocks noGrp="1"/>
          </p:cNvSpPr>
          <p:nvPr>
            <p:ph idx="1"/>
          </p:nvPr>
        </p:nvSpPr>
        <p:spPr/>
        <p:txBody>
          <a:bodyPr/>
          <a:lstStyle/>
          <a:p>
            <a:r>
              <a:rPr lang="en-US" dirty="0"/>
              <a:t>Metallic coating repair</a:t>
            </a:r>
          </a:p>
          <a:p>
            <a:pPr lvl="1"/>
            <a:r>
              <a:rPr lang="en-US" dirty="0"/>
              <a:t>Zinc primer associated with full system?</a:t>
            </a:r>
          </a:p>
          <a:p>
            <a:pPr lvl="1"/>
            <a:r>
              <a:rPr lang="en-US" dirty="0"/>
              <a:t>Why bother with touchup at the plant?</a:t>
            </a:r>
          </a:p>
          <a:p>
            <a:endParaRPr lang="en-US" dirty="0"/>
          </a:p>
          <a:p>
            <a:r>
              <a:rPr lang="en-US" dirty="0"/>
              <a:t>HDG Surface Preparation </a:t>
            </a:r>
          </a:p>
          <a:p>
            <a:pPr lvl="1"/>
            <a:r>
              <a:rPr lang="en-US" dirty="0"/>
              <a:t>Wet stain removal</a:t>
            </a:r>
          </a:p>
          <a:p>
            <a:endParaRPr lang="en-US" dirty="0"/>
          </a:p>
          <a:p>
            <a:r>
              <a:rPr lang="en-US" dirty="0"/>
              <a:t>Coating application</a:t>
            </a:r>
          </a:p>
          <a:p>
            <a:pPr lvl="1"/>
            <a:r>
              <a:rPr lang="en-US" dirty="0"/>
              <a:t>Sealer vs Primer </a:t>
            </a:r>
          </a:p>
        </p:txBody>
      </p:sp>
      <p:sp>
        <p:nvSpPr>
          <p:cNvPr id="4" name="Date Placeholder 3">
            <a:extLst>
              <a:ext uri="{FF2B5EF4-FFF2-40B4-BE49-F238E27FC236}">
                <a16:creationId xmlns:a16="http://schemas.microsoft.com/office/drawing/2014/main" id="{92902D0D-6EF1-43E2-874E-4F568914B638}"/>
              </a:ext>
            </a:extLst>
          </p:cNvPr>
          <p:cNvSpPr>
            <a:spLocks noGrp="1"/>
          </p:cNvSpPr>
          <p:nvPr>
            <p:ph type="dt" sz="half" idx="10"/>
          </p:nvPr>
        </p:nvSpPr>
        <p:spPr/>
        <p:txBody>
          <a:bodyPr/>
          <a:lstStyle/>
          <a:p>
            <a:r>
              <a:rPr lang="en-US"/>
              <a:t>August 2021</a:t>
            </a:r>
          </a:p>
        </p:txBody>
      </p:sp>
      <p:sp>
        <p:nvSpPr>
          <p:cNvPr id="5" name="Footer Placeholder 4">
            <a:extLst>
              <a:ext uri="{FF2B5EF4-FFF2-40B4-BE49-F238E27FC236}">
                <a16:creationId xmlns:a16="http://schemas.microsoft.com/office/drawing/2014/main" id="{2423ADAC-1D47-4E5E-B4D5-71C553DE0245}"/>
              </a:ext>
            </a:extLst>
          </p:cNvPr>
          <p:cNvSpPr>
            <a:spLocks noGrp="1"/>
          </p:cNvSpPr>
          <p:nvPr>
            <p:ph type="ftr" sz="quarter" idx="11"/>
          </p:nvPr>
        </p:nvSpPr>
        <p:spPr/>
        <p:txBody>
          <a:bodyPr/>
          <a:lstStyle/>
          <a:p>
            <a:r>
              <a:rPr lang="en-US"/>
              <a:t>NCHRP Project 12-117 Workshop - Information for Review Only</a:t>
            </a:r>
          </a:p>
        </p:txBody>
      </p:sp>
      <p:sp>
        <p:nvSpPr>
          <p:cNvPr id="6" name="Slide Number Placeholder 5">
            <a:extLst>
              <a:ext uri="{FF2B5EF4-FFF2-40B4-BE49-F238E27FC236}">
                <a16:creationId xmlns:a16="http://schemas.microsoft.com/office/drawing/2014/main" id="{30D183DA-9A1E-49D3-86B0-B5D7E968F6AC}"/>
              </a:ext>
            </a:extLst>
          </p:cNvPr>
          <p:cNvSpPr>
            <a:spLocks noGrp="1"/>
          </p:cNvSpPr>
          <p:nvPr>
            <p:ph type="sldNum" sz="quarter" idx="12"/>
          </p:nvPr>
        </p:nvSpPr>
        <p:spPr/>
        <p:txBody>
          <a:bodyPr/>
          <a:lstStyle/>
          <a:p>
            <a:fld id="{EE05A503-E3B5-4C58-9AFC-FD2007ADDDCB}" type="slidenum">
              <a:rPr lang="en-US" smtClean="0"/>
              <a:t>74</a:t>
            </a:fld>
            <a:endParaRPr lang="en-US"/>
          </a:p>
        </p:txBody>
      </p:sp>
    </p:spTree>
    <p:extLst>
      <p:ext uri="{BB962C8B-B14F-4D97-AF65-F5344CB8AC3E}">
        <p14:creationId xmlns:p14="http://schemas.microsoft.com/office/powerpoint/2010/main" val="261234398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61EE685-3294-4BC2-B336-AEFFF5703C9E}"/>
              </a:ext>
            </a:extLst>
          </p:cNvPr>
          <p:cNvSpPr>
            <a:spLocks noGrp="1"/>
          </p:cNvSpPr>
          <p:nvPr>
            <p:ph type="title"/>
          </p:nvPr>
        </p:nvSpPr>
        <p:spPr/>
        <p:txBody>
          <a:bodyPr/>
          <a:lstStyle/>
          <a:p>
            <a:r>
              <a:rPr lang="en-US" dirty="0"/>
              <a:t>New Sub-section – Zone Painting Strategies</a:t>
            </a:r>
          </a:p>
        </p:txBody>
      </p:sp>
      <p:sp>
        <p:nvSpPr>
          <p:cNvPr id="7" name="Content Placeholder 6">
            <a:extLst>
              <a:ext uri="{FF2B5EF4-FFF2-40B4-BE49-F238E27FC236}">
                <a16:creationId xmlns:a16="http://schemas.microsoft.com/office/drawing/2014/main" id="{D5AE4531-207E-47F6-9FAC-3704B1FE1292}"/>
              </a:ext>
            </a:extLst>
          </p:cNvPr>
          <p:cNvSpPr>
            <a:spLocks noGrp="1"/>
          </p:cNvSpPr>
          <p:nvPr>
            <p:ph idx="1"/>
          </p:nvPr>
        </p:nvSpPr>
        <p:spPr/>
        <p:txBody>
          <a:bodyPr/>
          <a:lstStyle/>
          <a:p>
            <a:r>
              <a:rPr lang="en-US" dirty="0"/>
              <a:t>Provide a duplex coating only for certain areas</a:t>
            </a:r>
          </a:p>
          <a:p>
            <a:pPr lvl="1"/>
            <a:r>
              <a:rPr lang="en-US" dirty="0"/>
              <a:t>highly visible (fascia)</a:t>
            </a:r>
          </a:p>
          <a:p>
            <a:pPr lvl="1"/>
            <a:r>
              <a:rPr lang="en-US" dirty="0"/>
              <a:t>highly exposed areas (i.e. beam ends under leaking joints)</a:t>
            </a:r>
          </a:p>
          <a:p>
            <a:pPr lvl="1"/>
            <a:r>
              <a:rPr lang="en-US" dirty="0"/>
              <a:t>Other??</a:t>
            </a:r>
          </a:p>
        </p:txBody>
      </p:sp>
      <p:sp>
        <p:nvSpPr>
          <p:cNvPr id="3" name="Date Placeholder 2">
            <a:extLst>
              <a:ext uri="{FF2B5EF4-FFF2-40B4-BE49-F238E27FC236}">
                <a16:creationId xmlns:a16="http://schemas.microsoft.com/office/drawing/2014/main" id="{A4BF853A-27EC-4597-9E7A-C887D0EBB2FC}"/>
              </a:ext>
            </a:extLst>
          </p:cNvPr>
          <p:cNvSpPr>
            <a:spLocks noGrp="1"/>
          </p:cNvSpPr>
          <p:nvPr>
            <p:ph type="dt" sz="half" idx="10"/>
          </p:nvPr>
        </p:nvSpPr>
        <p:spPr/>
        <p:txBody>
          <a:bodyPr/>
          <a:lstStyle/>
          <a:p>
            <a:r>
              <a:rPr lang="en-US"/>
              <a:t>August 2021</a:t>
            </a:r>
          </a:p>
        </p:txBody>
      </p:sp>
      <p:sp>
        <p:nvSpPr>
          <p:cNvPr id="4" name="Footer Placeholder 3">
            <a:extLst>
              <a:ext uri="{FF2B5EF4-FFF2-40B4-BE49-F238E27FC236}">
                <a16:creationId xmlns:a16="http://schemas.microsoft.com/office/drawing/2014/main" id="{C1C2BFA0-67B4-4E28-BEDE-747374005E1B}"/>
              </a:ext>
            </a:extLst>
          </p:cNvPr>
          <p:cNvSpPr>
            <a:spLocks noGrp="1"/>
          </p:cNvSpPr>
          <p:nvPr>
            <p:ph type="ftr" sz="quarter" idx="11"/>
          </p:nvPr>
        </p:nvSpPr>
        <p:spPr/>
        <p:txBody>
          <a:bodyPr/>
          <a:lstStyle/>
          <a:p>
            <a:r>
              <a:rPr lang="en-US"/>
              <a:t>NCHRP Project 12-117 Workshop - Information for Review Only</a:t>
            </a:r>
          </a:p>
        </p:txBody>
      </p:sp>
      <p:sp>
        <p:nvSpPr>
          <p:cNvPr id="5" name="Slide Number Placeholder 4">
            <a:extLst>
              <a:ext uri="{FF2B5EF4-FFF2-40B4-BE49-F238E27FC236}">
                <a16:creationId xmlns:a16="http://schemas.microsoft.com/office/drawing/2014/main" id="{70DF64BA-CDD9-4114-B972-C01E4D8A8FD5}"/>
              </a:ext>
            </a:extLst>
          </p:cNvPr>
          <p:cNvSpPr>
            <a:spLocks noGrp="1"/>
          </p:cNvSpPr>
          <p:nvPr>
            <p:ph type="sldNum" sz="quarter" idx="12"/>
          </p:nvPr>
        </p:nvSpPr>
        <p:spPr/>
        <p:txBody>
          <a:bodyPr/>
          <a:lstStyle/>
          <a:p>
            <a:fld id="{EE05A503-E3B5-4C58-9AFC-FD2007ADDDCB}" type="slidenum">
              <a:rPr lang="en-US" smtClean="0"/>
              <a:t>75</a:t>
            </a:fld>
            <a:endParaRPr lang="en-US"/>
          </a:p>
        </p:txBody>
      </p:sp>
    </p:spTree>
    <p:extLst>
      <p:ext uri="{BB962C8B-B14F-4D97-AF65-F5344CB8AC3E}">
        <p14:creationId xmlns:p14="http://schemas.microsoft.com/office/powerpoint/2010/main" val="378633737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5D12F74-2206-4BBE-A063-FE414C7E16BB}"/>
              </a:ext>
            </a:extLst>
          </p:cNvPr>
          <p:cNvSpPr>
            <a:spLocks noGrp="1"/>
          </p:cNvSpPr>
          <p:nvPr>
            <p:ph type="title"/>
          </p:nvPr>
        </p:nvSpPr>
        <p:spPr/>
        <p:txBody>
          <a:bodyPr>
            <a:normAutofit fontScale="90000"/>
          </a:bodyPr>
          <a:lstStyle/>
          <a:p>
            <a:r>
              <a:rPr lang="en-US" dirty="0"/>
              <a:t>Section 5 – Application of Metallic Coating, Surface Preparation, and Application of Liquid Organic Coatings</a:t>
            </a:r>
          </a:p>
        </p:txBody>
      </p:sp>
      <p:sp>
        <p:nvSpPr>
          <p:cNvPr id="8" name="Text Placeholder 7">
            <a:extLst>
              <a:ext uri="{FF2B5EF4-FFF2-40B4-BE49-F238E27FC236}">
                <a16:creationId xmlns:a16="http://schemas.microsoft.com/office/drawing/2014/main" id="{491FB071-C5B7-46F3-8408-F178D71C6D34}"/>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64BBF99D-DD74-4930-838B-04D18D63A935}"/>
              </a:ext>
            </a:extLst>
          </p:cNvPr>
          <p:cNvSpPr>
            <a:spLocks noGrp="1"/>
          </p:cNvSpPr>
          <p:nvPr>
            <p:ph type="dt" sz="half" idx="10"/>
          </p:nvPr>
        </p:nvSpPr>
        <p:spPr/>
        <p:txBody>
          <a:bodyPr/>
          <a:lstStyle/>
          <a:p>
            <a:r>
              <a:rPr lang="en-US"/>
              <a:t>August 2021</a:t>
            </a:r>
          </a:p>
        </p:txBody>
      </p:sp>
      <p:sp>
        <p:nvSpPr>
          <p:cNvPr id="5" name="Footer Placeholder 4">
            <a:extLst>
              <a:ext uri="{FF2B5EF4-FFF2-40B4-BE49-F238E27FC236}">
                <a16:creationId xmlns:a16="http://schemas.microsoft.com/office/drawing/2014/main" id="{EC91E63A-F662-4979-BE89-9FE72CA09AB5}"/>
              </a:ext>
            </a:extLst>
          </p:cNvPr>
          <p:cNvSpPr>
            <a:spLocks noGrp="1"/>
          </p:cNvSpPr>
          <p:nvPr>
            <p:ph type="ftr" sz="quarter" idx="11"/>
          </p:nvPr>
        </p:nvSpPr>
        <p:spPr/>
        <p:txBody>
          <a:bodyPr/>
          <a:lstStyle/>
          <a:p>
            <a:r>
              <a:rPr lang="en-US"/>
              <a:t>NCHRP Project 12-117 Workshop - Information for Review Only</a:t>
            </a:r>
          </a:p>
        </p:txBody>
      </p:sp>
      <p:sp>
        <p:nvSpPr>
          <p:cNvPr id="6" name="Slide Number Placeholder 5">
            <a:extLst>
              <a:ext uri="{FF2B5EF4-FFF2-40B4-BE49-F238E27FC236}">
                <a16:creationId xmlns:a16="http://schemas.microsoft.com/office/drawing/2014/main" id="{07BEBD6C-3AFF-457D-8BAE-7B5E662C5844}"/>
              </a:ext>
            </a:extLst>
          </p:cNvPr>
          <p:cNvSpPr>
            <a:spLocks noGrp="1"/>
          </p:cNvSpPr>
          <p:nvPr>
            <p:ph type="sldNum" sz="quarter" idx="12"/>
          </p:nvPr>
        </p:nvSpPr>
        <p:spPr/>
        <p:txBody>
          <a:bodyPr/>
          <a:lstStyle/>
          <a:p>
            <a:fld id="{EE05A503-E3B5-4C58-9AFC-FD2007ADDDCB}" type="slidenum">
              <a:rPr lang="en-US" smtClean="0"/>
              <a:t>76</a:t>
            </a:fld>
            <a:endParaRPr lang="en-US"/>
          </a:p>
        </p:txBody>
      </p:sp>
    </p:spTree>
    <p:extLst>
      <p:ext uri="{BB962C8B-B14F-4D97-AF65-F5344CB8AC3E}">
        <p14:creationId xmlns:p14="http://schemas.microsoft.com/office/powerpoint/2010/main" val="356295951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1792454-154B-467F-B89A-5CEDD6065AEA}"/>
              </a:ext>
            </a:extLst>
          </p:cNvPr>
          <p:cNvSpPr>
            <a:spLocks noGrp="1"/>
          </p:cNvSpPr>
          <p:nvPr>
            <p:ph type="title"/>
          </p:nvPr>
        </p:nvSpPr>
        <p:spPr/>
        <p:txBody>
          <a:bodyPr/>
          <a:lstStyle/>
          <a:p>
            <a:r>
              <a:rPr lang="en-US" dirty="0"/>
              <a:t>Additional Text </a:t>
            </a:r>
          </a:p>
        </p:txBody>
      </p:sp>
      <p:sp>
        <p:nvSpPr>
          <p:cNvPr id="8" name="Content Placeholder 7">
            <a:extLst>
              <a:ext uri="{FF2B5EF4-FFF2-40B4-BE49-F238E27FC236}">
                <a16:creationId xmlns:a16="http://schemas.microsoft.com/office/drawing/2014/main" id="{4D93EE54-1514-4B83-90DD-DC5BBF0A8705}"/>
              </a:ext>
            </a:extLst>
          </p:cNvPr>
          <p:cNvSpPr>
            <a:spLocks noGrp="1"/>
          </p:cNvSpPr>
          <p:nvPr>
            <p:ph idx="1"/>
          </p:nvPr>
        </p:nvSpPr>
        <p:spPr/>
        <p:txBody>
          <a:bodyPr/>
          <a:lstStyle/>
          <a:p>
            <a:r>
              <a:rPr lang="en-US" dirty="0"/>
              <a:t>Currently Section 5 directs the reader to other documents for metallic coating application</a:t>
            </a:r>
          </a:p>
          <a:p>
            <a:pPr lvl="1"/>
            <a:r>
              <a:rPr lang="en-US" dirty="0"/>
              <a:t>Intended to keep focus on “duplex” elements</a:t>
            </a:r>
          </a:p>
          <a:p>
            <a:pPr lvl="1"/>
            <a:r>
              <a:rPr lang="en-US" dirty="0"/>
              <a:t>Should subsections be added to discuss elements of the metallic coating application that are relevant to duplex</a:t>
            </a:r>
          </a:p>
          <a:p>
            <a:pPr lvl="2"/>
            <a:r>
              <a:rPr lang="en-US" dirty="0"/>
              <a:t>E.g., HDG – do not use chromates; metallizing – impact of “spitting”</a:t>
            </a:r>
          </a:p>
        </p:txBody>
      </p:sp>
      <p:sp>
        <p:nvSpPr>
          <p:cNvPr id="4" name="Date Placeholder 3">
            <a:extLst>
              <a:ext uri="{FF2B5EF4-FFF2-40B4-BE49-F238E27FC236}">
                <a16:creationId xmlns:a16="http://schemas.microsoft.com/office/drawing/2014/main" id="{84874C27-BA5F-48A6-B657-2904E7D9C799}"/>
              </a:ext>
            </a:extLst>
          </p:cNvPr>
          <p:cNvSpPr>
            <a:spLocks noGrp="1"/>
          </p:cNvSpPr>
          <p:nvPr>
            <p:ph type="dt" sz="half" idx="10"/>
          </p:nvPr>
        </p:nvSpPr>
        <p:spPr/>
        <p:txBody>
          <a:bodyPr/>
          <a:lstStyle/>
          <a:p>
            <a:r>
              <a:rPr lang="en-US"/>
              <a:t>August 2021</a:t>
            </a:r>
          </a:p>
        </p:txBody>
      </p:sp>
      <p:sp>
        <p:nvSpPr>
          <p:cNvPr id="5" name="Footer Placeholder 4">
            <a:extLst>
              <a:ext uri="{FF2B5EF4-FFF2-40B4-BE49-F238E27FC236}">
                <a16:creationId xmlns:a16="http://schemas.microsoft.com/office/drawing/2014/main" id="{D0839D1B-D5DC-4BEB-A044-5DCD30004A41}"/>
              </a:ext>
            </a:extLst>
          </p:cNvPr>
          <p:cNvSpPr>
            <a:spLocks noGrp="1"/>
          </p:cNvSpPr>
          <p:nvPr>
            <p:ph type="ftr" sz="quarter" idx="11"/>
          </p:nvPr>
        </p:nvSpPr>
        <p:spPr/>
        <p:txBody>
          <a:bodyPr/>
          <a:lstStyle/>
          <a:p>
            <a:r>
              <a:rPr lang="en-US"/>
              <a:t>NCHRP Project 12-117 Workshop - Information for Review Only</a:t>
            </a:r>
          </a:p>
        </p:txBody>
      </p:sp>
      <p:sp>
        <p:nvSpPr>
          <p:cNvPr id="6" name="Slide Number Placeholder 5">
            <a:extLst>
              <a:ext uri="{FF2B5EF4-FFF2-40B4-BE49-F238E27FC236}">
                <a16:creationId xmlns:a16="http://schemas.microsoft.com/office/drawing/2014/main" id="{7A33013D-2DDB-45DF-9EC6-045D31B35F89}"/>
              </a:ext>
            </a:extLst>
          </p:cNvPr>
          <p:cNvSpPr>
            <a:spLocks noGrp="1"/>
          </p:cNvSpPr>
          <p:nvPr>
            <p:ph type="sldNum" sz="quarter" idx="12"/>
          </p:nvPr>
        </p:nvSpPr>
        <p:spPr/>
        <p:txBody>
          <a:bodyPr/>
          <a:lstStyle/>
          <a:p>
            <a:fld id="{EE05A503-E3B5-4C58-9AFC-FD2007ADDDCB}" type="slidenum">
              <a:rPr lang="en-US" smtClean="0"/>
              <a:t>77</a:t>
            </a:fld>
            <a:endParaRPr lang="en-US"/>
          </a:p>
        </p:txBody>
      </p:sp>
    </p:spTree>
    <p:extLst>
      <p:ext uri="{BB962C8B-B14F-4D97-AF65-F5344CB8AC3E}">
        <p14:creationId xmlns:p14="http://schemas.microsoft.com/office/powerpoint/2010/main" val="280650915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5D12F74-2206-4BBE-A063-FE414C7E16BB}"/>
              </a:ext>
            </a:extLst>
          </p:cNvPr>
          <p:cNvSpPr>
            <a:spLocks noGrp="1"/>
          </p:cNvSpPr>
          <p:nvPr>
            <p:ph type="title"/>
          </p:nvPr>
        </p:nvSpPr>
        <p:spPr/>
        <p:txBody>
          <a:bodyPr>
            <a:normAutofit/>
          </a:bodyPr>
          <a:lstStyle/>
          <a:p>
            <a:r>
              <a:rPr lang="en-US" dirty="0"/>
              <a:t>Section 6 – Repair and Maintenance of Duplex Coatings</a:t>
            </a:r>
          </a:p>
        </p:txBody>
      </p:sp>
      <p:sp>
        <p:nvSpPr>
          <p:cNvPr id="8" name="Text Placeholder 7">
            <a:extLst>
              <a:ext uri="{FF2B5EF4-FFF2-40B4-BE49-F238E27FC236}">
                <a16:creationId xmlns:a16="http://schemas.microsoft.com/office/drawing/2014/main" id="{491FB071-C5B7-46F3-8408-F178D71C6D34}"/>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64BBF99D-DD74-4930-838B-04D18D63A935}"/>
              </a:ext>
            </a:extLst>
          </p:cNvPr>
          <p:cNvSpPr>
            <a:spLocks noGrp="1"/>
          </p:cNvSpPr>
          <p:nvPr>
            <p:ph type="dt" sz="half" idx="10"/>
          </p:nvPr>
        </p:nvSpPr>
        <p:spPr/>
        <p:txBody>
          <a:bodyPr/>
          <a:lstStyle/>
          <a:p>
            <a:r>
              <a:rPr lang="en-US"/>
              <a:t>August 2021</a:t>
            </a:r>
          </a:p>
        </p:txBody>
      </p:sp>
      <p:sp>
        <p:nvSpPr>
          <p:cNvPr id="5" name="Footer Placeholder 4">
            <a:extLst>
              <a:ext uri="{FF2B5EF4-FFF2-40B4-BE49-F238E27FC236}">
                <a16:creationId xmlns:a16="http://schemas.microsoft.com/office/drawing/2014/main" id="{EC91E63A-F662-4979-BE89-9FE72CA09AB5}"/>
              </a:ext>
            </a:extLst>
          </p:cNvPr>
          <p:cNvSpPr>
            <a:spLocks noGrp="1"/>
          </p:cNvSpPr>
          <p:nvPr>
            <p:ph type="ftr" sz="quarter" idx="11"/>
          </p:nvPr>
        </p:nvSpPr>
        <p:spPr/>
        <p:txBody>
          <a:bodyPr/>
          <a:lstStyle/>
          <a:p>
            <a:r>
              <a:rPr lang="en-US"/>
              <a:t>NCHRP Project 12-117 Workshop - Information for Review Only</a:t>
            </a:r>
          </a:p>
        </p:txBody>
      </p:sp>
      <p:sp>
        <p:nvSpPr>
          <p:cNvPr id="6" name="Slide Number Placeholder 5">
            <a:extLst>
              <a:ext uri="{FF2B5EF4-FFF2-40B4-BE49-F238E27FC236}">
                <a16:creationId xmlns:a16="http://schemas.microsoft.com/office/drawing/2014/main" id="{07BEBD6C-3AFF-457D-8BAE-7B5E662C5844}"/>
              </a:ext>
            </a:extLst>
          </p:cNvPr>
          <p:cNvSpPr>
            <a:spLocks noGrp="1"/>
          </p:cNvSpPr>
          <p:nvPr>
            <p:ph type="sldNum" sz="quarter" idx="12"/>
          </p:nvPr>
        </p:nvSpPr>
        <p:spPr/>
        <p:txBody>
          <a:bodyPr/>
          <a:lstStyle/>
          <a:p>
            <a:fld id="{EE05A503-E3B5-4C58-9AFC-FD2007ADDDCB}" type="slidenum">
              <a:rPr lang="en-US" smtClean="0"/>
              <a:t>78</a:t>
            </a:fld>
            <a:endParaRPr lang="en-US"/>
          </a:p>
        </p:txBody>
      </p:sp>
    </p:spTree>
    <p:extLst>
      <p:ext uri="{BB962C8B-B14F-4D97-AF65-F5344CB8AC3E}">
        <p14:creationId xmlns:p14="http://schemas.microsoft.com/office/powerpoint/2010/main" val="23471166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61EE685-3294-4BC2-B336-AEFFF5703C9E}"/>
              </a:ext>
            </a:extLst>
          </p:cNvPr>
          <p:cNvSpPr>
            <a:spLocks noGrp="1"/>
          </p:cNvSpPr>
          <p:nvPr>
            <p:ph type="title"/>
          </p:nvPr>
        </p:nvSpPr>
        <p:spPr/>
        <p:txBody>
          <a:bodyPr/>
          <a:lstStyle/>
          <a:p>
            <a:r>
              <a:rPr lang="en-US" dirty="0"/>
              <a:t>Section 6 – Repair and Maintenance of Duplex Coatings</a:t>
            </a:r>
          </a:p>
        </p:txBody>
      </p:sp>
      <p:sp>
        <p:nvSpPr>
          <p:cNvPr id="7" name="Content Placeholder 6">
            <a:extLst>
              <a:ext uri="{FF2B5EF4-FFF2-40B4-BE49-F238E27FC236}">
                <a16:creationId xmlns:a16="http://schemas.microsoft.com/office/drawing/2014/main" id="{D5AE4531-207E-47F6-9FAC-3704B1FE1292}"/>
              </a:ext>
            </a:extLst>
          </p:cNvPr>
          <p:cNvSpPr>
            <a:spLocks noGrp="1"/>
          </p:cNvSpPr>
          <p:nvPr>
            <p:ph idx="1"/>
          </p:nvPr>
        </p:nvSpPr>
        <p:spPr/>
        <p:txBody>
          <a:bodyPr/>
          <a:lstStyle/>
          <a:p>
            <a:r>
              <a:rPr lang="en-US" dirty="0"/>
              <a:t>What types of maintenance are we concerned about?</a:t>
            </a:r>
          </a:p>
          <a:p>
            <a:pPr lvl="1"/>
            <a:r>
              <a:rPr lang="en-US" dirty="0"/>
              <a:t>Punch list or disturbed coating repairs</a:t>
            </a:r>
          </a:p>
          <a:p>
            <a:pPr lvl="1"/>
            <a:r>
              <a:rPr lang="en-US" dirty="0"/>
              <a:t>“Warranty” or early-breakdown repairs</a:t>
            </a:r>
          </a:p>
          <a:p>
            <a:pPr lvl="1"/>
            <a:r>
              <a:rPr lang="en-US" dirty="0"/>
              <a:t>Mid-life maintenance</a:t>
            </a:r>
          </a:p>
          <a:p>
            <a:pPr lvl="1"/>
            <a:r>
              <a:rPr lang="en-US" dirty="0"/>
              <a:t>Major recoat</a:t>
            </a:r>
          </a:p>
          <a:p>
            <a:pPr lvl="1"/>
            <a:endParaRPr lang="en-US" dirty="0"/>
          </a:p>
        </p:txBody>
      </p:sp>
      <p:sp>
        <p:nvSpPr>
          <p:cNvPr id="3" name="Date Placeholder 2">
            <a:extLst>
              <a:ext uri="{FF2B5EF4-FFF2-40B4-BE49-F238E27FC236}">
                <a16:creationId xmlns:a16="http://schemas.microsoft.com/office/drawing/2014/main" id="{A4BF853A-27EC-4597-9E7A-C887D0EBB2FC}"/>
              </a:ext>
            </a:extLst>
          </p:cNvPr>
          <p:cNvSpPr>
            <a:spLocks noGrp="1"/>
          </p:cNvSpPr>
          <p:nvPr>
            <p:ph type="dt" sz="half" idx="10"/>
          </p:nvPr>
        </p:nvSpPr>
        <p:spPr/>
        <p:txBody>
          <a:bodyPr/>
          <a:lstStyle/>
          <a:p>
            <a:r>
              <a:rPr lang="en-US"/>
              <a:t>August 2021</a:t>
            </a:r>
          </a:p>
        </p:txBody>
      </p:sp>
      <p:sp>
        <p:nvSpPr>
          <p:cNvPr id="4" name="Footer Placeholder 3">
            <a:extLst>
              <a:ext uri="{FF2B5EF4-FFF2-40B4-BE49-F238E27FC236}">
                <a16:creationId xmlns:a16="http://schemas.microsoft.com/office/drawing/2014/main" id="{C1C2BFA0-67B4-4E28-BEDE-747374005E1B}"/>
              </a:ext>
            </a:extLst>
          </p:cNvPr>
          <p:cNvSpPr>
            <a:spLocks noGrp="1"/>
          </p:cNvSpPr>
          <p:nvPr>
            <p:ph type="ftr" sz="quarter" idx="11"/>
          </p:nvPr>
        </p:nvSpPr>
        <p:spPr/>
        <p:txBody>
          <a:bodyPr/>
          <a:lstStyle/>
          <a:p>
            <a:r>
              <a:rPr lang="en-US"/>
              <a:t>NCHRP Project 12-117 Workshop - Information for Review Only</a:t>
            </a:r>
          </a:p>
        </p:txBody>
      </p:sp>
      <p:sp>
        <p:nvSpPr>
          <p:cNvPr id="5" name="Slide Number Placeholder 4">
            <a:extLst>
              <a:ext uri="{FF2B5EF4-FFF2-40B4-BE49-F238E27FC236}">
                <a16:creationId xmlns:a16="http://schemas.microsoft.com/office/drawing/2014/main" id="{70DF64BA-CDD9-4114-B972-C01E4D8A8FD5}"/>
              </a:ext>
            </a:extLst>
          </p:cNvPr>
          <p:cNvSpPr>
            <a:spLocks noGrp="1"/>
          </p:cNvSpPr>
          <p:nvPr>
            <p:ph type="sldNum" sz="quarter" idx="12"/>
          </p:nvPr>
        </p:nvSpPr>
        <p:spPr/>
        <p:txBody>
          <a:bodyPr/>
          <a:lstStyle/>
          <a:p>
            <a:fld id="{EE05A503-E3B5-4C58-9AFC-FD2007ADDDCB}" type="slidenum">
              <a:rPr lang="en-US" smtClean="0"/>
              <a:t>79</a:t>
            </a:fld>
            <a:endParaRPr lang="en-US"/>
          </a:p>
        </p:txBody>
      </p:sp>
    </p:spTree>
    <p:extLst>
      <p:ext uri="{BB962C8B-B14F-4D97-AF65-F5344CB8AC3E}">
        <p14:creationId xmlns:p14="http://schemas.microsoft.com/office/powerpoint/2010/main" val="1417708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9269D-42F7-40A6-962D-A2A9CE71A0C3}"/>
              </a:ext>
            </a:extLst>
          </p:cNvPr>
          <p:cNvSpPr>
            <a:spLocks noGrp="1"/>
          </p:cNvSpPr>
          <p:nvPr>
            <p:ph type="title"/>
          </p:nvPr>
        </p:nvSpPr>
        <p:spPr/>
        <p:txBody>
          <a:bodyPr/>
          <a:lstStyle/>
          <a:p>
            <a:r>
              <a:rPr lang="en-US" dirty="0"/>
              <a:t>Project Background &amp; Literature Review</a:t>
            </a:r>
          </a:p>
        </p:txBody>
      </p:sp>
      <p:sp>
        <p:nvSpPr>
          <p:cNvPr id="3" name="Text Placeholder 2">
            <a:extLst>
              <a:ext uri="{FF2B5EF4-FFF2-40B4-BE49-F238E27FC236}">
                <a16:creationId xmlns:a16="http://schemas.microsoft.com/office/drawing/2014/main" id="{C1F9180B-78D8-4FB2-9C5F-52DC349F2DA1}"/>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91AC1C38-CFDF-4459-BFD3-F691B547C158}"/>
              </a:ext>
            </a:extLst>
          </p:cNvPr>
          <p:cNvSpPr>
            <a:spLocks noGrp="1"/>
          </p:cNvSpPr>
          <p:nvPr>
            <p:ph type="dt" sz="half" idx="10"/>
          </p:nvPr>
        </p:nvSpPr>
        <p:spPr/>
        <p:txBody>
          <a:bodyPr/>
          <a:lstStyle/>
          <a:p>
            <a:r>
              <a:rPr lang="en-US"/>
              <a:t>August 2021</a:t>
            </a:r>
          </a:p>
        </p:txBody>
      </p:sp>
      <p:sp>
        <p:nvSpPr>
          <p:cNvPr id="5" name="Footer Placeholder 4">
            <a:extLst>
              <a:ext uri="{FF2B5EF4-FFF2-40B4-BE49-F238E27FC236}">
                <a16:creationId xmlns:a16="http://schemas.microsoft.com/office/drawing/2014/main" id="{3A81CE12-1CF8-4208-985F-05DE3E74F065}"/>
              </a:ext>
            </a:extLst>
          </p:cNvPr>
          <p:cNvSpPr>
            <a:spLocks noGrp="1"/>
          </p:cNvSpPr>
          <p:nvPr>
            <p:ph type="ftr" sz="quarter" idx="11"/>
          </p:nvPr>
        </p:nvSpPr>
        <p:spPr/>
        <p:txBody>
          <a:bodyPr/>
          <a:lstStyle/>
          <a:p>
            <a:r>
              <a:rPr lang="en-US"/>
              <a:t>NCHRP Project 12-117 Workshop - Information for Review Only</a:t>
            </a:r>
          </a:p>
        </p:txBody>
      </p:sp>
      <p:sp>
        <p:nvSpPr>
          <p:cNvPr id="6" name="Slide Number Placeholder 5">
            <a:extLst>
              <a:ext uri="{FF2B5EF4-FFF2-40B4-BE49-F238E27FC236}">
                <a16:creationId xmlns:a16="http://schemas.microsoft.com/office/drawing/2014/main" id="{48C74DD2-FAF2-4911-97C7-4CC0EFA1DECB}"/>
              </a:ext>
            </a:extLst>
          </p:cNvPr>
          <p:cNvSpPr>
            <a:spLocks noGrp="1"/>
          </p:cNvSpPr>
          <p:nvPr>
            <p:ph type="sldNum" sz="quarter" idx="12"/>
          </p:nvPr>
        </p:nvSpPr>
        <p:spPr/>
        <p:txBody>
          <a:bodyPr/>
          <a:lstStyle/>
          <a:p>
            <a:fld id="{EE05A503-E3B5-4C58-9AFC-FD2007ADDDCB}" type="slidenum">
              <a:rPr lang="en-US" smtClean="0"/>
              <a:t>8</a:t>
            </a:fld>
            <a:endParaRPr lang="en-US"/>
          </a:p>
        </p:txBody>
      </p:sp>
    </p:spTree>
    <p:extLst>
      <p:ext uri="{BB962C8B-B14F-4D97-AF65-F5344CB8AC3E}">
        <p14:creationId xmlns:p14="http://schemas.microsoft.com/office/powerpoint/2010/main" val="72238196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61EE685-3294-4BC2-B336-AEFFF5703C9E}"/>
              </a:ext>
            </a:extLst>
          </p:cNvPr>
          <p:cNvSpPr>
            <a:spLocks noGrp="1"/>
          </p:cNvSpPr>
          <p:nvPr>
            <p:ph type="title"/>
          </p:nvPr>
        </p:nvSpPr>
        <p:spPr/>
        <p:txBody>
          <a:bodyPr/>
          <a:lstStyle/>
          <a:p>
            <a:r>
              <a:rPr lang="en-US" dirty="0"/>
              <a:t>Section 6 – Repair and Maintenance of Duplex Coatings</a:t>
            </a:r>
          </a:p>
        </p:txBody>
      </p:sp>
      <p:sp>
        <p:nvSpPr>
          <p:cNvPr id="7" name="Content Placeholder 6">
            <a:extLst>
              <a:ext uri="{FF2B5EF4-FFF2-40B4-BE49-F238E27FC236}">
                <a16:creationId xmlns:a16="http://schemas.microsoft.com/office/drawing/2014/main" id="{D5AE4531-207E-47F6-9FAC-3704B1FE1292}"/>
              </a:ext>
            </a:extLst>
          </p:cNvPr>
          <p:cNvSpPr>
            <a:spLocks noGrp="1"/>
          </p:cNvSpPr>
          <p:nvPr>
            <p:ph idx="1"/>
          </p:nvPr>
        </p:nvSpPr>
        <p:spPr/>
        <p:txBody>
          <a:bodyPr/>
          <a:lstStyle/>
          <a:p>
            <a:pPr lvl="1"/>
            <a:r>
              <a:rPr lang="en-US" dirty="0"/>
              <a:t>Is a visual guide helpful?</a:t>
            </a:r>
          </a:p>
        </p:txBody>
      </p:sp>
      <p:sp>
        <p:nvSpPr>
          <p:cNvPr id="3" name="Date Placeholder 2">
            <a:extLst>
              <a:ext uri="{FF2B5EF4-FFF2-40B4-BE49-F238E27FC236}">
                <a16:creationId xmlns:a16="http://schemas.microsoft.com/office/drawing/2014/main" id="{A4BF853A-27EC-4597-9E7A-C887D0EBB2FC}"/>
              </a:ext>
            </a:extLst>
          </p:cNvPr>
          <p:cNvSpPr>
            <a:spLocks noGrp="1"/>
          </p:cNvSpPr>
          <p:nvPr>
            <p:ph type="dt" sz="half" idx="10"/>
          </p:nvPr>
        </p:nvSpPr>
        <p:spPr/>
        <p:txBody>
          <a:bodyPr/>
          <a:lstStyle/>
          <a:p>
            <a:r>
              <a:rPr lang="en-US"/>
              <a:t>August 2021</a:t>
            </a:r>
          </a:p>
        </p:txBody>
      </p:sp>
      <p:sp>
        <p:nvSpPr>
          <p:cNvPr id="4" name="Footer Placeholder 3">
            <a:extLst>
              <a:ext uri="{FF2B5EF4-FFF2-40B4-BE49-F238E27FC236}">
                <a16:creationId xmlns:a16="http://schemas.microsoft.com/office/drawing/2014/main" id="{C1C2BFA0-67B4-4E28-BEDE-747374005E1B}"/>
              </a:ext>
            </a:extLst>
          </p:cNvPr>
          <p:cNvSpPr>
            <a:spLocks noGrp="1"/>
          </p:cNvSpPr>
          <p:nvPr>
            <p:ph type="ftr" sz="quarter" idx="11"/>
          </p:nvPr>
        </p:nvSpPr>
        <p:spPr/>
        <p:txBody>
          <a:bodyPr/>
          <a:lstStyle/>
          <a:p>
            <a:r>
              <a:rPr lang="en-US"/>
              <a:t>NCHRP Project 12-117 Workshop - Information for Review Only</a:t>
            </a:r>
          </a:p>
        </p:txBody>
      </p:sp>
      <p:sp>
        <p:nvSpPr>
          <p:cNvPr id="5" name="Slide Number Placeholder 4">
            <a:extLst>
              <a:ext uri="{FF2B5EF4-FFF2-40B4-BE49-F238E27FC236}">
                <a16:creationId xmlns:a16="http://schemas.microsoft.com/office/drawing/2014/main" id="{70DF64BA-CDD9-4114-B972-C01E4D8A8FD5}"/>
              </a:ext>
            </a:extLst>
          </p:cNvPr>
          <p:cNvSpPr>
            <a:spLocks noGrp="1"/>
          </p:cNvSpPr>
          <p:nvPr>
            <p:ph type="sldNum" sz="quarter" idx="12"/>
          </p:nvPr>
        </p:nvSpPr>
        <p:spPr/>
        <p:txBody>
          <a:bodyPr/>
          <a:lstStyle/>
          <a:p>
            <a:fld id="{EE05A503-E3B5-4C58-9AFC-FD2007ADDDCB}" type="slidenum">
              <a:rPr lang="en-US" smtClean="0"/>
              <a:t>80</a:t>
            </a:fld>
            <a:endParaRPr lang="en-US"/>
          </a:p>
        </p:txBody>
      </p:sp>
      <p:pic>
        <p:nvPicPr>
          <p:cNvPr id="2" name="Picture 1">
            <a:extLst>
              <a:ext uri="{FF2B5EF4-FFF2-40B4-BE49-F238E27FC236}">
                <a16:creationId xmlns:a16="http://schemas.microsoft.com/office/drawing/2014/main" id="{FA62D4FA-A000-49E3-AB64-09AFE1611878}"/>
              </a:ext>
            </a:extLst>
          </p:cNvPr>
          <p:cNvPicPr>
            <a:picLocks noChangeAspect="1"/>
          </p:cNvPicPr>
          <p:nvPr/>
        </p:nvPicPr>
        <p:blipFill>
          <a:blip r:embed="rId2"/>
          <a:stretch>
            <a:fillRect/>
          </a:stretch>
        </p:blipFill>
        <p:spPr>
          <a:xfrm>
            <a:off x="526414" y="2923401"/>
            <a:ext cx="5289726" cy="3003182"/>
          </a:xfrm>
          <a:prstGeom prst="rect">
            <a:avLst/>
          </a:prstGeom>
        </p:spPr>
      </p:pic>
      <p:pic>
        <p:nvPicPr>
          <p:cNvPr id="8" name="Picture 7">
            <a:extLst>
              <a:ext uri="{FF2B5EF4-FFF2-40B4-BE49-F238E27FC236}">
                <a16:creationId xmlns:a16="http://schemas.microsoft.com/office/drawing/2014/main" id="{F1A0E605-B400-482E-BAD8-AD3413F355DD}"/>
              </a:ext>
            </a:extLst>
          </p:cNvPr>
          <p:cNvPicPr>
            <a:picLocks noChangeAspect="1"/>
          </p:cNvPicPr>
          <p:nvPr/>
        </p:nvPicPr>
        <p:blipFill>
          <a:blip r:embed="rId3"/>
          <a:stretch>
            <a:fillRect/>
          </a:stretch>
        </p:blipFill>
        <p:spPr>
          <a:xfrm>
            <a:off x="6974946" y="3429000"/>
            <a:ext cx="6018276" cy="2673096"/>
          </a:xfrm>
          <a:prstGeom prst="rect">
            <a:avLst/>
          </a:prstGeom>
        </p:spPr>
      </p:pic>
      <p:pic>
        <p:nvPicPr>
          <p:cNvPr id="9" name="Picture 8">
            <a:extLst>
              <a:ext uri="{FF2B5EF4-FFF2-40B4-BE49-F238E27FC236}">
                <a16:creationId xmlns:a16="http://schemas.microsoft.com/office/drawing/2014/main" id="{027F2AB8-30F6-4A8A-A85C-A8D801198D30}"/>
              </a:ext>
            </a:extLst>
          </p:cNvPr>
          <p:cNvPicPr>
            <a:picLocks noChangeAspect="1"/>
          </p:cNvPicPr>
          <p:nvPr/>
        </p:nvPicPr>
        <p:blipFill>
          <a:blip r:embed="rId4"/>
          <a:stretch>
            <a:fillRect/>
          </a:stretch>
        </p:blipFill>
        <p:spPr>
          <a:xfrm>
            <a:off x="5816140" y="1200887"/>
            <a:ext cx="5491927" cy="2717454"/>
          </a:xfrm>
          <a:prstGeom prst="rect">
            <a:avLst/>
          </a:prstGeom>
        </p:spPr>
      </p:pic>
    </p:spTree>
    <p:extLst>
      <p:ext uri="{BB962C8B-B14F-4D97-AF65-F5344CB8AC3E}">
        <p14:creationId xmlns:p14="http://schemas.microsoft.com/office/powerpoint/2010/main" val="411910974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08EEB-CB16-4DEB-BCE4-38DD541A2145}"/>
              </a:ext>
            </a:extLst>
          </p:cNvPr>
          <p:cNvSpPr>
            <a:spLocks noGrp="1"/>
          </p:cNvSpPr>
          <p:nvPr>
            <p:ph type="title"/>
          </p:nvPr>
        </p:nvSpPr>
        <p:spPr/>
        <p:txBody>
          <a:bodyPr>
            <a:normAutofit fontScale="90000"/>
          </a:bodyPr>
          <a:lstStyle/>
          <a:p>
            <a:r>
              <a:rPr lang="en-US" dirty="0"/>
              <a:t>Section 9 – Guide Specification for the Application of Liquid Coating Systems to Steel Bridges Coated with Thermal Spray Metal or Hot-Dip Galvanizing</a:t>
            </a:r>
          </a:p>
        </p:txBody>
      </p:sp>
      <p:sp>
        <p:nvSpPr>
          <p:cNvPr id="3" name="Text Placeholder 2">
            <a:extLst>
              <a:ext uri="{FF2B5EF4-FFF2-40B4-BE49-F238E27FC236}">
                <a16:creationId xmlns:a16="http://schemas.microsoft.com/office/drawing/2014/main" id="{74018DA0-A669-4517-AEAF-20865BC3F027}"/>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CD73E245-95CA-4452-8E5D-C5B6A3CC15D4}"/>
              </a:ext>
            </a:extLst>
          </p:cNvPr>
          <p:cNvSpPr>
            <a:spLocks noGrp="1"/>
          </p:cNvSpPr>
          <p:nvPr>
            <p:ph type="dt" sz="half" idx="10"/>
          </p:nvPr>
        </p:nvSpPr>
        <p:spPr/>
        <p:txBody>
          <a:bodyPr/>
          <a:lstStyle/>
          <a:p>
            <a:r>
              <a:rPr lang="en-US"/>
              <a:t>August 2021</a:t>
            </a:r>
          </a:p>
        </p:txBody>
      </p:sp>
      <p:sp>
        <p:nvSpPr>
          <p:cNvPr id="5" name="Footer Placeholder 4">
            <a:extLst>
              <a:ext uri="{FF2B5EF4-FFF2-40B4-BE49-F238E27FC236}">
                <a16:creationId xmlns:a16="http://schemas.microsoft.com/office/drawing/2014/main" id="{F630EC0A-5D86-42F9-9DD3-C24E5F3BFA0D}"/>
              </a:ext>
            </a:extLst>
          </p:cNvPr>
          <p:cNvSpPr>
            <a:spLocks noGrp="1"/>
          </p:cNvSpPr>
          <p:nvPr>
            <p:ph type="ftr" sz="quarter" idx="11"/>
          </p:nvPr>
        </p:nvSpPr>
        <p:spPr/>
        <p:txBody>
          <a:bodyPr/>
          <a:lstStyle/>
          <a:p>
            <a:r>
              <a:rPr lang="en-US"/>
              <a:t>NCHRP Project 12-117 Workshop - Information for Review Only</a:t>
            </a:r>
          </a:p>
        </p:txBody>
      </p:sp>
      <p:sp>
        <p:nvSpPr>
          <p:cNvPr id="6" name="Slide Number Placeholder 5">
            <a:extLst>
              <a:ext uri="{FF2B5EF4-FFF2-40B4-BE49-F238E27FC236}">
                <a16:creationId xmlns:a16="http://schemas.microsoft.com/office/drawing/2014/main" id="{CA0D59C5-6095-437F-9ABB-1874FCFE077E}"/>
              </a:ext>
            </a:extLst>
          </p:cNvPr>
          <p:cNvSpPr>
            <a:spLocks noGrp="1"/>
          </p:cNvSpPr>
          <p:nvPr>
            <p:ph type="sldNum" sz="quarter" idx="12"/>
          </p:nvPr>
        </p:nvSpPr>
        <p:spPr/>
        <p:txBody>
          <a:bodyPr/>
          <a:lstStyle/>
          <a:p>
            <a:fld id="{EE05A503-E3B5-4C58-9AFC-FD2007ADDDCB}" type="slidenum">
              <a:rPr lang="en-US" smtClean="0"/>
              <a:t>81</a:t>
            </a:fld>
            <a:endParaRPr lang="en-US"/>
          </a:p>
        </p:txBody>
      </p:sp>
    </p:spTree>
    <p:extLst>
      <p:ext uri="{BB962C8B-B14F-4D97-AF65-F5344CB8AC3E}">
        <p14:creationId xmlns:p14="http://schemas.microsoft.com/office/powerpoint/2010/main" val="212096619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C8DA5-8881-4F81-88B9-ACC44CC7277F}"/>
              </a:ext>
            </a:extLst>
          </p:cNvPr>
          <p:cNvSpPr>
            <a:spLocks noGrp="1"/>
          </p:cNvSpPr>
          <p:nvPr>
            <p:ph type="title"/>
          </p:nvPr>
        </p:nvSpPr>
        <p:spPr/>
        <p:txBody>
          <a:bodyPr/>
          <a:lstStyle/>
          <a:p>
            <a:r>
              <a:rPr lang="en-US" dirty="0"/>
              <a:t>5. Certifications and Qualifications</a:t>
            </a:r>
          </a:p>
        </p:txBody>
      </p:sp>
      <p:sp>
        <p:nvSpPr>
          <p:cNvPr id="3" name="Content Placeholder 2">
            <a:extLst>
              <a:ext uri="{FF2B5EF4-FFF2-40B4-BE49-F238E27FC236}">
                <a16:creationId xmlns:a16="http://schemas.microsoft.com/office/drawing/2014/main" id="{C40A3E82-7B74-4D55-8159-C3F9E9BBCE7C}"/>
              </a:ext>
            </a:extLst>
          </p:cNvPr>
          <p:cNvSpPr>
            <a:spLocks noGrp="1"/>
          </p:cNvSpPr>
          <p:nvPr>
            <p:ph idx="1"/>
          </p:nvPr>
        </p:nvSpPr>
        <p:spPr/>
        <p:txBody>
          <a:bodyPr/>
          <a:lstStyle/>
          <a:p>
            <a:r>
              <a:rPr lang="en-US" dirty="0"/>
              <a:t>5.2. Qualifications and Certifications of companies and/or individuals that will perform TSC application shall be submitted for review and approval by the Engineer. Acceptable qualifications shall include AISC-420-10/SSPC-QP3 and AWS C2.16/C2.16M.</a:t>
            </a:r>
          </a:p>
          <a:p>
            <a:endParaRPr lang="en-US" dirty="0"/>
          </a:p>
          <a:p>
            <a:r>
              <a:rPr lang="en-US" dirty="0"/>
              <a:t>Note that the AISC Sophisticated Paint Endorsement and SSPC-QP3 are now a single standard.  The proper terminology is:</a:t>
            </a:r>
          </a:p>
          <a:p>
            <a:pPr lvl="1"/>
            <a:r>
              <a:rPr lang="en-US" dirty="0"/>
              <a:t>SSPC QP3/AISC 420.10 Certification Standard for Shop Application of Complex Protective Coatings Systems </a:t>
            </a:r>
          </a:p>
        </p:txBody>
      </p:sp>
      <p:sp>
        <p:nvSpPr>
          <p:cNvPr id="4" name="Date Placeholder 3">
            <a:extLst>
              <a:ext uri="{FF2B5EF4-FFF2-40B4-BE49-F238E27FC236}">
                <a16:creationId xmlns:a16="http://schemas.microsoft.com/office/drawing/2014/main" id="{18512670-07D5-4A5B-9246-9ADBEBD8A6E1}"/>
              </a:ext>
            </a:extLst>
          </p:cNvPr>
          <p:cNvSpPr>
            <a:spLocks noGrp="1"/>
          </p:cNvSpPr>
          <p:nvPr>
            <p:ph type="dt" sz="half" idx="10"/>
          </p:nvPr>
        </p:nvSpPr>
        <p:spPr/>
        <p:txBody>
          <a:bodyPr/>
          <a:lstStyle/>
          <a:p>
            <a:r>
              <a:rPr lang="en-US"/>
              <a:t>August 2021</a:t>
            </a:r>
          </a:p>
        </p:txBody>
      </p:sp>
      <p:sp>
        <p:nvSpPr>
          <p:cNvPr id="5" name="Footer Placeholder 4">
            <a:extLst>
              <a:ext uri="{FF2B5EF4-FFF2-40B4-BE49-F238E27FC236}">
                <a16:creationId xmlns:a16="http://schemas.microsoft.com/office/drawing/2014/main" id="{D2CC6A89-A8DD-47B6-8EEA-287460FF9303}"/>
              </a:ext>
            </a:extLst>
          </p:cNvPr>
          <p:cNvSpPr>
            <a:spLocks noGrp="1"/>
          </p:cNvSpPr>
          <p:nvPr>
            <p:ph type="ftr" sz="quarter" idx="11"/>
          </p:nvPr>
        </p:nvSpPr>
        <p:spPr/>
        <p:txBody>
          <a:bodyPr/>
          <a:lstStyle/>
          <a:p>
            <a:r>
              <a:rPr lang="en-US"/>
              <a:t>NCHRP Project 12-117 Workshop - Information for Review Only</a:t>
            </a:r>
          </a:p>
        </p:txBody>
      </p:sp>
      <p:sp>
        <p:nvSpPr>
          <p:cNvPr id="6" name="Slide Number Placeholder 5">
            <a:extLst>
              <a:ext uri="{FF2B5EF4-FFF2-40B4-BE49-F238E27FC236}">
                <a16:creationId xmlns:a16="http://schemas.microsoft.com/office/drawing/2014/main" id="{7F70D50E-A1E1-49CF-810B-ADC90FF7E0AD}"/>
              </a:ext>
            </a:extLst>
          </p:cNvPr>
          <p:cNvSpPr>
            <a:spLocks noGrp="1"/>
          </p:cNvSpPr>
          <p:nvPr>
            <p:ph type="sldNum" sz="quarter" idx="12"/>
          </p:nvPr>
        </p:nvSpPr>
        <p:spPr/>
        <p:txBody>
          <a:bodyPr/>
          <a:lstStyle/>
          <a:p>
            <a:fld id="{EE05A503-E3B5-4C58-9AFC-FD2007ADDDCB}" type="slidenum">
              <a:rPr lang="en-US" smtClean="0"/>
              <a:t>82</a:t>
            </a:fld>
            <a:endParaRPr lang="en-US"/>
          </a:p>
        </p:txBody>
      </p:sp>
    </p:spTree>
    <p:extLst>
      <p:ext uri="{BB962C8B-B14F-4D97-AF65-F5344CB8AC3E}">
        <p14:creationId xmlns:p14="http://schemas.microsoft.com/office/powerpoint/2010/main" val="243226335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61EE685-3294-4BC2-B336-AEFFF5703C9E}"/>
              </a:ext>
            </a:extLst>
          </p:cNvPr>
          <p:cNvSpPr>
            <a:spLocks noGrp="1"/>
          </p:cNvSpPr>
          <p:nvPr>
            <p:ph type="title"/>
          </p:nvPr>
        </p:nvSpPr>
        <p:spPr/>
        <p:txBody>
          <a:bodyPr/>
          <a:lstStyle/>
          <a:p>
            <a:r>
              <a:rPr lang="en-US" dirty="0"/>
              <a:t>11. Surface Preparation of Galvanizing</a:t>
            </a:r>
          </a:p>
        </p:txBody>
      </p:sp>
      <p:sp>
        <p:nvSpPr>
          <p:cNvPr id="7" name="Content Placeholder 6">
            <a:extLst>
              <a:ext uri="{FF2B5EF4-FFF2-40B4-BE49-F238E27FC236}">
                <a16:creationId xmlns:a16="http://schemas.microsoft.com/office/drawing/2014/main" id="{D5AE4531-207E-47F6-9FAC-3704B1FE1292}"/>
              </a:ext>
            </a:extLst>
          </p:cNvPr>
          <p:cNvSpPr>
            <a:spLocks noGrp="1"/>
          </p:cNvSpPr>
          <p:nvPr>
            <p:ph idx="1"/>
          </p:nvPr>
        </p:nvSpPr>
        <p:spPr/>
        <p:txBody>
          <a:bodyPr>
            <a:normAutofit/>
          </a:bodyPr>
          <a:lstStyle/>
          <a:p>
            <a:r>
              <a:rPr lang="en-US" dirty="0"/>
              <a:t>Address if repairs using ZRP shall be performed by the galvanizer; possible issues/concerns include:</a:t>
            </a:r>
          </a:p>
          <a:p>
            <a:pPr lvl="1"/>
            <a:r>
              <a:rPr lang="en-US" dirty="0"/>
              <a:t>SP 16 may remove most/all ZRP repairs</a:t>
            </a:r>
          </a:p>
          <a:p>
            <a:pPr lvl="1"/>
            <a:r>
              <a:rPr lang="en-US" dirty="0"/>
              <a:t>ZRP repairs may need to be removed if a chemical surface treatment is required</a:t>
            </a:r>
          </a:p>
          <a:p>
            <a:pPr lvl="1"/>
            <a:r>
              <a:rPr lang="en-US" dirty="0"/>
              <a:t>ZRP repairs may have a counter-productive overcoat window</a:t>
            </a:r>
          </a:p>
          <a:p>
            <a:pPr lvl="1"/>
            <a:r>
              <a:rPr lang="en-US" dirty="0"/>
              <a:t>Coating system may require a specific primer</a:t>
            </a:r>
          </a:p>
          <a:p>
            <a:pPr lvl="1"/>
            <a:r>
              <a:rPr lang="en-US" dirty="0"/>
              <a:t>If the coating applicator to be responsible for galvanizing repairs, the galvanizer cannot "certify" the part meets A123 unless </a:t>
            </a:r>
          </a:p>
          <a:p>
            <a:pPr lvl="1"/>
            <a:r>
              <a:rPr lang="en-US" dirty="0"/>
              <a:t>Solder/metallizing repair methods may not present any issues</a:t>
            </a:r>
          </a:p>
        </p:txBody>
      </p:sp>
      <p:sp>
        <p:nvSpPr>
          <p:cNvPr id="3" name="Date Placeholder 2">
            <a:extLst>
              <a:ext uri="{FF2B5EF4-FFF2-40B4-BE49-F238E27FC236}">
                <a16:creationId xmlns:a16="http://schemas.microsoft.com/office/drawing/2014/main" id="{A4BF853A-27EC-4597-9E7A-C887D0EBB2FC}"/>
              </a:ext>
            </a:extLst>
          </p:cNvPr>
          <p:cNvSpPr>
            <a:spLocks noGrp="1"/>
          </p:cNvSpPr>
          <p:nvPr>
            <p:ph type="dt" sz="half" idx="10"/>
          </p:nvPr>
        </p:nvSpPr>
        <p:spPr/>
        <p:txBody>
          <a:bodyPr/>
          <a:lstStyle/>
          <a:p>
            <a:r>
              <a:rPr lang="en-US"/>
              <a:t>August 2021</a:t>
            </a:r>
          </a:p>
        </p:txBody>
      </p:sp>
      <p:sp>
        <p:nvSpPr>
          <p:cNvPr id="4" name="Footer Placeholder 3">
            <a:extLst>
              <a:ext uri="{FF2B5EF4-FFF2-40B4-BE49-F238E27FC236}">
                <a16:creationId xmlns:a16="http://schemas.microsoft.com/office/drawing/2014/main" id="{C1C2BFA0-67B4-4E28-BEDE-747374005E1B}"/>
              </a:ext>
            </a:extLst>
          </p:cNvPr>
          <p:cNvSpPr>
            <a:spLocks noGrp="1"/>
          </p:cNvSpPr>
          <p:nvPr>
            <p:ph type="ftr" sz="quarter" idx="11"/>
          </p:nvPr>
        </p:nvSpPr>
        <p:spPr/>
        <p:txBody>
          <a:bodyPr/>
          <a:lstStyle/>
          <a:p>
            <a:r>
              <a:rPr lang="en-US"/>
              <a:t>NCHRP Project 12-117 Workshop - Information for Review Only</a:t>
            </a:r>
          </a:p>
        </p:txBody>
      </p:sp>
      <p:sp>
        <p:nvSpPr>
          <p:cNvPr id="5" name="Slide Number Placeholder 4">
            <a:extLst>
              <a:ext uri="{FF2B5EF4-FFF2-40B4-BE49-F238E27FC236}">
                <a16:creationId xmlns:a16="http://schemas.microsoft.com/office/drawing/2014/main" id="{70DF64BA-CDD9-4114-B972-C01E4D8A8FD5}"/>
              </a:ext>
            </a:extLst>
          </p:cNvPr>
          <p:cNvSpPr>
            <a:spLocks noGrp="1"/>
          </p:cNvSpPr>
          <p:nvPr>
            <p:ph type="sldNum" sz="quarter" idx="12"/>
          </p:nvPr>
        </p:nvSpPr>
        <p:spPr/>
        <p:txBody>
          <a:bodyPr/>
          <a:lstStyle/>
          <a:p>
            <a:fld id="{EE05A503-E3B5-4C58-9AFC-FD2007ADDDCB}" type="slidenum">
              <a:rPr lang="en-US" smtClean="0"/>
              <a:t>83</a:t>
            </a:fld>
            <a:endParaRPr lang="en-US"/>
          </a:p>
        </p:txBody>
      </p:sp>
    </p:spTree>
    <p:extLst>
      <p:ext uri="{BB962C8B-B14F-4D97-AF65-F5344CB8AC3E}">
        <p14:creationId xmlns:p14="http://schemas.microsoft.com/office/powerpoint/2010/main" val="93486049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61EE685-3294-4BC2-B336-AEFFF5703C9E}"/>
              </a:ext>
            </a:extLst>
          </p:cNvPr>
          <p:cNvSpPr>
            <a:spLocks noGrp="1"/>
          </p:cNvSpPr>
          <p:nvPr>
            <p:ph type="title"/>
          </p:nvPr>
        </p:nvSpPr>
        <p:spPr/>
        <p:txBody>
          <a:bodyPr/>
          <a:lstStyle/>
          <a:p>
            <a:r>
              <a:rPr lang="en-US" dirty="0"/>
              <a:t>11. Surface Preparation of Galvanizing</a:t>
            </a:r>
          </a:p>
        </p:txBody>
      </p:sp>
      <p:sp>
        <p:nvSpPr>
          <p:cNvPr id="7" name="Content Placeholder 6">
            <a:extLst>
              <a:ext uri="{FF2B5EF4-FFF2-40B4-BE49-F238E27FC236}">
                <a16:creationId xmlns:a16="http://schemas.microsoft.com/office/drawing/2014/main" id="{D5AE4531-207E-47F6-9FAC-3704B1FE1292}"/>
              </a:ext>
            </a:extLst>
          </p:cNvPr>
          <p:cNvSpPr>
            <a:spLocks noGrp="1"/>
          </p:cNvSpPr>
          <p:nvPr>
            <p:ph idx="1"/>
          </p:nvPr>
        </p:nvSpPr>
        <p:spPr/>
        <p:txBody>
          <a:bodyPr>
            <a:normAutofit/>
          </a:bodyPr>
          <a:lstStyle/>
          <a:p>
            <a:r>
              <a:rPr lang="en-US" dirty="0"/>
              <a:t>11.2.2 – In addition to referencing ASTM D 6386, should the document include a list of surface conditions to be smoothed?</a:t>
            </a:r>
          </a:p>
          <a:p>
            <a:pPr lvl="1"/>
            <a:r>
              <a:rPr lang="en-US" dirty="0"/>
              <a:t>E.g., general roughness, high spots, drips, spikes, zinc splatter, dross inclusions, galvanizing </a:t>
            </a:r>
            <a:r>
              <a:rPr lang="en-US" dirty="0" err="1"/>
              <a:t>skimmings</a:t>
            </a:r>
            <a:r>
              <a:rPr lang="en-US" dirty="0"/>
              <a:t>, and rough surfaces resulting from thermally cut edges (especially flame cut edges) which are not prevented before HDG by grinding</a:t>
            </a:r>
          </a:p>
          <a:p>
            <a:r>
              <a:rPr lang="en-US" dirty="0"/>
              <a:t>11.8.1 "The thickness of HDG shall not be reduced to less than specified in A123" </a:t>
            </a:r>
          </a:p>
          <a:p>
            <a:pPr lvl="1"/>
            <a:r>
              <a:rPr lang="en-US" dirty="0"/>
              <a:t>Can this requirement result in unnecessary burden with minor impact to corrosion protection?</a:t>
            </a:r>
          </a:p>
        </p:txBody>
      </p:sp>
      <p:sp>
        <p:nvSpPr>
          <p:cNvPr id="3" name="Date Placeholder 2">
            <a:extLst>
              <a:ext uri="{FF2B5EF4-FFF2-40B4-BE49-F238E27FC236}">
                <a16:creationId xmlns:a16="http://schemas.microsoft.com/office/drawing/2014/main" id="{A4BF853A-27EC-4597-9E7A-C887D0EBB2FC}"/>
              </a:ext>
            </a:extLst>
          </p:cNvPr>
          <p:cNvSpPr>
            <a:spLocks noGrp="1"/>
          </p:cNvSpPr>
          <p:nvPr>
            <p:ph type="dt" sz="half" idx="10"/>
          </p:nvPr>
        </p:nvSpPr>
        <p:spPr/>
        <p:txBody>
          <a:bodyPr/>
          <a:lstStyle/>
          <a:p>
            <a:r>
              <a:rPr lang="en-US"/>
              <a:t>August 2021</a:t>
            </a:r>
          </a:p>
        </p:txBody>
      </p:sp>
      <p:sp>
        <p:nvSpPr>
          <p:cNvPr id="4" name="Footer Placeholder 3">
            <a:extLst>
              <a:ext uri="{FF2B5EF4-FFF2-40B4-BE49-F238E27FC236}">
                <a16:creationId xmlns:a16="http://schemas.microsoft.com/office/drawing/2014/main" id="{C1C2BFA0-67B4-4E28-BEDE-747374005E1B}"/>
              </a:ext>
            </a:extLst>
          </p:cNvPr>
          <p:cNvSpPr>
            <a:spLocks noGrp="1"/>
          </p:cNvSpPr>
          <p:nvPr>
            <p:ph type="ftr" sz="quarter" idx="11"/>
          </p:nvPr>
        </p:nvSpPr>
        <p:spPr/>
        <p:txBody>
          <a:bodyPr/>
          <a:lstStyle/>
          <a:p>
            <a:r>
              <a:rPr lang="en-US"/>
              <a:t>NCHRP Project 12-117 Workshop - Information for Review Only</a:t>
            </a:r>
          </a:p>
        </p:txBody>
      </p:sp>
      <p:sp>
        <p:nvSpPr>
          <p:cNvPr id="5" name="Slide Number Placeholder 4">
            <a:extLst>
              <a:ext uri="{FF2B5EF4-FFF2-40B4-BE49-F238E27FC236}">
                <a16:creationId xmlns:a16="http://schemas.microsoft.com/office/drawing/2014/main" id="{70DF64BA-CDD9-4114-B972-C01E4D8A8FD5}"/>
              </a:ext>
            </a:extLst>
          </p:cNvPr>
          <p:cNvSpPr>
            <a:spLocks noGrp="1"/>
          </p:cNvSpPr>
          <p:nvPr>
            <p:ph type="sldNum" sz="quarter" idx="12"/>
          </p:nvPr>
        </p:nvSpPr>
        <p:spPr/>
        <p:txBody>
          <a:bodyPr/>
          <a:lstStyle/>
          <a:p>
            <a:fld id="{EE05A503-E3B5-4C58-9AFC-FD2007ADDDCB}" type="slidenum">
              <a:rPr lang="en-US" smtClean="0"/>
              <a:t>84</a:t>
            </a:fld>
            <a:endParaRPr lang="en-US"/>
          </a:p>
        </p:txBody>
      </p:sp>
    </p:spTree>
    <p:extLst>
      <p:ext uri="{BB962C8B-B14F-4D97-AF65-F5344CB8AC3E}">
        <p14:creationId xmlns:p14="http://schemas.microsoft.com/office/powerpoint/2010/main" val="8265363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61EE685-3294-4BC2-B336-AEFFF5703C9E}"/>
              </a:ext>
            </a:extLst>
          </p:cNvPr>
          <p:cNvSpPr>
            <a:spLocks noGrp="1"/>
          </p:cNvSpPr>
          <p:nvPr>
            <p:ph type="title"/>
          </p:nvPr>
        </p:nvSpPr>
        <p:spPr/>
        <p:txBody>
          <a:bodyPr/>
          <a:lstStyle/>
          <a:p>
            <a:r>
              <a:rPr lang="en-US" dirty="0"/>
              <a:t>19. Repair of Damage and Unacceptable Coatings</a:t>
            </a:r>
          </a:p>
        </p:txBody>
      </p:sp>
      <p:sp>
        <p:nvSpPr>
          <p:cNvPr id="7" name="Content Placeholder 6">
            <a:extLst>
              <a:ext uri="{FF2B5EF4-FFF2-40B4-BE49-F238E27FC236}">
                <a16:creationId xmlns:a16="http://schemas.microsoft.com/office/drawing/2014/main" id="{D5AE4531-207E-47F6-9FAC-3704B1FE1292}"/>
              </a:ext>
            </a:extLst>
          </p:cNvPr>
          <p:cNvSpPr>
            <a:spLocks noGrp="1"/>
          </p:cNvSpPr>
          <p:nvPr>
            <p:ph idx="1"/>
          </p:nvPr>
        </p:nvSpPr>
        <p:spPr/>
        <p:txBody>
          <a:bodyPr>
            <a:normAutofit/>
          </a:bodyPr>
          <a:lstStyle/>
          <a:p>
            <a:r>
              <a:rPr lang="en-US" dirty="0"/>
              <a:t>Types of repair are confusing - need to address better</a:t>
            </a:r>
          </a:p>
          <a:p>
            <a:r>
              <a:rPr lang="en-US" dirty="0"/>
              <a:t>HDG &amp; Metallizing repairs are addressed in “7. Metallic Coating Materials and Installation”</a:t>
            </a:r>
          </a:p>
          <a:p>
            <a:pPr lvl="1"/>
            <a:r>
              <a:rPr lang="en-US" dirty="0"/>
              <a:t>References AASHTO/NSBA S8.2 and S8.3</a:t>
            </a:r>
          </a:p>
          <a:p>
            <a:pPr lvl="1"/>
            <a:r>
              <a:rPr lang="en-US" dirty="0"/>
              <a:t>Intended for the galvanizer or metallizer</a:t>
            </a:r>
          </a:p>
          <a:p>
            <a:pPr lvl="1"/>
            <a:r>
              <a:rPr lang="en-US" dirty="0"/>
              <a:t>Clarify that those methods would apply for repairs down to bare steel resulting from damage during handling, erection or field modifications – this may replace 19.3?</a:t>
            </a:r>
          </a:p>
          <a:p>
            <a:pPr lvl="1"/>
            <a:endParaRPr lang="en-US" dirty="0"/>
          </a:p>
          <a:p>
            <a:endParaRPr lang="en-US" dirty="0"/>
          </a:p>
        </p:txBody>
      </p:sp>
      <p:sp>
        <p:nvSpPr>
          <p:cNvPr id="3" name="Date Placeholder 2">
            <a:extLst>
              <a:ext uri="{FF2B5EF4-FFF2-40B4-BE49-F238E27FC236}">
                <a16:creationId xmlns:a16="http://schemas.microsoft.com/office/drawing/2014/main" id="{A4BF853A-27EC-4597-9E7A-C887D0EBB2FC}"/>
              </a:ext>
            </a:extLst>
          </p:cNvPr>
          <p:cNvSpPr>
            <a:spLocks noGrp="1"/>
          </p:cNvSpPr>
          <p:nvPr>
            <p:ph type="dt" sz="half" idx="10"/>
          </p:nvPr>
        </p:nvSpPr>
        <p:spPr/>
        <p:txBody>
          <a:bodyPr/>
          <a:lstStyle/>
          <a:p>
            <a:r>
              <a:rPr lang="en-US"/>
              <a:t>August 2021</a:t>
            </a:r>
          </a:p>
        </p:txBody>
      </p:sp>
      <p:sp>
        <p:nvSpPr>
          <p:cNvPr id="4" name="Footer Placeholder 3">
            <a:extLst>
              <a:ext uri="{FF2B5EF4-FFF2-40B4-BE49-F238E27FC236}">
                <a16:creationId xmlns:a16="http://schemas.microsoft.com/office/drawing/2014/main" id="{C1C2BFA0-67B4-4E28-BEDE-747374005E1B}"/>
              </a:ext>
            </a:extLst>
          </p:cNvPr>
          <p:cNvSpPr>
            <a:spLocks noGrp="1"/>
          </p:cNvSpPr>
          <p:nvPr>
            <p:ph type="ftr" sz="quarter" idx="11"/>
          </p:nvPr>
        </p:nvSpPr>
        <p:spPr/>
        <p:txBody>
          <a:bodyPr/>
          <a:lstStyle/>
          <a:p>
            <a:r>
              <a:rPr lang="en-US"/>
              <a:t>NCHRP Project 12-117 Workshop - Information for Review Only</a:t>
            </a:r>
          </a:p>
        </p:txBody>
      </p:sp>
      <p:sp>
        <p:nvSpPr>
          <p:cNvPr id="5" name="Slide Number Placeholder 4">
            <a:extLst>
              <a:ext uri="{FF2B5EF4-FFF2-40B4-BE49-F238E27FC236}">
                <a16:creationId xmlns:a16="http://schemas.microsoft.com/office/drawing/2014/main" id="{70DF64BA-CDD9-4114-B972-C01E4D8A8FD5}"/>
              </a:ext>
            </a:extLst>
          </p:cNvPr>
          <p:cNvSpPr>
            <a:spLocks noGrp="1"/>
          </p:cNvSpPr>
          <p:nvPr>
            <p:ph type="sldNum" sz="quarter" idx="12"/>
          </p:nvPr>
        </p:nvSpPr>
        <p:spPr/>
        <p:txBody>
          <a:bodyPr/>
          <a:lstStyle/>
          <a:p>
            <a:fld id="{EE05A503-E3B5-4C58-9AFC-FD2007ADDDCB}" type="slidenum">
              <a:rPr lang="en-US" smtClean="0"/>
              <a:t>85</a:t>
            </a:fld>
            <a:endParaRPr lang="en-US"/>
          </a:p>
        </p:txBody>
      </p:sp>
    </p:spTree>
    <p:extLst>
      <p:ext uri="{BB962C8B-B14F-4D97-AF65-F5344CB8AC3E}">
        <p14:creationId xmlns:p14="http://schemas.microsoft.com/office/powerpoint/2010/main" val="375368290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61EE685-3294-4BC2-B336-AEFFF5703C9E}"/>
              </a:ext>
            </a:extLst>
          </p:cNvPr>
          <p:cNvSpPr>
            <a:spLocks noGrp="1"/>
          </p:cNvSpPr>
          <p:nvPr>
            <p:ph type="title"/>
          </p:nvPr>
        </p:nvSpPr>
        <p:spPr/>
        <p:txBody>
          <a:bodyPr/>
          <a:lstStyle/>
          <a:p>
            <a:r>
              <a:rPr lang="en-US" dirty="0"/>
              <a:t>19.3 (Repair of Damage and Unacceptable Coatings)</a:t>
            </a:r>
          </a:p>
        </p:txBody>
      </p:sp>
      <p:sp>
        <p:nvSpPr>
          <p:cNvPr id="7" name="Content Placeholder 6">
            <a:extLst>
              <a:ext uri="{FF2B5EF4-FFF2-40B4-BE49-F238E27FC236}">
                <a16:creationId xmlns:a16="http://schemas.microsoft.com/office/drawing/2014/main" id="{D5AE4531-207E-47F6-9FAC-3704B1FE1292}"/>
              </a:ext>
            </a:extLst>
          </p:cNvPr>
          <p:cNvSpPr>
            <a:spLocks noGrp="1"/>
          </p:cNvSpPr>
          <p:nvPr>
            <p:ph idx="1"/>
          </p:nvPr>
        </p:nvSpPr>
        <p:spPr/>
        <p:txBody>
          <a:bodyPr/>
          <a:lstStyle/>
          <a:p>
            <a:r>
              <a:rPr lang="en-US" dirty="0"/>
              <a:t>Current version of the specification uses 1% (of a project-agreed to area) as a criteria</a:t>
            </a:r>
          </a:p>
          <a:p>
            <a:r>
              <a:rPr lang="en-US" dirty="0"/>
              <a:t>Consider what was used on the Memorial Bridge</a:t>
            </a:r>
          </a:p>
          <a:p>
            <a:pPr lvl="1"/>
            <a:r>
              <a:rPr lang="en-US" dirty="0"/>
              <a:t>Less than four square inches may be repaired with liquid paint</a:t>
            </a:r>
          </a:p>
          <a:p>
            <a:pPr lvl="1"/>
            <a:r>
              <a:rPr lang="en-US" dirty="0"/>
              <a:t>More with than four square inches must be repaired with TSC</a:t>
            </a:r>
          </a:p>
        </p:txBody>
      </p:sp>
      <p:sp>
        <p:nvSpPr>
          <p:cNvPr id="3" name="Date Placeholder 2">
            <a:extLst>
              <a:ext uri="{FF2B5EF4-FFF2-40B4-BE49-F238E27FC236}">
                <a16:creationId xmlns:a16="http://schemas.microsoft.com/office/drawing/2014/main" id="{A4BF853A-27EC-4597-9E7A-C887D0EBB2FC}"/>
              </a:ext>
            </a:extLst>
          </p:cNvPr>
          <p:cNvSpPr>
            <a:spLocks noGrp="1"/>
          </p:cNvSpPr>
          <p:nvPr>
            <p:ph type="dt" sz="half" idx="10"/>
          </p:nvPr>
        </p:nvSpPr>
        <p:spPr/>
        <p:txBody>
          <a:bodyPr/>
          <a:lstStyle/>
          <a:p>
            <a:r>
              <a:rPr lang="en-US"/>
              <a:t>August 2021</a:t>
            </a:r>
          </a:p>
        </p:txBody>
      </p:sp>
      <p:sp>
        <p:nvSpPr>
          <p:cNvPr id="4" name="Footer Placeholder 3">
            <a:extLst>
              <a:ext uri="{FF2B5EF4-FFF2-40B4-BE49-F238E27FC236}">
                <a16:creationId xmlns:a16="http://schemas.microsoft.com/office/drawing/2014/main" id="{C1C2BFA0-67B4-4E28-BEDE-747374005E1B}"/>
              </a:ext>
            </a:extLst>
          </p:cNvPr>
          <p:cNvSpPr>
            <a:spLocks noGrp="1"/>
          </p:cNvSpPr>
          <p:nvPr>
            <p:ph type="ftr" sz="quarter" idx="11"/>
          </p:nvPr>
        </p:nvSpPr>
        <p:spPr/>
        <p:txBody>
          <a:bodyPr/>
          <a:lstStyle/>
          <a:p>
            <a:r>
              <a:rPr lang="en-US"/>
              <a:t>NCHRP Project 12-117 Workshop - Information for Review Only</a:t>
            </a:r>
          </a:p>
        </p:txBody>
      </p:sp>
      <p:sp>
        <p:nvSpPr>
          <p:cNvPr id="5" name="Slide Number Placeholder 4">
            <a:extLst>
              <a:ext uri="{FF2B5EF4-FFF2-40B4-BE49-F238E27FC236}">
                <a16:creationId xmlns:a16="http://schemas.microsoft.com/office/drawing/2014/main" id="{70DF64BA-CDD9-4114-B972-C01E4D8A8FD5}"/>
              </a:ext>
            </a:extLst>
          </p:cNvPr>
          <p:cNvSpPr>
            <a:spLocks noGrp="1"/>
          </p:cNvSpPr>
          <p:nvPr>
            <p:ph type="sldNum" sz="quarter" idx="12"/>
          </p:nvPr>
        </p:nvSpPr>
        <p:spPr/>
        <p:txBody>
          <a:bodyPr/>
          <a:lstStyle/>
          <a:p>
            <a:fld id="{EE05A503-E3B5-4C58-9AFC-FD2007ADDDCB}" type="slidenum">
              <a:rPr lang="en-US" smtClean="0"/>
              <a:t>86</a:t>
            </a:fld>
            <a:endParaRPr lang="en-US"/>
          </a:p>
        </p:txBody>
      </p:sp>
    </p:spTree>
    <p:extLst>
      <p:ext uri="{BB962C8B-B14F-4D97-AF65-F5344CB8AC3E}">
        <p14:creationId xmlns:p14="http://schemas.microsoft.com/office/powerpoint/2010/main" val="45229920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9DA47-BE6A-470F-97BB-333E7C3C5D7D}"/>
              </a:ext>
            </a:extLst>
          </p:cNvPr>
          <p:cNvSpPr>
            <a:spLocks noGrp="1"/>
          </p:cNvSpPr>
          <p:nvPr>
            <p:ph type="title"/>
          </p:nvPr>
        </p:nvSpPr>
        <p:spPr/>
        <p:txBody>
          <a:bodyPr/>
          <a:lstStyle/>
          <a:p>
            <a:r>
              <a:rPr lang="en-US" b="1" dirty="0">
                <a:solidFill>
                  <a:srgbClr val="000000"/>
                </a:solidFill>
                <a:latin typeface="Times New Roman" panose="02020603050405020304" pitchFamily="18" charset="0"/>
              </a:rPr>
              <a:t>20. Environmental Protection and Waste Handling – ELIMINATE?</a:t>
            </a:r>
            <a:endParaRPr lang="en-US" dirty="0"/>
          </a:p>
        </p:txBody>
      </p:sp>
      <p:sp>
        <p:nvSpPr>
          <p:cNvPr id="3" name="Content Placeholder 2">
            <a:extLst>
              <a:ext uri="{FF2B5EF4-FFF2-40B4-BE49-F238E27FC236}">
                <a16:creationId xmlns:a16="http://schemas.microsoft.com/office/drawing/2014/main" id="{FCAD1E77-41A7-4CE8-A01C-17431B005ED3}"/>
              </a:ext>
            </a:extLst>
          </p:cNvPr>
          <p:cNvSpPr>
            <a:spLocks noGrp="1"/>
          </p:cNvSpPr>
          <p:nvPr>
            <p:ph idx="1"/>
          </p:nvPr>
        </p:nvSpPr>
        <p:spPr/>
        <p:txBody>
          <a:bodyPr>
            <a:normAutofit fontScale="92500"/>
          </a:bodyPr>
          <a:lstStyle/>
          <a:p>
            <a:r>
              <a:rPr lang="en-US" sz="1800" b="0" i="0" u="none" strike="noStrike" baseline="0" dirty="0">
                <a:solidFill>
                  <a:srgbClr val="000000"/>
                </a:solidFill>
                <a:latin typeface="Times New Roman" panose="02020603050405020304" pitchFamily="18" charset="0"/>
              </a:rPr>
              <a:t>20.1. Containment shall be used to contain surface preparation debris and paint drips, spills, and overspray for disposal according to all applicable regulations. Fire-retardant materials shall be used. Details on the method of containment shall be provided with the submittals. </a:t>
            </a:r>
          </a:p>
          <a:p>
            <a:r>
              <a:rPr lang="en-US" sz="1800" b="0" i="0" u="none" strike="noStrike" baseline="0" dirty="0">
                <a:solidFill>
                  <a:srgbClr val="000000"/>
                </a:solidFill>
                <a:latin typeface="Times New Roman" panose="02020603050405020304" pitchFamily="18" charset="0"/>
              </a:rPr>
              <a:t>20.2. Operations shall cease immediately in the event of visible emissions or escapes of debris from the contained area. Operations shall not resume until remedial action and cleanup has been completed.</a:t>
            </a:r>
          </a:p>
          <a:p>
            <a:r>
              <a:rPr lang="en-US" sz="1800" b="0" i="0" u="none" strike="noStrike" baseline="0" dirty="0">
                <a:solidFill>
                  <a:srgbClr val="000000"/>
                </a:solidFill>
                <a:latin typeface="Times New Roman" panose="02020603050405020304" pitchFamily="18" charset="0"/>
              </a:rPr>
              <a:t>20.3. Spent materials from a containment enclosure or the work area shall be collected daily. All spent material paint waste and other project debris shall be handled, stored, transported, and disposed of according to all applicable federal, state, and local regulations. </a:t>
            </a:r>
          </a:p>
          <a:p>
            <a:r>
              <a:rPr lang="en-US" sz="1800" b="0" i="0" u="none" strike="noStrike" baseline="0" dirty="0">
                <a:solidFill>
                  <a:srgbClr val="000000"/>
                </a:solidFill>
                <a:latin typeface="Times New Roman" panose="02020603050405020304" pitchFamily="18" charset="0"/>
              </a:rPr>
              <a:t>20.4. WHAT IS THE POTENTIAL FOR HAZARDOUS WASTE- SHOULD THERE BE AN ACCOUNTING OF THE AMOUNT OF MATERIAL COLLECTED AND DISPOSED OF? </a:t>
            </a:r>
          </a:p>
          <a:p>
            <a:endParaRPr lang="en-US" dirty="0"/>
          </a:p>
        </p:txBody>
      </p:sp>
      <p:sp>
        <p:nvSpPr>
          <p:cNvPr id="4" name="Date Placeholder 3">
            <a:extLst>
              <a:ext uri="{FF2B5EF4-FFF2-40B4-BE49-F238E27FC236}">
                <a16:creationId xmlns:a16="http://schemas.microsoft.com/office/drawing/2014/main" id="{B9D50FEB-2188-4098-AF2D-29FFB8FFE529}"/>
              </a:ext>
            </a:extLst>
          </p:cNvPr>
          <p:cNvSpPr>
            <a:spLocks noGrp="1"/>
          </p:cNvSpPr>
          <p:nvPr>
            <p:ph type="dt" sz="half" idx="10"/>
          </p:nvPr>
        </p:nvSpPr>
        <p:spPr/>
        <p:txBody>
          <a:bodyPr/>
          <a:lstStyle/>
          <a:p>
            <a:r>
              <a:rPr lang="en-US"/>
              <a:t>August 2021</a:t>
            </a:r>
          </a:p>
        </p:txBody>
      </p:sp>
      <p:sp>
        <p:nvSpPr>
          <p:cNvPr id="5" name="Footer Placeholder 4">
            <a:extLst>
              <a:ext uri="{FF2B5EF4-FFF2-40B4-BE49-F238E27FC236}">
                <a16:creationId xmlns:a16="http://schemas.microsoft.com/office/drawing/2014/main" id="{0930532C-C0E4-45C2-AE25-03897D104992}"/>
              </a:ext>
            </a:extLst>
          </p:cNvPr>
          <p:cNvSpPr>
            <a:spLocks noGrp="1"/>
          </p:cNvSpPr>
          <p:nvPr>
            <p:ph type="ftr" sz="quarter" idx="11"/>
          </p:nvPr>
        </p:nvSpPr>
        <p:spPr/>
        <p:txBody>
          <a:bodyPr/>
          <a:lstStyle/>
          <a:p>
            <a:r>
              <a:rPr lang="en-US"/>
              <a:t>NCHRP Project 12-117 Workshop - Information for Review Only</a:t>
            </a:r>
          </a:p>
        </p:txBody>
      </p:sp>
      <p:sp>
        <p:nvSpPr>
          <p:cNvPr id="6" name="Slide Number Placeholder 5">
            <a:extLst>
              <a:ext uri="{FF2B5EF4-FFF2-40B4-BE49-F238E27FC236}">
                <a16:creationId xmlns:a16="http://schemas.microsoft.com/office/drawing/2014/main" id="{9568FA18-3C7A-4CF1-804C-35F52D33B00B}"/>
              </a:ext>
            </a:extLst>
          </p:cNvPr>
          <p:cNvSpPr>
            <a:spLocks noGrp="1"/>
          </p:cNvSpPr>
          <p:nvPr>
            <p:ph type="sldNum" sz="quarter" idx="12"/>
          </p:nvPr>
        </p:nvSpPr>
        <p:spPr/>
        <p:txBody>
          <a:bodyPr/>
          <a:lstStyle/>
          <a:p>
            <a:fld id="{EE05A503-E3B5-4C58-9AFC-FD2007ADDDCB}" type="slidenum">
              <a:rPr lang="en-US" smtClean="0"/>
              <a:t>87</a:t>
            </a:fld>
            <a:endParaRPr lang="en-US"/>
          </a:p>
        </p:txBody>
      </p:sp>
    </p:spTree>
    <p:extLst>
      <p:ext uri="{BB962C8B-B14F-4D97-AF65-F5344CB8AC3E}">
        <p14:creationId xmlns:p14="http://schemas.microsoft.com/office/powerpoint/2010/main" val="83238703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9DA47-BE6A-470F-97BB-333E7C3C5D7D}"/>
              </a:ext>
            </a:extLst>
          </p:cNvPr>
          <p:cNvSpPr>
            <a:spLocks noGrp="1"/>
          </p:cNvSpPr>
          <p:nvPr>
            <p:ph type="title"/>
          </p:nvPr>
        </p:nvSpPr>
        <p:spPr/>
        <p:txBody>
          <a:bodyPr/>
          <a:lstStyle/>
          <a:p>
            <a:r>
              <a:rPr lang="en-US" b="1" dirty="0">
                <a:solidFill>
                  <a:srgbClr val="000000"/>
                </a:solidFill>
                <a:latin typeface="Times New Roman" panose="02020603050405020304" pitchFamily="18" charset="0"/>
              </a:rPr>
              <a:t>21.3. Quality Assurance</a:t>
            </a:r>
            <a:endParaRPr lang="en-US" dirty="0"/>
          </a:p>
        </p:txBody>
      </p:sp>
      <p:sp>
        <p:nvSpPr>
          <p:cNvPr id="3" name="Content Placeholder 2">
            <a:extLst>
              <a:ext uri="{FF2B5EF4-FFF2-40B4-BE49-F238E27FC236}">
                <a16:creationId xmlns:a16="http://schemas.microsoft.com/office/drawing/2014/main" id="{FCAD1E77-41A7-4CE8-A01C-17431B005ED3}"/>
              </a:ext>
            </a:extLst>
          </p:cNvPr>
          <p:cNvSpPr>
            <a:spLocks noGrp="1"/>
          </p:cNvSpPr>
          <p:nvPr>
            <p:ph idx="1"/>
          </p:nvPr>
        </p:nvSpPr>
        <p:spPr/>
        <p:txBody>
          <a:bodyPr>
            <a:normAutofit/>
          </a:bodyPr>
          <a:lstStyle/>
          <a:p>
            <a:r>
              <a:rPr lang="en-US" sz="1800" b="0" i="0" u="none" strike="noStrike" baseline="0" dirty="0">
                <a:solidFill>
                  <a:srgbClr val="000000"/>
                </a:solidFill>
                <a:latin typeface="Times New Roman" panose="02020603050405020304" pitchFamily="18" charset="0"/>
              </a:rPr>
              <a:t>The Quality Assurance inspectors shall have a minimum certification of </a:t>
            </a:r>
            <a:r>
              <a:rPr lang="en-US" sz="1800" b="1" i="1" u="none" strike="noStrike" baseline="0" dirty="0">
                <a:solidFill>
                  <a:srgbClr val="000000"/>
                </a:solidFill>
                <a:latin typeface="Times New Roman" panose="02020603050405020304" pitchFamily="18" charset="0"/>
              </a:rPr>
              <a:t>NACE Coating Inspector Level 2 or SSPC BCI Level 2</a:t>
            </a:r>
            <a:r>
              <a:rPr lang="en-US" sz="1800" b="0" i="0" u="none" strike="noStrike" baseline="0" dirty="0">
                <a:solidFill>
                  <a:srgbClr val="000000"/>
                </a:solidFill>
                <a:latin typeface="Times New Roman" panose="02020603050405020304" pitchFamily="18" charset="0"/>
              </a:rPr>
              <a:t> and have a </a:t>
            </a:r>
            <a:r>
              <a:rPr lang="en-US" sz="1800" b="1" i="1" u="none" strike="noStrike" baseline="0" dirty="0">
                <a:solidFill>
                  <a:srgbClr val="000000"/>
                </a:solidFill>
                <a:latin typeface="Times New Roman" panose="02020603050405020304" pitchFamily="18" charset="0"/>
              </a:rPr>
              <a:t>minimum of 3 years’ experience </a:t>
            </a:r>
            <a:r>
              <a:rPr lang="en-US" sz="1800" b="0" i="0" u="none" strike="noStrike" baseline="0" dirty="0">
                <a:solidFill>
                  <a:srgbClr val="000000"/>
                </a:solidFill>
                <a:latin typeface="Times New Roman" panose="02020603050405020304" pitchFamily="18" charset="0"/>
              </a:rPr>
              <a:t>in the industrial painting industry including </a:t>
            </a:r>
            <a:r>
              <a:rPr lang="en-US" sz="1800" b="1" i="1" u="none" strike="noStrike" baseline="0" dirty="0">
                <a:solidFill>
                  <a:srgbClr val="000000"/>
                </a:solidFill>
                <a:latin typeface="Times New Roman" panose="02020603050405020304" pitchFamily="18" charset="0"/>
              </a:rPr>
              <a:t>at least two projects applying duplex coatings</a:t>
            </a:r>
          </a:p>
          <a:p>
            <a:pPr lvl="1"/>
            <a:endParaRPr lang="en-US" dirty="0">
              <a:solidFill>
                <a:srgbClr val="000000"/>
              </a:solidFill>
              <a:latin typeface="Times New Roman" panose="02020603050405020304" pitchFamily="18" charset="0"/>
            </a:endParaRPr>
          </a:p>
          <a:p>
            <a:pPr lvl="1"/>
            <a:r>
              <a:rPr lang="en-US" dirty="0">
                <a:solidFill>
                  <a:srgbClr val="000000"/>
                </a:solidFill>
                <a:latin typeface="Times New Roman" panose="02020603050405020304" pitchFamily="18" charset="0"/>
              </a:rPr>
              <a:t>Do we need Level 3 Inspectors?</a:t>
            </a:r>
          </a:p>
          <a:p>
            <a:pPr lvl="1"/>
            <a:endParaRPr lang="en-US" dirty="0">
              <a:solidFill>
                <a:srgbClr val="000000"/>
              </a:solidFill>
              <a:latin typeface="Times New Roman" panose="02020603050405020304" pitchFamily="18" charset="0"/>
            </a:endParaRPr>
          </a:p>
          <a:p>
            <a:pPr lvl="1"/>
            <a:r>
              <a:rPr lang="en-US" dirty="0">
                <a:solidFill>
                  <a:srgbClr val="000000"/>
                </a:solidFill>
                <a:latin typeface="Times New Roman" panose="02020603050405020304" pitchFamily="18" charset="0"/>
              </a:rPr>
              <a:t>Should 5.4 (QC Inspectors) have the same level of experience?</a:t>
            </a:r>
          </a:p>
          <a:p>
            <a:pPr lvl="2"/>
            <a:r>
              <a:rPr lang="en-US" dirty="0"/>
              <a:t>5.4. Quality Control Inspectors - Inspectors shall have a minimum of 24 hours formal inspection training from NACE, SSPC, and a minimum two years’ experience in the industrial painting industry including at least one project applying a duplex coating.</a:t>
            </a:r>
          </a:p>
        </p:txBody>
      </p:sp>
      <p:sp>
        <p:nvSpPr>
          <p:cNvPr id="4" name="Date Placeholder 3">
            <a:extLst>
              <a:ext uri="{FF2B5EF4-FFF2-40B4-BE49-F238E27FC236}">
                <a16:creationId xmlns:a16="http://schemas.microsoft.com/office/drawing/2014/main" id="{B9D50FEB-2188-4098-AF2D-29FFB8FFE529}"/>
              </a:ext>
            </a:extLst>
          </p:cNvPr>
          <p:cNvSpPr>
            <a:spLocks noGrp="1"/>
          </p:cNvSpPr>
          <p:nvPr>
            <p:ph type="dt" sz="half" idx="10"/>
          </p:nvPr>
        </p:nvSpPr>
        <p:spPr/>
        <p:txBody>
          <a:bodyPr/>
          <a:lstStyle/>
          <a:p>
            <a:r>
              <a:rPr lang="en-US"/>
              <a:t>August 2021</a:t>
            </a:r>
          </a:p>
        </p:txBody>
      </p:sp>
      <p:sp>
        <p:nvSpPr>
          <p:cNvPr id="5" name="Footer Placeholder 4">
            <a:extLst>
              <a:ext uri="{FF2B5EF4-FFF2-40B4-BE49-F238E27FC236}">
                <a16:creationId xmlns:a16="http://schemas.microsoft.com/office/drawing/2014/main" id="{0930532C-C0E4-45C2-AE25-03897D104992}"/>
              </a:ext>
            </a:extLst>
          </p:cNvPr>
          <p:cNvSpPr>
            <a:spLocks noGrp="1"/>
          </p:cNvSpPr>
          <p:nvPr>
            <p:ph type="ftr" sz="quarter" idx="11"/>
          </p:nvPr>
        </p:nvSpPr>
        <p:spPr/>
        <p:txBody>
          <a:bodyPr/>
          <a:lstStyle/>
          <a:p>
            <a:r>
              <a:rPr lang="en-US"/>
              <a:t>NCHRP Project 12-117 Workshop - Information for Review Only</a:t>
            </a:r>
          </a:p>
        </p:txBody>
      </p:sp>
      <p:sp>
        <p:nvSpPr>
          <p:cNvPr id="6" name="Slide Number Placeholder 5">
            <a:extLst>
              <a:ext uri="{FF2B5EF4-FFF2-40B4-BE49-F238E27FC236}">
                <a16:creationId xmlns:a16="http://schemas.microsoft.com/office/drawing/2014/main" id="{9568FA18-3C7A-4CF1-804C-35F52D33B00B}"/>
              </a:ext>
            </a:extLst>
          </p:cNvPr>
          <p:cNvSpPr>
            <a:spLocks noGrp="1"/>
          </p:cNvSpPr>
          <p:nvPr>
            <p:ph type="sldNum" sz="quarter" idx="12"/>
          </p:nvPr>
        </p:nvSpPr>
        <p:spPr/>
        <p:txBody>
          <a:bodyPr/>
          <a:lstStyle/>
          <a:p>
            <a:fld id="{EE05A503-E3B5-4C58-9AFC-FD2007ADDDCB}" type="slidenum">
              <a:rPr lang="en-US" smtClean="0"/>
              <a:t>88</a:t>
            </a:fld>
            <a:endParaRPr lang="en-US"/>
          </a:p>
        </p:txBody>
      </p:sp>
    </p:spTree>
    <p:extLst>
      <p:ext uri="{BB962C8B-B14F-4D97-AF65-F5344CB8AC3E}">
        <p14:creationId xmlns:p14="http://schemas.microsoft.com/office/powerpoint/2010/main" val="420626996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5FBD2DBE-8656-4D38-92C8-145BE9B202C8}"/>
              </a:ext>
            </a:extLst>
          </p:cNvPr>
          <p:cNvSpPr>
            <a:spLocks noGrp="1"/>
          </p:cNvSpPr>
          <p:nvPr>
            <p:ph type="title"/>
          </p:nvPr>
        </p:nvSpPr>
        <p:spPr/>
        <p:txBody>
          <a:bodyPr/>
          <a:lstStyle/>
          <a:p>
            <a:r>
              <a:rPr lang="en-US" dirty="0"/>
              <a:t>Misc. Specification Issues</a:t>
            </a:r>
          </a:p>
        </p:txBody>
      </p:sp>
      <p:sp>
        <p:nvSpPr>
          <p:cNvPr id="7" name="Content Placeholder 6">
            <a:extLst>
              <a:ext uri="{FF2B5EF4-FFF2-40B4-BE49-F238E27FC236}">
                <a16:creationId xmlns:a16="http://schemas.microsoft.com/office/drawing/2014/main" id="{D5AE4531-207E-47F6-9FAC-3704B1FE1292}"/>
              </a:ext>
            </a:extLst>
          </p:cNvPr>
          <p:cNvSpPr>
            <a:spLocks noGrp="1"/>
          </p:cNvSpPr>
          <p:nvPr>
            <p:ph idx="1"/>
          </p:nvPr>
        </p:nvSpPr>
        <p:spPr>
          <a:xfrm>
            <a:off x="677334" y="2160589"/>
            <a:ext cx="8596668" cy="3880773"/>
          </a:xfrm>
        </p:spPr>
        <p:txBody>
          <a:bodyPr>
            <a:normAutofit fontScale="92500" lnSpcReduction="20000"/>
          </a:bodyPr>
          <a:lstStyle/>
          <a:p>
            <a:r>
              <a:rPr lang="en-US" dirty="0"/>
              <a:t>Paint application</a:t>
            </a:r>
          </a:p>
          <a:p>
            <a:pPr lvl="1"/>
            <a:r>
              <a:rPr lang="en-US" dirty="0"/>
              <a:t>indicate that sealer and intermediate needs to fully cover the peaks of the TSC</a:t>
            </a:r>
          </a:p>
          <a:p>
            <a:pPr lvl="1"/>
            <a:r>
              <a:rPr lang="en-US" dirty="0"/>
              <a:t>expanding on types of intermediate and topcoats</a:t>
            </a:r>
          </a:p>
          <a:p>
            <a:r>
              <a:rPr lang="en-US" dirty="0"/>
              <a:t>HDG condition</a:t>
            </a:r>
          </a:p>
          <a:p>
            <a:pPr lvl="1"/>
            <a:r>
              <a:rPr lang="en-US" dirty="0"/>
              <a:t>addressing the surface prep for the HDG</a:t>
            </a:r>
          </a:p>
          <a:p>
            <a:pPr lvl="1"/>
            <a:r>
              <a:rPr lang="en-US" dirty="0"/>
              <a:t>including language to address the age and condition of the HDG prior to paint</a:t>
            </a:r>
          </a:p>
          <a:p>
            <a:r>
              <a:rPr lang="en-US" dirty="0"/>
              <a:t>Pull Testing</a:t>
            </a:r>
          </a:p>
          <a:p>
            <a:pPr lvl="1"/>
            <a:r>
              <a:rPr lang="en-US" dirty="0"/>
              <a:t>Impact of the selection of instrument for pull-off testing of TSC, </a:t>
            </a:r>
          </a:p>
          <a:p>
            <a:pPr lvl="1"/>
            <a:r>
              <a:rPr lang="en-US" dirty="0"/>
              <a:t>that is not necessary to pull a work piece to failure when applying TSC, etc.  May not be able to be specific, but at least we can include a commentary. </a:t>
            </a:r>
          </a:p>
          <a:p>
            <a:r>
              <a:rPr lang="en-US" dirty="0"/>
              <a:t>Caulking of crevices &amp; joints</a:t>
            </a:r>
          </a:p>
          <a:p>
            <a:pPr lvl="1"/>
            <a:r>
              <a:rPr lang="en-US" dirty="0"/>
              <a:t>Required?  Commentary?   Silent?</a:t>
            </a:r>
          </a:p>
        </p:txBody>
      </p:sp>
      <p:sp>
        <p:nvSpPr>
          <p:cNvPr id="3" name="Date Placeholder 2">
            <a:extLst>
              <a:ext uri="{FF2B5EF4-FFF2-40B4-BE49-F238E27FC236}">
                <a16:creationId xmlns:a16="http://schemas.microsoft.com/office/drawing/2014/main" id="{A4BF853A-27EC-4597-9E7A-C887D0EBB2FC}"/>
              </a:ext>
            </a:extLst>
          </p:cNvPr>
          <p:cNvSpPr>
            <a:spLocks noGrp="1"/>
          </p:cNvSpPr>
          <p:nvPr>
            <p:ph type="dt" sz="half" idx="10"/>
          </p:nvPr>
        </p:nvSpPr>
        <p:spPr>
          <a:xfrm>
            <a:off x="7205133" y="6041362"/>
            <a:ext cx="911939" cy="365125"/>
          </a:xfrm>
        </p:spPr>
        <p:txBody>
          <a:bodyPr/>
          <a:lstStyle/>
          <a:p>
            <a:r>
              <a:rPr lang="en-US"/>
              <a:t>August 2021</a:t>
            </a:r>
          </a:p>
        </p:txBody>
      </p:sp>
      <p:sp>
        <p:nvSpPr>
          <p:cNvPr id="4" name="Footer Placeholder 3">
            <a:extLst>
              <a:ext uri="{FF2B5EF4-FFF2-40B4-BE49-F238E27FC236}">
                <a16:creationId xmlns:a16="http://schemas.microsoft.com/office/drawing/2014/main" id="{C1C2BFA0-67B4-4E28-BEDE-747374005E1B}"/>
              </a:ext>
            </a:extLst>
          </p:cNvPr>
          <p:cNvSpPr>
            <a:spLocks noGrp="1"/>
          </p:cNvSpPr>
          <p:nvPr>
            <p:ph type="ftr" sz="quarter" idx="11"/>
          </p:nvPr>
        </p:nvSpPr>
        <p:spPr>
          <a:xfrm>
            <a:off x="677334" y="6041362"/>
            <a:ext cx="6297612" cy="365125"/>
          </a:xfrm>
        </p:spPr>
        <p:txBody>
          <a:bodyPr/>
          <a:lstStyle/>
          <a:p>
            <a:r>
              <a:rPr lang="en-US"/>
              <a:t>NCHRP Project 12-117 Workshop - Information for Review Only</a:t>
            </a:r>
          </a:p>
        </p:txBody>
      </p:sp>
      <p:sp>
        <p:nvSpPr>
          <p:cNvPr id="5" name="Slide Number Placeholder 4">
            <a:extLst>
              <a:ext uri="{FF2B5EF4-FFF2-40B4-BE49-F238E27FC236}">
                <a16:creationId xmlns:a16="http://schemas.microsoft.com/office/drawing/2014/main" id="{70DF64BA-CDD9-4114-B972-C01E4D8A8FD5}"/>
              </a:ext>
            </a:extLst>
          </p:cNvPr>
          <p:cNvSpPr>
            <a:spLocks noGrp="1"/>
          </p:cNvSpPr>
          <p:nvPr>
            <p:ph type="sldNum" sz="quarter" idx="12"/>
          </p:nvPr>
        </p:nvSpPr>
        <p:spPr>
          <a:xfrm>
            <a:off x="8590663" y="6041362"/>
            <a:ext cx="683339" cy="365125"/>
          </a:xfrm>
        </p:spPr>
        <p:txBody>
          <a:bodyPr/>
          <a:lstStyle/>
          <a:p>
            <a:fld id="{EE05A503-E3B5-4C58-9AFC-FD2007ADDDCB}" type="slidenum">
              <a:rPr lang="en-US" smtClean="0"/>
              <a:pPr/>
              <a:t>89</a:t>
            </a:fld>
            <a:endParaRPr lang="en-US"/>
          </a:p>
        </p:txBody>
      </p:sp>
    </p:spTree>
    <p:extLst>
      <p:ext uri="{BB962C8B-B14F-4D97-AF65-F5344CB8AC3E}">
        <p14:creationId xmlns:p14="http://schemas.microsoft.com/office/powerpoint/2010/main" val="32903292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660423-CBE9-4A92-8E5A-04FFBC85D806}"/>
              </a:ext>
            </a:extLst>
          </p:cNvPr>
          <p:cNvSpPr>
            <a:spLocks noGrp="1"/>
          </p:cNvSpPr>
          <p:nvPr>
            <p:ph type="title"/>
          </p:nvPr>
        </p:nvSpPr>
        <p:spPr/>
        <p:txBody>
          <a:bodyPr/>
          <a:lstStyle/>
          <a:p>
            <a:r>
              <a:rPr lang="en-US" dirty="0"/>
              <a:t>NCHRP 12-117 Objective</a:t>
            </a:r>
          </a:p>
        </p:txBody>
      </p:sp>
      <p:sp>
        <p:nvSpPr>
          <p:cNvPr id="3" name="Content Placeholder 2">
            <a:extLst>
              <a:ext uri="{FF2B5EF4-FFF2-40B4-BE49-F238E27FC236}">
                <a16:creationId xmlns:a16="http://schemas.microsoft.com/office/drawing/2014/main" id="{3348BB59-D6B7-433E-AAC9-3E60A39A2AAD}"/>
              </a:ext>
            </a:extLst>
          </p:cNvPr>
          <p:cNvSpPr>
            <a:spLocks noGrp="1"/>
          </p:cNvSpPr>
          <p:nvPr>
            <p:ph idx="1"/>
          </p:nvPr>
        </p:nvSpPr>
        <p:spPr/>
        <p:txBody>
          <a:bodyPr/>
          <a:lstStyle/>
          <a:p>
            <a:r>
              <a:rPr lang="en-US" dirty="0"/>
              <a:t>The objectives of this research are to:</a:t>
            </a:r>
          </a:p>
          <a:p>
            <a:pPr lvl="1"/>
            <a:r>
              <a:rPr lang="en-US" dirty="0"/>
              <a:t>(1) develop AASHTO guidelines for corrosion protection using duplex coating systems for extending the service life of steel bridges that can be adopted by AASHTO and </a:t>
            </a:r>
          </a:p>
          <a:p>
            <a:pPr lvl="1"/>
            <a:r>
              <a:rPr lang="en-US" dirty="0"/>
              <a:t>(2) plan and conduct a workshop to demonstrate the use of proposed guidelines to an audience of DOT staff and other stakeholders. </a:t>
            </a:r>
          </a:p>
          <a:p>
            <a:r>
              <a:rPr lang="en-US" dirty="0"/>
              <a:t>The guidelines shall cover the selection and application of duplex coating systems during the new design, and maintenance and rehabilitation of existing steel bridges. </a:t>
            </a:r>
          </a:p>
        </p:txBody>
      </p:sp>
      <p:sp>
        <p:nvSpPr>
          <p:cNvPr id="4" name="Footer Placeholder 3">
            <a:extLst>
              <a:ext uri="{FF2B5EF4-FFF2-40B4-BE49-F238E27FC236}">
                <a16:creationId xmlns:a16="http://schemas.microsoft.com/office/drawing/2014/main" id="{3706071B-11EF-4CD6-A6D0-ECE746159F12}"/>
              </a:ext>
            </a:extLst>
          </p:cNvPr>
          <p:cNvSpPr>
            <a:spLocks noGrp="1"/>
          </p:cNvSpPr>
          <p:nvPr>
            <p:ph type="ftr" sz="quarter" idx="11"/>
          </p:nvPr>
        </p:nvSpPr>
        <p:spPr/>
        <p:txBody>
          <a:bodyPr/>
          <a:lstStyle/>
          <a:p>
            <a:r>
              <a:rPr lang="en-US"/>
              <a:t>NCHRP Project 12-117 Workshop - Information for Review Only</a:t>
            </a:r>
          </a:p>
        </p:txBody>
      </p:sp>
      <p:sp>
        <p:nvSpPr>
          <p:cNvPr id="5" name="Slide Number Placeholder 4">
            <a:extLst>
              <a:ext uri="{FF2B5EF4-FFF2-40B4-BE49-F238E27FC236}">
                <a16:creationId xmlns:a16="http://schemas.microsoft.com/office/drawing/2014/main" id="{40704E96-D204-4B09-97B1-CE280D591F66}"/>
              </a:ext>
            </a:extLst>
          </p:cNvPr>
          <p:cNvSpPr>
            <a:spLocks noGrp="1"/>
          </p:cNvSpPr>
          <p:nvPr>
            <p:ph type="sldNum" sz="quarter" idx="12"/>
          </p:nvPr>
        </p:nvSpPr>
        <p:spPr/>
        <p:txBody>
          <a:bodyPr/>
          <a:lstStyle/>
          <a:p>
            <a:fld id="{DEC7A5AD-5AEC-42D0-A3BE-F46B40576360}" type="slidenum">
              <a:rPr lang="en-US" smtClean="0"/>
              <a:t>9</a:t>
            </a:fld>
            <a:endParaRPr lang="en-US"/>
          </a:p>
        </p:txBody>
      </p:sp>
      <p:sp>
        <p:nvSpPr>
          <p:cNvPr id="6" name="Date Placeholder 5">
            <a:extLst>
              <a:ext uri="{FF2B5EF4-FFF2-40B4-BE49-F238E27FC236}">
                <a16:creationId xmlns:a16="http://schemas.microsoft.com/office/drawing/2014/main" id="{3E487FA2-8090-437A-8EE3-7C14A3D9944B}"/>
              </a:ext>
            </a:extLst>
          </p:cNvPr>
          <p:cNvSpPr>
            <a:spLocks noGrp="1"/>
          </p:cNvSpPr>
          <p:nvPr>
            <p:ph type="dt" sz="half" idx="10"/>
          </p:nvPr>
        </p:nvSpPr>
        <p:spPr/>
        <p:txBody>
          <a:bodyPr/>
          <a:lstStyle/>
          <a:p>
            <a:r>
              <a:rPr lang="en-US"/>
              <a:t>August 2021</a:t>
            </a:r>
          </a:p>
        </p:txBody>
      </p:sp>
    </p:spTree>
    <p:extLst>
      <p:ext uri="{BB962C8B-B14F-4D97-AF65-F5344CB8AC3E}">
        <p14:creationId xmlns:p14="http://schemas.microsoft.com/office/powerpoint/2010/main" val="392843053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764033-CAE2-438F-84F6-D86DAA231BFC}"/>
              </a:ext>
            </a:extLst>
          </p:cNvPr>
          <p:cNvSpPr>
            <a:spLocks noGrp="1"/>
          </p:cNvSpPr>
          <p:nvPr>
            <p:ph type="title"/>
          </p:nvPr>
        </p:nvSpPr>
        <p:spPr/>
        <p:txBody>
          <a:bodyPr/>
          <a:lstStyle/>
          <a:p>
            <a:r>
              <a:rPr lang="en-US" dirty="0"/>
              <a:t>Open Discussion</a:t>
            </a:r>
          </a:p>
        </p:txBody>
      </p:sp>
      <p:sp>
        <p:nvSpPr>
          <p:cNvPr id="3" name="Date Placeholder 2">
            <a:extLst>
              <a:ext uri="{FF2B5EF4-FFF2-40B4-BE49-F238E27FC236}">
                <a16:creationId xmlns:a16="http://schemas.microsoft.com/office/drawing/2014/main" id="{A4BF853A-27EC-4597-9E7A-C887D0EBB2FC}"/>
              </a:ext>
            </a:extLst>
          </p:cNvPr>
          <p:cNvSpPr>
            <a:spLocks noGrp="1"/>
          </p:cNvSpPr>
          <p:nvPr>
            <p:ph type="dt" sz="half" idx="10"/>
          </p:nvPr>
        </p:nvSpPr>
        <p:spPr/>
        <p:txBody>
          <a:bodyPr/>
          <a:lstStyle/>
          <a:p>
            <a:r>
              <a:rPr lang="en-US"/>
              <a:t>August 2021</a:t>
            </a:r>
          </a:p>
        </p:txBody>
      </p:sp>
      <p:sp>
        <p:nvSpPr>
          <p:cNvPr id="4" name="Footer Placeholder 3">
            <a:extLst>
              <a:ext uri="{FF2B5EF4-FFF2-40B4-BE49-F238E27FC236}">
                <a16:creationId xmlns:a16="http://schemas.microsoft.com/office/drawing/2014/main" id="{C1C2BFA0-67B4-4E28-BEDE-747374005E1B}"/>
              </a:ext>
            </a:extLst>
          </p:cNvPr>
          <p:cNvSpPr>
            <a:spLocks noGrp="1"/>
          </p:cNvSpPr>
          <p:nvPr>
            <p:ph type="ftr" sz="quarter" idx="11"/>
          </p:nvPr>
        </p:nvSpPr>
        <p:spPr/>
        <p:txBody>
          <a:bodyPr/>
          <a:lstStyle/>
          <a:p>
            <a:r>
              <a:rPr lang="en-US"/>
              <a:t>NCHRP Project 12-117 Workshop - Information for Review Only</a:t>
            </a:r>
          </a:p>
        </p:txBody>
      </p:sp>
      <p:sp>
        <p:nvSpPr>
          <p:cNvPr id="5" name="Slide Number Placeholder 4">
            <a:extLst>
              <a:ext uri="{FF2B5EF4-FFF2-40B4-BE49-F238E27FC236}">
                <a16:creationId xmlns:a16="http://schemas.microsoft.com/office/drawing/2014/main" id="{70DF64BA-CDD9-4114-B972-C01E4D8A8FD5}"/>
              </a:ext>
            </a:extLst>
          </p:cNvPr>
          <p:cNvSpPr>
            <a:spLocks noGrp="1"/>
          </p:cNvSpPr>
          <p:nvPr>
            <p:ph type="sldNum" sz="quarter" idx="12"/>
          </p:nvPr>
        </p:nvSpPr>
        <p:spPr/>
        <p:txBody>
          <a:bodyPr/>
          <a:lstStyle/>
          <a:p>
            <a:fld id="{EE05A503-E3B5-4C58-9AFC-FD2007ADDDCB}" type="slidenum">
              <a:rPr lang="en-US" smtClean="0"/>
              <a:t>90</a:t>
            </a:fld>
            <a:endParaRPr lang="en-US"/>
          </a:p>
        </p:txBody>
      </p:sp>
    </p:spTree>
    <p:extLst>
      <p:ext uri="{BB962C8B-B14F-4D97-AF65-F5344CB8AC3E}">
        <p14:creationId xmlns:p14="http://schemas.microsoft.com/office/powerpoint/2010/main" val="163760253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DEDC59-94AC-4B0B-AC6C-A35EFA4411E6}"/>
              </a:ext>
            </a:extLst>
          </p:cNvPr>
          <p:cNvSpPr>
            <a:spLocks noGrp="1"/>
          </p:cNvSpPr>
          <p:nvPr>
            <p:ph type="title"/>
          </p:nvPr>
        </p:nvSpPr>
        <p:spPr/>
        <p:txBody>
          <a:bodyPr/>
          <a:lstStyle/>
          <a:p>
            <a:r>
              <a:rPr lang="en-US" dirty="0"/>
              <a:t>What’s Next?</a:t>
            </a:r>
          </a:p>
        </p:txBody>
      </p:sp>
      <p:sp>
        <p:nvSpPr>
          <p:cNvPr id="3" name="Text Placeholder 2">
            <a:extLst>
              <a:ext uri="{FF2B5EF4-FFF2-40B4-BE49-F238E27FC236}">
                <a16:creationId xmlns:a16="http://schemas.microsoft.com/office/drawing/2014/main" id="{FAC968E2-E33C-462E-B64E-75CCFC442CA0}"/>
              </a:ext>
            </a:extLst>
          </p:cNvPr>
          <p:cNvSpPr>
            <a:spLocks noGrp="1"/>
          </p:cNvSpPr>
          <p:nvPr>
            <p:ph type="body" idx="1"/>
          </p:nvPr>
        </p:nvSpPr>
        <p:spPr/>
        <p:txBody>
          <a:bodyPr/>
          <a:lstStyle/>
          <a:p>
            <a:endParaRPr lang="en-US"/>
          </a:p>
        </p:txBody>
      </p:sp>
      <p:sp>
        <p:nvSpPr>
          <p:cNvPr id="4" name="Date Placeholder 3">
            <a:extLst>
              <a:ext uri="{FF2B5EF4-FFF2-40B4-BE49-F238E27FC236}">
                <a16:creationId xmlns:a16="http://schemas.microsoft.com/office/drawing/2014/main" id="{60F8CE65-427E-4A46-9F84-01E28DB0352F}"/>
              </a:ext>
            </a:extLst>
          </p:cNvPr>
          <p:cNvSpPr>
            <a:spLocks noGrp="1"/>
          </p:cNvSpPr>
          <p:nvPr>
            <p:ph type="dt" sz="half" idx="10"/>
          </p:nvPr>
        </p:nvSpPr>
        <p:spPr/>
        <p:txBody>
          <a:bodyPr/>
          <a:lstStyle/>
          <a:p>
            <a:r>
              <a:rPr lang="en-US"/>
              <a:t>August 2021</a:t>
            </a:r>
          </a:p>
        </p:txBody>
      </p:sp>
      <p:sp>
        <p:nvSpPr>
          <p:cNvPr id="5" name="Footer Placeholder 4">
            <a:extLst>
              <a:ext uri="{FF2B5EF4-FFF2-40B4-BE49-F238E27FC236}">
                <a16:creationId xmlns:a16="http://schemas.microsoft.com/office/drawing/2014/main" id="{D72F1884-68EF-4C81-BA4D-2FE1DC6C5BFE}"/>
              </a:ext>
            </a:extLst>
          </p:cNvPr>
          <p:cNvSpPr>
            <a:spLocks noGrp="1"/>
          </p:cNvSpPr>
          <p:nvPr>
            <p:ph type="ftr" sz="quarter" idx="11"/>
          </p:nvPr>
        </p:nvSpPr>
        <p:spPr/>
        <p:txBody>
          <a:bodyPr/>
          <a:lstStyle/>
          <a:p>
            <a:r>
              <a:rPr lang="en-US"/>
              <a:t>NCHRP Project 12-117 Workshop - Information for Review Only</a:t>
            </a:r>
          </a:p>
        </p:txBody>
      </p:sp>
      <p:sp>
        <p:nvSpPr>
          <p:cNvPr id="6" name="Slide Number Placeholder 5">
            <a:extLst>
              <a:ext uri="{FF2B5EF4-FFF2-40B4-BE49-F238E27FC236}">
                <a16:creationId xmlns:a16="http://schemas.microsoft.com/office/drawing/2014/main" id="{4198E0CA-2A34-43F7-9D8C-6C65AE871BAE}"/>
              </a:ext>
            </a:extLst>
          </p:cNvPr>
          <p:cNvSpPr>
            <a:spLocks noGrp="1"/>
          </p:cNvSpPr>
          <p:nvPr>
            <p:ph type="sldNum" sz="quarter" idx="12"/>
          </p:nvPr>
        </p:nvSpPr>
        <p:spPr/>
        <p:txBody>
          <a:bodyPr/>
          <a:lstStyle/>
          <a:p>
            <a:fld id="{EE05A503-E3B5-4C58-9AFC-FD2007ADDDCB}" type="slidenum">
              <a:rPr lang="en-US" smtClean="0"/>
              <a:t>91</a:t>
            </a:fld>
            <a:endParaRPr lang="en-US"/>
          </a:p>
        </p:txBody>
      </p:sp>
    </p:spTree>
    <p:extLst>
      <p:ext uri="{BB962C8B-B14F-4D97-AF65-F5344CB8AC3E}">
        <p14:creationId xmlns:p14="http://schemas.microsoft.com/office/powerpoint/2010/main" val="196998373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7EEE7-9323-4CC8-BF28-C7DA79786320}"/>
              </a:ext>
            </a:extLst>
          </p:cNvPr>
          <p:cNvSpPr>
            <a:spLocks noGrp="1"/>
          </p:cNvSpPr>
          <p:nvPr>
            <p:ph type="title"/>
          </p:nvPr>
        </p:nvSpPr>
        <p:spPr/>
        <p:txBody>
          <a:bodyPr>
            <a:noAutofit/>
          </a:bodyPr>
          <a:lstStyle/>
          <a:p>
            <a:r>
              <a:rPr lang="en-US" sz="2800" dirty="0"/>
              <a:t>NCHRP 12-117, Guidelines </a:t>
            </a:r>
            <a:r>
              <a:rPr lang="en-US" sz="2400" dirty="0"/>
              <a:t>for</a:t>
            </a:r>
            <a:r>
              <a:rPr lang="en-US" sz="2800" dirty="0"/>
              <a:t> Corrosion Protection of Steel Bridges Using Duplex Coating Systems</a:t>
            </a:r>
            <a:br>
              <a:rPr lang="en-US" sz="2800" dirty="0"/>
            </a:br>
            <a:endParaRPr lang="en-US" sz="2800" dirty="0"/>
          </a:p>
        </p:txBody>
      </p:sp>
      <p:sp>
        <p:nvSpPr>
          <p:cNvPr id="3" name="Content Placeholder 2">
            <a:extLst>
              <a:ext uri="{FF2B5EF4-FFF2-40B4-BE49-F238E27FC236}">
                <a16:creationId xmlns:a16="http://schemas.microsoft.com/office/drawing/2014/main" id="{CED216D4-4550-411A-9D58-508A8B342D90}"/>
              </a:ext>
            </a:extLst>
          </p:cNvPr>
          <p:cNvSpPr>
            <a:spLocks noGrp="1"/>
          </p:cNvSpPr>
          <p:nvPr>
            <p:ph idx="1"/>
          </p:nvPr>
        </p:nvSpPr>
        <p:spPr/>
        <p:txBody>
          <a:bodyPr/>
          <a:lstStyle/>
          <a:p>
            <a:r>
              <a:rPr lang="en-US" dirty="0"/>
              <a:t>Phase IV – Final Products</a:t>
            </a:r>
          </a:p>
          <a:p>
            <a:pPr lvl="1"/>
            <a:r>
              <a:rPr lang="en-US" dirty="0"/>
              <a:t>(a) a final report that documents the entire research effort and </a:t>
            </a:r>
          </a:p>
          <a:p>
            <a:pPr lvl="1"/>
            <a:r>
              <a:rPr lang="en-US" dirty="0"/>
              <a:t>(b) the proposed AASHTO guidelines and ballot, workshop materials, and implementation plan.</a:t>
            </a:r>
          </a:p>
          <a:p>
            <a:r>
              <a:rPr lang="en-US" dirty="0"/>
              <a:t>Completion Date – March, 2022 (Likely to be Delayed)</a:t>
            </a:r>
          </a:p>
          <a:p>
            <a:r>
              <a:rPr lang="en-US" dirty="0"/>
              <a:t>Anticipated Outreach</a:t>
            </a:r>
          </a:p>
          <a:p>
            <a:pPr lvl="1"/>
            <a:r>
              <a:rPr lang="en-US" dirty="0"/>
              <a:t>Transportation Research Board - January 9–13, 2022 in Washington, D.C.</a:t>
            </a:r>
          </a:p>
          <a:p>
            <a:pPr lvl="1"/>
            <a:r>
              <a:rPr lang="en-US" dirty="0"/>
              <a:t>AASHTO COBS Meeting – July 19-23, 2022 in Pittsburgh, PA</a:t>
            </a:r>
          </a:p>
          <a:p>
            <a:pPr lvl="1"/>
            <a:r>
              <a:rPr lang="en-US" dirty="0"/>
              <a:t>Others TBD</a:t>
            </a:r>
          </a:p>
          <a:p>
            <a:endParaRPr lang="en-US" dirty="0"/>
          </a:p>
        </p:txBody>
      </p:sp>
      <p:sp>
        <p:nvSpPr>
          <p:cNvPr id="4" name="Date Placeholder 3">
            <a:extLst>
              <a:ext uri="{FF2B5EF4-FFF2-40B4-BE49-F238E27FC236}">
                <a16:creationId xmlns:a16="http://schemas.microsoft.com/office/drawing/2014/main" id="{DCA6CBF5-2A45-4DCA-BCDD-7BF65ADA8601}"/>
              </a:ext>
            </a:extLst>
          </p:cNvPr>
          <p:cNvSpPr>
            <a:spLocks noGrp="1"/>
          </p:cNvSpPr>
          <p:nvPr>
            <p:ph type="dt" sz="half" idx="10"/>
          </p:nvPr>
        </p:nvSpPr>
        <p:spPr/>
        <p:txBody>
          <a:bodyPr/>
          <a:lstStyle/>
          <a:p>
            <a:r>
              <a:rPr lang="en-US"/>
              <a:t>August 2021</a:t>
            </a:r>
          </a:p>
        </p:txBody>
      </p:sp>
      <p:sp>
        <p:nvSpPr>
          <p:cNvPr id="5" name="Footer Placeholder 4">
            <a:extLst>
              <a:ext uri="{FF2B5EF4-FFF2-40B4-BE49-F238E27FC236}">
                <a16:creationId xmlns:a16="http://schemas.microsoft.com/office/drawing/2014/main" id="{F2FF7D8C-8C66-46FE-90A6-5EFB5A975D98}"/>
              </a:ext>
            </a:extLst>
          </p:cNvPr>
          <p:cNvSpPr>
            <a:spLocks noGrp="1"/>
          </p:cNvSpPr>
          <p:nvPr>
            <p:ph type="ftr" sz="quarter" idx="11"/>
          </p:nvPr>
        </p:nvSpPr>
        <p:spPr/>
        <p:txBody>
          <a:bodyPr/>
          <a:lstStyle/>
          <a:p>
            <a:r>
              <a:rPr lang="en-US"/>
              <a:t>NCHRP Project 12-117 Workshop - Information for Review Only</a:t>
            </a:r>
          </a:p>
        </p:txBody>
      </p:sp>
      <p:sp>
        <p:nvSpPr>
          <p:cNvPr id="6" name="Slide Number Placeholder 5">
            <a:extLst>
              <a:ext uri="{FF2B5EF4-FFF2-40B4-BE49-F238E27FC236}">
                <a16:creationId xmlns:a16="http://schemas.microsoft.com/office/drawing/2014/main" id="{0611B650-7821-4895-A080-6CA18B80E465}"/>
              </a:ext>
            </a:extLst>
          </p:cNvPr>
          <p:cNvSpPr>
            <a:spLocks noGrp="1"/>
          </p:cNvSpPr>
          <p:nvPr>
            <p:ph type="sldNum" sz="quarter" idx="12"/>
          </p:nvPr>
        </p:nvSpPr>
        <p:spPr/>
        <p:txBody>
          <a:bodyPr/>
          <a:lstStyle/>
          <a:p>
            <a:fld id="{EE05A503-E3B5-4C58-9AFC-FD2007ADDDCB}" type="slidenum">
              <a:rPr lang="en-US" smtClean="0"/>
              <a:t>92</a:t>
            </a:fld>
            <a:endParaRPr lang="en-US"/>
          </a:p>
        </p:txBody>
      </p:sp>
    </p:spTree>
    <p:extLst>
      <p:ext uri="{BB962C8B-B14F-4D97-AF65-F5344CB8AC3E}">
        <p14:creationId xmlns:p14="http://schemas.microsoft.com/office/powerpoint/2010/main" val="423225375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2DC6F-BBA4-4DD1-B28F-26AC64886DD5}"/>
              </a:ext>
            </a:extLst>
          </p:cNvPr>
          <p:cNvSpPr>
            <a:spLocks noGrp="1"/>
          </p:cNvSpPr>
          <p:nvPr>
            <p:ph type="title"/>
          </p:nvPr>
        </p:nvSpPr>
        <p:spPr>
          <a:xfrm>
            <a:off x="677335" y="2700867"/>
            <a:ext cx="8596668" cy="1173067"/>
          </a:xfrm>
        </p:spPr>
        <p:txBody>
          <a:bodyPr/>
          <a:lstStyle/>
          <a:p>
            <a:r>
              <a:rPr lang="en-US" dirty="0"/>
              <a:t>Thank You!</a:t>
            </a:r>
          </a:p>
        </p:txBody>
      </p:sp>
      <p:sp>
        <p:nvSpPr>
          <p:cNvPr id="3" name="Text Placeholder 2">
            <a:extLst>
              <a:ext uri="{FF2B5EF4-FFF2-40B4-BE49-F238E27FC236}">
                <a16:creationId xmlns:a16="http://schemas.microsoft.com/office/drawing/2014/main" id="{222F2808-5655-4984-8044-399957CF4345}"/>
              </a:ext>
            </a:extLst>
          </p:cNvPr>
          <p:cNvSpPr>
            <a:spLocks noGrp="1"/>
          </p:cNvSpPr>
          <p:nvPr>
            <p:ph type="body" idx="1"/>
          </p:nvPr>
        </p:nvSpPr>
        <p:spPr>
          <a:xfrm>
            <a:off x="677335" y="4214781"/>
            <a:ext cx="8596668" cy="1173067"/>
          </a:xfrm>
        </p:spPr>
        <p:txBody>
          <a:bodyPr>
            <a:normAutofit fontScale="92500" lnSpcReduction="10000"/>
          </a:bodyPr>
          <a:lstStyle/>
          <a:p>
            <a:r>
              <a:rPr lang="en-US" dirty="0"/>
              <a:t>If you have something more:</a:t>
            </a:r>
            <a:endParaRPr lang="en-US" dirty="0">
              <a:hlinkClick r:id="rId2"/>
            </a:endParaRPr>
          </a:p>
          <a:p>
            <a:r>
              <a:rPr lang="en-US" dirty="0">
                <a:hlinkClick r:id="rId2"/>
              </a:rPr>
              <a:t>pault@elzly.com</a:t>
            </a:r>
            <a:endParaRPr lang="en-US" dirty="0"/>
          </a:p>
          <a:p>
            <a:r>
              <a:rPr lang="en-US" dirty="0"/>
              <a:t>609-374-7355</a:t>
            </a:r>
          </a:p>
        </p:txBody>
      </p:sp>
      <p:sp>
        <p:nvSpPr>
          <p:cNvPr id="4" name="Date Placeholder 3">
            <a:extLst>
              <a:ext uri="{FF2B5EF4-FFF2-40B4-BE49-F238E27FC236}">
                <a16:creationId xmlns:a16="http://schemas.microsoft.com/office/drawing/2014/main" id="{AD2FFAF0-B462-46E6-8F70-732B2CD94BAD}"/>
              </a:ext>
            </a:extLst>
          </p:cNvPr>
          <p:cNvSpPr>
            <a:spLocks noGrp="1"/>
          </p:cNvSpPr>
          <p:nvPr>
            <p:ph type="dt" sz="half" idx="10"/>
          </p:nvPr>
        </p:nvSpPr>
        <p:spPr/>
        <p:txBody>
          <a:bodyPr/>
          <a:lstStyle/>
          <a:p>
            <a:r>
              <a:rPr lang="en-US"/>
              <a:t>August 2021</a:t>
            </a:r>
          </a:p>
        </p:txBody>
      </p:sp>
      <p:sp>
        <p:nvSpPr>
          <p:cNvPr id="5" name="Footer Placeholder 4">
            <a:extLst>
              <a:ext uri="{FF2B5EF4-FFF2-40B4-BE49-F238E27FC236}">
                <a16:creationId xmlns:a16="http://schemas.microsoft.com/office/drawing/2014/main" id="{BB610B0B-BC43-487F-8E28-770638412D35}"/>
              </a:ext>
            </a:extLst>
          </p:cNvPr>
          <p:cNvSpPr>
            <a:spLocks noGrp="1"/>
          </p:cNvSpPr>
          <p:nvPr>
            <p:ph type="ftr" sz="quarter" idx="11"/>
          </p:nvPr>
        </p:nvSpPr>
        <p:spPr/>
        <p:txBody>
          <a:bodyPr/>
          <a:lstStyle/>
          <a:p>
            <a:r>
              <a:rPr lang="en-US"/>
              <a:t>NCHRP Project 12-117 Workshop - Information for Review Only</a:t>
            </a:r>
          </a:p>
        </p:txBody>
      </p:sp>
      <p:sp>
        <p:nvSpPr>
          <p:cNvPr id="6" name="Slide Number Placeholder 5">
            <a:extLst>
              <a:ext uri="{FF2B5EF4-FFF2-40B4-BE49-F238E27FC236}">
                <a16:creationId xmlns:a16="http://schemas.microsoft.com/office/drawing/2014/main" id="{77F24DC6-672B-46CB-A7EC-16998B09595D}"/>
              </a:ext>
            </a:extLst>
          </p:cNvPr>
          <p:cNvSpPr>
            <a:spLocks noGrp="1"/>
          </p:cNvSpPr>
          <p:nvPr>
            <p:ph type="sldNum" sz="quarter" idx="12"/>
          </p:nvPr>
        </p:nvSpPr>
        <p:spPr/>
        <p:txBody>
          <a:bodyPr/>
          <a:lstStyle/>
          <a:p>
            <a:fld id="{EE05A503-E3B5-4C58-9AFC-FD2007ADDDCB}" type="slidenum">
              <a:rPr lang="en-US" smtClean="0"/>
              <a:t>93</a:t>
            </a:fld>
            <a:endParaRPr lang="en-US"/>
          </a:p>
        </p:txBody>
      </p:sp>
    </p:spTree>
    <p:extLst>
      <p:ext uri="{BB962C8B-B14F-4D97-AF65-F5344CB8AC3E}">
        <p14:creationId xmlns:p14="http://schemas.microsoft.com/office/powerpoint/2010/main" val="139936454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F90BB7F-FEEF-E600-353B-371C46FB1026}"/>
              </a:ext>
            </a:extLst>
          </p:cNvPr>
          <p:cNvSpPr>
            <a:spLocks noGrp="1"/>
          </p:cNvSpPr>
          <p:nvPr>
            <p:ph type="dt" sz="half" idx="10"/>
          </p:nvPr>
        </p:nvSpPr>
        <p:spPr/>
        <p:txBody>
          <a:bodyPr/>
          <a:lstStyle/>
          <a:p>
            <a:r>
              <a:rPr lang="en-US"/>
              <a:t>August 2021</a:t>
            </a:r>
          </a:p>
        </p:txBody>
      </p:sp>
      <p:sp>
        <p:nvSpPr>
          <p:cNvPr id="3" name="Footer Placeholder 2">
            <a:extLst>
              <a:ext uri="{FF2B5EF4-FFF2-40B4-BE49-F238E27FC236}">
                <a16:creationId xmlns:a16="http://schemas.microsoft.com/office/drawing/2014/main" id="{2A45F290-67A8-ABF4-1EC2-E5A3DE2EAE99}"/>
              </a:ext>
            </a:extLst>
          </p:cNvPr>
          <p:cNvSpPr>
            <a:spLocks noGrp="1"/>
          </p:cNvSpPr>
          <p:nvPr>
            <p:ph type="ftr" sz="quarter" idx="11"/>
          </p:nvPr>
        </p:nvSpPr>
        <p:spPr/>
        <p:txBody>
          <a:bodyPr/>
          <a:lstStyle/>
          <a:p>
            <a:r>
              <a:rPr lang="en-US"/>
              <a:t>NCHRP Project 12-117 Workshop - Information for Review Only</a:t>
            </a:r>
          </a:p>
        </p:txBody>
      </p:sp>
      <p:sp>
        <p:nvSpPr>
          <p:cNvPr id="4" name="Slide Number Placeholder 3">
            <a:extLst>
              <a:ext uri="{FF2B5EF4-FFF2-40B4-BE49-F238E27FC236}">
                <a16:creationId xmlns:a16="http://schemas.microsoft.com/office/drawing/2014/main" id="{612AAC69-1842-426B-4DC2-3E80EF198609}"/>
              </a:ext>
            </a:extLst>
          </p:cNvPr>
          <p:cNvSpPr>
            <a:spLocks noGrp="1"/>
          </p:cNvSpPr>
          <p:nvPr>
            <p:ph type="sldNum" sz="quarter" idx="12"/>
          </p:nvPr>
        </p:nvSpPr>
        <p:spPr/>
        <p:txBody>
          <a:bodyPr/>
          <a:lstStyle/>
          <a:p>
            <a:fld id="{EE05A503-E3B5-4C58-9AFC-FD2007ADDDCB}" type="slidenum">
              <a:rPr lang="en-US" smtClean="0"/>
              <a:t>94</a:t>
            </a:fld>
            <a:endParaRPr lang="en-US"/>
          </a:p>
        </p:txBody>
      </p:sp>
    </p:spTree>
    <p:extLst>
      <p:ext uri="{BB962C8B-B14F-4D97-AF65-F5344CB8AC3E}">
        <p14:creationId xmlns:p14="http://schemas.microsoft.com/office/powerpoint/2010/main" val="261064359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8627F9-D572-4683-B2B8-46F0FFCD9AF6}"/>
              </a:ext>
            </a:extLst>
          </p:cNvPr>
          <p:cNvSpPr>
            <a:spLocks noGrp="1"/>
          </p:cNvSpPr>
          <p:nvPr>
            <p:ph type="ctrTitle"/>
          </p:nvPr>
        </p:nvSpPr>
        <p:spPr/>
        <p:txBody>
          <a:bodyPr>
            <a:normAutofit fontScale="90000"/>
          </a:bodyPr>
          <a:lstStyle/>
          <a:p>
            <a:r>
              <a:rPr lang="en-US" dirty="0"/>
              <a:t>Guidelines for Corrosion Protection of Steel Bridges Using Duplex Coating Systems</a:t>
            </a:r>
          </a:p>
        </p:txBody>
      </p:sp>
      <p:sp>
        <p:nvSpPr>
          <p:cNvPr id="3" name="Subtitle 2">
            <a:extLst>
              <a:ext uri="{FF2B5EF4-FFF2-40B4-BE49-F238E27FC236}">
                <a16:creationId xmlns:a16="http://schemas.microsoft.com/office/drawing/2014/main" id="{350B9054-6643-4CF4-8E9D-E9192BEA36F6}"/>
              </a:ext>
            </a:extLst>
          </p:cNvPr>
          <p:cNvSpPr>
            <a:spLocks noGrp="1"/>
          </p:cNvSpPr>
          <p:nvPr>
            <p:ph type="subTitle" idx="1"/>
          </p:nvPr>
        </p:nvSpPr>
        <p:spPr>
          <a:xfrm>
            <a:off x="5994399" y="4050833"/>
            <a:ext cx="3279603" cy="1096899"/>
          </a:xfrm>
        </p:spPr>
        <p:txBody>
          <a:bodyPr>
            <a:normAutofit fontScale="25000" lnSpcReduction="20000"/>
          </a:bodyPr>
          <a:lstStyle/>
          <a:p>
            <a:endParaRPr lang="en-US" dirty="0"/>
          </a:p>
          <a:p>
            <a:r>
              <a:rPr lang="en-US" sz="7200" dirty="0"/>
              <a:t>NCHRP Project 12-117 </a:t>
            </a:r>
          </a:p>
          <a:p>
            <a:r>
              <a:rPr lang="en-US" sz="7200" dirty="0"/>
              <a:t>2022 </a:t>
            </a:r>
            <a:r>
              <a:rPr lang="en-US" sz="7200"/>
              <a:t>Outreach Briefing</a:t>
            </a:r>
            <a:endParaRPr lang="en-US" sz="7200" dirty="0"/>
          </a:p>
          <a:p>
            <a:endParaRPr lang="en-US" sz="7200" dirty="0"/>
          </a:p>
          <a:p>
            <a:r>
              <a:rPr lang="en-US" sz="7200" dirty="0"/>
              <a:t>November 3, 2021</a:t>
            </a:r>
          </a:p>
        </p:txBody>
      </p:sp>
      <p:sp>
        <p:nvSpPr>
          <p:cNvPr id="6" name="Date Placeholder 5">
            <a:extLst>
              <a:ext uri="{FF2B5EF4-FFF2-40B4-BE49-F238E27FC236}">
                <a16:creationId xmlns:a16="http://schemas.microsoft.com/office/drawing/2014/main" id="{88949A11-1610-4052-A4E9-CF2414371368}"/>
              </a:ext>
            </a:extLst>
          </p:cNvPr>
          <p:cNvSpPr>
            <a:spLocks noGrp="1"/>
          </p:cNvSpPr>
          <p:nvPr>
            <p:ph type="dt" sz="half" idx="10"/>
          </p:nvPr>
        </p:nvSpPr>
        <p:spPr/>
        <p:txBody>
          <a:bodyPr/>
          <a:lstStyle/>
          <a:p>
            <a:r>
              <a:rPr lang="en-US"/>
              <a:t>August 11, 2022</a:t>
            </a:r>
            <a:endParaRPr lang="en-US" dirty="0"/>
          </a:p>
        </p:txBody>
      </p:sp>
      <p:sp>
        <p:nvSpPr>
          <p:cNvPr id="7" name="Footer Placeholder 6">
            <a:extLst>
              <a:ext uri="{FF2B5EF4-FFF2-40B4-BE49-F238E27FC236}">
                <a16:creationId xmlns:a16="http://schemas.microsoft.com/office/drawing/2014/main" id="{F7C35757-7609-4D69-BA7B-54F1DE68AEFE}"/>
              </a:ext>
            </a:extLst>
          </p:cNvPr>
          <p:cNvSpPr>
            <a:spLocks noGrp="1"/>
          </p:cNvSpPr>
          <p:nvPr>
            <p:ph type="ftr" sz="quarter" idx="11"/>
          </p:nvPr>
        </p:nvSpPr>
        <p:spPr/>
        <p:txBody>
          <a:bodyPr/>
          <a:lstStyle/>
          <a:p>
            <a:r>
              <a:rPr lang="en-US" dirty="0"/>
              <a:t>NCHRP Project 12-117 Information for Review Only – See Disclaimer</a:t>
            </a:r>
          </a:p>
        </p:txBody>
      </p:sp>
      <p:sp>
        <p:nvSpPr>
          <p:cNvPr id="8" name="Slide Number Placeholder 7">
            <a:extLst>
              <a:ext uri="{FF2B5EF4-FFF2-40B4-BE49-F238E27FC236}">
                <a16:creationId xmlns:a16="http://schemas.microsoft.com/office/drawing/2014/main" id="{50A8270F-EB0D-42B8-B843-AC96A6BB351A}"/>
              </a:ext>
            </a:extLst>
          </p:cNvPr>
          <p:cNvSpPr>
            <a:spLocks noGrp="1"/>
          </p:cNvSpPr>
          <p:nvPr>
            <p:ph type="sldNum" sz="quarter" idx="12"/>
          </p:nvPr>
        </p:nvSpPr>
        <p:spPr/>
        <p:txBody>
          <a:bodyPr/>
          <a:lstStyle/>
          <a:p>
            <a:fld id="{EE05A503-E3B5-4C58-9AFC-FD2007ADDDCB}" type="slidenum">
              <a:rPr lang="en-US" smtClean="0"/>
              <a:t>95</a:t>
            </a:fld>
            <a:endParaRPr lang="en-US"/>
          </a:p>
        </p:txBody>
      </p:sp>
      <p:pic>
        <p:nvPicPr>
          <p:cNvPr id="4" name="Picture 3">
            <a:extLst>
              <a:ext uri="{FF2B5EF4-FFF2-40B4-BE49-F238E27FC236}">
                <a16:creationId xmlns:a16="http://schemas.microsoft.com/office/drawing/2014/main" id="{B4B9AA41-68A4-42BD-9400-DE5F1FFAC9D0}"/>
              </a:ext>
            </a:extLst>
          </p:cNvPr>
          <p:cNvPicPr>
            <a:picLocks noChangeAspect="1"/>
          </p:cNvPicPr>
          <p:nvPr/>
        </p:nvPicPr>
        <p:blipFill>
          <a:blip r:embed="rId2"/>
          <a:stretch>
            <a:fillRect/>
          </a:stretch>
        </p:blipFill>
        <p:spPr>
          <a:xfrm>
            <a:off x="2608536" y="3260692"/>
            <a:ext cx="2647491" cy="1987919"/>
          </a:xfrm>
          <a:prstGeom prst="rect">
            <a:avLst/>
          </a:prstGeom>
          <a:ln>
            <a:noFill/>
          </a:ln>
          <a:effectLst>
            <a:softEdge rad="112500"/>
          </a:effectLst>
        </p:spPr>
      </p:pic>
    </p:spTree>
    <p:extLst>
      <p:ext uri="{BB962C8B-B14F-4D97-AF65-F5344CB8AC3E}">
        <p14:creationId xmlns:p14="http://schemas.microsoft.com/office/powerpoint/2010/main" val="422277482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5270071-F2B9-4D9A-9286-033A68FCF146}"/>
              </a:ext>
            </a:extLst>
          </p:cNvPr>
          <p:cNvSpPr>
            <a:spLocks noGrp="1"/>
          </p:cNvSpPr>
          <p:nvPr>
            <p:ph type="title"/>
          </p:nvPr>
        </p:nvSpPr>
        <p:spPr/>
        <p:txBody>
          <a:bodyPr>
            <a:noAutofit/>
          </a:bodyPr>
          <a:lstStyle/>
          <a:p>
            <a:r>
              <a:rPr lang="en-US" sz="3200" dirty="0"/>
              <a:t>Disclaimer</a:t>
            </a:r>
          </a:p>
        </p:txBody>
      </p:sp>
      <p:sp>
        <p:nvSpPr>
          <p:cNvPr id="7" name="Content Placeholder 6">
            <a:extLst>
              <a:ext uri="{FF2B5EF4-FFF2-40B4-BE49-F238E27FC236}">
                <a16:creationId xmlns:a16="http://schemas.microsoft.com/office/drawing/2014/main" id="{91AA3C50-7E6B-48C6-89DE-5C8A7C08A1F5}"/>
              </a:ext>
            </a:extLst>
          </p:cNvPr>
          <p:cNvSpPr>
            <a:spLocks noGrp="1"/>
          </p:cNvSpPr>
          <p:nvPr>
            <p:ph idx="1"/>
          </p:nvPr>
        </p:nvSpPr>
        <p:spPr>
          <a:xfrm>
            <a:off x="588558" y="1488613"/>
            <a:ext cx="8596668" cy="3880773"/>
          </a:xfrm>
        </p:spPr>
        <p:txBody>
          <a:bodyPr>
            <a:normAutofit fontScale="70000" lnSpcReduction="20000"/>
          </a:bodyPr>
          <a:lstStyle/>
          <a:p>
            <a:pPr>
              <a:lnSpc>
                <a:spcPct val="120000"/>
              </a:lnSpc>
            </a:pPr>
            <a:r>
              <a:rPr lang="en-US" sz="2300" dirty="0"/>
              <a:t>This investigation was sponsored by TRB under the NCHRP Program. Data reported are work in progress. The contents of this presentation have not been reviewed by the project panel or NCHRP, nor do they constitute a standard, specification, or regulation.</a:t>
            </a:r>
          </a:p>
          <a:p>
            <a:pPr>
              <a:lnSpc>
                <a:spcPct val="120000"/>
              </a:lnSpc>
            </a:pPr>
            <a:r>
              <a:rPr lang="en-US" sz="2300" dirty="0">
                <a:effectLst/>
                <a:latin typeface="Trebuchet MS" panose="020B0603020202020204" pitchFamily="34" charset="0"/>
                <a:ea typeface="Calibri" panose="020F0502020204030204" pitchFamily="34" charset="0"/>
                <a:cs typeface="Times New Roman" panose="02020603050405020304" pitchFamily="18" charset="0"/>
              </a:rPr>
              <a:t>The National Cooperative Highway Research Program (NCHRP) is sponsored by the individual state departments of transportation of the American Association of State Highway and Transportation Officials. NCHRP is administered by the Transportation Research Board (TRB), part of the National Academies of Sciences, Engineering, and Medicine, under a cooperative agreement with the Federal Highway Administration (FHWA).  Any opinions and conclusions expressed or implied in resulting research products are those of the individuals and organizations who performed the research and are not necessarily those of TRB; the National Academies of Sciences, Engineering, and Medicine; the FHWA; or NCHRP sponsors. </a:t>
            </a:r>
          </a:p>
        </p:txBody>
      </p:sp>
      <p:sp>
        <p:nvSpPr>
          <p:cNvPr id="5" name="Footer Placeholder 4">
            <a:extLst>
              <a:ext uri="{FF2B5EF4-FFF2-40B4-BE49-F238E27FC236}">
                <a16:creationId xmlns:a16="http://schemas.microsoft.com/office/drawing/2014/main" id="{7A5CF169-5C2A-4FE7-85B9-362C7BA7EDD1}"/>
              </a:ext>
            </a:extLst>
          </p:cNvPr>
          <p:cNvSpPr>
            <a:spLocks noGrp="1"/>
          </p:cNvSpPr>
          <p:nvPr>
            <p:ph type="ftr" sz="quarter" idx="11"/>
          </p:nvPr>
        </p:nvSpPr>
        <p:spPr/>
        <p:txBody>
          <a:bodyPr/>
          <a:lstStyle/>
          <a:p>
            <a:r>
              <a:rPr lang="en-US" dirty="0"/>
              <a:t>NCHRP Project 12-117 Information for Review Only – See Disclaimer</a:t>
            </a:r>
          </a:p>
        </p:txBody>
      </p:sp>
      <p:sp>
        <p:nvSpPr>
          <p:cNvPr id="6" name="Slide Number Placeholder 5">
            <a:extLst>
              <a:ext uri="{FF2B5EF4-FFF2-40B4-BE49-F238E27FC236}">
                <a16:creationId xmlns:a16="http://schemas.microsoft.com/office/drawing/2014/main" id="{C1A65E9C-23CD-4715-A83E-A71E4E1B7CA9}"/>
              </a:ext>
            </a:extLst>
          </p:cNvPr>
          <p:cNvSpPr>
            <a:spLocks noGrp="1"/>
          </p:cNvSpPr>
          <p:nvPr>
            <p:ph type="sldNum" sz="quarter" idx="12"/>
          </p:nvPr>
        </p:nvSpPr>
        <p:spPr/>
        <p:txBody>
          <a:bodyPr/>
          <a:lstStyle/>
          <a:p>
            <a:fld id="{DEC7A5AD-5AEC-42D0-A3BE-F46B40576360}" type="slidenum">
              <a:rPr lang="en-US" smtClean="0"/>
              <a:t>96</a:t>
            </a:fld>
            <a:endParaRPr lang="en-US"/>
          </a:p>
        </p:txBody>
      </p:sp>
      <p:sp>
        <p:nvSpPr>
          <p:cNvPr id="2" name="Date Placeholder 1">
            <a:extLst>
              <a:ext uri="{FF2B5EF4-FFF2-40B4-BE49-F238E27FC236}">
                <a16:creationId xmlns:a16="http://schemas.microsoft.com/office/drawing/2014/main" id="{8617715F-97A1-4303-A6EB-CA9BFFCAEC4F}"/>
              </a:ext>
            </a:extLst>
          </p:cNvPr>
          <p:cNvSpPr>
            <a:spLocks noGrp="1"/>
          </p:cNvSpPr>
          <p:nvPr>
            <p:ph type="dt" sz="half" idx="10"/>
          </p:nvPr>
        </p:nvSpPr>
        <p:spPr/>
        <p:txBody>
          <a:bodyPr/>
          <a:lstStyle/>
          <a:p>
            <a:r>
              <a:rPr lang="en-US"/>
              <a:t>August 11, 2022</a:t>
            </a:r>
          </a:p>
        </p:txBody>
      </p:sp>
    </p:spTree>
    <p:extLst>
      <p:ext uri="{BB962C8B-B14F-4D97-AF65-F5344CB8AC3E}">
        <p14:creationId xmlns:p14="http://schemas.microsoft.com/office/powerpoint/2010/main" val="261809524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77335" y="2700867"/>
            <a:ext cx="4667175" cy="2880126"/>
          </a:xfrm>
        </p:spPr>
        <p:txBody>
          <a:bodyPr>
            <a:noAutofit/>
          </a:bodyPr>
          <a:lstStyle/>
          <a:p>
            <a:r>
              <a:rPr lang="en-US" sz="2800" dirty="0"/>
              <a:t>NCHRP Synthesis 517</a:t>
            </a:r>
            <a:br>
              <a:rPr lang="en-US" sz="4800" dirty="0"/>
            </a:br>
            <a:r>
              <a:rPr lang="en-US" sz="4800" dirty="0"/>
              <a:t>Corrosion Protection For Extending Steel Bridge Service Life</a:t>
            </a:r>
          </a:p>
        </p:txBody>
      </p:sp>
      <p:sp>
        <p:nvSpPr>
          <p:cNvPr id="3" name="Slide Number Placeholder 2">
            <a:extLst>
              <a:ext uri="{FF2B5EF4-FFF2-40B4-BE49-F238E27FC236}">
                <a16:creationId xmlns:a16="http://schemas.microsoft.com/office/drawing/2014/main" id="{EE21CEBA-ABBB-4A36-A4C6-645AC738D770}"/>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C476151-4AB9-4F20-9066-2D1548F0DC06}" type="slidenum">
              <a:rPr kumimoji="0" lang="en-US" sz="900" b="0" i="0" u="none" strike="noStrike" kern="1200" cap="none" spc="0" normalizeH="0" baseline="0" noProof="0" smtClean="0">
                <a:ln>
                  <a:noFill/>
                </a:ln>
                <a:solidFill>
                  <a:srgbClr val="FEDB00"/>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97</a:t>
            </a:fld>
            <a:endParaRPr kumimoji="0" lang="en-US" sz="900" b="0" i="0" u="none" strike="noStrike" kern="1200" cap="none" spc="0" normalizeH="0" baseline="0" noProof="0">
              <a:ln>
                <a:noFill/>
              </a:ln>
              <a:solidFill>
                <a:srgbClr val="FEDB00"/>
              </a:solidFill>
              <a:effectLst/>
              <a:uLnTx/>
              <a:uFillTx/>
              <a:latin typeface="Trebuchet MS" panose="020B0603020202020204"/>
              <a:ea typeface="+mn-ea"/>
              <a:cs typeface="+mn-cs"/>
            </a:endParaRPr>
          </a:p>
        </p:txBody>
      </p:sp>
      <p:pic>
        <p:nvPicPr>
          <p:cNvPr id="2" name="Picture 1">
            <a:extLst>
              <a:ext uri="{FF2B5EF4-FFF2-40B4-BE49-F238E27FC236}">
                <a16:creationId xmlns:a16="http://schemas.microsoft.com/office/drawing/2014/main" id="{6A661901-335A-4ED9-9411-9F72839427A0}"/>
              </a:ext>
            </a:extLst>
          </p:cNvPr>
          <p:cNvPicPr>
            <a:picLocks noChangeAspect="1"/>
          </p:cNvPicPr>
          <p:nvPr/>
        </p:nvPicPr>
        <p:blipFill>
          <a:blip r:embed="rId3"/>
          <a:stretch>
            <a:fillRect/>
          </a:stretch>
        </p:blipFill>
        <p:spPr>
          <a:xfrm>
            <a:off x="5554697" y="1161497"/>
            <a:ext cx="3499989" cy="4535005"/>
          </a:xfrm>
          <a:prstGeom prst="rect">
            <a:avLst/>
          </a:prstGeom>
        </p:spPr>
      </p:pic>
      <p:sp>
        <p:nvSpPr>
          <p:cNvPr id="5" name="Date Placeholder 4">
            <a:extLst>
              <a:ext uri="{FF2B5EF4-FFF2-40B4-BE49-F238E27FC236}">
                <a16:creationId xmlns:a16="http://schemas.microsoft.com/office/drawing/2014/main" id="{1AEBC49A-0320-EB31-57FA-BC1069ED1FC7}"/>
              </a:ext>
            </a:extLst>
          </p:cNvPr>
          <p:cNvSpPr>
            <a:spLocks noGrp="1"/>
          </p:cNvSpPr>
          <p:nvPr>
            <p:ph type="dt" sz="half" idx="10"/>
          </p:nvPr>
        </p:nvSpPr>
        <p:spPr>
          <a:xfrm>
            <a:off x="6974947" y="6041362"/>
            <a:ext cx="1142126" cy="365125"/>
          </a:xfrm>
        </p:spPr>
        <p:txBody>
          <a:bodyPr/>
          <a:lstStyle/>
          <a:p>
            <a:r>
              <a:rPr lang="en-US" dirty="0"/>
              <a:t>August 11, 2022</a:t>
            </a:r>
          </a:p>
        </p:txBody>
      </p:sp>
      <p:sp>
        <p:nvSpPr>
          <p:cNvPr id="6" name="Footer Placeholder 5">
            <a:extLst>
              <a:ext uri="{FF2B5EF4-FFF2-40B4-BE49-F238E27FC236}">
                <a16:creationId xmlns:a16="http://schemas.microsoft.com/office/drawing/2014/main" id="{76C242F0-9B40-2D13-39AA-D8820ECD8B75}"/>
              </a:ext>
            </a:extLst>
          </p:cNvPr>
          <p:cNvSpPr>
            <a:spLocks noGrp="1"/>
          </p:cNvSpPr>
          <p:nvPr>
            <p:ph type="ftr" sz="quarter" idx="11"/>
          </p:nvPr>
        </p:nvSpPr>
        <p:spPr/>
        <p:txBody>
          <a:bodyPr/>
          <a:lstStyle/>
          <a:p>
            <a:r>
              <a:rPr lang="en-US" dirty="0"/>
              <a:t>NCHRP Project 12-117 Information for Review Only – See Disclaimer</a:t>
            </a:r>
          </a:p>
        </p:txBody>
      </p:sp>
    </p:spTree>
    <p:extLst>
      <p:ext uri="{BB962C8B-B14F-4D97-AF65-F5344CB8AC3E}">
        <p14:creationId xmlns:p14="http://schemas.microsoft.com/office/powerpoint/2010/main" val="328189425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4B34DBB-5610-449B-946C-B21A03400CB2}"/>
              </a:ext>
            </a:extLst>
          </p:cNvPr>
          <p:cNvSpPr>
            <a:spLocks noGrp="1"/>
          </p:cNvSpPr>
          <p:nvPr>
            <p:ph type="title"/>
          </p:nvPr>
        </p:nvSpPr>
        <p:spPr>
          <a:xfrm>
            <a:off x="838200" y="365125"/>
            <a:ext cx="8496631" cy="1325563"/>
          </a:xfrm>
        </p:spPr>
        <p:txBody>
          <a:bodyPr/>
          <a:lstStyle/>
          <a:p>
            <a:r>
              <a:rPr lang="en-US" dirty="0"/>
              <a:t>State of the Practice for Design of Coated Steel Structure</a:t>
            </a:r>
          </a:p>
        </p:txBody>
      </p:sp>
      <p:sp>
        <p:nvSpPr>
          <p:cNvPr id="8" name="Content Placeholder 7">
            <a:extLst>
              <a:ext uri="{FF2B5EF4-FFF2-40B4-BE49-F238E27FC236}">
                <a16:creationId xmlns:a16="http://schemas.microsoft.com/office/drawing/2014/main" id="{22F6DE8B-3AB1-4258-9FF6-7E7E4FA0427D}"/>
              </a:ext>
            </a:extLst>
          </p:cNvPr>
          <p:cNvSpPr>
            <a:spLocks noGrp="1"/>
          </p:cNvSpPr>
          <p:nvPr>
            <p:ph sz="half" idx="1"/>
          </p:nvPr>
        </p:nvSpPr>
        <p:spPr/>
        <p:txBody>
          <a:bodyPr/>
          <a:lstStyle/>
          <a:p>
            <a:r>
              <a:rPr lang="en-US" dirty="0"/>
              <a:t>Predominately 3-coat liquid coating system with zinc primer applied over blasted steel</a:t>
            </a:r>
          </a:p>
          <a:p>
            <a:pPr lvl="1"/>
            <a:r>
              <a:rPr lang="en-US" dirty="0"/>
              <a:t>Primer applied in shop</a:t>
            </a:r>
          </a:p>
          <a:p>
            <a:pPr lvl="1"/>
            <a:r>
              <a:rPr lang="en-US" dirty="0"/>
              <a:t>Remainder shop or field	</a:t>
            </a:r>
          </a:p>
          <a:p>
            <a:r>
              <a:rPr lang="en-US" dirty="0"/>
              <a:t>15-50 year service life</a:t>
            </a:r>
          </a:p>
          <a:p>
            <a:r>
              <a:rPr lang="en-US" dirty="0"/>
              <a:t>Susceptible to damage during erection and in service</a:t>
            </a:r>
          </a:p>
          <a:p>
            <a:r>
              <a:rPr lang="en-US" dirty="0"/>
              <a:t>Perhaps not always the most cost-effective coating option</a:t>
            </a:r>
          </a:p>
        </p:txBody>
      </p:sp>
      <p:graphicFrame>
        <p:nvGraphicFramePr>
          <p:cNvPr id="7" name="Content Placeholder 4">
            <a:extLst>
              <a:ext uri="{FF2B5EF4-FFF2-40B4-BE49-F238E27FC236}">
                <a16:creationId xmlns:a16="http://schemas.microsoft.com/office/drawing/2014/main" id="{E72757D0-72B5-4166-A637-23880321422A}"/>
              </a:ext>
            </a:extLst>
          </p:cNvPr>
          <p:cNvGraphicFramePr>
            <a:graphicFrameLocks/>
          </p:cNvGraphicFramePr>
          <p:nvPr/>
        </p:nvGraphicFramePr>
        <p:xfrm>
          <a:off x="9541565" y="95415"/>
          <a:ext cx="1893072" cy="22172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a:extLst>
              <a:ext uri="{FF2B5EF4-FFF2-40B4-BE49-F238E27FC236}">
                <a16:creationId xmlns:a16="http://schemas.microsoft.com/office/drawing/2014/main" id="{DD9B2FCB-1FDF-4088-88E7-F33083F9557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03604" y="2160589"/>
            <a:ext cx="4637961" cy="3478471"/>
          </a:xfrm>
          <a:prstGeom prst="rect">
            <a:avLst/>
          </a:prstGeom>
        </p:spPr>
      </p:pic>
      <p:pic>
        <p:nvPicPr>
          <p:cNvPr id="3" name="Picture 2">
            <a:extLst>
              <a:ext uri="{FF2B5EF4-FFF2-40B4-BE49-F238E27FC236}">
                <a16:creationId xmlns:a16="http://schemas.microsoft.com/office/drawing/2014/main" id="{14D49EA4-8218-4FE8-A0B8-1A25B02DAFF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38917" y="1715306"/>
            <a:ext cx="2337977" cy="1753483"/>
          </a:xfrm>
          <a:prstGeom prst="rect">
            <a:avLst/>
          </a:prstGeom>
        </p:spPr>
      </p:pic>
      <p:sp>
        <p:nvSpPr>
          <p:cNvPr id="2" name="Slide Number Placeholder 1">
            <a:extLst>
              <a:ext uri="{FF2B5EF4-FFF2-40B4-BE49-F238E27FC236}">
                <a16:creationId xmlns:a16="http://schemas.microsoft.com/office/drawing/2014/main" id="{3C82F51A-CF43-4D42-B9BA-4375497E7C77}"/>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C476151-4AB9-4F20-9066-2D1548F0DC06}" type="slidenum">
              <a:rPr kumimoji="0" lang="en-US" sz="900" b="0" i="0" u="none" strike="noStrike" kern="1200" cap="none" spc="0" normalizeH="0" baseline="0" noProof="0" smtClean="0">
                <a:ln>
                  <a:noFill/>
                </a:ln>
                <a:solidFill>
                  <a:srgbClr val="FEDB00"/>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98</a:t>
            </a:fld>
            <a:endParaRPr kumimoji="0" lang="en-US" sz="900" b="0" i="0" u="none" strike="noStrike" kern="1200" cap="none" spc="0" normalizeH="0" baseline="0" noProof="0">
              <a:ln>
                <a:noFill/>
              </a:ln>
              <a:solidFill>
                <a:srgbClr val="FEDB00"/>
              </a:solidFill>
              <a:effectLst/>
              <a:uLnTx/>
              <a:uFillTx/>
              <a:latin typeface="Trebuchet MS" panose="020B0603020202020204"/>
              <a:ea typeface="+mn-ea"/>
              <a:cs typeface="+mn-cs"/>
            </a:endParaRPr>
          </a:p>
        </p:txBody>
      </p:sp>
      <p:sp>
        <p:nvSpPr>
          <p:cNvPr id="4" name="Date Placeholder 3">
            <a:extLst>
              <a:ext uri="{FF2B5EF4-FFF2-40B4-BE49-F238E27FC236}">
                <a16:creationId xmlns:a16="http://schemas.microsoft.com/office/drawing/2014/main" id="{83EEA800-2E06-9CD6-DA70-960E55900D62}"/>
              </a:ext>
            </a:extLst>
          </p:cNvPr>
          <p:cNvSpPr>
            <a:spLocks noGrp="1"/>
          </p:cNvSpPr>
          <p:nvPr>
            <p:ph type="dt" sz="half" idx="10"/>
          </p:nvPr>
        </p:nvSpPr>
        <p:spPr>
          <a:xfrm>
            <a:off x="6974947" y="6041362"/>
            <a:ext cx="1142126" cy="365125"/>
          </a:xfrm>
        </p:spPr>
        <p:txBody>
          <a:bodyPr/>
          <a:lstStyle/>
          <a:p>
            <a:r>
              <a:rPr lang="en-US" dirty="0"/>
              <a:t>August 11, 2022</a:t>
            </a:r>
          </a:p>
        </p:txBody>
      </p:sp>
      <p:sp>
        <p:nvSpPr>
          <p:cNvPr id="9" name="Footer Placeholder 8">
            <a:extLst>
              <a:ext uri="{FF2B5EF4-FFF2-40B4-BE49-F238E27FC236}">
                <a16:creationId xmlns:a16="http://schemas.microsoft.com/office/drawing/2014/main" id="{148D3787-B631-C581-3570-2656812A1C3A}"/>
              </a:ext>
            </a:extLst>
          </p:cNvPr>
          <p:cNvSpPr>
            <a:spLocks noGrp="1"/>
          </p:cNvSpPr>
          <p:nvPr>
            <p:ph type="ftr" sz="quarter" idx="11"/>
          </p:nvPr>
        </p:nvSpPr>
        <p:spPr/>
        <p:txBody>
          <a:bodyPr/>
          <a:lstStyle/>
          <a:p>
            <a:r>
              <a:rPr lang="en-US" dirty="0"/>
              <a:t>NCHRP Project 12-117 Information for Review Only – See Disclaimer</a:t>
            </a:r>
          </a:p>
        </p:txBody>
      </p:sp>
    </p:spTree>
    <p:extLst>
      <p:ext uri="{BB962C8B-B14F-4D97-AF65-F5344CB8AC3E}">
        <p14:creationId xmlns:p14="http://schemas.microsoft.com/office/powerpoint/2010/main" val="405288100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4B34DBB-5610-449B-946C-B21A03400CB2}"/>
              </a:ext>
            </a:extLst>
          </p:cNvPr>
          <p:cNvSpPr>
            <a:spLocks noGrp="1"/>
          </p:cNvSpPr>
          <p:nvPr>
            <p:ph type="title"/>
          </p:nvPr>
        </p:nvSpPr>
        <p:spPr>
          <a:xfrm>
            <a:off x="838200" y="365125"/>
            <a:ext cx="8496631" cy="1325563"/>
          </a:xfrm>
        </p:spPr>
        <p:txBody>
          <a:bodyPr/>
          <a:lstStyle/>
          <a:p>
            <a:r>
              <a:rPr lang="en-US" dirty="0"/>
              <a:t>State of the Practice for Design of Coated Steel Structure</a:t>
            </a:r>
          </a:p>
        </p:txBody>
      </p:sp>
      <p:sp>
        <p:nvSpPr>
          <p:cNvPr id="8" name="Content Placeholder 7">
            <a:extLst>
              <a:ext uri="{FF2B5EF4-FFF2-40B4-BE49-F238E27FC236}">
                <a16:creationId xmlns:a16="http://schemas.microsoft.com/office/drawing/2014/main" id="{22F6DE8B-3AB1-4258-9FF6-7E7E4FA0427D}"/>
              </a:ext>
            </a:extLst>
          </p:cNvPr>
          <p:cNvSpPr>
            <a:spLocks noGrp="1"/>
          </p:cNvSpPr>
          <p:nvPr>
            <p:ph sz="half" idx="1"/>
          </p:nvPr>
        </p:nvSpPr>
        <p:spPr/>
        <p:txBody>
          <a:bodyPr/>
          <a:lstStyle/>
          <a:p>
            <a:r>
              <a:rPr lang="en-US" dirty="0">
                <a:solidFill>
                  <a:schemeClr val="bg1">
                    <a:lumMod val="75000"/>
                  </a:schemeClr>
                </a:solidFill>
              </a:rPr>
              <a:t>Predominately</a:t>
            </a:r>
            <a:r>
              <a:rPr lang="en-US" dirty="0"/>
              <a:t> 3-coat liquid coating system with zinc primer applied over blasted steel</a:t>
            </a:r>
          </a:p>
          <a:p>
            <a:pPr lvl="1"/>
            <a:r>
              <a:rPr lang="en-US" dirty="0">
                <a:solidFill>
                  <a:schemeClr val="bg1">
                    <a:lumMod val="75000"/>
                  </a:schemeClr>
                </a:solidFill>
              </a:rPr>
              <a:t>Primer applied in shop</a:t>
            </a:r>
          </a:p>
          <a:p>
            <a:pPr lvl="1"/>
            <a:r>
              <a:rPr lang="en-US" dirty="0">
                <a:solidFill>
                  <a:schemeClr val="bg1">
                    <a:lumMod val="75000"/>
                  </a:schemeClr>
                </a:solidFill>
              </a:rPr>
              <a:t>Remainder shop or field	</a:t>
            </a:r>
          </a:p>
          <a:p>
            <a:r>
              <a:rPr lang="en-US" dirty="0">
                <a:solidFill>
                  <a:schemeClr val="bg1">
                    <a:lumMod val="75000"/>
                  </a:schemeClr>
                </a:solidFill>
              </a:rPr>
              <a:t>15-50 year service life</a:t>
            </a:r>
          </a:p>
          <a:p>
            <a:r>
              <a:rPr lang="en-US" dirty="0">
                <a:solidFill>
                  <a:schemeClr val="bg1">
                    <a:lumMod val="75000"/>
                  </a:schemeClr>
                </a:solidFill>
              </a:rPr>
              <a:t>Susceptible to damage during erection and in service</a:t>
            </a:r>
          </a:p>
          <a:p>
            <a:r>
              <a:rPr lang="en-US" dirty="0"/>
              <a:t>Perhaps not always the most cost-effective coating option</a:t>
            </a:r>
          </a:p>
        </p:txBody>
      </p:sp>
      <p:graphicFrame>
        <p:nvGraphicFramePr>
          <p:cNvPr id="7" name="Content Placeholder 4">
            <a:extLst>
              <a:ext uri="{FF2B5EF4-FFF2-40B4-BE49-F238E27FC236}">
                <a16:creationId xmlns:a16="http://schemas.microsoft.com/office/drawing/2014/main" id="{E72757D0-72B5-4166-A637-23880321422A}"/>
              </a:ext>
            </a:extLst>
          </p:cNvPr>
          <p:cNvGraphicFramePr>
            <a:graphicFrameLocks/>
          </p:cNvGraphicFramePr>
          <p:nvPr/>
        </p:nvGraphicFramePr>
        <p:xfrm>
          <a:off x="9541565" y="95415"/>
          <a:ext cx="1893072" cy="22172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Slide Number Placeholder 1">
            <a:extLst>
              <a:ext uri="{FF2B5EF4-FFF2-40B4-BE49-F238E27FC236}">
                <a16:creationId xmlns:a16="http://schemas.microsoft.com/office/drawing/2014/main" id="{3C82F51A-CF43-4D42-B9BA-4375497E7C77}"/>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C476151-4AB9-4F20-9066-2D1548F0DC06}" type="slidenum">
              <a:rPr kumimoji="0" lang="en-US" sz="900" b="0" i="0" u="none" strike="noStrike" kern="1200" cap="none" spc="0" normalizeH="0" baseline="0" noProof="0" smtClean="0">
                <a:ln>
                  <a:noFill/>
                </a:ln>
                <a:solidFill>
                  <a:srgbClr val="FEDB00"/>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99</a:t>
            </a:fld>
            <a:endParaRPr kumimoji="0" lang="en-US" sz="900" b="0" i="0" u="none" strike="noStrike" kern="1200" cap="none" spc="0" normalizeH="0" baseline="0" noProof="0">
              <a:ln>
                <a:noFill/>
              </a:ln>
              <a:solidFill>
                <a:srgbClr val="FEDB00"/>
              </a:solidFill>
              <a:effectLst/>
              <a:uLnTx/>
              <a:uFillTx/>
              <a:latin typeface="Trebuchet MS" panose="020B0603020202020204"/>
              <a:ea typeface="+mn-ea"/>
              <a:cs typeface="+mn-cs"/>
            </a:endParaRPr>
          </a:p>
        </p:txBody>
      </p:sp>
      <p:sp>
        <p:nvSpPr>
          <p:cNvPr id="4" name="Date Placeholder 3">
            <a:extLst>
              <a:ext uri="{FF2B5EF4-FFF2-40B4-BE49-F238E27FC236}">
                <a16:creationId xmlns:a16="http://schemas.microsoft.com/office/drawing/2014/main" id="{8FA5F3A1-ED31-0DDE-8921-AE402D00C60C}"/>
              </a:ext>
            </a:extLst>
          </p:cNvPr>
          <p:cNvSpPr>
            <a:spLocks noGrp="1"/>
          </p:cNvSpPr>
          <p:nvPr>
            <p:ph type="dt" sz="half" idx="10"/>
          </p:nvPr>
        </p:nvSpPr>
        <p:spPr>
          <a:xfrm>
            <a:off x="6974947" y="6041362"/>
            <a:ext cx="1142126" cy="365125"/>
          </a:xfrm>
        </p:spPr>
        <p:txBody>
          <a:bodyPr/>
          <a:lstStyle/>
          <a:p>
            <a:r>
              <a:rPr lang="en-US"/>
              <a:t>August 11, 2022</a:t>
            </a:r>
          </a:p>
        </p:txBody>
      </p:sp>
      <p:sp>
        <p:nvSpPr>
          <p:cNvPr id="9" name="Footer Placeholder 8">
            <a:extLst>
              <a:ext uri="{FF2B5EF4-FFF2-40B4-BE49-F238E27FC236}">
                <a16:creationId xmlns:a16="http://schemas.microsoft.com/office/drawing/2014/main" id="{D01056FB-7236-87A7-9B77-125DB193FAF4}"/>
              </a:ext>
            </a:extLst>
          </p:cNvPr>
          <p:cNvSpPr>
            <a:spLocks noGrp="1"/>
          </p:cNvSpPr>
          <p:nvPr>
            <p:ph type="ftr" sz="quarter" idx="11"/>
          </p:nvPr>
        </p:nvSpPr>
        <p:spPr/>
        <p:txBody>
          <a:bodyPr/>
          <a:lstStyle/>
          <a:p>
            <a:r>
              <a:rPr lang="en-US" dirty="0"/>
              <a:t>NCHRP Project 12-117 Information for Review Only – See Disclaimer</a:t>
            </a:r>
          </a:p>
        </p:txBody>
      </p:sp>
      <p:pic>
        <p:nvPicPr>
          <p:cNvPr id="10" name="Picture 9">
            <a:extLst>
              <a:ext uri="{FF2B5EF4-FFF2-40B4-BE49-F238E27FC236}">
                <a16:creationId xmlns:a16="http://schemas.microsoft.com/office/drawing/2014/main" id="{C586D538-E143-1605-1552-8168EA0B552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03604" y="2160589"/>
            <a:ext cx="4637961" cy="3478471"/>
          </a:xfrm>
          <a:prstGeom prst="rect">
            <a:avLst/>
          </a:prstGeom>
        </p:spPr>
      </p:pic>
      <p:pic>
        <p:nvPicPr>
          <p:cNvPr id="11" name="Picture 10">
            <a:extLst>
              <a:ext uri="{FF2B5EF4-FFF2-40B4-BE49-F238E27FC236}">
                <a16:creationId xmlns:a16="http://schemas.microsoft.com/office/drawing/2014/main" id="{61FA059E-265C-7772-7B58-C7BBEDFE478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38917" y="1715306"/>
            <a:ext cx="2337977" cy="1753483"/>
          </a:xfrm>
          <a:prstGeom prst="rect">
            <a:avLst/>
          </a:prstGeom>
        </p:spPr>
      </p:pic>
    </p:spTree>
    <p:extLst>
      <p:ext uri="{BB962C8B-B14F-4D97-AF65-F5344CB8AC3E}">
        <p14:creationId xmlns:p14="http://schemas.microsoft.com/office/powerpoint/2010/main" val="329700407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theme1.xml><?xml version="1.0" encoding="utf-8"?>
<a:theme xmlns:a="http://schemas.openxmlformats.org/drawingml/2006/main" name="Theme2">
  <a:themeElements>
    <a:clrScheme name="Custom 4">
      <a:dk1>
        <a:sysClr val="windowText" lastClr="000000"/>
      </a:dk1>
      <a:lt1>
        <a:sysClr val="window" lastClr="FFFFFF"/>
      </a:lt1>
      <a:dk2>
        <a:srgbClr val="2C3C43"/>
      </a:dk2>
      <a:lt2>
        <a:srgbClr val="FFFFFF"/>
      </a:lt2>
      <a:accent1>
        <a:srgbClr val="FEDB00"/>
      </a:accent1>
      <a:accent2>
        <a:srgbClr val="FEDB00"/>
      </a:accent2>
      <a:accent3>
        <a:srgbClr val="FEDB00"/>
      </a:accent3>
      <a:accent4>
        <a:srgbClr val="FEDB00"/>
      </a:accent4>
      <a:accent5>
        <a:srgbClr val="2C3C43"/>
      </a:accent5>
      <a:accent6>
        <a:srgbClr val="FEDB00"/>
      </a:accent6>
      <a:hlink>
        <a:srgbClr val="0070C0"/>
      </a:hlink>
      <a:folHlink>
        <a:srgbClr val="000000"/>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Theme2" id="{460833E9-C7E9-48D4-8E4A-547B59717F7A}" vid="{4ACC50FF-034A-43AE-B3A0-0F5D9F5F605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E75E4916D58244CAE473D3B3A04E0E1" ma:contentTypeVersion="16" ma:contentTypeDescription="Create a new document." ma:contentTypeScope="" ma:versionID="7858943d50ffd123d122535f59881521">
  <xsd:schema xmlns:xsd="http://www.w3.org/2001/XMLSchema" xmlns:xs="http://www.w3.org/2001/XMLSchema" xmlns:p="http://schemas.microsoft.com/office/2006/metadata/properties" xmlns:ns2="81da7e44-0acf-4e7c-b210-07c99baba21a" xmlns:ns3="4d4a29b4-128d-44ff-9960-c8cafce084c7" targetNamespace="http://schemas.microsoft.com/office/2006/metadata/properties" ma:root="true" ma:fieldsID="956d4375d5e50ccec86741aa752cc013" ns2:_="" ns3:_="">
    <xsd:import namespace="81da7e44-0acf-4e7c-b210-07c99baba21a"/>
    <xsd:import namespace="4d4a29b4-128d-44ff-9960-c8cafce084c7"/>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1da7e44-0acf-4e7c-b210-07c99baba21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116d02e9-5cba-4176-ac5f-13aedf598dc3"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4d4a29b4-128d-44ff-9960-c8cafce084c7"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025e3158-be6b-4722-9f3f-18722b900bb3}" ma:internalName="TaxCatchAll" ma:showField="CatchAllData" ma:web="4d4a29b4-128d-44ff-9960-c8cafce084c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81da7e44-0acf-4e7c-b210-07c99baba21a">
      <Terms xmlns="http://schemas.microsoft.com/office/infopath/2007/PartnerControls"/>
    </lcf76f155ced4ddcb4097134ff3c332f>
    <TaxCatchAll xmlns="4d4a29b4-128d-44ff-9960-c8cafce084c7"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A1E968F-F5E6-43D9-9172-E03EDDADF0B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1da7e44-0acf-4e7c-b210-07c99baba21a"/>
    <ds:schemaRef ds:uri="4d4a29b4-128d-44ff-9960-c8cafce084c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633F73F-9C5D-41D0-B95B-F4C1ABF972B5}">
  <ds:schemaRefs>
    <ds:schemaRef ds:uri="http://purl.org/dc/terms/"/>
    <ds:schemaRef ds:uri="http://purl.org/dc/dcmitype/"/>
    <ds:schemaRef ds:uri="http://schemas.microsoft.com/office/infopath/2007/PartnerControls"/>
    <ds:schemaRef ds:uri="http://schemas.microsoft.com/office/2006/documentManagement/types"/>
    <ds:schemaRef ds:uri="http://purl.org/dc/elements/1.1/"/>
    <ds:schemaRef ds:uri="http://schemas.microsoft.com/office/2006/metadata/properties"/>
    <ds:schemaRef ds:uri="b5d25ca6-994b-429f-aa73-f55f7d1827cd"/>
    <ds:schemaRef ds:uri="http://schemas.openxmlformats.org/package/2006/metadata/core-properties"/>
    <ds:schemaRef ds:uri="a4d0f66e-7511-41a5-a8d5-ab4c05ef57c6"/>
    <ds:schemaRef ds:uri="http://www.w3.org/XML/1998/namespace"/>
    <ds:schemaRef ds:uri="81da7e44-0acf-4e7c-b210-07c99baba21a"/>
    <ds:schemaRef ds:uri="4d4a29b4-128d-44ff-9960-c8cafce084c7"/>
  </ds:schemaRefs>
</ds:datastoreItem>
</file>

<file path=customXml/itemProps3.xml><?xml version="1.0" encoding="utf-8"?>
<ds:datastoreItem xmlns:ds="http://schemas.openxmlformats.org/officeDocument/2006/customXml" ds:itemID="{B1C1853B-2679-4ACC-9D6C-531899EDC95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ELZLY-KTA colors</Template>
  <TotalTime>1931</TotalTime>
  <Words>9060</Words>
  <Application>Microsoft Office PowerPoint</Application>
  <PresentationFormat>Widescreen</PresentationFormat>
  <Paragraphs>1311</Paragraphs>
  <Slides>131</Slides>
  <Notes>27</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131</vt:i4>
      </vt:variant>
    </vt:vector>
  </HeadingPairs>
  <TitlesOfParts>
    <vt:vector size="139" baseType="lpstr">
      <vt:lpstr>Arial</vt:lpstr>
      <vt:lpstr>Calibri</vt:lpstr>
      <vt:lpstr>Calibri Light</vt:lpstr>
      <vt:lpstr>Times New Roman</vt:lpstr>
      <vt:lpstr>Trebuchet MS</vt:lpstr>
      <vt:lpstr>Wingdings 3</vt:lpstr>
      <vt:lpstr>Theme2</vt:lpstr>
      <vt:lpstr>Office Theme</vt:lpstr>
      <vt:lpstr>PowerPoint Presentation</vt:lpstr>
      <vt:lpstr>Guidelines for Corrosion Protection of Steel Bridges Using Duplex Coating Systems</vt:lpstr>
      <vt:lpstr>Agenda</vt:lpstr>
      <vt:lpstr>Introductions</vt:lpstr>
      <vt:lpstr>Project Team</vt:lpstr>
      <vt:lpstr>Stakeholders</vt:lpstr>
      <vt:lpstr>Disclaimer</vt:lpstr>
      <vt:lpstr>Project Background &amp; Literature Review</vt:lpstr>
      <vt:lpstr>NCHRP 12-117 Objective</vt:lpstr>
      <vt:lpstr>NCHRP 12-117 Project Phases</vt:lpstr>
      <vt:lpstr>No Common Definition of a “Duplex” Coating</vt:lpstr>
      <vt:lpstr>The Duplex Coating Guidelines Scope Includes</vt:lpstr>
      <vt:lpstr>Why Use Duplex Coating?</vt:lpstr>
      <vt:lpstr>Duplex Coating Service Life</vt:lpstr>
      <vt:lpstr>What Can Go Wrong?</vt:lpstr>
      <vt:lpstr>Summary of Project Research</vt:lpstr>
      <vt:lpstr>Study 1 – Quantitative Detection of Zinc Hydroxide (HDG) and Oxides (TSC)</vt:lpstr>
      <vt:lpstr>Study 1 – Quantitative Detection of Zinc Hydroxide (HDG) and Oxides (TSC)</vt:lpstr>
      <vt:lpstr>Study 2 – Comparison of Epoxy Coatings from Three Manufacturers to Select a Product for Further Testing Under Study 3</vt:lpstr>
      <vt:lpstr>Study 2 – Comparison of Epoxy Coatings from Three Manufacturers to Select a Product for Further Testing Under Study 3</vt:lpstr>
      <vt:lpstr>PowerPoint Presentation</vt:lpstr>
      <vt:lpstr>Study 3 – Adhesion of Epoxy Coating over Various Concentrations Oxides (HDG and TSC) After Cleaning using Different Methods of Preparation</vt:lpstr>
      <vt:lpstr>PowerPoint Presentation</vt:lpstr>
      <vt:lpstr>PowerPoint Presentation</vt:lpstr>
      <vt:lpstr>Study 4 – Slip Resistance Testing </vt:lpstr>
      <vt:lpstr>Study 4 – Slip Resistance Testing </vt:lpstr>
      <vt:lpstr>Study 5 – Segmented Cell Testing of Metallic Duplex Systems</vt:lpstr>
      <vt:lpstr>Study 5 – Segmented Cell Testing of Metallic Duplex Systems</vt:lpstr>
      <vt:lpstr>Study 5 – Segmented Cell Testing of Metallic Duplex Systems</vt:lpstr>
      <vt:lpstr>Case Studies</vt:lpstr>
      <vt:lpstr>New Structures</vt:lpstr>
      <vt:lpstr>Accelerated Bridge Construction</vt:lpstr>
      <vt:lpstr>Signature Bridges</vt:lpstr>
      <vt:lpstr>Signature Bridges</vt:lpstr>
      <vt:lpstr>Older Structures</vt:lpstr>
      <vt:lpstr>Field Metallizing</vt:lpstr>
      <vt:lpstr>Repair of Aged Structure</vt:lpstr>
      <vt:lpstr>Overview of Guidelines</vt:lpstr>
      <vt:lpstr>Vision - Integrated AASHTO Guidelines for Steel Structure Coatings</vt:lpstr>
      <vt:lpstr>Duplex Coating Selection and Use Guideline </vt:lpstr>
      <vt:lpstr>Duplex Coating System Selection Criteria and Cost Analysis Tools</vt:lpstr>
      <vt:lpstr>Qualification of Duplex Coating Systems</vt:lpstr>
      <vt:lpstr>Duplex Coating Service Life</vt:lpstr>
      <vt:lpstr>Specification for Duplex Coating Steel Bridges</vt:lpstr>
      <vt:lpstr>Questions and Discussion</vt:lpstr>
      <vt:lpstr>Path Forward</vt:lpstr>
      <vt:lpstr>Review and Feedback</vt:lpstr>
      <vt:lpstr>Final Discussion</vt:lpstr>
      <vt:lpstr>Next Steps</vt:lpstr>
      <vt:lpstr>PowerPoint Presentation</vt:lpstr>
      <vt:lpstr>Guidelines for Corrosion Protection of Steel Bridges Using Duplex Coating Systems</vt:lpstr>
      <vt:lpstr>Agenda</vt:lpstr>
      <vt:lpstr>Introduction and Background</vt:lpstr>
      <vt:lpstr>Project Team</vt:lpstr>
      <vt:lpstr>Stakeholders</vt:lpstr>
      <vt:lpstr>Disclaimer</vt:lpstr>
      <vt:lpstr>NCHRP 12-117 Objective</vt:lpstr>
      <vt:lpstr>Stakeholder Review and Feedback</vt:lpstr>
      <vt:lpstr>Overview of Feedback</vt:lpstr>
      <vt:lpstr>Discussion Topics</vt:lpstr>
      <vt:lpstr>New Section to Be Added?</vt:lpstr>
      <vt:lpstr>Section 1 – Introduction to Duplex Coatings – Definition, Limitations, and Case Histories</vt:lpstr>
      <vt:lpstr>Section 1, Figure 3</vt:lpstr>
      <vt:lpstr>Various Locations – Organic (viz metallic) coating and related issues</vt:lpstr>
      <vt:lpstr>Figures 4 &amp; 5 need to be clearer</vt:lpstr>
      <vt:lpstr>Section 3 – Duplex Coating System Selection Criteria and Cost Analysis</vt:lpstr>
      <vt:lpstr>Table 1</vt:lpstr>
      <vt:lpstr>Table 1</vt:lpstr>
      <vt:lpstr>Table 1</vt:lpstr>
      <vt:lpstr>Tables 3 through 5</vt:lpstr>
      <vt:lpstr>Section 4 – Structural Design and Fabrication Considerations</vt:lpstr>
      <vt:lpstr>Clarification of Terms</vt:lpstr>
      <vt:lpstr>Page 20</vt:lpstr>
      <vt:lpstr>Page 23</vt:lpstr>
      <vt:lpstr>New Sub-section – Zone Painting Strategies</vt:lpstr>
      <vt:lpstr>Section 5 – Application of Metallic Coating, Surface Preparation, and Application of Liquid Organic Coatings</vt:lpstr>
      <vt:lpstr>Additional Text </vt:lpstr>
      <vt:lpstr>Section 6 – Repair and Maintenance of Duplex Coatings</vt:lpstr>
      <vt:lpstr>Section 6 – Repair and Maintenance of Duplex Coatings</vt:lpstr>
      <vt:lpstr>Section 6 – Repair and Maintenance of Duplex Coatings</vt:lpstr>
      <vt:lpstr>Section 9 – Guide Specification for the Application of Liquid Coating Systems to Steel Bridges Coated with Thermal Spray Metal or Hot-Dip Galvanizing</vt:lpstr>
      <vt:lpstr>5. Certifications and Qualifications</vt:lpstr>
      <vt:lpstr>11. Surface Preparation of Galvanizing</vt:lpstr>
      <vt:lpstr>11. Surface Preparation of Galvanizing</vt:lpstr>
      <vt:lpstr>19. Repair of Damage and Unacceptable Coatings</vt:lpstr>
      <vt:lpstr>19.3 (Repair of Damage and Unacceptable Coatings)</vt:lpstr>
      <vt:lpstr>20. Environmental Protection and Waste Handling – ELIMINATE?</vt:lpstr>
      <vt:lpstr>21.3. Quality Assurance</vt:lpstr>
      <vt:lpstr>Misc. Specification Issues</vt:lpstr>
      <vt:lpstr>Open Discussion</vt:lpstr>
      <vt:lpstr>What’s Next?</vt:lpstr>
      <vt:lpstr>NCHRP 12-117, Guidelines for Corrosion Protection of Steel Bridges Using Duplex Coating Systems </vt:lpstr>
      <vt:lpstr>Thank You!</vt:lpstr>
      <vt:lpstr>PowerPoint Presentation</vt:lpstr>
      <vt:lpstr>Guidelines for Corrosion Protection of Steel Bridges Using Duplex Coating Systems</vt:lpstr>
      <vt:lpstr>Disclaimer</vt:lpstr>
      <vt:lpstr>NCHRP Synthesis 517 Corrosion Protection For Extending Steel Bridge Service Life</vt:lpstr>
      <vt:lpstr>State of the Practice for Design of Coated Steel Structure</vt:lpstr>
      <vt:lpstr>State of the Practice for Design of Coated Steel Structure</vt:lpstr>
      <vt:lpstr>Future Direction for Design of Coated Steel Structure</vt:lpstr>
      <vt:lpstr>NCHRP 12-117</vt:lpstr>
      <vt:lpstr>Background</vt:lpstr>
      <vt:lpstr>No Common Definition of a “Duplex” Coating</vt:lpstr>
      <vt:lpstr>Why Use Duplex Coating?</vt:lpstr>
      <vt:lpstr>What Can Go Wrong?</vt:lpstr>
      <vt:lpstr>Summary of Project Testing</vt:lpstr>
      <vt:lpstr>Summary of Project Testing</vt:lpstr>
      <vt:lpstr>PowerPoint Presentation</vt:lpstr>
      <vt:lpstr>Summary of Project Testing</vt:lpstr>
      <vt:lpstr>Selected Project Case Studies</vt:lpstr>
      <vt:lpstr>New Structures</vt:lpstr>
      <vt:lpstr>Accelerated Bridge Construction</vt:lpstr>
      <vt:lpstr>Signature Bridges</vt:lpstr>
      <vt:lpstr>Signature Bridges</vt:lpstr>
      <vt:lpstr>Older Structures</vt:lpstr>
      <vt:lpstr>Field Metallizing</vt:lpstr>
      <vt:lpstr>Overview of Guidelines</vt:lpstr>
      <vt:lpstr>Duplex Coating Selection and Use Guideline </vt:lpstr>
      <vt:lpstr>Section 2 – Qualification of Duplex Coating Systems</vt:lpstr>
      <vt:lpstr>Section 3 – Duplex Coating System Selection Criteria and Cost Analysis</vt:lpstr>
      <vt:lpstr>Section 3 – Duplex Coating System Selection Criteria and Cost Analysis</vt:lpstr>
      <vt:lpstr>Section 3 – Duplex Coating System Selection Criteria and Cost Analysis</vt:lpstr>
      <vt:lpstr>Section 4 – Structural Design and Fabrication Considerations</vt:lpstr>
      <vt:lpstr>Section 5 – Application of Metallic Coating, Surface Preparation, and Application of Liquid Organic Coatings</vt:lpstr>
      <vt:lpstr>Section 6 – Repair and Maintenance of Duplex Coatings</vt:lpstr>
      <vt:lpstr>Section 6 – Repair and Maintenance of Duplex Coatings</vt:lpstr>
      <vt:lpstr>Section 7 – Quality Control and Inspection</vt:lpstr>
      <vt:lpstr>Section 8 – Qualifications (applicator and inspector)</vt:lpstr>
      <vt:lpstr>Section 9 – Specification for Duplex Coating Steel Bridges</vt:lpstr>
      <vt:lpstr>Vision - Integrated AASHTO Guidelines&amp; Specification for Steel Structure Coatings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Guidelines for Corrosion Protection of Steel Bridges Using Duplex Coating Systems</dc:title>
  <dc:creator>Pete Ault</dc:creator>
  <cp:lastModifiedBy>Nachtrieb, Rebecca</cp:lastModifiedBy>
  <cp:revision>6</cp:revision>
  <cp:lastPrinted>2021-08-05T11:27:57Z</cp:lastPrinted>
  <dcterms:created xsi:type="dcterms:W3CDTF">2021-07-31T12:39:08Z</dcterms:created>
  <dcterms:modified xsi:type="dcterms:W3CDTF">2023-06-27T13:42:35Z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0x01010010D38A2E76FFF24CA0CADDCC94CA74B6</vt:lpwstr>
  </property>
  <property fmtid="{D5CDD505-2E9C-101B-9397-08002B2CF9AE}" pid="3" name="MediaServiceImageTags">
    <vt:lpwstr/>
  </property>
</Properties>
</file>