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53"/>
  </p:notesMasterIdLst>
  <p:handoutMasterIdLst>
    <p:handoutMasterId r:id="rId54"/>
  </p:handoutMasterIdLst>
  <p:sldIdLst>
    <p:sldId id="258" r:id="rId7"/>
    <p:sldId id="417" r:id="rId8"/>
    <p:sldId id="259" r:id="rId9"/>
    <p:sldId id="361" r:id="rId10"/>
    <p:sldId id="261" r:id="rId11"/>
    <p:sldId id="404" r:id="rId12"/>
    <p:sldId id="362" r:id="rId13"/>
    <p:sldId id="262" r:id="rId14"/>
    <p:sldId id="355" r:id="rId15"/>
    <p:sldId id="264" r:id="rId16"/>
    <p:sldId id="413" r:id="rId17"/>
    <p:sldId id="414" r:id="rId18"/>
    <p:sldId id="412" r:id="rId19"/>
    <p:sldId id="408" r:id="rId20"/>
    <p:sldId id="390" r:id="rId21"/>
    <p:sldId id="368" r:id="rId22"/>
    <p:sldId id="375" r:id="rId23"/>
    <p:sldId id="376" r:id="rId24"/>
    <p:sldId id="266" r:id="rId25"/>
    <p:sldId id="373" r:id="rId26"/>
    <p:sldId id="353" r:id="rId27"/>
    <p:sldId id="277" r:id="rId28"/>
    <p:sldId id="370" r:id="rId29"/>
    <p:sldId id="360" r:id="rId30"/>
    <p:sldId id="386" r:id="rId31"/>
    <p:sldId id="396" r:id="rId32"/>
    <p:sldId id="406" r:id="rId33"/>
    <p:sldId id="387" r:id="rId34"/>
    <p:sldId id="380" r:id="rId35"/>
    <p:sldId id="388" r:id="rId36"/>
    <p:sldId id="415" r:id="rId37"/>
    <p:sldId id="371" r:id="rId38"/>
    <p:sldId id="416" r:id="rId39"/>
    <p:sldId id="276" r:id="rId40"/>
    <p:sldId id="381" r:id="rId41"/>
    <p:sldId id="382" r:id="rId42"/>
    <p:sldId id="383" r:id="rId43"/>
    <p:sldId id="384" r:id="rId44"/>
    <p:sldId id="389" r:id="rId45"/>
    <p:sldId id="391" r:id="rId46"/>
    <p:sldId id="392" r:id="rId47"/>
    <p:sldId id="393" r:id="rId48"/>
    <p:sldId id="394" r:id="rId49"/>
    <p:sldId id="395" r:id="rId50"/>
    <p:sldId id="374" r:id="rId51"/>
    <p:sldId id="37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21DBE68-3E3D-415A-A86D-2F9EEF12E006}">
          <p14:sldIdLst>
            <p14:sldId id="258"/>
            <p14:sldId id="417"/>
            <p14:sldId id="259"/>
          </p14:sldIdLst>
        </p14:section>
        <p14:section name="Background and Objectives" id="{DFF1CE0C-85F5-40EE-B002-F7316D0A0716}">
          <p14:sldIdLst>
            <p14:sldId id="361"/>
            <p14:sldId id="261"/>
            <p14:sldId id="404"/>
          </p14:sldIdLst>
        </p14:section>
        <p14:section name="Research Approach" id="{7855E089-FED0-4100-8E25-ED32F378260F}">
          <p14:sldIdLst>
            <p14:sldId id="362"/>
            <p14:sldId id="262"/>
            <p14:sldId id="355"/>
            <p14:sldId id="264"/>
            <p14:sldId id="413"/>
            <p14:sldId id="414"/>
            <p14:sldId id="412"/>
            <p14:sldId id="408"/>
          </p14:sldIdLst>
        </p14:section>
        <p14:section name="Findings and Conclusions" id="{D5C57DE5-F084-45A2-980B-5A44FB3A1CFE}">
          <p14:sldIdLst>
            <p14:sldId id="390"/>
            <p14:sldId id="368"/>
            <p14:sldId id="375"/>
            <p14:sldId id="376"/>
            <p14:sldId id="266"/>
            <p14:sldId id="373"/>
            <p14:sldId id="353"/>
            <p14:sldId id="277"/>
            <p14:sldId id="370"/>
            <p14:sldId id="360"/>
            <p14:sldId id="386"/>
            <p14:sldId id="396"/>
            <p14:sldId id="406"/>
            <p14:sldId id="387"/>
            <p14:sldId id="380"/>
            <p14:sldId id="388"/>
            <p14:sldId id="415"/>
            <p14:sldId id="371"/>
          </p14:sldIdLst>
        </p14:section>
        <p14:section name="Reference" id="{6CD93711-9A9D-45C4-8683-4AC6EF2CED71}">
          <p14:sldIdLst>
            <p14:sldId id="416"/>
            <p14:sldId id="276"/>
            <p14:sldId id="381"/>
            <p14:sldId id="382"/>
            <p14:sldId id="383"/>
            <p14:sldId id="384"/>
            <p14:sldId id="389"/>
            <p14:sldId id="391"/>
            <p14:sldId id="392"/>
            <p14:sldId id="393"/>
            <p14:sldId id="394"/>
            <p14:sldId id="395"/>
            <p14:sldId id="374"/>
            <p14:sldId id="37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row, Chica N." initials="MCN" lastIdx="2" clrIdx="0">
    <p:extLst>
      <p:ext uri="{19B8F6BF-5375-455C-9EA6-DF929625EA0E}">
        <p15:presenceInfo xmlns:p15="http://schemas.microsoft.com/office/powerpoint/2012/main" userId="S::Chica.Morrow@wsp.com::719ed961-0163-42e4-8e60-c5ac5f90989f" providerId="AD"/>
      </p:ext>
    </p:extLst>
  </p:cmAuthor>
  <p:cmAuthor id="2" name="McLaughlin, Katie" initials="MK" lastIdx="6" clrIdx="1">
    <p:extLst>
      <p:ext uri="{19B8F6BF-5375-455C-9EA6-DF929625EA0E}">
        <p15:presenceInfo xmlns:p15="http://schemas.microsoft.com/office/powerpoint/2012/main" userId="S::Katie.McLaughlin@wsp.com::476b5009-b751-43e3-9e99-df3cfc5b2b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5285DC-418E-4703-B2DE-C83DEFDA0703}" v="4" dt="2022-09-29T17:42:37.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87" autoAdjust="0"/>
  </p:normalViewPr>
  <p:slideViewPr>
    <p:cSldViewPr snapToGrid="0">
      <p:cViewPr varScale="1">
        <p:scale>
          <a:sx n="104" d="100"/>
          <a:sy n="104"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customXml" Target="../customXml/item5.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096895-BE0B-480D-A54E-B7188B53B9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85A5940-3F05-484F-A364-54F8AB9787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CF84E5-0EE2-4104-81FD-2CB5AC2493F3}" type="datetimeFigureOut">
              <a:rPr lang="en-US" smtClean="0"/>
              <a:t>6/21/2023</a:t>
            </a:fld>
            <a:endParaRPr lang="en-US" dirty="0"/>
          </a:p>
        </p:txBody>
      </p:sp>
      <p:sp>
        <p:nvSpPr>
          <p:cNvPr id="4" name="Footer Placeholder 3">
            <a:extLst>
              <a:ext uri="{FF2B5EF4-FFF2-40B4-BE49-F238E27FC236}">
                <a16:creationId xmlns:a16="http://schemas.microsoft.com/office/drawing/2014/main" id="{D8EAAB2D-8411-41EC-B2AF-2714B8D88B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3C738E-6EDF-4356-A2B6-04AA4E443F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DBF1CA-21EE-4050-96CA-53C7F8C6C366}" type="slidenum">
              <a:rPr lang="en-US" smtClean="0"/>
              <a:t>‹#›</a:t>
            </a:fld>
            <a:endParaRPr lang="en-US" dirty="0"/>
          </a:p>
        </p:txBody>
      </p:sp>
    </p:spTree>
    <p:extLst>
      <p:ext uri="{BB962C8B-B14F-4D97-AF65-F5344CB8AC3E}">
        <p14:creationId xmlns:p14="http://schemas.microsoft.com/office/powerpoint/2010/main" val="100438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8AD33-3B5A-465B-BB8F-8E7287864EC3}" type="datetimeFigureOut">
              <a:rPr lang="en-US" smtClean="0"/>
              <a:t>6/21/2023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5FD0E-753A-464B-82BE-59B76BF96FA8}" type="slidenum">
              <a:rPr lang="en-US" smtClean="0"/>
              <a:t>‹#›</a:t>
            </a:fld>
            <a:endParaRPr lang="en-US" dirty="0"/>
          </a:p>
        </p:txBody>
      </p:sp>
    </p:spTree>
    <p:extLst>
      <p:ext uri="{BB962C8B-B14F-4D97-AF65-F5344CB8AC3E}">
        <p14:creationId xmlns:p14="http://schemas.microsoft.com/office/powerpoint/2010/main" val="108212607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1</a:t>
            </a:fld>
            <a:endParaRPr lang="en-US" dirty="0"/>
          </a:p>
        </p:txBody>
      </p:sp>
    </p:spTree>
    <p:extLst>
      <p:ext uri="{BB962C8B-B14F-4D97-AF65-F5344CB8AC3E}">
        <p14:creationId xmlns:p14="http://schemas.microsoft.com/office/powerpoint/2010/main" val="3980136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https://easymile.com/</a:t>
            </a:r>
          </a:p>
          <a:p>
            <a:pPr marL="0" indent="0">
              <a:buNone/>
            </a:pPr>
            <a:r>
              <a:rPr lang="en-US" dirty="0"/>
              <a:t>https://www.sustainable-bus.com/news/new-flyer-automated-bus-xcelsior-av/</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18</a:t>
            </a:fld>
            <a:endParaRPr lang="en-US" dirty="0"/>
          </a:p>
        </p:txBody>
      </p:sp>
    </p:spTree>
    <p:extLst>
      <p:ext uri="{BB962C8B-B14F-4D97-AF65-F5344CB8AC3E}">
        <p14:creationId xmlns:p14="http://schemas.microsoft.com/office/powerpoint/2010/main" val="325266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https://www.geospatialworld.net/news/nvidia-collaborates-uber-volkswagen-self-driving-technology/</a:t>
            </a:r>
          </a:p>
          <a:p>
            <a:pPr marL="0" indent="0">
              <a:buNone/>
            </a:pP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19</a:t>
            </a:fld>
            <a:endParaRPr lang="en-US" dirty="0"/>
          </a:p>
        </p:txBody>
      </p:sp>
    </p:spTree>
    <p:extLst>
      <p:ext uri="{BB962C8B-B14F-4D97-AF65-F5344CB8AC3E}">
        <p14:creationId xmlns:p14="http://schemas.microsoft.com/office/powerpoint/2010/main" val="3617032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https://medium.com/syncedreview/global-survey-of-autonomous-vehicle-regulations-6b8608f205f9</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20</a:t>
            </a:fld>
            <a:endParaRPr lang="en-US" dirty="0"/>
          </a:p>
        </p:txBody>
      </p:sp>
    </p:spTree>
    <p:extLst>
      <p:ext uri="{BB962C8B-B14F-4D97-AF65-F5344CB8AC3E}">
        <p14:creationId xmlns:p14="http://schemas.microsoft.com/office/powerpoint/2010/main" val="1287033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21</a:t>
            </a:fld>
            <a:endParaRPr lang="en-US" dirty="0"/>
          </a:p>
        </p:txBody>
      </p:sp>
    </p:spTree>
    <p:extLst>
      <p:ext uri="{BB962C8B-B14F-4D97-AF65-F5344CB8AC3E}">
        <p14:creationId xmlns:p14="http://schemas.microsoft.com/office/powerpoint/2010/main" val="3131256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22</a:t>
            </a:fld>
            <a:endParaRPr lang="en-US" dirty="0"/>
          </a:p>
        </p:txBody>
      </p:sp>
    </p:spTree>
    <p:extLst>
      <p:ext uri="{BB962C8B-B14F-4D97-AF65-F5344CB8AC3E}">
        <p14:creationId xmlns:p14="http://schemas.microsoft.com/office/powerpoint/2010/main" val="46553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34</a:t>
            </a:fld>
            <a:endParaRPr lang="en-US" dirty="0"/>
          </a:p>
        </p:txBody>
      </p:sp>
    </p:spTree>
    <p:extLst>
      <p:ext uri="{BB962C8B-B14F-4D97-AF65-F5344CB8AC3E}">
        <p14:creationId xmlns:p14="http://schemas.microsoft.com/office/powerpoint/2010/main" val="2577156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35</a:t>
            </a:fld>
            <a:endParaRPr lang="en-US" dirty="0"/>
          </a:p>
        </p:txBody>
      </p:sp>
    </p:spTree>
    <p:extLst>
      <p:ext uri="{BB962C8B-B14F-4D97-AF65-F5344CB8AC3E}">
        <p14:creationId xmlns:p14="http://schemas.microsoft.com/office/powerpoint/2010/main" val="65899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36</a:t>
            </a:fld>
            <a:endParaRPr lang="en-US" dirty="0"/>
          </a:p>
        </p:txBody>
      </p:sp>
    </p:spTree>
    <p:extLst>
      <p:ext uri="{BB962C8B-B14F-4D97-AF65-F5344CB8AC3E}">
        <p14:creationId xmlns:p14="http://schemas.microsoft.com/office/powerpoint/2010/main" val="3210712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37</a:t>
            </a:fld>
            <a:endParaRPr lang="en-US" dirty="0"/>
          </a:p>
        </p:txBody>
      </p:sp>
    </p:spTree>
    <p:extLst>
      <p:ext uri="{BB962C8B-B14F-4D97-AF65-F5344CB8AC3E}">
        <p14:creationId xmlns:p14="http://schemas.microsoft.com/office/powerpoint/2010/main" val="2755700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38</a:t>
            </a:fld>
            <a:endParaRPr lang="en-US" dirty="0"/>
          </a:p>
        </p:txBody>
      </p:sp>
    </p:spTree>
    <p:extLst>
      <p:ext uri="{BB962C8B-B14F-4D97-AF65-F5344CB8AC3E}">
        <p14:creationId xmlns:p14="http://schemas.microsoft.com/office/powerpoint/2010/main" val="153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3</a:t>
            </a:fld>
            <a:endParaRPr lang="en-US" dirty="0"/>
          </a:p>
        </p:txBody>
      </p:sp>
    </p:spTree>
    <p:extLst>
      <p:ext uri="{BB962C8B-B14F-4D97-AF65-F5344CB8AC3E}">
        <p14:creationId xmlns:p14="http://schemas.microsoft.com/office/powerpoint/2010/main" val="1823606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39</a:t>
            </a:fld>
            <a:endParaRPr lang="en-US" dirty="0"/>
          </a:p>
        </p:txBody>
      </p:sp>
    </p:spTree>
    <p:extLst>
      <p:ext uri="{BB962C8B-B14F-4D97-AF65-F5344CB8AC3E}">
        <p14:creationId xmlns:p14="http://schemas.microsoft.com/office/powerpoint/2010/main" val="28026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5</a:t>
            </a:fld>
            <a:endParaRPr lang="en-US" dirty="0"/>
          </a:p>
        </p:txBody>
      </p:sp>
    </p:spTree>
    <p:extLst>
      <p:ext uri="{BB962C8B-B14F-4D97-AF65-F5344CB8AC3E}">
        <p14:creationId xmlns:p14="http://schemas.microsoft.com/office/powerpoint/2010/main" val="167659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8</a:t>
            </a:fld>
            <a:endParaRPr lang="en-US" dirty="0"/>
          </a:p>
        </p:txBody>
      </p:sp>
    </p:spTree>
    <p:extLst>
      <p:ext uri="{BB962C8B-B14F-4D97-AF65-F5344CB8AC3E}">
        <p14:creationId xmlns:p14="http://schemas.microsoft.com/office/powerpoint/2010/main" val="281476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9</a:t>
            </a:fld>
            <a:endParaRPr lang="en-US" dirty="0"/>
          </a:p>
        </p:txBody>
      </p:sp>
    </p:spTree>
    <p:extLst>
      <p:ext uri="{BB962C8B-B14F-4D97-AF65-F5344CB8AC3E}">
        <p14:creationId xmlns:p14="http://schemas.microsoft.com/office/powerpoint/2010/main" val="182360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10</a:t>
            </a:fld>
            <a:endParaRPr lang="en-US" dirty="0"/>
          </a:p>
        </p:txBody>
      </p:sp>
    </p:spTree>
    <p:extLst>
      <p:ext uri="{BB962C8B-B14F-4D97-AF65-F5344CB8AC3E}">
        <p14:creationId xmlns:p14="http://schemas.microsoft.com/office/powerpoint/2010/main" val="329808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13</a:t>
            </a:fld>
            <a:endParaRPr lang="en-US" dirty="0"/>
          </a:p>
        </p:txBody>
      </p:sp>
    </p:spTree>
    <p:extLst>
      <p:ext uri="{BB962C8B-B14F-4D97-AF65-F5344CB8AC3E}">
        <p14:creationId xmlns:p14="http://schemas.microsoft.com/office/powerpoint/2010/main" val="42892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Presented in order of timeline feasibility</a:t>
            </a:r>
            <a:endParaRPr lang="en-US" b="1"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16</a:t>
            </a:fld>
            <a:endParaRPr lang="en-US" dirty="0"/>
          </a:p>
        </p:txBody>
      </p:sp>
    </p:spTree>
    <p:extLst>
      <p:ext uri="{BB962C8B-B14F-4D97-AF65-F5344CB8AC3E}">
        <p14:creationId xmlns:p14="http://schemas.microsoft.com/office/powerpoint/2010/main" val="394756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https://www.flockfreight.com/2020/03/10/self-driving-semi-trucks-who-what-when-and-why-part-1/</a:t>
            </a:r>
          </a:p>
          <a:p>
            <a:pPr marL="0" indent="0">
              <a:buNone/>
            </a:pPr>
            <a:r>
              <a:rPr lang="en-US" dirty="0"/>
              <a:t>https://www.nuro.ai/</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71D5FD0E-753A-464B-82BE-59B76BF96FA8}" type="slidenum">
              <a:rPr lang="en-US" smtClean="0"/>
              <a:t>17</a:t>
            </a:fld>
            <a:endParaRPr lang="en-US" dirty="0"/>
          </a:p>
        </p:txBody>
      </p:sp>
    </p:spTree>
    <p:extLst>
      <p:ext uri="{BB962C8B-B14F-4D97-AF65-F5344CB8AC3E}">
        <p14:creationId xmlns:p14="http://schemas.microsoft.com/office/powerpoint/2010/main" val="111381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DC8DDA-AB95-4815-B05D-FBC7EC68169B}" type="datetimeFigureOut">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F57460-3597-4B37-9D18-338A9C738E6F}" type="slidenum">
              <a:rPr lang="en-US" smtClean="0"/>
              <a:t>‹#›</a:t>
            </a:fld>
            <a:endParaRPr lang="en-US" dirty="0"/>
          </a:p>
        </p:txBody>
      </p:sp>
    </p:spTree>
    <p:extLst>
      <p:ext uri="{BB962C8B-B14F-4D97-AF65-F5344CB8AC3E}">
        <p14:creationId xmlns:p14="http://schemas.microsoft.com/office/powerpoint/2010/main" val="5120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C8DDA-AB95-4815-B05D-FBC7EC68169B}" type="datetimeFigureOut">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F57460-3597-4B37-9D18-338A9C738E6F}" type="slidenum">
              <a:rPr lang="en-US" smtClean="0"/>
              <a:t>‹#›</a:t>
            </a:fld>
            <a:endParaRPr lang="en-US" dirty="0"/>
          </a:p>
        </p:txBody>
      </p:sp>
    </p:spTree>
    <p:extLst>
      <p:ext uri="{BB962C8B-B14F-4D97-AF65-F5344CB8AC3E}">
        <p14:creationId xmlns:p14="http://schemas.microsoft.com/office/powerpoint/2010/main" val="188510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C8DDA-AB95-4815-B05D-FBC7EC68169B}" type="datetimeFigureOut">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F57460-3597-4B37-9D18-338A9C738E6F}" type="slidenum">
              <a:rPr lang="en-US" smtClean="0"/>
              <a:t>‹#›</a:t>
            </a:fld>
            <a:endParaRPr lang="en-US" dirty="0"/>
          </a:p>
        </p:txBody>
      </p:sp>
    </p:spTree>
    <p:extLst>
      <p:ext uri="{BB962C8B-B14F-4D97-AF65-F5344CB8AC3E}">
        <p14:creationId xmlns:p14="http://schemas.microsoft.com/office/powerpoint/2010/main" val="346074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DC8DDA-AB95-4815-B05D-FBC7EC68169B}" type="datetimeFigureOut">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F57460-3597-4B37-9D18-338A9C738E6F}" type="slidenum">
              <a:rPr lang="en-US" smtClean="0"/>
              <a:t>‹#›</a:t>
            </a:fld>
            <a:endParaRPr lang="en-US" dirty="0"/>
          </a:p>
        </p:txBody>
      </p:sp>
    </p:spTree>
    <p:extLst>
      <p:ext uri="{BB962C8B-B14F-4D97-AF65-F5344CB8AC3E}">
        <p14:creationId xmlns:p14="http://schemas.microsoft.com/office/powerpoint/2010/main" val="30727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DC8DDA-AB95-4815-B05D-FBC7EC68169B}" type="datetimeFigureOut">
              <a:rPr lang="en-US" smtClean="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F57460-3597-4B37-9D18-338A9C738E6F}" type="slidenum">
              <a:rPr lang="en-US" smtClean="0"/>
              <a:t>‹#›</a:t>
            </a:fld>
            <a:endParaRPr lang="en-US" dirty="0"/>
          </a:p>
        </p:txBody>
      </p:sp>
    </p:spTree>
    <p:extLst>
      <p:ext uri="{BB962C8B-B14F-4D97-AF65-F5344CB8AC3E}">
        <p14:creationId xmlns:p14="http://schemas.microsoft.com/office/powerpoint/2010/main" val="58583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DC8DDA-AB95-4815-B05D-FBC7EC68169B}" type="datetimeFigureOut">
              <a:rPr lang="en-US" smtClean="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F57460-3597-4B37-9D18-338A9C738E6F}" type="slidenum">
              <a:rPr lang="en-US" smtClean="0"/>
              <a:t>‹#›</a:t>
            </a:fld>
            <a:endParaRPr lang="en-US" dirty="0"/>
          </a:p>
        </p:txBody>
      </p:sp>
    </p:spTree>
    <p:extLst>
      <p:ext uri="{BB962C8B-B14F-4D97-AF65-F5344CB8AC3E}">
        <p14:creationId xmlns:p14="http://schemas.microsoft.com/office/powerpoint/2010/main" val="377124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DC8DDA-AB95-4815-B05D-FBC7EC68169B}" type="datetimeFigureOut">
              <a:rPr lang="en-US" smtClean="0"/>
              <a:t>6/21/2023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F57460-3597-4B37-9D18-338A9C738E6F}" type="slidenum">
              <a:rPr lang="en-US" smtClean="0"/>
              <a:t>‹#›</a:t>
            </a:fld>
            <a:endParaRPr lang="en-US" dirty="0"/>
          </a:p>
        </p:txBody>
      </p:sp>
    </p:spTree>
    <p:extLst>
      <p:ext uri="{BB962C8B-B14F-4D97-AF65-F5344CB8AC3E}">
        <p14:creationId xmlns:p14="http://schemas.microsoft.com/office/powerpoint/2010/main" val="188177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C8DDA-AB95-4815-B05D-FBC7EC68169B}" type="datetimeFigureOut">
              <a:rPr lang="en-US" smtClean="0"/>
              <a:t>6/21/2023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F57460-3597-4B37-9D18-338A9C738E6F}" type="slidenum">
              <a:rPr lang="en-US" smtClean="0"/>
              <a:t>‹#›</a:t>
            </a:fld>
            <a:endParaRPr lang="en-US" dirty="0"/>
          </a:p>
        </p:txBody>
      </p:sp>
    </p:spTree>
    <p:extLst>
      <p:ext uri="{BB962C8B-B14F-4D97-AF65-F5344CB8AC3E}">
        <p14:creationId xmlns:p14="http://schemas.microsoft.com/office/powerpoint/2010/main" val="91952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C8DDA-AB95-4815-B05D-FBC7EC68169B}" type="datetimeFigureOut">
              <a:rPr lang="en-US" smtClean="0"/>
              <a:t>6/21/2023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F57460-3597-4B37-9D18-338A9C738E6F}" type="slidenum">
              <a:rPr lang="en-US" smtClean="0"/>
              <a:t>‹#›</a:t>
            </a:fld>
            <a:endParaRPr lang="en-US" dirty="0"/>
          </a:p>
        </p:txBody>
      </p:sp>
    </p:spTree>
    <p:extLst>
      <p:ext uri="{BB962C8B-B14F-4D97-AF65-F5344CB8AC3E}">
        <p14:creationId xmlns:p14="http://schemas.microsoft.com/office/powerpoint/2010/main" val="339631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DC8DDA-AB95-4815-B05D-FBC7EC68169B}" type="datetimeFigureOut">
              <a:rPr lang="en-US" smtClean="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F57460-3597-4B37-9D18-338A9C738E6F}" type="slidenum">
              <a:rPr lang="en-US" smtClean="0"/>
              <a:t>‹#›</a:t>
            </a:fld>
            <a:endParaRPr lang="en-US" dirty="0"/>
          </a:p>
        </p:txBody>
      </p:sp>
    </p:spTree>
    <p:extLst>
      <p:ext uri="{BB962C8B-B14F-4D97-AF65-F5344CB8AC3E}">
        <p14:creationId xmlns:p14="http://schemas.microsoft.com/office/powerpoint/2010/main" val="310176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DC8DDA-AB95-4815-B05D-FBC7EC68169B}" type="datetimeFigureOut">
              <a:rPr lang="en-US" smtClean="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F57460-3597-4B37-9D18-338A9C738E6F}" type="slidenum">
              <a:rPr lang="en-US" smtClean="0"/>
              <a:t>‹#›</a:t>
            </a:fld>
            <a:endParaRPr lang="en-US" dirty="0"/>
          </a:p>
        </p:txBody>
      </p:sp>
    </p:spTree>
    <p:extLst>
      <p:ext uri="{BB962C8B-B14F-4D97-AF65-F5344CB8AC3E}">
        <p14:creationId xmlns:p14="http://schemas.microsoft.com/office/powerpoint/2010/main" val="247095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C8DDA-AB95-4815-B05D-FBC7EC68169B}" type="datetimeFigureOut">
              <a:rPr lang="en-US" smtClean="0"/>
              <a:t>6/21/2023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57460-3597-4B37-9D18-338A9C738E6F}" type="slidenum">
              <a:rPr lang="en-US" smtClean="0"/>
              <a:t>‹#›</a:t>
            </a:fld>
            <a:endParaRPr lang="en-US" dirty="0"/>
          </a:p>
        </p:txBody>
      </p:sp>
      <p:sp>
        <p:nvSpPr>
          <p:cNvPr id="7" name="Rectangle 6"/>
          <p:cNvSpPr/>
          <p:nvPr userDrawn="1"/>
        </p:nvSpPr>
        <p:spPr>
          <a:xfrm>
            <a:off x="107576" y="89647"/>
            <a:ext cx="11932024" cy="666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0553379" y="6463553"/>
            <a:ext cx="783029" cy="394447"/>
          </a:xfrm>
          <a:prstGeom prst="rect">
            <a:avLst/>
          </a:prstGeom>
        </p:spPr>
      </p:pic>
      <p:pic>
        <p:nvPicPr>
          <p:cNvPr id="9" name="Picture 8"/>
          <p:cNvPicPr>
            <a:picLocks noChangeAspect="1"/>
          </p:cNvPicPr>
          <p:nvPr userDrawn="1"/>
        </p:nvPicPr>
        <p:blipFill>
          <a:blip r:embed="rId14"/>
          <a:stretch>
            <a:fillRect/>
          </a:stretch>
        </p:blipFill>
        <p:spPr>
          <a:xfrm>
            <a:off x="11412071" y="6391835"/>
            <a:ext cx="466165" cy="466165"/>
          </a:xfrm>
          <a:prstGeom prst="rect">
            <a:avLst/>
          </a:prstGeom>
        </p:spPr>
      </p:pic>
      <p:sp>
        <p:nvSpPr>
          <p:cNvPr id="10" name="TextBox 9"/>
          <p:cNvSpPr txBox="1"/>
          <p:nvPr userDrawn="1"/>
        </p:nvSpPr>
        <p:spPr>
          <a:xfrm>
            <a:off x="188258" y="0"/>
            <a:ext cx="1048685" cy="230832"/>
          </a:xfrm>
          <a:prstGeom prst="rect">
            <a:avLst/>
          </a:prstGeom>
          <a:solidFill>
            <a:schemeClr val="bg1"/>
          </a:solidFill>
        </p:spPr>
        <p:txBody>
          <a:bodyPr wrap="none" rtlCol="0">
            <a:spAutoFit/>
          </a:bodyPr>
          <a:lstStyle/>
          <a:p>
            <a:r>
              <a:rPr lang="en-US" sz="900" dirty="0">
                <a:solidFill>
                  <a:srgbClr val="FF0000"/>
                </a:solidFill>
              </a:rPr>
              <a:t>NCHRP 20-102(27)</a:t>
            </a:r>
          </a:p>
        </p:txBody>
      </p:sp>
    </p:spTree>
    <p:extLst>
      <p:ext uri="{BB962C8B-B14F-4D97-AF65-F5344CB8AC3E}">
        <p14:creationId xmlns:p14="http://schemas.microsoft.com/office/powerpoint/2010/main" val="3224800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NCHRP Project 20-102(27)</a:t>
            </a:r>
            <a:br>
              <a:rPr lang="en-US" dirty="0"/>
            </a:br>
            <a:r>
              <a:rPr lang="en-US" sz="4000" dirty="0"/>
              <a:t>Realistic Timing Estimates for Automated Vehicle Implementation</a:t>
            </a:r>
          </a:p>
        </p:txBody>
      </p:sp>
      <p:sp>
        <p:nvSpPr>
          <p:cNvPr id="3" name="Subtitle 2"/>
          <p:cNvSpPr>
            <a:spLocks noGrp="1"/>
          </p:cNvSpPr>
          <p:nvPr>
            <p:ph type="subTitle" idx="1"/>
          </p:nvPr>
        </p:nvSpPr>
        <p:spPr>
          <a:xfrm>
            <a:off x="1524000" y="3602038"/>
            <a:ext cx="9144000" cy="1919196"/>
          </a:xfrm>
        </p:spPr>
        <p:txBody>
          <a:bodyPr>
            <a:normAutofit/>
          </a:bodyPr>
          <a:lstStyle/>
          <a:p>
            <a:endParaRPr lang="en-US" dirty="0"/>
          </a:p>
          <a:p>
            <a:endParaRPr lang="en-US" dirty="0"/>
          </a:p>
          <a:p>
            <a:r>
              <a:rPr lang="en-US" dirty="0"/>
              <a:t>Project Summary</a:t>
            </a:r>
          </a:p>
          <a:p>
            <a:r>
              <a:rPr lang="en-US" dirty="0"/>
              <a:t>September 29, 2022</a:t>
            </a:r>
          </a:p>
        </p:txBody>
      </p:sp>
    </p:spTree>
    <p:extLst>
      <p:ext uri="{BB962C8B-B14F-4D97-AF65-F5344CB8AC3E}">
        <p14:creationId xmlns:p14="http://schemas.microsoft.com/office/powerpoint/2010/main" val="4237306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Influencing Factors and Risks</a:t>
            </a:r>
          </a:p>
        </p:txBody>
      </p:sp>
      <p:sp>
        <p:nvSpPr>
          <p:cNvPr id="3" name="Content Placeholder 2"/>
          <p:cNvSpPr>
            <a:spLocks noGrp="1"/>
          </p:cNvSpPr>
          <p:nvPr>
            <p:ph idx="1"/>
          </p:nvPr>
        </p:nvSpPr>
        <p:spPr>
          <a:xfrm>
            <a:off x="649332" y="1803854"/>
            <a:ext cx="10704467" cy="4351338"/>
          </a:xfrm>
        </p:spPr>
        <p:txBody>
          <a:bodyPr>
            <a:normAutofit/>
          </a:bodyPr>
          <a:lstStyle/>
          <a:p>
            <a:pPr>
              <a:lnSpc>
                <a:spcPct val="100000"/>
              </a:lnSpc>
              <a:spcAft>
                <a:spcPts val="1200"/>
              </a:spcAft>
            </a:pPr>
            <a:r>
              <a:rPr lang="en-US" dirty="0"/>
              <a:t>Factors from previous efforts combined with project team research and brainstorming</a:t>
            </a:r>
          </a:p>
          <a:p>
            <a:pPr lvl="1">
              <a:lnSpc>
                <a:spcPct val="100000"/>
              </a:lnSpc>
              <a:spcAft>
                <a:spcPts val="1200"/>
              </a:spcAft>
            </a:pPr>
            <a:r>
              <a:rPr lang="en-US" dirty="0"/>
              <a:t>Identifying factors was a dynamic and judgment-based exercise</a:t>
            </a:r>
          </a:p>
          <a:p>
            <a:pPr>
              <a:lnSpc>
                <a:spcPct val="100000"/>
              </a:lnSpc>
              <a:spcAft>
                <a:spcPts val="1200"/>
              </a:spcAft>
            </a:pPr>
            <a:r>
              <a:rPr lang="en-US" dirty="0"/>
              <a:t>Extracted bulk list of 39 unique factors (see reference slides)</a:t>
            </a:r>
          </a:p>
          <a:p>
            <a:pPr>
              <a:lnSpc>
                <a:spcPct val="100000"/>
              </a:lnSpc>
              <a:spcAft>
                <a:spcPts val="1200"/>
              </a:spcAft>
            </a:pPr>
            <a:r>
              <a:rPr lang="en-US" dirty="0"/>
              <a:t>Useful to distinguish pre-market (current) and market (future) forecasting methods</a:t>
            </a:r>
          </a:p>
          <a:p>
            <a:pPr lvl="1">
              <a:lnSpc>
                <a:spcPct val="100000"/>
              </a:lnSpc>
              <a:spcAft>
                <a:spcPts val="1200"/>
              </a:spcAft>
            </a:pPr>
            <a:r>
              <a:rPr lang="en-US" dirty="0"/>
              <a:t>At this time, we can only use intuition and interviews to guess when a market will develop. Once it does, we can activate a formal forecasting model.</a:t>
            </a:r>
          </a:p>
        </p:txBody>
      </p:sp>
    </p:spTree>
    <p:extLst>
      <p:ext uri="{BB962C8B-B14F-4D97-AF65-F5344CB8AC3E}">
        <p14:creationId xmlns:p14="http://schemas.microsoft.com/office/powerpoint/2010/main" val="4165888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FDB27-8853-492D-A118-C565D77B22FE}"/>
              </a:ext>
            </a:extLst>
          </p:cNvPr>
          <p:cNvSpPr>
            <a:spLocks noGrp="1"/>
          </p:cNvSpPr>
          <p:nvPr>
            <p:ph type="title"/>
          </p:nvPr>
        </p:nvSpPr>
        <p:spPr/>
        <p:txBody>
          <a:bodyPr/>
          <a:lstStyle/>
          <a:p>
            <a:r>
              <a:rPr lang="en-US" b="1" dirty="0"/>
              <a:t>Task 2: </a:t>
            </a:r>
            <a:r>
              <a:rPr lang="en-US" dirty="0"/>
              <a:t>Development of Three Framework Components</a:t>
            </a:r>
          </a:p>
        </p:txBody>
      </p:sp>
      <p:graphicFrame>
        <p:nvGraphicFramePr>
          <p:cNvPr id="6" name="Content Placeholder 5">
            <a:extLst>
              <a:ext uri="{FF2B5EF4-FFF2-40B4-BE49-F238E27FC236}">
                <a16:creationId xmlns:a16="http://schemas.microsoft.com/office/drawing/2014/main" id="{A95C4EDF-F49B-4F28-BB7A-0D65EB5EB9BA}"/>
              </a:ext>
            </a:extLst>
          </p:cNvPr>
          <p:cNvGraphicFramePr>
            <a:graphicFrameLocks noGrp="1"/>
          </p:cNvGraphicFramePr>
          <p:nvPr>
            <p:ph idx="1"/>
            <p:extLst>
              <p:ext uri="{D42A27DB-BD31-4B8C-83A1-F6EECF244321}">
                <p14:modId xmlns:p14="http://schemas.microsoft.com/office/powerpoint/2010/main" val="1311657068"/>
              </p:ext>
            </p:extLst>
          </p:nvPr>
        </p:nvGraphicFramePr>
        <p:xfrm>
          <a:off x="557645" y="2061658"/>
          <a:ext cx="11076710" cy="3291840"/>
        </p:xfrm>
        <a:graphic>
          <a:graphicData uri="http://schemas.openxmlformats.org/drawingml/2006/table">
            <a:tbl>
              <a:tblPr firstRow="1" bandRow="1">
                <a:tableStyleId>{5C22544A-7EE6-4342-B048-85BDC9FD1C3A}</a:tableStyleId>
              </a:tblPr>
              <a:tblGrid>
                <a:gridCol w="3256973">
                  <a:extLst>
                    <a:ext uri="{9D8B030D-6E8A-4147-A177-3AD203B41FA5}">
                      <a16:colId xmlns:a16="http://schemas.microsoft.com/office/drawing/2014/main" val="4134736303"/>
                    </a:ext>
                  </a:extLst>
                </a:gridCol>
                <a:gridCol w="3676073">
                  <a:extLst>
                    <a:ext uri="{9D8B030D-6E8A-4147-A177-3AD203B41FA5}">
                      <a16:colId xmlns:a16="http://schemas.microsoft.com/office/drawing/2014/main" val="1789682210"/>
                    </a:ext>
                  </a:extLst>
                </a:gridCol>
                <a:gridCol w="4143664">
                  <a:extLst>
                    <a:ext uri="{9D8B030D-6E8A-4147-A177-3AD203B41FA5}">
                      <a16:colId xmlns:a16="http://schemas.microsoft.com/office/drawing/2014/main" val="3133628473"/>
                    </a:ext>
                  </a:extLst>
                </a:gridCol>
              </a:tblGrid>
              <a:tr h="0">
                <a:tc>
                  <a:txBody>
                    <a:bodyPr/>
                    <a:lstStyle/>
                    <a:p>
                      <a:pPr marL="0" marR="0">
                        <a:spcBef>
                          <a:spcPts val="600"/>
                        </a:spcBef>
                        <a:spcAft>
                          <a:spcPts val="600"/>
                        </a:spcAft>
                      </a:pPr>
                      <a:r>
                        <a:rPr lang="en-US" sz="1600" dirty="0">
                          <a:effectLst/>
                        </a:rPr>
                        <a:t>Breaking the Problem into Relevant Pieces (Use Case Scenarios)</a:t>
                      </a:r>
                      <a:endParaRPr lang="en-US" sz="1600" dirty="0">
                        <a:effectLst/>
                        <a:latin typeface="Gentium Basic" panose="02000503060000020004" pitchFamily="2" charset="0"/>
                        <a:ea typeface="Arial" panose="020B0604020202020204" pitchFamily="34" charset="0"/>
                        <a:cs typeface="Arial" panose="020B0604020202020204" pitchFamily="34" charset="0"/>
                      </a:endParaRPr>
                    </a:p>
                  </a:txBody>
                  <a:tcPr/>
                </a:tc>
                <a:tc>
                  <a:txBody>
                    <a:bodyPr/>
                    <a:lstStyle/>
                    <a:p>
                      <a:pPr marL="0" marR="0">
                        <a:spcBef>
                          <a:spcPts val="600"/>
                        </a:spcBef>
                        <a:spcAft>
                          <a:spcPts val="600"/>
                        </a:spcAft>
                      </a:pPr>
                      <a:r>
                        <a:rPr lang="en-US" sz="1600" dirty="0">
                          <a:effectLst/>
                        </a:rPr>
                        <a:t>Understanding the Relevant Information (Input Parameters)</a:t>
                      </a:r>
                      <a:endParaRPr lang="en-US" sz="1600" dirty="0">
                        <a:effectLst/>
                        <a:latin typeface="Gentium Basic" panose="02000503060000020004" pitchFamily="2" charset="0"/>
                        <a:ea typeface="Arial" panose="020B0604020202020204" pitchFamily="34" charset="0"/>
                        <a:cs typeface="Arial" panose="020B0604020202020204" pitchFamily="34" charset="0"/>
                      </a:endParaRPr>
                    </a:p>
                  </a:txBody>
                  <a:tcPr/>
                </a:tc>
                <a:tc>
                  <a:txBody>
                    <a:bodyPr/>
                    <a:lstStyle/>
                    <a:p>
                      <a:pPr marL="0" marR="0">
                        <a:spcBef>
                          <a:spcPts val="600"/>
                        </a:spcBef>
                        <a:spcAft>
                          <a:spcPts val="600"/>
                        </a:spcAft>
                      </a:pPr>
                      <a:r>
                        <a:rPr lang="en-US" sz="1600" dirty="0">
                          <a:effectLst/>
                        </a:rPr>
                        <a:t>Identifying the Key Actors (Stakeholders) </a:t>
                      </a:r>
                      <a:endParaRPr lang="en-US" sz="1600" dirty="0">
                        <a:effectLst/>
                        <a:latin typeface="Gentium Basic" panose="02000503060000020004" pitchFamily="2" charset="0"/>
                        <a:ea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52051520"/>
                  </a:ext>
                </a:extLst>
              </a:tr>
              <a:tr h="0">
                <a:tc>
                  <a:txBody>
                    <a:bodyPr/>
                    <a:lstStyle/>
                    <a:p>
                      <a:pPr marL="0" marR="0">
                        <a:spcBef>
                          <a:spcPts val="600"/>
                        </a:spcBef>
                        <a:spcAft>
                          <a:spcPts val="600"/>
                        </a:spcAft>
                      </a:pPr>
                      <a:r>
                        <a:rPr lang="en-US" sz="1600" dirty="0">
                          <a:effectLst/>
                        </a:rPr>
                        <a:t>Freight Vehicles</a:t>
                      </a:r>
                    </a:p>
                    <a:p>
                      <a:pPr marL="0" marR="0">
                        <a:spcBef>
                          <a:spcPts val="600"/>
                        </a:spcBef>
                        <a:spcAft>
                          <a:spcPts val="600"/>
                        </a:spcAft>
                      </a:pPr>
                      <a:r>
                        <a:rPr lang="en-US" sz="1600" dirty="0">
                          <a:effectLst/>
                        </a:rPr>
                        <a:t>Transit Vehicles</a:t>
                      </a:r>
                    </a:p>
                    <a:p>
                      <a:pPr marL="0" marR="0">
                        <a:spcBef>
                          <a:spcPts val="600"/>
                        </a:spcBef>
                        <a:spcAft>
                          <a:spcPts val="600"/>
                        </a:spcAft>
                      </a:pPr>
                      <a:r>
                        <a:rPr lang="en-US" sz="1600" dirty="0">
                          <a:effectLst/>
                        </a:rPr>
                        <a:t>Fleet Vehicles (ride-hailing robotaxis)</a:t>
                      </a:r>
                    </a:p>
                    <a:p>
                      <a:pPr marL="0" marR="0">
                        <a:spcBef>
                          <a:spcPts val="600"/>
                        </a:spcBef>
                        <a:spcAft>
                          <a:spcPts val="600"/>
                        </a:spcAft>
                      </a:pPr>
                      <a:r>
                        <a:rPr lang="en-US" sz="1600" dirty="0">
                          <a:effectLst/>
                        </a:rPr>
                        <a:t>Personal Passenger Vehicles</a:t>
                      </a:r>
                      <a:endParaRPr lang="en-US" sz="1600" dirty="0">
                        <a:effectLst/>
                        <a:latin typeface="Gentium Basic" panose="02000503060000020004" pitchFamily="2" charset="0"/>
                        <a:ea typeface="Arial" panose="020B0604020202020204" pitchFamily="34" charset="0"/>
                        <a:cs typeface="Arial" panose="020B0604020202020204" pitchFamily="34" charset="0"/>
                      </a:endParaRPr>
                    </a:p>
                  </a:txBody>
                  <a:tcPr/>
                </a:tc>
                <a:tc>
                  <a:txBody>
                    <a:bodyPr/>
                    <a:lstStyle/>
                    <a:p>
                      <a:pPr marL="0" marR="0">
                        <a:spcBef>
                          <a:spcPts val="600"/>
                        </a:spcBef>
                        <a:spcAft>
                          <a:spcPts val="600"/>
                        </a:spcAft>
                      </a:pPr>
                      <a:r>
                        <a:rPr lang="en-US" sz="1600" dirty="0">
                          <a:effectLst/>
                        </a:rPr>
                        <a:t>Current Technological Capabilities</a:t>
                      </a:r>
                    </a:p>
                    <a:p>
                      <a:pPr marL="0" marR="0">
                        <a:spcBef>
                          <a:spcPts val="600"/>
                        </a:spcBef>
                        <a:spcAft>
                          <a:spcPts val="600"/>
                        </a:spcAft>
                      </a:pPr>
                      <a:r>
                        <a:rPr lang="en-US" sz="1600" dirty="0">
                          <a:effectLst/>
                        </a:rPr>
                        <a:t>Government Regulations</a:t>
                      </a:r>
                    </a:p>
                    <a:p>
                      <a:pPr marL="0" marR="0">
                        <a:spcBef>
                          <a:spcPts val="600"/>
                        </a:spcBef>
                        <a:spcAft>
                          <a:spcPts val="600"/>
                        </a:spcAft>
                      </a:pPr>
                      <a:r>
                        <a:rPr lang="en-US" sz="1600" dirty="0">
                          <a:effectLst/>
                        </a:rPr>
                        <a:t>Average Travel Behavior and Comparable Benefits by AV and Non-AV</a:t>
                      </a:r>
                    </a:p>
                    <a:p>
                      <a:pPr marL="0" marR="0">
                        <a:spcBef>
                          <a:spcPts val="600"/>
                        </a:spcBef>
                        <a:spcAft>
                          <a:spcPts val="600"/>
                        </a:spcAft>
                      </a:pPr>
                      <a:r>
                        <a:rPr lang="en-US" sz="1600" dirty="0">
                          <a:effectLst/>
                        </a:rPr>
                        <a:t>General Consumer Trends</a:t>
                      </a:r>
                    </a:p>
                    <a:p>
                      <a:pPr marL="0" marR="0">
                        <a:spcBef>
                          <a:spcPts val="600"/>
                        </a:spcBef>
                        <a:spcAft>
                          <a:spcPts val="600"/>
                        </a:spcAft>
                      </a:pPr>
                      <a:r>
                        <a:rPr lang="en-US" sz="1600" dirty="0">
                          <a:effectLst/>
                        </a:rPr>
                        <a:t>Technology Costs</a:t>
                      </a:r>
                    </a:p>
                    <a:p>
                      <a:pPr marL="0" marR="0">
                        <a:spcBef>
                          <a:spcPts val="300"/>
                        </a:spcBef>
                        <a:spcAft>
                          <a:spcPts val="600"/>
                        </a:spcAft>
                      </a:pPr>
                      <a:r>
                        <a:rPr lang="en-US" sz="1600" dirty="0">
                          <a:effectLst/>
                        </a:rPr>
                        <a:t>Investor Sentiment and Forecasts</a:t>
                      </a:r>
                      <a:endParaRPr lang="en-US" sz="1600" dirty="0">
                        <a:effectLst/>
                        <a:latin typeface="Gentium Basic" panose="02000503060000020004" pitchFamily="2" charset="0"/>
                        <a:ea typeface="Arial" panose="020B0604020202020204" pitchFamily="34" charset="0"/>
                        <a:cs typeface="Arial" panose="020B0604020202020204" pitchFamily="34" charset="0"/>
                      </a:endParaRPr>
                    </a:p>
                  </a:txBody>
                  <a:tcPr/>
                </a:tc>
                <a:tc>
                  <a:txBody>
                    <a:bodyPr/>
                    <a:lstStyle/>
                    <a:p>
                      <a:pPr marL="0" marR="0">
                        <a:spcBef>
                          <a:spcPts val="600"/>
                        </a:spcBef>
                        <a:spcAft>
                          <a:spcPts val="600"/>
                        </a:spcAft>
                      </a:pPr>
                      <a:r>
                        <a:rPr lang="en-US" sz="1600" dirty="0">
                          <a:effectLst/>
                        </a:rPr>
                        <a:t>Vehicle Producers/Providers </a:t>
                      </a:r>
                    </a:p>
                    <a:p>
                      <a:pPr marL="0" marR="0">
                        <a:spcBef>
                          <a:spcPts val="600"/>
                        </a:spcBef>
                        <a:spcAft>
                          <a:spcPts val="600"/>
                        </a:spcAft>
                      </a:pPr>
                      <a:r>
                        <a:rPr lang="en-US" sz="1600" dirty="0">
                          <a:effectLst/>
                        </a:rPr>
                        <a:t>Infrastructure Owners/Operators </a:t>
                      </a:r>
                    </a:p>
                    <a:p>
                      <a:pPr marL="0" marR="0">
                        <a:spcBef>
                          <a:spcPts val="600"/>
                        </a:spcBef>
                        <a:spcAft>
                          <a:spcPts val="600"/>
                        </a:spcAft>
                      </a:pPr>
                      <a:r>
                        <a:rPr lang="en-US" sz="1600" dirty="0">
                          <a:effectLst/>
                        </a:rPr>
                        <a:t>Transit/Transportation Agencies</a:t>
                      </a:r>
                    </a:p>
                    <a:p>
                      <a:pPr marL="0" marR="0">
                        <a:spcBef>
                          <a:spcPts val="600"/>
                        </a:spcBef>
                        <a:spcAft>
                          <a:spcPts val="600"/>
                        </a:spcAft>
                      </a:pPr>
                      <a:r>
                        <a:rPr lang="en-US" sz="1600" dirty="0">
                          <a:effectLst/>
                        </a:rPr>
                        <a:t>Financial Institutions/Investors </a:t>
                      </a:r>
                    </a:p>
                    <a:p>
                      <a:pPr marL="0" marR="0">
                        <a:spcBef>
                          <a:spcPts val="600"/>
                        </a:spcBef>
                        <a:spcAft>
                          <a:spcPts val="600"/>
                        </a:spcAft>
                      </a:pPr>
                      <a:r>
                        <a:rPr lang="en-US" sz="1600" dirty="0">
                          <a:effectLst/>
                        </a:rPr>
                        <a:t>Public Officials/Politicians</a:t>
                      </a:r>
                    </a:p>
                    <a:p>
                      <a:pPr marL="0" marR="0">
                        <a:spcBef>
                          <a:spcPts val="600"/>
                        </a:spcBef>
                        <a:spcAft>
                          <a:spcPts val="600"/>
                        </a:spcAft>
                      </a:pPr>
                      <a:r>
                        <a:rPr lang="en-US" sz="1600" dirty="0">
                          <a:effectLst/>
                        </a:rPr>
                        <a:t>Consulting/Strategy Firms </a:t>
                      </a:r>
                    </a:p>
                    <a:p>
                      <a:pPr marL="0" marR="0">
                        <a:spcBef>
                          <a:spcPts val="600"/>
                        </a:spcBef>
                        <a:spcAft>
                          <a:spcPts val="600"/>
                        </a:spcAft>
                      </a:pPr>
                      <a:r>
                        <a:rPr lang="en-US" sz="1600" dirty="0">
                          <a:effectLst/>
                        </a:rPr>
                        <a:t>Research Companies, Academics, &amp; Think Tanks</a:t>
                      </a:r>
                      <a:endParaRPr lang="en-US" sz="1600" dirty="0">
                        <a:effectLst/>
                        <a:latin typeface="Gentium Basic" panose="02000503060000020004" pitchFamily="2" charset="0"/>
                        <a:ea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57945664"/>
                  </a:ext>
                </a:extLst>
              </a:tr>
            </a:tbl>
          </a:graphicData>
        </a:graphic>
      </p:graphicFrame>
    </p:spTree>
    <p:extLst>
      <p:ext uri="{BB962C8B-B14F-4D97-AF65-F5344CB8AC3E}">
        <p14:creationId xmlns:p14="http://schemas.microsoft.com/office/powerpoint/2010/main" val="92830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8178-0ADE-459E-8D9C-E44440509BC6}"/>
              </a:ext>
            </a:extLst>
          </p:cNvPr>
          <p:cNvSpPr>
            <a:spLocks noGrp="1"/>
          </p:cNvSpPr>
          <p:nvPr>
            <p:ph type="title"/>
          </p:nvPr>
        </p:nvSpPr>
        <p:spPr/>
        <p:txBody>
          <a:bodyPr/>
          <a:lstStyle/>
          <a:p>
            <a:r>
              <a:rPr lang="en-US" b="1" dirty="0"/>
              <a:t>Task 3:</a:t>
            </a:r>
            <a:r>
              <a:rPr lang="en-US" dirty="0"/>
              <a:t> Summarizing Project Findings </a:t>
            </a:r>
          </a:p>
        </p:txBody>
      </p:sp>
      <p:sp>
        <p:nvSpPr>
          <p:cNvPr id="3" name="Content Placeholder 2">
            <a:extLst>
              <a:ext uri="{FF2B5EF4-FFF2-40B4-BE49-F238E27FC236}">
                <a16:creationId xmlns:a16="http://schemas.microsoft.com/office/drawing/2014/main" id="{90049904-2314-4396-87F5-1BA072F8F32A}"/>
              </a:ext>
            </a:extLst>
          </p:cNvPr>
          <p:cNvSpPr>
            <a:spLocks noGrp="1"/>
          </p:cNvSpPr>
          <p:nvPr>
            <p:ph idx="1"/>
          </p:nvPr>
        </p:nvSpPr>
        <p:spPr/>
        <p:txBody>
          <a:bodyPr/>
          <a:lstStyle/>
          <a:p>
            <a:r>
              <a:rPr lang="en-US" dirty="0"/>
              <a:t>Final Report</a:t>
            </a:r>
          </a:p>
          <a:p>
            <a:r>
              <a:rPr lang="en-US" dirty="0"/>
              <a:t>Presentation Materials</a:t>
            </a:r>
          </a:p>
          <a:p>
            <a:endParaRPr lang="en-US" dirty="0"/>
          </a:p>
        </p:txBody>
      </p:sp>
    </p:spTree>
    <p:extLst>
      <p:ext uri="{BB962C8B-B14F-4D97-AF65-F5344CB8AC3E}">
        <p14:creationId xmlns:p14="http://schemas.microsoft.com/office/powerpoint/2010/main" val="382962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Pre-market vs. Market Forecasting</a:t>
            </a:r>
          </a:p>
        </p:txBody>
      </p:sp>
      <p:sp>
        <p:nvSpPr>
          <p:cNvPr id="3" name="Content Placeholder 2"/>
          <p:cNvSpPr>
            <a:spLocks noGrp="1"/>
          </p:cNvSpPr>
          <p:nvPr>
            <p:ph idx="1"/>
          </p:nvPr>
        </p:nvSpPr>
        <p:spPr>
          <a:xfrm>
            <a:off x="649332" y="1803853"/>
            <a:ext cx="10704467" cy="4689021"/>
          </a:xfrm>
        </p:spPr>
        <p:txBody>
          <a:bodyPr>
            <a:normAutofit fontScale="92500" lnSpcReduction="10000"/>
          </a:bodyPr>
          <a:lstStyle/>
          <a:p>
            <a:pPr marL="0" indent="0">
              <a:lnSpc>
                <a:spcPct val="100000"/>
              </a:lnSpc>
              <a:spcAft>
                <a:spcPts val="1200"/>
              </a:spcAft>
              <a:buNone/>
            </a:pPr>
            <a:r>
              <a:rPr lang="en-US" dirty="0"/>
              <a:t>Separate forecasting methods must be applied to each stage of technology maturity:</a:t>
            </a:r>
          </a:p>
          <a:p>
            <a:pPr marL="514350" indent="-514350">
              <a:lnSpc>
                <a:spcPct val="100000"/>
              </a:lnSpc>
              <a:spcAft>
                <a:spcPts val="1200"/>
              </a:spcAft>
              <a:buAutoNum type="arabicPeriod"/>
            </a:pPr>
            <a:r>
              <a:rPr lang="en-US" dirty="0"/>
              <a:t>Pre-market framework: forecast the time to and dynamics of the establishment of a meaningful consumer market, necessarily relying on subjective input such as expert interviews and heuristics</a:t>
            </a:r>
          </a:p>
          <a:p>
            <a:pPr marL="514350" indent="-514350">
              <a:lnSpc>
                <a:spcPct val="100000"/>
              </a:lnSpc>
              <a:spcAft>
                <a:spcPts val="1200"/>
              </a:spcAft>
              <a:buAutoNum type="arabicPeriod"/>
            </a:pPr>
            <a:r>
              <a:rPr lang="en-US" dirty="0"/>
              <a:t>Market framework: significant revenue is derived from consumer-ready technology, utilizing data-based correlations to the extent possible</a:t>
            </a:r>
          </a:p>
          <a:p>
            <a:pPr marL="0" indent="0">
              <a:lnSpc>
                <a:spcPct val="100000"/>
              </a:lnSpc>
              <a:spcAft>
                <a:spcPts val="1200"/>
              </a:spcAft>
              <a:buNone/>
            </a:pPr>
            <a:r>
              <a:rPr lang="en-US" dirty="0"/>
              <a:t>At this time, we are limited to performing pre-market forecasting, but can prepare a framework for a data-based model once we have more evidence of adoption in market.</a:t>
            </a:r>
          </a:p>
        </p:txBody>
      </p:sp>
    </p:spTree>
    <p:extLst>
      <p:ext uri="{BB962C8B-B14F-4D97-AF65-F5344CB8AC3E}">
        <p14:creationId xmlns:p14="http://schemas.microsoft.com/office/powerpoint/2010/main" val="400016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9F655-4CBB-4E57-B0D6-14F7180933DE}"/>
              </a:ext>
            </a:extLst>
          </p:cNvPr>
          <p:cNvSpPr>
            <a:spLocks noGrp="1"/>
          </p:cNvSpPr>
          <p:nvPr>
            <p:ph type="title"/>
          </p:nvPr>
        </p:nvSpPr>
        <p:spPr/>
        <p:txBody>
          <a:bodyPr/>
          <a:lstStyle/>
          <a:p>
            <a:r>
              <a:rPr lang="en-US" dirty="0"/>
              <a:t>Desired Framework Outputs</a:t>
            </a:r>
          </a:p>
        </p:txBody>
      </p:sp>
      <p:sp>
        <p:nvSpPr>
          <p:cNvPr id="3" name="Content Placeholder 2">
            <a:extLst>
              <a:ext uri="{FF2B5EF4-FFF2-40B4-BE49-F238E27FC236}">
                <a16:creationId xmlns:a16="http://schemas.microsoft.com/office/drawing/2014/main" id="{0A1B73FA-65DC-41AC-927B-66905143181D}"/>
              </a:ext>
            </a:extLst>
          </p:cNvPr>
          <p:cNvSpPr>
            <a:spLocks noGrp="1"/>
          </p:cNvSpPr>
          <p:nvPr>
            <p:ph idx="1"/>
          </p:nvPr>
        </p:nvSpPr>
        <p:spPr/>
        <p:txBody>
          <a:bodyPr/>
          <a:lstStyle/>
          <a:p>
            <a:r>
              <a:rPr lang="en-US" dirty="0"/>
              <a:t>Certainty of outputs needs to be reported clearly</a:t>
            </a:r>
          </a:p>
          <a:p>
            <a:r>
              <a:rPr lang="en-US" dirty="0"/>
              <a:t>IOOs need to know when to consider making investments in anticipation of impeding widespread adoption of AVs</a:t>
            </a:r>
          </a:p>
          <a:p>
            <a:r>
              <a:rPr lang="en-US" dirty="0"/>
              <a:t>Trigger points, such as specified AV market shares, should be used to indicate when IOOs should reevaluate their policies and plans</a:t>
            </a:r>
          </a:p>
          <a:p>
            <a:r>
              <a:rPr lang="en-US" dirty="0"/>
              <a:t>This is a framework for a premarket model that will need to be reviewed and adjusted once the market is more mature – perhaps in a series of increments</a:t>
            </a:r>
          </a:p>
        </p:txBody>
      </p:sp>
    </p:spTree>
    <p:extLst>
      <p:ext uri="{BB962C8B-B14F-4D97-AF65-F5344CB8AC3E}">
        <p14:creationId xmlns:p14="http://schemas.microsoft.com/office/powerpoint/2010/main" val="3355957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83702A-6453-4F25-AFBB-24009D4A93EE}"/>
              </a:ext>
            </a:extLst>
          </p:cNvPr>
          <p:cNvSpPr>
            <a:spLocks noGrp="1"/>
          </p:cNvSpPr>
          <p:nvPr>
            <p:ph type="title"/>
          </p:nvPr>
        </p:nvSpPr>
        <p:spPr/>
        <p:txBody>
          <a:bodyPr/>
          <a:lstStyle/>
          <a:p>
            <a:r>
              <a:rPr lang="en-US" dirty="0"/>
              <a:t>Findings and Conclusions</a:t>
            </a:r>
          </a:p>
        </p:txBody>
      </p:sp>
    </p:spTree>
    <p:extLst>
      <p:ext uri="{BB962C8B-B14F-4D97-AF65-F5344CB8AC3E}">
        <p14:creationId xmlns:p14="http://schemas.microsoft.com/office/powerpoint/2010/main" val="12980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81F1-3EE4-4BD4-A6E6-31F85685715C}"/>
              </a:ext>
            </a:extLst>
          </p:cNvPr>
          <p:cNvSpPr>
            <a:spLocks noGrp="1"/>
          </p:cNvSpPr>
          <p:nvPr>
            <p:ph type="title"/>
          </p:nvPr>
        </p:nvSpPr>
        <p:spPr/>
        <p:txBody>
          <a:bodyPr/>
          <a:lstStyle/>
          <a:p>
            <a:r>
              <a:rPr lang="en-US" dirty="0"/>
              <a:t>Use Cases</a:t>
            </a:r>
          </a:p>
        </p:txBody>
      </p:sp>
      <p:sp>
        <p:nvSpPr>
          <p:cNvPr id="3" name="Content Placeholder 2">
            <a:extLst>
              <a:ext uri="{FF2B5EF4-FFF2-40B4-BE49-F238E27FC236}">
                <a16:creationId xmlns:a16="http://schemas.microsoft.com/office/drawing/2014/main" id="{FF7CB808-7A13-40C5-84D7-89005DA8BC35}"/>
              </a:ext>
            </a:extLst>
          </p:cNvPr>
          <p:cNvSpPr>
            <a:spLocks noGrp="1"/>
          </p:cNvSpPr>
          <p:nvPr>
            <p:ph idx="1"/>
          </p:nvPr>
        </p:nvSpPr>
        <p:spPr/>
        <p:txBody>
          <a:bodyPr>
            <a:normAutofit/>
          </a:bodyPr>
          <a:lstStyle/>
          <a:p>
            <a:r>
              <a:rPr lang="en-US" dirty="0"/>
              <a:t>Freight</a:t>
            </a:r>
          </a:p>
          <a:p>
            <a:pPr lvl="1"/>
            <a:r>
              <a:rPr lang="en-US" dirty="0"/>
              <a:t>Both long haul and short haul</a:t>
            </a:r>
          </a:p>
          <a:p>
            <a:r>
              <a:rPr lang="en-US" dirty="0"/>
              <a:t>Transit</a:t>
            </a:r>
          </a:p>
          <a:p>
            <a:pPr lvl="1"/>
            <a:r>
              <a:rPr lang="en-US" dirty="0"/>
              <a:t>Both low-speed AV shuttles and full-size buses</a:t>
            </a:r>
          </a:p>
          <a:p>
            <a:r>
              <a:rPr lang="en-US" dirty="0"/>
              <a:t>Fleet Vehicles</a:t>
            </a:r>
          </a:p>
          <a:p>
            <a:pPr lvl="1"/>
            <a:r>
              <a:rPr lang="en-US" dirty="0"/>
              <a:t>Privately operated fleets used for passenger travel</a:t>
            </a:r>
          </a:p>
          <a:p>
            <a:pPr lvl="1"/>
            <a:r>
              <a:rPr lang="en-US" dirty="0"/>
              <a:t>Including ridesharing, ride hailing, carsharing, etc. provided to consumers through a private fleet operator</a:t>
            </a:r>
          </a:p>
          <a:p>
            <a:r>
              <a:rPr lang="en-US" dirty="0"/>
              <a:t>Personal Vehicles</a:t>
            </a:r>
          </a:p>
          <a:p>
            <a:pPr lvl="1"/>
            <a:r>
              <a:rPr lang="en-US" dirty="0"/>
              <a:t>AVs deployed as privately owned vehicles</a:t>
            </a:r>
          </a:p>
        </p:txBody>
      </p:sp>
    </p:spTree>
    <p:extLst>
      <p:ext uri="{BB962C8B-B14F-4D97-AF65-F5344CB8AC3E}">
        <p14:creationId xmlns:p14="http://schemas.microsoft.com/office/powerpoint/2010/main" val="2054561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 – Freight</a:t>
            </a:r>
          </a:p>
        </p:txBody>
      </p:sp>
      <p:sp>
        <p:nvSpPr>
          <p:cNvPr id="4" name="Content Placeholder 3">
            <a:extLst>
              <a:ext uri="{FF2B5EF4-FFF2-40B4-BE49-F238E27FC236}">
                <a16:creationId xmlns:a16="http://schemas.microsoft.com/office/drawing/2014/main" id="{CB4CA84D-FEB2-4664-A3B5-D529DD1406C2}"/>
              </a:ext>
            </a:extLst>
          </p:cNvPr>
          <p:cNvSpPr>
            <a:spLocks noGrp="1"/>
          </p:cNvSpPr>
          <p:nvPr>
            <p:ph sz="half" idx="1"/>
          </p:nvPr>
        </p:nvSpPr>
        <p:spPr>
          <a:xfrm>
            <a:off x="838200" y="1825625"/>
            <a:ext cx="4985657" cy="4351338"/>
          </a:xfrm>
        </p:spPr>
        <p:txBody>
          <a:bodyPr/>
          <a:lstStyle/>
          <a:p>
            <a:pPr marL="0" indent="0">
              <a:buNone/>
            </a:pPr>
            <a:r>
              <a:rPr lang="en-US" dirty="0"/>
              <a:t>Key Characteristics:</a:t>
            </a:r>
          </a:p>
          <a:p>
            <a:r>
              <a:rPr lang="en-US" dirty="0"/>
              <a:t>Pre-planned operations along a route or within a zone (with no deviations caused by dynamic passenger demands)</a:t>
            </a:r>
          </a:p>
          <a:p>
            <a:r>
              <a:rPr lang="en-US" dirty="0"/>
              <a:t>Platooning</a:t>
            </a:r>
          </a:p>
          <a:p>
            <a:r>
              <a:rPr lang="en-US" dirty="0"/>
              <a:t>Clear business case and partnership potential</a:t>
            </a:r>
          </a:p>
        </p:txBody>
      </p:sp>
      <p:pic>
        <p:nvPicPr>
          <p:cNvPr id="1026" name="Picture 2">
            <a:extLst>
              <a:ext uri="{FF2B5EF4-FFF2-40B4-BE49-F238E27FC236}">
                <a16:creationId xmlns:a16="http://schemas.microsoft.com/office/drawing/2014/main" id="{7B4681EF-61E8-49F5-BBF8-5BA92791F7C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71659" y="214872"/>
            <a:ext cx="4663440" cy="31514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uro R2 delivery bot">
            <a:extLst>
              <a:ext uri="{FF2B5EF4-FFF2-40B4-BE49-F238E27FC236}">
                <a16:creationId xmlns:a16="http://schemas.microsoft.com/office/drawing/2014/main" id="{381CE971-A6BF-4E0B-9AFD-AD3496D9EC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3857" y="3516593"/>
            <a:ext cx="4663440" cy="310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423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 – Transit</a:t>
            </a:r>
          </a:p>
        </p:txBody>
      </p:sp>
      <p:sp>
        <p:nvSpPr>
          <p:cNvPr id="3" name="Content Placeholder 2">
            <a:extLst>
              <a:ext uri="{FF2B5EF4-FFF2-40B4-BE49-F238E27FC236}">
                <a16:creationId xmlns:a16="http://schemas.microsoft.com/office/drawing/2014/main" id="{BEBA8220-8587-4BD5-8A5C-1EB4A1B3B69C}"/>
              </a:ext>
            </a:extLst>
          </p:cNvPr>
          <p:cNvSpPr>
            <a:spLocks noGrp="1"/>
          </p:cNvSpPr>
          <p:nvPr>
            <p:ph sz="half" idx="1"/>
          </p:nvPr>
        </p:nvSpPr>
        <p:spPr/>
        <p:txBody>
          <a:bodyPr/>
          <a:lstStyle/>
          <a:p>
            <a:pPr marL="0" indent="0">
              <a:buNone/>
            </a:pPr>
            <a:r>
              <a:rPr lang="en-US" dirty="0"/>
              <a:t>Key Characteristics:</a:t>
            </a:r>
          </a:p>
          <a:p>
            <a:r>
              <a:rPr lang="en-US" dirty="0"/>
              <a:t>Fixed route service on a dedicated right of way (initially)</a:t>
            </a:r>
          </a:p>
          <a:p>
            <a:r>
              <a:rPr lang="en-US" dirty="0"/>
              <a:t>Potential for cost savings and network expansion due to vehicle right-sizing</a:t>
            </a:r>
          </a:p>
          <a:p>
            <a:endParaRPr lang="en-US" dirty="0"/>
          </a:p>
        </p:txBody>
      </p:sp>
      <p:pic>
        <p:nvPicPr>
          <p:cNvPr id="4098" name="Picture 2">
            <a:extLst>
              <a:ext uri="{FF2B5EF4-FFF2-40B4-BE49-F238E27FC236}">
                <a16:creationId xmlns:a16="http://schemas.microsoft.com/office/drawing/2014/main" id="{1B125090-21D6-4C08-9FD2-6C91850065A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99339" y="3193742"/>
            <a:ext cx="4632960" cy="3474720"/>
          </a:xfr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9FF3849-EB37-4980-BB0F-DCF81CD40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0752" y="189538"/>
            <a:ext cx="3474720" cy="34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822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 – Fleet Vehicles</a:t>
            </a:r>
          </a:p>
        </p:txBody>
      </p:sp>
      <p:sp>
        <p:nvSpPr>
          <p:cNvPr id="3" name="Content Placeholder 2">
            <a:extLst>
              <a:ext uri="{FF2B5EF4-FFF2-40B4-BE49-F238E27FC236}">
                <a16:creationId xmlns:a16="http://schemas.microsoft.com/office/drawing/2014/main" id="{929D0419-F45D-46B2-9D60-72DA06CF0177}"/>
              </a:ext>
            </a:extLst>
          </p:cNvPr>
          <p:cNvSpPr>
            <a:spLocks noGrp="1"/>
          </p:cNvSpPr>
          <p:nvPr>
            <p:ph sz="half" idx="1"/>
          </p:nvPr>
        </p:nvSpPr>
        <p:spPr/>
        <p:txBody>
          <a:bodyPr/>
          <a:lstStyle/>
          <a:p>
            <a:pPr marL="0" indent="0">
              <a:buNone/>
            </a:pPr>
            <a:r>
              <a:rPr lang="en-US" dirty="0"/>
              <a:t>Key Characteristics:</a:t>
            </a:r>
          </a:p>
          <a:p>
            <a:r>
              <a:rPr lang="en-US" dirty="0"/>
              <a:t>On-demand operations within a pre-mapped zone</a:t>
            </a:r>
          </a:p>
          <a:p>
            <a:r>
              <a:rPr lang="en-US" dirty="0"/>
              <a:t>Enabled by a reduction in labor cost</a:t>
            </a:r>
          </a:p>
        </p:txBody>
      </p:sp>
      <p:pic>
        <p:nvPicPr>
          <p:cNvPr id="2050" name="Picture 2">
            <a:extLst>
              <a:ext uri="{FF2B5EF4-FFF2-40B4-BE49-F238E27FC236}">
                <a16:creationId xmlns:a16="http://schemas.microsoft.com/office/drawing/2014/main" id="{1555AEFB-E520-4452-AB19-1D0B5988B8D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72200" y="2273251"/>
            <a:ext cx="5181600" cy="345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7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3E1C1F-97EA-E6F8-1830-9D52E1F496DA}"/>
              </a:ext>
            </a:extLst>
          </p:cNvPr>
          <p:cNvSpPr txBox="1"/>
          <p:nvPr/>
        </p:nvSpPr>
        <p:spPr>
          <a:xfrm>
            <a:off x="1662545" y="1166682"/>
            <a:ext cx="7483787" cy="3339184"/>
          </a:xfrm>
          <a:prstGeom prst="rect">
            <a:avLst/>
          </a:prstGeom>
          <a:noFill/>
        </p:spPr>
        <p:txBody>
          <a:bodyPr wrap="square">
            <a:spAutoFit/>
          </a:bodyPr>
          <a:lstStyle/>
          <a:p>
            <a:pPr marR="0" lv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National Cooperative Highway Research Program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a:t>
            </a:r>
          </a:p>
        </p:txBody>
      </p:sp>
    </p:spTree>
    <p:extLst>
      <p:ext uri="{BB962C8B-B14F-4D97-AF65-F5344CB8AC3E}">
        <p14:creationId xmlns:p14="http://schemas.microsoft.com/office/powerpoint/2010/main" val="366268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 – Personal Vehicles</a:t>
            </a:r>
          </a:p>
        </p:txBody>
      </p:sp>
      <p:sp>
        <p:nvSpPr>
          <p:cNvPr id="3" name="Content Placeholder 2">
            <a:extLst>
              <a:ext uri="{FF2B5EF4-FFF2-40B4-BE49-F238E27FC236}">
                <a16:creationId xmlns:a16="http://schemas.microsoft.com/office/drawing/2014/main" id="{943019A7-2A01-406E-AF0B-5705731EFD20}"/>
              </a:ext>
            </a:extLst>
          </p:cNvPr>
          <p:cNvSpPr>
            <a:spLocks noGrp="1"/>
          </p:cNvSpPr>
          <p:nvPr>
            <p:ph sz="half" idx="1"/>
          </p:nvPr>
        </p:nvSpPr>
        <p:spPr>
          <a:xfrm>
            <a:off x="838200" y="1825624"/>
            <a:ext cx="5181600" cy="4667251"/>
          </a:xfrm>
        </p:spPr>
        <p:txBody>
          <a:bodyPr>
            <a:normAutofit lnSpcReduction="10000"/>
          </a:bodyPr>
          <a:lstStyle/>
          <a:p>
            <a:pPr marL="0" indent="0">
              <a:buNone/>
            </a:pPr>
            <a:r>
              <a:rPr lang="en-US" dirty="0"/>
              <a:t>Key Characteristics:</a:t>
            </a:r>
          </a:p>
          <a:p>
            <a:r>
              <a:rPr lang="en-US" dirty="0"/>
              <a:t>Replacement of existing primary travel model with the same model, only the driving task is delegated to the AV</a:t>
            </a:r>
          </a:p>
          <a:p>
            <a:r>
              <a:rPr lang="en-US" dirty="0"/>
              <a:t>Main difference from current predominant model is the delegation of the driving task, and how that enables independent access for new user groups (older adults, people with disabilities, children, etc.)</a:t>
            </a:r>
          </a:p>
          <a:p>
            <a:endParaRPr lang="en-US" dirty="0"/>
          </a:p>
        </p:txBody>
      </p:sp>
      <p:pic>
        <p:nvPicPr>
          <p:cNvPr id="3074" name="Picture 2">
            <a:extLst>
              <a:ext uri="{FF2B5EF4-FFF2-40B4-BE49-F238E27FC236}">
                <a16:creationId xmlns:a16="http://schemas.microsoft.com/office/drawing/2014/main" id="{0C2AFAE6-0BBF-46C5-8882-9904E6FAC41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177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Input Parameters</a:t>
            </a:r>
          </a:p>
        </p:txBody>
      </p:sp>
      <p:sp>
        <p:nvSpPr>
          <p:cNvPr id="3" name="Content Placeholder 2"/>
          <p:cNvSpPr>
            <a:spLocks noGrp="1"/>
          </p:cNvSpPr>
          <p:nvPr>
            <p:ph idx="1"/>
          </p:nvPr>
        </p:nvSpPr>
        <p:spPr>
          <a:xfrm>
            <a:off x="2395537" y="1690689"/>
            <a:ext cx="7610475" cy="4802186"/>
          </a:xfrm>
        </p:spPr>
        <p:txBody>
          <a:bodyPr>
            <a:normAutofit lnSpcReduction="10000"/>
          </a:bodyPr>
          <a:lstStyle/>
          <a:p>
            <a:r>
              <a:rPr lang="en-US" dirty="0"/>
              <a:t>Current technological capabilities</a:t>
            </a:r>
          </a:p>
          <a:p>
            <a:r>
              <a:rPr lang="en-US" sz="2800" dirty="0"/>
              <a:t>Government regulations and policies</a:t>
            </a:r>
          </a:p>
          <a:p>
            <a:pPr lvl="1"/>
            <a:r>
              <a:rPr lang="en-US" dirty="0"/>
              <a:t>Investments in other related factors (roads, traffic control, etc.)</a:t>
            </a:r>
            <a:endParaRPr lang="en-US" sz="2400" dirty="0"/>
          </a:p>
          <a:p>
            <a:r>
              <a:rPr lang="en-US" dirty="0"/>
              <a:t>Average travel behavior and comparable benefits by AV and by non-AV</a:t>
            </a:r>
          </a:p>
          <a:p>
            <a:r>
              <a:rPr lang="en-US" dirty="0"/>
              <a:t>General consumer trends</a:t>
            </a:r>
          </a:p>
          <a:p>
            <a:r>
              <a:rPr lang="en-US" dirty="0"/>
              <a:t>Technology costs</a:t>
            </a:r>
          </a:p>
          <a:p>
            <a:pPr lvl="1"/>
            <a:r>
              <a:rPr lang="en-US" dirty="0"/>
              <a:t>Development cost and cost to users (insurance, tax incentives, e-commerce and remote work trends)</a:t>
            </a:r>
          </a:p>
          <a:p>
            <a:r>
              <a:rPr lang="en-US" sz="2800" dirty="0"/>
              <a:t>Investor sentiment and forecasts</a:t>
            </a:r>
          </a:p>
        </p:txBody>
      </p:sp>
      <p:sp>
        <p:nvSpPr>
          <p:cNvPr id="4" name="Content Placeholder 2">
            <a:extLst>
              <a:ext uri="{FF2B5EF4-FFF2-40B4-BE49-F238E27FC236}">
                <a16:creationId xmlns:a16="http://schemas.microsoft.com/office/drawing/2014/main" id="{ECD716A0-450D-403A-9CD4-CD659AC732E0}"/>
              </a:ext>
            </a:extLst>
          </p:cNvPr>
          <p:cNvSpPr txBox="1">
            <a:spLocks/>
          </p:cNvSpPr>
          <p:nvPr/>
        </p:nvSpPr>
        <p:spPr>
          <a:xfrm>
            <a:off x="6200775" y="914401"/>
            <a:ext cx="5759006" cy="5943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3615683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Actors and Decision Makers</a:t>
            </a:r>
            <a:endParaRPr lang="en-US" b="1" dirty="0"/>
          </a:p>
        </p:txBody>
      </p:sp>
      <p:sp>
        <p:nvSpPr>
          <p:cNvPr id="4" name="Text Placeholder 3">
            <a:extLst>
              <a:ext uri="{FF2B5EF4-FFF2-40B4-BE49-F238E27FC236}">
                <a16:creationId xmlns:a16="http://schemas.microsoft.com/office/drawing/2014/main" id="{69B63805-FC59-4152-ADE1-246737C785E1}"/>
              </a:ext>
            </a:extLst>
          </p:cNvPr>
          <p:cNvSpPr>
            <a:spLocks noGrp="1"/>
          </p:cNvSpPr>
          <p:nvPr>
            <p:ph type="body" idx="1"/>
          </p:nvPr>
        </p:nvSpPr>
        <p:spPr>
          <a:xfrm>
            <a:off x="839788" y="1567950"/>
            <a:ext cx="5157787" cy="823912"/>
          </a:xfrm>
        </p:spPr>
        <p:txBody>
          <a:bodyPr anchor="ctr"/>
          <a:lstStyle/>
          <a:p>
            <a:r>
              <a:rPr lang="en-US" dirty="0"/>
              <a:t>Key Actors</a:t>
            </a:r>
          </a:p>
        </p:txBody>
      </p:sp>
      <p:sp>
        <p:nvSpPr>
          <p:cNvPr id="3" name="Content Placeholder 2"/>
          <p:cNvSpPr>
            <a:spLocks noGrp="1"/>
          </p:cNvSpPr>
          <p:nvPr>
            <p:ph sz="half" idx="2"/>
          </p:nvPr>
        </p:nvSpPr>
        <p:spPr>
          <a:xfrm>
            <a:off x="827087" y="2275160"/>
            <a:ext cx="5157787" cy="1319527"/>
          </a:xfrm>
        </p:spPr>
        <p:txBody>
          <a:bodyPr>
            <a:normAutofit lnSpcReduction="10000"/>
          </a:bodyPr>
          <a:lstStyle/>
          <a:p>
            <a:r>
              <a:rPr lang="en-US" dirty="0"/>
              <a:t>Vehicle producers/providers and AV developers</a:t>
            </a:r>
          </a:p>
          <a:p>
            <a:r>
              <a:rPr lang="en-US" dirty="0"/>
              <a:t>Private transportation operators</a:t>
            </a:r>
          </a:p>
        </p:txBody>
      </p:sp>
      <p:sp>
        <p:nvSpPr>
          <p:cNvPr id="5" name="Text Placeholder 4">
            <a:extLst>
              <a:ext uri="{FF2B5EF4-FFF2-40B4-BE49-F238E27FC236}">
                <a16:creationId xmlns:a16="http://schemas.microsoft.com/office/drawing/2014/main" id="{273F2AE4-BE57-4839-990A-42ABA253C574}"/>
              </a:ext>
            </a:extLst>
          </p:cNvPr>
          <p:cNvSpPr>
            <a:spLocks noGrp="1"/>
          </p:cNvSpPr>
          <p:nvPr>
            <p:ph type="body" sz="quarter" idx="3"/>
          </p:nvPr>
        </p:nvSpPr>
        <p:spPr>
          <a:xfrm>
            <a:off x="6172200" y="1567950"/>
            <a:ext cx="5183188" cy="823912"/>
          </a:xfrm>
        </p:spPr>
        <p:txBody>
          <a:bodyPr anchor="ctr"/>
          <a:lstStyle/>
          <a:p>
            <a:r>
              <a:rPr lang="en-US" dirty="0"/>
              <a:t>Decision Makers</a:t>
            </a:r>
          </a:p>
        </p:txBody>
      </p:sp>
      <p:sp>
        <p:nvSpPr>
          <p:cNvPr id="6" name="Content Placeholder 5">
            <a:extLst>
              <a:ext uri="{FF2B5EF4-FFF2-40B4-BE49-F238E27FC236}">
                <a16:creationId xmlns:a16="http://schemas.microsoft.com/office/drawing/2014/main" id="{0203AEDB-861D-4B19-8A51-7C7217B0FBED}"/>
              </a:ext>
            </a:extLst>
          </p:cNvPr>
          <p:cNvSpPr>
            <a:spLocks noGrp="1"/>
          </p:cNvSpPr>
          <p:nvPr>
            <p:ph sz="quarter" idx="4"/>
          </p:nvPr>
        </p:nvSpPr>
        <p:spPr>
          <a:xfrm>
            <a:off x="839788" y="4450548"/>
            <a:ext cx="5183188" cy="2168173"/>
          </a:xfrm>
        </p:spPr>
        <p:txBody>
          <a:bodyPr>
            <a:normAutofit lnSpcReduction="10000"/>
          </a:bodyPr>
          <a:lstStyle/>
          <a:p>
            <a:r>
              <a:rPr lang="en-US" dirty="0"/>
              <a:t>Consulting/strategy firms</a:t>
            </a:r>
          </a:p>
          <a:p>
            <a:r>
              <a:rPr lang="en-US" dirty="0"/>
              <a:t>Research companies, academic researchers, think tanks</a:t>
            </a:r>
          </a:p>
          <a:p>
            <a:r>
              <a:rPr lang="en-US" dirty="0"/>
              <a:t>Consumers/general public/media coverage</a:t>
            </a:r>
          </a:p>
        </p:txBody>
      </p:sp>
      <p:sp>
        <p:nvSpPr>
          <p:cNvPr id="7" name="Text Placeholder 4">
            <a:extLst>
              <a:ext uri="{FF2B5EF4-FFF2-40B4-BE49-F238E27FC236}">
                <a16:creationId xmlns:a16="http://schemas.microsoft.com/office/drawing/2014/main" id="{1C7158C9-EE9B-4B77-910B-51053322CAA9}"/>
              </a:ext>
            </a:extLst>
          </p:cNvPr>
          <p:cNvSpPr txBox="1">
            <a:spLocks/>
          </p:cNvSpPr>
          <p:nvPr/>
        </p:nvSpPr>
        <p:spPr>
          <a:xfrm>
            <a:off x="827087" y="3749374"/>
            <a:ext cx="5183188"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Observers/Analysts</a:t>
            </a:r>
          </a:p>
        </p:txBody>
      </p:sp>
      <p:sp>
        <p:nvSpPr>
          <p:cNvPr id="8" name="Content Placeholder 5">
            <a:extLst>
              <a:ext uri="{FF2B5EF4-FFF2-40B4-BE49-F238E27FC236}">
                <a16:creationId xmlns:a16="http://schemas.microsoft.com/office/drawing/2014/main" id="{53311E65-DEA0-481F-B24F-E9E5F07B84C4}"/>
              </a:ext>
            </a:extLst>
          </p:cNvPr>
          <p:cNvSpPr txBox="1">
            <a:spLocks/>
          </p:cNvSpPr>
          <p:nvPr/>
        </p:nvSpPr>
        <p:spPr>
          <a:xfrm>
            <a:off x="6096000" y="2196879"/>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Infrastructure owners/operators (includes transit and other public agencies)</a:t>
            </a:r>
          </a:p>
          <a:p>
            <a:r>
              <a:rPr lang="en-US" dirty="0"/>
              <a:t>Financial institutions/investors</a:t>
            </a:r>
          </a:p>
          <a:p>
            <a:r>
              <a:rPr lang="en-US" dirty="0"/>
              <a:t>Public officials/politicians</a:t>
            </a:r>
          </a:p>
          <a:p>
            <a:endParaRPr lang="en-US" dirty="0"/>
          </a:p>
          <a:p>
            <a:endParaRPr lang="en-US" dirty="0"/>
          </a:p>
        </p:txBody>
      </p:sp>
    </p:spTree>
    <p:extLst>
      <p:ext uri="{BB962C8B-B14F-4D97-AF65-F5344CB8AC3E}">
        <p14:creationId xmlns:p14="http://schemas.microsoft.com/office/powerpoint/2010/main" val="2881904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E8D0-8416-4864-B91A-B8C932A62A34}"/>
              </a:ext>
            </a:extLst>
          </p:cNvPr>
          <p:cNvSpPr>
            <a:spLocks noGrp="1"/>
          </p:cNvSpPr>
          <p:nvPr>
            <p:ph type="title"/>
          </p:nvPr>
        </p:nvSpPr>
        <p:spPr/>
        <p:txBody>
          <a:bodyPr/>
          <a:lstStyle/>
          <a:p>
            <a:r>
              <a:rPr lang="en-US" dirty="0"/>
              <a:t>Model Framework and Outputs</a:t>
            </a:r>
          </a:p>
        </p:txBody>
      </p:sp>
      <p:sp>
        <p:nvSpPr>
          <p:cNvPr id="3" name="Content Placeholder 2">
            <a:extLst>
              <a:ext uri="{FF2B5EF4-FFF2-40B4-BE49-F238E27FC236}">
                <a16:creationId xmlns:a16="http://schemas.microsoft.com/office/drawing/2014/main" id="{793A5A90-3D05-4236-A696-192690A59344}"/>
              </a:ext>
            </a:extLst>
          </p:cNvPr>
          <p:cNvSpPr>
            <a:spLocks noGrp="1"/>
          </p:cNvSpPr>
          <p:nvPr>
            <p:ph idx="1"/>
          </p:nvPr>
        </p:nvSpPr>
        <p:spPr/>
        <p:txBody>
          <a:bodyPr/>
          <a:lstStyle/>
          <a:p>
            <a:r>
              <a:rPr lang="en-US" dirty="0"/>
              <a:t>Types of questions to be answered</a:t>
            </a:r>
          </a:p>
          <a:p>
            <a:r>
              <a:rPr lang="en-US" dirty="0"/>
              <a:t>Model framework structure and operational concept</a:t>
            </a:r>
          </a:p>
          <a:p>
            <a:pPr lvl="1"/>
            <a:r>
              <a:rPr lang="en-US" dirty="0"/>
              <a:t>Premarket forecast</a:t>
            </a:r>
          </a:p>
          <a:p>
            <a:r>
              <a:rPr lang="en-US" dirty="0"/>
              <a:t>Assumptions and interdependencies</a:t>
            </a:r>
          </a:p>
          <a:p>
            <a:r>
              <a:rPr lang="en-US" dirty="0"/>
              <a:t>Key risks</a:t>
            </a:r>
          </a:p>
          <a:p>
            <a:r>
              <a:rPr lang="en-US" dirty="0"/>
              <a:t>Outputs</a:t>
            </a:r>
          </a:p>
          <a:p>
            <a:r>
              <a:rPr lang="en-US" dirty="0"/>
              <a:t>Recommended next steps</a:t>
            </a:r>
          </a:p>
        </p:txBody>
      </p:sp>
    </p:spTree>
    <p:extLst>
      <p:ext uri="{BB962C8B-B14F-4D97-AF65-F5344CB8AC3E}">
        <p14:creationId xmlns:p14="http://schemas.microsoft.com/office/powerpoint/2010/main" val="2666015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10D07-F5DF-49AA-AC69-3CF5D8229193}"/>
              </a:ext>
            </a:extLst>
          </p:cNvPr>
          <p:cNvSpPr>
            <a:spLocks noGrp="1"/>
          </p:cNvSpPr>
          <p:nvPr>
            <p:ph type="title"/>
          </p:nvPr>
        </p:nvSpPr>
        <p:spPr/>
        <p:txBody>
          <a:bodyPr/>
          <a:lstStyle/>
          <a:p>
            <a:r>
              <a:rPr lang="en-US" dirty="0"/>
              <a:t>Types of Questions</a:t>
            </a:r>
          </a:p>
        </p:txBody>
      </p:sp>
      <p:sp>
        <p:nvSpPr>
          <p:cNvPr id="3" name="Content Placeholder 2">
            <a:extLst>
              <a:ext uri="{FF2B5EF4-FFF2-40B4-BE49-F238E27FC236}">
                <a16:creationId xmlns:a16="http://schemas.microsoft.com/office/drawing/2014/main" id="{86805030-04F0-41FD-8978-0D3C45A9AFD9}"/>
              </a:ext>
            </a:extLst>
          </p:cNvPr>
          <p:cNvSpPr>
            <a:spLocks noGrp="1"/>
          </p:cNvSpPr>
          <p:nvPr>
            <p:ph idx="1"/>
          </p:nvPr>
        </p:nvSpPr>
        <p:spPr>
          <a:xfrm>
            <a:off x="838200" y="1825624"/>
            <a:ext cx="10515600" cy="4824557"/>
          </a:xfrm>
        </p:spPr>
        <p:txBody>
          <a:bodyPr>
            <a:normAutofit/>
          </a:bodyPr>
          <a:lstStyle/>
          <a:p>
            <a:pPr marL="342900" marR="0" lvl="0" indent="-342900">
              <a:spcBef>
                <a:spcPts val="600"/>
              </a:spcBef>
              <a:spcAft>
                <a:spcPts val="600"/>
              </a:spcAft>
              <a:buFont typeface="Symbol" panose="05050102010706020507" pitchFamily="18" charset="2"/>
              <a:buChar char=""/>
            </a:pPr>
            <a:r>
              <a:rPr lang="en-US" sz="2200" dirty="0">
                <a:effectLst/>
                <a:ea typeface="Arial" panose="020B0604020202020204" pitchFamily="34" charset="0"/>
                <a:cs typeface="Arial" panose="020B0604020202020204" pitchFamily="34" charset="0"/>
              </a:rPr>
              <a:t>What is my ability to influence what combination of levers to create desired outcomes? </a:t>
            </a:r>
          </a:p>
          <a:p>
            <a:pPr marL="800100" lvl="1" indent="-342900">
              <a:spcBef>
                <a:spcPts val="600"/>
              </a:spcBef>
              <a:spcAft>
                <a:spcPts val="600"/>
              </a:spcAft>
              <a:buFont typeface="Symbol" panose="05050102010706020507" pitchFamily="18" charset="2"/>
              <a:buChar char=""/>
            </a:pPr>
            <a:r>
              <a:rPr lang="en-US" sz="2200" dirty="0">
                <a:effectLst/>
                <a:ea typeface="Arial" panose="020B0604020202020204" pitchFamily="34" charset="0"/>
                <a:cs typeface="Arial" panose="020B0604020202020204" pitchFamily="34" charset="0"/>
              </a:rPr>
              <a:t>For example, will we be required to create permits or other regulatory documents/processes to allow these vehicles on our roads, and at what point would it be in our interests to do so?</a:t>
            </a:r>
          </a:p>
          <a:p>
            <a:pPr marL="342900" marR="0" lvl="0" indent="-342900">
              <a:spcBef>
                <a:spcPts val="600"/>
              </a:spcBef>
              <a:spcAft>
                <a:spcPts val="600"/>
              </a:spcAft>
              <a:buFont typeface="Symbol" panose="05050102010706020507" pitchFamily="18" charset="2"/>
              <a:buChar char=""/>
            </a:pPr>
            <a:r>
              <a:rPr lang="en-US" sz="2200" dirty="0">
                <a:effectLst/>
                <a:ea typeface="Arial" panose="020B0604020202020204" pitchFamily="34" charset="0"/>
                <a:cs typeface="Arial" panose="020B0604020202020204" pitchFamily="34" charset="0"/>
              </a:rPr>
              <a:t>What AV market share should we assume in our 2040 transportation plan?</a:t>
            </a:r>
          </a:p>
          <a:p>
            <a:pPr marL="342900" marR="0" lvl="0" indent="-342900">
              <a:spcBef>
                <a:spcPts val="600"/>
              </a:spcBef>
              <a:spcAft>
                <a:spcPts val="600"/>
              </a:spcAft>
              <a:buFont typeface="Symbol" panose="05050102010706020507" pitchFamily="18" charset="2"/>
              <a:buChar char=""/>
            </a:pPr>
            <a:r>
              <a:rPr lang="en-US" sz="2200" dirty="0">
                <a:effectLst/>
                <a:ea typeface="Arial" panose="020B0604020202020204" pitchFamily="34" charset="0"/>
                <a:cs typeface="Arial" panose="020B0604020202020204" pitchFamily="34" charset="0"/>
              </a:rPr>
              <a:t>When should infrastructure be updated to account for the various automation types? How will infrastructure needs and adoption rates be affected by function, features and external conditions?</a:t>
            </a:r>
          </a:p>
          <a:p>
            <a:pPr marL="342900" marR="0" lvl="0" indent="-342900">
              <a:spcBef>
                <a:spcPts val="600"/>
              </a:spcBef>
              <a:spcAft>
                <a:spcPts val="600"/>
              </a:spcAft>
              <a:buFont typeface="Symbol" panose="05050102010706020507" pitchFamily="18" charset="2"/>
              <a:buChar char=""/>
            </a:pPr>
            <a:r>
              <a:rPr lang="en-US" sz="2200" dirty="0">
                <a:effectLst/>
                <a:ea typeface="Arial" panose="020B0604020202020204" pitchFamily="34" charset="0"/>
                <a:cs typeface="Arial" panose="020B0604020202020204" pitchFamily="34" charset="0"/>
              </a:rPr>
              <a:t>How much and for how long should we subsidize AV testing before the market matures? </a:t>
            </a:r>
          </a:p>
          <a:p>
            <a:pPr marL="342900" marR="0" lvl="0" indent="-342900">
              <a:spcBef>
                <a:spcPts val="600"/>
              </a:spcBef>
              <a:spcAft>
                <a:spcPts val="600"/>
              </a:spcAft>
              <a:buFont typeface="Symbol" panose="05050102010706020507" pitchFamily="18" charset="2"/>
              <a:buChar char=""/>
            </a:pPr>
            <a:r>
              <a:rPr lang="en-US" sz="2200" dirty="0">
                <a:effectLst/>
                <a:ea typeface="Arial" panose="020B0604020202020204" pitchFamily="34" charset="0"/>
                <a:cs typeface="Arial" panose="020B0604020202020204" pitchFamily="34" charset="0"/>
              </a:rPr>
              <a:t>What transition strategy could we adopt to reap benefits of AVs sooner? </a:t>
            </a:r>
          </a:p>
          <a:p>
            <a:pPr marL="342900" marR="0" lvl="0" indent="-342900">
              <a:spcBef>
                <a:spcPts val="600"/>
              </a:spcBef>
              <a:spcAft>
                <a:spcPts val="600"/>
              </a:spcAft>
              <a:buFont typeface="Symbol" panose="05050102010706020507" pitchFamily="18" charset="2"/>
              <a:buChar char=""/>
            </a:pPr>
            <a:r>
              <a:rPr lang="en-US" sz="2200" dirty="0">
                <a:effectLst/>
                <a:ea typeface="Arial" panose="020B0604020202020204" pitchFamily="34" charset="0"/>
                <a:cs typeface="Arial" panose="020B0604020202020204" pitchFamily="34" charset="0"/>
              </a:rPr>
              <a:t>What cybersecurity and digital data governance standards must we implement?</a:t>
            </a:r>
          </a:p>
          <a:p>
            <a:pPr marL="342900" marR="0" lvl="0" indent="-342900">
              <a:spcBef>
                <a:spcPts val="600"/>
              </a:spcBef>
              <a:spcAft>
                <a:spcPts val="600"/>
              </a:spcAft>
              <a:buFont typeface="Symbol" panose="05050102010706020507" pitchFamily="18" charset="2"/>
              <a:buChar char=""/>
            </a:pPr>
            <a:r>
              <a:rPr lang="en-US" sz="2200" dirty="0">
                <a:effectLst/>
                <a:ea typeface="Arial" panose="020B0604020202020204" pitchFamily="34" charset="0"/>
                <a:cs typeface="Arial" panose="020B0604020202020204" pitchFamily="34" charset="0"/>
              </a:rPr>
              <a:t>How do we ensure equity of mobility options across communities?</a:t>
            </a:r>
          </a:p>
        </p:txBody>
      </p:sp>
    </p:spTree>
    <p:extLst>
      <p:ext uri="{BB962C8B-B14F-4D97-AF65-F5344CB8AC3E}">
        <p14:creationId xmlns:p14="http://schemas.microsoft.com/office/powerpoint/2010/main" val="2387334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09C7-EEBC-4178-9EB3-F48B17FA31FD}"/>
              </a:ext>
            </a:extLst>
          </p:cNvPr>
          <p:cNvSpPr>
            <a:spLocks noGrp="1"/>
          </p:cNvSpPr>
          <p:nvPr>
            <p:ph type="title"/>
          </p:nvPr>
        </p:nvSpPr>
        <p:spPr/>
        <p:txBody>
          <a:bodyPr/>
          <a:lstStyle/>
          <a:p>
            <a:r>
              <a:rPr lang="en-US" dirty="0"/>
              <a:t>Assumptions and Interdependencies</a:t>
            </a:r>
          </a:p>
        </p:txBody>
      </p:sp>
      <p:sp>
        <p:nvSpPr>
          <p:cNvPr id="3" name="Content Placeholder 2">
            <a:extLst>
              <a:ext uri="{FF2B5EF4-FFF2-40B4-BE49-F238E27FC236}">
                <a16:creationId xmlns:a16="http://schemas.microsoft.com/office/drawing/2014/main" id="{01EB20C1-00FB-4ECB-A20A-35A43F64C21C}"/>
              </a:ext>
            </a:extLst>
          </p:cNvPr>
          <p:cNvSpPr>
            <a:spLocks noGrp="1"/>
          </p:cNvSpPr>
          <p:nvPr>
            <p:ph idx="1"/>
          </p:nvPr>
        </p:nvSpPr>
        <p:spPr/>
        <p:txBody>
          <a:bodyPr/>
          <a:lstStyle/>
          <a:p>
            <a:r>
              <a:rPr lang="en-US" dirty="0"/>
              <a:t>Rates of change for past technologies will be similar for AVs</a:t>
            </a:r>
          </a:p>
          <a:p>
            <a:r>
              <a:rPr lang="en-US" dirty="0"/>
              <a:t>Measures of success will be consistent</a:t>
            </a:r>
          </a:p>
          <a:p>
            <a:r>
              <a:rPr lang="en-US" dirty="0"/>
              <a:t>Continued monitoring and updates will be possible</a:t>
            </a:r>
          </a:p>
          <a:p>
            <a:r>
              <a:rPr lang="en-US" dirty="0"/>
              <a:t>Dynamics and relationships between input parameters will remain the same (not magnitude, but direction)</a:t>
            </a:r>
          </a:p>
          <a:p>
            <a:r>
              <a:rPr lang="en-US" dirty="0"/>
              <a:t>Other forecasting efforts that will be informed will remain consistent</a:t>
            </a:r>
          </a:p>
          <a:p>
            <a:r>
              <a:rPr lang="en-US" dirty="0"/>
              <a:t>J3016 definitions of Level 4 AVs will remain consistent and widely adopted </a:t>
            </a:r>
          </a:p>
        </p:txBody>
      </p:sp>
    </p:spTree>
    <p:extLst>
      <p:ext uri="{BB962C8B-B14F-4D97-AF65-F5344CB8AC3E}">
        <p14:creationId xmlns:p14="http://schemas.microsoft.com/office/powerpoint/2010/main" val="2989533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34B4-4E68-4E7F-AB18-B685200EB2F8}"/>
              </a:ext>
            </a:extLst>
          </p:cNvPr>
          <p:cNvSpPr>
            <a:spLocks noGrp="1"/>
          </p:cNvSpPr>
          <p:nvPr>
            <p:ph type="title"/>
          </p:nvPr>
        </p:nvSpPr>
        <p:spPr/>
        <p:txBody>
          <a:bodyPr/>
          <a:lstStyle/>
          <a:p>
            <a:r>
              <a:rPr lang="en-US" dirty="0"/>
              <a:t>Key Risks: Building Uncertainty Into The Model Framework</a:t>
            </a:r>
          </a:p>
        </p:txBody>
      </p:sp>
      <p:sp>
        <p:nvSpPr>
          <p:cNvPr id="3" name="Content Placeholder 2">
            <a:extLst>
              <a:ext uri="{FF2B5EF4-FFF2-40B4-BE49-F238E27FC236}">
                <a16:creationId xmlns:a16="http://schemas.microsoft.com/office/drawing/2014/main" id="{C709933A-6868-43CE-B3A3-33EDAC3ADE6A}"/>
              </a:ext>
            </a:extLst>
          </p:cNvPr>
          <p:cNvSpPr>
            <a:spLocks noGrp="1"/>
          </p:cNvSpPr>
          <p:nvPr>
            <p:ph idx="1"/>
          </p:nvPr>
        </p:nvSpPr>
        <p:spPr/>
        <p:txBody>
          <a:bodyPr/>
          <a:lstStyle/>
          <a:p>
            <a:r>
              <a:rPr lang="en-US" dirty="0"/>
              <a:t>What if the trajectory of a trend deviates from what we already know and what we expect?</a:t>
            </a:r>
          </a:p>
          <a:p>
            <a:r>
              <a:rPr lang="en-US" dirty="0"/>
              <a:t>Where will this new trend make the biggest impact?</a:t>
            </a:r>
          </a:p>
          <a:p>
            <a:r>
              <a:rPr lang="en-US" dirty="0"/>
              <a:t>What major changes will result?</a:t>
            </a:r>
          </a:p>
          <a:p>
            <a:r>
              <a:rPr lang="en-US" dirty="0"/>
              <a:t>Who will benefit from or be impacted by such changes?</a:t>
            </a:r>
          </a:p>
        </p:txBody>
      </p:sp>
    </p:spTree>
    <p:extLst>
      <p:ext uri="{BB962C8B-B14F-4D97-AF65-F5344CB8AC3E}">
        <p14:creationId xmlns:p14="http://schemas.microsoft.com/office/powerpoint/2010/main" val="3620649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2E7C4-247E-49C2-9EE2-0F6134EFF9D2}"/>
              </a:ext>
            </a:extLst>
          </p:cNvPr>
          <p:cNvSpPr>
            <a:spLocks noGrp="1"/>
          </p:cNvSpPr>
          <p:nvPr>
            <p:ph type="title"/>
          </p:nvPr>
        </p:nvSpPr>
        <p:spPr/>
        <p:txBody>
          <a:bodyPr/>
          <a:lstStyle/>
          <a:p>
            <a:r>
              <a:rPr lang="en-US" dirty="0"/>
              <a:t>Key Risks and Uncertainties</a:t>
            </a:r>
          </a:p>
        </p:txBody>
      </p:sp>
      <p:sp>
        <p:nvSpPr>
          <p:cNvPr id="3" name="Content Placeholder 2">
            <a:extLst>
              <a:ext uri="{FF2B5EF4-FFF2-40B4-BE49-F238E27FC236}">
                <a16:creationId xmlns:a16="http://schemas.microsoft.com/office/drawing/2014/main" id="{BEAE1323-F488-4BBE-8DB3-30735AE2647C}"/>
              </a:ext>
            </a:extLst>
          </p:cNvPr>
          <p:cNvSpPr>
            <a:spLocks noGrp="1"/>
          </p:cNvSpPr>
          <p:nvPr>
            <p:ph sz="half" idx="1"/>
          </p:nvPr>
        </p:nvSpPr>
        <p:spPr>
          <a:xfrm>
            <a:off x="838200" y="2075005"/>
            <a:ext cx="4805218" cy="4351338"/>
          </a:xfrm>
        </p:spPr>
        <p:txBody>
          <a:bodyPr>
            <a:normAutofit/>
          </a:bodyPr>
          <a:lstStyle/>
          <a:p>
            <a:r>
              <a:rPr lang="en-US" dirty="0"/>
              <a:t>Cybersecurity and data privacy</a:t>
            </a:r>
          </a:p>
          <a:p>
            <a:r>
              <a:rPr lang="en-US" dirty="0"/>
              <a:t>Connectivity</a:t>
            </a:r>
          </a:p>
          <a:p>
            <a:r>
              <a:rPr lang="en-US" dirty="0"/>
              <a:t>Electrification</a:t>
            </a:r>
          </a:p>
          <a:p>
            <a:r>
              <a:rPr lang="en-US" dirty="0"/>
              <a:t>Infrastructure readiness</a:t>
            </a:r>
          </a:p>
          <a:p>
            <a:r>
              <a:rPr lang="en-US" dirty="0"/>
              <a:t>Upfront capital costs</a:t>
            </a:r>
          </a:p>
          <a:p>
            <a:endParaRPr lang="en-US" dirty="0"/>
          </a:p>
        </p:txBody>
      </p:sp>
      <p:sp>
        <p:nvSpPr>
          <p:cNvPr id="4" name="Content Placeholder 3">
            <a:extLst>
              <a:ext uri="{FF2B5EF4-FFF2-40B4-BE49-F238E27FC236}">
                <a16:creationId xmlns:a16="http://schemas.microsoft.com/office/drawing/2014/main" id="{46587C0C-7306-4949-9B8E-932BCEB7BE9E}"/>
              </a:ext>
            </a:extLst>
          </p:cNvPr>
          <p:cNvSpPr>
            <a:spLocks noGrp="1"/>
          </p:cNvSpPr>
          <p:nvPr>
            <p:ph sz="half" idx="2"/>
          </p:nvPr>
        </p:nvSpPr>
        <p:spPr>
          <a:xfrm>
            <a:off x="5643418" y="2075005"/>
            <a:ext cx="5710382" cy="4351338"/>
          </a:xfrm>
        </p:spPr>
        <p:txBody>
          <a:bodyPr>
            <a:normAutofit/>
          </a:bodyPr>
          <a:lstStyle/>
          <a:p>
            <a:r>
              <a:rPr lang="en-US" dirty="0"/>
              <a:t>Operating system maintenance costs</a:t>
            </a:r>
          </a:p>
          <a:p>
            <a:r>
              <a:rPr lang="en-US" dirty="0"/>
              <a:t>Federal and state regulations</a:t>
            </a:r>
          </a:p>
          <a:p>
            <a:r>
              <a:rPr lang="en-US" dirty="0"/>
              <a:t>Insurance and liability</a:t>
            </a:r>
          </a:p>
          <a:p>
            <a:r>
              <a:rPr lang="en-US" dirty="0"/>
              <a:t>Interactions with other road users</a:t>
            </a:r>
          </a:p>
          <a:p>
            <a:r>
              <a:rPr lang="en-US" dirty="0"/>
              <a:t>Remaining technology challenges and limitations</a:t>
            </a:r>
          </a:p>
          <a:p>
            <a:pPr marL="0" indent="0">
              <a:buNone/>
            </a:pPr>
            <a:endParaRPr lang="en-US" dirty="0"/>
          </a:p>
        </p:txBody>
      </p:sp>
    </p:spTree>
    <p:extLst>
      <p:ext uri="{BB962C8B-B14F-4D97-AF65-F5344CB8AC3E}">
        <p14:creationId xmlns:p14="http://schemas.microsoft.com/office/powerpoint/2010/main" val="117816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4CF3-53ED-4838-A22A-86CE366E90C0}"/>
              </a:ext>
            </a:extLst>
          </p:cNvPr>
          <p:cNvSpPr>
            <a:spLocks noGrp="1"/>
          </p:cNvSpPr>
          <p:nvPr>
            <p:ph type="title"/>
          </p:nvPr>
        </p:nvSpPr>
        <p:spPr/>
        <p:txBody>
          <a:bodyPr/>
          <a:lstStyle/>
          <a:p>
            <a:r>
              <a:rPr lang="en-US" dirty="0"/>
              <a:t>Outputs</a:t>
            </a:r>
          </a:p>
        </p:txBody>
      </p:sp>
      <p:sp>
        <p:nvSpPr>
          <p:cNvPr id="3" name="Content Placeholder 2">
            <a:extLst>
              <a:ext uri="{FF2B5EF4-FFF2-40B4-BE49-F238E27FC236}">
                <a16:creationId xmlns:a16="http://schemas.microsoft.com/office/drawing/2014/main" id="{C716D445-0827-4336-BD9D-1C2A966C707A}"/>
              </a:ext>
            </a:extLst>
          </p:cNvPr>
          <p:cNvSpPr>
            <a:spLocks noGrp="1"/>
          </p:cNvSpPr>
          <p:nvPr>
            <p:ph idx="1"/>
          </p:nvPr>
        </p:nvSpPr>
        <p:spPr/>
        <p:txBody>
          <a:bodyPr/>
          <a:lstStyle/>
          <a:p>
            <a:r>
              <a:rPr lang="en-US" dirty="0"/>
              <a:t>Reasonable considerations for near term and long-range planning and infrastructure requirements</a:t>
            </a:r>
          </a:p>
          <a:p>
            <a:pPr lvl="1"/>
            <a:r>
              <a:rPr lang="en-US" dirty="0"/>
              <a:t>AVs will be designed to operate on the roads available</a:t>
            </a:r>
          </a:p>
          <a:p>
            <a:pPr lvl="1"/>
            <a:r>
              <a:rPr lang="en-US" dirty="0"/>
              <a:t>IOOs must decide whether and when it is worthwhile to make changes that could improve the safety or implementation speed of AVs</a:t>
            </a:r>
          </a:p>
          <a:p>
            <a:r>
              <a:rPr lang="en-US" dirty="0"/>
              <a:t>Optimistic to conservative scenario outputs based on optimistic to conservative assumptions of input parameter values</a:t>
            </a:r>
          </a:p>
          <a:p>
            <a:r>
              <a:rPr lang="en-US" dirty="0"/>
              <a:t>Projecting past trends into the future</a:t>
            </a:r>
          </a:p>
          <a:p>
            <a:r>
              <a:rPr lang="en-US" dirty="0"/>
              <a:t>A framework for decision making that stakeholders can use regardless of their current environment or needs</a:t>
            </a:r>
          </a:p>
        </p:txBody>
      </p:sp>
    </p:spTree>
    <p:extLst>
      <p:ext uri="{BB962C8B-B14F-4D97-AF65-F5344CB8AC3E}">
        <p14:creationId xmlns:p14="http://schemas.microsoft.com/office/powerpoint/2010/main" val="3434638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E0F4-31CA-4BDD-A751-F180CE8CA008}"/>
              </a:ext>
            </a:extLst>
          </p:cNvPr>
          <p:cNvSpPr>
            <a:spLocks noGrp="1"/>
          </p:cNvSpPr>
          <p:nvPr>
            <p:ph type="title"/>
          </p:nvPr>
        </p:nvSpPr>
        <p:spPr/>
        <p:txBody>
          <a:bodyPr/>
          <a:lstStyle/>
          <a:p>
            <a:r>
              <a:rPr lang="en-US" dirty="0"/>
              <a:t>Model Framework Triggers</a:t>
            </a:r>
          </a:p>
        </p:txBody>
      </p:sp>
      <p:sp>
        <p:nvSpPr>
          <p:cNvPr id="3" name="Content Placeholder 2">
            <a:extLst>
              <a:ext uri="{FF2B5EF4-FFF2-40B4-BE49-F238E27FC236}">
                <a16:creationId xmlns:a16="http://schemas.microsoft.com/office/drawing/2014/main" id="{B52C4011-EB90-4563-B79A-A072BEE7D94C}"/>
              </a:ext>
            </a:extLst>
          </p:cNvPr>
          <p:cNvSpPr>
            <a:spLocks noGrp="1"/>
          </p:cNvSpPr>
          <p:nvPr>
            <p:ph idx="1"/>
          </p:nvPr>
        </p:nvSpPr>
        <p:spPr>
          <a:xfrm>
            <a:off x="838200" y="1771196"/>
            <a:ext cx="10515600" cy="4956175"/>
          </a:xfrm>
        </p:spPr>
        <p:txBody>
          <a:bodyPr>
            <a:normAutofit/>
          </a:bodyPr>
          <a:lstStyle/>
          <a:p>
            <a:r>
              <a:rPr lang="en-US" dirty="0"/>
              <a:t>Other related technologies – such as connected vehicles, electric vehicles, mobility as a service platforms, etc. – are widely adopted</a:t>
            </a:r>
          </a:p>
          <a:p>
            <a:r>
              <a:rPr lang="en-US" dirty="0"/>
              <a:t>Level 4 AVs have a x% market share of new vehicle purchases</a:t>
            </a:r>
          </a:p>
          <a:p>
            <a:r>
              <a:rPr lang="en-US" dirty="0"/>
              <a:t>Actual Level 4 deployments occur in other countries (even if the vehicles are not yet permitted to operate in the United States)</a:t>
            </a:r>
          </a:p>
          <a:p>
            <a:r>
              <a:rPr lang="en-US" dirty="0"/>
              <a:t>Federal government regulation passes (so some assumed scenarios can be removed)</a:t>
            </a:r>
          </a:p>
          <a:p>
            <a:r>
              <a:rPr lang="en-US" dirty="0"/>
              <a:t>Other conditions change significantly (i.e., a pandemic significantly alters commuting behavior, perhaps permanently)</a:t>
            </a:r>
          </a:p>
        </p:txBody>
      </p:sp>
    </p:spTree>
    <p:extLst>
      <p:ext uri="{BB962C8B-B14F-4D97-AF65-F5344CB8AC3E}">
        <p14:creationId xmlns:p14="http://schemas.microsoft.com/office/powerpoint/2010/main" val="93850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a:xfrm>
            <a:off x="649333" y="1803854"/>
            <a:ext cx="6998362" cy="4351338"/>
          </a:xfrm>
        </p:spPr>
        <p:txBody>
          <a:bodyPr>
            <a:normAutofit/>
          </a:bodyPr>
          <a:lstStyle/>
          <a:p>
            <a:pPr>
              <a:lnSpc>
                <a:spcPct val="100000"/>
              </a:lnSpc>
              <a:spcAft>
                <a:spcPts val="1200"/>
              </a:spcAft>
            </a:pPr>
            <a:r>
              <a:rPr lang="en-US" dirty="0"/>
              <a:t>Background and Objectives</a:t>
            </a:r>
          </a:p>
          <a:p>
            <a:pPr>
              <a:lnSpc>
                <a:spcPct val="100000"/>
              </a:lnSpc>
              <a:spcAft>
                <a:spcPts val="1200"/>
              </a:spcAft>
            </a:pPr>
            <a:r>
              <a:rPr lang="en-US" dirty="0"/>
              <a:t>Research Approach</a:t>
            </a:r>
          </a:p>
          <a:p>
            <a:pPr>
              <a:lnSpc>
                <a:spcPct val="100000"/>
              </a:lnSpc>
              <a:spcAft>
                <a:spcPts val="1200"/>
              </a:spcAft>
            </a:pPr>
            <a:r>
              <a:rPr lang="en-US" dirty="0"/>
              <a:t>Findings and Conclusions</a:t>
            </a:r>
          </a:p>
        </p:txBody>
      </p:sp>
    </p:spTree>
    <p:extLst>
      <p:ext uri="{BB962C8B-B14F-4D97-AF65-F5344CB8AC3E}">
        <p14:creationId xmlns:p14="http://schemas.microsoft.com/office/powerpoint/2010/main" val="1721689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90F6-1AB3-44E4-82E3-A1EF31C42242}"/>
              </a:ext>
            </a:extLst>
          </p:cNvPr>
          <p:cNvSpPr>
            <a:spLocks noGrp="1"/>
          </p:cNvSpPr>
          <p:nvPr>
            <p:ph type="title"/>
          </p:nvPr>
        </p:nvSpPr>
        <p:spPr/>
        <p:txBody>
          <a:bodyPr/>
          <a:lstStyle/>
          <a:p>
            <a:r>
              <a:rPr lang="en-US" dirty="0"/>
              <a:t>Recommended Next Steps</a:t>
            </a:r>
          </a:p>
        </p:txBody>
      </p:sp>
      <p:sp>
        <p:nvSpPr>
          <p:cNvPr id="3" name="Content Placeholder 2">
            <a:extLst>
              <a:ext uri="{FF2B5EF4-FFF2-40B4-BE49-F238E27FC236}">
                <a16:creationId xmlns:a16="http://schemas.microsoft.com/office/drawing/2014/main" id="{614A8987-5071-4EB0-B044-6F08272D3C15}"/>
              </a:ext>
            </a:extLst>
          </p:cNvPr>
          <p:cNvSpPr>
            <a:spLocks noGrp="1"/>
          </p:cNvSpPr>
          <p:nvPr>
            <p:ph idx="1"/>
          </p:nvPr>
        </p:nvSpPr>
        <p:spPr/>
        <p:txBody>
          <a:bodyPr/>
          <a:lstStyle/>
          <a:p>
            <a:r>
              <a:rPr lang="en-US" dirty="0"/>
              <a:t>This project has presented a framework for model development</a:t>
            </a:r>
          </a:p>
          <a:p>
            <a:r>
              <a:rPr lang="en-US" dirty="0"/>
              <a:t>The next step should be to develop the actual model and run it using the range of input parameters proposed</a:t>
            </a:r>
          </a:p>
          <a:p>
            <a:r>
              <a:rPr lang="en-US" dirty="0"/>
              <a:t>Model should be updated when certain trigger points are reached</a:t>
            </a:r>
          </a:p>
          <a:p>
            <a:pPr lvl="1"/>
            <a:r>
              <a:rPr lang="en-US" dirty="0"/>
              <a:t>Post-market model can be created before its trigger point is reached, and then implemented at that point once fewer uncertainties remain</a:t>
            </a:r>
          </a:p>
        </p:txBody>
      </p:sp>
    </p:spTree>
    <p:extLst>
      <p:ext uri="{BB962C8B-B14F-4D97-AF65-F5344CB8AC3E}">
        <p14:creationId xmlns:p14="http://schemas.microsoft.com/office/powerpoint/2010/main" val="3420448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E35D-3E4C-4786-A152-03F9ECAB0E26}"/>
              </a:ext>
            </a:extLst>
          </p:cNvPr>
          <p:cNvSpPr>
            <a:spLocks noGrp="1"/>
          </p:cNvSpPr>
          <p:nvPr>
            <p:ph type="title"/>
          </p:nvPr>
        </p:nvSpPr>
        <p:spPr/>
        <p:txBody>
          <a:bodyPr/>
          <a:lstStyle/>
          <a:p>
            <a:r>
              <a:rPr lang="en-US" dirty="0"/>
              <a:t>A Call to Action</a:t>
            </a:r>
          </a:p>
        </p:txBody>
      </p:sp>
      <p:sp>
        <p:nvSpPr>
          <p:cNvPr id="3" name="Content Placeholder 2">
            <a:extLst>
              <a:ext uri="{FF2B5EF4-FFF2-40B4-BE49-F238E27FC236}">
                <a16:creationId xmlns:a16="http://schemas.microsoft.com/office/drawing/2014/main" id="{CC1F2DE6-EA7D-44F5-9D5F-DB8586DE7C4D}"/>
              </a:ext>
            </a:extLst>
          </p:cNvPr>
          <p:cNvSpPr>
            <a:spLocks noGrp="1"/>
          </p:cNvSpPr>
          <p:nvPr>
            <p:ph idx="1"/>
          </p:nvPr>
        </p:nvSpPr>
        <p:spPr/>
        <p:txBody>
          <a:bodyPr>
            <a:normAutofit/>
          </a:bodyPr>
          <a:lstStyle/>
          <a:p>
            <a:r>
              <a:rPr lang="en-US" dirty="0"/>
              <a:t>This research has identified several weaknesses in the current approach to forecasting the future of the AV marketplace</a:t>
            </a:r>
          </a:p>
          <a:p>
            <a:r>
              <a:rPr lang="en-US" dirty="0"/>
              <a:t>This framework sets the stage for incorporating additional metrics and influencing factors as they become available</a:t>
            </a:r>
          </a:p>
          <a:p>
            <a:r>
              <a:rPr lang="en-US" dirty="0"/>
              <a:t>As a community, we need to spend a lot more energy in narrowing down these metrics and monitoring them for opportunities to garner objective data. As we do that, an opportunity to enhance current models (or build new ones) will obviously be enhanced.</a:t>
            </a:r>
          </a:p>
        </p:txBody>
      </p:sp>
    </p:spTree>
    <p:extLst>
      <p:ext uri="{BB962C8B-B14F-4D97-AF65-F5344CB8AC3E}">
        <p14:creationId xmlns:p14="http://schemas.microsoft.com/office/powerpoint/2010/main" val="1413081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1E31-C3CC-4252-B2BB-2C373A35752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121CD1B-0626-4575-9F00-26DFA23391D1}"/>
              </a:ext>
            </a:extLst>
          </p:cNvPr>
          <p:cNvSpPr>
            <a:spLocks noGrp="1"/>
          </p:cNvSpPr>
          <p:nvPr>
            <p:ph idx="1"/>
          </p:nvPr>
        </p:nvSpPr>
        <p:spPr>
          <a:xfrm>
            <a:off x="838200" y="1825625"/>
            <a:ext cx="10515600" cy="4346575"/>
          </a:xfrm>
        </p:spPr>
        <p:txBody>
          <a:bodyPr>
            <a:normAutofit/>
          </a:bodyPr>
          <a:lstStyle/>
          <a:p>
            <a:r>
              <a:rPr lang="en-US" dirty="0"/>
              <a:t>The framework is for a pre-market forecasting tool and will need to be updated once AVs are a significant portion of the market</a:t>
            </a:r>
          </a:p>
          <a:p>
            <a:r>
              <a:rPr lang="en-US" dirty="0"/>
              <a:t>The framework includes triggers, or specific events that are considered significant towards level 4 AV deployment</a:t>
            </a:r>
          </a:p>
          <a:p>
            <a:r>
              <a:rPr lang="en-US" dirty="0"/>
              <a:t>The purpose of the framework is for IOOs to better understand what to look out for in the future, including what progress is notable and could directly impact IOO operations, rather than to provide a specific expected date for level 4 AV deployment</a:t>
            </a:r>
          </a:p>
        </p:txBody>
      </p:sp>
    </p:spTree>
    <p:extLst>
      <p:ext uri="{BB962C8B-B14F-4D97-AF65-F5344CB8AC3E}">
        <p14:creationId xmlns:p14="http://schemas.microsoft.com/office/powerpoint/2010/main" val="538813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3DC287-FAD9-4F56-82AD-B1B1E0266875}"/>
              </a:ext>
            </a:extLst>
          </p:cNvPr>
          <p:cNvSpPr>
            <a:spLocks noGrp="1"/>
          </p:cNvSpPr>
          <p:nvPr>
            <p:ph type="title"/>
          </p:nvPr>
        </p:nvSpPr>
        <p:spPr/>
        <p:txBody>
          <a:bodyPr/>
          <a:lstStyle/>
          <a:p>
            <a:r>
              <a:rPr lang="en-US" dirty="0"/>
              <a:t>Reference</a:t>
            </a:r>
          </a:p>
        </p:txBody>
      </p:sp>
    </p:spTree>
    <p:extLst>
      <p:ext uri="{BB962C8B-B14F-4D97-AF65-F5344CB8AC3E}">
        <p14:creationId xmlns:p14="http://schemas.microsoft.com/office/powerpoint/2010/main" val="2777363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118753"/>
            <a:ext cx="10515600" cy="795647"/>
          </a:xfrm>
        </p:spPr>
        <p:txBody>
          <a:bodyPr/>
          <a:lstStyle/>
          <a:p>
            <a:r>
              <a:rPr lang="en-US" dirty="0"/>
              <a:t>Identify Influencing Factors</a:t>
            </a:r>
            <a:endParaRPr lang="en-US" b="1" dirty="0"/>
          </a:p>
        </p:txBody>
      </p:sp>
      <p:sp>
        <p:nvSpPr>
          <p:cNvPr id="3" name="Content Placeholder 2"/>
          <p:cNvSpPr>
            <a:spLocks noGrp="1"/>
          </p:cNvSpPr>
          <p:nvPr>
            <p:ph idx="1"/>
          </p:nvPr>
        </p:nvSpPr>
        <p:spPr>
          <a:xfrm>
            <a:off x="165544" y="914400"/>
            <a:ext cx="5759006" cy="5943600"/>
          </a:xfrm>
        </p:spPr>
        <p:txBody>
          <a:bodyPr>
            <a:normAutofit fontScale="92500" lnSpcReduction="10000"/>
          </a:bodyPr>
          <a:lstStyle/>
          <a:p>
            <a:r>
              <a:rPr lang="en-US" sz="1600" dirty="0"/>
              <a:t>Analog to previous technology adoption patterns</a:t>
            </a:r>
          </a:p>
          <a:p>
            <a:r>
              <a:rPr lang="en-US" sz="1600" dirty="0"/>
              <a:t>AV consumer sales</a:t>
            </a:r>
          </a:p>
          <a:p>
            <a:r>
              <a:rPr lang="en-US" sz="1600" dirty="0"/>
              <a:t>AV PMT and VMT</a:t>
            </a:r>
          </a:p>
          <a:p>
            <a:r>
              <a:rPr lang="en-US" sz="1600" dirty="0"/>
              <a:t>Average time spent in vehicles</a:t>
            </a:r>
          </a:p>
          <a:p>
            <a:r>
              <a:rPr lang="en-US" sz="1600" dirty="0"/>
              <a:t>AVs in commercial service</a:t>
            </a:r>
          </a:p>
          <a:p>
            <a:r>
              <a:rPr lang="en-US" sz="1600" dirty="0"/>
              <a:t>AVs in public testing</a:t>
            </a:r>
          </a:p>
          <a:p>
            <a:r>
              <a:rPr lang="en-US" sz="1600" dirty="0"/>
              <a:t>Battery and battery replacement costs</a:t>
            </a:r>
          </a:p>
          <a:p>
            <a:r>
              <a:rPr lang="en-US" sz="1600" dirty="0"/>
              <a:t>Cleaning costs</a:t>
            </a:r>
          </a:p>
          <a:p>
            <a:r>
              <a:rPr lang="en-US" sz="1600" dirty="0"/>
              <a:t>Comparative benefits to level 2 ADAS</a:t>
            </a:r>
          </a:p>
          <a:p>
            <a:r>
              <a:rPr lang="en-US" sz="1600" dirty="0"/>
              <a:t>Complexity of ODD</a:t>
            </a:r>
          </a:p>
          <a:p>
            <a:r>
              <a:rPr lang="en-US" sz="1600" dirty="0"/>
              <a:t>Congestion</a:t>
            </a:r>
          </a:p>
          <a:p>
            <a:r>
              <a:rPr lang="en-US" sz="1600" dirty="0"/>
              <a:t>Consumer sentiment</a:t>
            </a:r>
          </a:p>
          <a:p>
            <a:r>
              <a:rPr lang="en-US" sz="1600" dirty="0"/>
              <a:t>Cost relative to traditional vehicle</a:t>
            </a:r>
          </a:p>
          <a:p>
            <a:r>
              <a:rPr lang="en-US" sz="1600" dirty="0"/>
              <a:t>Cost to consumer</a:t>
            </a:r>
          </a:p>
          <a:p>
            <a:r>
              <a:rPr lang="en-US" sz="1600" dirty="0"/>
              <a:t>Depreciation</a:t>
            </a:r>
          </a:p>
          <a:p>
            <a:r>
              <a:rPr lang="en-US" sz="1600" dirty="0"/>
              <a:t>Developer announcements</a:t>
            </a:r>
          </a:p>
          <a:p>
            <a:r>
              <a:rPr lang="en-US" sz="1600" dirty="0"/>
              <a:t>Financing costs</a:t>
            </a:r>
          </a:p>
          <a:p>
            <a:r>
              <a:rPr lang="en-US" sz="1600" dirty="0"/>
              <a:t>Fuel/charging costs</a:t>
            </a:r>
          </a:p>
          <a:p>
            <a:r>
              <a:rPr lang="en-US" sz="1600" dirty="0"/>
              <a:t>Geofence ODD</a:t>
            </a:r>
          </a:p>
        </p:txBody>
      </p:sp>
      <p:sp>
        <p:nvSpPr>
          <p:cNvPr id="4" name="Content Placeholder 2">
            <a:extLst>
              <a:ext uri="{FF2B5EF4-FFF2-40B4-BE49-F238E27FC236}">
                <a16:creationId xmlns:a16="http://schemas.microsoft.com/office/drawing/2014/main" id="{ECD716A0-450D-403A-9CD4-CD659AC732E0}"/>
              </a:ext>
            </a:extLst>
          </p:cNvPr>
          <p:cNvSpPr txBox="1">
            <a:spLocks/>
          </p:cNvSpPr>
          <p:nvPr/>
        </p:nvSpPr>
        <p:spPr>
          <a:xfrm>
            <a:off x="6200775" y="914401"/>
            <a:ext cx="5759006" cy="59436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Initial deployment date</a:t>
            </a:r>
          </a:p>
          <a:p>
            <a:r>
              <a:rPr lang="en-US" sz="1600" dirty="0"/>
              <a:t>Insurance cost</a:t>
            </a:r>
          </a:p>
          <a:p>
            <a:r>
              <a:rPr lang="en-US" sz="1600" dirty="0"/>
              <a:t>Investment/Venture Capital</a:t>
            </a:r>
          </a:p>
          <a:p>
            <a:r>
              <a:rPr lang="en-US" sz="1600" dirty="0"/>
              <a:t>Investor sentiment</a:t>
            </a:r>
          </a:p>
          <a:p>
            <a:r>
              <a:rPr lang="en-US" sz="1600" dirty="0"/>
              <a:t>Lifecycle costs</a:t>
            </a:r>
          </a:p>
          <a:p>
            <a:r>
              <a:rPr lang="en-US" sz="1600" dirty="0"/>
              <a:t>Machine learning time</a:t>
            </a:r>
          </a:p>
          <a:p>
            <a:r>
              <a:rPr lang="en-US" sz="1600" dirty="0"/>
              <a:t>Maintenance costs</a:t>
            </a:r>
          </a:p>
          <a:p>
            <a:r>
              <a:rPr lang="en-US" sz="1600" dirty="0"/>
              <a:t>Manufacturing costs</a:t>
            </a:r>
          </a:p>
          <a:p>
            <a:r>
              <a:rPr lang="en-US" sz="1600" dirty="0"/>
              <a:t>Modal split</a:t>
            </a:r>
          </a:p>
          <a:p>
            <a:r>
              <a:rPr lang="en-US" sz="1600" dirty="0"/>
              <a:t>Operating costs</a:t>
            </a:r>
          </a:p>
          <a:p>
            <a:r>
              <a:rPr lang="en-US" sz="1600" dirty="0"/>
              <a:t>Parking availability and costs</a:t>
            </a:r>
          </a:p>
          <a:p>
            <a:r>
              <a:rPr lang="en-US" sz="1600" dirty="0"/>
              <a:t>Range (EV)</a:t>
            </a:r>
          </a:p>
          <a:p>
            <a:r>
              <a:rPr lang="en-US" sz="1600" dirty="0"/>
              <a:t>Regulations (government enablement or prohibitions)</a:t>
            </a:r>
          </a:p>
          <a:p>
            <a:r>
              <a:rPr lang="en-US" sz="1600" dirty="0"/>
              <a:t>Repair costs</a:t>
            </a:r>
          </a:p>
          <a:p>
            <a:r>
              <a:rPr lang="en-US" sz="1600" dirty="0"/>
              <a:t>Reported disengagements per mile</a:t>
            </a:r>
          </a:p>
          <a:p>
            <a:r>
              <a:rPr lang="en-US" sz="1600" dirty="0"/>
              <a:t>Service life</a:t>
            </a:r>
          </a:p>
          <a:p>
            <a:r>
              <a:rPr lang="en-US" sz="1600" dirty="0"/>
              <a:t>Transit availability/use</a:t>
            </a:r>
          </a:p>
          <a:p>
            <a:r>
              <a:rPr lang="en-US" sz="1600" dirty="0"/>
              <a:t>Vehicle scrap rate</a:t>
            </a:r>
          </a:p>
          <a:p>
            <a:r>
              <a:rPr lang="en-US" sz="1600" dirty="0"/>
              <a:t>Vehicle utilization rate</a:t>
            </a:r>
          </a:p>
        </p:txBody>
      </p:sp>
    </p:spTree>
    <p:extLst>
      <p:ext uri="{BB962C8B-B14F-4D97-AF65-F5344CB8AC3E}">
        <p14:creationId xmlns:p14="http://schemas.microsoft.com/office/powerpoint/2010/main" val="1209317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 – Freight</a:t>
            </a:r>
          </a:p>
        </p:txBody>
      </p:sp>
      <p:sp>
        <p:nvSpPr>
          <p:cNvPr id="4" name="Content Placeholder 3">
            <a:extLst>
              <a:ext uri="{FF2B5EF4-FFF2-40B4-BE49-F238E27FC236}">
                <a16:creationId xmlns:a16="http://schemas.microsoft.com/office/drawing/2014/main" id="{DA29033F-718B-4908-AC86-DFA8092A9CDD}"/>
              </a:ext>
            </a:extLst>
          </p:cNvPr>
          <p:cNvSpPr>
            <a:spLocks noGrp="1"/>
          </p:cNvSpPr>
          <p:nvPr>
            <p:ph sz="half" idx="1"/>
          </p:nvPr>
        </p:nvSpPr>
        <p:spPr/>
        <p:txBody>
          <a:bodyPr/>
          <a:lstStyle/>
          <a:p>
            <a:pPr marL="0" indent="0">
              <a:buNone/>
            </a:pPr>
            <a:r>
              <a:rPr lang="en-US" dirty="0"/>
              <a:t>Challenges/Limitations:</a:t>
            </a:r>
          </a:p>
          <a:p>
            <a:r>
              <a:rPr lang="en-US" dirty="0"/>
              <a:t>Distribution between larger and smaller vehicles and security may continue to require a human presence</a:t>
            </a:r>
          </a:p>
          <a:p>
            <a:r>
              <a:rPr lang="en-US" dirty="0"/>
              <a:t>High vehicle technology costs may limit initial business case viability</a:t>
            </a:r>
          </a:p>
          <a:p>
            <a:endParaRPr lang="en-US" dirty="0"/>
          </a:p>
        </p:txBody>
      </p:sp>
      <p:graphicFrame>
        <p:nvGraphicFramePr>
          <p:cNvPr id="8" name="Table 3">
            <a:extLst>
              <a:ext uri="{FF2B5EF4-FFF2-40B4-BE49-F238E27FC236}">
                <a16:creationId xmlns:a16="http://schemas.microsoft.com/office/drawing/2014/main" id="{39017B67-FC65-4A29-A6B2-818E31458DC8}"/>
              </a:ext>
            </a:extLst>
          </p:cNvPr>
          <p:cNvGraphicFramePr>
            <a:graphicFrameLocks noGrp="1"/>
          </p:cNvGraphicFramePr>
          <p:nvPr>
            <p:ph sz="half" idx="2"/>
            <p:extLst>
              <p:ext uri="{D42A27DB-BD31-4B8C-83A1-F6EECF244321}">
                <p14:modId xmlns:p14="http://schemas.microsoft.com/office/powerpoint/2010/main" val="1249849156"/>
              </p:ext>
            </p:extLst>
          </p:nvPr>
        </p:nvGraphicFramePr>
        <p:xfrm>
          <a:off x="6172202" y="1825625"/>
          <a:ext cx="5815584" cy="3205480"/>
        </p:xfrm>
        <a:graphic>
          <a:graphicData uri="http://schemas.openxmlformats.org/drawingml/2006/table">
            <a:tbl>
              <a:tblPr firstRow="1" bandRow="1">
                <a:tableStyleId>{5C22544A-7EE6-4342-B048-85BDC9FD1C3A}</a:tableStyleId>
              </a:tblPr>
              <a:tblGrid>
                <a:gridCol w="2907792">
                  <a:extLst>
                    <a:ext uri="{9D8B030D-6E8A-4147-A177-3AD203B41FA5}">
                      <a16:colId xmlns:a16="http://schemas.microsoft.com/office/drawing/2014/main" val="4750109"/>
                    </a:ext>
                  </a:extLst>
                </a:gridCol>
                <a:gridCol w="2907792">
                  <a:extLst>
                    <a:ext uri="{9D8B030D-6E8A-4147-A177-3AD203B41FA5}">
                      <a16:colId xmlns:a16="http://schemas.microsoft.com/office/drawing/2014/main" val="2048719953"/>
                    </a:ext>
                  </a:extLst>
                </a:gridCol>
              </a:tblGrid>
              <a:tr h="370840">
                <a:tc>
                  <a:txBody>
                    <a:bodyPr/>
                    <a:lstStyle/>
                    <a:p>
                      <a:r>
                        <a:rPr lang="en-US" dirty="0"/>
                        <a:t>Priority Input Parameters</a:t>
                      </a:r>
                    </a:p>
                  </a:txBody>
                  <a:tcPr/>
                </a:tc>
                <a:tc>
                  <a:txBody>
                    <a:bodyPr/>
                    <a:lstStyle/>
                    <a:p>
                      <a:r>
                        <a:rPr lang="en-US" dirty="0"/>
                        <a:t>Key Actors</a:t>
                      </a:r>
                    </a:p>
                  </a:txBody>
                  <a:tcPr/>
                </a:tc>
                <a:extLst>
                  <a:ext uri="{0D108BD9-81ED-4DB2-BD59-A6C34878D82A}">
                    <a16:rowId xmlns:a16="http://schemas.microsoft.com/office/drawing/2014/main" val="1321344504"/>
                  </a:ext>
                </a:extLst>
              </a:tr>
              <a:tr h="370840">
                <a:tc>
                  <a:txBody>
                    <a:bodyPr/>
                    <a:lstStyle/>
                    <a:p>
                      <a:r>
                        <a:rPr lang="en-US" dirty="0"/>
                        <a:t>Current technological capabilities</a:t>
                      </a:r>
                    </a:p>
                  </a:txBody>
                  <a:tcPr/>
                </a:tc>
                <a:tc>
                  <a:txBody>
                    <a:bodyPr/>
                    <a:lstStyle/>
                    <a:p>
                      <a:pPr marL="285750" indent="-285750">
                        <a:buFont typeface="Arial" panose="020B0604020202020204" pitchFamily="34" charset="0"/>
                        <a:buChar char="•"/>
                      </a:pPr>
                      <a:r>
                        <a:rPr lang="en-US" dirty="0"/>
                        <a:t>Vehicle producers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Private transportation operators</a:t>
                      </a:r>
                    </a:p>
                  </a:txBody>
                  <a:tcPr/>
                </a:tc>
                <a:extLst>
                  <a:ext uri="{0D108BD9-81ED-4DB2-BD59-A6C34878D82A}">
                    <a16:rowId xmlns:a16="http://schemas.microsoft.com/office/drawing/2014/main" val="4291781454"/>
                  </a:ext>
                </a:extLst>
              </a:tr>
              <a:tr h="370840">
                <a:tc>
                  <a:txBody>
                    <a:bodyPr/>
                    <a:lstStyle/>
                    <a:p>
                      <a:r>
                        <a:rPr lang="en-US" dirty="0"/>
                        <a:t>Government regulations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Public officials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IOOs</a:t>
                      </a:r>
                    </a:p>
                  </a:txBody>
                  <a:tcPr/>
                </a:tc>
                <a:extLst>
                  <a:ext uri="{0D108BD9-81ED-4DB2-BD59-A6C34878D82A}">
                    <a16:rowId xmlns:a16="http://schemas.microsoft.com/office/drawing/2014/main" val="3893774834"/>
                  </a:ext>
                </a:extLst>
              </a:tr>
              <a:tr h="370840">
                <a:tc>
                  <a:txBody>
                    <a:bodyPr/>
                    <a:lstStyle/>
                    <a:p>
                      <a:r>
                        <a:rPr lang="en-US" dirty="0"/>
                        <a:t>Technology costs</a:t>
                      </a:r>
                    </a:p>
                  </a:txBody>
                  <a:tcPr/>
                </a:tc>
                <a:tc>
                  <a:txBody>
                    <a:bodyPr/>
                    <a:lstStyle/>
                    <a:p>
                      <a:pPr marL="285750" indent="-285750">
                        <a:buFont typeface="Arial" panose="020B0604020202020204" pitchFamily="34" charset="0"/>
                        <a:buChar char="•"/>
                      </a:pPr>
                      <a:r>
                        <a:rPr lang="en-US" dirty="0"/>
                        <a:t>Vehicle producers</a:t>
                      </a:r>
                    </a:p>
                    <a:p>
                      <a:pPr marL="285750" indent="-285750">
                        <a:buFont typeface="Arial" panose="020B0604020202020204" pitchFamily="34" charset="0"/>
                        <a:buChar char="•"/>
                      </a:pPr>
                      <a:r>
                        <a:rPr lang="en-US" dirty="0"/>
                        <a:t>Investors</a:t>
                      </a:r>
                    </a:p>
                  </a:txBody>
                  <a:tcPr/>
                </a:tc>
                <a:extLst>
                  <a:ext uri="{0D108BD9-81ED-4DB2-BD59-A6C34878D82A}">
                    <a16:rowId xmlns:a16="http://schemas.microsoft.com/office/drawing/2014/main" val="3530978125"/>
                  </a:ext>
                </a:extLst>
              </a:tr>
              <a:tr h="370840">
                <a:tc>
                  <a:txBody>
                    <a:bodyPr/>
                    <a:lstStyle/>
                    <a:p>
                      <a:r>
                        <a:rPr lang="en-US" dirty="0"/>
                        <a:t>Investor sentiment and forecasts</a:t>
                      </a:r>
                    </a:p>
                  </a:txBody>
                  <a:tcPr/>
                </a:tc>
                <a:tc>
                  <a:txBody>
                    <a:bodyPr/>
                    <a:lstStyle/>
                    <a:p>
                      <a:pPr marL="285750" indent="-285750">
                        <a:buFont typeface="Arial" panose="020B0604020202020204" pitchFamily="34" charset="0"/>
                        <a:buChar char="•"/>
                      </a:pPr>
                      <a:r>
                        <a:rPr lang="en-US" dirty="0"/>
                        <a:t>Consumers</a:t>
                      </a:r>
                    </a:p>
                  </a:txBody>
                  <a:tcPr/>
                </a:tc>
                <a:extLst>
                  <a:ext uri="{0D108BD9-81ED-4DB2-BD59-A6C34878D82A}">
                    <a16:rowId xmlns:a16="http://schemas.microsoft.com/office/drawing/2014/main" val="1550988026"/>
                  </a:ext>
                </a:extLst>
              </a:tr>
            </a:tbl>
          </a:graphicData>
        </a:graphic>
      </p:graphicFrame>
    </p:spTree>
    <p:extLst>
      <p:ext uri="{BB962C8B-B14F-4D97-AF65-F5344CB8AC3E}">
        <p14:creationId xmlns:p14="http://schemas.microsoft.com/office/powerpoint/2010/main" val="1967606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 – Transit</a:t>
            </a:r>
          </a:p>
        </p:txBody>
      </p:sp>
      <p:sp>
        <p:nvSpPr>
          <p:cNvPr id="3" name="Content Placeholder 2">
            <a:extLst>
              <a:ext uri="{FF2B5EF4-FFF2-40B4-BE49-F238E27FC236}">
                <a16:creationId xmlns:a16="http://schemas.microsoft.com/office/drawing/2014/main" id="{88027B12-D1AF-4F41-A219-D29D035C7FC3}"/>
              </a:ext>
            </a:extLst>
          </p:cNvPr>
          <p:cNvSpPr>
            <a:spLocks noGrp="1"/>
          </p:cNvSpPr>
          <p:nvPr>
            <p:ph sz="half" idx="1"/>
          </p:nvPr>
        </p:nvSpPr>
        <p:spPr/>
        <p:txBody>
          <a:bodyPr/>
          <a:lstStyle/>
          <a:p>
            <a:pPr marL="0" indent="0">
              <a:buNone/>
            </a:pPr>
            <a:r>
              <a:rPr lang="en-US" dirty="0"/>
              <a:t>Challenges/Limitations:</a:t>
            </a:r>
          </a:p>
          <a:p>
            <a:r>
              <a:rPr lang="en-US" dirty="0"/>
              <a:t>Passenger assistance may continue to necessitate a human presence, so it may be difficult to justify the increased technology costs with limit cost savings</a:t>
            </a:r>
          </a:p>
        </p:txBody>
      </p:sp>
      <p:graphicFrame>
        <p:nvGraphicFramePr>
          <p:cNvPr id="8" name="Table 3">
            <a:extLst>
              <a:ext uri="{FF2B5EF4-FFF2-40B4-BE49-F238E27FC236}">
                <a16:creationId xmlns:a16="http://schemas.microsoft.com/office/drawing/2014/main" id="{43379B96-E8D6-4820-9728-50AEF521CD6A}"/>
              </a:ext>
            </a:extLst>
          </p:cNvPr>
          <p:cNvGraphicFramePr>
            <a:graphicFrameLocks noGrp="1"/>
          </p:cNvGraphicFramePr>
          <p:nvPr>
            <p:ph sz="half" idx="2"/>
            <p:extLst>
              <p:ext uri="{D42A27DB-BD31-4B8C-83A1-F6EECF244321}">
                <p14:modId xmlns:p14="http://schemas.microsoft.com/office/powerpoint/2010/main" val="2715528095"/>
              </p:ext>
            </p:extLst>
          </p:nvPr>
        </p:nvGraphicFramePr>
        <p:xfrm>
          <a:off x="6172200" y="1825625"/>
          <a:ext cx="5812972" cy="2661920"/>
        </p:xfrm>
        <a:graphic>
          <a:graphicData uri="http://schemas.openxmlformats.org/drawingml/2006/table">
            <a:tbl>
              <a:tblPr firstRow="1" bandRow="1">
                <a:tableStyleId>{5C22544A-7EE6-4342-B048-85BDC9FD1C3A}</a:tableStyleId>
              </a:tblPr>
              <a:tblGrid>
                <a:gridCol w="2906486">
                  <a:extLst>
                    <a:ext uri="{9D8B030D-6E8A-4147-A177-3AD203B41FA5}">
                      <a16:colId xmlns:a16="http://schemas.microsoft.com/office/drawing/2014/main" val="4750109"/>
                    </a:ext>
                  </a:extLst>
                </a:gridCol>
                <a:gridCol w="2906486">
                  <a:extLst>
                    <a:ext uri="{9D8B030D-6E8A-4147-A177-3AD203B41FA5}">
                      <a16:colId xmlns:a16="http://schemas.microsoft.com/office/drawing/2014/main" val="2048719953"/>
                    </a:ext>
                  </a:extLst>
                </a:gridCol>
              </a:tblGrid>
              <a:tr h="370840">
                <a:tc>
                  <a:txBody>
                    <a:bodyPr/>
                    <a:lstStyle/>
                    <a:p>
                      <a:r>
                        <a:rPr lang="en-US" dirty="0"/>
                        <a:t>Priority Input Parameters</a:t>
                      </a:r>
                    </a:p>
                  </a:txBody>
                  <a:tcPr/>
                </a:tc>
                <a:tc>
                  <a:txBody>
                    <a:bodyPr/>
                    <a:lstStyle/>
                    <a:p>
                      <a:r>
                        <a:rPr lang="en-US" dirty="0"/>
                        <a:t>Key Actors</a:t>
                      </a:r>
                    </a:p>
                  </a:txBody>
                  <a:tcPr/>
                </a:tc>
                <a:extLst>
                  <a:ext uri="{0D108BD9-81ED-4DB2-BD59-A6C34878D82A}">
                    <a16:rowId xmlns:a16="http://schemas.microsoft.com/office/drawing/2014/main" val="1321344504"/>
                  </a:ext>
                </a:extLst>
              </a:tr>
              <a:tr h="370840">
                <a:tc>
                  <a:txBody>
                    <a:bodyPr/>
                    <a:lstStyle/>
                    <a:p>
                      <a:r>
                        <a:rPr lang="en-US" dirty="0"/>
                        <a:t>Current technological capabilities</a:t>
                      </a:r>
                    </a:p>
                  </a:txBody>
                  <a:tcPr/>
                </a:tc>
                <a:tc>
                  <a:txBody>
                    <a:bodyPr/>
                    <a:lstStyle/>
                    <a:p>
                      <a:pPr marL="285750" indent="-285750">
                        <a:buFont typeface="Arial" panose="020B0604020202020204" pitchFamily="34" charset="0"/>
                        <a:buChar char="•"/>
                      </a:pPr>
                      <a:r>
                        <a:rPr lang="en-US" dirty="0"/>
                        <a:t>Vehicle producers</a:t>
                      </a:r>
                    </a:p>
                  </a:txBody>
                  <a:tcPr/>
                </a:tc>
                <a:extLst>
                  <a:ext uri="{0D108BD9-81ED-4DB2-BD59-A6C34878D82A}">
                    <a16:rowId xmlns:a16="http://schemas.microsoft.com/office/drawing/2014/main" val="4291781454"/>
                  </a:ext>
                </a:extLst>
              </a:tr>
              <a:tr h="408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Government regulations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Public officials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IOOs</a:t>
                      </a:r>
                    </a:p>
                  </a:txBody>
                  <a:tcPr/>
                </a:tc>
                <a:extLst>
                  <a:ext uri="{0D108BD9-81ED-4DB2-BD59-A6C34878D82A}">
                    <a16:rowId xmlns:a16="http://schemas.microsoft.com/office/drawing/2014/main" val="628420990"/>
                  </a:ext>
                </a:extLst>
              </a:tr>
              <a:tr h="370840">
                <a:tc>
                  <a:txBody>
                    <a:bodyPr/>
                    <a:lstStyle/>
                    <a:p>
                      <a:r>
                        <a:rPr lang="en-US" dirty="0"/>
                        <a:t>General consumer trends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Consumers</a:t>
                      </a:r>
                    </a:p>
                  </a:txBody>
                  <a:tcPr/>
                </a:tc>
                <a:extLst>
                  <a:ext uri="{0D108BD9-81ED-4DB2-BD59-A6C34878D82A}">
                    <a16:rowId xmlns:a16="http://schemas.microsoft.com/office/drawing/2014/main" val="3976009599"/>
                  </a:ext>
                </a:extLst>
              </a:tr>
              <a:tr h="370840">
                <a:tc>
                  <a:txBody>
                    <a:bodyPr/>
                    <a:lstStyle/>
                    <a:p>
                      <a:r>
                        <a:rPr lang="en-US" dirty="0"/>
                        <a:t>Technology costs</a:t>
                      </a:r>
                    </a:p>
                  </a:txBody>
                  <a:tcPr/>
                </a:tc>
                <a:tc>
                  <a:txBody>
                    <a:bodyPr/>
                    <a:lstStyle/>
                    <a:p>
                      <a:pPr marL="285750" indent="-285750">
                        <a:buFont typeface="Arial" panose="020B0604020202020204" pitchFamily="34" charset="0"/>
                        <a:buChar char="•"/>
                      </a:pPr>
                      <a:r>
                        <a:rPr lang="en-US" dirty="0"/>
                        <a:t>Vehicle producers</a:t>
                      </a:r>
                    </a:p>
                    <a:p>
                      <a:pPr marL="285750" indent="-285750">
                        <a:buFont typeface="Arial" panose="020B0604020202020204" pitchFamily="34" charset="0"/>
                        <a:buChar char="•"/>
                      </a:pPr>
                      <a:r>
                        <a:rPr lang="en-US" dirty="0"/>
                        <a:t>Investors</a:t>
                      </a:r>
                    </a:p>
                  </a:txBody>
                  <a:tcPr/>
                </a:tc>
                <a:extLst>
                  <a:ext uri="{0D108BD9-81ED-4DB2-BD59-A6C34878D82A}">
                    <a16:rowId xmlns:a16="http://schemas.microsoft.com/office/drawing/2014/main" val="3530978125"/>
                  </a:ext>
                </a:extLst>
              </a:tr>
            </a:tbl>
          </a:graphicData>
        </a:graphic>
      </p:graphicFrame>
    </p:spTree>
    <p:extLst>
      <p:ext uri="{BB962C8B-B14F-4D97-AF65-F5344CB8AC3E}">
        <p14:creationId xmlns:p14="http://schemas.microsoft.com/office/powerpoint/2010/main" val="507054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 – Fleet Vehicles</a:t>
            </a:r>
          </a:p>
        </p:txBody>
      </p:sp>
      <p:sp>
        <p:nvSpPr>
          <p:cNvPr id="5" name="Content Placeholder 4">
            <a:extLst>
              <a:ext uri="{FF2B5EF4-FFF2-40B4-BE49-F238E27FC236}">
                <a16:creationId xmlns:a16="http://schemas.microsoft.com/office/drawing/2014/main" id="{C12C7947-7915-43B7-B60D-6A69967E2979}"/>
              </a:ext>
            </a:extLst>
          </p:cNvPr>
          <p:cNvSpPr>
            <a:spLocks noGrp="1"/>
          </p:cNvSpPr>
          <p:nvPr>
            <p:ph sz="half" idx="1"/>
          </p:nvPr>
        </p:nvSpPr>
        <p:spPr/>
        <p:txBody>
          <a:bodyPr/>
          <a:lstStyle/>
          <a:p>
            <a:pPr marL="0" indent="0" algn="l" rtl="0" eaLnBrk="1" fontAlgn="t" latinLnBrk="0" hangingPunct="1">
              <a:spcAft>
                <a:spcPts val="0"/>
              </a:spcAft>
              <a:buNone/>
            </a:pPr>
            <a:r>
              <a:rPr lang="en-US" sz="2800" i="0" u="none" strike="noStrike" kern="1200" dirty="0">
                <a:effectLst/>
                <a:latin typeface="Calibri" panose="020F0502020204030204" pitchFamily="34" charset="0"/>
              </a:rPr>
              <a:t>Challenges/Limitations:</a:t>
            </a:r>
            <a:endParaRPr lang="en-US" sz="2800" i="0" u="none" strike="noStrike" dirty="0">
              <a:effectLst/>
              <a:latin typeface="Arial" panose="020B0604020202020204" pitchFamily="34" charset="0"/>
            </a:endParaRPr>
          </a:p>
          <a:p>
            <a:pPr marR="0" algn="l" rtl="0" eaLnBrk="1" fontAlgn="auto" latinLnBrk="0" hangingPunct="1">
              <a:spcAft>
                <a:spcPts val="0"/>
              </a:spcAft>
            </a:pPr>
            <a:r>
              <a:rPr lang="en-US" sz="2800" i="0" u="none" strike="noStrike" kern="1200" dirty="0">
                <a:effectLst/>
                <a:latin typeface="Calibri" panose="020F0502020204030204" pitchFamily="34" charset="0"/>
              </a:rPr>
              <a:t>Requires consumer demand/ societal behavior change</a:t>
            </a:r>
            <a:endParaRPr lang="en-US" sz="2800" i="0" u="none" strike="noStrike" dirty="0">
              <a:effectLst/>
              <a:latin typeface="Arial" panose="020B0604020202020204" pitchFamily="34" charset="0"/>
            </a:endParaRPr>
          </a:p>
          <a:p>
            <a:pPr marR="0" algn="l" rtl="0" eaLnBrk="1" fontAlgn="auto" latinLnBrk="0" hangingPunct="1">
              <a:spcAft>
                <a:spcPts val="0"/>
              </a:spcAft>
            </a:pPr>
            <a:r>
              <a:rPr lang="en-US" sz="2800" i="0" u="none" strike="noStrike" kern="1200" dirty="0">
                <a:effectLst/>
                <a:latin typeface="Calibri" panose="020F0502020204030204" pitchFamily="34" charset="0"/>
              </a:rPr>
              <a:t>Need for assurance of data </a:t>
            </a:r>
            <a:r>
              <a:rPr lang="en-US" dirty="0">
                <a:latin typeface="Calibri" panose="020F0502020204030204" pitchFamily="34" charset="0"/>
              </a:rPr>
              <a:t>and personal </a:t>
            </a:r>
            <a:r>
              <a:rPr lang="en-US" sz="2800" i="0" u="none" strike="noStrike" kern="1200" dirty="0">
                <a:effectLst/>
                <a:latin typeface="Calibri" panose="020F0502020204030204" pitchFamily="34" charset="0"/>
              </a:rPr>
              <a:t>security</a:t>
            </a:r>
            <a:endParaRPr lang="en-US" sz="2800" i="0" u="none" strike="noStrike" dirty="0">
              <a:effectLst/>
              <a:latin typeface="Arial" panose="020B0604020202020204" pitchFamily="34" charset="0"/>
            </a:endParaRPr>
          </a:p>
          <a:p>
            <a:pPr algn="l" rtl="0" eaLnBrk="1" fontAlgn="t" latinLnBrk="0" hangingPunct="1">
              <a:spcAft>
                <a:spcPts val="0"/>
              </a:spcAft>
            </a:pPr>
            <a:r>
              <a:rPr lang="en-US" sz="2800" i="0" u="none" strike="noStrike" kern="1200" dirty="0">
                <a:effectLst/>
                <a:latin typeface="Calibri" panose="020F0502020204030204" pitchFamily="34" charset="0"/>
              </a:rPr>
              <a:t>Sharing of vehicles or sharing of rides?</a:t>
            </a:r>
            <a:endParaRPr lang="en-US" sz="2800" i="0" u="none" strike="noStrike" dirty="0">
              <a:effectLst/>
              <a:latin typeface="Arial" panose="020B0604020202020204" pitchFamily="34" charset="0"/>
            </a:endParaRPr>
          </a:p>
        </p:txBody>
      </p:sp>
      <p:graphicFrame>
        <p:nvGraphicFramePr>
          <p:cNvPr id="12" name="Table 3">
            <a:extLst>
              <a:ext uri="{FF2B5EF4-FFF2-40B4-BE49-F238E27FC236}">
                <a16:creationId xmlns:a16="http://schemas.microsoft.com/office/drawing/2014/main" id="{1815B974-AF65-40F9-B1B1-0206F6BE6A57}"/>
              </a:ext>
            </a:extLst>
          </p:cNvPr>
          <p:cNvGraphicFramePr>
            <a:graphicFrameLocks noGrp="1"/>
          </p:cNvGraphicFramePr>
          <p:nvPr>
            <p:ph sz="half" idx="2"/>
            <p:extLst>
              <p:ext uri="{D42A27DB-BD31-4B8C-83A1-F6EECF244321}">
                <p14:modId xmlns:p14="http://schemas.microsoft.com/office/powerpoint/2010/main" val="3845778196"/>
              </p:ext>
            </p:extLst>
          </p:nvPr>
        </p:nvGraphicFramePr>
        <p:xfrm>
          <a:off x="6096000" y="1690688"/>
          <a:ext cx="5815584" cy="4221480"/>
        </p:xfrm>
        <a:graphic>
          <a:graphicData uri="http://schemas.openxmlformats.org/drawingml/2006/table">
            <a:tbl>
              <a:tblPr firstRow="1" bandRow="1">
                <a:tableStyleId>{5C22544A-7EE6-4342-B048-85BDC9FD1C3A}</a:tableStyleId>
              </a:tblPr>
              <a:tblGrid>
                <a:gridCol w="2907792">
                  <a:extLst>
                    <a:ext uri="{9D8B030D-6E8A-4147-A177-3AD203B41FA5}">
                      <a16:colId xmlns:a16="http://schemas.microsoft.com/office/drawing/2014/main" val="4750109"/>
                    </a:ext>
                  </a:extLst>
                </a:gridCol>
                <a:gridCol w="2907792">
                  <a:extLst>
                    <a:ext uri="{9D8B030D-6E8A-4147-A177-3AD203B41FA5}">
                      <a16:colId xmlns:a16="http://schemas.microsoft.com/office/drawing/2014/main" val="2048719953"/>
                    </a:ext>
                  </a:extLst>
                </a:gridCol>
              </a:tblGrid>
              <a:tr h="370840">
                <a:tc>
                  <a:txBody>
                    <a:bodyPr/>
                    <a:lstStyle/>
                    <a:p>
                      <a:r>
                        <a:rPr lang="en-US" dirty="0"/>
                        <a:t>Priority Input Parameters</a:t>
                      </a:r>
                    </a:p>
                  </a:txBody>
                  <a:tcPr/>
                </a:tc>
                <a:tc>
                  <a:txBody>
                    <a:bodyPr/>
                    <a:lstStyle/>
                    <a:p>
                      <a:r>
                        <a:rPr lang="en-US" dirty="0"/>
                        <a:t>Key Actors</a:t>
                      </a:r>
                    </a:p>
                  </a:txBody>
                  <a:tcPr/>
                </a:tc>
                <a:extLst>
                  <a:ext uri="{0D108BD9-81ED-4DB2-BD59-A6C34878D82A}">
                    <a16:rowId xmlns:a16="http://schemas.microsoft.com/office/drawing/2014/main" val="1321344504"/>
                  </a:ext>
                </a:extLst>
              </a:tr>
              <a:tr h="370840">
                <a:tc>
                  <a:txBody>
                    <a:bodyPr/>
                    <a:lstStyle/>
                    <a:p>
                      <a:r>
                        <a:rPr lang="en-US" dirty="0"/>
                        <a:t>Current technological capabilities</a:t>
                      </a:r>
                    </a:p>
                  </a:txBody>
                  <a:tcPr/>
                </a:tc>
                <a:tc>
                  <a:txBody>
                    <a:bodyPr/>
                    <a:lstStyle/>
                    <a:p>
                      <a:pPr marL="285750" indent="-285750">
                        <a:buFont typeface="Arial" panose="020B0604020202020204" pitchFamily="34" charset="0"/>
                        <a:buChar char="•"/>
                      </a:pPr>
                      <a:r>
                        <a:rPr lang="en-US" dirty="0"/>
                        <a:t>Vehicle producers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Private transportation operators</a:t>
                      </a:r>
                    </a:p>
                  </a:txBody>
                  <a:tcPr/>
                </a:tc>
                <a:extLst>
                  <a:ext uri="{0D108BD9-81ED-4DB2-BD59-A6C34878D82A}">
                    <a16:rowId xmlns:a16="http://schemas.microsoft.com/office/drawing/2014/main" val="42917814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Government regulations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Public officials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IOOs</a:t>
                      </a:r>
                    </a:p>
                  </a:txBody>
                  <a:tcPr/>
                </a:tc>
                <a:extLst>
                  <a:ext uri="{0D108BD9-81ED-4DB2-BD59-A6C34878D82A}">
                    <a16:rowId xmlns:a16="http://schemas.microsoft.com/office/drawing/2014/main" val="16885273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Average travel behavior and comparable benefits by AV and by non-AV</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Consumers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IOOs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Researchers</a:t>
                      </a:r>
                    </a:p>
                  </a:txBody>
                  <a:tcPr/>
                </a:tc>
                <a:extLst>
                  <a:ext uri="{0D108BD9-81ED-4DB2-BD59-A6C34878D82A}">
                    <a16:rowId xmlns:a16="http://schemas.microsoft.com/office/drawing/2014/main" val="38771500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Investor sentiment and forecasts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Investors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Consulting/strategy firms</a:t>
                      </a:r>
                    </a:p>
                  </a:txBody>
                  <a:tcPr/>
                </a:tc>
                <a:extLst>
                  <a:ext uri="{0D108BD9-81ED-4DB2-BD59-A6C34878D82A}">
                    <a16:rowId xmlns:a16="http://schemas.microsoft.com/office/drawing/2014/main" val="20166234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Technology costs</a:t>
                      </a:r>
                    </a:p>
                  </a:txBody>
                  <a:tcPr/>
                </a:tc>
                <a:tc>
                  <a:txBody>
                    <a:bodyPr/>
                    <a:lstStyle/>
                    <a:p>
                      <a:pPr marL="285750" indent="-285750">
                        <a:buFont typeface="Arial" panose="020B0604020202020204" pitchFamily="34" charset="0"/>
                        <a:buChar char="•"/>
                      </a:pPr>
                      <a:r>
                        <a:rPr lang="en-US" dirty="0"/>
                        <a:t>Vehicle producers</a:t>
                      </a:r>
                    </a:p>
                  </a:txBody>
                  <a:tcPr/>
                </a:tc>
                <a:extLst>
                  <a:ext uri="{0D108BD9-81ED-4DB2-BD59-A6C34878D82A}">
                    <a16:rowId xmlns:a16="http://schemas.microsoft.com/office/drawing/2014/main" val="1687520304"/>
                  </a:ext>
                </a:extLst>
              </a:tr>
              <a:tr h="370840">
                <a:tc>
                  <a:txBody>
                    <a:bodyPr/>
                    <a:lstStyle/>
                    <a:p>
                      <a:r>
                        <a:rPr lang="en-US" dirty="0"/>
                        <a:t>General consumer trends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Consumers</a:t>
                      </a:r>
                    </a:p>
                  </a:txBody>
                  <a:tcPr/>
                </a:tc>
                <a:extLst>
                  <a:ext uri="{0D108BD9-81ED-4DB2-BD59-A6C34878D82A}">
                    <a16:rowId xmlns:a16="http://schemas.microsoft.com/office/drawing/2014/main" val="3976009599"/>
                  </a:ext>
                </a:extLst>
              </a:tr>
            </a:tbl>
          </a:graphicData>
        </a:graphic>
      </p:graphicFrame>
    </p:spTree>
    <p:extLst>
      <p:ext uri="{BB962C8B-B14F-4D97-AF65-F5344CB8AC3E}">
        <p14:creationId xmlns:p14="http://schemas.microsoft.com/office/powerpoint/2010/main" val="3566163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 – Personal Vehicles</a:t>
            </a:r>
          </a:p>
        </p:txBody>
      </p:sp>
      <p:sp>
        <p:nvSpPr>
          <p:cNvPr id="3" name="Content Placeholder 2">
            <a:extLst>
              <a:ext uri="{FF2B5EF4-FFF2-40B4-BE49-F238E27FC236}">
                <a16:creationId xmlns:a16="http://schemas.microsoft.com/office/drawing/2014/main" id="{D155CD5C-7B7C-43CE-8D58-B08A52AD300A}"/>
              </a:ext>
            </a:extLst>
          </p:cNvPr>
          <p:cNvSpPr>
            <a:spLocks noGrp="1"/>
          </p:cNvSpPr>
          <p:nvPr>
            <p:ph sz="half" idx="1"/>
          </p:nvPr>
        </p:nvSpPr>
        <p:spPr/>
        <p:txBody>
          <a:bodyPr/>
          <a:lstStyle/>
          <a:p>
            <a:pPr marL="0" indent="0" algn="l" rtl="0" eaLnBrk="1" fontAlgn="t" latinLnBrk="0" hangingPunct="1">
              <a:spcAft>
                <a:spcPts val="0"/>
              </a:spcAft>
              <a:buNone/>
            </a:pPr>
            <a:r>
              <a:rPr lang="en-US" sz="2800" i="0" u="none" strike="noStrike" kern="1200" dirty="0">
                <a:effectLst/>
                <a:latin typeface="Calibri" panose="020F0502020204030204" pitchFamily="34" charset="0"/>
              </a:rPr>
              <a:t>Challenges/Limitations:</a:t>
            </a:r>
            <a:endParaRPr lang="en-US" sz="2800" i="0" u="none" strike="noStrike" dirty="0">
              <a:effectLst/>
              <a:latin typeface="Arial" panose="020B0604020202020204" pitchFamily="34" charset="0"/>
            </a:endParaRPr>
          </a:p>
          <a:p>
            <a:pPr algn="l" rtl="0" eaLnBrk="1" fontAlgn="t" latinLnBrk="0" hangingPunct="1">
              <a:spcAft>
                <a:spcPts val="0"/>
              </a:spcAft>
            </a:pPr>
            <a:r>
              <a:rPr lang="en-US" sz="2800" b="0" i="0" u="none" strike="noStrike" kern="1200" dirty="0">
                <a:effectLst/>
                <a:latin typeface="Calibri" panose="020F0502020204030204" pitchFamily="34" charset="0"/>
              </a:rPr>
              <a:t>Economic viability (higher cost in almost every respect, except potential for lower insurance cost)</a:t>
            </a:r>
            <a:endParaRPr lang="en-US" sz="2800" b="0" i="0" u="none" strike="noStrike" dirty="0">
              <a:effectLst/>
              <a:latin typeface="Arial" panose="020B0604020202020204" pitchFamily="34" charset="0"/>
            </a:endParaRPr>
          </a:p>
          <a:p>
            <a:pPr algn="l" rtl="0" eaLnBrk="1" fontAlgn="t" latinLnBrk="0" hangingPunct="1">
              <a:spcAft>
                <a:spcPts val="0"/>
              </a:spcAft>
            </a:pPr>
            <a:r>
              <a:rPr lang="en-US" sz="2800" b="0" i="0" u="none" strike="noStrike" kern="1200" dirty="0">
                <a:effectLst/>
                <a:latin typeface="Calibri" panose="020F0502020204030204" pitchFamily="34" charset="0"/>
              </a:rPr>
              <a:t>Higher emphasis on comfort, lower emphasis on performance</a:t>
            </a:r>
            <a:endParaRPr lang="en-US" sz="2800" b="0" i="0" u="none" strike="noStrike" dirty="0">
              <a:effectLst/>
              <a:latin typeface="Arial" panose="020B0604020202020204" pitchFamily="34" charset="0"/>
            </a:endParaRPr>
          </a:p>
          <a:p>
            <a:pPr algn="l" rtl="0" eaLnBrk="1" fontAlgn="t" latinLnBrk="0" hangingPunct="1">
              <a:spcAft>
                <a:spcPts val="0"/>
              </a:spcAft>
            </a:pPr>
            <a:r>
              <a:rPr lang="en-US" sz="2800" b="0" i="0" u="none" strike="noStrike" kern="1200" dirty="0">
                <a:effectLst/>
                <a:latin typeface="Calibri" panose="020F0502020204030204" pitchFamily="34" charset="0"/>
              </a:rPr>
              <a:t>Congestion impact</a:t>
            </a:r>
            <a:endParaRPr lang="en-US" sz="2800" b="0" i="0" u="none" strike="noStrike" dirty="0">
              <a:effectLst/>
              <a:latin typeface="Arial" panose="020B0604020202020204" pitchFamily="34" charset="0"/>
            </a:endParaRPr>
          </a:p>
        </p:txBody>
      </p:sp>
      <p:graphicFrame>
        <p:nvGraphicFramePr>
          <p:cNvPr id="8" name="Table 3">
            <a:extLst>
              <a:ext uri="{FF2B5EF4-FFF2-40B4-BE49-F238E27FC236}">
                <a16:creationId xmlns:a16="http://schemas.microsoft.com/office/drawing/2014/main" id="{C1AC04E3-4209-4171-9A21-AA1BC38308DC}"/>
              </a:ext>
            </a:extLst>
          </p:cNvPr>
          <p:cNvGraphicFramePr>
            <a:graphicFrameLocks noGrp="1"/>
          </p:cNvGraphicFramePr>
          <p:nvPr>
            <p:ph sz="half" idx="2"/>
            <p:extLst>
              <p:ext uri="{D42A27DB-BD31-4B8C-83A1-F6EECF244321}">
                <p14:modId xmlns:p14="http://schemas.microsoft.com/office/powerpoint/2010/main" val="935236877"/>
              </p:ext>
            </p:extLst>
          </p:nvPr>
        </p:nvGraphicFramePr>
        <p:xfrm>
          <a:off x="6172202" y="1699924"/>
          <a:ext cx="5815584" cy="3947160"/>
        </p:xfrm>
        <a:graphic>
          <a:graphicData uri="http://schemas.openxmlformats.org/drawingml/2006/table">
            <a:tbl>
              <a:tblPr firstRow="1" bandRow="1">
                <a:tableStyleId>{5C22544A-7EE6-4342-B048-85BDC9FD1C3A}</a:tableStyleId>
              </a:tblPr>
              <a:tblGrid>
                <a:gridCol w="2907792">
                  <a:extLst>
                    <a:ext uri="{9D8B030D-6E8A-4147-A177-3AD203B41FA5}">
                      <a16:colId xmlns:a16="http://schemas.microsoft.com/office/drawing/2014/main" val="4750109"/>
                    </a:ext>
                  </a:extLst>
                </a:gridCol>
                <a:gridCol w="2907792">
                  <a:extLst>
                    <a:ext uri="{9D8B030D-6E8A-4147-A177-3AD203B41FA5}">
                      <a16:colId xmlns:a16="http://schemas.microsoft.com/office/drawing/2014/main" val="2048719953"/>
                    </a:ext>
                  </a:extLst>
                </a:gridCol>
              </a:tblGrid>
              <a:tr h="370840">
                <a:tc>
                  <a:txBody>
                    <a:bodyPr/>
                    <a:lstStyle/>
                    <a:p>
                      <a:r>
                        <a:rPr lang="en-US" dirty="0"/>
                        <a:t>Priority Input Parameters</a:t>
                      </a:r>
                    </a:p>
                  </a:txBody>
                  <a:tcPr/>
                </a:tc>
                <a:tc>
                  <a:txBody>
                    <a:bodyPr/>
                    <a:lstStyle/>
                    <a:p>
                      <a:r>
                        <a:rPr lang="en-US" dirty="0"/>
                        <a:t>Key Actors</a:t>
                      </a:r>
                    </a:p>
                  </a:txBody>
                  <a:tcPr/>
                </a:tc>
                <a:extLst>
                  <a:ext uri="{0D108BD9-81ED-4DB2-BD59-A6C34878D82A}">
                    <a16:rowId xmlns:a16="http://schemas.microsoft.com/office/drawing/2014/main" val="1321344504"/>
                  </a:ext>
                </a:extLst>
              </a:tr>
              <a:tr h="370840">
                <a:tc>
                  <a:txBody>
                    <a:bodyPr/>
                    <a:lstStyle/>
                    <a:p>
                      <a:r>
                        <a:rPr lang="en-US" dirty="0"/>
                        <a:t>Current technological capabilities</a:t>
                      </a:r>
                    </a:p>
                  </a:txBody>
                  <a:tcPr/>
                </a:tc>
                <a:tc>
                  <a:txBody>
                    <a:bodyPr/>
                    <a:lstStyle/>
                    <a:p>
                      <a:pPr marL="285750" indent="-285750">
                        <a:buFont typeface="Arial" panose="020B0604020202020204" pitchFamily="34" charset="0"/>
                        <a:buChar char="•"/>
                      </a:pPr>
                      <a:r>
                        <a:rPr lang="en-US" dirty="0"/>
                        <a:t>Vehicle producers</a:t>
                      </a:r>
                    </a:p>
                  </a:txBody>
                  <a:tcPr/>
                </a:tc>
                <a:extLst>
                  <a:ext uri="{0D108BD9-81ED-4DB2-BD59-A6C34878D82A}">
                    <a16:rowId xmlns:a16="http://schemas.microsoft.com/office/drawing/2014/main" val="42917814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Government regulations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Public officials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IOOs</a:t>
                      </a:r>
                    </a:p>
                  </a:txBody>
                  <a:tcPr/>
                </a:tc>
                <a:extLst>
                  <a:ext uri="{0D108BD9-81ED-4DB2-BD59-A6C34878D82A}">
                    <a16:rowId xmlns:a16="http://schemas.microsoft.com/office/drawing/2014/main" val="1788317365"/>
                  </a:ext>
                </a:extLst>
              </a:tr>
              <a:tr h="370840">
                <a:tc>
                  <a:txBody>
                    <a:bodyPr/>
                    <a:lstStyle/>
                    <a:p>
                      <a:r>
                        <a:rPr lang="en-US" dirty="0"/>
                        <a:t>Average travel behavior and comparable benefits by AV and by non-AV</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Consumers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IOOs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Researchers</a:t>
                      </a:r>
                    </a:p>
                  </a:txBody>
                  <a:tcPr/>
                </a:tc>
                <a:extLst>
                  <a:ext uri="{0D108BD9-81ED-4DB2-BD59-A6C34878D82A}">
                    <a16:rowId xmlns:a16="http://schemas.microsoft.com/office/drawing/2014/main" val="1687520304"/>
                  </a:ext>
                </a:extLst>
              </a:tr>
              <a:tr h="370840">
                <a:tc>
                  <a:txBody>
                    <a:bodyPr/>
                    <a:lstStyle/>
                    <a:p>
                      <a:r>
                        <a:rPr lang="en-US" dirty="0"/>
                        <a:t>Technology costs</a:t>
                      </a:r>
                    </a:p>
                  </a:txBody>
                  <a:tcPr/>
                </a:tc>
                <a:tc>
                  <a:txBody>
                    <a:bodyPr/>
                    <a:lstStyle/>
                    <a:p>
                      <a:pPr marL="285750" indent="-285750">
                        <a:buFont typeface="Arial" panose="020B0604020202020204" pitchFamily="34" charset="0"/>
                        <a:buChar char="•"/>
                      </a:pPr>
                      <a:r>
                        <a:rPr lang="en-US" dirty="0"/>
                        <a:t>Vehicle producers</a:t>
                      </a:r>
                    </a:p>
                  </a:txBody>
                  <a:tcPr/>
                </a:tc>
                <a:extLst>
                  <a:ext uri="{0D108BD9-81ED-4DB2-BD59-A6C34878D82A}">
                    <a16:rowId xmlns:a16="http://schemas.microsoft.com/office/drawing/2014/main" val="3530978125"/>
                  </a:ext>
                </a:extLst>
              </a:tr>
              <a:tr h="370840">
                <a:tc>
                  <a:txBody>
                    <a:bodyPr/>
                    <a:lstStyle/>
                    <a:p>
                      <a:r>
                        <a:rPr lang="en-US" dirty="0"/>
                        <a:t>Investor sentiment and forecasts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Investors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Consulting/strategy firms</a:t>
                      </a:r>
                    </a:p>
                  </a:txBody>
                  <a:tcPr/>
                </a:tc>
                <a:extLst>
                  <a:ext uri="{0D108BD9-81ED-4DB2-BD59-A6C34878D82A}">
                    <a16:rowId xmlns:a16="http://schemas.microsoft.com/office/drawing/2014/main" val="15509880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 consumer trends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Consumers</a:t>
                      </a:r>
                    </a:p>
                  </a:txBody>
                  <a:tcPr/>
                </a:tc>
                <a:extLst>
                  <a:ext uri="{0D108BD9-81ED-4DB2-BD59-A6C34878D82A}">
                    <a16:rowId xmlns:a16="http://schemas.microsoft.com/office/drawing/2014/main" val="3854891796"/>
                  </a:ext>
                </a:extLst>
              </a:tr>
            </a:tbl>
          </a:graphicData>
        </a:graphic>
      </p:graphicFrame>
    </p:spTree>
    <p:extLst>
      <p:ext uri="{BB962C8B-B14F-4D97-AF65-F5344CB8AC3E}">
        <p14:creationId xmlns:p14="http://schemas.microsoft.com/office/powerpoint/2010/main" val="488699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2F7D-6694-4249-B299-6367FC777245}"/>
              </a:ext>
            </a:extLst>
          </p:cNvPr>
          <p:cNvSpPr>
            <a:spLocks noGrp="1"/>
          </p:cNvSpPr>
          <p:nvPr>
            <p:ph type="title"/>
          </p:nvPr>
        </p:nvSpPr>
        <p:spPr/>
        <p:txBody>
          <a:bodyPr>
            <a:normAutofit/>
          </a:bodyPr>
          <a:lstStyle/>
          <a:p>
            <a:r>
              <a:rPr lang="en-US" dirty="0"/>
              <a:t>Assumptions for Parameter Values:</a:t>
            </a:r>
            <a:br>
              <a:rPr lang="en-US" dirty="0"/>
            </a:br>
            <a:r>
              <a:rPr lang="en-US" dirty="0"/>
              <a:t>Current Technological Capabilities</a:t>
            </a:r>
          </a:p>
        </p:txBody>
      </p:sp>
      <p:sp>
        <p:nvSpPr>
          <p:cNvPr id="3" name="Content Placeholder 2">
            <a:extLst>
              <a:ext uri="{FF2B5EF4-FFF2-40B4-BE49-F238E27FC236}">
                <a16:creationId xmlns:a16="http://schemas.microsoft.com/office/drawing/2014/main" id="{A9BC7ABB-35C0-46A8-B618-6B49241FCA83}"/>
              </a:ext>
            </a:extLst>
          </p:cNvPr>
          <p:cNvSpPr>
            <a:spLocks noGrp="1"/>
          </p:cNvSpPr>
          <p:nvPr>
            <p:ph idx="1"/>
          </p:nvPr>
        </p:nvSpPr>
        <p:spPr>
          <a:xfrm>
            <a:off x="838200" y="1825625"/>
            <a:ext cx="10515600" cy="4667250"/>
          </a:xfrm>
        </p:spPr>
        <p:txBody>
          <a:bodyPr>
            <a:normAutofit lnSpcReduction="10000"/>
          </a:bodyPr>
          <a:lstStyle/>
          <a:p>
            <a:r>
              <a:rPr lang="en-US" dirty="0"/>
              <a:t>Focus on current capabilities, not anticipated improvements</a:t>
            </a:r>
          </a:p>
          <a:p>
            <a:r>
              <a:rPr lang="en-US" dirty="0"/>
              <a:t>Look at level of effort and investment that has been required to achieve these capabilities</a:t>
            </a:r>
          </a:p>
          <a:p>
            <a:r>
              <a:rPr lang="en-US" dirty="0"/>
              <a:t>Historical data on the rate of growth of new features and enhancements</a:t>
            </a:r>
          </a:p>
          <a:p>
            <a:r>
              <a:rPr lang="en-US" dirty="0"/>
              <a:t>Proven safety record – are promised benefits actually occurring?</a:t>
            </a:r>
          </a:p>
          <a:p>
            <a:r>
              <a:rPr lang="en-US" dirty="0"/>
              <a:t>Assessment of ODD usability/limitations</a:t>
            </a:r>
          </a:p>
          <a:p>
            <a:pPr lvl="1"/>
            <a:r>
              <a:rPr lang="en-US" dirty="0"/>
              <a:t>Urban or rural applications, climate/weather, roadway classifications, interaction with vulnerable road users, topography, geometric design, and infrastructure/asset readiness</a:t>
            </a:r>
          </a:p>
          <a:p>
            <a:pPr lvl="1"/>
            <a:r>
              <a:rPr lang="en-US" dirty="0"/>
              <a:t>A geographic limitation may be easier to work around than a weather limitation, for example</a:t>
            </a:r>
          </a:p>
        </p:txBody>
      </p:sp>
    </p:spTree>
    <p:extLst>
      <p:ext uri="{BB962C8B-B14F-4D97-AF65-F5344CB8AC3E}">
        <p14:creationId xmlns:p14="http://schemas.microsoft.com/office/powerpoint/2010/main" val="1190258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BB32-1010-4F49-B8C9-02A07A2B9EFF}"/>
              </a:ext>
            </a:extLst>
          </p:cNvPr>
          <p:cNvSpPr>
            <a:spLocks noGrp="1"/>
          </p:cNvSpPr>
          <p:nvPr>
            <p:ph type="title"/>
          </p:nvPr>
        </p:nvSpPr>
        <p:spPr/>
        <p:txBody>
          <a:bodyPr>
            <a:normAutofit/>
          </a:bodyPr>
          <a:lstStyle/>
          <a:p>
            <a:pPr>
              <a:lnSpc>
                <a:spcPct val="100000"/>
              </a:lnSpc>
              <a:spcAft>
                <a:spcPts val="1200"/>
              </a:spcAft>
            </a:pPr>
            <a:r>
              <a:rPr lang="en-US" dirty="0"/>
              <a:t>Background and Objectives</a:t>
            </a:r>
          </a:p>
        </p:txBody>
      </p:sp>
    </p:spTree>
    <p:extLst>
      <p:ext uri="{BB962C8B-B14F-4D97-AF65-F5344CB8AC3E}">
        <p14:creationId xmlns:p14="http://schemas.microsoft.com/office/powerpoint/2010/main" val="1215618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2F7D-6694-4249-B299-6367FC777245}"/>
              </a:ext>
            </a:extLst>
          </p:cNvPr>
          <p:cNvSpPr>
            <a:spLocks noGrp="1"/>
          </p:cNvSpPr>
          <p:nvPr>
            <p:ph type="title"/>
          </p:nvPr>
        </p:nvSpPr>
        <p:spPr/>
        <p:txBody>
          <a:bodyPr>
            <a:normAutofit/>
          </a:bodyPr>
          <a:lstStyle/>
          <a:p>
            <a:r>
              <a:rPr lang="en-US" dirty="0"/>
              <a:t>Assumptions for Parameter Values:</a:t>
            </a:r>
            <a:br>
              <a:rPr lang="en-US" dirty="0"/>
            </a:br>
            <a:r>
              <a:rPr lang="en-US" dirty="0"/>
              <a:t>Government Regulations and Policies</a:t>
            </a:r>
          </a:p>
        </p:txBody>
      </p:sp>
      <p:sp>
        <p:nvSpPr>
          <p:cNvPr id="3" name="Content Placeholder 2">
            <a:extLst>
              <a:ext uri="{FF2B5EF4-FFF2-40B4-BE49-F238E27FC236}">
                <a16:creationId xmlns:a16="http://schemas.microsoft.com/office/drawing/2014/main" id="{A9BC7ABB-35C0-46A8-B618-6B49241FCA83}"/>
              </a:ext>
            </a:extLst>
          </p:cNvPr>
          <p:cNvSpPr>
            <a:spLocks noGrp="1"/>
          </p:cNvSpPr>
          <p:nvPr>
            <p:ph idx="1"/>
          </p:nvPr>
        </p:nvSpPr>
        <p:spPr/>
        <p:txBody>
          <a:bodyPr/>
          <a:lstStyle/>
          <a:p>
            <a:r>
              <a:rPr lang="en-US" dirty="0"/>
              <a:t>Separation of federal and state roles</a:t>
            </a:r>
          </a:p>
          <a:p>
            <a:r>
              <a:rPr lang="en-US" dirty="0"/>
              <a:t>Current approaches</a:t>
            </a:r>
          </a:p>
          <a:p>
            <a:r>
              <a:rPr lang="en-US" dirty="0"/>
              <a:t>Anticipated changes (multiple scenarios)</a:t>
            </a:r>
          </a:p>
          <a:p>
            <a:endParaRPr lang="en-US" dirty="0"/>
          </a:p>
        </p:txBody>
      </p:sp>
    </p:spTree>
    <p:extLst>
      <p:ext uri="{BB962C8B-B14F-4D97-AF65-F5344CB8AC3E}">
        <p14:creationId xmlns:p14="http://schemas.microsoft.com/office/powerpoint/2010/main" val="3814992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2F7D-6694-4249-B299-6367FC777245}"/>
              </a:ext>
            </a:extLst>
          </p:cNvPr>
          <p:cNvSpPr>
            <a:spLocks noGrp="1"/>
          </p:cNvSpPr>
          <p:nvPr>
            <p:ph type="title"/>
          </p:nvPr>
        </p:nvSpPr>
        <p:spPr/>
        <p:txBody>
          <a:bodyPr>
            <a:normAutofit fontScale="90000"/>
          </a:bodyPr>
          <a:lstStyle/>
          <a:p>
            <a:r>
              <a:rPr lang="en-US" dirty="0"/>
              <a:t>Assumptions for Parameter Values:</a:t>
            </a:r>
            <a:br>
              <a:rPr lang="en-US" dirty="0"/>
            </a:br>
            <a:r>
              <a:rPr lang="en-US" dirty="0"/>
              <a:t>Average travel behavior and comparable benefits by AV and by non-AV</a:t>
            </a:r>
          </a:p>
        </p:txBody>
      </p:sp>
      <p:sp>
        <p:nvSpPr>
          <p:cNvPr id="3" name="Content Placeholder 2">
            <a:extLst>
              <a:ext uri="{FF2B5EF4-FFF2-40B4-BE49-F238E27FC236}">
                <a16:creationId xmlns:a16="http://schemas.microsoft.com/office/drawing/2014/main" id="{A9BC7ABB-35C0-46A8-B618-6B49241FCA83}"/>
              </a:ext>
            </a:extLst>
          </p:cNvPr>
          <p:cNvSpPr>
            <a:spLocks noGrp="1"/>
          </p:cNvSpPr>
          <p:nvPr>
            <p:ph idx="1"/>
          </p:nvPr>
        </p:nvSpPr>
        <p:spPr/>
        <p:txBody>
          <a:bodyPr/>
          <a:lstStyle/>
          <a:p>
            <a:endParaRPr lang="en-US" dirty="0"/>
          </a:p>
          <a:p>
            <a:r>
              <a:rPr lang="en-US" dirty="0"/>
              <a:t>Surveyed receptiveness to driving task delegation</a:t>
            </a:r>
          </a:p>
          <a:p>
            <a:r>
              <a:rPr lang="en-US" dirty="0"/>
              <a:t>Actual adoption of related technologies and actual current travel choices, such as willingness to share rides</a:t>
            </a:r>
          </a:p>
          <a:p>
            <a:r>
              <a:rPr lang="en-US" dirty="0"/>
              <a:t>Value of time and other metrics that quantify the benefits of moving towards AVs</a:t>
            </a:r>
          </a:p>
          <a:p>
            <a:r>
              <a:rPr lang="en-US" dirty="0"/>
              <a:t>Safety, including safety of non-AV users</a:t>
            </a:r>
          </a:p>
        </p:txBody>
      </p:sp>
    </p:spTree>
    <p:extLst>
      <p:ext uri="{BB962C8B-B14F-4D97-AF65-F5344CB8AC3E}">
        <p14:creationId xmlns:p14="http://schemas.microsoft.com/office/powerpoint/2010/main" val="3795021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2F7D-6694-4249-B299-6367FC777245}"/>
              </a:ext>
            </a:extLst>
          </p:cNvPr>
          <p:cNvSpPr>
            <a:spLocks noGrp="1"/>
          </p:cNvSpPr>
          <p:nvPr>
            <p:ph type="title"/>
          </p:nvPr>
        </p:nvSpPr>
        <p:spPr/>
        <p:txBody>
          <a:bodyPr>
            <a:normAutofit/>
          </a:bodyPr>
          <a:lstStyle/>
          <a:p>
            <a:r>
              <a:rPr lang="en-US" dirty="0"/>
              <a:t>Assumptions for Parameter Values:</a:t>
            </a:r>
            <a:br>
              <a:rPr lang="en-US" dirty="0"/>
            </a:br>
            <a:r>
              <a:rPr lang="en-US" dirty="0"/>
              <a:t>General Consumer Trends</a:t>
            </a:r>
          </a:p>
        </p:txBody>
      </p:sp>
      <p:sp>
        <p:nvSpPr>
          <p:cNvPr id="3" name="Content Placeholder 2">
            <a:extLst>
              <a:ext uri="{FF2B5EF4-FFF2-40B4-BE49-F238E27FC236}">
                <a16:creationId xmlns:a16="http://schemas.microsoft.com/office/drawing/2014/main" id="{A9BC7ABB-35C0-46A8-B618-6B49241FCA83}"/>
              </a:ext>
            </a:extLst>
          </p:cNvPr>
          <p:cNvSpPr>
            <a:spLocks noGrp="1"/>
          </p:cNvSpPr>
          <p:nvPr>
            <p:ph idx="1"/>
          </p:nvPr>
        </p:nvSpPr>
        <p:spPr>
          <a:xfrm>
            <a:off x="838200" y="1825625"/>
            <a:ext cx="10515600" cy="4667250"/>
          </a:xfrm>
        </p:spPr>
        <p:txBody>
          <a:bodyPr>
            <a:normAutofit/>
          </a:bodyPr>
          <a:lstStyle/>
          <a:p>
            <a:r>
              <a:rPr lang="en-US" dirty="0"/>
              <a:t>The amount of time and the conditions needed for different sectors of the user population to adopt new technologies and services</a:t>
            </a:r>
          </a:p>
          <a:p>
            <a:pPr lvl="1"/>
            <a:r>
              <a:rPr lang="en-US" dirty="0"/>
              <a:t>Understanding of varying lifestyles, societal norms, and access to technology</a:t>
            </a:r>
          </a:p>
          <a:p>
            <a:r>
              <a:rPr lang="en-US" dirty="0"/>
              <a:t>Amount and type of passenger and goods movement applications in personal and fleet vehicle operation</a:t>
            </a:r>
          </a:p>
          <a:p>
            <a:r>
              <a:rPr lang="en-US" dirty="0"/>
              <a:t>Tolerance to the capabilities of partially automated vehicles</a:t>
            </a:r>
          </a:p>
          <a:p>
            <a:pPr lvl="1"/>
            <a:r>
              <a:rPr lang="en-US" dirty="0"/>
              <a:t>Switching between modes when moving between zones or different roadway classifications</a:t>
            </a:r>
          </a:p>
          <a:p>
            <a:pPr lvl="1"/>
            <a:r>
              <a:rPr lang="en-US" dirty="0"/>
              <a:t>Climate/weather limitations</a:t>
            </a:r>
          </a:p>
          <a:p>
            <a:pPr lvl="1"/>
            <a:r>
              <a:rPr lang="en-US" dirty="0"/>
              <a:t>Infrastructure/asset readiness</a:t>
            </a:r>
          </a:p>
        </p:txBody>
      </p:sp>
    </p:spTree>
    <p:extLst>
      <p:ext uri="{BB962C8B-B14F-4D97-AF65-F5344CB8AC3E}">
        <p14:creationId xmlns:p14="http://schemas.microsoft.com/office/powerpoint/2010/main" val="758140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2F7D-6694-4249-B299-6367FC777245}"/>
              </a:ext>
            </a:extLst>
          </p:cNvPr>
          <p:cNvSpPr>
            <a:spLocks noGrp="1"/>
          </p:cNvSpPr>
          <p:nvPr>
            <p:ph type="title"/>
          </p:nvPr>
        </p:nvSpPr>
        <p:spPr/>
        <p:txBody>
          <a:bodyPr/>
          <a:lstStyle/>
          <a:p>
            <a:r>
              <a:rPr lang="en-US" dirty="0"/>
              <a:t>Assumptions for Parameter Values:</a:t>
            </a:r>
            <a:br>
              <a:rPr lang="en-US" dirty="0"/>
            </a:br>
            <a:r>
              <a:rPr lang="en-US" dirty="0"/>
              <a:t>Technology Costs</a:t>
            </a:r>
          </a:p>
        </p:txBody>
      </p:sp>
      <p:sp>
        <p:nvSpPr>
          <p:cNvPr id="3" name="Content Placeholder 2">
            <a:extLst>
              <a:ext uri="{FF2B5EF4-FFF2-40B4-BE49-F238E27FC236}">
                <a16:creationId xmlns:a16="http://schemas.microsoft.com/office/drawing/2014/main" id="{A9BC7ABB-35C0-46A8-B618-6B49241FCA83}"/>
              </a:ext>
            </a:extLst>
          </p:cNvPr>
          <p:cNvSpPr>
            <a:spLocks noGrp="1"/>
          </p:cNvSpPr>
          <p:nvPr>
            <p:ph idx="1"/>
          </p:nvPr>
        </p:nvSpPr>
        <p:spPr/>
        <p:txBody>
          <a:bodyPr/>
          <a:lstStyle/>
          <a:p>
            <a:r>
              <a:rPr lang="en-US" dirty="0"/>
              <a:t>The ability of private entities to safely deploy AV technologies while considering barriers related to costs, technological limitations, supply chain, and local regulatory environments</a:t>
            </a:r>
          </a:p>
          <a:p>
            <a:r>
              <a:rPr lang="en-US" dirty="0"/>
              <a:t>Investor support and other subsidies</a:t>
            </a:r>
          </a:p>
          <a:p>
            <a:r>
              <a:rPr lang="en-US" dirty="0"/>
              <a:t>Cost to consumers</a:t>
            </a:r>
          </a:p>
          <a:p>
            <a:pPr lvl="1"/>
            <a:r>
              <a:rPr lang="en-US" dirty="0"/>
              <a:t>Capital and operating considered separately</a:t>
            </a:r>
          </a:p>
        </p:txBody>
      </p:sp>
    </p:spTree>
    <p:extLst>
      <p:ext uri="{BB962C8B-B14F-4D97-AF65-F5344CB8AC3E}">
        <p14:creationId xmlns:p14="http://schemas.microsoft.com/office/powerpoint/2010/main" val="1575457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2F7D-6694-4249-B299-6367FC777245}"/>
              </a:ext>
            </a:extLst>
          </p:cNvPr>
          <p:cNvSpPr>
            <a:spLocks noGrp="1"/>
          </p:cNvSpPr>
          <p:nvPr>
            <p:ph type="title"/>
          </p:nvPr>
        </p:nvSpPr>
        <p:spPr/>
        <p:txBody>
          <a:bodyPr>
            <a:normAutofit/>
          </a:bodyPr>
          <a:lstStyle/>
          <a:p>
            <a:r>
              <a:rPr lang="en-US" dirty="0"/>
              <a:t>Assumptions for Parameter Values:</a:t>
            </a:r>
            <a:br>
              <a:rPr lang="en-US" dirty="0"/>
            </a:br>
            <a:r>
              <a:rPr lang="en-US" dirty="0"/>
              <a:t>Investor Sentiment and Forecasts</a:t>
            </a:r>
          </a:p>
        </p:txBody>
      </p:sp>
      <p:sp>
        <p:nvSpPr>
          <p:cNvPr id="3" name="Content Placeholder 2">
            <a:extLst>
              <a:ext uri="{FF2B5EF4-FFF2-40B4-BE49-F238E27FC236}">
                <a16:creationId xmlns:a16="http://schemas.microsoft.com/office/drawing/2014/main" id="{A9BC7ABB-35C0-46A8-B618-6B49241FCA83}"/>
              </a:ext>
            </a:extLst>
          </p:cNvPr>
          <p:cNvSpPr>
            <a:spLocks noGrp="1"/>
          </p:cNvSpPr>
          <p:nvPr>
            <p:ph idx="1"/>
          </p:nvPr>
        </p:nvSpPr>
        <p:spPr/>
        <p:txBody>
          <a:bodyPr/>
          <a:lstStyle/>
          <a:p>
            <a:r>
              <a:rPr lang="en-US" dirty="0"/>
              <a:t>How much investors are willing to subsidize initial AV operations</a:t>
            </a:r>
          </a:p>
          <a:p>
            <a:r>
              <a:rPr lang="en-US" dirty="0"/>
              <a:t>Insurance industry response</a:t>
            </a:r>
          </a:p>
          <a:p>
            <a:r>
              <a:rPr lang="en-US" dirty="0"/>
              <a:t>Industry forecasts for AV deployment, and changes in industry forecasts over time</a:t>
            </a:r>
          </a:p>
        </p:txBody>
      </p:sp>
    </p:spTree>
    <p:extLst>
      <p:ext uri="{BB962C8B-B14F-4D97-AF65-F5344CB8AC3E}">
        <p14:creationId xmlns:p14="http://schemas.microsoft.com/office/powerpoint/2010/main" val="1188070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186AD3-92D2-448A-AF86-A291292A6925}"/>
              </a:ext>
            </a:extLst>
          </p:cNvPr>
          <p:cNvSpPr>
            <a:spLocks noGrp="1"/>
          </p:cNvSpPr>
          <p:nvPr>
            <p:ph type="title"/>
          </p:nvPr>
        </p:nvSpPr>
        <p:spPr/>
        <p:txBody>
          <a:bodyPr/>
          <a:lstStyle/>
          <a:p>
            <a:r>
              <a:rPr lang="en-US" dirty="0"/>
              <a:t>Ranking Exercise</a:t>
            </a:r>
          </a:p>
        </p:txBody>
      </p:sp>
      <p:pic>
        <p:nvPicPr>
          <p:cNvPr id="6" name="Content Placeholder 5">
            <a:extLst>
              <a:ext uri="{FF2B5EF4-FFF2-40B4-BE49-F238E27FC236}">
                <a16:creationId xmlns:a16="http://schemas.microsoft.com/office/drawing/2014/main" id="{438547B6-5FFA-48A8-84E1-15D2A1F1A9EE}"/>
              </a:ext>
            </a:extLst>
          </p:cNvPr>
          <p:cNvPicPr>
            <a:picLocks noGrp="1" noChangeAspect="1"/>
          </p:cNvPicPr>
          <p:nvPr>
            <p:ph idx="1"/>
          </p:nvPr>
        </p:nvPicPr>
        <p:blipFill>
          <a:blip r:embed="rId2"/>
          <a:stretch>
            <a:fillRect/>
          </a:stretch>
        </p:blipFill>
        <p:spPr>
          <a:xfrm>
            <a:off x="3123942" y="2684444"/>
            <a:ext cx="5944115" cy="2633700"/>
          </a:xfrm>
          <a:prstGeom prst="rect">
            <a:avLst/>
          </a:prstGeom>
        </p:spPr>
      </p:pic>
    </p:spTree>
    <p:extLst>
      <p:ext uri="{BB962C8B-B14F-4D97-AF65-F5344CB8AC3E}">
        <p14:creationId xmlns:p14="http://schemas.microsoft.com/office/powerpoint/2010/main" val="596170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DC70-61CB-443F-A5DA-CB7321551EBF}"/>
              </a:ext>
            </a:extLst>
          </p:cNvPr>
          <p:cNvSpPr>
            <a:spLocks noGrp="1"/>
          </p:cNvSpPr>
          <p:nvPr>
            <p:ph type="title"/>
          </p:nvPr>
        </p:nvSpPr>
        <p:spPr/>
        <p:txBody>
          <a:bodyPr/>
          <a:lstStyle/>
          <a:p>
            <a:r>
              <a:rPr lang="en-US" dirty="0"/>
              <a:t>Key Actor and Decision Maker Influence Table</a:t>
            </a:r>
          </a:p>
        </p:txBody>
      </p:sp>
      <p:graphicFrame>
        <p:nvGraphicFramePr>
          <p:cNvPr id="4" name="Content Placeholder 3">
            <a:extLst>
              <a:ext uri="{FF2B5EF4-FFF2-40B4-BE49-F238E27FC236}">
                <a16:creationId xmlns:a16="http://schemas.microsoft.com/office/drawing/2014/main" id="{C04C50D6-6D8A-4E2A-8942-B5DFF982AE93}"/>
              </a:ext>
            </a:extLst>
          </p:cNvPr>
          <p:cNvGraphicFramePr>
            <a:graphicFrameLocks noGrp="1"/>
          </p:cNvGraphicFramePr>
          <p:nvPr>
            <p:ph idx="1"/>
            <p:extLst>
              <p:ext uri="{D42A27DB-BD31-4B8C-83A1-F6EECF244321}">
                <p14:modId xmlns:p14="http://schemas.microsoft.com/office/powerpoint/2010/main" val="2828252340"/>
              </p:ext>
            </p:extLst>
          </p:nvPr>
        </p:nvGraphicFramePr>
        <p:xfrm>
          <a:off x="838201" y="1783062"/>
          <a:ext cx="10515600" cy="4549369"/>
        </p:xfrm>
        <a:graphic>
          <a:graphicData uri="http://schemas.openxmlformats.org/drawingml/2006/table">
            <a:tbl>
              <a:tblPr firstRow="1" firstCol="1" bandRow="1">
                <a:tableStyleId>{5C22544A-7EE6-4342-B048-85BDC9FD1C3A}</a:tableStyleId>
              </a:tblPr>
              <a:tblGrid>
                <a:gridCol w="2117199">
                  <a:extLst>
                    <a:ext uri="{9D8B030D-6E8A-4147-A177-3AD203B41FA5}">
                      <a16:colId xmlns:a16="http://schemas.microsoft.com/office/drawing/2014/main" val="170979875"/>
                    </a:ext>
                  </a:extLst>
                </a:gridCol>
                <a:gridCol w="1301484">
                  <a:extLst>
                    <a:ext uri="{9D8B030D-6E8A-4147-A177-3AD203B41FA5}">
                      <a16:colId xmlns:a16="http://schemas.microsoft.com/office/drawing/2014/main" val="2334771535"/>
                    </a:ext>
                  </a:extLst>
                </a:gridCol>
                <a:gridCol w="1301484">
                  <a:extLst>
                    <a:ext uri="{9D8B030D-6E8A-4147-A177-3AD203B41FA5}">
                      <a16:colId xmlns:a16="http://schemas.microsoft.com/office/drawing/2014/main" val="2768459739"/>
                    </a:ext>
                  </a:extLst>
                </a:gridCol>
                <a:gridCol w="1870044">
                  <a:extLst>
                    <a:ext uri="{9D8B030D-6E8A-4147-A177-3AD203B41FA5}">
                      <a16:colId xmlns:a16="http://schemas.microsoft.com/office/drawing/2014/main" val="3452981552"/>
                    </a:ext>
                  </a:extLst>
                </a:gridCol>
                <a:gridCol w="1308463">
                  <a:extLst>
                    <a:ext uri="{9D8B030D-6E8A-4147-A177-3AD203B41FA5}">
                      <a16:colId xmlns:a16="http://schemas.microsoft.com/office/drawing/2014/main" val="566465383"/>
                    </a:ext>
                  </a:extLst>
                </a:gridCol>
                <a:gridCol w="1308463">
                  <a:extLst>
                    <a:ext uri="{9D8B030D-6E8A-4147-A177-3AD203B41FA5}">
                      <a16:colId xmlns:a16="http://schemas.microsoft.com/office/drawing/2014/main" val="400941067"/>
                    </a:ext>
                  </a:extLst>
                </a:gridCol>
                <a:gridCol w="1308463">
                  <a:extLst>
                    <a:ext uri="{9D8B030D-6E8A-4147-A177-3AD203B41FA5}">
                      <a16:colId xmlns:a16="http://schemas.microsoft.com/office/drawing/2014/main" val="2809125789"/>
                    </a:ext>
                  </a:extLst>
                </a:gridCol>
              </a:tblGrid>
              <a:tr h="1045816">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71755" marR="71755" algn="ctr">
                        <a:lnSpc>
                          <a:spcPct val="107000"/>
                        </a:lnSpc>
                        <a:spcBef>
                          <a:spcPts val="0"/>
                        </a:spcBef>
                        <a:spcAft>
                          <a:spcPts val="0"/>
                        </a:spcAft>
                      </a:pPr>
                      <a:r>
                        <a:rPr lang="en-US" sz="1400" dirty="0">
                          <a:effectLst/>
                        </a:rPr>
                        <a:t>Current technological capabilities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71755" marR="71755" algn="ctr">
                        <a:lnSpc>
                          <a:spcPct val="107000"/>
                        </a:lnSpc>
                        <a:spcBef>
                          <a:spcPts val="0"/>
                        </a:spcBef>
                        <a:spcAft>
                          <a:spcPts val="0"/>
                        </a:spcAft>
                      </a:pPr>
                      <a:r>
                        <a:rPr lang="en-US" sz="1400" dirty="0">
                          <a:effectLst/>
                        </a:rPr>
                        <a:t>Government regulations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71755" marR="71755" algn="ctr">
                        <a:lnSpc>
                          <a:spcPct val="107000"/>
                        </a:lnSpc>
                        <a:spcBef>
                          <a:spcPts val="0"/>
                        </a:spcBef>
                        <a:spcAft>
                          <a:spcPts val="0"/>
                        </a:spcAft>
                      </a:pPr>
                      <a:r>
                        <a:rPr lang="en-US" sz="1400" dirty="0">
                          <a:effectLst/>
                        </a:rPr>
                        <a:t>Average travel behavior and comparable benefits by AV and by non-AV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71755" marR="71755" algn="ctr">
                        <a:lnSpc>
                          <a:spcPct val="107000"/>
                        </a:lnSpc>
                        <a:spcBef>
                          <a:spcPts val="0"/>
                        </a:spcBef>
                        <a:spcAft>
                          <a:spcPts val="0"/>
                        </a:spcAft>
                      </a:pPr>
                      <a:r>
                        <a:rPr lang="en-US" sz="1400" dirty="0">
                          <a:effectLst/>
                        </a:rPr>
                        <a:t>General consumer trends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71755" marR="71755" algn="ctr">
                        <a:lnSpc>
                          <a:spcPct val="107000"/>
                        </a:lnSpc>
                        <a:spcBef>
                          <a:spcPts val="0"/>
                        </a:spcBef>
                        <a:spcAft>
                          <a:spcPts val="0"/>
                        </a:spcAft>
                      </a:pPr>
                      <a:r>
                        <a:rPr lang="en-US" sz="1400" dirty="0">
                          <a:effectLst/>
                        </a:rPr>
                        <a:t>Technology costs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71755" marR="71755" algn="ctr">
                        <a:lnSpc>
                          <a:spcPct val="107000"/>
                        </a:lnSpc>
                        <a:spcBef>
                          <a:spcPts val="0"/>
                        </a:spcBef>
                        <a:spcAft>
                          <a:spcPts val="0"/>
                        </a:spcAft>
                      </a:pPr>
                      <a:r>
                        <a:rPr lang="en-US" sz="1400" dirty="0">
                          <a:effectLst/>
                        </a:rPr>
                        <a:t>Investor sentiment and forecasts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extLst>
                  <a:ext uri="{0D108BD9-81ED-4DB2-BD59-A6C34878D82A}">
                    <a16:rowId xmlns:a16="http://schemas.microsoft.com/office/drawing/2014/main" val="1484893261"/>
                  </a:ext>
                </a:extLst>
              </a:tr>
              <a:tr h="435284">
                <a:tc>
                  <a:txBody>
                    <a:bodyPr/>
                    <a:lstStyle/>
                    <a:p>
                      <a:pPr marL="0" marR="0" algn="ctr">
                        <a:lnSpc>
                          <a:spcPct val="107000"/>
                        </a:lnSpc>
                        <a:spcBef>
                          <a:spcPts val="0"/>
                        </a:spcBef>
                        <a:spcAft>
                          <a:spcPts val="0"/>
                        </a:spcAft>
                      </a:pPr>
                      <a:r>
                        <a:rPr lang="en-US" sz="1400" dirty="0">
                          <a:effectLst/>
                        </a:rPr>
                        <a:t>IOOs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Secondary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Primary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extLst>
                  <a:ext uri="{0D108BD9-81ED-4DB2-BD59-A6C34878D82A}">
                    <a16:rowId xmlns:a16="http://schemas.microsoft.com/office/drawing/2014/main" val="193938923"/>
                  </a:ext>
                </a:extLst>
              </a:tr>
              <a:tr h="435284">
                <a:tc>
                  <a:txBody>
                    <a:bodyPr/>
                    <a:lstStyle/>
                    <a:p>
                      <a:pPr marL="0" marR="0" algn="ctr">
                        <a:lnSpc>
                          <a:spcPct val="107000"/>
                        </a:lnSpc>
                        <a:spcBef>
                          <a:spcPts val="0"/>
                        </a:spcBef>
                        <a:spcAft>
                          <a:spcPts val="0"/>
                        </a:spcAft>
                      </a:pPr>
                      <a:r>
                        <a:rPr lang="en-US" sz="1400" dirty="0">
                          <a:effectLst/>
                        </a:rPr>
                        <a:t>Private transportation operators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Secondary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extLst>
                  <a:ext uri="{0D108BD9-81ED-4DB2-BD59-A6C34878D82A}">
                    <a16:rowId xmlns:a16="http://schemas.microsoft.com/office/drawing/2014/main" val="25750943"/>
                  </a:ext>
                </a:extLst>
              </a:tr>
              <a:tr h="435284">
                <a:tc>
                  <a:txBody>
                    <a:bodyPr/>
                    <a:lstStyle/>
                    <a:p>
                      <a:pPr marL="0" indent="0" algn="ctr">
                        <a:buFont typeface="Arial" panose="020B0604020202020204" pitchFamily="34" charset="0"/>
                        <a:buNone/>
                      </a:pPr>
                      <a:r>
                        <a:rPr lang="en-US" sz="1400" dirty="0"/>
                        <a:t>Vehicle producers</a:t>
                      </a:r>
                    </a:p>
                  </a:txBody>
                  <a:tcPr marL="60834" marR="60834" marT="0" marB="0" anchor="ctr"/>
                </a:tc>
                <a:tc>
                  <a:txBody>
                    <a:bodyPr/>
                    <a:lstStyle/>
                    <a:p>
                      <a:pPr marL="0" marR="0" algn="ctr">
                        <a:lnSpc>
                          <a:spcPct val="107000"/>
                        </a:lnSpc>
                        <a:spcBef>
                          <a:spcPts val="0"/>
                        </a:spcBef>
                        <a:spcAft>
                          <a:spcPts val="0"/>
                        </a:spcAft>
                      </a:pPr>
                      <a:r>
                        <a:rPr lang="en-US" sz="1400" dirty="0">
                          <a:effectLst/>
                        </a:rPr>
                        <a:t>Primary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Primary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extLst>
                  <a:ext uri="{0D108BD9-81ED-4DB2-BD59-A6C34878D82A}">
                    <a16:rowId xmlns:a16="http://schemas.microsoft.com/office/drawing/2014/main" val="2776387005"/>
                  </a:ext>
                </a:extLst>
              </a:tr>
              <a:tr h="435284">
                <a:tc>
                  <a:txBody>
                    <a:bodyPr/>
                    <a:lstStyle/>
                    <a:p>
                      <a:pPr marL="0" marR="0" algn="ctr">
                        <a:lnSpc>
                          <a:spcPct val="107000"/>
                        </a:lnSpc>
                        <a:spcBef>
                          <a:spcPts val="0"/>
                        </a:spcBef>
                        <a:spcAft>
                          <a:spcPts val="0"/>
                        </a:spcAft>
                      </a:pPr>
                      <a:r>
                        <a:rPr lang="en-US" sz="1400" dirty="0">
                          <a:effectLst/>
                        </a:rPr>
                        <a:t>Investors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Secondary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Primary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extLst>
                  <a:ext uri="{0D108BD9-81ED-4DB2-BD59-A6C34878D82A}">
                    <a16:rowId xmlns:a16="http://schemas.microsoft.com/office/drawing/2014/main" val="678903028"/>
                  </a:ext>
                </a:extLst>
              </a:tr>
              <a:tr h="435284">
                <a:tc>
                  <a:txBody>
                    <a:bodyPr/>
                    <a:lstStyle/>
                    <a:p>
                      <a:pPr marL="0" marR="0" algn="ctr">
                        <a:lnSpc>
                          <a:spcPct val="107000"/>
                        </a:lnSpc>
                        <a:spcBef>
                          <a:spcPts val="0"/>
                        </a:spcBef>
                        <a:spcAft>
                          <a:spcPts val="0"/>
                        </a:spcAft>
                      </a:pPr>
                      <a:r>
                        <a:rPr lang="en-US" sz="1400" dirty="0">
                          <a:effectLst/>
                        </a:rPr>
                        <a:t>Consulting/strategy firms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Secondary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Secondary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extLst>
                  <a:ext uri="{0D108BD9-81ED-4DB2-BD59-A6C34878D82A}">
                    <a16:rowId xmlns:a16="http://schemas.microsoft.com/office/drawing/2014/main" val="3945865159"/>
                  </a:ext>
                </a:extLst>
              </a:tr>
              <a:tr h="435284">
                <a:tc>
                  <a:txBody>
                    <a:bodyPr/>
                    <a:lstStyle/>
                    <a:p>
                      <a:pPr marL="0" marR="0" algn="ctr">
                        <a:lnSpc>
                          <a:spcPct val="107000"/>
                        </a:lnSpc>
                        <a:spcBef>
                          <a:spcPts val="0"/>
                        </a:spcBef>
                        <a:spcAft>
                          <a:spcPts val="0"/>
                        </a:spcAft>
                      </a:pPr>
                      <a:r>
                        <a:rPr lang="en-US" sz="1400" dirty="0">
                          <a:effectLst/>
                        </a:rPr>
                        <a:t>Researchers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Secondary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extLst>
                  <a:ext uri="{0D108BD9-81ED-4DB2-BD59-A6C34878D82A}">
                    <a16:rowId xmlns:a16="http://schemas.microsoft.com/office/drawing/2014/main" val="3008169687"/>
                  </a:ext>
                </a:extLst>
              </a:tr>
              <a:tr h="435284">
                <a:tc>
                  <a:txBody>
                    <a:bodyPr/>
                    <a:lstStyle/>
                    <a:p>
                      <a:pPr marL="0" marR="0" algn="ctr">
                        <a:lnSpc>
                          <a:spcPct val="107000"/>
                        </a:lnSpc>
                        <a:spcBef>
                          <a:spcPts val="0"/>
                        </a:spcBef>
                        <a:spcAft>
                          <a:spcPts val="0"/>
                        </a:spcAft>
                      </a:pPr>
                      <a:r>
                        <a:rPr lang="en-US" sz="1400" dirty="0">
                          <a:effectLst/>
                        </a:rPr>
                        <a:t>Public officials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Primary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extLst>
                  <a:ext uri="{0D108BD9-81ED-4DB2-BD59-A6C34878D82A}">
                    <a16:rowId xmlns:a16="http://schemas.microsoft.com/office/drawing/2014/main" val="3105324184"/>
                  </a:ext>
                </a:extLst>
              </a:tr>
              <a:tr h="435284">
                <a:tc>
                  <a:txBody>
                    <a:bodyPr/>
                    <a:lstStyle/>
                    <a:p>
                      <a:pPr marL="0" marR="0" algn="ctr">
                        <a:lnSpc>
                          <a:spcPct val="107000"/>
                        </a:lnSpc>
                        <a:spcBef>
                          <a:spcPts val="0"/>
                        </a:spcBef>
                        <a:spcAft>
                          <a:spcPts val="0"/>
                        </a:spcAft>
                      </a:pPr>
                      <a:r>
                        <a:rPr lang="en-US" sz="1400" dirty="0">
                          <a:effectLst/>
                        </a:rPr>
                        <a:t>Consumers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Primary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834" marR="60834" marT="0" marB="0" anchor="ctr"/>
                </a:tc>
                <a:extLst>
                  <a:ext uri="{0D108BD9-81ED-4DB2-BD59-A6C34878D82A}">
                    <a16:rowId xmlns:a16="http://schemas.microsoft.com/office/drawing/2014/main" val="995011435"/>
                  </a:ext>
                </a:extLst>
              </a:tr>
            </a:tbl>
          </a:graphicData>
        </a:graphic>
      </p:graphicFrame>
    </p:spTree>
    <p:extLst>
      <p:ext uri="{BB962C8B-B14F-4D97-AF65-F5344CB8AC3E}">
        <p14:creationId xmlns:p14="http://schemas.microsoft.com/office/powerpoint/2010/main" val="124879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838200" y="1559859"/>
            <a:ext cx="10842812" cy="4876800"/>
          </a:xfrm>
        </p:spPr>
        <p:txBody>
          <a:bodyPr>
            <a:normAutofit fontScale="85000" lnSpcReduction="10000"/>
          </a:bodyPr>
          <a:lstStyle/>
          <a:p>
            <a:pPr marL="0" indent="0">
              <a:lnSpc>
                <a:spcPct val="100000"/>
              </a:lnSpc>
              <a:buNone/>
            </a:pPr>
            <a:r>
              <a:rPr lang="en-US" sz="2600" dirty="0"/>
              <a:t>Infrastructure Owners/Operators have a lot of questions about an AV future</a:t>
            </a:r>
          </a:p>
          <a:p>
            <a:pPr>
              <a:lnSpc>
                <a:spcPct val="100000"/>
              </a:lnSpc>
            </a:pPr>
            <a:r>
              <a:rPr lang="en-US" sz="2600" dirty="0"/>
              <a:t>What is my ability to influence what combination of levers to create desired outcomes? For example, will we be required to create permits or other regulatory documents/processes to allow these vehicles on our roads, and at what point would it be in our interests to do so?</a:t>
            </a:r>
          </a:p>
          <a:p>
            <a:pPr>
              <a:lnSpc>
                <a:spcPct val="100000"/>
              </a:lnSpc>
            </a:pPr>
            <a:r>
              <a:rPr lang="en-US" sz="2600" dirty="0"/>
              <a:t>What AV market share should we assume in our 2040 transportation plan?</a:t>
            </a:r>
          </a:p>
          <a:p>
            <a:pPr>
              <a:lnSpc>
                <a:spcPct val="100000"/>
              </a:lnSpc>
            </a:pPr>
            <a:r>
              <a:rPr lang="en-US" sz="2600" dirty="0"/>
              <a:t>When should infrastructure be updated to account for the various automation types? How will infrastructure needs and adoption rates be affected by function, features and external conditions?</a:t>
            </a:r>
          </a:p>
          <a:p>
            <a:pPr>
              <a:lnSpc>
                <a:spcPct val="100000"/>
              </a:lnSpc>
            </a:pPr>
            <a:r>
              <a:rPr lang="en-US" sz="2600" dirty="0"/>
              <a:t>How much and for how long should we subsidize AV testing before the market matures? </a:t>
            </a:r>
          </a:p>
          <a:p>
            <a:pPr>
              <a:lnSpc>
                <a:spcPct val="100000"/>
              </a:lnSpc>
            </a:pPr>
            <a:r>
              <a:rPr lang="en-US" sz="2600" dirty="0"/>
              <a:t>What transition strategy could we adopt to reap benefits of AVs sooner? </a:t>
            </a:r>
          </a:p>
          <a:p>
            <a:pPr>
              <a:lnSpc>
                <a:spcPct val="100000"/>
              </a:lnSpc>
            </a:pPr>
            <a:r>
              <a:rPr lang="en-US" sz="2600" dirty="0"/>
              <a:t>What cybersecurity and digital data governance standards must we implement?</a:t>
            </a:r>
          </a:p>
          <a:p>
            <a:pPr>
              <a:lnSpc>
                <a:spcPct val="100000"/>
              </a:lnSpc>
            </a:pPr>
            <a:r>
              <a:rPr lang="en-US" sz="2600" dirty="0"/>
              <a:t>How do we ensure equity of mobility options across communities?</a:t>
            </a:r>
          </a:p>
        </p:txBody>
      </p:sp>
    </p:spTree>
    <p:extLst>
      <p:ext uri="{BB962C8B-B14F-4D97-AF65-F5344CB8AC3E}">
        <p14:creationId xmlns:p14="http://schemas.microsoft.com/office/powerpoint/2010/main" val="137484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2CFF-90AF-41BD-9161-B4EA2CDA085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28AEC1B-5644-4F28-BAA1-530D51919D17}"/>
              </a:ext>
            </a:extLst>
          </p:cNvPr>
          <p:cNvSpPr>
            <a:spLocks noGrp="1"/>
          </p:cNvSpPr>
          <p:nvPr>
            <p:ph idx="1"/>
          </p:nvPr>
        </p:nvSpPr>
        <p:spPr>
          <a:xfrm>
            <a:off x="838200" y="1825625"/>
            <a:ext cx="10515600" cy="4667250"/>
          </a:xfrm>
        </p:spPr>
        <p:txBody>
          <a:bodyPr>
            <a:normAutofit fontScale="92500" lnSpcReduction="10000"/>
          </a:bodyPr>
          <a:lstStyle/>
          <a:p>
            <a:r>
              <a:rPr lang="en-US" dirty="0"/>
              <a:t>Identify influencing factors and risks that affect the timing of the deployment of the Society of Automotive Engineers (SAE) Level 4 AV technologies, described in SAE J3016, in diverse scenarios</a:t>
            </a:r>
          </a:p>
          <a:p>
            <a:r>
              <a:rPr lang="en-US" dirty="0"/>
              <a:t>Better understand existing market forecasts</a:t>
            </a:r>
          </a:p>
          <a:p>
            <a:r>
              <a:rPr lang="en-US" dirty="0"/>
              <a:t>Define operational concept and input parameters for a decision-making model that will estimate deployment timeframes</a:t>
            </a:r>
          </a:p>
          <a:p>
            <a:r>
              <a:rPr lang="en-US" dirty="0"/>
              <a:t>Develop recommendations for how and at what frequency a model and its parameters should be updated</a:t>
            </a:r>
          </a:p>
          <a:p>
            <a:endParaRPr lang="en-US" dirty="0"/>
          </a:p>
          <a:p>
            <a:r>
              <a:rPr lang="en-US" dirty="0"/>
              <a:t>Audience: State DOTs and other IOOs – state, county, city, regional planning organizations, transit agencies, toll authorities, etc. – and any others in the CAV industry who may be interested</a:t>
            </a:r>
          </a:p>
        </p:txBody>
      </p:sp>
    </p:spTree>
    <p:extLst>
      <p:ext uri="{BB962C8B-B14F-4D97-AF65-F5344CB8AC3E}">
        <p14:creationId xmlns:p14="http://schemas.microsoft.com/office/powerpoint/2010/main" val="173812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FD66-1049-4758-93FC-5B9967FEE248}"/>
              </a:ext>
            </a:extLst>
          </p:cNvPr>
          <p:cNvSpPr>
            <a:spLocks noGrp="1"/>
          </p:cNvSpPr>
          <p:nvPr>
            <p:ph type="title"/>
          </p:nvPr>
        </p:nvSpPr>
        <p:spPr/>
        <p:txBody>
          <a:bodyPr>
            <a:normAutofit/>
          </a:bodyPr>
          <a:lstStyle/>
          <a:p>
            <a:r>
              <a:rPr lang="en-US" dirty="0"/>
              <a:t>Research Approach</a:t>
            </a:r>
          </a:p>
        </p:txBody>
      </p:sp>
    </p:spTree>
    <p:extLst>
      <p:ext uri="{BB962C8B-B14F-4D97-AF65-F5344CB8AC3E}">
        <p14:creationId xmlns:p14="http://schemas.microsoft.com/office/powerpoint/2010/main" val="344054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Approach</a:t>
            </a:r>
          </a:p>
        </p:txBody>
      </p:sp>
      <p:pic>
        <p:nvPicPr>
          <p:cNvPr id="6" name="Picture 5" descr="Graphical user interface, chart&#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1855694" y="1416424"/>
            <a:ext cx="8050306" cy="5190564"/>
          </a:xfrm>
          <a:prstGeom prst="rect">
            <a:avLst/>
          </a:prstGeom>
        </p:spPr>
      </p:pic>
    </p:spTree>
    <p:extLst>
      <p:ext uri="{BB962C8B-B14F-4D97-AF65-F5344CB8AC3E}">
        <p14:creationId xmlns:p14="http://schemas.microsoft.com/office/powerpoint/2010/main" val="3685586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Task 1: </a:t>
            </a:r>
            <a:r>
              <a:rPr lang="en-US" dirty="0"/>
              <a:t>Influencing Factors</a:t>
            </a:r>
          </a:p>
        </p:txBody>
      </p:sp>
      <p:sp>
        <p:nvSpPr>
          <p:cNvPr id="3" name="Content Placeholder 2"/>
          <p:cNvSpPr>
            <a:spLocks noGrp="1"/>
          </p:cNvSpPr>
          <p:nvPr>
            <p:ph idx="1"/>
          </p:nvPr>
        </p:nvSpPr>
        <p:spPr>
          <a:xfrm>
            <a:off x="649332" y="1803854"/>
            <a:ext cx="6061433" cy="4351338"/>
          </a:xfrm>
        </p:spPr>
        <p:txBody>
          <a:bodyPr>
            <a:normAutofit lnSpcReduction="10000"/>
          </a:bodyPr>
          <a:lstStyle/>
          <a:p>
            <a:pPr>
              <a:lnSpc>
                <a:spcPct val="100000"/>
              </a:lnSpc>
              <a:spcAft>
                <a:spcPts val="1200"/>
              </a:spcAft>
            </a:pPr>
            <a:r>
              <a:rPr lang="en-US" dirty="0"/>
              <a:t>Documented 16 examples of previous AV forecasting efforts</a:t>
            </a:r>
          </a:p>
          <a:p>
            <a:pPr lvl="1">
              <a:lnSpc>
                <a:spcPct val="100000"/>
              </a:lnSpc>
              <a:spcAft>
                <a:spcPts val="1200"/>
              </a:spcAft>
            </a:pPr>
            <a:r>
              <a:rPr lang="en-US" dirty="0"/>
              <a:t>More common for documents to adopt assumption of AV deployment and focus on secondary effects</a:t>
            </a:r>
          </a:p>
          <a:p>
            <a:pPr>
              <a:lnSpc>
                <a:spcPct val="100000"/>
              </a:lnSpc>
              <a:spcAft>
                <a:spcPts val="1200"/>
              </a:spcAft>
            </a:pPr>
            <a:r>
              <a:rPr lang="en-US" dirty="0"/>
              <a:t>Goals were to:</a:t>
            </a:r>
          </a:p>
          <a:p>
            <a:pPr lvl="1">
              <a:lnSpc>
                <a:spcPct val="100000"/>
              </a:lnSpc>
              <a:spcAft>
                <a:spcPts val="1200"/>
              </a:spcAft>
            </a:pPr>
            <a:r>
              <a:rPr lang="en-US" dirty="0"/>
              <a:t>Understand objective vs. subjective factors</a:t>
            </a:r>
          </a:p>
          <a:p>
            <a:pPr lvl="1">
              <a:lnSpc>
                <a:spcPct val="100000"/>
              </a:lnSpc>
              <a:spcAft>
                <a:spcPts val="1200"/>
              </a:spcAft>
            </a:pPr>
            <a:r>
              <a:rPr lang="en-US" dirty="0"/>
              <a:t>Identify influencing factors and risks</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228340" y="1027906"/>
            <a:ext cx="3808864" cy="4768461"/>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79345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FVTWUM2ODI0NDA8L1VzZXJOYW1lPjxEYXRlVGltZT42LzI5LzIwMjEgNDowNzoyMyBQTTwvRGF0ZVRpbWU+PExhYmVsU3RyaW5nPk5vIE1hcmtpbmc8L0xhYmVsU3RyaW5nPjwvaXRlbT48L2xhYmVsSGlzdG9yeT4=</Value>
</WrappedLabelHistory>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5E88BE75A7F54AACFA16A830223F40" ma:contentTypeVersion="13" ma:contentTypeDescription="Create a new document." ma:contentTypeScope="" ma:versionID="c1af709168fafc0ffb56bd2dafcff0b6">
  <xsd:schema xmlns:xsd="http://www.w3.org/2001/XMLSchema" xmlns:xs="http://www.w3.org/2001/XMLSchema" xmlns:p="http://schemas.microsoft.com/office/2006/metadata/properties" xmlns:ns3="cfd57826-521b-404d-ba74-f9647d880306" xmlns:ns4="4e726688-58f8-4f14-873d-a8c847db77f2" targetNamespace="http://schemas.microsoft.com/office/2006/metadata/properties" ma:root="true" ma:fieldsID="9b57ee5d1c006952e142202a0148cb45" ns3:_="" ns4:_="">
    <xsd:import namespace="cfd57826-521b-404d-ba74-f9647d880306"/>
    <xsd:import namespace="4e726688-58f8-4f14-873d-a8c847db77f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d57826-521b-404d-ba74-f9647d8803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726688-58f8-4f14-873d-a8c847db77f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i="http://www.w3.org/2001/XMLSchema-instance" xmlns:xsd="http://www.w3.org/2001/XMLSchema" xmlns="http://www.boldonjames.com/2008/01/sie/internal/label" sislVersion="0" policy="f2020d7d-77c8-4294-a427-590ee8eb3328" origin="userSelected"/>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5B1095-A110-4479-9B13-0F54F1BA8573}">
  <ds:schemaRefs>
    <ds:schemaRef ds:uri="http://www.boldonjames.com/2016/02/Classifier/internal/wrappedLabelHistory"/>
    <ds:schemaRef ds:uri="http://www.w3.org/2001/XMLSchema"/>
  </ds:schemaRefs>
</ds:datastoreItem>
</file>

<file path=customXml/itemProps2.xml><?xml version="1.0" encoding="utf-8"?>
<ds:datastoreItem xmlns:ds="http://schemas.openxmlformats.org/officeDocument/2006/customXml" ds:itemID="{A6ED064B-2CCD-4E9D-B139-92685F585B4F}">
  <ds:schemaRefs>
    <ds:schemaRef ds:uri="cfd57826-521b-404d-ba74-f9647d880306"/>
    <ds:schemaRef ds:uri="http://www.w3.org/XML/1998/namespace"/>
    <ds:schemaRef ds:uri="http://schemas.microsoft.com/office/2006/documentManagement/types"/>
    <ds:schemaRef ds:uri="http://purl.org/dc/elements/1.1/"/>
    <ds:schemaRef ds:uri="4e726688-58f8-4f14-873d-a8c847db77f2"/>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FFD4CEB9-1B06-440C-A57E-BD22F8AF7B5C}">
  <ds:schemaRefs>
    <ds:schemaRef ds:uri="4e726688-58f8-4f14-873d-a8c847db77f2"/>
    <ds:schemaRef ds:uri="cfd57826-521b-404d-ba74-f9647d8803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AF9B526-9593-4962-8DE7-C74A08121E08}">
  <ds:schemaRefs>
    <ds:schemaRef ds:uri="http://www.boldonjames.com/2008/01/sie/internal/label"/>
    <ds:schemaRef ds:uri="http://www.w3.org/2001/XMLSchema"/>
  </ds:schemaRefs>
</ds:datastoreItem>
</file>

<file path=customXml/itemProps5.xml><?xml version="1.0" encoding="utf-8"?>
<ds:datastoreItem xmlns:ds="http://schemas.openxmlformats.org/officeDocument/2006/customXml" ds:itemID="{E7DD827E-90EC-45BB-BB49-1F4519B796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809</TotalTime>
  <Words>2849</Words>
  <Application>Microsoft Office PowerPoint</Application>
  <PresentationFormat>Widescreen</PresentationFormat>
  <Paragraphs>436</Paragraphs>
  <Slides>46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Gentium Basic</vt:lpstr>
      <vt:lpstr>Symbol</vt:lpstr>
      <vt:lpstr>Office Theme</vt:lpstr>
      <vt:lpstr>NCHRP Project 20-102(27) Realistic Timing Estimates for Automated Vehicle Implementation</vt:lpstr>
      <vt:lpstr>PowerPoint Presentation</vt:lpstr>
      <vt:lpstr>Contents</vt:lpstr>
      <vt:lpstr>Background and Objectives</vt:lpstr>
      <vt:lpstr>Background</vt:lpstr>
      <vt:lpstr>Objectives</vt:lpstr>
      <vt:lpstr>Research Approach</vt:lpstr>
      <vt:lpstr>Research Approach</vt:lpstr>
      <vt:lpstr>Task 1: Influencing Factors</vt:lpstr>
      <vt:lpstr>Identify Influencing Factors and Risks</vt:lpstr>
      <vt:lpstr>Task 2: Development of Three Framework Components</vt:lpstr>
      <vt:lpstr>Task 3: Summarizing Project Findings </vt:lpstr>
      <vt:lpstr>Pre-market vs. Market Forecasting</vt:lpstr>
      <vt:lpstr>Desired Framework Outputs</vt:lpstr>
      <vt:lpstr>Findings and Conclusions</vt:lpstr>
      <vt:lpstr>Use Cases</vt:lpstr>
      <vt:lpstr>Use Cases – Freight</vt:lpstr>
      <vt:lpstr>Use Cases – Transit</vt:lpstr>
      <vt:lpstr>Use Cases – Fleet Vehicles</vt:lpstr>
      <vt:lpstr>Use Cases – Personal Vehicles</vt:lpstr>
      <vt:lpstr>Priority Input Parameters</vt:lpstr>
      <vt:lpstr>Key Actors and Decision Makers</vt:lpstr>
      <vt:lpstr>Model Framework and Outputs</vt:lpstr>
      <vt:lpstr>Types of Questions</vt:lpstr>
      <vt:lpstr>Assumptions and Interdependencies</vt:lpstr>
      <vt:lpstr>Key Risks: Building Uncertainty Into The Model Framework</vt:lpstr>
      <vt:lpstr>Key Risks and Uncertainties</vt:lpstr>
      <vt:lpstr>Outputs</vt:lpstr>
      <vt:lpstr>Model Framework Triggers</vt:lpstr>
      <vt:lpstr>Recommended Next Steps</vt:lpstr>
      <vt:lpstr>A Call to Action</vt:lpstr>
      <vt:lpstr>Summary</vt:lpstr>
      <vt:lpstr>Reference</vt:lpstr>
      <vt:lpstr>Identify Influencing Factors</vt:lpstr>
      <vt:lpstr>Use Cases – Freight</vt:lpstr>
      <vt:lpstr>Use Cases – Transit</vt:lpstr>
      <vt:lpstr>Use Cases – Fleet Vehicles</vt:lpstr>
      <vt:lpstr>Use Cases – Personal Vehicles</vt:lpstr>
      <vt:lpstr>Assumptions for Parameter Values: Current Technological Capabilities</vt:lpstr>
      <vt:lpstr>Assumptions for Parameter Values: Government Regulations and Policies</vt:lpstr>
      <vt:lpstr>Assumptions for Parameter Values: Average travel behavior and comparable benefits by AV and by non-AV</vt:lpstr>
      <vt:lpstr>Assumptions for Parameter Values: General Consumer Trends</vt:lpstr>
      <vt:lpstr>Assumptions for Parameter Values: Technology Costs</vt:lpstr>
      <vt:lpstr>Assumptions for Parameter Values: Investor Sentiment and Forecasts</vt:lpstr>
      <vt:lpstr>Ranking Exercise</vt:lpstr>
      <vt:lpstr>Key Actor and Decision Maker Influence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Kuciemba, Steve</dc:creator>
  <cp:lastModifiedBy>Hagood, Margaret</cp:lastModifiedBy>
  <cp:revision>5</cp:revision>
  <dcterms:created xsi:type="dcterms:W3CDTF">2021-06-16T17:32:55Z</dcterms:created>
  <dcterms:modified xsi:type="dcterms:W3CDTF">2023-06-21T13:48:56Z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bcdeb6a7-2df5-4895-9120-c4abc4736974</vt:lpwstr>
  </property>
  <property fmtid="{D5CDD505-2E9C-101B-9397-08002B2CF9AE}" pid="3" name="bjDocumentSecurityLabel">
    <vt:lpwstr>No Marking</vt:lpwstr>
  </property>
  <property fmtid="{D5CDD505-2E9C-101B-9397-08002B2CF9AE}" pid="4" name="bjClsUserRVM">
    <vt:lpwstr>[]</vt:lpwstr>
  </property>
  <property fmtid="{D5CDD505-2E9C-101B-9397-08002B2CF9AE}" pid="5" name="bjSaver">
    <vt:lpwstr>NVIQDKUH/fPdv4jbBPh/u202kG99PUmx</vt:lpwstr>
  </property>
  <property fmtid="{D5CDD505-2E9C-101B-9397-08002B2CF9AE}" pid="6" name="bjLabelHistoryID">
    <vt:lpwstr>{925B1095-A110-4479-9B13-0F54F1BA8573}</vt:lpwstr>
  </property>
  <property fmtid="{D5CDD505-2E9C-101B-9397-08002B2CF9AE}" pid="7" name="ContentTypeId">
    <vt:lpwstr>0x010100E45E88BE75A7F54AACFA16A830223F40</vt:lpwstr>
  </property>
</Properties>
</file>