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49_20C3BBD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48"/>
  </p:notesMasterIdLst>
  <p:sldIdLst>
    <p:sldId id="286" r:id="rId5"/>
    <p:sldId id="324" r:id="rId6"/>
    <p:sldId id="287" r:id="rId7"/>
    <p:sldId id="327" r:id="rId8"/>
    <p:sldId id="328" r:id="rId9"/>
    <p:sldId id="329" r:id="rId10"/>
    <p:sldId id="330" r:id="rId11"/>
    <p:sldId id="331" r:id="rId12"/>
    <p:sldId id="332" r:id="rId13"/>
    <p:sldId id="334" r:id="rId14"/>
    <p:sldId id="333" r:id="rId15"/>
    <p:sldId id="343" r:id="rId16"/>
    <p:sldId id="335" r:id="rId17"/>
    <p:sldId id="336" r:id="rId18"/>
    <p:sldId id="337" r:id="rId19"/>
    <p:sldId id="338" r:id="rId20"/>
    <p:sldId id="339" r:id="rId21"/>
    <p:sldId id="340" r:id="rId22"/>
    <p:sldId id="341" r:id="rId23"/>
    <p:sldId id="344" r:id="rId24"/>
    <p:sldId id="345" r:id="rId25"/>
    <p:sldId id="346" r:id="rId26"/>
    <p:sldId id="347" r:id="rId27"/>
    <p:sldId id="348" r:id="rId28"/>
    <p:sldId id="349" r:id="rId29"/>
    <p:sldId id="351" r:id="rId30"/>
    <p:sldId id="350"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22" r:id="rId44"/>
    <p:sldId id="364" r:id="rId45"/>
    <p:sldId id="365" r:id="rId46"/>
    <p:sldId id="36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F8582D-22FD-E84D-7C1F-F1BE75A389DE}" name="Pamela Stiff" initials="PS" userId="S::pstiff@vtti.vt.edu::cf9a7e21-c72a-4bd5-932e-a97fda2d32ba" providerId="AD"/>
  <p188:author id="{3F987445-6DC2-9EF3-6466-63AAD826975E}" name="Tammy Trimble" initials="TT" userId="S::ttrimble@vtti.vt.edu::62503c84-a45c-41fe-8708-1d68c9cc0de5" providerId="AD"/>
  <p188:author id="{9DA25BDB-FB3E-A449-87C6-FF83F03609A4}" name="Lydia Lunning" initials="LL" userId="S::llunning@vtti.vt.edu::2cc1e536-e47b-42c0-9e6f-df4bb554d1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F41"/>
    <a:srgbClr val="E87722"/>
    <a:srgbClr val="ECECEC"/>
    <a:srgbClr val="E5E1E6"/>
    <a:srgbClr val="D7D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7"/>
    <p:restoredTop sz="72393" autoAdjust="0"/>
  </p:normalViewPr>
  <p:slideViewPr>
    <p:cSldViewPr snapToGrid="0" snapToObjects="1">
      <p:cViewPr varScale="1">
        <p:scale>
          <a:sx n="52" d="100"/>
          <a:sy n="52" d="100"/>
        </p:scale>
        <p:origin x="1280"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49_20C3BBDA.xml><?xml version="1.0" encoding="utf-8"?>
<p188:cmLst xmlns:a="http://schemas.openxmlformats.org/drawingml/2006/main" xmlns:r="http://schemas.openxmlformats.org/officeDocument/2006/relationships" xmlns:p188="http://schemas.microsoft.com/office/powerpoint/2018/8/main">
  <p188:cm id="{575331F7-82DC-4EB8-B27D-B9E9A7E55C8E}" authorId="{9DA25BDB-FB3E-A449-87C6-FF83F03609A4}" status="resolved" created="2022-06-17T14:58:22.214" complete="100000">
    <ac:deMkLst xmlns:ac="http://schemas.microsoft.com/office/drawing/2013/main/command">
      <pc:docMk xmlns:pc="http://schemas.microsoft.com/office/powerpoint/2013/main/command"/>
      <pc:sldMk xmlns:pc="http://schemas.microsoft.com/office/powerpoint/2013/main/command" cId="549698522" sldId="329"/>
      <ac:spMk id="13" creationId="{F8780769-AB79-87AA-6178-8A443F6C60B4}"/>
    </ac:deMkLst>
    <p188:txBody>
      <a:bodyPr/>
      <a:lstStyle/>
      <a:p>
        <a:r>
          <a:rPr lang="en-US"/>
          <a:t>I suggested changing "CAV technologies" to "CAV applications" in the first bullet under Determine timeline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630D5-3D1A-914F-A423-59DF57AAFF14}" type="datetimeFigureOut">
              <a:rPr lang="en-US" smtClean="0"/>
              <a:t>5/8/2023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C1EA5-1397-F944-9DFE-039BAC39D6EF}" type="slidenum">
              <a:rPr lang="en-US" smtClean="0"/>
              <a:t>‹#›</a:t>
            </a:fld>
            <a:endParaRPr lang="en-US" dirty="0"/>
          </a:p>
        </p:txBody>
      </p:sp>
    </p:spTree>
    <p:extLst>
      <p:ext uri="{BB962C8B-B14F-4D97-AF65-F5344CB8AC3E}">
        <p14:creationId xmlns:p14="http://schemas.microsoft.com/office/powerpoint/2010/main" val="169125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a:t>
            </a:fld>
            <a:endParaRPr lang="en-US" dirty="0"/>
          </a:p>
        </p:txBody>
      </p:sp>
    </p:spTree>
    <p:extLst>
      <p:ext uri="{BB962C8B-B14F-4D97-AF65-F5344CB8AC3E}">
        <p14:creationId xmlns:p14="http://schemas.microsoft.com/office/powerpoint/2010/main" val="1680164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For the sake of this BCA, the team used the unit cost difference between 6” Type B Class II markings (i.e., $2.24/LF) and 4” Type D Class II temporary markings (i.e., $1.50/LF), which was calculated as $0.74/LF in 2020 dollars.</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20</a:t>
            </a:fld>
            <a:endParaRPr lang="en-US" dirty="0"/>
          </a:p>
        </p:txBody>
      </p:sp>
    </p:spTree>
    <p:extLst>
      <p:ext uri="{BB962C8B-B14F-4D97-AF65-F5344CB8AC3E}">
        <p14:creationId xmlns:p14="http://schemas.microsoft.com/office/powerpoint/2010/main" val="263732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previous slides discussed the estimated total annual costs for enhancing the lane markings for all work zones across the country and the benefits associated with the potentially prevented work zone crashes. Based on these results, it was straightforward to use benefit-cost ratios as a measure for the return on investment for IOOs when considering enhancing the work zone lane markings. The first table lists the benefit-cost ratios for years 2023–2030 assuming an effectiveness of 0.75. The BCR estimates for lower effectiveness scenarios were not presented due to their lower values. For these estimates, note that benefits were estimated based on 2019 crash data and 2020 lane enhancement costs. </a:t>
            </a:r>
            <a:r>
              <a:rPr lang="en-US" sz="1800" dirty="0">
                <a:effectLst/>
                <a:latin typeface="Times New Roman" panose="02020603050405020304" pitchFamily="18" charset="0"/>
                <a:ea typeface="Times New Roman" panose="02020603050405020304" pitchFamily="18" charset="0"/>
              </a:rPr>
              <a:t>Based on the BCA results, the BCRs for enhancing lane markings in all work zones were estimated to be significantly lower than one. This indicates that it would not make sense before 2030 to make blanket policies on the enhancement of work zone lane markings towards reliable performance of lane keeping functions assuming lane enhancement costs would not significantly decrease. Please note that the work zones considered in this analysis scope included all types of work zones, including short-term and/or mobile work zones for which lane marking enhancement would be unnecessary and/or impractical.</a:t>
            </a:r>
          </a:p>
          <a:p>
            <a:endParaRPr lang="en-US" dirty="0"/>
          </a:p>
          <a:p>
            <a:r>
              <a:rPr lang="en-US" dirty="0"/>
              <a:t>To illustrate the benefits of lane keeping systems in large, major work zones, the project team also conducted a benefit cost analysis for a typical freeway work zone. For this purpose, the research team first estimated the number of work zone crashes that could be prevented by lane keeping systems per VMT based on the total nationwide VMT and the total crashes of types relevant to lane keeping systems. Assuming a one-year work zone on a five-mile freeway segment (single direction) with three lanes and an ADT of 100,000, the BCRs were estimated in the second table above. </a:t>
            </a: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As the results show, the BCRs for enhancing work zone lane markings to utilize the safety benefits of lane keeping systems considerably exceed one, indicating the importance for lane marking enhancement at long-term work zones on major facilities carrying significant ADT.</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21</a:t>
            </a:fld>
            <a:endParaRPr lang="en-US" dirty="0"/>
          </a:p>
        </p:txBody>
      </p:sp>
    </p:spTree>
    <p:extLst>
      <p:ext uri="{BB962C8B-B14F-4D97-AF65-F5344CB8AC3E}">
        <p14:creationId xmlns:p14="http://schemas.microsoft.com/office/powerpoint/2010/main" val="148866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first</a:t>
                </a:r>
                <a:r>
                  <a:rPr lang="en-US" sz="1800" baseline="0" dirty="0">
                    <a:effectLst/>
                    <a:latin typeface="Times New Roman" panose="02020603050405020304" pitchFamily="18" charset="0"/>
                    <a:ea typeface="Times New Roman" panose="02020603050405020304" pitchFamily="18" charset="0"/>
                  </a:rPr>
                  <a:t> table </a:t>
                </a:r>
                <a:r>
                  <a:rPr lang="en-US" sz="1800" dirty="0">
                    <a:effectLst/>
                    <a:latin typeface="Times New Roman" panose="02020603050405020304" pitchFamily="18" charset="0"/>
                    <a:ea typeface="Times New Roman" panose="02020603050405020304" pitchFamily="18" charset="0"/>
                  </a:rPr>
                  <a:t>lists the annual average work zone crashes prevented attributable to the added CV component of the work zone queue warning system for the hypothetical work zone type at a usage rate of 50%. It also lists the corresponding benefits in 2020 dollars. The values were calculated for two effectiveness scenarios (i.e.,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𝑒</m:t>
                        </m:r>
                      </m:e>
                      <m:sub>
                        <m:r>
                          <a:rPr lang="en-US" sz="1800" i="1">
                            <a:effectLst/>
                            <a:latin typeface="Cambria Math" panose="02040503050406030204" pitchFamily="18" charset="0"/>
                            <a:ea typeface="Times New Roman" panose="02020603050405020304" pitchFamily="18" charset="0"/>
                          </a:rPr>
                          <m:t>𝐶𝑉𝑄𝑊</m:t>
                        </m:r>
                      </m:sub>
                    </m:sSub>
                  </m:oMath>
                </a14:m>
                <a:r>
                  <a:rPr lang="en-US" sz="1800" dirty="0">
                    <a:effectLst/>
                    <a:latin typeface="Times New Roman" panose="02020603050405020304" pitchFamily="18" charset="0"/>
                    <a:ea typeface="Times New Roman" panose="02020603050405020304" pitchFamily="18" charset="0"/>
                  </a:rPr>
                  <a:t> = 0.75 or 1) and three hypothetical market penetration rates (i.e., </a:t>
                </a:r>
                <a14:m>
                  <m:oMath xmlns:m="http://schemas.openxmlformats.org/officeDocument/2006/math">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𝑟</m:t>
                        </m:r>
                      </m:e>
                      <m:sub>
                        <m:r>
                          <a:rPr lang="en-US" sz="1800" i="1">
                            <a:effectLst/>
                            <a:latin typeface="Cambria Math" panose="02040503050406030204" pitchFamily="18" charset="0"/>
                            <a:ea typeface="Times New Roman" panose="02020603050405020304" pitchFamily="18" charset="0"/>
                          </a:rPr>
                          <m:t>𝐶𝑉</m:t>
                        </m:r>
                      </m:sub>
                    </m:sSub>
                  </m:oMath>
                </a14:m>
                <a:r>
                  <a:rPr lang="en-US" sz="1800" dirty="0">
                    <a:effectLst/>
                    <a:latin typeface="Times New Roman" panose="02020603050405020304" pitchFamily="18" charset="0"/>
                    <a:ea typeface="Times New Roman" panose="02020603050405020304" pitchFamily="18" charset="0"/>
                  </a:rPr>
                  <a:t> = 5%, 10%, or 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Using the estimated costs and benefits, the second table shows the calculated lifetime BCRs for different effectiveness, market penetration rates, and communication mechanisms. The results showed that, assuming that the CV queue warning system is 100% effective for CVs in preventing rear-end crashes and when using DSRC, a market penetration rate of just 10% would yield a BCR of 1.14. At 25% market penetration rate, the BCR would be 2.86, indicating benefits almost triple the costs. If a cellular communication method is used and assuming no additional communications costs required for the CV component, the lifetime BCRs would increase considerably.</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first</a:t>
                </a:r>
                <a:r>
                  <a:rPr lang="en-US" sz="1800" baseline="0" dirty="0">
                    <a:effectLst/>
                    <a:latin typeface="Times New Roman" panose="02020603050405020304" pitchFamily="18" charset="0"/>
                    <a:ea typeface="Times New Roman" panose="02020603050405020304" pitchFamily="18" charset="0"/>
                  </a:rPr>
                  <a:t> table </a:t>
                </a:r>
                <a:r>
                  <a:rPr lang="en-US" sz="1800" dirty="0">
                    <a:effectLst/>
                    <a:latin typeface="Times New Roman" panose="02020603050405020304" pitchFamily="18" charset="0"/>
                    <a:ea typeface="Times New Roman" panose="02020603050405020304" pitchFamily="18" charset="0"/>
                  </a:rPr>
                  <a:t>lists the annual average work zone crashes prevented attributable to the added CV component of the work zone queue warning system for the hypothetical work zone type at a usage rate of 50%. It also lists the corresponding benefits in 2020 dollars. The values were calculated for two effectiveness scenarios (i.e., </a:t>
                </a:r>
                <a:r>
                  <a:rPr lang="en-US" sz="1800" i="0">
                    <a:effectLst/>
                    <a:latin typeface="Cambria Math" panose="02040503050406030204" pitchFamily="18" charset="0"/>
                    <a:ea typeface="Times New Roman" panose="02020603050405020304" pitchFamily="18" charset="0"/>
                  </a:rPr>
                  <a:t>𝑒_𝐶𝑉𝑄𝑊</a:t>
                </a:r>
                <a:r>
                  <a:rPr lang="en-US" sz="1800" dirty="0">
                    <a:effectLst/>
                    <a:latin typeface="Times New Roman" panose="02020603050405020304" pitchFamily="18" charset="0"/>
                    <a:ea typeface="Times New Roman" panose="02020603050405020304" pitchFamily="18" charset="0"/>
                  </a:rPr>
                  <a:t> = 0.75 or 1) and three hypothetical market penetration rates (i.e., </a:t>
                </a:r>
                <a:r>
                  <a:rPr lang="en-US" sz="1800" i="0">
                    <a:effectLst/>
                    <a:latin typeface="Cambria Math" panose="02040503050406030204" pitchFamily="18" charset="0"/>
                    <a:ea typeface="Times New Roman" panose="02020603050405020304" pitchFamily="18" charset="0"/>
                  </a:rPr>
                  <a:t>𝑟_𝐶𝑉</a:t>
                </a:r>
                <a:r>
                  <a:rPr lang="en-US" sz="1800" dirty="0">
                    <a:effectLst/>
                    <a:latin typeface="Times New Roman" panose="02020603050405020304" pitchFamily="18" charset="0"/>
                    <a:ea typeface="Times New Roman" panose="02020603050405020304" pitchFamily="18" charset="0"/>
                  </a:rPr>
                  <a:t> = 5%, 10%, or 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Using the estimated costs and benefits, the second table shows the calculated lifetime </a:t>
                </a:r>
                <a:r>
                  <a:rPr lang="en-US" sz="1800" dirty="0" err="1">
                    <a:effectLst/>
                    <a:latin typeface="Times New Roman" panose="02020603050405020304" pitchFamily="18" charset="0"/>
                    <a:ea typeface="Times New Roman" panose="02020603050405020304" pitchFamily="18" charset="0"/>
                  </a:rPr>
                  <a:t>BCRs</a:t>
                </a:r>
                <a:r>
                  <a:rPr lang="en-US" sz="1800" dirty="0">
                    <a:effectLst/>
                    <a:latin typeface="Times New Roman" panose="02020603050405020304" pitchFamily="18" charset="0"/>
                    <a:ea typeface="Times New Roman" panose="02020603050405020304" pitchFamily="18" charset="0"/>
                  </a:rPr>
                  <a:t> for different effectiveness, market penetration rates, and communication </a:t>
                </a:r>
                <a:r>
                  <a:rPr lang="en-US" sz="1800" dirty="0" err="1">
                    <a:effectLst/>
                    <a:latin typeface="Times New Roman" panose="02020603050405020304" pitchFamily="18" charset="0"/>
                    <a:ea typeface="Times New Roman" panose="02020603050405020304" pitchFamily="18" charset="0"/>
                  </a:rPr>
                  <a:t>mechnisms</a:t>
                </a:r>
                <a:r>
                  <a:rPr lang="en-US" sz="1800" dirty="0">
                    <a:effectLst/>
                    <a:latin typeface="Times New Roman" panose="02020603050405020304" pitchFamily="18" charset="0"/>
                    <a:ea typeface="Times New Roman" panose="02020603050405020304" pitchFamily="18" charset="0"/>
                  </a:rPr>
                  <a:t>. The results showed that, assuming that the CV queue warning system is 100% effective for CVs in preventing rear-end crashes and when using </a:t>
                </a:r>
                <a:r>
                  <a:rPr lang="en-US" sz="1800" dirty="0" err="1">
                    <a:effectLst/>
                    <a:latin typeface="Times New Roman" panose="02020603050405020304" pitchFamily="18" charset="0"/>
                    <a:ea typeface="Times New Roman" panose="02020603050405020304" pitchFamily="18" charset="0"/>
                  </a:rPr>
                  <a:t>DSRC</a:t>
                </a:r>
                <a:r>
                  <a:rPr lang="en-US" sz="1800" dirty="0">
                    <a:effectLst/>
                    <a:latin typeface="Times New Roman" panose="02020603050405020304" pitchFamily="18" charset="0"/>
                    <a:ea typeface="Times New Roman" panose="02020603050405020304" pitchFamily="18" charset="0"/>
                  </a:rPr>
                  <a:t>, a market penetration rate of just 10% would yield a </a:t>
                </a:r>
                <a:r>
                  <a:rPr lang="en-US" sz="1800" dirty="0" err="1">
                    <a:effectLst/>
                    <a:latin typeface="Times New Roman" panose="02020603050405020304" pitchFamily="18" charset="0"/>
                    <a:ea typeface="Times New Roman" panose="02020603050405020304" pitchFamily="18" charset="0"/>
                  </a:rPr>
                  <a:t>BCR</a:t>
                </a:r>
                <a:r>
                  <a:rPr lang="en-US" sz="1800" dirty="0">
                    <a:effectLst/>
                    <a:latin typeface="Times New Roman" panose="02020603050405020304" pitchFamily="18" charset="0"/>
                    <a:ea typeface="Times New Roman" panose="02020603050405020304" pitchFamily="18" charset="0"/>
                  </a:rPr>
                  <a:t> of 1.14. At 25% market penetration rate, the </a:t>
                </a:r>
                <a:r>
                  <a:rPr lang="en-US" sz="1800" dirty="0" err="1">
                    <a:effectLst/>
                    <a:latin typeface="Times New Roman" panose="02020603050405020304" pitchFamily="18" charset="0"/>
                    <a:ea typeface="Times New Roman" panose="02020603050405020304" pitchFamily="18" charset="0"/>
                  </a:rPr>
                  <a:t>BCR</a:t>
                </a:r>
                <a:r>
                  <a:rPr lang="en-US" sz="1800" dirty="0">
                    <a:effectLst/>
                    <a:latin typeface="Times New Roman" panose="02020603050405020304" pitchFamily="18" charset="0"/>
                    <a:ea typeface="Times New Roman" panose="02020603050405020304" pitchFamily="18" charset="0"/>
                  </a:rPr>
                  <a:t> would be 2.86, indicating benefits almost triple the costs. If a cellular communication method is used and assuming no additional communications costs required for the CV component, the lifetime </a:t>
                </a:r>
                <a:r>
                  <a:rPr lang="en-US" sz="1800" dirty="0" err="1">
                    <a:effectLst/>
                    <a:latin typeface="Times New Roman" panose="02020603050405020304" pitchFamily="18" charset="0"/>
                    <a:ea typeface="Times New Roman" panose="02020603050405020304" pitchFamily="18" charset="0"/>
                  </a:rPr>
                  <a:t>BCRs</a:t>
                </a:r>
                <a:r>
                  <a:rPr lang="en-US" sz="1800" dirty="0">
                    <a:effectLst/>
                    <a:latin typeface="Times New Roman" panose="02020603050405020304" pitchFamily="18" charset="0"/>
                    <a:ea typeface="Times New Roman" panose="02020603050405020304" pitchFamily="18" charset="0"/>
                  </a:rPr>
                  <a:t> would increase considerably.</a:t>
                </a:r>
              </a:p>
              <a:p>
                <a:endParaRPr lang="en-US" dirty="0"/>
              </a:p>
            </p:txBody>
          </p:sp>
        </mc:Fallback>
      </mc:AlternateContent>
      <p:sp>
        <p:nvSpPr>
          <p:cNvPr id="4" name="Slide Number Placeholder 3"/>
          <p:cNvSpPr>
            <a:spLocks noGrp="1"/>
          </p:cNvSpPr>
          <p:nvPr>
            <p:ph type="sldNum" sz="quarter" idx="5"/>
          </p:nvPr>
        </p:nvSpPr>
        <p:spPr/>
        <p:txBody>
          <a:bodyPr/>
          <a:lstStyle/>
          <a:p>
            <a:fld id="{3F8C1EA5-1397-F944-9DFE-039BAC39D6EF}" type="slidenum">
              <a:rPr lang="en-US" smtClean="0"/>
              <a:t>28</a:t>
            </a:fld>
            <a:endParaRPr lang="en-US" dirty="0"/>
          </a:p>
        </p:txBody>
      </p:sp>
    </p:spTree>
    <p:extLst>
      <p:ext uri="{BB962C8B-B14F-4D97-AF65-F5344CB8AC3E}">
        <p14:creationId xmlns:p14="http://schemas.microsoft.com/office/powerpoint/2010/main" val="469418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30</a:t>
            </a:fld>
            <a:endParaRPr lang="en-US" dirty="0"/>
          </a:p>
        </p:txBody>
      </p:sp>
    </p:spTree>
    <p:extLst>
      <p:ext uri="{BB962C8B-B14F-4D97-AF65-F5344CB8AC3E}">
        <p14:creationId xmlns:p14="http://schemas.microsoft.com/office/powerpoint/2010/main" val="178183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fatal crashes</a:t>
            </a:r>
          </a:p>
          <a:p>
            <a:r>
              <a:rPr lang="en-US" dirty="0"/>
              <a:t>A: serious injury crashes</a:t>
            </a:r>
          </a:p>
          <a:p>
            <a:r>
              <a:rPr lang="en-US" dirty="0"/>
              <a:t>B: minor injury crashes</a:t>
            </a:r>
          </a:p>
          <a:p>
            <a:r>
              <a:rPr lang="en-US" dirty="0"/>
              <a:t>C: possible injury crashes</a:t>
            </a:r>
          </a:p>
        </p:txBody>
      </p:sp>
      <p:sp>
        <p:nvSpPr>
          <p:cNvPr id="4" name="Slide Number Placeholder 3"/>
          <p:cNvSpPr>
            <a:spLocks noGrp="1"/>
          </p:cNvSpPr>
          <p:nvPr>
            <p:ph type="sldNum" sz="quarter" idx="5"/>
          </p:nvPr>
        </p:nvSpPr>
        <p:spPr/>
        <p:txBody>
          <a:bodyPr/>
          <a:lstStyle/>
          <a:p>
            <a:fld id="{3F8C1EA5-1397-F944-9DFE-039BAC39D6EF}" type="slidenum">
              <a:rPr lang="en-US" smtClean="0"/>
              <a:t>31</a:t>
            </a:fld>
            <a:endParaRPr lang="en-US" dirty="0"/>
          </a:p>
        </p:txBody>
      </p:sp>
    </p:spTree>
    <p:extLst>
      <p:ext uri="{BB962C8B-B14F-4D97-AF65-F5344CB8AC3E}">
        <p14:creationId xmlns:p14="http://schemas.microsoft.com/office/powerpoint/2010/main" val="2722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 MAIS is the most severe AIS (</a:t>
            </a:r>
            <a:r>
              <a:rPr lang="en-US" sz="2800" b="0" i="0" dirty="0">
                <a:solidFill>
                  <a:srgbClr val="000000"/>
                </a:solidFill>
                <a:effectLst/>
                <a:latin typeface="Trebuchet"/>
              </a:rPr>
              <a:t>Abbreviated Injury Scale) </a:t>
            </a: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code in a crash involving multiple injuries used by the Association for the Advancement of Automotive Medicine (AAAM). It is a more detailed injury scale describing person-level injuries. A MAIS of 0 indicates no injury and 6 indicates fatal injury. MAIS 2 injury is roughly equivalent to an A-level injury.</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33</a:t>
            </a:fld>
            <a:endParaRPr lang="en-US" dirty="0"/>
          </a:p>
        </p:txBody>
      </p:sp>
    </p:spTree>
    <p:extLst>
      <p:ext uri="{BB962C8B-B14F-4D97-AF65-F5344CB8AC3E}">
        <p14:creationId xmlns:p14="http://schemas.microsoft.com/office/powerpoint/2010/main" val="359012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 first table lists the lifetime benefits due to reduced travel delays for attributed to the CV component based on the hypothetical work zone condition. The second table lists the lifetime safety benefits. Based on these estimates, the lifetime BCA for the hardware and software invested by IOOs to support CVs with a work zone traveler information system would lead to a lifetime BCR of 23 at a 5% CV market penetration rate or greater than 100 if the CV market penetration rate is 25% or more (see the third table). If cellular communications are used, the cost of the CV component would be further reduced. For this scenario, a lifetime BCA of 42 was estimated for just a 5% market penetration rate. Note that the BCRs estimated for the traveler information system appear to be relatively high. This is due to the assumption that such a system is only used for congested work zones on major freeways. For the purpose of this BCA, the team assumed a major freeway segment with three nominal lanes, one of which is closed. A traveler information system would understandably yield considerable benefit in such traffic conditions.</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39</a:t>
            </a:fld>
            <a:endParaRPr lang="en-US" dirty="0"/>
          </a:p>
        </p:txBody>
      </p:sp>
    </p:spTree>
    <p:extLst>
      <p:ext uri="{BB962C8B-B14F-4D97-AF65-F5344CB8AC3E}">
        <p14:creationId xmlns:p14="http://schemas.microsoft.com/office/powerpoint/2010/main" val="202340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40</a:t>
            </a:fld>
            <a:endParaRPr lang="en-US" dirty="0"/>
          </a:p>
        </p:txBody>
      </p:sp>
    </p:spTree>
    <p:extLst>
      <p:ext uri="{BB962C8B-B14F-4D97-AF65-F5344CB8AC3E}">
        <p14:creationId xmlns:p14="http://schemas.microsoft.com/office/powerpoint/2010/main" val="109318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2</a:t>
            </a:fld>
            <a:endParaRPr lang="en-US" dirty="0"/>
          </a:p>
        </p:txBody>
      </p:sp>
    </p:spTree>
    <p:extLst>
      <p:ext uri="{BB962C8B-B14F-4D97-AF65-F5344CB8AC3E}">
        <p14:creationId xmlns:p14="http://schemas.microsoft.com/office/powerpoint/2010/main" val="184816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3</a:t>
            </a:fld>
            <a:endParaRPr lang="en-US" dirty="0"/>
          </a:p>
        </p:txBody>
      </p:sp>
    </p:spTree>
    <p:extLst>
      <p:ext uri="{BB962C8B-B14F-4D97-AF65-F5344CB8AC3E}">
        <p14:creationId xmlns:p14="http://schemas.microsoft.com/office/powerpoint/2010/main" val="185120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is an overview of the proposed framework for the benefit, cost, and challenge analysis of CAV work zone applications to be performed under this project. This framework is formulated around three types of components: (1) activities or steps forming a general analysis procedure, (2) potential challenges, and (3) considerations or options involved in each step. The following slides will talk about each step in more detail.</a:t>
            </a:r>
          </a:p>
        </p:txBody>
      </p:sp>
      <p:sp>
        <p:nvSpPr>
          <p:cNvPr id="4" name="Slide Number Placeholder 3"/>
          <p:cNvSpPr>
            <a:spLocks noGrp="1"/>
          </p:cNvSpPr>
          <p:nvPr>
            <p:ph type="sldNum" sz="quarter" idx="5"/>
          </p:nvPr>
        </p:nvSpPr>
        <p:spPr/>
        <p:txBody>
          <a:bodyPr/>
          <a:lstStyle/>
          <a:p>
            <a:fld id="{3F8C1EA5-1397-F944-9DFE-039BAC39D6EF}" type="slidenum">
              <a:rPr lang="en-US" smtClean="0"/>
              <a:t>5</a:t>
            </a:fld>
            <a:endParaRPr lang="en-US" dirty="0"/>
          </a:p>
        </p:txBody>
      </p:sp>
    </p:spTree>
    <p:extLst>
      <p:ext uri="{BB962C8B-B14F-4D97-AF65-F5344CB8AC3E}">
        <p14:creationId xmlns:p14="http://schemas.microsoft.com/office/powerpoint/2010/main" val="249592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effectLst/>
                <a:latin typeface="Times New Roman" panose="02020603050405020304" pitchFamily="18" charset="0"/>
                <a:ea typeface="Times New Roman" panose="02020603050405020304" pitchFamily="18" charset="0"/>
              </a:rPr>
              <a:t>Identify audience, priorities and scope.</a:t>
            </a:r>
            <a:r>
              <a:rPr lang="en-US" sz="1800" dirty="0">
                <a:effectLst/>
                <a:latin typeface="Times New Roman" panose="02020603050405020304" pitchFamily="18" charset="0"/>
                <a:ea typeface="Times New Roman" panose="02020603050405020304" pitchFamily="18" charset="0"/>
              </a:rPr>
              <a:t> The identification of the intended audience needs to take into consideration the type of applications (e.g., applications based on roadway or construction crew/equipment and applications based on personal vehicles) and the purpose of the BCA. Depending on the type of audience (e.g., technology developers, technology users, and transportation agencies) and the priorities of the analysis, some cost and benefit items may not necessarily be considered. For this reason, it is important, yet in many cases challenging, to identify the target audience and the priorities that need to be addressed during the analysis. During this project, however, the benefit assessment effort will be primarily focused on transportation agencies as the target audience. To the extent needed, the benefit assessment for the selected CAV applications will discuss other types of audiences as well.</a:t>
            </a:r>
          </a:p>
          <a:p>
            <a:endParaRPr lang="en-US" sz="1800" dirty="0">
              <a:effectLst/>
              <a:latin typeface="Times New Roman" panose="02020603050405020304" pitchFamily="18" charset="0"/>
            </a:endParaRPr>
          </a:p>
          <a:p>
            <a:r>
              <a:rPr lang="en-US" sz="1800" u="sng" dirty="0">
                <a:effectLst/>
                <a:latin typeface="Times New Roman" panose="02020603050405020304" pitchFamily="18" charset="0"/>
                <a:ea typeface="Times New Roman" panose="02020603050405020304" pitchFamily="18" charset="0"/>
              </a:rPr>
              <a:t>Determine timeline.</a:t>
            </a:r>
            <a:r>
              <a:rPr lang="en-US" sz="1800" dirty="0">
                <a:effectLst/>
                <a:latin typeface="Times New Roman" panose="02020603050405020304" pitchFamily="18" charset="0"/>
                <a:ea typeface="Times New Roman" panose="02020603050405020304" pitchFamily="18" charset="0"/>
              </a:rPr>
              <a:t> CAV applications are technological developments that are time sensitive. During their service lives, such applications can change rapidly in costs, configuration/components, and market penetration. Due to this, analyses with a focus of different timeframes need to make different assumptions and consider different scenarios in terms of adoption rate, technology efficacy, and, in turn, costs and benefits. </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6</a:t>
            </a:fld>
            <a:endParaRPr lang="en-US" dirty="0"/>
          </a:p>
        </p:txBody>
      </p:sp>
    </p:spTree>
    <p:extLst>
      <p:ext uri="{BB962C8B-B14F-4D97-AF65-F5344CB8AC3E}">
        <p14:creationId xmlns:p14="http://schemas.microsoft.com/office/powerpoint/2010/main" val="363340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are potentially a large number of benefit and cost items that need to be considered in a comprehensive BCA. Data availability, such as costs, benefits, and exposure data, are critical for the overall assessment of both benefits and costs. During this process, it is critical to make reasonable assumptions in consideration of data availability, data collection efforts, and acceptable analysis accuracy. Any assumptions, however, should be provided with sufficient support and justifications based on available data, literature, and stakeholder input.</a:t>
            </a: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7</a:t>
            </a:fld>
            <a:endParaRPr lang="en-US" dirty="0"/>
          </a:p>
        </p:txBody>
      </p:sp>
    </p:spTree>
    <p:extLst>
      <p:ext uri="{BB962C8B-B14F-4D97-AF65-F5344CB8AC3E}">
        <p14:creationId xmlns:p14="http://schemas.microsoft.com/office/powerpoint/2010/main" val="244254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0"/>
              </a:spcAft>
              <a:buFont typeface="Symbol" panose="05050102010706020507" pitchFamily="18" charset="2"/>
              <a:buNone/>
              <a:tabLst>
                <a:tab pos="457200" algn="l"/>
              </a:tabLst>
            </a:pPr>
            <a:r>
              <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rPr>
              <a:t>Select benefit-cost metrics.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potentially large variety of benefit and/or cost metrics are available depending on the required end results of the analysis. Based on the audience and priorities, studies may focus on only benefits or costs or both. In general, both benefit and cost items can be classified as qualitative or quantitative. Quantitative measures can be further monetarized if so desired in order to develop overall benefit-cost measure such as benefit-cost ratio (BCR), return on investment, and cost effectiveness. Note that challenges, in many cases, are difficult to quantify and therefore are most likely be addressed qualitatively.</a:t>
            </a:r>
            <a:endParaRPr lang="en-US" sz="1800" dirty="0">
              <a:effectLst/>
              <a:latin typeface="Helvetica" panose="020B0604020202020204" pitchFamily="34" charset="0"/>
              <a:ea typeface="Times New Roman" panose="02020603050405020304" pitchFamily="18" charset="0"/>
              <a:cs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endPar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r>
              <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rPr>
              <a:t>Conduct analysis and assess challenges.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This is the step that compiles the benefit-cost data into the needed measures and outputs required for the benefit-cost measurements. This process involves a number of economic considerations and computations. Additionally, the comprehensive assessment of challenges requires a deep understanding of the concept, functions, and system design for the subject CAV work zone applications. The challenge assessment should particularly consider those relevant to the development, deployment, and optimization of the applications. </a:t>
            </a:r>
            <a:endParaRPr lang="en-US" sz="1800" dirty="0">
              <a:effectLst/>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8C1EA5-1397-F944-9DFE-039BAC39D6EF}" type="slidenum">
              <a:rPr lang="en-US" smtClean="0"/>
              <a:t>8</a:t>
            </a:fld>
            <a:endParaRPr lang="en-US" dirty="0"/>
          </a:p>
        </p:txBody>
      </p:sp>
    </p:spTree>
    <p:extLst>
      <p:ext uri="{BB962C8B-B14F-4D97-AF65-F5344CB8AC3E}">
        <p14:creationId xmlns:p14="http://schemas.microsoft.com/office/powerpoint/2010/main" val="157503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0"/>
              </a:spcAft>
              <a:buFont typeface="Symbol" panose="05050102010706020507" pitchFamily="18" charset="2"/>
              <a:buNone/>
              <a:tabLst>
                <a:tab pos="457200" algn="l"/>
              </a:tabLst>
            </a:pPr>
            <a:r>
              <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rPr>
              <a:t>Outreach for stakeholder/public support.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purpose of a BCA is ultimately for the audience (transportation agencies in the case of this project) to understand the potential benefits and associated costs and challenges of the subject CAV applications. With this information, the public and/or stakeholders may make better decisions either for the selection and prioritization among different technological options or to provide support for the accelerated deployment of the technologies. The outreach effort can be conducted in a number of venues based on the target audience, and may include publications, fliers/digests posted online or distributed via emails, outreach meetings, and public campaigns.</a:t>
            </a:r>
            <a:endParaRPr lang="en-US" sz="1800" dirty="0">
              <a:effectLst/>
              <a:latin typeface="Helvetica" panose="020B0604020202020204" pitchFamily="34" charset="0"/>
              <a:ea typeface="Times New Roman" panose="02020603050405020304" pitchFamily="18" charset="0"/>
              <a:cs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endPar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a:spcBef>
                <a:spcPts val="0"/>
              </a:spcBef>
              <a:spcAft>
                <a:spcPts val="0"/>
              </a:spcAft>
              <a:buFont typeface="Symbol" panose="05050102010706020507" pitchFamily="18" charset="2"/>
              <a:buNone/>
              <a:tabLst>
                <a:tab pos="457200" algn="l"/>
              </a:tabLst>
            </a:pPr>
            <a:r>
              <a:rPr lang="en-US" sz="1800" u="sng" dirty="0">
                <a:effectLst/>
                <a:latin typeface="Times New Roman" panose="02020603050405020304" pitchFamily="18" charset="0"/>
                <a:ea typeface="Times New Roman" panose="02020603050405020304" pitchFamily="18" charset="0"/>
                <a:cs typeface="Times New Roman" panose="02020603050405020304" pitchFamily="18" charset="0"/>
              </a:rPr>
              <a:t>Accelerate deployment/maximize benefit.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BCA results help stakeholders to understand the potential return on investment if such applications are deployed, which in turn helps accelerate large scale deployment and maximizing potential benefits.</a:t>
            </a:r>
            <a:endParaRPr lang="en-US" sz="1800" dirty="0">
              <a:effectLst/>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8C1EA5-1397-F944-9DFE-039BAC39D6EF}" type="slidenum">
              <a:rPr lang="en-US" smtClean="0"/>
              <a:t>9</a:t>
            </a:fld>
            <a:endParaRPr lang="en-US" dirty="0"/>
          </a:p>
        </p:txBody>
      </p:sp>
    </p:spTree>
    <p:extLst>
      <p:ext uri="{BB962C8B-B14F-4D97-AF65-F5344CB8AC3E}">
        <p14:creationId xmlns:p14="http://schemas.microsoft.com/office/powerpoint/2010/main" val="40105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fatal crashes</a:t>
            </a:r>
          </a:p>
          <a:p>
            <a:r>
              <a:rPr lang="en-US" dirty="0"/>
              <a:t>A: serious injury crashes</a:t>
            </a:r>
          </a:p>
          <a:p>
            <a:r>
              <a:rPr lang="en-US" dirty="0"/>
              <a:t>B: minor injury crashes</a:t>
            </a:r>
          </a:p>
          <a:p>
            <a:r>
              <a:rPr lang="en-US" dirty="0"/>
              <a:t>C: possible injury crashes</a:t>
            </a:r>
          </a:p>
          <a:p>
            <a:r>
              <a:rPr lang="en-US" dirty="0"/>
              <a:t>O: property-damage-only crashes</a:t>
            </a:r>
          </a:p>
        </p:txBody>
      </p:sp>
      <p:sp>
        <p:nvSpPr>
          <p:cNvPr id="4" name="Slide Number Placeholder 3"/>
          <p:cNvSpPr>
            <a:spLocks noGrp="1"/>
          </p:cNvSpPr>
          <p:nvPr>
            <p:ph type="sldNum" sz="quarter" idx="5"/>
          </p:nvPr>
        </p:nvSpPr>
        <p:spPr/>
        <p:txBody>
          <a:bodyPr/>
          <a:lstStyle/>
          <a:p>
            <a:fld id="{3F8C1EA5-1397-F944-9DFE-039BAC39D6EF}" type="slidenum">
              <a:rPr lang="en-US" smtClean="0"/>
              <a:t>17</a:t>
            </a:fld>
            <a:endParaRPr lang="en-US" dirty="0"/>
          </a:p>
        </p:txBody>
      </p:sp>
    </p:spTree>
    <p:extLst>
      <p:ext uri="{BB962C8B-B14F-4D97-AF65-F5344CB8AC3E}">
        <p14:creationId xmlns:p14="http://schemas.microsoft.com/office/powerpoint/2010/main" val="4198318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9DE169-7AB7-E742-A9FF-788D5E447506}"/>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a:extLst>
              <a:ext uri="{FF2B5EF4-FFF2-40B4-BE49-F238E27FC236}">
                <a16:creationId xmlns:a16="http://schemas.microsoft.com/office/drawing/2014/main" id="{7D6DD69E-D70E-AA40-809E-45EC8A0EC7EB}"/>
              </a:ext>
            </a:extLst>
          </p:cNvPr>
          <p:cNvSpPr>
            <a:spLocks noGrp="1"/>
          </p:cNvSpPr>
          <p:nvPr>
            <p:ph type="dt" sz="half" idx="10"/>
          </p:nvPr>
        </p:nvSpPr>
        <p:spPr>
          <a:xfrm>
            <a:off x="838200" y="6492875"/>
            <a:ext cx="2743200" cy="365125"/>
          </a:xfrm>
        </p:spPr>
        <p:txBody>
          <a:bodyPr/>
          <a:lstStyle/>
          <a:p>
            <a:fld id="{6D439598-CFFB-4A44-A306-CAD48B170863}" type="datetime1">
              <a:rPr lang="en-US" smtClean="0"/>
              <a:t>5/8/2023</a:t>
            </a:fld>
            <a:endParaRPr lang="en-US" dirty="0"/>
          </a:p>
        </p:txBody>
      </p:sp>
      <p:sp>
        <p:nvSpPr>
          <p:cNvPr id="4" name="Footer Placeholder 3">
            <a:extLst>
              <a:ext uri="{FF2B5EF4-FFF2-40B4-BE49-F238E27FC236}">
                <a16:creationId xmlns:a16="http://schemas.microsoft.com/office/drawing/2014/main" id="{1C97F03F-592D-A843-9733-BC70631DE877}"/>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2237AB7-9D26-934C-BFEA-26DDB0D8BD2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pic>
        <p:nvPicPr>
          <p:cNvPr id="14" name="Picture 13" descr="Virginia Tech Transportation Institute at Virginia Tech logo">
            <a:extLst>
              <a:ext uri="{FF2B5EF4-FFF2-40B4-BE49-F238E27FC236}">
                <a16:creationId xmlns:a16="http://schemas.microsoft.com/office/drawing/2014/main" id="{5406B1ED-49AD-2440-881F-E0ED726A5831}"/>
              </a:ext>
            </a:extLst>
          </p:cNvPr>
          <p:cNvPicPr>
            <a:picLocks noChangeAspect="1"/>
          </p:cNvPicPr>
          <p:nvPr userDrawn="1"/>
        </p:nvPicPr>
        <p:blipFill>
          <a:blip r:embed="rId3"/>
          <a:stretch>
            <a:fillRect/>
          </a:stretch>
        </p:blipFill>
        <p:spPr>
          <a:xfrm>
            <a:off x="9742219" y="5466522"/>
            <a:ext cx="1735171" cy="737919"/>
          </a:xfrm>
          <a:prstGeom prst="rect">
            <a:avLst/>
          </a:prstGeom>
        </p:spPr>
      </p:pic>
      <p:sp>
        <p:nvSpPr>
          <p:cNvPr id="10" name="Content Placeholder 2">
            <a:extLst>
              <a:ext uri="{FF2B5EF4-FFF2-40B4-BE49-F238E27FC236}">
                <a16:creationId xmlns:a16="http://schemas.microsoft.com/office/drawing/2014/main" id="{B985C98E-FDBF-448A-A12A-F74A39BC71AD}"/>
              </a:ext>
            </a:extLst>
          </p:cNvPr>
          <p:cNvSpPr>
            <a:spLocks noGrp="1"/>
          </p:cNvSpPr>
          <p:nvPr>
            <p:ph idx="15" hasCustomPrompt="1"/>
          </p:nvPr>
        </p:nvSpPr>
        <p:spPr>
          <a:xfrm>
            <a:off x="609389" y="4294187"/>
            <a:ext cx="2634143" cy="463241"/>
          </a:xfrm>
          <a:prstGeom prst="rect">
            <a:avLst/>
          </a:prstGeom>
        </p:spPr>
        <p:txBody>
          <a:bodyPr anchor="ctr">
            <a:normAutofit/>
          </a:bodyPr>
          <a:lstStyle>
            <a:lvl1pPr marL="0" indent="0">
              <a:buNone/>
              <a:defRPr>
                <a:solidFill>
                  <a:schemeClr val="bg1"/>
                </a:solidFill>
              </a:defRPr>
            </a:lvl1pPr>
          </a:lstStyle>
          <a:p>
            <a:r>
              <a:rPr lang="en-US" sz="1400" dirty="0">
                <a:latin typeface="Acherus Grotesque Regular" panose="02000505000000020004" pitchFamily="2" charset="77"/>
              </a:rPr>
              <a:t>Name</a:t>
            </a:r>
          </a:p>
        </p:txBody>
      </p:sp>
      <p:sp>
        <p:nvSpPr>
          <p:cNvPr id="7" name="Content Placeholder 6">
            <a:extLst>
              <a:ext uri="{FF2B5EF4-FFF2-40B4-BE49-F238E27FC236}">
                <a16:creationId xmlns:a16="http://schemas.microsoft.com/office/drawing/2014/main" id="{53488455-A712-7542-A247-6E06083BEADC}"/>
              </a:ext>
            </a:extLst>
          </p:cNvPr>
          <p:cNvSpPr>
            <a:spLocks noGrp="1"/>
          </p:cNvSpPr>
          <p:nvPr>
            <p:ph sz="quarter" idx="13" hasCustomPrompt="1"/>
          </p:nvPr>
        </p:nvSpPr>
        <p:spPr>
          <a:xfrm>
            <a:off x="609389" y="1415263"/>
            <a:ext cx="4936646" cy="1369460"/>
          </a:xfrm>
        </p:spPr>
        <p:txBody>
          <a:bodyPr anchor="ctr">
            <a:normAutofit/>
          </a:bodyPr>
          <a:lstStyle>
            <a:lvl1pPr marL="0" indent="0">
              <a:buNone/>
              <a:defRPr sz="3200" b="1">
                <a:solidFill>
                  <a:schemeClr val="bg1"/>
                </a:solidFill>
                <a:latin typeface="+mj-lt"/>
              </a:defRPr>
            </a:lvl1pPr>
          </a:lstStyle>
          <a:p>
            <a:pPr lvl="0"/>
            <a:r>
              <a:rPr lang="en-US" dirty="0"/>
              <a:t>Title</a:t>
            </a:r>
          </a:p>
        </p:txBody>
      </p:sp>
    </p:spTree>
    <p:extLst>
      <p:ext uri="{BB962C8B-B14F-4D97-AF65-F5344CB8AC3E}">
        <p14:creationId xmlns:p14="http://schemas.microsoft.com/office/powerpoint/2010/main" val="16573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6" name="Rectangle 5">
            <a:extLst>
              <a:ext uri="{FF2B5EF4-FFF2-40B4-BE49-F238E27FC236}">
                <a16:creationId xmlns:a16="http://schemas.microsoft.com/office/drawing/2014/main" id="{BADA5737-447B-8B4D-AEF4-E59D6ED33BDE}"/>
              </a:ext>
            </a:extLst>
          </p:cNvPr>
          <p:cNvSpPr/>
          <p:nvPr userDrawn="1"/>
        </p:nvSpPr>
        <p:spPr>
          <a:xfrm>
            <a:off x="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221317" y="355600"/>
            <a:ext cx="5639837" cy="578167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6422896" y="2184661"/>
            <a:ext cx="5547787" cy="3952613"/>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6422896" y="1540073"/>
            <a:ext cx="554778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6423025" y="954088"/>
            <a:ext cx="5547658" cy="457200"/>
          </a:xfrm>
        </p:spPr>
        <p:txBody>
          <a:bodyPr>
            <a:normAutofit/>
          </a:bodyPr>
          <a:lstStyle>
            <a:lvl1pPr marL="0" indent="0">
              <a:buNone/>
              <a:defRPr sz="2400" b="1">
                <a:solidFill>
                  <a:schemeClr val="accent1"/>
                </a:solidFill>
                <a:latin typeface="+mj-lt"/>
              </a:defRPr>
            </a:lvl1pPr>
          </a:lstStyle>
          <a:p>
            <a:pPr lvl="0"/>
            <a:r>
              <a:rPr lang="en-US" dirty="0"/>
              <a:t>title</a:t>
            </a:r>
          </a:p>
        </p:txBody>
      </p:sp>
      <p:pic>
        <p:nvPicPr>
          <p:cNvPr id="8" name="Picture 7" descr="Virigina Tech Transportation Institute at Virginia Tech logo">
            <a:extLst>
              <a:ext uri="{FF2B5EF4-FFF2-40B4-BE49-F238E27FC236}">
                <a16:creationId xmlns:a16="http://schemas.microsoft.com/office/drawing/2014/main" id="{C289542E-D57C-8249-85A7-E67045536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9309" y="182728"/>
            <a:ext cx="2951374" cy="437732"/>
          </a:xfrm>
          <a:prstGeom prst="rect">
            <a:avLst/>
          </a:prstGeom>
        </p:spPr>
      </p:pic>
    </p:spTree>
    <p:extLst>
      <p:ext uri="{BB962C8B-B14F-4D97-AF65-F5344CB8AC3E}">
        <p14:creationId xmlns:p14="http://schemas.microsoft.com/office/powerpoint/2010/main" val="9698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55600"/>
            <a:ext cx="5639837" cy="578167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1603115"/>
            <a:ext cx="5639837" cy="4534159"/>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221317" y="941585"/>
            <a:ext cx="563983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221446" y="355600"/>
            <a:ext cx="5639708"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2223666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Slide 7">
    <p:bg>
      <p:bgPr>
        <a:solidFill>
          <a:srgbClr val="FFFFFF"/>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6416270" y="899475"/>
            <a:ext cx="49375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49375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140628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a Slide 8">
    <p:bg>
      <p:bgPr>
        <a:solidFill>
          <a:srgbClr val="FFFFF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346A971-D3CA-F446-B701-F8226790D0CD}"/>
              </a:ext>
            </a:extLst>
          </p:cNvPr>
          <p:cNvSpPr/>
          <p:nvPr userDrawn="1"/>
        </p:nvSpPr>
        <p:spPr>
          <a:xfrm>
            <a:off x="11353997" y="3734724"/>
            <a:ext cx="838003" cy="3123277"/>
          </a:xfrm>
          <a:custGeom>
            <a:avLst/>
            <a:gdLst>
              <a:gd name="connsiteX0" fmla="*/ 838003 w 838003"/>
              <a:gd name="connsiteY0" fmla="*/ 0 h 3123277"/>
              <a:gd name="connsiteX1" fmla="*/ 838003 w 838003"/>
              <a:gd name="connsiteY1" fmla="*/ 829332 h 3123277"/>
              <a:gd name="connsiteX2" fmla="*/ 688146 w 838003"/>
              <a:gd name="connsiteY2" fmla="*/ 1274027 h 3123277"/>
              <a:gd name="connsiteX3" fmla="*/ 266540 w 838003"/>
              <a:gd name="connsiteY3" fmla="*/ 2999698 h 3123277"/>
              <a:gd name="connsiteX4" fmla="*/ 251337 w 838003"/>
              <a:gd name="connsiteY4" fmla="*/ 3123277 h 3123277"/>
              <a:gd name="connsiteX5" fmla="*/ 0 w 838003"/>
              <a:gd name="connsiteY5" fmla="*/ 3123277 h 3123277"/>
              <a:gd name="connsiteX6" fmla="*/ 389 w 838003"/>
              <a:gd name="connsiteY6" fmla="*/ 3103677 h 3123277"/>
              <a:gd name="connsiteX7" fmla="*/ 452457 w 838003"/>
              <a:gd name="connsiteY7" fmla="*/ 1084958 h 3123277"/>
              <a:gd name="connsiteX8" fmla="*/ 787519 w 838003"/>
              <a:gd name="connsiteY8" fmla="*/ 124793 h 312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003" h="3123277">
                <a:moveTo>
                  <a:pt x="838003" y="0"/>
                </a:moveTo>
                <a:lnTo>
                  <a:pt x="838003" y="829332"/>
                </a:lnTo>
                <a:lnTo>
                  <a:pt x="688146" y="1274027"/>
                </a:lnTo>
                <a:cubicBezTo>
                  <a:pt x="476328" y="1949709"/>
                  <a:pt x="328557" y="2568628"/>
                  <a:pt x="266540" y="2999698"/>
                </a:cubicBezTo>
                <a:lnTo>
                  <a:pt x="251337" y="3123277"/>
                </a:lnTo>
                <a:lnTo>
                  <a:pt x="0" y="3123277"/>
                </a:lnTo>
                <a:lnTo>
                  <a:pt x="389" y="3103677"/>
                </a:lnTo>
                <a:cubicBezTo>
                  <a:pt x="21106" y="2694108"/>
                  <a:pt x="186172" y="1934386"/>
                  <a:pt x="452457" y="1084958"/>
                </a:cubicBezTo>
                <a:cubicBezTo>
                  <a:pt x="561392" y="737465"/>
                  <a:pt x="675664" y="411968"/>
                  <a:pt x="787519" y="12479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838200" y="3793507"/>
            <a:ext cx="10515600" cy="252223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838200" y="899475"/>
            <a:ext cx="10515600" cy="2704962"/>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838199" y="253206"/>
            <a:ext cx="10515599" cy="457200"/>
          </a:xfrm>
        </p:spPr>
        <p:txBody>
          <a:bodyPr>
            <a:normAutofit/>
          </a:bodyPr>
          <a:lstStyle>
            <a:lvl1pPr marL="0" indent="0">
              <a:buNone/>
              <a:defRPr sz="2400" b="1">
                <a:solidFill>
                  <a:schemeClr val="accent1"/>
                </a:solidFill>
                <a:latin typeface="+mj-lt"/>
              </a:defRPr>
            </a:lvl1pPr>
          </a:lstStyle>
          <a:p>
            <a:pPr lvl="0"/>
            <a:r>
              <a:rPr lang="en-US" dirty="0"/>
              <a:t>Title</a:t>
            </a:r>
          </a:p>
        </p:txBody>
      </p:sp>
    </p:spTree>
    <p:extLst>
      <p:ext uri="{BB962C8B-B14F-4D97-AF65-F5344CB8AC3E}">
        <p14:creationId xmlns:p14="http://schemas.microsoft.com/office/powerpoint/2010/main" val="302981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a Slide 9">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87626"/>
            <a:ext cx="5639837" cy="6082747"/>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3597965"/>
            <a:ext cx="5639837" cy="2872408"/>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6" name="Content Placeholder 2">
            <a:extLst>
              <a:ext uri="{FF2B5EF4-FFF2-40B4-BE49-F238E27FC236}">
                <a16:creationId xmlns:a16="http://schemas.microsoft.com/office/drawing/2014/main" id="{649888A0-FDC0-6641-89A0-08F360FAE4A7}"/>
              </a:ext>
            </a:extLst>
          </p:cNvPr>
          <p:cNvSpPr>
            <a:spLocks noGrp="1"/>
          </p:cNvSpPr>
          <p:nvPr>
            <p:ph idx="19"/>
          </p:nvPr>
        </p:nvSpPr>
        <p:spPr>
          <a:xfrm>
            <a:off x="224907" y="387627"/>
            <a:ext cx="5639837" cy="2872408"/>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Tree>
    <p:extLst>
      <p:ext uri="{BB962C8B-B14F-4D97-AF65-F5344CB8AC3E}">
        <p14:creationId xmlns:p14="http://schemas.microsoft.com/office/powerpoint/2010/main" val="85950418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nc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6ED05C35-C039-884E-A768-277C6980FA02}"/>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a:extLst>
              <a:ext uri="{FF2B5EF4-FFF2-40B4-BE49-F238E27FC236}">
                <a16:creationId xmlns:a16="http://schemas.microsoft.com/office/drawing/2014/main" id="{8EFA0AEA-EF87-B942-AD09-3537E5B8EC71}"/>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52E86674-1816-C04A-9230-D8441EB9985A}"/>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B87BA16-512F-4247-8F67-D2BCFBEAA900}"/>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0" name="Content Placeholder 2">
            <a:extLst>
              <a:ext uri="{FF2B5EF4-FFF2-40B4-BE49-F238E27FC236}">
                <a16:creationId xmlns:a16="http://schemas.microsoft.com/office/drawing/2014/main" id="{8BF7A28B-6F9F-384A-BC8F-5BB2731BA4D3}"/>
              </a:ext>
            </a:extLst>
          </p:cNvPr>
          <p:cNvSpPr>
            <a:spLocks noGrp="1"/>
          </p:cNvSpPr>
          <p:nvPr>
            <p:ph idx="14"/>
          </p:nvPr>
        </p:nvSpPr>
        <p:spPr>
          <a:xfrm>
            <a:off x="833439" y="1371664"/>
            <a:ext cx="6584576" cy="4984165"/>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F679377A-39ED-0C40-8B6E-CA06D6ABCCD3}"/>
              </a:ext>
            </a:extLst>
          </p:cNvPr>
          <p:cNvSpPr>
            <a:spLocks noGrp="1"/>
          </p:cNvSpPr>
          <p:nvPr>
            <p:ph type="body" sz="quarter" idx="13" hasCustomPrompt="1"/>
          </p:nvPr>
        </p:nvSpPr>
        <p:spPr>
          <a:xfrm>
            <a:off x="833437" y="622196"/>
            <a:ext cx="6584575" cy="614363"/>
          </a:xfrm>
        </p:spPr>
        <p:txBody>
          <a:bodyPr>
            <a:normAutofit/>
          </a:bodyPr>
          <a:lstStyle>
            <a:lvl1pPr marL="0" indent="0">
              <a:buNone/>
              <a:defRPr sz="32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3446769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ncy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27BBE0-1F2F-5044-99A1-6945ECE46142}"/>
              </a:ext>
            </a:extLst>
          </p:cNvPr>
          <p:cNvSpPr>
            <a:spLocks noGrp="1"/>
          </p:cNvSpPr>
          <p:nvPr>
            <p:ph type="dt" sz="half" idx="10"/>
          </p:nvPr>
        </p:nvSpPr>
        <p:spPr>
          <a:xfrm>
            <a:off x="838200" y="6503633"/>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0360253B-F9E4-E54E-932C-DD0179B5003A}"/>
              </a:ext>
            </a:extLst>
          </p:cNvPr>
          <p:cNvSpPr>
            <a:spLocks noGrp="1"/>
          </p:cNvSpPr>
          <p:nvPr>
            <p:ph type="ftr" sz="quarter" idx="11"/>
          </p:nvPr>
        </p:nvSpPr>
        <p:spPr>
          <a:xfrm>
            <a:off x="4038600" y="6503633"/>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8E1C641A-917D-EA40-A610-AA50DC93B4BC}"/>
              </a:ext>
            </a:extLst>
          </p:cNvPr>
          <p:cNvSpPr>
            <a:spLocks noGrp="1"/>
          </p:cNvSpPr>
          <p:nvPr>
            <p:ph type="sldNum" sz="quarter" idx="12"/>
          </p:nvPr>
        </p:nvSpPr>
        <p:spPr>
          <a:xfrm>
            <a:off x="8610600" y="6503633"/>
            <a:ext cx="2743200" cy="365125"/>
          </a:xfrm>
        </p:spPr>
        <p:txBody>
          <a:bodyPr/>
          <a:lstStyle/>
          <a:p>
            <a:fld id="{E945C9B4-2F1D-A045-96C0-CE876094E856}" type="slidenum">
              <a:rPr lang="en-US" smtClean="0"/>
              <a:t>‹#›</a:t>
            </a:fld>
            <a:endParaRPr lang="en-US" dirty="0"/>
          </a:p>
        </p:txBody>
      </p:sp>
      <p:sp>
        <p:nvSpPr>
          <p:cNvPr id="7" name="Content Placeholder 2">
            <a:extLst>
              <a:ext uri="{FF2B5EF4-FFF2-40B4-BE49-F238E27FC236}">
                <a16:creationId xmlns:a16="http://schemas.microsoft.com/office/drawing/2014/main" id="{2665E127-8C48-7B44-8AA8-8B81604951FE}"/>
              </a:ext>
            </a:extLst>
          </p:cNvPr>
          <p:cNvSpPr>
            <a:spLocks noGrp="1"/>
          </p:cNvSpPr>
          <p:nvPr>
            <p:ph idx="1"/>
          </p:nvPr>
        </p:nvSpPr>
        <p:spPr>
          <a:xfrm>
            <a:off x="833709" y="2029330"/>
            <a:ext cx="7885125" cy="3896140"/>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cxnSp>
        <p:nvCxnSpPr>
          <p:cNvPr id="8" name="Straight Connector 7">
            <a:extLst>
              <a:ext uri="{FF2B5EF4-FFF2-40B4-BE49-F238E27FC236}">
                <a16:creationId xmlns:a16="http://schemas.microsoft.com/office/drawing/2014/main" id="{3F8EA6B4-E061-9842-9EBD-E417DD93A9E2}"/>
              </a:ext>
            </a:extLst>
          </p:cNvPr>
          <p:cNvCxnSpPr>
            <a:cxnSpLocks/>
          </p:cNvCxnSpPr>
          <p:nvPr userDrawn="1"/>
        </p:nvCxnSpPr>
        <p:spPr>
          <a:xfrm>
            <a:off x="0" y="1683860"/>
            <a:ext cx="3329354" cy="0"/>
          </a:xfrm>
          <a:prstGeom prst="line">
            <a:avLst/>
          </a:prstGeom>
          <a:ln>
            <a:solidFill>
              <a:schemeClr val="tx2"/>
            </a:solidFill>
          </a:ln>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5A0F1684-0224-CA48-BBD2-5BE72A5169D4}"/>
              </a:ext>
            </a:extLst>
          </p:cNvPr>
          <p:cNvSpPr>
            <a:spLocks noGrp="1"/>
          </p:cNvSpPr>
          <p:nvPr>
            <p:ph type="body" sz="quarter" idx="13" hasCustomPrompt="1"/>
          </p:nvPr>
        </p:nvSpPr>
        <p:spPr>
          <a:xfrm>
            <a:off x="833709" y="1006566"/>
            <a:ext cx="7885124" cy="1012825"/>
          </a:xfrm>
        </p:spPr>
        <p:txBody>
          <a:bodyPr>
            <a:normAutofit/>
          </a:bodyPr>
          <a:lstStyle>
            <a:lvl1pPr marL="0" indent="0">
              <a:buNone/>
              <a:defRPr sz="3200" b="1">
                <a:solidFill>
                  <a:schemeClr val="accent1"/>
                </a:solidFill>
                <a:latin typeface="+mj-lt"/>
              </a:defRPr>
            </a:lvl1pPr>
          </a:lstStyle>
          <a:p>
            <a:pPr lvl="0"/>
            <a:r>
              <a:rPr lang="en-US" dirty="0"/>
              <a:t>Title</a:t>
            </a:r>
          </a:p>
        </p:txBody>
      </p:sp>
    </p:spTree>
    <p:extLst>
      <p:ext uri="{BB962C8B-B14F-4D97-AF65-F5344CB8AC3E}">
        <p14:creationId xmlns:p14="http://schemas.microsoft.com/office/powerpoint/2010/main" val="4223192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nc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048E85-9EE7-7D4F-8FE7-0C7BFEA4F052}"/>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12B5D662-40BF-D34E-8AC9-4B73D655586C}"/>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F6D6278-9B7F-6D42-A011-C9D2A9CB1844}"/>
              </a:ext>
            </a:extLst>
          </p:cNvPr>
          <p:cNvSpPr>
            <a:spLocks noGrp="1"/>
          </p:cNvSpPr>
          <p:nvPr>
            <p:ph type="sldNum" sz="quarter" idx="12"/>
          </p:nvPr>
        </p:nvSpPr>
        <p:spPr>
          <a:xfrm>
            <a:off x="8610600" y="6492875"/>
            <a:ext cx="2743200" cy="365125"/>
          </a:xfrm>
        </p:spPr>
        <p:txBody>
          <a:bodyPr/>
          <a:lstStyle>
            <a:lvl1pPr>
              <a:defRPr>
                <a:solidFill>
                  <a:schemeClr val="bg1"/>
                </a:solidFill>
              </a:defRPr>
            </a:lvl1pPr>
          </a:lstStyle>
          <a:p>
            <a:fld id="{E945C9B4-2F1D-A045-96C0-CE876094E856}" type="slidenum">
              <a:rPr lang="en-US" smtClean="0"/>
              <a:pPr/>
              <a:t>‹#›</a:t>
            </a:fld>
            <a:endParaRPr lang="en-US" dirty="0"/>
          </a:p>
        </p:txBody>
      </p:sp>
      <p:sp>
        <p:nvSpPr>
          <p:cNvPr id="7" name="Content Placeholder 2">
            <a:extLst>
              <a:ext uri="{FF2B5EF4-FFF2-40B4-BE49-F238E27FC236}">
                <a16:creationId xmlns:a16="http://schemas.microsoft.com/office/drawing/2014/main" id="{8CFBA2A2-F052-0B4F-BEB4-6647C87A71A3}"/>
              </a:ext>
            </a:extLst>
          </p:cNvPr>
          <p:cNvSpPr>
            <a:spLocks noGrp="1"/>
          </p:cNvSpPr>
          <p:nvPr>
            <p:ph idx="1"/>
          </p:nvPr>
        </p:nvSpPr>
        <p:spPr>
          <a:xfrm>
            <a:off x="833709" y="2029330"/>
            <a:ext cx="7885125" cy="3896140"/>
          </a:xfrm>
          <a:prstGeom prst="rect">
            <a:avLst/>
          </a:prstGeom>
        </p:spPr>
        <p:txBody>
          <a:bodyPr>
            <a:normAutofit/>
          </a:bodyPr>
          <a:lstStyle>
            <a:lvl1pPr>
              <a:defRPr>
                <a:solidFill>
                  <a:schemeClr val="bg1"/>
                </a:solidFill>
              </a:defRPr>
            </a:lvl1pPr>
          </a:lstStyle>
          <a:p>
            <a:pPr lvl="0"/>
            <a:r>
              <a:rPr lang="en-US" sz="1400">
                <a:latin typeface="Acherus Grotesque Regular" panose="02000505000000020004" pitchFamily="2" charset="77"/>
              </a:rPr>
              <a:t>Click to edit Master text styles</a:t>
            </a:r>
          </a:p>
        </p:txBody>
      </p:sp>
      <p:cxnSp>
        <p:nvCxnSpPr>
          <p:cNvPr id="8" name="Straight Connector 7">
            <a:extLst>
              <a:ext uri="{FF2B5EF4-FFF2-40B4-BE49-F238E27FC236}">
                <a16:creationId xmlns:a16="http://schemas.microsoft.com/office/drawing/2014/main" id="{1FD0BBF4-F86D-8A40-8E58-54EDAEF421B5}"/>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2F6B0A47-F12A-884E-8B93-B237839F06D1}"/>
              </a:ext>
            </a:extLst>
          </p:cNvPr>
          <p:cNvSpPr>
            <a:spLocks noGrp="1"/>
          </p:cNvSpPr>
          <p:nvPr>
            <p:ph type="body" sz="quarter" idx="13" hasCustomPrompt="1"/>
          </p:nvPr>
        </p:nvSpPr>
        <p:spPr>
          <a:xfrm>
            <a:off x="833437" y="1073365"/>
            <a:ext cx="7885125" cy="914400"/>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1223944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nc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06E2C6-67A4-9248-B56F-BC6FF0A156C4}"/>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657DB978-5F29-674A-A63E-0CA599DB00B4}"/>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1A616D5-761F-E94D-BE9D-903D7A5E8733}"/>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3" name="Content Placeholder 2">
            <a:extLst>
              <a:ext uri="{FF2B5EF4-FFF2-40B4-BE49-F238E27FC236}">
                <a16:creationId xmlns:a16="http://schemas.microsoft.com/office/drawing/2014/main" id="{AD8AAA02-14EC-344E-8842-43E56D0C8ACC}"/>
              </a:ext>
            </a:extLst>
          </p:cNvPr>
          <p:cNvSpPr>
            <a:spLocks noGrp="1"/>
          </p:cNvSpPr>
          <p:nvPr>
            <p:ph idx="16"/>
          </p:nvPr>
        </p:nvSpPr>
        <p:spPr>
          <a:xfrm>
            <a:off x="6221508" y="1368337"/>
            <a:ext cx="5132291" cy="4948479"/>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2" name="Content Placeholder 2">
            <a:extLst>
              <a:ext uri="{FF2B5EF4-FFF2-40B4-BE49-F238E27FC236}">
                <a16:creationId xmlns:a16="http://schemas.microsoft.com/office/drawing/2014/main" id="{2131BA05-7E88-3546-8038-0D139B2D8AC8}"/>
              </a:ext>
            </a:extLst>
          </p:cNvPr>
          <p:cNvSpPr>
            <a:spLocks noGrp="1"/>
          </p:cNvSpPr>
          <p:nvPr>
            <p:ph idx="15"/>
          </p:nvPr>
        </p:nvSpPr>
        <p:spPr>
          <a:xfrm>
            <a:off x="833438" y="1366221"/>
            <a:ext cx="5137055" cy="2834576"/>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Title">
            <a:extLst>
              <a:ext uri="{FF2B5EF4-FFF2-40B4-BE49-F238E27FC236}">
                <a16:creationId xmlns:a16="http://schemas.microsoft.com/office/drawing/2014/main" id="{EF814E54-E455-8840-A0F8-8AE31E199F9A}"/>
              </a:ext>
            </a:extLst>
          </p:cNvPr>
          <p:cNvSpPr>
            <a:spLocks noGrp="1"/>
          </p:cNvSpPr>
          <p:nvPr>
            <p:ph type="body" sz="quarter" idx="14" hasCustomPrompt="1"/>
          </p:nvPr>
        </p:nvSpPr>
        <p:spPr>
          <a:xfrm>
            <a:off x="833437" y="643647"/>
            <a:ext cx="10520361" cy="614363"/>
          </a:xfrm>
        </p:spPr>
        <p:txBody>
          <a:bodyPr>
            <a:normAutofit/>
          </a:bodyPr>
          <a:lstStyle>
            <a:lvl1pPr marL="0" indent="0">
              <a:buNone/>
              <a:defRPr sz="32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255137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58CB4-6534-0E45-9B0D-C966C6DE7FE5}"/>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Freeform 7">
            <a:extLst>
              <a:ext uri="{FF2B5EF4-FFF2-40B4-BE49-F238E27FC236}">
                <a16:creationId xmlns:a16="http://schemas.microsoft.com/office/drawing/2014/main" id="{04677411-352D-524D-B728-3E9951CC92B7}"/>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87271FB1-0179-4E40-A75F-F50769A7A76B}"/>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Date Placeholder 3">
            <a:extLst>
              <a:ext uri="{FF2B5EF4-FFF2-40B4-BE49-F238E27FC236}">
                <a16:creationId xmlns:a16="http://schemas.microsoft.com/office/drawing/2014/main" id="{00F36F42-2077-EF42-8A2B-B56BD174ECF6}"/>
              </a:ext>
            </a:extLst>
          </p:cNvPr>
          <p:cNvSpPr>
            <a:spLocks noGrp="1"/>
          </p:cNvSpPr>
          <p:nvPr>
            <p:ph type="dt" sz="half" idx="10"/>
          </p:nvPr>
        </p:nvSpPr>
        <p:spPr>
          <a:xfrm>
            <a:off x="838200" y="6499230"/>
            <a:ext cx="2743200" cy="365125"/>
          </a:xfrm>
        </p:spPr>
        <p:txBody>
          <a:bodyPr/>
          <a:lstStyle/>
          <a:p>
            <a:fld id="{AF3ABC53-0742-4549-B30E-40BA1C7F9FEE}" type="datetime1">
              <a:rPr lang="en-US" smtClean="0"/>
              <a:t>5/8/2023</a:t>
            </a:fld>
            <a:endParaRPr lang="en-US" dirty="0"/>
          </a:p>
        </p:txBody>
      </p:sp>
      <p:sp>
        <p:nvSpPr>
          <p:cNvPr id="5" name="Footer Placeholder 4">
            <a:extLst>
              <a:ext uri="{FF2B5EF4-FFF2-40B4-BE49-F238E27FC236}">
                <a16:creationId xmlns:a16="http://schemas.microsoft.com/office/drawing/2014/main" id="{7BCB97C0-37AC-5742-B6C0-728779839670}"/>
              </a:ext>
            </a:extLst>
          </p:cNvPr>
          <p:cNvSpPr>
            <a:spLocks noGrp="1"/>
          </p:cNvSpPr>
          <p:nvPr>
            <p:ph type="ftr" sz="quarter" idx="11"/>
          </p:nvPr>
        </p:nvSpPr>
        <p:spPr>
          <a:xfrm>
            <a:off x="4038600" y="649923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F4300C3A-7512-A94E-9784-6AF711ED7810}"/>
              </a:ext>
            </a:extLst>
          </p:cNvPr>
          <p:cNvSpPr>
            <a:spLocks noGrp="1"/>
          </p:cNvSpPr>
          <p:nvPr>
            <p:ph type="sldNum" sz="quarter" idx="12"/>
          </p:nvPr>
        </p:nvSpPr>
        <p:spPr>
          <a:xfrm>
            <a:off x="8610600" y="6499230"/>
            <a:ext cx="2743200" cy="365125"/>
          </a:xfrm>
        </p:spPr>
        <p:txBody>
          <a:bodyPr/>
          <a:lstStyle/>
          <a:p>
            <a:fld id="{E945C9B4-2F1D-A045-96C0-CE876094E856}" type="slidenum">
              <a:rPr lang="en-US" smtClean="0"/>
              <a:t>‹#›</a:t>
            </a:fld>
            <a:endParaRPr lang="en-US" dirty="0"/>
          </a:p>
        </p:txBody>
      </p:sp>
      <p:sp>
        <p:nvSpPr>
          <p:cNvPr id="10" name="Title">
            <a:extLst>
              <a:ext uri="{FF2B5EF4-FFF2-40B4-BE49-F238E27FC236}">
                <a16:creationId xmlns:a16="http://schemas.microsoft.com/office/drawing/2014/main" id="{47F8619E-E38F-5F4E-8488-B85081DABD8B}"/>
              </a:ext>
            </a:extLst>
          </p:cNvPr>
          <p:cNvSpPr>
            <a:spLocks noGrp="1"/>
          </p:cNvSpPr>
          <p:nvPr>
            <p:ph type="body" sz="quarter" idx="15" hasCustomPrompt="1"/>
          </p:nvPr>
        </p:nvSpPr>
        <p:spPr>
          <a:xfrm>
            <a:off x="1158470" y="253206"/>
            <a:ext cx="10195330" cy="457200"/>
          </a:xfrm>
        </p:spPr>
        <p:txBody>
          <a:bodyPr>
            <a:noAutofit/>
          </a:bodyPr>
          <a:lstStyle>
            <a:lvl1pPr marL="0" indent="0">
              <a:buNone/>
              <a:defRPr sz="24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243574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F74A3E-8059-7247-BB0B-F3EF4161ED56}"/>
              </a:ext>
            </a:extLst>
          </p:cNvPr>
          <p:cNvSpPr>
            <a:spLocks noGrp="1"/>
          </p:cNvSpPr>
          <p:nvPr>
            <p:ph type="dt" sz="half" idx="10"/>
          </p:nvPr>
        </p:nvSpPr>
        <p:spPr>
          <a:xfrm>
            <a:off x="838200" y="6494899"/>
            <a:ext cx="2743200" cy="365125"/>
          </a:xfrm>
        </p:spPr>
        <p:txBody>
          <a:bodyPr/>
          <a:lstStyle/>
          <a:p>
            <a:fld id="{0236341E-6C56-6F4A-B640-1A2F5DFED922}" type="datetime1">
              <a:rPr lang="en-US" smtClean="0"/>
              <a:t>5/8/2023</a:t>
            </a:fld>
            <a:endParaRPr lang="en-US" dirty="0"/>
          </a:p>
        </p:txBody>
      </p:sp>
      <p:sp>
        <p:nvSpPr>
          <p:cNvPr id="5" name="Footer Placeholder 4">
            <a:extLst>
              <a:ext uri="{FF2B5EF4-FFF2-40B4-BE49-F238E27FC236}">
                <a16:creationId xmlns:a16="http://schemas.microsoft.com/office/drawing/2014/main" id="{92289C6D-F3A3-594E-AF4C-C044CACAD8D9}"/>
              </a:ext>
            </a:extLst>
          </p:cNvPr>
          <p:cNvSpPr>
            <a:spLocks noGrp="1"/>
          </p:cNvSpPr>
          <p:nvPr>
            <p:ph type="ftr" sz="quarter" idx="11"/>
          </p:nvPr>
        </p:nvSpPr>
        <p:spPr>
          <a:xfrm>
            <a:off x="4038600" y="649489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02B6C666-AD0A-B649-9741-18D97E8EECD8}"/>
              </a:ext>
            </a:extLst>
          </p:cNvPr>
          <p:cNvSpPr>
            <a:spLocks noGrp="1"/>
          </p:cNvSpPr>
          <p:nvPr>
            <p:ph type="sldNum" sz="quarter" idx="12"/>
          </p:nvPr>
        </p:nvSpPr>
        <p:spPr>
          <a:xfrm>
            <a:off x="8610600" y="6494899"/>
            <a:ext cx="2743200" cy="365125"/>
          </a:xfrm>
        </p:spPr>
        <p:txBody>
          <a:bodyPr/>
          <a:lstStyle/>
          <a:p>
            <a:fld id="{E945C9B4-2F1D-A045-96C0-CE876094E856}" type="slidenum">
              <a:rPr lang="en-US" smtClean="0"/>
              <a:t>‹#›</a:t>
            </a:fld>
            <a:endParaRPr lang="en-US" dirty="0"/>
          </a:p>
        </p:txBody>
      </p:sp>
      <p:sp>
        <p:nvSpPr>
          <p:cNvPr id="8" name="Content Placeholder 2">
            <a:extLst>
              <a:ext uri="{FF2B5EF4-FFF2-40B4-BE49-F238E27FC236}">
                <a16:creationId xmlns:a16="http://schemas.microsoft.com/office/drawing/2014/main" id="{F29A50F7-4A8F-5143-99D6-B9B5C2329EEF}"/>
              </a:ext>
            </a:extLst>
          </p:cNvPr>
          <p:cNvSpPr>
            <a:spLocks noGrp="1"/>
          </p:cNvSpPr>
          <p:nvPr>
            <p:ph idx="14"/>
          </p:nvPr>
        </p:nvSpPr>
        <p:spPr>
          <a:xfrm>
            <a:off x="803565" y="1253331"/>
            <a:ext cx="5477314" cy="4984165"/>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7" name="Title">
            <a:extLst>
              <a:ext uri="{FF2B5EF4-FFF2-40B4-BE49-F238E27FC236}">
                <a16:creationId xmlns:a16="http://schemas.microsoft.com/office/drawing/2014/main" id="{3AAF995B-0A96-6945-99DE-05DF0598BEDC}"/>
              </a:ext>
            </a:extLst>
          </p:cNvPr>
          <p:cNvSpPr>
            <a:spLocks noGrp="1"/>
          </p:cNvSpPr>
          <p:nvPr>
            <p:ph type="body" sz="quarter" idx="13" hasCustomPrompt="1"/>
          </p:nvPr>
        </p:nvSpPr>
        <p:spPr>
          <a:xfrm>
            <a:off x="7115536" y="531381"/>
            <a:ext cx="4272899" cy="721950"/>
          </a:xfrm>
        </p:spPr>
        <p:txBody>
          <a:bodyPr>
            <a:normAutofit/>
          </a:bodyPr>
          <a:lstStyle>
            <a:lvl1pPr marL="0" indent="0">
              <a:buNone/>
              <a:defRPr sz="3200" b="1">
                <a:solidFill>
                  <a:schemeClr val="bg1"/>
                </a:solidFill>
                <a:latin typeface="+mj-lt"/>
              </a:defRPr>
            </a:lvl1pPr>
          </a:lstStyle>
          <a:p>
            <a:pPr lvl="0"/>
            <a:r>
              <a:rPr lang="en-US" dirty="0"/>
              <a:t>Title</a:t>
            </a:r>
          </a:p>
        </p:txBody>
      </p:sp>
    </p:spTree>
    <p:extLst>
      <p:ext uri="{BB962C8B-B14F-4D97-AF65-F5344CB8AC3E}">
        <p14:creationId xmlns:p14="http://schemas.microsoft.com/office/powerpoint/2010/main" val="2397613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69D82C-D8AE-5340-A408-157E0EE29A6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Date Placeholder 6">
            <a:extLst>
              <a:ext uri="{FF2B5EF4-FFF2-40B4-BE49-F238E27FC236}">
                <a16:creationId xmlns:a16="http://schemas.microsoft.com/office/drawing/2014/main" id="{8490D044-85A9-B048-9293-F908F1DFC48C}"/>
              </a:ext>
            </a:extLst>
          </p:cNvPr>
          <p:cNvSpPr>
            <a:spLocks noGrp="1"/>
          </p:cNvSpPr>
          <p:nvPr>
            <p:ph type="dt" sz="half" idx="10"/>
          </p:nvPr>
        </p:nvSpPr>
        <p:spPr>
          <a:xfrm>
            <a:off x="838200" y="6499228"/>
            <a:ext cx="2743200" cy="365125"/>
          </a:xfrm>
        </p:spPr>
        <p:txBody>
          <a:bodyPr/>
          <a:lstStyle/>
          <a:p>
            <a:fld id="{A1FCA624-17E5-0145-BED8-3D2B4FEC8929}" type="datetime1">
              <a:rPr lang="en-US" smtClean="0"/>
              <a:t>5/8/2023</a:t>
            </a:fld>
            <a:endParaRPr lang="en-US" dirty="0"/>
          </a:p>
        </p:txBody>
      </p:sp>
      <p:sp>
        <p:nvSpPr>
          <p:cNvPr id="8" name="Footer Placeholder 7">
            <a:extLst>
              <a:ext uri="{FF2B5EF4-FFF2-40B4-BE49-F238E27FC236}">
                <a16:creationId xmlns:a16="http://schemas.microsoft.com/office/drawing/2014/main" id="{E6169D8A-CC3A-C64F-8384-038DB71FB921}"/>
              </a:ext>
            </a:extLst>
          </p:cNvPr>
          <p:cNvSpPr>
            <a:spLocks noGrp="1"/>
          </p:cNvSpPr>
          <p:nvPr>
            <p:ph type="ftr" sz="quarter" idx="11"/>
          </p:nvPr>
        </p:nvSpPr>
        <p:spPr>
          <a:xfrm>
            <a:off x="4038600" y="6499228"/>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BA70670A-9729-B94A-8E94-D9527FAF5B65}"/>
              </a:ext>
            </a:extLst>
          </p:cNvPr>
          <p:cNvSpPr>
            <a:spLocks noGrp="1"/>
          </p:cNvSpPr>
          <p:nvPr>
            <p:ph type="sldNum" sz="quarter" idx="12"/>
          </p:nvPr>
        </p:nvSpPr>
        <p:spPr>
          <a:xfrm>
            <a:off x="8610600" y="6499228"/>
            <a:ext cx="2743200" cy="365125"/>
          </a:xfrm>
        </p:spPr>
        <p:txBody>
          <a:bodyPr/>
          <a:lstStyle/>
          <a:p>
            <a:fld id="{E945C9B4-2F1D-A045-96C0-CE876094E856}" type="slidenum">
              <a:rPr lang="en-US" smtClean="0"/>
              <a:t>‹#›</a:t>
            </a:fld>
            <a:endParaRPr lang="en-US" dirty="0"/>
          </a:p>
        </p:txBody>
      </p:sp>
      <p:sp>
        <p:nvSpPr>
          <p:cNvPr id="10" name="Title">
            <a:extLst>
              <a:ext uri="{FF2B5EF4-FFF2-40B4-BE49-F238E27FC236}">
                <a16:creationId xmlns:a16="http://schemas.microsoft.com/office/drawing/2014/main" id="{97C0CF60-784B-8B44-9F18-4342DD4EE2F3}"/>
              </a:ext>
            </a:extLst>
          </p:cNvPr>
          <p:cNvSpPr>
            <a:spLocks noGrp="1"/>
          </p:cNvSpPr>
          <p:nvPr>
            <p:ph type="body" sz="quarter" idx="15" hasCustomPrompt="1"/>
          </p:nvPr>
        </p:nvSpPr>
        <p:spPr>
          <a:xfrm>
            <a:off x="838200" y="274471"/>
            <a:ext cx="10515600" cy="457200"/>
          </a:xfrm>
        </p:spPr>
        <p:txBody>
          <a:bodyPr>
            <a:normAutofit/>
          </a:bodyPr>
          <a:lstStyle>
            <a:lvl1pPr marL="0" indent="0">
              <a:buNone/>
              <a:defRPr sz="2400" b="1">
                <a:solidFill>
                  <a:schemeClr val="accent1"/>
                </a:solidFill>
                <a:latin typeface="+mj-lt"/>
              </a:defRPr>
            </a:lvl1pPr>
          </a:lstStyle>
          <a:p>
            <a:pPr lvl="0"/>
            <a:r>
              <a:rPr lang="en-US" dirty="0"/>
              <a:t>Title</a:t>
            </a:r>
          </a:p>
        </p:txBody>
      </p:sp>
    </p:spTree>
    <p:extLst>
      <p:ext uri="{BB962C8B-B14F-4D97-AF65-F5344CB8AC3E}">
        <p14:creationId xmlns:p14="http://schemas.microsoft.com/office/powerpoint/2010/main" val="154315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47CCE-0A8E-1048-8E0B-95F3FDCE3C8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385B9F10-C38F-4643-8BE5-D53AF239602E}"/>
              </a:ext>
            </a:extLst>
          </p:cNvPr>
          <p:cNvCxnSpPr/>
          <p:nvPr userDrawn="1"/>
        </p:nvCxnSpPr>
        <p:spPr>
          <a:xfrm>
            <a:off x="0" y="6486665"/>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0C0F37DB-A645-4D41-A8AB-39CE8A37A816}"/>
              </a:ext>
            </a:extLst>
          </p:cNvPr>
          <p:cNvSpPr>
            <a:spLocks noGrp="1"/>
          </p:cNvSpPr>
          <p:nvPr>
            <p:ph type="dt" sz="half" idx="10"/>
          </p:nvPr>
        </p:nvSpPr>
        <p:spPr>
          <a:xfrm>
            <a:off x="838200" y="6500733"/>
            <a:ext cx="2743200" cy="365125"/>
          </a:xfrm>
        </p:spPr>
        <p:txBody>
          <a:bodyPr/>
          <a:lstStyle/>
          <a:p>
            <a:fld id="{717E6522-6DCE-8648-AF48-E4A80F1F3135}" type="datetime1">
              <a:rPr lang="en-US" smtClean="0"/>
              <a:t>5/8/2023</a:t>
            </a:fld>
            <a:endParaRPr lang="en-US" dirty="0"/>
          </a:p>
        </p:txBody>
      </p:sp>
      <p:sp>
        <p:nvSpPr>
          <p:cNvPr id="6" name="Footer Placeholder 5">
            <a:extLst>
              <a:ext uri="{FF2B5EF4-FFF2-40B4-BE49-F238E27FC236}">
                <a16:creationId xmlns:a16="http://schemas.microsoft.com/office/drawing/2014/main" id="{E6512B80-6CD8-804B-A5F8-7524CFE6A64E}"/>
              </a:ext>
            </a:extLst>
          </p:cNvPr>
          <p:cNvSpPr>
            <a:spLocks noGrp="1"/>
          </p:cNvSpPr>
          <p:nvPr>
            <p:ph type="ftr" sz="quarter" idx="11"/>
          </p:nvPr>
        </p:nvSpPr>
        <p:spPr>
          <a:xfrm>
            <a:off x="4038600" y="6500733"/>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F5017B62-6676-FA4E-B2E0-A2BB46F6D4AF}"/>
              </a:ext>
            </a:extLst>
          </p:cNvPr>
          <p:cNvSpPr>
            <a:spLocks noGrp="1"/>
          </p:cNvSpPr>
          <p:nvPr>
            <p:ph type="sldNum" sz="quarter" idx="12"/>
          </p:nvPr>
        </p:nvSpPr>
        <p:spPr>
          <a:xfrm>
            <a:off x="8610600" y="6500733"/>
            <a:ext cx="2743200" cy="365125"/>
          </a:xfrm>
        </p:spPr>
        <p:txBody>
          <a:bodyPr/>
          <a:lstStyle/>
          <a:p>
            <a:fld id="{E945C9B4-2F1D-A045-96C0-CE876094E856}" type="slidenum">
              <a:rPr lang="en-US" smtClean="0"/>
              <a:t>‹#›</a:t>
            </a:fld>
            <a:endParaRPr lang="en-US" dirty="0"/>
          </a:p>
        </p:txBody>
      </p:sp>
      <p:sp>
        <p:nvSpPr>
          <p:cNvPr id="8" name="Title">
            <a:extLst>
              <a:ext uri="{FF2B5EF4-FFF2-40B4-BE49-F238E27FC236}">
                <a16:creationId xmlns:a16="http://schemas.microsoft.com/office/drawing/2014/main" id="{95576330-C0E7-1446-BA7D-3FED894043CB}"/>
              </a:ext>
            </a:extLst>
          </p:cNvPr>
          <p:cNvSpPr>
            <a:spLocks noGrp="1"/>
          </p:cNvSpPr>
          <p:nvPr>
            <p:ph type="body" sz="quarter" idx="14" hasCustomPrompt="1"/>
          </p:nvPr>
        </p:nvSpPr>
        <p:spPr>
          <a:xfrm>
            <a:off x="838200" y="371334"/>
            <a:ext cx="10515600" cy="457200"/>
          </a:xfrm>
        </p:spPr>
        <p:txBody>
          <a:bodyPr>
            <a:normAutofit/>
          </a:bodyPr>
          <a:lstStyle>
            <a:lvl1pPr marL="0" indent="0">
              <a:buNone/>
              <a:defRPr sz="24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268601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4">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2E3B756-EE85-2548-8F38-AAC74C966445}"/>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6C8BA7A6-D397-1947-87BE-A13350C26EF5}"/>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7" name="Title">
            <a:extLst>
              <a:ext uri="{FF2B5EF4-FFF2-40B4-BE49-F238E27FC236}">
                <a16:creationId xmlns:a16="http://schemas.microsoft.com/office/drawing/2014/main" id="{4C31076A-129F-8C4A-A4CB-D28FFD0CECD5}"/>
              </a:ext>
            </a:extLst>
          </p:cNvPr>
          <p:cNvSpPr>
            <a:spLocks noGrp="1"/>
          </p:cNvSpPr>
          <p:nvPr>
            <p:ph type="body" sz="quarter" idx="15"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304302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DEBD01-F497-7C4E-8999-1EC7522D46F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Date Placeholder 4">
            <a:extLst>
              <a:ext uri="{FF2B5EF4-FFF2-40B4-BE49-F238E27FC236}">
                <a16:creationId xmlns:a16="http://schemas.microsoft.com/office/drawing/2014/main" id="{47D71019-C6AB-6745-B597-4B16E87BA969}"/>
              </a:ext>
            </a:extLst>
          </p:cNvPr>
          <p:cNvSpPr>
            <a:spLocks noGrp="1"/>
          </p:cNvSpPr>
          <p:nvPr>
            <p:ph type="dt" sz="half" idx="10"/>
          </p:nvPr>
        </p:nvSpPr>
        <p:spPr>
          <a:xfrm>
            <a:off x="838200" y="6486065"/>
            <a:ext cx="2743200" cy="365125"/>
          </a:xfrm>
        </p:spPr>
        <p:txBody>
          <a:bodyPr/>
          <a:lstStyle/>
          <a:p>
            <a:fld id="{415942C1-7E3D-924F-87D2-9FE9B3D20B9F}" type="datetime1">
              <a:rPr lang="en-US" smtClean="0"/>
              <a:t>5/8/2023</a:t>
            </a:fld>
            <a:endParaRPr lang="en-US" dirty="0"/>
          </a:p>
        </p:txBody>
      </p:sp>
      <p:sp>
        <p:nvSpPr>
          <p:cNvPr id="6" name="Footer Placeholder 5">
            <a:extLst>
              <a:ext uri="{FF2B5EF4-FFF2-40B4-BE49-F238E27FC236}">
                <a16:creationId xmlns:a16="http://schemas.microsoft.com/office/drawing/2014/main" id="{08377E48-29AD-6F4C-9E88-9948D0E3D430}"/>
              </a:ext>
            </a:extLst>
          </p:cNvPr>
          <p:cNvSpPr>
            <a:spLocks noGrp="1"/>
          </p:cNvSpPr>
          <p:nvPr>
            <p:ph type="ftr" sz="quarter" idx="11"/>
          </p:nvPr>
        </p:nvSpPr>
        <p:spPr>
          <a:xfrm>
            <a:off x="4038600" y="6486065"/>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BFEF983F-4931-EB47-B6CD-95B28491A881}"/>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cxnSp>
        <p:nvCxnSpPr>
          <p:cNvPr id="9" name="Straight Connector 8">
            <a:extLst>
              <a:ext uri="{FF2B5EF4-FFF2-40B4-BE49-F238E27FC236}">
                <a16:creationId xmlns:a16="http://schemas.microsoft.com/office/drawing/2014/main" id="{1CBB04D4-2BE9-014B-B5C9-6039311BA4A0}"/>
              </a:ext>
            </a:extLst>
          </p:cNvPr>
          <p:cNvCxnSpPr>
            <a:cxnSpLocks/>
          </p:cNvCxnSpPr>
          <p:nvPr userDrawn="1"/>
        </p:nvCxnSpPr>
        <p:spPr>
          <a:xfrm>
            <a:off x="0" y="6521011"/>
            <a:ext cx="12192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3" name="Picture Placeholder 2">
            <a:extLst>
              <a:ext uri="{FF2B5EF4-FFF2-40B4-BE49-F238E27FC236}">
                <a16:creationId xmlns:a16="http://schemas.microsoft.com/office/drawing/2014/main" id="{0426C5C8-E954-4547-8E6C-289F351C7E15}"/>
              </a:ext>
            </a:extLst>
          </p:cNvPr>
          <p:cNvSpPr>
            <a:spLocks noGrp="1"/>
          </p:cNvSpPr>
          <p:nvPr>
            <p:ph type="pic" idx="1"/>
          </p:nvPr>
        </p:nvSpPr>
        <p:spPr>
          <a:xfrm>
            <a:off x="6527408" y="992187"/>
            <a:ext cx="537385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432F16B4-96C5-6545-B12F-710BD637C2D6}"/>
              </a:ext>
            </a:extLst>
          </p:cNvPr>
          <p:cNvSpPr>
            <a:spLocks noGrp="1"/>
          </p:cNvSpPr>
          <p:nvPr>
            <p:ph idx="14"/>
          </p:nvPr>
        </p:nvSpPr>
        <p:spPr>
          <a:xfrm>
            <a:off x="833438" y="2057401"/>
            <a:ext cx="3938586" cy="3841900"/>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0" name="Title">
            <a:extLst>
              <a:ext uri="{FF2B5EF4-FFF2-40B4-BE49-F238E27FC236}">
                <a16:creationId xmlns:a16="http://schemas.microsoft.com/office/drawing/2014/main" id="{DDBD2336-6D1A-A841-BC17-6B694FA8A5AE}"/>
              </a:ext>
            </a:extLst>
          </p:cNvPr>
          <p:cNvSpPr>
            <a:spLocks noGrp="1"/>
          </p:cNvSpPr>
          <p:nvPr>
            <p:ph type="body" sz="quarter" idx="13" hasCustomPrompt="1"/>
          </p:nvPr>
        </p:nvSpPr>
        <p:spPr>
          <a:xfrm>
            <a:off x="833438" y="981876"/>
            <a:ext cx="3932236" cy="614363"/>
          </a:xfrm>
        </p:spPr>
        <p:txBody>
          <a:bodyPr>
            <a:normAutofit/>
          </a:bodyPr>
          <a:lstStyle>
            <a:lvl1pPr marL="0" indent="0">
              <a:buNone/>
              <a:defRPr sz="3200" b="1">
                <a:solidFill>
                  <a:schemeClr val="tx2"/>
                </a:solidFill>
                <a:latin typeface="+mj-lt"/>
              </a:defRPr>
            </a:lvl1pPr>
          </a:lstStyle>
          <a:p>
            <a:pPr lvl="0"/>
            <a:r>
              <a:rPr lang="en-US" dirty="0"/>
              <a:t>Title</a:t>
            </a:r>
          </a:p>
        </p:txBody>
      </p:sp>
    </p:spTree>
    <p:extLst>
      <p:ext uri="{BB962C8B-B14F-4D97-AF65-F5344CB8AC3E}">
        <p14:creationId xmlns:p14="http://schemas.microsoft.com/office/powerpoint/2010/main" val="31413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120DC-D4E2-DA40-89D4-E0E53062BED4}"/>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Date Placeholder 3">
            <a:extLst>
              <a:ext uri="{FF2B5EF4-FFF2-40B4-BE49-F238E27FC236}">
                <a16:creationId xmlns:a16="http://schemas.microsoft.com/office/drawing/2014/main" id="{D91E6B30-73FF-364B-89A3-4D2B25C3CBAF}"/>
              </a:ext>
            </a:extLst>
          </p:cNvPr>
          <p:cNvSpPr>
            <a:spLocks noGrp="1"/>
          </p:cNvSpPr>
          <p:nvPr>
            <p:ph type="dt" sz="half" idx="10"/>
          </p:nvPr>
        </p:nvSpPr>
        <p:spPr>
          <a:xfrm>
            <a:off x="838200" y="6490415"/>
            <a:ext cx="2743200" cy="365125"/>
          </a:xfrm>
        </p:spPr>
        <p:txBody>
          <a:bodyPr/>
          <a:lstStyle/>
          <a:p>
            <a:fld id="{689C6900-7399-4D4E-A314-48ACF53055C5}" type="datetime1">
              <a:rPr lang="en-US" smtClean="0"/>
              <a:t>5/8/2023</a:t>
            </a:fld>
            <a:endParaRPr lang="en-US" dirty="0"/>
          </a:p>
        </p:txBody>
      </p:sp>
      <p:sp>
        <p:nvSpPr>
          <p:cNvPr id="5" name="Footer Placeholder 4">
            <a:extLst>
              <a:ext uri="{FF2B5EF4-FFF2-40B4-BE49-F238E27FC236}">
                <a16:creationId xmlns:a16="http://schemas.microsoft.com/office/drawing/2014/main" id="{5180E9DA-24F8-204E-BDD7-2BAD257BDC65}"/>
              </a:ext>
            </a:extLst>
          </p:cNvPr>
          <p:cNvSpPr>
            <a:spLocks noGrp="1"/>
          </p:cNvSpPr>
          <p:nvPr>
            <p:ph type="ftr" sz="quarter" idx="11"/>
          </p:nvPr>
        </p:nvSpPr>
        <p:spPr>
          <a:xfrm>
            <a:off x="4038600" y="6490415"/>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28839144-AF10-AA4E-BA1D-82D66798EDFE}"/>
              </a:ext>
            </a:extLst>
          </p:cNvPr>
          <p:cNvSpPr>
            <a:spLocks noGrp="1"/>
          </p:cNvSpPr>
          <p:nvPr>
            <p:ph type="sldNum" sz="quarter" idx="12"/>
          </p:nvPr>
        </p:nvSpPr>
        <p:spPr>
          <a:xfrm>
            <a:off x="8610600" y="6490415"/>
            <a:ext cx="2743200" cy="365125"/>
          </a:xfrm>
        </p:spPr>
        <p:txBody>
          <a:bodyPr/>
          <a:lstStyle/>
          <a:p>
            <a:fld id="{E945C9B4-2F1D-A045-96C0-CE876094E856}" type="slidenum">
              <a:rPr lang="en-US" smtClean="0"/>
              <a:t>‹#›</a:t>
            </a:fld>
            <a:endParaRPr lang="en-US" dirty="0"/>
          </a:p>
        </p:txBody>
      </p:sp>
      <p:cxnSp>
        <p:nvCxnSpPr>
          <p:cNvPr id="9" name="Straight Connector 8">
            <a:extLst>
              <a:ext uri="{FF2B5EF4-FFF2-40B4-BE49-F238E27FC236}">
                <a16:creationId xmlns:a16="http://schemas.microsoft.com/office/drawing/2014/main" id="{0DC6DF80-F4C6-9A4C-825B-F9730750F2B7}"/>
              </a:ext>
            </a:extLst>
          </p:cNvPr>
          <p:cNvCxnSpPr>
            <a:cxnSpLocks/>
          </p:cNvCxnSpPr>
          <p:nvPr userDrawn="1"/>
        </p:nvCxnSpPr>
        <p:spPr>
          <a:xfrm>
            <a:off x="0" y="6521011"/>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34" name="Content Placeholder 2">
            <a:extLst>
              <a:ext uri="{FF2B5EF4-FFF2-40B4-BE49-F238E27FC236}">
                <a16:creationId xmlns:a16="http://schemas.microsoft.com/office/drawing/2014/main" id="{EC61CB17-F9AA-7648-8711-0002107CB437}"/>
              </a:ext>
            </a:extLst>
          </p:cNvPr>
          <p:cNvSpPr>
            <a:spLocks noGrp="1"/>
          </p:cNvSpPr>
          <p:nvPr>
            <p:ph idx="14"/>
          </p:nvPr>
        </p:nvSpPr>
        <p:spPr>
          <a:xfrm>
            <a:off x="424066" y="828262"/>
            <a:ext cx="5491196" cy="5300868"/>
          </a:xfrm>
          <a:prstGeom prst="rect">
            <a:avLst/>
          </a:prstGeom>
        </p:spPr>
        <p:txBody>
          <a:bodyPr>
            <a:normAutofit/>
          </a:bodyPr>
          <a:lstStyle>
            <a:lvl1pPr>
              <a:defRPr sz="1500"/>
            </a:lvl1pPr>
          </a:lstStyle>
          <a:p>
            <a:pPr lvl="0"/>
            <a:r>
              <a:rPr lang="en-US"/>
              <a:t>Click to edit Master text styles</a:t>
            </a:r>
          </a:p>
        </p:txBody>
      </p:sp>
      <p:sp>
        <p:nvSpPr>
          <p:cNvPr id="11" name="Content Placeholder 2">
            <a:extLst>
              <a:ext uri="{FF2B5EF4-FFF2-40B4-BE49-F238E27FC236}">
                <a16:creationId xmlns:a16="http://schemas.microsoft.com/office/drawing/2014/main" id="{83D7E3CC-C921-7C41-B15A-AD8570918322}"/>
              </a:ext>
            </a:extLst>
          </p:cNvPr>
          <p:cNvSpPr>
            <a:spLocks noGrp="1"/>
          </p:cNvSpPr>
          <p:nvPr>
            <p:ph idx="1"/>
          </p:nvPr>
        </p:nvSpPr>
        <p:spPr>
          <a:xfrm>
            <a:off x="6276739" y="2518730"/>
            <a:ext cx="5257800" cy="3610400"/>
          </a:xfrm>
          <a:prstGeom prst="rect">
            <a:avLst/>
          </a:prstGeom>
        </p:spPr>
        <p:txBody>
          <a:bodyPr>
            <a:normAutofit/>
          </a:bodyPr>
          <a:lstStyle>
            <a:lvl1pPr>
              <a:defRPr sz="1500"/>
            </a:lvl1pPr>
          </a:lstStyle>
          <a:p>
            <a:pPr lvl="0"/>
            <a:r>
              <a:rPr lang="en-US"/>
              <a:t>Click to edit Master text styles</a:t>
            </a:r>
          </a:p>
        </p:txBody>
      </p:sp>
      <p:sp>
        <p:nvSpPr>
          <p:cNvPr id="3" name="Text Placeholder 2">
            <a:extLst>
              <a:ext uri="{FF2B5EF4-FFF2-40B4-BE49-F238E27FC236}">
                <a16:creationId xmlns:a16="http://schemas.microsoft.com/office/drawing/2014/main" id="{15F7F852-F4E8-3148-8F0B-4B38C440D9DD}"/>
              </a:ext>
            </a:extLst>
          </p:cNvPr>
          <p:cNvSpPr>
            <a:spLocks noGrp="1"/>
          </p:cNvSpPr>
          <p:nvPr>
            <p:ph type="body" sz="quarter" idx="15" hasCustomPrompt="1"/>
          </p:nvPr>
        </p:nvSpPr>
        <p:spPr>
          <a:xfrm>
            <a:off x="6276739" y="1513728"/>
            <a:ext cx="5257800" cy="573088"/>
          </a:xfrm>
        </p:spPr>
        <p:txBody>
          <a:bodyPr>
            <a:normAutofit/>
          </a:bodyPr>
          <a:lstStyle>
            <a:lvl1pPr marL="0" indent="0">
              <a:buNone/>
              <a:defRPr sz="32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59486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07570-E2B3-9447-8CFB-5A34947FAA29}"/>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Date Placeholder 4">
            <a:extLst>
              <a:ext uri="{FF2B5EF4-FFF2-40B4-BE49-F238E27FC236}">
                <a16:creationId xmlns:a16="http://schemas.microsoft.com/office/drawing/2014/main" id="{F937E198-470C-5D49-8723-596E2DAA0E15}"/>
              </a:ext>
            </a:extLst>
          </p:cNvPr>
          <p:cNvSpPr>
            <a:spLocks noGrp="1"/>
          </p:cNvSpPr>
          <p:nvPr>
            <p:ph type="dt" sz="half" idx="10"/>
          </p:nvPr>
        </p:nvSpPr>
        <p:spPr>
          <a:xfrm>
            <a:off x="838200" y="6494900"/>
            <a:ext cx="2743200" cy="365125"/>
          </a:xfrm>
        </p:spPr>
        <p:txBody>
          <a:bodyPr/>
          <a:lstStyle/>
          <a:p>
            <a:fld id="{DEDA58FB-8915-3A4D-97B4-E6F7098709D0}" type="datetime1">
              <a:rPr lang="en-US" smtClean="0"/>
              <a:t>5/8/2023</a:t>
            </a:fld>
            <a:endParaRPr lang="en-US" dirty="0"/>
          </a:p>
        </p:txBody>
      </p:sp>
      <p:sp>
        <p:nvSpPr>
          <p:cNvPr id="6" name="Footer Placeholder 5">
            <a:extLst>
              <a:ext uri="{FF2B5EF4-FFF2-40B4-BE49-F238E27FC236}">
                <a16:creationId xmlns:a16="http://schemas.microsoft.com/office/drawing/2014/main" id="{6A7405DE-F622-5A41-8548-A3348FD80FE7}"/>
              </a:ext>
            </a:extLst>
          </p:cNvPr>
          <p:cNvSpPr>
            <a:spLocks noGrp="1"/>
          </p:cNvSpPr>
          <p:nvPr>
            <p:ph type="ftr" sz="quarter" idx="11"/>
          </p:nvPr>
        </p:nvSpPr>
        <p:spPr>
          <a:xfrm>
            <a:off x="4038600" y="649490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57A1E922-2A58-F042-9508-026325537C25}"/>
              </a:ext>
            </a:extLst>
          </p:cNvPr>
          <p:cNvSpPr>
            <a:spLocks noGrp="1"/>
          </p:cNvSpPr>
          <p:nvPr>
            <p:ph type="sldNum" sz="quarter" idx="12"/>
          </p:nvPr>
        </p:nvSpPr>
        <p:spPr>
          <a:xfrm>
            <a:off x="8610600" y="6494900"/>
            <a:ext cx="2743200" cy="365125"/>
          </a:xfrm>
        </p:spPr>
        <p:txBody>
          <a:bodyPr/>
          <a:lstStyle/>
          <a:p>
            <a:fld id="{E945C9B4-2F1D-A045-96C0-CE876094E856}" type="slidenum">
              <a:rPr lang="en-US" smtClean="0"/>
              <a:t>‹#›</a:t>
            </a:fld>
            <a:endParaRPr lang="en-US" dirty="0"/>
          </a:p>
        </p:txBody>
      </p:sp>
      <p:sp>
        <p:nvSpPr>
          <p:cNvPr id="9" name="Content Placeholder 2">
            <a:extLst>
              <a:ext uri="{FF2B5EF4-FFF2-40B4-BE49-F238E27FC236}">
                <a16:creationId xmlns:a16="http://schemas.microsoft.com/office/drawing/2014/main" id="{3E057002-B987-3642-9188-CF2D0DA51876}"/>
              </a:ext>
            </a:extLst>
          </p:cNvPr>
          <p:cNvSpPr>
            <a:spLocks noGrp="1"/>
          </p:cNvSpPr>
          <p:nvPr>
            <p:ph idx="1"/>
          </p:nvPr>
        </p:nvSpPr>
        <p:spPr>
          <a:xfrm>
            <a:off x="833709" y="2029330"/>
            <a:ext cx="7885125" cy="3896140"/>
          </a:xfrm>
          <a:prstGeom prst="rect">
            <a:avLst/>
          </a:prstGeom>
        </p:spPr>
        <p:txBody>
          <a:bodyPr>
            <a:normAutofit/>
          </a:bodyPr>
          <a:lstStyle>
            <a:lvl1pPr>
              <a:defRPr sz="2000">
                <a:solidFill>
                  <a:schemeClr val="bg1"/>
                </a:solidFill>
              </a:defRPr>
            </a:lvl1pPr>
          </a:lstStyle>
          <a:p>
            <a:pPr lvl="0"/>
            <a:r>
              <a:rPr lang="en-US" sz="1400">
                <a:latin typeface="Acherus Grotesque Regular" panose="02000505000000020004" pitchFamily="2" charset="77"/>
              </a:rPr>
              <a:t>Click to edit Master text styles</a:t>
            </a:r>
          </a:p>
        </p:txBody>
      </p:sp>
      <p:cxnSp>
        <p:nvCxnSpPr>
          <p:cNvPr id="11" name="Straight Connector 10">
            <a:extLst>
              <a:ext uri="{FF2B5EF4-FFF2-40B4-BE49-F238E27FC236}">
                <a16:creationId xmlns:a16="http://schemas.microsoft.com/office/drawing/2014/main" id="{8F6FE30F-60D9-0E4E-9352-E2F3473779A4}"/>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3" name="Title">
            <a:extLst>
              <a:ext uri="{FF2B5EF4-FFF2-40B4-BE49-F238E27FC236}">
                <a16:creationId xmlns:a16="http://schemas.microsoft.com/office/drawing/2014/main" id="{0388C7FE-E611-FF4A-82C2-12966E1DFE75}"/>
              </a:ext>
            </a:extLst>
          </p:cNvPr>
          <p:cNvSpPr>
            <a:spLocks noGrp="1"/>
          </p:cNvSpPr>
          <p:nvPr>
            <p:ph type="body" sz="quarter" idx="13" hasCustomPrompt="1"/>
          </p:nvPr>
        </p:nvSpPr>
        <p:spPr>
          <a:xfrm>
            <a:off x="833437" y="1065642"/>
            <a:ext cx="7885125" cy="614363"/>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36545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Slide 1">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5DBB41-114A-2C4F-B0A0-507524AFB91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Date Placeholder 1">
            <a:extLst>
              <a:ext uri="{FF2B5EF4-FFF2-40B4-BE49-F238E27FC236}">
                <a16:creationId xmlns:a16="http://schemas.microsoft.com/office/drawing/2014/main" id="{D45CC236-F413-F346-AF47-AA4BD804AB87}"/>
              </a:ext>
            </a:extLst>
          </p:cNvPr>
          <p:cNvSpPr>
            <a:spLocks noGrp="1"/>
          </p:cNvSpPr>
          <p:nvPr>
            <p:ph type="dt" sz="half" idx="10"/>
          </p:nvPr>
        </p:nvSpPr>
        <p:spPr>
          <a:xfrm>
            <a:off x="838200" y="6492875"/>
            <a:ext cx="2743200" cy="365125"/>
          </a:xfrm>
        </p:spPr>
        <p:txBody>
          <a:bodyPr/>
          <a:lstStyle/>
          <a:p>
            <a:fld id="{9F19DD35-7AC3-764F-98A1-BC0BD2C8505D}" type="datetime1">
              <a:rPr lang="en-US" smtClean="0"/>
              <a:t>5/8/2023</a:t>
            </a:fld>
            <a:endParaRPr lang="en-US" dirty="0"/>
          </a:p>
        </p:txBody>
      </p:sp>
      <p:sp>
        <p:nvSpPr>
          <p:cNvPr id="3" name="Footer Placeholder 2">
            <a:extLst>
              <a:ext uri="{FF2B5EF4-FFF2-40B4-BE49-F238E27FC236}">
                <a16:creationId xmlns:a16="http://schemas.microsoft.com/office/drawing/2014/main" id="{6E8ED1C9-4416-E343-B7F6-408DAE1C1B6E}"/>
              </a:ext>
            </a:extLst>
          </p:cNvPr>
          <p:cNvSpPr>
            <a:spLocks noGrp="1"/>
          </p:cNvSpPr>
          <p:nvPr>
            <p:ph type="ftr" sz="quarter" idx="11"/>
          </p:nvPr>
        </p:nvSpPr>
        <p:spPr>
          <a:xfrm>
            <a:off x="4038600" y="6492875"/>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8CEA7548-91DE-494F-8552-B042337481A4}"/>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3" name="Media Placeholder 12">
            <a:extLst>
              <a:ext uri="{FF2B5EF4-FFF2-40B4-BE49-F238E27FC236}">
                <a16:creationId xmlns:a16="http://schemas.microsoft.com/office/drawing/2014/main" id="{B581713C-A1AD-364F-8DED-B8BBF716A82A}"/>
              </a:ext>
            </a:extLst>
          </p:cNvPr>
          <p:cNvSpPr>
            <a:spLocks noGrp="1"/>
          </p:cNvSpPr>
          <p:nvPr>
            <p:ph type="media" sz="quarter" idx="13"/>
          </p:nvPr>
        </p:nvSpPr>
        <p:spPr>
          <a:xfrm>
            <a:off x="525968" y="689549"/>
            <a:ext cx="11140064" cy="5686748"/>
          </a:xfrm>
        </p:spPr>
        <p:txBody>
          <a:bodyPr/>
          <a:lstStyle>
            <a:lvl1pPr>
              <a:defRPr>
                <a:solidFill>
                  <a:schemeClr val="bg1"/>
                </a:solidFill>
              </a:defRPr>
            </a:lvl1pPr>
          </a:lstStyle>
          <a:p>
            <a:r>
              <a:rPr lang="en-US" dirty="0"/>
              <a:t>Click icon to add media</a:t>
            </a:r>
          </a:p>
        </p:txBody>
      </p:sp>
      <p:sp>
        <p:nvSpPr>
          <p:cNvPr id="9" name="Title">
            <a:extLst>
              <a:ext uri="{FF2B5EF4-FFF2-40B4-BE49-F238E27FC236}">
                <a16:creationId xmlns:a16="http://schemas.microsoft.com/office/drawing/2014/main" id="{72BED9E3-0373-D84C-A6A4-A492FF74C791}"/>
              </a:ext>
            </a:extLst>
          </p:cNvPr>
          <p:cNvSpPr>
            <a:spLocks noGrp="1"/>
          </p:cNvSpPr>
          <p:nvPr>
            <p:ph type="body" sz="quarter" idx="14" hasCustomPrompt="1"/>
          </p:nvPr>
        </p:nvSpPr>
        <p:spPr>
          <a:xfrm>
            <a:off x="525968" y="90309"/>
            <a:ext cx="11140064"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a:p>
            <a:pPr lvl="0"/>
            <a:endParaRPr lang="en-US" dirty="0"/>
          </a:p>
        </p:txBody>
      </p:sp>
    </p:spTree>
    <p:extLst>
      <p:ext uri="{BB962C8B-B14F-4D97-AF65-F5344CB8AC3E}">
        <p14:creationId xmlns:p14="http://schemas.microsoft.com/office/powerpoint/2010/main" val="46108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Slide 2">
    <p:bg>
      <p:bgPr>
        <a:solidFill>
          <a:srgbClr val="FFFFFF"/>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DA273ED2-780C-7148-8FD5-229972D30250}"/>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101953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dirty="0"/>
              <a:t>Title</a:t>
            </a:r>
          </a:p>
        </p:txBody>
      </p:sp>
    </p:spTree>
    <p:extLst>
      <p:ext uri="{BB962C8B-B14F-4D97-AF65-F5344CB8AC3E}">
        <p14:creationId xmlns:p14="http://schemas.microsoft.com/office/powerpoint/2010/main" val="250172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9CFC7C-E2D5-584C-A985-96D1DD2A8943}"/>
              </a:ext>
            </a:extLst>
          </p:cNvPr>
          <p:cNvSpPr>
            <a:spLocks noGrp="1"/>
          </p:cNvSpPr>
          <p:nvPr>
            <p:ph type="dt" sz="half" idx="10"/>
          </p:nvPr>
        </p:nvSpPr>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08ABAA76-8FA2-4E43-9316-BE3FF3908D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A6E9B5-B69C-1749-BD56-030F5A050481}"/>
              </a:ext>
            </a:extLst>
          </p:cNvPr>
          <p:cNvSpPr>
            <a:spLocks noGrp="1"/>
          </p:cNvSpPr>
          <p:nvPr>
            <p:ph type="sldNum" sz="quarter" idx="12"/>
          </p:nvPr>
        </p:nvSpPr>
        <p:spPr/>
        <p:txBody>
          <a:bodyPr/>
          <a:lstStyle>
            <a:lvl1pPr>
              <a:defRPr>
                <a:solidFill>
                  <a:schemeClr val="bg1"/>
                </a:solidFill>
              </a:defRPr>
            </a:lvl1pPr>
          </a:lstStyle>
          <a:p>
            <a:fld id="{E945C9B4-2F1D-A045-96C0-CE876094E856}" type="slidenum">
              <a:rPr lang="en-US" smtClean="0"/>
              <a:pPr/>
              <a:t>‹#›</a:t>
            </a:fld>
            <a:endParaRPr lang="en-US" dirty="0"/>
          </a:p>
        </p:txBody>
      </p:sp>
      <p:sp>
        <p:nvSpPr>
          <p:cNvPr id="10" name="Content Placeholder 2">
            <a:extLst>
              <a:ext uri="{FF2B5EF4-FFF2-40B4-BE49-F238E27FC236}">
                <a16:creationId xmlns:a16="http://schemas.microsoft.com/office/drawing/2014/main" id="{9B95DA57-8620-9343-A6F8-30B53AB42D0A}"/>
              </a:ext>
            </a:extLst>
          </p:cNvPr>
          <p:cNvSpPr>
            <a:spLocks noGrp="1"/>
          </p:cNvSpPr>
          <p:nvPr>
            <p:ph idx="14"/>
          </p:nvPr>
        </p:nvSpPr>
        <p:spPr>
          <a:xfrm>
            <a:off x="838199" y="873302"/>
            <a:ext cx="9574212" cy="5362397"/>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D2A5A24D-2806-B549-ADC8-8A29FEAC6BC3}"/>
              </a:ext>
            </a:extLst>
          </p:cNvPr>
          <p:cNvSpPr>
            <a:spLocks noGrp="1"/>
          </p:cNvSpPr>
          <p:nvPr>
            <p:ph type="body" sz="quarter" idx="15" hasCustomPrompt="1"/>
          </p:nvPr>
        </p:nvSpPr>
        <p:spPr>
          <a:xfrm>
            <a:off x="838199" y="253206"/>
            <a:ext cx="9574212" cy="457200"/>
          </a:xfrm>
        </p:spPr>
        <p:txBody>
          <a:bodyPr>
            <a:normAutofit/>
          </a:bodyPr>
          <a:lstStyle>
            <a:lvl1pPr marL="0" indent="0">
              <a:buNone/>
              <a:defRPr sz="2400" b="1">
                <a:solidFill>
                  <a:schemeClr val="accent1"/>
                </a:solidFill>
                <a:latin typeface="+mj-lt"/>
              </a:defRPr>
            </a:lvl1pPr>
          </a:lstStyle>
          <a:p>
            <a:pPr lvl="0"/>
            <a:r>
              <a:rPr lang="en-US" dirty="0"/>
              <a:t>Title</a:t>
            </a:r>
          </a:p>
        </p:txBody>
      </p:sp>
    </p:spTree>
    <p:extLst>
      <p:ext uri="{BB962C8B-B14F-4D97-AF65-F5344CB8AC3E}">
        <p14:creationId xmlns:p14="http://schemas.microsoft.com/office/powerpoint/2010/main" val="23222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0" name="Content Placeholder 2">
            <a:extLst>
              <a:ext uri="{FF2B5EF4-FFF2-40B4-BE49-F238E27FC236}">
                <a16:creationId xmlns:a16="http://schemas.microsoft.com/office/drawing/2014/main" id="{647F7304-0BA9-714E-B609-A53979907D4F}"/>
              </a:ext>
            </a:extLst>
          </p:cNvPr>
          <p:cNvSpPr>
            <a:spLocks noGrp="1"/>
          </p:cNvSpPr>
          <p:nvPr>
            <p:ph idx="14"/>
          </p:nvPr>
        </p:nvSpPr>
        <p:spPr>
          <a:xfrm>
            <a:off x="169069" y="873303"/>
            <a:ext cx="11853862" cy="5312642"/>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1288C85A-D330-2D41-B2D2-F99947631AB9}"/>
              </a:ext>
            </a:extLst>
          </p:cNvPr>
          <p:cNvSpPr>
            <a:spLocks noGrp="1"/>
          </p:cNvSpPr>
          <p:nvPr>
            <p:ph type="body" sz="quarter" idx="15" hasCustomPrompt="1"/>
          </p:nvPr>
        </p:nvSpPr>
        <p:spPr>
          <a:xfrm>
            <a:off x="169069" y="253206"/>
            <a:ext cx="11853862" cy="457200"/>
          </a:xfrm>
        </p:spPr>
        <p:txBody>
          <a:bodyPr>
            <a:normAutofit/>
          </a:bodyPr>
          <a:lstStyle>
            <a:lvl1pPr marL="0" indent="0">
              <a:buNone/>
              <a:defRPr sz="2400" b="1">
                <a:solidFill>
                  <a:schemeClr val="tx2"/>
                </a:solidFill>
                <a:latin typeface="+mj-lt"/>
              </a:defRPr>
            </a:lvl1pPr>
          </a:lstStyle>
          <a:p>
            <a:pPr lvl="0"/>
            <a:r>
              <a:rPr lang="en-US" dirty="0"/>
              <a:t>Title</a:t>
            </a:r>
          </a:p>
        </p:txBody>
      </p:sp>
    </p:spTree>
    <p:extLst>
      <p:ext uri="{BB962C8B-B14F-4D97-AF65-F5344CB8AC3E}">
        <p14:creationId xmlns:p14="http://schemas.microsoft.com/office/powerpoint/2010/main" val="392726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491CEB-04F5-F244-9768-9B71E1886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43ADE-1233-B340-9394-09AF407A201E}" type="datetime1">
              <a:rPr lang="en-US" smtClean="0"/>
              <a:t>5/8/2023</a:t>
            </a:fld>
            <a:endParaRPr lang="en-US" dirty="0"/>
          </a:p>
        </p:txBody>
      </p:sp>
      <p:sp>
        <p:nvSpPr>
          <p:cNvPr id="5" name="Footer Placeholder 4">
            <a:extLst>
              <a:ext uri="{FF2B5EF4-FFF2-40B4-BE49-F238E27FC236}">
                <a16:creationId xmlns:a16="http://schemas.microsoft.com/office/drawing/2014/main" id="{DE6EDA6A-0A34-924F-9F2A-D78A00C40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F98E3DC-D215-E241-A05B-D69586756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5C9B4-2F1D-A045-96C0-CE876094E856}" type="slidenum">
              <a:rPr lang="en-US" smtClean="0"/>
              <a:t>‹#›</a:t>
            </a:fld>
            <a:endParaRPr lang="en-US" dirty="0"/>
          </a:p>
        </p:txBody>
      </p:sp>
      <p:sp>
        <p:nvSpPr>
          <p:cNvPr id="3" name="Text Placeholder 2">
            <a:extLst>
              <a:ext uri="{FF2B5EF4-FFF2-40B4-BE49-F238E27FC236}">
                <a16:creationId xmlns:a16="http://schemas.microsoft.com/office/drawing/2014/main" id="{3FF1CA4D-34DC-AC44-8E04-EDBF8022B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BB51EB4A-8A06-7141-8385-3C1833B37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40760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7" r:id="rId3"/>
    <p:sldLayoutId id="2147483649" r:id="rId4"/>
    <p:sldLayoutId id="2147483652" r:id="rId5"/>
    <p:sldLayoutId id="2147483655" r:id="rId6"/>
    <p:sldLayoutId id="2147483660" r:id="rId7"/>
    <p:sldLayoutId id="2147483661" r:id="rId8"/>
    <p:sldLayoutId id="2147483662" r:id="rId9"/>
    <p:sldLayoutId id="2147483680" r:id="rId10"/>
    <p:sldLayoutId id="2147483684" r:id="rId11"/>
    <p:sldLayoutId id="2147483682" r:id="rId12"/>
    <p:sldLayoutId id="2147483683" r:id="rId13"/>
    <p:sldLayoutId id="2147483685" r:id="rId14"/>
    <p:sldLayoutId id="2147483663" r:id="rId15"/>
    <p:sldLayoutId id="2147483664" r:id="rId16"/>
    <p:sldLayoutId id="2147483665" r:id="rId17"/>
    <p:sldLayoutId id="2147483666" r:id="rId18"/>
    <p:sldLayoutId id="2147483651" r:id="rId19"/>
    <p:sldLayoutId id="2147483653" r:id="rId20"/>
    <p:sldLayoutId id="2147483656" r:id="rId21"/>
    <p:sldLayoutId id="2147483681" r:id="rId22"/>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oic.qld.gov.au/training-and-events/right-to-information-day/the-history-of-international-right-to-know-day/right-to-information-day-2017/resources-for-government"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pngall.com/learning-png/download/47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27345927@N07/6810814107"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learning-png/download/46904"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debbest.com/2016/11/06/paying-100-of-an-employees-benefits-does-not-count-towards-the-flsa-exempt-salary-threshold-in-business-and-at-wor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49_20C3BBDA.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D364C4-1860-4D74-B4B1-C8B086D9FBE0}"/>
              </a:ext>
            </a:extLst>
          </p:cNvPr>
          <p:cNvSpPr>
            <a:spLocks noGrp="1"/>
          </p:cNvSpPr>
          <p:nvPr>
            <p:ph type="sldNum" sz="quarter" idx="12"/>
          </p:nvPr>
        </p:nvSpPr>
        <p:spPr/>
        <p:txBody>
          <a:bodyPr/>
          <a:lstStyle/>
          <a:p>
            <a:fld id="{E945C9B4-2F1D-A045-96C0-CE876094E856}" type="slidenum">
              <a:rPr lang="en-US" smtClean="0"/>
              <a:t>1</a:t>
            </a:fld>
            <a:endParaRPr lang="en-US" dirty="0"/>
          </a:p>
        </p:txBody>
      </p:sp>
      <p:sp>
        <p:nvSpPr>
          <p:cNvPr id="3" name="Content Placeholder 2">
            <a:extLst>
              <a:ext uri="{FF2B5EF4-FFF2-40B4-BE49-F238E27FC236}">
                <a16:creationId xmlns:a16="http://schemas.microsoft.com/office/drawing/2014/main" id="{B618F1BA-B95D-4C8A-84F1-FAEAEA3E680C}"/>
              </a:ext>
            </a:extLst>
          </p:cNvPr>
          <p:cNvSpPr>
            <a:spLocks noGrp="1"/>
          </p:cNvSpPr>
          <p:nvPr>
            <p:ph idx="15"/>
          </p:nvPr>
        </p:nvSpPr>
        <p:spPr>
          <a:xfrm>
            <a:off x="510535" y="3731742"/>
            <a:ext cx="4204684" cy="1257508"/>
          </a:xfrm>
        </p:spPr>
        <p:txBody>
          <a:bodyPr>
            <a:normAutofit/>
          </a:bodyPr>
          <a:lstStyle/>
          <a:p>
            <a:r>
              <a:rPr lang="en-US" dirty="0"/>
              <a:t>Assessing Benefits and Challenges</a:t>
            </a:r>
          </a:p>
        </p:txBody>
      </p:sp>
      <p:sp>
        <p:nvSpPr>
          <p:cNvPr id="4" name="Content Placeholder 3">
            <a:extLst>
              <a:ext uri="{FF2B5EF4-FFF2-40B4-BE49-F238E27FC236}">
                <a16:creationId xmlns:a16="http://schemas.microsoft.com/office/drawing/2014/main" id="{46457035-2CF9-4DFE-AE69-B5B35423B105}"/>
              </a:ext>
            </a:extLst>
          </p:cNvPr>
          <p:cNvSpPr>
            <a:spLocks noGrp="1"/>
          </p:cNvSpPr>
          <p:nvPr>
            <p:ph sz="quarter" idx="13"/>
          </p:nvPr>
        </p:nvSpPr>
        <p:spPr>
          <a:xfrm>
            <a:off x="609388" y="1415262"/>
            <a:ext cx="5486611" cy="1710997"/>
          </a:xfrm>
        </p:spPr>
        <p:txBody>
          <a:bodyPr>
            <a:normAutofit fontScale="85000" lnSpcReduction="10000"/>
          </a:bodyPr>
          <a:lstStyle/>
          <a:p>
            <a:r>
              <a:rPr lang="en-US" dirty="0"/>
              <a:t>NCHRP Project 20-102(28),</a:t>
            </a:r>
          </a:p>
          <a:p>
            <a:r>
              <a:rPr lang="en-US" dirty="0"/>
              <a:t>“Preparing Transportation Agencies for Connected and Automated Vehicles in Work Zones”</a:t>
            </a:r>
          </a:p>
        </p:txBody>
      </p:sp>
    </p:spTree>
    <p:extLst>
      <p:ext uri="{BB962C8B-B14F-4D97-AF65-F5344CB8AC3E}">
        <p14:creationId xmlns:p14="http://schemas.microsoft.com/office/powerpoint/2010/main" val="114472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20B30-C979-AB83-E151-66647073E435}"/>
              </a:ext>
            </a:extLst>
          </p:cNvPr>
          <p:cNvSpPr>
            <a:spLocks noGrp="1"/>
          </p:cNvSpPr>
          <p:nvPr>
            <p:ph type="sldNum" sz="quarter" idx="12"/>
          </p:nvPr>
        </p:nvSpPr>
        <p:spPr/>
        <p:txBody>
          <a:bodyPr/>
          <a:lstStyle/>
          <a:p>
            <a:fld id="{E945C9B4-2F1D-A045-96C0-CE876094E856}" type="slidenum">
              <a:rPr lang="en-US" smtClean="0"/>
              <a:t>10</a:t>
            </a:fld>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3F8F8D0-5B07-0FF1-8FD3-DDC7882166A7}"/>
                  </a:ext>
                </a:extLst>
              </p:cNvPr>
              <p:cNvSpPr>
                <a:spLocks noGrp="1"/>
              </p:cNvSpPr>
              <p:nvPr>
                <p:ph idx="15"/>
              </p:nvPr>
            </p:nvSpPr>
            <p:spPr>
              <a:xfrm>
                <a:off x="6011918" y="624413"/>
                <a:ext cx="5341882" cy="6123228"/>
              </a:xfrm>
            </p:spPr>
            <p:txBody>
              <a:bodyPr>
                <a:norm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𝑃𝑉𝐵</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𝐿𝐶</m:t>
                          </m:r>
                        </m:sup>
                        <m:e>
                          <m:sSub>
                            <m:sSubPr>
                              <m:ctrlPr>
                                <a:rPr lang="en-US" b="0" i="1" smtClean="0">
                                  <a:latin typeface="Cambria Math" panose="02040503050406030204" pitchFamily="18" charset="0"/>
                                </a:rPr>
                              </m:ctrlPr>
                            </m:sSubPr>
                            <m:e>
                              <m:r>
                                <a:rPr lang="en-US" i="1">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𝑖</m:t>
                                      </m:r>
                                    </m:sub>
                                  </m:sSub>
                                </m:e>
                              </m:nary>
                              <m:r>
                                <a:rPr lang="en-US" i="1">
                                  <a:latin typeface="Cambria Math" panose="02040503050406030204" pitchFamily="18" charset="0"/>
                                </a:rPr>
                                <m:t>)</m:t>
                              </m:r>
                            </m:e>
                            <m:sub>
                              <m:r>
                                <a:rPr lang="en-US" b="0" i="1" smtClean="0">
                                  <a:latin typeface="Cambria Math" panose="02040503050406030204" pitchFamily="18" charset="0"/>
                                </a:rPr>
                                <m:t>𝑡</m:t>
                              </m:r>
                            </m:sub>
                          </m:sSub>
                        </m:e>
                      </m:nary>
                    </m:oMath>
                  </m:oMathPara>
                </a14:m>
                <a:endParaRPr lang="en-US" dirty="0"/>
              </a:p>
              <a:p>
                <a:r>
                  <a:rPr lang="en-US" dirty="0"/>
                  <a:t>PVB = Present value benefits</a:t>
                </a:r>
              </a:p>
              <a:p>
                <a:r>
                  <a:rPr lang="en-US" dirty="0"/>
                  <a:t>B</a:t>
                </a:r>
                <a:r>
                  <a:rPr lang="en-US" sz="1600" dirty="0"/>
                  <a:t>i</a:t>
                </a:r>
                <a:r>
                  <a:rPr lang="en-US" dirty="0"/>
                  <a:t> = Benefit of type i</a:t>
                </a:r>
              </a:p>
              <a:p>
                <a:r>
                  <a:rPr lang="en-US" dirty="0"/>
                  <a:t>t = year number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𝑖𝑡</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𝑟</m:t>
                                    </m:r>
                                  </m:e>
                                </m:d>
                              </m:e>
                              <m:sup>
                                <m:r>
                                  <a:rPr lang="en-US" b="0" i="1" smtClean="0">
                                    <a:latin typeface="Cambria Math" panose="02040503050406030204" pitchFamily="18" charset="0"/>
                                  </a:rPr>
                                  <m:t>𝑡</m:t>
                                </m:r>
                              </m:sup>
                            </m:sSup>
                          </m:den>
                        </m:f>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oMath>
                </a14:m>
                <a:endParaRPr lang="en-US" dirty="0"/>
              </a:p>
              <a:p>
                <a:r>
                  <a:rPr lang="en-US" dirty="0"/>
                  <a:t>B</a:t>
                </a:r>
                <a:r>
                  <a:rPr lang="en-US" sz="1600" dirty="0"/>
                  <a:t>it</a:t>
                </a:r>
                <a:r>
                  <a:rPr lang="en-US" dirty="0"/>
                  <a:t> = B</a:t>
                </a:r>
                <a:r>
                  <a:rPr lang="en-US" sz="1600" dirty="0"/>
                  <a:t>i </a:t>
                </a:r>
                <a:r>
                  <a:rPr lang="en-US" dirty="0"/>
                  <a:t>in year 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it</a:t>
                </a:r>
                <a:r>
                  <a:rPr lang="en-US" dirty="0"/>
                  <a:t> = B</a:t>
                </a:r>
                <a:r>
                  <a:rPr lang="en-US" sz="1600" dirty="0"/>
                  <a:t>i</a:t>
                </a:r>
                <a:r>
                  <a:rPr lang="en-US" dirty="0"/>
                  <a:t> for the base year)</a:t>
                </a:r>
              </a:p>
              <a:p>
                <a:r>
                  <a:rPr lang="en-US" dirty="0"/>
                  <a:t>r = discount rate</a:t>
                </a:r>
              </a:p>
              <a:p>
                <a:r>
                  <a:rPr lang="en-US" dirty="0"/>
                  <a:t>LC = life cycle</a:t>
                </a:r>
              </a:p>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𝑃𝑉𝐶</m:t>
                      </m:r>
                      <m:r>
                        <a:rPr lang="en-US" b="0" i="1" smtClean="0">
                          <a:latin typeface="Cambria Math" panose="02040503050406030204" pitchFamily="18" charset="0"/>
                        </a:rPr>
                        <m:t>=</m:t>
                      </m:r>
                      <m:r>
                        <a:rPr lang="en-US" b="0" i="1" smtClean="0">
                          <a:latin typeface="Cambria Math" panose="02040503050406030204" pitchFamily="18" charset="0"/>
                        </a:rPr>
                        <m:t>𝐼𝐶</m:t>
                      </m:r>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𝑡</m:t>
                          </m:r>
                          <m:r>
                            <a:rPr lang="en-US" i="1">
                              <a:latin typeface="Cambria Math" panose="02040503050406030204" pitchFamily="18" charset="0"/>
                            </a:rPr>
                            <m:t>=0</m:t>
                          </m:r>
                        </m:sub>
                        <m:sup>
                          <m:r>
                            <a:rPr lang="en-US" i="1">
                              <a:latin typeface="Cambria Math" panose="02040503050406030204" pitchFamily="18" charset="0"/>
                            </a:rPr>
                            <m:t>𝐿𝐶</m:t>
                          </m:r>
                        </m:sup>
                        <m:e>
                          <m:sSub>
                            <m:sSubPr>
                              <m:ctrlPr>
                                <a:rPr lang="en-US" i="1">
                                  <a:latin typeface="Cambria Math" panose="02040503050406030204" pitchFamily="18" charset="0"/>
                                </a:rPr>
                              </m:ctrlPr>
                            </m:sSubPr>
                            <m:e>
                              <m:r>
                                <a:rPr lang="en-US" i="1">
                                  <a:latin typeface="Cambria Math" panose="02040503050406030204" pitchFamily="18" charset="0"/>
                                </a:rPr>
                                <m:t>𝐴𝐶</m:t>
                              </m:r>
                            </m:e>
                            <m:sub>
                              <m:r>
                                <a:rPr lang="en-US" i="1">
                                  <a:latin typeface="Cambria Math" panose="02040503050406030204" pitchFamily="18" charset="0"/>
                                </a:rPr>
                                <m:t>𝑡</m:t>
                              </m:r>
                            </m:sub>
                          </m:sSub>
                        </m:e>
                      </m:nary>
                    </m:oMath>
                  </m:oMathPara>
                </a14:m>
                <a:endParaRPr lang="en-US" dirty="0"/>
              </a:p>
              <a:p>
                <a:r>
                  <a:rPr lang="en-US" dirty="0"/>
                  <a:t>PVC = Present value costs</a:t>
                </a:r>
              </a:p>
              <a:p>
                <a:r>
                  <a:rPr lang="en-US" dirty="0"/>
                  <a:t>IC = Initial costs (i.e., materials and installation)</a:t>
                </a:r>
              </a:p>
              <a:p>
                <a:r>
                  <a:rPr lang="en-US" dirty="0"/>
                  <a:t>AC</a:t>
                </a:r>
                <a:r>
                  <a:rPr lang="en-US" sz="1600" dirty="0"/>
                  <a:t>t</a:t>
                </a:r>
                <a:r>
                  <a:rPr lang="en-US" dirty="0"/>
                  <a:t> = annual maintenance/operations costs in year t and </a:t>
                </a:r>
                <a14:m>
                  <m:oMath xmlns:m="http://schemas.openxmlformats.org/officeDocument/2006/math">
                    <m:sSub>
                      <m:sSubPr>
                        <m:ctrlPr>
                          <a:rPr lang="en-US" i="1" smtClean="0">
                            <a:effectLst/>
                            <a:latin typeface="Cambria Math" panose="02040503050406030204" pitchFamily="18" charset="0"/>
                          </a:rPr>
                        </m:ctrlPr>
                      </m:sSubPr>
                      <m:e>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i="1">
                                <a:effectLst/>
                                <a:latin typeface="Cambria Math" panose="020405030504060302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𝑟</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p>
                        </m:sSup>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rPr>
                        </m:ctrlPr>
                      </m:sSubPr>
                      <m:e>
                        <m:r>
                          <a:rPr lang="en-US" i="1" smtClean="0">
                            <a:effectLst/>
                            <a:latin typeface="Cambria Math" panose="02040503050406030204" pitchFamily="18" charset="0"/>
                            <a:ea typeface="Cambria Math" panose="02040503050406030204" pitchFamily="18" charset="0"/>
                          </a:rPr>
                          <m:t>×</m:t>
                        </m:r>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endParaRPr lang="en-US" dirty="0"/>
              </a:p>
              <a:p>
                <a:endParaRPr lang="en-US" dirty="0"/>
              </a:p>
            </p:txBody>
          </p:sp>
        </mc:Choice>
        <mc:Fallback>
          <p:sp>
            <p:nvSpPr>
              <p:cNvPr id="3" name="Content Placeholder 2">
                <a:extLst>
                  <a:ext uri="{FF2B5EF4-FFF2-40B4-BE49-F238E27FC236}">
                    <a16:creationId xmlns:a16="http://schemas.microsoft.com/office/drawing/2014/main" id="{13F8F8D0-5B07-0FF1-8FD3-DDC7882166A7}"/>
                  </a:ext>
                </a:extLst>
              </p:cNvPr>
              <p:cNvSpPr>
                <a:spLocks noGrp="1" noRot="1" noChangeAspect="1" noMove="1" noResize="1" noEditPoints="1" noAdjustHandles="1" noChangeArrowheads="1" noChangeShapeType="1" noTextEdit="1"/>
              </p:cNvSpPr>
              <p:nvPr>
                <p:ph idx="15"/>
              </p:nvPr>
            </p:nvSpPr>
            <p:spPr>
              <a:xfrm>
                <a:off x="6011918" y="624413"/>
                <a:ext cx="5341882" cy="6123228"/>
              </a:xfrm>
              <a:blipFill>
                <a:blip r:embed="rId2"/>
                <a:stretch>
                  <a:fillRect l="-1140"/>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70CA0A28-B8EF-595D-C132-B0AB830032C1}"/>
              </a:ext>
            </a:extLst>
          </p:cNvPr>
          <p:cNvSpPr>
            <a:spLocks noGrp="1"/>
          </p:cNvSpPr>
          <p:nvPr>
            <p:ph type="body" sz="quarter" idx="14"/>
          </p:nvPr>
        </p:nvSpPr>
        <p:spPr/>
        <p:txBody>
          <a:bodyPr/>
          <a:lstStyle/>
          <a:p>
            <a:r>
              <a:rPr lang="en-US" dirty="0"/>
              <a:t>Example BCA Approach: Calculate Lifecycle BCRs </a:t>
            </a:r>
          </a:p>
        </p:txBody>
      </p:sp>
      <p:pic>
        <p:nvPicPr>
          <p:cNvPr id="5" name="Picture 4">
            <a:extLst>
              <a:ext uri="{FF2B5EF4-FFF2-40B4-BE49-F238E27FC236}">
                <a16:creationId xmlns:a16="http://schemas.microsoft.com/office/drawing/2014/main" id="{464B46EF-C527-96E7-96B3-77298EA5EE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5522" y="624413"/>
            <a:ext cx="5734050" cy="2743200"/>
          </a:xfrm>
          <a:prstGeom prst="rect">
            <a:avLst/>
          </a:prstGeom>
        </p:spPr>
      </p:pic>
      <p:sp>
        <p:nvSpPr>
          <p:cNvPr id="6" name="TextBox 5">
            <a:extLst>
              <a:ext uri="{FF2B5EF4-FFF2-40B4-BE49-F238E27FC236}">
                <a16:creationId xmlns:a16="http://schemas.microsoft.com/office/drawing/2014/main" id="{B6925B6A-45D7-4BCC-8BDC-02FAF0A6CCF7}"/>
              </a:ext>
            </a:extLst>
          </p:cNvPr>
          <p:cNvSpPr txBox="1"/>
          <p:nvPr/>
        </p:nvSpPr>
        <p:spPr>
          <a:xfrm>
            <a:off x="1021278" y="3483227"/>
            <a:ext cx="4612268" cy="646331"/>
          </a:xfrm>
          <a:prstGeom prst="rect">
            <a:avLst/>
          </a:prstGeom>
          <a:noFill/>
          <a:ln>
            <a:noFill/>
          </a:ln>
        </p:spPr>
        <p:txBody>
          <a:bodyPr wrap="square" rtlCol="0">
            <a:spAutoFit/>
          </a:bodyPr>
          <a:lstStyle/>
          <a:p>
            <a:pPr algn="l"/>
            <a:r>
              <a:rPr lang="en-US" dirty="0"/>
              <a:t>Source: American Association of State Highway and Transportation Officials, 2010</a:t>
            </a:r>
          </a:p>
        </p:txBody>
      </p:sp>
    </p:spTree>
    <p:extLst>
      <p:ext uri="{BB962C8B-B14F-4D97-AF65-F5344CB8AC3E}">
        <p14:creationId xmlns:p14="http://schemas.microsoft.com/office/powerpoint/2010/main" val="254745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ircuit board&#10;&#10;Description automatically generated with low confidence">
            <a:extLst>
              <a:ext uri="{FF2B5EF4-FFF2-40B4-BE49-F238E27FC236}">
                <a16:creationId xmlns:a16="http://schemas.microsoft.com/office/drawing/2014/main" id="{489A9BF5-93FC-DD14-60C8-C39C5D1DA404}"/>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7268079" y="2900856"/>
            <a:ext cx="4682183" cy="2952053"/>
          </a:xfrm>
          <a:prstGeom prst="rect">
            <a:avLst/>
          </a:prstGeom>
        </p:spPr>
      </p:pic>
      <p:sp>
        <p:nvSpPr>
          <p:cNvPr id="2" name="Slide Number Placeholder 1">
            <a:extLst>
              <a:ext uri="{FF2B5EF4-FFF2-40B4-BE49-F238E27FC236}">
                <a16:creationId xmlns:a16="http://schemas.microsoft.com/office/drawing/2014/main" id="{2B71D7A9-4495-EAB7-A122-61EAE871925B}"/>
              </a:ext>
            </a:extLst>
          </p:cNvPr>
          <p:cNvSpPr>
            <a:spLocks noGrp="1"/>
          </p:cNvSpPr>
          <p:nvPr>
            <p:ph type="sldNum" sz="quarter" idx="12"/>
          </p:nvPr>
        </p:nvSpPr>
        <p:spPr/>
        <p:txBody>
          <a:bodyPr/>
          <a:lstStyle/>
          <a:p>
            <a:fld id="{E945C9B4-2F1D-A045-96C0-CE876094E856}" type="slidenum">
              <a:rPr lang="en-US" smtClean="0"/>
              <a:t>11</a:t>
            </a:fld>
            <a:endParaRPr lang="en-US" dirty="0"/>
          </a:p>
        </p:txBody>
      </p:sp>
      <p:sp>
        <p:nvSpPr>
          <p:cNvPr id="3" name="Content Placeholder 2">
            <a:extLst>
              <a:ext uri="{FF2B5EF4-FFF2-40B4-BE49-F238E27FC236}">
                <a16:creationId xmlns:a16="http://schemas.microsoft.com/office/drawing/2014/main" id="{B53EA165-91C7-5967-8D13-DC673AE36604}"/>
              </a:ext>
            </a:extLst>
          </p:cNvPr>
          <p:cNvSpPr>
            <a:spLocks noGrp="1"/>
          </p:cNvSpPr>
          <p:nvPr>
            <p:ph idx="15"/>
          </p:nvPr>
        </p:nvSpPr>
        <p:spPr/>
        <p:txBody>
          <a:bodyPr>
            <a:normAutofit fontScale="92500" lnSpcReduction="20000"/>
          </a:bodyPr>
          <a:lstStyle/>
          <a:p>
            <a:pPr marL="342900" indent="-342900">
              <a:buFont typeface="Arial" panose="020B0604020202020204" pitchFamily="34" charset="0"/>
              <a:buChar char="•"/>
            </a:pPr>
            <a:r>
              <a:rPr lang="en-US" b="1" dirty="0"/>
              <a:t>BCA general guidance</a:t>
            </a:r>
          </a:p>
          <a:p>
            <a:pPr marL="1028700" lvl="1" indent="-342900"/>
            <a:r>
              <a:rPr lang="en-US" dirty="0"/>
              <a:t>Highway Safety Manual</a:t>
            </a:r>
          </a:p>
          <a:p>
            <a:pPr marL="1028700" lvl="1" indent="-342900"/>
            <a:r>
              <a:rPr lang="en-US" dirty="0"/>
              <a:t>FHWA guidelines, references, and tools</a:t>
            </a:r>
          </a:p>
          <a:p>
            <a:pPr marL="1028700" lvl="1" indent="-342900"/>
            <a:r>
              <a:rPr lang="en-US" dirty="0"/>
              <a:t>USDOT Office of the Secretary of Transportation publications</a:t>
            </a:r>
          </a:p>
          <a:p>
            <a:pPr marL="342900" indent="-342900">
              <a:buFont typeface="Arial" panose="020B0604020202020204" pitchFamily="34" charset="0"/>
              <a:buChar char="•"/>
            </a:pPr>
            <a:r>
              <a:rPr lang="en-US" b="1" dirty="0"/>
              <a:t>Benefits/costs assessment</a:t>
            </a:r>
          </a:p>
          <a:p>
            <a:pPr marL="1028700" lvl="1" indent="-342900"/>
            <a:r>
              <a:rPr lang="en-US" dirty="0"/>
              <a:t>Crash costs (NHTSA injury unit costs for crashes, FHWA crash unit costs)</a:t>
            </a:r>
          </a:p>
          <a:p>
            <a:pPr marL="1028700" lvl="1" indent="-342900"/>
            <a:r>
              <a:rPr lang="en-US" dirty="0"/>
              <a:t>National crash data: NHTSA Fatality Analysis Reporting System (FARS)</a:t>
            </a:r>
          </a:p>
          <a:p>
            <a:pPr marL="1028700" lvl="1" indent="-342900"/>
            <a:r>
              <a:rPr lang="en-US" dirty="0"/>
              <a:t>Crash Modification Clearinghouse</a:t>
            </a:r>
          </a:p>
          <a:p>
            <a:pPr marL="1028700" lvl="1" indent="-342900"/>
            <a:r>
              <a:rPr lang="en-US" dirty="0"/>
              <a:t>ITS Deployment Evaluation – USDOT ITS joint Program Office</a:t>
            </a:r>
          </a:p>
          <a:p>
            <a:pPr marL="342900" indent="-342900">
              <a:buFont typeface="Arial" panose="020B0604020202020204" pitchFamily="34" charset="0"/>
              <a:buChar char="•"/>
            </a:pPr>
            <a:r>
              <a:rPr lang="en-US" b="1" dirty="0"/>
              <a:t>Economic data/resources</a:t>
            </a:r>
            <a:endParaRPr lang="en-US" dirty="0"/>
          </a:p>
          <a:p>
            <a:pPr marL="1028700" lvl="1" indent="-342900"/>
            <a:r>
              <a:rPr lang="en-US" dirty="0"/>
              <a:t>Consumer Price Index – U.S. Bureau of Labor Statistics</a:t>
            </a:r>
          </a:p>
          <a:p>
            <a:pPr marL="1028700" lvl="1" indent="-342900"/>
            <a:r>
              <a:rPr lang="en-US" dirty="0"/>
              <a:t>Employment Cost Index – U.S. Bureau of Labor Statistics</a:t>
            </a:r>
          </a:p>
          <a:p>
            <a:pPr marL="1028700" lvl="1" indent="-342900"/>
            <a:r>
              <a:rPr lang="en-US" dirty="0"/>
              <a:t>National Highway Construction Cost Index - FHWA</a:t>
            </a:r>
          </a:p>
          <a:p>
            <a:pPr marL="342900" indent="-342900">
              <a:buFont typeface="Arial" panose="020B0604020202020204" pitchFamily="34" charset="0"/>
              <a:buChar char="•"/>
            </a:pPr>
            <a:r>
              <a:rPr lang="en-US" b="1" dirty="0"/>
              <a:t>Work zone and travel related statistics</a:t>
            </a:r>
          </a:p>
          <a:p>
            <a:pPr marL="1028700" lvl="1" indent="-342900"/>
            <a:r>
              <a:rPr lang="en-US" dirty="0"/>
              <a:t>FHWA highway and related statistics</a:t>
            </a:r>
          </a:p>
          <a:p>
            <a:pPr marL="1028700" lvl="1" indent="-342900"/>
            <a:r>
              <a:rPr lang="en-US" dirty="0"/>
              <a:t>BTS freight and travel statistics</a:t>
            </a:r>
          </a:p>
          <a:p>
            <a:pPr marL="1028700" lvl="1" indent="-342900"/>
            <a:r>
              <a:rPr lang="en-US" dirty="0"/>
              <a:t>National Work Zone Safety Information Clearinghouse </a:t>
            </a:r>
          </a:p>
          <a:p>
            <a:pPr marL="342900" indent="-342900">
              <a:buFont typeface="Arial" panose="020B0604020202020204" pitchFamily="34" charset="0"/>
              <a:buChar char="•"/>
            </a:pPr>
            <a:r>
              <a:rPr lang="en-US" b="1" dirty="0"/>
              <a:t>Other resources</a:t>
            </a:r>
          </a:p>
          <a:p>
            <a:pPr marL="1028700" lvl="1" indent="-342900"/>
            <a:r>
              <a:rPr lang="en-US" dirty="0"/>
              <a:t>Census American Community Survey data</a:t>
            </a:r>
          </a:p>
          <a:p>
            <a:pPr marL="1028700" lvl="1" indent="-342900"/>
            <a:r>
              <a:rPr lang="en-US" dirty="0"/>
              <a:t>State data sources (roadway, safety, vehicle, driver, project, bid/contract databases)</a:t>
            </a:r>
          </a:p>
        </p:txBody>
      </p:sp>
      <p:sp>
        <p:nvSpPr>
          <p:cNvPr id="4" name="Text Placeholder 3">
            <a:extLst>
              <a:ext uri="{FF2B5EF4-FFF2-40B4-BE49-F238E27FC236}">
                <a16:creationId xmlns:a16="http://schemas.microsoft.com/office/drawing/2014/main" id="{ACC4DB4D-27AD-29ED-6D7A-5B627E7B63E0}"/>
              </a:ext>
            </a:extLst>
          </p:cNvPr>
          <p:cNvSpPr>
            <a:spLocks noGrp="1"/>
          </p:cNvSpPr>
          <p:nvPr>
            <p:ph type="body" sz="quarter" idx="14"/>
          </p:nvPr>
        </p:nvSpPr>
        <p:spPr/>
        <p:txBody>
          <a:bodyPr/>
          <a:lstStyle/>
          <a:p>
            <a:r>
              <a:rPr lang="en-US" dirty="0"/>
              <a:t>Work Zone CAV BCA Resources (among Others)</a:t>
            </a:r>
          </a:p>
        </p:txBody>
      </p:sp>
    </p:spTree>
    <p:extLst>
      <p:ext uri="{BB962C8B-B14F-4D97-AF65-F5344CB8AC3E}">
        <p14:creationId xmlns:p14="http://schemas.microsoft.com/office/powerpoint/2010/main" val="305452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67761-8B12-A2DC-D551-DB0F59EECF11}"/>
              </a:ext>
            </a:extLst>
          </p:cNvPr>
          <p:cNvSpPr>
            <a:spLocks noGrp="1"/>
          </p:cNvSpPr>
          <p:nvPr>
            <p:ph type="sldNum" sz="quarter" idx="12"/>
          </p:nvPr>
        </p:nvSpPr>
        <p:spPr/>
        <p:txBody>
          <a:bodyPr/>
          <a:lstStyle/>
          <a:p>
            <a:fld id="{E945C9B4-2F1D-A045-96C0-CE876094E856}" type="slidenum">
              <a:rPr lang="en-US" smtClean="0"/>
              <a:t>12</a:t>
            </a:fld>
            <a:endParaRPr lang="en-US" dirty="0"/>
          </a:p>
        </p:txBody>
      </p:sp>
      <p:sp>
        <p:nvSpPr>
          <p:cNvPr id="3" name="Content Placeholder 2">
            <a:extLst>
              <a:ext uri="{FF2B5EF4-FFF2-40B4-BE49-F238E27FC236}">
                <a16:creationId xmlns:a16="http://schemas.microsoft.com/office/drawing/2014/main" id="{82202131-A3D8-5D0D-59CF-0D61AB3B1025}"/>
              </a:ext>
            </a:extLst>
          </p:cNvPr>
          <p:cNvSpPr>
            <a:spLocks noGrp="1"/>
          </p:cNvSpPr>
          <p:nvPr>
            <p:ph idx="1"/>
          </p:nvPr>
        </p:nvSpPr>
        <p:spPr/>
        <p:txBody>
          <a:bodyPr/>
          <a:lstStyle/>
          <a:p>
            <a:r>
              <a:rPr lang="en-US" dirty="0"/>
              <a:t>Lane keeping systems in work zones</a:t>
            </a:r>
          </a:p>
          <a:p>
            <a:r>
              <a:rPr lang="en-US" dirty="0"/>
              <a:t>Work zone queue warning system with CV support</a:t>
            </a:r>
          </a:p>
          <a:p>
            <a:r>
              <a:rPr lang="en-US" dirty="0"/>
              <a:t>Automated truck-mounted attenuator (ATMA) systems </a:t>
            </a:r>
          </a:p>
          <a:p>
            <a:r>
              <a:rPr lang="en-US" dirty="0"/>
              <a:t>Work zone traveler information system with CV support</a:t>
            </a:r>
          </a:p>
        </p:txBody>
      </p:sp>
      <p:sp>
        <p:nvSpPr>
          <p:cNvPr id="4" name="Text Placeholder 3">
            <a:extLst>
              <a:ext uri="{FF2B5EF4-FFF2-40B4-BE49-F238E27FC236}">
                <a16:creationId xmlns:a16="http://schemas.microsoft.com/office/drawing/2014/main" id="{AFE56B5B-510C-2B41-83E7-86B77255C3C8}"/>
              </a:ext>
            </a:extLst>
          </p:cNvPr>
          <p:cNvSpPr>
            <a:spLocks noGrp="1"/>
          </p:cNvSpPr>
          <p:nvPr>
            <p:ph type="body" sz="quarter" idx="13"/>
          </p:nvPr>
        </p:nvSpPr>
        <p:spPr/>
        <p:txBody>
          <a:bodyPr/>
          <a:lstStyle/>
          <a:p>
            <a:r>
              <a:rPr lang="en-US" dirty="0"/>
              <a:t>Work Zone CAV BCA Case Studies</a:t>
            </a:r>
          </a:p>
        </p:txBody>
      </p:sp>
    </p:spTree>
    <p:extLst>
      <p:ext uri="{BB962C8B-B14F-4D97-AF65-F5344CB8AC3E}">
        <p14:creationId xmlns:p14="http://schemas.microsoft.com/office/powerpoint/2010/main" val="301900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C18ADD-6024-2A5A-FC24-690EB8C61CB3}"/>
              </a:ext>
            </a:extLst>
          </p:cNvPr>
          <p:cNvSpPr>
            <a:spLocks noGrp="1"/>
          </p:cNvSpPr>
          <p:nvPr>
            <p:ph type="sldNum" sz="quarter" idx="12"/>
          </p:nvPr>
        </p:nvSpPr>
        <p:spPr/>
        <p:txBody>
          <a:bodyPr/>
          <a:lstStyle/>
          <a:p>
            <a:fld id="{E945C9B4-2F1D-A045-96C0-CE876094E856}" type="slidenum">
              <a:rPr lang="en-US" smtClean="0"/>
              <a:t>13</a:t>
            </a:fld>
            <a:endParaRPr lang="en-US" dirty="0"/>
          </a:p>
        </p:txBody>
      </p:sp>
      <p:sp>
        <p:nvSpPr>
          <p:cNvPr id="3" name="Content Placeholder 2">
            <a:extLst>
              <a:ext uri="{FF2B5EF4-FFF2-40B4-BE49-F238E27FC236}">
                <a16:creationId xmlns:a16="http://schemas.microsoft.com/office/drawing/2014/main" id="{80E3768E-AA06-B226-0F3D-9FC44330C296}"/>
              </a:ext>
            </a:extLst>
          </p:cNvPr>
          <p:cNvSpPr>
            <a:spLocks noGrp="1"/>
          </p:cNvSpPr>
          <p:nvPr>
            <p:ph idx="15"/>
          </p:nvPr>
        </p:nvSpPr>
        <p:spPr/>
        <p:txBody>
          <a:bodyPr/>
          <a:lstStyle/>
          <a:p>
            <a:pPr marL="342900" indent="-342900">
              <a:buFont typeface="Arial" panose="020B0604020202020204" pitchFamily="34" charset="0"/>
              <a:buChar char="•"/>
            </a:pPr>
            <a:r>
              <a:rPr lang="en-US" b="1" dirty="0"/>
              <a:t>Function description</a:t>
            </a:r>
          </a:p>
          <a:p>
            <a:pPr marL="1028700" lvl="1" indent="-342900"/>
            <a:r>
              <a:rPr lang="en-US" dirty="0"/>
              <a:t>Use machine vision systems to detect vehicle lane position</a:t>
            </a:r>
          </a:p>
          <a:p>
            <a:pPr marL="1028700" lvl="1" indent="-342900"/>
            <a:r>
              <a:rPr lang="en-US" dirty="0"/>
              <a:t>Focus on lane keeping assist and lane centering assist (both provide steering assist)</a:t>
            </a:r>
          </a:p>
          <a:p>
            <a:pPr marL="1028700" lvl="1" indent="-342900"/>
            <a:r>
              <a:rPr lang="en-US" dirty="0"/>
              <a:t>Levels of automation: Level 1 - Driver Assistance</a:t>
            </a:r>
          </a:p>
          <a:p>
            <a:pPr marL="342900" indent="-342900">
              <a:buFont typeface="Arial" panose="020B0604020202020204" pitchFamily="34" charset="0"/>
              <a:buChar char="•"/>
            </a:pPr>
            <a:r>
              <a:rPr lang="en-US" b="1" dirty="0"/>
              <a:t>Potential audience for BCA</a:t>
            </a:r>
          </a:p>
          <a:p>
            <a:pPr marL="1028700" lvl="1" indent="-342900"/>
            <a:r>
              <a:rPr lang="en-US" dirty="0"/>
              <a:t>Federal, state, and local transportation agencies (i.e., IOOs)</a:t>
            </a:r>
          </a:p>
          <a:p>
            <a:pPr marL="1028700" lvl="1" indent="-342900"/>
            <a:r>
              <a:rPr lang="en-US" dirty="0"/>
              <a:t>Public and private sectors including vehicle owners for comprehensive benefits/costs</a:t>
            </a:r>
          </a:p>
          <a:p>
            <a:pPr marL="1028700" lvl="1" indent="-342900"/>
            <a:r>
              <a:rPr lang="en-US" dirty="0"/>
              <a:t>Vehicle owners for the return on investments of such systems from a user perspective</a:t>
            </a:r>
          </a:p>
          <a:p>
            <a:pPr marL="342900" indent="-342900">
              <a:buFont typeface="Arial" panose="020B0604020202020204" pitchFamily="34" charset="0"/>
              <a:buChar char="•"/>
            </a:pPr>
            <a:r>
              <a:rPr lang="en-US" b="1" dirty="0"/>
              <a:t>BCA considerations</a:t>
            </a:r>
          </a:p>
          <a:p>
            <a:pPr marL="1028700" lvl="1" indent="-342900"/>
            <a:r>
              <a:rPr lang="en-US" dirty="0"/>
              <a:t>Which audience? (has implications for the costs and benefits to be considered)</a:t>
            </a:r>
          </a:p>
          <a:p>
            <a:pPr marL="1028700" lvl="1" indent="-342900"/>
            <a:r>
              <a:rPr lang="en-US" dirty="0"/>
              <a:t>What is the projected market penetration?</a:t>
            </a:r>
          </a:p>
          <a:p>
            <a:pPr marL="1028700" lvl="1" indent="-342900"/>
            <a:r>
              <a:rPr lang="en-US" dirty="0"/>
              <a:t>What is the safety effectiveness of such systems in work zones?</a:t>
            </a:r>
          </a:p>
          <a:p>
            <a:pPr marL="1028700" lvl="1" indent="-342900"/>
            <a:r>
              <a:rPr lang="en-US" dirty="0"/>
              <a:t>How to enhance work zones to enable such systems?</a:t>
            </a:r>
          </a:p>
          <a:p>
            <a:pPr marL="1028700" lvl="1" indent="-342900"/>
            <a:r>
              <a:rPr lang="en-US" dirty="0"/>
              <a:t>How many work zones are there that can/should benefit from such systems?</a:t>
            </a:r>
          </a:p>
          <a:p>
            <a:pPr marL="1028700" lvl="1" indent="-342900"/>
            <a:endParaRPr lang="en-US" dirty="0"/>
          </a:p>
        </p:txBody>
      </p:sp>
      <p:sp>
        <p:nvSpPr>
          <p:cNvPr id="4" name="Text Placeholder 3">
            <a:extLst>
              <a:ext uri="{FF2B5EF4-FFF2-40B4-BE49-F238E27FC236}">
                <a16:creationId xmlns:a16="http://schemas.microsoft.com/office/drawing/2014/main" id="{A8E7AE61-6C82-F389-03B3-DEC9801587FF}"/>
              </a:ext>
            </a:extLst>
          </p:cNvPr>
          <p:cNvSpPr>
            <a:spLocks noGrp="1"/>
          </p:cNvSpPr>
          <p:nvPr>
            <p:ph type="body" sz="quarter" idx="14"/>
          </p:nvPr>
        </p:nvSpPr>
        <p:spPr/>
        <p:txBody>
          <a:bodyPr/>
          <a:lstStyle/>
          <a:p>
            <a:r>
              <a:rPr lang="en-US" dirty="0"/>
              <a:t>BCA Case Study 1: Lane Keeping Systems in Work Zones</a:t>
            </a:r>
          </a:p>
        </p:txBody>
      </p:sp>
    </p:spTree>
    <p:extLst>
      <p:ext uri="{BB962C8B-B14F-4D97-AF65-F5344CB8AC3E}">
        <p14:creationId xmlns:p14="http://schemas.microsoft.com/office/powerpoint/2010/main" val="258927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E8599B-6913-788B-42D0-9C10ACE6A041}"/>
              </a:ext>
            </a:extLst>
          </p:cNvPr>
          <p:cNvSpPr>
            <a:spLocks noGrp="1"/>
          </p:cNvSpPr>
          <p:nvPr>
            <p:ph type="sldNum" sz="quarter" idx="12"/>
          </p:nvPr>
        </p:nvSpPr>
        <p:spPr/>
        <p:txBody>
          <a:bodyPr/>
          <a:lstStyle/>
          <a:p>
            <a:fld id="{E945C9B4-2F1D-A045-96C0-CE876094E856}" type="slidenum">
              <a:rPr lang="en-US" smtClean="0"/>
              <a:t>14</a:t>
            </a:fld>
            <a:endParaRPr lang="en-US" dirty="0"/>
          </a:p>
        </p:txBody>
      </p:sp>
      <p:sp>
        <p:nvSpPr>
          <p:cNvPr id="3" name="Content Placeholder 2">
            <a:extLst>
              <a:ext uri="{FF2B5EF4-FFF2-40B4-BE49-F238E27FC236}">
                <a16:creationId xmlns:a16="http://schemas.microsoft.com/office/drawing/2014/main" id="{ED5BE314-F124-98D0-C19C-F7BB6DE3C10D}"/>
              </a:ext>
            </a:extLst>
          </p:cNvPr>
          <p:cNvSpPr>
            <a:spLocks noGrp="1"/>
          </p:cNvSpPr>
          <p:nvPr>
            <p:ph idx="15"/>
          </p:nvPr>
        </p:nvSpPr>
        <p:spPr/>
        <p:txBody>
          <a:bodyPr>
            <a:normAutofit lnSpcReduction="10000"/>
          </a:bodyPr>
          <a:lstStyle/>
          <a:p>
            <a:r>
              <a:rPr lang="en-US" b="1" dirty="0">
                <a:solidFill>
                  <a:srgbClr val="861F41"/>
                </a:solidFill>
              </a:rPr>
              <a:t>Key decisions and assumptions</a:t>
            </a:r>
          </a:p>
          <a:p>
            <a:pPr marL="342900" indent="-342900">
              <a:buFont typeface="Arial" panose="020B0604020202020204" pitchFamily="34" charset="0"/>
              <a:buChar char="•"/>
            </a:pPr>
            <a:r>
              <a:rPr lang="en-US" b="1" dirty="0"/>
              <a:t>Select audience of this BCA</a:t>
            </a:r>
          </a:p>
          <a:p>
            <a:pPr marL="1028700" lvl="1" indent="-342900"/>
            <a:r>
              <a:rPr lang="en-US" dirty="0"/>
              <a:t>IOOs due to the project scope and target users of the products </a:t>
            </a:r>
          </a:p>
          <a:p>
            <a:pPr marL="342900" indent="-342900">
              <a:buFont typeface="Arial" panose="020B0604020202020204" pitchFamily="34" charset="0"/>
              <a:buChar char="•"/>
            </a:pPr>
            <a:r>
              <a:rPr lang="en-US" b="1" dirty="0"/>
              <a:t>Major benefits</a:t>
            </a:r>
          </a:p>
          <a:p>
            <a:pPr marL="1028700" lvl="1" indent="-342900"/>
            <a:r>
              <a:rPr lang="en-US" dirty="0"/>
              <a:t>Potential benefits: safety, operations, reduced work zone delay due to reduced crashes (hard to quantify), reduced vehicle operational costs for owners</a:t>
            </a:r>
          </a:p>
          <a:p>
            <a:pPr marL="1028700" lvl="1" indent="-342900"/>
            <a:r>
              <a:rPr lang="en-US" dirty="0"/>
              <a:t>Considered only safety benefits due to reduced crashes (includes operational and environmental costs associated with the reduced crashes)</a:t>
            </a:r>
          </a:p>
          <a:p>
            <a:pPr marL="342900" indent="-342900">
              <a:buFont typeface="Arial" panose="020B0604020202020204" pitchFamily="34" charset="0"/>
              <a:buChar char="•"/>
            </a:pPr>
            <a:r>
              <a:rPr lang="en-US" b="1" dirty="0"/>
              <a:t>Major costs</a:t>
            </a:r>
          </a:p>
          <a:p>
            <a:pPr marL="1028700" lvl="1" indent="-342900"/>
            <a:r>
              <a:rPr lang="en-US" dirty="0"/>
              <a:t>Potential costs: work zone enhancement costs for IOOs, added price for vehicle owners</a:t>
            </a:r>
          </a:p>
          <a:p>
            <a:pPr marL="1028700" lvl="1" indent="-342900"/>
            <a:r>
              <a:rPr lang="en-US" dirty="0"/>
              <a:t>Considered only work zone enhancement costs due to selected audience </a:t>
            </a:r>
          </a:p>
          <a:p>
            <a:pPr marL="342900" indent="-342900">
              <a:buFont typeface="Arial" panose="020B0604020202020204" pitchFamily="34" charset="0"/>
              <a:buChar char="•"/>
            </a:pPr>
            <a:r>
              <a:rPr lang="en-US" b="1" dirty="0"/>
              <a:t>Scope and timeline of BCA</a:t>
            </a:r>
          </a:p>
          <a:p>
            <a:pPr marL="1028700" lvl="1" indent="-342900"/>
            <a:r>
              <a:rPr lang="en-US" dirty="0"/>
              <a:t>Potential scope and timeline scenarios: nationwide versus </a:t>
            </a:r>
            <a:br>
              <a:rPr lang="en-US" dirty="0"/>
            </a:br>
            <a:r>
              <a:rPr lang="en-US" dirty="0"/>
              <a:t>individual work zone, service life of systems versus individual </a:t>
            </a:r>
            <a:br>
              <a:rPr lang="en-US" dirty="0"/>
            </a:br>
            <a:r>
              <a:rPr lang="en-US" dirty="0"/>
              <a:t>work zone duration, etc.</a:t>
            </a:r>
          </a:p>
          <a:p>
            <a:pPr marL="1028700" lvl="1" indent="-342900"/>
            <a:r>
              <a:rPr lang="en-US" dirty="0"/>
              <a:t>Challenges: different individual work zone durations and </a:t>
            </a:r>
            <a:br>
              <a:rPr lang="en-US" dirty="0"/>
            </a:br>
            <a:r>
              <a:rPr lang="en-US" dirty="0"/>
              <a:t>conditions</a:t>
            </a:r>
          </a:p>
          <a:p>
            <a:pPr marL="1028700" lvl="1" indent="-342900"/>
            <a:r>
              <a:rPr lang="en-US" dirty="0"/>
              <a:t>Final analysis scope and timeline: (A) nationwide for 1 year, </a:t>
            </a:r>
            <a:br>
              <a:rPr lang="en-US" dirty="0"/>
            </a:br>
            <a:r>
              <a:rPr lang="en-US" dirty="0"/>
              <a:t>and (B) an individual hypothetical work zone for 1 year</a:t>
            </a:r>
          </a:p>
        </p:txBody>
      </p:sp>
      <p:sp>
        <p:nvSpPr>
          <p:cNvPr id="4" name="Text Placeholder 3">
            <a:extLst>
              <a:ext uri="{FF2B5EF4-FFF2-40B4-BE49-F238E27FC236}">
                <a16:creationId xmlns:a16="http://schemas.microsoft.com/office/drawing/2014/main" id="{D18AB858-25AF-A232-49A0-96E677203B7C}"/>
              </a:ext>
            </a:extLst>
          </p:cNvPr>
          <p:cNvSpPr>
            <a:spLocks noGrp="1"/>
          </p:cNvSpPr>
          <p:nvPr>
            <p:ph type="body" sz="quarter" idx="14"/>
          </p:nvPr>
        </p:nvSpPr>
        <p:spPr/>
        <p:txBody>
          <a:bodyPr/>
          <a:lstStyle/>
          <a:p>
            <a:r>
              <a:rPr lang="en-US" dirty="0"/>
              <a:t>BCA Case Study 1: Lane Keeping Systems in Work Zones</a:t>
            </a:r>
          </a:p>
        </p:txBody>
      </p:sp>
      <p:pic>
        <p:nvPicPr>
          <p:cNvPr id="8" name="Picture 7" descr="A person reaching for a paper on a table full of paper and sticky notes">
            <a:extLst>
              <a:ext uri="{FF2B5EF4-FFF2-40B4-BE49-F238E27FC236}">
                <a16:creationId xmlns:a16="http://schemas.microsoft.com/office/drawing/2014/main" id="{798AC49D-A263-BBA6-8186-BDC1507C2AEB}"/>
              </a:ext>
            </a:extLst>
          </p:cNvPr>
          <p:cNvPicPr>
            <a:picLocks noChangeAspect="1"/>
          </p:cNvPicPr>
          <p:nvPr/>
        </p:nvPicPr>
        <p:blipFill>
          <a:blip r:embed="rId2"/>
          <a:stretch>
            <a:fillRect/>
          </a:stretch>
        </p:blipFill>
        <p:spPr>
          <a:xfrm>
            <a:off x="8010585" y="4067503"/>
            <a:ext cx="4181415" cy="2790497"/>
          </a:xfrm>
          <a:prstGeom prst="rect">
            <a:avLst/>
          </a:prstGeom>
          <a:ln>
            <a:noFill/>
          </a:ln>
          <a:effectLst>
            <a:softEdge rad="112500"/>
          </a:effectLst>
        </p:spPr>
      </p:pic>
    </p:spTree>
    <p:extLst>
      <p:ext uri="{BB962C8B-B14F-4D97-AF65-F5344CB8AC3E}">
        <p14:creationId xmlns:p14="http://schemas.microsoft.com/office/powerpoint/2010/main" val="255982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4149EA-D726-F7C5-C4AB-49485D521AC1}"/>
              </a:ext>
            </a:extLst>
          </p:cNvPr>
          <p:cNvSpPr>
            <a:spLocks noGrp="1"/>
          </p:cNvSpPr>
          <p:nvPr>
            <p:ph type="sldNum" sz="quarter" idx="12"/>
          </p:nvPr>
        </p:nvSpPr>
        <p:spPr/>
        <p:txBody>
          <a:bodyPr/>
          <a:lstStyle/>
          <a:p>
            <a:fld id="{E945C9B4-2F1D-A045-96C0-CE876094E856}" type="slidenum">
              <a:rPr lang="en-US" smtClean="0"/>
              <a:t>15</a:t>
            </a:fld>
            <a:endParaRPr lang="en-US" dirty="0"/>
          </a:p>
        </p:txBody>
      </p:sp>
      <p:sp>
        <p:nvSpPr>
          <p:cNvPr id="3" name="Content Placeholder 2">
            <a:extLst>
              <a:ext uri="{FF2B5EF4-FFF2-40B4-BE49-F238E27FC236}">
                <a16:creationId xmlns:a16="http://schemas.microsoft.com/office/drawing/2014/main" id="{3A1B627D-D43F-AF32-7CF1-0633E151BC6C}"/>
              </a:ext>
            </a:extLst>
          </p:cNvPr>
          <p:cNvSpPr>
            <a:spLocks noGrp="1"/>
          </p:cNvSpPr>
          <p:nvPr>
            <p:ph idx="15"/>
          </p:nvPr>
        </p:nvSpPr>
        <p:spPr/>
        <p:txBody>
          <a:bodyPr/>
          <a:lstStyle/>
          <a:p>
            <a:r>
              <a:rPr lang="en-US" b="1" dirty="0">
                <a:solidFill>
                  <a:srgbClr val="861F41"/>
                </a:solidFill>
              </a:rPr>
              <a:t>Forecast market penetration rate</a:t>
            </a:r>
          </a:p>
          <a:p>
            <a:pPr marL="342900" indent="-342900">
              <a:buFont typeface="Arial" panose="020B0604020202020204" pitchFamily="34" charset="0"/>
              <a:buChar char="•"/>
            </a:pPr>
            <a:r>
              <a:rPr lang="en-US" b="1" dirty="0"/>
              <a:t>Data sources</a:t>
            </a:r>
          </a:p>
          <a:p>
            <a:pPr marL="1028700" lvl="1" indent="-342900"/>
            <a:r>
              <a:rPr lang="en-US" dirty="0"/>
              <a:t>NHTSA’s Annual Technology Adoption Survey (2013-2018) as part of the New Car Assessment Program </a:t>
            </a:r>
          </a:p>
          <a:p>
            <a:pPr marL="1028700" lvl="1" indent="-342900"/>
            <a:r>
              <a:rPr lang="en-US" dirty="0"/>
              <a:t>Total vehicle registrations by year at FHWA</a:t>
            </a:r>
          </a:p>
          <a:p>
            <a:pPr marL="1028700" lvl="1" indent="-342900"/>
            <a:r>
              <a:rPr lang="en-US" dirty="0"/>
              <a:t>Annual new light weight vehicle sales data at Federal Reserve Bank</a:t>
            </a:r>
          </a:p>
          <a:p>
            <a:pPr marL="342900" indent="-342900">
              <a:buFont typeface="Arial" panose="020B0604020202020204" pitchFamily="34" charset="0"/>
              <a:buChar char="•"/>
            </a:pPr>
            <a:r>
              <a:rPr lang="en-US" b="1" dirty="0"/>
              <a:t>Methods used for predictions</a:t>
            </a:r>
          </a:p>
          <a:p>
            <a:pPr marL="1028700" lvl="1" indent="-342900"/>
            <a:r>
              <a:rPr lang="en-US" dirty="0"/>
              <a:t>Projection of total U.S. vehicles: linear regression</a:t>
            </a:r>
          </a:p>
          <a:p>
            <a:pPr marL="1028700" lvl="1" indent="-342900"/>
            <a:r>
              <a:rPr lang="en-US" dirty="0"/>
              <a:t>Projection of annual vehicle sales: last 10-year average (highly affected by economic conditions, e.g., the COVID pandemic)</a:t>
            </a:r>
          </a:p>
          <a:p>
            <a:pPr marL="1028700" lvl="1" indent="-342900"/>
            <a:r>
              <a:rPr lang="en-US" dirty="0"/>
              <a:t>Market penetration rate of lane keeping systems: linear regression</a:t>
            </a:r>
          </a:p>
        </p:txBody>
      </p:sp>
      <p:sp>
        <p:nvSpPr>
          <p:cNvPr id="4" name="Text Placeholder 3">
            <a:extLst>
              <a:ext uri="{FF2B5EF4-FFF2-40B4-BE49-F238E27FC236}">
                <a16:creationId xmlns:a16="http://schemas.microsoft.com/office/drawing/2014/main" id="{9F58E603-E260-3E84-0F8F-F3A5275DFD78}"/>
              </a:ext>
            </a:extLst>
          </p:cNvPr>
          <p:cNvSpPr>
            <a:spLocks noGrp="1"/>
          </p:cNvSpPr>
          <p:nvPr>
            <p:ph type="body" sz="quarter" idx="14"/>
          </p:nvPr>
        </p:nvSpPr>
        <p:spPr/>
        <p:txBody>
          <a:bodyPr/>
          <a:lstStyle/>
          <a:p>
            <a:r>
              <a:rPr lang="en-US" dirty="0"/>
              <a:t>BCA Case Study 1: Lane Keeping Systems in Work Zones</a:t>
            </a:r>
          </a:p>
        </p:txBody>
      </p:sp>
    </p:spTree>
    <p:extLst>
      <p:ext uri="{BB962C8B-B14F-4D97-AF65-F5344CB8AC3E}">
        <p14:creationId xmlns:p14="http://schemas.microsoft.com/office/powerpoint/2010/main" val="3144724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E94E2-71D6-B27A-A26F-BBF962CB7194}"/>
              </a:ext>
            </a:extLst>
          </p:cNvPr>
          <p:cNvSpPr>
            <a:spLocks noGrp="1"/>
          </p:cNvSpPr>
          <p:nvPr>
            <p:ph type="sldNum" sz="quarter" idx="12"/>
          </p:nvPr>
        </p:nvSpPr>
        <p:spPr/>
        <p:txBody>
          <a:bodyPr/>
          <a:lstStyle/>
          <a:p>
            <a:fld id="{E945C9B4-2F1D-A045-96C0-CE876094E856}" type="slidenum">
              <a:rPr lang="en-US" smtClean="0"/>
              <a:t>16</a:t>
            </a:fld>
            <a:endParaRPr lang="en-US" dirty="0"/>
          </a:p>
        </p:txBody>
      </p:sp>
      <p:sp>
        <p:nvSpPr>
          <p:cNvPr id="3" name="Content Placeholder 2">
            <a:extLst>
              <a:ext uri="{FF2B5EF4-FFF2-40B4-BE49-F238E27FC236}">
                <a16:creationId xmlns:a16="http://schemas.microsoft.com/office/drawing/2014/main" id="{493DD52F-9E40-E12E-D2E9-9DE37C1D01FE}"/>
              </a:ext>
            </a:extLst>
          </p:cNvPr>
          <p:cNvSpPr>
            <a:spLocks noGrp="1"/>
          </p:cNvSpPr>
          <p:nvPr>
            <p:ph idx="15"/>
          </p:nvPr>
        </p:nvSpPr>
        <p:spPr/>
        <p:txBody>
          <a:bodyPr/>
          <a:lstStyle/>
          <a:p>
            <a:r>
              <a:rPr lang="en-US" b="1" dirty="0">
                <a:solidFill>
                  <a:schemeClr val="tx2"/>
                </a:solidFill>
              </a:rPr>
              <a:t>Projected market penetration rate for lane keeping systems</a:t>
            </a:r>
          </a:p>
        </p:txBody>
      </p:sp>
      <p:sp>
        <p:nvSpPr>
          <p:cNvPr id="4" name="Text Placeholder 3">
            <a:extLst>
              <a:ext uri="{FF2B5EF4-FFF2-40B4-BE49-F238E27FC236}">
                <a16:creationId xmlns:a16="http://schemas.microsoft.com/office/drawing/2014/main" id="{FEEA8B57-E113-ADB4-B1B3-25D06C0FF6EC}"/>
              </a:ext>
            </a:extLst>
          </p:cNvPr>
          <p:cNvSpPr>
            <a:spLocks noGrp="1"/>
          </p:cNvSpPr>
          <p:nvPr>
            <p:ph type="body" sz="quarter" idx="14"/>
          </p:nvPr>
        </p:nvSpPr>
        <p:spPr/>
        <p:txBody>
          <a:bodyPr>
            <a:normAutofit/>
          </a:bodyPr>
          <a:lstStyle/>
          <a:p>
            <a:r>
              <a:rPr lang="en-US" dirty="0"/>
              <a:t>BCA Case Study 1: Lane Keeping Systems in Work Zones</a:t>
            </a:r>
          </a:p>
        </p:txBody>
      </p:sp>
      <p:pic>
        <p:nvPicPr>
          <p:cNvPr id="5" name="Picture 4">
            <a:extLst>
              <a:ext uri="{FF2B5EF4-FFF2-40B4-BE49-F238E27FC236}">
                <a16:creationId xmlns:a16="http://schemas.microsoft.com/office/drawing/2014/main" id="{7F0EAD93-0091-66D7-A556-EEA740F86C76}"/>
              </a:ext>
            </a:extLst>
          </p:cNvPr>
          <p:cNvPicPr>
            <a:picLocks noChangeAspect="1"/>
          </p:cNvPicPr>
          <p:nvPr/>
        </p:nvPicPr>
        <p:blipFill rotWithShape="1">
          <a:blip r:embed="rId2"/>
          <a:srcRect l="621" r="643" b="5065"/>
          <a:stretch/>
        </p:blipFill>
        <p:spPr>
          <a:xfrm>
            <a:off x="1310565" y="1350373"/>
            <a:ext cx="9946013" cy="5423544"/>
          </a:xfrm>
          <a:prstGeom prst="rect">
            <a:avLst/>
          </a:prstGeom>
          <a:solidFill>
            <a:schemeClr val="bg1"/>
          </a:solidFill>
        </p:spPr>
      </p:pic>
    </p:spTree>
    <p:extLst>
      <p:ext uri="{BB962C8B-B14F-4D97-AF65-F5344CB8AC3E}">
        <p14:creationId xmlns:p14="http://schemas.microsoft.com/office/powerpoint/2010/main" val="14675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EB5B73-0B32-C5BD-F62A-5A9C03192342}"/>
              </a:ext>
            </a:extLst>
          </p:cNvPr>
          <p:cNvSpPr>
            <a:spLocks noGrp="1"/>
          </p:cNvSpPr>
          <p:nvPr>
            <p:ph type="sldNum" sz="quarter" idx="12"/>
          </p:nvPr>
        </p:nvSpPr>
        <p:spPr/>
        <p:txBody>
          <a:bodyPr/>
          <a:lstStyle/>
          <a:p>
            <a:fld id="{E945C9B4-2F1D-A045-96C0-CE876094E856}" type="slidenum">
              <a:rPr lang="en-US" smtClean="0"/>
              <a:t>17</a:t>
            </a:fld>
            <a:endParaRPr lang="en-US" dirty="0"/>
          </a:p>
        </p:txBody>
      </p:sp>
      <p:sp>
        <p:nvSpPr>
          <p:cNvPr id="3" name="Content Placeholder 2">
            <a:extLst>
              <a:ext uri="{FF2B5EF4-FFF2-40B4-BE49-F238E27FC236}">
                <a16:creationId xmlns:a16="http://schemas.microsoft.com/office/drawing/2014/main" id="{070B7919-6E11-1694-778F-B564EC558CE2}"/>
              </a:ext>
            </a:extLst>
          </p:cNvPr>
          <p:cNvSpPr>
            <a:spLocks noGrp="1"/>
          </p:cNvSpPr>
          <p:nvPr>
            <p:ph idx="15"/>
          </p:nvPr>
        </p:nvSpPr>
        <p:spPr/>
        <p:txBody>
          <a:bodyPr/>
          <a:lstStyle/>
          <a:p>
            <a:r>
              <a:rPr lang="en-US" b="1" dirty="0">
                <a:solidFill>
                  <a:schemeClr val="tx2"/>
                </a:solidFill>
              </a:rPr>
              <a:t>Safety benefits of lane keeping systems in work zones</a:t>
            </a:r>
          </a:p>
          <a:p>
            <a:pPr marL="342900" indent="-342900">
              <a:buFont typeface="Arial" panose="020B0604020202020204" pitchFamily="34" charset="0"/>
              <a:buChar char="•"/>
            </a:pPr>
            <a:r>
              <a:rPr lang="en-US" b="1" dirty="0"/>
              <a:t>Limited literature showing safety effects of lane keeping systems in work zones</a:t>
            </a:r>
          </a:p>
          <a:p>
            <a:pPr marL="342900" indent="-342900">
              <a:buFont typeface="Arial" panose="020B0604020202020204" pitchFamily="34" charset="0"/>
              <a:buChar char="•"/>
            </a:pPr>
            <a:r>
              <a:rPr lang="en-US" b="1" dirty="0"/>
              <a:t>Effectiveness estimation method: </a:t>
            </a:r>
          </a:p>
          <a:p>
            <a:pPr marL="1028700" lvl="1" indent="-342900"/>
            <a:r>
              <a:rPr lang="en-US" dirty="0"/>
              <a:t>Identify work zone crashes by type (fixed-object involving roadside objects, head-on opposite direction, sideswipe same or opposite direction, roadway departure, and cross centerline/ median)</a:t>
            </a:r>
          </a:p>
          <a:p>
            <a:pPr marL="1028700" lvl="1" indent="-342900"/>
            <a:r>
              <a:rPr lang="en-US" dirty="0"/>
              <a:t>Assume different effectiveness levels for preventing relevant crash types</a:t>
            </a:r>
          </a:p>
          <a:p>
            <a:pPr marL="1028700" lvl="1" indent="-342900"/>
            <a:r>
              <a:rPr lang="en-US" dirty="0"/>
              <a:t>Work zone crash percentages by type and severity based on seven states and 2019</a:t>
            </a:r>
          </a:p>
        </p:txBody>
      </p:sp>
      <p:sp>
        <p:nvSpPr>
          <p:cNvPr id="4" name="Text Placeholder 3">
            <a:extLst>
              <a:ext uri="{FF2B5EF4-FFF2-40B4-BE49-F238E27FC236}">
                <a16:creationId xmlns:a16="http://schemas.microsoft.com/office/drawing/2014/main" id="{BE3DE0E6-B264-83C7-8E52-0375D38AAD81}"/>
              </a:ext>
            </a:extLst>
          </p:cNvPr>
          <p:cNvSpPr>
            <a:spLocks noGrp="1"/>
          </p:cNvSpPr>
          <p:nvPr>
            <p:ph type="body" sz="quarter" idx="14"/>
          </p:nvPr>
        </p:nvSpPr>
        <p:spPr/>
        <p:txBody>
          <a:bodyPr/>
          <a:lstStyle/>
          <a:p>
            <a:r>
              <a:rPr lang="en-US" dirty="0"/>
              <a:t>BCA Case Study 1: Lane Keeping Systems in Work Zones</a:t>
            </a:r>
          </a:p>
        </p:txBody>
      </p:sp>
      <p:pic>
        <p:nvPicPr>
          <p:cNvPr id="5" name="Picture 4">
            <a:extLst>
              <a:ext uri="{FF2B5EF4-FFF2-40B4-BE49-F238E27FC236}">
                <a16:creationId xmlns:a16="http://schemas.microsoft.com/office/drawing/2014/main" id="{7749EF7E-E770-ED06-B697-28E507176362}"/>
              </a:ext>
            </a:extLst>
          </p:cNvPr>
          <p:cNvPicPr>
            <a:picLocks noChangeAspect="1"/>
          </p:cNvPicPr>
          <p:nvPr/>
        </p:nvPicPr>
        <p:blipFill rotWithShape="1">
          <a:blip r:embed="rId3"/>
          <a:srcRect l="15781" r="15669" b="12571"/>
          <a:stretch/>
        </p:blipFill>
        <p:spPr>
          <a:xfrm>
            <a:off x="2183802" y="4411777"/>
            <a:ext cx="7627172" cy="2290237"/>
          </a:xfrm>
          <a:prstGeom prst="rect">
            <a:avLst/>
          </a:prstGeom>
          <a:solidFill>
            <a:srgbClr val="FFFFFF"/>
          </a:solidFill>
        </p:spPr>
      </p:pic>
      <p:sp>
        <p:nvSpPr>
          <p:cNvPr id="7" name="TextBox 6">
            <a:extLst>
              <a:ext uri="{FF2B5EF4-FFF2-40B4-BE49-F238E27FC236}">
                <a16:creationId xmlns:a16="http://schemas.microsoft.com/office/drawing/2014/main" id="{36D24BA5-D2BB-55C1-7E10-B98EAD6AC97E}"/>
              </a:ext>
            </a:extLst>
          </p:cNvPr>
          <p:cNvSpPr txBox="1"/>
          <p:nvPr/>
        </p:nvSpPr>
        <p:spPr>
          <a:xfrm>
            <a:off x="1713153" y="4037961"/>
            <a:ext cx="8528126" cy="369332"/>
          </a:xfrm>
          <a:prstGeom prst="rect">
            <a:avLst/>
          </a:prstGeom>
          <a:noFill/>
        </p:spPr>
        <p:txBody>
          <a:bodyPr wrap="square">
            <a:spAutoFit/>
          </a:bodyPr>
          <a:lstStyle/>
          <a:p>
            <a:pPr algn="ctr"/>
            <a:r>
              <a:rPr lang="en-US" dirty="0">
                <a:solidFill>
                  <a:srgbClr val="861F41"/>
                </a:solidFill>
              </a:rPr>
              <a:t>Estimated Total Annual Work Zone Crashes Relevant to Lane Keeping Nationwide</a:t>
            </a:r>
          </a:p>
        </p:txBody>
      </p:sp>
    </p:spTree>
    <p:extLst>
      <p:ext uri="{BB962C8B-B14F-4D97-AF65-F5344CB8AC3E}">
        <p14:creationId xmlns:p14="http://schemas.microsoft.com/office/powerpoint/2010/main" val="21065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CD5AD-1691-F20D-5EB8-05671D4A3904}"/>
              </a:ext>
            </a:extLst>
          </p:cNvPr>
          <p:cNvSpPr>
            <a:spLocks noGrp="1"/>
          </p:cNvSpPr>
          <p:nvPr>
            <p:ph type="sldNum" sz="quarter" idx="12"/>
          </p:nvPr>
        </p:nvSpPr>
        <p:spPr/>
        <p:txBody>
          <a:bodyPr/>
          <a:lstStyle/>
          <a:p>
            <a:fld id="{E945C9B4-2F1D-A045-96C0-CE876094E856}" type="slidenum">
              <a:rPr lang="en-US" smtClean="0"/>
              <a:t>18</a:t>
            </a:fld>
            <a:endParaRPr lang="en-US" dirty="0"/>
          </a:p>
        </p:txBody>
      </p:sp>
      <p:sp>
        <p:nvSpPr>
          <p:cNvPr id="3" name="Content Placeholder 2">
            <a:extLst>
              <a:ext uri="{FF2B5EF4-FFF2-40B4-BE49-F238E27FC236}">
                <a16:creationId xmlns:a16="http://schemas.microsoft.com/office/drawing/2014/main" id="{4EBF6932-B42C-1898-CAD4-BE975CF80B81}"/>
              </a:ext>
            </a:extLst>
          </p:cNvPr>
          <p:cNvSpPr>
            <a:spLocks noGrp="1"/>
          </p:cNvSpPr>
          <p:nvPr>
            <p:ph idx="15"/>
          </p:nvPr>
        </p:nvSpPr>
        <p:spPr/>
        <p:txBody>
          <a:bodyPr/>
          <a:lstStyle/>
          <a:p>
            <a:r>
              <a:rPr lang="en-US" b="1" dirty="0">
                <a:solidFill>
                  <a:schemeClr val="tx2"/>
                </a:solidFill>
              </a:rPr>
              <a:t>Estimated work zone crashes prevented and total benefits annually nationwide</a:t>
            </a:r>
            <a:endParaRPr lang="en-US" dirty="0"/>
          </a:p>
        </p:txBody>
      </p:sp>
      <p:sp>
        <p:nvSpPr>
          <p:cNvPr id="4" name="Text Placeholder 3">
            <a:extLst>
              <a:ext uri="{FF2B5EF4-FFF2-40B4-BE49-F238E27FC236}">
                <a16:creationId xmlns:a16="http://schemas.microsoft.com/office/drawing/2014/main" id="{07800107-2EBE-9DCF-19E4-B6ACBEFCCE49}"/>
              </a:ext>
            </a:extLst>
          </p:cNvPr>
          <p:cNvSpPr>
            <a:spLocks noGrp="1"/>
          </p:cNvSpPr>
          <p:nvPr>
            <p:ph type="body" sz="quarter" idx="14"/>
          </p:nvPr>
        </p:nvSpPr>
        <p:spPr/>
        <p:txBody>
          <a:bodyPr/>
          <a:lstStyle/>
          <a:p>
            <a:r>
              <a:rPr lang="en-US" dirty="0"/>
              <a:t>BCA Case Study 1: Lane Keeping Systems in Work Zones</a:t>
            </a:r>
          </a:p>
        </p:txBody>
      </p:sp>
      <p:sp>
        <p:nvSpPr>
          <p:cNvPr id="8" name="TextBox 7">
            <a:extLst>
              <a:ext uri="{FF2B5EF4-FFF2-40B4-BE49-F238E27FC236}">
                <a16:creationId xmlns:a16="http://schemas.microsoft.com/office/drawing/2014/main" id="{57B75E2B-4F47-B744-8C23-EFD64AC2E4C3}"/>
              </a:ext>
            </a:extLst>
          </p:cNvPr>
          <p:cNvSpPr txBox="1"/>
          <p:nvPr/>
        </p:nvSpPr>
        <p:spPr>
          <a:xfrm>
            <a:off x="419766" y="1982042"/>
            <a:ext cx="1956360" cy="369332"/>
          </a:xfrm>
          <a:prstGeom prst="rect">
            <a:avLst/>
          </a:prstGeom>
          <a:noFill/>
        </p:spPr>
        <p:txBody>
          <a:bodyPr wrap="square">
            <a:spAutoFit/>
          </a:bodyPr>
          <a:lstStyle/>
          <a:p>
            <a:r>
              <a:rPr lang="en-US" b="1" dirty="0"/>
              <a:t>Effectiveness = 0.5</a:t>
            </a:r>
          </a:p>
        </p:txBody>
      </p:sp>
      <p:sp>
        <p:nvSpPr>
          <p:cNvPr id="9" name="TextBox 8">
            <a:extLst>
              <a:ext uri="{FF2B5EF4-FFF2-40B4-BE49-F238E27FC236}">
                <a16:creationId xmlns:a16="http://schemas.microsoft.com/office/drawing/2014/main" id="{C71DF258-4849-4D8A-45F0-7051BFEF6B05}"/>
              </a:ext>
            </a:extLst>
          </p:cNvPr>
          <p:cNvSpPr txBox="1"/>
          <p:nvPr/>
        </p:nvSpPr>
        <p:spPr>
          <a:xfrm>
            <a:off x="9848190" y="6118412"/>
            <a:ext cx="2148206" cy="369332"/>
          </a:xfrm>
          <a:prstGeom prst="rect">
            <a:avLst/>
          </a:prstGeom>
          <a:noFill/>
        </p:spPr>
        <p:txBody>
          <a:bodyPr wrap="square">
            <a:spAutoFit/>
          </a:bodyPr>
          <a:lstStyle/>
          <a:p>
            <a:r>
              <a:rPr lang="en-US" b="1" dirty="0"/>
              <a:t>Effectiveness = 0.75</a:t>
            </a:r>
          </a:p>
        </p:txBody>
      </p:sp>
      <p:pic>
        <p:nvPicPr>
          <p:cNvPr id="10" name="Picture 9">
            <a:extLst>
              <a:ext uri="{FF2B5EF4-FFF2-40B4-BE49-F238E27FC236}">
                <a16:creationId xmlns:a16="http://schemas.microsoft.com/office/drawing/2014/main" id="{3F1E4CE6-A6A7-A8C1-0CA3-581B30AFCDAF}"/>
              </a:ext>
            </a:extLst>
          </p:cNvPr>
          <p:cNvPicPr>
            <a:picLocks noChangeAspect="1"/>
          </p:cNvPicPr>
          <p:nvPr/>
        </p:nvPicPr>
        <p:blipFill rotWithShape="1">
          <a:blip r:embed="rId2"/>
          <a:srcRect l="2221" r="2032" b="10071"/>
          <a:stretch/>
        </p:blipFill>
        <p:spPr>
          <a:xfrm>
            <a:off x="2376126" y="1355598"/>
            <a:ext cx="9721282" cy="2627824"/>
          </a:xfrm>
          <a:prstGeom prst="rect">
            <a:avLst/>
          </a:prstGeom>
        </p:spPr>
      </p:pic>
      <p:pic>
        <p:nvPicPr>
          <p:cNvPr id="11" name="Picture 10">
            <a:extLst>
              <a:ext uri="{FF2B5EF4-FFF2-40B4-BE49-F238E27FC236}">
                <a16:creationId xmlns:a16="http://schemas.microsoft.com/office/drawing/2014/main" id="{36982296-D970-CE0D-C894-A619D491793F}"/>
              </a:ext>
            </a:extLst>
          </p:cNvPr>
          <p:cNvPicPr>
            <a:picLocks noChangeAspect="1"/>
          </p:cNvPicPr>
          <p:nvPr/>
        </p:nvPicPr>
        <p:blipFill rotWithShape="1">
          <a:blip r:embed="rId3"/>
          <a:srcRect l="882" r="1464" b="9689"/>
          <a:stretch/>
        </p:blipFill>
        <p:spPr>
          <a:xfrm>
            <a:off x="94590" y="4172605"/>
            <a:ext cx="9753600" cy="2596054"/>
          </a:xfrm>
          <a:prstGeom prst="rect">
            <a:avLst/>
          </a:prstGeom>
        </p:spPr>
      </p:pic>
    </p:spTree>
    <p:extLst>
      <p:ext uri="{BB962C8B-B14F-4D97-AF65-F5344CB8AC3E}">
        <p14:creationId xmlns:p14="http://schemas.microsoft.com/office/powerpoint/2010/main" val="304724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01E2B-C3EE-7C05-3E4F-1FA333D20972}"/>
              </a:ext>
            </a:extLst>
          </p:cNvPr>
          <p:cNvSpPr>
            <a:spLocks noGrp="1"/>
          </p:cNvSpPr>
          <p:nvPr>
            <p:ph type="sldNum" sz="quarter" idx="12"/>
          </p:nvPr>
        </p:nvSpPr>
        <p:spPr/>
        <p:txBody>
          <a:bodyPr/>
          <a:lstStyle/>
          <a:p>
            <a:fld id="{E945C9B4-2F1D-A045-96C0-CE876094E856}" type="slidenum">
              <a:rPr lang="en-US" smtClean="0"/>
              <a:t>19</a:t>
            </a:fld>
            <a:endParaRPr lang="en-US" dirty="0"/>
          </a:p>
        </p:txBody>
      </p:sp>
      <p:sp>
        <p:nvSpPr>
          <p:cNvPr id="3" name="Content Placeholder 2">
            <a:extLst>
              <a:ext uri="{FF2B5EF4-FFF2-40B4-BE49-F238E27FC236}">
                <a16:creationId xmlns:a16="http://schemas.microsoft.com/office/drawing/2014/main" id="{91907B3A-D7BB-ED5B-A634-DE06721A7670}"/>
              </a:ext>
            </a:extLst>
          </p:cNvPr>
          <p:cNvSpPr>
            <a:spLocks noGrp="1"/>
          </p:cNvSpPr>
          <p:nvPr>
            <p:ph idx="15"/>
          </p:nvPr>
        </p:nvSpPr>
        <p:spPr/>
        <p:txBody>
          <a:bodyPr/>
          <a:lstStyle/>
          <a:p>
            <a:r>
              <a:rPr lang="en-US" b="1" dirty="0">
                <a:solidFill>
                  <a:schemeClr val="tx2"/>
                </a:solidFill>
              </a:rPr>
              <a:t>Estimated work zone annual nationwide work zone enhancement costs</a:t>
            </a:r>
          </a:p>
          <a:p>
            <a:pPr marL="342900" indent="-342900">
              <a:buFont typeface="Arial" panose="020B0604020202020204" pitchFamily="34" charset="0"/>
              <a:buChar char="•"/>
            </a:pPr>
            <a:r>
              <a:rPr lang="en-US" dirty="0"/>
              <a:t>Potential work zone enhancement costs to enable lane keeping systems</a:t>
            </a:r>
          </a:p>
          <a:p>
            <a:pPr marL="1028700" lvl="1" indent="-342900"/>
            <a:r>
              <a:rPr lang="en-US" dirty="0"/>
              <a:t>Complete removal of existing lane markings and reconditioning the scratched/masked pavement surface</a:t>
            </a:r>
          </a:p>
          <a:p>
            <a:pPr marL="1028700" lvl="1" indent="-342900"/>
            <a:r>
              <a:rPr lang="en-US" dirty="0"/>
              <a:t>Temporary pavement markings with performance and visual characteristics comparable to permanent lane markings</a:t>
            </a:r>
          </a:p>
          <a:p>
            <a:pPr marL="1028700" lvl="1" indent="-342900"/>
            <a:r>
              <a:rPr lang="en-US" dirty="0"/>
              <a:t>Improved transition between permanent lane markings and temporary markings </a:t>
            </a:r>
          </a:p>
          <a:p>
            <a:pPr marL="1028700" lvl="1" indent="-342900"/>
            <a:r>
              <a:rPr lang="en-US" dirty="0"/>
              <a:t>Improved pavement surface for work zones due to new construction, repaving, and/or resurfacing work that requires removal of existing pavement surface and/or use of temporary roadway surface layers</a:t>
            </a:r>
          </a:p>
          <a:p>
            <a:pPr marL="342900" indent="-342900">
              <a:buFont typeface="Arial" panose="020B0604020202020204" pitchFamily="34" charset="0"/>
              <a:buChar char="•"/>
            </a:pPr>
            <a:r>
              <a:rPr lang="en-US" dirty="0"/>
              <a:t>Cost assumption: enhancement cost is the difference between permanent markings and temporary markings due to limited data</a:t>
            </a:r>
          </a:p>
          <a:p>
            <a:pPr marL="342900" indent="-342900">
              <a:buFont typeface="Arial" panose="020B0604020202020204" pitchFamily="34" charset="0"/>
              <a:buChar char="•"/>
            </a:pPr>
            <a:r>
              <a:rPr lang="en-US" dirty="0"/>
              <a:t>Pavement marking costs estimated based on 2019-2021 VDOT statewide average bid prices and literature review</a:t>
            </a:r>
          </a:p>
          <a:p>
            <a:pPr marL="1028700" lvl="1" indent="-342900"/>
            <a:endParaRPr lang="en-US" dirty="0"/>
          </a:p>
        </p:txBody>
      </p:sp>
      <p:sp>
        <p:nvSpPr>
          <p:cNvPr id="4" name="Text Placeholder 3">
            <a:extLst>
              <a:ext uri="{FF2B5EF4-FFF2-40B4-BE49-F238E27FC236}">
                <a16:creationId xmlns:a16="http://schemas.microsoft.com/office/drawing/2014/main" id="{E44A3DB1-1794-BDCB-D7A2-B986088F674F}"/>
              </a:ext>
            </a:extLst>
          </p:cNvPr>
          <p:cNvSpPr>
            <a:spLocks noGrp="1"/>
          </p:cNvSpPr>
          <p:nvPr>
            <p:ph type="body" sz="quarter" idx="14"/>
          </p:nvPr>
        </p:nvSpPr>
        <p:spPr/>
        <p:txBody>
          <a:bodyPr/>
          <a:lstStyle/>
          <a:p>
            <a:r>
              <a:rPr lang="en-US" dirty="0"/>
              <a:t>BCA Case Study 1: Lane Keeping Systems in Work Zones</a:t>
            </a:r>
          </a:p>
        </p:txBody>
      </p:sp>
    </p:spTree>
    <p:extLst>
      <p:ext uri="{BB962C8B-B14F-4D97-AF65-F5344CB8AC3E}">
        <p14:creationId xmlns:p14="http://schemas.microsoft.com/office/powerpoint/2010/main" val="1430776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2B01D2-67E0-1652-F337-91B0CA8756DF}"/>
              </a:ext>
            </a:extLst>
          </p:cNvPr>
          <p:cNvSpPr>
            <a:spLocks noGrp="1"/>
          </p:cNvSpPr>
          <p:nvPr>
            <p:ph type="sldNum" sz="quarter" idx="12"/>
          </p:nvPr>
        </p:nvSpPr>
        <p:spPr/>
        <p:txBody>
          <a:bodyPr/>
          <a:lstStyle/>
          <a:p>
            <a:fld id="{E945C9B4-2F1D-A045-96C0-CE876094E856}" type="slidenum">
              <a:rPr lang="en-US" smtClean="0"/>
              <a:t>2</a:t>
            </a:fld>
            <a:endParaRPr lang="en-US" dirty="0"/>
          </a:p>
        </p:txBody>
      </p:sp>
      <p:sp>
        <p:nvSpPr>
          <p:cNvPr id="3" name="Content Placeholder 2">
            <a:extLst>
              <a:ext uri="{FF2B5EF4-FFF2-40B4-BE49-F238E27FC236}">
                <a16:creationId xmlns:a16="http://schemas.microsoft.com/office/drawing/2014/main" id="{F9B8EA4A-5BE1-FC29-16EC-4C41059D2064}"/>
              </a:ext>
            </a:extLst>
          </p:cNvPr>
          <p:cNvSpPr>
            <a:spLocks noGrp="1"/>
          </p:cNvSpPr>
          <p:nvPr>
            <p:ph idx="14"/>
          </p:nvPr>
        </p:nvSpPr>
        <p:spPr>
          <a:xfrm>
            <a:off x="253950" y="1510734"/>
            <a:ext cx="7913020" cy="4984165"/>
          </a:xfrm>
        </p:spPr>
        <p:txBody>
          <a:bodyPr>
            <a:normAutofit fontScale="92500" lnSpcReduction="20000"/>
          </a:bodyPr>
          <a:lstStyle/>
          <a:p>
            <a:r>
              <a:rPr lang="en-US" b="1" dirty="0">
                <a:solidFill>
                  <a:srgbClr val="861F41"/>
                </a:solidFill>
              </a:rPr>
              <a:t>Understanding the Technologies PowerPoint </a:t>
            </a:r>
          </a:p>
          <a:p>
            <a:pPr marL="342900" indent="-342900">
              <a:buFont typeface="Arial" panose="020B0604020202020204" pitchFamily="34" charset="0"/>
              <a:buChar char="•"/>
            </a:pPr>
            <a:r>
              <a:rPr lang="en-US" dirty="0"/>
              <a:t>Provides an overview of </a:t>
            </a:r>
            <a:r>
              <a:rPr lang="en-US" dirty="0">
                <a:ea typeface="+mn-lt"/>
                <a:cs typeface="+mn-lt"/>
              </a:rPr>
              <a:t>CAV- and infrastructure-based technologies and how these may improve work zone safety</a:t>
            </a:r>
          </a:p>
          <a:p>
            <a:pPr marL="342900" indent="-342900">
              <a:buFont typeface="Arial" panose="020B0604020202020204" pitchFamily="34" charset="0"/>
              <a:buChar char="•"/>
            </a:pPr>
            <a:r>
              <a:rPr lang="en-US" dirty="0"/>
              <a:t>Provides infrastructure-based solutions that can be either technology- or non-technology-based that an agency can implement to facilitate CAV technologies</a:t>
            </a:r>
          </a:p>
          <a:p>
            <a:r>
              <a:rPr lang="en-US" b="1" dirty="0">
                <a:solidFill>
                  <a:srgbClr val="861F41"/>
                </a:solidFill>
              </a:rPr>
              <a:t>Supporting CAVs in Work Zones Handout</a:t>
            </a:r>
          </a:p>
          <a:p>
            <a:pPr marL="342900" indent="-342900">
              <a:buFont typeface="Arial" panose="020B0604020202020204" pitchFamily="34" charset="0"/>
              <a:buChar char="•"/>
            </a:pPr>
            <a:r>
              <a:rPr lang="en-US" dirty="0"/>
              <a:t>Stakeholder support</a:t>
            </a:r>
          </a:p>
          <a:p>
            <a:pPr marL="342900" indent="-342900">
              <a:buFont typeface="Arial" panose="020B0604020202020204" pitchFamily="34" charset="0"/>
              <a:buChar char="•"/>
            </a:pPr>
            <a:r>
              <a:rPr lang="en-US" dirty="0"/>
              <a:t>Sources of technical and financial resources</a:t>
            </a:r>
          </a:p>
          <a:p>
            <a:pPr marL="342900" indent="-342900">
              <a:buFont typeface="Arial" panose="020B0604020202020204" pitchFamily="34" charset="0"/>
              <a:buChar char="•"/>
            </a:pPr>
            <a:r>
              <a:rPr lang="en-US" dirty="0"/>
              <a:t>Relevant specifications and standards</a:t>
            </a:r>
          </a:p>
          <a:p>
            <a:r>
              <a:rPr lang="en-US" b="1" dirty="0">
                <a:solidFill>
                  <a:srgbClr val="861F41"/>
                </a:solidFill>
              </a:rPr>
              <a:t>A Framework for Assessing Benefits and Costs PowerPoint (this document)</a:t>
            </a:r>
            <a:endParaRPr lang="en-US" dirty="0"/>
          </a:p>
          <a:p>
            <a:pPr marL="342900" indent="-342900">
              <a:buFont typeface="Arial" panose="020B0604020202020204" pitchFamily="34" charset="0"/>
              <a:buChar char="•"/>
            </a:pPr>
            <a:r>
              <a:rPr lang="en-US" dirty="0"/>
              <a:t>Provides a framework for conducting benefit/cost assessments </a:t>
            </a:r>
          </a:p>
          <a:p>
            <a:pPr marL="342900" indent="-342900">
              <a:buFont typeface="Arial" panose="020B0604020202020204" pitchFamily="34" charset="0"/>
              <a:buChar char="•"/>
            </a:pPr>
            <a:r>
              <a:rPr lang="en-US" dirty="0"/>
              <a:t>Provides a tool for use in the assessment of benefits, costs, and challenges for selected work zone CAV applications </a:t>
            </a:r>
          </a:p>
          <a:p>
            <a:pPr marL="342900" indent="-342900">
              <a:buFont typeface="Arial" panose="020B0604020202020204" pitchFamily="34" charset="0"/>
              <a:buChar char="•"/>
            </a:pPr>
            <a:r>
              <a:rPr lang="en-US" dirty="0"/>
              <a:t>Helps practitioners better understand the challenges, limitations, and data availability for CAV benefit-cost analyses (BCAs)</a:t>
            </a:r>
          </a:p>
        </p:txBody>
      </p:sp>
      <p:sp>
        <p:nvSpPr>
          <p:cNvPr id="4" name="Text Placeholder 3">
            <a:extLst>
              <a:ext uri="{FF2B5EF4-FFF2-40B4-BE49-F238E27FC236}">
                <a16:creationId xmlns:a16="http://schemas.microsoft.com/office/drawing/2014/main" id="{66EE266D-68EC-C019-301D-27D001F17E81}"/>
              </a:ext>
            </a:extLst>
          </p:cNvPr>
          <p:cNvSpPr>
            <a:spLocks noGrp="1"/>
          </p:cNvSpPr>
          <p:nvPr>
            <p:ph type="body" sz="quarter" idx="13"/>
          </p:nvPr>
        </p:nvSpPr>
        <p:spPr/>
        <p:txBody>
          <a:bodyPr/>
          <a:lstStyle/>
          <a:p>
            <a:r>
              <a:rPr lang="en-US" dirty="0"/>
              <a:t>Available Resources</a:t>
            </a:r>
          </a:p>
        </p:txBody>
      </p:sp>
    </p:spTree>
    <p:extLst>
      <p:ext uri="{BB962C8B-B14F-4D97-AF65-F5344CB8AC3E}">
        <p14:creationId xmlns:p14="http://schemas.microsoft.com/office/powerpoint/2010/main" val="2082882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9297-A6B8-4E62-87FA-3F4EA2A7F7C1}"/>
              </a:ext>
            </a:extLst>
          </p:cNvPr>
          <p:cNvSpPr>
            <a:spLocks noGrp="1"/>
          </p:cNvSpPr>
          <p:nvPr>
            <p:ph type="sldNum" sz="quarter" idx="12"/>
          </p:nvPr>
        </p:nvSpPr>
        <p:spPr/>
        <p:txBody>
          <a:bodyPr/>
          <a:lstStyle/>
          <a:p>
            <a:fld id="{E945C9B4-2F1D-A045-96C0-CE876094E856}" type="slidenum">
              <a:rPr lang="en-US" smtClean="0"/>
              <a:t>20</a:t>
            </a:fld>
            <a:endParaRPr lang="en-US" dirty="0"/>
          </a:p>
        </p:txBody>
      </p:sp>
      <p:sp>
        <p:nvSpPr>
          <p:cNvPr id="3" name="Content Placeholder 2">
            <a:extLst>
              <a:ext uri="{FF2B5EF4-FFF2-40B4-BE49-F238E27FC236}">
                <a16:creationId xmlns:a16="http://schemas.microsoft.com/office/drawing/2014/main" id="{615B323B-E2F6-FE7D-D8DE-E43421AA319B}"/>
              </a:ext>
            </a:extLst>
          </p:cNvPr>
          <p:cNvSpPr>
            <a:spLocks noGrp="1"/>
          </p:cNvSpPr>
          <p:nvPr>
            <p:ph idx="15"/>
          </p:nvPr>
        </p:nvSpPr>
        <p:spPr/>
        <p:txBody>
          <a:bodyPr/>
          <a:lstStyle/>
          <a:p>
            <a:r>
              <a:rPr lang="en-US" b="1" dirty="0">
                <a:solidFill>
                  <a:schemeClr val="tx2"/>
                </a:solidFill>
              </a:rPr>
              <a:t>Estimated work zone annual nationwide work zone enhancement costs</a:t>
            </a:r>
          </a:p>
          <a:p>
            <a:pPr marL="342900" indent="-342900">
              <a:buFont typeface="Arial" panose="020B0604020202020204" pitchFamily="34" charset="0"/>
              <a:buChar char="•"/>
            </a:pPr>
            <a:r>
              <a:rPr lang="en-US" b="1" dirty="0"/>
              <a:t>Estimated lane marking enhancement unit cost: $0.74/LF in 2020 dollars</a:t>
            </a:r>
          </a:p>
          <a:p>
            <a:pPr marL="342900" indent="-342900">
              <a:buFont typeface="Arial" panose="020B0604020202020204" pitchFamily="34" charset="0"/>
              <a:buChar char="•"/>
            </a:pPr>
            <a:r>
              <a:rPr lang="en-US" b="1" dirty="0"/>
              <a:t>Estimate total annual nationwide work zone lane marking enhancement costs</a:t>
            </a:r>
          </a:p>
          <a:p>
            <a:pPr marL="1028700" lvl="1" indent="-342900"/>
            <a:r>
              <a:rPr lang="en-US" dirty="0"/>
              <a:t>Work zone on interstates: total lane markings = 8,994,483 miles (assuming an average of 2.5 lanes for each work zone)</a:t>
            </a:r>
          </a:p>
          <a:p>
            <a:pPr marL="1028700" lvl="1" indent="-342900"/>
            <a:r>
              <a:rPr lang="en-US" dirty="0"/>
              <a:t>Work zone on non-interstates: total lane markings = 7,922,614 miles (assuming an average of 3 lanes for each work zone)</a:t>
            </a:r>
          </a:p>
          <a:p>
            <a:pPr marL="1028700" lvl="1" indent="-342900"/>
            <a:r>
              <a:rPr lang="en-US" dirty="0"/>
              <a:t>Total annual nationwide lane marking enhancement costs: $66 billion</a:t>
            </a:r>
          </a:p>
        </p:txBody>
      </p:sp>
      <p:sp>
        <p:nvSpPr>
          <p:cNvPr id="4" name="Text Placeholder 3">
            <a:extLst>
              <a:ext uri="{FF2B5EF4-FFF2-40B4-BE49-F238E27FC236}">
                <a16:creationId xmlns:a16="http://schemas.microsoft.com/office/drawing/2014/main" id="{7A3BBFF7-5859-35B8-2C52-52087A1A21CB}"/>
              </a:ext>
            </a:extLst>
          </p:cNvPr>
          <p:cNvSpPr>
            <a:spLocks noGrp="1"/>
          </p:cNvSpPr>
          <p:nvPr>
            <p:ph type="body" sz="quarter" idx="14"/>
          </p:nvPr>
        </p:nvSpPr>
        <p:spPr/>
        <p:txBody>
          <a:bodyPr/>
          <a:lstStyle/>
          <a:p>
            <a:r>
              <a:rPr lang="en-US" dirty="0"/>
              <a:t>BCA Case Study 1: Lane Keeping Systems in Work Zones</a:t>
            </a:r>
          </a:p>
        </p:txBody>
      </p:sp>
    </p:spTree>
    <p:extLst>
      <p:ext uri="{BB962C8B-B14F-4D97-AF65-F5344CB8AC3E}">
        <p14:creationId xmlns:p14="http://schemas.microsoft.com/office/powerpoint/2010/main" val="413296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E81F1-DD02-17AD-7354-6FF464A3CB23}"/>
              </a:ext>
            </a:extLst>
          </p:cNvPr>
          <p:cNvSpPr>
            <a:spLocks noGrp="1"/>
          </p:cNvSpPr>
          <p:nvPr>
            <p:ph type="sldNum" sz="quarter" idx="12"/>
          </p:nvPr>
        </p:nvSpPr>
        <p:spPr/>
        <p:txBody>
          <a:bodyPr/>
          <a:lstStyle/>
          <a:p>
            <a:fld id="{E945C9B4-2F1D-A045-96C0-CE876094E856}" type="slidenum">
              <a:rPr lang="en-US" smtClean="0"/>
              <a:t>21</a:t>
            </a:fld>
            <a:endParaRPr lang="en-US" dirty="0"/>
          </a:p>
        </p:txBody>
      </p:sp>
      <p:sp>
        <p:nvSpPr>
          <p:cNvPr id="3" name="Content Placeholder 2">
            <a:extLst>
              <a:ext uri="{FF2B5EF4-FFF2-40B4-BE49-F238E27FC236}">
                <a16:creationId xmlns:a16="http://schemas.microsoft.com/office/drawing/2014/main" id="{061B0BCE-C668-D38E-38E6-7184264D5C29}"/>
              </a:ext>
            </a:extLst>
          </p:cNvPr>
          <p:cNvSpPr>
            <a:spLocks noGrp="1"/>
          </p:cNvSpPr>
          <p:nvPr>
            <p:ph idx="15"/>
          </p:nvPr>
        </p:nvSpPr>
        <p:spPr/>
        <p:txBody>
          <a:bodyPr/>
          <a:lstStyle/>
          <a:p>
            <a:r>
              <a:rPr lang="en-US" b="1" dirty="0">
                <a:solidFill>
                  <a:schemeClr val="tx2"/>
                </a:solidFill>
              </a:rPr>
              <a:t>Final BCA findings for lane keeping systems in work zones</a:t>
            </a:r>
          </a:p>
          <a:p>
            <a:pPr marL="342900" indent="-342900">
              <a:buFont typeface="Arial" panose="020B0604020202020204" pitchFamily="34" charset="0"/>
              <a:buChar char="•"/>
            </a:pPr>
            <a:r>
              <a:rPr lang="en-US" b="1" dirty="0"/>
              <a:t>BCRs for enhancing lane markings to enable </a:t>
            </a:r>
            <a:br>
              <a:rPr lang="en-US" b="1" dirty="0"/>
            </a:br>
            <a:r>
              <a:rPr lang="en-US" b="1" dirty="0"/>
              <a:t>lane keeping functions in work zones – </a:t>
            </a:r>
            <a:br>
              <a:rPr lang="en-US" b="1" dirty="0"/>
            </a:br>
            <a:r>
              <a:rPr lang="en-US" b="1" dirty="0"/>
              <a:t>effectiveness = 0.75</a:t>
            </a:r>
          </a:p>
          <a:p>
            <a:pPr marL="342900" indent="-342900">
              <a:buFont typeface="Arial" panose="020B0604020202020204" pitchFamily="34" charset="0"/>
              <a:buChar char="•"/>
            </a:pPr>
            <a:r>
              <a:rPr lang="en-US" b="1" dirty="0"/>
              <a:t>National policy not justified by BCRs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b="1" dirty="0"/>
              <a:t>BCRs for enhancing lane markings based on individual work zones</a:t>
            </a:r>
          </a:p>
          <a:p>
            <a:pPr marL="1028700" lvl="1" indent="-342900"/>
            <a:r>
              <a:rPr lang="en-US" dirty="0"/>
              <a:t>Work zone duration: 1 year</a:t>
            </a:r>
          </a:p>
          <a:p>
            <a:pPr marL="1028700" lvl="1" indent="-342900"/>
            <a:r>
              <a:rPr lang="en-US" dirty="0"/>
              <a:t>Work zone length: 5-mile </a:t>
            </a:r>
            <a:br>
              <a:rPr lang="en-US" dirty="0"/>
            </a:br>
            <a:r>
              <a:rPr lang="en-US" dirty="0"/>
              <a:t>freeway segment (single </a:t>
            </a:r>
            <a:br>
              <a:rPr lang="en-US" dirty="0"/>
            </a:br>
            <a:r>
              <a:rPr lang="en-US" dirty="0"/>
              <a:t>direction) </a:t>
            </a:r>
          </a:p>
          <a:p>
            <a:pPr marL="1028700" lvl="1" indent="-342900"/>
            <a:r>
              <a:rPr lang="en-US" dirty="0"/>
              <a:t>Work zone settings: three </a:t>
            </a:r>
            <a:br>
              <a:rPr lang="en-US" dirty="0"/>
            </a:br>
            <a:r>
              <a:rPr lang="en-US" dirty="0"/>
              <a:t>lanes and an ADT of 100,000</a:t>
            </a:r>
          </a:p>
        </p:txBody>
      </p:sp>
      <p:sp>
        <p:nvSpPr>
          <p:cNvPr id="4" name="Text Placeholder 3">
            <a:extLst>
              <a:ext uri="{FF2B5EF4-FFF2-40B4-BE49-F238E27FC236}">
                <a16:creationId xmlns:a16="http://schemas.microsoft.com/office/drawing/2014/main" id="{3A21C621-0E11-F170-67EB-D778E56E7020}"/>
              </a:ext>
            </a:extLst>
          </p:cNvPr>
          <p:cNvSpPr>
            <a:spLocks noGrp="1"/>
          </p:cNvSpPr>
          <p:nvPr>
            <p:ph type="body" sz="quarter" idx="14"/>
          </p:nvPr>
        </p:nvSpPr>
        <p:spPr/>
        <p:txBody>
          <a:bodyPr/>
          <a:lstStyle/>
          <a:p>
            <a:r>
              <a:rPr lang="en-US" dirty="0"/>
              <a:t>BCA Case Study 1: Lane Keeping Systems in Work Zones</a:t>
            </a:r>
          </a:p>
        </p:txBody>
      </p:sp>
      <p:pic>
        <p:nvPicPr>
          <p:cNvPr id="5" name="Picture 4">
            <a:extLst>
              <a:ext uri="{FF2B5EF4-FFF2-40B4-BE49-F238E27FC236}">
                <a16:creationId xmlns:a16="http://schemas.microsoft.com/office/drawing/2014/main" id="{FFF67754-D502-AD07-E688-15AFBFA2FA2B}"/>
              </a:ext>
            </a:extLst>
          </p:cNvPr>
          <p:cNvPicPr>
            <a:picLocks noChangeAspect="1"/>
          </p:cNvPicPr>
          <p:nvPr/>
        </p:nvPicPr>
        <p:blipFill rotWithShape="1">
          <a:blip r:embed="rId3"/>
          <a:srcRect l="22324" r="22358" b="10357"/>
          <a:stretch/>
        </p:blipFill>
        <p:spPr>
          <a:xfrm>
            <a:off x="6655675" y="1316603"/>
            <a:ext cx="4946906" cy="2298955"/>
          </a:xfrm>
          <a:prstGeom prst="rect">
            <a:avLst/>
          </a:prstGeom>
        </p:spPr>
      </p:pic>
      <p:pic>
        <p:nvPicPr>
          <p:cNvPr id="6" name="Picture 5">
            <a:extLst>
              <a:ext uri="{FF2B5EF4-FFF2-40B4-BE49-F238E27FC236}">
                <a16:creationId xmlns:a16="http://schemas.microsoft.com/office/drawing/2014/main" id="{865A827D-2F84-8385-3941-3563418442FA}"/>
              </a:ext>
            </a:extLst>
          </p:cNvPr>
          <p:cNvPicPr>
            <a:picLocks noChangeAspect="1"/>
          </p:cNvPicPr>
          <p:nvPr/>
        </p:nvPicPr>
        <p:blipFill rotWithShape="1">
          <a:blip r:embed="rId4"/>
          <a:srcRect l="10684" r="10509" b="9972"/>
          <a:stretch/>
        </p:blipFill>
        <p:spPr>
          <a:xfrm>
            <a:off x="5150068" y="4299050"/>
            <a:ext cx="7041932" cy="2319378"/>
          </a:xfrm>
          <a:prstGeom prst="rect">
            <a:avLst/>
          </a:prstGeom>
          <a:solidFill>
            <a:schemeClr val="bg1"/>
          </a:solidFill>
        </p:spPr>
      </p:pic>
    </p:spTree>
    <p:extLst>
      <p:ext uri="{BB962C8B-B14F-4D97-AF65-F5344CB8AC3E}">
        <p14:creationId xmlns:p14="http://schemas.microsoft.com/office/powerpoint/2010/main" val="276961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719A1-D0BB-B9BD-BD06-71F0A096F4B9}"/>
              </a:ext>
            </a:extLst>
          </p:cNvPr>
          <p:cNvSpPr>
            <a:spLocks noGrp="1"/>
          </p:cNvSpPr>
          <p:nvPr>
            <p:ph type="sldNum" sz="quarter" idx="12"/>
          </p:nvPr>
        </p:nvSpPr>
        <p:spPr/>
        <p:txBody>
          <a:bodyPr/>
          <a:lstStyle/>
          <a:p>
            <a:fld id="{E945C9B4-2F1D-A045-96C0-CE876094E856}" type="slidenum">
              <a:rPr lang="en-US" smtClean="0"/>
              <a:t>22</a:t>
            </a:fld>
            <a:endParaRPr lang="en-US" dirty="0"/>
          </a:p>
        </p:txBody>
      </p:sp>
      <p:sp>
        <p:nvSpPr>
          <p:cNvPr id="3" name="Content Placeholder 2">
            <a:extLst>
              <a:ext uri="{FF2B5EF4-FFF2-40B4-BE49-F238E27FC236}">
                <a16:creationId xmlns:a16="http://schemas.microsoft.com/office/drawing/2014/main" id="{E5DA4A48-FF10-66CA-7331-98614E1D3AC4}"/>
              </a:ext>
            </a:extLst>
          </p:cNvPr>
          <p:cNvSpPr>
            <a:spLocks noGrp="1"/>
          </p:cNvSpPr>
          <p:nvPr>
            <p:ph idx="15"/>
          </p:nvPr>
        </p:nvSpPr>
        <p:spPr/>
        <p:txBody>
          <a:bodyPr/>
          <a:lstStyle/>
          <a:p>
            <a:r>
              <a:rPr lang="en-US" b="1" dirty="0">
                <a:solidFill>
                  <a:schemeClr val="tx2"/>
                </a:solidFill>
              </a:rPr>
              <a:t>Challenge assessment</a:t>
            </a:r>
          </a:p>
          <a:p>
            <a:pPr marL="342900" indent="-342900">
              <a:buFont typeface="Arial" panose="020B0604020202020204" pitchFamily="34" charset="0"/>
              <a:buChar char="•"/>
            </a:pPr>
            <a:r>
              <a:rPr lang="en-US" b="1" dirty="0"/>
              <a:t>Lack of data for state and national work zone statistics</a:t>
            </a:r>
          </a:p>
          <a:p>
            <a:pPr marL="1028700" lvl="1" indent="-342900"/>
            <a:r>
              <a:rPr lang="en-US" dirty="0"/>
              <a:t>Very difficult to find detailed work zone statistics by work type, facility type, etc.</a:t>
            </a:r>
          </a:p>
          <a:p>
            <a:pPr marL="1028700" lvl="1" indent="-342900"/>
            <a:r>
              <a:rPr lang="en-US" dirty="0"/>
              <a:t>Challenging for work zone related analyses to facilitate policy making</a:t>
            </a:r>
          </a:p>
          <a:p>
            <a:pPr marL="342900" indent="-342900">
              <a:buFont typeface="Arial" panose="020B0604020202020204" pitchFamily="34" charset="0"/>
              <a:buChar char="•"/>
            </a:pPr>
            <a:r>
              <a:rPr lang="en-US" b="1" dirty="0"/>
              <a:t>Lack of effectiveness assessment for lane keeping systems</a:t>
            </a:r>
          </a:p>
          <a:p>
            <a:pPr marL="1028700" lvl="1" indent="-342900"/>
            <a:r>
              <a:rPr lang="en-US" dirty="0"/>
              <a:t>Few studies conducted reliable assessment of the safety effect for lane keeping systems</a:t>
            </a:r>
          </a:p>
          <a:p>
            <a:pPr marL="342900" indent="-342900">
              <a:buFont typeface="Arial" panose="020B0604020202020204" pitchFamily="34" charset="0"/>
              <a:buChar char="•"/>
            </a:pPr>
            <a:r>
              <a:rPr lang="en-US" b="1" dirty="0"/>
              <a:t>Public acceptance of the lane keeping systems</a:t>
            </a:r>
          </a:p>
          <a:p>
            <a:pPr marL="1028700" lvl="1" indent="-342900"/>
            <a:r>
              <a:rPr lang="en-US" dirty="0"/>
              <a:t>Some users turn off lane keeping systems believing they offer no tangible safety benefits or thinking they are annoying</a:t>
            </a:r>
          </a:p>
          <a:p>
            <a:pPr marL="342900" indent="-342900">
              <a:buFont typeface="Arial" panose="020B0604020202020204" pitchFamily="34" charset="0"/>
              <a:buChar char="•"/>
            </a:pPr>
            <a:r>
              <a:rPr lang="en-US" b="1" dirty="0"/>
              <a:t>Lack of work zone related cost data</a:t>
            </a:r>
          </a:p>
          <a:p>
            <a:pPr marL="1028700" lvl="1" indent="-342900"/>
            <a:r>
              <a:rPr lang="en-US" dirty="0"/>
              <a:t>States do not track detailed cost data by cost items in work zones</a:t>
            </a:r>
          </a:p>
          <a:p>
            <a:pPr marL="342900" indent="-342900">
              <a:buFont typeface="Arial" panose="020B0604020202020204" pitchFamily="34" charset="0"/>
              <a:buChar char="•"/>
            </a:pPr>
            <a:r>
              <a:rPr lang="en-US" b="1" dirty="0"/>
              <a:t>Work zone crash data needs</a:t>
            </a:r>
          </a:p>
          <a:p>
            <a:pPr marL="1028700" lvl="1" indent="-342900"/>
            <a:r>
              <a:rPr lang="en-US" dirty="0"/>
              <a:t>A reliable way to predict work zone crash risks</a:t>
            </a:r>
          </a:p>
          <a:p>
            <a:pPr marL="1028700" lvl="1" indent="-342900"/>
            <a:r>
              <a:rPr lang="en-US" dirty="0"/>
              <a:t>Safety performance functions or crash modification factors for work zones are needed</a:t>
            </a:r>
          </a:p>
        </p:txBody>
      </p:sp>
      <p:sp>
        <p:nvSpPr>
          <p:cNvPr id="4" name="Text Placeholder 3">
            <a:extLst>
              <a:ext uri="{FF2B5EF4-FFF2-40B4-BE49-F238E27FC236}">
                <a16:creationId xmlns:a16="http://schemas.microsoft.com/office/drawing/2014/main" id="{7F60B7FB-C797-C1DA-077E-49176CA8ABDC}"/>
              </a:ext>
            </a:extLst>
          </p:cNvPr>
          <p:cNvSpPr>
            <a:spLocks noGrp="1"/>
          </p:cNvSpPr>
          <p:nvPr>
            <p:ph type="body" sz="quarter" idx="14"/>
          </p:nvPr>
        </p:nvSpPr>
        <p:spPr/>
        <p:txBody>
          <a:bodyPr/>
          <a:lstStyle/>
          <a:p>
            <a:r>
              <a:rPr lang="en-US" dirty="0"/>
              <a:t>BCA Case Study 1: Lane Keeping Systems in Work Zones</a:t>
            </a:r>
          </a:p>
        </p:txBody>
      </p:sp>
    </p:spTree>
    <p:extLst>
      <p:ext uri="{BB962C8B-B14F-4D97-AF65-F5344CB8AC3E}">
        <p14:creationId xmlns:p14="http://schemas.microsoft.com/office/powerpoint/2010/main" val="2970100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BB24D-5F0C-E69A-CB3B-DE84BEE14E0F}"/>
              </a:ext>
            </a:extLst>
          </p:cNvPr>
          <p:cNvSpPr>
            <a:spLocks noGrp="1"/>
          </p:cNvSpPr>
          <p:nvPr>
            <p:ph type="sldNum" sz="quarter" idx="12"/>
          </p:nvPr>
        </p:nvSpPr>
        <p:spPr/>
        <p:txBody>
          <a:bodyPr/>
          <a:lstStyle/>
          <a:p>
            <a:fld id="{E945C9B4-2F1D-A045-96C0-CE876094E856}" type="slidenum">
              <a:rPr lang="en-US" smtClean="0"/>
              <a:t>23</a:t>
            </a:fld>
            <a:endParaRPr lang="en-US" dirty="0"/>
          </a:p>
        </p:txBody>
      </p:sp>
      <p:sp>
        <p:nvSpPr>
          <p:cNvPr id="3" name="Content Placeholder 2">
            <a:extLst>
              <a:ext uri="{FF2B5EF4-FFF2-40B4-BE49-F238E27FC236}">
                <a16:creationId xmlns:a16="http://schemas.microsoft.com/office/drawing/2014/main" id="{952477EB-5131-491D-76B5-2359530CCE49}"/>
              </a:ext>
            </a:extLst>
          </p:cNvPr>
          <p:cNvSpPr>
            <a:spLocks noGrp="1"/>
          </p:cNvSpPr>
          <p:nvPr>
            <p:ph idx="15"/>
          </p:nvPr>
        </p:nvSpPr>
        <p:spPr/>
        <p:txBody>
          <a:bodyPr/>
          <a:lstStyle/>
          <a:p>
            <a:pPr marL="342900" indent="-342900">
              <a:buFont typeface="Arial" panose="020B0604020202020204" pitchFamily="34" charset="0"/>
              <a:buChar char="•"/>
            </a:pPr>
            <a:r>
              <a:rPr lang="en-US" b="1" dirty="0"/>
              <a:t>Function description</a:t>
            </a:r>
          </a:p>
          <a:p>
            <a:pPr marL="1028700" lvl="1" indent="-342900"/>
            <a:r>
              <a:rPr lang="en-US" dirty="0"/>
              <a:t>Targets traditional vehicles with ITS devices, with a CV component to better target CVs </a:t>
            </a:r>
          </a:p>
          <a:p>
            <a:pPr marL="1028700" lvl="1" indent="-342900"/>
            <a:r>
              <a:rPr lang="en-US" dirty="0"/>
              <a:t>Has an enhanced traffic management controller (including software to generate safety messages and communicate with CVs) </a:t>
            </a:r>
          </a:p>
          <a:p>
            <a:pPr marL="1028700" lvl="1" indent="-342900"/>
            <a:r>
              <a:rPr lang="en-US" dirty="0"/>
              <a:t>Communication support via DSRC or cellular connectivity</a:t>
            </a:r>
          </a:p>
          <a:p>
            <a:pPr marL="342900" indent="-342900">
              <a:buFont typeface="Arial" panose="020B0604020202020204" pitchFamily="34" charset="0"/>
              <a:buChar char="•"/>
            </a:pPr>
            <a:r>
              <a:rPr lang="en-US" b="1" dirty="0"/>
              <a:t>Potential audience for BCA</a:t>
            </a:r>
          </a:p>
          <a:p>
            <a:pPr marL="1028700" lvl="1" indent="-342900"/>
            <a:r>
              <a:rPr lang="en-US" dirty="0"/>
              <a:t>Federal, state, and local transportation agencies (i.e., IOOs)</a:t>
            </a:r>
          </a:p>
          <a:p>
            <a:pPr marL="1028700" lvl="1" indent="-342900"/>
            <a:r>
              <a:rPr lang="en-US" dirty="0"/>
              <a:t>Public and private sectors including vehicle owners for comprehensive benefits/costs</a:t>
            </a:r>
          </a:p>
          <a:p>
            <a:pPr marL="1028700" lvl="1" indent="-342900"/>
            <a:r>
              <a:rPr lang="en-US" dirty="0"/>
              <a:t>Vehicle owners for the return on investments of such systems from a user perspective</a:t>
            </a:r>
          </a:p>
          <a:p>
            <a:pPr marL="342900" indent="-342900">
              <a:buFont typeface="Arial" panose="020B0604020202020204" pitchFamily="34" charset="0"/>
              <a:buChar char="•"/>
            </a:pPr>
            <a:r>
              <a:rPr lang="en-US" b="1" dirty="0"/>
              <a:t>BCA considerations</a:t>
            </a:r>
          </a:p>
          <a:p>
            <a:pPr marL="1028700" lvl="1" indent="-342900"/>
            <a:r>
              <a:rPr lang="en-US" dirty="0"/>
              <a:t>Which audience? (has implications for the costs and benefits to be considered)</a:t>
            </a:r>
          </a:p>
          <a:p>
            <a:pPr marL="1028700" lvl="1" indent="-342900"/>
            <a:r>
              <a:rPr lang="en-US" dirty="0"/>
              <a:t>What is the projected market penetration (little information found in the literature)?</a:t>
            </a:r>
          </a:p>
          <a:p>
            <a:pPr marL="1028700" lvl="1" indent="-342900"/>
            <a:r>
              <a:rPr lang="en-US" dirty="0"/>
              <a:t>What is the safety effectiveness of such systems in work zones?</a:t>
            </a:r>
          </a:p>
          <a:p>
            <a:pPr marL="1028700" lvl="1" indent="-342900"/>
            <a:r>
              <a:rPr lang="en-US" dirty="0"/>
              <a:t>What are the hardware/software components?</a:t>
            </a:r>
          </a:p>
          <a:p>
            <a:pPr marL="1028700" lvl="1" indent="-342900"/>
            <a:r>
              <a:rPr lang="en-US" dirty="0"/>
              <a:t>How many work zones are there that can/should benefit from such systems?</a:t>
            </a:r>
          </a:p>
        </p:txBody>
      </p:sp>
      <p:sp>
        <p:nvSpPr>
          <p:cNvPr id="4" name="Text Placeholder 3">
            <a:extLst>
              <a:ext uri="{FF2B5EF4-FFF2-40B4-BE49-F238E27FC236}">
                <a16:creationId xmlns:a16="http://schemas.microsoft.com/office/drawing/2014/main" id="{9A088B32-38E7-B32A-86FB-C01E615E9850}"/>
              </a:ext>
            </a:extLst>
          </p:cNvPr>
          <p:cNvSpPr>
            <a:spLocks noGrp="1"/>
          </p:cNvSpPr>
          <p:nvPr>
            <p:ph type="body" sz="quarter" idx="14"/>
          </p:nvPr>
        </p:nvSpPr>
        <p:spPr/>
        <p:txBody>
          <a:bodyPr/>
          <a:lstStyle/>
          <a:p>
            <a:r>
              <a:rPr lang="en-US" dirty="0"/>
              <a:t>BCA Case Study 2: Queue Warning System for Work Zones</a:t>
            </a:r>
          </a:p>
        </p:txBody>
      </p:sp>
    </p:spTree>
    <p:extLst>
      <p:ext uri="{BB962C8B-B14F-4D97-AF65-F5344CB8AC3E}">
        <p14:creationId xmlns:p14="http://schemas.microsoft.com/office/powerpoint/2010/main" val="45458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1A521-BAAC-38E7-DC3A-956AB4BD5763}"/>
              </a:ext>
            </a:extLst>
          </p:cNvPr>
          <p:cNvSpPr>
            <a:spLocks noGrp="1"/>
          </p:cNvSpPr>
          <p:nvPr>
            <p:ph type="sldNum" sz="quarter" idx="12"/>
          </p:nvPr>
        </p:nvSpPr>
        <p:spPr/>
        <p:txBody>
          <a:bodyPr/>
          <a:lstStyle/>
          <a:p>
            <a:fld id="{E945C9B4-2F1D-A045-96C0-CE876094E856}" type="slidenum">
              <a:rPr lang="en-US" smtClean="0"/>
              <a:t>24</a:t>
            </a:fld>
            <a:endParaRPr lang="en-US" dirty="0"/>
          </a:p>
        </p:txBody>
      </p:sp>
      <p:sp>
        <p:nvSpPr>
          <p:cNvPr id="3" name="Content Placeholder 2">
            <a:extLst>
              <a:ext uri="{FF2B5EF4-FFF2-40B4-BE49-F238E27FC236}">
                <a16:creationId xmlns:a16="http://schemas.microsoft.com/office/drawing/2014/main" id="{E224754A-F796-6A4C-5947-5917E679E219}"/>
              </a:ext>
            </a:extLst>
          </p:cNvPr>
          <p:cNvSpPr>
            <a:spLocks noGrp="1"/>
          </p:cNvSpPr>
          <p:nvPr>
            <p:ph idx="15"/>
          </p:nvPr>
        </p:nvSpPr>
        <p:spPr/>
        <p:txBody>
          <a:bodyPr>
            <a:normAutofit lnSpcReduction="10000"/>
          </a:bodyPr>
          <a:lstStyle/>
          <a:p>
            <a:r>
              <a:rPr lang="en-US" b="1" dirty="0">
                <a:solidFill>
                  <a:srgbClr val="861F41"/>
                </a:solidFill>
              </a:rPr>
              <a:t>Key decisions and assumptions</a:t>
            </a:r>
          </a:p>
          <a:p>
            <a:pPr marL="342900" indent="-342900">
              <a:buFont typeface="Arial" panose="020B0604020202020204" pitchFamily="34" charset="0"/>
              <a:buChar char="•"/>
            </a:pPr>
            <a:r>
              <a:rPr lang="en-US" b="1" dirty="0"/>
              <a:t>Select audience of this BCA</a:t>
            </a:r>
          </a:p>
          <a:p>
            <a:pPr marL="1028700" lvl="1" indent="-342900"/>
            <a:r>
              <a:rPr lang="en-US" dirty="0"/>
              <a:t>IOOs due to the project scope and target users of the products </a:t>
            </a:r>
          </a:p>
          <a:p>
            <a:pPr marL="342900" indent="-342900">
              <a:buFont typeface="Arial" panose="020B0604020202020204" pitchFamily="34" charset="0"/>
              <a:buChar char="•"/>
            </a:pPr>
            <a:r>
              <a:rPr lang="en-US" b="1" dirty="0"/>
              <a:t>Scope and timeline of BCA</a:t>
            </a:r>
          </a:p>
          <a:p>
            <a:pPr marL="1028700" lvl="1" indent="-342900"/>
            <a:r>
              <a:rPr lang="en-US" dirty="0"/>
              <a:t>BCA conducted only for the CV portion of the system</a:t>
            </a:r>
          </a:p>
          <a:p>
            <a:pPr marL="1028700" lvl="1" indent="-342900"/>
            <a:r>
              <a:rPr lang="en-US" dirty="0"/>
              <a:t>Queue warning systems are mostly used for longer term work zones on major arterials</a:t>
            </a:r>
          </a:p>
          <a:p>
            <a:pPr marL="1028700" lvl="1" indent="-342900"/>
            <a:r>
              <a:rPr lang="en-US" dirty="0"/>
              <a:t>Assumed a 5-year service life for software and hardware</a:t>
            </a:r>
          </a:p>
          <a:p>
            <a:pPr marL="1028700" lvl="1" indent="-342900"/>
            <a:r>
              <a:rPr lang="en-US" dirty="0"/>
              <a:t>BCA conducted over service life and for a hypothetical work zone on a typical freeway section</a:t>
            </a:r>
          </a:p>
          <a:p>
            <a:pPr marL="1028700" lvl="1" indent="-342900"/>
            <a:r>
              <a:rPr lang="en-US" dirty="0"/>
              <a:t>Used hypothetical market penetration rates: could not be reliably projected (lack of data and studies)</a:t>
            </a:r>
          </a:p>
          <a:p>
            <a:pPr marL="342900" indent="-342900">
              <a:buFont typeface="Arial" panose="020B0604020202020204" pitchFamily="34" charset="0"/>
              <a:buChar char="•"/>
            </a:pPr>
            <a:r>
              <a:rPr lang="en-US" b="1" dirty="0"/>
              <a:t>Major benefits</a:t>
            </a:r>
          </a:p>
          <a:p>
            <a:pPr marL="1028700" lvl="1" indent="-342900"/>
            <a:r>
              <a:rPr lang="en-US" dirty="0"/>
              <a:t>Potential benefits: safety, operations, reduced work zone delay due to reduced crashes (hard to quantify), reduced vehicle operational costs for owners, etc.</a:t>
            </a:r>
          </a:p>
          <a:p>
            <a:pPr marL="1028700" lvl="1" indent="-342900"/>
            <a:r>
              <a:rPr lang="en-US" dirty="0"/>
              <a:t>Safety benefits are the dominant</a:t>
            </a:r>
          </a:p>
          <a:p>
            <a:pPr marL="342900" indent="-342900">
              <a:buFont typeface="Arial" panose="020B0604020202020204" pitchFamily="34" charset="0"/>
              <a:buChar char="•"/>
            </a:pPr>
            <a:r>
              <a:rPr lang="en-US" b="1" dirty="0"/>
              <a:t>Major costs</a:t>
            </a:r>
          </a:p>
          <a:p>
            <a:pPr marL="1028700" lvl="1" indent="-342900"/>
            <a:r>
              <a:rPr lang="en-US" dirty="0"/>
              <a:t>Potential costs: system hardware and software for IOOs, added price for vehicle owners</a:t>
            </a:r>
          </a:p>
          <a:p>
            <a:pPr marL="1028700" lvl="1" indent="-342900"/>
            <a:r>
              <a:rPr lang="en-US" dirty="0"/>
              <a:t>Considered only costs to IOOs</a:t>
            </a:r>
          </a:p>
        </p:txBody>
      </p:sp>
      <p:sp>
        <p:nvSpPr>
          <p:cNvPr id="4" name="Text Placeholder 3">
            <a:extLst>
              <a:ext uri="{FF2B5EF4-FFF2-40B4-BE49-F238E27FC236}">
                <a16:creationId xmlns:a16="http://schemas.microsoft.com/office/drawing/2014/main" id="{9F5B7995-78AB-7337-9108-2EEB809846C3}"/>
              </a:ext>
            </a:extLst>
          </p:cNvPr>
          <p:cNvSpPr>
            <a:spLocks noGrp="1"/>
          </p:cNvSpPr>
          <p:nvPr>
            <p:ph type="body" sz="quarter" idx="14"/>
          </p:nvPr>
        </p:nvSpPr>
        <p:spPr/>
        <p:txBody>
          <a:bodyPr/>
          <a:lstStyle/>
          <a:p>
            <a:r>
              <a:rPr lang="en-US" dirty="0"/>
              <a:t>BCA Case Study 2: Queue Warning System for Work Zones</a:t>
            </a:r>
          </a:p>
        </p:txBody>
      </p:sp>
    </p:spTree>
    <p:extLst>
      <p:ext uri="{BB962C8B-B14F-4D97-AF65-F5344CB8AC3E}">
        <p14:creationId xmlns:p14="http://schemas.microsoft.com/office/powerpoint/2010/main" val="295025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862C8-EF69-4109-1C19-8ADDF63AE33A}"/>
              </a:ext>
            </a:extLst>
          </p:cNvPr>
          <p:cNvSpPr>
            <a:spLocks noGrp="1"/>
          </p:cNvSpPr>
          <p:nvPr>
            <p:ph type="sldNum" sz="quarter" idx="12"/>
          </p:nvPr>
        </p:nvSpPr>
        <p:spPr/>
        <p:txBody>
          <a:bodyPr/>
          <a:lstStyle/>
          <a:p>
            <a:fld id="{E945C9B4-2F1D-A045-96C0-CE876094E856}" type="slidenum">
              <a:rPr lang="en-US" smtClean="0"/>
              <a:t>25</a:t>
            </a:fld>
            <a:endParaRPr lang="en-US" dirty="0"/>
          </a:p>
        </p:txBody>
      </p:sp>
      <p:sp>
        <p:nvSpPr>
          <p:cNvPr id="3" name="Content Placeholder 2">
            <a:extLst>
              <a:ext uri="{FF2B5EF4-FFF2-40B4-BE49-F238E27FC236}">
                <a16:creationId xmlns:a16="http://schemas.microsoft.com/office/drawing/2014/main" id="{60574B8C-4776-0EE0-203F-38DD1FEE2F89}"/>
              </a:ext>
            </a:extLst>
          </p:cNvPr>
          <p:cNvSpPr>
            <a:spLocks noGrp="1"/>
          </p:cNvSpPr>
          <p:nvPr>
            <p:ph idx="15"/>
          </p:nvPr>
        </p:nvSpPr>
        <p:spPr/>
        <p:txBody>
          <a:bodyPr/>
          <a:lstStyle/>
          <a:p>
            <a:r>
              <a:rPr lang="en-US" b="1" dirty="0">
                <a:solidFill>
                  <a:srgbClr val="861F41"/>
                </a:solidFill>
              </a:rPr>
              <a:t>Safety benefits estimation</a:t>
            </a:r>
          </a:p>
          <a:p>
            <a:pPr marL="342900" indent="-342900">
              <a:buFont typeface="Arial" panose="020B0604020202020204" pitchFamily="34" charset="0"/>
              <a:buChar char="•"/>
            </a:pPr>
            <a:r>
              <a:rPr lang="en-US" b="1" dirty="0"/>
              <a:t>Safety benefits of work zone queue warning systems</a:t>
            </a:r>
          </a:p>
          <a:p>
            <a:pPr marL="1028700" lvl="1" indent="-342900"/>
            <a:r>
              <a:rPr lang="en-US" dirty="0"/>
              <a:t>44% reduction of rear-end collisions for the non-CV portion of the system</a:t>
            </a:r>
          </a:p>
          <a:p>
            <a:pPr marL="1028700" lvl="1" indent="-342900"/>
            <a:r>
              <a:rPr lang="en-US" dirty="0"/>
              <a:t>The effect of the CV portion only applies to the remaining rear-end crashes</a:t>
            </a:r>
          </a:p>
          <a:p>
            <a:pPr marL="342900" indent="-342900">
              <a:buFont typeface="Arial" panose="020B0604020202020204" pitchFamily="34" charset="0"/>
              <a:buChar char="•"/>
            </a:pPr>
            <a:r>
              <a:rPr lang="en-US" b="1" dirty="0"/>
              <a:t>Average percent of rear-end collisions in work zones by severity estimated based on 2019 crash data for eight states</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B032544F-83DC-BE2D-3390-8C6F7601A6FA}"/>
              </a:ext>
            </a:extLst>
          </p:cNvPr>
          <p:cNvSpPr>
            <a:spLocks noGrp="1"/>
          </p:cNvSpPr>
          <p:nvPr>
            <p:ph type="body" sz="quarter" idx="14"/>
          </p:nvPr>
        </p:nvSpPr>
        <p:spPr/>
        <p:txBody>
          <a:bodyPr/>
          <a:lstStyle/>
          <a:p>
            <a:r>
              <a:rPr lang="en-US" dirty="0"/>
              <a:t>BCA Case Study 2: Queue Warning System for Work Zones</a:t>
            </a:r>
          </a:p>
        </p:txBody>
      </p:sp>
      <p:pic>
        <p:nvPicPr>
          <p:cNvPr id="6" name="Picture 5">
            <a:extLst>
              <a:ext uri="{FF2B5EF4-FFF2-40B4-BE49-F238E27FC236}">
                <a16:creationId xmlns:a16="http://schemas.microsoft.com/office/drawing/2014/main" id="{DC736D8E-F6E5-DC0B-46B4-768AA7A11C92}"/>
              </a:ext>
            </a:extLst>
          </p:cNvPr>
          <p:cNvPicPr>
            <a:picLocks noChangeAspect="1"/>
          </p:cNvPicPr>
          <p:nvPr/>
        </p:nvPicPr>
        <p:blipFill rotWithShape="1">
          <a:blip r:embed="rId2"/>
          <a:srcRect l="18382" r="18504" b="10743"/>
          <a:stretch/>
        </p:blipFill>
        <p:spPr>
          <a:xfrm>
            <a:off x="2262351" y="3712477"/>
            <a:ext cx="7173229" cy="2648792"/>
          </a:xfrm>
          <a:prstGeom prst="rect">
            <a:avLst/>
          </a:prstGeom>
        </p:spPr>
      </p:pic>
      <p:sp>
        <p:nvSpPr>
          <p:cNvPr id="8" name="TextBox 7">
            <a:extLst>
              <a:ext uri="{FF2B5EF4-FFF2-40B4-BE49-F238E27FC236}">
                <a16:creationId xmlns:a16="http://schemas.microsoft.com/office/drawing/2014/main" id="{88E2FF0A-C7B4-A92F-6F95-A2E4920DD1BA}"/>
              </a:ext>
            </a:extLst>
          </p:cNvPr>
          <p:cNvSpPr txBox="1"/>
          <p:nvPr/>
        </p:nvSpPr>
        <p:spPr>
          <a:xfrm>
            <a:off x="2262351" y="3343145"/>
            <a:ext cx="7173229" cy="369332"/>
          </a:xfrm>
          <a:prstGeom prst="rect">
            <a:avLst/>
          </a:prstGeom>
          <a:noFill/>
        </p:spPr>
        <p:txBody>
          <a:bodyPr wrap="square">
            <a:spAutoFit/>
          </a:bodyPr>
          <a:lstStyle/>
          <a:p>
            <a:pPr algn="ctr"/>
            <a:r>
              <a:rPr lang="en-US" dirty="0">
                <a:solidFill>
                  <a:schemeClr val="tx2"/>
                </a:solidFill>
              </a:rPr>
              <a:t>Estimated Per-Million-VMT Rear-End Work Zone Crash Rates by Severity</a:t>
            </a:r>
          </a:p>
        </p:txBody>
      </p:sp>
    </p:spTree>
    <p:extLst>
      <p:ext uri="{BB962C8B-B14F-4D97-AF65-F5344CB8AC3E}">
        <p14:creationId xmlns:p14="http://schemas.microsoft.com/office/powerpoint/2010/main" val="2487764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862C8-EF69-4109-1C19-8ADDF63AE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5C9B4-2F1D-A045-96C0-CE876094E85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574B8C-4776-0EE0-203F-38DD1FEE2F89}"/>
              </a:ext>
            </a:extLst>
          </p:cNvPr>
          <p:cNvSpPr>
            <a:spLocks noGrp="1"/>
          </p:cNvSpPr>
          <p:nvPr>
            <p:ph idx="15"/>
          </p:nvPr>
        </p:nvSpPr>
        <p:spPr/>
        <p:txBody>
          <a:bodyPr/>
          <a:lstStyle/>
          <a:p>
            <a:r>
              <a:rPr lang="en-US" b="1" dirty="0">
                <a:solidFill>
                  <a:srgbClr val="861F41"/>
                </a:solidFill>
              </a:rPr>
              <a:t>System costs estimation (CV portion)</a:t>
            </a:r>
          </a:p>
          <a:p>
            <a:pPr marL="342900" indent="-342900">
              <a:buFont typeface="Arial" panose="020B0604020202020204" pitchFamily="34" charset="0"/>
              <a:buChar char="•"/>
            </a:pPr>
            <a:r>
              <a:rPr lang="en-US" b="1" dirty="0"/>
              <a:t>Information collected based on literature review</a:t>
            </a:r>
          </a:p>
          <a:p>
            <a:pPr marL="342900" indent="-342900">
              <a:buFont typeface="Arial" panose="020B0604020202020204" pitchFamily="34" charset="0"/>
              <a:buChar char="•"/>
            </a:pPr>
            <a:r>
              <a:rPr lang="en-US" b="1" dirty="0"/>
              <a:t>Assumed the costs for the traditional portion of the queue warning system would not change due to the added CV functions</a:t>
            </a:r>
          </a:p>
          <a:p>
            <a:pPr marL="342900" indent="-342900">
              <a:buFont typeface="Arial" panose="020B0604020202020204" pitchFamily="34" charset="0"/>
              <a:buChar char="•"/>
            </a:pPr>
            <a:r>
              <a:rPr lang="en-US" b="1" dirty="0"/>
              <a:t>Cost</a:t>
            </a:r>
            <a:r>
              <a:rPr lang="en-US" dirty="0"/>
              <a:t> </a:t>
            </a:r>
            <a:r>
              <a:rPr lang="en-US" b="1" dirty="0"/>
              <a:t>estimates</a:t>
            </a:r>
          </a:p>
          <a:p>
            <a:pPr marL="1028700" lvl="1" indent="-342900"/>
            <a:r>
              <a:rPr lang="en-US" dirty="0"/>
              <a:t>Communications support</a:t>
            </a:r>
          </a:p>
          <a:p>
            <a:pPr marL="1485900" lvl="2" indent="-342900"/>
            <a:r>
              <a:rPr lang="en-US" dirty="0"/>
              <a:t>Roadside units (RDUs): $5,000 per unit (2020 $) one-time charge with a $1,000 annual maintenance cost</a:t>
            </a:r>
          </a:p>
          <a:p>
            <a:pPr marL="1485900" lvl="2" indent="-342900"/>
            <a:r>
              <a:rPr lang="en-US" dirty="0"/>
              <a:t>Cellular services: no added costs beyond existing cellular services required by the non-CV functionality</a:t>
            </a:r>
          </a:p>
          <a:p>
            <a:pPr marL="1028700" lvl="1" indent="-342900"/>
            <a:r>
              <a:rPr lang="en-US" dirty="0"/>
              <a:t>Software upgrade to enable V2I communications</a:t>
            </a:r>
          </a:p>
          <a:p>
            <a:pPr marL="1485900" lvl="2" indent="-342900"/>
            <a:r>
              <a:rPr lang="en-US" dirty="0"/>
              <a:t>$100,000 per system one-time charge with a 10% (i.e., $10,000) yearly maintenance fee</a:t>
            </a:r>
          </a:p>
        </p:txBody>
      </p:sp>
      <p:sp>
        <p:nvSpPr>
          <p:cNvPr id="4" name="Text Placeholder 3">
            <a:extLst>
              <a:ext uri="{FF2B5EF4-FFF2-40B4-BE49-F238E27FC236}">
                <a16:creationId xmlns:a16="http://schemas.microsoft.com/office/drawing/2014/main" id="{B032544F-83DC-BE2D-3390-8C6F7601A6FA}"/>
              </a:ext>
            </a:extLst>
          </p:cNvPr>
          <p:cNvSpPr>
            <a:spLocks noGrp="1"/>
          </p:cNvSpPr>
          <p:nvPr>
            <p:ph type="body" sz="quarter" idx="14"/>
          </p:nvPr>
        </p:nvSpPr>
        <p:spPr/>
        <p:txBody>
          <a:bodyPr/>
          <a:lstStyle/>
          <a:p>
            <a:r>
              <a:rPr lang="en-US" dirty="0"/>
              <a:t>BCA Case Study 2: Queue Warning System for Work Zones</a:t>
            </a:r>
          </a:p>
        </p:txBody>
      </p:sp>
      <p:pic>
        <p:nvPicPr>
          <p:cNvPr id="6" name="Picture 5" descr="Cloud shaped hard drive with cables">
            <a:extLst>
              <a:ext uri="{FF2B5EF4-FFF2-40B4-BE49-F238E27FC236}">
                <a16:creationId xmlns:a16="http://schemas.microsoft.com/office/drawing/2014/main" id="{79D59C2F-27EB-644D-27CC-7ED93A92111B}"/>
              </a:ext>
            </a:extLst>
          </p:cNvPr>
          <p:cNvPicPr>
            <a:picLocks noChangeAspect="1"/>
          </p:cNvPicPr>
          <p:nvPr/>
        </p:nvPicPr>
        <p:blipFill rotWithShape="1">
          <a:blip r:embed="rId2">
            <a:clrChange>
              <a:clrFrom>
                <a:srgbClr val="D0DEE7"/>
              </a:clrFrom>
              <a:clrTo>
                <a:srgbClr val="D0DEE7">
                  <a:alpha val="0"/>
                </a:srgbClr>
              </a:clrTo>
            </a:clrChange>
          </a:blip>
          <a:srcRect t="1909" r="1510" b="8536"/>
          <a:stretch/>
        </p:blipFill>
        <p:spPr>
          <a:xfrm>
            <a:off x="0" y="4776381"/>
            <a:ext cx="4026602" cy="2091558"/>
          </a:xfrm>
          <a:prstGeom prst="rect">
            <a:avLst/>
          </a:prstGeom>
          <a:ln>
            <a:noFill/>
          </a:ln>
          <a:effectLst>
            <a:softEdge rad="0"/>
          </a:effectLst>
        </p:spPr>
      </p:pic>
    </p:spTree>
    <p:extLst>
      <p:ext uri="{BB962C8B-B14F-4D97-AF65-F5344CB8AC3E}">
        <p14:creationId xmlns:p14="http://schemas.microsoft.com/office/powerpoint/2010/main" val="2155535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8AE60-AA5F-3CBD-7E25-A90AA2DBC52C}"/>
              </a:ext>
            </a:extLst>
          </p:cNvPr>
          <p:cNvSpPr>
            <a:spLocks noGrp="1"/>
          </p:cNvSpPr>
          <p:nvPr>
            <p:ph type="sldNum" sz="quarter" idx="12"/>
          </p:nvPr>
        </p:nvSpPr>
        <p:spPr/>
        <p:txBody>
          <a:bodyPr/>
          <a:lstStyle/>
          <a:p>
            <a:fld id="{E945C9B4-2F1D-A045-96C0-CE876094E856}" type="slidenum">
              <a:rPr lang="en-US" smtClean="0"/>
              <a:t>27</a:t>
            </a:fld>
            <a:endParaRPr lang="en-US" dirty="0"/>
          </a:p>
        </p:txBody>
      </p:sp>
      <p:sp>
        <p:nvSpPr>
          <p:cNvPr id="3" name="Content Placeholder 2">
            <a:extLst>
              <a:ext uri="{FF2B5EF4-FFF2-40B4-BE49-F238E27FC236}">
                <a16:creationId xmlns:a16="http://schemas.microsoft.com/office/drawing/2014/main" id="{94320537-3D32-C470-ACA6-F636493028D1}"/>
              </a:ext>
            </a:extLst>
          </p:cNvPr>
          <p:cNvSpPr>
            <a:spLocks noGrp="1"/>
          </p:cNvSpPr>
          <p:nvPr>
            <p:ph idx="15"/>
          </p:nvPr>
        </p:nvSpPr>
        <p:spPr/>
        <p:txBody>
          <a:bodyPr/>
          <a:lstStyle/>
          <a:p>
            <a:r>
              <a:rPr lang="en-US" b="1" dirty="0">
                <a:solidFill>
                  <a:schemeClr val="tx2"/>
                </a:solidFill>
              </a:rPr>
              <a:t>BCA results</a:t>
            </a:r>
          </a:p>
          <a:p>
            <a:pPr marL="342900" indent="-342900">
              <a:buFont typeface="Arial" panose="020B0604020202020204" pitchFamily="34" charset="0"/>
              <a:buChar char="•"/>
            </a:pPr>
            <a:r>
              <a:rPr lang="en-US" b="1" dirty="0"/>
              <a:t>Used a typical freeway work zone for demonstration</a:t>
            </a:r>
          </a:p>
          <a:p>
            <a:pPr marL="342900" indent="-342900">
              <a:buFont typeface="Arial" panose="020B0604020202020204" pitchFamily="34" charset="0"/>
              <a:buChar char="•"/>
            </a:pPr>
            <a:r>
              <a:rPr lang="en-US" b="1" dirty="0"/>
              <a:t>Used multiple market penetration and system effectiveness scenarios</a:t>
            </a:r>
          </a:p>
        </p:txBody>
      </p:sp>
      <p:sp>
        <p:nvSpPr>
          <p:cNvPr id="4" name="Text Placeholder 3">
            <a:extLst>
              <a:ext uri="{FF2B5EF4-FFF2-40B4-BE49-F238E27FC236}">
                <a16:creationId xmlns:a16="http://schemas.microsoft.com/office/drawing/2014/main" id="{69FF1612-4283-3F8C-EBF5-AF23DC6A72BA}"/>
              </a:ext>
            </a:extLst>
          </p:cNvPr>
          <p:cNvSpPr>
            <a:spLocks noGrp="1"/>
          </p:cNvSpPr>
          <p:nvPr>
            <p:ph type="body" sz="quarter" idx="14"/>
          </p:nvPr>
        </p:nvSpPr>
        <p:spPr/>
        <p:txBody>
          <a:bodyPr/>
          <a:lstStyle/>
          <a:p>
            <a:r>
              <a:rPr lang="en-US" dirty="0"/>
              <a:t>BCA Case Study 2: Queue Warning System for Work Zones</a:t>
            </a:r>
          </a:p>
        </p:txBody>
      </p:sp>
      <p:pic>
        <p:nvPicPr>
          <p:cNvPr id="5" name="Picture 4">
            <a:extLst>
              <a:ext uri="{FF2B5EF4-FFF2-40B4-BE49-F238E27FC236}">
                <a16:creationId xmlns:a16="http://schemas.microsoft.com/office/drawing/2014/main" id="{7C25B340-113F-039E-60C9-5EBE5EB09CC2}"/>
              </a:ext>
            </a:extLst>
          </p:cNvPr>
          <p:cNvPicPr>
            <a:picLocks noChangeAspect="1"/>
          </p:cNvPicPr>
          <p:nvPr/>
        </p:nvPicPr>
        <p:blipFill rotWithShape="1">
          <a:blip r:embed="rId2"/>
          <a:srcRect l="13031" r="13025" b="6605"/>
          <a:stretch/>
        </p:blipFill>
        <p:spPr>
          <a:xfrm>
            <a:off x="2259722" y="2626863"/>
            <a:ext cx="7451835" cy="3875951"/>
          </a:xfrm>
          <a:prstGeom prst="rect">
            <a:avLst/>
          </a:prstGeom>
        </p:spPr>
      </p:pic>
      <p:sp>
        <p:nvSpPr>
          <p:cNvPr id="7" name="TextBox 6">
            <a:extLst>
              <a:ext uri="{FF2B5EF4-FFF2-40B4-BE49-F238E27FC236}">
                <a16:creationId xmlns:a16="http://schemas.microsoft.com/office/drawing/2014/main" id="{50837A6C-21A1-F095-8F9F-45C900ADDFD1}"/>
              </a:ext>
            </a:extLst>
          </p:cNvPr>
          <p:cNvSpPr txBox="1"/>
          <p:nvPr/>
        </p:nvSpPr>
        <p:spPr>
          <a:xfrm>
            <a:off x="2858814" y="2274032"/>
            <a:ext cx="6096000" cy="369332"/>
          </a:xfrm>
          <a:prstGeom prst="rect">
            <a:avLst/>
          </a:prstGeom>
          <a:noFill/>
        </p:spPr>
        <p:txBody>
          <a:bodyPr wrap="square">
            <a:spAutoFit/>
          </a:bodyPr>
          <a:lstStyle/>
          <a:p>
            <a:r>
              <a:rPr lang="en-US" dirty="0">
                <a:solidFill>
                  <a:schemeClr val="tx2"/>
                </a:solidFill>
              </a:rPr>
              <a:t>Basic Information and Assumptions for the Queue Warning BCA</a:t>
            </a:r>
          </a:p>
        </p:txBody>
      </p:sp>
    </p:spTree>
    <p:extLst>
      <p:ext uri="{BB962C8B-B14F-4D97-AF65-F5344CB8AC3E}">
        <p14:creationId xmlns:p14="http://schemas.microsoft.com/office/powerpoint/2010/main" val="1651726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8AE60-AA5F-3CBD-7E25-A90AA2DBC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5C9B4-2F1D-A045-96C0-CE876094E85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320537-3D32-C470-ACA6-F636493028D1}"/>
              </a:ext>
            </a:extLst>
          </p:cNvPr>
          <p:cNvSpPr>
            <a:spLocks noGrp="1"/>
          </p:cNvSpPr>
          <p:nvPr>
            <p:ph idx="15"/>
          </p:nvPr>
        </p:nvSpPr>
        <p:spPr/>
        <p:txBody>
          <a:bodyPr/>
          <a:lstStyle/>
          <a:p>
            <a:r>
              <a:rPr lang="en-US" b="1" dirty="0">
                <a:solidFill>
                  <a:schemeClr val="tx2"/>
                </a:solidFill>
              </a:rPr>
              <a:t>BCA results</a:t>
            </a:r>
          </a:p>
          <a:p>
            <a:pPr marL="342900" indent="-342900">
              <a:buFont typeface="Arial" panose="020B0604020202020204" pitchFamily="34" charset="0"/>
              <a:buChar char="•"/>
            </a:pPr>
            <a:endParaRPr lang="en-US" b="1" dirty="0"/>
          </a:p>
        </p:txBody>
      </p:sp>
      <p:sp>
        <p:nvSpPr>
          <p:cNvPr id="4" name="Text Placeholder 3">
            <a:extLst>
              <a:ext uri="{FF2B5EF4-FFF2-40B4-BE49-F238E27FC236}">
                <a16:creationId xmlns:a16="http://schemas.microsoft.com/office/drawing/2014/main" id="{69FF1612-4283-3F8C-EBF5-AF23DC6A72BA}"/>
              </a:ext>
            </a:extLst>
          </p:cNvPr>
          <p:cNvSpPr>
            <a:spLocks noGrp="1"/>
          </p:cNvSpPr>
          <p:nvPr>
            <p:ph type="body" sz="quarter" idx="14"/>
          </p:nvPr>
        </p:nvSpPr>
        <p:spPr/>
        <p:txBody>
          <a:bodyPr/>
          <a:lstStyle/>
          <a:p>
            <a:r>
              <a:rPr lang="en-US" dirty="0"/>
              <a:t>BCA Case Study 2: Queue Warning System for Work Zones</a:t>
            </a:r>
          </a:p>
        </p:txBody>
      </p:sp>
      <p:pic>
        <p:nvPicPr>
          <p:cNvPr id="6" name="Picture 5">
            <a:extLst>
              <a:ext uri="{FF2B5EF4-FFF2-40B4-BE49-F238E27FC236}">
                <a16:creationId xmlns:a16="http://schemas.microsoft.com/office/drawing/2014/main" id="{F573D985-147C-2978-1A02-876FF16ADEDA}"/>
              </a:ext>
            </a:extLst>
          </p:cNvPr>
          <p:cNvPicPr>
            <a:picLocks noChangeAspect="1"/>
          </p:cNvPicPr>
          <p:nvPr/>
        </p:nvPicPr>
        <p:blipFill rotWithShape="1">
          <a:blip r:embed="rId3"/>
          <a:srcRect l="12917" r="12830" b="14066"/>
          <a:stretch/>
        </p:blipFill>
        <p:spPr>
          <a:xfrm>
            <a:off x="974626" y="4574419"/>
            <a:ext cx="7273159" cy="1798006"/>
          </a:xfrm>
          <a:prstGeom prst="rect">
            <a:avLst/>
          </a:prstGeom>
        </p:spPr>
      </p:pic>
      <p:pic>
        <p:nvPicPr>
          <p:cNvPr id="8" name="Picture 7">
            <a:extLst>
              <a:ext uri="{FF2B5EF4-FFF2-40B4-BE49-F238E27FC236}">
                <a16:creationId xmlns:a16="http://schemas.microsoft.com/office/drawing/2014/main" id="{7F7BADAF-9B9E-BEDA-A29D-80141DB4691C}"/>
              </a:ext>
            </a:extLst>
          </p:cNvPr>
          <p:cNvPicPr>
            <a:picLocks noChangeAspect="1"/>
          </p:cNvPicPr>
          <p:nvPr/>
        </p:nvPicPr>
        <p:blipFill rotWithShape="1">
          <a:blip r:embed="rId4"/>
          <a:srcRect r="9391" b="12589"/>
          <a:stretch/>
        </p:blipFill>
        <p:spPr>
          <a:xfrm>
            <a:off x="1719622" y="1802288"/>
            <a:ext cx="9285357" cy="2118071"/>
          </a:xfrm>
          <a:prstGeom prst="rect">
            <a:avLst/>
          </a:prstGeom>
        </p:spPr>
      </p:pic>
      <p:sp>
        <p:nvSpPr>
          <p:cNvPr id="10" name="TextBox 9">
            <a:extLst>
              <a:ext uri="{FF2B5EF4-FFF2-40B4-BE49-F238E27FC236}">
                <a16:creationId xmlns:a16="http://schemas.microsoft.com/office/drawing/2014/main" id="{8776B026-5E14-355C-5AAC-5AB940720870}"/>
              </a:ext>
            </a:extLst>
          </p:cNvPr>
          <p:cNvSpPr txBox="1"/>
          <p:nvPr/>
        </p:nvSpPr>
        <p:spPr>
          <a:xfrm>
            <a:off x="2554013" y="1432956"/>
            <a:ext cx="7882760" cy="369332"/>
          </a:xfrm>
          <a:prstGeom prst="rect">
            <a:avLst/>
          </a:prstGeom>
          <a:noFill/>
        </p:spPr>
        <p:txBody>
          <a:bodyPr wrap="square">
            <a:spAutoFit/>
          </a:bodyPr>
          <a:lstStyle/>
          <a:p>
            <a:pPr algn="ctr"/>
            <a:r>
              <a:rPr lang="en-US" dirty="0">
                <a:solidFill>
                  <a:schemeClr val="tx2"/>
                </a:solidFill>
              </a:rPr>
              <a:t>Total Lifetime Benefit of CV Queue Warning Component Due to Crash Reduction</a:t>
            </a:r>
          </a:p>
        </p:txBody>
      </p:sp>
      <p:sp>
        <p:nvSpPr>
          <p:cNvPr id="14" name="TextBox 13">
            <a:extLst>
              <a:ext uri="{FF2B5EF4-FFF2-40B4-BE49-F238E27FC236}">
                <a16:creationId xmlns:a16="http://schemas.microsoft.com/office/drawing/2014/main" id="{1BB5D880-6730-30B2-86F5-7282A45BD5CD}"/>
              </a:ext>
            </a:extLst>
          </p:cNvPr>
          <p:cNvSpPr txBox="1"/>
          <p:nvPr/>
        </p:nvSpPr>
        <p:spPr>
          <a:xfrm>
            <a:off x="1158470" y="4205087"/>
            <a:ext cx="6978869" cy="369332"/>
          </a:xfrm>
          <a:prstGeom prst="rect">
            <a:avLst/>
          </a:prstGeom>
          <a:noFill/>
        </p:spPr>
        <p:txBody>
          <a:bodyPr wrap="square">
            <a:spAutoFit/>
          </a:bodyPr>
          <a:lstStyle/>
          <a:p>
            <a:pPr algn="ctr"/>
            <a:r>
              <a:rPr lang="en-US" dirty="0">
                <a:solidFill>
                  <a:schemeClr val="tx2"/>
                </a:solidFill>
              </a:rPr>
              <a:t>Lifetime BCRs for the CV Portion of a Work Zone Queue Warning System</a:t>
            </a:r>
          </a:p>
        </p:txBody>
      </p:sp>
      <p:pic>
        <p:nvPicPr>
          <p:cNvPr id="18" name="Picture 17">
            <a:extLst>
              <a:ext uri="{FF2B5EF4-FFF2-40B4-BE49-F238E27FC236}">
                <a16:creationId xmlns:a16="http://schemas.microsoft.com/office/drawing/2014/main" id="{1F1F2E11-4B35-EBEA-0DC9-76738807CAB7}"/>
              </a:ext>
            </a:extLst>
          </p:cNvPr>
          <p:cNvPicPr>
            <a:picLocks noChangeAspect="1"/>
          </p:cNvPicPr>
          <p:nvPr/>
        </p:nvPicPr>
        <p:blipFill rotWithShape="1">
          <a:blip r:embed="rId5"/>
          <a:srcRect l="47076" t="15507" r="46851"/>
          <a:stretch/>
        </p:blipFill>
        <p:spPr>
          <a:xfrm>
            <a:off x="8569036" y="4681434"/>
            <a:ext cx="734864" cy="283476"/>
          </a:xfrm>
          <a:prstGeom prst="rect">
            <a:avLst/>
          </a:prstGeom>
        </p:spPr>
      </p:pic>
      <p:pic>
        <p:nvPicPr>
          <p:cNvPr id="21" name="Picture 20">
            <a:extLst>
              <a:ext uri="{FF2B5EF4-FFF2-40B4-BE49-F238E27FC236}">
                <a16:creationId xmlns:a16="http://schemas.microsoft.com/office/drawing/2014/main" id="{85E206BF-B8B9-CFDE-75A3-2EA1CCFBDEAA}"/>
              </a:ext>
            </a:extLst>
          </p:cNvPr>
          <p:cNvPicPr>
            <a:picLocks noChangeAspect="1"/>
          </p:cNvPicPr>
          <p:nvPr/>
        </p:nvPicPr>
        <p:blipFill rotWithShape="1">
          <a:blip r:embed="rId6"/>
          <a:srcRect l="48407" r="48052"/>
          <a:stretch/>
        </p:blipFill>
        <p:spPr>
          <a:xfrm>
            <a:off x="8915016" y="5451334"/>
            <a:ext cx="388884" cy="279122"/>
          </a:xfrm>
          <a:prstGeom prst="rect">
            <a:avLst/>
          </a:prstGeom>
        </p:spPr>
      </p:pic>
      <p:sp>
        <p:nvSpPr>
          <p:cNvPr id="22" name="TextBox 21">
            <a:extLst>
              <a:ext uri="{FF2B5EF4-FFF2-40B4-BE49-F238E27FC236}">
                <a16:creationId xmlns:a16="http://schemas.microsoft.com/office/drawing/2014/main" id="{2E46ADBF-EACF-8BE3-95EC-A92BF4ADD4BC}"/>
              </a:ext>
            </a:extLst>
          </p:cNvPr>
          <p:cNvSpPr txBox="1"/>
          <p:nvPr/>
        </p:nvSpPr>
        <p:spPr>
          <a:xfrm>
            <a:off x="9303900" y="4640310"/>
            <a:ext cx="2302621" cy="1477328"/>
          </a:xfrm>
          <a:prstGeom prst="rect">
            <a:avLst/>
          </a:prstGeom>
          <a:noFill/>
        </p:spPr>
        <p:txBody>
          <a:bodyPr wrap="square" rtlCol="0">
            <a:spAutoFit/>
          </a:bodyPr>
          <a:lstStyle/>
          <a:p>
            <a:r>
              <a:rPr lang="en-US" dirty="0"/>
              <a:t>= Effectiveness of the CV portion of the queue warning system</a:t>
            </a:r>
          </a:p>
          <a:p>
            <a:r>
              <a:rPr lang="en-US" dirty="0"/>
              <a:t>= CV market penetration rate</a:t>
            </a:r>
          </a:p>
        </p:txBody>
      </p:sp>
    </p:spTree>
    <p:extLst>
      <p:ext uri="{BB962C8B-B14F-4D97-AF65-F5344CB8AC3E}">
        <p14:creationId xmlns:p14="http://schemas.microsoft.com/office/powerpoint/2010/main" val="41223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867D98-A44C-4DBF-EDFB-105401540921}"/>
              </a:ext>
            </a:extLst>
          </p:cNvPr>
          <p:cNvSpPr>
            <a:spLocks noGrp="1"/>
          </p:cNvSpPr>
          <p:nvPr>
            <p:ph type="sldNum" sz="quarter" idx="12"/>
          </p:nvPr>
        </p:nvSpPr>
        <p:spPr/>
        <p:txBody>
          <a:bodyPr/>
          <a:lstStyle/>
          <a:p>
            <a:fld id="{E945C9B4-2F1D-A045-96C0-CE876094E856}" type="slidenum">
              <a:rPr lang="en-US" smtClean="0"/>
              <a:t>29</a:t>
            </a:fld>
            <a:endParaRPr lang="en-US" dirty="0"/>
          </a:p>
        </p:txBody>
      </p:sp>
      <p:sp>
        <p:nvSpPr>
          <p:cNvPr id="3" name="Content Placeholder 2">
            <a:extLst>
              <a:ext uri="{FF2B5EF4-FFF2-40B4-BE49-F238E27FC236}">
                <a16:creationId xmlns:a16="http://schemas.microsoft.com/office/drawing/2014/main" id="{C376A643-B762-3F0D-4445-7008D5ACCBB5}"/>
              </a:ext>
            </a:extLst>
          </p:cNvPr>
          <p:cNvSpPr>
            <a:spLocks noGrp="1"/>
          </p:cNvSpPr>
          <p:nvPr>
            <p:ph idx="15"/>
          </p:nvPr>
        </p:nvSpPr>
        <p:spPr/>
        <p:txBody>
          <a:bodyPr/>
          <a:lstStyle/>
          <a:p>
            <a:r>
              <a:rPr lang="en-US" b="1" dirty="0">
                <a:solidFill>
                  <a:schemeClr val="tx2"/>
                </a:solidFill>
              </a:rPr>
              <a:t>Challenge assessment</a:t>
            </a:r>
          </a:p>
          <a:p>
            <a:pPr marL="342900" indent="-342900">
              <a:buFont typeface="Arial" panose="020B0604020202020204" pitchFamily="34" charset="0"/>
              <a:buChar char="•"/>
            </a:pPr>
            <a:r>
              <a:rPr lang="en-US" dirty="0"/>
              <a:t>Direction of CV deployment</a:t>
            </a:r>
          </a:p>
          <a:p>
            <a:pPr marL="1028700" lvl="1" indent="-342900"/>
            <a:r>
              <a:rPr lang="en-US" dirty="0"/>
              <a:t>Lack of national policy and regulations</a:t>
            </a:r>
          </a:p>
          <a:p>
            <a:pPr marL="1028700" lvl="1" indent="-342900"/>
            <a:r>
              <a:rPr lang="en-US" dirty="0"/>
              <a:t>Communication methods (cellular versus DSRC)</a:t>
            </a:r>
          </a:p>
          <a:p>
            <a:pPr marL="1028700" lvl="1" indent="-342900"/>
            <a:r>
              <a:rPr lang="en-US" dirty="0"/>
              <a:t>Market penetration rates in the foreseeable future</a:t>
            </a:r>
          </a:p>
          <a:p>
            <a:pPr marL="1028700" lvl="1" indent="-342900"/>
            <a:r>
              <a:rPr lang="en-US" dirty="0"/>
              <a:t>User privacy concerns</a:t>
            </a:r>
          </a:p>
          <a:p>
            <a:pPr marL="342900" indent="-342900">
              <a:buFont typeface="Arial" panose="020B0604020202020204" pitchFamily="34" charset="0"/>
              <a:buChar char="•"/>
            </a:pPr>
            <a:r>
              <a:rPr lang="en-US" dirty="0"/>
              <a:t>Competing AV and CV functions</a:t>
            </a:r>
          </a:p>
          <a:p>
            <a:pPr marL="1028700" lvl="1" indent="-342900"/>
            <a:r>
              <a:rPr lang="en-US" dirty="0"/>
              <a:t>Adaptive cruise control and emergency brakes will reduce rear-end collision risks as well</a:t>
            </a:r>
          </a:p>
          <a:p>
            <a:pPr marL="1028700" lvl="1" indent="-342900"/>
            <a:r>
              <a:rPr lang="en-US" dirty="0"/>
              <a:t>V2V communications would help detect queues and therefore reduce the need for queue warning systems</a:t>
            </a:r>
          </a:p>
        </p:txBody>
      </p:sp>
      <p:sp>
        <p:nvSpPr>
          <p:cNvPr id="4" name="Text Placeholder 3">
            <a:extLst>
              <a:ext uri="{FF2B5EF4-FFF2-40B4-BE49-F238E27FC236}">
                <a16:creationId xmlns:a16="http://schemas.microsoft.com/office/drawing/2014/main" id="{02ADA44A-EFE3-9650-73F9-DE11695FB72B}"/>
              </a:ext>
            </a:extLst>
          </p:cNvPr>
          <p:cNvSpPr>
            <a:spLocks noGrp="1"/>
          </p:cNvSpPr>
          <p:nvPr>
            <p:ph type="body" sz="quarter" idx="14"/>
          </p:nvPr>
        </p:nvSpPr>
        <p:spPr/>
        <p:txBody>
          <a:bodyPr/>
          <a:lstStyle/>
          <a:p>
            <a:r>
              <a:rPr lang="en-US" dirty="0"/>
              <a:t>BCA Case Study 2: Queue Warning System for Work Zones</a:t>
            </a:r>
          </a:p>
        </p:txBody>
      </p:sp>
    </p:spTree>
    <p:extLst>
      <p:ext uri="{BB962C8B-B14F-4D97-AF65-F5344CB8AC3E}">
        <p14:creationId xmlns:p14="http://schemas.microsoft.com/office/powerpoint/2010/main" val="3142451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ake, toy&#10;&#10;Description automatically generated">
            <a:extLst>
              <a:ext uri="{FF2B5EF4-FFF2-40B4-BE49-F238E27FC236}">
                <a16:creationId xmlns:a16="http://schemas.microsoft.com/office/drawing/2014/main" id="{46A0B3A7-409E-FAF7-8A35-0C18DBC383B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859567" y="5165263"/>
            <a:ext cx="2332433" cy="1702676"/>
          </a:xfrm>
          <a:prstGeom prst="rect">
            <a:avLst/>
          </a:prstGeom>
        </p:spPr>
      </p:pic>
      <p:sp>
        <p:nvSpPr>
          <p:cNvPr id="2" name="Slide Number Placeholder 1">
            <a:extLst>
              <a:ext uri="{FF2B5EF4-FFF2-40B4-BE49-F238E27FC236}">
                <a16:creationId xmlns:a16="http://schemas.microsoft.com/office/drawing/2014/main" id="{9E2678E6-9F50-8EA4-53D9-80C4A9EE83CD}"/>
              </a:ext>
            </a:extLst>
          </p:cNvPr>
          <p:cNvSpPr>
            <a:spLocks noGrp="1"/>
          </p:cNvSpPr>
          <p:nvPr>
            <p:ph type="sldNum" sz="quarter" idx="12"/>
          </p:nvPr>
        </p:nvSpPr>
        <p:spPr/>
        <p:txBody>
          <a:bodyPr/>
          <a:lstStyle/>
          <a:p>
            <a:fld id="{E945C9B4-2F1D-A045-96C0-CE876094E856}" type="slidenum">
              <a:rPr lang="en-US" smtClean="0"/>
              <a:t>3</a:t>
            </a:fld>
            <a:endParaRPr lang="en-US" dirty="0"/>
          </a:p>
        </p:txBody>
      </p:sp>
      <p:sp>
        <p:nvSpPr>
          <p:cNvPr id="3" name="Content Placeholder 2">
            <a:extLst>
              <a:ext uri="{FF2B5EF4-FFF2-40B4-BE49-F238E27FC236}">
                <a16:creationId xmlns:a16="http://schemas.microsoft.com/office/drawing/2014/main" id="{99B05A0E-E9FA-B995-9DA6-B67419D26818}"/>
              </a:ext>
            </a:extLst>
          </p:cNvPr>
          <p:cNvSpPr>
            <a:spLocks noGrp="1"/>
          </p:cNvSpPr>
          <p:nvPr>
            <p:ph idx="15"/>
          </p:nvPr>
        </p:nvSpPr>
        <p:spPr>
          <a:xfrm>
            <a:off x="1158470" y="899474"/>
            <a:ext cx="10195330" cy="5603339"/>
          </a:xfrm>
        </p:spPr>
        <p:txBody>
          <a:bodyPr>
            <a:normAutofit/>
          </a:bodyPr>
          <a:lstStyle/>
          <a:p>
            <a:pPr marL="342900" indent="-342900">
              <a:buFont typeface="Arial" panose="020B0604020202020204" pitchFamily="34" charset="0"/>
              <a:buChar char="•"/>
            </a:pPr>
            <a:r>
              <a:rPr lang="en-US" sz="2400" b="1" dirty="0"/>
              <a:t>Objective</a:t>
            </a:r>
          </a:p>
          <a:p>
            <a:pPr marL="1030288" lvl="1" indent="-344488"/>
            <a:r>
              <a:rPr lang="en-US" sz="2000" dirty="0"/>
              <a:t>Develop a framework for conducting benefit/cost assessments</a:t>
            </a:r>
          </a:p>
          <a:p>
            <a:pPr marL="1030288" lvl="1" indent="-344488"/>
            <a:r>
              <a:rPr lang="en-US" sz="2000" dirty="0"/>
              <a:t>Assess benefits, costs, and challenges for selected work zone CAV applications</a:t>
            </a:r>
          </a:p>
          <a:p>
            <a:pPr marL="1030288" lvl="1" indent="-344488"/>
            <a:r>
              <a:rPr lang="en-US" sz="2000" dirty="0"/>
              <a:t>Understand challenges, limitations, and data availability for CAV benefit-cost analyses (BCAs) </a:t>
            </a:r>
          </a:p>
          <a:p>
            <a:pPr marL="342900" indent="-342900">
              <a:buFont typeface="Arial" panose="020B0604020202020204" pitchFamily="34" charset="0"/>
              <a:buChar char="•"/>
            </a:pPr>
            <a:r>
              <a:rPr lang="en-US" sz="2400" b="1" dirty="0"/>
              <a:t>Learning Outcomes</a:t>
            </a:r>
          </a:p>
          <a:p>
            <a:pPr marL="1028700" lvl="1" indent="-342900"/>
            <a:r>
              <a:rPr lang="en-US" sz="2000" dirty="0"/>
              <a:t>Understanding factors affecting benefits and costs of work zones CAV applications</a:t>
            </a:r>
          </a:p>
          <a:p>
            <a:pPr marL="1028700" lvl="1" indent="-342900"/>
            <a:r>
              <a:rPr lang="en-US" sz="2000" dirty="0"/>
              <a:t>Knowledge about the potential benefits and costs of CAV applications </a:t>
            </a:r>
          </a:p>
          <a:p>
            <a:pPr marL="1028700" lvl="1" indent="-342900"/>
            <a:r>
              <a:rPr lang="en-US" sz="2000" dirty="0"/>
              <a:t>Awareness of the challenges for CAV deployment at work zones and/or CAV benefit-cost assessment</a:t>
            </a:r>
          </a:p>
          <a:p>
            <a:pPr marL="1028700" lvl="1" indent="-342900"/>
            <a:r>
              <a:rPr lang="en-US" sz="2000" dirty="0"/>
              <a:t>Prepares state DOTs for taking/weighing actions to facilitate the deployment of work zone CAV applications </a:t>
            </a:r>
          </a:p>
          <a:p>
            <a:pPr marL="1028700" lvl="1" indent="-342900"/>
            <a:r>
              <a:rPr lang="en-US" sz="2000" dirty="0"/>
              <a:t>Helps state DOTs conduct benefit/cost assessments using the framework</a:t>
            </a:r>
          </a:p>
          <a:p>
            <a:endParaRPr lang="en-US" sz="2400" dirty="0"/>
          </a:p>
        </p:txBody>
      </p:sp>
      <p:sp>
        <p:nvSpPr>
          <p:cNvPr id="4" name="Text Placeholder 3">
            <a:extLst>
              <a:ext uri="{FF2B5EF4-FFF2-40B4-BE49-F238E27FC236}">
                <a16:creationId xmlns:a16="http://schemas.microsoft.com/office/drawing/2014/main" id="{9A8C0338-D198-7FAF-C54C-6D9A4A033968}"/>
              </a:ext>
            </a:extLst>
          </p:cNvPr>
          <p:cNvSpPr>
            <a:spLocks noGrp="1"/>
          </p:cNvSpPr>
          <p:nvPr>
            <p:ph type="body" sz="quarter" idx="14"/>
          </p:nvPr>
        </p:nvSpPr>
        <p:spPr/>
        <p:txBody>
          <a:bodyPr/>
          <a:lstStyle/>
          <a:p>
            <a:r>
              <a:rPr lang="en-US" dirty="0"/>
              <a:t>Background</a:t>
            </a:r>
          </a:p>
        </p:txBody>
      </p:sp>
    </p:spTree>
    <p:extLst>
      <p:ext uri="{BB962C8B-B14F-4D97-AF65-F5344CB8AC3E}">
        <p14:creationId xmlns:p14="http://schemas.microsoft.com/office/powerpoint/2010/main" val="1441158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DD4E2-5AC0-8C69-7B38-97B10728156F}"/>
              </a:ext>
            </a:extLst>
          </p:cNvPr>
          <p:cNvSpPr>
            <a:spLocks noGrp="1"/>
          </p:cNvSpPr>
          <p:nvPr>
            <p:ph type="sldNum" sz="quarter" idx="12"/>
          </p:nvPr>
        </p:nvSpPr>
        <p:spPr/>
        <p:txBody>
          <a:bodyPr/>
          <a:lstStyle/>
          <a:p>
            <a:fld id="{E945C9B4-2F1D-A045-96C0-CE876094E856}" type="slidenum">
              <a:rPr lang="en-US" smtClean="0"/>
              <a:t>30</a:t>
            </a:fld>
            <a:endParaRPr lang="en-US" dirty="0"/>
          </a:p>
        </p:txBody>
      </p:sp>
      <p:sp>
        <p:nvSpPr>
          <p:cNvPr id="3" name="Content Placeholder 2">
            <a:extLst>
              <a:ext uri="{FF2B5EF4-FFF2-40B4-BE49-F238E27FC236}">
                <a16:creationId xmlns:a16="http://schemas.microsoft.com/office/drawing/2014/main" id="{1917243B-98A3-777C-5A5F-7744F0ECD746}"/>
              </a:ext>
            </a:extLst>
          </p:cNvPr>
          <p:cNvSpPr>
            <a:spLocks noGrp="1"/>
          </p:cNvSpPr>
          <p:nvPr>
            <p:ph idx="15"/>
          </p:nvPr>
        </p:nvSpPr>
        <p:spPr/>
        <p:txBody>
          <a:bodyPr/>
          <a:lstStyle/>
          <a:p>
            <a:pPr marL="342900" indent="-342900">
              <a:buFont typeface="Arial" panose="020B0604020202020204" pitchFamily="34" charset="0"/>
              <a:buChar char="•"/>
            </a:pPr>
            <a:r>
              <a:rPr lang="en-US" b="1" dirty="0"/>
              <a:t>Function description</a:t>
            </a:r>
          </a:p>
          <a:p>
            <a:pPr marL="1028700" lvl="1" indent="-342900"/>
            <a:r>
              <a:rPr lang="en-US" dirty="0"/>
              <a:t>Typically consists of a lead vehicle (with human operator) and a following vehicle (automated)</a:t>
            </a:r>
          </a:p>
          <a:p>
            <a:pPr marL="1028700" lvl="1" indent="-342900"/>
            <a:r>
              <a:rPr lang="en-US" dirty="0"/>
              <a:t>Both vehicles communicate throughout the entire operation</a:t>
            </a:r>
          </a:p>
          <a:p>
            <a:pPr marL="1028700" lvl="1" indent="-342900"/>
            <a:r>
              <a:rPr lang="en-US" dirty="0"/>
              <a:t>When a collision risk is detected, the ATMA sends out a warning and prepares for the impact </a:t>
            </a:r>
          </a:p>
          <a:p>
            <a:pPr marL="1028700" lvl="1" indent="-342900"/>
            <a:r>
              <a:rPr lang="en-US" dirty="0"/>
              <a:t>Used mostly for mobile or short-term work zones on roadways with higher speeds</a:t>
            </a:r>
          </a:p>
          <a:p>
            <a:pPr marL="342900" indent="-342900">
              <a:buFont typeface="Arial" panose="020B0604020202020204" pitchFamily="34" charset="0"/>
              <a:buChar char="•"/>
            </a:pPr>
            <a:r>
              <a:rPr lang="en-US" b="1" dirty="0"/>
              <a:t>Target audience for BCA</a:t>
            </a:r>
          </a:p>
          <a:p>
            <a:pPr marL="1028700" lvl="1" indent="-342900"/>
            <a:r>
              <a:rPr lang="en-US" dirty="0"/>
              <a:t>Federal, state, and local transportation agencies (i.e., IOOs)</a:t>
            </a:r>
          </a:p>
          <a:p>
            <a:pPr marL="342900" indent="-342900">
              <a:buFont typeface="Arial" panose="020B0604020202020204" pitchFamily="34" charset="0"/>
              <a:buChar char="•"/>
            </a:pPr>
            <a:r>
              <a:rPr lang="en-US" b="1" dirty="0"/>
              <a:t>BCA considerations</a:t>
            </a:r>
          </a:p>
          <a:p>
            <a:pPr marL="1028700" lvl="1" indent="-342900"/>
            <a:r>
              <a:rPr lang="en-US" dirty="0"/>
              <a:t>What is the safety effectiveness of ATMA </a:t>
            </a:r>
            <a:br>
              <a:rPr lang="en-US" dirty="0"/>
            </a:br>
            <a:r>
              <a:rPr lang="en-US" dirty="0"/>
              <a:t>systems (few studies available)?</a:t>
            </a:r>
          </a:p>
          <a:p>
            <a:pPr marL="1028700" lvl="1" indent="-342900"/>
            <a:r>
              <a:rPr lang="en-US" dirty="0"/>
              <a:t>Lack of TMA crash data (particularly injury </a:t>
            </a:r>
            <a:br>
              <a:rPr lang="en-US" dirty="0"/>
            </a:br>
            <a:r>
              <a:rPr lang="en-US" dirty="0"/>
              <a:t>crashes involving TMA operators)</a:t>
            </a:r>
          </a:p>
          <a:p>
            <a:pPr marL="342900" indent="-342900">
              <a:buFont typeface="Arial" panose="020B0604020202020204" pitchFamily="34" charset="0"/>
              <a:buChar char="•"/>
            </a:pPr>
            <a:r>
              <a:rPr lang="en-US" b="1" dirty="0"/>
              <a:t>BCA approach: focus on understanding the </a:t>
            </a:r>
            <a:br>
              <a:rPr lang="en-US" b="1" dirty="0"/>
            </a:br>
            <a:r>
              <a:rPr lang="en-US" b="1" dirty="0"/>
              <a:t>costs and consider qualitative benefits</a:t>
            </a:r>
          </a:p>
        </p:txBody>
      </p:sp>
      <p:sp>
        <p:nvSpPr>
          <p:cNvPr id="4" name="Text Placeholder 3">
            <a:extLst>
              <a:ext uri="{FF2B5EF4-FFF2-40B4-BE49-F238E27FC236}">
                <a16:creationId xmlns:a16="http://schemas.microsoft.com/office/drawing/2014/main" id="{C114C2CB-5167-6B14-808E-562D15B7A3CB}"/>
              </a:ext>
            </a:extLst>
          </p:cNvPr>
          <p:cNvSpPr>
            <a:spLocks noGrp="1"/>
          </p:cNvSpPr>
          <p:nvPr>
            <p:ph type="body" sz="quarter" idx="14"/>
          </p:nvPr>
        </p:nvSpPr>
        <p:spPr/>
        <p:txBody>
          <a:bodyPr/>
          <a:lstStyle/>
          <a:p>
            <a:r>
              <a:rPr lang="en-US" dirty="0"/>
              <a:t>BCA Case Study 3: Automated Truck-Mounted Attenuators</a:t>
            </a:r>
          </a:p>
        </p:txBody>
      </p:sp>
      <p:pic>
        <p:nvPicPr>
          <p:cNvPr id="5" name="Picture 4" descr="Graphical user interface, application, Word&#10;&#10;Description automatically generated">
            <a:extLst>
              <a:ext uri="{FF2B5EF4-FFF2-40B4-BE49-F238E27FC236}">
                <a16:creationId xmlns:a16="http://schemas.microsoft.com/office/drawing/2014/main" id="{6B40B0B7-1850-EDC7-CF87-4A9D22C82C41}"/>
              </a:ext>
            </a:extLst>
          </p:cNvPr>
          <p:cNvPicPr>
            <a:picLocks noChangeAspect="1"/>
          </p:cNvPicPr>
          <p:nvPr/>
        </p:nvPicPr>
        <p:blipFill rotWithShape="1">
          <a:blip r:embed="rId3"/>
          <a:srcRect l="55518" t="20928" r="9549" b="5320"/>
          <a:stretch/>
        </p:blipFill>
        <p:spPr bwMode="auto">
          <a:xfrm>
            <a:off x="6271542" y="3342291"/>
            <a:ext cx="5920458" cy="351571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AADA40D-4C3C-BD0A-EF86-6BE1177B32D5}"/>
              </a:ext>
            </a:extLst>
          </p:cNvPr>
          <p:cNvSpPr txBox="1"/>
          <p:nvPr/>
        </p:nvSpPr>
        <p:spPr>
          <a:xfrm>
            <a:off x="10836166" y="6524531"/>
            <a:ext cx="1355834" cy="276999"/>
          </a:xfrm>
          <a:prstGeom prst="rect">
            <a:avLst/>
          </a:prstGeom>
          <a:noFill/>
        </p:spPr>
        <p:txBody>
          <a:bodyPr wrap="square" rtlCol="0">
            <a:spAutoFit/>
          </a:bodyPr>
          <a:lstStyle/>
          <a:p>
            <a:pPr algn="r"/>
            <a:r>
              <a:rPr lang="en-US" sz="1200" dirty="0"/>
              <a:t>Source: VTTI</a:t>
            </a:r>
          </a:p>
        </p:txBody>
      </p:sp>
    </p:spTree>
    <p:extLst>
      <p:ext uri="{BB962C8B-B14F-4D97-AF65-F5344CB8AC3E}">
        <p14:creationId xmlns:p14="http://schemas.microsoft.com/office/powerpoint/2010/main" val="2708127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C84279-AC60-F2CD-2E85-D714B6E3BCF1}"/>
              </a:ext>
            </a:extLst>
          </p:cNvPr>
          <p:cNvSpPr>
            <a:spLocks noGrp="1"/>
          </p:cNvSpPr>
          <p:nvPr>
            <p:ph type="sldNum" sz="quarter" idx="12"/>
          </p:nvPr>
        </p:nvSpPr>
        <p:spPr/>
        <p:txBody>
          <a:bodyPr/>
          <a:lstStyle/>
          <a:p>
            <a:fld id="{E945C9B4-2F1D-A045-96C0-CE876094E856}" type="slidenum">
              <a:rPr lang="en-US" smtClean="0"/>
              <a:t>31</a:t>
            </a:fld>
            <a:endParaRPr lang="en-US" dirty="0"/>
          </a:p>
        </p:txBody>
      </p:sp>
      <p:sp>
        <p:nvSpPr>
          <p:cNvPr id="3" name="Content Placeholder 2">
            <a:extLst>
              <a:ext uri="{FF2B5EF4-FFF2-40B4-BE49-F238E27FC236}">
                <a16:creationId xmlns:a16="http://schemas.microsoft.com/office/drawing/2014/main" id="{8D2A73F0-1B2B-5855-A375-6D23E7E2F7BB}"/>
              </a:ext>
            </a:extLst>
          </p:cNvPr>
          <p:cNvSpPr>
            <a:spLocks noGrp="1"/>
          </p:cNvSpPr>
          <p:nvPr>
            <p:ph idx="15"/>
          </p:nvPr>
        </p:nvSpPr>
        <p:spPr/>
        <p:txBody>
          <a:bodyPr/>
          <a:lstStyle/>
          <a:p>
            <a:r>
              <a:rPr lang="en-US" b="1" dirty="0">
                <a:solidFill>
                  <a:schemeClr val="tx2"/>
                </a:solidFill>
              </a:rPr>
              <a:t>Identify benefits</a:t>
            </a:r>
          </a:p>
          <a:p>
            <a:pPr marL="342900" indent="-342900">
              <a:buFont typeface="Arial" panose="020B0604020202020204" pitchFamily="34" charset="0"/>
              <a:buChar char="•"/>
            </a:pPr>
            <a:r>
              <a:rPr lang="en-US" b="1" dirty="0"/>
              <a:t>Purpose of ATMA in replacement of traditional TMA: take human operators out of the equation</a:t>
            </a:r>
          </a:p>
          <a:p>
            <a:pPr marL="1028700" lvl="1" indent="-342900"/>
            <a:r>
              <a:rPr lang="en-US" dirty="0"/>
              <a:t>Reduce potential injuries to human TMA operators</a:t>
            </a:r>
          </a:p>
          <a:p>
            <a:pPr marL="1028700" lvl="1" indent="-342900"/>
            <a:r>
              <a:rPr lang="en-US" dirty="0"/>
              <a:t>May reduce TMA crashes with more advanced design </a:t>
            </a:r>
            <a:br>
              <a:rPr lang="en-US" dirty="0"/>
            </a:br>
            <a:r>
              <a:rPr lang="en-US" dirty="0"/>
              <a:t>and safety features</a:t>
            </a:r>
          </a:p>
          <a:p>
            <a:pPr marL="342900" indent="-342900">
              <a:buFont typeface="Arial" panose="020B0604020202020204" pitchFamily="34" charset="0"/>
              <a:buChar char="•"/>
            </a:pPr>
            <a:r>
              <a:rPr lang="en-US" b="1" dirty="0"/>
              <a:t>Potential benefits</a:t>
            </a:r>
          </a:p>
          <a:p>
            <a:pPr marL="1028700" lvl="1" indent="-342900"/>
            <a:r>
              <a:rPr lang="en-US" dirty="0"/>
              <a:t>Reduced TMA operator injuries</a:t>
            </a:r>
          </a:p>
          <a:p>
            <a:pPr marL="1028700" lvl="1" indent="-342900"/>
            <a:r>
              <a:rPr lang="en-US" dirty="0"/>
              <a:t>Reduced work stress for TMA operators</a:t>
            </a:r>
          </a:p>
          <a:p>
            <a:pPr marL="1028700" lvl="1" indent="-342900"/>
            <a:r>
              <a:rPr lang="en-US" dirty="0"/>
              <a:t>Reduced labor costs</a:t>
            </a:r>
          </a:p>
          <a:p>
            <a:pPr marL="342900" indent="-342900">
              <a:buFont typeface="Arial" panose="020B0604020202020204" pitchFamily="34" charset="0"/>
              <a:buChar char="•"/>
            </a:pPr>
            <a:r>
              <a:rPr lang="en-US" b="1" dirty="0"/>
              <a:t>Data limitation for estimating potential injuries prevented</a:t>
            </a:r>
          </a:p>
          <a:p>
            <a:pPr marL="1028700" lvl="1" indent="-342900"/>
            <a:r>
              <a:rPr lang="en-US" dirty="0"/>
              <a:t>TMA crashes injuring TMA operators are rare</a:t>
            </a:r>
          </a:p>
          <a:p>
            <a:pPr marL="1028700" lvl="1" indent="-342900"/>
            <a:r>
              <a:rPr lang="en-US" dirty="0"/>
              <a:t>Crash data generally does not include information to identify TMA operator injuries</a:t>
            </a:r>
          </a:p>
        </p:txBody>
      </p:sp>
      <p:sp>
        <p:nvSpPr>
          <p:cNvPr id="4" name="Text Placeholder 3">
            <a:extLst>
              <a:ext uri="{FF2B5EF4-FFF2-40B4-BE49-F238E27FC236}">
                <a16:creationId xmlns:a16="http://schemas.microsoft.com/office/drawing/2014/main" id="{68468916-B116-C949-E925-8CB12F610174}"/>
              </a:ext>
            </a:extLst>
          </p:cNvPr>
          <p:cNvSpPr>
            <a:spLocks noGrp="1"/>
          </p:cNvSpPr>
          <p:nvPr>
            <p:ph type="body" sz="quarter" idx="14"/>
          </p:nvPr>
        </p:nvSpPr>
        <p:spPr/>
        <p:txBody>
          <a:bodyPr/>
          <a:lstStyle/>
          <a:p>
            <a:r>
              <a:rPr lang="en-US" dirty="0"/>
              <a:t>BCA Case Study 3: Automated Truck-Mounted Attenuators</a:t>
            </a:r>
          </a:p>
        </p:txBody>
      </p:sp>
      <p:pic>
        <p:nvPicPr>
          <p:cNvPr id="6" name="Picture 5">
            <a:extLst>
              <a:ext uri="{FF2B5EF4-FFF2-40B4-BE49-F238E27FC236}">
                <a16:creationId xmlns:a16="http://schemas.microsoft.com/office/drawing/2014/main" id="{87CFA603-82CE-3CEC-C0E9-8BD2214DD9FE}"/>
              </a:ext>
            </a:extLst>
          </p:cNvPr>
          <p:cNvPicPr>
            <a:picLocks noChangeAspect="1"/>
          </p:cNvPicPr>
          <p:nvPr/>
        </p:nvPicPr>
        <p:blipFill rotWithShape="1">
          <a:blip r:embed="rId3"/>
          <a:srcRect l="16055" r="15860" b="21095"/>
          <a:stretch/>
        </p:blipFill>
        <p:spPr>
          <a:xfrm>
            <a:off x="2596055" y="5514886"/>
            <a:ext cx="7426016" cy="1151182"/>
          </a:xfrm>
          <a:prstGeom prst="rect">
            <a:avLst/>
          </a:prstGeom>
        </p:spPr>
      </p:pic>
      <p:sp>
        <p:nvSpPr>
          <p:cNvPr id="8" name="TextBox 7">
            <a:extLst>
              <a:ext uri="{FF2B5EF4-FFF2-40B4-BE49-F238E27FC236}">
                <a16:creationId xmlns:a16="http://schemas.microsoft.com/office/drawing/2014/main" id="{F06EB9F4-1874-2039-F133-912B7FB3B2FF}"/>
              </a:ext>
            </a:extLst>
          </p:cNvPr>
          <p:cNvSpPr txBox="1"/>
          <p:nvPr/>
        </p:nvSpPr>
        <p:spPr>
          <a:xfrm>
            <a:off x="3373820" y="5168810"/>
            <a:ext cx="6096000" cy="369332"/>
          </a:xfrm>
          <a:prstGeom prst="rect">
            <a:avLst/>
          </a:prstGeom>
          <a:noFill/>
        </p:spPr>
        <p:txBody>
          <a:bodyPr wrap="square">
            <a:spAutoFit/>
          </a:bodyPr>
          <a:lstStyle/>
          <a:p>
            <a:r>
              <a:rPr lang="en-US" dirty="0">
                <a:solidFill>
                  <a:schemeClr val="tx2"/>
                </a:solidFill>
              </a:rPr>
              <a:t>Estimated Person-Injury (KABC Scale) Unit Cost in 2020 Dollars</a:t>
            </a:r>
          </a:p>
        </p:txBody>
      </p:sp>
      <p:pic>
        <p:nvPicPr>
          <p:cNvPr id="5" name="Picture 4" descr="Chart, line chart&#10;&#10;Description automatically generated">
            <a:extLst>
              <a:ext uri="{FF2B5EF4-FFF2-40B4-BE49-F238E27FC236}">
                <a16:creationId xmlns:a16="http://schemas.microsoft.com/office/drawing/2014/main" id="{B22A433A-E854-3627-F0F7-0ECE46A0DA25}"/>
              </a:ext>
            </a:extLst>
          </p:cNvPr>
          <p:cNvPicPr>
            <a:picLocks noChangeAspect="1"/>
          </p:cNvPicPr>
          <p:nvPr/>
        </p:nvPicPr>
        <p:blipFill rotWithShape="1">
          <a:blip r:embed="rId4">
            <a:clrChange>
              <a:clrFrom>
                <a:srgbClr val="FFFFFF"/>
              </a:clrFrom>
              <a:clrTo>
                <a:srgbClr val="FFFFFF">
                  <a:alpha val="0"/>
                </a:srgbClr>
              </a:clrTo>
            </a:clrChange>
          </a:blip>
          <a:srcRect l="12041" t="19443" r="15317" b="15738"/>
          <a:stretch/>
        </p:blipFill>
        <p:spPr bwMode="auto">
          <a:xfrm>
            <a:off x="7364812" y="1625424"/>
            <a:ext cx="4827188" cy="2578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675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87B122-5D09-08F5-36D1-4C36C512801A}"/>
              </a:ext>
            </a:extLst>
          </p:cNvPr>
          <p:cNvSpPr>
            <a:spLocks noGrp="1"/>
          </p:cNvSpPr>
          <p:nvPr>
            <p:ph type="sldNum" sz="quarter" idx="12"/>
          </p:nvPr>
        </p:nvSpPr>
        <p:spPr/>
        <p:txBody>
          <a:bodyPr/>
          <a:lstStyle/>
          <a:p>
            <a:fld id="{E945C9B4-2F1D-A045-96C0-CE876094E856}" type="slidenum">
              <a:rPr lang="en-US" smtClean="0"/>
              <a:t>32</a:t>
            </a:fld>
            <a:endParaRPr lang="en-US" dirty="0"/>
          </a:p>
        </p:txBody>
      </p:sp>
      <p:sp>
        <p:nvSpPr>
          <p:cNvPr id="3" name="Content Placeholder 2">
            <a:extLst>
              <a:ext uri="{FF2B5EF4-FFF2-40B4-BE49-F238E27FC236}">
                <a16:creationId xmlns:a16="http://schemas.microsoft.com/office/drawing/2014/main" id="{A76D59D5-B302-36BA-1AF6-5EDB4B1330D7}"/>
              </a:ext>
            </a:extLst>
          </p:cNvPr>
          <p:cNvSpPr>
            <a:spLocks noGrp="1"/>
          </p:cNvSpPr>
          <p:nvPr>
            <p:ph idx="15"/>
          </p:nvPr>
        </p:nvSpPr>
        <p:spPr/>
        <p:txBody>
          <a:bodyPr/>
          <a:lstStyle/>
          <a:p>
            <a:r>
              <a:rPr lang="en-US" b="1" dirty="0">
                <a:solidFill>
                  <a:schemeClr val="tx2"/>
                </a:solidFill>
              </a:rPr>
              <a:t>Estimated costs</a:t>
            </a:r>
          </a:p>
          <a:p>
            <a:pPr marL="342900" indent="-342900">
              <a:buFont typeface="Arial" panose="020B0604020202020204" pitchFamily="34" charset="0"/>
              <a:buChar char="•"/>
            </a:pPr>
            <a:r>
              <a:rPr lang="en-US" b="1" dirty="0"/>
              <a:t>Cost information sources</a:t>
            </a:r>
          </a:p>
          <a:p>
            <a:pPr marL="1028700" lvl="1" indent="-342900"/>
            <a:r>
              <a:rPr lang="en-US" dirty="0"/>
              <a:t>VTTI in-house experience based on the development of the VTTI ATMA system for VDOT</a:t>
            </a:r>
          </a:p>
          <a:p>
            <a:pPr marL="1028700" lvl="1" indent="-342900"/>
            <a:r>
              <a:rPr lang="en-US" dirty="0"/>
              <a:t>Interview with Kratos® Defense &amp; Security Solutions</a:t>
            </a:r>
          </a:p>
          <a:p>
            <a:pPr marL="342900" indent="-342900">
              <a:buFont typeface="Arial" panose="020B0604020202020204" pitchFamily="34" charset="0"/>
              <a:buChar char="•"/>
            </a:pPr>
            <a:r>
              <a:rPr lang="en-US" dirty="0"/>
              <a:t>Cost estimates</a:t>
            </a:r>
          </a:p>
          <a:p>
            <a:pPr marL="1028700" lvl="1" indent="-342900"/>
            <a:r>
              <a:rPr lang="en-US" dirty="0"/>
              <a:t>Purchasing: $150,000 - $200,000 per system</a:t>
            </a:r>
          </a:p>
          <a:p>
            <a:pPr marL="1028700" lvl="1" indent="-342900"/>
            <a:r>
              <a:rPr lang="en-US" dirty="0"/>
              <a:t>Developing: ~$180,000 per system including materials, equipment, and labor</a:t>
            </a:r>
          </a:p>
          <a:p>
            <a:pPr marL="1028700" lvl="1" indent="-342900"/>
            <a:r>
              <a:rPr lang="en-US" dirty="0"/>
              <a:t>Leasing: $15,000 - $20,000 per month</a:t>
            </a:r>
          </a:p>
          <a:p>
            <a:pPr marL="1028700" lvl="1" indent="-342900"/>
            <a:r>
              <a:rPr lang="en-US" dirty="0"/>
              <a:t>One-time training cost: $15,000 - $20,000</a:t>
            </a:r>
          </a:p>
          <a:p>
            <a:pPr marL="1028700" lvl="1" indent="-342900"/>
            <a:r>
              <a:rPr lang="en-US" dirty="0"/>
              <a:t>Adding additional ATMAs to existing ATMA fleet generally costs less due to less hardware/software customization</a:t>
            </a:r>
          </a:p>
          <a:p>
            <a:pPr marL="1028700" lvl="1" indent="-342900"/>
            <a:r>
              <a:rPr lang="en-US" dirty="0"/>
              <a:t>Costs would likely decrease in future as technology becomes more mature and more ATMAs are deployed</a:t>
            </a:r>
          </a:p>
        </p:txBody>
      </p:sp>
      <p:sp>
        <p:nvSpPr>
          <p:cNvPr id="4" name="Text Placeholder 3">
            <a:extLst>
              <a:ext uri="{FF2B5EF4-FFF2-40B4-BE49-F238E27FC236}">
                <a16:creationId xmlns:a16="http://schemas.microsoft.com/office/drawing/2014/main" id="{7B1D190C-3812-BA13-7507-F64C9D9855F0}"/>
              </a:ext>
            </a:extLst>
          </p:cNvPr>
          <p:cNvSpPr>
            <a:spLocks noGrp="1"/>
          </p:cNvSpPr>
          <p:nvPr>
            <p:ph type="body" sz="quarter" idx="14"/>
          </p:nvPr>
        </p:nvSpPr>
        <p:spPr/>
        <p:txBody>
          <a:bodyPr/>
          <a:lstStyle/>
          <a:p>
            <a:r>
              <a:rPr lang="en-US" dirty="0"/>
              <a:t>BCA Case Study 3: Automated Truck-Mounted Attenuators</a:t>
            </a:r>
          </a:p>
        </p:txBody>
      </p:sp>
    </p:spTree>
    <p:extLst>
      <p:ext uri="{BB962C8B-B14F-4D97-AF65-F5344CB8AC3E}">
        <p14:creationId xmlns:p14="http://schemas.microsoft.com/office/powerpoint/2010/main" val="3813565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D1FD6-2A41-3911-E153-8A228B4B8019}"/>
              </a:ext>
            </a:extLst>
          </p:cNvPr>
          <p:cNvSpPr>
            <a:spLocks noGrp="1"/>
          </p:cNvSpPr>
          <p:nvPr>
            <p:ph type="sldNum" sz="quarter" idx="12"/>
          </p:nvPr>
        </p:nvSpPr>
        <p:spPr/>
        <p:txBody>
          <a:bodyPr/>
          <a:lstStyle/>
          <a:p>
            <a:fld id="{E945C9B4-2F1D-A045-96C0-CE876094E856}" type="slidenum">
              <a:rPr lang="en-US" smtClean="0"/>
              <a:t>33</a:t>
            </a:fld>
            <a:endParaRPr lang="en-US" dirty="0"/>
          </a:p>
        </p:txBody>
      </p:sp>
      <p:sp>
        <p:nvSpPr>
          <p:cNvPr id="3" name="Content Placeholder 2">
            <a:extLst>
              <a:ext uri="{FF2B5EF4-FFF2-40B4-BE49-F238E27FC236}">
                <a16:creationId xmlns:a16="http://schemas.microsoft.com/office/drawing/2014/main" id="{F226E73D-C674-EFD0-D48E-BB78D890E7BE}"/>
              </a:ext>
            </a:extLst>
          </p:cNvPr>
          <p:cNvSpPr>
            <a:spLocks noGrp="1"/>
          </p:cNvSpPr>
          <p:nvPr>
            <p:ph idx="15"/>
          </p:nvPr>
        </p:nvSpPr>
        <p:spPr/>
        <p:txBody>
          <a:bodyPr/>
          <a:lstStyle/>
          <a:p>
            <a:r>
              <a:rPr lang="en-US" b="1" dirty="0">
                <a:solidFill>
                  <a:schemeClr val="tx2"/>
                </a:solidFill>
              </a:rPr>
              <a:t>Benefit-cost analysis and challenge assessment</a:t>
            </a:r>
          </a:p>
          <a:p>
            <a:pPr marL="342900" indent="-342900">
              <a:buFont typeface="Arial" panose="020B0604020202020204" pitchFamily="34" charset="0"/>
              <a:buChar char="•"/>
            </a:pPr>
            <a:r>
              <a:rPr lang="en-US" b="1" dirty="0"/>
              <a:t>Within the service life of an ATMA system, if one serious injury can be prevented, the benefits (A-level injury = $555,157 or MAIS 2 injury = $493,004) would significantly outweigh the cost (&lt;$250,000)</a:t>
            </a:r>
          </a:p>
          <a:p>
            <a:pPr marL="342900" indent="-342900">
              <a:buFont typeface="Arial" panose="020B0604020202020204" pitchFamily="34" charset="0"/>
              <a:buChar char="•"/>
            </a:pPr>
            <a:r>
              <a:rPr lang="en-US" b="1" dirty="0"/>
              <a:t>Most recommended for work zones on high-speed roadways, with known speeding problems, with large volume of heavy vehicles, and/or roadway work during severe weather conditions</a:t>
            </a:r>
          </a:p>
          <a:p>
            <a:pPr marL="342900" indent="-342900">
              <a:buFont typeface="Arial" panose="020B0604020202020204" pitchFamily="34" charset="0"/>
              <a:buChar char="•"/>
            </a:pPr>
            <a:r>
              <a:rPr lang="en-US" b="1" dirty="0"/>
              <a:t>Challenges</a:t>
            </a:r>
          </a:p>
          <a:p>
            <a:pPr marL="1028700" lvl="1" indent="-342900"/>
            <a:r>
              <a:rPr lang="en-US" dirty="0"/>
              <a:t>Lack of TMA-related crash information</a:t>
            </a:r>
          </a:p>
          <a:p>
            <a:pPr marL="1028700" lvl="1" indent="-342900"/>
            <a:r>
              <a:rPr lang="en-US" dirty="0"/>
              <a:t>ATMA systems are still in their early stage of development </a:t>
            </a:r>
          </a:p>
          <a:p>
            <a:pPr marL="1028700" lvl="1" indent="-342900"/>
            <a:r>
              <a:rPr lang="en-US" dirty="0"/>
              <a:t>Replacement of human TMA operators at work zones may be considered a loss of jobs</a:t>
            </a:r>
          </a:p>
        </p:txBody>
      </p:sp>
      <p:sp>
        <p:nvSpPr>
          <p:cNvPr id="4" name="Text Placeholder 3">
            <a:extLst>
              <a:ext uri="{FF2B5EF4-FFF2-40B4-BE49-F238E27FC236}">
                <a16:creationId xmlns:a16="http://schemas.microsoft.com/office/drawing/2014/main" id="{5509BAC9-C563-CCB1-CF21-E7CBA1953711}"/>
              </a:ext>
            </a:extLst>
          </p:cNvPr>
          <p:cNvSpPr>
            <a:spLocks noGrp="1"/>
          </p:cNvSpPr>
          <p:nvPr>
            <p:ph type="body" sz="quarter" idx="14"/>
          </p:nvPr>
        </p:nvSpPr>
        <p:spPr/>
        <p:txBody>
          <a:bodyPr/>
          <a:lstStyle/>
          <a:p>
            <a:r>
              <a:rPr lang="en-US" dirty="0"/>
              <a:t>BCA Case Study 3: Automated Truck-Mounted Attenuators</a:t>
            </a:r>
          </a:p>
        </p:txBody>
      </p:sp>
    </p:spTree>
    <p:extLst>
      <p:ext uri="{BB962C8B-B14F-4D97-AF65-F5344CB8AC3E}">
        <p14:creationId xmlns:p14="http://schemas.microsoft.com/office/powerpoint/2010/main" val="2166215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ad, outdoor, way, scene&#10;&#10;Description automatically generated">
            <a:extLst>
              <a:ext uri="{FF2B5EF4-FFF2-40B4-BE49-F238E27FC236}">
                <a16:creationId xmlns:a16="http://schemas.microsoft.com/office/drawing/2014/main" id="{2D0201F8-E621-B5BA-4665-005FA7DBC41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715" r="30134"/>
          <a:stretch/>
        </p:blipFill>
        <p:spPr>
          <a:xfrm>
            <a:off x="9879724" y="0"/>
            <a:ext cx="2312276" cy="3691895"/>
          </a:xfrm>
          <a:prstGeom prst="rect">
            <a:avLst/>
          </a:prstGeom>
        </p:spPr>
      </p:pic>
      <p:sp>
        <p:nvSpPr>
          <p:cNvPr id="2" name="Slide Number Placeholder 1">
            <a:extLst>
              <a:ext uri="{FF2B5EF4-FFF2-40B4-BE49-F238E27FC236}">
                <a16:creationId xmlns:a16="http://schemas.microsoft.com/office/drawing/2014/main" id="{BCA36AF1-042B-8E24-2DAB-C437C6AC7F9C}"/>
              </a:ext>
            </a:extLst>
          </p:cNvPr>
          <p:cNvSpPr>
            <a:spLocks noGrp="1"/>
          </p:cNvSpPr>
          <p:nvPr>
            <p:ph type="sldNum" sz="quarter" idx="12"/>
          </p:nvPr>
        </p:nvSpPr>
        <p:spPr/>
        <p:txBody>
          <a:bodyPr/>
          <a:lstStyle/>
          <a:p>
            <a:fld id="{E945C9B4-2F1D-A045-96C0-CE876094E856}" type="slidenum">
              <a:rPr lang="en-US" smtClean="0"/>
              <a:t>34</a:t>
            </a:fld>
            <a:endParaRPr lang="en-US" dirty="0"/>
          </a:p>
        </p:txBody>
      </p:sp>
      <p:sp>
        <p:nvSpPr>
          <p:cNvPr id="3" name="Content Placeholder 2">
            <a:extLst>
              <a:ext uri="{FF2B5EF4-FFF2-40B4-BE49-F238E27FC236}">
                <a16:creationId xmlns:a16="http://schemas.microsoft.com/office/drawing/2014/main" id="{0F41333E-160B-631D-9733-CB3423C05482}"/>
              </a:ext>
            </a:extLst>
          </p:cNvPr>
          <p:cNvSpPr>
            <a:spLocks noGrp="1"/>
          </p:cNvSpPr>
          <p:nvPr>
            <p:ph idx="15"/>
          </p:nvPr>
        </p:nvSpPr>
        <p:spPr/>
        <p:txBody>
          <a:bodyPr>
            <a:normAutofit lnSpcReduction="10000"/>
          </a:bodyPr>
          <a:lstStyle/>
          <a:p>
            <a:pPr marL="342900" indent="-342900">
              <a:buFont typeface="Arial" panose="020B0604020202020204" pitchFamily="34" charset="0"/>
              <a:buChar char="•"/>
            </a:pPr>
            <a:r>
              <a:rPr lang="en-US" b="1" dirty="0"/>
              <a:t>Function description</a:t>
            </a:r>
          </a:p>
          <a:p>
            <a:pPr marL="1028700" lvl="1" indent="-342900"/>
            <a:r>
              <a:rPr lang="en-US" dirty="0"/>
              <a:t>Purpose: divert traffic, reduce delays, and improve safety</a:t>
            </a:r>
          </a:p>
          <a:p>
            <a:pPr marL="1028700" lvl="1" indent="-342900"/>
            <a:r>
              <a:rPr lang="en-US" dirty="0"/>
              <a:t>Communicates real-time work zone traffic and roadway information to travelers </a:t>
            </a:r>
            <a:br>
              <a:rPr lang="en-US" dirty="0"/>
            </a:br>
            <a:r>
              <a:rPr lang="en-US" dirty="0"/>
              <a:t>with varying</a:t>
            </a:r>
          </a:p>
          <a:p>
            <a:pPr marL="1485900" lvl="2" indent="-342900"/>
            <a:r>
              <a:rPr lang="en-US" dirty="0"/>
              <a:t>Information communicated</a:t>
            </a:r>
          </a:p>
          <a:p>
            <a:pPr marL="1485900" lvl="2" indent="-342900"/>
            <a:r>
              <a:rPr lang="en-US" dirty="0"/>
              <a:t>Communication mechanisms</a:t>
            </a:r>
          </a:p>
          <a:p>
            <a:pPr marL="1485900" lvl="2" indent="-342900"/>
            <a:r>
              <a:rPr lang="en-US" dirty="0"/>
              <a:t>Range covered</a:t>
            </a:r>
          </a:p>
          <a:p>
            <a:pPr marL="1485900" lvl="2" indent="-342900"/>
            <a:r>
              <a:rPr lang="en-US" dirty="0"/>
              <a:t>Supports to CAVs</a:t>
            </a:r>
          </a:p>
          <a:p>
            <a:pPr marL="1028700" lvl="1" indent="-342900"/>
            <a:r>
              <a:rPr lang="en-US" dirty="0"/>
              <a:t>This BCA assumes a comprehensive WZTIS with CV support (i.e., V2I connectivity)</a:t>
            </a:r>
          </a:p>
          <a:p>
            <a:pPr marL="342900" indent="-342900">
              <a:buFont typeface="Arial" panose="020B0604020202020204" pitchFamily="34" charset="0"/>
              <a:buChar char="•"/>
            </a:pPr>
            <a:r>
              <a:rPr lang="en-US" b="1" dirty="0"/>
              <a:t>Potential audience for BCA</a:t>
            </a:r>
          </a:p>
          <a:p>
            <a:pPr marL="1028700" lvl="1" indent="-342900"/>
            <a:r>
              <a:rPr lang="en-US" dirty="0"/>
              <a:t>Federal, state, and local transportation agencies (i.e., IOOs)</a:t>
            </a:r>
          </a:p>
          <a:p>
            <a:pPr marL="1028700" lvl="1" indent="-342900"/>
            <a:r>
              <a:rPr lang="en-US" dirty="0"/>
              <a:t>Public and private sectors including vehicle owners for comprehensive benefits/costs</a:t>
            </a:r>
          </a:p>
          <a:p>
            <a:pPr marL="1028700" lvl="1" indent="-342900"/>
            <a:r>
              <a:rPr lang="en-US" dirty="0"/>
              <a:t>Vehicle owners for the return on investments of such systems from a user perspective</a:t>
            </a:r>
          </a:p>
          <a:p>
            <a:pPr marL="342900" indent="-342900">
              <a:buFont typeface="Arial" panose="020B0604020202020204" pitchFamily="34" charset="0"/>
              <a:buChar char="•"/>
            </a:pPr>
            <a:r>
              <a:rPr lang="en-US" b="1" dirty="0"/>
              <a:t>BCA considerations</a:t>
            </a:r>
          </a:p>
          <a:p>
            <a:pPr marL="1028700" lvl="1" indent="-342900"/>
            <a:r>
              <a:rPr lang="en-US" dirty="0"/>
              <a:t>Which audience? (has implications for the costs and benefits to be considered)</a:t>
            </a:r>
          </a:p>
          <a:p>
            <a:pPr marL="1028700" lvl="1" indent="-342900"/>
            <a:r>
              <a:rPr lang="en-US" dirty="0"/>
              <a:t>What is the projected market penetration? (little information found in the literature) </a:t>
            </a:r>
          </a:p>
          <a:p>
            <a:pPr marL="1028700" lvl="1" indent="-342900"/>
            <a:r>
              <a:rPr lang="en-US" dirty="0"/>
              <a:t>What is the safety effectiveness of such systems in work zones?</a:t>
            </a:r>
          </a:p>
          <a:p>
            <a:pPr marL="1028700" lvl="1" indent="-342900"/>
            <a:r>
              <a:rPr lang="en-US" dirty="0"/>
              <a:t>What are the hardware/software components?</a:t>
            </a:r>
          </a:p>
          <a:p>
            <a:pPr marL="1028700" lvl="1" indent="-342900"/>
            <a:r>
              <a:rPr lang="en-US" dirty="0"/>
              <a:t>What work zones would use such systems?</a:t>
            </a:r>
          </a:p>
          <a:p>
            <a:pPr marL="1028700" lvl="1" indent="-342900"/>
            <a:endParaRPr lang="en-US" dirty="0"/>
          </a:p>
        </p:txBody>
      </p:sp>
      <p:sp>
        <p:nvSpPr>
          <p:cNvPr id="4" name="Text Placeholder 3">
            <a:extLst>
              <a:ext uri="{FF2B5EF4-FFF2-40B4-BE49-F238E27FC236}">
                <a16:creationId xmlns:a16="http://schemas.microsoft.com/office/drawing/2014/main" id="{F28F0A67-696A-0E87-1358-29EDF4A958E8}"/>
              </a:ext>
            </a:extLst>
          </p:cNvPr>
          <p:cNvSpPr>
            <a:spLocks noGrp="1"/>
          </p:cNvSpPr>
          <p:nvPr>
            <p:ph type="body" sz="quarter" idx="14"/>
          </p:nvPr>
        </p:nvSpPr>
        <p:spPr/>
        <p:txBody>
          <a:bodyPr/>
          <a:lstStyle/>
          <a:p>
            <a:r>
              <a:rPr lang="en-US" dirty="0"/>
              <a:t>BCA Case Study 4: Work Zone Traveler Information Systems</a:t>
            </a:r>
          </a:p>
        </p:txBody>
      </p:sp>
    </p:spTree>
    <p:extLst>
      <p:ext uri="{BB962C8B-B14F-4D97-AF65-F5344CB8AC3E}">
        <p14:creationId xmlns:p14="http://schemas.microsoft.com/office/powerpoint/2010/main" val="3938140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1A521-BAAC-38E7-DC3A-956AB4BD5763}"/>
              </a:ext>
            </a:extLst>
          </p:cNvPr>
          <p:cNvSpPr>
            <a:spLocks noGrp="1"/>
          </p:cNvSpPr>
          <p:nvPr>
            <p:ph type="sldNum" sz="quarter" idx="12"/>
          </p:nvPr>
        </p:nvSpPr>
        <p:spPr/>
        <p:txBody>
          <a:bodyPr/>
          <a:lstStyle/>
          <a:p>
            <a:fld id="{E945C9B4-2F1D-A045-96C0-CE876094E856}" type="slidenum">
              <a:rPr lang="en-US" smtClean="0"/>
              <a:t>35</a:t>
            </a:fld>
            <a:endParaRPr lang="en-US" dirty="0"/>
          </a:p>
        </p:txBody>
      </p:sp>
      <p:sp>
        <p:nvSpPr>
          <p:cNvPr id="3" name="Content Placeholder 2">
            <a:extLst>
              <a:ext uri="{FF2B5EF4-FFF2-40B4-BE49-F238E27FC236}">
                <a16:creationId xmlns:a16="http://schemas.microsoft.com/office/drawing/2014/main" id="{E224754A-F796-6A4C-5947-5917E679E219}"/>
              </a:ext>
            </a:extLst>
          </p:cNvPr>
          <p:cNvSpPr>
            <a:spLocks noGrp="1"/>
          </p:cNvSpPr>
          <p:nvPr>
            <p:ph idx="15"/>
          </p:nvPr>
        </p:nvSpPr>
        <p:spPr>
          <a:xfrm>
            <a:off x="1158470" y="899474"/>
            <a:ext cx="10195330" cy="5603339"/>
          </a:xfrm>
        </p:spPr>
        <p:txBody>
          <a:bodyPr>
            <a:normAutofit/>
          </a:bodyPr>
          <a:lstStyle/>
          <a:p>
            <a:r>
              <a:rPr lang="en-US" b="1" dirty="0">
                <a:solidFill>
                  <a:srgbClr val="861F41"/>
                </a:solidFill>
              </a:rPr>
              <a:t>Key decisions and assumptions</a:t>
            </a:r>
          </a:p>
          <a:p>
            <a:pPr marL="342900" indent="-342900">
              <a:buFont typeface="Arial" panose="020B0604020202020204" pitchFamily="34" charset="0"/>
              <a:buChar char="•"/>
            </a:pPr>
            <a:r>
              <a:rPr lang="en-US" b="1" dirty="0"/>
              <a:t>Select audience of this BCA</a:t>
            </a:r>
          </a:p>
          <a:p>
            <a:pPr marL="1028700" lvl="1" indent="-342900"/>
            <a:r>
              <a:rPr lang="en-US" dirty="0"/>
              <a:t>IOOs due to the project scope and target users of the products </a:t>
            </a:r>
          </a:p>
          <a:p>
            <a:pPr marL="342900" indent="-342900">
              <a:buFont typeface="Arial" panose="020B0604020202020204" pitchFamily="34" charset="0"/>
              <a:buChar char="•"/>
            </a:pPr>
            <a:r>
              <a:rPr lang="en-US" b="1" dirty="0"/>
              <a:t>Scope and timeline of BCA</a:t>
            </a:r>
          </a:p>
          <a:p>
            <a:pPr marL="1028700" lvl="1" indent="-342900"/>
            <a:r>
              <a:rPr lang="en-US" dirty="0"/>
              <a:t>BCA conducted only for the CV portion of the system</a:t>
            </a:r>
          </a:p>
          <a:p>
            <a:pPr marL="1028700" lvl="1" indent="-342900"/>
            <a:r>
              <a:rPr lang="en-US" dirty="0"/>
              <a:t>Traveler information systems are mostly used for work zones on major arterials/freeways</a:t>
            </a:r>
          </a:p>
          <a:p>
            <a:pPr marL="1028700" lvl="1" indent="-342900"/>
            <a:r>
              <a:rPr lang="en-US" dirty="0"/>
              <a:t>Assumed a 5-year service life for software and hardware</a:t>
            </a:r>
          </a:p>
          <a:p>
            <a:pPr marL="1028700" lvl="1" indent="-342900"/>
            <a:r>
              <a:rPr lang="en-US" dirty="0"/>
              <a:t>BCA conducted over service life and for a typical work zone on a major freeway section</a:t>
            </a:r>
          </a:p>
          <a:p>
            <a:pPr marL="1028700" lvl="1" indent="-342900"/>
            <a:r>
              <a:rPr lang="en-US" dirty="0"/>
              <a:t>Used different market penetration rates: could not be reliably projected (lack of data and studies)</a:t>
            </a:r>
          </a:p>
          <a:p>
            <a:pPr marL="342900" indent="-342900">
              <a:buFont typeface="Arial" panose="020B0604020202020204" pitchFamily="34" charset="0"/>
              <a:buChar char="•"/>
            </a:pPr>
            <a:r>
              <a:rPr lang="en-US" b="1" dirty="0"/>
              <a:t>Major benefits</a:t>
            </a:r>
          </a:p>
          <a:p>
            <a:pPr marL="1028700" lvl="1" indent="-342900"/>
            <a:r>
              <a:rPr lang="en-US" dirty="0"/>
              <a:t>Potential benefits: reduced crashes, reduced delay, improved travel time reliability, reduced emissions, reduced work zone delay, reduced vehicle operational costs, etc.</a:t>
            </a:r>
          </a:p>
          <a:p>
            <a:pPr marL="1028700" lvl="1" indent="-342900"/>
            <a:r>
              <a:rPr lang="en-US" dirty="0"/>
              <a:t>Only considered safety benefits due to reduced crashes and operations benefits due to reduced delays</a:t>
            </a:r>
          </a:p>
          <a:p>
            <a:pPr marL="342900" indent="-342900">
              <a:buFont typeface="Arial" panose="020B0604020202020204" pitchFamily="34" charset="0"/>
              <a:buChar char="•"/>
            </a:pPr>
            <a:r>
              <a:rPr lang="en-US" b="1" dirty="0"/>
              <a:t>Major costs</a:t>
            </a:r>
          </a:p>
          <a:p>
            <a:pPr marL="1028700" lvl="1" indent="-342900"/>
            <a:r>
              <a:rPr lang="en-US" dirty="0"/>
              <a:t>Costs for the CV portion comparable to those for queue warning systems</a:t>
            </a:r>
          </a:p>
        </p:txBody>
      </p:sp>
      <p:sp>
        <p:nvSpPr>
          <p:cNvPr id="4" name="Text Placeholder 3">
            <a:extLst>
              <a:ext uri="{FF2B5EF4-FFF2-40B4-BE49-F238E27FC236}">
                <a16:creationId xmlns:a16="http://schemas.microsoft.com/office/drawing/2014/main" id="{9F5B7995-78AB-7337-9108-2EEB809846C3}"/>
              </a:ext>
            </a:extLst>
          </p:cNvPr>
          <p:cNvSpPr>
            <a:spLocks noGrp="1"/>
          </p:cNvSpPr>
          <p:nvPr>
            <p:ph type="body" sz="quarter" idx="14"/>
          </p:nvPr>
        </p:nvSpPr>
        <p:spPr/>
        <p:txBody>
          <a:bodyPr/>
          <a:lstStyle/>
          <a:p>
            <a:r>
              <a:rPr lang="en-US" dirty="0"/>
              <a:t>BCA Case Study 4: Work Zone Traveler Information Systems for CAVs</a:t>
            </a:r>
          </a:p>
        </p:txBody>
      </p:sp>
    </p:spTree>
    <p:extLst>
      <p:ext uri="{BB962C8B-B14F-4D97-AF65-F5344CB8AC3E}">
        <p14:creationId xmlns:p14="http://schemas.microsoft.com/office/powerpoint/2010/main" val="3087199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862C8-EF69-4109-1C19-8ADDF63AE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5C9B4-2F1D-A045-96C0-CE876094E85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574B8C-4776-0EE0-203F-38DD1FEE2F89}"/>
              </a:ext>
            </a:extLst>
          </p:cNvPr>
          <p:cNvSpPr>
            <a:spLocks noGrp="1"/>
          </p:cNvSpPr>
          <p:nvPr>
            <p:ph idx="15"/>
          </p:nvPr>
        </p:nvSpPr>
        <p:spPr/>
        <p:txBody>
          <a:bodyPr/>
          <a:lstStyle/>
          <a:p>
            <a:r>
              <a:rPr lang="en-US" b="1" dirty="0">
                <a:solidFill>
                  <a:srgbClr val="861F41"/>
                </a:solidFill>
              </a:rPr>
              <a:t>Estimate benefits due to reduced delays (CV portion)</a:t>
            </a:r>
          </a:p>
          <a:p>
            <a:pPr marL="342900" indent="-342900">
              <a:buFont typeface="Arial" panose="020B0604020202020204" pitchFamily="34" charset="0"/>
              <a:buChar char="•"/>
            </a:pPr>
            <a:r>
              <a:rPr lang="en-US" b="1" dirty="0"/>
              <a:t>Information sources: </a:t>
            </a:r>
          </a:p>
          <a:p>
            <a:pPr marL="1028700" lvl="1" indent="-342900"/>
            <a:r>
              <a:rPr lang="en-US" dirty="0"/>
              <a:t>Literature review</a:t>
            </a:r>
          </a:p>
          <a:p>
            <a:pPr marL="1028700" lvl="1" indent="-342900"/>
            <a:r>
              <a:rPr lang="en-US" dirty="0"/>
              <a:t>Office of the Secretary of Transportation guidance</a:t>
            </a:r>
          </a:p>
          <a:p>
            <a:pPr marL="1028700" lvl="1" indent="-342900"/>
            <a:r>
              <a:rPr lang="en-US" dirty="0"/>
              <a:t>FHWA National Household Travel Survey</a:t>
            </a:r>
          </a:p>
          <a:p>
            <a:pPr marL="342900" indent="-342900">
              <a:buFont typeface="Arial" panose="020B0604020202020204" pitchFamily="34" charset="0"/>
              <a:buChar char="•"/>
            </a:pPr>
            <a:r>
              <a:rPr lang="en-US" b="1" dirty="0"/>
              <a:t>Average travel time cost used: $27.43/hr in 2020 $ </a:t>
            </a:r>
          </a:p>
          <a:p>
            <a:pPr marL="342900" indent="-342900">
              <a:buFont typeface="Arial" panose="020B0604020202020204" pitchFamily="34" charset="0"/>
              <a:buChar char="•"/>
            </a:pPr>
            <a:r>
              <a:rPr lang="en-US" b="1" dirty="0"/>
              <a:t>Major assumptions:</a:t>
            </a:r>
          </a:p>
          <a:p>
            <a:pPr marL="1028700" lvl="1" indent="-342900"/>
            <a:r>
              <a:rPr lang="en-US" dirty="0"/>
              <a:t>The use of the WZTIS diverted CVs away from the work zone and resulted in reduced delays for both the work zone traffic and the CVs</a:t>
            </a:r>
          </a:p>
          <a:p>
            <a:pPr marL="1028700" lvl="1" indent="-342900"/>
            <a:r>
              <a:rPr lang="en-US" dirty="0"/>
              <a:t>The alternate route taken by CVs had an increased travel time 50% of the work zone delay</a:t>
            </a:r>
          </a:p>
          <a:p>
            <a:pPr marL="1028700" lvl="1" indent="-342900"/>
            <a:r>
              <a:rPr lang="en-US" dirty="0"/>
              <a:t>Congestion and delay only occur at the work zone approach. Within the work zone, the roadway reaches its capacity (estimated using Highway Capacity Manual)</a:t>
            </a:r>
          </a:p>
          <a:p>
            <a:pPr marL="1028700" lvl="1" indent="-342900"/>
            <a:r>
              <a:rPr lang="en-US" dirty="0"/>
              <a:t>The system results in a 20% diversion rate for traditional vehicles and 100% diversion rate for CVs</a:t>
            </a:r>
          </a:p>
          <a:p>
            <a:pPr marL="1028700" lvl="1" indent="-342900"/>
            <a:r>
              <a:rPr lang="en-US" dirty="0"/>
              <a:t>Delays only assessed for peak hours (i.e., 6:00-9:00AM and 4:30-7:30PM)</a:t>
            </a:r>
          </a:p>
          <a:p>
            <a:pPr marL="1028700" lvl="1" indent="-342900"/>
            <a:endParaRPr lang="en-US" dirty="0"/>
          </a:p>
        </p:txBody>
      </p:sp>
      <p:sp>
        <p:nvSpPr>
          <p:cNvPr id="4" name="Text Placeholder 3">
            <a:extLst>
              <a:ext uri="{FF2B5EF4-FFF2-40B4-BE49-F238E27FC236}">
                <a16:creationId xmlns:a16="http://schemas.microsoft.com/office/drawing/2014/main" id="{B032544F-83DC-BE2D-3390-8C6F7601A6FA}"/>
              </a:ext>
            </a:extLst>
          </p:cNvPr>
          <p:cNvSpPr>
            <a:spLocks noGrp="1"/>
          </p:cNvSpPr>
          <p:nvPr>
            <p:ph type="body" sz="quarter" idx="14"/>
          </p:nvPr>
        </p:nvSpPr>
        <p:spPr/>
        <p:txBody>
          <a:bodyPr/>
          <a:lstStyle/>
          <a:p>
            <a:r>
              <a:rPr lang="en-US" dirty="0"/>
              <a:t>BCA Case Study 4: Work Zone Traveler Information Systems for CAVs</a:t>
            </a:r>
          </a:p>
        </p:txBody>
      </p:sp>
    </p:spTree>
    <p:extLst>
      <p:ext uri="{BB962C8B-B14F-4D97-AF65-F5344CB8AC3E}">
        <p14:creationId xmlns:p14="http://schemas.microsoft.com/office/powerpoint/2010/main" val="119648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862C8-EF69-4109-1C19-8ADDF63AE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5C9B4-2F1D-A045-96C0-CE876094E85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574B8C-4776-0EE0-203F-38DD1FEE2F89}"/>
              </a:ext>
            </a:extLst>
          </p:cNvPr>
          <p:cNvSpPr>
            <a:spLocks noGrp="1"/>
          </p:cNvSpPr>
          <p:nvPr>
            <p:ph idx="15"/>
          </p:nvPr>
        </p:nvSpPr>
        <p:spPr/>
        <p:txBody>
          <a:bodyPr/>
          <a:lstStyle/>
          <a:p>
            <a:r>
              <a:rPr lang="en-US" b="1" dirty="0">
                <a:solidFill>
                  <a:srgbClr val="861F41"/>
                </a:solidFill>
              </a:rPr>
              <a:t>Estimate benefits due to reduced crashes (CV portion)</a:t>
            </a:r>
          </a:p>
          <a:p>
            <a:pPr marL="342900" indent="-342900">
              <a:buFont typeface="Arial" panose="020B0604020202020204" pitchFamily="34" charset="0"/>
              <a:buChar char="•"/>
            </a:pPr>
            <a:r>
              <a:rPr lang="en-US" b="1" dirty="0"/>
              <a:t>Safety benefits during non-peak hours</a:t>
            </a:r>
          </a:p>
          <a:p>
            <a:pPr marL="1028700" lvl="1" indent="-342900"/>
            <a:r>
              <a:rPr lang="en-US" dirty="0"/>
              <a:t>The traveler information system functions similarly to a queue warning system</a:t>
            </a:r>
          </a:p>
          <a:p>
            <a:pPr marL="1028700" lvl="1" indent="-342900"/>
            <a:r>
              <a:rPr lang="en-US" dirty="0"/>
              <a:t>CVs using the work zones have 0% rear-end crash risks approaching and in the work zone</a:t>
            </a:r>
          </a:p>
          <a:p>
            <a:pPr marL="1028700" lvl="1" indent="-342900"/>
            <a:r>
              <a:rPr lang="en-US" dirty="0"/>
              <a:t>The CV portion of the system only applies to the CVs beyond the traditional portion of the system</a:t>
            </a:r>
          </a:p>
          <a:p>
            <a:pPr marL="342900" indent="-342900">
              <a:buFont typeface="Arial" panose="020B0604020202020204" pitchFamily="34" charset="0"/>
              <a:buChar char="•"/>
            </a:pPr>
            <a:r>
              <a:rPr lang="en-US" b="1" dirty="0"/>
              <a:t>Safety benefits during peak hours</a:t>
            </a:r>
          </a:p>
          <a:p>
            <a:pPr marL="1028700" lvl="1" indent="-342900"/>
            <a:r>
              <a:rPr lang="en-US" dirty="0"/>
              <a:t>CVs diverted from the work zone have 0% rear-end crash risks </a:t>
            </a:r>
          </a:p>
          <a:p>
            <a:pPr marL="1485900" lvl="2" indent="-342900"/>
            <a:r>
              <a:rPr lang="en-US" dirty="0"/>
              <a:t>Conditions of the detours used are unknown due to the BCA being non-case specific</a:t>
            </a:r>
          </a:p>
          <a:p>
            <a:pPr marL="1485900" lvl="2" indent="-342900"/>
            <a:r>
              <a:rPr lang="en-US" dirty="0"/>
              <a:t>Detours are most likely surface streets with lower speed limits</a:t>
            </a:r>
          </a:p>
          <a:p>
            <a:pPr marL="1028700" lvl="1" indent="-342900"/>
            <a:endParaRPr lang="en-US" dirty="0"/>
          </a:p>
        </p:txBody>
      </p:sp>
      <p:sp>
        <p:nvSpPr>
          <p:cNvPr id="4" name="Text Placeholder 3">
            <a:extLst>
              <a:ext uri="{FF2B5EF4-FFF2-40B4-BE49-F238E27FC236}">
                <a16:creationId xmlns:a16="http://schemas.microsoft.com/office/drawing/2014/main" id="{B032544F-83DC-BE2D-3390-8C6F7601A6FA}"/>
              </a:ext>
            </a:extLst>
          </p:cNvPr>
          <p:cNvSpPr>
            <a:spLocks noGrp="1"/>
          </p:cNvSpPr>
          <p:nvPr>
            <p:ph type="body" sz="quarter" idx="14"/>
          </p:nvPr>
        </p:nvSpPr>
        <p:spPr/>
        <p:txBody>
          <a:bodyPr/>
          <a:lstStyle/>
          <a:p>
            <a:r>
              <a:rPr lang="en-US" dirty="0"/>
              <a:t>BCA Case Study 4: Work Zone Traveler Information Systems for CAVs</a:t>
            </a:r>
          </a:p>
        </p:txBody>
      </p:sp>
    </p:spTree>
    <p:extLst>
      <p:ext uri="{BB962C8B-B14F-4D97-AF65-F5344CB8AC3E}">
        <p14:creationId xmlns:p14="http://schemas.microsoft.com/office/powerpoint/2010/main" val="2523589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EADA9-9025-EEB1-83EA-6A3A8A4F9AAE}"/>
              </a:ext>
            </a:extLst>
          </p:cNvPr>
          <p:cNvSpPr>
            <a:spLocks noGrp="1"/>
          </p:cNvSpPr>
          <p:nvPr>
            <p:ph type="sldNum" sz="quarter" idx="12"/>
          </p:nvPr>
        </p:nvSpPr>
        <p:spPr/>
        <p:txBody>
          <a:bodyPr/>
          <a:lstStyle/>
          <a:p>
            <a:fld id="{E945C9B4-2F1D-A045-96C0-CE876094E856}" type="slidenum">
              <a:rPr lang="en-US" smtClean="0"/>
              <a:t>38</a:t>
            </a:fld>
            <a:endParaRPr lang="en-US" dirty="0"/>
          </a:p>
        </p:txBody>
      </p:sp>
      <p:sp>
        <p:nvSpPr>
          <p:cNvPr id="3" name="Content Placeholder 2">
            <a:extLst>
              <a:ext uri="{FF2B5EF4-FFF2-40B4-BE49-F238E27FC236}">
                <a16:creationId xmlns:a16="http://schemas.microsoft.com/office/drawing/2014/main" id="{F1B22A5A-D6BD-7441-70FF-8836CDB09F5E}"/>
              </a:ext>
            </a:extLst>
          </p:cNvPr>
          <p:cNvSpPr>
            <a:spLocks noGrp="1"/>
          </p:cNvSpPr>
          <p:nvPr>
            <p:ph idx="15"/>
          </p:nvPr>
        </p:nvSpPr>
        <p:spPr/>
        <p:txBody>
          <a:bodyPr/>
          <a:lstStyle/>
          <a:p>
            <a:r>
              <a:rPr lang="en-US" b="1" dirty="0">
                <a:solidFill>
                  <a:srgbClr val="861F41"/>
                </a:solidFill>
              </a:rPr>
              <a:t>BCA results and challenge assessment</a:t>
            </a:r>
          </a:p>
          <a:p>
            <a:endParaRPr lang="en-US" b="1" dirty="0"/>
          </a:p>
        </p:txBody>
      </p:sp>
      <p:sp>
        <p:nvSpPr>
          <p:cNvPr id="4" name="Text Placeholder 3">
            <a:extLst>
              <a:ext uri="{FF2B5EF4-FFF2-40B4-BE49-F238E27FC236}">
                <a16:creationId xmlns:a16="http://schemas.microsoft.com/office/drawing/2014/main" id="{DFAC76B1-C322-49AA-C37D-BB3FD55B6AAF}"/>
              </a:ext>
            </a:extLst>
          </p:cNvPr>
          <p:cNvSpPr>
            <a:spLocks noGrp="1"/>
          </p:cNvSpPr>
          <p:nvPr>
            <p:ph type="body" sz="quarter" idx="14"/>
          </p:nvPr>
        </p:nvSpPr>
        <p:spPr/>
        <p:txBody>
          <a:bodyPr/>
          <a:lstStyle/>
          <a:p>
            <a:r>
              <a:rPr lang="en-US" dirty="0"/>
              <a:t>BCA Case Study 4: Work Zone Traveler Information Systems for CAVs</a:t>
            </a:r>
          </a:p>
        </p:txBody>
      </p:sp>
      <p:pic>
        <p:nvPicPr>
          <p:cNvPr id="5" name="Picture 4">
            <a:extLst>
              <a:ext uri="{FF2B5EF4-FFF2-40B4-BE49-F238E27FC236}">
                <a16:creationId xmlns:a16="http://schemas.microsoft.com/office/drawing/2014/main" id="{9D4BF67A-F1BD-EA24-C3E5-686F3400FE8F}"/>
              </a:ext>
            </a:extLst>
          </p:cNvPr>
          <p:cNvPicPr>
            <a:picLocks noChangeAspect="1"/>
          </p:cNvPicPr>
          <p:nvPr/>
        </p:nvPicPr>
        <p:blipFill rotWithShape="1">
          <a:blip r:embed="rId2"/>
          <a:srcRect l="12827" r="13064" b="6781"/>
          <a:stretch/>
        </p:blipFill>
        <p:spPr>
          <a:xfrm>
            <a:off x="2438399" y="2129790"/>
            <a:ext cx="7514898" cy="4137890"/>
          </a:xfrm>
          <a:prstGeom prst="rect">
            <a:avLst/>
          </a:prstGeom>
        </p:spPr>
      </p:pic>
      <p:sp>
        <p:nvSpPr>
          <p:cNvPr id="7" name="TextBox 6">
            <a:extLst>
              <a:ext uri="{FF2B5EF4-FFF2-40B4-BE49-F238E27FC236}">
                <a16:creationId xmlns:a16="http://schemas.microsoft.com/office/drawing/2014/main" id="{508C6C90-CECF-FAE7-551F-CAAA13E0AB1C}"/>
              </a:ext>
            </a:extLst>
          </p:cNvPr>
          <p:cNvSpPr txBox="1"/>
          <p:nvPr/>
        </p:nvSpPr>
        <p:spPr>
          <a:xfrm>
            <a:off x="3048000" y="1776959"/>
            <a:ext cx="6096000" cy="369332"/>
          </a:xfrm>
          <a:prstGeom prst="rect">
            <a:avLst/>
          </a:prstGeom>
          <a:noFill/>
        </p:spPr>
        <p:txBody>
          <a:bodyPr wrap="square">
            <a:spAutoFit/>
          </a:bodyPr>
          <a:lstStyle/>
          <a:p>
            <a:r>
              <a:rPr lang="en-US" dirty="0">
                <a:solidFill>
                  <a:srgbClr val="861F41"/>
                </a:solidFill>
              </a:rPr>
              <a:t>Work Zone Condition and Other Assumptions Used in this BCA</a:t>
            </a:r>
          </a:p>
        </p:txBody>
      </p:sp>
    </p:spTree>
    <p:extLst>
      <p:ext uri="{BB962C8B-B14F-4D97-AF65-F5344CB8AC3E}">
        <p14:creationId xmlns:p14="http://schemas.microsoft.com/office/powerpoint/2010/main" val="3631460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EADA9-9025-EEB1-83EA-6A3A8A4F9A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5C9B4-2F1D-A045-96C0-CE876094E856}"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1B22A5A-D6BD-7441-70FF-8836CDB09F5E}"/>
              </a:ext>
            </a:extLst>
          </p:cNvPr>
          <p:cNvSpPr>
            <a:spLocks noGrp="1"/>
          </p:cNvSpPr>
          <p:nvPr>
            <p:ph idx="15"/>
          </p:nvPr>
        </p:nvSpPr>
        <p:spPr/>
        <p:txBody>
          <a:bodyPr/>
          <a:lstStyle/>
          <a:p>
            <a:r>
              <a:rPr lang="en-US" b="1" dirty="0">
                <a:solidFill>
                  <a:srgbClr val="861F41"/>
                </a:solidFill>
              </a:rPr>
              <a:t>BCA results and challenge assessment</a:t>
            </a:r>
          </a:p>
          <a:p>
            <a:endParaRPr lang="en-US" b="1" dirty="0"/>
          </a:p>
        </p:txBody>
      </p:sp>
      <p:sp>
        <p:nvSpPr>
          <p:cNvPr id="4" name="Text Placeholder 3">
            <a:extLst>
              <a:ext uri="{FF2B5EF4-FFF2-40B4-BE49-F238E27FC236}">
                <a16:creationId xmlns:a16="http://schemas.microsoft.com/office/drawing/2014/main" id="{DFAC76B1-C322-49AA-C37D-BB3FD55B6AAF}"/>
              </a:ext>
            </a:extLst>
          </p:cNvPr>
          <p:cNvSpPr>
            <a:spLocks noGrp="1"/>
          </p:cNvSpPr>
          <p:nvPr>
            <p:ph type="body" sz="quarter" idx="14"/>
          </p:nvPr>
        </p:nvSpPr>
        <p:spPr/>
        <p:txBody>
          <a:bodyPr/>
          <a:lstStyle/>
          <a:p>
            <a:r>
              <a:rPr lang="en-US" dirty="0"/>
              <a:t>BCA Case Study 4: Work Zone Traveler Information Systems for CAVs</a:t>
            </a:r>
          </a:p>
        </p:txBody>
      </p:sp>
      <p:sp>
        <p:nvSpPr>
          <p:cNvPr id="7" name="TextBox 6">
            <a:extLst>
              <a:ext uri="{FF2B5EF4-FFF2-40B4-BE49-F238E27FC236}">
                <a16:creationId xmlns:a16="http://schemas.microsoft.com/office/drawing/2014/main" id="{508C6C90-CECF-FAE7-551F-CAAA13E0AB1C}"/>
              </a:ext>
            </a:extLst>
          </p:cNvPr>
          <p:cNvSpPr txBox="1"/>
          <p:nvPr/>
        </p:nvSpPr>
        <p:spPr>
          <a:xfrm>
            <a:off x="3080153" y="13711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61F41"/>
                </a:solidFill>
                <a:effectLst/>
                <a:uLnTx/>
                <a:uFillTx/>
                <a:latin typeface="Calibri" panose="020F0502020204030204"/>
                <a:ea typeface="+mn-ea"/>
                <a:cs typeface="+mn-cs"/>
              </a:rPr>
              <a:t>Estimated Lifetime Benefit Due to Reduced Travel Delay for CVs</a:t>
            </a:r>
          </a:p>
        </p:txBody>
      </p:sp>
      <p:pic>
        <p:nvPicPr>
          <p:cNvPr id="8" name="Picture 7">
            <a:extLst>
              <a:ext uri="{FF2B5EF4-FFF2-40B4-BE49-F238E27FC236}">
                <a16:creationId xmlns:a16="http://schemas.microsoft.com/office/drawing/2014/main" id="{904BA64E-7A44-23DD-7953-B8A6D17E32AF}"/>
              </a:ext>
            </a:extLst>
          </p:cNvPr>
          <p:cNvPicPr>
            <a:picLocks noChangeAspect="1"/>
          </p:cNvPicPr>
          <p:nvPr/>
        </p:nvPicPr>
        <p:blipFill rotWithShape="1">
          <a:blip r:embed="rId3"/>
          <a:srcRect b="17880"/>
          <a:stretch/>
        </p:blipFill>
        <p:spPr>
          <a:xfrm>
            <a:off x="830384" y="3349209"/>
            <a:ext cx="10165070" cy="1330895"/>
          </a:xfrm>
          <a:prstGeom prst="rect">
            <a:avLst/>
          </a:prstGeom>
        </p:spPr>
      </p:pic>
      <p:pic>
        <p:nvPicPr>
          <p:cNvPr id="11" name="Picture 10">
            <a:extLst>
              <a:ext uri="{FF2B5EF4-FFF2-40B4-BE49-F238E27FC236}">
                <a16:creationId xmlns:a16="http://schemas.microsoft.com/office/drawing/2014/main" id="{800577EF-12FE-60C2-315F-0AE3919073B0}"/>
              </a:ext>
            </a:extLst>
          </p:cNvPr>
          <p:cNvPicPr>
            <a:picLocks noChangeAspect="1"/>
          </p:cNvPicPr>
          <p:nvPr/>
        </p:nvPicPr>
        <p:blipFill rotWithShape="1">
          <a:blip r:embed="rId4"/>
          <a:srcRect l="839" r="28358" b="18556"/>
          <a:stretch/>
        </p:blipFill>
        <p:spPr>
          <a:xfrm>
            <a:off x="1294760" y="5049436"/>
            <a:ext cx="9861332" cy="1500552"/>
          </a:xfrm>
          <a:prstGeom prst="rect">
            <a:avLst/>
          </a:prstGeom>
        </p:spPr>
      </p:pic>
      <p:sp>
        <p:nvSpPr>
          <p:cNvPr id="12" name="TextBox 11">
            <a:extLst>
              <a:ext uri="{FF2B5EF4-FFF2-40B4-BE49-F238E27FC236}">
                <a16:creationId xmlns:a16="http://schemas.microsoft.com/office/drawing/2014/main" id="{CED7D3B0-1055-E349-C064-F10B9090EFDA}"/>
              </a:ext>
            </a:extLst>
          </p:cNvPr>
          <p:cNvSpPr txBox="1"/>
          <p:nvPr/>
        </p:nvSpPr>
        <p:spPr>
          <a:xfrm>
            <a:off x="3036043" y="3019953"/>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61F41"/>
                </a:solidFill>
                <a:effectLst/>
                <a:uLnTx/>
                <a:uFillTx/>
                <a:latin typeface="Calibri" panose="020F0502020204030204"/>
                <a:ea typeface="+mn-ea"/>
                <a:cs typeface="+mn-cs"/>
              </a:rPr>
              <a:t>Estimated Lifetime Benefit Due to Reduced Crashes for CVs</a:t>
            </a:r>
          </a:p>
        </p:txBody>
      </p:sp>
      <p:sp>
        <p:nvSpPr>
          <p:cNvPr id="13" name="TextBox 12">
            <a:extLst>
              <a:ext uri="{FF2B5EF4-FFF2-40B4-BE49-F238E27FC236}">
                <a16:creationId xmlns:a16="http://schemas.microsoft.com/office/drawing/2014/main" id="{EF0002CD-9BA8-C1BD-88CD-DA8FC47B0AB8}"/>
              </a:ext>
            </a:extLst>
          </p:cNvPr>
          <p:cNvSpPr txBox="1"/>
          <p:nvPr/>
        </p:nvSpPr>
        <p:spPr>
          <a:xfrm>
            <a:off x="1703857" y="4680104"/>
            <a:ext cx="8760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61F41"/>
                </a:solidFill>
                <a:effectLst/>
                <a:uLnTx/>
                <a:uFillTx/>
                <a:latin typeface="Calibri" panose="020F0502020204030204"/>
                <a:ea typeface="+mn-ea"/>
                <a:cs typeface="+mn-cs"/>
              </a:rPr>
              <a:t>Estimated Lifetime BCAs for CV Component of Work Zone Information System</a:t>
            </a:r>
          </a:p>
        </p:txBody>
      </p:sp>
      <p:pic>
        <p:nvPicPr>
          <p:cNvPr id="5" name="Picture 4">
            <a:extLst>
              <a:ext uri="{FF2B5EF4-FFF2-40B4-BE49-F238E27FC236}">
                <a16:creationId xmlns:a16="http://schemas.microsoft.com/office/drawing/2014/main" id="{F0F41F98-BCE9-E122-F4B7-0B31A98913AC}"/>
              </a:ext>
            </a:extLst>
          </p:cNvPr>
          <p:cNvPicPr>
            <a:picLocks noChangeAspect="1"/>
          </p:cNvPicPr>
          <p:nvPr/>
        </p:nvPicPr>
        <p:blipFill rotWithShape="1">
          <a:blip r:embed="rId5"/>
          <a:srcRect l="13388" r="13237" b="13888"/>
          <a:stretch/>
        </p:blipFill>
        <p:spPr>
          <a:xfrm>
            <a:off x="2261287" y="1654999"/>
            <a:ext cx="7599405" cy="1421912"/>
          </a:xfrm>
          <a:prstGeom prst="rect">
            <a:avLst/>
          </a:prstGeom>
        </p:spPr>
      </p:pic>
    </p:spTree>
    <p:extLst>
      <p:ext uri="{BB962C8B-B14F-4D97-AF65-F5344CB8AC3E}">
        <p14:creationId xmlns:p14="http://schemas.microsoft.com/office/powerpoint/2010/main" val="161290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13444E-7804-B735-4F9D-F07F74BC47E6}"/>
              </a:ext>
            </a:extLst>
          </p:cNvPr>
          <p:cNvSpPr>
            <a:spLocks noGrp="1"/>
          </p:cNvSpPr>
          <p:nvPr>
            <p:ph type="sldNum" sz="quarter" idx="12"/>
          </p:nvPr>
        </p:nvSpPr>
        <p:spPr/>
        <p:txBody>
          <a:bodyPr/>
          <a:lstStyle/>
          <a:p>
            <a:fld id="{E945C9B4-2F1D-A045-96C0-CE876094E856}" type="slidenum">
              <a:rPr lang="en-US" smtClean="0"/>
              <a:t>4</a:t>
            </a:fld>
            <a:endParaRPr lang="en-US" dirty="0"/>
          </a:p>
        </p:txBody>
      </p:sp>
      <p:sp>
        <p:nvSpPr>
          <p:cNvPr id="3" name="Content Placeholder 2">
            <a:extLst>
              <a:ext uri="{FF2B5EF4-FFF2-40B4-BE49-F238E27FC236}">
                <a16:creationId xmlns:a16="http://schemas.microsoft.com/office/drawing/2014/main" id="{55A41696-41A0-FF30-C7A7-0997AFE12D9A}"/>
              </a:ext>
            </a:extLst>
          </p:cNvPr>
          <p:cNvSpPr>
            <a:spLocks noGrp="1"/>
          </p:cNvSpPr>
          <p:nvPr>
            <p:ph idx="15"/>
          </p:nvPr>
        </p:nvSpPr>
        <p:spPr/>
        <p:txBody>
          <a:bodyPr>
            <a:normAutofit/>
          </a:bodyPr>
          <a:lstStyle/>
          <a:p>
            <a:pPr marL="342900" indent="-342900">
              <a:buFont typeface="Arial" panose="020B0604020202020204" pitchFamily="34" charset="0"/>
              <a:buChar char="•"/>
            </a:pPr>
            <a:r>
              <a:rPr lang="en-US" sz="2400" b="1" dirty="0"/>
              <a:t>The BCA framework for CAV work zone applications</a:t>
            </a:r>
          </a:p>
          <a:p>
            <a:pPr marL="1028700" lvl="1" indent="-342900"/>
            <a:r>
              <a:rPr lang="en-US" sz="2000" dirty="0"/>
              <a:t>Steps involved in a BCA for work zone CAV applications</a:t>
            </a:r>
          </a:p>
          <a:p>
            <a:pPr marL="1028700" lvl="1" indent="-342900"/>
            <a:r>
              <a:rPr lang="en-US" sz="2000" dirty="0"/>
              <a:t>Factors/considerations for each step in the BCA</a:t>
            </a:r>
          </a:p>
          <a:p>
            <a:pPr marL="1028700" lvl="1" indent="-342900"/>
            <a:r>
              <a:rPr lang="en-US" sz="2000" dirty="0"/>
              <a:t>Challenges</a:t>
            </a:r>
          </a:p>
          <a:p>
            <a:pPr marL="342900" indent="-342900">
              <a:buFont typeface="Arial" panose="020B0604020202020204" pitchFamily="34" charset="0"/>
              <a:buChar char="•"/>
            </a:pPr>
            <a:r>
              <a:rPr lang="en-US" sz="2400" b="1" dirty="0"/>
              <a:t>Benefit-cost analysis methodological notes</a:t>
            </a:r>
          </a:p>
          <a:p>
            <a:pPr marL="1028700" lvl="1" indent="-342900"/>
            <a:r>
              <a:rPr lang="en-US" sz="2000" dirty="0"/>
              <a:t>Identifying and quantifying benefits and costs</a:t>
            </a:r>
          </a:p>
          <a:p>
            <a:pPr marL="1028700" lvl="1" indent="-342900"/>
            <a:r>
              <a:rPr lang="en-US" sz="2000" dirty="0"/>
              <a:t>Example BCA approach – computing benefit-cost ratios (BCRs)</a:t>
            </a:r>
          </a:p>
          <a:p>
            <a:pPr marL="1028700" lvl="1" indent="-342900"/>
            <a:r>
              <a:rPr lang="en-US" sz="2000" dirty="0"/>
              <a:t>Resources for conducting BCAs for CAV work zone applications</a:t>
            </a:r>
          </a:p>
          <a:p>
            <a:pPr marL="342900" indent="-342900">
              <a:buFont typeface="Arial" panose="020B0604020202020204" pitchFamily="34" charset="0"/>
              <a:buChar char="•"/>
            </a:pPr>
            <a:r>
              <a:rPr lang="en-US" sz="2400" b="1" dirty="0"/>
              <a:t>Benefit-cost assessments for sample CAV work zone applications</a:t>
            </a:r>
          </a:p>
          <a:p>
            <a:pPr marL="1028700" lvl="1" indent="-342900"/>
            <a:r>
              <a:rPr lang="en-US" sz="2000" dirty="0"/>
              <a:t>Lane keeping</a:t>
            </a:r>
          </a:p>
          <a:p>
            <a:pPr marL="1028700" lvl="1" indent="-342900"/>
            <a:r>
              <a:rPr lang="en-US" sz="2000" dirty="0"/>
              <a:t>Queue warning system for work zones with CV support</a:t>
            </a:r>
          </a:p>
          <a:p>
            <a:pPr marL="1028700" lvl="1" indent="-342900"/>
            <a:r>
              <a:rPr lang="en-US" sz="2000" dirty="0"/>
              <a:t>Automated truck-mounted attenuators (ATMAs)</a:t>
            </a:r>
          </a:p>
          <a:p>
            <a:pPr marL="1028700" lvl="1" indent="-342900"/>
            <a:r>
              <a:rPr lang="en-US" sz="2000" dirty="0"/>
              <a:t>Work zone traveler information system (WZTIS) with CV support</a:t>
            </a:r>
          </a:p>
          <a:p>
            <a:pPr marL="1028700" lvl="1" indent="-342900"/>
            <a:endParaRPr lang="en-US" sz="2000" dirty="0"/>
          </a:p>
        </p:txBody>
      </p:sp>
      <p:sp>
        <p:nvSpPr>
          <p:cNvPr id="4" name="Text Placeholder 3">
            <a:extLst>
              <a:ext uri="{FF2B5EF4-FFF2-40B4-BE49-F238E27FC236}">
                <a16:creationId xmlns:a16="http://schemas.microsoft.com/office/drawing/2014/main" id="{E8FE52FE-6351-E5B2-0461-3E5DACEC3662}"/>
              </a:ext>
            </a:extLst>
          </p:cNvPr>
          <p:cNvSpPr>
            <a:spLocks noGrp="1"/>
          </p:cNvSpPr>
          <p:nvPr>
            <p:ph type="body" sz="quarter" idx="14"/>
          </p:nvPr>
        </p:nvSpPr>
        <p:spPr/>
        <p:txBody>
          <a:bodyPr/>
          <a:lstStyle/>
          <a:p>
            <a:r>
              <a:rPr lang="en-US" dirty="0"/>
              <a:t>Outline of this Module</a:t>
            </a:r>
          </a:p>
        </p:txBody>
      </p:sp>
      <p:pic>
        <p:nvPicPr>
          <p:cNvPr id="5" name="Picture 4" descr="A picture containing room, gambling house&#10;&#10;Description automatically generated">
            <a:extLst>
              <a:ext uri="{FF2B5EF4-FFF2-40B4-BE49-F238E27FC236}">
                <a16:creationId xmlns:a16="http://schemas.microsoft.com/office/drawing/2014/main" id="{F9E8F7AD-9DAD-3CA3-073B-6864F37EB3E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142" r="19604"/>
          <a:stretch/>
        </p:blipFill>
        <p:spPr>
          <a:xfrm>
            <a:off x="9122979" y="510709"/>
            <a:ext cx="2511973" cy="3325567"/>
          </a:xfrm>
          <a:prstGeom prst="rect">
            <a:avLst/>
          </a:prstGeom>
        </p:spPr>
      </p:pic>
    </p:spTree>
    <p:extLst>
      <p:ext uri="{BB962C8B-B14F-4D97-AF65-F5344CB8AC3E}">
        <p14:creationId xmlns:p14="http://schemas.microsoft.com/office/powerpoint/2010/main" val="539102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0AB19-9FEF-726D-42DF-351C9DE9625C}"/>
              </a:ext>
            </a:extLst>
          </p:cNvPr>
          <p:cNvSpPr>
            <a:spLocks noGrp="1"/>
          </p:cNvSpPr>
          <p:nvPr>
            <p:ph type="sldNum" sz="quarter" idx="12"/>
          </p:nvPr>
        </p:nvSpPr>
        <p:spPr>
          <a:xfrm>
            <a:off x="8610600" y="6490415"/>
            <a:ext cx="2743200" cy="365125"/>
          </a:xfrm>
        </p:spPr>
        <p:txBody>
          <a:bodyPr anchor="ctr">
            <a:normAutofit/>
          </a:bodyPr>
          <a:lstStyle/>
          <a:p>
            <a:pPr>
              <a:spcAft>
                <a:spcPts val="600"/>
              </a:spcAft>
            </a:pPr>
            <a:fld id="{E945C9B4-2F1D-A045-96C0-CE876094E856}" type="slidenum">
              <a:rPr lang="en-US" smtClean="0"/>
              <a:pPr>
                <a:spcAft>
                  <a:spcPts val="600"/>
                </a:spcAft>
              </a:pPr>
              <a:t>40</a:t>
            </a:fld>
            <a:endParaRPr lang="en-US" dirty="0"/>
          </a:p>
        </p:txBody>
      </p:sp>
      <p:pic>
        <p:nvPicPr>
          <p:cNvPr id="4" name="Picture 3" descr="A picture containing text, outdoor, sign, sky&#10;&#10;Description automatically generated">
            <a:extLst>
              <a:ext uri="{FF2B5EF4-FFF2-40B4-BE49-F238E27FC236}">
                <a16:creationId xmlns:a16="http://schemas.microsoft.com/office/drawing/2014/main" id="{B18647FD-A3DE-2B5B-6857-C6084D6E276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0856"/>
          <a:stretch/>
        </p:blipFill>
        <p:spPr>
          <a:xfrm>
            <a:off x="519230" y="828262"/>
            <a:ext cx="4725432" cy="5662152"/>
          </a:xfrm>
          <a:prstGeom prst="rect">
            <a:avLst/>
          </a:prstGeom>
          <a:noFill/>
        </p:spPr>
      </p:pic>
      <p:sp>
        <p:nvSpPr>
          <p:cNvPr id="7" name="Content Placeholder 6">
            <a:extLst>
              <a:ext uri="{FF2B5EF4-FFF2-40B4-BE49-F238E27FC236}">
                <a16:creationId xmlns:a16="http://schemas.microsoft.com/office/drawing/2014/main" id="{0F5C3484-254A-3FF1-78DF-120BA19701BB}"/>
              </a:ext>
            </a:extLst>
          </p:cNvPr>
          <p:cNvSpPr>
            <a:spLocks noGrp="1"/>
          </p:cNvSpPr>
          <p:nvPr>
            <p:ph idx="1"/>
          </p:nvPr>
        </p:nvSpPr>
        <p:spPr>
          <a:xfrm>
            <a:off x="5370786" y="1187668"/>
            <a:ext cx="6163753" cy="5444360"/>
          </a:xfrm>
        </p:spPr>
        <p:txBody>
          <a:bodyPr>
            <a:normAutofit lnSpcReduction="10000"/>
          </a:bodyPr>
          <a:lstStyle/>
          <a:p>
            <a:pPr marL="231775" indent="-231775"/>
            <a:r>
              <a:rPr lang="en-US" sz="2000" dirty="0"/>
              <a:t>Developed a framework for work zone CAV benefit and cost analysis</a:t>
            </a:r>
          </a:p>
          <a:p>
            <a:pPr marL="231775" indent="-231775"/>
            <a:r>
              <a:rPr lang="en-US" sz="2000" dirty="0"/>
              <a:t>Conducted BCAs for four work zone CAV applications</a:t>
            </a:r>
          </a:p>
          <a:p>
            <a:pPr marL="231775" indent="-231775"/>
            <a:r>
              <a:rPr lang="en-US" sz="2000" dirty="0"/>
              <a:t>Illustrated the multitude of considerations involved in a BCA for CAV applications</a:t>
            </a:r>
          </a:p>
          <a:p>
            <a:pPr marL="231775" indent="-231775"/>
            <a:r>
              <a:rPr lang="en-US" sz="2000" dirty="0"/>
              <a:t>Discussed challenges for conducting such BCAs as well as for accelerating CAV deployment</a:t>
            </a:r>
          </a:p>
          <a:p>
            <a:pPr marL="231775" indent="-231775"/>
            <a:r>
              <a:rPr lang="en-US" sz="2000" dirty="0"/>
              <a:t>Major takeaways of this benefit-cost effort</a:t>
            </a:r>
          </a:p>
          <a:p>
            <a:pPr marL="688975" lvl="1" indent="-231775"/>
            <a:r>
              <a:rPr lang="en-US" sz="2000" dirty="0"/>
              <a:t>CAV BCAs require knowledge and decision making in multiple subject areas</a:t>
            </a:r>
          </a:p>
          <a:p>
            <a:pPr marL="688975" lvl="1" indent="-231775"/>
            <a:r>
              <a:rPr lang="en-US" sz="2000" dirty="0"/>
              <a:t>Selecting costs/benefits but acknowledging the limitations</a:t>
            </a:r>
          </a:p>
          <a:p>
            <a:pPr marL="688975" lvl="1" indent="-231775"/>
            <a:r>
              <a:rPr lang="en-US" sz="2000" dirty="0"/>
              <a:t>Work zone CAV applications in general have tangible benefits (particularly on major highways)</a:t>
            </a:r>
          </a:p>
          <a:p>
            <a:pPr marL="688975" lvl="1" indent="-231775"/>
            <a:r>
              <a:rPr lang="en-US" sz="2000" dirty="0"/>
              <a:t>The lack of data hinders reliable BCAs of CAV apps</a:t>
            </a:r>
          </a:p>
          <a:p>
            <a:pPr marL="688975" lvl="1" indent="-231775"/>
            <a:r>
              <a:rPr lang="en-US" sz="2000" dirty="0"/>
              <a:t>Lack of policies, public perception, need for better understanding of their effectiveness, among others</a:t>
            </a:r>
          </a:p>
          <a:p>
            <a:pPr marL="1028700" lvl="1" indent="-342900"/>
            <a:endParaRPr lang="en-US" sz="2000" dirty="0"/>
          </a:p>
        </p:txBody>
      </p:sp>
      <p:sp>
        <p:nvSpPr>
          <p:cNvPr id="6" name="Text Placeholder 5">
            <a:extLst>
              <a:ext uri="{FF2B5EF4-FFF2-40B4-BE49-F238E27FC236}">
                <a16:creationId xmlns:a16="http://schemas.microsoft.com/office/drawing/2014/main" id="{2B250EC8-368C-F649-D990-589EEDB75FB1}"/>
              </a:ext>
            </a:extLst>
          </p:cNvPr>
          <p:cNvSpPr>
            <a:spLocks noGrp="1"/>
          </p:cNvSpPr>
          <p:nvPr>
            <p:ph type="body" sz="quarter" idx="15"/>
          </p:nvPr>
        </p:nvSpPr>
        <p:spPr>
          <a:xfrm>
            <a:off x="5370786" y="756196"/>
            <a:ext cx="5257800" cy="573088"/>
          </a:xfrm>
        </p:spPr>
        <p:txBody>
          <a:bodyPr>
            <a:normAutofit/>
          </a:bodyPr>
          <a:lstStyle/>
          <a:p>
            <a:r>
              <a:rPr lang="en-US" dirty="0"/>
              <a:t>Summary</a:t>
            </a:r>
          </a:p>
        </p:txBody>
      </p:sp>
    </p:spTree>
    <p:extLst>
      <p:ext uri="{BB962C8B-B14F-4D97-AF65-F5344CB8AC3E}">
        <p14:creationId xmlns:p14="http://schemas.microsoft.com/office/powerpoint/2010/main" val="3273659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EADA9-9025-EEB1-83EA-6A3A8A4F9AAE}"/>
              </a:ext>
            </a:extLst>
          </p:cNvPr>
          <p:cNvSpPr>
            <a:spLocks noGrp="1"/>
          </p:cNvSpPr>
          <p:nvPr>
            <p:ph type="sldNum" sz="quarter" idx="12"/>
          </p:nvPr>
        </p:nvSpPr>
        <p:spPr/>
        <p:txBody>
          <a:bodyPr/>
          <a:lstStyle/>
          <a:p>
            <a:fld id="{E945C9B4-2F1D-A045-96C0-CE876094E856}" type="slidenum">
              <a:rPr lang="en-US" smtClean="0"/>
              <a:t>41</a:t>
            </a:fld>
            <a:endParaRPr lang="en-US" dirty="0"/>
          </a:p>
        </p:txBody>
      </p:sp>
      <p:sp>
        <p:nvSpPr>
          <p:cNvPr id="3" name="Content Placeholder 2">
            <a:extLst>
              <a:ext uri="{FF2B5EF4-FFF2-40B4-BE49-F238E27FC236}">
                <a16:creationId xmlns:a16="http://schemas.microsoft.com/office/drawing/2014/main" id="{F1B22A5A-D6BD-7441-70FF-8836CDB09F5E}"/>
              </a:ext>
            </a:extLst>
          </p:cNvPr>
          <p:cNvSpPr>
            <a:spLocks noGrp="1"/>
          </p:cNvSpPr>
          <p:nvPr>
            <p:ph idx="15"/>
          </p:nvPr>
        </p:nvSpPr>
        <p:spPr>
          <a:xfrm>
            <a:off x="1158470" y="899474"/>
            <a:ext cx="10195330" cy="5743063"/>
          </a:xfrm>
        </p:spPr>
        <p:txBody>
          <a:bodyPr>
            <a:normAutofit/>
          </a:bodyPr>
          <a:lstStyle/>
          <a:p>
            <a:r>
              <a:rPr lang="en-US" b="1" dirty="0">
                <a:solidFill>
                  <a:srgbClr val="861F41"/>
                </a:solidFill>
              </a:rPr>
              <a:t>Summary of BCA results</a:t>
            </a:r>
          </a:p>
          <a:p>
            <a:pPr marL="342900" indent="-342900">
              <a:buFont typeface="Arial" panose="020B0604020202020204" pitchFamily="34" charset="0"/>
              <a:buChar char="•"/>
            </a:pPr>
            <a:r>
              <a:rPr lang="en-US" b="1" dirty="0"/>
              <a:t>Lane keeping systems in work zones</a:t>
            </a:r>
          </a:p>
          <a:p>
            <a:pPr marL="1028700" lvl="1" indent="-342900"/>
            <a:r>
              <a:rPr lang="en-US" dirty="0"/>
              <a:t>Major costs are for enhancing lane markings and temporary pavement conditions in work zones</a:t>
            </a:r>
          </a:p>
          <a:p>
            <a:pPr marL="1028700" lvl="1" indent="-342900"/>
            <a:r>
              <a:rPr lang="en-US" dirty="0"/>
              <a:t>Safety benefits for major work zones significantly outweigh costs</a:t>
            </a:r>
          </a:p>
          <a:p>
            <a:pPr marL="1028700" lvl="1" indent="-342900"/>
            <a:r>
              <a:rPr lang="en-US" dirty="0"/>
              <a:t>Suitable for long-term, long-length, high-speed, and/or work zones with large traffic</a:t>
            </a:r>
          </a:p>
          <a:p>
            <a:pPr marL="342900" indent="-342900">
              <a:buFont typeface="Arial" panose="020B0604020202020204" pitchFamily="34" charset="0"/>
              <a:buChar char="•"/>
            </a:pPr>
            <a:r>
              <a:rPr lang="en-US" b="1" dirty="0"/>
              <a:t>Work zone queue warning systems with a CV component</a:t>
            </a:r>
          </a:p>
          <a:p>
            <a:pPr marL="1028700" lvl="1" indent="-342900"/>
            <a:r>
              <a:rPr lang="en-US" dirty="0"/>
              <a:t>For freeway work zones, CV support in the queue warning system has a BCR &gt;1 with just 10% CV market penetration rate</a:t>
            </a:r>
          </a:p>
          <a:p>
            <a:pPr marL="1028700" lvl="1" indent="-342900"/>
            <a:r>
              <a:rPr lang="en-US" dirty="0"/>
              <a:t>When V2I is widely available, IOOs should consider CV support with work zone queue warning systems</a:t>
            </a:r>
          </a:p>
          <a:p>
            <a:pPr marL="342900" indent="-342900">
              <a:buFont typeface="Arial" panose="020B0604020202020204" pitchFamily="34" charset="0"/>
              <a:buChar char="•"/>
            </a:pPr>
            <a:r>
              <a:rPr lang="en-US" b="1" dirty="0"/>
              <a:t>Automated truck-mounted attenuator systems</a:t>
            </a:r>
          </a:p>
          <a:p>
            <a:pPr marL="1028700" lvl="1" indent="-342900"/>
            <a:r>
              <a:rPr lang="en-US" dirty="0"/>
              <a:t>With just one severe injury to TMA operators avoided, the ATMAs would yield a BCR significantly &gt;1</a:t>
            </a:r>
          </a:p>
          <a:p>
            <a:pPr marL="1028700" lvl="1" indent="-342900"/>
            <a:r>
              <a:rPr lang="en-US" dirty="0"/>
              <a:t>Suitable for deployment at work zones that have higher TMA crash risks</a:t>
            </a:r>
          </a:p>
          <a:p>
            <a:pPr marL="342900" indent="-342900">
              <a:buFont typeface="Arial" panose="020B0604020202020204" pitchFamily="34" charset="0"/>
              <a:buChar char="•"/>
            </a:pPr>
            <a:r>
              <a:rPr lang="en-US" b="1" dirty="0"/>
              <a:t>Work zone traveler information systems with a CV component</a:t>
            </a:r>
          </a:p>
          <a:p>
            <a:pPr marL="1028700" lvl="1" indent="-342900"/>
            <a:r>
              <a:rPr lang="en-US" dirty="0"/>
              <a:t>The CV component results in significant operations and safety benefits for CVs on major facilities</a:t>
            </a:r>
          </a:p>
          <a:p>
            <a:pPr marL="1028700" lvl="1" indent="-342900"/>
            <a:r>
              <a:rPr lang="en-US" dirty="0"/>
              <a:t>When V2I is widely available, IOOs should consider CV support for such systems</a:t>
            </a:r>
          </a:p>
        </p:txBody>
      </p:sp>
      <p:sp>
        <p:nvSpPr>
          <p:cNvPr id="4" name="Text Placeholder 3">
            <a:extLst>
              <a:ext uri="{FF2B5EF4-FFF2-40B4-BE49-F238E27FC236}">
                <a16:creationId xmlns:a16="http://schemas.microsoft.com/office/drawing/2014/main" id="{DFAC76B1-C322-49AA-C37D-BB3FD55B6AAF}"/>
              </a:ext>
            </a:extLst>
          </p:cNvPr>
          <p:cNvSpPr>
            <a:spLocks noGrp="1"/>
          </p:cNvSpPr>
          <p:nvPr>
            <p:ph type="body" sz="quarter" idx="14"/>
          </p:nvPr>
        </p:nvSpPr>
        <p:spPr/>
        <p:txBody>
          <a:bodyPr/>
          <a:lstStyle/>
          <a:p>
            <a:r>
              <a:rPr lang="en-US" dirty="0"/>
              <a:t>Summary</a:t>
            </a:r>
          </a:p>
        </p:txBody>
      </p:sp>
    </p:spTree>
    <p:extLst>
      <p:ext uri="{BB962C8B-B14F-4D97-AF65-F5344CB8AC3E}">
        <p14:creationId xmlns:p14="http://schemas.microsoft.com/office/powerpoint/2010/main" val="1916046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EADA9-9025-EEB1-83EA-6A3A8A4F9AAE}"/>
              </a:ext>
            </a:extLst>
          </p:cNvPr>
          <p:cNvSpPr>
            <a:spLocks noGrp="1"/>
          </p:cNvSpPr>
          <p:nvPr>
            <p:ph type="sldNum" sz="quarter" idx="12"/>
          </p:nvPr>
        </p:nvSpPr>
        <p:spPr/>
        <p:txBody>
          <a:bodyPr/>
          <a:lstStyle/>
          <a:p>
            <a:fld id="{E945C9B4-2F1D-A045-96C0-CE876094E856}" type="slidenum">
              <a:rPr lang="en-US" smtClean="0"/>
              <a:t>42</a:t>
            </a:fld>
            <a:endParaRPr lang="en-US" dirty="0"/>
          </a:p>
        </p:txBody>
      </p:sp>
      <p:sp>
        <p:nvSpPr>
          <p:cNvPr id="3" name="Content Placeholder 2">
            <a:extLst>
              <a:ext uri="{FF2B5EF4-FFF2-40B4-BE49-F238E27FC236}">
                <a16:creationId xmlns:a16="http://schemas.microsoft.com/office/drawing/2014/main" id="{F1B22A5A-D6BD-7441-70FF-8836CDB09F5E}"/>
              </a:ext>
            </a:extLst>
          </p:cNvPr>
          <p:cNvSpPr>
            <a:spLocks noGrp="1"/>
          </p:cNvSpPr>
          <p:nvPr>
            <p:ph idx="15"/>
          </p:nvPr>
        </p:nvSpPr>
        <p:spPr/>
        <p:txBody>
          <a:bodyPr/>
          <a:lstStyle/>
          <a:p>
            <a:r>
              <a:rPr lang="en-US" b="1" dirty="0">
                <a:solidFill>
                  <a:srgbClr val="861F41"/>
                </a:solidFill>
              </a:rPr>
              <a:t>Review of challenges and gaps</a:t>
            </a:r>
          </a:p>
          <a:p>
            <a:pPr marL="342900" indent="-342900">
              <a:buFont typeface="Arial" panose="020B0604020202020204" pitchFamily="34" charset="0"/>
              <a:buChar char="•"/>
            </a:pPr>
            <a:r>
              <a:rPr lang="en-US" b="1" dirty="0"/>
              <a:t>Data gap</a:t>
            </a:r>
          </a:p>
          <a:p>
            <a:pPr marL="1028700" lvl="1" indent="-342900"/>
            <a:r>
              <a:rPr lang="en-US" dirty="0"/>
              <a:t>Detailed work zone statistics</a:t>
            </a:r>
          </a:p>
          <a:p>
            <a:pPr marL="1028700" lvl="1" indent="-342900"/>
            <a:r>
              <a:rPr lang="en-US" dirty="0"/>
              <a:t>AV and CV market penetration rates</a:t>
            </a:r>
          </a:p>
          <a:p>
            <a:pPr marL="1028700" lvl="1" indent="-342900"/>
            <a:r>
              <a:rPr lang="en-US" dirty="0"/>
              <a:t>CAV function effectiveness</a:t>
            </a:r>
          </a:p>
          <a:p>
            <a:pPr marL="342900" indent="-342900">
              <a:buFont typeface="Arial" panose="020B0604020202020204" pitchFamily="34" charset="0"/>
              <a:buChar char="•"/>
            </a:pPr>
            <a:r>
              <a:rPr lang="en-US" b="1" dirty="0"/>
              <a:t>Technological gap</a:t>
            </a:r>
          </a:p>
          <a:p>
            <a:pPr marL="1028700" lvl="1" indent="-342900"/>
            <a:r>
              <a:rPr lang="en-US" dirty="0"/>
              <a:t>Functions by different OEMs have different performance</a:t>
            </a:r>
          </a:p>
          <a:p>
            <a:pPr marL="342900" indent="-342900">
              <a:buFont typeface="Arial" panose="020B0604020202020204" pitchFamily="34" charset="0"/>
              <a:buChar char="•"/>
            </a:pPr>
            <a:r>
              <a:rPr lang="en-US" b="1" dirty="0"/>
              <a:t>Public perception gap</a:t>
            </a:r>
          </a:p>
          <a:p>
            <a:pPr marL="1028700" lvl="1" indent="-342900"/>
            <a:r>
              <a:rPr lang="en-US" dirty="0"/>
              <a:t>Perception of effectiveness, concern of privacy, inconvenience/intrusiveness, etc.</a:t>
            </a:r>
          </a:p>
          <a:p>
            <a:pPr marL="342900" indent="-342900">
              <a:buFont typeface="Arial" panose="020B0604020202020204" pitchFamily="34" charset="0"/>
              <a:buChar char="•"/>
            </a:pPr>
            <a:r>
              <a:rPr lang="en-US" b="1" dirty="0"/>
              <a:t>Infrastructure support gap</a:t>
            </a:r>
          </a:p>
          <a:p>
            <a:pPr marL="1028700" lvl="1" indent="-342900"/>
            <a:r>
              <a:rPr lang="en-US" dirty="0"/>
              <a:t>Requires changes to practices, related policies, and modifications to existing infrastructure</a:t>
            </a:r>
          </a:p>
          <a:p>
            <a:pPr marL="342900" indent="-342900">
              <a:buFont typeface="Arial" panose="020B0604020202020204" pitchFamily="34" charset="0"/>
              <a:buChar char="•"/>
            </a:pPr>
            <a:r>
              <a:rPr lang="en-US" b="1" dirty="0"/>
              <a:t>Policy gap</a:t>
            </a:r>
          </a:p>
          <a:p>
            <a:pPr marL="1028700" lvl="1" indent="-342900"/>
            <a:r>
              <a:rPr lang="en-US" dirty="0"/>
              <a:t>Expected performance, performance standards, market/technological development directions, etc.</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DFAC76B1-C322-49AA-C37D-BB3FD55B6AAF}"/>
              </a:ext>
            </a:extLst>
          </p:cNvPr>
          <p:cNvSpPr>
            <a:spLocks noGrp="1"/>
          </p:cNvSpPr>
          <p:nvPr>
            <p:ph type="body" sz="quarter" idx="14"/>
          </p:nvPr>
        </p:nvSpPr>
        <p:spPr/>
        <p:txBody>
          <a:bodyPr/>
          <a:lstStyle/>
          <a:p>
            <a:r>
              <a:rPr lang="en-US" dirty="0"/>
              <a:t>Summary</a:t>
            </a:r>
          </a:p>
        </p:txBody>
      </p:sp>
    </p:spTree>
    <p:extLst>
      <p:ext uri="{BB962C8B-B14F-4D97-AF65-F5344CB8AC3E}">
        <p14:creationId xmlns:p14="http://schemas.microsoft.com/office/powerpoint/2010/main" val="366412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5B1387-81F9-7129-D4C1-4D96412EA0D9}"/>
              </a:ext>
            </a:extLst>
          </p:cNvPr>
          <p:cNvSpPr>
            <a:spLocks noGrp="1"/>
          </p:cNvSpPr>
          <p:nvPr>
            <p:ph type="sldNum" sz="quarter" idx="12"/>
          </p:nvPr>
        </p:nvSpPr>
        <p:spPr/>
        <p:txBody>
          <a:bodyPr/>
          <a:lstStyle/>
          <a:p>
            <a:fld id="{E945C9B4-2F1D-A045-96C0-CE876094E856}" type="slidenum">
              <a:rPr lang="en-US" smtClean="0"/>
              <a:t>43</a:t>
            </a:fld>
            <a:endParaRPr lang="en-US" dirty="0"/>
          </a:p>
        </p:txBody>
      </p:sp>
      <p:sp>
        <p:nvSpPr>
          <p:cNvPr id="6" name="TextBox 5">
            <a:extLst>
              <a:ext uri="{FF2B5EF4-FFF2-40B4-BE49-F238E27FC236}">
                <a16:creationId xmlns:a16="http://schemas.microsoft.com/office/drawing/2014/main" id="{9C9DADBE-82E0-B3C4-6326-D054744D8593}"/>
              </a:ext>
            </a:extLst>
          </p:cNvPr>
          <p:cNvSpPr txBox="1"/>
          <p:nvPr/>
        </p:nvSpPr>
        <p:spPr>
          <a:xfrm>
            <a:off x="1000897" y="1400027"/>
            <a:ext cx="10738022" cy="4908075"/>
          </a:xfrm>
          <a:prstGeom prst="rect">
            <a:avLst/>
          </a:prstGeom>
          <a:noFill/>
        </p:spPr>
        <p:txBody>
          <a:bodyPr wrap="square">
            <a:spAutoFit/>
          </a:bodyPr>
          <a:lstStyle/>
          <a:p>
            <a:pPr marL="0" lvl="0" indent="0">
              <a:lnSpc>
                <a:spcPct val="120000"/>
              </a:lnSpc>
              <a:buNone/>
              <a:defRPr/>
            </a:pPr>
            <a:r>
              <a:rPr lang="en-US" sz="1800" b="0" dirty="0">
                <a:solidFill>
                  <a:srgbClr val="000000"/>
                </a:solidFill>
                <a:latin typeface="Times New Roman" panose="02020603050405020304" pitchFamily="18" charset="0"/>
                <a:ea typeface="Calibri" panose="020F0502020204030204" pitchFamily="34" charset="0"/>
              </a:rPr>
              <a:t>This presentation was developed by </a:t>
            </a:r>
            <a:r>
              <a:rPr lang="en-US" sz="1800" b="0" dirty="0">
                <a:effectLst/>
                <a:latin typeface="Times New Roman" panose="02020603050405020304" pitchFamily="18" charset="0"/>
                <a:ea typeface="Times New Roman" panose="02020603050405020304" pitchFamily="18" charset="0"/>
              </a:rPr>
              <a:t>Virginia Tech </a:t>
            </a:r>
            <a:r>
              <a:rPr lang="en-US" sz="1800" dirty="0">
                <a:effectLst/>
                <a:latin typeface="Times New Roman" panose="02020603050405020304" pitchFamily="18" charset="0"/>
                <a:ea typeface="Times New Roman" panose="02020603050405020304" pitchFamily="18" charset="0"/>
              </a:rPr>
              <a:t>Transportation Institute</a:t>
            </a:r>
            <a:r>
              <a:rPr lang="en-US" sz="1800" dirty="0">
                <a:solidFill>
                  <a:srgbClr val="000000"/>
                </a:solidFill>
                <a:latin typeface="Times New Roman" panose="02020603050405020304" pitchFamily="18" charset="0"/>
                <a:ea typeface="Calibri" panose="020F0502020204030204" pitchFamily="34" charset="0"/>
              </a:rPr>
              <a:t> under NCHRP Project 20-102(28). More information about this topic can be found in </a:t>
            </a:r>
            <a:r>
              <a:rPr lang="en-US" sz="1800" i="1" dirty="0">
                <a:solidFill>
                  <a:srgbClr val="000000"/>
                </a:solidFill>
                <a:latin typeface="Times New Roman" panose="02020603050405020304" pitchFamily="18" charset="0"/>
                <a:ea typeface="Calibri" panose="020F0502020204030204" pitchFamily="34" charset="0"/>
              </a:rPr>
              <a:t>NCHRP Research Report 1051: Preparing Transportation Agencies for Connected and Automated Vehicles in Work Zones </a:t>
            </a:r>
            <a:r>
              <a:rPr lang="en-US" sz="1800" dirty="0">
                <a:solidFill>
                  <a:srgbClr val="000000"/>
                </a:solidFill>
                <a:latin typeface="Times New Roman" panose="02020603050405020304" pitchFamily="18" charset="0"/>
                <a:ea typeface="Calibri" panose="020F0502020204030204" pitchFamily="34" charset="0"/>
              </a:rPr>
              <a:t>available on the National Academies Press website (</a:t>
            </a:r>
            <a:r>
              <a:rPr lang="en-US" sz="1800" dirty="0">
                <a:latin typeface="Times New Roman" panose="02020603050405020304" pitchFamily="18" charset="0"/>
                <a:ea typeface="Calibri" panose="020F0502020204030204" pitchFamily="34" charset="0"/>
              </a:rPr>
              <a:t>www.nationalacademies.org</a:t>
            </a:r>
            <a:r>
              <a:rPr lang="en-US" sz="1800" dirty="0">
                <a:solidFill>
                  <a:srgbClr val="000000"/>
                </a:solidFill>
                <a:latin typeface="Times New Roman" panose="02020603050405020304" pitchFamily="18" charset="0"/>
                <a:ea typeface="Calibri" panose="020F0502020204030204" pitchFamily="34" charset="0"/>
              </a:rPr>
              <a:t>).</a:t>
            </a:r>
          </a:p>
          <a:p>
            <a:pPr lvl="0" indent="0" defTabSz="713232">
              <a:lnSpc>
                <a:spcPct val="120000"/>
              </a:lnSpc>
              <a:spcBef>
                <a:spcPts val="0"/>
              </a:spcBef>
              <a:buNone/>
              <a:defRPr/>
            </a:pPr>
            <a:r>
              <a:rPr lang="en-US" sz="1800" b="0" dirty="0">
                <a:solidFill>
                  <a:srgbClr val="000000"/>
                </a:solidFill>
                <a:latin typeface="Times New Roman" panose="02020603050405020304" pitchFamily="18" charset="0"/>
                <a:ea typeface="Calibri" panose="020F0502020204030204" pitchFamily="34" charset="0"/>
              </a:rPr>
              <a:t> </a:t>
            </a:r>
          </a:p>
          <a:p>
            <a:pPr marL="0" lvl="0" indent="0" defTabSz="713232">
              <a:lnSpc>
                <a:spcPct val="120000"/>
              </a:lnSpc>
              <a:spcBef>
                <a:spcPts val="0"/>
              </a:spcBef>
              <a:buNone/>
              <a:defRPr/>
            </a:pPr>
            <a:r>
              <a:rPr lang="en-US" sz="1800" b="0" dirty="0">
                <a:solidFill>
                  <a:srgbClr val="000000"/>
                </a:solidFill>
                <a:latin typeface="Times New Roman" panose="02020603050405020304" pitchFamily="18" charset="0"/>
                <a:ea typeface="Calibri" panose="020F0502020204030204" pitchFamily="34" charset="0"/>
              </a:rPr>
              <a:t>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FHWA; or NCHRP sponsors. </a:t>
            </a: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400" b="0" dirty="0">
              <a:solidFill>
                <a:srgbClr val="000000"/>
              </a:solidFill>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11143089-42A4-ED61-083A-06925B2B0101}"/>
              </a:ext>
            </a:extLst>
          </p:cNvPr>
          <p:cNvPicPr>
            <a:picLocks noChangeAspect="1" noChangeArrowheads="1"/>
          </p:cNvPicPr>
          <p:nvPr/>
        </p:nvPicPr>
        <p:blipFill>
          <a:blip r:embed="rId2"/>
          <a:srcRect t="12720" b="12720"/>
          <a:stretch/>
        </p:blipFill>
        <p:spPr bwMode="auto">
          <a:xfrm>
            <a:off x="838199" y="5313406"/>
            <a:ext cx="3098181" cy="139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04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F7C49-A81B-EF81-4A18-B39C32CBA315}"/>
              </a:ext>
            </a:extLst>
          </p:cNvPr>
          <p:cNvSpPr>
            <a:spLocks noGrp="1"/>
          </p:cNvSpPr>
          <p:nvPr>
            <p:ph type="sldNum" sz="quarter" idx="12"/>
          </p:nvPr>
        </p:nvSpPr>
        <p:spPr/>
        <p:txBody>
          <a:bodyPr/>
          <a:lstStyle/>
          <a:p>
            <a:fld id="{E945C9B4-2F1D-A045-96C0-CE876094E856}" type="slidenum">
              <a:rPr lang="en-US" smtClean="0"/>
              <a:t>5</a:t>
            </a:fld>
            <a:endParaRPr lang="en-US" dirty="0"/>
          </a:p>
        </p:txBody>
      </p:sp>
      <p:sp>
        <p:nvSpPr>
          <p:cNvPr id="4" name="Text Placeholder 3">
            <a:extLst>
              <a:ext uri="{FF2B5EF4-FFF2-40B4-BE49-F238E27FC236}">
                <a16:creationId xmlns:a16="http://schemas.microsoft.com/office/drawing/2014/main" id="{A28B5277-D138-8E46-81BC-7C405012E67A}"/>
              </a:ext>
            </a:extLst>
          </p:cNvPr>
          <p:cNvSpPr>
            <a:spLocks noGrp="1"/>
          </p:cNvSpPr>
          <p:nvPr>
            <p:ph type="body" sz="quarter" idx="14"/>
          </p:nvPr>
        </p:nvSpPr>
        <p:spPr/>
        <p:txBody>
          <a:bodyPr>
            <a:noAutofit/>
          </a:bodyPr>
          <a:lstStyle/>
          <a:p>
            <a:r>
              <a:rPr lang="en-US" dirty="0"/>
              <a:t>Framework for Benefit-Cost Analysis of CAV Work Zone Application</a:t>
            </a:r>
          </a:p>
        </p:txBody>
      </p:sp>
      <p:pic>
        <p:nvPicPr>
          <p:cNvPr id="5" name="Picture 4">
            <a:extLst>
              <a:ext uri="{FF2B5EF4-FFF2-40B4-BE49-F238E27FC236}">
                <a16:creationId xmlns:a16="http://schemas.microsoft.com/office/drawing/2014/main" id="{B2AD46CD-25FD-A59E-DA8B-9358049EC9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454" y="1120191"/>
            <a:ext cx="10824550" cy="5143974"/>
          </a:xfrm>
          <a:prstGeom prst="rect">
            <a:avLst/>
          </a:prstGeom>
          <a:noFill/>
          <a:ln>
            <a:noFill/>
          </a:ln>
        </p:spPr>
      </p:pic>
    </p:spTree>
    <p:extLst>
      <p:ext uri="{BB962C8B-B14F-4D97-AF65-F5344CB8AC3E}">
        <p14:creationId xmlns:p14="http://schemas.microsoft.com/office/powerpoint/2010/main" val="27351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F78739-9ADB-689B-087C-3CFEF0A122E0}"/>
              </a:ext>
            </a:extLst>
          </p:cNvPr>
          <p:cNvSpPr>
            <a:spLocks noGrp="1"/>
          </p:cNvSpPr>
          <p:nvPr>
            <p:ph type="sldNum" sz="quarter" idx="12"/>
          </p:nvPr>
        </p:nvSpPr>
        <p:spPr/>
        <p:txBody>
          <a:bodyPr/>
          <a:lstStyle/>
          <a:p>
            <a:fld id="{E945C9B4-2F1D-A045-96C0-CE876094E856}" type="slidenum">
              <a:rPr lang="en-US" smtClean="0"/>
              <a:t>6</a:t>
            </a:fld>
            <a:endParaRPr lang="en-US" dirty="0"/>
          </a:p>
        </p:txBody>
      </p:sp>
      <p:sp>
        <p:nvSpPr>
          <p:cNvPr id="4" name="Text Placeholder 3">
            <a:extLst>
              <a:ext uri="{FF2B5EF4-FFF2-40B4-BE49-F238E27FC236}">
                <a16:creationId xmlns:a16="http://schemas.microsoft.com/office/drawing/2014/main" id="{72745A7C-D383-0F2A-668C-1BE665B3804B}"/>
              </a:ext>
            </a:extLst>
          </p:cNvPr>
          <p:cNvSpPr>
            <a:spLocks noGrp="1"/>
          </p:cNvSpPr>
          <p:nvPr>
            <p:ph type="body" sz="quarter" idx="14"/>
          </p:nvPr>
        </p:nvSpPr>
        <p:spPr/>
        <p:txBody>
          <a:bodyPr/>
          <a:lstStyle/>
          <a:p>
            <a:r>
              <a:rPr lang="en-US" dirty="0"/>
              <a:t>BCA: Identify Audience and Scope, Determine Timeline</a:t>
            </a:r>
          </a:p>
        </p:txBody>
      </p:sp>
      <p:pic>
        <p:nvPicPr>
          <p:cNvPr id="8" name="Picture 7">
            <a:extLst>
              <a:ext uri="{FF2B5EF4-FFF2-40B4-BE49-F238E27FC236}">
                <a16:creationId xmlns:a16="http://schemas.microsoft.com/office/drawing/2014/main" id="{45A77406-463E-CB71-E465-4EB46BB3F9D0}"/>
              </a:ext>
            </a:extLst>
          </p:cNvPr>
          <p:cNvPicPr>
            <a:picLocks noChangeAspect="1"/>
          </p:cNvPicPr>
          <p:nvPr/>
        </p:nvPicPr>
        <p:blipFill>
          <a:blip r:embed="rId4"/>
          <a:stretch>
            <a:fillRect/>
          </a:stretch>
        </p:blipFill>
        <p:spPr>
          <a:xfrm>
            <a:off x="714703" y="890177"/>
            <a:ext cx="3155286" cy="5471092"/>
          </a:xfrm>
          <a:prstGeom prst="rect">
            <a:avLst/>
          </a:prstGeom>
        </p:spPr>
      </p:pic>
      <p:sp>
        <p:nvSpPr>
          <p:cNvPr id="13" name="Content Placeholder 2">
            <a:extLst>
              <a:ext uri="{FF2B5EF4-FFF2-40B4-BE49-F238E27FC236}">
                <a16:creationId xmlns:a16="http://schemas.microsoft.com/office/drawing/2014/main" id="{F8780769-AB79-87AA-6178-8A443F6C60B4}"/>
              </a:ext>
            </a:extLst>
          </p:cNvPr>
          <p:cNvSpPr>
            <a:spLocks noGrp="1"/>
          </p:cNvSpPr>
          <p:nvPr>
            <p:ph idx="15"/>
          </p:nvPr>
        </p:nvSpPr>
        <p:spPr>
          <a:xfrm>
            <a:off x="3867806" y="899475"/>
            <a:ext cx="7485993" cy="5461794"/>
          </a:xfrm>
        </p:spPr>
        <p:txBody>
          <a:bodyPr/>
          <a:lstStyle/>
          <a:p>
            <a:pPr marL="342900" indent="-342900">
              <a:buFont typeface="Arial" panose="020B0604020202020204" pitchFamily="34" charset="0"/>
              <a:buChar char="•"/>
            </a:pPr>
            <a:r>
              <a:rPr lang="en-US" b="1" dirty="0"/>
              <a:t>Identify audience and scope</a:t>
            </a:r>
          </a:p>
          <a:p>
            <a:pPr marL="1028700" lvl="1" indent="-342900"/>
            <a:r>
              <a:rPr lang="en-US" dirty="0"/>
              <a:t>What type of CAV application is analyzed (e.g., roadway/crew based versus vehicle based)?</a:t>
            </a:r>
          </a:p>
          <a:p>
            <a:pPr marL="1028700" lvl="1" indent="-342900"/>
            <a:r>
              <a:rPr lang="en-US" dirty="0"/>
              <a:t>What is the purpose of the BCA (e.g., public information/education, prioritizing CAV apps at an IOO, or supporting app deployment at an IOO)?</a:t>
            </a:r>
          </a:p>
          <a:p>
            <a:pPr marL="1028700" lvl="1" indent="-342900"/>
            <a:r>
              <a:rPr lang="en-US" dirty="0"/>
              <a:t>What benefit/cost aspects are of interest to the audience?</a:t>
            </a:r>
          </a:p>
          <a:p>
            <a:pPr marL="342900" indent="-342900">
              <a:buFont typeface="Arial" panose="020B0604020202020204" pitchFamily="34" charset="0"/>
              <a:buChar char="•"/>
            </a:pPr>
            <a:r>
              <a:rPr lang="en-US" b="1" dirty="0"/>
              <a:t>Determine timeline for the BCA</a:t>
            </a:r>
          </a:p>
          <a:p>
            <a:pPr marL="1028700" lvl="1" indent="-342900"/>
            <a:r>
              <a:rPr lang="en-US" dirty="0"/>
              <a:t>CAV applications are technologies, and technologies advance/evolve quickly</a:t>
            </a:r>
          </a:p>
          <a:p>
            <a:pPr marL="1485900" lvl="2" indent="-342900"/>
            <a:r>
              <a:rPr lang="en-US" dirty="0"/>
              <a:t>Is the technology mature?</a:t>
            </a:r>
          </a:p>
          <a:p>
            <a:pPr marL="1485900" lvl="2" indent="-342900"/>
            <a:r>
              <a:rPr lang="en-US" dirty="0"/>
              <a:t>Where is the technology going in the foreseeable future?</a:t>
            </a:r>
          </a:p>
          <a:p>
            <a:pPr marL="1485900" lvl="2" indent="-342900"/>
            <a:r>
              <a:rPr lang="en-US" dirty="0"/>
              <a:t>Can we reliably predict the deployment perspective/cost trend?</a:t>
            </a:r>
          </a:p>
          <a:p>
            <a:pPr marL="1028700" lvl="1" indent="-342900"/>
            <a:r>
              <a:rPr lang="en-US" dirty="0"/>
              <a:t>Choose a reasonable timeline, acknowledge the limitations</a:t>
            </a:r>
          </a:p>
        </p:txBody>
      </p:sp>
    </p:spTree>
    <p:extLst>
      <p:ext uri="{BB962C8B-B14F-4D97-AF65-F5344CB8AC3E}">
        <p14:creationId xmlns:p14="http://schemas.microsoft.com/office/powerpoint/2010/main" val="54969852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BD4375-D563-B9A1-7D4C-02063667BA3B}"/>
              </a:ext>
            </a:extLst>
          </p:cNvPr>
          <p:cNvSpPr>
            <a:spLocks noGrp="1"/>
          </p:cNvSpPr>
          <p:nvPr>
            <p:ph type="sldNum" sz="quarter" idx="12"/>
          </p:nvPr>
        </p:nvSpPr>
        <p:spPr/>
        <p:txBody>
          <a:bodyPr/>
          <a:lstStyle/>
          <a:p>
            <a:fld id="{E945C9B4-2F1D-A045-96C0-CE876094E856}" type="slidenum">
              <a:rPr lang="en-US" smtClean="0"/>
              <a:t>7</a:t>
            </a:fld>
            <a:endParaRPr lang="en-US" dirty="0"/>
          </a:p>
        </p:txBody>
      </p:sp>
      <p:sp>
        <p:nvSpPr>
          <p:cNvPr id="3" name="Content Placeholder 2">
            <a:extLst>
              <a:ext uri="{FF2B5EF4-FFF2-40B4-BE49-F238E27FC236}">
                <a16:creationId xmlns:a16="http://schemas.microsoft.com/office/drawing/2014/main" id="{3CC78C1E-2982-0687-A000-6D8DDB8B0D1B}"/>
              </a:ext>
            </a:extLst>
          </p:cNvPr>
          <p:cNvSpPr>
            <a:spLocks noGrp="1"/>
          </p:cNvSpPr>
          <p:nvPr>
            <p:ph idx="15"/>
          </p:nvPr>
        </p:nvSpPr>
        <p:spPr>
          <a:xfrm>
            <a:off x="4841522" y="899475"/>
            <a:ext cx="6512277" cy="5461794"/>
          </a:xfrm>
        </p:spPr>
        <p:txBody>
          <a:bodyPr>
            <a:normAutofit lnSpcReduction="10000"/>
          </a:bodyPr>
          <a:lstStyle/>
          <a:p>
            <a:pPr marL="342900" indent="-342900">
              <a:buFont typeface="Arial" panose="020B0604020202020204" pitchFamily="34" charset="0"/>
              <a:buChar char="•"/>
            </a:pPr>
            <a:r>
              <a:rPr lang="en-US" b="1" dirty="0"/>
              <a:t>Understand the technology </a:t>
            </a:r>
          </a:p>
          <a:p>
            <a:pPr marL="1028700" lvl="1" indent="-342900"/>
            <a:r>
              <a:rPr lang="en-US" dirty="0"/>
              <a:t>How it works, major hardware/software components, purpose and functioning mechanisms</a:t>
            </a:r>
          </a:p>
          <a:p>
            <a:pPr marL="342900" indent="-342900">
              <a:buFont typeface="Arial" panose="020B0604020202020204" pitchFamily="34" charset="0"/>
              <a:buChar char="•"/>
            </a:pPr>
            <a:r>
              <a:rPr lang="en-US" b="1" dirty="0"/>
              <a:t>Potential costs to consider</a:t>
            </a:r>
          </a:p>
          <a:p>
            <a:pPr marL="1028700" lvl="1" indent="-342900"/>
            <a:r>
              <a:rPr lang="en-US" dirty="0"/>
              <a:t>Materials and initial installation/acquisition</a:t>
            </a:r>
          </a:p>
          <a:p>
            <a:pPr marL="1028700" lvl="1" indent="-342900"/>
            <a:r>
              <a:rPr lang="en-US" dirty="0"/>
              <a:t>Operations and maintenance</a:t>
            </a:r>
          </a:p>
          <a:p>
            <a:pPr marL="1028700" lvl="1" indent="-342900"/>
            <a:r>
              <a:rPr lang="en-US" dirty="0"/>
              <a:t>Supporting/required services</a:t>
            </a:r>
          </a:p>
          <a:p>
            <a:pPr marL="1028700" lvl="1" indent="-342900"/>
            <a:r>
              <a:rPr lang="en-US" dirty="0"/>
              <a:t>Cost occurrence timeline</a:t>
            </a:r>
          </a:p>
          <a:p>
            <a:pPr marL="342900" indent="-342900">
              <a:buFont typeface="Arial" panose="020B0604020202020204" pitchFamily="34" charset="0"/>
              <a:buChar char="•"/>
            </a:pPr>
            <a:r>
              <a:rPr lang="en-US" b="1" dirty="0"/>
              <a:t>Potential benefits to consider</a:t>
            </a:r>
          </a:p>
          <a:p>
            <a:pPr marL="1028700" lvl="1" indent="-342900"/>
            <a:r>
              <a:rPr lang="en-US" dirty="0"/>
              <a:t>Safety benefits</a:t>
            </a:r>
          </a:p>
          <a:p>
            <a:pPr marL="1028700" lvl="1" indent="-342900"/>
            <a:r>
              <a:rPr lang="en-US" dirty="0"/>
              <a:t>Operations benefits</a:t>
            </a:r>
          </a:p>
          <a:p>
            <a:pPr marL="1028700" lvl="1" indent="-342900"/>
            <a:r>
              <a:rPr lang="en-US" dirty="0"/>
              <a:t>Environmental benefits</a:t>
            </a:r>
          </a:p>
          <a:p>
            <a:pPr marL="1028700" lvl="1" indent="-342900"/>
            <a:r>
              <a:rPr lang="en-US" dirty="0"/>
              <a:t>Infrastructure benefits</a:t>
            </a:r>
          </a:p>
          <a:p>
            <a:pPr marL="1028700" lvl="1" indent="-342900"/>
            <a:r>
              <a:rPr lang="en-US" dirty="0"/>
              <a:t>Other benefits (accessibility, equity, land use, etc.)</a:t>
            </a:r>
          </a:p>
          <a:p>
            <a:pPr marL="342900" indent="-342900">
              <a:buFont typeface="Arial" panose="020B0604020202020204" pitchFamily="34" charset="0"/>
              <a:buChar char="•"/>
            </a:pPr>
            <a:r>
              <a:rPr lang="en-US" b="1" dirty="0"/>
              <a:t>BCA scope</a:t>
            </a:r>
          </a:p>
          <a:p>
            <a:pPr marL="1028700" lvl="1" indent="-342900"/>
            <a:r>
              <a:rPr lang="en-US" dirty="0"/>
              <a:t>All costs/benefits versus specific costs/benefits</a:t>
            </a:r>
          </a:p>
          <a:p>
            <a:pPr marL="342900" indent="-342900">
              <a:buFont typeface="Arial" panose="020B0604020202020204" pitchFamily="34" charset="0"/>
              <a:buChar char="•"/>
            </a:pPr>
            <a:r>
              <a:rPr lang="en-US" b="1" dirty="0"/>
              <a:t>Data availability and limitations</a:t>
            </a:r>
          </a:p>
        </p:txBody>
      </p:sp>
      <p:sp>
        <p:nvSpPr>
          <p:cNvPr id="4" name="Text Placeholder 3">
            <a:extLst>
              <a:ext uri="{FF2B5EF4-FFF2-40B4-BE49-F238E27FC236}">
                <a16:creationId xmlns:a16="http://schemas.microsoft.com/office/drawing/2014/main" id="{2212BFDC-5BD1-EBC1-5EF2-64308ED869E9}"/>
              </a:ext>
            </a:extLst>
          </p:cNvPr>
          <p:cNvSpPr>
            <a:spLocks noGrp="1"/>
          </p:cNvSpPr>
          <p:nvPr>
            <p:ph type="body" sz="quarter" idx="14"/>
          </p:nvPr>
        </p:nvSpPr>
        <p:spPr/>
        <p:txBody>
          <a:bodyPr/>
          <a:lstStyle/>
          <a:p>
            <a:r>
              <a:rPr lang="en-US" dirty="0"/>
              <a:t>BCA: Identify and Assess Benefits and Costs</a:t>
            </a:r>
          </a:p>
        </p:txBody>
      </p:sp>
      <p:pic>
        <p:nvPicPr>
          <p:cNvPr id="6" name="Picture 5">
            <a:extLst>
              <a:ext uri="{FF2B5EF4-FFF2-40B4-BE49-F238E27FC236}">
                <a16:creationId xmlns:a16="http://schemas.microsoft.com/office/drawing/2014/main" id="{315C259F-FB01-8197-BEFA-44A3259DAB94}"/>
              </a:ext>
            </a:extLst>
          </p:cNvPr>
          <p:cNvPicPr>
            <a:picLocks noChangeAspect="1"/>
          </p:cNvPicPr>
          <p:nvPr/>
        </p:nvPicPr>
        <p:blipFill>
          <a:blip r:embed="rId3"/>
          <a:stretch>
            <a:fillRect/>
          </a:stretch>
        </p:blipFill>
        <p:spPr>
          <a:xfrm>
            <a:off x="1030014" y="899475"/>
            <a:ext cx="3811509" cy="5478138"/>
          </a:xfrm>
          <a:prstGeom prst="rect">
            <a:avLst/>
          </a:prstGeom>
        </p:spPr>
      </p:pic>
    </p:spTree>
    <p:extLst>
      <p:ext uri="{BB962C8B-B14F-4D97-AF65-F5344CB8AC3E}">
        <p14:creationId xmlns:p14="http://schemas.microsoft.com/office/powerpoint/2010/main" val="77966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86FC3-A696-0EA5-7D3A-49FA621FFBC9}"/>
              </a:ext>
            </a:extLst>
          </p:cNvPr>
          <p:cNvSpPr>
            <a:spLocks noGrp="1"/>
          </p:cNvSpPr>
          <p:nvPr>
            <p:ph type="sldNum" sz="quarter" idx="12"/>
          </p:nvPr>
        </p:nvSpPr>
        <p:spPr/>
        <p:txBody>
          <a:bodyPr/>
          <a:lstStyle/>
          <a:p>
            <a:fld id="{E945C9B4-2F1D-A045-96C0-CE876094E856}" type="slidenum">
              <a:rPr lang="en-US" smtClean="0"/>
              <a:t>8</a:t>
            </a:fld>
            <a:endParaRPr lang="en-US" dirty="0"/>
          </a:p>
        </p:txBody>
      </p:sp>
      <p:sp>
        <p:nvSpPr>
          <p:cNvPr id="3" name="Content Placeholder 2">
            <a:extLst>
              <a:ext uri="{FF2B5EF4-FFF2-40B4-BE49-F238E27FC236}">
                <a16:creationId xmlns:a16="http://schemas.microsoft.com/office/drawing/2014/main" id="{DBDA32D8-3405-8A81-2C48-6AFA3C442577}"/>
              </a:ext>
            </a:extLst>
          </p:cNvPr>
          <p:cNvSpPr>
            <a:spLocks noGrp="1"/>
          </p:cNvSpPr>
          <p:nvPr>
            <p:ph idx="15"/>
          </p:nvPr>
        </p:nvSpPr>
        <p:spPr>
          <a:xfrm>
            <a:off x="3962400" y="899475"/>
            <a:ext cx="7391399" cy="5461794"/>
          </a:xfrm>
        </p:spPr>
        <p:txBody>
          <a:bodyPr/>
          <a:lstStyle/>
          <a:p>
            <a:pPr marL="342900" indent="-342900">
              <a:buFont typeface="Arial" panose="020B0604020202020204" pitchFamily="34" charset="0"/>
              <a:buChar char="•"/>
            </a:pPr>
            <a:r>
              <a:rPr lang="en-US" b="1" dirty="0"/>
              <a:t>Select metrics for BCA</a:t>
            </a:r>
          </a:p>
          <a:p>
            <a:pPr marL="1028700" lvl="1" indent="-342900"/>
            <a:r>
              <a:rPr lang="en-US" dirty="0"/>
              <a:t>Benefits or costs or both?</a:t>
            </a:r>
          </a:p>
          <a:p>
            <a:pPr marL="1028700" lvl="1" indent="-342900"/>
            <a:r>
              <a:rPr lang="en-US" dirty="0"/>
              <a:t>Qualitative or quantitative metrics?</a:t>
            </a:r>
          </a:p>
          <a:p>
            <a:pPr marL="1028700" lvl="1" indent="-342900"/>
            <a:r>
              <a:rPr lang="en-US" dirty="0"/>
              <a:t>BCR, return on investment, cost effectiveness, etc.</a:t>
            </a:r>
          </a:p>
          <a:p>
            <a:pPr marL="342900" indent="-342900">
              <a:buFont typeface="Arial" panose="020B0604020202020204" pitchFamily="34" charset="0"/>
              <a:buChar char="•"/>
            </a:pPr>
            <a:r>
              <a:rPr lang="en-US" b="1" dirty="0"/>
              <a:t>Conduct analysis </a:t>
            </a:r>
          </a:p>
          <a:p>
            <a:pPr marL="1028700" lvl="1" indent="-342900"/>
            <a:r>
              <a:rPr lang="en-US" dirty="0"/>
              <a:t>Select base year</a:t>
            </a:r>
          </a:p>
          <a:p>
            <a:pPr marL="1028700" lvl="1" indent="-342900"/>
            <a:r>
              <a:rPr lang="en-US" dirty="0"/>
              <a:t>Converting past costs</a:t>
            </a:r>
          </a:p>
          <a:p>
            <a:pPr marL="1028700" lvl="1" indent="-342900"/>
            <a:r>
              <a:rPr lang="en-US" dirty="0"/>
              <a:t>Discounting future dollars</a:t>
            </a:r>
          </a:p>
          <a:p>
            <a:pPr marL="342900" indent="-342900">
              <a:buFont typeface="Arial" panose="020B0604020202020204" pitchFamily="34" charset="0"/>
              <a:buChar char="•"/>
            </a:pPr>
            <a:r>
              <a:rPr lang="en-US" b="1" dirty="0"/>
              <a:t>Assess challenges</a:t>
            </a:r>
          </a:p>
          <a:p>
            <a:pPr marL="1028700" lvl="1" indent="-342900"/>
            <a:r>
              <a:rPr lang="en-US" dirty="0"/>
              <a:t>Data availability and implications to BCA results</a:t>
            </a:r>
          </a:p>
          <a:p>
            <a:pPr marL="1028700" lvl="1" indent="-342900"/>
            <a:r>
              <a:rPr lang="en-US" dirty="0"/>
              <a:t>Challenges affecting technology deployment</a:t>
            </a:r>
          </a:p>
          <a:p>
            <a:pPr marL="1485900" lvl="2" indent="-342900"/>
            <a:r>
              <a:rPr lang="en-US" dirty="0"/>
              <a:t>Market readiness of technology</a:t>
            </a:r>
          </a:p>
          <a:p>
            <a:pPr marL="1485900" lvl="2" indent="-342900"/>
            <a:r>
              <a:rPr lang="en-US" dirty="0"/>
              <a:t>Policy/legal</a:t>
            </a:r>
          </a:p>
          <a:p>
            <a:pPr marL="1485900" lvl="2" indent="-342900"/>
            <a:r>
              <a:rPr lang="en-US" dirty="0"/>
              <a:t>Leadership/willingness</a:t>
            </a:r>
          </a:p>
          <a:p>
            <a:pPr marL="1485900" lvl="2" indent="-342900"/>
            <a:r>
              <a:rPr lang="en-US" dirty="0"/>
              <a:t>Public acceptance/perception</a:t>
            </a:r>
          </a:p>
          <a:p>
            <a:pPr marL="1485900" lvl="2" indent="-342900"/>
            <a:r>
              <a:rPr lang="en-US" dirty="0"/>
              <a:t>Funding/resources</a:t>
            </a:r>
          </a:p>
        </p:txBody>
      </p:sp>
      <p:sp>
        <p:nvSpPr>
          <p:cNvPr id="4" name="Text Placeholder 3">
            <a:extLst>
              <a:ext uri="{FF2B5EF4-FFF2-40B4-BE49-F238E27FC236}">
                <a16:creationId xmlns:a16="http://schemas.microsoft.com/office/drawing/2014/main" id="{53846699-1FEE-6103-0A7D-6D640D0CF561}"/>
              </a:ext>
            </a:extLst>
          </p:cNvPr>
          <p:cNvSpPr>
            <a:spLocks noGrp="1"/>
          </p:cNvSpPr>
          <p:nvPr>
            <p:ph type="body" sz="quarter" idx="14"/>
          </p:nvPr>
        </p:nvSpPr>
        <p:spPr/>
        <p:txBody>
          <a:bodyPr/>
          <a:lstStyle/>
          <a:p>
            <a:r>
              <a:rPr lang="en-US" dirty="0"/>
              <a:t>BCA: Select Metrics and Conduct Analysis </a:t>
            </a:r>
          </a:p>
        </p:txBody>
      </p:sp>
      <p:pic>
        <p:nvPicPr>
          <p:cNvPr id="8" name="Picture 7">
            <a:extLst>
              <a:ext uri="{FF2B5EF4-FFF2-40B4-BE49-F238E27FC236}">
                <a16:creationId xmlns:a16="http://schemas.microsoft.com/office/drawing/2014/main" id="{5FFD387E-289E-AB30-7ED4-9824D7A70A92}"/>
              </a:ext>
            </a:extLst>
          </p:cNvPr>
          <p:cNvPicPr>
            <a:picLocks noChangeAspect="1"/>
          </p:cNvPicPr>
          <p:nvPr/>
        </p:nvPicPr>
        <p:blipFill>
          <a:blip r:embed="rId3"/>
          <a:stretch>
            <a:fillRect/>
          </a:stretch>
        </p:blipFill>
        <p:spPr>
          <a:xfrm>
            <a:off x="1011325" y="1054556"/>
            <a:ext cx="2951075" cy="3069712"/>
          </a:xfrm>
          <a:prstGeom prst="rect">
            <a:avLst/>
          </a:prstGeom>
        </p:spPr>
      </p:pic>
    </p:spTree>
    <p:extLst>
      <p:ext uri="{BB962C8B-B14F-4D97-AF65-F5344CB8AC3E}">
        <p14:creationId xmlns:p14="http://schemas.microsoft.com/office/powerpoint/2010/main" val="323869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AB1CFE-5B27-B69A-91CC-9E6749F4C397}"/>
              </a:ext>
            </a:extLst>
          </p:cNvPr>
          <p:cNvSpPr>
            <a:spLocks noGrp="1"/>
          </p:cNvSpPr>
          <p:nvPr>
            <p:ph type="sldNum" sz="quarter" idx="12"/>
          </p:nvPr>
        </p:nvSpPr>
        <p:spPr/>
        <p:txBody>
          <a:bodyPr/>
          <a:lstStyle/>
          <a:p>
            <a:fld id="{E945C9B4-2F1D-A045-96C0-CE876094E856}" type="slidenum">
              <a:rPr lang="en-US" smtClean="0"/>
              <a:t>9</a:t>
            </a:fld>
            <a:endParaRPr lang="en-US" dirty="0"/>
          </a:p>
        </p:txBody>
      </p:sp>
      <p:sp>
        <p:nvSpPr>
          <p:cNvPr id="3" name="Content Placeholder 2">
            <a:extLst>
              <a:ext uri="{FF2B5EF4-FFF2-40B4-BE49-F238E27FC236}">
                <a16:creationId xmlns:a16="http://schemas.microsoft.com/office/drawing/2014/main" id="{22B1ACE6-D584-F98D-72AE-5F8CE9F2ABF0}"/>
              </a:ext>
            </a:extLst>
          </p:cNvPr>
          <p:cNvSpPr>
            <a:spLocks noGrp="1"/>
          </p:cNvSpPr>
          <p:nvPr>
            <p:ph idx="15"/>
          </p:nvPr>
        </p:nvSpPr>
        <p:spPr>
          <a:xfrm>
            <a:off x="4604632" y="899475"/>
            <a:ext cx="6749168" cy="5461794"/>
          </a:xfrm>
        </p:spPr>
        <p:txBody>
          <a:bodyPr/>
          <a:lstStyle/>
          <a:p>
            <a:pPr marL="342900" indent="-342900">
              <a:buFont typeface="Arial" panose="020B0604020202020204" pitchFamily="34" charset="0"/>
              <a:buChar char="•"/>
            </a:pPr>
            <a:r>
              <a:rPr lang="en-US" b="1" dirty="0"/>
              <a:t>Outreach/results dissemination</a:t>
            </a:r>
          </a:p>
          <a:p>
            <a:pPr marL="1028700" lvl="1" indent="-342900"/>
            <a:r>
              <a:rPr lang="en-US" dirty="0"/>
              <a:t>Reach out to targeted audience</a:t>
            </a:r>
          </a:p>
          <a:p>
            <a:pPr marL="1028700" lvl="1" indent="-342900"/>
            <a:r>
              <a:rPr lang="en-US" dirty="0"/>
              <a:t>Improve understanding with data-driven/quantitative benefits</a:t>
            </a:r>
          </a:p>
          <a:p>
            <a:pPr marL="342900" indent="-342900">
              <a:buFont typeface="Arial" panose="020B0604020202020204" pitchFamily="34" charset="0"/>
              <a:buChar char="•"/>
            </a:pPr>
            <a:r>
              <a:rPr lang="en-US" b="1" dirty="0"/>
              <a:t>Accelerate deployment</a:t>
            </a:r>
          </a:p>
          <a:p>
            <a:pPr marL="1028700" lvl="1" indent="-342900"/>
            <a:r>
              <a:rPr lang="en-US" dirty="0"/>
              <a:t>Gain support from stakeholders</a:t>
            </a:r>
          </a:p>
          <a:p>
            <a:pPr marL="1028700" lvl="1" indent="-342900"/>
            <a:r>
              <a:rPr lang="en-US" dirty="0"/>
              <a:t>Secure/allocate needed resources</a:t>
            </a:r>
          </a:p>
        </p:txBody>
      </p:sp>
      <p:sp>
        <p:nvSpPr>
          <p:cNvPr id="4" name="Text Placeholder 3">
            <a:extLst>
              <a:ext uri="{FF2B5EF4-FFF2-40B4-BE49-F238E27FC236}">
                <a16:creationId xmlns:a16="http://schemas.microsoft.com/office/drawing/2014/main" id="{8E481452-BB94-CBD1-962D-4D9B67D9A861}"/>
              </a:ext>
            </a:extLst>
          </p:cNvPr>
          <p:cNvSpPr>
            <a:spLocks noGrp="1"/>
          </p:cNvSpPr>
          <p:nvPr>
            <p:ph type="body" sz="quarter" idx="14"/>
          </p:nvPr>
        </p:nvSpPr>
        <p:spPr/>
        <p:txBody>
          <a:bodyPr/>
          <a:lstStyle/>
          <a:p>
            <a:r>
              <a:rPr lang="en-US" dirty="0"/>
              <a:t>BCA: Outreach/Results Dissemination and Accelerate Deployment</a:t>
            </a:r>
          </a:p>
        </p:txBody>
      </p:sp>
      <p:pic>
        <p:nvPicPr>
          <p:cNvPr id="10" name="Picture 9">
            <a:extLst>
              <a:ext uri="{FF2B5EF4-FFF2-40B4-BE49-F238E27FC236}">
                <a16:creationId xmlns:a16="http://schemas.microsoft.com/office/drawing/2014/main" id="{65BDF065-DED9-175E-6FC9-A4D0650D9C96}"/>
              </a:ext>
            </a:extLst>
          </p:cNvPr>
          <p:cNvPicPr>
            <a:picLocks noChangeAspect="1"/>
          </p:cNvPicPr>
          <p:nvPr/>
        </p:nvPicPr>
        <p:blipFill>
          <a:blip r:embed="rId3"/>
          <a:stretch>
            <a:fillRect/>
          </a:stretch>
        </p:blipFill>
        <p:spPr>
          <a:xfrm>
            <a:off x="756746" y="1091104"/>
            <a:ext cx="3847886" cy="3580671"/>
          </a:xfrm>
          <a:prstGeom prst="rect">
            <a:avLst/>
          </a:prstGeom>
        </p:spPr>
      </p:pic>
    </p:spTree>
    <p:extLst>
      <p:ext uri="{BB962C8B-B14F-4D97-AF65-F5344CB8AC3E}">
        <p14:creationId xmlns:p14="http://schemas.microsoft.com/office/powerpoint/2010/main" val="745636040"/>
      </p:ext>
    </p:extLst>
  </p:cSld>
  <p:clrMapOvr>
    <a:masterClrMapping/>
  </p:clrMapOvr>
</p:sld>
</file>

<file path=ppt/theme/theme1.xml><?xml version="1.0" encoding="utf-8"?>
<a:theme xmlns:a="http://schemas.openxmlformats.org/drawingml/2006/main" name="Office Theme">
  <a:themeElements>
    <a:clrScheme name="VTTI Branding">
      <a:dk1>
        <a:srgbClr val="000000"/>
      </a:dk1>
      <a:lt1>
        <a:srgbClr val="FFFFFF"/>
      </a:lt1>
      <a:dk2>
        <a:srgbClr val="861F41"/>
      </a:dk2>
      <a:lt2>
        <a:srgbClr val="E7E6E6"/>
      </a:lt2>
      <a:accent1>
        <a:srgbClr val="E87722"/>
      </a:accent1>
      <a:accent2>
        <a:srgbClr val="642667"/>
      </a:accent2>
      <a:accent3>
        <a:srgbClr val="CE0058"/>
      </a:accent3>
      <a:accent4>
        <a:srgbClr val="ED8B00"/>
      </a:accent4>
      <a:accent5>
        <a:srgbClr val="F7EA48"/>
      </a:accent5>
      <a:accent6>
        <a:srgbClr val="508590"/>
      </a:accent6>
      <a:hlink>
        <a:srgbClr val="2CD5C3"/>
      </a:hlink>
      <a:folHlink>
        <a:srgbClr val="D7D2C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TTI - Template 2022.potx" id="{C9302CAC-E30E-440F-9A25-D67ACD543619}" vid="{8A06F3B7-BC58-476C-ACC7-12FE0E855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D892D6ADF6374E8E5FD440292FE95A" ma:contentTypeVersion="11" ma:contentTypeDescription="Create a new document." ma:contentTypeScope="" ma:versionID="c3bb0f91c2a456d2e33dead95b7f98be">
  <xsd:schema xmlns:xsd="http://www.w3.org/2001/XMLSchema" xmlns:xs="http://www.w3.org/2001/XMLSchema" xmlns:p="http://schemas.microsoft.com/office/2006/metadata/properties" xmlns:ns2="60599b84-e272-40f4-84ad-6077e875d8a6" xmlns:ns3="63374267-71b9-4372-8f22-2206e71478f1" targetNamespace="http://schemas.microsoft.com/office/2006/metadata/properties" ma:root="true" ma:fieldsID="154bd86d362e5204545b6c6a65d4eabd" ns2:_="" ns3:_="">
    <xsd:import namespace="60599b84-e272-40f4-84ad-6077e875d8a6"/>
    <xsd:import namespace="63374267-71b9-4372-8f22-2206e71478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99b84-e272-40f4-84ad-6077e875d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74267-71b9-4372-8f22-2206e71478f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6CC696-8144-4AAD-A792-26E6B810A5A2}">
  <ds:schemaRefs>
    <ds:schemaRef ds:uri="60599b84-e272-40f4-84ad-6077e875d8a6"/>
    <ds:schemaRef ds:uri="63374267-71b9-4372-8f22-2206e71478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B7103E-6AA3-46C7-B387-98015594E6B5}">
  <ds:schemaRefs>
    <ds:schemaRef ds:uri="http://schemas.microsoft.com/sharepoint/v3/contenttype/forms"/>
  </ds:schemaRefs>
</ds:datastoreItem>
</file>

<file path=customXml/itemProps3.xml><?xml version="1.0" encoding="utf-8"?>
<ds:datastoreItem xmlns:ds="http://schemas.openxmlformats.org/officeDocument/2006/customXml" ds:itemID="{A4CC091D-53A4-4F23-B21B-94DE31E8E3E7}">
  <ds:schemaRefs>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63374267-71b9-4372-8f22-2206e71478f1"/>
    <ds:schemaRef ds:uri="60599b84-e272-40f4-84ad-6077e875d8a6"/>
  </ds:schemaRefs>
</ds:datastoreItem>
</file>

<file path=docProps/app.xml><?xml version="1.0" encoding="utf-8"?>
<Properties xmlns="http://schemas.openxmlformats.org/officeDocument/2006/extended-properties" xmlns:vt="http://schemas.openxmlformats.org/officeDocument/2006/docPropsVTypes">
  <Template>Office Theme</Template>
  <TotalTime>6420</TotalTime>
  <Words>6125</Words>
  <Application>Microsoft Office PowerPoint</Application>
  <PresentationFormat>Widescreen</PresentationFormat>
  <Paragraphs>539</Paragraphs>
  <Slides>43</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Acherus Grotesque Regular</vt:lpstr>
      <vt:lpstr>Arial</vt:lpstr>
      <vt:lpstr>Calibri</vt:lpstr>
      <vt:lpstr>Cambria Math</vt:lpstr>
      <vt:lpstr>Helvetica</vt:lpstr>
      <vt:lpstr>Symbol</vt:lpstr>
      <vt:lpstr>Times New Roman</vt:lpstr>
      <vt:lpstr>Trebuchet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Trimble</dc:creator>
  <cp:lastModifiedBy>Cabral, Kami</cp:lastModifiedBy>
  <cp:revision>23</cp:revision>
  <dcterms:created xsi:type="dcterms:W3CDTF">2022-05-18T17:49:23Z</dcterms:created>
  <dcterms:modified xsi:type="dcterms:W3CDTF">2023-05-08T23:21:25Z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0x010100E9D892D6ADF6374E8E5FD440292FE95A</vt:lpwstr>
  </property>
</Properties>
</file>