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86" r:id="rId5"/>
    <p:sldId id="324" r:id="rId6"/>
    <p:sldId id="287" r:id="rId7"/>
    <p:sldId id="291" r:id="rId8"/>
    <p:sldId id="294" r:id="rId9"/>
    <p:sldId id="292" r:id="rId10"/>
    <p:sldId id="307" r:id="rId11"/>
    <p:sldId id="296" r:id="rId12"/>
    <p:sldId id="305" r:id="rId13"/>
    <p:sldId id="317" r:id="rId14"/>
    <p:sldId id="303" r:id="rId15"/>
    <p:sldId id="316" r:id="rId16"/>
    <p:sldId id="311" r:id="rId17"/>
    <p:sldId id="320" r:id="rId18"/>
    <p:sldId id="325" r:id="rId19"/>
    <p:sldId id="321" r:id="rId20"/>
    <p:sldId id="319" r:id="rId21"/>
    <p:sldId id="326" r:id="rId22"/>
    <p:sldId id="322" r:id="rId23"/>
    <p:sldId id="308" r:id="rId24"/>
    <p:sldId id="327"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93BF1D-3989-3F72-4EA1-C904E9E41BE8}" name="Paul at cheep" initials="Pac" userId="S::cheep@allealle.com::0fed6d44-7ac9-465e-ad0e-cf624f96fff7" providerId="AD"/>
  <p188:author id="{9AF8582D-22FD-E84D-7C1F-F1BE75A389DE}" name="Pamela Stiff" initials="PS" userId="S::pstiff@vtti.vt.edu::cf9a7e21-c72a-4bd5-932e-a97fda2d32ba" providerId="AD"/>
  <p188:author id="{3F987445-6DC2-9EF3-6466-63AAD826975E}" name="Tammy Trimble" initials="TT" userId="S::ttrimble@vtti.vt.edu::62503c84-a45c-41fe-8708-1d68c9cc0de5" providerId="AD"/>
  <p188:author id="{9720779C-E2A3-40C1-66D9-FDF210043E9E}" name="Erin Mabry" initials="EM" userId="S::emabry@vtti.vt.edu::c574142c-335f-40e0-9cf9-26d1df18aafe" providerId="AD"/>
  <p188:author id="{3B451EB0-E4A9-7656-A106-5394641E3935}" name="Stephanie Baker" initials="SB" userId="S::sbaker@vtti.vt.edu::81ed2569-4136-476d-aad8-c21aa74b4167" providerId="AD"/>
  <p188:author id="{9DA25BDB-FB3E-A449-87C6-FF83F03609A4}" name="Lydia Lunning" initials="LL" userId="S::llunning@vtti.vt.edu::2cc1e536-e47b-42c0-9e6f-df4bb554d1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F41"/>
    <a:srgbClr val="E87722"/>
    <a:srgbClr val="ECECEC"/>
    <a:srgbClr val="E5E1E6"/>
    <a:srgbClr val="D7D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20"/>
    <p:restoredTop sz="79864"/>
  </p:normalViewPr>
  <p:slideViewPr>
    <p:cSldViewPr snapToGrid="0" snapToObjects="1">
      <p:cViewPr varScale="1">
        <p:scale>
          <a:sx n="53" d="100"/>
          <a:sy n="53" d="100"/>
        </p:scale>
        <p:origin x="684" y="4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F6219C-F9D7-AB7A-359C-31FFDA47FAB1}"/>
              </a:ext>
            </a:extLst>
          </p:cNvPr>
          <p:cNvSpPr>
            <a:spLocks noGrp="1"/>
          </p:cNvSpPr>
          <p:nvPr>
            <p:ph type="hdr" sz="quarter"/>
          </p:nvPr>
        </p:nvSpPr>
        <p:spPr>
          <a:xfrm>
            <a:off x="0" y="1"/>
            <a:ext cx="3077418" cy="470865"/>
          </a:xfrm>
          <a:prstGeom prst="rect">
            <a:avLst/>
          </a:prstGeom>
        </p:spPr>
        <p:txBody>
          <a:bodyPr vert="horz" lIns="92364" tIns="46182" rIns="92364" bIns="46182"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03EBCF-9FEE-8D05-070C-8382B65E7233}"/>
              </a:ext>
            </a:extLst>
          </p:cNvPr>
          <p:cNvSpPr>
            <a:spLocks noGrp="1"/>
          </p:cNvSpPr>
          <p:nvPr>
            <p:ph type="dt" sz="quarter" idx="1"/>
          </p:nvPr>
        </p:nvSpPr>
        <p:spPr>
          <a:xfrm>
            <a:off x="4023451" y="1"/>
            <a:ext cx="3077418" cy="470865"/>
          </a:xfrm>
          <a:prstGeom prst="rect">
            <a:avLst/>
          </a:prstGeom>
        </p:spPr>
        <p:txBody>
          <a:bodyPr vert="horz" lIns="92364" tIns="46182" rIns="92364" bIns="46182" rtlCol="0"/>
          <a:lstStyle>
            <a:lvl1pPr algn="r">
              <a:defRPr sz="1200"/>
            </a:lvl1pPr>
          </a:lstStyle>
          <a:p>
            <a:fld id="{696CB7CC-54DE-41D9-9F3A-33B3F43FAC81}" type="datetimeFigureOut">
              <a:rPr lang="en-US" smtClean="0"/>
              <a:t>5/8/2023</a:t>
            </a:fld>
            <a:endParaRPr lang="en-US" dirty="0"/>
          </a:p>
        </p:txBody>
      </p:sp>
      <p:sp>
        <p:nvSpPr>
          <p:cNvPr id="4" name="Footer Placeholder 3">
            <a:extLst>
              <a:ext uri="{FF2B5EF4-FFF2-40B4-BE49-F238E27FC236}">
                <a16:creationId xmlns:a16="http://schemas.microsoft.com/office/drawing/2014/main" id="{46FD0DA5-6D33-B5AF-AACA-BA541B61A316}"/>
              </a:ext>
            </a:extLst>
          </p:cNvPr>
          <p:cNvSpPr>
            <a:spLocks noGrp="1"/>
          </p:cNvSpPr>
          <p:nvPr>
            <p:ph type="ftr" sz="quarter" idx="2"/>
          </p:nvPr>
        </p:nvSpPr>
        <p:spPr>
          <a:xfrm>
            <a:off x="0" y="8917610"/>
            <a:ext cx="3077418" cy="470865"/>
          </a:xfrm>
          <a:prstGeom prst="rect">
            <a:avLst/>
          </a:prstGeom>
        </p:spPr>
        <p:txBody>
          <a:bodyPr vert="horz" lIns="92364" tIns="46182" rIns="92364" bIns="4618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BCE7CB-8B2D-F78B-F309-EA79679A17A5}"/>
              </a:ext>
            </a:extLst>
          </p:cNvPr>
          <p:cNvSpPr>
            <a:spLocks noGrp="1"/>
          </p:cNvSpPr>
          <p:nvPr>
            <p:ph type="sldNum" sz="quarter" idx="3"/>
          </p:nvPr>
        </p:nvSpPr>
        <p:spPr>
          <a:xfrm>
            <a:off x="4023451" y="8917610"/>
            <a:ext cx="3077418" cy="470865"/>
          </a:xfrm>
          <a:prstGeom prst="rect">
            <a:avLst/>
          </a:prstGeom>
        </p:spPr>
        <p:txBody>
          <a:bodyPr vert="horz" lIns="92364" tIns="46182" rIns="92364" bIns="46182" rtlCol="0" anchor="b"/>
          <a:lstStyle>
            <a:lvl1pPr algn="r">
              <a:defRPr sz="1200"/>
            </a:lvl1pPr>
          </a:lstStyle>
          <a:p>
            <a:fld id="{01CE0227-BB83-43AB-A997-7B9CFC39A1CC}" type="slidenum">
              <a:rPr lang="en-US" smtClean="0"/>
              <a:t>‹#›</a:t>
            </a:fld>
            <a:endParaRPr lang="en-US" dirty="0"/>
          </a:p>
        </p:txBody>
      </p:sp>
    </p:spTree>
    <p:extLst>
      <p:ext uri="{BB962C8B-B14F-4D97-AF65-F5344CB8AC3E}">
        <p14:creationId xmlns:p14="http://schemas.microsoft.com/office/powerpoint/2010/main" val="3445430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054"/>
          </a:xfrm>
          <a:prstGeom prst="rect">
            <a:avLst/>
          </a:prstGeom>
        </p:spPr>
        <p:txBody>
          <a:bodyPr vert="horz" lIns="94229" tIns="47115" rIns="94229" bIns="47115" rtlCol="0"/>
          <a:lstStyle>
            <a:lvl1pPr algn="l">
              <a:defRPr sz="1200"/>
            </a:lvl1pPr>
          </a:lstStyle>
          <a:p>
            <a:endParaRPr lang="en-US" dirty="0"/>
          </a:p>
        </p:txBody>
      </p:sp>
      <p:sp>
        <p:nvSpPr>
          <p:cNvPr id="3" name="Date Placeholder 2"/>
          <p:cNvSpPr>
            <a:spLocks noGrp="1"/>
          </p:cNvSpPr>
          <p:nvPr>
            <p:ph type="dt" idx="1"/>
          </p:nvPr>
        </p:nvSpPr>
        <p:spPr>
          <a:xfrm>
            <a:off x="4023092" y="0"/>
            <a:ext cx="3077740" cy="471054"/>
          </a:xfrm>
          <a:prstGeom prst="rect">
            <a:avLst/>
          </a:prstGeom>
        </p:spPr>
        <p:txBody>
          <a:bodyPr vert="horz" lIns="94229" tIns="47115" rIns="94229" bIns="47115" rtlCol="0"/>
          <a:lstStyle>
            <a:lvl1pPr algn="r">
              <a:defRPr sz="1200"/>
            </a:lvl1pPr>
          </a:lstStyle>
          <a:p>
            <a:fld id="{403630D5-3D1A-914F-A423-59DF57AAFF14}" type="datetimeFigureOut">
              <a:rPr lang="en-US" smtClean="0"/>
              <a:t>5/8/2023</a:t>
            </a:fld>
            <a:endParaRPr lang="en-US" dirty="0"/>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4229" tIns="47115" rIns="94229" bIns="47115" rtlCol="0" anchor="ctr"/>
          <a:lstStyle/>
          <a:p>
            <a:endParaRPr lang="en-US" dirty="0"/>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71053"/>
          </a:xfrm>
          <a:prstGeom prst="rect">
            <a:avLst/>
          </a:prstGeom>
        </p:spPr>
        <p:txBody>
          <a:bodyPr vert="horz" lIns="94229" tIns="47115" rIns="94229"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3"/>
            <a:ext cx="3077740" cy="471053"/>
          </a:xfrm>
          <a:prstGeom prst="rect">
            <a:avLst/>
          </a:prstGeom>
        </p:spPr>
        <p:txBody>
          <a:bodyPr vert="horz" lIns="94229" tIns="47115" rIns="94229" bIns="47115" rtlCol="0" anchor="b"/>
          <a:lstStyle>
            <a:lvl1pPr algn="r">
              <a:defRPr sz="1200"/>
            </a:lvl1pPr>
          </a:lstStyle>
          <a:p>
            <a:fld id="{3F8C1EA5-1397-F944-9DFE-039BAC39D6EF}" type="slidenum">
              <a:rPr lang="en-US" smtClean="0"/>
              <a:t>‹#›</a:t>
            </a:fld>
            <a:endParaRPr lang="en-US" dirty="0"/>
          </a:p>
        </p:txBody>
      </p:sp>
    </p:spTree>
    <p:extLst>
      <p:ext uri="{BB962C8B-B14F-4D97-AF65-F5344CB8AC3E}">
        <p14:creationId xmlns:p14="http://schemas.microsoft.com/office/powerpoint/2010/main" val="169125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ghways.dot.gov/research/operations/CARM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lgotraffic.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quipmentworld.com/trimble-alert-reduce-rear-end-crashes-work-zon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dan.nhtsa.gov/tsftables/tsfar.htm"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workzonesafety.org/crash-information/work-zone-fatal-crashes-fatalities/#national" TargetMode="External"/><Relationship Id="rId4" Type="http://schemas.openxmlformats.org/officeDocument/2006/relationships/hyperlink" Target="https://injuryfacts.nsc.org/motor-vehicle/motor-vehicle-safety-issues/work-zon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rcagney.com/case-studies/research/autonomous-vehicles-research-repor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t>To understand the issues surrounding the implementation of connected and automated vehicles in work zones, it is key to have a strong understanding of the technologies, both vehicle- and infrastructure-based, that are currently available, upcoming, or proposed, as well as their relative impacts and deployments in process. This information is covered in this presentation.</a:t>
            </a:r>
          </a:p>
          <a:p>
            <a:pPr defTabSz="942293">
              <a:defRPr/>
            </a:pPr>
            <a:endParaRPr lang="en-US" dirty="0"/>
          </a:p>
          <a:p>
            <a:pPr defTabSz="942293">
              <a:defRPr/>
            </a:pPr>
            <a:endParaRPr lang="en-US" dirty="0"/>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a:t>
            </a:fld>
            <a:endParaRPr lang="en-US" dirty="0"/>
          </a:p>
        </p:txBody>
      </p:sp>
    </p:spTree>
    <p:extLst>
      <p:ext uri="{BB962C8B-B14F-4D97-AF65-F5344CB8AC3E}">
        <p14:creationId xmlns:p14="http://schemas.microsoft.com/office/powerpoint/2010/main" val="1680164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Several non-technology-based infrastructure solutions may be implemented to facilitate the safe performance of CAVs through work zones. These infrastructure-based solutions include sign standardization, clearly marked travel lanes through work zones, standardized retroreflective devices that are reliable in all weather conditions, visible pavement markings that delineate the vehicle path through a work zone, and a need for minimum device spacing. However, questions surrounding the specifics associated with the above remain. For example, </a:t>
            </a:r>
            <a:r>
              <a:rPr lang="en-US" dirty="0"/>
              <a:t>what do clearly marked travel lanes look like? What is the minimum recommended device spacing? </a:t>
            </a:r>
            <a:endParaRPr lang="en-US" dirty="0">
              <a:latin typeface="Times New Roman" panose="02020603050405020304" pitchFamily="18" charset="0"/>
              <a:ea typeface="Times New Roman" panose="02020603050405020304" pitchFamily="18" charset="0"/>
            </a:endParaRPr>
          </a:p>
          <a:p>
            <a:pPr defTabSz="942293">
              <a:defRPr/>
            </a:pPr>
            <a:endParaRPr lang="en-US" sz="1000" dirty="0"/>
          </a:p>
        </p:txBody>
      </p:sp>
      <p:sp>
        <p:nvSpPr>
          <p:cNvPr id="4" name="Slide Number Placeholder 3"/>
          <p:cNvSpPr>
            <a:spLocks noGrp="1"/>
          </p:cNvSpPr>
          <p:nvPr>
            <p:ph type="sldNum" sz="quarter" idx="5"/>
          </p:nvPr>
        </p:nvSpPr>
        <p:spPr/>
        <p:txBody>
          <a:bodyPr/>
          <a:lstStyle/>
          <a:p>
            <a:fld id="{3F8C1EA5-1397-F944-9DFE-039BAC39D6EF}" type="slidenum">
              <a:rPr lang="en-US" smtClean="0"/>
              <a:t>10</a:t>
            </a:fld>
            <a:endParaRPr lang="en-US" dirty="0"/>
          </a:p>
        </p:txBody>
      </p:sp>
    </p:spTree>
    <p:extLst>
      <p:ext uri="{BB962C8B-B14F-4D97-AF65-F5344CB8AC3E}">
        <p14:creationId xmlns:p14="http://schemas.microsoft.com/office/powerpoint/2010/main" val="393918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This section details applications for work zones. All current CV applications, on their own, fall into the SAE Level 0 category, as they generate warnings to the driver and exert no control over the vehicle. There are six applications that tie-in with work zones: (1) Automated Assistance in Roadwork and Congestion, (2) Queue Warning, (3) Reduced Speed/Work Zone Warning (RSWZ), (4) Warnings about Hazards in Work Zones, (5) Warnings about Upcoming Work Zones, and (6) Work Zone Traveler Information. There are others that may have work zone applications, depending on the features and traffic control devices (TCDs) used in any given work zone, such as signal controlled lighting, stop signs, narrow pathways, etc.</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Include the CV/AV aspect on these applications. </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11</a:t>
            </a:fld>
            <a:endParaRPr lang="en-US" dirty="0"/>
          </a:p>
        </p:txBody>
      </p:sp>
    </p:spTree>
    <p:extLst>
      <p:ext uri="{BB962C8B-B14F-4D97-AF65-F5344CB8AC3E}">
        <p14:creationId xmlns:p14="http://schemas.microsoft.com/office/powerpoint/2010/main" val="220377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In the Las Vegas Valley, the Regional Transportation Commission of Southern Nevada has launched an artificial intelligence (AI) project on a busy section of Interstate-15. Multiple tech companies have converged to display innovative technologies for improving work zone safety.  We will discuss several notable companies:</a:t>
            </a:r>
          </a:p>
          <a:p>
            <a:endParaRPr lang="en-US" dirty="0"/>
          </a:p>
          <a:p>
            <a:pPr defTabSz="942293">
              <a:defRPr/>
            </a:pPr>
            <a:r>
              <a:rPr lang="en-US" dirty="0">
                <a:latin typeface="Times New Roman" panose="02020603050405020304" pitchFamily="18" charset="0"/>
                <a:ea typeface="Times New Roman" panose="02020603050405020304" pitchFamily="18" charset="0"/>
              </a:rPr>
              <a:t>iCone uses a suite of connected technologies that interface with existing TCDs to report real-time work zone data to navigation systems and vehicle in-dash systems. An example application includes devices located on barricade equipment that broadcast locations to the traveling public using the Waze traffic app from inside a mock work zone.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HAAS is a technology company specializing in mobility applications. The “HAAS Alert Safety Cloud” is a system developed to directly warn road users of emergency vehicles in their vicinity using existing applications built into modern vehicles, such as on-board navigation systems.  The HAAS Alert system is being tested in Nevada to report to Waze the location of construction vehicles, equipment, and workers within active construction zones.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Waycare’s AI and real-time data analysis detects traffic crashes and uses predictive analytics to identify risks of collisions, facilitating faster validation and reducing emergency response times. Waycare eliminates the need for a human to contact emergency services by analyzing data from multiple sources, including in-vehicle navigation devices, roadside traffic detectors, the Waze app, and other telematics providers. The real-time data collected by the various technologies in use, such as Nexar, iCone, and HAAS Alert, is fed through Waycare’s platform to inform first responders of incidents.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Nexar CityStream is an ITS that uses a CV network to update the movement and location of hundreds of traffic cones and their effect on traffic in a 3-square-mile pilot area. Leveraging circulating vehicles, like those driven by Uber and Lyft drivers, the Nexar platform uses dashcams to identify TCDs and road obstructions from a driver’s perspective. Data is collected about the effect on traffic, including the location, time of day, affected travel lanes, and an image of the detected activity. The technology automates the flow of data into local traffic databases, helps determine the validity of lane closure compliance, and streamlines permit management.</a:t>
            </a:r>
          </a:p>
          <a:p>
            <a:pPr defTabSz="942293">
              <a:defRPr/>
            </a:pPr>
            <a:endParaRPr lang="en-US" dirty="0"/>
          </a:p>
          <a:p>
            <a:pPr defTabSz="942293">
              <a:defRPr/>
            </a:pPr>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12</a:t>
            </a:fld>
            <a:endParaRPr lang="en-US" dirty="0"/>
          </a:p>
        </p:txBody>
      </p:sp>
    </p:spTree>
    <p:extLst>
      <p:ext uri="{BB962C8B-B14F-4D97-AF65-F5344CB8AC3E}">
        <p14:creationId xmlns:p14="http://schemas.microsoft.com/office/powerpoint/2010/main" val="382216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A current USDOT study in cooperation with the Pennsylvania DOT, Pennsylvania Turnpike Commission, Penn State University, and Carnegie-Mellon University, is focused on identifying the impact of connectivity between AVs and work zones. The effort includes at least 17 common work zone scenarios and configurations (urban, rural, and suburban) for demonstrating AVs in work zones. For each scenario, there will be closed course testing, and at least three scenarios will be demonstrated in a live on-road test to demonstrate an urban environment. This effort will also focus on public safety benefits in concert with an evaluation of market failure, economic vitality, and the complexity of the technologies.</a:t>
            </a:r>
          </a:p>
          <a:p>
            <a:endParaRPr lang="en-US" dirty="0"/>
          </a:p>
          <a:p>
            <a:pPr defTabSz="942293">
              <a:defRPr/>
            </a:pPr>
            <a:r>
              <a:rPr lang="en-US" dirty="0">
                <a:latin typeface="Times New Roman" panose="02020603050405020304" pitchFamily="18" charset="0"/>
                <a:ea typeface="Times New Roman" panose="02020603050405020304" pitchFamily="18" charset="0"/>
              </a:rPr>
              <a:t>In addition to the various independent forms of technology and message relay mechanisms currently at the forefront of connected work zone research, FHWA has led the development of CARMA, an open-source software platform. CARMA allows for the testing and evaluation of CVs, or cooperative automation, by providing a base set of features and facilitating development of new strategies. CARMA allows for collaboration, and FHWA encourages collaboration for innovation.  There are three CARMA research tracks: Traffic, Reliability, and Freight. The Reliability track focuses on TIM strategies, road weather management, and work zones.  </a:t>
            </a:r>
          </a:p>
          <a:p>
            <a:endParaRPr lang="en-US" dirty="0">
              <a:latin typeface="Times New Roman" panose="02020603050405020304" pitchFamily="18" charset="0"/>
            </a:endParaRPr>
          </a:p>
          <a:p>
            <a:r>
              <a:rPr lang="en-US" dirty="0"/>
              <a:t>References:</a:t>
            </a:r>
          </a:p>
          <a:p>
            <a:pPr defTabSz="923635">
              <a:defRPr/>
            </a:pPr>
            <a:r>
              <a:rPr lang="en-US" dirty="0"/>
              <a:t>Federal Highway Administration [FHWA]. (n.d.). </a:t>
            </a:r>
            <a:r>
              <a:rPr lang="en-US" i="1" dirty="0"/>
              <a:t>CARMA</a:t>
            </a:r>
            <a:r>
              <a:rPr lang="en-US" dirty="0"/>
              <a:t>. U.S. Department of Transportation. </a:t>
            </a:r>
            <a:r>
              <a:rPr lang="en-US" u="sng" dirty="0">
                <a:hlinkClick r:id="rId3"/>
              </a:rPr>
              <a:t>https://highways.dot.gov/research/operations/CARMA</a:t>
            </a:r>
            <a:endParaRPr lang="en-US" dirty="0"/>
          </a:p>
          <a:p>
            <a:pPr defTabSz="923635">
              <a:defRPr/>
            </a:pPr>
            <a:r>
              <a:rPr lang="en-US" dirty="0"/>
              <a:t>Pennsylvania Department of Transportation (n.d.). </a:t>
            </a:r>
            <a:r>
              <a:rPr lang="en-US" i="1" dirty="0"/>
              <a:t>Safe Integration of Automated Vehicles into Work Zones</a:t>
            </a:r>
            <a:r>
              <a:rPr lang="en-US" dirty="0"/>
              <a:t>. https://www.transportation.gov/sites/dot.gov/files/docs/policy-initiatives/automated-vehicles/351461/36-penndot.pdf</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13</a:t>
            </a:fld>
            <a:endParaRPr lang="en-US" dirty="0"/>
          </a:p>
        </p:txBody>
      </p:sp>
    </p:spTree>
    <p:extLst>
      <p:ext uri="{BB962C8B-B14F-4D97-AF65-F5344CB8AC3E}">
        <p14:creationId xmlns:p14="http://schemas.microsoft.com/office/powerpoint/2010/main" val="53548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Alabama Work Zone Incident Notification System is an application available on most smart phone devices (Android and iOS) that can provide users with information about downstream work zones. The information provided includes affected lanes of travel, specific information about the work zone, including a description of work, and anticipated actions such as lane shifts. The duration of the work zone is also broadcast, and drivers are provided with estimated distances to the work zones so alternative routes can be considered (Alabama DOT, 2020).</a:t>
            </a:r>
          </a:p>
          <a:p>
            <a:endParaRPr lang="en-US" dirty="0"/>
          </a:p>
          <a:p>
            <a:r>
              <a:rPr lang="en-US" dirty="0"/>
              <a:t>In Arizona and Kentucky, a system has been created that can provide in-vehicle information on downstream work zones to CV operators. The information includes weather alerts, the location of the work zones, and 511 alerts inside the vehicle’s cab to improve drivers’ situational awareness (TTI, 2020). </a:t>
            </a:r>
          </a:p>
          <a:p>
            <a:pPr defTabSz="923635">
              <a:defRPr/>
            </a:pPr>
            <a:endParaRPr lang="en-US" dirty="0"/>
          </a:p>
          <a:p>
            <a:pPr defTabSz="923635">
              <a:defRPr/>
            </a:pPr>
            <a:r>
              <a:rPr lang="en-US" dirty="0"/>
              <a:t>References:</a:t>
            </a:r>
          </a:p>
          <a:p>
            <a:pPr defTabSz="923635">
              <a:defRPr/>
            </a:pPr>
            <a:r>
              <a:rPr lang="en-US" dirty="0"/>
              <a:t>Alabama Department of Transportation. (2020). </a:t>
            </a:r>
            <a:r>
              <a:rPr lang="en-US" i="1" dirty="0"/>
              <a:t>ALGO Traffic App</a:t>
            </a:r>
            <a:r>
              <a:rPr lang="en-US" dirty="0"/>
              <a:t>. </a:t>
            </a:r>
            <a:r>
              <a:rPr lang="en-US" u="sng" dirty="0">
                <a:hlinkClick r:id="rId3"/>
              </a:rPr>
              <a:t>www.algotraffic.com</a:t>
            </a:r>
            <a:r>
              <a:rPr lang="en-US" dirty="0"/>
              <a:t> </a:t>
            </a:r>
          </a:p>
          <a:p>
            <a:pPr defTabSz="923635">
              <a:defRPr/>
            </a:pPr>
            <a:r>
              <a:rPr lang="en-US" dirty="0"/>
              <a:t>Texas A&amp;M Transportation Institute [TTI]. (2020). </a:t>
            </a:r>
            <a:r>
              <a:rPr lang="en-US" i="1" dirty="0"/>
              <a:t>Syntheses of Research Related to the Use and Implementation of Advanced Technology to Improve Work Zone Management</a:t>
            </a:r>
            <a:r>
              <a:rPr lang="en-US" dirty="0"/>
              <a:t> (U.S. Department of Transportation Cooperative Agreement No. 693JJ31750001). Federal Highway Administration.  </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14</a:t>
            </a:fld>
            <a:endParaRPr lang="en-US" dirty="0"/>
          </a:p>
        </p:txBody>
      </p:sp>
    </p:spTree>
    <p:extLst>
      <p:ext uri="{BB962C8B-B14F-4D97-AF65-F5344CB8AC3E}">
        <p14:creationId xmlns:p14="http://schemas.microsoft.com/office/powerpoint/2010/main" val="150224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635">
              <a:defRPr/>
            </a:pPr>
            <a:endParaRPr lang="en-US" dirty="0"/>
          </a:p>
          <a:p>
            <a:pPr defTabSz="923635">
              <a:defRPr/>
            </a:pPr>
            <a:r>
              <a:rPr lang="en-US" dirty="0"/>
              <a:t>References:</a:t>
            </a:r>
          </a:p>
          <a:p>
            <a:pPr defTabSz="923635">
              <a:defRPr/>
            </a:pPr>
            <a:r>
              <a:rPr lang="en-US" dirty="0"/>
              <a:t>Michigan Department of Transportation (2022). </a:t>
            </a:r>
            <a:r>
              <a:rPr lang="en-US" i="1" dirty="0"/>
              <a:t>Work Zone Safety Media</a:t>
            </a:r>
            <a:r>
              <a:rPr lang="en-US" dirty="0"/>
              <a:t>. </a:t>
            </a:r>
            <a:r>
              <a:rPr lang="en-US" u="sng" dirty="0"/>
              <a:t>https://www.michigan.gov/mdot/travel/safety/road-users/work-zone-safety/media</a:t>
            </a:r>
          </a:p>
          <a:p>
            <a:pPr defTabSz="923635">
              <a:defRPr/>
            </a:pPr>
            <a:r>
              <a:rPr lang="en-US" dirty="0"/>
              <a:t>Video may also be accessed on YouTube at </a:t>
            </a:r>
            <a:r>
              <a:rPr lang="en-US" u="sng" dirty="0"/>
              <a:t>https://www.youtube.com/watch?v=w4miISHq0ks&amp;t=157s </a:t>
            </a:r>
          </a:p>
        </p:txBody>
      </p:sp>
      <p:sp>
        <p:nvSpPr>
          <p:cNvPr id="4" name="Slide Number Placeholder 3"/>
          <p:cNvSpPr>
            <a:spLocks noGrp="1"/>
          </p:cNvSpPr>
          <p:nvPr>
            <p:ph type="sldNum" sz="quarter" idx="5"/>
          </p:nvPr>
        </p:nvSpPr>
        <p:spPr/>
        <p:txBody>
          <a:bodyPr/>
          <a:lstStyle/>
          <a:p>
            <a:fld id="{3F8C1EA5-1397-F944-9DFE-039BAC39D6EF}" type="slidenum">
              <a:rPr lang="en-US" smtClean="0"/>
              <a:t>15</a:t>
            </a:fld>
            <a:endParaRPr lang="en-US" dirty="0"/>
          </a:p>
        </p:txBody>
      </p:sp>
    </p:spTree>
    <p:extLst>
      <p:ext uri="{BB962C8B-B14F-4D97-AF65-F5344CB8AC3E}">
        <p14:creationId xmlns:p14="http://schemas.microsoft.com/office/powerpoint/2010/main" val="248082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 A recent study conducted by VTTI sought to determine the best use of new technologies in ITS work zones. The study concluded that haptic and auditory alarms worn on the bodies of workers would be beneficial for safety. A haptic warning indicated the direction and level of the threat to provide workers an advanced alert. Another ITS connected system is being developed by Purdue University and Trimble® software company. This service would use connected systems in commercial trucks to provide audible and visual alerts in advance of time to collision zones requiring a reduction in speed.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In addition to body worn devices, other worker safety benefits of CAVs include unmanned systems such as Autonomous Truck Mounted Attenuators (ATMAs), which are vehicles that provide an upstream buffer from oncoming traffic. A conventional TMA is a large vehicle specifically designed to attenuate or absorb the impact of a crash. ATMAs are programmed to follow a predetermined path at a set speed and shadow a work zone without a driver onboard. A study currently underway by VTTI is further evaluating the efficiency and safety of ATMAs, including the usability of control systems, various following distances, and controlling the ATMAs under variable GPS conditions.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t>References:</a:t>
            </a:r>
          </a:p>
          <a:p>
            <a:pPr defTabSz="942293">
              <a:defRPr/>
            </a:pPr>
            <a:r>
              <a:rPr lang="en-US" dirty="0"/>
              <a:t>McLoud, D. (2020). </a:t>
            </a:r>
            <a:r>
              <a:rPr lang="en-US" i="1" dirty="0"/>
              <a:t>Trimble work zone alerts designed to reduce rear-end crashes involving heavy trucks</a:t>
            </a:r>
            <a:r>
              <a:rPr lang="en-US" dirty="0"/>
              <a:t>. Equipment World. </a:t>
            </a:r>
            <a:r>
              <a:rPr lang="en-US" u="sng" dirty="0">
                <a:hlinkClick r:id="rId3"/>
              </a:rPr>
              <a:t>https://www.equipmentworld.com/trimble-alert-reduce-rear-end-crashes-work-zones/</a:t>
            </a:r>
            <a:endParaRPr lang="en-US" dirty="0"/>
          </a:p>
          <a:p>
            <a:pPr defTabSz="942293">
              <a:defRPr/>
            </a:pPr>
            <a:r>
              <a:rPr lang="en-US" dirty="0"/>
              <a:t>Mollenhauer, M., White, E., Roofigari-Esfahan, N. (2019). </a:t>
            </a:r>
            <a:r>
              <a:rPr lang="en-US" i="1" dirty="0"/>
              <a:t>Design and Evaluation of a Connected Work Zone Hazard Detection and Communication System for Connected and Automated Vehicles (CAVs)</a:t>
            </a:r>
            <a:r>
              <a:rPr lang="en-US" dirty="0"/>
              <a:t>. Safe-D National UTC, Virginia Tech Transportation Institute.</a:t>
            </a:r>
          </a:p>
          <a:p>
            <a:pPr defTabSz="942293">
              <a:defRPr/>
            </a:pPr>
            <a:r>
              <a:rPr lang="en-US" dirty="0"/>
              <a:t>North Dakota Department of Transportation [NDDOT]. (2020). </a:t>
            </a:r>
            <a:r>
              <a:rPr lang="en-US" i="1" dirty="0"/>
              <a:t>NDDOT demonstrates its first autonomous impact protection vehicle.</a:t>
            </a:r>
            <a:r>
              <a:rPr lang="en-US" dirty="0"/>
              <a:t> https://royaltruckandequipment.com/autonomous/</a:t>
            </a:r>
          </a:p>
          <a:p>
            <a:pPr defTabSz="942293">
              <a:defRPr/>
            </a:pPr>
            <a:r>
              <a:rPr lang="en-US" dirty="0"/>
              <a:t>Virginia Tech Transportation Institute [VTTI]. (2020b). </a:t>
            </a:r>
            <a:r>
              <a:rPr lang="en-US" i="1" dirty="0"/>
              <a:t>Automated Truck Mounted Attenuator</a:t>
            </a:r>
            <a:r>
              <a:rPr lang="en-US" dirty="0"/>
              <a:t>. https://safed.vtti.vt.edu/projects/automated-truck-mounted-attenuator/</a:t>
            </a:r>
          </a:p>
          <a:p>
            <a:pPr defTabSz="942293">
              <a:defRPr/>
            </a:pPr>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8C1EA5-1397-F944-9DFE-039BAC39D6EF}" type="slidenum">
              <a:rPr lang="en-US" smtClean="0"/>
              <a:t>16</a:t>
            </a:fld>
            <a:endParaRPr lang="en-US" dirty="0"/>
          </a:p>
        </p:txBody>
      </p:sp>
    </p:spTree>
    <p:extLst>
      <p:ext uri="{BB962C8B-B14F-4D97-AF65-F5344CB8AC3E}">
        <p14:creationId xmlns:p14="http://schemas.microsoft.com/office/powerpoint/2010/main" val="40284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The Work Zone Data Exchange (WZDx) project is an effort to motivate the adoption of a basic work zone data specification through collaboration with data producers and users in order to support AVs. </a:t>
            </a:r>
            <a:r>
              <a:rPr lang="en-US" dirty="0"/>
              <a:t>FHWA and the ITS Joint Program Office (JPO) are developing a recommended practice for managing work zone event data to create a consistent language for communicating information on events across jurisdictions and organizations. Infrastructure owners and operators can leverage this data dictionary for easier sharing with third parties to increase public road safety and assist ADSs and human drivers through work zone scenarios. To date, a version of the specification is available for use and is continually being updated.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Data producers are using or will use the specification to make their data available for participating non-government entities’ use. Those entities include infrastructure owner operators, OEMs, and application developers who will benefit from a consistent data standard and a convening mechanism that allows for efficient transfer and access to work zone related data sets. Data producers include state DOTs, and data users include infrastructure owner operators, OEMs, and app developers.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Data feeds are publicly available for view and can be accessed via the FHWA website.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In January 2021, FHWA awarded WZDx demonstration grants to fund projects in 13 states, including Arizona, California, Colorado, Georgia, Iowa, Maryland, Massachusetts, Minnesota, Missouri, Utah, Virginia, Washington, and Wisconsin. Projects included updates to infrastructure to accommodate new or expand existing WZDx data feeds or demonstrate the use of smart technologies in work zones.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Reference:</a:t>
            </a:r>
          </a:p>
          <a:p>
            <a:pPr defTabSz="942293">
              <a:defRPr/>
            </a:pPr>
            <a:r>
              <a:rPr lang="en-US" dirty="0"/>
              <a:t>Federal Highway Administration [FHWA]. (2021). </a:t>
            </a:r>
            <a:r>
              <a:rPr lang="en-US" i="1" dirty="0"/>
              <a:t>WZDx Demonstration Grants. </a:t>
            </a:r>
            <a:r>
              <a:rPr lang="en-US" dirty="0"/>
              <a:t>Work Zone Management Program, U.S. Department of Transportation. https://ops.fhwa.dot.gov/wz/wzdx/demonstration_grants.htm </a:t>
            </a:r>
          </a:p>
          <a:p>
            <a:pPr defTabSz="942293">
              <a:defRPr/>
            </a:pPr>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8C1EA5-1397-F944-9DFE-039BAC39D6EF}" type="slidenum">
              <a:rPr lang="en-US" smtClean="0"/>
              <a:t>17</a:t>
            </a:fld>
            <a:endParaRPr lang="en-US" dirty="0"/>
          </a:p>
        </p:txBody>
      </p:sp>
    </p:spTree>
    <p:extLst>
      <p:ext uri="{BB962C8B-B14F-4D97-AF65-F5344CB8AC3E}">
        <p14:creationId xmlns:p14="http://schemas.microsoft.com/office/powerpoint/2010/main" val="726511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Intelligent Transportation Systems Joint Program office has developed the ITS Professional Capacity Building program which has the goal of providing educational stakeholders with the tools and resources needed for the development of an intelligent transportation workforce. The CAVe-in-a-box is meant to aid in curriculum and support instruction. Included in the resources are training videos covering a range of topics.</a:t>
            </a:r>
          </a:p>
        </p:txBody>
      </p:sp>
      <p:sp>
        <p:nvSpPr>
          <p:cNvPr id="4" name="Slide Number Placeholder 3"/>
          <p:cNvSpPr>
            <a:spLocks noGrp="1"/>
          </p:cNvSpPr>
          <p:nvPr>
            <p:ph type="sldNum" sz="quarter" idx="5"/>
          </p:nvPr>
        </p:nvSpPr>
        <p:spPr/>
        <p:txBody>
          <a:bodyPr/>
          <a:lstStyle/>
          <a:p>
            <a:fld id="{3F8C1EA5-1397-F944-9DFE-039BAC39D6EF}" type="slidenum">
              <a:rPr lang="en-US" smtClean="0"/>
              <a:t>18</a:t>
            </a:fld>
            <a:endParaRPr lang="en-US" dirty="0"/>
          </a:p>
        </p:txBody>
      </p:sp>
    </p:spTree>
    <p:extLst>
      <p:ext uri="{BB962C8B-B14F-4D97-AF65-F5344CB8AC3E}">
        <p14:creationId xmlns:p14="http://schemas.microsoft.com/office/powerpoint/2010/main" val="3643014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The challenge to integrating CAVs is the estimated cost of implementing newer technologies into existing infrastructure, redesigning highway systems, and funding technical maintenance to support the technologies. Agencies are responsible for ensuring the current maintenance and upgrades of pavement markings and signage; however, budget limitations and extraneous circumstances often lead to delays in addressing those needs. A delay or lapse in maintenance for infrastructure designed to support CAV functions would likely lead to more drastic consequences than it would for conventional vehicles.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Market penetration of CAVs will affect the benefit-cost analyses (BCAs) associated with CAV applications in work zones. Additional guidance on conducting BCAs may be found in the companion Framework for Assessing Benefits and Costs PowerPoint completed as part of this project. </a:t>
            </a:r>
          </a:p>
          <a:p>
            <a:pPr defTabSz="942293">
              <a:defRPr/>
            </a:pPr>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8C1EA5-1397-F944-9DFE-039BAC39D6EF}" type="slidenum">
              <a:rPr lang="en-US" smtClean="0"/>
              <a:t>19</a:t>
            </a:fld>
            <a:endParaRPr lang="en-US" dirty="0"/>
          </a:p>
        </p:txBody>
      </p:sp>
    </p:spTree>
    <p:extLst>
      <p:ext uri="{BB962C8B-B14F-4D97-AF65-F5344CB8AC3E}">
        <p14:creationId xmlns:p14="http://schemas.microsoft.com/office/powerpoint/2010/main" val="243978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supporting materials may be found as companions to this presentation. </a:t>
            </a:r>
          </a:p>
        </p:txBody>
      </p:sp>
      <p:sp>
        <p:nvSpPr>
          <p:cNvPr id="4" name="Slide Number Placeholder 3"/>
          <p:cNvSpPr>
            <a:spLocks noGrp="1"/>
          </p:cNvSpPr>
          <p:nvPr>
            <p:ph type="sldNum" sz="quarter" idx="5"/>
          </p:nvPr>
        </p:nvSpPr>
        <p:spPr/>
        <p:txBody>
          <a:bodyPr/>
          <a:lstStyle/>
          <a:p>
            <a:fld id="{3F8C1EA5-1397-F944-9DFE-039BAC39D6EF}" type="slidenum">
              <a:rPr lang="en-US" smtClean="0"/>
              <a:t>2</a:t>
            </a:fld>
            <a:endParaRPr lang="en-US" dirty="0"/>
          </a:p>
        </p:txBody>
      </p:sp>
    </p:spTree>
    <p:extLst>
      <p:ext uri="{BB962C8B-B14F-4D97-AF65-F5344CB8AC3E}">
        <p14:creationId xmlns:p14="http://schemas.microsoft.com/office/powerpoint/2010/main" val="3491966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t>In summary, this module provided an overview of CAV- and infrastructure-based technologies and potential considerations regarding their applications in work zones. The module began with a description of AVs, CVs, and CAVs. It then reviewed technologies that may be used to enable CAV- and infrastructure-based technologies and discussed some of the pros and cons of each. Finally, work zone specific applications were described. Subsequent modules will further explore technical resources to aid in the deployment of CAV applications in work zones and will review a framework for evaluating benefits and costs of these technologies. </a:t>
            </a:r>
          </a:p>
        </p:txBody>
      </p:sp>
      <p:sp>
        <p:nvSpPr>
          <p:cNvPr id="4" name="Slide Number Placeholder 3"/>
          <p:cNvSpPr>
            <a:spLocks noGrp="1"/>
          </p:cNvSpPr>
          <p:nvPr>
            <p:ph type="sldNum" sz="quarter" idx="5"/>
          </p:nvPr>
        </p:nvSpPr>
        <p:spPr/>
        <p:txBody>
          <a:bodyPr/>
          <a:lstStyle/>
          <a:p>
            <a:fld id="{3F8C1EA5-1397-F944-9DFE-039BAC39D6EF}" type="slidenum">
              <a:rPr lang="en-US" smtClean="0"/>
              <a:t>20</a:t>
            </a:fld>
            <a:endParaRPr lang="en-US" dirty="0"/>
          </a:p>
        </p:txBody>
      </p:sp>
    </p:spTree>
    <p:extLst>
      <p:ext uri="{BB962C8B-B14F-4D97-AF65-F5344CB8AC3E}">
        <p14:creationId xmlns:p14="http://schemas.microsoft.com/office/powerpoint/2010/main" val="416483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this module is to provide an overview of CAV- and infrastructure-based technologies and potential considerations regarding their applications in work zones. Upon completing this module, you should be able to: describe AVs, CVs, and CAVs, name the technologies that may be used to enable CAV- and infrastructure-based technologies and recall some of the pros and cons of each, describe how these technologies may be implemented to improve work zone safety, and list the challenges and benefits of implementing these technologies in work zones. </a:t>
            </a:r>
          </a:p>
        </p:txBody>
      </p:sp>
      <p:sp>
        <p:nvSpPr>
          <p:cNvPr id="4" name="Slide Number Placeholder 3"/>
          <p:cNvSpPr>
            <a:spLocks noGrp="1"/>
          </p:cNvSpPr>
          <p:nvPr>
            <p:ph type="sldNum" sz="quarter" idx="5"/>
          </p:nvPr>
        </p:nvSpPr>
        <p:spPr/>
        <p:txBody>
          <a:bodyPr/>
          <a:lstStyle/>
          <a:p>
            <a:fld id="{3F8C1EA5-1397-F944-9DFE-039BAC39D6EF}" type="slidenum">
              <a:rPr lang="en-US" smtClean="0"/>
              <a:t>3</a:t>
            </a:fld>
            <a:endParaRPr lang="en-US" dirty="0"/>
          </a:p>
        </p:txBody>
      </p:sp>
    </p:spTree>
    <p:extLst>
      <p:ext uri="{BB962C8B-B14F-4D97-AF65-F5344CB8AC3E}">
        <p14:creationId xmlns:p14="http://schemas.microsoft.com/office/powerpoint/2010/main" val="185120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Figure 1</a:t>
            </a:r>
            <a:r>
              <a:rPr lang="en-US" dirty="0">
                <a:solidFill>
                  <a:srgbClr val="000000"/>
                </a:solidFill>
                <a:latin typeface="Times New Roman" panose="02020603050405020304" pitchFamily="18" charset="0"/>
                <a:ea typeface="Times New Roman" panose="02020603050405020304" pitchFamily="18" charset="0"/>
              </a:rPr>
              <a:t> shows the upward trend of fatal crashes from 2010 through 2018 as reported by NHTSA as well as work zone related fatal crashes made available by the National Safety Council in 2020. In the figure, the yellow bars represent work zone related fatalities and corresponds to the left axis, and the dark line represents all crash related fatalities and corresponds to the right axis. As all crash related fatalities have steadily risen, work zone related crash fatalities have trended similarly, increasing 29% since 2010. </a:t>
            </a:r>
          </a:p>
          <a:p>
            <a:pPr defTabSz="942293">
              <a:defRPr/>
            </a:pPr>
            <a:endParaRPr lang="en-US" dirty="0">
              <a:solidFill>
                <a:srgbClr val="000000"/>
              </a:solidFill>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Of the 755 work zone related crash fatalities recorded in 2018, 482 were in construction zones, 131 were in unknown work zone types, 54 were in maintenance zones, and 1 was in a utility zone</a:t>
            </a:r>
            <a:r>
              <a:rPr lang="en-US" dirty="0">
                <a:solidFill>
                  <a:srgbClr val="000000"/>
                </a:solidFill>
                <a:latin typeface="Times New Roman" panose="02020603050405020304" pitchFamily="18" charset="0"/>
                <a:ea typeface="Times New Roman" panose="02020603050405020304" pitchFamily="18" charset="0"/>
              </a:rPr>
              <a:t> (National Safety Council, 2020). Additionally, work zones are estimated to be responsible for nearly a quarter of all nonrecurring traffic delays (National Work Zone Safety Information Clearinghouse, n.d.). In 2019, there were 842 fatalities in 762 work-zone crashes; 135 of these fatalities were workers.</a:t>
            </a:r>
            <a:endParaRPr lang="en-US" dirty="0"/>
          </a:p>
          <a:p>
            <a:endParaRPr lang="en-US" dirty="0"/>
          </a:p>
          <a:p>
            <a:pPr defTabSz="923635">
              <a:defRPr/>
            </a:pPr>
            <a:r>
              <a:rPr lang="en-US" dirty="0"/>
              <a:t>References:</a:t>
            </a:r>
          </a:p>
          <a:p>
            <a:pPr defTabSz="923635">
              <a:defRPr/>
            </a:pPr>
            <a:r>
              <a:rPr lang="en-US" dirty="0"/>
              <a:t>National Highway Traffic Safety Administration [NHTSA]. (2020). </a:t>
            </a:r>
            <a:r>
              <a:rPr lang="en-US" i="1" dirty="0"/>
              <a:t>Traffic Safety Facts Annual Report Tables</a:t>
            </a:r>
            <a:r>
              <a:rPr lang="en-US" dirty="0"/>
              <a:t>. </a:t>
            </a:r>
            <a:r>
              <a:rPr lang="en-US" u="sng" dirty="0">
                <a:hlinkClick r:id="rId3"/>
              </a:rPr>
              <a:t>https://cdan.nhtsa.gov/tsftables/tsfar.htm</a:t>
            </a:r>
            <a:endParaRPr lang="en-US" dirty="0"/>
          </a:p>
          <a:p>
            <a:pPr defTabSz="923635">
              <a:defRPr/>
            </a:pPr>
            <a:r>
              <a:rPr lang="en-US" dirty="0"/>
              <a:t>National Safety Council. (2020). </a:t>
            </a:r>
            <a:r>
              <a:rPr lang="en-US" i="1" dirty="0"/>
              <a:t>Motor Vehicle Safety Issues: Work Zones.</a:t>
            </a:r>
            <a:r>
              <a:rPr lang="en-US" dirty="0"/>
              <a:t> Injury Facts. </a:t>
            </a:r>
            <a:r>
              <a:rPr lang="en-US" u="sng" dirty="0">
                <a:hlinkClick r:id="rId4"/>
              </a:rPr>
              <a:t>https://injuryfacts.nsc.org/motor-vehicle/motor-vehicle-safety-issues/work-zones/</a:t>
            </a:r>
            <a:endParaRPr lang="en-US" dirty="0"/>
          </a:p>
          <a:p>
            <a:pPr defTabSz="923635">
              <a:defRPr/>
            </a:pPr>
            <a:r>
              <a:rPr lang="en-US" dirty="0"/>
              <a:t>National Work Zone Safety Information Clearinghouse. (n.d.). </a:t>
            </a:r>
            <a:r>
              <a:rPr lang="en-US" i="1" dirty="0"/>
              <a:t>Work Zone Fatal Crashes and Fatalities</a:t>
            </a:r>
            <a:r>
              <a:rPr lang="en-US" dirty="0"/>
              <a:t>. </a:t>
            </a:r>
            <a:r>
              <a:rPr lang="en-US" u="sng" dirty="0">
                <a:hlinkClick r:id="rId5"/>
              </a:rPr>
              <a:t>https://www.workzonesafety.org/crash-information/work-zone-fatal-crashes-fatalities/#national</a:t>
            </a:r>
            <a:endParaRPr lang="en-US" dirty="0"/>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4</a:t>
            </a:fld>
            <a:endParaRPr lang="en-US" dirty="0"/>
          </a:p>
        </p:txBody>
      </p:sp>
    </p:spTree>
    <p:extLst>
      <p:ext uri="{BB962C8B-B14F-4D97-AF65-F5344CB8AC3E}">
        <p14:creationId xmlns:p14="http://schemas.microsoft.com/office/powerpoint/2010/main" val="268343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One of the potential benefits of CAVs, for example, is the reduction in the gaps between vehicles in a queue to increase capacity and efficiency on roadways. CAVs also have the potential to increase traveler safety without risk of human error due to blind spots or reaction times. It has been estimated that traffic accidents could be reduced by 70% in 25 years thanks to CAV deployment. According to current fatality estimates reported above, a 70% reduction from 2018’s statistics would mean that by the year 2045, fatalities could be reduced to 10,000 per year with 225 fatalities attributed to work zones. There may be opportunities beyond the 70% predicted reduction to further reduce fatalities through advanced technologies given their capabilities and cooperation with infrastructure.</a:t>
            </a:r>
          </a:p>
          <a:p>
            <a:br>
              <a:rPr lang="en-US" dirty="0"/>
            </a:br>
            <a:r>
              <a:rPr lang="en-US" dirty="0"/>
              <a:t>Reference:</a:t>
            </a:r>
          </a:p>
          <a:p>
            <a:pPr defTabSz="923635">
              <a:defRPr/>
            </a:pPr>
            <a:r>
              <a:rPr lang="en-US" dirty="0"/>
              <a:t>MRCagney (2017). </a:t>
            </a:r>
            <a:r>
              <a:rPr lang="en-US" i="1" dirty="0"/>
              <a:t>Autonomous Vehicles: Research Report</a:t>
            </a:r>
            <a:r>
              <a:rPr lang="en-US" dirty="0"/>
              <a:t>. </a:t>
            </a:r>
            <a:r>
              <a:rPr lang="en-US" u="sng" dirty="0">
                <a:hlinkClick r:id="rId3"/>
              </a:rPr>
              <a:t>https://www.mrcagney.com/case-studies/research/autonomous-vehicles-research-report/</a:t>
            </a:r>
            <a:r>
              <a:rPr lang="en-US" dirty="0"/>
              <a:t> </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5</a:t>
            </a:fld>
            <a:endParaRPr lang="en-US" dirty="0"/>
          </a:p>
        </p:txBody>
      </p:sp>
    </p:spTree>
    <p:extLst>
      <p:ext uri="{BB962C8B-B14F-4D97-AF65-F5344CB8AC3E}">
        <p14:creationId xmlns:p14="http://schemas.microsoft.com/office/powerpoint/2010/main" val="47833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CVs are vehicles that can communicate with other vehicles or their environments wirelessly. CAVs are the interconnection of AVs with other vehicles or surrounding infrastructure. A CV can interact with other vehicles, infrastructure, the cloud, or even people by way of radio communication or other wireless technologies. Uses include active safety warnings issued to drivers when potential conflicts are detected between two or more appropriately-equipped vehicles, as well as roadway-specific cautions for drivers, such as advanced warnings on road and surface conditions, congestion, detours, or road work. Connectivity to the vehicle’s controller bus or to a signal controller’s local network does not imply automation, as it assumes no control over the vehicle’s actions. Whereas an AV, referred to as an ADS-equipped vehicle by SAE International’s J3016 standard (2018), has the capability to automate some or all driving tasks depending on the automation levels. </a:t>
            </a:r>
          </a:p>
          <a:p>
            <a:endParaRPr lang="en-US" dirty="0"/>
          </a:p>
          <a:p>
            <a:pPr defTabSz="942293">
              <a:defRPr/>
            </a:pPr>
            <a:r>
              <a:rPr lang="en-US" dirty="0">
                <a:latin typeface="Times New Roman" panose="02020603050405020304" pitchFamily="18" charset="0"/>
                <a:ea typeface="Times New Roman" panose="02020603050405020304" pitchFamily="18" charset="0"/>
              </a:rPr>
              <a:t>Figure 2 illustrates the relationship between CVs, AVs, and CAVs.</a:t>
            </a:r>
          </a:p>
          <a:p>
            <a:endParaRPr lang="en-US" dirty="0"/>
          </a:p>
          <a:p>
            <a:pPr defTabSz="923635">
              <a:defRPr/>
            </a:pPr>
            <a:r>
              <a:rPr lang="en-US" dirty="0"/>
              <a:t>References:</a:t>
            </a:r>
          </a:p>
          <a:p>
            <a:pPr defTabSz="923635">
              <a:defRPr/>
            </a:pPr>
            <a:r>
              <a:rPr lang="en-US" dirty="0"/>
              <a:t>SAE International. (2018). J3016_202104: Surface Vehicle Recommended Practice: Taxonomy and Definitions for Terms Related to Driving Automation Systems for On-Road Motor Vehicles. </a:t>
            </a:r>
          </a:p>
          <a:p>
            <a:pPr defTabSz="923635">
              <a:defRPr/>
            </a:pPr>
            <a:r>
              <a:rPr lang="en-US" dirty="0"/>
              <a:t>U.S. Department of Transportation [USDOT]. (2020). </a:t>
            </a:r>
            <a:r>
              <a:rPr lang="en-US" i="1" dirty="0"/>
              <a:t>Intelligent Transportation Systems Joint Program Office: Strategic Plan 2020-2025.</a:t>
            </a:r>
            <a:r>
              <a:rPr lang="en-US" dirty="0"/>
              <a:t> (Report No. FHWA-JPO-18-746). https://www.its.dot.gov/stratplan2020/</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6</a:t>
            </a:fld>
            <a:endParaRPr lang="en-US" dirty="0"/>
          </a:p>
        </p:txBody>
      </p:sp>
    </p:spTree>
    <p:extLst>
      <p:ext uri="{BB962C8B-B14F-4D97-AF65-F5344CB8AC3E}">
        <p14:creationId xmlns:p14="http://schemas.microsoft.com/office/powerpoint/2010/main" val="41199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CAV technologies are enabled by various technologies. This slide and the next discuss these technologies in greater detail.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Several different wireless communications alternatives may be used to enable CV applications.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DSRC is one wireless technology with potential for CV use. Different manufacturers prefer their own technology, and each has its own maturity forecast.  DSRC has been tested in a variety of settings, and standards for it are being developed. DSRC has low latency, and because it is protected (licensed), it is ideal for safety-critical applications. The technology is expected to progress through more certification programs as it matures. Currently, DSRC is being used in CV pilot projects sponsored by the USDOT. It is important to note that per recent Federal Communications Commission (FCC) regulations, the spectrum allocated for licensed use has been reallocated, thus putting in question the future use of DSRC for CV purposes, which has led some agencies to hesitate to commit to any specific communication technology.</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Cellular technology is mature, and newer generations of technology are ubiquitous (4G, 5G, and LTE). The major drawbacks of cellular are that networks are privately owned and network access is not consistent. 4G LTE technology is the most prevalent method for currently transmitting roadway information, such as roadway closures and estimated arrival times, to travelers. Future generations of cellular technology for C-V2X applications are being developed and deployed; however, due to the FCC regulations, the technology type that will be widely accepted going forward is a matter of debate.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Satellite technology is also mature and can provide coverage where cellular is not available. The communication is lower-bandwidth and higher-latency than DSRC and has challenges in providing local or “regional” information.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Wi-Fi is ubiquitous, cost effective, and has high-bandwidth capabilities but also comes with some security considerations. Wi-Fi access is expected to improve, and some states have made commitments for improving their Wi-Fi infrastructure in the near term. Some drawbacks of Wi-Fi include increased power consumption when using direct-connect modes and increased latency and lower packet delivery rates.</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Bluetooth is considered a mature technology and is relatively secure due to the authorization and authentication process it necessitates prior to data exchange. Range is the critical component concerning Bluetooth technology but is a lower-power option. </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7</a:t>
            </a:fld>
            <a:endParaRPr lang="en-US" dirty="0"/>
          </a:p>
        </p:txBody>
      </p:sp>
    </p:spTree>
    <p:extLst>
      <p:ext uri="{BB962C8B-B14F-4D97-AF65-F5344CB8AC3E}">
        <p14:creationId xmlns:p14="http://schemas.microsoft.com/office/powerpoint/2010/main" val="931805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The methods AVs currently use and that are forecasted for use over time to replicate human actions rely on their sensor suites. The eyes of the human driver are being replaced with radar, LiDAR, and cameras capable of detecting many of the same elements of the roadway that human drivers use for guidance, such as lane markings, signage, crosswalks, and other features. If these key attributes of the highway system are made consistent and are well maintained, then it is assumed that AVs could successfully replicate many human driving behaviors. Further, AVs may be able to improve upon several areas where humans fail, such as full 360-degree awareness, maintaining constant and full attention, and improved logic for anticipating speed and distance. It is then also expected that in areas where lane marking qualities are inconsistent, such as within or around work zones, AVs will need another method for effectively navigating without human input.</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LiDAR is considered highly accurate but drops in performance (up to 33%) during adverse weather. Using invisible laser light to measure the distance to objects in the environment, LiDAR can build an accurate 3D view very quickly. However, a single LiDAR device can cost up to $10,000 to implement. LiDAR also has limited abilities to distinguish differences between significant roadway hazards or general debris.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Like LiDAR, radar’s benefits over cameras are its ability to overcome weather and its consistent performance despite lighting conditions (day, night, or twilight). The drawback of radar is limited resolution, as current 24 GHz radars are considered limited for high-speed needs. There are, however, newer and more robust radar systems becoming more readily available. These are smaller and operate in the 77 GHz range, which eliminates most blur and increases the resolution for more accurate pinpointing of position and speed.</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Cameras provide color contrast, can have higher resolution, and are less costly to implement. Many ADSs and ADAS currently utilize cameras to build out their features, such as surround view systems (SVS) and driver monitoring systems (DVS). However, cameras have issues that are equal to those of the human eye in that they are limited by light and the effects of weather. Cameras must also rely on an in-vehicle computing system for understanding the context of objects in view. </a:t>
            </a:r>
          </a:p>
          <a:p>
            <a:pPr defTabSz="942293">
              <a:defRPr/>
            </a:pPr>
            <a:endParaRPr lang="en-US" dirty="0">
              <a:latin typeface="Times New Roman" panose="02020603050405020304" pitchFamily="18" charset="0"/>
              <a:ea typeface="Times New Roman" panose="02020603050405020304" pitchFamily="18" charset="0"/>
            </a:endParaRPr>
          </a:p>
          <a:p>
            <a:pPr defTabSz="942293">
              <a:defRPr/>
            </a:pPr>
            <a:r>
              <a:rPr lang="en-US" dirty="0">
                <a:latin typeface="Times New Roman" panose="02020603050405020304" pitchFamily="18" charset="0"/>
                <a:ea typeface="Times New Roman" panose="02020603050405020304" pitchFamily="18" charset="0"/>
              </a:rPr>
              <a:t>Presently, there is no standard or specification from a standards body that clearly identifies all the data elements and performance characteristics necessary to produce an HD map. Manufacturers may adhere to one or two specific technologies while ignoring others or use a combination of all three. </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8</a:t>
            </a:fld>
            <a:endParaRPr lang="en-US" dirty="0"/>
          </a:p>
        </p:txBody>
      </p:sp>
    </p:spTree>
    <p:extLst>
      <p:ext uri="{BB962C8B-B14F-4D97-AF65-F5344CB8AC3E}">
        <p14:creationId xmlns:p14="http://schemas.microsoft.com/office/powerpoint/2010/main" val="260964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93">
              <a:defRPr/>
            </a:pPr>
            <a:r>
              <a:rPr lang="en-US" dirty="0">
                <a:latin typeface="Times New Roman" panose="02020603050405020304" pitchFamily="18" charset="0"/>
                <a:ea typeface="Times New Roman" panose="02020603050405020304" pitchFamily="18" charset="0"/>
              </a:rPr>
              <a:t>An ODD is the operating environment defined by the vehicle’s manufacturer that prescribes the conditions in which the vehicle’s features can operate optimally and safely. ODDs of vehicles produced by different manufacturers will vary. OEMs use their own strategies and patented technologies for achieving automation and, as with conventional vehicles, there will be differences in performance, which will lead to a varied ODD-capable market. These varied ODDs could potentially result in one manufacturer supporting the 4-inch-wide pavement markings and another supporting 6-inch-wide pavement markings, leading to a costly investment decision from transportation agencies on whether to adhere to or change markings as a result of minimum design standards in a manufacturer’s ODD.</a:t>
            </a:r>
          </a:p>
          <a:p>
            <a:endParaRPr lang="en-US" dirty="0"/>
          </a:p>
        </p:txBody>
      </p:sp>
      <p:sp>
        <p:nvSpPr>
          <p:cNvPr id="4" name="Slide Number Placeholder 3"/>
          <p:cNvSpPr>
            <a:spLocks noGrp="1"/>
          </p:cNvSpPr>
          <p:nvPr>
            <p:ph type="sldNum" sz="quarter" idx="5"/>
          </p:nvPr>
        </p:nvSpPr>
        <p:spPr/>
        <p:txBody>
          <a:bodyPr/>
          <a:lstStyle/>
          <a:p>
            <a:fld id="{3F8C1EA5-1397-F944-9DFE-039BAC39D6EF}" type="slidenum">
              <a:rPr lang="en-US" smtClean="0"/>
              <a:t>9</a:t>
            </a:fld>
            <a:endParaRPr lang="en-US" dirty="0"/>
          </a:p>
        </p:txBody>
      </p:sp>
    </p:spTree>
    <p:extLst>
      <p:ext uri="{BB962C8B-B14F-4D97-AF65-F5344CB8AC3E}">
        <p14:creationId xmlns:p14="http://schemas.microsoft.com/office/powerpoint/2010/main" val="1917230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9DE169-7AB7-E742-A9FF-788D5E447506}"/>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a:extLst>
              <a:ext uri="{FF2B5EF4-FFF2-40B4-BE49-F238E27FC236}">
                <a16:creationId xmlns:a16="http://schemas.microsoft.com/office/drawing/2014/main" id="{7D6DD69E-D70E-AA40-809E-45EC8A0EC7EB}"/>
              </a:ext>
            </a:extLst>
          </p:cNvPr>
          <p:cNvSpPr>
            <a:spLocks noGrp="1"/>
          </p:cNvSpPr>
          <p:nvPr>
            <p:ph type="dt" sz="half" idx="10"/>
          </p:nvPr>
        </p:nvSpPr>
        <p:spPr>
          <a:xfrm>
            <a:off x="838200" y="6492875"/>
            <a:ext cx="2743200" cy="365125"/>
          </a:xfrm>
        </p:spPr>
        <p:txBody>
          <a:bodyPr/>
          <a:lstStyle/>
          <a:p>
            <a:fld id="{6D439598-CFFB-4A44-A306-CAD48B170863}" type="datetime1">
              <a:rPr lang="en-US" smtClean="0"/>
              <a:t>5/8/2023</a:t>
            </a:fld>
            <a:endParaRPr lang="en-US" dirty="0"/>
          </a:p>
        </p:txBody>
      </p:sp>
      <p:sp>
        <p:nvSpPr>
          <p:cNvPr id="4" name="Footer Placeholder 3">
            <a:extLst>
              <a:ext uri="{FF2B5EF4-FFF2-40B4-BE49-F238E27FC236}">
                <a16:creationId xmlns:a16="http://schemas.microsoft.com/office/drawing/2014/main" id="{1C97F03F-592D-A843-9733-BC70631DE877}"/>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2237AB7-9D26-934C-BFEA-26DDB0D8BD2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pic>
        <p:nvPicPr>
          <p:cNvPr id="14" name="Picture 13" descr="Virginia Tech Transportation Institute at Virginia Tech logo">
            <a:extLst>
              <a:ext uri="{FF2B5EF4-FFF2-40B4-BE49-F238E27FC236}">
                <a16:creationId xmlns:a16="http://schemas.microsoft.com/office/drawing/2014/main" id="{5406B1ED-49AD-2440-881F-E0ED726A5831}"/>
              </a:ext>
            </a:extLst>
          </p:cNvPr>
          <p:cNvPicPr>
            <a:picLocks noChangeAspect="1"/>
          </p:cNvPicPr>
          <p:nvPr userDrawn="1"/>
        </p:nvPicPr>
        <p:blipFill>
          <a:blip r:embed="rId3"/>
          <a:stretch>
            <a:fillRect/>
          </a:stretch>
        </p:blipFill>
        <p:spPr>
          <a:xfrm>
            <a:off x="9742219" y="5466522"/>
            <a:ext cx="1735171" cy="737919"/>
          </a:xfrm>
          <a:prstGeom prst="rect">
            <a:avLst/>
          </a:prstGeom>
        </p:spPr>
      </p:pic>
      <p:sp>
        <p:nvSpPr>
          <p:cNvPr id="10" name="Content Placeholder 2">
            <a:extLst>
              <a:ext uri="{FF2B5EF4-FFF2-40B4-BE49-F238E27FC236}">
                <a16:creationId xmlns:a16="http://schemas.microsoft.com/office/drawing/2014/main" id="{B985C98E-FDBF-448A-A12A-F74A39BC71AD}"/>
              </a:ext>
            </a:extLst>
          </p:cNvPr>
          <p:cNvSpPr>
            <a:spLocks noGrp="1"/>
          </p:cNvSpPr>
          <p:nvPr>
            <p:ph idx="15" hasCustomPrompt="1"/>
          </p:nvPr>
        </p:nvSpPr>
        <p:spPr>
          <a:xfrm>
            <a:off x="609389" y="4294187"/>
            <a:ext cx="2634143" cy="463241"/>
          </a:xfrm>
          <a:prstGeom prst="rect">
            <a:avLst/>
          </a:prstGeom>
        </p:spPr>
        <p:txBody>
          <a:bodyPr anchor="ctr">
            <a:normAutofit/>
          </a:bodyPr>
          <a:lstStyle>
            <a:lvl1pPr marL="0" indent="0">
              <a:buNone/>
              <a:defRPr>
                <a:solidFill>
                  <a:schemeClr val="bg1"/>
                </a:solidFill>
              </a:defRPr>
            </a:lvl1pPr>
          </a:lstStyle>
          <a:p>
            <a:r>
              <a:rPr lang="en-US" sz="1400">
                <a:latin typeface="Acherus Grotesque Regular" panose="02000505000000020004" pitchFamily="2" charset="77"/>
              </a:rPr>
              <a:t>Name</a:t>
            </a:r>
          </a:p>
        </p:txBody>
      </p:sp>
      <p:sp>
        <p:nvSpPr>
          <p:cNvPr id="7" name="Content Placeholder 6">
            <a:extLst>
              <a:ext uri="{FF2B5EF4-FFF2-40B4-BE49-F238E27FC236}">
                <a16:creationId xmlns:a16="http://schemas.microsoft.com/office/drawing/2014/main" id="{53488455-A712-7542-A247-6E06083BEADC}"/>
              </a:ext>
            </a:extLst>
          </p:cNvPr>
          <p:cNvSpPr>
            <a:spLocks noGrp="1"/>
          </p:cNvSpPr>
          <p:nvPr>
            <p:ph sz="quarter" idx="13" hasCustomPrompt="1"/>
          </p:nvPr>
        </p:nvSpPr>
        <p:spPr>
          <a:xfrm>
            <a:off x="609389" y="1415263"/>
            <a:ext cx="4936646" cy="1369460"/>
          </a:xfrm>
        </p:spPr>
        <p:txBody>
          <a:bodyPr anchor="ct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16573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6" name="Rectangle 5">
            <a:extLst>
              <a:ext uri="{FF2B5EF4-FFF2-40B4-BE49-F238E27FC236}">
                <a16:creationId xmlns:a16="http://schemas.microsoft.com/office/drawing/2014/main" id="{BADA5737-447B-8B4D-AEF4-E59D6ED33BDE}"/>
              </a:ext>
            </a:extLst>
          </p:cNvPr>
          <p:cNvSpPr/>
          <p:nvPr userDrawn="1"/>
        </p:nvSpPr>
        <p:spPr>
          <a:xfrm>
            <a:off x="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221317" y="355600"/>
            <a:ext cx="5639837" cy="578167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6422896" y="2184661"/>
            <a:ext cx="5547787" cy="3952613"/>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6422896" y="1540073"/>
            <a:ext cx="554778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6423025" y="954088"/>
            <a:ext cx="5547658" cy="457200"/>
          </a:xfrm>
        </p:spPr>
        <p:txBody>
          <a:bodyPr>
            <a:normAutofit/>
          </a:bodyPr>
          <a:lstStyle>
            <a:lvl1pPr marL="0" indent="0">
              <a:buNone/>
              <a:defRPr sz="2400" b="1">
                <a:solidFill>
                  <a:schemeClr val="accent1"/>
                </a:solidFill>
                <a:latin typeface="+mj-lt"/>
              </a:defRPr>
            </a:lvl1pPr>
          </a:lstStyle>
          <a:p>
            <a:pPr lvl="0"/>
            <a:r>
              <a:rPr lang="en-US"/>
              <a:t>title</a:t>
            </a:r>
          </a:p>
        </p:txBody>
      </p:sp>
      <p:pic>
        <p:nvPicPr>
          <p:cNvPr id="8" name="Picture 7" descr="Virigina Tech Transportation Institute at Virginia Tech logo">
            <a:extLst>
              <a:ext uri="{FF2B5EF4-FFF2-40B4-BE49-F238E27FC236}">
                <a16:creationId xmlns:a16="http://schemas.microsoft.com/office/drawing/2014/main" id="{C289542E-D57C-8249-85A7-E670455363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19309" y="182728"/>
            <a:ext cx="2951374" cy="437732"/>
          </a:xfrm>
          <a:prstGeom prst="rect">
            <a:avLst/>
          </a:prstGeom>
        </p:spPr>
      </p:pic>
    </p:spTree>
    <p:extLst>
      <p:ext uri="{BB962C8B-B14F-4D97-AF65-F5344CB8AC3E}">
        <p14:creationId xmlns:p14="http://schemas.microsoft.com/office/powerpoint/2010/main" val="96988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55600"/>
            <a:ext cx="5639837" cy="578167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1603115"/>
            <a:ext cx="5639837" cy="4534159"/>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7" name="Subtitle">
            <a:extLst>
              <a:ext uri="{FF2B5EF4-FFF2-40B4-BE49-F238E27FC236}">
                <a16:creationId xmlns:a16="http://schemas.microsoft.com/office/drawing/2014/main" id="{C765DCE7-C179-8A4F-9DB4-D80898279EAF}"/>
              </a:ext>
            </a:extLst>
          </p:cNvPr>
          <p:cNvSpPr>
            <a:spLocks noGrp="1"/>
          </p:cNvSpPr>
          <p:nvPr>
            <p:ph type="body" sz="quarter" idx="15" hasCustomPrompt="1"/>
          </p:nvPr>
        </p:nvSpPr>
        <p:spPr>
          <a:xfrm>
            <a:off x="221317" y="941585"/>
            <a:ext cx="5639837" cy="532745"/>
          </a:xfrm>
        </p:spPr>
        <p:txBody>
          <a:bodyPr>
            <a:normAutofit/>
          </a:bodyPr>
          <a:lstStyle>
            <a:lvl1pPr marL="0" indent="0">
              <a:buNone/>
              <a:defRPr sz="3200" b="1">
                <a:latin typeface="+mj-lt"/>
              </a:defRPr>
            </a:lvl1pPr>
          </a:lstStyle>
          <a:p>
            <a:pPr lvl="0"/>
            <a:r>
              <a:rPr lang="en-US"/>
              <a:t>Subtitle</a:t>
            </a:r>
          </a:p>
        </p:txBody>
      </p:sp>
      <p:sp>
        <p:nvSpPr>
          <p:cNvPr id="15" name="Title">
            <a:extLst>
              <a:ext uri="{FF2B5EF4-FFF2-40B4-BE49-F238E27FC236}">
                <a16:creationId xmlns:a16="http://schemas.microsoft.com/office/drawing/2014/main" id="{CB967A5F-6E50-6B40-8A0A-07D434962365}"/>
              </a:ext>
            </a:extLst>
          </p:cNvPr>
          <p:cNvSpPr>
            <a:spLocks noGrp="1"/>
          </p:cNvSpPr>
          <p:nvPr>
            <p:ph type="body" sz="quarter" idx="14" hasCustomPrompt="1"/>
          </p:nvPr>
        </p:nvSpPr>
        <p:spPr>
          <a:xfrm>
            <a:off x="221446" y="355600"/>
            <a:ext cx="5639708"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2223666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Slide 7">
    <p:bg>
      <p:bgPr>
        <a:solidFill>
          <a:srgbClr val="FFFFFF"/>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6416270" y="899475"/>
            <a:ext cx="49375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49375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140628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a Slide 8">
    <p:bg>
      <p:bgPr>
        <a:solidFill>
          <a:srgbClr val="FFFFFF"/>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346A971-D3CA-F446-B701-F8226790D0CD}"/>
              </a:ext>
            </a:extLst>
          </p:cNvPr>
          <p:cNvSpPr/>
          <p:nvPr userDrawn="1"/>
        </p:nvSpPr>
        <p:spPr>
          <a:xfrm>
            <a:off x="11353997" y="3734724"/>
            <a:ext cx="838003" cy="3123277"/>
          </a:xfrm>
          <a:custGeom>
            <a:avLst/>
            <a:gdLst>
              <a:gd name="connsiteX0" fmla="*/ 838003 w 838003"/>
              <a:gd name="connsiteY0" fmla="*/ 0 h 3123277"/>
              <a:gd name="connsiteX1" fmla="*/ 838003 w 838003"/>
              <a:gd name="connsiteY1" fmla="*/ 829332 h 3123277"/>
              <a:gd name="connsiteX2" fmla="*/ 688146 w 838003"/>
              <a:gd name="connsiteY2" fmla="*/ 1274027 h 3123277"/>
              <a:gd name="connsiteX3" fmla="*/ 266540 w 838003"/>
              <a:gd name="connsiteY3" fmla="*/ 2999698 h 3123277"/>
              <a:gd name="connsiteX4" fmla="*/ 251337 w 838003"/>
              <a:gd name="connsiteY4" fmla="*/ 3123277 h 3123277"/>
              <a:gd name="connsiteX5" fmla="*/ 0 w 838003"/>
              <a:gd name="connsiteY5" fmla="*/ 3123277 h 3123277"/>
              <a:gd name="connsiteX6" fmla="*/ 389 w 838003"/>
              <a:gd name="connsiteY6" fmla="*/ 3103677 h 3123277"/>
              <a:gd name="connsiteX7" fmla="*/ 452457 w 838003"/>
              <a:gd name="connsiteY7" fmla="*/ 1084958 h 3123277"/>
              <a:gd name="connsiteX8" fmla="*/ 787519 w 838003"/>
              <a:gd name="connsiteY8" fmla="*/ 124793 h 312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003" h="3123277">
                <a:moveTo>
                  <a:pt x="838003" y="0"/>
                </a:moveTo>
                <a:lnTo>
                  <a:pt x="838003" y="829332"/>
                </a:lnTo>
                <a:lnTo>
                  <a:pt x="688146" y="1274027"/>
                </a:lnTo>
                <a:cubicBezTo>
                  <a:pt x="476328" y="1949709"/>
                  <a:pt x="328557" y="2568628"/>
                  <a:pt x="266540" y="2999698"/>
                </a:cubicBezTo>
                <a:lnTo>
                  <a:pt x="251337" y="3123277"/>
                </a:lnTo>
                <a:lnTo>
                  <a:pt x="0" y="3123277"/>
                </a:lnTo>
                <a:lnTo>
                  <a:pt x="389" y="3103677"/>
                </a:lnTo>
                <a:cubicBezTo>
                  <a:pt x="21106" y="2694108"/>
                  <a:pt x="186172" y="1934386"/>
                  <a:pt x="452457" y="1084958"/>
                </a:cubicBezTo>
                <a:cubicBezTo>
                  <a:pt x="561392" y="737465"/>
                  <a:pt x="675664" y="411968"/>
                  <a:pt x="787519" y="12479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11" name="Content Placeholder 2">
            <a:extLst>
              <a:ext uri="{FF2B5EF4-FFF2-40B4-BE49-F238E27FC236}">
                <a16:creationId xmlns:a16="http://schemas.microsoft.com/office/drawing/2014/main" id="{D82CDBCA-36E8-D546-808E-073174AD0140}"/>
              </a:ext>
            </a:extLst>
          </p:cNvPr>
          <p:cNvSpPr>
            <a:spLocks noGrp="1"/>
          </p:cNvSpPr>
          <p:nvPr>
            <p:ph idx="16"/>
          </p:nvPr>
        </p:nvSpPr>
        <p:spPr>
          <a:xfrm>
            <a:off x="838200" y="3793507"/>
            <a:ext cx="10515600" cy="252223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838200" y="899475"/>
            <a:ext cx="10515600" cy="2704962"/>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838199" y="253206"/>
            <a:ext cx="10515599"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302981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a Slide 9">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DA5737-447B-8B4D-AEF4-E59D6ED33BDE}"/>
              </a:ext>
            </a:extLst>
          </p:cNvPr>
          <p:cNvSpPr/>
          <p:nvPr userDrawn="1"/>
        </p:nvSpPr>
        <p:spPr>
          <a:xfrm>
            <a:off x="6096000" y="0"/>
            <a:ext cx="6096000" cy="6858000"/>
          </a:xfrm>
          <a:prstGeom prst="rect">
            <a:avLst/>
          </a:prstGeom>
          <a:solidFill>
            <a:schemeClr val="tx1">
              <a:lumMod val="85000"/>
              <a:lumOff val="15000"/>
              <a:alpha val="7793"/>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2" name="Content Placeholder 2">
            <a:extLst>
              <a:ext uri="{FF2B5EF4-FFF2-40B4-BE49-F238E27FC236}">
                <a16:creationId xmlns:a16="http://schemas.microsoft.com/office/drawing/2014/main" id="{327431B1-7FA3-854A-9E2B-508BD99BE65E}"/>
              </a:ext>
            </a:extLst>
          </p:cNvPr>
          <p:cNvSpPr>
            <a:spLocks noGrp="1"/>
          </p:cNvSpPr>
          <p:nvPr>
            <p:ph idx="18"/>
          </p:nvPr>
        </p:nvSpPr>
        <p:spPr>
          <a:xfrm>
            <a:off x="6317317" y="387626"/>
            <a:ext cx="5639837" cy="6082747"/>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Content Placeholder 2">
            <a:extLst>
              <a:ext uri="{FF2B5EF4-FFF2-40B4-BE49-F238E27FC236}">
                <a16:creationId xmlns:a16="http://schemas.microsoft.com/office/drawing/2014/main" id="{A9B86260-B458-B44F-8668-E0727BDF4CB0}"/>
              </a:ext>
            </a:extLst>
          </p:cNvPr>
          <p:cNvSpPr>
            <a:spLocks noGrp="1"/>
          </p:cNvSpPr>
          <p:nvPr>
            <p:ph idx="17"/>
          </p:nvPr>
        </p:nvSpPr>
        <p:spPr>
          <a:xfrm>
            <a:off x="221317" y="3597965"/>
            <a:ext cx="5639837" cy="2872408"/>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6" name="Content Placeholder 2">
            <a:extLst>
              <a:ext uri="{FF2B5EF4-FFF2-40B4-BE49-F238E27FC236}">
                <a16:creationId xmlns:a16="http://schemas.microsoft.com/office/drawing/2014/main" id="{649888A0-FDC0-6641-89A0-08F360FAE4A7}"/>
              </a:ext>
            </a:extLst>
          </p:cNvPr>
          <p:cNvSpPr>
            <a:spLocks noGrp="1"/>
          </p:cNvSpPr>
          <p:nvPr>
            <p:ph idx="19"/>
          </p:nvPr>
        </p:nvSpPr>
        <p:spPr>
          <a:xfrm>
            <a:off x="224907" y="387627"/>
            <a:ext cx="5639837" cy="2872408"/>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Tree>
    <p:extLst>
      <p:ext uri="{BB962C8B-B14F-4D97-AF65-F5344CB8AC3E}">
        <p14:creationId xmlns:p14="http://schemas.microsoft.com/office/powerpoint/2010/main" val="85950418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nc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6ED05C35-C039-884E-A768-277C6980FA02}"/>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a:extLst>
              <a:ext uri="{FF2B5EF4-FFF2-40B4-BE49-F238E27FC236}">
                <a16:creationId xmlns:a16="http://schemas.microsoft.com/office/drawing/2014/main" id="{8EFA0AEA-EF87-B942-AD09-3537E5B8EC71}"/>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52E86674-1816-C04A-9230-D8441EB9985A}"/>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B87BA16-512F-4247-8F67-D2BCFBEAA900}"/>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0" name="Content Placeholder 2">
            <a:extLst>
              <a:ext uri="{FF2B5EF4-FFF2-40B4-BE49-F238E27FC236}">
                <a16:creationId xmlns:a16="http://schemas.microsoft.com/office/drawing/2014/main" id="{8BF7A28B-6F9F-384A-BC8F-5BB2731BA4D3}"/>
              </a:ext>
            </a:extLst>
          </p:cNvPr>
          <p:cNvSpPr>
            <a:spLocks noGrp="1"/>
          </p:cNvSpPr>
          <p:nvPr>
            <p:ph idx="14"/>
          </p:nvPr>
        </p:nvSpPr>
        <p:spPr>
          <a:xfrm>
            <a:off x="833439" y="1371664"/>
            <a:ext cx="6584576" cy="4984165"/>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F679377A-39ED-0C40-8B6E-CA06D6ABCCD3}"/>
              </a:ext>
            </a:extLst>
          </p:cNvPr>
          <p:cNvSpPr>
            <a:spLocks noGrp="1"/>
          </p:cNvSpPr>
          <p:nvPr>
            <p:ph type="body" sz="quarter" idx="13" hasCustomPrompt="1"/>
          </p:nvPr>
        </p:nvSpPr>
        <p:spPr>
          <a:xfrm>
            <a:off x="833437" y="622196"/>
            <a:ext cx="6584575" cy="614363"/>
          </a:xfrm>
        </p:spPr>
        <p:txBody>
          <a:bodyPr>
            <a:normAutofit/>
          </a:bodyPr>
          <a:lstStyle>
            <a:lvl1pPr marL="0" indent="0">
              <a:buNone/>
              <a:defRPr sz="32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3446769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ncy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27BBE0-1F2F-5044-99A1-6945ECE46142}"/>
              </a:ext>
            </a:extLst>
          </p:cNvPr>
          <p:cNvSpPr>
            <a:spLocks noGrp="1"/>
          </p:cNvSpPr>
          <p:nvPr>
            <p:ph type="dt" sz="half" idx="10"/>
          </p:nvPr>
        </p:nvSpPr>
        <p:spPr>
          <a:xfrm>
            <a:off x="838200" y="6503633"/>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0360253B-F9E4-E54E-932C-DD0179B5003A}"/>
              </a:ext>
            </a:extLst>
          </p:cNvPr>
          <p:cNvSpPr>
            <a:spLocks noGrp="1"/>
          </p:cNvSpPr>
          <p:nvPr>
            <p:ph type="ftr" sz="quarter" idx="11"/>
          </p:nvPr>
        </p:nvSpPr>
        <p:spPr>
          <a:xfrm>
            <a:off x="4038600" y="6503633"/>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8E1C641A-917D-EA40-A610-AA50DC93B4BC}"/>
              </a:ext>
            </a:extLst>
          </p:cNvPr>
          <p:cNvSpPr>
            <a:spLocks noGrp="1"/>
          </p:cNvSpPr>
          <p:nvPr>
            <p:ph type="sldNum" sz="quarter" idx="12"/>
          </p:nvPr>
        </p:nvSpPr>
        <p:spPr>
          <a:xfrm>
            <a:off x="8610600" y="6503633"/>
            <a:ext cx="2743200" cy="365125"/>
          </a:xfrm>
        </p:spPr>
        <p:txBody>
          <a:bodyPr/>
          <a:lstStyle/>
          <a:p>
            <a:fld id="{E945C9B4-2F1D-A045-96C0-CE876094E856}" type="slidenum">
              <a:rPr lang="en-US" smtClean="0"/>
              <a:t>‹#›</a:t>
            </a:fld>
            <a:endParaRPr lang="en-US" dirty="0"/>
          </a:p>
        </p:txBody>
      </p:sp>
      <p:sp>
        <p:nvSpPr>
          <p:cNvPr id="7" name="Content Placeholder 2">
            <a:extLst>
              <a:ext uri="{FF2B5EF4-FFF2-40B4-BE49-F238E27FC236}">
                <a16:creationId xmlns:a16="http://schemas.microsoft.com/office/drawing/2014/main" id="{2665E127-8C48-7B44-8AA8-8B81604951FE}"/>
              </a:ext>
            </a:extLst>
          </p:cNvPr>
          <p:cNvSpPr>
            <a:spLocks noGrp="1"/>
          </p:cNvSpPr>
          <p:nvPr>
            <p:ph idx="1"/>
          </p:nvPr>
        </p:nvSpPr>
        <p:spPr>
          <a:xfrm>
            <a:off x="833709" y="2029330"/>
            <a:ext cx="7885125" cy="3896140"/>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cxnSp>
        <p:nvCxnSpPr>
          <p:cNvPr id="8" name="Straight Connector 7">
            <a:extLst>
              <a:ext uri="{FF2B5EF4-FFF2-40B4-BE49-F238E27FC236}">
                <a16:creationId xmlns:a16="http://schemas.microsoft.com/office/drawing/2014/main" id="{3F8EA6B4-E061-9842-9EBD-E417DD93A9E2}"/>
              </a:ext>
            </a:extLst>
          </p:cNvPr>
          <p:cNvCxnSpPr>
            <a:cxnSpLocks/>
          </p:cNvCxnSpPr>
          <p:nvPr userDrawn="1"/>
        </p:nvCxnSpPr>
        <p:spPr>
          <a:xfrm>
            <a:off x="0" y="1683860"/>
            <a:ext cx="3329354" cy="0"/>
          </a:xfrm>
          <a:prstGeom prst="line">
            <a:avLst/>
          </a:prstGeom>
          <a:ln>
            <a:solidFill>
              <a:schemeClr val="tx2"/>
            </a:solidFill>
          </a:ln>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5A0F1684-0224-CA48-BBD2-5BE72A5169D4}"/>
              </a:ext>
            </a:extLst>
          </p:cNvPr>
          <p:cNvSpPr>
            <a:spLocks noGrp="1"/>
          </p:cNvSpPr>
          <p:nvPr>
            <p:ph type="body" sz="quarter" idx="13" hasCustomPrompt="1"/>
          </p:nvPr>
        </p:nvSpPr>
        <p:spPr>
          <a:xfrm>
            <a:off x="833709" y="1006566"/>
            <a:ext cx="7885124" cy="1012825"/>
          </a:xfrm>
        </p:spPr>
        <p:txBody>
          <a:bodyPr>
            <a:normAutofit/>
          </a:bodyPr>
          <a:lstStyle>
            <a:lvl1pPr marL="0" indent="0">
              <a:buNone/>
              <a:defRPr sz="32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4223192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nc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048E85-9EE7-7D4F-8FE7-0C7BFEA4F052}"/>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12B5D662-40BF-D34E-8AC9-4B73D655586C}"/>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EF6D6278-9B7F-6D42-A011-C9D2A9CB1844}"/>
              </a:ext>
            </a:extLst>
          </p:cNvPr>
          <p:cNvSpPr>
            <a:spLocks noGrp="1"/>
          </p:cNvSpPr>
          <p:nvPr>
            <p:ph type="sldNum" sz="quarter" idx="12"/>
          </p:nvPr>
        </p:nvSpPr>
        <p:spPr>
          <a:xfrm>
            <a:off x="8610600" y="6492875"/>
            <a:ext cx="2743200" cy="365125"/>
          </a:xfrm>
        </p:spPr>
        <p:txBody>
          <a:bodyPr/>
          <a:lstStyle>
            <a:lvl1pPr>
              <a:defRPr>
                <a:solidFill>
                  <a:schemeClr val="bg1"/>
                </a:solidFill>
              </a:defRPr>
            </a:lvl1pPr>
          </a:lstStyle>
          <a:p>
            <a:fld id="{E945C9B4-2F1D-A045-96C0-CE876094E856}" type="slidenum">
              <a:rPr lang="en-US" smtClean="0"/>
              <a:pPr/>
              <a:t>‹#›</a:t>
            </a:fld>
            <a:endParaRPr lang="en-US" dirty="0"/>
          </a:p>
        </p:txBody>
      </p:sp>
      <p:sp>
        <p:nvSpPr>
          <p:cNvPr id="7" name="Content Placeholder 2">
            <a:extLst>
              <a:ext uri="{FF2B5EF4-FFF2-40B4-BE49-F238E27FC236}">
                <a16:creationId xmlns:a16="http://schemas.microsoft.com/office/drawing/2014/main" id="{8CFBA2A2-F052-0B4F-BEB4-6647C87A71A3}"/>
              </a:ext>
            </a:extLst>
          </p:cNvPr>
          <p:cNvSpPr>
            <a:spLocks noGrp="1"/>
          </p:cNvSpPr>
          <p:nvPr>
            <p:ph idx="1"/>
          </p:nvPr>
        </p:nvSpPr>
        <p:spPr>
          <a:xfrm>
            <a:off x="833709" y="2029330"/>
            <a:ext cx="7885125" cy="3896140"/>
          </a:xfrm>
          <a:prstGeom prst="rect">
            <a:avLst/>
          </a:prstGeom>
        </p:spPr>
        <p:txBody>
          <a:bodyPr>
            <a:normAutofit/>
          </a:bodyPr>
          <a:lstStyle>
            <a:lvl1pPr>
              <a:defRPr>
                <a:solidFill>
                  <a:schemeClr val="bg1"/>
                </a:solidFill>
              </a:defRPr>
            </a:lvl1pPr>
          </a:lstStyle>
          <a:p>
            <a:pPr lvl="0"/>
            <a:r>
              <a:rPr lang="en-US" sz="1400">
                <a:latin typeface="Acherus Grotesque Regular" panose="02000505000000020004" pitchFamily="2" charset="77"/>
              </a:rPr>
              <a:t>Click to edit Master text styles</a:t>
            </a:r>
          </a:p>
        </p:txBody>
      </p:sp>
      <p:cxnSp>
        <p:nvCxnSpPr>
          <p:cNvPr id="8" name="Straight Connector 7">
            <a:extLst>
              <a:ext uri="{FF2B5EF4-FFF2-40B4-BE49-F238E27FC236}">
                <a16:creationId xmlns:a16="http://schemas.microsoft.com/office/drawing/2014/main" id="{1FD0BBF4-F86D-8A40-8E58-54EDAEF421B5}"/>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9" name="Title">
            <a:extLst>
              <a:ext uri="{FF2B5EF4-FFF2-40B4-BE49-F238E27FC236}">
                <a16:creationId xmlns:a16="http://schemas.microsoft.com/office/drawing/2014/main" id="{2F6B0A47-F12A-884E-8B93-B237839F06D1}"/>
              </a:ext>
            </a:extLst>
          </p:cNvPr>
          <p:cNvSpPr>
            <a:spLocks noGrp="1"/>
          </p:cNvSpPr>
          <p:nvPr>
            <p:ph type="body" sz="quarter" idx="13" hasCustomPrompt="1"/>
          </p:nvPr>
        </p:nvSpPr>
        <p:spPr>
          <a:xfrm>
            <a:off x="833437" y="1073365"/>
            <a:ext cx="7885125" cy="914400"/>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1223944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nc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06E2C6-67A4-9248-B56F-BC6FF0A156C4}"/>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657DB978-5F29-674A-A63E-0CA599DB00B4}"/>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1A616D5-761F-E94D-BE9D-903D7A5E8733}"/>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3" name="Content Placeholder 2">
            <a:extLst>
              <a:ext uri="{FF2B5EF4-FFF2-40B4-BE49-F238E27FC236}">
                <a16:creationId xmlns:a16="http://schemas.microsoft.com/office/drawing/2014/main" id="{AD8AAA02-14EC-344E-8842-43E56D0C8ACC}"/>
              </a:ext>
            </a:extLst>
          </p:cNvPr>
          <p:cNvSpPr>
            <a:spLocks noGrp="1"/>
          </p:cNvSpPr>
          <p:nvPr>
            <p:ph idx="16"/>
          </p:nvPr>
        </p:nvSpPr>
        <p:spPr>
          <a:xfrm>
            <a:off x="6221508" y="1368337"/>
            <a:ext cx="5132291" cy="4948479"/>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2" name="Content Placeholder 2">
            <a:extLst>
              <a:ext uri="{FF2B5EF4-FFF2-40B4-BE49-F238E27FC236}">
                <a16:creationId xmlns:a16="http://schemas.microsoft.com/office/drawing/2014/main" id="{2131BA05-7E88-3546-8038-0D139B2D8AC8}"/>
              </a:ext>
            </a:extLst>
          </p:cNvPr>
          <p:cNvSpPr>
            <a:spLocks noGrp="1"/>
          </p:cNvSpPr>
          <p:nvPr>
            <p:ph idx="15"/>
          </p:nvPr>
        </p:nvSpPr>
        <p:spPr>
          <a:xfrm>
            <a:off x="833438" y="1366221"/>
            <a:ext cx="5137055" cy="2834576"/>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1" name="Title">
            <a:extLst>
              <a:ext uri="{FF2B5EF4-FFF2-40B4-BE49-F238E27FC236}">
                <a16:creationId xmlns:a16="http://schemas.microsoft.com/office/drawing/2014/main" id="{EF814E54-E455-8840-A0F8-8AE31E199F9A}"/>
              </a:ext>
            </a:extLst>
          </p:cNvPr>
          <p:cNvSpPr>
            <a:spLocks noGrp="1"/>
          </p:cNvSpPr>
          <p:nvPr>
            <p:ph type="body" sz="quarter" idx="14" hasCustomPrompt="1"/>
          </p:nvPr>
        </p:nvSpPr>
        <p:spPr>
          <a:xfrm>
            <a:off x="833437" y="643647"/>
            <a:ext cx="10520361" cy="614363"/>
          </a:xfrm>
        </p:spPr>
        <p:txBody>
          <a:bodyPr>
            <a:normAutofit/>
          </a:bodyPr>
          <a:lstStyle>
            <a:lvl1pPr marL="0" indent="0">
              <a:buNone/>
              <a:defRPr sz="32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55137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58CB4-6534-0E45-9B0D-C966C6DE7FE5}"/>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Freeform 7">
            <a:extLst>
              <a:ext uri="{FF2B5EF4-FFF2-40B4-BE49-F238E27FC236}">
                <a16:creationId xmlns:a16="http://schemas.microsoft.com/office/drawing/2014/main" id="{04677411-352D-524D-B728-3E9951CC92B7}"/>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87271FB1-0179-4E40-A75F-F50769A7A76B}"/>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Date Placeholder 3">
            <a:extLst>
              <a:ext uri="{FF2B5EF4-FFF2-40B4-BE49-F238E27FC236}">
                <a16:creationId xmlns:a16="http://schemas.microsoft.com/office/drawing/2014/main" id="{00F36F42-2077-EF42-8A2B-B56BD174ECF6}"/>
              </a:ext>
            </a:extLst>
          </p:cNvPr>
          <p:cNvSpPr>
            <a:spLocks noGrp="1"/>
          </p:cNvSpPr>
          <p:nvPr>
            <p:ph type="dt" sz="half" idx="10"/>
          </p:nvPr>
        </p:nvSpPr>
        <p:spPr>
          <a:xfrm>
            <a:off x="838200" y="6499230"/>
            <a:ext cx="2743200" cy="365125"/>
          </a:xfrm>
        </p:spPr>
        <p:txBody>
          <a:bodyPr/>
          <a:lstStyle/>
          <a:p>
            <a:fld id="{AF3ABC53-0742-4549-B30E-40BA1C7F9FEE}" type="datetime1">
              <a:rPr lang="en-US" smtClean="0"/>
              <a:t>5/8/2023</a:t>
            </a:fld>
            <a:endParaRPr lang="en-US" dirty="0"/>
          </a:p>
        </p:txBody>
      </p:sp>
      <p:sp>
        <p:nvSpPr>
          <p:cNvPr id="5" name="Footer Placeholder 4">
            <a:extLst>
              <a:ext uri="{FF2B5EF4-FFF2-40B4-BE49-F238E27FC236}">
                <a16:creationId xmlns:a16="http://schemas.microsoft.com/office/drawing/2014/main" id="{7BCB97C0-37AC-5742-B6C0-728779839670}"/>
              </a:ext>
            </a:extLst>
          </p:cNvPr>
          <p:cNvSpPr>
            <a:spLocks noGrp="1"/>
          </p:cNvSpPr>
          <p:nvPr>
            <p:ph type="ftr" sz="quarter" idx="11"/>
          </p:nvPr>
        </p:nvSpPr>
        <p:spPr>
          <a:xfrm>
            <a:off x="4038600" y="649923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F4300C3A-7512-A94E-9784-6AF711ED7810}"/>
              </a:ext>
            </a:extLst>
          </p:cNvPr>
          <p:cNvSpPr>
            <a:spLocks noGrp="1"/>
          </p:cNvSpPr>
          <p:nvPr>
            <p:ph type="sldNum" sz="quarter" idx="12"/>
          </p:nvPr>
        </p:nvSpPr>
        <p:spPr>
          <a:xfrm>
            <a:off x="8610600" y="6499230"/>
            <a:ext cx="2743200" cy="365125"/>
          </a:xfrm>
        </p:spPr>
        <p:txBody>
          <a:bodyPr/>
          <a:lstStyle/>
          <a:p>
            <a:fld id="{E945C9B4-2F1D-A045-96C0-CE876094E856}" type="slidenum">
              <a:rPr lang="en-US" smtClean="0"/>
              <a:t>‹#›</a:t>
            </a:fld>
            <a:endParaRPr lang="en-US" dirty="0"/>
          </a:p>
        </p:txBody>
      </p:sp>
      <p:sp>
        <p:nvSpPr>
          <p:cNvPr id="10" name="Title">
            <a:extLst>
              <a:ext uri="{FF2B5EF4-FFF2-40B4-BE49-F238E27FC236}">
                <a16:creationId xmlns:a16="http://schemas.microsoft.com/office/drawing/2014/main" id="{47F8619E-E38F-5F4E-8488-B85081DABD8B}"/>
              </a:ext>
            </a:extLst>
          </p:cNvPr>
          <p:cNvSpPr>
            <a:spLocks noGrp="1"/>
          </p:cNvSpPr>
          <p:nvPr>
            <p:ph type="body" sz="quarter" idx="15" hasCustomPrompt="1"/>
          </p:nvPr>
        </p:nvSpPr>
        <p:spPr>
          <a:xfrm>
            <a:off x="1158470" y="253206"/>
            <a:ext cx="10195330" cy="457200"/>
          </a:xfrm>
        </p:spPr>
        <p:txBody>
          <a:bodyPr>
            <a:no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43574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F74A3E-8059-7247-BB0B-F3EF4161ED56}"/>
              </a:ext>
            </a:extLst>
          </p:cNvPr>
          <p:cNvSpPr>
            <a:spLocks noGrp="1"/>
          </p:cNvSpPr>
          <p:nvPr>
            <p:ph type="dt" sz="half" idx="10"/>
          </p:nvPr>
        </p:nvSpPr>
        <p:spPr>
          <a:xfrm>
            <a:off x="838200" y="6494899"/>
            <a:ext cx="2743200" cy="365125"/>
          </a:xfrm>
        </p:spPr>
        <p:txBody>
          <a:bodyPr/>
          <a:lstStyle/>
          <a:p>
            <a:fld id="{0236341E-6C56-6F4A-B640-1A2F5DFED922}" type="datetime1">
              <a:rPr lang="en-US" smtClean="0"/>
              <a:t>5/8/2023</a:t>
            </a:fld>
            <a:endParaRPr lang="en-US" dirty="0"/>
          </a:p>
        </p:txBody>
      </p:sp>
      <p:sp>
        <p:nvSpPr>
          <p:cNvPr id="5" name="Footer Placeholder 4">
            <a:extLst>
              <a:ext uri="{FF2B5EF4-FFF2-40B4-BE49-F238E27FC236}">
                <a16:creationId xmlns:a16="http://schemas.microsoft.com/office/drawing/2014/main" id="{92289C6D-F3A3-594E-AF4C-C044CACAD8D9}"/>
              </a:ext>
            </a:extLst>
          </p:cNvPr>
          <p:cNvSpPr>
            <a:spLocks noGrp="1"/>
          </p:cNvSpPr>
          <p:nvPr>
            <p:ph type="ftr" sz="quarter" idx="11"/>
          </p:nvPr>
        </p:nvSpPr>
        <p:spPr>
          <a:xfrm>
            <a:off x="4038600" y="649489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02B6C666-AD0A-B649-9741-18D97E8EECD8}"/>
              </a:ext>
            </a:extLst>
          </p:cNvPr>
          <p:cNvSpPr>
            <a:spLocks noGrp="1"/>
          </p:cNvSpPr>
          <p:nvPr>
            <p:ph type="sldNum" sz="quarter" idx="12"/>
          </p:nvPr>
        </p:nvSpPr>
        <p:spPr>
          <a:xfrm>
            <a:off x="8610600" y="6494899"/>
            <a:ext cx="2743200" cy="365125"/>
          </a:xfrm>
        </p:spPr>
        <p:txBody>
          <a:bodyPr/>
          <a:lstStyle/>
          <a:p>
            <a:fld id="{E945C9B4-2F1D-A045-96C0-CE876094E856}" type="slidenum">
              <a:rPr lang="en-US" smtClean="0"/>
              <a:t>‹#›</a:t>
            </a:fld>
            <a:endParaRPr lang="en-US" dirty="0"/>
          </a:p>
        </p:txBody>
      </p:sp>
      <p:sp>
        <p:nvSpPr>
          <p:cNvPr id="8" name="Content Placeholder 2">
            <a:extLst>
              <a:ext uri="{FF2B5EF4-FFF2-40B4-BE49-F238E27FC236}">
                <a16:creationId xmlns:a16="http://schemas.microsoft.com/office/drawing/2014/main" id="{F29A50F7-4A8F-5143-99D6-B9B5C2329EEF}"/>
              </a:ext>
            </a:extLst>
          </p:cNvPr>
          <p:cNvSpPr>
            <a:spLocks noGrp="1"/>
          </p:cNvSpPr>
          <p:nvPr>
            <p:ph idx="14"/>
          </p:nvPr>
        </p:nvSpPr>
        <p:spPr>
          <a:xfrm>
            <a:off x="803565" y="1253331"/>
            <a:ext cx="5477314" cy="4984165"/>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7" name="Title">
            <a:extLst>
              <a:ext uri="{FF2B5EF4-FFF2-40B4-BE49-F238E27FC236}">
                <a16:creationId xmlns:a16="http://schemas.microsoft.com/office/drawing/2014/main" id="{3AAF995B-0A96-6945-99DE-05DF0598BEDC}"/>
              </a:ext>
            </a:extLst>
          </p:cNvPr>
          <p:cNvSpPr>
            <a:spLocks noGrp="1"/>
          </p:cNvSpPr>
          <p:nvPr>
            <p:ph type="body" sz="quarter" idx="13" hasCustomPrompt="1"/>
          </p:nvPr>
        </p:nvSpPr>
        <p:spPr>
          <a:xfrm>
            <a:off x="7115536" y="531381"/>
            <a:ext cx="4272899" cy="721950"/>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2397613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69D82C-D8AE-5340-A408-157E0EE29A6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Date Placeholder 6">
            <a:extLst>
              <a:ext uri="{FF2B5EF4-FFF2-40B4-BE49-F238E27FC236}">
                <a16:creationId xmlns:a16="http://schemas.microsoft.com/office/drawing/2014/main" id="{8490D044-85A9-B048-9293-F908F1DFC48C}"/>
              </a:ext>
            </a:extLst>
          </p:cNvPr>
          <p:cNvSpPr>
            <a:spLocks noGrp="1"/>
          </p:cNvSpPr>
          <p:nvPr>
            <p:ph type="dt" sz="half" idx="10"/>
          </p:nvPr>
        </p:nvSpPr>
        <p:spPr>
          <a:xfrm>
            <a:off x="838200" y="6499228"/>
            <a:ext cx="2743200" cy="365125"/>
          </a:xfrm>
        </p:spPr>
        <p:txBody>
          <a:bodyPr/>
          <a:lstStyle/>
          <a:p>
            <a:fld id="{A1FCA624-17E5-0145-BED8-3D2B4FEC8929}" type="datetime1">
              <a:rPr lang="en-US" smtClean="0"/>
              <a:t>5/8/2023</a:t>
            </a:fld>
            <a:endParaRPr lang="en-US" dirty="0"/>
          </a:p>
        </p:txBody>
      </p:sp>
      <p:sp>
        <p:nvSpPr>
          <p:cNvPr id="8" name="Footer Placeholder 7">
            <a:extLst>
              <a:ext uri="{FF2B5EF4-FFF2-40B4-BE49-F238E27FC236}">
                <a16:creationId xmlns:a16="http://schemas.microsoft.com/office/drawing/2014/main" id="{E6169D8A-CC3A-C64F-8384-038DB71FB921}"/>
              </a:ext>
            </a:extLst>
          </p:cNvPr>
          <p:cNvSpPr>
            <a:spLocks noGrp="1"/>
          </p:cNvSpPr>
          <p:nvPr>
            <p:ph type="ftr" sz="quarter" idx="11"/>
          </p:nvPr>
        </p:nvSpPr>
        <p:spPr>
          <a:xfrm>
            <a:off x="4038600" y="6499228"/>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BA70670A-9729-B94A-8E94-D9527FAF5B65}"/>
              </a:ext>
            </a:extLst>
          </p:cNvPr>
          <p:cNvSpPr>
            <a:spLocks noGrp="1"/>
          </p:cNvSpPr>
          <p:nvPr>
            <p:ph type="sldNum" sz="quarter" idx="12"/>
          </p:nvPr>
        </p:nvSpPr>
        <p:spPr>
          <a:xfrm>
            <a:off x="8610600" y="6499228"/>
            <a:ext cx="2743200" cy="365125"/>
          </a:xfrm>
        </p:spPr>
        <p:txBody>
          <a:bodyPr/>
          <a:lstStyle/>
          <a:p>
            <a:fld id="{E945C9B4-2F1D-A045-96C0-CE876094E856}" type="slidenum">
              <a:rPr lang="en-US" smtClean="0"/>
              <a:t>‹#›</a:t>
            </a:fld>
            <a:endParaRPr lang="en-US" dirty="0"/>
          </a:p>
        </p:txBody>
      </p:sp>
      <p:sp>
        <p:nvSpPr>
          <p:cNvPr id="10" name="Title">
            <a:extLst>
              <a:ext uri="{FF2B5EF4-FFF2-40B4-BE49-F238E27FC236}">
                <a16:creationId xmlns:a16="http://schemas.microsoft.com/office/drawing/2014/main" id="{97C0CF60-784B-8B44-9F18-4342DD4EE2F3}"/>
              </a:ext>
            </a:extLst>
          </p:cNvPr>
          <p:cNvSpPr>
            <a:spLocks noGrp="1"/>
          </p:cNvSpPr>
          <p:nvPr>
            <p:ph type="body" sz="quarter" idx="15" hasCustomPrompt="1"/>
          </p:nvPr>
        </p:nvSpPr>
        <p:spPr>
          <a:xfrm>
            <a:off x="838200" y="274471"/>
            <a:ext cx="10515600"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154315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947CCE-0A8E-1048-8E0B-95F3FDCE3C8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385B9F10-C38F-4643-8BE5-D53AF239602E}"/>
              </a:ext>
            </a:extLst>
          </p:cNvPr>
          <p:cNvCxnSpPr/>
          <p:nvPr userDrawn="1"/>
        </p:nvCxnSpPr>
        <p:spPr>
          <a:xfrm>
            <a:off x="0" y="6486665"/>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0C0F37DB-A645-4D41-A8AB-39CE8A37A816}"/>
              </a:ext>
            </a:extLst>
          </p:cNvPr>
          <p:cNvSpPr>
            <a:spLocks noGrp="1"/>
          </p:cNvSpPr>
          <p:nvPr>
            <p:ph type="dt" sz="half" idx="10"/>
          </p:nvPr>
        </p:nvSpPr>
        <p:spPr>
          <a:xfrm>
            <a:off x="838200" y="6500733"/>
            <a:ext cx="2743200" cy="365125"/>
          </a:xfrm>
        </p:spPr>
        <p:txBody>
          <a:bodyPr/>
          <a:lstStyle/>
          <a:p>
            <a:fld id="{717E6522-6DCE-8648-AF48-E4A80F1F3135}" type="datetime1">
              <a:rPr lang="en-US" smtClean="0"/>
              <a:t>5/8/2023</a:t>
            </a:fld>
            <a:endParaRPr lang="en-US" dirty="0"/>
          </a:p>
        </p:txBody>
      </p:sp>
      <p:sp>
        <p:nvSpPr>
          <p:cNvPr id="6" name="Footer Placeholder 5">
            <a:extLst>
              <a:ext uri="{FF2B5EF4-FFF2-40B4-BE49-F238E27FC236}">
                <a16:creationId xmlns:a16="http://schemas.microsoft.com/office/drawing/2014/main" id="{E6512B80-6CD8-804B-A5F8-7524CFE6A64E}"/>
              </a:ext>
            </a:extLst>
          </p:cNvPr>
          <p:cNvSpPr>
            <a:spLocks noGrp="1"/>
          </p:cNvSpPr>
          <p:nvPr>
            <p:ph type="ftr" sz="quarter" idx="11"/>
          </p:nvPr>
        </p:nvSpPr>
        <p:spPr>
          <a:xfrm>
            <a:off x="4038600" y="6500733"/>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F5017B62-6676-FA4E-B2E0-A2BB46F6D4AF}"/>
              </a:ext>
            </a:extLst>
          </p:cNvPr>
          <p:cNvSpPr>
            <a:spLocks noGrp="1"/>
          </p:cNvSpPr>
          <p:nvPr>
            <p:ph type="sldNum" sz="quarter" idx="12"/>
          </p:nvPr>
        </p:nvSpPr>
        <p:spPr>
          <a:xfrm>
            <a:off x="8610600" y="6500733"/>
            <a:ext cx="2743200" cy="365125"/>
          </a:xfrm>
        </p:spPr>
        <p:txBody>
          <a:bodyPr/>
          <a:lstStyle/>
          <a:p>
            <a:fld id="{E945C9B4-2F1D-A045-96C0-CE876094E856}" type="slidenum">
              <a:rPr lang="en-US" smtClean="0"/>
              <a:t>‹#›</a:t>
            </a:fld>
            <a:endParaRPr lang="en-US" dirty="0"/>
          </a:p>
        </p:txBody>
      </p:sp>
      <p:sp>
        <p:nvSpPr>
          <p:cNvPr id="8" name="Title">
            <a:extLst>
              <a:ext uri="{FF2B5EF4-FFF2-40B4-BE49-F238E27FC236}">
                <a16:creationId xmlns:a16="http://schemas.microsoft.com/office/drawing/2014/main" id="{95576330-C0E7-1446-BA7D-3FED894043CB}"/>
              </a:ext>
            </a:extLst>
          </p:cNvPr>
          <p:cNvSpPr>
            <a:spLocks noGrp="1"/>
          </p:cNvSpPr>
          <p:nvPr>
            <p:ph type="body" sz="quarter" idx="14" hasCustomPrompt="1"/>
          </p:nvPr>
        </p:nvSpPr>
        <p:spPr>
          <a:xfrm>
            <a:off x="838200" y="371334"/>
            <a:ext cx="1051560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68601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4">
    <p:bg>
      <p:bgPr>
        <a:solidFill>
          <a:schemeClr val="bg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2E3B756-EE85-2548-8F38-AAC74C966445}"/>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6C8BA7A6-D397-1947-87BE-A13350C26EF5}"/>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7" name="Title">
            <a:extLst>
              <a:ext uri="{FF2B5EF4-FFF2-40B4-BE49-F238E27FC236}">
                <a16:creationId xmlns:a16="http://schemas.microsoft.com/office/drawing/2014/main" id="{4C31076A-129F-8C4A-A4CB-D28FFD0CECD5}"/>
              </a:ext>
            </a:extLst>
          </p:cNvPr>
          <p:cNvSpPr>
            <a:spLocks noGrp="1"/>
          </p:cNvSpPr>
          <p:nvPr>
            <p:ph type="body" sz="quarter" idx="15"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304302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DEBD01-F497-7C4E-8999-1EC7522D46FA}"/>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Date Placeholder 4">
            <a:extLst>
              <a:ext uri="{FF2B5EF4-FFF2-40B4-BE49-F238E27FC236}">
                <a16:creationId xmlns:a16="http://schemas.microsoft.com/office/drawing/2014/main" id="{47D71019-C6AB-6745-B597-4B16E87BA969}"/>
              </a:ext>
            </a:extLst>
          </p:cNvPr>
          <p:cNvSpPr>
            <a:spLocks noGrp="1"/>
          </p:cNvSpPr>
          <p:nvPr>
            <p:ph type="dt" sz="half" idx="10"/>
          </p:nvPr>
        </p:nvSpPr>
        <p:spPr>
          <a:xfrm>
            <a:off x="838200" y="6486065"/>
            <a:ext cx="2743200" cy="365125"/>
          </a:xfrm>
        </p:spPr>
        <p:txBody>
          <a:bodyPr/>
          <a:lstStyle/>
          <a:p>
            <a:fld id="{415942C1-7E3D-924F-87D2-9FE9B3D20B9F}" type="datetime1">
              <a:rPr lang="en-US" smtClean="0"/>
              <a:t>5/8/2023</a:t>
            </a:fld>
            <a:endParaRPr lang="en-US" dirty="0"/>
          </a:p>
        </p:txBody>
      </p:sp>
      <p:sp>
        <p:nvSpPr>
          <p:cNvPr id="6" name="Footer Placeholder 5">
            <a:extLst>
              <a:ext uri="{FF2B5EF4-FFF2-40B4-BE49-F238E27FC236}">
                <a16:creationId xmlns:a16="http://schemas.microsoft.com/office/drawing/2014/main" id="{08377E48-29AD-6F4C-9E88-9948D0E3D430}"/>
              </a:ext>
            </a:extLst>
          </p:cNvPr>
          <p:cNvSpPr>
            <a:spLocks noGrp="1"/>
          </p:cNvSpPr>
          <p:nvPr>
            <p:ph type="ftr" sz="quarter" idx="11"/>
          </p:nvPr>
        </p:nvSpPr>
        <p:spPr>
          <a:xfrm>
            <a:off x="4038600" y="6486065"/>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BFEF983F-4931-EB47-B6CD-95B28491A881}"/>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cxnSp>
        <p:nvCxnSpPr>
          <p:cNvPr id="9" name="Straight Connector 8">
            <a:extLst>
              <a:ext uri="{FF2B5EF4-FFF2-40B4-BE49-F238E27FC236}">
                <a16:creationId xmlns:a16="http://schemas.microsoft.com/office/drawing/2014/main" id="{1CBB04D4-2BE9-014B-B5C9-6039311BA4A0}"/>
              </a:ext>
            </a:extLst>
          </p:cNvPr>
          <p:cNvCxnSpPr>
            <a:cxnSpLocks/>
          </p:cNvCxnSpPr>
          <p:nvPr userDrawn="1"/>
        </p:nvCxnSpPr>
        <p:spPr>
          <a:xfrm>
            <a:off x="0" y="6521011"/>
            <a:ext cx="12192000" cy="0"/>
          </a:xfrm>
          <a:prstGeom prst="line">
            <a:avLst/>
          </a:prstGeom>
          <a:ln>
            <a:solidFill>
              <a:schemeClr val="tx2"/>
            </a:solidFill>
          </a:ln>
        </p:spPr>
        <p:style>
          <a:lnRef idx="3">
            <a:schemeClr val="accent1"/>
          </a:lnRef>
          <a:fillRef idx="0">
            <a:schemeClr val="accent1"/>
          </a:fillRef>
          <a:effectRef idx="2">
            <a:schemeClr val="accent1"/>
          </a:effectRef>
          <a:fontRef idx="minor">
            <a:schemeClr val="tx1"/>
          </a:fontRef>
        </p:style>
      </p:cxnSp>
      <p:sp>
        <p:nvSpPr>
          <p:cNvPr id="3" name="Picture Placeholder 2">
            <a:extLst>
              <a:ext uri="{FF2B5EF4-FFF2-40B4-BE49-F238E27FC236}">
                <a16:creationId xmlns:a16="http://schemas.microsoft.com/office/drawing/2014/main" id="{0426C5C8-E954-4547-8E6C-289F351C7E15}"/>
              </a:ext>
            </a:extLst>
          </p:cNvPr>
          <p:cNvSpPr>
            <a:spLocks noGrp="1"/>
          </p:cNvSpPr>
          <p:nvPr>
            <p:ph type="pic" idx="1"/>
          </p:nvPr>
        </p:nvSpPr>
        <p:spPr>
          <a:xfrm>
            <a:off x="6527408" y="992187"/>
            <a:ext cx="537385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432F16B4-96C5-6545-B12F-710BD637C2D6}"/>
              </a:ext>
            </a:extLst>
          </p:cNvPr>
          <p:cNvSpPr>
            <a:spLocks noGrp="1"/>
          </p:cNvSpPr>
          <p:nvPr>
            <p:ph idx="14"/>
          </p:nvPr>
        </p:nvSpPr>
        <p:spPr>
          <a:xfrm>
            <a:off x="833438" y="2057401"/>
            <a:ext cx="3938586" cy="3841900"/>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10" name="Title">
            <a:extLst>
              <a:ext uri="{FF2B5EF4-FFF2-40B4-BE49-F238E27FC236}">
                <a16:creationId xmlns:a16="http://schemas.microsoft.com/office/drawing/2014/main" id="{DDBD2336-6D1A-A841-BC17-6B694FA8A5AE}"/>
              </a:ext>
            </a:extLst>
          </p:cNvPr>
          <p:cNvSpPr>
            <a:spLocks noGrp="1"/>
          </p:cNvSpPr>
          <p:nvPr>
            <p:ph type="body" sz="quarter" idx="13" hasCustomPrompt="1"/>
          </p:nvPr>
        </p:nvSpPr>
        <p:spPr>
          <a:xfrm>
            <a:off x="833438" y="981876"/>
            <a:ext cx="3932236" cy="614363"/>
          </a:xfrm>
        </p:spPr>
        <p:txBody>
          <a:bodyPr>
            <a:normAutofit/>
          </a:bodyPr>
          <a:lstStyle>
            <a:lvl1pPr marL="0" indent="0">
              <a:buNone/>
              <a:defRPr sz="32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1413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120DC-D4E2-DA40-89D4-E0E53062BED4}"/>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Date Placeholder 3">
            <a:extLst>
              <a:ext uri="{FF2B5EF4-FFF2-40B4-BE49-F238E27FC236}">
                <a16:creationId xmlns:a16="http://schemas.microsoft.com/office/drawing/2014/main" id="{D91E6B30-73FF-364B-89A3-4D2B25C3CBAF}"/>
              </a:ext>
            </a:extLst>
          </p:cNvPr>
          <p:cNvSpPr>
            <a:spLocks noGrp="1"/>
          </p:cNvSpPr>
          <p:nvPr>
            <p:ph type="dt" sz="half" idx="10"/>
          </p:nvPr>
        </p:nvSpPr>
        <p:spPr>
          <a:xfrm>
            <a:off x="838200" y="6490415"/>
            <a:ext cx="2743200" cy="365125"/>
          </a:xfrm>
        </p:spPr>
        <p:txBody>
          <a:bodyPr/>
          <a:lstStyle/>
          <a:p>
            <a:fld id="{689C6900-7399-4D4E-A314-48ACF53055C5}" type="datetime1">
              <a:rPr lang="en-US" smtClean="0"/>
              <a:t>5/8/2023</a:t>
            </a:fld>
            <a:endParaRPr lang="en-US" dirty="0"/>
          </a:p>
        </p:txBody>
      </p:sp>
      <p:sp>
        <p:nvSpPr>
          <p:cNvPr id="5" name="Footer Placeholder 4">
            <a:extLst>
              <a:ext uri="{FF2B5EF4-FFF2-40B4-BE49-F238E27FC236}">
                <a16:creationId xmlns:a16="http://schemas.microsoft.com/office/drawing/2014/main" id="{5180E9DA-24F8-204E-BDD7-2BAD257BDC65}"/>
              </a:ext>
            </a:extLst>
          </p:cNvPr>
          <p:cNvSpPr>
            <a:spLocks noGrp="1"/>
          </p:cNvSpPr>
          <p:nvPr>
            <p:ph type="ftr" sz="quarter" idx="11"/>
          </p:nvPr>
        </p:nvSpPr>
        <p:spPr>
          <a:xfrm>
            <a:off x="4038600" y="6490415"/>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28839144-AF10-AA4E-BA1D-82D66798EDFE}"/>
              </a:ext>
            </a:extLst>
          </p:cNvPr>
          <p:cNvSpPr>
            <a:spLocks noGrp="1"/>
          </p:cNvSpPr>
          <p:nvPr>
            <p:ph type="sldNum" sz="quarter" idx="12"/>
          </p:nvPr>
        </p:nvSpPr>
        <p:spPr>
          <a:xfrm>
            <a:off x="8610600" y="6490415"/>
            <a:ext cx="2743200" cy="365125"/>
          </a:xfrm>
        </p:spPr>
        <p:txBody>
          <a:bodyPr/>
          <a:lstStyle/>
          <a:p>
            <a:fld id="{E945C9B4-2F1D-A045-96C0-CE876094E856}" type="slidenum">
              <a:rPr lang="en-US" smtClean="0"/>
              <a:t>‹#›</a:t>
            </a:fld>
            <a:endParaRPr lang="en-US" dirty="0"/>
          </a:p>
        </p:txBody>
      </p:sp>
      <p:cxnSp>
        <p:nvCxnSpPr>
          <p:cNvPr id="9" name="Straight Connector 8">
            <a:extLst>
              <a:ext uri="{FF2B5EF4-FFF2-40B4-BE49-F238E27FC236}">
                <a16:creationId xmlns:a16="http://schemas.microsoft.com/office/drawing/2014/main" id="{0DC6DF80-F4C6-9A4C-825B-F9730750F2B7}"/>
              </a:ext>
            </a:extLst>
          </p:cNvPr>
          <p:cNvCxnSpPr>
            <a:cxnSpLocks/>
          </p:cNvCxnSpPr>
          <p:nvPr userDrawn="1"/>
        </p:nvCxnSpPr>
        <p:spPr>
          <a:xfrm>
            <a:off x="0" y="6521011"/>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34" name="Content Placeholder 2">
            <a:extLst>
              <a:ext uri="{FF2B5EF4-FFF2-40B4-BE49-F238E27FC236}">
                <a16:creationId xmlns:a16="http://schemas.microsoft.com/office/drawing/2014/main" id="{EC61CB17-F9AA-7648-8711-0002107CB437}"/>
              </a:ext>
            </a:extLst>
          </p:cNvPr>
          <p:cNvSpPr>
            <a:spLocks noGrp="1"/>
          </p:cNvSpPr>
          <p:nvPr>
            <p:ph idx="14"/>
          </p:nvPr>
        </p:nvSpPr>
        <p:spPr>
          <a:xfrm>
            <a:off x="424066" y="828262"/>
            <a:ext cx="5491196" cy="5300868"/>
          </a:xfrm>
          <a:prstGeom prst="rect">
            <a:avLst/>
          </a:prstGeom>
        </p:spPr>
        <p:txBody>
          <a:bodyPr>
            <a:normAutofit/>
          </a:bodyPr>
          <a:lstStyle>
            <a:lvl1pPr>
              <a:defRPr sz="1500"/>
            </a:lvl1pPr>
          </a:lstStyle>
          <a:p>
            <a:pPr lvl="0"/>
            <a:r>
              <a:rPr lang="en-US"/>
              <a:t>Click to edit Master text styles</a:t>
            </a:r>
          </a:p>
        </p:txBody>
      </p:sp>
      <p:sp>
        <p:nvSpPr>
          <p:cNvPr id="11" name="Content Placeholder 2">
            <a:extLst>
              <a:ext uri="{FF2B5EF4-FFF2-40B4-BE49-F238E27FC236}">
                <a16:creationId xmlns:a16="http://schemas.microsoft.com/office/drawing/2014/main" id="{83D7E3CC-C921-7C41-B15A-AD8570918322}"/>
              </a:ext>
            </a:extLst>
          </p:cNvPr>
          <p:cNvSpPr>
            <a:spLocks noGrp="1"/>
          </p:cNvSpPr>
          <p:nvPr>
            <p:ph idx="1"/>
          </p:nvPr>
        </p:nvSpPr>
        <p:spPr>
          <a:xfrm>
            <a:off x="6276739" y="2518730"/>
            <a:ext cx="5257800" cy="3610400"/>
          </a:xfrm>
          <a:prstGeom prst="rect">
            <a:avLst/>
          </a:prstGeom>
        </p:spPr>
        <p:txBody>
          <a:bodyPr>
            <a:normAutofit/>
          </a:bodyPr>
          <a:lstStyle>
            <a:lvl1pPr>
              <a:defRPr sz="1500"/>
            </a:lvl1pPr>
          </a:lstStyle>
          <a:p>
            <a:pPr lvl="0"/>
            <a:r>
              <a:rPr lang="en-US"/>
              <a:t>Click to edit Master text styles</a:t>
            </a:r>
          </a:p>
        </p:txBody>
      </p:sp>
      <p:sp>
        <p:nvSpPr>
          <p:cNvPr id="3" name="Text Placeholder 2">
            <a:extLst>
              <a:ext uri="{FF2B5EF4-FFF2-40B4-BE49-F238E27FC236}">
                <a16:creationId xmlns:a16="http://schemas.microsoft.com/office/drawing/2014/main" id="{15F7F852-F4E8-3148-8F0B-4B38C440D9DD}"/>
              </a:ext>
            </a:extLst>
          </p:cNvPr>
          <p:cNvSpPr>
            <a:spLocks noGrp="1"/>
          </p:cNvSpPr>
          <p:nvPr>
            <p:ph type="body" sz="quarter" idx="15" hasCustomPrompt="1"/>
          </p:nvPr>
        </p:nvSpPr>
        <p:spPr>
          <a:xfrm>
            <a:off x="6276739" y="1513728"/>
            <a:ext cx="5257800" cy="573088"/>
          </a:xfrm>
        </p:spPr>
        <p:txBody>
          <a:bodyPr>
            <a:normAutofit/>
          </a:bodyPr>
          <a:lstStyle>
            <a:lvl1pPr marL="0" indent="0">
              <a:buNone/>
              <a:defRPr sz="32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59486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507570-E2B3-9447-8CFB-5A34947FAA29}"/>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Date Placeholder 4">
            <a:extLst>
              <a:ext uri="{FF2B5EF4-FFF2-40B4-BE49-F238E27FC236}">
                <a16:creationId xmlns:a16="http://schemas.microsoft.com/office/drawing/2014/main" id="{F937E198-470C-5D49-8723-596E2DAA0E15}"/>
              </a:ext>
            </a:extLst>
          </p:cNvPr>
          <p:cNvSpPr>
            <a:spLocks noGrp="1"/>
          </p:cNvSpPr>
          <p:nvPr>
            <p:ph type="dt" sz="half" idx="10"/>
          </p:nvPr>
        </p:nvSpPr>
        <p:spPr>
          <a:xfrm>
            <a:off x="838200" y="6494900"/>
            <a:ext cx="2743200" cy="365125"/>
          </a:xfrm>
        </p:spPr>
        <p:txBody>
          <a:bodyPr/>
          <a:lstStyle/>
          <a:p>
            <a:fld id="{DEDA58FB-8915-3A4D-97B4-E6F7098709D0}" type="datetime1">
              <a:rPr lang="en-US" smtClean="0"/>
              <a:t>5/8/2023</a:t>
            </a:fld>
            <a:endParaRPr lang="en-US" dirty="0"/>
          </a:p>
        </p:txBody>
      </p:sp>
      <p:sp>
        <p:nvSpPr>
          <p:cNvPr id="6" name="Footer Placeholder 5">
            <a:extLst>
              <a:ext uri="{FF2B5EF4-FFF2-40B4-BE49-F238E27FC236}">
                <a16:creationId xmlns:a16="http://schemas.microsoft.com/office/drawing/2014/main" id="{6A7405DE-F622-5A41-8548-A3348FD80FE7}"/>
              </a:ext>
            </a:extLst>
          </p:cNvPr>
          <p:cNvSpPr>
            <a:spLocks noGrp="1"/>
          </p:cNvSpPr>
          <p:nvPr>
            <p:ph type="ftr" sz="quarter" idx="11"/>
          </p:nvPr>
        </p:nvSpPr>
        <p:spPr>
          <a:xfrm>
            <a:off x="4038600" y="6494900"/>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57A1E922-2A58-F042-9508-026325537C25}"/>
              </a:ext>
            </a:extLst>
          </p:cNvPr>
          <p:cNvSpPr>
            <a:spLocks noGrp="1"/>
          </p:cNvSpPr>
          <p:nvPr>
            <p:ph type="sldNum" sz="quarter" idx="12"/>
          </p:nvPr>
        </p:nvSpPr>
        <p:spPr>
          <a:xfrm>
            <a:off x="8610600" y="6494900"/>
            <a:ext cx="2743200" cy="365125"/>
          </a:xfrm>
        </p:spPr>
        <p:txBody>
          <a:bodyPr/>
          <a:lstStyle/>
          <a:p>
            <a:fld id="{E945C9B4-2F1D-A045-96C0-CE876094E856}" type="slidenum">
              <a:rPr lang="en-US" smtClean="0"/>
              <a:t>‹#›</a:t>
            </a:fld>
            <a:endParaRPr lang="en-US" dirty="0"/>
          </a:p>
        </p:txBody>
      </p:sp>
      <p:sp>
        <p:nvSpPr>
          <p:cNvPr id="9" name="Content Placeholder 2">
            <a:extLst>
              <a:ext uri="{FF2B5EF4-FFF2-40B4-BE49-F238E27FC236}">
                <a16:creationId xmlns:a16="http://schemas.microsoft.com/office/drawing/2014/main" id="{3E057002-B987-3642-9188-CF2D0DA51876}"/>
              </a:ext>
            </a:extLst>
          </p:cNvPr>
          <p:cNvSpPr>
            <a:spLocks noGrp="1"/>
          </p:cNvSpPr>
          <p:nvPr>
            <p:ph idx="1"/>
          </p:nvPr>
        </p:nvSpPr>
        <p:spPr>
          <a:xfrm>
            <a:off x="833709" y="2029330"/>
            <a:ext cx="7885125" cy="3896140"/>
          </a:xfrm>
          <a:prstGeom prst="rect">
            <a:avLst/>
          </a:prstGeom>
        </p:spPr>
        <p:txBody>
          <a:bodyPr>
            <a:normAutofit/>
          </a:bodyPr>
          <a:lstStyle>
            <a:lvl1pPr>
              <a:defRPr sz="2000">
                <a:solidFill>
                  <a:schemeClr val="bg1"/>
                </a:solidFill>
              </a:defRPr>
            </a:lvl1pPr>
          </a:lstStyle>
          <a:p>
            <a:pPr lvl="0"/>
            <a:r>
              <a:rPr lang="en-US" sz="1400">
                <a:latin typeface="Acherus Grotesque Regular" panose="02000505000000020004" pitchFamily="2" charset="77"/>
              </a:rPr>
              <a:t>Click to edit Master text styles</a:t>
            </a:r>
          </a:p>
        </p:txBody>
      </p:sp>
      <p:cxnSp>
        <p:nvCxnSpPr>
          <p:cNvPr id="11" name="Straight Connector 10">
            <a:extLst>
              <a:ext uri="{FF2B5EF4-FFF2-40B4-BE49-F238E27FC236}">
                <a16:creationId xmlns:a16="http://schemas.microsoft.com/office/drawing/2014/main" id="{8F6FE30F-60D9-0E4E-9352-E2F3473779A4}"/>
              </a:ext>
            </a:extLst>
          </p:cNvPr>
          <p:cNvCxnSpPr>
            <a:cxnSpLocks/>
          </p:cNvCxnSpPr>
          <p:nvPr userDrawn="1"/>
        </p:nvCxnSpPr>
        <p:spPr>
          <a:xfrm>
            <a:off x="0" y="1683860"/>
            <a:ext cx="3329354" cy="0"/>
          </a:xfrm>
          <a:prstGeom prst="line">
            <a:avLst/>
          </a:prstGeom>
        </p:spPr>
        <p:style>
          <a:lnRef idx="2">
            <a:schemeClr val="accent4"/>
          </a:lnRef>
          <a:fillRef idx="0">
            <a:schemeClr val="accent4"/>
          </a:fillRef>
          <a:effectRef idx="1">
            <a:schemeClr val="accent4"/>
          </a:effectRef>
          <a:fontRef idx="minor">
            <a:schemeClr val="tx1"/>
          </a:fontRef>
        </p:style>
      </p:cxnSp>
      <p:sp>
        <p:nvSpPr>
          <p:cNvPr id="3" name="Title">
            <a:extLst>
              <a:ext uri="{FF2B5EF4-FFF2-40B4-BE49-F238E27FC236}">
                <a16:creationId xmlns:a16="http://schemas.microsoft.com/office/drawing/2014/main" id="{0388C7FE-E611-FF4A-82C2-12966E1DFE75}"/>
              </a:ext>
            </a:extLst>
          </p:cNvPr>
          <p:cNvSpPr>
            <a:spLocks noGrp="1"/>
          </p:cNvSpPr>
          <p:nvPr>
            <p:ph type="body" sz="quarter" idx="13" hasCustomPrompt="1"/>
          </p:nvPr>
        </p:nvSpPr>
        <p:spPr>
          <a:xfrm>
            <a:off x="833437" y="1065642"/>
            <a:ext cx="7885125" cy="614363"/>
          </a:xfrm>
        </p:spPr>
        <p:txBody>
          <a:bodyPr>
            <a:normAutofit/>
          </a:bodyPr>
          <a:lstStyle>
            <a:lvl1pPr marL="0" indent="0">
              <a:buNone/>
              <a:defRPr sz="3200" b="1">
                <a:solidFill>
                  <a:schemeClr val="bg1"/>
                </a:solidFill>
                <a:latin typeface="+mj-lt"/>
              </a:defRPr>
            </a:lvl1pPr>
          </a:lstStyle>
          <a:p>
            <a:pPr lvl="0"/>
            <a:r>
              <a:rPr lang="en-US"/>
              <a:t>Title</a:t>
            </a:r>
          </a:p>
        </p:txBody>
      </p:sp>
    </p:spTree>
    <p:extLst>
      <p:ext uri="{BB962C8B-B14F-4D97-AF65-F5344CB8AC3E}">
        <p14:creationId xmlns:p14="http://schemas.microsoft.com/office/powerpoint/2010/main" val="36545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Slide 1">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5DBB41-114A-2C4F-B0A0-507524AFB917}"/>
              </a:ext>
            </a:extLst>
          </p:cNvPr>
          <p:cNvSpPr/>
          <p:nvPr userDrawn="1"/>
        </p:nvSpPr>
        <p:spPr>
          <a:xfrm>
            <a:off x="0" y="6519553"/>
            <a:ext cx="12192000"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Date Placeholder 1">
            <a:extLst>
              <a:ext uri="{FF2B5EF4-FFF2-40B4-BE49-F238E27FC236}">
                <a16:creationId xmlns:a16="http://schemas.microsoft.com/office/drawing/2014/main" id="{D45CC236-F413-F346-AF47-AA4BD804AB87}"/>
              </a:ext>
            </a:extLst>
          </p:cNvPr>
          <p:cNvSpPr>
            <a:spLocks noGrp="1"/>
          </p:cNvSpPr>
          <p:nvPr>
            <p:ph type="dt" sz="half" idx="10"/>
          </p:nvPr>
        </p:nvSpPr>
        <p:spPr>
          <a:xfrm>
            <a:off x="838200" y="6492875"/>
            <a:ext cx="2743200" cy="365125"/>
          </a:xfrm>
        </p:spPr>
        <p:txBody>
          <a:bodyPr/>
          <a:lstStyle/>
          <a:p>
            <a:fld id="{9F19DD35-7AC3-764F-98A1-BC0BD2C8505D}" type="datetime1">
              <a:rPr lang="en-US" smtClean="0"/>
              <a:t>5/8/2023</a:t>
            </a:fld>
            <a:endParaRPr lang="en-US" dirty="0"/>
          </a:p>
        </p:txBody>
      </p:sp>
      <p:sp>
        <p:nvSpPr>
          <p:cNvPr id="3" name="Footer Placeholder 2">
            <a:extLst>
              <a:ext uri="{FF2B5EF4-FFF2-40B4-BE49-F238E27FC236}">
                <a16:creationId xmlns:a16="http://schemas.microsoft.com/office/drawing/2014/main" id="{6E8ED1C9-4416-E343-B7F6-408DAE1C1B6E}"/>
              </a:ext>
            </a:extLst>
          </p:cNvPr>
          <p:cNvSpPr>
            <a:spLocks noGrp="1"/>
          </p:cNvSpPr>
          <p:nvPr>
            <p:ph type="ftr" sz="quarter" idx="11"/>
          </p:nvPr>
        </p:nvSpPr>
        <p:spPr>
          <a:xfrm>
            <a:off x="4038600" y="6492875"/>
            <a:ext cx="4114800" cy="365125"/>
          </a:xfrm>
        </p:spPr>
        <p:txBody>
          <a:bodyPr/>
          <a:lstStyle/>
          <a:p>
            <a:endParaRPr lang="en-US" dirty="0"/>
          </a:p>
        </p:txBody>
      </p:sp>
      <p:sp>
        <p:nvSpPr>
          <p:cNvPr id="4" name="Slide Number Placeholder 3">
            <a:extLst>
              <a:ext uri="{FF2B5EF4-FFF2-40B4-BE49-F238E27FC236}">
                <a16:creationId xmlns:a16="http://schemas.microsoft.com/office/drawing/2014/main" id="{8CEA7548-91DE-494F-8552-B042337481A4}"/>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3" name="Media Placeholder 12">
            <a:extLst>
              <a:ext uri="{FF2B5EF4-FFF2-40B4-BE49-F238E27FC236}">
                <a16:creationId xmlns:a16="http://schemas.microsoft.com/office/drawing/2014/main" id="{B581713C-A1AD-364F-8DED-B8BBF716A82A}"/>
              </a:ext>
            </a:extLst>
          </p:cNvPr>
          <p:cNvSpPr>
            <a:spLocks noGrp="1"/>
          </p:cNvSpPr>
          <p:nvPr>
            <p:ph type="media" sz="quarter" idx="13"/>
          </p:nvPr>
        </p:nvSpPr>
        <p:spPr>
          <a:xfrm>
            <a:off x="525968" y="689549"/>
            <a:ext cx="11140064" cy="5686748"/>
          </a:xfrm>
        </p:spPr>
        <p:txBody>
          <a:bodyPr/>
          <a:lstStyle>
            <a:lvl1pPr>
              <a:defRPr>
                <a:solidFill>
                  <a:schemeClr val="bg1"/>
                </a:solidFill>
              </a:defRPr>
            </a:lvl1pPr>
          </a:lstStyle>
          <a:p>
            <a:r>
              <a:rPr lang="en-US" dirty="0"/>
              <a:t>Click icon to add media</a:t>
            </a:r>
          </a:p>
        </p:txBody>
      </p:sp>
      <p:sp>
        <p:nvSpPr>
          <p:cNvPr id="9" name="Title">
            <a:extLst>
              <a:ext uri="{FF2B5EF4-FFF2-40B4-BE49-F238E27FC236}">
                <a16:creationId xmlns:a16="http://schemas.microsoft.com/office/drawing/2014/main" id="{72BED9E3-0373-D84C-A6A4-A492FF74C791}"/>
              </a:ext>
            </a:extLst>
          </p:cNvPr>
          <p:cNvSpPr>
            <a:spLocks noGrp="1"/>
          </p:cNvSpPr>
          <p:nvPr>
            <p:ph type="body" sz="quarter" idx="14" hasCustomPrompt="1"/>
          </p:nvPr>
        </p:nvSpPr>
        <p:spPr>
          <a:xfrm>
            <a:off x="525968" y="90309"/>
            <a:ext cx="11140064"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a:t>
            </a:r>
          </a:p>
          <a:p>
            <a:pPr lvl="0"/>
            <a:endParaRPr lang="en-US"/>
          </a:p>
        </p:txBody>
      </p:sp>
    </p:spTree>
    <p:extLst>
      <p:ext uri="{BB962C8B-B14F-4D97-AF65-F5344CB8AC3E}">
        <p14:creationId xmlns:p14="http://schemas.microsoft.com/office/powerpoint/2010/main" val="46108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Slide 2">
    <p:bg>
      <p:bgPr>
        <a:solidFill>
          <a:srgbClr val="FFFFFF"/>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E99490-0DB2-9042-BEB9-C3365ECFAA43}"/>
              </a:ext>
            </a:extLst>
          </p:cNvPr>
          <p:cNvSpPr>
            <a:spLocks noGrp="1"/>
          </p:cNvSpPr>
          <p:nvPr>
            <p:ph type="dt" sz="half" idx="10"/>
          </p:nvPr>
        </p:nvSpPr>
        <p:spPr>
          <a:xfrm>
            <a:off x="838200" y="6502814"/>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EFCB89D9-63F3-7246-AD30-E28FFE903CF4}"/>
              </a:ext>
            </a:extLst>
          </p:cNvPr>
          <p:cNvSpPr>
            <a:spLocks noGrp="1"/>
          </p:cNvSpPr>
          <p:nvPr>
            <p:ph type="ftr" sz="quarter" idx="11"/>
          </p:nvPr>
        </p:nvSpPr>
        <p:spPr>
          <a:xfrm>
            <a:off x="4038600" y="650281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6CBC1EC3-F083-E347-AC2A-C5E93112DC7D}"/>
              </a:ext>
            </a:extLst>
          </p:cNvPr>
          <p:cNvSpPr>
            <a:spLocks noGrp="1"/>
          </p:cNvSpPr>
          <p:nvPr>
            <p:ph type="sldNum" sz="quarter" idx="12"/>
          </p:nvPr>
        </p:nvSpPr>
        <p:spPr>
          <a:xfrm>
            <a:off x="8610600" y="6502814"/>
            <a:ext cx="2743200" cy="365125"/>
          </a:xfrm>
        </p:spPr>
        <p:txBody>
          <a:bodyPr/>
          <a:lstStyle/>
          <a:p>
            <a:fld id="{E945C9B4-2F1D-A045-96C0-CE876094E856}" type="slidenum">
              <a:rPr lang="en-US" smtClean="0"/>
              <a:t>‹#›</a:t>
            </a:fld>
            <a:endParaRPr lang="en-US" dirty="0"/>
          </a:p>
        </p:txBody>
      </p:sp>
      <p:sp>
        <p:nvSpPr>
          <p:cNvPr id="21" name="Freeform 20">
            <a:extLst>
              <a:ext uri="{FF2B5EF4-FFF2-40B4-BE49-F238E27FC236}">
                <a16:creationId xmlns:a16="http://schemas.microsoft.com/office/drawing/2014/main" id="{EBA215F0-47CA-6444-8C5A-396439BD09DC}"/>
              </a:ext>
            </a:extLst>
          </p:cNvPr>
          <p:cNvSpPr/>
          <p:nvPr userDrawn="1"/>
        </p:nvSpPr>
        <p:spPr>
          <a:xfrm>
            <a:off x="1" y="0"/>
            <a:ext cx="931079" cy="3355365"/>
          </a:xfrm>
          <a:custGeom>
            <a:avLst/>
            <a:gdLst>
              <a:gd name="connsiteX0" fmla="*/ 680768 w 931079"/>
              <a:gd name="connsiteY0" fmla="*/ 0 h 3355365"/>
              <a:gd name="connsiteX1" fmla="*/ 931079 w 931079"/>
              <a:gd name="connsiteY1" fmla="*/ 0 h 3355365"/>
              <a:gd name="connsiteX2" fmla="*/ 930493 w 931079"/>
              <a:gd name="connsiteY2" fmla="*/ 29539 h 3355365"/>
              <a:gd name="connsiteX3" fmla="*/ 478425 w 931079"/>
              <a:gd name="connsiteY3" fmla="*/ 2048258 h 3355365"/>
              <a:gd name="connsiteX4" fmla="*/ 32601 w 931079"/>
              <a:gd name="connsiteY4" fmla="*/ 3282219 h 3355365"/>
              <a:gd name="connsiteX5" fmla="*/ 0 w 931079"/>
              <a:gd name="connsiteY5" fmla="*/ 3355365 h 3355365"/>
              <a:gd name="connsiteX6" fmla="*/ 0 w 931079"/>
              <a:gd name="connsiteY6" fmla="*/ 2573413 h 3355365"/>
              <a:gd name="connsiteX7" fmla="*/ 20047 w 931079"/>
              <a:gd name="connsiteY7" fmla="*/ 2520010 h 3355365"/>
              <a:gd name="connsiteX8" fmla="*/ 242736 w 931079"/>
              <a:gd name="connsiteY8" fmla="*/ 1859189 h 3355365"/>
              <a:gd name="connsiteX9" fmla="*/ 664342 w 931079"/>
              <a:gd name="connsiteY9" fmla="*/ 133518 h 33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1079" h="3355365">
                <a:moveTo>
                  <a:pt x="680768" y="0"/>
                </a:moveTo>
                <a:lnTo>
                  <a:pt x="931079" y="0"/>
                </a:lnTo>
                <a:lnTo>
                  <a:pt x="930493" y="29539"/>
                </a:lnTo>
                <a:cubicBezTo>
                  <a:pt x="909776" y="439108"/>
                  <a:pt x="744710" y="1198830"/>
                  <a:pt x="478425" y="2048258"/>
                </a:cubicBezTo>
                <a:cubicBezTo>
                  <a:pt x="333179" y="2511582"/>
                  <a:pt x="178443" y="2935802"/>
                  <a:pt x="32601" y="3282219"/>
                </a:cubicBezTo>
                <a:lnTo>
                  <a:pt x="0" y="3355365"/>
                </a:lnTo>
                <a:lnTo>
                  <a:pt x="0" y="2573413"/>
                </a:lnTo>
                <a:lnTo>
                  <a:pt x="20047" y="2520010"/>
                </a:lnTo>
                <a:cubicBezTo>
                  <a:pt x="95117" y="2312738"/>
                  <a:pt x="170113" y="2090851"/>
                  <a:pt x="242736" y="1859189"/>
                </a:cubicBezTo>
                <a:cubicBezTo>
                  <a:pt x="454554" y="1183507"/>
                  <a:pt x="602325" y="564588"/>
                  <a:pt x="664342" y="13351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DA273ED2-780C-7148-8FD5-229972D30250}"/>
              </a:ext>
            </a:extLst>
          </p:cNvPr>
          <p:cNvSpPr/>
          <p:nvPr userDrawn="1"/>
        </p:nvSpPr>
        <p:spPr>
          <a:xfrm>
            <a:off x="11811000" y="3120542"/>
            <a:ext cx="381000" cy="3737458"/>
          </a:xfrm>
          <a:custGeom>
            <a:avLst/>
            <a:gdLst>
              <a:gd name="connsiteX0" fmla="*/ 381000 w 381000"/>
              <a:gd name="connsiteY0" fmla="*/ 0 h 3737458"/>
              <a:gd name="connsiteX1" fmla="*/ 381000 w 381000"/>
              <a:gd name="connsiteY1" fmla="*/ 3737458 h 3737458"/>
              <a:gd name="connsiteX2" fmla="*/ 36526 w 381000"/>
              <a:gd name="connsiteY2" fmla="*/ 3737458 h 3737458"/>
              <a:gd name="connsiteX3" fmla="*/ 20530 w 381000"/>
              <a:gd name="connsiteY3" fmla="*/ 3570071 h 3737458"/>
              <a:gd name="connsiteX4" fmla="*/ 0 w 381000"/>
              <a:gd name="connsiteY4" fmla="*/ 3253444 h 3737458"/>
              <a:gd name="connsiteX5" fmla="*/ 0 w 381000"/>
              <a:gd name="connsiteY5" fmla="*/ 2084671 h 3737458"/>
              <a:gd name="connsiteX6" fmla="*/ 17445 w 381000"/>
              <a:gd name="connsiteY6" fmla="*/ 1819907 h 3737458"/>
              <a:gd name="connsiteX7" fmla="*/ 380030 w 381000"/>
              <a:gd name="connsiteY7" fmla="*/ 2631 h 37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3737458">
                <a:moveTo>
                  <a:pt x="381000" y="0"/>
                </a:moveTo>
                <a:lnTo>
                  <a:pt x="381000" y="3737458"/>
                </a:lnTo>
                <a:lnTo>
                  <a:pt x="36526" y="3737458"/>
                </a:lnTo>
                <a:lnTo>
                  <a:pt x="20530" y="3570071"/>
                </a:lnTo>
                <a:lnTo>
                  <a:pt x="0" y="3253444"/>
                </a:lnTo>
                <a:lnTo>
                  <a:pt x="0" y="2084671"/>
                </a:lnTo>
                <a:lnTo>
                  <a:pt x="17445" y="1819907"/>
                </a:lnTo>
                <a:cubicBezTo>
                  <a:pt x="72831" y="1157084"/>
                  <a:pt x="195039" y="544576"/>
                  <a:pt x="380030" y="263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Content Placeholder 2">
            <a:extLst>
              <a:ext uri="{FF2B5EF4-FFF2-40B4-BE49-F238E27FC236}">
                <a16:creationId xmlns:a16="http://schemas.microsoft.com/office/drawing/2014/main" id="{7081AF93-B648-0647-8AC5-9317B190A034}"/>
              </a:ext>
            </a:extLst>
          </p:cNvPr>
          <p:cNvSpPr>
            <a:spLocks noGrp="1"/>
          </p:cNvSpPr>
          <p:nvPr>
            <p:ph idx="15"/>
          </p:nvPr>
        </p:nvSpPr>
        <p:spPr>
          <a:xfrm>
            <a:off x="1158470" y="899475"/>
            <a:ext cx="10195330" cy="5461794"/>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8" name="Title">
            <a:extLst>
              <a:ext uri="{FF2B5EF4-FFF2-40B4-BE49-F238E27FC236}">
                <a16:creationId xmlns:a16="http://schemas.microsoft.com/office/drawing/2014/main" id="{08411A99-2133-0B4F-AF5C-23E9AC038FB8}"/>
              </a:ext>
            </a:extLst>
          </p:cNvPr>
          <p:cNvSpPr>
            <a:spLocks noGrp="1"/>
          </p:cNvSpPr>
          <p:nvPr>
            <p:ph type="body" sz="quarter" idx="14" hasCustomPrompt="1"/>
          </p:nvPr>
        </p:nvSpPr>
        <p:spPr>
          <a:xfrm>
            <a:off x="1158470" y="253206"/>
            <a:ext cx="10195330" cy="457200"/>
          </a:xfrm>
        </p:spPr>
        <p:txBody>
          <a:bodyPr>
            <a:normAutofit/>
          </a:bodyPr>
          <a:lstStyle>
            <a:lvl1pPr marL="0" indent="0">
              <a:buNone/>
              <a:defRPr sz="2400" b="1">
                <a:solidFill>
                  <a:schemeClr val="tx1"/>
                </a:solidFill>
                <a:latin typeface="+mj-lt"/>
              </a:defRPr>
            </a:lvl1pPr>
          </a:lstStyle>
          <a:p>
            <a:pPr lvl="0"/>
            <a:r>
              <a:rPr lang="en-US"/>
              <a:t>Title</a:t>
            </a:r>
          </a:p>
        </p:txBody>
      </p:sp>
    </p:spTree>
    <p:extLst>
      <p:ext uri="{BB962C8B-B14F-4D97-AF65-F5344CB8AC3E}">
        <p14:creationId xmlns:p14="http://schemas.microsoft.com/office/powerpoint/2010/main" val="250172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9CFC7C-E2D5-584C-A985-96D1DD2A8943}"/>
              </a:ext>
            </a:extLst>
          </p:cNvPr>
          <p:cNvSpPr>
            <a:spLocks noGrp="1"/>
          </p:cNvSpPr>
          <p:nvPr>
            <p:ph type="dt" sz="half" idx="10"/>
          </p:nvPr>
        </p:nvSpPr>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08ABAA76-8FA2-4E43-9316-BE3FF3908D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A6E9B5-B69C-1749-BD56-030F5A050481}"/>
              </a:ext>
            </a:extLst>
          </p:cNvPr>
          <p:cNvSpPr>
            <a:spLocks noGrp="1"/>
          </p:cNvSpPr>
          <p:nvPr>
            <p:ph type="sldNum" sz="quarter" idx="12"/>
          </p:nvPr>
        </p:nvSpPr>
        <p:spPr/>
        <p:txBody>
          <a:bodyPr/>
          <a:lstStyle>
            <a:lvl1pPr>
              <a:defRPr>
                <a:solidFill>
                  <a:schemeClr val="bg1"/>
                </a:solidFill>
              </a:defRPr>
            </a:lvl1pPr>
          </a:lstStyle>
          <a:p>
            <a:fld id="{E945C9B4-2F1D-A045-96C0-CE876094E856}" type="slidenum">
              <a:rPr lang="en-US" smtClean="0"/>
              <a:pPr/>
              <a:t>‹#›</a:t>
            </a:fld>
            <a:endParaRPr lang="en-US" dirty="0"/>
          </a:p>
        </p:txBody>
      </p:sp>
      <p:sp>
        <p:nvSpPr>
          <p:cNvPr id="10" name="Content Placeholder 2">
            <a:extLst>
              <a:ext uri="{FF2B5EF4-FFF2-40B4-BE49-F238E27FC236}">
                <a16:creationId xmlns:a16="http://schemas.microsoft.com/office/drawing/2014/main" id="{9B95DA57-8620-9343-A6F8-30B53AB42D0A}"/>
              </a:ext>
            </a:extLst>
          </p:cNvPr>
          <p:cNvSpPr>
            <a:spLocks noGrp="1"/>
          </p:cNvSpPr>
          <p:nvPr>
            <p:ph idx="14"/>
          </p:nvPr>
        </p:nvSpPr>
        <p:spPr>
          <a:xfrm>
            <a:off x="838199" y="873302"/>
            <a:ext cx="9574212" cy="5362397"/>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D2A5A24D-2806-B549-ADC8-8A29FEAC6BC3}"/>
              </a:ext>
            </a:extLst>
          </p:cNvPr>
          <p:cNvSpPr>
            <a:spLocks noGrp="1"/>
          </p:cNvSpPr>
          <p:nvPr>
            <p:ph type="body" sz="quarter" idx="15" hasCustomPrompt="1"/>
          </p:nvPr>
        </p:nvSpPr>
        <p:spPr>
          <a:xfrm>
            <a:off x="838199" y="253206"/>
            <a:ext cx="9574212" cy="457200"/>
          </a:xfrm>
        </p:spPr>
        <p:txBody>
          <a:bodyPr>
            <a:normAutofit/>
          </a:bodyPr>
          <a:lstStyle>
            <a:lvl1pPr marL="0" indent="0">
              <a:buNone/>
              <a:defRPr sz="2400" b="1">
                <a:solidFill>
                  <a:schemeClr val="accent1"/>
                </a:solidFill>
                <a:latin typeface="+mj-lt"/>
              </a:defRPr>
            </a:lvl1pPr>
          </a:lstStyle>
          <a:p>
            <a:pPr lvl="0"/>
            <a:r>
              <a:rPr lang="en-US"/>
              <a:t>Title</a:t>
            </a:r>
          </a:p>
        </p:txBody>
      </p:sp>
    </p:spTree>
    <p:extLst>
      <p:ext uri="{BB962C8B-B14F-4D97-AF65-F5344CB8AC3E}">
        <p14:creationId xmlns:p14="http://schemas.microsoft.com/office/powerpoint/2010/main" val="23222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75C5C5-7E8E-D343-B922-0EB0E89AE5CA}"/>
              </a:ext>
            </a:extLst>
          </p:cNvPr>
          <p:cNvSpPr>
            <a:spLocks noGrp="1"/>
          </p:cNvSpPr>
          <p:nvPr>
            <p:ph type="dt" sz="half" idx="10"/>
          </p:nvPr>
        </p:nvSpPr>
        <p:spPr>
          <a:xfrm>
            <a:off x="838200" y="6492875"/>
            <a:ext cx="2743200" cy="365125"/>
          </a:xfrm>
        </p:spPr>
        <p:txBody>
          <a:bodyPr/>
          <a:lstStyle/>
          <a:p>
            <a:fld id="{20543ADE-1233-B340-9394-09AF407A201E}" type="datetime1">
              <a:rPr lang="en-US" smtClean="0"/>
              <a:t>5/8/2023</a:t>
            </a:fld>
            <a:endParaRPr lang="en-US" dirty="0"/>
          </a:p>
        </p:txBody>
      </p:sp>
      <p:sp>
        <p:nvSpPr>
          <p:cNvPr id="4" name="Footer Placeholder 3">
            <a:extLst>
              <a:ext uri="{FF2B5EF4-FFF2-40B4-BE49-F238E27FC236}">
                <a16:creationId xmlns:a16="http://schemas.microsoft.com/office/drawing/2014/main" id="{24B032C0-4051-484E-9D2A-92398EE769E5}"/>
              </a:ext>
            </a:extLst>
          </p:cNvPr>
          <p:cNvSpPr>
            <a:spLocks noGrp="1"/>
          </p:cNvSpPr>
          <p:nvPr>
            <p:ph type="ftr" sz="quarter" idx="11"/>
          </p:nvPr>
        </p:nvSpPr>
        <p:spPr>
          <a:xfrm>
            <a:off x="4038600" y="6492875"/>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72B56661-5353-034F-9C8F-89361764A2B6}"/>
              </a:ext>
            </a:extLst>
          </p:cNvPr>
          <p:cNvSpPr>
            <a:spLocks noGrp="1"/>
          </p:cNvSpPr>
          <p:nvPr>
            <p:ph type="sldNum" sz="quarter" idx="12"/>
          </p:nvPr>
        </p:nvSpPr>
        <p:spPr>
          <a:xfrm>
            <a:off x="8610600" y="6492875"/>
            <a:ext cx="2743200" cy="365125"/>
          </a:xfrm>
        </p:spPr>
        <p:txBody>
          <a:bodyPr/>
          <a:lstStyle/>
          <a:p>
            <a:fld id="{E945C9B4-2F1D-A045-96C0-CE876094E856}" type="slidenum">
              <a:rPr lang="en-US" smtClean="0"/>
              <a:t>‹#›</a:t>
            </a:fld>
            <a:endParaRPr lang="en-US" dirty="0"/>
          </a:p>
        </p:txBody>
      </p:sp>
      <p:sp>
        <p:nvSpPr>
          <p:cNvPr id="10" name="Content Placeholder 2">
            <a:extLst>
              <a:ext uri="{FF2B5EF4-FFF2-40B4-BE49-F238E27FC236}">
                <a16:creationId xmlns:a16="http://schemas.microsoft.com/office/drawing/2014/main" id="{647F7304-0BA9-714E-B609-A53979907D4F}"/>
              </a:ext>
            </a:extLst>
          </p:cNvPr>
          <p:cNvSpPr>
            <a:spLocks noGrp="1"/>
          </p:cNvSpPr>
          <p:nvPr>
            <p:ph idx="14"/>
          </p:nvPr>
        </p:nvSpPr>
        <p:spPr>
          <a:xfrm>
            <a:off x="169069" y="873303"/>
            <a:ext cx="11853862" cy="5312642"/>
          </a:xfrm>
          <a:prstGeom prst="rect">
            <a:avLst/>
          </a:prstGeom>
        </p:spPr>
        <p:txBody>
          <a:bodyPr>
            <a:normAutofit/>
          </a:bodyPr>
          <a:lstStyle>
            <a:lvl1pPr marL="0" indent="0">
              <a:buNone/>
              <a:defRPr>
                <a:solidFill>
                  <a:schemeClr val="tx1"/>
                </a:solidFill>
              </a:defRPr>
            </a:lvl1pPr>
          </a:lstStyle>
          <a:p>
            <a:pPr lvl="0"/>
            <a:r>
              <a:rPr lang="en-US" sz="1400">
                <a:latin typeface="Acherus Grotesque Regular" panose="02000505000000020004" pitchFamily="2" charset="77"/>
              </a:rPr>
              <a:t>Click to edit Master text styles</a:t>
            </a:r>
          </a:p>
        </p:txBody>
      </p:sp>
      <p:sp>
        <p:nvSpPr>
          <p:cNvPr id="9" name="Title">
            <a:extLst>
              <a:ext uri="{FF2B5EF4-FFF2-40B4-BE49-F238E27FC236}">
                <a16:creationId xmlns:a16="http://schemas.microsoft.com/office/drawing/2014/main" id="{1288C85A-D330-2D41-B2D2-F99947631AB9}"/>
              </a:ext>
            </a:extLst>
          </p:cNvPr>
          <p:cNvSpPr>
            <a:spLocks noGrp="1"/>
          </p:cNvSpPr>
          <p:nvPr>
            <p:ph type="body" sz="quarter" idx="15" hasCustomPrompt="1"/>
          </p:nvPr>
        </p:nvSpPr>
        <p:spPr>
          <a:xfrm>
            <a:off x="169069" y="253206"/>
            <a:ext cx="11853862" cy="457200"/>
          </a:xfrm>
        </p:spPr>
        <p:txBody>
          <a:bodyPr>
            <a:normAutofit/>
          </a:bodyPr>
          <a:lstStyle>
            <a:lvl1pPr marL="0" indent="0">
              <a:buNone/>
              <a:defRPr sz="2400" b="1">
                <a:solidFill>
                  <a:schemeClr val="tx2"/>
                </a:solidFill>
                <a:latin typeface="+mj-lt"/>
              </a:defRPr>
            </a:lvl1pPr>
          </a:lstStyle>
          <a:p>
            <a:pPr lvl="0"/>
            <a:r>
              <a:rPr lang="en-US"/>
              <a:t>Title</a:t>
            </a:r>
          </a:p>
        </p:txBody>
      </p:sp>
    </p:spTree>
    <p:extLst>
      <p:ext uri="{BB962C8B-B14F-4D97-AF65-F5344CB8AC3E}">
        <p14:creationId xmlns:p14="http://schemas.microsoft.com/office/powerpoint/2010/main" val="392726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491CEB-04F5-F244-9768-9B71E1886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43ADE-1233-B340-9394-09AF407A201E}" type="datetime1">
              <a:rPr lang="en-US" smtClean="0"/>
              <a:t>5/8/2023</a:t>
            </a:fld>
            <a:endParaRPr lang="en-US" dirty="0"/>
          </a:p>
        </p:txBody>
      </p:sp>
      <p:sp>
        <p:nvSpPr>
          <p:cNvPr id="5" name="Footer Placeholder 4">
            <a:extLst>
              <a:ext uri="{FF2B5EF4-FFF2-40B4-BE49-F238E27FC236}">
                <a16:creationId xmlns:a16="http://schemas.microsoft.com/office/drawing/2014/main" id="{DE6EDA6A-0A34-924F-9F2A-D78A00C40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F98E3DC-D215-E241-A05B-D69586756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5C9B4-2F1D-A045-96C0-CE876094E856}" type="slidenum">
              <a:rPr lang="en-US" smtClean="0"/>
              <a:t>‹#›</a:t>
            </a:fld>
            <a:endParaRPr lang="en-US" dirty="0"/>
          </a:p>
        </p:txBody>
      </p:sp>
      <p:sp>
        <p:nvSpPr>
          <p:cNvPr id="3" name="Text Placeholder 2">
            <a:extLst>
              <a:ext uri="{FF2B5EF4-FFF2-40B4-BE49-F238E27FC236}">
                <a16:creationId xmlns:a16="http://schemas.microsoft.com/office/drawing/2014/main" id="{3FF1CA4D-34DC-AC44-8E04-EDBF8022B4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BB51EB4A-8A06-7141-8385-3C1833B37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40760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7" r:id="rId3"/>
    <p:sldLayoutId id="2147483649" r:id="rId4"/>
    <p:sldLayoutId id="2147483652" r:id="rId5"/>
    <p:sldLayoutId id="2147483655" r:id="rId6"/>
    <p:sldLayoutId id="2147483660" r:id="rId7"/>
    <p:sldLayoutId id="2147483661" r:id="rId8"/>
    <p:sldLayoutId id="2147483662" r:id="rId9"/>
    <p:sldLayoutId id="2147483680" r:id="rId10"/>
    <p:sldLayoutId id="2147483684" r:id="rId11"/>
    <p:sldLayoutId id="2147483682" r:id="rId12"/>
    <p:sldLayoutId id="2147483683" r:id="rId13"/>
    <p:sldLayoutId id="2147483685" r:id="rId14"/>
    <p:sldLayoutId id="2147483663" r:id="rId15"/>
    <p:sldLayoutId id="2147483664" r:id="rId16"/>
    <p:sldLayoutId id="2147483665" r:id="rId17"/>
    <p:sldLayoutId id="2147483666" r:id="rId18"/>
    <p:sldLayoutId id="2147483651" r:id="rId19"/>
    <p:sldLayoutId id="2147483653" r:id="rId20"/>
    <p:sldLayoutId id="2147483656" r:id="rId21"/>
    <p:sldLayoutId id="2147483681" r:id="rId22"/>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publicdomainpictures.net/view-image.php?image=2973&amp;amp;picture=constructii-zon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hyperlink" Target="https://www.michigan.gov/mdot/travel/safety/road-users/work-zone-safety/media"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ops.fhwa.dot.gov/wz/wzdx/index.ht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hyperlink" Target="https://www.pcb.its.dot.gov/PageRedirect.aspx?RedirectedURL=https://youtu.be/ldlinRdd-nI" TargetMode="External"/><Relationship Id="rId3" Type="http://schemas.openxmlformats.org/officeDocument/2006/relationships/hyperlink" Target="https://www.pcb.its.dot.gov/PageRedirect.aspx?RedirectedURL=https://youtu.be/a-nF9jiZ1X0" TargetMode="External"/><Relationship Id="rId7" Type="http://schemas.openxmlformats.org/officeDocument/2006/relationships/hyperlink" Target="https://www.pcb.its.dot.gov/PageRedirect.aspx?RedirectedURL=https://youtu.be/2Ss90y2qldo"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pcb.its.dot.gov/PageRedirect.aspx?RedirectedURL=https://youtu.be/EbqgJtJVh-4" TargetMode="External"/><Relationship Id="rId5" Type="http://schemas.openxmlformats.org/officeDocument/2006/relationships/hyperlink" Target="https://www.pcb.its.dot.gov/PageRedirect.aspx?RedirectedURL=https://youtu.be/fhKiyVSrnWM" TargetMode="External"/><Relationship Id="rId10" Type="http://schemas.openxmlformats.org/officeDocument/2006/relationships/hyperlink" Target="https://www.pcb.its.dot.gov/PageRedirect.aspx?RedirectedURL=https://www.youtube.com/watch?v=zWO6NB6nxXw" TargetMode="External"/><Relationship Id="rId4" Type="http://schemas.openxmlformats.org/officeDocument/2006/relationships/hyperlink" Target="https://www.pcb.its.dot.gov/PageRedirect.aspx?RedirectedURL=https://youtu.be/Q3xH-XKT-_8" TargetMode="External"/><Relationship Id="rId9" Type="http://schemas.openxmlformats.org/officeDocument/2006/relationships/hyperlink" Target="https://www.pcb.its.dot.gov/PageRedirect.aspx?RedirectedURL=https://youtu.be/He2RPhztg4Q"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pixabay.com/photos/implement-do-implementation-project-2372179/"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raymondtec.com/2020/04/the-auto-industrys-fight-with-the-fcc-over-vehicle-to-everything-communication-is-heating-u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D364C4-1860-4D74-B4B1-C8B086D9FBE0}"/>
              </a:ext>
            </a:extLst>
          </p:cNvPr>
          <p:cNvSpPr>
            <a:spLocks noGrp="1"/>
          </p:cNvSpPr>
          <p:nvPr>
            <p:ph type="sldNum" sz="quarter" idx="12"/>
          </p:nvPr>
        </p:nvSpPr>
        <p:spPr/>
        <p:txBody>
          <a:bodyPr/>
          <a:lstStyle/>
          <a:p>
            <a:fld id="{E945C9B4-2F1D-A045-96C0-CE876094E856}" type="slidenum">
              <a:rPr lang="en-US" smtClean="0"/>
              <a:t>1</a:t>
            </a:fld>
            <a:endParaRPr lang="en-US" dirty="0"/>
          </a:p>
        </p:txBody>
      </p:sp>
      <p:sp>
        <p:nvSpPr>
          <p:cNvPr id="3" name="Content Placeholder 2">
            <a:extLst>
              <a:ext uri="{FF2B5EF4-FFF2-40B4-BE49-F238E27FC236}">
                <a16:creationId xmlns:a16="http://schemas.microsoft.com/office/drawing/2014/main" id="{B618F1BA-B95D-4C8A-84F1-FAEAEA3E680C}"/>
              </a:ext>
            </a:extLst>
          </p:cNvPr>
          <p:cNvSpPr>
            <a:spLocks noGrp="1"/>
          </p:cNvSpPr>
          <p:nvPr>
            <p:ph idx="15"/>
          </p:nvPr>
        </p:nvSpPr>
        <p:spPr>
          <a:xfrm>
            <a:off x="510535" y="3731742"/>
            <a:ext cx="3653692" cy="1257508"/>
          </a:xfrm>
        </p:spPr>
        <p:txBody>
          <a:bodyPr>
            <a:normAutofit/>
          </a:bodyPr>
          <a:lstStyle/>
          <a:p>
            <a:r>
              <a:rPr lang="en-US" dirty="0"/>
              <a:t>Understanding the Technologies</a:t>
            </a:r>
          </a:p>
        </p:txBody>
      </p:sp>
      <p:sp>
        <p:nvSpPr>
          <p:cNvPr id="4" name="Content Placeholder 3">
            <a:extLst>
              <a:ext uri="{FF2B5EF4-FFF2-40B4-BE49-F238E27FC236}">
                <a16:creationId xmlns:a16="http://schemas.microsoft.com/office/drawing/2014/main" id="{46457035-2CF9-4DFE-AE69-B5B35423B105}"/>
              </a:ext>
            </a:extLst>
          </p:cNvPr>
          <p:cNvSpPr>
            <a:spLocks noGrp="1"/>
          </p:cNvSpPr>
          <p:nvPr>
            <p:ph sz="quarter" idx="13"/>
          </p:nvPr>
        </p:nvSpPr>
        <p:spPr>
          <a:xfrm>
            <a:off x="609388" y="1415262"/>
            <a:ext cx="5486611" cy="1710997"/>
          </a:xfrm>
        </p:spPr>
        <p:txBody>
          <a:bodyPr>
            <a:normAutofit fontScale="85000" lnSpcReduction="10000"/>
          </a:bodyPr>
          <a:lstStyle/>
          <a:p>
            <a:r>
              <a:rPr lang="en-US" dirty="0"/>
              <a:t>NCHRP Project 20-102(28),</a:t>
            </a:r>
          </a:p>
          <a:p>
            <a:r>
              <a:rPr lang="en-US" dirty="0"/>
              <a:t>“Preparing Transportation Agencies for Connected and Automated Vehicles in Work Zones”</a:t>
            </a:r>
          </a:p>
        </p:txBody>
      </p:sp>
    </p:spTree>
    <p:extLst>
      <p:ext uri="{BB962C8B-B14F-4D97-AF65-F5344CB8AC3E}">
        <p14:creationId xmlns:p14="http://schemas.microsoft.com/office/powerpoint/2010/main" val="114472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97A68-CF63-1F47-28B9-78329807DAF9}"/>
              </a:ext>
            </a:extLst>
          </p:cNvPr>
          <p:cNvSpPr>
            <a:spLocks noGrp="1"/>
          </p:cNvSpPr>
          <p:nvPr>
            <p:ph type="sldNum" sz="quarter" idx="12"/>
          </p:nvPr>
        </p:nvSpPr>
        <p:spPr>
          <a:xfrm>
            <a:off x="8610600" y="6492875"/>
            <a:ext cx="2743200" cy="365125"/>
          </a:xfrm>
        </p:spPr>
        <p:txBody>
          <a:bodyPr anchor="ctr">
            <a:normAutofit/>
          </a:bodyPr>
          <a:lstStyle/>
          <a:p>
            <a:pPr>
              <a:spcAft>
                <a:spcPts val="600"/>
              </a:spcAft>
            </a:pPr>
            <a:fld id="{E945C9B4-2F1D-A045-96C0-CE876094E856}" type="slidenum">
              <a:rPr lang="en-US" smtClean="0"/>
              <a:pPr>
                <a:spcAft>
                  <a:spcPts val="600"/>
                </a:spcAft>
              </a:pPr>
              <a:t>10</a:t>
            </a:fld>
            <a:endParaRPr lang="en-US" dirty="0"/>
          </a:p>
        </p:txBody>
      </p:sp>
      <p:sp>
        <p:nvSpPr>
          <p:cNvPr id="4" name="Content Placeholder 3">
            <a:extLst>
              <a:ext uri="{FF2B5EF4-FFF2-40B4-BE49-F238E27FC236}">
                <a16:creationId xmlns:a16="http://schemas.microsoft.com/office/drawing/2014/main" id="{4FF65DF1-F961-CB65-36EE-E4DAA901387F}"/>
              </a:ext>
            </a:extLst>
          </p:cNvPr>
          <p:cNvSpPr>
            <a:spLocks noGrp="1"/>
          </p:cNvSpPr>
          <p:nvPr>
            <p:ph idx="14"/>
          </p:nvPr>
        </p:nvSpPr>
        <p:spPr>
          <a:xfrm>
            <a:off x="358815" y="1843710"/>
            <a:ext cx="5118060" cy="4452917"/>
          </a:xfrm>
        </p:spPr>
        <p:txBody>
          <a:bodyPr vert="horz" lIns="91440" tIns="45720" rIns="91440" bIns="45720" rtlCol="0">
            <a:normAutofit/>
          </a:bodyPr>
          <a:lstStyle/>
          <a:p>
            <a:r>
              <a:rPr lang="en-US" sz="1800" dirty="0"/>
              <a:t>To operate effectively, it is reported that CAVs will benefit from:  </a:t>
            </a:r>
          </a:p>
          <a:p>
            <a:pPr lvl="1"/>
            <a:r>
              <a:rPr lang="en-US" dirty="0"/>
              <a:t>Sign standardization</a:t>
            </a:r>
          </a:p>
          <a:p>
            <a:pPr lvl="1"/>
            <a:r>
              <a:rPr lang="en-US" dirty="0"/>
              <a:t>Clearly marked travel lanes</a:t>
            </a:r>
          </a:p>
          <a:p>
            <a:pPr lvl="1"/>
            <a:r>
              <a:rPr lang="en-US" dirty="0"/>
              <a:t>Standardized retroreflective devices, reliable in all weather</a:t>
            </a:r>
          </a:p>
          <a:p>
            <a:pPr lvl="1"/>
            <a:r>
              <a:rPr lang="en-US" dirty="0"/>
              <a:t>Visible pavement markings that delineate vehicle path through work zones</a:t>
            </a:r>
          </a:p>
          <a:p>
            <a:pPr lvl="1"/>
            <a:r>
              <a:rPr lang="en-US" dirty="0"/>
              <a:t>Minimum device spacing</a:t>
            </a:r>
          </a:p>
          <a:p>
            <a:r>
              <a:rPr lang="en-US" sz="1800" dirty="0"/>
              <a:t>However, questions surrounding the specifics associated with the above remain:</a:t>
            </a:r>
          </a:p>
          <a:p>
            <a:pPr lvl="1"/>
            <a:r>
              <a:rPr lang="en-US" dirty="0"/>
              <a:t>For example, what do clearly marked travel lanes look like? What is the maximum recommended device spacing?</a:t>
            </a:r>
          </a:p>
        </p:txBody>
      </p:sp>
      <p:sp>
        <p:nvSpPr>
          <p:cNvPr id="14" name="Text Placeholder 5">
            <a:extLst>
              <a:ext uri="{FF2B5EF4-FFF2-40B4-BE49-F238E27FC236}">
                <a16:creationId xmlns:a16="http://schemas.microsoft.com/office/drawing/2014/main" id="{10F77783-A518-7528-0BE5-4354542B7B94}"/>
              </a:ext>
            </a:extLst>
          </p:cNvPr>
          <p:cNvSpPr>
            <a:spLocks noGrp="1"/>
          </p:cNvSpPr>
          <p:nvPr>
            <p:ph type="body" sz="quarter" idx="13"/>
          </p:nvPr>
        </p:nvSpPr>
        <p:spPr>
          <a:xfrm>
            <a:off x="358815" y="648183"/>
            <a:ext cx="5428526" cy="1017384"/>
          </a:xfrm>
        </p:spPr>
        <p:txBody>
          <a:bodyPr>
            <a:normAutofit/>
          </a:bodyPr>
          <a:lstStyle/>
          <a:p>
            <a:r>
              <a:rPr lang="en-US" sz="2000" dirty="0">
                <a:solidFill>
                  <a:schemeClr val="tx1"/>
                </a:solidFill>
              </a:rPr>
              <a:t>Non-technology-based Infrastructure Solutions Facilitating the Safe Operation of CAVs</a:t>
            </a:r>
            <a:endParaRPr lang="en-US" sz="1800" dirty="0">
              <a:solidFill>
                <a:schemeClr val="tx1"/>
              </a:solidFill>
            </a:endParaRPr>
          </a:p>
        </p:txBody>
      </p:sp>
      <p:pic>
        <p:nvPicPr>
          <p:cNvPr id="5" name="Picture 4" descr="A picture containing outdoor, street, lined&#10;&#10;Description automatically generated">
            <a:extLst>
              <a:ext uri="{FF2B5EF4-FFF2-40B4-BE49-F238E27FC236}">
                <a16:creationId xmlns:a16="http://schemas.microsoft.com/office/drawing/2014/main" id="{C98418FE-B180-0AE7-1356-9047560B862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15127" y="2117512"/>
            <a:ext cx="4891691" cy="3292485"/>
          </a:xfrm>
          <a:prstGeom prst="rect">
            <a:avLst/>
          </a:prstGeom>
        </p:spPr>
      </p:pic>
    </p:spTree>
    <p:extLst>
      <p:ext uri="{BB962C8B-B14F-4D97-AF65-F5344CB8AC3E}">
        <p14:creationId xmlns:p14="http://schemas.microsoft.com/office/powerpoint/2010/main" val="200341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40EB63-8285-5ACF-4256-F969EB5EA7BE}"/>
              </a:ext>
            </a:extLst>
          </p:cNvPr>
          <p:cNvSpPr>
            <a:spLocks noGrp="1"/>
          </p:cNvSpPr>
          <p:nvPr>
            <p:ph type="sldNum" sz="quarter" idx="12"/>
          </p:nvPr>
        </p:nvSpPr>
        <p:spPr/>
        <p:txBody>
          <a:bodyPr/>
          <a:lstStyle/>
          <a:p>
            <a:fld id="{E945C9B4-2F1D-A045-96C0-CE876094E856}" type="slidenum">
              <a:rPr lang="en-US" smtClean="0"/>
              <a:t>11</a:t>
            </a:fld>
            <a:endParaRPr lang="en-US" dirty="0"/>
          </a:p>
        </p:txBody>
      </p:sp>
      <p:sp>
        <p:nvSpPr>
          <p:cNvPr id="3" name="Content Placeholder 2">
            <a:extLst>
              <a:ext uri="{FF2B5EF4-FFF2-40B4-BE49-F238E27FC236}">
                <a16:creationId xmlns:a16="http://schemas.microsoft.com/office/drawing/2014/main" id="{7345C2C2-DC7A-F398-6AE6-8DC78B0B763F}"/>
              </a:ext>
            </a:extLst>
          </p:cNvPr>
          <p:cNvSpPr>
            <a:spLocks noGrp="1"/>
          </p:cNvSpPr>
          <p:nvPr>
            <p:ph idx="16"/>
          </p:nvPr>
        </p:nvSpPr>
        <p:spPr/>
        <p:txBody>
          <a:bodyPr/>
          <a:lstStyle/>
          <a:p>
            <a:r>
              <a:rPr lang="en-US" b="1" dirty="0">
                <a:solidFill>
                  <a:srgbClr val="861F41"/>
                </a:solidFill>
              </a:rPr>
              <a:t>Warnings about Work Zone Intrusions</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Provides warnings to maintenance personnel within a WZ about potential hazards (e.g., high-speed vehicle entering WZ)</a:t>
            </a:r>
            <a:endParaRPr lang="en-US" dirty="0"/>
          </a:p>
          <a:p>
            <a:r>
              <a:rPr lang="en-US" b="1" dirty="0">
                <a:solidFill>
                  <a:srgbClr val="861F41"/>
                </a:solidFill>
              </a:rPr>
              <a:t>Warnings about Upcoming Work Zones</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Provides approaching vehicles with information about WZ activities (e.g., travel lane obstructions, lane closures, lane shifts, speed reductions, vehicles entering/exiting WZ)</a:t>
            </a:r>
            <a:endParaRPr lang="en-US" dirty="0"/>
          </a:p>
          <a:p>
            <a:r>
              <a:rPr lang="en-US" b="1" dirty="0">
                <a:solidFill>
                  <a:srgbClr val="861F41"/>
                </a:solidFill>
              </a:rPr>
              <a:t>Work Zone Traveler Information</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Aggregates WZ traffic data</a:t>
            </a:r>
            <a:endParaRPr lang="en-US" dirty="0"/>
          </a:p>
          <a:p>
            <a:endParaRPr lang="en-US" dirty="0"/>
          </a:p>
        </p:txBody>
      </p:sp>
      <p:sp>
        <p:nvSpPr>
          <p:cNvPr id="4" name="Content Placeholder 3">
            <a:extLst>
              <a:ext uri="{FF2B5EF4-FFF2-40B4-BE49-F238E27FC236}">
                <a16:creationId xmlns:a16="http://schemas.microsoft.com/office/drawing/2014/main" id="{25A99B1B-B598-A4BD-7E82-6C6172086FEE}"/>
              </a:ext>
            </a:extLst>
          </p:cNvPr>
          <p:cNvSpPr>
            <a:spLocks noGrp="1"/>
          </p:cNvSpPr>
          <p:nvPr>
            <p:ph idx="15"/>
          </p:nvPr>
        </p:nvSpPr>
        <p:spPr/>
        <p:txBody>
          <a:bodyPr/>
          <a:lstStyle/>
          <a:p>
            <a:r>
              <a:rPr lang="en-US" b="1" dirty="0">
                <a:solidFill>
                  <a:srgbClr val="861F41"/>
                </a:solidFill>
              </a:rPr>
              <a:t>Automated Assistance in Roadwork and Congestion</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Enables automated driving through a work zone (WZ) to support driver overload situations and considers the possibility that lane lines are not accurate. Uses objects (e.g., trucks, beacons, guide walls) for guidance</a:t>
            </a:r>
            <a:endParaRPr lang="en-US" dirty="0"/>
          </a:p>
          <a:p>
            <a:r>
              <a:rPr lang="en-US" b="1" dirty="0">
                <a:solidFill>
                  <a:srgbClr val="861F41"/>
                </a:solidFill>
              </a:rPr>
              <a:t>Queue Warning</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Provides vehicle operator with sufficient warning of impending queue for safe braking, lane changing, or route modification</a:t>
            </a:r>
            <a:endParaRPr lang="en-US" dirty="0"/>
          </a:p>
          <a:p>
            <a:r>
              <a:rPr lang="en-US" b="1" dirty="0">
                <a:solidFill>
                  <a:srgbClr val="861F41"/>
                </a:solidFill>
              </a:rPr>
              <a:t>Reduced Speed/Work Zone Warning</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Broadcasts alerts to drivers to reduce speed, change lanes, or stop in a WZ</a:t>
            </a:r>
          </a:p>
          <a:p>
            <a:endParaRPr lang="en-US" dirty="0"/>
          </a:p>
        </p:txBody>
      </p:sp>
      <p:sp>
        <p:nvSpPr>
          <p:cNvPr id="5" name="Text Placeholder 4">
            <a:extLst>
              <a:ext uri="{FF2B5EF4-FFF2-40B4-BE49-F238E27FC236}">
                <a16:creationId xmlns:a16="http://schemas.microsoft.com/office/drawing/2014/main" id="{A0B218CB-535D-3174-EECB-4018FCE26651}"/>
              </a:ext>
            </a:extLst>
          </p:cNvPr>
          <p:cNvSpPr>
            <a:spLocks noGrp="1"/>
          </p:cNvSpPr>
          <p:nvPr>
            <p:ph type="body" sz="quarter" idx="14"/>
          </p:nvPr>
        </p:nvSpPr>
        <p:spPr/>
        <p:txBody>
          <a:bodyPr vert="horz" lIns="91440" tIns="45720" rIns="91440" bIns="45720" rtlCol="0" anchor="t">
            <a:normAutofit/>
          </a:bodyPr>
          <a:lstStyle/>
          <a:p>
            <a:r>
              <a:rPr lang="en-US" dirty="0"/>
              <a:t>Work Zone Applications that May Be Expanded with CAV Applications</a:t>
            </a:r>
            <a:endParaRPr lang="en-US" strike="sngStrike" dirty="0"/>
          </a:p>
        </p:txBody>
      </p:sp>
    </p:spTree>
    <p:extLst>
      <p:ext uri="{BB962C8B-B14F-4D97-AF65-F5344CB8AC3E}">
        <p14:creationId xmlns:p14="http://schemas.microsoft.com/office/powerpoint/2010/main" val="2000282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645866-8492-3319-9485-A834E761996E}"/>
              </a:ext>
            </a:extLst>
          </p:cNvPr>
          <p:cNvSpPr>
            <a:spLocks noGrp="1"/>
          </p:cNvSpPr>
          <p:nvPr>
            <p:ph type="sldNum" sz="quarter" idx="12"/>
          </p:nvPr>
        </p:nvSpPr>
        <p:spPr/>
        <p:txBody>
          <a:bodyPr/>
          <a:lstStyle/>
          <a:p>
            <a:fld id="{E945C9B4-2F1D-A045-96C0-CE876094E856}" type="slidenum">
              <a:rPr lang="en-US" smtClean="0"/>
              <a:t>12</a:t>
            </a:fld>
            <a:endParaRPr lang="en-US" dirty="0"/>
          </a:p>
        </p:txBody>
      </p:sp>
      <p:sp>
        <p:nvSpPr>
          <p:cNvPr id="3" name="Content Placeholder 2">
            <a:extLst>
              <a:ext uri="{FF2B5EF4-FFF2-40B4-BE49-F238E27FC236}">
                <a16:creationId xmlns:a16="http://schemas.microsoft.com/office/drawing/2014/main" id="{B781595E-A522-51BD-83FC-6F69667107B3}"/>
              </a:ext>
            </a:extLst>
          </p:cNvPr>
          <p:cNvSpPr>
            <a:spLocks noGrp="1"/>
          </p:cNvSpPr>
          <p:nvPr>
            <p:ph idx="16"/>
          </p:nvPr>
        </p:nvSpPr>
        <p:spPr/>
        <p:txBody>
          <a:bodyPr vert="horz" lIns="91440" tIns="45720" rIns="91440" bIns="45720" rtlCol="0" anchor="t">
            <a:normAutofit/>
          </a:bodyPr>
          <a:lstStyle/>
          <a:p>
            <a:r>
              <a:rPr lang="en-US" b="1" dirty="0">
                <a:solidFill>
                  <a:srgbClr val="861F41"/>
                </a:solidFill>
              </a:rPr>
              <a:t>HAAS</a:t>
            </a:r>
          </a:p>
          <a:p>
            <a:pPr lvl="1"/>
            <a:r>
              <a:rPr lang="en-US" dirty="0"/>
              <a:t>HAAS Alert Safety Cloud directly warns road users of nearby emergency vehicles using existing vehicle systems (i.e., navigation systems)</a:t>
            </a:r>
            <a:endParaRPr lang="en-US" dirty="0">
              <a:cs typeface="Calibri"/>
            </a:endParaRPr>
          </a:p>
          <a:p>
            <a:pPr lvl="2"/>
            <a:r>
              <a:rPr lang="en-US" dirty="0"/>
              <a:t>Example application: report to Waze the location of vehicles, equipment, and workers within active construction zones</a:t>
            </a:r>
            <a:endParaRPr lang="en-US" dirty="0">
              <a:cs typeface="Calibri"/>
            </a:endParaRPr>
          </a:p>
          <a:p>
            <a:r>
              <a:rPr lang="en-US" b="1" dirty="0">
                <a:solidFill>
                  <a:srgbClr val="861F41"/>
                </a:solidFill>
              </a:rPr>
              <a:t>Nexar</a:t>
            </a:r>
          </a:p>
          <a:p>
            <a:pPr lvl="1"/>
            <a:r>
              <a:rPr lang="en-US" dirty="0"/>
              <a:t>ITS platform uses dashcams to identify TCDs and road obstructions from the driver’s perspective and collect data about the effect on traffic</a:t>
            </a:r>
            <a:endParaRPr lang="en-US" dirty="0">
              <a:cs typeface="Calibri"/>
            </a:endParaRPr>
          </a:p>
          <a:p>
            <a:pPr lvl="2"/>
            <a:r>
              <a:rPr lang="en-US" dirty="0"/>
              <a:t>Example application: CityStream, an ITS that uses CV network to update the movement and location of traffic cones and their effect on traffic </a:t>
            </a:r>
            <a:endParaRPr lang="en-US" baseline="30000" dirty="0"/>
          </a:p>
          <a:p>
            <a:endParaRPr lang="en-US" dirty="0"/>
          </a:p>
        </p:txBody>
      </p:sp>
      <p:sp>
        <p:nvSpPr>
          <p:cNvPr id="4" name="Content Placeholder 3">
            <a:extLst>
              <a:ext uri="{FF2B5EF4-FFF2-40B4-BE49-F238E27FC236}">
                <a16:creationId xmlns:a16="http://schemas.microsoft.com/office/drawing/2014/main" id="{B486E027-0972-5B72-34B7-6F4EB08907F2}"/>
              </a:ext>
            </a:extLst>
          </p:cNvPr>
          <p:cNvSpPr>
            <a:spLocks noGrp="1"/>
          </p:cNvSpPr>
          <p:nvPr>
            <p:ph idx="15"/>
          </p:nvPr>
        </p:nvSpPr>
        <p:spPr/>
        <p:txBody>
          <a:bodyPr/>
          <a:lstStyle/>
          <a:p>
            <a:r>
              <a:rPr lang="en-US" b="1" dirty="0">
                <a:solidFill>
                  <a:srgbClr val="861F41"/>
                </a:solidFill>
              </a:rPr>
              <a:t>iCone</a:t>
            </a:r>
          </a:p>
          <a:p>
            <a:pPr lvl="1"/>
            <a:r>
              <a:rPr lang="en-US" dirty="0"/>
              <a:t>Suite of connected technologies that interface with existing traffic control devices (TCDs) to report real-time WZ data to navigation and in-dash systems</a:t>
            </a:r>
          </a:p>
          <a:p>
            <a:pPr lvl="2"/>
            <a:r>
              <a:rPr lang="en-US" dirty="0"/>
              <a:t>Example application: devices on barricade equipment that broadcast locations to public using Waze from inside WZ</a:t>
            </a:r>
          </a:p>
          <a:p>
            <a:r>
              <a:rPr lang="en-US" b="1" dirty="0">
                <a:solidFill>
                  <a:srgbClr val="861F41"/>
                </a:solidFill>
              </a:rPr>
              <a:t>Waycare</a:t>
            </a:r>
          </a:p>
          <a:p>
            <a:pPr lvl="1"/>
            <a:r>
              <a:rPr lang="en-US" dirty="0"/>
              <a:t>Detects traffic crashes and uses predictive analytics to identify risks of collisions, facilitating faster validation and reducing emergency response times</a:t>
            </a:r>
          </a:p>
          <a:p>
            <a:pPr lvl="2"/>
            <a:r>
              <a:rPr lang="en-US" dirty="0"/>
              <a:t>Example application: replace human for contacting emergency services by analyzing data from multiple sources (vehicle navigation devices, roadside traffic detectors, third-party apps, and telematics providers)</a:t>
            </a:r>
          </a:p>
          <a:p>
            <a:endParaRPr lang="en-US" dirty="0"/>
          </a:p>
        </p:txBody>
      </p:sp>
      <p:sp>
        <p:nvSpPr>
          <p:cNvPr id="5" name="Text Placeholder 4">
            <a:extLst>
              <a:ext uri="{FF2B5EF4-FFF2-40B4-BE49-F238E27FC236}">
                <a16:creationId xmlns:a16="http://schemas.microsoft.com/office/drawing/2014/main" id="{C20FC8C2-405A-1BB6-6E92-EBEF21FDEA9C}"/>
              </a:ext>
            </a:extLst>
          </p:cNvPr>
          <p:cNvSpPr>
            <a:spLocks noGrp="1"/>
          </p:cNvSpPr>
          <p:nvPr>
            <p:ph type="body" sz="quarter" idx="14"/>
          </p:nvPr>
        </p:nvSpPr>
        <p:spPr/>
        <p:txBody>
          <a:bodyPr/>
          <a:lstStyle/>
          <a:p>
            <a:r>
              <a:rPr lang="en-US" dirty="0"/>
              <a:t>CAV</a:t>
            </a:r>
            <a:r>
              <a:rPr lang="en-US" dirty="0">
                <a:solidFill>
                  <a:srgbClr val="FF0000"/>
                </a:solidFill>
              </a:rPr>
              <a:t> </a:t>
            </a:r>
            <a:r>
              <a:rPr lang="en-US" dirty="0"/>
              <a:t>Applications</a:t>
            </a:r>
          </a:p>
        </p:txBody>
      </p:sp>
    </p:spTree>
    <p:extLst>
      <p:ext uri="{BB962C8B-B14F-4D97-AF65-F5344CB8AC3E}">
        <p14:creationId xmlns:p14="http://schemas.microsoft.com/office/powerpoint/2010/main" val="118004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A7F5C7-7E61-5822-1892-9E356B12F226}"/>
              </a:ext>
            </a:extLst>
          </p:cNvPr>
          <p:cNvSpPr>
            <a:spLocks noGrp="1"/>
          </p:cNvSpPr>
          <p:nvPr>
            <p:ph type="sldNum" sz="quarter" idx="12"/>
          </p:nvPr>
        </p:nvSpPr>
        <p:spPr/>
        <p:txBody>
          <a:bodyPr/>
          <a:lstStyle/>
          <a:p>
            <a:fld id="{E945C9B4-2F1D-A045-96C0-CE876094E856}" type="slidenum">
              <a:rPr lang="en-US" smtClean="0"/>
              <a:t>13</a:t>
            </a:fld>
            <a:endParaRPr lang="en-US" dirty="0"/>
          </a:p>
        </p:txBody>
      </p:sp>
      <p:sp>
        <p:nvSpPr>
          <p:cNvPr id="4" name="Content Placeholder 3">
            <a:extLst>
              <a:ext uri="{FF2B5EF4-FFF2-40B4-BE49-F238E27FC236}">
                <a16:creationId xmlns:a16="http://schemas.microsoft.com/office/drawing/2014/main" id="{DE655783-4FBF-E334-8729-F3072AEBB797}"/>
              </a:ext>
            </a:extLst>
          </p:cNvPr>
          <p:cNvSpPr>
            <a:spLocks noGrp="1"/>
          </p:cNvSpPr>
          <p:nvPr>
            <p:ph idx="15"/>
          </p:nvPr>
        </p:nvSpPr>
        <p:spPr/>
        <p:txBody>
          <a:bodyPr/>
          <a:lstStyle/>
          <a:p>
            <a:r>
              <a:rPr lang="en-US" b="1" dirty="0">
                <a:solidFill>
                  <a:srgbClr val="861F41"/>
                </a:solidFill>
              </a:rPr>
              <a:t>Safe Integration of Automated Vehicles into Work Zones </a:t>
            </a:r>
          </a:p>
          <a:p>
            <a:pPr marL="1028700" lvl="1" indent="-342900"/>
            <a:r>
              <a:rPr lang="en-US" dirty="0"/>
              <a:t>Current USDOT study that is identifying the impact of connectivity between AVs and WZs</a:t>
            </a:r>
          </a:p>
          <a:p>
            <a:pPr lvl="2"/>
            <a:r>
              <a:rPr lang="en-US" dirty="0"/>
              <a:t>Urban, rural, suburban scenarios and configurations</a:t>
            </a:r>
          </a:p>
          <a:p>
            <a:pPr lvl="2"/>
            <a:r>
              <a:rPr lang="en-US" dirty="0"/>
              <a:t>Closed-course and live on-road testing </a:t>
            </a:r>
          </a:p>
          <a:p>
            <a:pPr lvl="2"/>
            <a:r>
              <a:rPr lang="en-US" dirty="0"/>
              <a:t>Public safety benefits and overall evaluation</a:t>
            </a:r>
          </a:p>
          <a:p>
            <a:r>
              <a:rPr lang="en-US" b="1" dirty="0">
                <a:solidFill>
                  <a:srgbClr val="861F41"/>
                </a:solidFill>
              </a:rPr>
              <a:t>CARMA Project</a:t>
            </a:r>
          </a:p>
          <a:p>
            <a:pPr marL="1028700" lvl="1" indent="-342900"/>
            <a:r>
              <a:rPr lang="en-US" dirty="0"/>
              <a:t>Open-source software platform</a:t>
            </a:r>
          </a:p>
          <a:p>
            <a:pPr marL="1028700" lvl="1" indent="-342900"/>
            <a:r>
              <a:rPr lang="en-US" dirty="0"/>
              <a:t>Provides a base of features and facilitates development of new strategies to allow for testing and evaluation of CVs</a:t>
            </a:r>
          </a:p>
          <a:p>
            <a:pPr marL="1028700" lvl="1" indent="-342900"/>
            <a:r>
              <a:rPr lang="en-US" dirty="0"/>
              <a:t>Three research tracks:</a:t>
            </a:r>
          </a:p>
          <a:p>
            <a:pPr lvl="3"/>
            <a:r>
              <a:rPr lang="en-US" sz="1600" dirty="0"/>
              <a:t>Traffic</a:t>
            </a:r>
          </a:p>
          <a:p>
            <a:pPr lvl="3"/>
            <a:r>
              <a:rPr lang="en-US" sz="1600" dirty="0"/>
              <a:t>Reliability</a:t>
            </a:r>
          </a:p>
          <a:p>
            <a:pPr lvl="3"/>
            <a:r>
              <a:rPr lang="en-US" sz="1600" dirty="0"/>
              <a:t>Freight</a:t>
            </a:r>
          </a:p>
          <a:p>
            <a:endParaRPr lang="en-US" dirty="0"/>
          </a:p>
        </p:txBody>
      </p:sp>
      <p:sp>
        <p:nvSpPr>
          <p:cNvPr id="5" name="Text Placeholder 4">
            <a:extLst>
              <a:ext uri="{FF2B5EF4-FFF2-40B4-BE49-F238E27FC236}">
                <a16:creationId xmlns:a16="http://schemas.microsoft.com/office/drawing/2014/main" id="{C151501D-8707-56A6-B537-E338435E270C}"/>
              </a:ext>
            </a:extLst>
          </p:cNvPr>
          <p:cNvSpPr>
            <a:spLocks noGrp="1"/>
          </p:cNvSpPr>
          <p:nvPr>
            <p:ph type="body" sz="quarter" idx="14"/>
          </p:nvPr>
        </p:nvSpPr>
        <p:spPr>
          <a:xfrm>
            <a:off x="936171" y="253206"/>
            <a:ext cx="10951029" cy="457200"/>
          </a:xfrm>
        </p:spPr>
        <p:txBody>
          <a:bodyPr>
            <a:normAutofit/>
          </a:bodyPr>
          <a:lstStyle/>
          <a:p>
            <a:r>
              <a:rPr lang="en-US" dirty="0"/>
              <a:t>Example Projects Exploring CAV Applications for Work Zones</a:t>
            </a:r>
          </a:p>
        </p:txBody>
      </p:sp>
    </p:spTree>
    <p:extLst>
      <p:ext uri="{BB962C8B-B14F-4D97-AF65-F5344CB8AC3E}">
        <p14:creationId xmlns:p14="http://schemas.microsoft.com/office/powerpoint/2010/main" val="357652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372C7-284D-BFAB-AB94-14F5C4733192}"/>
              </a:ext>
            </a:extLst>
          </p:cNvPr>
          <p:cNvSpPr>
            <a:spLocks noGrp="1"/>
          </p:cNvSpPr>
          <p:nvPr>
            <p:ph type="sldNum" sz="quarter" idx="12"/>
          </p:nvPr>
        </p:nvSpPr>
        <p:spPr/>
        <p:txBody>
          <a:bodyPr/>
          <a:lstStyle/>
          <a:p>
            <a:fld id="{E945C9B4-2F1D-A045-96C0-CE876094E856}" type="slidenum">
              <a:rPr lang="en-US" smtClean="0"/>
              <a:t>14</a:t>
            </a:fld>
            <a:endParaRPr lang="en-US" dirty="0"/>
          </a:p>
        </p:txBody>
      </p:sp>
      <p:sp>
        <p:nvSpPr>
          <p:cNvPr id="4" name="Content Placeholder 3">
            <a:extLst>
              <a:ext uri="{FF2B5EF4-FFF2-40B4-BE49-F238E27FC236}">
                <a16:creationId xmlns:a16="http://schemas.microsoft.com/office/drawing/2014/main" id="{33BAC108-8AAE-2225-5A95-22C38CA6C478}"/>
              </a:ext>
            </a:extLst>
          </p:cNvPr>
          <p:cNvSpPr>
            <a:spLocks noGrp="1"/>
          </p:cNvSpPr>
          <p:nvPr>
            <p:ph idx="15"/>
          </p:nvPr>
        </p:nvSpPr>
        <p:spPr>
          <a:xfrm>
            <a:off x="925976" y="1516283"/>
            <a:ext cx="7199452" cy="4844985"/>
          </a:xfrm>
        </p:spPr>
        <p:txBody>
          <a:bodyPr vert="horz" lIns="91440" tIns="45720" rIns="91440" bIns="45720" rtlCol="0" anchor="t">
            <a:normAutofit/>
          </a:bodyPr>
          <a:lstStyle/>
          <a:p>
            <a:r>
              <a:rPr lang="en-US" b="1" dirty="0">
                <a:solidFill>
                  <a:srgbClr val="861F41"/>
                </a:solidFill>
              </a:rPr>
              <a:t>Alabama Work Zone Incident Notification System</a:t>
            </a:r>
            <a:endParaRPr lang="en-US" b="1" baseline="30000" dirty="0">
              <a:solidFill>
                <a:srgbClr val="861F41"/>
              </a:solidFill>
            </a:endParaRPr>
          </a:p>
          <a:p>
            <a:pPr marL="800100" lvl="1" indent="-342900"/>
            <a:r>
              <a:rPr lang="en-US" dirty="0"/>
              <a:t>ALGO smart phone app that provides users information about downstream work zones</a:t>
            </a:r>
            <a:endParaRPr lang="en-US" dirty="0">
              <a:cs typeface="Calibri"/>
            </a:endParaRPr>
          </a:p>
          <a:p>
            <a:pPr marL="1257300" lvl="2" indent="-342900"/>
            <a:r>
              <a:rPr lang="en-US" dirty="0"/>
              <a:t>Lanes of travel</a:t>
            </a:r>
          </a:p>
          <a:p>
            <a:pPr marL="1257300" lvl="2" indent="-342900"/>
            <a:r>
              <a:rPr lang="en-US" dirty="0"/>
              <a:t>Description of work at work zone</a:t>
            </a:r>
            <a:endParaRPr lang="en-US" dirty="0">
              <a:cs typeface="Calibri"/>
            </a:endParaRPr>
          </a:p>
          <a:p>
            <a:pPr marL="1257300" lvl="2" indent="-342900"/>
            <a:r>
              <a:rPr lang="en-US" dirty="0"/>
              <a:t>Anticipated action within work zone (i.e., lane shifts)</a:t>
            </a:r>
          </a:p>
          <a:p>
            <a:pPr marL="1257300" lvl="2" indent="-342900"/>
            <a:r>
              <a:rPr lang="en-US" dirty="0"/>
              <a:t>Duration of work zone</a:t>
            </a:r>
            <a:endParaRPr lang="en-US" dirty="0">
              <a:cs typeface="Calibri"/>
            </a:endParaRPr>
          </a:p>
          <a:p>
            <a:pPr marL="1257300" lvl="2" indent="-342900"/>
            <a:r>
              <a:rPr lang="en-US" dirty="0"/>
              <a:t>Estimated distance to work zone (for alternative route planning)</a:t>
            </a:r>
          </a:p>
          <a:p>
            <a:pPr indent="-228600"/>
            <a:r>
              <a:rPr lang="en-US" b="1" dirty="0">
                <a:solidFill>
                  <a:srgbClr val="861F41"/>
                </a:solidFill>
              </a:rPr>
              <a:t>Arizona and Kentucky Commercial Vehicle (CV) Operator Alerts</a:t>
            </a:r>
            <a:endParaRPr lang="en-US" dirty="0"/>
          </a:p>
          <a:p>
            <a:pPr marL="800100" lvl="1" indent="-342900"/>
            <a:r>
              <a:rPr lang="en-US" dirty="0"/>
              <a:t>Similar system for CV operators to provide in-vehicle information on downstream work zones</a:t>
            </a:r>
            <a:endParaRPr lang="en-US" baseline="30000" dirty="0"/>
          </a:p>
          <a:p>
            <a:pPr marL="1257300" lvl="2" indent="-342900"/>
            <a:r>
              <a:rPr lang="en-US" dirty="0"/>
              <a:t>Weather alerts</a:t>
            </a:r>
          </a:p>
          <a:p>
            <a:pPr marL="1257300" lvl="2" indent="-342900"/>
            <a:r>
              <a:rPr lang="en-US" dirty="0"/>
              <a:t>Work zone locations</a:t>
            </a:r>
            <a:endParaRPr lang="en-US" dirty="0">
              <a:cs typeface="Calibri"/>
            </a:endParaRPr>
          </a:p>
          <a:p>
            <a:pPr marL="1257300" lvl="2" indent="-342900"/>
            <a:r>
              <a:rPr lang="en-US" dirty="0"/>
              <a:t>511 alerts</a:t>
            </a:r>
          </a:p>
          <a:p>
            <a:pPr marL="800100" lvl="1" indent="-342900"/>
            <a:r>
              <a:rPr lang="en-US" dirty="0"/>
              <a:t>Works to improves drivers’ situational awareness</a:t>
            </a:r>
            <a:endParaRPr lang="en-US" baseline="30000" dirty="0"/>
          </a:p>
          <a:p>
            <a:endParaRPr lang="en-US" dirty="0"/>
          </a:p>
        </p:txBody>
      </p:sp>
      <p:sp>
        <p:nvSpPr>
          <p:cNvPr id="5" name="Text Placeholder 4">
            <a:extLst>
              <a:ext uri="{FF2B5EF4-FFF2-40B4-BE49-F238E27FC236}">
                <a16:creationId xmlns:a16="http://schemas.microsoft.com/office/drawing/2014/main" id="{7B7DC972-EF68-D5D0-AD10-FCAF0B157525}"/>
              </a:ext>
            </a:extLst>
          </p:cNvPr>
          <p:cNvSpPr>
            <a:spLocks noGrp="1"/>
          </p:cNvSpPr>
          <p:nvPr>
            <p:ph type="body" sz="quarter" idx="14"/>
          </p:nvPr>
        </p:nvSpPr>
        <p:spPr/>
        <p:txBody>
          <a:bodyPr/>
          <a:lstStyle/>
          <a:p>
            <a:r>
              <a:rPr lang="en-US" dirty="0"/>
              <a:t>Example Projects Exploring CAV Applications for Work Zones (continued)</a:t>
            </a:r>
          </a:p>
        </p:txBody>
      </p:sp>
      <p:pic>
        <p:nvPicPr>
          <p:cNvPr id="20" name="Graphic 19" descr="Traffic cone with solid fill">
            <a:extLst>
              <a:ext uri="{FF2B5EF4-FFF2-40B4-BE49-F238E27FC236}">
                <a16:creationId xmlns:a16="http://schemas.microsoft.com/office/drawing/2014/main" id="{BD952797-DFD5-6058-5335-C35377C4C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6962" y="2203537"/>
            <a:ext cx="3470476" cy="3470476"/>
          </a:xfrm>
          <a:prstGeom prst="rect">
            <a:avLst/>
          </a:prstGeom>
        </p:spPr>
      </p:pic>
    </p:spTree>
    <p:extLst>
      <p:ext uri="{BB962C8B-B14F-4D97-AF65-F5344CB8AC3E}">
        <p14:creationId xmlns:p14="http://schemas.microsoft.com/office/powerpoint/2010/main" val="179179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372C7-284D-BFAB-AB94-14F5C4733192}"/>
              </a:ext>
            </a:extLst>
          </p:cNvPr>
          <p:cNvSpPr>
            <a:spLocks noGrp="1"/>
          </p:cNvSpPr>
          <p:nvPr>
            <p:ph type="sldNum" sz="quarter" idx="12"/>
          </p:nvPr>
        </p:nvSpPr>
        <p:spPr/>
        <p:txBody>
          <a:bodyPr/>
          <a:lstStyle/>
          <a:p>
            <a:fld id="{E945C9B4-2F1D-A045-96C0-CE876094E856}" type="slidenum">
              <a:rPr lang="en-US" smtClean="0"/>
              <a:t>15</a:t>
            </a:fld>
            <a:endParaRPr lang="en-US" dirty="0"/>
          </a:p>
        </p:txBody>
      </p:sp>
      <p:sp>
        <p:nvSpPr>
          <p:cNvPr id="4" name="Content Placeholder 3">
            <a:extLst>
              <a:ext uri="{FF2B5EF4-FFF2-40B4-BE49-F238E27FC236}">
                <a16:creationId xmlns:a16="http://schemas.microsoft.com/office/drawing/2014/main" id="{33BAC108-8AAE-2225-5A95-22C38CA6C478}"/>
              </a:ext>
            </a:extLst>
          </p:cNvPr>
          <p:cNvSpPr>
            <a:spLocks noGrp="1"/>
          </p:cNvSpPr>
          <p:nvPr>
            <p:ph idx="14"/>
          </p:nvPr>
        </p:nvSpPr>
        <p:spPr>
          <a:xfrm>
            <a:off x="283779" y="1516283"/>
            <a:ext cx="4424855" cy="4719416"/>
          </a:xfrm>
        </p:spPr>
        <p:txBody>
          <a:bodyPr vert="horz" lIns="91440" tIns="45720" rIns="91440" bIns="45720" rtlCol="0" anchor="t">
            <a:normAutofit/>
          </a:bodyPr>
          <a:lstStyle/>
          <a:p>
            <a:r>
              <a:rPr lang="en-US" b="1" dirty="0">
                <a:solidFill>
                  <a:srgbClr val="861F41"/>
                </a:solidFill>
              </a:rPr>
              <a:t>Michigan Department of Transportation</a:t>
            </a:r>
            <a:endParaRPr lang="en-US" b="1" baseline="30000" dirty="0">
              <a:solidFill>
                <a:srgbClr val="861F41"/>
              </a:solidFill>
            </a:endParaRPr>
          </a:p>
          <a:p>
            <a:pPr marL="800100" lvl="1" indent="-342900"/>
            <a:r>
              <a:rPr lang="en-US" dirty="0"/>
              <a:t>Conducted a Smart Work Zone demonstration in cooperation with General Motors</a:t>
            </a:r>
          </a:p>
          <a:p>
            <a:pPr marL="800100" lvl="1" indent="-342900"/>
            <a:r>
              <a:rPr lang="en-US" dirty="0"/>
              <a:t>Video provides an overview of technologies tested</a:t>
            </a:r>
          </a:p>
          <a:p>
            <a:pPr marL="800100" lvl="1" indent="-342900"/>
            <a:r>
              <a:rPr lang="en-US" dirty="0">
                <a:hlinkClick r:id="rId5"/>
              </a:rPr>
              <a:t>Website provides</a:t>
            </a:r>
            <a:r>
              <a:rPr lang="en-US" dirty="0"/>
              <a:t> link to additional work zone safety videos</a:t>
            </a:r>
          </a:p>
          <a:p>
            <a:endParaRPr lang="en-US" dirty="0"/>
          </a:p>
        </p:txBody>
      </p:sp>
      <p:sp>
        <p:nvSpPr>
          <p:cNvPr id="5" name="Text Placeholder 4">
            <a:extLst>
              <a:ext uri="{FF2B5EF4-FFF2-40B4-BE49-F238E27FC236}">
                <a16:creationId xmlns:a16="http://schemas.microsoft.com/office/drawing/2014/main" id="{7B7DC972-EF68-D5D0-AD10-FCAF0B157525}"/>
              </a:ext>
            </a:extLst>
          </p:cNvPr>
          <p:cNvSpPr>
            <a:spLocks noGrp="1"/>
          </p:cNvSpPr>
          <p:nvPr>
            <p:ph type="body" sz="quarter" idx="15"/>
          </p:nvPr>
        </p:nvSpPr>
        <p:spPr/>
        <p:txBody>
          <a:bodyPr/>
          <a:lstStyle/>
          <a:p>
            <a:r>
              <a:rPr lang="en-US" dirty="0">
                <a:solidFill>
                  <a:schemeClr val="tx1"/>
                </a:solidFill>
              </a:rPr>
              <a:t>Example Projects Exploring CAV Applications for Work Zones (continued)</a:t>
            </a:r>
          </a:p>
        </p:txBody>
      </p:sp>
      <p:pic>
        <p:nvPicPr>
          <p:cNvPr id="3" name="2022-smart-work-zones-demonstration-video-onlinedownloader.net.mp4" descr="2022-smart-work-zones-demonstration-video-onlinedownloader.net.mp4">
            <a:hlinkClick r:id="" action="ppaction://media"/>
            <a:extLst>
              <a:ext uri="{FF2B5EF4-FFF2-40B4-BE49-F238E27FC236}">
                <a16:creationId xmlns:a16="http://schemas.microsoft.com/office/drawing/2014/main" id="{147F79C7-0CED-077C-48A6-A647142734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02491" y="1516283"/>
            <a:ext cx="7184405" cy="4041228"/>
          </a:xfrm>
          <a:prstGeom prst="rect">
            <a:avLst/>
          </a:prstGeom>
        </p:spPr>
      </p:pic>
      <p:sp>
        <p:nvSpPr>
          <p:cNvPr id="6" name="TextBox 5">
            <a:extLst>
              <a:ext uri="{FF2B5EF4-FFF2-40B4-BE49-F238E27FC236}">
                <a16:creationId xmlns:a16="http://schemas.microsoft.com/office/drawing/2014/main" id="{F9587B95-94B7-29D7-24BD-5862AB30B3B4}"/>
              </a:ext>
            </a:extLst>
          </p:cNvPr>
          <p:cNvSpPr txBox="1"/>
          <p:nvPr/>
        </p:nvSpPr>
        <p:spPr>
          <a:xfrm>
            <a:off x="4902491" y="5663891"/>
            <a:ext cx="7184405" cy="246221"/>
          </a:xfrm>
          <a:prstGeom prst="rect">
            <a:avLst/>
          </a:prstGeom>
          <a:noFill/>
          <a:ln>
            <a:noFill/>
          </a:ln>
        </p:spPr>
        <p:txBody>
          <a:bodyPr wrap="square">
            <a:spAutoFit/>
          </a:bodyPr>
          <a:lstStyle/>
          <a:p>
            <a:pPr marL="0" marR="0" algn="just">
              <a:lnSpc>
                <a:spcPts val="1200"/>
              </a:lnSpc>
              <a:spcBef>
                <a:spcPts val="0"/>
              </a:spcBef>
              <a:spcAft>
                <a:spcPts val="2400"/>
              </a:spcAft>
            </a:pPr>
            <a:r>
              <a:rPr lang="en-US" sz="1100" b="1" i="1" dirty="0">
                <a:effectLst/>
                <a:latin typeface="Arial" panose="020B0604020202020204" pitchFamily="34" charset="0"/>
                <a:ea typeface="Times New Roman" panose="02020603050405020304" pitchFamily="18" charset="0"/>
              </a:rPr>
              <a:t>Source: Michigan Department of Transportation </a:t>
            </a:r>
          </a:p>
        </p:txBody>
      </p:sp>
    </p:spTree>
    <p:extLst>
      <p:ext uri="{BB962C8B-B14F-4D97-AF65-F5344CB8AC3E}">
        <p14:creationId xmlns:p14="http://schemas.microsoft.com/office/powerpoint/2010/main" val="191180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1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43618-B4D6-9C1C-64C6-FCC0DC23AD6F}"/>
              </a:ext>
            </a:extLst>
          </p:cNvPr>
          <p:cNvSpPr>
            <a:spLocks noGrp="1"/>
          </p:cNvSpPr>
          <p:nvPr>
            <p:ph type="sldNum" sz="quarter" idx="12"/>
          </p:nvPr>
        </p:nvSpPr>
        <p:spPr/>
        <p:txBody>
          <a:bodyPr/>
          <a:lstStyle/>
          <a:p>
            <a:fld id="{E945C9B4-2F1D-A045-96C0-CE876094E856}" type="slidenum">
              <a:rPr lang="en-US" smtClean="0"/>
              <a:t>16</a:t>
            </a:fld>
            <a:endParaRPr lang="en-US" dirty="0"/>
          </a:p>
        </p:txBody>
      </p:sp>
      <p:sp>
        <p:nvSpPr>
          <p:cNvPr id="4" name="Content Placeholder 3">
            <a:extLst>
              <a:ext uri="{FF2B5EF4-FFF2-40B4-BE49-F238E27FC236}">
                <a16:creationId xmlns:a16="http://schemas.microsoft.com/office/drawing/2014/main" id="{3B789100-56F8-97BD-7FFE-705AEA8A8BE6}"/>
              </a:ext>
            </a:extLst>
          </p:cNvPr>
          <p:cNvSpPr>
            <a:spLocks noGrp="1"/>
          </p:cNvSpPr>
          <p:nvPr>
            <p:ph idx="15"/>
          </p:nvPr>
        </p:nvSpPr>
        <p:spPr>
          <a:xfrm>
            <a:off x="1158470" y="899475"/>
            <a:ext cx="5716892" cy="5461794"/>
          </a:xfrm>
        </p:spPr>
        <p:txBody>
          <a:bodyPr vert="horz" lIns="91440" tIns="45720" rIns="91440" bIns="45720" rtlCol="0" anchor="t">
            <a:normAutofit/>
          </a:bodyPr>
          <a:lstStyle/>
          <a:p>
            <a:r>
              <a:rPr lang="en-US" b="1" dirty="0">
                <a:solidFill>
                  <a:srgbClr val="861F41"/>
                </a:solidFill>
              </a:rPr>
              <a:t>Worker Safety Systems in Intelligent Transportation System (ITS) Work Zones</a:t>
            </a:r>
            <a:endParaRPr lang="en-US" b="1" baseline="30000" dirty="0">
              <a:solidFill>
                <a:srgbClr val="861F41"/>
              </a:solidFill>
            </a:endParaRPr>
          </a:p>
          <a:p>
            <a:pPr lvl="1"/>
            <a:r>
              <a:rPr lang="en-US" dirty="0"/>
              <a:t>Haptic and auditory alarms worn on body are beneficial for safety</a:t>
            </a:r>
          </a:p>
          <a:p>
            <a:pPr lvl="2"/>
            <a:r>
              <a:rPr lang="en-US" dirty="0"/>
              <a:t>Haptic warning indicated direction and level of threat</a:t>
            </a:r>
          </a:p>
          <a:p>
            <a:pPr lvl="2"/>
            <a:r>
              <a:rPr lang="en-US" dirty="0"/>
              <a:t>Provided advanced alert to worker</a:t>
            </a:r>
          </a:p>
          <a:p>
            <a:r>
              <a:rPr lang="en-US" b="1" dirty="0">
                <a:solidFill>
                  <a:srgbClr val="861F41"/>
                </a:solidFill>
              </a:rPr>
              <a:t>Commercial Vehicle Applications</a:t>
            </a:r>
          </a:p>
          <a:p>
            <a:pPr lvl="1" indent="-342900"/>
            <a:r>
              <a:rPr lang="en-US" dirty="0"/>
              <a:t>Provide advance audible and visual alerts before time to collision (TTC) zones requiring speed reduction</a:t>
            </a:r>
            <a:endParaRPr lang="en-US" baseline="30000" dirty="0"/>
          </a:p>
          <a:p>
            <a:r>
              <a:rPr lang="en-US" b="1" dirty="0">
                <a:solidFill>
                  <a:srgbClr val="861F41"/>
                </a:solidFill>
              </a:rPr>
              <a:t>Autonomous Truck Mounted Attenuators (ATMAs) </a:t>
            </a:r>
          </a:p>
          <a:p>
            <a:pPr lvl="1" indent="-342900"/>
            <a:r>
              <a:rPr lang="en-US" dirty="0"/>
              <a:t>Can be used to provide an upstream buffer from oncoming traffic</a:t>
            </a:r>
            <a:endParaRPr lang="en-US" dirty="0">
              <a:cs typeface="Calibri"/>
            </a:endParaRPr>
          </a:p>
          <a:p>
            <a:pPr lvl="1"/>
            <a:r>
              <a:rPr lang="en-US" dirty="0"/>
              <a:t>Programmed to follow a predetermined path at set speed and shadow a WZ</a:t>
            </a:r>
            <a:endParaRPr lang="en-US" baseline="30000" dirty="0"/>
          </a:p>
          <a:p>
            <a:endParaRPr lang="en-US" dirty="0"/>
          </a:p>
        </p:txBody>
      </p:sp>
      <p:sp>
        <p:nvSpPr>
          <p:cNvPr id="5" name="Text Placeholder 4">
            <a:extLst>
              <a:ext uri="{FF2B5EF4-FFF2-40B4-BE49-F238E27FC236}">
                <a16:creationId xmlns:a16="http://schemas.microsoft.com/office/drawing/2014/main" id="{08CDA7BD-BCCA-B339-6234-2D6FBC7EDD6F}"/>
              </a:ext>
            </a:extLst>
          </p:cNvPr>
          <p:cNvSpPr>
            <a:spLocks noGrp="1"/>
          </p:cNvSpPr>
          <p:nvPr>
            <p:ph type="body" sz="quarter" idx="14"/>
          </p:nvPr>
        </p:nvSpPr>
        <p:spPr/>
        <p:txBody>
          <a:bodyPr/>
          <a:lstStyle/>
          <a:p>
            <a:r>
              <a:rPr lang="en-US" dirty="0"/>
              <a:t>Example Projects Exploring CAV Applications for Work Zones (continued)</a:t>
            </a:r>
          </a:p>
        </p:txBody>
      </p:sp>
      <p:pic>
        <p:nvPicPr>
          <p:cNvPr id="6" name="Picture 5">
            <a:extLst>
              <a:ext uri="{FF2B5EF4-FFF2-40B4-BE49-F238E27FC236}">
                <a16:creationId xmlns:a16="http://schemas.microsoft.com/office/drawing/2014/main" id="{6CD18E32-ED25-CB35-B3CD-2708FDF2A024}"/>
              </a:ext>
            </a:extLst>
          </p:cNvPr>
          <p:cNvPicPr>
            <a:picLocks noChangeAspect="1"/>
          </p:cNvPicPr>
          <p:nvPr/>
        </p:nvPicPr>
        <p:blipFill>
          <a:blip r:embed="rId3"/>
          <a:stretch>
            <a:fillRect/>
          </a:stretch>
        </p:blipFill>
        <p:spPr>
          <a:xfrm>
            <a:off x="7469437" y="1022743"/>
            <a:ext cx="4391628" cy="5193470"/>
          </a:xfrm>
          <a:prstGeom prst="rect">
            <a:avLst/>
          </a:prstGeom>
        </p:spPr>
      </p:pic>
      <p:sp>
        <p:nvSpPr>
          <p:cNvPr id="7" name="TextBox 6">
            <a:extLst>
              <a:ext uri="{FF2B5EF4-FFF2-40B4-BE49-F238E27FC236}">
                <a16:creationId xmlns:a16="http://schemas.microsoft.com/office/drawing/2014/main" id="{107B8774-A5C9-7D90-9400-FC7FD1759D05}"/>
              </a:ext>
            </a:extLst>
          </p:cNvPr>
          <p:cNvSpPr txBox="1"/>
          <p:nvPr/>
        </p:nvSpPr>
        <p:spPr>
          <a:xfrm>
            <a:off x="7469437" y="6136856"/>
            <a:ext cx="3884363" cy="400110"/>
          </a:xfrm>
          <a:prstGeom prst="rect">
            <a:avLst/>
          </a:prstGeom>
          <a:noFill/>
          <a:ln>
            <a:noFill/>
          </a:ln>
        </p:spPr>
        <p:txBody>
          <a:bodyPr wrap="square">
            <a:spAutoFit/>
          </a:bodyPr>
          <a:lstStyle/>
          <a:p>
            <a:pPr marL="0" marR="0" algn="just">
              <a:lnSpc>
                <a:spcPts val="1200"/>
              </a:lnSpc>
              <a:spcBef>
                <a:spcPts val="0"/>
              </a:spcBef>
              <a:spcAft>
                <a:spcPts val="2400"/>
              </a:spcAft>
            </a:pPr>
            <a:r>
              <a:rPr lang="en-US" sz="1100" b="1" i="1" dirty="0">
                <a:effectLst/>
                <a:latin typeface="Arial" panose="020B0604020202020204" pitchFamily="34" charset="0"/>
                <a:ea typeface="Times New Roman" panose="02020603050405020304" pitchFamily="18" charset="0"/>
              </a:rPr>
              <a:t>Figure 3. Smart Vest communication device during testing at VTTI (Mollenhauer, 2019).</a:t>
            </a:r>
          </a:p>
        </p:txBody>
      </p:sp>
    </p:spTree>
    <p:extLst>
      <p:ext uri="{BB962C8B-B14F-4D97-AF65-F5344CB8AC3E}">
        <p14:creationId xmlns:p14="http://schemas.microsoft.com/office/powerpoint/2010/main" val="412883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61216E-9108-B7CF-A70B-BDE4DD316236}"/>
              </a:ext>
            </a:extLst>
          </p:cNvPr>
          <p:cNvSpPr>
            <a:spLocks noGrp="1"/>
          </p:cNvSpPr>
          <p:nvPr>
            <p:ph type="sldNum" sz="quarter" idx="12"/>
          </p:nvPr>
        </p:nvSpPr>
        <p:spPr/>
        <p:txBody>
          <a:bodyPr/>
          <a:lstStyle/>
          <a:p>
            <a:fld id="{E945C9B4-2F1D-A045-96C0-CE876094E856}" type="slidenum">
              <a:rPr lang="en-US" smtClean="0"/>
              <a:t>17</a:t>
            </a:fld>
            <a:endParaRPr lang="en-US" dirty="0"/>
          </a:p>
        </p:txBody>
      </p:sp>
      <p:sp>
        <p:nvSpPr>
          <p:cNvPr id="7" name="Content Placeholder 6">
            <a:extLst>
              <a:ext uri="{FF2B5EF4-FFF2-40B4-BE49-F238E27FC236}">
                <a16:creationId xmlns:a16="http://schemas.microsoft.com/office/drawing/2014/main" id="{F6A1D678-C1D9-F9C1-2EB8-2623FCCA4C4B}"/>
              </a:ext>
            </a:extLst>
          </p:cNvPr>
          <p:cNvSpPr>
            <a:spLocks noGrp="1"/>
          </p:cNvSpPr>
          <p:nvPr>
            <p:ph idx="15"/>
          </p:nvPr>
        </p:nvSpPr>
        <p:spPr>
          <a:xfrm>
            <a:off x="838199" y="1192191"/>
            <a:ext cx="5678348" cy="5169077"/>
          </a:xfrm>
        </p:spPr>
        <p:txBody>
          <a:bodyPr vert="horz" lIns="91440" tIns="45720" rIns="91440" bIns="45720" rtlCol="0" anchor="t">
            <a:normAutofit/>
          </a:bodyPr>
          <a:lstStyle/>
          <a:p>
            <a:pPr marL="342900" indent="-342900">
              <a:buFont typeface="Arial" panose="020B0604020202020204" pitchFamily="34" charset="0"/>
              <a:buChar char="•"/>
            </a:pPr>
            <a:r>
              <a:rPr lang="en-US" sz="2400" dirty="0"/>
              <a:t>Effort of FHWA and ITS Joint Program Office (JPO) to develop a recommended practice for managing work zone event data </a:t>
            </a:r>
          </a:p>
          <a:p>
            <a:pPr marL="1028700" lvl="1" indent="-342900"/>
            <a:r>
              <a:rPr lang="en-US" sz="2200" dirty="0"/>
              <a:t>Will create consistent language for communicating events across jurisdictions and organizations</a:t>
            </a:r>
            <a:endParaRPr lang="en-US" sz="2200" baseline="30000" dirty="0"/>
          </a:p>
          <a:p>
            <a:pPr marL="1028700" lvl="1" indent="-342900"/>
            <a:r>
              <a:rPr lang="en-US" sz="2200" dirty="0"/>
              <a:t>Can be leveraged to increase public road safety and assist AVs and human drivers through work zones</a:t>
            </a:r>
            <a:endParaRPr lang="en-US" sz="2200" dirty="0">
              <a:cs typeface="Calibri"/>
            </a:endParaRPr>
          </a:p>
          <a:p>
            <a:pPr marL="57150" indent="-342900">
              <a:buFont typeface="Arial" panose="020B0604020202020204" pitchFamily="34" charset="0"/>
              <a:buChar char="•"/>
            </a:pPr>
            <a:r>
              <a:rPr lang="en-US" sz="2400" dirty="0"/>
              <a:t>WZDx v3 data feed publicly available</a:t>
            </a:r>
          </a:p>
          <a:p>
            <a:pPr marL="800100" lvl="1" indent="-342900"/>
            <a:r>
              <a:rPr lang="en-US" sz="2200" u="sng" dirty="0">
                <a:solidFill>
                  <a:srgbClr val="0000FF"/>
                </a:solidFill>
                <a:ea typeface="Times New Roman" panose="02020603050405020304" pitchFamily="18" charset="0"/>
                <a:cs typeface="Times New Roman" panose="02020603050405020304" pitchFamily="18" charset="0"/>
                <a:hlinkClick r:id="rId3"/>
              </a:rPr>
              <a:t>https://ops.fhwa.dot.gov/wz/wzdx</a:t>
            </a:r>
            <a:endParaRPr lang="en-US" sz="2200" u="sng" dirty="0">
              <a:solidFill>
                <a:srgbClr val="0000FF"/>
              </a:solidFill>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t>In 2021, 13 WZDx demonstration grants were funded</a:t>
            </a:r>
            <a:endParaRPr lang="en-US" sz="2400" dirty="0">
              <a:cs typeface="Calibri"/>
            </a:endParaRPr>
          </a:p>
          <a:p>
            <a:endParaRPr lang="en-US" baseline="30000" dirty="0"/>
          </a:p>
          <a:p>
            <a:pPr lvl="1"/>
            <a:endParaRPr lang="en-US" dirty="0"/>
          </a:p>
          <a:p>
            <a:endParaRPr lang="en-US" dirty="0"/>
          </a:p>
        </p:txBody>
      </p:sp>
      <p:sp>
        <p:nvSpPr>
          <p:cNvPr id="6" name="Text Placeholder 5">
            <a:extLst>
              <a:ext uri="{FF2B5EF4-FFF2-40B4-BE49-F238E27FC236}">
                <a16:creationId xmlns:a16="http://schemas.microsoft.com/office/drawing/2014/main" id="{DB1700F0-84B7-FF8E-58B5-0B764E7565DC}"/>
              </a:ext>
            </a:extLst>
          </p:cNvPr>
          <p:cNvSpPr>
            <a:spLocks noGrp="1"/>
          </p:cNvSpPr>
          <p:nvPr>
            <p:ph type="body" sz="quarter" idx="14"/>
          </p:nvPr>
        </p:nvSpPr>
        <p:spPr>
          <a:xfrm>
            <a:off x="1158470" y="268132"/>
            <a:ext cx="10195330" cy="457200"/>
          </a:xfrm>
        </p:spPr>
        <p:txBody>
          <a:bodyPr/>
          <a:lstStyle/>
          <a:p>
            <a:r>
              <a:rPr lang="en-US" dirty="0"/>
              <a:t>Work Zone Data Exchange</a:t>
            </a:r>
          </a:p>
        </p:txBody>
      </p:sp>
      <p:pic>
        <p:nvPicPr>
          <p:cNvPr id="23" name="Picture 22" descr="Close up of pushpins on roadmap route">
            <a:extLst>
              <a:ext uri="{FF2B5EF4-FFF2-40B4-BE49-F238E27FC236}">
                <a16:creationId xmlns:a16="http://schemas.microsoft.com/office/drawing/2014/main" id="{DBE5464B-2894-EB2A-BDB2-278BF6581065}"/>
              </a:ext>
            </a:extLst>
          </p:cNvPr>
          <p:cNvPicPr>
            <a:picLocks noChangeAspect="1"/>
          </p:cNvPicPr>
          <p:nvPr/>
        </p:nvPicPr>
        <p:blipFill rotWithShape="1">
          <a:blip r:embed="rId4">
            <a:extLst>
              <a:ext uri="{28A0092B-C50C-407E-A947-70E740481C1C}">
                <a14:useLocalDpi xmlns:a14="http://schemas.microsoft.com/office/drawing/2010/main"/>
              </a:ext>
            </a:extLst>
          </a:blip>
          <a:srcRect l="-1"/>
          <a:stretch/>
        </p:blipFill>
        <p:spPr>
          <a:xfrm>
            <a:off x="6678085" y="1781777"/>
            <a:ext cx="4965745" cy="3294445"/>
          </a:xfrm>
          <a:prstGeom prst="rect">
            <a:avLst/>
          </a:prstGeom>
        </p:spPr>
      </p:pic>
    </p:spTree>
    <p:extLst>
      <p:ext uri="{BB962C8B-B14F-4D97-AF65-F5344CB8AC3E}">
        <p14:creationId xmlns:p14="http://schemas.microsoft.com/office/powerpoint/2010/main" val="408464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C1A49-7254-ABB7-722A-EEE3D4C49EBF}"/>
              </a:ext>
            </a:extLst>
          </p:cNvPr>
          <p:cNvSpPr>
            <a:spLocks noGrp="1"/>
          </p:cNvSpPr>
          <p:nvPr>
            <p:ph type="sldNum" sz="quarter" idx="12"/>
          </p:nvPr>
        </p:nvSpPr>
        <p:spPr/>
        <p:txBody>
          <a:bodyPr/>
          <a:lstStyle/>
          <a:p>
            <a:fld id="{E945C9B4-2F1D-A045-96C0-CE876094E856}" type="slidenum">
              <a:rPr lang="en-US" smtClean="0"/>
              <a:t>18</a:t>
            </a:fld>
            <a:endParaRPr lang="en-US" dirty="0"/>
          </a:p>
        </p:txBody>
      </p:sp>
      <p:sp>
        <p:nvSpPr>
          <p:cNvPr id="3" name="Content Placeholder 2">
            <a:extLst>
              <a:ext uri="{FF2B5EF4-FFF2-40B4-BE49-F238E27FC236}">
                <a16:creationId xmlns:a16="http://schemas.microsoft.com/office/drawing/2014/main" id="{281C7A3B-6B21-638E-53DD-CB0BFAE46011}"/>
              </a:ext>
            </a:extLst>
          </p:cNvPr>
          <p:cNvSpPr>
            <a:spLocks noGrp="1"/>
          </p:cNvSpPr>
          <p:nvPr>
            <p:ph idx="16"/>
          </p:nvPr>
        </p:nvSpPr>
        <p:spPr>
          <a:xfrm>
            <a:off x="6416270" y="1534885"/>
            <a:ext cx="4937530" cy="4826383"/>
          </a:xfrm>
        </p:spPr>
        <p:txBody>
          <a:bodyPr/>
          <a:lstStyle/>
          <a:p>
            <a:pPr marL="342900" indent="-342900">
              <a:buFont typeface="Arial" panose="020B0604020202020204" pitchFamily="34" charset="0"/>
              <a:buChar char="•"/>
            </a:pPr>
            <a:r>
              <a:rPr lang="en-US" sz="2400" dirty="0"/>
              <a:t>Topics covered in the training video series includes:</a:t>
            </a:r>
          </a:p>
          <a:p>
            <a:pPr marL="1028700" lvl="1" indent="-342900"/>
            <a:r>
              <a:rPr lang="en-US" sz="2000" dirty="0">
                <a:hlinkClick r:id="rId3"/>
              </a:rPr>
              <a:t>Road Side Units</a:t>
            </a:r>
            <a:endParaRPr lang="en-US" sz="2000" dirty="0"/>
          </a:p>
          <a:p>
            <a:pPr marL="1028700" lvl="1" indent="-342900"/>
            <a:r>
              <a:rPr lang="en-US" sz="2000" dirty="0">
                <a:hlinkClick r:id="rId4"/>
              </a:rPr>
              <a:t>Onboard Unit</a:t>
            </a:r>
            <a:endParaRPr lang="en-US" sz="2000" dirty="0"/>
          </a:p>
          <a:p>
            <a:pPr marL="1028700" lvl="1" indent="-342900"/>
            <a:r>
              <a:rPr lang="en-US" sz="2000" dirty="0">
                <a:hlinkClick r:id="rId5"/>
              </a:rPr>
              <a:t>V2X Hub</a:t>
            </a:r>
            <a:endParaRPr lang="en-US" sz="2000" dirty="0"/>
          </a:p>
          <a:p>
            <a:pPr marL="1028700" lvl="1" indent="-342900"/>
            <a:r>
              <a:rPr lang="en-US" sz="2000" dirty="0">
                <a:hlinkClick r:id="rId6"/>
              </a:rPr>
              <a:t>CAVe-in-a-box</a:t>
            </a:r>
            <a:endParaRPr lang="en-US" sz="2000" dirty="0"/>
          </a:p>
          <a:p>
            <a:pPr marL="1028700" lvl="1" indent="-342900"/>
            <a:r>
              <a:rPr lang="en-US" sz="2000" dirty="0">
                <a:hlinkClick r:id="rId7"/>
              </a:rPr>
              <a:t>Signal Phasing and Timing (SPaT) and MAP (Intersection Map)</a:t>
            </a:r>
            <a:endParaRPr lang="en-US" sz="2000" dirty="0"/>
          </a:p>
          <a:p>
            <a:pPr marL="1028700" lvl="1" indent="-342900"/>
            <a:r>
              <a:rPr lang="en-US" sz="2000" dirty="0">
                <a:hlinkClick r:id="rId8"/>
              </a:rPr>
              <a:t>Traffic Management Center</a:t>
            </a:r>
            <a:endParaRPr lang="en-US" sz="2000" dirty="0"/>
          </a:p>
          <a:p>
            <a:pPr marL="1028700" lvl="1" indent="-342900"/>
            <a:r>
              <a:rPr lang="en-US" sz="2000" dirty="0">
                <a:hlinkClick r:id="rId9"/>
              </a:rPr>
              <a:t>Maintenance</a:t>
            </a:r>
            <a:endParaRPr lang="en-US" sz="2000" dirty="0"/>
          </a:p>
          <a:p>
            <a:pPr marL="1028700" lvl="1" indent="-342900"/>
            <a:r>
              <a:rPr lang="en-US" sz="2000" dirty="0">
                <a:hlinkClick r:id="rId10"/>
              </a:rPr>
              <a:t>How to build CAVe-in-a-box</a:t>
            </a:r>
            <a:endParaRPr lang="en-US" sz="2000" dirty="0"/>
          </a:p>
        </p:txBody>
      </p:sp>
      <p:sp>
        <p:nvSpPr>
          <p:cNvPr id="4" name="Content Placeholder 3">
            <a:extLst>
              <a:ext uri="{FF2B5EF4-FFF2-40B4-BE49-F238E27FC236}">
                <a16:creationId xmlns:a16="http://schemas.microsoft.com/office/drawing/2014/main" id="{D174B33A-32F5-6BF5-9A0E-5711DEA1026C}"/>
              </a:ext>
            </a:extLst>
          </p:cNvPr>
          <p:cNvSpPr>
            <a:spLocks noGrp="1"/>
          </p:cNvSpPr>
          <p:nvPr>
            <p:ph idx="15"/>
          </p:nvPr>
        </p:nvSpPr>
        <p:spPr>
          <a:xfrm>
            <a:off x="1158470" y="1534885"/>
            <a:ext cx="4937530" cy="4826383"/>
          </a:xfrm>
        </p:spPr>
        <p:txBody>
          <a:bodyPr>
            <a:normAutofit/>
          </a:bodyPr>
          <a:lstStyle/>
          <a:p>
            <a:pPr marL="342900" indent="-342900">
              <a:buFont typeface="Arial" panose="020B0604020202020204" pitchFamily="34" charset="0"/>
              <a:buChar char="•"/>
            </a:pPr>
            <a:r>
              <a:rPr lang="en-US" sz="2400" dirty="0"/>
              <a:t>Program of the ITS JPO with the goal of providing CAV education to assist in the development of an intelligent transportation workforce</a:t>
            </a:r>
          </a:p>
          <a:p>
            <a:pPr marL="342900" indent="-342900">
              <a:buFont typeface="Arial" panose="020B0604020202020204" pitchFamily="34" charset="0"/>
              <a:buChar char="•"/>
            </a:pPr>
            <a:r>
              <a:rPr lang="en-US" sz="2400" dirty="0"/>
              <a:t>Provides CAV Education (CAVe)-in-a-box hands-on learning</a:t>
            </a:r>
          </a:p>
        </p:txBody>
      </p:sp>
      <p:sp>
        <p:nvSpPr>
          <p:cNvPr id="5" name="Text Placeholder 4">
            <a:extLst>
              <a:ext uri="{FF2B5EF4-FFF2-40B4-BE49-F238E27FC236}">
                <a16:creationId xmlns:a16="http://schemas.microsoft.com/office/drawing/2014/main" id="{7237EB93-07DB-3460-4261-A25A65E835DF}"/>
              </a:ext>
            </a:extLst>
          </p:cNvPr>
          <p:cNvSpPr>
            <a:spLocks noGrp="1"/>
          </p:cNvSpPr>
          <p:nvPr>
            <p:ph type="body" sz="quarter" idx="14"/>
          </p:nvPr>
        </p:nvSpPr>
        <p:spPr>
          <a:xfrm>
            <a:off x="1158470" y="253206"/>
            <a:ext cx="10195330" cy="889794"/>
          </a:xfrm>
        </p:spPr>
        <p:txBody>
          <a:bodyPr>
            <a:normAutofit/>
          </a:bodyPr>
          <a:lstStyle/>
          <a:p>
            <a:r>
              <a:rPr lang="en-US" dirty="0"/>
              <a:t>Intelligent Transportation Systems Joint Program Office </a:t>
            </a:r>
          </a:p>
          <a:p>
            <a:r>
              <a:rPr lang="en-US" dirty="0"/>
              <a:t>ITS Professional Capacity Building Program</a:t>
            </a:r>
          </a:p>
        </p:txBody>
      </p:sp>
    </p:spTree>
    <p:extLst>
      <p:ext uri="{BB962C8B-B14F-4D97-AF65-F5344CB8AC3E}">
        <p14:creationId xmlns:p14="http://schemas.microsoft.com/office/powerpoint/2010/main" val="1383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E30043-E167-3F15-100D-235A1C98240B}"/>
              </a:ext>
            </a:extLst>
          </p:cNvPr>
          <p:cNvSpPr>
            <a:spLocks noGrp="1"/>
          </p:cNvSpPr>
          <p:nvPr>
            <p:ph type="sldNum" sz="quarter" idx="12"/>
          </p:nvPr>
        </p:nvSpPr>
        <p:spPr/>
        <p:txBody>
          <a:bodyPr/>
          <a:lstStyle/>
          <a:p>
            <a:fld id="{E945C9B4-2F1D-A045-96C0-CE876094E856}" type="slidenum">
              <a:rPr lang="en-US" smtClean="0"/>
              <a:t>19</a:t>
            </a:fld>
            <a:endParaRPr lang="en-US" dirty="0"/>
          </a:p>
        </p:txBody>
      </p:sp>
      <p:sp>
        <p:nvSpPr>
          <p:cNvPr id="4" name="Content Placeholder 3">
            <a:extLst>
              <a:ext uri="{FF2B5EF4-FFF2-40B4-BE49-F238E27FC236}">
                <a16:creationId xmlns:a16="http://schemas.microsoft.com/office/drawing/2014/main" id="{E5A6A0FE-0757-3560-6000-AD0C93A99694}"/>
              </a:ext>
            </a:extLst>
          </p:cNvPr>
          <p:cNvSpPr>
            <a:spLocks noGrp="1"/>
          </p:cNvSpPr>
          <p:nvPr>
            <p:ph idx="15"/>
          </p:nvPr>
        </p:nvSpPr>
        <p:spPr>
          <a:xfrm>
            <a:off x="958467" y="899475"/>
            <a:ext cx="4937530" cy="5461794"/>
          </a:xfrm>
        </p:spPr>
        <p:txBody>
          <a:bodyPr/>
          <a:lstStyle/>
          <a:p>
            <a:pPr marL="342900" indent="-342900">
              <a:buFont typeface="Arial" panose="020B0604020202020204" pitchFamily="34" charset="0"/>
              <a:buChar char="•"/>
            </a:pPr>
            <a:r>
              <a:rPr lang="en-US" dirty="0"/>
              <a:t>Challenge of integrating CAVs is cost of implementing newer technologies into existing systems</a:t>
            </a:r>
          </a:p>
          <a:p>
            <a:pPr lvl="1"/>
            <a:r>
              <a:rPr lang="en-US" dirty="0"/>
              <a:t>Existing infrastructure</a:t>
            </a:r>
          </a:p>
          <a:p>
            <a:pPr lvl="1"/>
            <a:r>
              <a:rPr lang="en-US" dirty="0"/>
              <a:t>Redesigning highway systems</a:t>
            </a:r>
          </a:p>
          <a:p>
            <a:pPr lvl="1"/>
            <a:r>
              <a:rPr lang="en-US" dirty="0"/>
              <a:t>Funding technical maintenance to support new technologies</a:t>
            </a:r>
          </a:p>
          <a:p>
            <a:pPr marL="342900" indent="-342900">
              <a:buFont typeface="Arial" panose="020B0604020202020204" pitchFamily="34" charset="0"/>
              <a:buChar char="•"/>
            </a:pPr>
            <a:r>
              <a:rPr lang="en-US" dirty="0"/>
              <a:t>Agencies are responsible for maintenance and upgrades; budget limitations often lead to delays and drastic consequences</a:t>
            </a:r>
          </a:p>
          <a:p>
            <a:pPr marL="342900" indent="-342900">
              <a:buFont typeface="Arial" panose="020B0604020202020204" pitchFamily="34" charset="0"/>
              <a:buChar char="•"/>
            </a:pPr>
            <a:r>
              <a:rPr lang="en-US" dirty="0"/>
              <a:t>Market penetration will affect the BCA associated with these technologies</a:t>
            </a:r>
          </a:p>
          <a:p>
            <a:pPr marL="1028700" lvl="1" indent="-342900"/>
            <a:r>
              <a:rPr lang="en-US" dirty="0"/>
              <a:t>Additional guidance on BCA may be found in the companion </a:t>
            </a:r>
            <a:r>
              <a:rPr lang="en-US" b="1" dirty="0">
                <a:solidFill>
                  <a:schemeClr val="tx2"/>
                </a:solidFill>
              </a:rPr>
              <a:t>Framework for Assessing Benefits and Costs PowerPoint</a:t>
            </a:r>
          </a:p>
        </p:txBody>
      </p:sp>
      <p:sp>
        <p:nvSpPr>
          <p:cNvPr id="5" name="Text Placeholder 4">
            <a:extLst>
              <a:ext uri="{FF2B5EF4-FFF2-40B4-BE49-F238E27FC236}">
                <a16:creationId xmlns:a16="http://schemas.microsoft.com/office/drawing/2014/main" id="{7E36BB99-924A-BF26-3E6F-038B27B08043}"/>
              </a:ext>
            </a:extLst>
          </p:cNvPr>
          <p:cNvSpPr>
            <a:spLocks noGrp="1"/>
          </p:cNvSpPr>
          <p:nvPr>
            <p:ph type="body" sz="quarter" idx="14"/>
          </p:nvPr>
        </p:nvSpPr>
        <p:spPr>
          <a:xfrm>
            <a:off x="958467" y="253206"/>
            <a:ext cx="11138053" cy="457200"/>
          </a:xfrm>
        </p:spPr>
        <p:txBody>
          <a:bodyPr vert="horz" lIns="91440" tIns="45720" rIns="91440" bIns="45720" rtlCol="0" anchor="t">
            <a:normAutofit/>
          </a:bodyPr>
          <a:lstStyle/>
          <a:p>
            <a:r>
              <a:rPr lang="en-US" dirty="0"/>
              <a:t>Challenges Associated with the Implementation of CAV Applications in Work Zones </a:t>
            </a:r>
            <a:endParaRPr lang="en-US" sz="2500" dirty="0">
              <a:cs typeface="Calibri"/>
            </a:endParaRPr>
          </a:p>
        </p:txBody>
      </p:sp>
      <p:pic>
        <p:nvPicPr>
          <p:cNvPr id="6" name="Picture 5" descr="A picture containing text&#10;&#10;Description automatically generated">
            <a:extLst>
              <a:ext uri="{FF2B5EF4-FFF2-40B4-BE49-F238E27FC236}">
                <a16:creationId xmlns:a16="http://schemas.microsoft.com/office/drawing/2014/main" id="{E02A7B08-C014-9D5C-B213-5A5EBCA7503C}"/>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527493" y="1783157"/>
            <a:ext cx="4937529" cy="3291686"/>
          </a:xfrm>
          <a:prstGeom prst="rect">
            <a:avLst/>
          </a:prstGeom>
        </p:spPr>
      </p:pic>
    </p:spTree>
    <p:extLst>
      <p:ext uri="{BB962C8B-B14F-4D97-AF65-F5344CB8AC3E}">
        <p14:creationId xmlns:p14="http://schemas.microsoft.com/office/powerpoint/2010/main" val="631889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2B01D2-67E0-1652-F337-91B0CA8756DF}"/>
              </a:ext>
            </a:extLst>
          </p:cNvPr>
          <p:cNvSpPr>
            <a:spLocks noGrp="1"/>
          </p:cNvSpPr>
          <p:nvPr>
            <p:ph type="sldNum" sz="quarter" idx="12"/>
          </p:nvPr>
        </p:nvSpPr>
        <p:spPr/>
        <p:txBody>
          <a:bodyPr/>
          <a:lstStyle/>
          <a:p>
            <a:fld id="{E945C9B4-2F1D-A045-96C0-CE876094E856}" type="slidenum">
              <a:rPr lang="en-US" smtClean="0"/>
              <a:t>2</a:t>
            </a:fld>
            <a:endParaRPr lang="en-US" dirty="0"/>
          </a:p>
        </p:txBody>
      </p:sp>
      <p:sp>
        <p:nvSpPr>
          <p:cNvPr id="3" name="Content Placeholder 2">
            <a:extLst>
              <a:ext uri="{FF2B5EF4-FFF2-40B4-BE49-F238E27FC236}">
                <a16:creationId xmlns:a16="http://schemas.microsoft.com/office/drawing/2014/main" id="{F9B8EA4A-5BE1-FC29-16EC-4C41059D2064}"/>
              </a:ext>
            </a:extLst>
          </p:cNvPr>
          <p:cNvSpPr>
            <a:spLocks noGrp="1"/>
          </p:cNvSpPr>
          <p:nvPr>
            <p:ph idx="14"/>
          </p:nvPr>
        </p:nvSpPr>
        <p:spPr>
          <a:xfrm>
            <a:off x="366684" y="1426323"/>
            <a:ext cx="7438846" cy="4984165"/>
          </a:xfrm>
        </p:spPr>
        <p:txBody>
          <a:bodyPr vert="horz" lIns="91440" tIns="45720" rIns="91440" bIns="45720" rtlCol="0" anchor="t">
            <a:normAutofit fontScale="92500" lnSpcReduction="20000"/>
          </a:bodyPr>
          <a:lstStyle/>
          <a:p>
            <a:r>
              <a:rPr lang="en-US" b="1" dirty="0">
                <a:solidFill>
                  <a:srgbClr val="861F41"/>
                </a:solidFill>
              </a:rPr>
              <a:t>Understanding the Technologies PowerPoint (this document)</a:t>
            </a:r>
            <a:endParaRPr lang="en-US" dirty="0"/>
          </a:p>
          <a:p>
            <a:pPr marL="342900" indent="-342900">
              <a:buFont typeface="Arial" panose="020B0604020202020204" pitchFamily="34" charset="0"/>
              <a:buChar char="•"/>
            </a:pPr>
            <a:r>
              <a:rPr lang="en-US" dirty="0"/>
              <a:t>Provides an overview of </a:t>
            </a:r>
            <a:r>
              <a:rPr lang="en-US" dirty="0">
                <a:ea typeface="+mn-lt"/>
                <a:cs typeface="+mn-lt"/>
              </a:rPr>
              <a:t>CAV- and infrastructure-based technologies and how these technologies may improve work zone safety</a:t>
            </a:r>
          </a:p>
          <a:p>
            <a:pPr marL="342900" indent="-342900">
              <a:buFont typeface="Arial" panose="020B0604020202020204" pitchFamily="34" charset="0"/>
              <a:buChar char="•"/>
            </a:pPr>
            <a:r>
              <a:rPr lang="en-US" dirty="0"/>
              <a:t>Provides infrastructure-based solutions that can be either technology- or non-technology-based that an agency can implement to facilitate CAV technologies</a:t>
            </a:r>
          </a:p>
          <a:p>
            <a:r>
              <a:rPr lang="en-US" b="1" dirty="0">
                <a:solidFill>
                  <a:srgbClr val="861F41"/>
                </a:solidFill>
              </a:rPr>
              <a:t>Supporting CAVs in Work Zones Handout</a:t>
            </a:r>
          </a:p>
          <a:p>
            <a:pPr marL="342900" indent="-342900">
              <a:buFont typeface="Arial" panose="020B0604020202020204" pitchFamily="34" charset="0"/>
              <a:buChar char="•"/>
            </a:pPr>
            <a:r>
              <a:rPr lang="en-US" dirty="0"/>
              <a:t>Stakeholder support</a:t>
            </a:r>
          </a:p>
          <a:p>
            <a:pPr marL="342900" indent="-342900">
              <a:buFont typeface="Arial" panose="020B0604020202020204" pitchFamily="34" charset="0"/>
              <a:buChar char="•"/>
            </a:pPr>
            <a:r>
              <a:rPr lang="en-US" dirty="0"/>
              <a:t>Sources of technical and financial resources</a:t>
            </a:r>
          </a:p>
          <a:p>
            <a:pPr marL="342900" indent="-342900">
              <a:buFont typeface="Arial" panose="020B0604020202020204" pitchFamily="34" charset="0"/>
              <a:buChar char="•"/>
            </a:pPr>
            <a:r>
              <a:rPr lang="en-US" dirty="0"/>
              <a:t>Relevant specifications and standards</a:t>
            </a:r>
          </a:p>
          <a:p>
            <a:pPr lvl="0"/>
            <a:r>
              <a:rPr lang="en-US" b="1" dirty="0">
                <a:solidFill>
                  <a:srgbClr val="861F41"/>
                </a:solidFill>
              </a:rPr>
              <a:t>A Framework for Assessing Benefits and Costs PowerPoint</a:t>
            </a:r>
          </a:p>
          <a:p>
            <a:pPr marL="342900" indent="-342900">
              <a:buFont typeface="Arial" panose="020B0604020202020204" pitchFamily="34" charset="0"/>
              <a:buChar char="•"/>
            </a:pPr>
            <a:r>
              <a:rPr lang="en-US" dirty="0"/>
              <a:t>Provides a framework for conducting benefit/cost assessments </a:t>
            </a:r>
          </a:p>
          <a:p>
            <a:pPr marL="342900" indent="-342900">
              <a:buFont typeface="Arial" panose="020B0604020202020204" pitchFamily="34" charset="0"/>
              <a:buChar char="•"/>
            </a:pPr>
            <a:r>
              <a:rPr lang="en-US" dirty="0"/>
              <a:t>Provides a tool for use in the assessment of benefits, costs, and challenges for selected work zone CAV applications </a:t>
            </a:r>
          </a:p>
          <a:p>
            <a:pPr marL="342900" indent="-342900">
              <a:buFont typeface="Arial" panose="020B0604020202020204" pitchFamily="34" charset="0"/>
              <a:buChar char="•"/>
            </a:pPr>
            <a:r>
              <a:rPr lang="en-US" dirty="0"/>
              <a:t>Helps practitioners better understand the challenges, limitations, and data availability for CAV benefit-cost analyses (BCAs)</a:t>
            </a:r>
          </a:p>
          <a:p>
            <a:pPr marL="342900" indent="-342900"/>
            <a:endParaRPr lang="en-US" dirty="0"/>
          </a:p>
        </p:txBody>
      </p:sp>
      <p:sp>
        <p:nvSpPr>
          <p:cNvPr id="4" name="Text Placeholder 3">
            <a:extLst>
              <a:ext uri="{FF2B5EF4-FFF2-40B4-BE49-F238E27FC236}">
                <a16:creationId xmlns:a16="http://schemas.microsoft.com/office/drawing/2014/main" id="{66EE266D-68EC-C019-301D-27D001F17E81}"/>
              </a:ext>
            </a:extLst>
          </p:cNvPr>
          <p:cNvSpPr>
            <a:spLocks noGrp="1"/>
          </p:cNvSpPr>
          <p:nvPr>
            <p:ph type="body" sz="quarter" idx="13"/>
          </p:nvPr>
        </p:nvSpPr>
        <p:spPr/>
        <p:txBody>
          <a:bodyPr/>
          <a:lstStyle/>
          <a:p>
            <a:r>
              <a:rPr lang="en-US" dirty="0"/>
              <a:t>Available Resources</a:t>
            </a:r>
          </a:p>
        </p:txBody>
      </p:sp>
    </p:spTree>
    <p:extLst>
      <p:ext uri="{BB962C8B-B14F-4D97-AF65-F5344CB8AC3E}">
        <p14:creationId xmlns:p14="http://schemas.microsoft.com/office/powerpoint/2010/main" val="2082882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2802A-492B-A84D-4843-168ECF5A3BFC}"/>
              </a:ext>
            </a:extLst>
          </p:cNvPr>
          <p:cNvSpPr>
            <a:spLocks noGrp="1"/>
          </p:cNvSpPr>
          <p:nvPr>
            <p:ph type="sldNum" sz="quarter" idx="12"/>
          </p:nvPr>
        </p:nvSpPr>
        <p:spPr/>
        <p:txBody>
          <a:bodyPr/>
          <a:lstStyle/>
          <a:p>
            <a:fld id="{E945C9B4-2F1D-A045-96C0-CE876094E856}" type="slidenum">
              <a:rPr lang="en-US" smtClean="0"/>
              <a:t>20</a:t>
            </a:fld>
            <a:endParaRPr lang="en-US" dirty="0"/>
          </a:p>
        </p:txBody>
      </p:sp>
      <p:sp>
        <p:nvSpPr>
          <p:cNvPr id="7" name="Content Placeholder 6">
            <a:extLst>
              <a:ext uri="{FF2B5EF4-FFF2-40B4-BE49-F238E27FC236}">
                <a16:creationId xmlns:a16="http://schemas.microsoft.com/office/drawing/2014/main" id="{7046807D-EA95-9DC2-6872-AB92BBBC05AC}"/>
              </a:ext>
            </a:extLst>
          </p:cNvPr>
          <p:cNvSpPr>
            <a:spLocks noGrp="1"/>
          </p:cNvSpPr>
          <p:nvPr>
            <p:ph idx="15"/>
          </p:nvPr>
        </p:nvSpPr>
        <p:spPr/>
        <p:txBody>
          <a:bodyPr/>
          <a:lstStyle/>
          <a:p>
            <a:pPr marL="342900" indent="-342900">
              <a:buFont typeface="Arial" panose="020B0604020202020204" pitchFamily="34" charset="0"/>
              <a:buChar char="•"/>
            </a:pPr>
            <a:r>
              <a:rPr lang="en-US" dirty="0"/>
              <a:t>CAV technologies have the potential to reduce work zone related crashes</a:t>
            </a:r>
          </a:p>
          <a:p>
            <a:pPr marL="342900" indent="-342900">
              <a:buFont typeface="Arial" panose="020B0604020202020204" pitchFamily="34" charset="0"/>
              <a:buChar char="•"/>
            </a:pPr>
            <a:r>
              <a:rPr lang="en-US" dirty="0"/>
              <a:t>The most common CAV applications related to work zones include:</a:t>
            </a:r>
          </a:p>
          <a:p>
            <a:pPr marL="1028700" lvl="1" indent="-342900"/>
            <a:r>
              <a:rPr lang="en-US" dirty="0"/>
              <a:t>Automated assistance in roadwork and congestion</a:t>
            </a:r>
          </a:p>
          <a:p>
            <a:pPr marL="1028700" lvl="1" indent="-342900"/>
            <a:r>
              <a:rPr lang="en-US" dirty="0"/>
              <a:t>Queue warning</a:t>
            </a:r>
          </a:p>
          <a:p>
            <a:pPr marL="1028700" lvl="1" indent="-342900"/>
            <a:r>
              <a:rPr lang="en-US" dirty="0"/>
              <a:t>Reduced speed/work zone warnings</a:t>
            </a:r>
          </a:p>
          <a:p>
            <a:pPr marL="1028700" lvl="1" indent="-342900"/>
            <a:r>
              <a:rPr lang="en-US" dirty="0"/>
              <a:t>Warnings about hazards in work zones</a:t>
            </a:r>
          </a:p>
          <a:p>
            <a:pPr marL="1028700" lvl="1" indent="-342900"/>
            <a:r>
              <a:rPr lang="en-US" dirty="0"/>
              <a:t>Warnings about upcoming work zones</a:t>
            </a:r>
          </a:p>
          <a:p>
            <a:pPr marL="1028700" lvl="1" indent="-342900"/>
            <a:r>
              <a:rPr lang="en-US" dirty="0"/>
              <a:t>Work zone traveler information</a:t>
            </a:r>
          </a:p>
          <a:p>
            <a:pPr marL="342900" indent="-342900">
              <a:buFont typeface="Arial" panose="020B0604020202020204" pitchFamily="34" charset="0"/>
              <a:buChar char="•"/>
            </a:pPr>
            <a:r>
              <a:rPr lang="en-US" dirty="0"/>
              <a:t>The benefits of these applications may be enhanced by CAV applications</a:t>
            </a:r>
          </a:p>
          <a:p>
            <a:pPr marL="342900" indent="-342900">
              <a:buFont typeface="Arial" panose="020B0604020202020204" pitchFamily="34" charset="0"/>
              <a:buChar char="•"/>
            </a:pPr>
            <a:r>
              <a:rPr lang="en-US" dirty="0"/>
              <a:t>Non-technical infrastructure improvements may facilitate the safe operations of CAVs</a:t>
            </a:r>
          </a:p>
          <a:p>
            <a:pPr marL="342900" indent="-342900">
              <a:buFont typeface="Arial" panose="020B0604020202020204" pitchFamily="34" charset="0"/>
              <a:buChar char="•"/>
            </a:pPr>
            <a:r>
              <a:rPr lang="en-US" dirty="0"/>
              <a:t>Resources like the WZDx may be accessed to facilitate the sharing of data related to work zones</a:t>
            </a:r>
          </a:p>
        </p:txBody>
      </p:sp>
      <p:sp>
        <p:nvSpPr>
          <p:cNvPr id="6" name="Text Placeholder 5">
            <a:extLst>
              <a:ext uri="{FF2B5EF4-FFF2-40B4-BE49-F238E27FC236}">
                <a16:creationId xmlns:a16="http://schemas.microsoft.com/office/drawing/2014/main" id="{C6BD9ECA-9E98-20A8-E63E-ACD3CFED951B}"/>
              </a:ext>
            </a:extLst>
          </p:cNvPr>
          <p:cNvSpPr>
            <a:spLocks noGrp="1"/>
          </p:cNvSpPr>
          <p:nvPr>
            <p:ph type="body" sz="quarter" idx="14"/>
          </p:nvPr>
        </p:nvSpPr>
        <p:spPr/>
        <p:txBody>
          <a:bodyPr/>
          <a:lstStyle/>
          <a:p>
            <a:r>
              <a:rPr lang="en-US" dirty="0"/>
              <a:t>Summary</a:t>
            </a:r>
          </a:p>
        </p:txBody>
      </p:sp>
    </p:spTree>
    <p:extLst>
      <p:ext uri="{BB962C8B-B14F-4D97-AF65-F5344CB8AC3E}">
        <p14:creationId xmlns:p14="http://schemas.microsoft.com/office/powerpoint/2010/main" val="120502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69479B-34F9-CE2C-558D-1C6C2BABD5B0}"/>
              </a:ext>
            </a:extLst>
          </p:cNvPr>
          <p:cNvSpPr>
            <a:spLocks noGrp="1"/>
          </p:cNvSpPr>
          <p:nvPr>
            <p:ph type="sldNum" sz="quarter" idx="12"/>
          </p:nvPr>
        </p:nvSpPr>
        <p:spPr/>
        <p:txBody>
          <a:bodyPr/>
          <a:lstStyle/>
          <a:p>
            <a:fld id="{E945C9B4-2F1D-A045-96C0-CE876094E856}" type="slidenum">
              <a:rPr lang="en-US" smtClean="0"/>
              <a:t>21</a:t>
            </a:fld>
            <a:endParaRPr lang="en-US" dirty="0"/>
          </a:p>
        </p:txBody>
      </p:sp>
      <p:sp>
        <p:nvSpPr>
          <p:cNvPr id="3" name="Text Placeholder 2">
            <a:extLst>
              <a:ext uri="{FF2B5EF4-FFF2-40B4-BE49-F238E27FC236}">
                <a16:creationId xmlns:a16="http://schemas.microsoft.com/office/drawing/2014/main" id="{DE2BBB3C-5229-FE06-EF99-068628D5EF0A}"/>
              </a:ext>
            </a:extLst>
          </p:cNvPr>
          <p:cNvSpPr>
            <a:spLocks noGrp="1"/>
          </p:cNvSpPr>
          <p:nvPr>
            <p:ph type="body" sz="quarter" idx="15"/>
          </p:nvPr>
        </p:nvSpPr>
        <p:spPr>
          <a:xfrm>
            <a:off x="1158470" y="253205"/>
            <a:ext cx="10195330" cy="6249609"/>
          </a:xfrm>
        </p:spPr>
        <p:txBody>
          <a:bodyPr>
            <a:normAutofit/>
          </a:bodyPr>
          <a:lstStyle/>
          <a:p>
            <a:pPr marL="0" lvl="0" indent="0">
              <a:lnSpc>
                <a:spcPct val="120000"/>
              </a:lnSpc>
              <a:buNone/>
              <a:defRPr/>
            </a:pPr>
            <a:r>
              <a:rPr lang="en-US" sz="2000" b="0" dirty="0">
                <a:solidFill>
                  <a:srgbClr val="000000"/>
                </a:solidFill>
                <a:latin typeface="Times New Roman" panose="02020603050405020304" pitchFamily="18" charset="0"/>
                <a:ea typeface="Calibri" panose="020F0502020204030204" pitchFamily="34" charset="0"/>
              </a:rPr>
              <a:t>This presentation was developed by </a:t>
            </a:r>
            <a:r>
              <a:rPr lang="en-US" sz="2000" b="0" dirty="0">
                <a:effectLst/>
                <a:latin typeface="Times New Roman" panose="02020603050405020304" pitchFamily="18" charset="0"/>
                <a:ea typeface="Times New Roman" panose="02020603050405020304" pitchFamily="18" charset="0"/>
              </a:rPr>
              <a:t>Virginia Tech Transportation Institute</a:t>
            </a:r>
            <a:r>
              <a:rPr lang="en-US" sz="2000" b="0" dirty="0">
                <a:solidFill>
                  <a:srgbClr val="000000"/>
                </a:solidFill>
                <a:latin typeface="Times New Roman" panose="02020603050405020304" pitchFamily="18" charset="0"/>
                <a:ea typeface="Calibri" panose="020F0502020204030204" pitchFamily="34" charset="0"/>
              </a:rPr>
              <a:t> under NCHRP Project 20-102(28). More information about this topic can be found in </a:t>
            </a:r>
            <a:r>
              <a:rPr lang="en-US" sz="2000" b="0" i="1" dirty="0">
                <a:solidFill>
                  <a:srgbClr val="000000"/>
                </a:solidFill>
                <a:latin typeface="Times New Roman" panose="02020603050405020304" pitchFamily="18" charset="0"/>
                <a:ea typeface="Calibri" panose="020F0502020204030204" pitchFamily="34" charset="0"/>
              </a:rPr>
              <a:t>NCHRP Research Report 1051: Preparing Transportation Agencies for Connected and Automated Vehicles in Work Zones </a:t>
            </a:r>
            <a:r>
              <a:rPr lang="en-US" sz="2000" b="0" dirty="0">
                <a:solidFill>
                  <a:srgbClr val="000000"/>
                </a:solidFill>
                <a:latin typeface="Times New Roman" panose="02020603050405020304" pitchFamily="18" charset="0"/>
                <a:ea typeface="Calibri" panose="020F0502020204030204" pitchFamily="34" charset="0"/>
              </a:rPr>
              <a:t>available on the National Academies Press website (</a:t>
            </a:r>
            <a:r>
              <a:rPr lang="en-US" sz="2000" b="0" dirty="0">
                <a:latin typeface="Times New Roman" panose="02020603050405020304" pitchFamily="18" charset="0"/>
                <a:ea typeface="Calibri" panose="020F0502020204030204" pitchFamily="34" charset="0"/>
              </a:rPr>
              <a:t>www.nationalacademies.org</a:t>
            </a:r>
            <a:r>
              <a:rPr lang="en-US" sz="2000" b="0" dirty="0">
                <a:solidFill>
                  <a:srgbClr val="000000"/>
                </a:solidFill>
                <a:latin typeface="Times New Roman" panose="02020603050405020304" pitchFamily="18" charset="0"/>
                <a:ea typeface="Calibri" panose="020F0502020204030204" pitchFamily="34" charset="0"/>
              </a:rPr>
              <a:t>).</a:t>
            </a:r>
          </a:p>
          <a:p>
            <a:pPr lvl="0" indent="0" defTabSz="713232">
              <a:lnSpc>
                <a:spcPct val="120000"/>
              </a:lnSpc>
              <a:spcBef>
                <a:spcPts val="0"/>
              </a:spcBef>
              <a:buNone/>
              <a:defRPr/>
            </a:pPr>
            <a:r>
              <a:rPr lang="en-US" sz="2000" b="0" dirty="0">
                <a:solidFill>
                  <a:srgbClr val="000000"/>
                </a:solidFill>
                <a:latin typeface="Times New Roman" panose="02020603050405020304" pitchFamily="18" charset="0"/>
                <a:ea typeface="Calibri" panose="020F0502020204030204" pitchFamily="34" charset="0"/>
              </a:rPr>
              <a:t> </a:t>
            </a:r>
          </a:p>
          <a:p>
            <a:pPr marL="0" lvl="0" indent="0" defTabSz="713232">
              <a:lnSpc>
                <a:spcPct val="120000"/>
              </a:lnSpc>
              <a:spcBef>
                <a:spcPts val="0"/>
              </a:spcBef>
              <a:buNone/>
              <a:defRPr/>
            </a:pPr>
            <a:r>
              <a:rPr lang="en-US" sz="2000" b="0" dirty="0">
                <a:solidFill>
                  <a:srgbClr val="000000"/>
                </a:solidFill>
                <a:latin typeface="Times New Roman" panose="02020603050405020304" pitchFamily="18" charset="0"/>
                <a:ea typeface="Calibri" panose="020F0502020204030204" pitchFamily="34" charset="0"/>
              </a:rPr>
              <a:t>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FHWA; or NCHRP sponsors. </a:t>
            </a:r>
          </a:p>
          <a:p>
            <a:pPr marL="0" lvl="0" indent="0" defTabSz="713232">
              <a:lnSpc>
                <a:spcPct val="120000"/>
              </a:lnSpc>
              <a:spcBef>
                <a:spcPts val="0"/>
              </a:spcBef>
              <a:buNone/>
              <a:defRPr/>
            </a:pPr>
            <a:endParaRPr lang="en-US" sz="18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8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pPr marL="0" lvl="0" indent="0" defTabSz="713232">
              <a:lnSpc>
                <a:spcPct val="120000"/>
              </a:lnSpc>
              <a:spcBef>
                <a:spcPts val="0"/>
              </a:spcBef>
              <a:buNone/>
              <a:defRPr/>
            </a:pPr>
            <a:endParaRPr lang="en-US" sz="1600" b="0" dirty="0">
              <a:solidFill>
                <a:srgbClr val="000000"/>
              </a:solidFill>
              <a:latin typeface="Times New Roman" panose="02020603050405020304" pitchFamily="18" charset="0"/>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70C26BF8-3031-1B2E-AC09-4AEC96FE4415}"/>
              </a:ext>
            </a:extLst>
          </p:cNvPr>
          <p:cNvPicPr>
            <a:picLocks noChangeAspect="1"/>
          </p:cNvPicPr>
          <p:nvPr/>
        </p:nvPicPr>
        <p:blipFill>
          <a:blip r:embed="rId2"/>
          <a:stretch>
            <a:fillRect/>
          </a:stretch>
        </p:blipFill>
        <p:spPr>
          <a:xfrm>
            <a:off x="5839967" y="3360420"/>
            <a:ext cx="512065" cy="137160"/>
          </a:xfrm>
          <a:prstGeom prst="rect">
            <a:avLst/>
          </a:prstGeom>
        </p:spPr>
      </p:pic>
      <p:pic>
        <p:nvPicPr>
          <p:cNvPr id="16" name="Picture 6">
            <a:extLst>
              <a:ext uri="{FF2B5EF4-FFF2-40B4-BE49-F238E27FC236}">
                <a16:creationId xmlns:a16="http://schemas.microsoft.com/office/drawing/2014/main" id="{02DE8615-A8C5-7576-C80A-3CDC8FFD0B45}"/>
              </a:ext>
            </a:extLst>
          </p:cNvPr>
          <p:cNvPicPr>
            <a:picLocks noChangeAspect="1" noChangeArrowheads="1"/>
          </p:cNvPicPr>
          <p:nvPr/>
        </p:nvPicPr>
        <p:blipFill>
          <a:blip r:embed="rId3"/>
          <a:srcRect t="12720" b="12720"/>
          <a:stretch/>
        </p:blipFill>
        <p:spPr bwMode="auto">
          <a:xfrm>
            <a:off x="981309" y="5220720"/>
            <a:ext cx="2955072" cy="121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35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2678E6-9F50-8EA4-53D9-80C4A9EE83CD}"/>
              </a:ext>
            </a:extLst>
          </p:cNvPr>
          <p:cNvSpPr>
            <a:spLocks noGrp="1"/>
          </p:cNvSpPr>
          <p:nvPr>
            <p:ph type="sldNum" sz="quarter" idx="12"/>
          </p:nvPr>
        </p:nvSpPr>
        <p:spPr/>
        <p:txBody>
          <a:bodyPr/>
          <a:lstStyle/>
          <a:p>
            <a:fld id="{E945C9B4-2F1D-A045-96C0-CE876094E856}" type="slidenum">
              <a:rPr lang="en-US" smtClean="0"/>
              <a:t>3</a:t>
            </a:fld>
            <a:endParaRPr lang="en-US" dirty="0"/>
          </a:p>
        </p:txBody>
      </p:sp>
      <p:sp>
        <p:nvSpPr>
          <p:cNvPr id="3" name="Content Placeholder 2">
            <a:extLst>
              <a:ext uri="{FF2B5EF4-FFF2-40B4-BE49-F238E27FC236}">
                <a16:creationId xmlns:a16="http://schemas.microsoft.com/office/drawing/2014/main" id="{99B05A0E-E9FA-B995-9DA6-B67419D26818}"/>
              </a:ext>
            </a:extLst>
          </p:cNvPr>
          <p:cNvSpPr>
            <a:spLocks noGrp="1"/>
          </p:cNvSpPr>
          <p:nvPr>
            <p:ph idx="15"/>
          </p:nvPr>
        </p:nvSpPr>
        <p:spPr/>
        <p:txBody>
          <a:bodyPr/>
          <a:lstStyle/>
          <a:p>
            <a:pPr marL="342900" indent="-342900">
              <a:buFont typeface="Arial" panose="020B0604020202020204" pitchFamily="34" charset="0"/>
              <a:buChar char="•"/>
            </a:pPr>
            <a:r>
              <a:rPr lang="en-US" b="1" dirty="0"/>
              <a:t>Objective</a:t>
            </a:r>
          </a:p>
          <a:p>
            <a:pPr marL="1028700" lvl="1" indent="-342900"/>
            <a:r>
              <a:rPr lang="en-US" dirty="0"/>
              <a:t>To provide an overview of Connected and Automated Vehicles (CAVs) and related infrastructure-based technologies and how these technologies may improve work zone safety</a:t>
            </a:r>
          </a:p>
          <a:p>
            <a:pPr marL="1028700" lvl="1" indent="-342900"/>
            <a:r>
              <a:rPr lang="en-US" dirty="0"/>
              <a:t>To provide a better understanding of technology- and non-technology-based infrastructure solutions that an agency can implement to support and/or facilitate CAV technologies </a:t>
            </a:r>
          </a:p>
          <a:p>
            <a:pPr lvl="1" indent="0">
              <a:buNone/>
            </a:pPr>
            <a:endParaRPr lang="en-US" dirty="0"/>
          </a:p>
          <a:p>
            <a:pPr marL="342900" indent="-342900">
              <a:buFont typeface="Arial" panose="020B0604020202020204" pitchFamily="34" charset="0"/>
              <a:buChar char="•"/>
            </a:pPr>
            <a:r>
              <a:rPr lang="en-US" b="1" dirty="0"/>
              <a:t>Learning Outcomes</a:t>
            </a:r>
          </a:p>
          <a:p>
            <a:pPr marL="1028700" lvl="1" indent="-342900"/>
            <a:r>
              <a:rPr lang="en-US" dirty="0"/>
              <a:t>The ability to describe Automated Vehicles (AVs), Connected Vehicles (CVs), and Connected and Automated Vehicles (CAVs) </a:t>
            </a:r>
          </a:p>
          <a:p>
            <a:pPr marL="1028700" lvl="1" indent="-342900"/>
            <a:r>
              <a:rPr lang="en-US" dirty="0"/>
              <a:t>The ability to name technologies that may be used to enable CAV and related infrastructure-based technologies and to recall some of the pros and cons of each </a:t>
            </a:r>
          </a:p>
          <a:p>
            <a:pPr marL="1028700" lvl="1" indent="-342900"/>
            <a:r>
              <a:rPr lang="en-US" dirty="0"/>
              <a:t>The ability to name non-technology-based infrastructure solutions that an agency can take to facilitate the safe performance of CAVs through work zones</a:t>
            </a:r>
          </a:p>
          <a:p>
            <a:pPr marL="1028700" lvl="1" indent="-342900"/>
            <a:r>
              <a:rPr lang="en-US" dirty="0"/>
              <a:t>The ability to describe how these technologies may be implemented to improve work zone safety </a:t>
            </a:r>
          </a:p>
          <a:p>
            <a:endParaRPr lang="en-US" dirty="0"/>
          </a:p>
        </p:txBody>
      </p:sp>
      <p:sp>
        <p:nvSpPr>
          <p:cNvPr id="4" name="Text Placeholder 3">
            <a:extLst>
              <a:ext uri="{FF2B5EF4-FFF2-40B4-BE49-F238E27FC236}">
                <a16:creationId xmlns:a16="http://schemas.microsoft.com/office/drawing/2014/main" id="{9A8C0338-D198-7FAF-C54C-6D9A4A033968}"/>
              </a:ext>
            </a:extLst>
          </p:cNvPr>
          <p:cNvSpPr>
            <a:spLocks noGrp="1"/>
          </p:cNvSpPr>
          <p:nvPr>
            <p:ph type="body" sz="quarter" idx="14"/>
          </p:nvPr>
        </p:nvSpPr>
        <p:spPr/>
        <p:txBody>
          <a:bodyPr/>
          <a:lstStyle/>
          <a:p>
            <a:r>
              <a:rPr lang="en-US" dirty="0"/>
              <a:t>Overview</a:t>
            </a:r>
          </a:p>
        </p:txBody>
      </p:sp>
    </p:spTree>
    <p:extLst>
      <p:ext uri="{BB962C8B-B14F-4D97-AF65-F5344CB8AC3E}">
        <p14:creationId xmlns:p14="http://schemas.microsoft.com/office/powerpoint/2010/main" val="144115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CCBBF-963F-FC80-1FDE-A029540E0E00}"/>
              </a:ext>
            </a:extLst>
          </p:cNvPr>
          <p:cNvSpPr>
            <a:spLocks noGrp="1"/>
          </p:cNvSpPr>
          <p:nvPr>
            <p:ph type="sldNum" sz="quarter" idx="12"/>
          </p:nvPr>
        </p:nvSpPr>
        <p:spPr/>
        <p:txBody>
          <a:bodyPr/>
          <a:lstStyle/>
          <a:p>
            <a:fld id="{E945C9B4-2F1D-A045-96C0-CE876094E856}" type="slidenum">
              <a:rPr lang="en-US" smtClean="0"/>
              <a:t>4</a:t>
            </a:fld>
            <a:endParaRPr lang="en-US" dirty="0"/>
          </a:p>
        </p:txBody>
      </p:sp>
      <p:sp>
        <p:nvSpPr>
          <p:cNvPr id="4" name="Content Placeholder 3">
            <a:extLst>
              <a:ext uri="{FF2B5EF4-FFF2-40B4-BE49-F238E27FC236}">
                <a16:creationId xmlns:a16="http://schemas.microsoft.com/office/drawing/2014/main" id="{34F62180-D97A-5158-0FF3-AECA5CAE4240}"/>
              </a:ext>
            </a:extLst>
          </p:cNvPr>
          <p:cNvSpPr>
            <a:spLocks noGrp="1"/>
          </p:cNvSpPr>
          <p:nvPr>
            <p:ph idx="15"/>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Work zone related crash fatalities have increased 29% since 2010</a:t>
            </a:r>
          </a:p>
          <a:p>
            <a:pPr marL="342900" indent="-342900">
              <a:buFont typeface="Arial" panose="020B0604020202020204" pitchFamily="34" charset="0"/>
              <a:buChar char="•"/>
            </a:pPr>
            <a:r>
              <a:rPr lang="en-US" dirty="0"/>
              <a:t>755 work zone related crash fatalities in 2018</a:t>
            </a:r>
            <a:r>
              <a:rPr lang="en-US" baseline="30000" dirty="0"/>
              <a:t>1</a:t>
            </a:r>
            <a:r>
              <a:rPr lang="en-US" dirty="0"/>
              <a:t> </a:t>
            </a:r>
          </a:p>
          <a:p>
            <a:pPr lvl="1"/>
            <a:r>
              <a:rPr lang="en-US" dirty="0"/>
              <a:t>64% in construction zones (</a:t>
            </a:r>
            <a:r>
              <a:rPr lang="en-US" i="1" dirty="0"/>
              <a:t>n</a:t>
            </a:r>
            <a:r>
              <a:rPr lang="en-US" dirty="0"/>
              <a:t> = 482)</a:t>
            </a:r>
          </a:p>
          <a:p>
            <a:pPr marL="342900" indent="-342900">
              <a:buFont typeface="Arial" panose="020B0604020202020204" pitchFamily="34" charset="0"/>
              <a:buChar char="•"/>
            </a:pPr>
            <a:r>
              <a:rPr lang="en-US" dirty="0"/>
              <a:t>Work zones were responsible for 25% of all nonrecurring traffic delays</a:t>
            </a:r>
            <a:r>
              <a:rPr lang="en-US" baseline="30000" dirty="0"/>
              <a:t>2</a:t>
            </a:r>
          </a:p>
          <a:p>
            <a:pPr marL="342900" indent="-342900">
              <a:buFont typeface="Arial" panose="020B0604020202020204" pitchFamily="34" charset="0"/>
              <a:buChar char="•"/>
            </a:pPr>
            <a:r>
              <a:rPr lang="en-US" dirty="0"/>
              <a:t>Among 842 fatalities in work zone crashes in 2019, 16% were workers</a:t>
            </a:r>
            <a:r>
              <a:rPr lang="en-US" baseline="30000" dirty="0"/>
              <a:t>2</a:t>
            </a:r>
          </a:p>
          <a:p>
            <a:pPr marL="342900" indent="-342900">
              <a:buFont typeface="Arial" panose="020B0604020202020204" pitchFamily="34" charset="0"/>
              <a:buChar char="•"/>
            </a:pPr>
            <a:r>
              <a:rPr lang="en-US" dirty="0"/>
              <a:t>CAV-related applications may improve work zone safety</a:t>
            </a:r>
          </a:p>
        </p:txBody>
      </p:sp>
      <p:sp>
        <p:nvSpPr>
          <p:cNvPr id="5" name="Text Placeholder 4">
            <a:extLst>
              <a:ext uri="{FF2B5EF4-FFF2-40B4-BE49-F238E27FC236}">
                <a16:creationId xmlns:a16="http://schemas.microsoft.com/office/drawing/2014/main" id="{5CEBA572-BEC8-D420-D3FC-8C138F1EDD9B}"/>
              </a:ext>
            </a:extLst>
          </p:cNvPr>
          <p:cNvSpPr>
            <a:spLocks noGrp="1"/>
          </p:cNvSpPr>
          <p:nvPr>
            <p:ph type="body" sz="quarter" idx="14"/>
          </p:nvPr>
        </p:nvSpPr>
        <p:spPr/>
        <p:txBody>
          <a:bodyPr/>
          <a:lstStyle/>
          <a:p>
            <a:r>
              <a:rPr lang="en-US" dirty="0"/>
              <a:t>Background</a:t>
            </a:r>
          </a:p>
        </p:txBody>
      </p:sp>
      <p:pic>
        <p:nvPicPr>
          <p:cNvPr id="7" name="Picture 6">
            <a:extLst>
              <a:ext uri="{FF2B5EF4-FFF2-40B4-BE49-F238E27FC236}">
                <a16:creationId xmlns:a16="http://schemas.microsoft.com/office/drawing/2014/main" id="{8B2BEF18-746A-07F7-CF29-26CA05D2DC36}"/>
              </a:ext>
            </a:extLst>
          </p:cNvPr>
          <p:cNvPicPr>
            <a:picLocks noChangeAspect="1"/>
          </p:cNvPicPr>
          <p:nvPr/>
        </p:nvPicPr>
        <p:blipFill>
          <a:blip r:embed="rId3"/>
          <a:stretch>
            <a:fillRect/>
          </a:stretch>
        </p:blipFill>
        <p:spPr>
          <a:xfrm>
            <a:off x="6096001" y="899475"/>
            <a:ext cx="5547841" cy="3365284"/>
          </a:xfrm>
          <a:prstGeom prst="rect">
            <a:avLst/>
          </a:prstGeom>
        </p:spPr>
      </p:pic>
      <p:sp>
        <p:nvSpPr>
          <p:cNvPr id="8" name="TextBox 7">
            <a:extLst>
              <a:ext uri="{FF2B5EF4-FFF2-40B4-BE49-F238E27FC236}">
                <a16:creationId xmlns:a16="http://schemas.microsoft.com/office/drawing/2014/main" id="{5C9D71B8-3DAE-5E0B-19FB-342E5BD0E595}"/>
              </a:ext>
            </a:extLst>
          </p:cNvPr>
          <p:cNvSpPr txBox="1"/>
          <p:nvPr/>
        </p:nvSpPr>
        <p:spPr>
          <a:xfrm>
            <a:off x="6096000" y="4264759"/>
            <a:ext cx="5547841" cy="400110"/>
          </a:xfrm>
          <a:prstGeom prst="rect">
            <a:avLst/>
          </a:prstGeom>
          <a:noFill/>
          <a:ln>
            <a:noFill/>
          </a:ln>
        </p:spPr>
        <p:txBody>
          <a:bodyPr wrap="square">
            <a:spAutoFit/>
          </a:bodyPr>
          <a:lstStyle/>
          <a:p>
            <a:pPr marL="0" marR="0" algn="just">
              <a:lnSpc>
                <a:spcPts val="1200"/>
              </a:lnSpc>
              <a:spcBef>
                <a:spcPts val="0"/>
              </a:spcBef>
              <a:spcAft>
                <a:spcPts val="2400"/>
              </a:spcAft>
            </a:pPr>
            <a:r>
              <a:rPr lang="en-US" sz="1000" b="1" i="1" dirty="0">
                <a:effectLst/>
                <a:latin typeface="Arial" panose="020B0604020202020204" pitchFamily="34" charset="0"/>
                <a:ea typeface="Times New Roman" panose="02020603050405020304" pitchFamily="18" charset="0"/>
              </a:rPr>
              <a:t>Figure 1. National fatal crashes (NHTSA, 2020) and work zone related fatal crashes (National Safety Council, 2020) 2010 through 2019.</a:t>
            </a:r>
          </a:p>
        </p:txBody>
      </p:sp>
    </p:spTree>
    <p:extLst>
      <p:ext uri="{BB962C8B-B14F-4D97-AF65-F5344CB8AC3E}">
        <p14:creationId xmlns:p14="http://schemas.microsoft.com/office/powerpoint/2010/main" val="297983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F07E8-C068-52AC-13D6-96A8CFB9A2A3}"/>
              </a:ext>
            </a:extLst>
          </p:cNvPr>
          <p:cNvSpPr>
            <a:spLocks noGrp="1"/>
          </p:cNvSpPr>
          <p:nvPr>
            <p:ph type="sldNum" sz="quarter" idx="12"/>
          </p:nvPr>
        </p:nvSpPr>
        <p:spPr/>
        <p:txBody>
          <a:bodyPr/>
          <a:lstStyle/>
          <a:p>
            <a:fld id="{E945C9B4-2F1D-A045-96C0-CE876094E856}" type="slidenum">
              <a:rPr lang="en-US" smtClean="0"/>
              <a:t>5</a:t>
            </a:fld>
            <a:endParaRPr lang="en-US" dirty="0"/>
          </a:p>
        </p:txBody>
      </p:sp>
      <p:sp>
        <p:nvSpPr>
          <p:cNvPr id="6" name="Content Placeholder 5">
            <a:extLst>
              <a:ext uri="{FF2B5EF4-FFF2-40B4-BE49-F238E27FC236}">
                <a16:creationId xmlns:a16="http://schemas.microsoft.com/office/drawing/2014/main" id="{F3832B35-2B22-D9B8-B0AE-8281A0C1394B}"/>
              </a:ext>
            </a:extLst>
          </p:cNvPr>
          <p:cNvSpPr>
            <a:spLocks noGrp="1"/>
          </p:cNvSpPr>
          <p:nvPr>
            <p:ph idx="15"/>
          </p:nvPr>
        </p:nvSpPr>
        <p:spPr/>
        <p:txBody>
          <a:bodyPr/>
          <a:lstStyle/>
          <a:p>
            <a:pPr marL="342900" indent="-342900">
              <a:buFont typeface="Arial" panose="020B0604020202020204" pitchFamily="34" charset="0"/>
              <a:buChar char="•"/>
            </a:pPr>
            <a:r>
              <a:rPr lang="en-US" dirty="0"/>
              <a:t>May reduce gaps between vehicles in a queue</a:t>
            </a:r>
          </a:p>
          <a:p>
            <a:pPr lvl="1"/>
            <a:r>
              <a:rPr lang="en-US" dirty="0"/>
              <a:t>Increase capacity and efficiency</a:t>
            </a:r>
          </a:p>
          <a:p>
            <a:pPr marL="342900" indent="-342900">
              <a:buFont typeface="Arial" panose="020B0604020202020204" pitchFamily="34" charset="0"/>
              <a:buChar char="•"/>
            </a:pPr>
            <a:r>
              <a:rPr lang="en-US" dirty="0"/>
              <a:t>May reduce human error during travel due to blind spots or reaction times</a:t>
            </a:r>
          </a:p>
          <a:p>
            <a:pPr marL="342900" indent="-342900">
              <a:buFont typeface="Arial" panose="020B0604020202020204" pitchFamily="34" charset="0"/>
              <a:buChar char="•"/>
            </a:pPr>
            <a:r>
              <a:rPr lang="en-US" dirty="0"/>
              <a:t>May reduce traffic accidents by an estimated 70% in 25 years</a:t>
            </a:r>
            <a:endParaRPr lang="en-US" baseline="30000" dirty="0"/>
          </a:p>
          <a:p>
            <a:endParaRPr lang="en-US" dirty="0"/>
          </a:p>
        </p:txBody>
      </p:sp>
      <p:sp>
        <p:nvSpPr>
          <p:cNvPr id="5" name="Text Placeholder 4">
            <a:extLst>
              <a:ext uri="{FF2B5EF4-FFF2-40B4-BE49-F238E27FC236}">
                <a16:creationId xmlns:a16="http://schemas.microsoft.com/office/drawing/2014/main" id="{A89B7FC7-FC2B-15CD-C221-ADC1E9C43785}"/>
              </a:ext>
            </a:extLst>
          </p:cNvPr>
          <p:cNvSpPr>
            <a:spLocks noGrp="1"/>
          </p:cNvSpPr>
          <p:nvPr>
            <p:ph type="body" sz="quarter" idx="14"/>
          </p:nvPr>
        </p:nvSpPr>
        <p:spPr/>
        <p:txBody>
          <a:bodyPr/>
          <a:lstStyle/>
          <a:p>
            <a:r>
              <a:rPr lang="en-US" dirty="0"/>
              <a:t>Potential Benefits Associated with CAVs</a:t>
            </a:r>
          </a:p>
        </p:txBody>
      </p:sp>
      <p:pic>
        <p:nvPicPr>
          <p:cNvPr id="9" name="Picture 8" descr="A high angle view of cars on a highway&#10;&#10;Description automatically generated with medium confidence">
            <a:extLst>
              <a:ext uri="{FF2B5EF4-FFF2-40B4-BE49-F238E27FC236}">
                <a16:creationId xmlns:a16="http://schemas.microsoft.com/office/drawing/2014/main" id="{35E1444E-0500-4B48-F52C-CD62E1DD254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979517" y="899475"/>
            <a:ext cx="4578413" cy="3051110"/>
          </a:xfrm>
          <a:prstGeom prst="rect">
            <a:avLst/>
          </a:prstGeom>
        </p:spPr>
      </p:pic>
    </p:spTree>
    <p:extLst>
      <p:ext uri="{BB962C8B-B14F-4D97-AF65-F5344CB8AC3E}">
        <p14:creationId xmlns:p14="http://schemas.microsoft.com/office/powerpoint/2010/main" val="378707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1C0D73-9EE2-CBB8-2BF8-F9B32ACD7ECE}"/>
              </a:ext>
            </a:extLst>
          </p:cNvPr>
          <p:cNvSpPr>
            <a:spLocks noGrp="1"/>
          </p:cNvSpPr>
          <p:nvPr>
            <p:ph type="sldNum" sz="quarter" idx="12"/>
          </p:nvPr>
        </p:nvSpPr>
        <p:spPr/>
        <p:txBody>
          <a:bodyPr/>
          <a:lstStyle/>
          <a:p>
            <a:fld id="{E945C9B4-2F1D-A045-96C0-CE876094E856}" type="slidenum">
              <a:rPr lang="en-US" smtClean="0"/>
              <a:t>6</a:t>
            </a:fld>
            <a:endParaRPr lang="en-US" dirty="0"/>
          </a:p>
        </p:txBody>
      </p:sp>
      <p:sp>
        <p:nvSpPr>
          <p:cNvPr id="4" name="Content Placeholder 3">
            <a:extLst>
              <a:ext uri="{FF2B5EF4-FFF2-40B4-BE49-F238E27FC236}">
                <a16:creationId xmlns:a16="http://schemas.microsoft.com/office/drawing/2014/main" id="{3677A1CF-3AC8-6A23-0D98-4C4CC873E42F}"/>
              </a:ext>
            </a:extLst>
          </p:cNvPr>
          <p:cNvSpPr>
            <a:spLocks noGrp="1"/>
          </p:cNvSpPr>
          <p:nvPr>
            <p:ph idx="15"/>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Connected vehicles (CVs) can wirelessly communicate with other vehicles or the environment</a:t>
            </a:r>
          </a:p>
          <a:p>
            <a:pPr marL="1028700" lvl="1" indent="-342900"/>
            <a:r>
              <a:rPr lang="en-US" dirty="0"/>
              <a:t>Includes vehicle-to-vehicle, vehicle-to-infrastructure, vehicle-to-cloud, and vehicle-to-person applications</a:t>
            </a:r>
          </a:p>
          <a:p>
            <a:pPr marL="1028700" lvl="1" indent="-342900"/>
            <a:r>
              <a:rPr lang="en-US" dirty="0"/>
              <a:t>Uses: active safety warnings, caution alerts (road work, conditions, congestion, detours, etc.)</a:t>
            </a:r>
          </a:p>
          <a:p>
            <a:pPr marL="342900" indent="-342900">
              <a:buFont typeface="Arial" panose="020B0604020202020204" pitchFamily="34" charset="0"/>
              <a:buChar char="•"/>
            </a:pPr>
            <a:r>
              <a:rPr lang="en-US" dirty="0"/>
              <a:t>Automated vehicles (AVs) are capable of automating some or all driving tasks depending on automation level</a:t>
            </a:r>
          </a:p>
          <a:p>
            <a:pPr marL="1028700" lvl="1" indent="-342900"/>
            <a:r>
              <a:rPr lang="en-US" dirty="0"/>
              <a:t>SAE J3016 standard</a:t>
            </a:r>
          </a:p>
          <a:p>
            <a:pPr marL="342900" indent="-342900">
              <a:buFont typeface="Arial" panose="020B0604020202020204" pitchFamily="34" charset="0"/>
              <a:buChar char="•"/>
            </a:pPr>
            <a:r>
              <a:rPr lang="en-US" dirty="0"/>
              <a:t>Connected and automated vehicles (CAVs) are the interconnection of AVs with other vehicles or infrastructure</a:t>
            </a:r>
          </a:p>
          <a:p>
            <a:endParaRPr lang="en-US" dirty="0"/>
          </a:p>
        </p:txBody>
      </p:sp>
      <p:sp>
        <p:nvSpPr>
          <p:cNvPr id="5" name="Text Placeholder 4">
            <a:extLst>
              <a:ext uri="{FF2B5EF4-FFF2-40B4-BE49-F238E27FC236}">
                <a16:creationId xmlns:a16="http://schemas.microsoft.com/office/drawing/2014/main" id="{6341A8AD-BD7B-199A-EDC0-537F9BD1C43F}"/>
              </a:ext>
            </a:extLst>
          </p:cNvPr>
          <p:cNvSpPr>
            <a:spLocks noGrp="1"/>
          </p:cNvSpPr>
          <p:nvPr>
            <p:ph type="body" sz="quarter" idx="14"/>
          </p:nvPr>
        </p:nvSpPr>
        <p:spPr/>
        <p:txBody>
          <a:bodyPr/>
          <a:lstStyle/>
          <a:p>
            <a:r>
              <a:rPr lang="en-US" dirty="0"/>
              <a:t>Connected and Automated Vehicles – Definitions and Uses</a:t>
            </a:r>
          </a:p>
        </p:txBody>
      </p:sp>
      <p:pic>
        <p:nvPicPr>
          <p:cNvPr id="6" name="Picture 5">
            <a:extLst>
              <a:ext uri="{FF2B5EF4-FFF2-40B4-BE49-F238E27FC236}">
                <a16:creationId xmlns:a16="http://schemas.microsoft.com/office/drawing/2014/main" id="{AE41A549-0004-2EE0-D153-F622A9C800BA}"/>
              </a:ext>
            </a:extLst>
          </p:cNvPr>
          <p:cNvPicPr>
            <a:picLocks noChangeAspect="1"/>
          </p:cNvPicPr>
          <p:nvPr/>
        </p:nvPicPr>
        <p:blipFill>
          <a:blip r:embed="rId3"/>
          <a:stretch>
            <a:fillRect/>
          </a:stretch>
        </p:blipFill>
        <p:spPr>
          <a:xfrm>
            <a:off x="6096000" y="1033279"/>
            <a:ext cx="5793455" cy="3649211"/>
          </a:xfrm>
          <a:prstGeom prst="rect">
            <a:avLst/>
          </a:prstGeom>
        </p:spPr>
      </p:pic>
      <p:sp>
        <p:nvSpPr>
          <p:cNvPr id="7" name="TextBox 6">
            <a:extLst>
              <a:ext uri="{FF2B5EF4-FFF2-40B4-BE49-F238E27FC236}">
                <a16:creationId xmlns:a16="http://schemas.microsoft.com/office/drawing/2014/main" id="{EAEB6F2F-8663-110A-9B56-BE7928235C83}"/>
              </a:ext>
            </a:extLst>
          </p:cNvPr>
          <p:cNvSpPr txBox="1"/>
          <p:nvPr/>
        </p:nvSpPr>
        <p:spPr>
          <a:xfrm>
            <a:off x="6348383" y="4798255"/>
            <a:ext cx="5288687" cy="414216"/>
          </a:xfrm>
          <a:prstGeom prst="rect">
            <a:avLst/>
          </a:prstGeom>
          <a:noFill/>
          <a:ln>
            <a:noFill/>
          </a:ln>
        </p:spPr>
        <p:txBody>
          <a:bodyPr wrap="square">
            <a:spAutoFit/>
          </a:bodyPr>
          <a:lstStyle/>
          <a:p>
            <a:pPr marL="0" marR="0" algn="just">
              <a:lnSpc>
                <a:spcPts val="1200"/>
              </a:lnSpc>
              <a:spcBef>
                <a:spcPts val="0"/>
              </a:spcBef>
              <a:spcAft>
                <a:spcPts val="2400"/>
              </a:spcAft>
            </a:pPr>
            <a:r>
              <a:rPr lang="en-US" sz="1000" b="1" i="1" dirty="0">
                <a:effectLst/>
                <a:latin typeface="Arial" panose="020B0604020202020204" pitchFamily="34" charset="0"/>
                <a:ea typeface="Times New Roman" panose="02020603050405020304" pitchFamily="18" charset="0"/>
              </a:rPr>
              <a:t>Figure 2. Connected automation for greatest benefits (U.S. Department of Transportation [USDOT], 2020).</a:t>
            </a:r>
          </a:p>
        </p:txBody>
      </p:sp>
    </p:spTree>
    <p:extLst>
      <p:ext uri="{BB962C8B-B14F-4D97-AF65-F5344CB8AC3E}">
        <p14:creationId xmlns:p14="http://schemas.microsoft.com/office/powerpoint/2010/main" val="218426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98771-A31A-C972-DB99-330965879F9B}"/>
              </a:ext>
            </a:extLst>
          </p:cNvPr>
          <p:cNvSpPr>
            <a:spLocks noGrp="1"/>
          </p:cNvSpPr>
          <p:nvPr>
            <p:ph type="sldNum" sz="quarter" idx="12"/>
          </p:nvPr>
        </p:nvSpPr>
        <p:spPr/>
        <p:txBody>
          <a:bodyPr/>
          <a:lstStyle/>
          <a:p>
            <a:fld id="{E945C9B4-2F1D-A045-96C0-CE876094E856}" type="slidenum">
              <a:rPr lang="en-US" smtClean="0"/>
              <a:t>7</a:t>
            </a:fld>
            <a:endParaRPr lang="en-US" dirty="0"/>
          </a:p>
        </p:txBody>
      </p:sp>
      <p:sp>
        <p:nvSpPr>
          <p:cNvPr id="3" name="Content Placeholder 2">
            <a:extLst>
              <a:ext uri="{FF2B5EF4-FFF2-40B4-BE49-F238E27FC236}">
                <a16:creationId xmlns:a16="http://schemas.microsoft.com/office/drawing/2014/main" id="{5095054B-C883-2979-5D95-FC76979C1B64}"/>
              </a:ext>
            </a:extLst>
          </p:cNvPr>
          <p:cNvSpPr>
            <a:spLocks noGrp="1"/>
          </p:cNvSpPr>
          <p:nvPr>
            <p:ph idx="16"/>
          </p:nvPr>
        </p:nvSpPr>
        <p:spPr>
          <a:xfrm>
            <a:off x="6898510" y="899475"/>
            <a:ext cx="4849794" cy="5461794"/>
          </a:xfrm>
        </p:spPr>
        <p:txBody>
          <a:bodyPr/>
          <a:lstStyle/>
          <a:p>
            <a:r>
              <a:rPr lang="en-US" b="1" dirty="0">
                <a:solidFill>
                  <a:srgbClr val="861F41"/>
                </a:solidFill>
              </a:rPr>
              <a:t>Satellite technology</a:t>
            </a:r>
          </a:p>
          <a:p>
            <a:pPr lvl="1"/>
            <a:r>
              <a:rPr lang="en-US" dirty="0"/>
              <a:t>PRO: Can provide coverage where cellular is unavailable</a:t>
            </a:r>
          </a:p>
          <a:p>
            <a:pPr lvl="1"/>
            <a:r>
              <a:rPr lang="en-US" dirty="0"/>
              <a:t>CON: Lower-bandwidth and higher-latency than DSRC</a:t>
            </a:r>
          </a:p>
          <a:p>
            <a:r>
              <a:rPr lang="en-US" b="1" dirty="0">
                <a:solidFill>
                  <a:srgbClr val="861F41"/>
                </a:solidFill>
              </a:rPr>
              <a:t>Wi-Fi</a:t>
            </a:r>
          </a:p>
          <a:p>
            <a:pPr lvl="1"/>
            <a:r>
              <a:rPr lang="en-US" dirty="0"/>
              <a:t>PRO: Ubiquitous, cost effective, high bandwidth capabilities</a:t>
            </a:r>
          </a:p>
          <a:p>
            <a:pPr lvl="1"/>
            <a:r>
              <a:rPr lang="en-US" dirty="0"/>
              <a:t>CON: Security considerations</a:t>
            </a:r>
          </a:p>
          <a:p>
            <a:r>
              <a:rPr lang="en-US" b="1" dirty="0">
                <a:solidFill>
                  <a:srgbClr val="861F41"/>
                </a:solidFill>
              </a:rPr>
              <a:t>Bluetooth</a:t>
            </a:r>
          </a:p>
          <a:p>
            <a:pPr lvl="1"/>
            <a:r>
              <a:rPr lang="en-US" dirty="0"/>
              <a:t>PRO: Mature and secure </a:t>
            </a:r>
          </a:p>
          <a:p>
            <a:pPr lvl="1"/>
            <a:r>
              <a:rPr lang="en-US" dirty="0"/>
              <a:t>CON: Range concern, lower-power option</a:t>
            </a:r>
          </a:p>
          <a:p>
            <a:endParaRPr lang="en-US" dirty="0"/>
          </a:p>
        </p:txBody>
      </p:sp>
      <p:sp>
        <p:nvSpPr>
          <p:cNvPr id="4" name="Content Placeholder 3">
            <a:extLst>
              <a:ext uri="{FF2B5EF4-FFF2-40B4-BE49-F238E27FC236}">
                <a16:creationId xmlns:a16="http://schemas.microsoft.com/office/drawing/2014/main" id="{7C35C0C8-0B11-C0EE-D1EB-15588EAC1271}"/>
              </a:ext>
            </a:extLst>
          </p:cNvPr>
          <p:cNvSpPr>
            <a:spLocks noGrp="1"/>
          </p:cNvSpPr>
          <p:nvPr>
            <p:ph idx="15"/>
          </p:nvPr>
        </p:nvSpPr>
        <p:spPr>
          <a:xfrm>
            <a:off x="1158470" y="899475"/>
            <a:ext cx="4937530" cy="5461794"/>
          </a:xfrm>
        </p:spPr>
        <p:txBody>
          <a:bodyPr/>
          <a:lstStyle/>
          <a:p>
            <a:r>
              <a:rPr lang="en-US" b="1" dirty="0">
                <a:solidFill>
                  <a:srgbClr val="861F41"/>
                </a:solidFill>
              </a:rPr>
              <a:t>DSRC wireless technology </a:t>
            </a:r>
          </a:p>
          <a:p>
            <a:pPr marL="800100" lvl="1" indent="-342900"/>
            <a:r>
              <a:rPr lang="en-US" dirty="0"/>
              <a:t>PRO: Low latency</a:t>
            </a:r>
          </a:p>
          <a:p>
            <a:pPr marL="800100" lvl="1" indent="-342900"/>
            <a:r>
              <a:rPr lang="en-US" dirty="0"/>
              <a:t>CON: Future use for CV purposes uncertain due to FCC regulations</a:t>
            </a:r>
          </a:p>
          <a:p>
            <a:pPr marL="800100" lvl="1" indent="-342900"/>
            <a:r>
              <a:rPr lang="en-US" dirty="0"/>
              <a:t>Ideal for safety-critical applications</a:t>
            </a:r>
          </a:p>
          <a:p>
            <a:pPr marL="800100" lvl="1" indent="-342900"/>
            <a:r>
              <a:rPr lang="en-US" dirty="0"/>
              <a:t>Currently used in pilot projects</a:t>
            </a:r>
          </a:p>
          <a:p>
            <a:r>
              <a:rPr lang="en-US" b="1" dirty="0">
                <a:solidFill>
                  <a:srgbClr val="861F41"/>
                </a:solidFill>
              </a:rPr>
              <a:t>Cellular technology</a:t>
            </a:r>
          </a:p>
          <a:p>
            <a:pPr lvl="1"/>
            <a:r>
              <a:rPr lang="en-US" dirty="0"/>
              <a:t>PRO: Mature and newer generations of technology are ubiquitous (4G, 5G, LTE).</a:t>
            </a:r>
          </a:p>
          <a:p>
            <a:pPr lvl="1"/>
            <a:r>
              <a:rPr lang="en-US" dirty="0"/>
              <a:t>CON: Privately owned networks and inconsistent network access</a:t>
            </a:r>
          </a:p>
          <a:p>
            <a:endParaRPr lang="en-US" dirty="0"/>
          </a:p>
        </p:txBody>
      </p:sp>
      <p:sp>
        <p:nvSpPr>
          <p:cNvPr id="5" name="Text Placeholder 4">
            <a:extLst>
              <a:ext uri="{FF2B5EF4-FFF2-40B4-BE49-F238E27FC236}">
                <a16:creationId xmlns:a16="http://schemas.microsoft.com/office/drawing/2014/main" id="{4F661AD6-D923-E0F8-9AC3-016B075E005E}"/>
              </a:ext>
            </a:extLst>
          </p:cNvPr>
          <p:cNvSpPr>
            <a:spLocks noGrp="1"/>
          </p:cNvSpPr>
          <p:nvPr>
            <p:ph type="body" sz="quarter" idx="14"/>
          </p:nvPr>
        </p:nvSpPr>
        <p:spPr/>
        <p:txBody>
          <a:bodyPr/>
          <a:lstStyle/>
          <a:p>
            <a:r>
              <a:rPr lang="en-US" dirty="0"/>
              <a:t>Wireless Communications Enable CV Applications</a:t>
            </a:r>
          </a:p>
        </p:txBody>
      </p:sp>
    </p:spTree>
    <p:extLst>
      <p:ext uri="{BB962C8B-B14F-4D97-AF65-F5344CB8AC3E}">
        <p14:creationId xmlns:p14="http://schemas.microsoft.com/office/powerpoint/2010/main" val="329047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EE6BF-FBFC-1A6A-F0AD-2753362DF852}"/>
              </a:ext>
            </a:extLst>
          </p:cNvPr>
          <p:cNvSpPr>
            <a:spLocks noGrp="1"/>
          </p:cNvSpPr>
          <p:nvPr>
            <p:ph type="sldNum" sz="quarter" idx="12"/>
          </p:nvPr>
        </p:nvSpPr>
        <p:spPr/>
        <p:txBody>
          <a:bodyPr/>
          <a:lstStyle/>
          <a:p>
            <a:fld id="{E945C9B4-2F1D-A045-96C0-CE876094E856}" type="slidenum">
              <a:rPr lang="en-US" smtClean="0"/>
              <a:t>8</a:t>
            </a:fld>
            <a:endParaRPr lang="en-US" dirty="0"/>
          </a:p>
        </p:txBody>
      </p:sp>
      <p:sp>
        <p:nvSpPr>
          <p:cNvPr id="7" name="Content Placeholder 6">
            <a:extLst>
              <a:ext uri="{FF2B5EF4-FFF2-40B4-BE49-F238E27FC236}">
                <a16:creationId xmlns:a16="http://schemas.microsoft.com/office/drawing/2014/main" id="{1024B48D-3904-B01D-AA37-06C556C91263}"/>
              </a:ext>
            </a:extLst>
          </p:cNvPr>
          <p:cNvSpPr>
            <a:spLocks noGrp="1"/>
          </p:cNvSpPr>
          <p:nvPr>
            <p:ph idx="15"/>
          </p:nvPr>
        </p:nvSpPr>
        <p:spPr/>
        <p:txBody>
          <a:bodyPr/>
          <a:lstStyle/>
          <a:p>
            <a:pPr marL="342900" indent="-342900">
              <a:buFont typeface="Arial" panose="020B0604020202020204" pitchFamily="34" charset="0"/>
              <a:buChar char="•"/>
            </a:pPr>
            <a:r>
              <a:rPr lang="en-US" dirty="0"/>
              <a:t>3 types of technology for sensing, detecting, and generating maps of the environment</a:t>
            </a:r>
          </a:p>
          <a:p>
            <a:pPr marL="914400" lvl="1" indent="-457200">
              <a:buFont typeface="+mj-lt"/>
              <a:buAutoNum type="arabicPeriod"/>
            </a:pPr>
            <a:r>
              <a:rPr lang="en-US" dirty="0"/>
              <a:t>LiDAR</a:t>
            </a:r>
          </a:p>
          <a:p>
            <a:pPr lvl="2"/>
            <a:r>
              <a:rPr lang="en-US" dirty="0"/>
              <a:t>Highly accurate, builds a 3D view quickly</a:t>
            </a:r>
          </a:p>
          <a:p>
            <a:pPr lvl="2"/>
            <a:r>
              <a:rPr lang="en-US" dirty="0"/>
              <a:t>Loses performance in weather; costly; difficulty detecting differences between roadway hazards and general debris</a:t>
            </a:r>
          </a:p>
          <a:p>
            <a:pPr marL="914400" lvl="1" indent="-457200">
              <a:buFont typeface="+mj-lt"/>
              <a:buAutoNum type="arabicPeriod"/>
            </a:pPr>
            <a:r>
              <a:rPr lang="en-US" dirty="0"/>
              <a:t>Radar</a:t>
            </a:r>
          </a:p>
          <a:p>
            <a:pPr lvl="2"/>
            <a:r>
              <a:rPr lang="en-US" dirty="0"/>
              <a:t>High performance in adverse weather and lighting</a:t>
            </a:r>
          </a:p>
          <a:p>
            <a:pPr lvl="2"/>
            <a:r>
              <a:rPr lang="en-US" dirty="0"/>
              <a:t>Limited resolution</a:t>
            </a:r>
          </a:p>
          <a:p>
            <a:pPr marL="914400" lvl="1" indent="-457200">
              <a:buFont typeface="+mj-lt"/>
              <a:buAutoNum type="arabicPeriod"/>
            </a:pPr>
            <a:r>
              <a:rPr lang="en-US" dirty="0"/>
              <a:t>Cameras</a:t>
            </a:r>
          </a:p>
          <a:p>
            <a:pPr lvl="2"/>
            <a:r>
              <a:rPr lang="en-US" dirty="0"/>
              <a:t>Provide color contrast, high resolution, less cost</a:t>
            </a:r>
          </a:p>
          <a:p>
            <a:pPr lvl="2"/>
            <a:r>
              <a:rPr lang="en-US" dirty="0"/>
              <a:t>Limited by lights and weather</a:t>
            </a:r>
          </a:p>
          <a:p>
            <a:pPr marL="342900" indent="-342900">
              <a:buFont typeface="Arial" panose="020B0604020202020204" pitchFamily="34" charset="0"/>
              <a:buChar char="•"/>
            </a:pPr>
            <a:r>
              <a:rPr lang="en-US" dirty="0"/>
              <a:t>Currently no standard that identifies all data elements and performance characteristics</a:t>
            </a:r>
          </a:p>
          <a:p>
            <a:endParaRPr lang="en-US" dirty="0"/>
          </a:p>
        </p:txBody>
      </p:sp>
      <p:sp>
        <p:nvSpPr>
          <p:cNvPr id="6" name="Text Placeholder 5">
            <a:extLst>
              <a:ext uri="{FF2B5EF4-FFF2-40B4-BE49-F238E27FC236}">
                <a16:creationId xmlns:a16="http://schemas.microsoft.com/office/drawing/2014/main" id="{BBA292EC-DE12-CDB5-F458-99BCA54CE723}"/>
              </a:ext>
            </a:extLst>
          </p:cNvPr>
          <p:cNvSpPr>
            <a:spLocks noGrp="1"/>
          </p:cNvSpPr>
          <p:nvPr>
            <p:ph type="body" sz="quarter" idx="14"/>
          </p:nvPr>
        </p:nvSpPr>
        <p:spPr/>
        <p:txBody>
          <a:bodyPr/>
          <a:lstStyle/>
          <a:p>
            <a:r>
              <a:rPr lang="en-US" dirty="0"/>
              <a:t>LiDAR, Radar, and Cameras Enable AV Applications</a:t>
            </a:r>
            <a:endParaRPr lang="en-US" strike="sngStrike" dirty="0"/>
          </a:p>
        </p:txBody>
      </p:sp>
    </p:spTree>
    <p:extLst>
      <p:ext uri="{BB962C8B-B14F-4D97-AF65-F5344CB8AC3E}">
        <p14:creationId xmlns:p14="http://schemas.microsoft.com/office/powerpoint/2010/main" val="231273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06970-6273-23EC-AA33-E49369B6221F}"/>
              </a:ext>
            </a:extLst>
          </p:cNvPr>
          <p:cNvSpPr>
            <a:spLocks noGrp="1"/>
          </p:cNvSpPr>
          <p:nvPr>
            <p:ph type="sldNum" sz="quarter" idx="12"/>
          </p:nvPr>
        </p:nvSpPr>
        <p:spPr/>
        <p:txBody>
          <a:bodyPr/>
          <a:lstStyle/>
          <a:p>
            <a:fld id="{E945C9B4-2F1D-A045-96C0-CE876094E856}" type="slidenum">
              <a:rPr lang="en-US" smtClean="0"/>
              <a:t>9</a:t>
            </a:fld>
            <a:endParaRPr lang="en-US" dirty="0"/>
          </a:p>
        </p:txBody>
      </p:sp>
      <p:sp>
        <p:nvSpPr>
          <p:cNvPr id="7" name="Content Placeholder 6">
            <a:extLst>
              <a:ext uri="{FF2B5EF4-FFF2-40B4-BE49-F238E27FC236}">
                <a16:creationId xmlns:a16="http://schemas.microsoft.com/office/drawing/2014/main" id="{61A649D2-26C6-02F8-F595-76331715A9A1}"/>
              </a:ext>
            </a:extLst>
          </p:cNvPr>
          <p:cNvSpPr>
            <a:spLocks noGrp="1"/>
          </p:cNvSpPr>
          <p:nvPr>
            <p:ph idx="15"/>
          </p:nvPr>
        </p:nvSpPr>
        <p:spPr/>
        <p:txBody>
          <a:bodyPr/>
          <a:lstStyle/>
          <a:p>
            <a:pPr marL="342900" indent="-342900">
              <a:buFont typeface="Arial" panose="020B0604020202020204" pitchFamily="34" charset="0"/>
              <a:buChar char="•"/>
            </a:pPr>
            <a:r>
              <a:rPr lang="en-US" dirty="0"/>
              <a:t>Operational design domain (ODD): conditions in which vehicle features can operate optimally and safely </a:t>
            </a:r>
          </a:p>
          <a:p>
            <a:pPr lvl="1"/>
            <a:r>
              <a:rPr lang="en-US" dirty="0"/>
              <a:t>ODD of vehicles produced by different manufacturers will vary</a:t>
            </a:r>
          </a:p>
          <a:p>
            <a:pPr lvl="1"/>
            <a:r>
              <a:rPr lang="en-US" dirty="0"/>
              <a:t>Varied ODDs could result in OEMs supporting specific design standards that fit their ODD</a:t>
            </a:r>
          </a:p>
          <a:p>
            <a:endParaRPr lang="en-US" dirty="0"/>
          </a:p>
        </p:txBody>
      </p:sp>
      <p:sp>
        <p:nvSpPr>
          <p:cNvPr id="5" name="Text Placeholder 4">
            <a:extLst>
              <a:ext uri="{FF2B5EF4-FFF2-40B4-BE49-F238E27FC236}">
                <a16:creationId xmlns:a16="http://schemas.microsoft.com/office/drawing/2014/main" id="{D62AD033-0DFB-21DC-AB73-229D46CC8008}"/>
              </a:ext>
            </a:extLst>
          </p:cNvPr>
          <p:cNvSpPr>
            <a:spLocks noGrp="1"/>
          </p:cNvSpPr>
          <p:nvPr>
            <p:ph type="body" sz="quarter" idx="14"/>
          </p:nvPr>
        </p:nvSpPr>
        <p:spPr/>
        <p:txBody>
          <a:bodyPr>
            <a:normAutofit/>
          </a:bodyPr>
          <a:lstStyle/>
          <a:p>
            <a:r>
              <a:rPr lang="en-US" dirty="0"/>
              <a:t>Operational Design Domains</a:t>
            </a:r>
          </a:p>
          <a:p>
            <a:endParaRPr lang="en-US" dirty="0"/>
          </a:p>
        </p:txBody>
      </p:sp>
      <p:pic>
        <p:nvPicPr>
          <p:cNvPr id="4" name="Picture 3" descr="A taxi cab sign">
            <a:extLst>
              <a:ext uri="{FF2B5EF4-FFF2-40B4-BE49-F238E27FC236}">
                <a16:creationId xmlns:a16="http://schemas.microsoft.com/office/drawing/2014/main" id="{06F25937-561E-A164-1E54-9C546F9A37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849" y="3001975"/>
            <a:ext cx="2876535" cy="1920240"/>
          </a:xfrm>
          <a:prstGeom prst="rect">
            <a:avLst/>
          </a:prstGeom>
        </p:spPr>
      </p:pic>
      <p:pic>
        <p:nvPicPr>
          <p:cNvPr id="8" name="Picture 7" descr="Moving bus">
            <a:extLst>
              <a:ext uri="{FF2B5EF4-FFF2-40B4-BE49-F238E27FC236}">
                <a16:creationId xmlns:a16="http://schemas.microsoft.com/office/drawing/2014/main" id="{16178E69-FBB5-D2D9-85CB-84D0721FB1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3585" y="3001975"/>
            <a:ext cx="2880619" cy="1920240"/>
          </a:xfrm>
          <a:prstGeom prst="rect">
            <a:avLst/>
          </a:prstGeom>
        </p:spPr>
      </p:pic>
      <p:pic>
        <p:nvPicPr>
          <p:cNvPr id="10" name="Picture 9" descr="Cargo shipping containers in a pile and on a semi-truck at a harbor">
            <a:extLst>
              <a:ext uri="{FF2B5EF4-FFF2-40B4-BE49-F238E27FC236}">
                <a16:creationId xmlns:a16="http://schemas.microsoft.com/office/drawing/2014/main" id="{29655158-A3ED-3DAA-5D3B-3E2CA2A7A802}"/>
              </a:ext>
            </a:extLst>
          </p:cNvPr>
          <p:cNvPicPr>
            <a:picLocks noChangeAspect="1"/>
          </p:cNvPicPr>
          <p:nvPr/>
        </p:nvPicPr>
        <p:blipFill>
          <a:blip r:embed="rId5"/>
          <a:stretch>
            <a:fillRect/>
          </a:stretch>
        </p:blipFill>
        <p:spPr>
          <a:xfrm>
            <a:off x="9209215" y="3001975"/>
            <a:ext cx="2560320" cy="1920241"/>
          </a:xfrm>
          <a:prstGeom prst="rect">
            <a:avLst/>
          </a:prstGeom>
        </p:spPr>
      </p:pic>
      <p:pic>
        <p:nvPicPr>
          <p:cNvPr id="14" name="Picture 13" descr="Multiple interweaving highways with cars driving in different directions">
            <a:extLst>
              <a:ext uri="{FF2B5EF4-FFF2-40B4-BE49-F238E27FC236}">
                <a16:creationId xmlns:a16="http://schemas.microsoft.com/office/drawing/2014/main" id="{8F2625DE-78EB-2B2D-DA37-3C1D74AE5EA8}"/>
              </a:ext>
            </a:extLst>
          </p:cNvPr>
          <p:cNvPicPr>
            <a:picLocks noChangeAspect="1"/>
          </p:cNvPicPr>
          <p:nvPr/>
        </p:nvPicPr>
        <p:blipFill>
          <a:blip r:embed="rId6"/>
          <a:stretch>
            <a:fillRect/>
          </a:stretch>
        </p:blipFill>
        <p:spPr>
          <a:xfrm>
            <a:off x="3278384" y="3001975"/>
            <a:ext cx="3065201" cy="1920240"/>
          </a:xfrm>
          <a:prstGeom prst="rect">
            <a:avLst/>
          </a:prstGeom>
        </p:spPr>
      </p:pic>
    </p:spTree>
    <p:extLst>
      <p:ext uri="{BB962C8B-B14F-4D97-AF65-F5344CB8AC3E}">
        <p14:creationId xmlns:p14="http://schemas.microsoft.com/office/powerpoint/2010/main" val="2682923935"/>
      </p:ext>
    </p:extLst>
  </p:cSld>
  <p:clrMapOvr>
    <a:masterClrMapping/>
  </p:clrMapOvr>
</p:sld>
</file>

<file path=ppt/theme/theme1.xml><?xml version="1.0" encoding="utf-8"?>
<a:theme xmlns:a="http://schemas.openxmlformats.org/drawingml/2006/main" name="Office Theme">
  <a:themeElements>
    <a:clrScheme name="VTTI Branding">
      <a:dk1>
        <a:srgbClr val="000000"/>
      </a:dk1>
      <a:lt1>
        <a:srgbClr val="FFFFFF"/>
      </a:lt1>
      <a:dk2>
        <a:srgbClr val="861F41"/>
      </a:dk2>
      <a:lt2>
        <a:srgbClr val="E7E6E6"/>
      </a:lt2>
      <a:accent1>
        <a:srgbClr val="E87722"/>
      </a:accent1>
      <a:accent2>
        <a:srgbClr val="642667"/>
      </a:accent2>
      <a:accent3>
        <a:srgbClr val="CE0058"/>
      </a:accent3>
      <a:accent4>
        <a:srgbClr val="ED8B00"/>
      </a:accent4>
      <a:accent5>
        <a:srgbClr val="F7EA48"/>
      </a:accent5>
      <a:accent6>
        <a:srgbClr val="508590"/>
      </a:accent6>
      <a:hlink>
        <a:srgbClr val="2CD5C3"/>
      </a:hlink>
      <a:folHlink>
        <a:srgbClr val="D7D2C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TTI - Template 2022.potx" id="{C9302CAC-E30E-440F-9A25-D67ACD543619}" vid="{8A06F3B7-BC58-476C-ACC7-12FE0E855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D892D6ADF6374E8E5FD440292FE95A" ma:contentTypeVersion="11" ma:contentTypeDescription="Create a new document." ma:contentTypeScope="" ma:versionID="c3bb0f91c2a456d2e33dead95b7f98be">
  <xsd:schema xmlns:xsd="http://www.w3.org/2001/XMLSchema" xmlns:xs="http://www.w3.org/2001/XMLSchema" xmlns:p="http://schemas.microsoft.com/office/2006/metadata/properties" xmlns:ns2="60599b84-e272-40f4-84ad-6077e875d8a6" xmlns:ns3="63374267-71b9-4372-8f22-2206e71478f1" targetNamespace="http://schemas.microsoft.com/office/2006/metadata/properties" ma:root="true" ma:fieldsID="154bd86d362e5204545b6c6a65d4eabd" ns2:_="" ns3:_="">
    <xsd:import namespace="60599b84-e272-40f4-84ad-6077e875d8a6"/>
    <xsd:import namespace="63374267-71b9-4372-8f22-2206e71478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99b84-e272-40f4-84ad-6077e875d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74267-71b9-4372-8f22-2206e71478f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CC091D-53A4-4F23-B21B-94DE31E8E3E7}">
  <ds:schemaRefs>
    <ds:schemaRef ds:uri="http://purl.org/dc/terms/"/>
    <ds:schemaRef ds:uri="http://purl.org/dc/elements/1.1/"/>
    <ds:schemaRef ds:uri="http://www.w3.org/XML/1998/namespace"/>
    <ds:schemaRef ds:uri="63374267-71b9-4372-8f22-2206e71478f1"/>
    <ds:schemaRef ds:uri="60599b84-e272-40f4-84ad-6077e875d8a6"/>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7B7103E-6AA3-46C7-B387-98015594E6B5}">
  <ds:schemaRefs>
    <ds:schemaRef ds:uri="http://schemas.microsoft.com/sharepoint/v3/contenttype/forms"/>
  </ds:schemaRefs>
</ds:datastoreItem>
</file>

<file path=customXml/itemProps3.xml><?xml version="1.0" encoding="utf-8"?>
<ds:datastoreItem xmlns:ds="http://schemas.openxmlformats.org/officeDocument/2006/customXml" ds:itemID="{48995698-7462-40E2-B64A-A5592E4EC2F1}">
  <ds:schemaRefs>
    <ds:schemaRef ds:uri="60599b84-e272-40f4-84ad-6077e875d8a6"/>
    <ds:schemaRef ds:uri="63374267-71b9-4372-8f22-2206e71478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135</TotalTime>
  <Words>6167</Words>
  <Application>Microsoft Office PowerPoint</Application>
  <PresentationFormat>Widescreen</PresentationFormat>
  <Paragraphs>352</Paragraphs>
  <Slides>21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Acherus Grotesque Regular</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Trimble</dc:creator>
  <cp:lastModifiedBy>Cabral, Kami</cp:lastModifiedBy>
  <cp:revision>5</cp:revision>
  <cp:lastPrinted>2023-05-08T22:57:33Z</cp:lastPrinted>
  <dcterms:created xsi:type="dcterms:W3CDTF">2022-05-18T17:49:23Z</dcterms:created>
  <dcterms:modified xsi:type="dcterms:W3CDTF">2023-05-08T23:15:13Z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0x010100E9D892D6ADF6374E8E5FD440292FE95A</vt:lpwstr>
  </property>
</Properties>
</file>