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29"/>
  </p:notesMasterIdLst>
  <p:handoutMasterIdLst>
    <p:handoutMasterId r:id="rId30"/>
  </p:handoutMasterIdLst>
  <p:sldIdLst>
    <p:sldId id="318" r:id="rId5"/>
    <p:sldId id="302" r:id="rId6"/>
    <p:sldId id="317" r:id="rId7"/>
    <p:sldId id="285" r:id="rId8"/>
    <p:sldId id="286" r:id="rId9"/>
    <p:sldId id="289" r:id="rId10"/>
    <p:sldId id="296" r:id="rId11"/>
    <p:sldId id="297" r:id="rId12"/>
    <p:sldId id="299" r:id="rId13"/>
    <p:sldId id="298" r:id="rId14"/>
    <p:sldId id="303" r:id="rId15"/>
    <p:sldId id="300" r:id="rId16"/>
    <p:sldId id="295" r:id="rId17"/>
    <p:sldId id="304" r:id="rId18"/>
    <p:sldId id="305" r:id="rId19"/>
    <p:sldId id="307" r:id="rId20"/>
    <p:sldId id="309" r:id="rId21"/>
    <p:sldId id="312" r:id="rId22"/>
    <p:sldId id="314" r:id="rId23"/>
    <p:sldId id="310" r:id="rId24"/>
    <p:sldId id="315" r:id="rId25"/>
    <p:sldId id="308" r:id="rId26"/>
    <p:sldId id="311"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Pena" initials="MP" lastIdx="4" clrIdx="0">
    <p:extLst>
      <p:ext uri="{19B8F6BF-5375-455C-9EA6-DF929625EA0E}">
        <p15:presenceInfo xmlns:p15="http://schemas.microsoft.com/office/powerpoint/2012/main" userId="S::mpena@aemcorp.com::70a77825-118b-47da-974e-621460e8e8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E7D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9B860B-4ACE-4E54-9864-AFAE91075385}" v="89" dt="2022-07-08T19:31:05.654"/>
  </p1510:revLst>
</p1510:revInfo>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5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01A6F-CE69-488B-9F0F-A5859543E81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3DCACEFC-9703-40E9-A0A2-BD3F7F4B8595}">
      <dgm:prSet phldrT="[Text]"/>
      <dgm:spPr>
        <a:solidFill>
          <a:srgbClr val="2E7D8F">
            <a:alpha val="26000"/>
          </a:srgbClr>
        </a:solidFill>
      </dgm:spPr>
      <dgm:t>
        <a:bodyPr/>
        <a:lstStyle/>
        <a:p>
          <a:pPr>
            <a:spcAft>
              <a:spcPts val="600"/>
            </a:spcAft>
          </a:pPr>
          <a:r>
            <a:rPr lang="en-US" dirty="0">
              <a:latin typeface="Open Sans" panose="020B0606030504020204" pitchFamily="34" charset="0"/>
              <a:ea typeface="Open Sans" panose="020B0606030504020204" pitchFamily="34" charset="0"/>
              <a:cs typeface="Open Sans" panose="020B0606030504020204" pitchFamily="34" charset="0"/>
            </a:rPr>
            <a:t>Phase 1</a:t>
          </a:r>
        </a:p>
      </dgm:t>
    </dgm:pt>
    <dgm:pt modelId="{2CB538E5-9BD5-4A66-A6B8-9E464B72FD8D}" type="parTrans" cxnId="{68C9880E-25D3-4541-9D12-0498C62159FA}">
      <dgm:prSet/>
      <dgm:spPr/>
      <dgm:t>
        <a:bodyPr/>
        <a:lstStyle/>
        <a:p>
          <a:endParaRPr lang="en-US"/>
        </a:p>
      </dgm:t>
    </dgm:pt>
    <dgm:pt modelId="{05D996ED-1D3B-427C-91F5-B775A2A22198}" type="sibTrans" cxnId="{68C9880E-25D3-4541-9D12-0498C62159FA}">
      <dgm:prSet/>
      <dgm:spPr/>
      <dgm:t>
        <a:bodyPr/>
        <a:lstStyle/>
        <a:p>
          <a:endParaRPr lang="en-US"/>
        </a:p>
      </dgm:t>
    </dgm:pt>
    <dgm:pt modelId="{6EEF7688-4AA2-472E-9CC2-A16B46141BF3}">
      <dgm:prSet phldrT="[Text]" custT="1"/>
      <dgm:spPr/>
      <dgm:t>
        <a:bodyPr/>
        <a:lstStyle/>
        <a:p>
          <a:pPr marL="112713" indent="0">
            <a:spcBef>
              <a:spcPts val="1200"/>
            </a:spcBef>
          </a:pPr>
          <a:endParaRPr lang="en-US" sz="400" b="1" u="sng" dirty="0">
            <a:latin typeface="Open Sans" panose="020B0606030504020204" pitchFamily="34" charset="0"/>
            <a:ea typeface="Open Sans" panose="020B0606030504020204" pitchFamily="34" charset="0"/>
            <a:cs typeface="Open Sans" panose="020B0606030504020204" pitchFamily="34" charset="0"/>
          </a:endParaRPr>
        </a:p>
        <a:p>
          <a:pPr marL="112713" indent="0">
            <a:spcBef>
              <a:spcPts val="1200"/>
            </a:spcBef>
          </a:pPr>
          <a:r>
            <a:rPr lang="en-US" sz="2000" b="1" u="sng" dirty="0">
              <a:latin typeface="Open Sans" panose="020B0606030504020204" pitchFamily="34" charset="0"/>
              <a:ea typeface="Open Sans" panose="020B0606030504020204" pitchFamily="34" charset="0"/>
              <a:cs typeface="Open Sans" panose="020B0606030504020204" pitchFamily="34" charset="0"/>
            </a:rPr>
            <a:t>Research</a:t>
          </a:r>
        </a:p>
        <a:p>
          <a:pPr marL="112713" indent="0">
            <a:spcBef>
              <a:spcPct val="0"/>
            </a:spcBef>
          </a:pPr>
          <a:r>
            <a:rPr lang="en-US" sz="2000" dirty="0">
              <a:latin typeface="Open Sans" panose="020B0606030504020204" pitchFamily="34" charset="0"/>
              <a:ea typeface="Open Sans" panose="020B0606030504020204" pitchFamily="34" charset="0"/>
              <a:cs typeface="Open Sans" panose="020B0606030504020204" pitchFamily="34" charset="0"/>
            </a:rPr>
            <a:t>State of practice review</a:t>
          </a:r>
        </a:p>
        <a:p>
          <a:pPr marL="112713" indent="0">
            <a:spcBef>
              <a:spcPct val="0"/>
            </a:spcBef>
          </a:pPr>
          <a:r>
            <a:rPr lang="en-US" sz="2000" dirty="0">
              <a:latin typeface="Open Sans" panose="020B0606030504020204" pitchFamily="34" charset="0"/>
              <a:ea typeface="Open Sans" panose="020B0606030504020204" pitchFamily="34" charset="0"/>
              <a:cs typeface="Open Sans" panose="020B0606030504020204" pitchFamily="34" charset="0"/>
            </a:rPr>
            <a:t>Gap assessment</a:t>
          </a:r>
        </a:p>
        <a:p>
          <a:pPr marL="112713" indent="0">
            <a:spcBef>
              <a:spcPct val="0"/>
            </a:spcBef>
          </a:pPr>
          <a:r>
            <a:rPr lang="en-US" sz="2000" dirty="0">
              <a:latin typeface="Open Sans" panose="020B0606030504020204" pitchFamily="34" charset="0"/>
              <a:ea typeface="Open Sans" panose="020B0606030504020204" pitchFamily="34" charset="0"/>
              <a:cs typeface="Open Sans" panose="020B0606030504020204" pitchFamily="34" charset="0"/>
            </a:rPr>
            <a:t>Industry engagements (2)</a:t>
          </a:r>
        </a:p>
        <a:p>
          <a:pPr marL="112713" indent="0">
            <a:spcBef>
              <a:spcPct val="0"/>
            </a:spcBef>
          </a:pPr>
          <a:r>
            <a:rPr lang="en-US" sz="2000" dirty="0">
              <a:latin typeface="Open Sans" panose="020B0606030504020204" pitchFamily="34" charset="0"/>
              <a:ea typeface="Open Sans" panose="020B0606030504020204" pitchFamily="34" charset="0"/>
              <a:cs typeface="Open Sans" panose="020B0606030504020204" pitchFamily="34" charset="0"/>
            </a:rPr>
            <a:t>Quick-scans (11) deep dive case studies (4)</a:t>
          </a:r>
        </a:p>
      </dgm:t>
    </dgm:pt>
    <dgm:pt modelId="{8B14265D-749A-4C3A-B4C6-32E4715C5157}" type="parTrans" cxnId="{28D8A262-480B-412F-B022-AF81C6B30320}">
      <dgm:prSet/>
      <dgm:spPr/>
      <dgm:t>
        <a:bodyPr/>
        <a:lstStyle/>
        <a:p>
          <a:endParaRPr lang="en-US"/>
        </a:p>
      </dgm:t>
    </dgm:pt>
    <dgm:pt modelId="{0955FBC0-2591-4BF2-A592-B0944C3A3B81}" type="sibTrans" cxnId="{28D8A262-480B-412F-B022-AF81C6B30320}">
      <dgm:prSet/>
      <dgm:spPr/>
      <dgm:t>
        <a:bodyPr/>
        <a:lstStyle/>
        <a:p>
          <a:endParaRPr lang="en-US"/>
        </a:p>
      </dgm:t>
    </dgm:pt>
    <dgm:pt modelId="{5DEF2E8C-E4C3-4C43-954F-99B5812710FC}">
      <dgm:prSet phldrT="[Text]"/>
      <dgm:spPr>
        <a:solidFill>
          <a:srgbClr val="2E7D8F">
            <a:alpha val="50000"/>
          </a:srgbClr>
        </a:solidFill>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Phase 2</a:t>
          </a:r>
        </a:p>
      </dgm:t>
    </dgm:pt>
    <dgm:pt modelId="{7E7FE878-5DFC-48D0-B084-2E2F9B827F13}" type="parTrans" cxnId="{323F3662-AD51-4B2F-85E1-DDDC6E5B356F}">
      <dgm:prSet/>
      <dgm:spPr/>
      <dgm:t>
        <a:bodyPr/>
        <a:lstStyle/>
        <a:p>
          <a:endParaRPr lang="en-US"/>
        </a:p>
      </dgm:t>
    </dgm:pt>
    <dgm:pt modelId="{551C1439-3984-4C89-9E7E-1445501EEB8D}" type="sibTrans" cxnId="{323F3662-AD51-4B2F-85E1-DDDC6E5B356F}">
      <dgm:prSet/>
      <dgm:spPr/>
      <dgm:t>
        <a:bodyPr/>
        <a:lstStyle/>
        <a:p>
          <a:endParaRPr lang="en-US"/>
        </a:p>
      </dgm:t>
    </dgm:pt>
    <dgm:pt modelId="{F1259127-DEBF-441B-8D97-5EA5D91178D4}">
      <dgm:prSet phldrT="[Text]" custT="1"/>
      <dgm:spPr/>
      <dgm:t>
        <a:bodyPr/>
        <a:lstStyle/>
        <a:p>
          <a:pPr marL="112713" indent="0"/>
          <a:endParaRPr lang="en-US" sz="400" b="1" u="sng" dirty="0">
            <a:latin typeface="Open Sans" panose="020B0606030504020204" pitchFamily="34" charset="0"/>
            <a:ea typeface="Open Sans" panose="020B0606030504020204" pitchFamily="34" charset="0"/>
            <a:cs typeface="Open Sans" panose="020B0606030504020204" pitchFamily="34" charset="0"/>
          </a:endParaRPr>
        </a:p>
        <a:p>
          <a:pPr marL="112713" indent="0"/>
          <a:r>
            <a:rPr lang="en-US" sz="2000" b="1" u="sng" dirty="0">
              <a:latin typeface="Open Sans" panose="020B0606030504020204" pitchFamily="34" charset="0"/>
              <a:ea typeface="Open Sans" panose="020B0606030504020204" pitchFamily="34" charset="0"/>
              <a:cs typeface="Open Sans" panose="020B0606030504020204" pitchFamily="34" charset="0"/>
            </a:rPr>
            <a:t>Framework</a:t>
          </a:r>
        </a:p>
        <a:p>
          <a:pPr marL="112713" indent="0"/>
          <a:r>
            <a:rPr lang="en-US" sz="2000" dirty="0">
              <a:latin typeface="Open Sans" panose="020B0606030504020204" pitchFamily="34" charset="0"/>
              <a:ea typeface="Open Sans" panose="020B0606030504020204" pitchFamily="34" charset="0"/>
              <a:cs typeface="Open Sans" panose="020B0606030504020204" pitchFamily="34" charset="0"/>
            </a:rPr>
            <a:t>Capability maturity framework</a:t>
          </a:r>
        </a:p>
        <a:p>
          <a:pPr marL="112713" indent="0"/>
          <a:r>
            <a:rPr lang="en-US" sz="2000" dirty="0">
              <a:latin typeface="Open Sans" panose="020B0606030504020204" pitchFamily="34" charset="0"/>
              <a:ea typeface="Open Sans" panose="020B0606030504020204" pitchFamily="34" charset="0"/>
              <a:cs typeface="Open Sans" panose="020B0606030504020204" pitchFamily="34" charset="0"/>
            </a:rPr>
            <a:t>Roadmap</a:t>
          </a:r>
        </a:p>
      </dgm:t>
    </dgm:pt>
    <dgm:pt modelId="{ACFB2B6A-8E81-4957-88FD-B871DE43F967}" type="parTrans" cxnId="{703F7BC0-2724-46E0-AD97-D2AEA04C0EEC}">
      <dgm:prSet/>
      <dgm:spPr/>
      <dgm:t>
        <a:bodyPr/>
        <a:lstStyle/>
        <a:p>
          <a:endParaRPr lang="en-US"/>
        </a:p>
      </dgm:t>
    </dgm:pt>
    <dgm:pt modelId="{42A358A4-ADC6-4B06-9F88-F34E263B1E6C}" type="sibTrans" cxnId="{703F7BC0-2724-46E0-AD97-D2AEA04C0EEC}">
      <dgm:prSet/>
      <dgm:spPr/>
      <dgm:t>
        <a:bodyPr/>
        <a:lstStyle/>
        <a:p>
          <a:endParaRPr lang="en-US"/>
        </a:p>
      </dgm:t>
    </dgm:pt>
    <dgm:pt modelId="{AE535996-0A01-40BA-AD4B-2FDDD0126E9C}">
      <dgm:prSet phldrT="[Text]"/>
      <dgm:spPr>
        <a:solidFill>
          <a:srgbClr val="2E7D8F"/>
        </a:solidFill>
      </dgm:spPr>
      <dgm:t>
        <a:bodyPr/>
        <a:lstStyle/>
        <a:p>
          <a:r>
            <a:rPr lang="en-US" dirty="0">
              <a:latin typeface="Open Sans" panose="020B0606030504020204" pitchFamily="34" charset="0"/>
              <a:ea typeface="Open Sans" panose="020B0606030504020204" pitchFamily="34" charset="0"/>
              <a:cs typeface="Open Sans" panose="020B0606030504020204" pitchFamily="34" charset="0"/>
            </a:rPr>
            <a:t>Phase 3</a:t>
          </a:r>
        </a:p>
      </dgm:t>
    </dgm:pt>
    <dgm:pt modelId="{90871145-6716-45EF-ACDA-DFBBAFCD6805}" type="parTrans" cxnId="{09E18295-5C23-4E41-8F0E-1CF975AE9626}">
      <dgm:prSet/>
      <dgm:spPr/>
      <dgm:t>
        <a:bodyPr/>
        <a:lstStyle/>
        <a:p>
          <a:endParaRPr lang="en-US"/>
        </a:p>
      </dgm:t>
    </dgm:pt>
    <dgm:pt modelId="{867CE402-9D8F-4282-802F-80F2EBEB4D07}" type="sibTrans" cxnId="{09E18295-5C23-4E41-8F0E-1CF975AE9626}">
      <dgm:prSet/>
      <dgm:spPr/>
      <dgm:t>
        <a:bodyPr/>
        <a:lstStyle/>
        <a:p>
          <a:endParaRPr lang="en-US"/>
        </a:p>
      </dgm:t>
    </dgm:pt>
    <dgm:pt modelId="{25B8239A-76F9-4F75-8E5B-DA54CBF24CBF}">
      <dgm:prSet phldrT="[Text]" custT="1"/>
      <dgm:spPr/>
      <dgm:t>
        <a:bodyPr/>
        <a:lstStyle/>
        <a:p>
          <a:pPr marL="55563" indent="0"/>
          <a:endParaRPr lang="en-US" sz="400" b="1" u="sng" dirty="0">
            <a:latin typeface="Open Sans" panose="020B0606030504020204" pitchFamily="34" charset="0"/>
            <a:ea typeface="Open Sans" panose="020B0606030504020204" pitchFamily="34" charset="0"/>
            <a:cs typeface="Open Sans" panose="020B0606030504020204" pitchFamily="34" charset="0"/>
          </a:endParaRPr>
        </a:p>
        <a:p>
          <a:pPr marL="55563" indent="0"/>
          <a:r>
            <a:rPr lang="en-US" sz="2000" b="1" u="sng" dirty="0">
              <a:latin typeface="Open Sans" panose="020B0606030504020204" pitchFamily="34" charset="0"/>
              <a:ea typeface="Open Sans" panose="020B0606030504020204" pitchFamily="34" charset="0"/>
              <a:cs typeface="Open Sans" panose="020B0606030504020204" pitchFamily="34" charset="0"/>
            </a:rPr>
            <a:t>Final Guidance</a:t>
          </a:r>
        </a:p>
        <a:p>
          <a:pPr marL="55563" indent="0"/>
          <a:r>
            <a:rPr lang="en-US" sz="2000" dirty="0">
              <a:latin typeface="Open Sans" panose="020B0606030504020204" pitchFamily="34" charset="0"/>
              <a:ea typeface="Open Sans" panose="020B0606030504020204" pitchFamily="34" charset="0"/>
              <a:cs typeface="Open Sans" panose="020B0606030504020204" pitchFamily="34" charset="0"/>
            </a:rPr>
            <a:t>Actions/strategies</a:t>
          </a:r>
        </a:p>
        <a:p>
          <a:pPr marL="55563" indent="0"/>
          <a:r>
            <a:rPr lang="en-US" sz="2000" dirty="0">
              <a:latin typeface="Open Sans" panose="020B0606030504020204" pitchFamily="34" charset="0"/>
              <a:ea typeface="Open Sans" panose="020B0606030504020204" pitchFamily="34" charset="0"/>
              <a:cs typeface="Open Sans" panose="020B0606030504020204" pitchFamily="34" charset="0"/>
            </a:rPr>
            <a:t>Implementation plan</a:t>
          </a:r>
        </a:p>
      </dgm:t>
    </dgm:pt>
    <dgm:pt modelId="{4A86E8AE-F287-4103-A352-F8BF52927190}" type="parTrans" cxnId="{C60E528B-6CC6-4573-8ACF-659D2C3B7D93}">
      <dgm:prSet/>
      <dgm:spPr/>
      <dgm:t>
        <a:bodyPr/>
        <a:lstStyle/>
        <a:p>
          <a:endParaRPr lang="en-US"/>
        </a:p>
      </dgm:t>
    </dgm:pt>
    <dgm:pt modelId="{5D8C5BB5-CEDA-4A1D-93CD-92FF3D409B42}" type="sibTrans" cxnId="{C60E528B-6CC6-4573-8ACF-659D2C3B7D93}">
      <dgm:prSet/>
      <dgm:spPr/>
      <dgm:t>
        <a:bodyPr/>
        <a:lstStyle/>
        <a:p>
          <a:endParaRPr lang="en-US"/>
        </a:p>
      </dgm:t>
    </dgm:pt>
    <dgm:pt modelId="{2D108123-1EAC-4DD3-93C8-72F6B02FF3FD}" type="pres">
      <dgm:prSet presAssocID="{43101A6F-CE69-488B-9F0F-A5859543E811}" presName="Name0" presStyleCnt="0">
        <dgm:presLayoutVars>
          <dgm:dir/>
          <dgm:animLvl val="lvl"/>
          <dgm:resizeHandles val="exact"/>
        </dgm:presLayoutVars>
      </dgm:prSet>
      <dgm:spPr/>
    </dgm:pt>
    <dgm:pt modelId="{F7F66998-B185-4DA8-B39B-E8D1A5FEDA79}" type="pres">
      <dgm:prSet presAssocID="{3DCACEFC-9703-40E9-A0A2-BD3F7F4B8595}" presName="compositeNode" presStyleCnt="0">
        <dgm:presLayoutVars>
          <dgm:bulletEnabled val="1"/>
        </dgm:presLayoutVars>
      </dgm:prSet>
      <dgm:spPr/>
    </dgm:pt>
    <dgm:pt modelId="{B6DF35CD-306D-40EF-9DD3-47DAC9CE800D}" type="pres">
      <dgm:prSet presAssocID="{3DCACEFC-9703-40E9-A0A2-BD3F7F4B8595}" presName="bgRect" presStyleLbl="node1" presStyleIdx="0" presStyleCnt="3" custLinFactNeighborX="0"/>
      <dgm:spPr/>
    </dgm:pt>
    <dgm:pt modelId="{818DC6F2-78C8-49E1-B53C-F26B1059EF73}" type="pres">
      <dgm:prSet presAssocID="{3DCACEFC-9703-40E9-A0A2-BD3F7F4B8595}" presName="parentNode" presStyleLbl="node1" presStyleIdx="0" presStyleCnt="3">
        <dgm:presLayoutVars>
          <dgm:chMax val="0"/>
          <dgm:bulletEnabled val="1"/>
        </dgm:presLayoutVars>
      </dgm:prSet>
      <dgm:spPr/>
    </dgm:pt>
    <dgm:pt modelId="{3BFBA783-F97C-4538-9063-5B94E662E685}" type="pres">
      <dgm:prSet presAssocID="{3DCACEFC-9703-40E9-A0A2-BD3F7F4B8595}" presName="childNode" presStyleLbl="node1" presStyleIdx="0" presStyleCnt="3">
        <dgm:presLayoutVars>
          <dgm:bulletEnabled val="1"/>
        </dgm:presLayoutVars>
      </dgm:prSet>
      <dgm:spPr/>
    </dgm:pt>
    <dgm:pt modelId="{3397E6B6-5F9E-493E-9CE8-2CE7108C0463}" type="pres">
      <dgm:prSet presAssocID="{05D996ED-1D3B-427C-91F5-B775A2A22198}" presName="hSp" presStyleCnt="0"/>
      <dgm:spPr/>
    </dgm:pt>
    <dgm:pt modelId="{2C295DBC-5BC1-474B-8B82-CF2A390A7D94}" type="pres">
      <dgm:prSet presAssocID="{05D996ED-1D3B-427C-91F5-B775A2A22198}" presName="vProcSp" presStyleCnt="0"/>
      <dgm:spPr/>
    </dgm:pt>
    <dgm:pt modelId="{ED61CB9A-0886-4F15-9E7F-EBB0D1761E8C}" type="pres">
      <dgm:prSet presAssocID="{05D996ED-1D3B-427C-91F5-B775A2A22198}" presName="vSp1" presStyleCnt="0"/>
      <dgm:spPr/>
    </dgm:pt>
    <dgm:pt modelId="{AEEBED94-8B16-41F7-9334-2E53C1B6BF5C}" type="pres">
      <dgm:prSet presAssocID="{05D996ED-1D3B-427C-91F5-B775A2A22198}" presName="simulatedConn" presStyleLbl="solidFgAcc1" presStyleIdx="0" presStyleCnt="2"/>
      <dgm:spPr/>
    </dgm:pt>
    <dgm:pt modelId="{56422228-694F-4BA5-93CD-A74A8D49D890}" type="pres">
      <dgm:prSet presAssocID="{05D996ED-1D3B-427C-91F5-B775A2A22198}" presName="vSp2" presStyleCnt="0"/>
      <dgm:spPr/>
    </dgm:pt>
    <dgm:pt modelId="{FBCEB71A-786B-429E-91CE-9A44E300EB40}" type="pres">
      <dgm:prSet presAssocID="{05D996ED-1D3B-427C-91F5-B775A2A22198}" presName="sibTrans" presStyleCnt="0"/>
      <dgm:spPr/>
    </dgm:pt>
    <dgm:pt modelId="{025E6B90-DB7E-41BE-A59C-E8DD8C9A4837}" type="pres">
      <dgm:prSet presAssocID="{5DEF2E8C-E4C3-4C43-954F-99B5812710FC}" presName="compositeNode" presStyleCnt="0">
        <dgm:presLayoutVars>
          <dgm:bulletEnabled val="1"/>
        </dgm:presLayoutVars>
      </dgm:prSet>
      <dgm:spPr/>
    </dgm:pt>
    <dgm:pt modelId="{0B3A680D-49E1-42F7-9C2B-6BEEA0E20733}" type="pres">
      <dgm:prSet presAssocID="{5DEF2E8C-E4C3-4C43-954F-99B5812710FC}" presName="bgRect" presStyleLbl="node1" presStyleIdx="1" presStyleCnt="3"/>
      <dgm:spPr/>
    </dgm:pt>
    <dgm:pt modelId="{90A93D2D-D456-4188-BB84-4761A59DCFEF}" type="pres">
      <dgm:prSet presAssocID="{5DEF2E8C-E4C3-4C43-954F-99B5812710FC}" presName="parentNode" presStyleLbl="node1" presStyleIdx="1" presStyleCnt="3">
        <dgm:presLayoutVars>
          <dgm:chMax val="0"/>
          <dgm:bulletEnabled val="1"/>
        </dgm:presLayoutVars>
      </dgm:prSet>
      <dgm:spPr/>
    </dgm:pt>
    <dgm:pt modelId="{FE770A18-4C0B-418D-8264-A866F5478A70}" type="pres">
      <dgm:prSet presAssocID="{5DEF2E8C-E4C3-4C43-954F-99B5812710FC}" presName="childNode" presStyleLbl="node1" presStyleIdx="1" presStyleCnt="3">
        <dgm:presLayoutVars>
          <dgm:bulletEnabled val="1"/>
        </dgm:presLayoutVars>
      </dgm:prSet>
      <dgm:spPr/>
    </dgm:pt>
    <dgm:pt modelId="{1416C2A8-4892-47F5-8FB3-A5E0DDAAAB43}" type="pres">
      <dgm:prSet presAssocID="{551C1439-3984-4C89-9E7E-1445501EEB8D}" presName="hSp" presStyleCnt="0"/>
      <dgm:spPr/>
    </dgm:pt>
    <dgm:pt modelId="{90A40A68-D9F4-4AD7-9078-0571DBC6744E}" type="pres">
      <dgm:prSet presAssocID="{551C1439-3984-4C89-9E7E-1445501EEB8D}" presName="vProcSp" presStyleCnt="0"/>
      <dgm:spPr/>
    </dgm:pt>
    <dgm:pt modelId="{6984AAA1-EC47-4898-B87C-598F8BEF5CC6}" type="pres">
      <dgm:prSet presAssocID="{551C1439-3984-4C89-9E7E-1445501EEB8D}" presName="vSp1" presStyleCnt="0"/>
      <dgm:spPr/>
    </dgm:pt>
    <dgm:pt modelId="{D83A9215-BF49-4D70-9016-8F3ECA0D9579}" type="pres">
      <dgm:prSet presAssocID="{551C1439-3984-4C89-9E7E-1445501EEB8D}" presName="simulatedConn" presStyleLbl="solidFgAcc1" presStyleIdx="1" presStyleCnt="2"/>
      <dgm:spPr/>
    </dgm:pt>
    <dgm:pt modelId="{9623C133-EC5B-4136-8458-824B00F3010A}" type="pres">
      <dgm:prSet presAssocID="{551C1439-3984-4C89-9E7E-1445501EEB8D}" presName="vSp2" presStyleCnt="0"/>
      <dgm:spPr/>
    </dgm:pt>
    <dgm:pt modelId="{1277C8AE-4332-4BEB-B31F-EDD4E9C18C8B}" type="pres">
      <dgm:prSet presAssocID="{551C1439-3984-4C89-9E7E-1445501EEB8D}" presName="sibTrans" presStyleCnt="0"/>
      <dgm:spPr/>
    </dgm:pt>
    <dgm:pt modelId="{6EDB0352-7D7F-4305-B1F7-A6C8CC27C726}" type="pres">
      <dgm:prSet presAssocID="{AE535996-0A01-40BA-AD4B-2FDDD0126E9C}" presName="compositeNode" presStyleCnt="0">
        <dgm:presLayoutVars>
          <dgm:bulletEnabled val="1"/>
        </dgm:presLayoutVars>
      </dgm:prSet>
      <dgm:spPr/>
    </dgm:pt>
    <dgm:pt modelId="{F4D89522-BC5A-454A-9E60-DF43FD64E143}" type="pres">
      <dgm:prSet presAssocID="{AE535996-0A01-40BA-AD4B-2FDDD0126E9C}" presName="bgRect" presStyleLbl="node1" presStyleIdx="2" presStyleCnt="3" custLinFactNeighborX="10200" custLinFactNeighborY="6816"/>
      <dgm:spPr/>
    </dgm:pt>
    <dgm:pt modelId="{7AA9F058-C108-4699-A7B7-7FAA17E78885}" type="pres">
      <dgm:prSet presAssocID="{AE535996-0A01-40BA-AD4B-2FDDD0126E9C}" presName="parentNode" presStyleLbl="node1" presStyleIdx="2" presStyleCnt="3">
        <dgm:presLayoutVars>
          <dgm:chMax val="0"/>
          <dgm:bulletEnabled val="1"/>
        </dgm:presLayoutVars>
      </dgm:prSet>
      <dgm:spPr/>
    </dgm:pt>
    <dgm:pt modelId="{788A31CA-7DA6-4511-A05B-0D9E14703B29}" type="pres">
      <dgm:prSet presAssocID="{AE535996-0A01-40BA-AD4B-2FDDD0126E9C}" presName="childNode" presStyleLbl="node1" presStyleIdx="2" presStyleCnt="3">
        <dgm:presLayoutVars>
          <dgm:bulletEnabled val="1"/>
        </dgm:presLayoutVars>
      </dgm:prSet>
      <dgm:spPr/>
    </dgm:pt>
  </dgm:ptLst>
  <dgm:cxnLst>
    <dgm:cxn modelId="{68C9880E-25D3-4541-9D12-0498C62159FA}" srcId="{43101A6F-CE69-488B-9F0F-A5859543E811}" destId="{3DCACEFC-9703-40E9-A0A2-BD3F7F4B8595}" srcOrd="0" destOrd="0" parTransId="{2CB538E5-9BD5-4A66-A6B8-9E464B72FD8D}" sibTransId="{05D996ED-1D3B-427C-91F5-B775A2A22198}"/>
    <dgm:cxn modelId="{422D5B23-D397-4F6A-A151-5580FFD78394}" type="presOf" srcId="{F1259127-DEBF-441B-8D97-5EA5D91178D4}" destId="{FE770A18-4C0B-418D-8264-A866F5478A70}" srcOrd="0" destOrd="0" presId="urn:microsoft.com/office/officeart/2005/8/layout/hProcess7"/>
    <dgm:cxn modelId="{34879735-48A8-48A0-9B9A-CBC69672A190}" type="presOf" srcId="{5DEF2E8C-E4C3-4C43-954F-99B5812710FC}" destId="{0B3A680D-49E1-42F7-9C2B-6BEEA0E20733}" srcOrd="0" destOrd="0" presId="urn:microsoft.com/office/officeart/2005/8/layout/hProcess7"/>
    <dgm:cxn modelId="{323F3662-AD51-4B2F-85E1-DDDC6E5B356F}" srcId="{43101A6F-CE69-488B-9F0F-A5859543E811}" destId="{5DEF2E8C-E4C3-4C43-954F-99B5812710FC}" srcOrd="1" destOrd="0" parTransId="{7E7FE878-5DFC-48D0-B084-2E2F9B827F13}" sibTransId="{551C1439-3984-4C89-9E7E-1445501EEB8D}"/>
    <dgm:cxn modelId="{28D8A262-480B-412F-B022-AF81C6B30320}" srcId="{3DCACEFC-9703-40E9-A0A2-BD3F7F4B8595}" destId="{6EEF7688-4AA2-472E-9CC2-A16B46141BF3}" srcOrd="0" destOrd="0" parTransId="{8B14265D-749A-4C3A-B4C6-32E4715C5157}" sibTransId="{0955FBC0-2591-4BF2-A592-B0944C3A3B81}"/>
    <dgm:cxn modelId="{DA6B664A-6EA3-4212-9D2C-65BFE37C791C}" type="presOf" srcId="{3DCACEFC-9703-40E9-A0A2-BD3F7F4B8595}" destId="{B6DF35CD-306D-40EF-9DD3-47DAC9CE800D}" srcOrd="0" destOrd="0" presId="urn:microsoft.com/office/officeart/2005/8/layout/hProcess7"/>
    <dgm:cxn modelId="{A73C4C8A-9469-476A-A106-6F53FA779622}" type="presOf" srcId="{25B8239A-76F9-4F75-8E5B-DA54CBF24CBF}" destId="{788A31CA-7DA6-4511-A05B-0D9E14703B29}" srcOrd="0" destOrd="0" presId="urn:microsoft.com/office/officeart/2005/8/layout/hProcess7"/>
    <dgm:cxn modelId="{C60E528B-6CC6-4573-8ACF-659D2C3B7D93}" srcId="{AE535996-0A01-40BA-AD4B-2FDDD0126E9C}" destId="{25B8239A-76F9-4F75-8E5B-DA54CBF24CBF}" srcOrd="0" destOrd="0" parTransId="{4A86E8AE-F287-4103-A352-F8BF52927190}" sibTransId="{5D8C5BB5-CEDA-4A1D-93CD-92FF3D409B42}"/>
    <dgm:cxn modelId="{CDE3D28E-C6E6-4EA2-A7A1-287E53F9F86D}" type="presOf" srcId="{43101A6F-CE69-488B-9F0F-A5859543E811}" destId="{2D108123-1EAC-4DD3-93C8-72F6B02FF3FD}" srcOrd="0" destOrd="0" presId="urn:microsoft.com/office/officeart/2005/8/layout/hProcess7"/>
    <dgm:cxn modelId="{09E18295-5C23-4E41-8F0E-1CF975AE9626}" srcId="{43101A6F-CE69-488B-9F0F-A5859543E811}" destId="{AE535996-0A01-40BA-AD4B-2FDDD0126E9C}" srcOrd="2" destOrd="0" parTransId="{90871145-6716-45EF-ACDA-DFBBAFCD6805}" sibTransId="{867CE402-9D8F-4282-802F-80F2EBEB4D07}"/>
    <dgm:cxn modelId="{0707A3B8-543E-4A1C-8F48-3F098A285428}" type="presOf" srcId="{6EEF7688-4AA2-472E-9CC2-A16B46141BF3}" destId="{3BFBA783-F97C-4538-9063-5B94E662E685}" srcOrd="0" destOrd="0" presId="urn:microsoft.com/office/officeart/2005/8/layout/hProcess7"/>
    <dgm:cxn modelId="{F741BDBA-1DAE-4E65-8D1A-B3B8EEEBF064}" type="presOf" srcId="{AE535996-0A01-40BA-AD4B-2FDDD0126E9C}" destId="{F4D89522-BC5A-454A-9E60-DF43FD64E143}" srcOrd="0" destOrd="0" presId="urn:microsoft.com/office/officeart/2005/8/layout/hProcess7"/>
    <dgm:cxn modelId="{703F7BC0-2724-46E0-AD97-D2AEA04C0EEC}" srcId="{5DEF2E8C-E4C3-4C43-954F-99B5812710FC}" destId="{F1259127-DEBF-441B-8D97-5EA5D91178D4}" srcOrd="0" destOrd="0" parTransId="{ACFB2B6A-8E81-4957-88FD-B871DE43F967}" sibTransId="{42A358A4-ADC6-4B06-9F88-F34E263B1E6C}"/>
    <dgm:cxn modelId="{1E48D3CB-D4B1-4C82-9837-01B45C762210}" type="presOf" srcId="{AE535996-0A01-40BA-AD4B-2FDDD0126E9C}" destId="{7AA9F058-C108-4699-A7B7-7FAA17E78885}" srcOrd="1" destOrd="0" presId="urn:microsoft.com/office/officeart/2005/8/layout/hProcess7"/>
    <dgm:cxn modelId="{B9DEE5E2-D7DE-4ABD-BE60-D583AC1AA22F}" type="presOf" srcId="{3DCACEFC-9703-40E9-A0A2-BD3F7F4B8595}" destId="{818DC6F2-78C8-49E1-B53C-F26B1059EF73}" srcOrd="1" destOrd="0" presId="urn:microsoft.com/office/officeart/2005/8/layout/hProcess7"/>
    <dgm:cxn modelId="{3E8036E9-699A-4A00-9A92-B858EFFD995E}" type="presOf" srcId="{5DEF2E8C-E4C3-4C43-954F-99B5812710FC}" destId="{90A93D2D-D456-4188-BB84-4761A59DCFEF}" srcOrd="1" destOrd="0" presId="urn:microsoft.com/office/officeart/2005/8/layout/hProcess7"/>
    <dgm:cxn modelId="{23DAA827-7307-4462-BA1D-A0FE5D3E1521}" type="presParOf" srcId="{2D108123-1EAC-4DD3-93C8-72F6B02FF3FD}" destId="{F7F66998-B185-4DA8-B39B-E8D1A5FEDA79}" srcOrd="0" destOrd="0" presId="urn:microsoft.com/office/officeart/2005/8/layout/hProcess7"/>
    <dgm:cxn modelId="{CD8BBF7B-C7C5-41F1-9661-3CBF925A592F}" type="presParOf" srcId="{F7F66998-B185-4DA8-B39B-E8D1A5FEDA79}" destId="{B6DF35CD-306D-40EF-9DD3-47DAC9CE800D}" srcOrd="0" destOrd="0" presId="urn:microsoft.com/office/officeart/2005/8/layout/hProcess7"/>
    <dgm:cxn modelId="{AD6ECFC3-7AA6-4700-A1BA-DDF7222C3CC2}" type="presParOf" srcId="{F7F66998-B185-4DA8-B39B-E8D1A5FEDA79}" destId="{818DC6F2-78C8-49E1-B53C-F26B1059EF73}" srcOrd="1" destOrd="0" presId="urn:microsoft.com/office/officeart/2005/8/layout/hProcess7"/>
    <dgm:cxn modelId="{D50BE778-5A6F-4CF0-98E9-02835AF352BB}" type="presParOf" srcId="{F7F66998-B185-4DA8-B39B-E8D1A5FEDA79}" destId="{3BFBA783-F97C-4538-9063-5B94E662E685}" srcOrd="2" destOrd="0" presId="urn:microsoft.com/office/officeart/2005/8/layout/hProcess7"/>
    <dgm:cxn modelId="{34F93CFD-18F2-483E-8FA8-807C3A44E35D}" type="presParOf" srcId="{2D108123-1EAC-4DD3-93C8-72F6B02FF3FD}" destId="{3397E6B6-5F9E-493E-9CE8-2CE7108C0463}" srcOrd="1" destOrd="0" presId="urn:microsoft.com/office/officeart/2005/8/layout/hProcess7"/>
    <dgm:cxn modelId="{AE7E02D7-8CFB-472B-A292-CC0016E924A7}" type="presParOf" srcId="{2D108123-1EAC-4DD3-93C8-72F6B02FF3FD}" destId="{2C295DBC-5BC1-474B-8B82-CF2A390A7D94}" srcOrd="2" destOrd="0" presId="urn:microsoft.com/office/officeart/2005/8/layout/hProcess7"/>
    <dgm:cxn modelId="{09A2A137-0074-4F20-80F1-0FE1E13ECE48}" type="presParOf" srcId="{2C295DBC-5BC1-474B-8B82-CF2A390A7D94}" destId="{ED61CB9A-0886-4F15-9E7F-EBB0D1761E8C}" srcOrd="0" destOrd="0" presId="urn:microsoft.com/office/officeart/2005/8/layout/hProcess7"/>
    <dgm:cxn modelId="{6AB5BBC1-1508-4945-B42C-B20CD77640B0}" type="presParOf" srcId="{2C295DBC-5BC1-474B-8B82-CF2A390A7D94}" destId="{AEEBED94-8B16-41F7-9334-2E53C1B6BF5C}" srcOrd="1" destOrd="0" presId="urn:microsoft.com/office/officeart/2005/8/layout/hProcess7"/>
    <dgm:cxn modelId="{DA71A10E-11AB-4144-97F2-8E06C2991DF8}" type="presParOf" srcId="{2C295DBC-5BC1-474B-8B82-CF2A390A7D94}" destId="{56422228-694F-4BA5-93CD-A74A8D49D890}" srcOrd="2" destOrd="0" presId="urn:microsoft.com/office/officeart/2005/8/layout/hProcess7"/>
    <dgm:cxn modelId="{AD913810-F8A1-4B31-AD05-D7A3845C9BF8}" type="presParOf" srcId="{2D108123-1EAC-4DD3-93C8-72F6B02FF3FD}" destId="{FBCEB71A-786B-429E-91CE-9A44E300EB40}" srcOrd="3" destOrd="0" presId="urn:microsoft.com/office/officeart/2005/8/layout/hProcess7"/>
    <dgm:cxn modelId="{918F83D7-1203-4371-B39D-E0FF96C7B18F}" type="presParOf" srcId="{2D108123-1EAC-4DD3-93C8-72F6B02FF3FD}" destId="{025E6B90-DB7E-41BE-A59C-E8DD8C9A4837}" srcOrd="4" destOrd="0" presId="urn:microsoft.com/office/officeart/2005/8/layout/hProcess7"/>
    <dgm:cxn modelId="{0B78D694-403B-4208-9CAC-D9BCA48C23B4}" type="presParOf" srcId="{025E6B90-DB7E-41BE-A59C-E8DD8C9A4837}" destId="{0B3A680D-49E1-42F7-9C2B-6BEEA0E20733}" srcOrd="0" destOrd="0" presId="urn:microsoft.com/office/officeart/2005/8/layout/hProcess7"/>
    <dgm:cxn modelId="{40C8A3D5-6AE7-474E-A9BA-A41674A723BC}" type="presParOf" srcId="{025E6B90-DB7E-41BE-A59C-E8DD8C9A4837}" destId="{90A93D2D-D456-4188-BB84-4761A59DCFEF}" srcOrd="1" destOrd="0" presId="urn:microsoft.com/office/officeart/2005/8/layout/hProcess7"/>
    <dgm:cxn modelId="{64D6980C-CE1E-4D49-840A-9EF517E78FC3}" type="presParOf" srcId="{025E6B90-DB7E-41BE-A59C-E8DD8C9A4837}" destId="{FE770A18-4C0B-418D-8264-A866F5478A70}" srcOrd="2" destOrd="0" presId="urn:microsoft.com/office/officeart/2005/8/layout/hProcess7"/>
    <dgm:cxn modelId="{C34347EF-8A3D-4351-990A-94B2A85FD85C}" type="presParOf" srcId="{2D108123-1EAC-4DD3-93C8-72F6B02FF3FD}" destId="{1416C2A8-4892-47F5-8FB3-A5E0DDAAAB43}" srcOrd="5" destOrd="0" presId="urn:microsoft.com/office/officeart/2005/8/layout/hProcess7"/>
    <dgm:cxn modelId="{A505E125-B74B-48BD-B756-790A062F958E}" type="presParOf" srcId="{2D108123-1EAC-4DD3-93C8-72F6B02FF3FD}" destId="{90A40A68-D9F4-4AD7-9078-0571DBC6744E}" srcOrd="6" destOrd="0" presId="urn:microsoft.com/office/officeart/2005/8/layout/hProcess7"/>
    <dgm:cxn modelId="{48DC713A-D8F6-4758-BCC6-8C82916B0D84}" type="presParOf" srcId="{90A40A68-D9F4-4AD7-9078-0571DBC6744E}" destId="{6984AAA1-EC47-4898-B87C-598F8BEF5CC6}" srcOrd="0" destOrd="0" presId="urn:microsoft.com/office/officeart/2005/8/layout/hProcess7"/>
    <dgm:cxn modelId="{A7BF2107-BED5-4E2D-8F40-A7C10252A8D0}" type="presParOf" srcId="{90A40A68-D9F4-4AD7-9078-0571DBC6744E}" destId="{D83A9215-BF49-4D70-9016-8F3ECA0D9579}" srcOrd="1" destOrd="0" presId="urn:microsoft.com/office/officeart/2005/8/layout/hProcess7"/>
    <dgm:cxn modelId="{42B80C9B-6406-465F-B7C2-A6E8B411C7D9}" type="presParOf" srcId="{90A40A68-D9F4-4AD7-9078-0571DBC6744E}" destId="{9623C133-EC5B-4136-8458-824B00F3010A}" srcOrd="2" destOrd="0" presId="urn:microsoft.com/office/officeart/2005/8/layout/hProcess7"/>
    <dgm:cxn modelId="{642F4C68-748D-4A53-9432-9677CA358678}" type="presParOf" srcId="{2D108123-1EAC-4DD3-93C8-72F6B02FF3FD}" destId="{1277C8AE-4332-4BEB-B31F-EDD4E9C18C8B}" srcOrd="7" destOrd="0" presId="urn:microsoft.com/office/officeart/2005/8/layout/hProcess7"/>
    <dgm:cxn modelId="{9B0346F1-6BE2-4466-88BA-8FF6A96B8AB9}" type="presParOf" srcId="{2D108123-1EAC-4DD3-93C8-72F6B02FF3FD}" destId="{6EDB0352-7D7F-4305-B1F7-A6C8CC27C726}" srcOrd="8" destOrd="0" presId="urn:microsoft.com/office/officeart/2005/8/layout/hProcess7"/>
    <dgm:cxn modelId="{F31303D6-4C40-4710-A734-315D950341B5}" type="presParOf" srcId="{6EDB0352-7D7F-4305-B1F7-A6C8CC27C726}" destId="{F4D89522-BC5A-454A-9E60-DF43FD64E143}" srcOrd="0" destOrd="0" presId="urn:microsoft.com/office/officeart/2005/8/layout/hProcess7"/>
    <dgm:cxn modelId="{AC804151-4890-4972-93EF-7F46C8BD1401}" type="presParOf" srcId="{6EDB0352-7D7F-4305-B1F7-A6C8CC27C726}" destId="{7AA9F058-C108-4699-A7B7-7FAA17E78885}" srcOrd="1" destOrd="0" presId="urn:microsoft.com/office/officeart/2005/8/layout/hProcess7"/>
    <dgm:cxn modelId="{F5E282CF-1F78-4A4D-9819-75D47E1A162D}" type="presParOf" srcId="{6EDB0352-7D7F-4305-B1F7-A6C8CC27C726}" destId="{788A31CA-7DA6-4511-A05B-0D9E14703B2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F35CD-306D-40EF-9DD3-47DAC9CE800D}">
      <dsp:nvSpPr>
        <dsp:cNvPr id="0" name=""/>
        <dsp:cNvSpPr/>
      </dsp:nvSpPr>
      <dsp:spPr>
        <a:xfrm>
          <a:off x="795" y="0"/>
          <a:ext cx="3421609" cy="3464556"/>
        </a:xfrm>
        <a:prstGeom prst="roundRect">
          <a:avLst>
            <a:gd name="adj" fmla="val 5000"/>
          </a:avLst>
        </a:prstGeom>
        <a:solidFill>
          <a:srgbClr val="2E7D8F">
            <a:alpha val="2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ts val="6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Phase 1</a:t>
          </a:r>
        </a:p>
      </dsp:txBody>
      <dsp:txXfrm rot="16200000">
        <a:off x="-1077511" y="1078307"/>
        <a:ext cx="2840935" cy="684321"/>
      </dsp:txXfrm>
    </dsp:sp>
    <dsp:sp modelId="{3BFBA783-F97C-4538-9063-5B94E662E685}">
      <dsp:nvSpPr>
        <dsp:cNvPr id="0" name=""/>
        <dsp:cNvSpPr/>
      </dsp:nvSpPr>
      <dsp:spPr>
        <a:xfrm>
          <a:off x="685116" y="0"/>
          <a:ext cx="2549098" cy="34645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 rIns="0" bIns="0" numCol="1" spcCol="1270" anchor="t" anchorCtr="0">
          <a:noAutofit/>
        </a:bodyPr>
        <a:lstStyle/>
        <a:p>
          <a:pPr marL="112713" lvl="0" indent="0" algn="l" defTabSz="177800">
            <a:lnSpc>
              <a:spcPct val="90000"/>
            </a:lnSpc>
            <a:spcBef>
              <a:spcPct val="0"/>
            </a:spcBef>
            <a:spcAft>
              <a:spcPct val="35000"/>
            </a:spcAft>
            <a:buNone/>
          </a:pPr>
          <a:endParaRPr lang="en-US" sz="400" b="1" u="sng" kern="1200" dirty="0">
            <a:latin typeface="Open Sans" panose="020B0606030504020204" pitchFamily="34" charset="0"/>
            <a:ea typeface="Open Sans" panose="020B0606030504020204" pitchFamily="34" charset="0"/>
            <a:cs typeface="Open Sans" panose="020B0606030504020204" pitchFamily="34" charset="0"/>
          </a:endParaRPr>
        </a:p>
        <a:p>
          <a:pPr marL="112713" lvl="0" indent="0" algn="l" defTabSz="177800">
            <a:lnSpc>
              <a:spcPct val="90000"/>
            </a:lnSpc>
            <a:spcBef>
              <a:spcPct val="0"/>
            </a:spcBef>
            <a:spcAft>
              <a:spcPct val="35000"/>
            </a:spcAft>
            <a:buNone/>
          </a:pPr>
          <a:r>
            <a:rPr lang="en-US" sz="2000" b="1" u="sng" kern="1200" dirty="0">
              <a:latin typeface="Open Sans" panose="020B0606030504020204" pitchFamily="34" charset="0"/>
              <a:ea typeface="Open Sans" panose="020B0606030504020204" pitchFamily="34" charset="0"/>
              <a:cs typeface="Open Sans" panose="020B0606030504020204" pitchFamily="34" charset="0"/>
            </a:rPr>
            <a:t>Research</a:t>
          </a:r>
        </a:p>
        <a:p>
          <a:pPr marL="112713" lvl="0" indent="0" algn="l" defTabSz="1778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State of practice review</a:t>
          </a:r>
        </a:p>
        <a:p>
          <a:pPr marL="112713" lvl="0" indent="0" algn="l" defTabSz="1778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Gap assessment</a:t>
          </a:r>
        </a:p>
        <a:p>
          <a:pPr marL="112713" lvl="0" indent="0" algn="l" defTabSz="1778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Industry engagements (2)</a:t>
          </a:r>
        </a:p>
        <a:p>
          <a:pPr marL="112713" lvl="0" indent="0" algn="l" defTabSz="1778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Quick-scans (11) deep dive case studies (4)</a:t>
          </a:r>
        </a:p>
      </dsp:txBody>
      <dsp:txXfrm>
        <a:off x="685116" y="0"/>
        <a:ext cx="2549098" cy="3464556"/>
      </dsp:txXfrm>
    </dsp:sp>
    <dsp:sp modelId="{0B3A680D-49E1-42F7-9C2B-6BEEA0E20733}">
      <dsp:nvSpPr>
        <dsp:cNvPr id="0" name=""/>
        <dsp:cNvSpPr/>
      </dsp:nvSpPr>
      <dsp:spPr>
        <a:xfrm>
          <a:off x="3542160" y="0"/>
          <a:ext cx="3421609" cy="3464556"/>
        </a:xfrm>
        <a:prstGeom prst="roundRect">
          <a:avLst>
            <a:gd name="adj" fmla="val 5000"/>
          </a:avLst>
        </a:prstGeom>
        <a:solidFill>
          <a:srgbClr val="2E7D8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Phase 2</a:t>
          </a:r>
        </a:p>
      </dsp:txBody>
      <dsp:txXfrm rot="16200000">
        <a:off x="2463853" y="1078307"/>
        <a:ext cx="2840935" cy="684321"/>
      </dsp:txXfrm>
    </dsp:sp>
    <dsp:sp modelId="{AEEBED94-8B16-41F7-9334-2E53C1B6BF5C}">
      <dsp:nvSpPr>
        <dsp:cNvPr id="0" name=""/>
        <dsp:cNvSpPr/>
      </dsp:nvSpPr>
      <dsp:spPr>
        <a:xfrm rot="5400000">
          <a:off x="3304571" y="2714844"/>
          <a:ext cx="509394" cy="51324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770A18-4C0B-418D-8264-A866F5478A70}">
      <dsp:nvSpPr>
        <dsp:cNvPr id="0" name=""/>
        <dsp:cNvSpPr/>
      </dsp:nvSpPr>
      <dsp:spPr>
        <a:xfrm>
          <a:off x="4226482" y="0"/>
          <a:ext cx="2549098" cy="34645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 rIns="0" bIns="0" numCol="1" spcCol="1270" anchor="t" anchorCtr="0">
          <a:noAutofit/>
        </a:bodyPr>
        <a:lstStyle/>
        <a:p>
          <a:pPr marL="112713" lvl="0" indent="0" algn="l" defTabSz="177800">
            <a:lnSpc>
              <a:spcPct val="90000"/>
            </a:lnSpc>
            <a:spcBef>
              <a:spcPct val="0"/>
            </a:spcBef>
            <a:spcAft>
              <a:spcPct val="35000"/>
            </a:spcAft>
            <a:buNone/>
          </a:pPr>
          <a:endParaRPr lang="en-US" sz="400" b="1" u="sng" kern="1200" dirty="0">
            <a:latin typeface="Open Sans" panose="020B0606030504020204" pitchFamily="34" charset="0"/>
            <a:ea typeface="Open Sans" panose="020B0606030504020204" pitchFamily="34" charset="0"/>
            <a:cs typeface="Open Sans" panose="020B0606030504020204" pitchFamily="34" charset="0"/>
          </a:endParaRPr>
        </a:p>
        <a:p>
          <a:pPr marL="112713" lvl="0" indent="0" algn="l" defTabSz="177800">
            <a:lnSpc>
              <a:spcPct val="90000"/>
            </a:lnSpc>
            <a:spcBef>
              <a:spcPct val="0"/>
            </a:spcBef>
            <a:spcAft>
              <a:spcPct val="35000"/>
            </a:spcAft>
            <a:buNone/>
          </a:pPr>
          <a:r>
            <a:rPr lang="en-US" sz="2000" b="1" u="sng" kern="1200" dirty="0">
              <a:latin typeface="Open Sans" panose="020B0606030504020204" pitchFamily="34" charset="0"/>
              <a:ea typeface="Open Sans" panose="020B0606030504020204" pitchFamily="34" charset="0"/>
              <a:cs typeface="Open Sans" panose="020B0606030504020204" pitchFamily="34" charset="0"/>
            </a:rPr>
            <a:t>Framework</a:t>
          </a:r>
        </a:p>
        <a:p>
          <a:pPr marL="112713" lvl="0" indent="0" algn="l" defTabSz="1778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Capability maturity framework</a:t>
          </a:r>
        </a:p>
        <a:p>
          <a:pPr marL="112713" lvl="0" indent="0" algn="l" defTabSz="1778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Roadmap</a:t>
          </a:r>
        </a:p>
      </dsp:txBody>
      <dsp:txXfrm>
        <a:off x="4226482" y="0"/>
        <a:ext cx="2549098" cy="3464556"/>
      </dsp:txXfrm>
    </dsp:sp>
    <dsp:sp modelId="{F4D89522-BC5A-454A-9E60-DF43FD64E143}">
      <dsp:nvSpPr>
        <dsp:cNvPr id="0" name=""/>
        <dsp:cNvSpPr/>
      </dsp:nvSpPr>
      <dsp:spPr>
        <a:xfrm>
          <a:off x="7084321" y="0"/>
          <a:ext cx="3421609" cy="3464556"/>
        </a:xfrm>
        <a:prstGeom prst="roundRect">
          <a:avLst>
            <a:gd name="adj" fmla="val 5000"/>
          </a:avLst>
        </a:prstGeom>
        <a:solidFill>
          <a:srgbClr val="2E7D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r>
            <a:rPr lang="en-US" sz="3600" kern="1200" dirty="0">
              <a:latin typeface="Open Sans" panose="020B0606030504020204" pitchFamily="34" charset="0"/>
              <a:ea typeface="Open Sans" panose="020B0606030504020204" pitchFamily="34" charset="0"/>
              <a:cs typeface="Open Sans" panose="020B0606030504020204" pitchFamily="34" charset="0"/>
            </a:rPr>
            <a:t>Phase 3</a:t>
          </a:r>
        </a:p>
      </dsp:txBody>
      <dsp:txXfrm rot="16200000">
        <a:off x="6006014" y="1078307"/>
        <a:ext cx="2840935" cy="684321"/>
      </dsp:txXfrm>
    </dsp:sp>
    <dsp:sp modelId="{D83A9215-BF49-4D70-9016-8F3ECA0D9579}">
      <dsp:nvSpPr>
        <dsp:cNvPr id="0" name=""/>
        <dsp:cNvSpPr/>
      </dsp:nvSpPr>
      <dsp:spPr>
        <a:xfrm rot="5400000">
          <a:off x="6845937" y="2714844"/>
          <a:ext cx="509394" cy="51324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8A31CA-7DA6-4511-A05B-0D9E14703B29}">
      <dsp:nvSpPr>
        <dsp:cNvPr id="0" name=""/>
        <dsp:cNvSpPr/>
      </dsp:nvSpPr>
      <dsp:spPr>
        <a:xfrm>
          <a:off x="7768643" y="0"/>
          <a:ext cx="2549098" cy="34645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 rIns="0" bIns="0" numCol="1" spcCol="1270" anchor="t" anchorCtr="0">
          <a:noAutofit/>
        </a:bodyPr>
        <a:lstStyle/>
        <a:p>
          <a:pPr marL="55563" lvl="0" indent="0" algn="l" defTabSz="177800">
            <a:lnSpc>
              <a:spcPct val="90000"/>
            </a:lnSpc>
            <a:spcBef>
              <a:spcPct val="0"/>
            </a:spcBef>
            <a:spcAft>
              <a:spcPct val="35000"/>
            </a:spcAft>
            <a:buNone/>
          </a:pPr>
          <a:endParaRPr lang="en-US" sz="400" b="1" u="sng" kern="1200" dirty="0">
            <a:latin typeface="Open Sans" panose="020B0606030504020204" pitchFamily="34" charset="0"/>
            <a:ea typeface="Open Sans" panose="020B0606030504020204" pitchFamily="34" charset="0"/>
            <a:cs typeface="Open Sans" panose="020B0606030504020204" pitchFamily="34" charset="0"/>
          </a:endParaRPr>
        </a:p>
        <a:p>
          <a:pPr marL="55563" lvl="0" indent="0" algn="l" defTabSz="177800">
            <a:lnSpc>
              <a:spcPct val="90000"/>
            </a:lnSpc>
            <a:spcBef>
              <a:spcPct val="0"/>
            </a:spcBef>
            <a:spcAft>
              <a:spcPct val="35000"/>
            </a:spcAft>
            <a:buNone/>
          </a:pPr>
          <a:r>
            <a:rPr lang="en-US" sz="2000" b="1" u="sng" kern="1200" dirty="0">
              <a:latin typeface="Open Sans" panose="020B0606030504020204" pitchFamily="34" charset="0"/>
              <a:ea typeface="Open Sans" panose="020B0606030504020204" pitchFamily="34" charset="0"/>
              <a:cs typeface="Open Sans" panose="020B0606030504020204" pitchFamily="34" charset="0"/>
            </a:rPr>
            <a:t>Final Guidance</a:t>
          </a:r>
        </a:p>
        <a:p>
          <a:pPr marL="55563" lvl="0" indent="0" algn="l" defTabSz="1778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Actions/strategies</a:t>
          </a:r>
        </a:p>
        <a:p>
          <a:pPr marL="55563" lvl="0" indent="0" algn="l" defTabSz="177800">
            <a:lnSpc>
              <a:spcPct val="90000"/>
            </a:lnSpc>
            <a:spcBef>
              <a:spcPct val="0"/>
            </a:spcBef>
            <a:spcAft>
              <a:spcPct val="35000"/>
            </a:spcAft>
            <a:buNone/>
          </a:pPr>
          <a:r>
            <a:rPr lang="en-US" sz="2000" kern="1200" dirty="0">
              <a:latin typeface="Open Sans" panose="020B0606030504020204" pitchFamily="34" charset="0"/>
              <a:ea typeface="Open Sans" panose="020B0606030504020204" pitchFamily="34" charset="0"/>
              <a:cs typeface="Open Sans" panose="020B0606030504020204" pitchFamily="34" charset="0"/>
            </a:rPr>
            <a:t>Implementation plan</a:t>
          </a:r>
        </a:p>
      </dsp:txBody>
      <dsp:txXfrm>
        <a:off x="7768643" y="0"/>
        <a:ext cx="2549098" cy="34645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7/20/2023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66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Footer Placeholder 8"/>
          <p:cNvSpPr>
            <a:spLocks noGrp="1"/>
          </p:cNvSpPr>
          <p:nvPr>
            <p:ph type="ftr" sz="quarter" idx="12"/>
          </p:nvPr>
        </p:nvSpPr>
        <p:spPr/>
        <p:txBody>
          <a:bodyPr/>
          <a:lstStyle>
            <a:lvl1pPr>
              <a:defRPr>
                <a:solidFill>
                  <a:schemeClr val="tx1"/>
                </a:solidFill>
              </a:defRPr>
            </a:lvl1pPr>
          </a:lstStyle>
          <a:p>
            <a:r>
              <a:rPr lang="en-US" dirty="0"/>
              <a:t>Add a footer</a:t>
            </a:r>
          </a:p>
        </p:txBody>
      </p:sp>
      <p:sp>
        <p:nvSpPr>
          <p:cNvPr id="7" name="Date Placeholder 6"/>
          <p:cNvSpPr>
            <a:spLocks noGrp="1"/>
          </p:cNvSpPr>
          <p:nvPr>
            <p:ph type="dt" sz="half" idx="10"/>
          </p:nvPr>
        </p:nvSpPr>
        <p:spPr/>
        <p:txBody>
          <a:bodyPr/>
          <a:lstStyle>
            <a:lvl1pPr>
              <a:defRPr>
                <a:solidFill>
                  <a:schemeClr val="tx1"/>
                </a:solidFill>
              </a:defRPr>
            </a:lvl1pPr>
          </a:lstStyle>
          <a:p>
            <a:fld id="{B8943886-95F6-4AB9-8B15-2EA513B69505}" type="datetime1">
              <a:rPr lang="en-US" smtClean="0"/>
              <a:t>7/20/2023</a:t>
            </a:fld>
            <a:endParaRPr lang="en-US"/>
          </a:p>
        </p:txBody>
      </p:sp>
      <p:sp>
        <p:nvSpPr>
          <p:cNvPr id="8" name="Slide Number Placeholder 7"/>
          <p:cNvSpPr>
            <a:spLocks noGrp="1"/>
          </p:cNvSpPr>
          <p:nvPr>
            <p:ph type="sldNum" sz="quarter" idx="11"/>
          </p:nvPr>
        </p:nvSpPr>
        <p:spPr/>
        <p:txBody>
          <a:bodyPr/>
          <a:lstStyle>
            <a:lvl1pPr>
              <a:defRPr>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27948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B0AF34C-1FC8-43D3-B189-D92CD3AB21BD}" type="datetime1">
              <a:rPr lang="en-US" smtClean="0"/>
              <a:t>7/20/2023</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729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effectLs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FB4EED4-AF17-4062-A998-2EF3EA88223C}" type="datetime1">
              <a:rPr lang="en-US" smtClean="0"/>
              <a:t>7/20/2023</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71199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a:solidFill>
                  <a:srgbClr val="2E7D8F"/>
                </a:solidFill>
              </a:defRPr>
            </a:lvl1pPr>
          </a:lstStyle>
          <a:p>
            <a:r>
              <a:rPr lang="en-US" dirty="0"/>
              <a:t>Click to edit Master title style</a:t>
            </a:r>
          </a:p>
        </p:txBody>
      </p:sp>
      <p:sp>
        <p:nvSpPr>
          <p:cNvPr id="3" name="Content Placeholder 2"/>
          <p:cNvSpPr>
            <a:spLocks noGrp="1"/>
          </p:cNvSpPr>
          <p:nvPr>
            <p:ph idx="1"/>
          </p:nvPr>
        </p:nvSpPr>
        <p:spPr>
          <a:xfrm>
            <a:off x="624657" y="2348365"/>
            <a:ext cx="10972800" cy="4525963"/>
          </a:xfrm>
        </p:spPr>
        <p:txBody>
          <a:bodyPr/>
          <a:lstStyle>
            <a:lvl1pPr>
              <a:buClr>
                <a:srgbClr val="2E7D8F"/>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buFont typeface="Arial" pitchFamily="34" charset="0"/>
              <a:buChar char="•"/>
              <a:defRPr>
                <a:solidFill>
                  <a:schemeClr val="tx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DABE578-973C-4041-8348-FAFFC9BAAEF4}" type="datetime1">
              <a:rPr lang="en-US" smtClean="0"/>
              <a:t>7/20/2023</a:t>
            </a:fld>
            <a:endParaRPr lang="en-US" dirty="0"/>
          </a:p>
        </p:txBody>
      </p:sp>
      <p:sp>
        <p:nvSpPr>
          <p:cNvPr id="6" name="Slide Number Placeholder 5"/>
          <p:cNvSpPr>
            <a:spLocks noGrp="1"/>
          </p:cNvSpPr>
          <p:nvPr>
            <p:ph type="sldNum" sz="quarter" idx="12"/>
          </p:nvPr>
        </p:nvSpPr>
        <p:spPr>
          <a:xfrm>
            <a:off x="10717158" y="6432777"/>
            <a:ext cx="674482" cy="365125"/>
          </a:xfrm>
        </p:spPr>
        <p:txBody>
          <a:bodyPr/>
          <a:lstStyle>
            <a:lvl1pPr>
              <a:defRPr>
                <a:solidFill>
                  <a:schemeClr val="bg1"/>
                </a:solidFill>
              </a:defRPr>
            </a:lvl1pPr>
          </a:lstStyle>
          <a:p>
            <a:fld id="{401CF334-2D5C-4859-84A6-CA7E6E43FAEB}" type="slidenum">
              <a:rPr lang="en-US" smtClean="0"/>
              <a:pPr/>
              <a:t>‹#›</a:t>
            </a:fld>
            <a:endParaRPr lang="en-US" dirty="0"/>
          </a:p>
        </p:txBody>
      </p:sp>
      <p:sp>
        <p:nvSpPr>
          <p:cNvPr id="10" name="Rectangle 9">
            <a:extLst>
              <a:ext uri="{FF2B5EF4-FFF2-40B4-BE49-F238E27FC236}">
                <a16:creationId xmlns:a16="http://schemas.microsoft.com/office/drawing/2014/main" id="{26FAC278-8B45-41CF-85B8-5B9D8351D3BA}"/>
              </a:ext>
            </a:extLst>
          </p:cNvPr>
          <p:cNvSpPr/>
          <p:nvPr userDrawn="1"/>
        </p:nvSpPr>
        <p:spPr>
          <a:xfrm>
            <a:off x="-840" y="6417128"/>
            <a:ext cx="12192840" cy="457200"/>
          </a:xfrm>
          <a:prstGeom prst="rect">
            <a:avLst/>
          </a:prstGeom>
          <a:solidFill>
            <a:srgbClr val="2E7D8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TextBox 10">
            <a:extLst>
              <a:ext uri="{FF2B5EF4-FFF2-40B4-BE49-F238E27FC236}">
                <a16:creationId xmlns:a16="http://schemas.microsoft.com/office/drawing/2014/main" id="{0A095742-227E-4ACD-90E8-3E9DFC558C60}"/>
              </a:ext>
            </a:extLst>
          </p:cNvPr>
          <p:cNvSpPr txBox="1"/>
          <p:nvPr userDrawn="1"/>
        </p:nvSpPr>
        <p:spPr>
          <a:xfrm>
            <a:off x="878887" y="6501955"/>
            <a:ext cx="1056117" cy="246221"/>
          </a:xfrm>
          <a:prstGeom prst="rect">
            <a:avLst/>
          </a:prstGeom>
          <a:noFill/>
        </p:spPr>
        <p:txBody>
          <a:bodyPr wrap="square" rtlCol="0">
            <a:spAutoFit/>
          </a:bodyPr>
          <a:lstStyle/>
          <a:p>
            <a:r>
              <a:rPr lang="en-US" sz="1000" dirty="0">
                <a:solidFill>
                  <a:schemeClr val="bg1"/>
                </a:solidFill>
                <a:latin typeface="+mj-lt"/>
              </a:rPr>
              <a:t>July 2022</a:t>
            </a:r>
          </a:p>
        </p:txBody>
      </p:sp>
      <p:sp>
        <p:nvSpPr>
          <p:cNvPr id="12" name="TextBox 11">
            <a:extLst>
              <a:ext uri="{FF2B5EF4-FFF2-40B4-BE49-F238E27FC236}">
                <a16:creationId xmlns:a16="http://schemas.microsoft.com/office/drawing/2014/main" id="{9E8B3647-46C9-4733-825C-E2B7A87D9CA8}"/>
              </a:ext>
            </a:extLst>
          </p:cNvPr>
          <p:cNvSpPr txBox="1"/>
          <p:nvPr userDrawn="1"/>
        </p:nvSpPr>
        <p:spPr>
          <a:xfrm>
            <a:off x="3989407" y="6511432"/>
            <a:ext cx="4243301" cy="246221"/>
          </a:xfrm>
          <a:prstGeom prst="rect">
            <a:avLst/>
          </a:prstGeom>
          <a:noFill/>
        </p:spPr>
        <p:txBody>
          <a:bodyPr wrap="square" rtlCol="0">
            <a:spAutoFit/>
          </a:bodyPr>
          <a:lstStyle/>
          <a:p>
            <a:r>
              <a:rPr lang="en-US" sz="1000" dirty="0">
                <a:solidFill>
                  <a:schemeClr val="bg1"/>
                </a:solidFill>
                <a:latin typeface="+mj-lt"/>
              </a:rPr>
              <a:t>NCHRP 08-129 Incorporating Resilience Concepts into Planning</a:t>
            </a:r>
          </a:p>
        </p:txBody>
      </p:sp>
    </p:spTree>
    <p:extLst>
      <p:ext uri="{BB962C8B-B14F-4D97-AF65-F5344CB8AC3E}">
        <p14:creationId xmlns:p14="http://schemas.microsoft.com/office/powerpoint/2010/main" val="338106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1B69752-C779-4DE2-BAF8-565FEEEA9CF8}" type="datetime1">
              <a:rPr lang="en-US" smtClean="0"/>
              <a:t>7/20/2023</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1568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8E3B6822-C036-4C44-B541-31864D2344A9}" type="datetime1">
              <a:rPr lang="en-US" smtClean="0"/>
              <a:t>7/20/2023</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3333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BC3F56D-5EC9-4E1C-B0A6-CFBE716791D7}" type="datetime1">
              <a:rPr lang="en-US" smtClean="0"/>
              <a:t>7/20/2023</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2445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625"/>
            <a:ext cx="10972800" cy="1600200"/>
          </a:xfrm>
        </p:spPr>
        <p:txBody>
          <a:bodyPr/>
          <a:lstStyle>
            <a:lvl1pPr>
              <a:defRPr>
                <a:effectLst/>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B4F51E51-ADD9-451C-972B-F5C20AB3A711}" type="datetime1">
              <a:rPr lang="en-US" smtClean="0"/>
              <a:t>7/20/2023</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grpSp>
        <p:nvGrpSpPr>
          <p:cNvPr id="9" name="Group 8">
            <a:extLst>
              <a:ext uri="{FF2B5EF4-FFF2-40B4-BE49-F238E27FC236}">
                <a16:creationId xmlns:a16="http://schemas.microsoft.com/office/drawing/2014/main" id="{7B99F94D-461D-400A-9CF2-D1F2E3F640ED}"/>
              </a:ext>
            </a:extLst>
          </p:cNvPr>
          <p:cNvGrpSpPr/>
          <p:nvPr userDrawn="1"/>
        </p:nvGrpSpPr>
        <p:grpSpPr>
          <a:xfrm>
            <a:off x="-841" y="6408816"/>
            <a:ext cx="12188825" cy="457200"/>
            <a:chOff x="-841" y="6408816"/>
            <a:chExt cx="12188825" cy="457200"/>
          </a:xfrm>
        </p:grpSpPr>
        <p:sp>
          <p:nvSpPr>
            <p:cNvPr id="6" name="Rectangle 5">
              <a:extLst>
                <a:ext uri="{FF2B5EF4-FFF2-40B4-BE49-F238E27FC236}">
                  <a16:creationId xmlns:a16="http://schemas.microsoft.com/office/drawing/2014/main" id="{467D716C-9ED9-4003-BFD7-655D754708F6}"/>
                </a:ext>
              </a:extLst>
            </p:cNvPr>
            <p:cNvSpPr/>
            <p:nvPr userDrawn="1"/>
          </p:nvSpPr>
          <p:spPr>
            <a:xfrm>
              <a:off x="-841" y="6408816"/>
              <a:ext cx="12188825" cy="457200"/>
            </a:xfrm>
            <a:prstGeom prst="rect">
              <a:avLst/>
            </a:prstGeom>
            <a:solidFill>
              <a:srgbClr val="2E7D8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7" name="TextBox 6">
              <a:extLst>
                <a:ext uri="{FF2B5EF4-FFF2-40B4-BE49-F238E27FC236}">
                  <a16:creationId xmlns:a16="http://schemas.microsoft.com/office/drawing/2014/main" id="{D04BAB3E-78B3-4081-BD7C-D2A5AA70CF82}"/>
                </a:ext>
              </a:extLst>
            </p:cNvPr>
            <p:cNvSpPr txBox="1"/>
            <p:nvPr userDrawn="1"/>
          </p:nvSpPr>
          <p:spPr>
            <a:xfrm>
              <a:off x="415637" y="6514305"/>
              <a:ext cx="1072341" cy="246221"/>
            </a:xfrm>
            <a:prstGeom prst="rect">
              <a:avLst/>
            </a:prstGeom>
            <a:noFill/>
          </p:spPr>
          <p:txBody>
            <a:bodyPr wrap="square" rtlCol="0">
              <a:spAutoFit/>
            </a:bodyPr>
            <a:lstStyle/>
            <a:p>
              <a:r>
                <a:rPr lang="en-US" sz="1000" dirty="0">
                  <a:solidFill>
                    <a:schemeClr val="bg1"/>
                  </a:solidFill>
                  <a:latin typeface="+mj-lt"/>
                </a:rPr>
                <a:t>February 2022</a:t>
              </a:r>
            </a:p>
          </p:txBody>
        </p:sp>
        <p:sp>
          <p:nvSpPr>
            <p:cNvPr id="8" name="TextBox 7">
              <a:extLst>
                <a:ext uri="{FF2B5EF4-FFF2-40B4-BE49-F238E27FC236}">
                  <a16:creationId xmlns:a16="http://schemas.microsoft.com/office/drawing/2014/main" id="{071A0807-A34C-4E69-A67B-554CBE80390C}"/>
                </a:ext>
              </a:extLst>
            </p:cNvPr>
            <p:cNvSpPr txBox="1"/>
            <p:nvPr userDrawn="1"/>
          </p:nvSpPr>
          <p:spPr>
            <a:xfrm>
              <a:off x="4050703" y="6511432"/>
              <a:ext cx="4308485" cy="246221"/>
            </a:xfrm>
            <a:prstGeom prst="rect">
              <a:avLst/>
            </a:prstGeom>
            <a:noFill/>
          </p:spPr>
          <p:txBody>
            <a:bodyPr wrap="square" rtlCol="0">
              <a:spAutoFit/>
            </a:bodyPr>
            <a:lstStyle/>
            <a:p>
              <a:r>
                <a:rPr lang="en-US" sz="1000" dirty="0">
                  <a:solidFill>
                    <a:schemeClr val="bg1"/>
                  </a:solidFill>
                  <a:latin typeface="+mj-lt"/>
                </a:rPr>
                <a:t>NCHRP 08-129 Incorporating Resilience Concepts into Planning</a:t>
              </a:r>
            </a:p>
          </p:txBody>
        </p:sp>
      </p:grpSp>
    </p:spTree>
    <p:extLst>
      <p:ext uri="{BB962C8B-B14F-4D97-AF65-F5344CB8AC3E}">
        <p14:creationId xmlns:p14="http://schemas.microsoft.com/office/powerpoint/2010/main" val="306798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14F1753F-0C38-484E-B07B-BE0C853FE11B}" type="datetime1">
              <a:rPr lang="en-US" smtClean="0"/>
              <a:t>7/20/2023</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5460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3B67068-6052-47AB-883C-FFF14216586B}" type="datetime1">
              <a:rPr lang="en-US" smtClean="0"/>
              <a:t>7/20/2023</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7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effectLst/>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CB6449C-548A-42B1-B007-3D6EC78FC1C0}" type="datetime1">
              <a:rPr lang="en-US" smtClean="0"/>
              <a:t>7/20/2023</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554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tx1">
                  <a:lumMod val="65000"/>
                  <a:lumOff val="35000"/>
                </a:schemeClr>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lumMod val="65000"/>
                  <a:lumOff val="35000"/>
                </a:schemeClr>
              </a:solidFill>
            </a:endParaRPr>
          </a:p>
        </p:txBody>
      </p:sp>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solidFill>
                <a:latin typeface="Century Gothic" pitchFamily="34" charset="0"/>
              </a:defRPr>
            </a:lvl1pPr>
          </a:lstStyle>
          <a:p>
            <a:r>
              <a:rPr lang="en-US" dirty="0"/>
              <a:t>Add a footer</a:t>
            </a:r>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solidFill>
                <a:latin typeface="Century Gothic" pitchFamily="34" charset="0"/>
              </a:defRPr>
            </a:lvl1pPr>
          </a:lstStyle>
          <a:p>
            <a:fld id="{696209B9-3E5D-4025-BF87-97B09B712AB5}" type="datetime1">
              <a:rPr lang="en-US" smtClean="0"/>
              <a:t>7/20/2023</a:t>
            </a:fld>
            <a:endParaRPr lang="en-US" dirty="0"/>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solidFill>
                <a:latin typeface="Century Gothic" pitchFamily="34" charset="0"/>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0122519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ts val="4800"/>
        </a:lnSpc>
        <a:spcBef>
          <a:spcPct val="0"/>
        </a:spcBef>
        <a:buNone/>
        <a:defRPr sz="4800" kern="1200">
          <a:solidFill>
            <a:schemeClr val="tx2"/>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Courier New" pitchFamily="49" charset="0"/>
        <a:buChar char="o"/>
        <a:defRPr sz="16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Courier New" pitchFamily="49" charset="0"/>
        <a:buChar char="o"/>
        <a:defRPr sz="16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CA90A22-11C9-4681-BACB-C37B2F1DACD2}"/>
              </a:ext>
            </a:extLst>
          </p:cNvPr>
          <p:cNvSpPr txBox="1">
            <a:spLocks/>
          </p:cNvSpPr>
          <p:nvPr/>
        </p:nvSpPr>
        <p:spPr>
          <a:xfrm>
            <a:off x="1981200" y="426334"/>
            <a:ext cx="8229600" cy="4876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Courier New" pitchFamily="49" charset="0"/>
              <a:buChar char="o"/>
              <a:defRPr sz="16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Courier New" pitchFamily="49" charset="0"/>
              <a:buChar char="o"/>
              <a:defRPr sz="16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lnSpc>
                <a:spcPct val="107000"/>
              </a:lnSpc>
              <a:spcBef>
                <a:spcPts val="0"/>
              </a:spcBef>
              <a:spcAft>
                <a:spcPts val="800"/>
              </a:spcAft>
              <a:buFont typeface="Arial" pitchFamily="34" charset="0"/>
              <a:buNone/>
            </a:pPr>
            <a:r>
              <a:rPr lang="en-US" sz="1500" dirty="0">
                <a:latin typeface="+mj-lt"/>
                <a:ea typeface="Calibri" panose="020F0502020204030204" pitchFamily="34" charset="0"/>
                <a:cs typeface="Times New Roman" panose="02020603050405020304" pitchFamily="18" charset="0"/>
              </a:rPr>
              <a:t>The following presentation is supplemental to </a:t>
            </a:r>
            <a:r>
              <a:rPr lang="en-US" sz="1500" i="1" dirty="0">
                <a:latin typeface="+mj-lt"/>
                <a:ea typeface="Calibri" panose="020F0502020204030204" pitchFamily="34" charset="0"/>
                <a:cs typeface="Times New Roman" panose="02020603050405020304" pitchFamily="18" charset="0"/>
              </a:rPr>
              <a:t>NCHRP Research Report 1052: Integrating Resilience Concepts and Strategies into Transportation Planning: A Guide</a:t>
            </a:r>
            <a:r>
              <a:rPr lang="en-US" sz="1500" dirty="0">
                <a:latin typeface="+mj-lt"/>
                <a:ea typeface="Calibri" panose="020F0502020204030204" pitchFamily="34" charset="0"/>
                <a:cs typeface="Times New Roman" panose="02020603050405020304" pitchFamily="18" charset="0"/>
              </a:rPr>
              <a:t> (NCHRP Project 08-129, “Incorporating Resilience Concepts and Strategies in Transportation Planning”). The full report can be found by searching on the report title on the National Academies Press website (nap.nationalacademies.org).</a:t>
            </a:r>
          </a:p>
          <a:p>
            <a:pPr marL="0" indent="0">
              <a:lnSpc>
                <a:spcPct val="107000"/>
              </a:lnSpc>
              <a:spcBef>
                <a:spcPts val="0"/>
              </a:spcBef>
              <a:spcAft>
                <a:spcPts val="800"/>
              </a:spcAft>
              <a:buFont typeface="Arial" pitchFamily="34" charset="0"/>
              <a:buNone/>
            </a:pPr>
            <a:r>
              <a:rPr lang="en-US" sz="1500" dirty="0">
                <a:latin typeface="+mj-lt"/>
                <a:ea typeface="Calibri" panose="020F0502020204030204" pitchFamily="34" charset="0"/>
                <a:cs typeface="Times New Roman" panose="02020603050405020304" pitchFamily="18" charset="0"/>
              </a:rPr>
              <a:t> </a:t>
            </a:r>
          </a:p>
          <a:p>
            <a:pPr marL="0">
              <a:lnSpc>
                <a:spcPct val="107000"/>
              </a:lnSpc>
              <a:spcBef>
                <a:spcPts val="0"/>
              </a:spcBef>
              <a:spcAft>
                <a:spcPts val="800"/>
              </a:spcAft>
            </a:pPr>
            <a:endParaRPr lang="en-US" sz="1500" dirty="0">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Arial" pitchFamily="34" charset="0"/>
              <a:buNone/>
            </a:pPr>
            <a:r>
              <a:rPr lang="en-US" sz="1500" dirty="0">
                <a:latin typeface="+mj-lt"/>
                <a:ea typeface="Calibri" panose="020F0502020204030204" pitchFamily="34" charset="0"/>
                <a:cs typeface="Times New Roman" panose="02020603050405020304" pitchFamily="18" charset="0"/>
              </a:rPr>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p>
          <a:p>
            <a:endParaRPr lang="en-US" dirty="0"/>
          </a:p>
        </p:txBody>
      </p:sp>
    </p:spTree>
    <p:extLst>
      <p:ext uri="{BB962C8B-B14F-4D97-AF65-F5344CB8AC3E}">
        <p14:creationId xmlns:p14="http://schemas.microsoft.com/office/powerpoint/2010/main" val="3256435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090B-8F7F-4BA0-AB9E-BB8635AF01CB}"/>
              </a:ext>
            </a:extLst>
          </p:cNvPr>
          <p:cNvSpPr>
            <a:spLocks noGrp="1"/>
          </p:cNvSpPr>
          <p:nvPr>
            <p:ph type="title"/>
          </p:nvPr>
        </p:nvSpPr>
        <p:spPr>
          <a:xfrm>
            <a:off x="609600" y="0"/>
            <a:ext cx="10972800" cy="1296955"/>
          </a:xfrm>
        </p:spPr>
        <p:txBody>
          <a:bodyPr/>
          <a:lstStyle/>
          <a:p>
            <a:r>
              <a:rPr lang="en-US" dirty="0"/>
              <a:t>Quick-Scan Case Studies</a:t>
            </a:r>
          </a:p>
        </p:txBody>
      </p:sp>
      <p:sp>
        <p:nvSpPr>
          <p:cNvPr id="3" name="Content Placeholder 2">
            <a:extLst>
              <a:ext uri="{FF2B5EF4-FFF2-40B4-BE49-F238E27FC236}">
                <a16:creationId xmlns:a16="http://schemas.microsoft.com/office/drawing/2014/main" id="{93352E60-9D2E-4E45-A12B-141CD026A97D}"/>
              </a:ext>
            </a:extLst>
          </p:cNvPr>
          <p:cNvSpPr>
            <a:spLocks noGrp="1"/>
          </p:cNvSpPr>
          <p:nvPr>
            <p:ph idx="1"/>
          </p:nvPr>
        </p:nvSpPr>
        <p:spPr>
          <a:xfrm>
            <a:off x="726751" y="1507485"/>
            <a:ext cx="10180735" cy="4525963"/>
          </a:xfrm>
        </p:spPr>
        <p:txBody>
          <a:bodyPr/>
          <a:lstStyle/>
          <a:p>
            <a:pPr>
              <a:spcAft>
                <a:spcPts val="600"/>
              </a:spcAft>
              <a:buFont typeface="Wingdings" panose="05000000000000000000" pitchFamily="2" charset="2"/>
              <a:buChar char="§"/>
            </a:pPr>
            <a:r>
              <a:rPr lang="en-US" dirty="0">
                <a:solidFill>
                  <a:schemeClr val="tx1">
                    <a:lumMod val="65000"/>
                    <a:lumOff val="35000"/>
                  </a:schemeClr>
                </a:solidFill>
              </a:rPr>
              <a:t>Conducted 11 quick-scan case studies with                                                                       11 transportation agencies:</a:t>
            </a:r>
          </a:p>
          <a:p>
            <a:pPr marL="685800" lvl="1">
              <a:spcBef>
                <a:spcPts val="0"/>
              </a:spcBef>
              <a:spcAft>
                <a:spcPts val="600"/>
              </a:spcAft>
              <a:buClr>
                <a:srgbClr val="2E7D8F"/>
              </a:buClr>
            </a:pPr>
            <a:r>
              <a:rPr lang="en-US" sz="1800" dirty="0">
                <a:solidFill>
                  <a:schemeClr val="tx1">
                    <a:lumMod val="65000"/>
                    <a:lumOff val="35000"/>
                  </a:schemeClr>
                </a:solidFill>
              </a:rPr>
              <a:t>Maryland DOT</a:t>
            </a:r>
          </a:p>
          <a:p>
            <a:pPr marL="685800" lvl="1">
              <a:spcBef>
                <a:spcPts val="0"/>
              </a:spcBef>
              <a:spcAft>
                <a:spcPts val="600"/>
              </a:spcAft>
              <a:buClr>
                <a:srgbClr val="2E7D8F"/>
              </a:buClr>
            </a:pPr>
            <a:r>
              <a:rPr lang="en-US" sz="1800" dirty="0">
                <a:solidFill>
                  <a:schemeClr val="tx1">
                    <a:lumMod val="65000"/>
                    <a:lumOff val="35000"/>
                  </a:schemeClr>
                </a:solidFill>
              </a:rPr>
              <a:t>Colorado DOT</a:t>
            </a:r>
          </a:p>
          <a:p>
            <a:pPr marL="685800" lvl="1">
              <a:spcBef>
                <a:spcPts val="0"/>
              </a:spcBef>
              <a:spcAft>
                <a:spcPts val="600"/>
              </a:spcAft>
              <a:buClr>
                <a:srgbClr val="2E7D8F"/>
              </a:buClr>
            </a:pPr>
            <a:r>
              <a:rPr lang="en-US" sz="1800" dirty="0">
                <a:solidFill>
                  <a:schemeClr val="tx1">
                    <a:lumMod val="65000"/>
                    <a:lumOff val="35000"/>
                  </a:schemeClr>
                </a:solidFill>
              </a:rPr>
              <a:t>Minnesota DOT</a:t>
            </a:r>
          </a:p>
          <a:p>
            <a:pPr marL="685800" lvl="1">
              <a:spcBef>
                <a:spcPts val="0"/>
              </a:spcBef>
              <a:spcAft>
                <a:spcPts val="600"/>
              </a:spcAft>
              <a:buClr>
                <a:srgbClr val="2E7D8F"/>
              </a:buClr>
            </a:pPr>
            <a:r>
              <a:rPr lang="en-US" sz="1800" dirty="0">
                <a:solidFill>
                  <a:schemeClr val="tx1">
                    <a:lumMod val="65000"/>
                    <a:lumOff val="35000"/>
                  </a:schemeClr>
                </a:solidFill>
              </a:rPr>
              <a:t>Oregon DOT</a:t>
            </a:r>
          </a:p>
          <a:p>
            <a:pPr marL="685800" lvl="1">
              <a:spcBef>
                <a:spcPts val="0"/>
              </a:spcBef>
              <a:spcAft>
                <a:spcPts val="600"/>
              </a:spcAft>
              <a:buClr>
                <a:srgbClr val="2E7D8F"/>
              </a:buClr>
            </a:pPr>
            <a:r>
              <a:rPr lang="en-US" sz="1800" dirty="0">
                <a:solidFill>
                  <a:schemeClr val="tx1">
                    <a:lumMod val="65000"/>
                    <a:lumOff val="35000"/>
                  </a:schemeClr>
                </a:solidFill>
              </a:rPr>
              <a:t>Vermont DOT</a:t>
            </a:r>
          </a:p>
          <a:p>
            <a:pPr marL="685800" lvl="1">
              <a:spcBef>
                <a:spcPts val="0"/>
              </a:spcBef>
              <a:spcAft>
                <a:spcPts val="600"/>
              </a:spcAft>
              <a:buClr>
                <a:srgbClr val="2E7D8F"/>
              </a:buClr>
            </a:pPr>
            <a:r>
              <a:rPr lang="en-US" sz="1800" dirty="0">
                <a:solidFill>
                  <a:schemeClr val="tx1">
                    <a:lumMod val="65000"/>
                    <a:lumOff val="35000"/>
                  </a:schemeClr>
                </a:solidFill>
              </a:rPr>
              <a:t>Georgia DOT</a:t>
            </a:r>
          </a:p>
          <a:p>
            <a:pPr marL="685800" lvl="1">
              <a:spcBef>
                <a:spcPts val="0"/>
              </a:spcBef>
              <a:spcAft>
                <a:spcPts val="600"/>
              </a:spcAft>
              <a:buClr>
                <a:srgbClr val="2E7D8F"/>
              </a:buClr>
            </a:pPr>
            <a:r>
              <a:rPr lang="en-US" sz="1800" dirty="0">
                <a:solidFill>
                  <a:schemeClr val="tx1">
                    <a:lumMod val="65000"/>
                    <a:lumOff val="35000"/>
                  </a:schemeClr>
                </a:solidFill>
              </a:rPr>
              <a:t>Bay Area Transit (BART)</a:t>
            </a:r>
          </a:p>
          <a:p>
            <a:pPr marL="685800" lvl="1">
              <a:spcBef>
                <a:spcPts val="0"/>
              </a:spcBef>
              <a:spcAft>
                <a:spcPts val="600"/>
              </a:spcAft>
              <a:buClr>
                <a:srgbClr val="2E7D8F"/>
              </a:buClr>
            </a:pPr>
            <a:r>
              <a:rPr lang="en-US" sz="1800" dirty="0">
                <a:solidFill>
                  <a:schemeClr val="tx1">
                    <a:lumMod val="65000"/>
                    <a:lumOff val="35000"/>
                  </a:schemeClr>
                </a:solidFill>
              </a:rPr>
              <a:t>Texas Capital Area Metropolitan Organization (CAMPO)</a:t>
            </a:r>
          </a:p>
          <a:p>
            <a:pPr marL="685800" lvl="1">
              <a:spcBef>
                <a:spcPts val="0"/>
              </a:spcBef>
              <a:spcAft>
                <a:spcPts val="600"/>
              </a:spcAft>
              <a:buClr>
                <a:srgbClr val="2E7D8F"/>
              </a:buClr>
            </a:pPr>
            <a:r>
              <a:rPr lang="en-US" sz="1800" dirty="0">
                <a:solidFill>
                  <a:schemeClr val="tx1">
                    <a:lumMod val="65000"/>
                    <a:lumOff val="35000"/>
                  </a:schemeClr>
                </a:solidFill>
              </a:rPr>
              <a:t>The Danish Roads Directorate (DRD)</a:t>
            </a:r>
          </a:p>
          <a:p>
            <a:pPr>
              <a:spcBef>
                <a:spcPts val="0"/>
              </a:spcBef>
              <a:spcAft>
                <a:spcPts val="600"/>
              </a:spcAft>
              <a:buFont typeface="Wingdings" panose="05000000000000000000" pitchFamily="2" charset="2"/>
              <a:buChar char="§"/>
            </a:pPr>
            <a:r>
              <a:rPr lang="en-US" dirty="0">
                <a:solidFill>
                  <a:schemeClr val="tx1">
                    <a:lumMod val="65000"/>
                    <a:lumOff val="35000"/>
                  </a:schemeClr>
                </a:solidFill>
              </a:rPr>
              <a:t>Developed criteria for identification of agencies for in-depth case studies.</a:t>
            </a:r>
          </a:p>
        </p:txBody>
      </p:sp>
      <p:sp>
        <p:nvSpPr>
          <p:cNvPr id="4" name="Slide Number Placeholder 3">
            <a:extLst>
              <a:ext uri="{FF2B5EF4-FFF2-40B4-BE49-F238E27FC236}">
                <a16:creationId xmlns:a16="http://schemas.microsoft.com/office/drawing/2014/main" id="{644C8CB0-AFC3-4F2E-A184-E796A4E5D2A3}"/>
              </a:ext>
            </a:extLst>
          </p:cNvPr>
          <p:cNvSpPr>
            <a:spLocks noGrp="1"/>
          </p:cNvSpPr>
          <p:nvPr>
            <p:ph type="sldNum" sz="quarter" idx="12"/>
          </p:nvPr>
        </p:nvSpPr>
        <p:spPr/>
        <p:txBody>
          <a:bodyPr/>
          <a:lstStyle/>
          <a:p>
            <a:fld id="{401CF334-2D5C-4859-84A6-CA7E6E43FAEB}" type="slidenum">
              <a:rPr lang="en-US" smtClean="0"/>
              <a:pPr/>
              <a:t>10</a:t>
            </a:fld>
            <a:endParaRPr lang="en-US" dirty="0"/>
          </a:p>
        </p:txBody>
      </p:sp>
      <p:pic>
        <p:nvPicPr>
          <p:cNvPr id="12" name="Picture 11" descr="A picture containing wall, indoor&#10;&#10;Description automatically generated">
            <a:extLst>
              <a:ext uri="{FF2B5EF4-FFF2-40B4-BE49-F238E27FC236}">
                <a16:creationId xmlns:a16="http://schemas.microsoft.com/office/drawing/2014/main" id="{3A78DB4A-515F-482C-8B67-559F94E956A8}"/>
              </a:ext>
            </a:extLst>
          </p:cNvPr>
          <p:cNvPicPr>
            <a:picLocks noChangeAspect="1"/>
          </p:cNvPicPr>
          <p:nvPr/>
        </p:nvPicPr>
        <p:blipFill>
          <a:blip r:embed="rId2"/>
          <a:stretch>
            <a:fillRect/>
          </a:stretch>
        </p:blipFill>
        <p:spPr>
          <a:xfrm>
            <a:off x="7483529" y="1991132"/>
            <a:ext cx="3148300" cy="2361225"/>
          </a:xfrm>
          <a:prstGeom prst="rect">
            <a:avLst/>
          </a:prstGeom>
          <a:ln w="127000" cap="sq">
            <a:solidFill>
              <a:srgbClr val="2E7D8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1409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EC95-8B83-46DE-A1CE-F9A35D71C3D9}"/>
              </a:ext>
            </a:extLst>
          </p:cNvPr>
          <p:cNvSpPr>
            <a:spLocks noGrp="1"/>
          </p:cNvSpPr>
          <p:nvPr>
            <p:ph type="title"/>
          </p:nvPr>
        </p:nvSpPr>
        <p:spPr>
          <a:xfrm>
            <a:off x="609600" y="0"/>
            <a:ext cx="10972800" cy="1380931"/>
          </a:xfrm>
        </p:spPr>
        <p:txBody>
          <a:bodyPr/>
          <a:lstStyle/>
          <a:p>
            <a:r>
              <a:rPr lang="en-US" dirty="0"/>
              <a:t>Key Building Blocks</a:t>
            </a:r>
          </a:p>
        </p:txBody>
      </p:sp>
      <p:sp>
        <p:nvSpPr>
          <p:cNvPr id="4" name="Slide Number Placeholder 3">
            <a:extLst>
              <a:ext uri="{FF2B5EF4-FFF2-40B4-BE49-F238E27FC236}">
                <a16:creationId xmlns:a16="http://schemas.microsoft.com/office/drawing/2014/main" id="{B8EE5C0D-BCE9-43A2-BD1E-48F7D3E9CB39}"/>
              </a:ext>
            </a:extLst>
          </p:cNvPr>
          <p:cNvSpPr>
            <a:spLocks noGrp="1"/>
          </p:cNvSpPr>
          <p:nvPr>
            <p:ph type="sldNum" sz="quarter" idx="12"/>
          </p:nvPr>
        </p:nvSpPr>
        <p:spPr/>
        <p:txBody>
          <a:bodyPr/>
          <a:lstStyle/>
          <a:p>
            <a:fld id="{401CF334-2D5C-4859-84A6-CA7E6E43FAEB}" type="slidenum">
              <a:rPr lang="en-US" smtClean="0"/>
              <a:pPr/>
              <a:t>11</a:t>
            </a:fld>
            <a:endParaRPr lang="en-US" dirty="0"/>
          </a:p>
        </p:txBody>
      </p:sp>
      <p:sp>
        <p:nvSpPr>
          <p:cNvPr id="6" name="Content Placeholder 2">
            <a:extLst>
              <a:ext uri="{FF2B5EF4-FFF2-40B4-BE49-F238E27FC236}">
                <a16:creationId xmlns:a16="http://schemas.microsoft.com/office/drawing/2014/main" id="{5CBDE73F-9465-4952-BE51-A4E639ED9CB4}"/>
              </a:ext>
            </a:extLst>
          </p:cNvPr>
          <p:cNvSpPr txBox="1">
            <a:spLocks/>
          </p:cNvSpPr>
          <p:nvPr/>
        </p:nvSpPr>
        <p:spPr>
          <a:xfrm>
            <a:off x="461818" y="1710871"/>
            <a:ext cx="6096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2E7D8F"/>
              </a:buClr>
              <a:buFont typeface="Arial" pitchFamily="34" charset="0"/>
              <a:buChar char="•"/>
              <a:defRPr sz="2400" kern="1200" baseline="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Courier New" pitchFamily="49" charset="0"/>
              <a:buChar char="o"/>
              <a:defRPr sz="1600" kern="1200" baseline="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baseline="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Courier New" pitchFamily="49" charset="0"/>
              <a:buChar char="o"/>
              <a:defRPr sz="1600" kern="1200" baseline="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Font typeface="Wingdings" panose="05000000000000000000" pitchFamily="2" charset="2"/>
              <a:buChar char="§"/>
            </a:pPr>
            <a:r>
              <a:rPr lang="en-US" dirty="0">
                <a:solidFill>
                  <a:schemeClr val="tx1">
                    <a:lumMod val="65000"/>
                    <a:lumOff val="35000"/>
                  </a:schemeClr>
                </a:solidFill>
              </a:rPr>
              <a:t>Identified six key building blocks for successful incorporation of resilience into transportation planning based on:</a:t>
            </a:r>
          </a:p>
          <a:p>
            <a:pPr lvl="1">
              <a:buClr>
                <a:srgbClr val="2E7D8F"/>
              </a:buClr>
            </a:pPr>
            <a:r>
              <a:rPr lang="en-US" sz="2000" dirty="0">
                <a:solidFill>
                  <a:schemeClr val="tx1">
                    <a:lumMod val="65000"/>
                    <a:lumOff val="35000"/>
                  </a:schemeClr>
                </a:solidFill>
              </a:rPr>
              <a:t>Literature review</a:t>
            </a:r>
          </a:p>
          <a:p>
            <a:pPr lvl="1">
              <a:buClr>
                <a:srgbClr val="2E7D8F"/>
              </a:buClr>
            </a:pPr>
            <a:r>
              <a:rPr lang="en-US" sz="2000" dirty="0">
                <a:solidFill>
                  <a:schemeClr val="tx1">
                    <a:lumMod val="65000"/>
                    <a:lumOff val="35000"/>
                  </a:schemeClr>
                </a:solidFill>
              </a:rPr>
              <a:t>Gap assessments</a:t>
            </a:r>
          </a:p>
          <a:p>
            <a:pPr lvl="1">
              <a:buClr>
                <a:srgbClr val="2E7D8F"/>
              </a:buClr>
            </a:pPr>
            <a:r>
              <a:rPr lang="en-US" sz="2000" dirty="0">
                <a:solidFill>
                  <a:schemeClr val="tx1">
                    <a:lumMod val="65000"/>
                    <a:lumOff val="35000"/>
                  </a:schemeClr>
                </a:solidFill>
              </a:rPr>
              <a:t>Stakeholder engagements </a:t>
            </a:r>
          </a:p>
          <a:p>
            <a:pPr lvl="1">
              <a:buClr>
                <a:srgbClr val="2E7D8F"/>
              </a:buClr>
            </a:pPr>
            <a:r>
              <a:rPr lang="en-US" sz="2000" dirty="0">
                <a:solidFill>
                  <a:schemeClr val="tx1">
                    <a:lumMod val="65000"/>
                    <a:lumOff val="35000"/>
                  </a:schemeClr>
                </a:solidFill>
              </a:rPr>
              <a:t>Quick scan case studies</a:t>
            </a:r>
            <a:endParaRPr lang="en-US" sz="1800" dirty="0">
              <a:solidFill>
                <a:schemeClr val="tx1">
                  <a:lumMod val="65000"/>
                  <a:lumOff val="35000"/>
                </a:schemeClr>
              </a:solidFill>
            </a:endParaRPr>
          </a:p>
          <a:p>
            <a:pPr marL="0" indent="0">
              <a:spcBef>
                <a:spcPts val="0"/>
              </a:spcBef>
              <a:buFont typeface="Arial" pitchFamily="34" charset="0"/>
              <a:buNone/>
            </a:pPr>
            <a:endParaRPr lang="en-US" dirty="0">
              <a:solidFill>
                <a:schemeClr val="tx1">
                  <a:lumMod val="65000"/>
                  <a:lumOff val="35000"/>
                </a:schemeClr>
              </a:solidFill>
            </a:endParaRPr>
          </a:p>
        </p:txBody>
      </p:sp>
      <p:pic>
        <p:nvPicPr>
          <p:cNvPr id="9" name="Content Placeholder 8" descr="Shape&#10;&#10;Description automatically generated">
            <a:extLst>
              <a:ext uri="{FF2B5EF4-FFF2-40B4-BE49-F238E27FC236}">
                <a16:creationId xmlns:a16="http://schemas.microsoft.com/office/drawing/2014/main" id="{77095715-04C0-9BD2-CBBA-6E2F7C100FD0}"/>
              </a:ext>
            </a:extLst>
          </p:cNvPr>
          <p:cNvPicPr>
            <a:picLocks noGrp="1" noChangeAspect="1"/>
          </p:cNvPicPr>
          <p:nvPr>
            <p:ph idx="1"/>
          </p:nvPr>
        </p:nvPicPr>
        <p:blipFill>
          <a:blip r:embed="rId2"/>
          <a:stretch>
            <a:fillRect/>
          </a:stretch>
        </p:blipFill>
        <p:spPr>
          <a:xfrm>
            <a:off x="6410036" y="811069"/>
            <a:ext cx="4843281" cy="4954804"/>
          </a:xfrm>
        </p:spPr>
      </p:pic>
    </p:spTree>
    <p:extLst>
      <p:ext uri="{BB962C8B-B14F-4D97-AF65-F5344CB8AC3E}">
        <p14:creationId xmlns:p14="http://schemas.microsoft.com/office/powerpoint/2010/main" val="168825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BEEF-906D-42D2-9074-CCA5DB4BF2D0}"/>
              </a:ext>
            </a:extLst>
          </p:cNvPr>
          <p:cNvSpPr>
            <a:spLocks noGrp="1"/>
          </p:cNvSpPr>
          <p:nvPr>
            <p:ph type="title"/>
          </p:nvPr>
        </p:nvSpPr>
        <p:spPr>
          <a:xfrm>
            <a:off x="609600" y="0"/>
            <a:ext cx="10972800" cy="1317523"/>
          </a:xfrm>
        </p:spPr>
        <p:txBody>
          <a:bodyPr/>
          <a:lstStyle/>
          <a:p>
            <a:r>
              <a:rPr lang="en-US" dirty="0"/>
              <a:t>Deep-Dive Case Studies</a:t>
            </a:r>
          </a:p>
        </p:txBody>
      </p:sp>
      <p:sp>
        <p:nvSpPr>
          <p:cNvPr id="3" name="Content Placeholder 2">
            <a:extLst>
              <a:ext uri="{FF2B5EF4-FFF2-40B4-BE49-F238E27FC236}">
                <a16:creationId xmlns:a16="http://schemas.microsoft.com/office/drawing/2014/main" id="{AA89BB92-50CA-424C-9921-7BF99E23B80A}"/>
              </a:ext>
            </a:extLst>
          </p:cNvPr>
          <p:cNvSpPr>
            <a:spLocks noGrp="1"/>
          </p:cNvSpPr>
          <p:nvPr>
            <p:ph idx="1"/>
          </p:nvPr>
        </p:nvSpPr>
        <p:spPr>
          <a:xfrm>
            <a:off x="624114" y="1623527"/>
            <a:ext cx="6485813" cy="4809249"/>
          </a:xfrm>
        </p:spPr>
        <p:txBody>
          <a:bodyPr>
            <a:normAutofit fontScale="92500" lnSpcReduction="10000"/>
          </a:bodyPr>
          <a:lstStyle/>
          <a:p>
            <a:pPr>
              <a:lnSpc>
                <a:spcPct val="110000"/>
              </a:lnSpc>
              <a:spcBef>
                <a:spcPts val="200"/>
              </a:spcBef>
              <a:spcAft>
                <a:spcPts val="200"/>
              </a:spcAft>
              <a:buFont typeface="Wingdings" panose="05000000000000000000" pitchFamily="2" charset="2"/>
              <a:buChar char="§"/>
            </a:pPr>
            <a:r>
              <a:rPr lang="en-US" sz="2300" dirty="0">
                <a:solidFill>
                  <a:schemeClr val="tx1">
                    <a:lumMod val="65000"/>
                    <a:lumOff val="35000"/>
                  </a:schemeClr>
                </a:solidFill>
              </a:rPr>
              <a:t>Developed 4 deep-dive case studies from the 11 quick-scan case studies: </a:t>
            </a:r>
          </a:p>
          <a:p>
            <a:pPr lvl="1">
              <a:lnSpc>
                <a:spcPct val="110000"/>
              </a:lnSpc>
              <a:spcBef>
                <a:spcPts val="200"/>
              </a:spcBef>
              <a:spcAft>
                <a:spcPts val="200"/>
              </a:spcAft>
              <a:buClr>
                <a:srgbClr val="2E7D8F"/>
              </a:buClr>
              <a:buFont typeface="Wingdings" panose="05000000000000000000" pitchFamily="2" charset="2"/>
              <a:buChar char="§"/>
            </a:pPr>
            <a:r>
              <a:rPr lang="en-US" sz="1800" dirty="0">
                <a:solidFill>
                  <a:schemeClr val="tx1">
                    <a:lumMod val="65000"/>
                    <a:lumOff val="35000"/>
                  </a:schemeClr>
                </a:solidFill>
              </a:rPr>
              <a:t>Arizona</a:t>
            </a:r>
          </a:p>
          <a:p>
            <a:pPr lvl="1">
              <a:lnSpc>
                <a:spcPct val="110000"/>
              </a:lnSpc>
              <a:spcBef>
                <a:spcPts val="200"/>
              </a:spcBef>
              <a:spcAft>
                <a:spcPts val="200"/>
              </a:spcAft>
              <a:buClr>
                <a:srgbClr val="2E7D8F"/>
              </a:buClr>
              <a:buFont typeface="Wingdings" panose="05000000000000000000" pitchFamily="2" charset="2"/>
              <a:buChar char="§"/>
            </a:pPr>
            <a:r>
              <a:rPr lang="en-US" sz="1800" dirty="0">
                <a:solidFill>
                  <a:schemeClr val="tx1">
                    <a:lumMod val="65000"/>
                    <a:lumOff val="35000"/>
                  </a:schemeClr>
                </a:solidFill>
              </a:rPr>
              <a:t>Colorado</a:t>
            </a:r>
          </a:p>
          <a:p>
            <a:pPr lvl="1">
              <a:lnSpc>
                <a:spcPct val="110000"/>
              </a:lnSpc>
              <a:spcBef>
                <a:spcPts val="200"/>
              </a:spcBef>
              <a:spcAft>
                <a:spcPts val="200"/>
              </a:spcAft>
              <a:buClr>
                <a:srgbClr val="2E7D8F"/>
              </a:buClr>
              <a:buFont typeface="Wingdings" panose="05000000000000000000" pitchFamily="2" charset="2"/>
              <a:buChar char="§"/>
            </a:pPr>
            <a:r>
              <a:rPr lang="en-US" sz="1800" dirty="0">
                <a:solidFill>
                  <a:schemeClr val="tx1">
                    <a:lumMod val="65000"/>
                    <a:lumOff val="35000"/>
                  </a:schemeClr>
                </a:solidFill>
              </a:rPr>
              <a:t>Florida</a:t>
            </a:r>
          </a:p>
          <a:p>
            <a:pPr lvl="1">
              <a:lnSpc>
                <a:spcPct val="110000"/>
              </a:lnSpc>
              <a:spcBef>
                <a:spcPts val="200"/>
              </a:spcBef>
              <a:spcAft>
                <a:spcPts val="200"/>
              </a:spcAft>
              <a:buClr>
                <a:srgbClr val="2E7D8F"/>
              </a:buClr>
              <a:buFont typeface="Wingdings" panose="05000000000000000000" pitchFamily="2" charset="2"/>
              <a:buChar char="§"/>
            </a:pPr>
            <a:r>
              <a:rPr lang="en-US" sz="1800" dirty="0">
                <a:solidFill>
                  <a:schemeClr val="tx1">
                    <a:lumMod val="65000"/>
                    <a:lumOff val="35000"/>
                  </a:schemeClr>
                </a:solidFill>
              </a:rPr>
              <a:t>Minnesota</a:t>
            </a:r>
            <a:endParaRPr lang="en-US" dirty="0">
              <a:solidFill>
                <a:schemeClr val="tx1">
                  <a:lumMod val="65000"/>
                  <a:lumOff val="35000"/>
                </a:schemeClr>
              </a:solidFill>
            </a:endParaRPr>
          </a:p>
          <a:p>
            <a:pPr>
              <a:lnSpc>
                <a:spcPct val="110000"/>
              </a:lnSpc>
              <a:spcBef>
                <a:spcPts val="200"/>
              </a:spcBef>
              <a:spcAft>
                <a:spcPts val="200"/>
              </a:spcAft>
              <a:buFont typeface="Wingdings" panose="05000000000000000000" pitchFamily="2" charset="2"/>
              <a:buChar char="§"/>
            </a:pPr>
            <a:r>
              <a:rPr lang="en-US" sz="2300" dirty="0">
                <a:solidFill>
                  <a:schemeClr val="tx1">
                    <a:lumMod val="65000"/>
                    <a:lumOff val="35000"/>
                  </a:schemeClr>
                </a:solidFill>
              </a:rPr>
              <a:t>Deep-dive questions relate to 6 identified fundamental areas (Key Building Blocks) to incorporate resilience:</a:t>
            </a:r>
          </a:p>
          <a:p>
            <a:pPr lvl="1">
              <a:lnSpc>
                <a:spcPct val="110000"/>
              </a:lnSpc>
              <a:spcBef>
                <a:spcPts val="200"/>
              </a:spcBef>
              <a:spcAft>
                <a:spcPts val="200"/>
              </a:spcAft>
              <a:buClr>
                <a:srgbClr val="2E7D8F"/>
              </a:buClr>
              <a:buFont typeface="Wingdings" panose="05000000000000000000" pitchFamily="2" charset="2"/>
              <a:buChar char="§"/>
            </a:pPr>
            <a:r>
              <a:rPr lang="en-US" sz="1800" dirty="0">
                <a:solidFill>
                  <a:schemeClr val="tx1">
                    <a:lumMod val="65000"/>
                    <a:lumOff val="35000"/>
                  </a:schemeClr>
                </a:solidFill>
              </a:rPr>
              <a:t>Leadership &amp; agency structure</a:t>
            </a:r>
          </a:p>
          <a:p>
            <a:pPr lvl="1">
              <a:lnSpc>
                <a:spcPct val="110000"/>
              </a:lnSpc>
              <a:spcBef>
                <a:spcPts val="200"/>
              </a:spcBef>
              <a:spcAft>
                <a:spcPts val="200"/>
              </a:spcAft>
              <a:buClr>
                <a:srgbClr val="2E7D8F"/>
              </a:buClr>
              <a:buFont typeface="Wingdings" panose="05000000000000000000" pitchFamily="2" charset="2"/>
              <a:buChar char="§"/>
            </a:pPr>
            <a:r>
              <a:rPr lang="en-US" sz="1800" dirty="0">
                <a:solidFill>
                  <a:schemeClr val="tx1">
                    <a:lumMod val="65000"/>
                    <a:lumOff val="35000"/>
                  </a:schemeClr>
                </a:solidFill>
              </a:rPr>
              <a:t>Capacity &amp; competency</a:t>
            </a:r>
          </a:p>
          <a:p>
            <a:pPr lvl="1">
              <a:lnSpc>
                <a:spcPct val="110000"/>
              </a:lnSpc>
              <a:spcBef>
                <a:spcPts val="200"/>
              </a:spcBef>
              <a:spcAft>
                <a:spcPts val="200"/>
              </a:spcAft>
              <a:buClr>
                <a:srgbClr val="2E7D8F"/>
              </a:buClr>
              <a:buFont typeface="Wingdings" panose="05000000000000000000" pitchFamily="2" charset="2"/>
              <a:buChar char="§"/>
            </a:pPr>
            <a:r>
              <a:rPr lang="en-US" sz="1800" dirty="0">
                <a:solidFill>
                  <a:schemeClr val="tx1">
                    <a:lumMod val="65000"/>
                    <a:lumOff val="35000"/>
                  </a:schemeClr>
                </a:solidFill>
              </a:rPr>
              <a:t>Collaboration</a:t>
            </a:r>
          </a:p>
          <a:p>
            <a:pPr lvl="1">
              <a:lnSpc>
                <a:spcPct val="110000"/>
              </a:lnSpc>
              <a:spcBef>
                <a:spcPts val="200"/>
              </a:spcBef>
              <a:spcAft>
                <a:spcPts val="200"/>
              </a:spcAft>
              <a:buClr>
                <a:srgbClr val="2E7D8F"/>
              </a:buClr>
              <a:buFont typeface="Wingdings" panose="05000000000000000000" pitchFamily="2" charset="2"/>
              <a:buChar char="§"/>
            </a:pPr>
            <a:r>
              <a:rPr lang="en-US" sz="1800" dirty="0">
                <a:solidFill>
                  <a:schemeClr val="tx1">
                    <a:lumMod val="65000"/>
                    <a:lumOff val="35000"/>
                  </a:schemeClr>
                </a:solidFill>
              </a:rPr>
              <a:t>Resource requirements</a:t>
            </a:r>
          </a:p>
          <a:p>
            <a:pPr lvl="1">
              <a:lnSpc>
                <a:spcPct val="110000"/>
              </a:lnSpc>
              <a:spcBef>
                <a:spcPts val="200"/>
              </a:spcBef>
              <a:spcAft>
                <a:spcPts val="200"/>
              </a:spcAft>
              <a:buClr>
                <a:srgbClr val="2E7D8F"/>
              </a:buClr>
              <a:buFont typeface="Wingdings" panose="05000000000000000000" pitchFamily="2" charset="2"/>
              <a:buChar char="§"/>
            </a:pPr>
            <a:r>
              <a:rPr lang="en-US" sz="1800" dirty="0">
                <a:solidFill>
                  <a:schemeClr val="tx1">
                    <a:lumMod val="65000"/>
                    <a:lumOff val="35000"/>
                  </a:schemeClr>
                </a:solidFill>
              </a:rPr>
              <a:t>Risk &amp; resilience assessment</a:t>
            </a:r>
          </a:p>
          <a:p>
            <a:pPr lvl="1">
              <a:lnSpc>
                <a:spcPct val="110000"/>
              </a:lnSpc>
              <a:spcBef>
                <a:spcPts val="200"/>
              </a:spcBef>
              <a:spcAft>
                <a:spcPts val="200"/>
              </a:spcAft>
              <a:buClr>
                <a:srgbClr val="2E7D8F"/>
              </a:buClr>
              <a:buFont typeface="Wingdings" panose="05000000000000000000" pitchFamily="2" charset="2"/>
              <a:buChar char="§"/>
            </a:pPr>
            <a:r>
              <a:rPr lang="en-US" sz="1800" dirty="0">
                <a:solidFill>
                  <a:schemeClr val="tx1">
                    <a:lumMod val="65000"/>
                    <a:lumOff val="35000"/>
                  </a:schemeClr>
                </a:solidFill>
              </a:rPr>
              <a:t>Business processes</a:t>
            </a:r>
          </a:p>
          <a:p>
            <a:pPr marL="0" indent="0">
              <a:lnSpc>
                <a:spcPct val="110000"/>
              </a:lnSpc>
              <a:spcBef>
                <a:spcPts val="200"/>
              </a:spcBef>
              <a:spcAft>
                <a:spcPts val="200"/>
              </a:spcAft>
              <a:buNone/>
            </a:pP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EA938E3E-0B88-4779-9BF5-603606216CD8}"/>
              </a:ext>
            </a:extLst>
          </p:cNvPr>
          <p:cNvSpPr>
            <a:spLocks noGrp="1"/>
          </p:cNvSpPr>
          <p:nvPr>
            <p:ph type="sldNum" sz="quarter" idx="12"/>
          </p:nvPr>
        </p:nvSpPr>
        <p:spPr/>
        <p:txBody>
          <a:bodyPr/>
          <a:lstStyle/>
          <a:p>
            <a:fld id="{401CF334-2D5C-4859-84A6-CA7E6E43FAEB}" type="slidenum">
              <a:rPr lang="en-US" smtClean="0"/>
              <a:pPr/>
              <a:t>12</a:t>
            </a:fld>
            <a:endParaRPr lang="en-US" dirty="0"/>
          </a:p>
        </p:txBody>
      </p:sp>
      <p:pic>
        <p:nvPicPr>
          <p:cNvPr id="6" name="Picture 5">
            <a:extLst>
              <a:ext uri="{FF2B5EF4-FFF2-40B4-BE49-F238E27FC236}">
                <a16:creationId xmlns:a16="http://schemas.microsoft.com/office/drawing/2014/main" id="{0FCEAD41-A494-4746-8325-648A30BBF058}"/>
              </a:ext>
            </a:extLst>
          </p:cNvPr>
          <p:cNvPicPr>
            <a:picLocks noChangeAspect="1"/>
          </p:cNvPicPr>
          <p:nvPr/>
        </p:nvPicPr>
        <p:blipFill>
          <a:blip r:embed="rId2"/>
          <a:stretch>
            <a:fillRect/>
          </a:stretch>
        </p:blipFill>
        <p:spPr>
          <a:xfrm>
            <a:off x="7313293" y="2159487"/>
            <a:ext cx="4479563" cy="3220443"/>
          </a:xfrm>
          <a:prstGeom prst="rect">
            <a:avLst/>
          </a:prstGeom>
        </p:spPr>
      </p:pic>
    </p:spTree>
    <p:extLst>
      <p:ext uri="{BB962C8B-B14F-4D97-AF65-F5344CB8AC3E}">
        <p14:creationId xmlns:p14="http://schemas.microsoft.com/office/powerpoint/2010/main" val="194126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C764-CD1A-4D8A-9808-A075F30794C0}"/>
              </a:ext>
            </a:extLst>
          </p:cNvPr>
          <p:cNvSpPr>
            <a:spLocks noGrp="1"/>
          </p:cNvSpPr>
          <p:nvPr>
            <p:ph type="title"/>
          </p:nvPr>
        </p:nvSpPr>
        <p:spPr>
          <a:xfrm>
            <a:off x="609600" y="60098"/>
            <a:ext cx="9820275" cy="1943683"/>
          </a:xfrm>
        </p:spPr>
        <p:txBody>
          <a:bodyPr/>
          <a:lstStyle/>
          <a:p>
            <a:r>
              <a:rPr lang="en-US" i="1" dirty="0"/>
              <a:t>NCHRP Research Report 1052: </a:t>
            </a:r>
            <a:br>
              <a:rPr lang="en-US" i="1" dirty="0"/>
            </a:br>
            <a:r>
              <a:rPr lang="en-US" i="1" dirty="0"/>
              <a:t>Integrating Resilience Concepts and Strategies into Transportation Planning: A Guide</a:t>
            </a:r>
          </a:p>
        </p:txBody>
      </p:sp>
      <p:sp>
        <p:nvSpPr>
          <p:cNvPr id="3" name="Content Placeholder 2">
            <a:extLst>
              <a:ext uri="{FF2B5EF4-FFF2-40B4-BE49-F238E27FC236}">
                <a16:creationId xmlns:a16="http://schemas.microsoft.com/office/drawing/2014/main" id="{BF7616C3-6E39-428B-A4CC-1112245DAC48}"/>
              </a:ext>
            </a:extLst>
          </p:cNvPr>
          <p:cNvSpPr>
            <a:spLocks noGrp="1"/>
          </p:cNvSpPr>
          <p:nvPr>
            <p:ph idx="1"/>
          </p:nvPr>
        </p:nvSpPr>
        <p:spPr>
          <a:xfrm>
            <a:off x="609600" y="2350472"/>
            <a:ext cx="7689397" cy="2157055"/>
          </a:xfrm>
        </p:spPr>
        <p:txBody>
          <a:bodyPr>
            <a:noAutofit/>
          </a:bodyPr>
          <a:lstStyle/>
          <a:p>
            <a:pPr>
              <a:spcBef>
                <a:spcPts val="600"/>
              </a:spcBef>
              <a:spcAft>
                <a:spcPts val="600"/>
              </a:spcAft>
              <a:buFont typeface="Wingdings" panose="05000000000000000000" pitchFamily="2" charset="2"/>
              <a:buChar char="§"/>
            </a:pPr>
            <a:r>
              <a:rPr lang="en-US" sz="2100" dirty="0">
                <a:solidFill>
                  <a:srgbClr val="595959"/>
                </a:solidFill>
              </a:rPr>
              <a:t>Logical outcome of the research and industry engagement.</a:t>
            </a:r>
          </a:p>
          <a:p>
            <a:pPr>
              <a:spcBef>
                <a:spcPts val="600"/>
              </a:spcBef>
              <a:spcAft>
                <a:spcPts val="600"/>
              </a:spcAft>
              <a:buFont typeface="Wingdings" panose="05000000000000000000" pitchFamily="2" charset="2"/>
              <a:buChar char="§"/>
            </a:pPr>
            <a:r>
              <a:rPr lang="en-US" sz="2100" dirty="0">
                <a:solidFill>
                  <a:srgbClr val="595959"/>
                </a:solidFill>
              </a:rPr>
              <a:t>Reflects stakeholder and panel feedback.</a:t>
            </a:r>
          </a:p>
          <a:p>
            <a:pPr>
              <a:spcBef>
                <a:spcPts val="600"/>
              </a:spcBef>
              <a:spcAft>
                <a:spcPts val="600"/>
              </a:spcAft>
              <a:buFont typeface="Wingdings" panose="05000000000000000000" pitchFamily="2" charset="2"/>
              <a:buChar char="§"/>
            </a:pPr>
            <a:r>
              <a:rPr lang="en-US" sz="2100" dirty="0">
                <a:solidFill>
                  <a:schemeClr val="tx1">
                    <a:lumMod val="65000"/>
                    <a:lumOff val="35000"/>
                  </a:schemeClr>
                </a:solidFill>
              </a:rPr>
              <a:t>Provides transportation agencies with practical recommendations and resources for incorporating resilience into planning.</a:t>
            </a:r>
            <a:endParaRPr lang="en-US" sz="2100" b="1" dirty="0">
              <a:solidFill>
                <a:srgbClr val="595959"/>
              </a:solidFill>
            </a:endParaRPr>
          </a:p>
          <a:p>
            <a:pPr marL="0" indent="0">
              <a:spcBef>
                <a:spcPts val="600"/>
              </a:spcBef>
              <a:buNone/>
            </a:pPr>
            <a:endParaRPr lang="en-US" sz="2100" dirty="0">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5FCBC648-9421-46DA-B97D-F04556491EB4}"/>
              </a:ext>
            </a:extLst>
          </p:cNvPr>
          <p:cNvSpPr>
            <a:spLocks noGrp="1"/>
          </p:cNvSpPr>
          <p:nvPr>
            <p:ph type="sldNum" sz="quarter" idx="12"/>
          </p:nvPr>
        </p:nvSpPr>
        <p:spPr/>
        <p:txBody>
          <a:bodyPr/>
          <a:lstStyle/>
          <a:p>
            <a:fld id="{401CF334-2D5C-4859-84A6-CA7E6E43FAEB}" type="slidenum">
              <a:rPr lang="en-US" smtClean="0"/>
              <a:pPr/>
              <a:t>13</a:t>
            </a:fld>
            <a:endParaRPr lang="en-US" dirty="0"/>
          </a:p>
        </p:txBody>
      </p:sp>
    </p:spTree>
    <p:extLst>
      <p:ext uri="{BB962C8B-B14F-4D97-AF65-F5344CB8AC3E}">
        <p14:creationId xmlns:p14="http://schemas.microsoft.com/office/powerpoint/2010/main" val="132285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62EB-6218-79A3-E978-321F7B86AE61}"/>
              </a:ext>
            </a:extLst>
          </p:cNvPr>
          <p:cNvSpPr>
            <a:spLocks noGrp="1"/>
          </p:cNvSpPr>
          <p:nvPr>
            <p:ph type="title"/>
          </p:nvPr>
        </p:nvSpPr>
        <p:spPr>
          <a:xfrm>
            <a:off x="609600" y="0"/>
            <a:ext cx="10972800" cy="1334278"/>
          </a:xfrm>
        </p:spPr>
        <p:txBody>
          <a:bodyPr/>
          <a:lstStyle/>
          <a:p>
            <a:r>
              <a:rPr lang="en-US" dirty="0"/>
              <a:t>Chapter 1: Introduction</a:t>
            </a:r>
          </a:p>
        </p:txBody>
      </p:sp>
      <p:sp>
        <p:nvSpPr>
          <p:cNvPr id="3" name="Content Placeholder 2">
            <a:extLst>
              <a:ext uri="{FF2B5EF4-FFF2-40B4-BE49-F238E27FC236}">
                <a16:creationId xmlns:a16="http://schemas.microsoft.com/office/drawing/2014/main" id="{7C6C3F1A-5D09-31D4-2905-CDFD5AC93FB6}"/>
              </a:ext>
            </a:extLst>
          </p:cNvPr>
          <p:cNvSpPr>
            <a:spLocks noGrp="1"/>
          </p:cNvSpPr>
          <p:nvPr>
            <p:ph idx="1"/>
          </p:nvPr>
        </p:nvSpPr>
        <p:spPr>
          <a:xfrm>
            <a:off x="708633" y="1807189"/>
            <a:ext cx="10972800" cy="4525963"/>
          </a:xfrm>
        </p:spPr>
        <p:txBody>
          <a:bodyPr/>
          <a:lstStyle/>
          <a:p>
            <a:pPr>
              <a:spcBef>
                <a:spcPts val="0"/>
              </a:spcBef>
              <a:spcAft>
                <a:spcPts val="600"/>
              </a:spcAft>
              <a:buFont typeface="Wingdings" panose="05000000000000000000" pitchFamily="2" charset="2"/>
              <a:buChar char="§"/>
            </a:pPr>
            <a:r>
              <a:rPr lang="en-US" dirty="0">
                <a:solidFill>
                  <a:schemeClr val="tx1">
                    <a:lumMod val="65000"/>
                    <a:lumOff val="35000"/>
                  </a:schemeClr>
                </a:solidFill>
              </a:rPr>
              <a:t>Purpose and scope</a:t>
            </a:r>
          </a:p>
          <a:p>
            <a:pPr>
              <a:spcBef>
                <a:spcPts val="0"/>
              </a:spcBef>
              <a:spcAft>
                <a:spcPts val="600"/>
              </a:spcAft>
              <a:buFont typeface="Wingdings" panose="05000000000000000000" pitchFamily="2" charset="2"/>
              <a:buChar char="§"/>
            </a:pPr>
            <a:r>
              <a:rPr lang="en-US" dirty="0">
                <a:solidFill>
                  <a:schemeClr val="tx1">
                    <a:lumMod val="65000"/>
                    <a:lumOff val="35000"/>
                  </a:schemeClr>
                </a:solidFill>
              </a:rPr>
              <a:t>Overview of the document</a:t>
            </a:r>
          </a:p>
          <a:p>
            <a:pPr>
              <a:spcBef>
                <a:spcPts val="0"/>
              </a:spcBef>
              <a:spcAft>
                <a:spcPts val="600"/>
              </a:spcAft>
              <a:buFont typeface="Wingdings" panose="05000000000000000000" pitchFamily="2" charset="2"/>
              <a:buChar char="§"/>
            </a:pPr>
            <a:r>
              <a:rPr lang="en-US" dirty="0">
                <a:solidFill>
                  <a:schemeClr val="tx1">
                    <a:lumMod val="65000"/>
                    <a:lumOff val="35000"/>
                  </a:schemeClr>
                </a:solidFill>
              </a:rPr>
              <a:t>Key terms: discussion of risk versus resilience</a:t>
            </a:r>
          </a:p>
          <a:p>
            <a:pPr>
              <a:spcBef>
                <a:spcPts val="0"/>
              </a:spcBef>
              <a:spcAft>
                <a:spcPts val="600"/>
              </a:spcAft>
              <a:buFont typeface="Wingdings" panose="05000000000000000000" pitchFamily="2" charset="2"/>
              <a:buChar char="§"/>
            </a:pPr>
            <a:r>
              <a:rPr lang="en-US" dirty="0">
                <a:solidFill>
                  <a:schemeClr val="tx1">
                    <a:lumMod val="65000"/>
                    <a:lumOff val="35000"/>
                  </a:schemeClr>
                </a:solidFill>
              </a:rPr>
              <a:t>Overview of transportation planning</a:t>
            </a:r>
          </a:p>
        </p:txBody>
      </p:sp>
      <p:sp>
        <p:nvSpPr>
          <p:cNvPr id="4" name="Slide Number Placeholder 3">
            <a:extLst>
              <a:ext uri="{FF2B5EF4-FFF2-40B4-BE49-F238E27FC236}">
                <a16:creationId xmlns:a16="http://schemas.microsoft.com/office/drawing/2014/main" id="{6917FB12-7CC8-80F8-374C-C18793D9BEAC}"/>
              </a:ext>
            </a:extLst>
          </p:cNvPr>
          <p:cNvSpPr>
            <a:spLocks noGrp="1"/>
          </p:cNvSpPr>
          <p:nvPr>
            <p:ph type="sldNum" sz="quarter" idx="12"/>
          </p:nvPr>
        </p:nvSpPr>
        <p:spPr/>
        <p:txBody>
          <a:bodyPr/>
          <a:lstStyle/>
          <a:p>
            <a:fld id="{401CF334-2D5C-4859-84A6-CA7E6E43FAEB}" type="slidenum">
              <a:rPr lang="en-US" smtClean="0"/>
              <a:pPr/>
              <a:t>14</a:t>
            </a:fld>
            <a:endParaRPr lang="en-US" dirty="0"/>
          </a:p>
        </p:txBody>
      </p:sp>
    </p:spTree>
    <p:extLst>
      <p:ext uri="{BB962C8B-B14F-4D97-AF65-F5344CB8AC3E}">
        <p14:creationId xmlns:p14="http://schemas.microsoft.com/office/powerpoint/2010/main" val="54091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62EB-6218-79A3-E978-321F7B86AE61}"/>
              </a:ext>
            </a:extLst>
          </p:cNvPr>
          <p:cNvSpPr>
            <a:spLocks noGrp="1"/>
          </p:cNvSpPr>
          <p:nvPr>
            <p:ph type="title"/>
          </p:nvPr>
        </p:nvSpPr>
        <p:spPr>
          <a:xfrm>
            <a:off x="609600" y="0"/>
            <a:ext cx="10972800" cy="1324947"/>
          </a:xfrm>
        </p:spPr>
        <p:txBody>
          <a:bodyPr/>
          <a:lstStyle/>
          <a:p>
            <a:r>
              <a:rPr lang="en-US" dirty="0"/>
              <a:t>Chapter 2: Lessons Learned from Case Studies</a:t>
            </a:r>
          </a:p>
        </p:txBody>
      </p:sp>
      <p:sp>
        <p:nvSpPr>
          <p:cNvPr id="3" name="Content Placeholder 2">
            <a:extLst>
              <a:ext uri="{FF2B5EF4-FFF2-40B4-BE49-F238E27FC236}">
                <a16:creationId xmlns:a16="http://schemas.microsoft.com/office/drawing/2014/main" id="{7C6C3F1A-5D09-31D4-2905-CDFD5AC93FB6}"/>
              </a:ext>
            </a:extLst>
          </p:cNvPr>
          <p:cNvSpPr>
            <a:spLocks noGrp="1"/>
          </p:cNvSpPr>
          <p:nvPr>
            <p:ph idx="1"/>
          </p:nvPr>
        </p:nvSpPr>
        <p:spPr>
          <a:xfrm>
            <a:off x="708629" y="1769867"/>
            <a:ext cx="10972800" cy="4525963"/>
          </a:xfrm>
        </p:spPr>
        <p:txBody>
          <a:bodyPr/>
          <a:lstStyle/>
          <a:p>
            <a:pPr>
              <a:spcAft>
                <a:spcPts val="600"/>
              </a:spcAft>
              <a:buFont typeface="Wingdings" panose="05000000000000000000" pitchFamily="2" charset="2"/>
              <a:buChar char="§"/>
            </a:pPr>
            <a:r>
              <a:rPr lang="en-US" dirty="0">
                <a:solidFill>
                  <a:srgbClr val="595959"/>
                </a:solidFill>
              </a:rPr>
              <a:t>How transportation agencies define resilience</a:t>
            </a:r>
          </a:p>
          <a:p>
            <a:pPr>
              <a:spcAft>
                <a:spcPts val="600"/>
              </a:spcAft>
              <a:buFont typeface="Wingdings" panose="05000000000000000000" pitchFamily="2" charset="2"/>
              <a:buChar char="§"/>
            </a:pPr>
            <a:r>
              <a:rPr lang="en-US" dirty="0">
                <a:solidFill>
                  <a:srgbClr val="595959"/>
                </a:solidFill>
              </a:rPr>
              <a:t>Role of regulator drivers in transportation agency resilience programs</a:t>
            </a:r>
          </a:p>
          <a:p>
            <a:pPr>
              <a:buFont typeface="Wingdings" panose="05000000000000000000" pitchFamily="2" charset="2"/>
              <a:buChar char="§"/>
            </a:pPr>
            <a:r>
              <a:rPr lang="en-US" dirty="0">
                <a:solidFill>
                  <a:srgbClr val="595959"/>
                </a:solidFill>
              </a:rPr>
              <a:t>How transportation agencies address the key building blocks, as well as challenges and barriers</a:t>
            </a:r>
          </a:p>
        </p:txBody>
      </p:sp>
      <p:sp>
        <p:nvSpPr>
          <p:cNvPr id="4" name="Slide Number Placeholder 3">
            <a:extLst>
              <a:ext uri="{FF2B5EF4-FFF2-40B4-BE49-F238E27FC236}">
                <a16:creationId xmlns:a16="http://schemas.microsoft.com/office/drawing/2014/main" id="{6917FB12-7CC8-80F8-374C-C18793D9BEAC}"/>
              </a:ext>
            </a:extLst>
          </p:cNvPr>
          <p:cNvSpPr>
            <a:spLocks noGrp="1"/>
          </p:cNvSpPr>
          <p:nvPr>
            <p:ph type="sldNum" sz="quarter" idx="12"/>
          </p:nvPr>
        </p:nvSpPr>
        <p:spPr/>
        <p:txBody>
          <a:bodyPr/>
          <a:lstStyle/>
          <a:p>
            <a:fld id="{401CF334-2D5C-4859-84A6-CA7E6E43FAEB}" type="slidenum">
              <a:rPr lang="en-US" smtClean="0"/>
              <a:pPr/>
              <a:t>15</a:t>
            </a:fld>
            <a:endParaRPr lang="en-US" dirty="0"/>
          </a:p>
        </p:txBody>
      </p:sp>
    </p:spTree>
    <p:extLst>
      <p:ext uri="{BB962C8B-B14F-4D97-AF65-F5344CB8AC3E}">
        <p14:creationId xmlns:p14="http://schemas.microsoft.com/office/powerpoint/2010/main" val="79263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62EB-6218-79A3-E978-321F7B86AE61}"/>
              </a:ext>
            </a:extLst>
          </p:cNvPr>
          <p:cNvSpPr>
            <a:spLocks noGrp="1"/>
          </p:cNvSpPr>
          <p:nvPr>
            <p:ph type="title"/>
          </p:nvPr>
        </p:nvSpPr>
        <p:spPr>
          <a:xfrm>
            <a:off x="609600" y="0"/>
            <a:ext cx="10972800" cy="1352939"/>
          </a:xfrm>
        </p:spPr>
        <p:txBody>
          <a:bodyPr/>
          <a:lstStyle/>
          <a:p>
            <a:r>
              <a:rPr lang="en-US" dirty="0"/>
              <a:t>Chapter 3: Key Building Blocks to Incorporate Resilience into Transportation Planning Lessons </a:t>
            </a:r>
          </a:p>
        </p:txBody>
      </p:sp>
      <p:sp>
        <p:nvSpPr>
          <p:cNvPr id="3" name="Content Placeholder 2">
            <a:extLst>
              <a:ext uri="{FF2B5EF4-FFF2-40B4-BE49-F238E27FC236}">
                <a16:creationId xmlns:a16="http://schemas.microsoft.com/office/drawing/2014/main" id="{7C6C3F1A-5D09-31D4-2905-CDFD5AC93FB6}"/>
              </a:ext>
            </a:extLst>
          </p:cNvPr>
          <p:cNvSpPr>
            <a:spLocks noGrp="1"/>
          </p:cNvSpPr>
          <p:nvPr>
            <p:ph idx="1"/>
          </p:nvPr>
        </p:nvSpPr>
        <p:spPr>
          <a:xfrm>
            <a:off x="270094" y="1906814"/>
            <a:ext cx="10972800" cy="4525963"/>
          </a:xfrm>
        </p:spPr>
        <p:txBody>
          <a:bodyPr/>
          <a:lstStyle/>
          <a:p>
            <a:pPr marL="742950" lvl="2" indent="-342900">
              <a:spcAft>
                <a:spcPts val="600"/>
              </a:spcAft>
              <a:buClr>
                <a:srgbClr val="2E7D8F"/>
              </a:buClr>
              <a:buFont typeface="Wingdings" panose="05000000000000000000" pitchFamily="2" charset="2"/>
              <a:buChar char="§"/>
            </a:pPr>
            <a:r>
              <a:rPr lang="en-US" sz="2400" dirty="0">
                <a:solidFill>
                  <a:srgbClr val="595959"/>
                </a:solidFill>
              </a:rPr>
              <a:t>Detailed discussion of each building block, the basis for the capability maturity framework, and actions (strategies to advance maturity):</a:t>
            </a:r>
          </a:p>
          <a:p>
            <a:pPr marL="1085850" lvl="2">
              <a:spcBef>
                <a:spcPts val="0"/>
              </a:spcBef>
              <a:spcAft>
                <a:spcPts val="600"/>
              </a:spcAft>
              <a:buClr>
                <a:srgbClr val="2E7D8F"/>
              </a:buClr>
              <a:buFont typeface="Wingdings" panose="05000000000000000000" pitchFamily="2" charset="2"/>
              <a:buChar char="§"/>
            </a:pPr>
            <a:r>
              <a:rPr lang="en-US" sz="2000" dirty="0">
                <a:solidFill>
                  <a:schemeClr val="tx1">
                    <a:lumMod val="65000"/>
                    <a:lumOff val="35000"/>
                  </a:schemeClr>
                </a:solidFill>
              </a:rPr>
              <a:t>Leadership and institutional capacity</a:t>
            </a:r>
          </a:p>
          <a:p>
            <a:pPr marL="1085850" lvl="2">
              <a:spcBef>
                <a:spcPts val="0"/>
              </a:spcBef>
              <a:spcAft>
                <a:spcPts val="600"/>
              </a:spcAft>
              <a:buClr>
                <a:srgbClr val="2E7D8F"/>
              </a:buClr>
              <a:buFont typeface="Wingdings" panose="05000000000000000000" pitchFamily="2" charset="2"/>
              <a:buChar char="§"/>
            </a:pPr>
            <a:r>
              <a:rPr lang="en-US" sz="2000" dirty="0">
                <a:solidFill>
                  <a:schemeClr val="tx1">
                    <a:lumMod val="65000"/>
                    <a:lumOff val="35000"/>
                  </a:schemeClr>
                </a:solidFill>
              </a:rPr>
              <a:t>Capacity &amp; competency</a:t>
            </a:r>
          </a:p>
          <a:p>
            <a:pPr marL="1085850" lvl="2">
              <a:spcBef>
                <a:spcPts val="0"/>
              </a:spcBef>
              <a:spcAft>
                <a:spcPts val="600"/>
              </a:spcAft>
              <a:buClr>
                <a:srgbClr val="2E7D8F"/>
              </a:buClr>
              <a:buFont typeface="Wingdings" panose="05000000000000000000" pitchFamily="2" charset="2"/>
              <a:buChar char="§"/>
            </a:pPr>
            <a:r>
              <a:rPr lang="en-US" sz="2000" dirty="0">
                <a:solidFill>
                  <a:schemeClr val="tx1">
                    <a:lumMod val="65000"/>
                    <a:lumOff val="35000"/>
                  </a:schemeClr>
                </a:solidFill>
              </a:rPr>
              <a:t>Collaboration &amp; communication</a:t>
            </a:r>
          </a:p>
          <a:p>
            <a:pPr marL="1085850" lvl="2">
              <a:spcBef>
                <a:spcPts val="0"/>
              </a:spcBef>
              <a:spcAft>
                <a:spcPts val="600"/>
              </a:spcAft>
              <a:buClr>
                <a:srgbClr val="2E7D8F"/>
              </a:buClr>
              <a:buFont typeface="Wingdings" panose="05000000000000000000" pitchFamily="2" charset="2"/>
              <a:buChar char="§"/>
            </a:pPr>
            <a:r>
              <a:rPr lang="en-US" sz="2000" dirty="0">
                <a:solidFill>
                  <a:schemeClr val="tx1">
                    <a:lumMod val="65000"/>
                    <a:lumOff val="35000"/>
                  </a:schemeClr>
                </a:solidFill>
              </a:rPr>
              <a:t>Resource requirements</a:t>
            </a:r>
          </a:p>
          <a:p>
            <a:pPr marL="1085850" lvl="2">
              <a:spcBef>
                <a:spcPts val="0"/>
              </a:spcBef>
              <a:spcAft>
                <a:spcPts val="600"/>
              </a:spcAft>
              <a:buClr>
                <a:srgbClr val="2E7D8F"/>
              </a:buClr>
              <a:buFont typeface="Wingdings" panose="05000000000000000000" pitchFamily="2" charset="2"/>
              <a:buChar char="§"/>
            </a:pPr>
            <a:r>
              <a:rPr lang="en-US" sz="2000" dirty="0">
                <a:solidFill>
                  <a:schemeClr val="tx1">
                    <a:lumMod val="65000"/>
                    <a:lumOff val="35000"/>
                  </a:schemeClr>
                </a:solidFill>
              </a:rPr>
              <a:t>Risk &amp; resilience assessment</a:t>
            </a:r>
          </a:p>
          <a:p>
            <a:pPr marL="1085850" lvl="2">
              <a:spcBef>
                <a:spcPts val="0"/>
              </a:spcBef>
              <a:spcAft>
                <a:spcPts val="600"/>
              </a:spcAft>
              <a:buClr>
                <a:srgbClr val="2E7D8F"/>
              </a:buClr>
              <a:buFont typeface="Wingdings" panose="05000000000000000000" pitchFamily="2" charset="2"/>
              <a:buChar char="§"/>
            </a:pPr>
            <a:r>
              <a:rPr lang="en-US" sz="2000" dirty="0">
                <a:solidFill>
                  <a:schemeClr val="tx1">
                    <a:lumMod val="65000"/>
                    <a:lumOff val="35000"/>
                  </a:schemeClr>
                </a:solidFill>
              </a:rPr>
              <a:t>Business processes</a:t>
            </a:r>
          </a:p>
          <a:p>
            <a:endParaRPr lang="en-US" dirty="0"/>
          </a:p>
        </p:txBody>
      </p:sp>
      <p:sp>
        <p:nvSpPr>
          <p:cNvPr id="4" name="Slide Number Placeholder 3">
            <a:extLst>
              <a:ext uri="{FF2B5EF4-FFF2-40B4-BE49-F238E27FC236}">
                <a16:creationId xmlns:a16="http://schemas.microsoft.com/office/drawing/2014/main" id="{6917FB12-7CC8-80F8-374C-C18793D9BEAC}"/>
              </a:ext>
            </a:extLst>
          </p:cNvPr>
          <p:cNvSpPr>
            <a:spLocks noGrp="1"/>
          </p:cNvSpPr>
          <p:nvPr>
            <p:ph type="sldNum" sz="quarter" idx="12"/>
          </p:nvPr>
        </p:nvSpPr>
        <p:spPr/>
        <p:txBody>
          <a:bodyPr/>
          <a:lstStyle/>
          <a:p>
            <a:fld id="{401CF334-2D5C-4859-84A6-CA7E6E43FAEB}" type="slidenum">
              <a:rPr lang="en-US" smtClean="0"/>
              <a:pPr/>
              <a:t>16</a:t>
            </a:fld>
            <a:endParaRPr lang="en-US" dirty="0"/>
          </a:p>
        </p:txBody>
      </p:sp>
    </p:spTree>
    <p:extLst>
      <p:ext uri="{BB962C8B-B14F-4D97-AF65-F5344CB8AC3E}">
        <p14:creationId xmlns:p14="http://schemas.microsoft.com/office/powerpoint/2010/main" val="115385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62EB-6218-79A3-E978-321F7B86AE61}"/>
              </a:ext>
            </a:extLst>
          </p:cNvPr>
          <p:cNvSpPr>
            <a:spLocks noGrp="1"/>
          </p:cNvSpPr>
          <p:nvPr>
            <p:ph type="title"/>
          </p:nvPr>
        </p:nvSpPr>
        <p:spPr>
          <a:xfrm>
            <a:off x="609600" y="0"/>
            <a:ext cx="10972800" cy="1343608"/>
          </a:xfrm>
        </p:spPr>
        <p:txBody>
          <a:bodyPr/>
          <a:lstStyle/>
          <a:p>
            <a:r>
              <a:rPr lang="en-US" dirty="0"/>
              <a:t>Chapter 4: Roadmap for Incorporating Resilience into Transportation Planning</a:t>
            </a:r>
          </a:p>
        </p:txBody>
      </p:sp>
      <p:sp>
        <p:nvSpPr>
          <p:cNvPr id="3" name="Content Placeholder 2">
            <a:extLst>
              <a:ext uri="{FF2B5EF4-FFF2-40B4-BE49-F238E27FC236}">
                <a16:creationId xmlns:a16="http://schemas.microsoft.com/office/drawing/2014/main" id="{7C6C3F1A-5D09-31D4-2905-CDFD5AC93FB6}"/>
              </a:ext>
            </a:extLst>
          </p:cNvPr>
          <p:cNvSpPr>
            <a:spLocks noGrp="1"/>
          </p:cNvSpPr>
          <p:nvPr>
            <p:ph idx="1"/>
          </p:nvPr>
        </p:nvSpPr>
        <p:spPr>
          <a:xfrm>
            <a:off x="680032" y="1595393"/>
            <a:ext cx="6623868" cy="4525963"/>
          </a:xfrm>
        </p:spPr>
        <p:txBody>
          <a:bodyPr/>
          <a:lstStyle/>
          <a:p>
            <a:pPr marL="0" indent="0">
              <a:spcBef>
                <a:spcPts val="0"/>
              </a:spcBef>
              <a:buNone/>
            </a:pPr>
            <a:r>
              <a:rPr lang="en-US" sz="2100" dirty="0">
                <a:solidFill>
                  <a:srgbClr val="595959"/>
                </a:solidFill>
                <a:cs typeface="Calibri" panose="020F0502020204030204" pitchFamily="34" charset="0"/>
              </a:rPr>
              <a:t>The </a:t>
            </a:r>
            <a:r>
              <a:rPr lang="en-US" sz="2100" i="0" dirty="0">
                <a:solidFill>
                  <a:srgbClr val="3D444F"/>
                </a:solidFill>
                <a:effectLst/>
                <a:latin typeface="Open Sans" panose="020B0606030504020204" pitchFamily="34" charset="0"/>
              </a:rPr>
              <a:t>roadmap is a structured process for </a:t>
            </a:r>
          </a:p>
          <a:p>
            <a:pPr marL="0" indent="0">
              <a:spcBef>
                <a:spcPts val="0"/>
              </a:spcBef>
              <a:buNone/>
            </a:pPr>
            <a:r>
              <a:rPr lang="en-US" sz="2100" i="0" dirty="0">
                <a:solidFill>
                  <a:srgbClr val="3D444F"/>
                </a:solidFill>
                <a:effectLst/>
                <a:latin typeface="Open Sans" panose="020B0606030504020204" pitchFamily="34" charset="0"/>
              </a:rPr>
              <a:t>creating effective </a:t>
            </a:r>
            <a:r>
              <a:rPr lang="en-US" sz="2100" b="0" i="0" dirty="0">
                <a:solidFill>
                  <a:srgbClr val="3D444F"/>
                </a:solidFill>
                <a:effectLst/>
                <a:latin typeface="Open Sans" panose="020B0606030504020204" pitchFamily="34" charset="0"/>
              </a:rPr>
              <a:t>strategies to build an organizational resilience capability:</a:t>
            </a:r>
          </a:p>
          <a:p>
            <a:pPr marL="0" indent="0">
              <a:buNone/>
            </a:pPr>
            <a:endParaRPr lang="en-US" sz="1600" dirty="0">
              <a:solidFill>
                <a:srgbClr val="595959"/>
              </a:solidFill>
              <a:effectLst/>
              <a:latin typeface="Arial" panose="020B0604020202020204" pitchFamily="34" charset="0"/>
            </a:endParaRPr>
          </a:p>
          <a:p>
            <a:pPr>
              <a:spcBef>
                <a:spcPts val="0"/>
              </a:spcBef>
              <a:spcAft>
                <a:spcPts val="600"/>
              </a:spcAft>
              <a:buFont typeface="+mj-lt"/>
              <a:buAutoNum type="arabicPeriod"/>
            </a:pPr>
            <a:r>
              <a:rPr lang="en-US" sz="1800" dirty="0">
                <a:solidFill>
                  <a:schemeClr val="tx1">
                    <a:lumMod val="65000"/>
                    <a:lumOff val="35000"/>
                  </a:schemeClr>
                </a:solidFill>
                <a:latin typeface="Arial" panose="020B0604020202020204" pitchFamily="34" charset="0"/>
              </a:rPr>
              <a:t>Create a working group</a:t>
            </a:r>
          </a:p>
          <a:p>
            <a:pPr>
              <a:spcAft>
                <a:spcPts val="600"/>
              </a:spcAft>
              <a:buFont typeface="+mj-lt"/>
              <a:buAutoNum type="arabicPeriod"/>
            </a:pPr>
            <a:r>
              <a:rPr lang="en-US" sz="1800" dirty="0">
                <a:solidFill>
                  <a:schemeClr val="tx1">
                    <a:lumMod val="65000"/>
                    <a:lumOff val="35000"/>
                  </a:schemeClr>
                </a:solidFill>
                <a:latin typeface="Arial" panose="020B0604020202020204" pitchFamily="34" charset="0"/>
              </a:rPr>
              <a:t>Develop an understanding for resilience</a:t>
            </a:r>
          </a:p>
          <a:p>
            <a:pPr>
              <a:spcAft>
                <a:spcPts val="600"/>
              </a:spcAft>
              <a:buFont typeface="+mj-lt"/>
              <a:buAutoNum type="arabicPeriod"/>
            </a:pPr>
            <a:r>
              <a:rPr lang="en-US" sz="1800" dirty="0">
                <a:solidFill>
                  <a:schemeClr val="tx1">
                    <a:lumMod val="65000"/>
                    <a:lumOff val="35000"/>
                  </a:schemeClr>
                </a:solidFill>
                <a:latin typeface="Arial" panose="020B0604020202020204" pitchFamily="34" charset="0"/>
              </a:rPr>
              <a:t>Access current practice</a:t>
            </a:r>
          </a:p>
          <a:p>
            <a:pPr>
              <a:spcAft>
                <a:spcPts val="600"/>
              </a:spcAft>
              <a:buFont typeface="+mj-lt"/>
              <a:buAutoNum type="arabicPeriod"/>
            </a:pPr>
            <a:r>
              <a:rPr lang="en-US" sz="1800" dirty="0">
                <a:solidFill>
                  <a:schemeClr val="tx1">
                    <a:lumMod val="65000"/>
                    <a:lumOff val="35000"/>
                  </a:schemeClr>
                </a:solidFill>
                <a:latin typeface="Arial" panose="020B0604020202020204" pitchFamily="34" charset="0"/>
              </a:rPr>
              <a:t>Develop strategy and action plan</a:t>
            </a:r>
          </a:p>
          <a:p>
            <a:pPr>
              <a:spcAft>
                <a:spcPts val="600"/>
              </a:spcAft>
              <a:buFont typeface="+mj-lt"/>
              <a:buAutoNum type="arabicPeriod"/>
            </a:pPr>
            <a:r>
              <a:rPr lang="en-US" sz="1800" dirty="0">
                <a:solidFill>
                  <a:schemeClr val="tx1">
                    <a:lumMod val="65000"/>
                    <a:lumOff val="35000"/>
                  </a:schemeClr>
                </a:solidFill>
                <a:latin typeface="Arial" panose="020B0604020202020204" pitchFamily="34" charset="0"/>
              </a:rPr>
              <a:t>Adopt and implement</a:t>
            </a:r>
          </a:p>
          <a:p>
            <a:pPr>
              <a:spcAft>
                <a:spcPts val="600"/>
              </a:spcAft>
              <a:buFont typeface="+mj-lt"/>
              <a:buAutoNum type="arabicPeriod"/>
            </a:pPr>
            <a:r>
              <a:rPr lang="en-US" sz="1800" dirty="0">
                <a:solidFill>
                  <a:schemeClr val="tx1">
                    <a:lumMod val="65000"/>
                    <a:lumOff val="35000"/>
                  </a:schemeClr>
                </a:solidFill>
                <a:latin typeface="Arial" panose="020B0604020202020204" pitchFamily="34" charset="0"/>
              </a:rPr>
              <a:t>Evaluate and optimize</a:t>
            </a:r>
          </a:p>
          <a:p>
            <a:endParaRPr lang="en-US" dirty="0"/>
          </a:p>
        </p:txBody>
      </p:sp>
      <p:sp>
        <p:nvSpPr>
          <p:cNvPr id="4" name="Slide Number Placeholder 3">
            <a:extLst>
              <a:ext uri="{FF2B5EF4-FFF2-40B4-BE49-F238E27FC236}">
                <a16:creationId xmlns:a16="http://schemas.microsoft.com/office/drawing/2014/main" id="{6917FB12-7CC8-80F8-374C-C18793D9BEAC}"/>
              </a:ext>
            </a:extLst>
          </p:cNvPr>
          <p:cNvSpPr>
            <a:spLocks noGrp="1"/>
          </p:cNvSpPr>
          <p:nvPr>
            <p:ph type="sldNum" sz="quarter" idx="12"/>
          </p:nvPr>
        </p:nvSpPr>
        <p:spPr/>
        <p:txBody>
          <a:bodyPr/>
          <a:lstStyle/>
          <a:p>
            <a:fld id="{401CF334-2D5C-4859-84A6-CA7E6E43FAEB}" type="slidenum">
              <a:rPr lang="en-US" smtClean="0"/>
              <a:pPr/>
              <a:t>17</a:t>
            </a:fld>
            <a:endParaRPr lang="en-US" dirty="0"/>
          </a:p>
        </p:txBody>
      </p:sp>
      <p:pic>
        <p:nvPicPr>
          <p:cNvPr id="28" name="Picture 27">
            <a:extLst>
              <a:ext uri="{FF2B5EF4-FFF2-40B4-BE49-F238E27FC236}">
                <a16:creationId xmlns:a16="http://schemas.microsoft.com/office/drawing/2014/main" id="{5ADE6C84-6005-4758-82F9-9E969F199A00}"/>
              </a:ext>
            </a:extLst>
          </p:cNvPr>
          <p:cNvPicPr>
            <a:picLocks noChangeAspect="1"/>
          </p:cNvPicPr>
          <p:nvPr/>
        </p:nvPicPr>
        <p:blipFill>
          <a:blip r:embed="rId2"/>
          <a:stretch>
            <a:fillRect/>
          </a:stretch>
        </p:blipFill>
        <p:spPr>
          <a:xfrm>
            <a:off x="5982059" y="1526027"/>
            <a:ext cx="6028552" cy="4664697"/>
          </a:xfrm>
          <a:prstGeom prst="rect">
            <a:avLst/>
          </a:prstGeom>
        </p:spPr>
      </p:pic>
    </p:spTree>
    <p:extLst>
      <p:ext uri="{BB962C8B-B14F-4D97-AF65-F5344CB8AC3E}">
        <p14:creationId xmlns:p14="http://schemas.microsoft.com/office/powerpoint/2010/main" val="17492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62EB-6218-79A3-E978-321F7B86AE61}"/>
              </a:ext>
            </a:extLst>
          </p:cNvPr>
          <p:cNvSpPr>
            <a:spLocks noGrp="1"/>
          </p:cNvSpPr>
          <p:nvPr>
            <p:ph type="title"/>
          </p:nvPr>
        </p:nvSpPr>
        <p:spPr>
          <a:xfrm>
            <a:off x="609600" y="-1"/>
            <a:ext cx="10972800" cy="1782147"/>
          </a:xfrm>
        </p:spPr>
        <p:txBody>
          <a:bodyPr/>
          <a:lstStyle/>
          <a:p>
            <a:pPr>
              <a:lnSpc>
                <a:spcPct val="100000"/>
              </a:lnSpc>
            </a:pPr>
            <a:r>
              <a:rPr lang="en-US" dirty="0"/>
              <a:t>Chapter 4: Roadmap and Capability Maturity Framework</a:t>
            </a:r>
          </a:p>
        </p:txBody>
      </p:sp>
      <p:sp>
        <p:nvSpPr>
          <p:cNvPr id="3" name="Content Placeholder 2">
            <a:extLst>
              <a:ext uri="{FF2B5EF4-FFF2-40B4-BE49-F238E27FC236}">
                <a16:creationId xmlns:a16="http://schemas.microsoft.com/office/drawing/2014/main" id="{7C6C3F1A-5D09-31D4-2905-CDFD5AC93FB6}"/>
              </a:ext>
            </a:extLst>
          </p:cNvPr>
          <p:cNvSpPr>
            <a:spLocks noGrp="1"/>
          </p:cNvSpPr>
          <p:nvPr>
            <p:ph idx="1"/>
          </p:nvPr>
        </p:nvSpPr>
        <p:spPr>
          <a:xfrm>
            <a:off x="624657" y="2118049"/>
            <a:ext cx="4787098" cy="4314728"/>
          </a:xfrm>
        </p:spPr>
        <p:txBody>
          <a:bodyPr>
            <a:normAutofit/>
          </a:bodyPr>
          <a:lstStyle/>
          <a:p>
            <a:pPr>
              <a:lnSpc>
                <a:spcPct val="108000"/>
              </a:lnSpc>
              <a:spcBef>
                <a:spcPts val="0"/>
              </a:spcBef>
              <a:buFont typeface="Wingdings" panose="05000000000000000000" pitchFamily="2" charset="2"/>
              <a:buChar char="§"/>
            </a:pPr>
            <a:r>
              <a:rPr lang="en-US" sz="1900" dirty="0">
                <a:solidFill>
                  <a:srgbClr val="595959"/>
                </a:solidFill>
                <a:cs typeface="Calibri" panose="020F0502020204030204" pitchFamily="34" charset="0"/>
              </a:rPr>
              <a:t>The </a:t>
            </a:r>
            <a:r>
              <a:rPr lang="en-US" sz="1900" b="1" i="0" dirty="0">
                <a:solidFill>
                  <a:srgbClr val="3D444F"/>
                </a:solidFill>
                <a:effectLst/>
                <a:latin typeface="Open Sans" panose="020B0606030504020204" pitchFamily="34" charset="0"/>
              </a:rPr>
              <a:t>CMF </a:t>
            </a:r>
            <a:r>
              <a:rPr lang="en-US" sz="1900" i="0" dirty="0">
                <a:solidFill>
                  <a:srgbClr val="3D444F"/>
                </a:solidFill>
                <a:effectLst/>
                <a:latin typeface="Open Sans" panose="020B0606030504020204" pitchFamily="34" charset="0"/>
              </a:rPr>
              <a:t>is a self-assessment checklist to evaluate </a:t>
            </a:r>
            <a:r>
              <a:rPr lang="en-US" sz="1900" dirty="0">
                <a:solidFill>
                  <a:srgbClr val="3D444F"/>
                </a:solidFill>
                <a:latin typeface="Open Sans" panose="020B0606030504020204" pitchFamily="34" charset="0"/>
              </a:rPr>
              <a:t>an </a:t>
            </a:r>
            <a:r>
              <a:rPr lang="en-US" sz="1900" i="0" dirty="0">
                <a:solidFill>
                  <a:srgbClr val="3D444F"/>
                </a:solidFill>
                <a:effectLst/>
                <a:latin typeface="Open Sans" panose="020B0606030504020204" pitchFamily="34" charset="0"/>
              </a:rPr>
              <a:t>agency’s capacity.</a:t>
            </a:r>
          </a:p>
          <a:p>
            <a:pPr marL="0" indent="0">
              <a:lnSpc>
                <a:spcPct val="108000"/>
              </a:lnSpc>
              <a:spcBef>
                <a:spcPts val="0"/>
              </a:spcBef>
              <a:buNone/>
            </a:pPr>
            <a:endParaRPr lang="en-US" sz="1900" dirty="0">
              <a:solidFill>
                <a:srgbClr val="3D444F"/>
              </a:solidFill>
              <a:latin typeface="Open Sans" panose="020B0606030504020204" pitchFamily="34" charset="0"/>
            </a:endParaRPr>
          </a:p>
          <a:p>
            <a:pPr>
              <a:lnSpc>
                <a:spcPct val="108000"/>
              </a:lnSpc>
              <a:spcBef>
                <a:spcPts val="0"/>
              </a:spcBef>
              <a:buFont typeface="Wingdings" panose="05000000000000000000" pitchFamily="2" charset="2"/>
              <a:buChar char="§"/>
            </a:pPr>
            <a:r>
              <a:rPr lang="en-US" sz="1900" dirty="0">
                <a:solidFill>
                  <a:srgbClr val="3D444F"/>
                </a:solidFill>
                <a:latin typeface="Open Sans" panose="020B0606030504020204" pitchFamily="34" charset="0"/>
              </a:rPr>
              <a:t>Separate evaluation tables for each key building block.</a:t>
            </a:r>
            <a:endParaRPr lang="en-US" sz="1900" dirty="0">
              <a:solidFill>
                <a:srgbClr val="595959"/>
              </a:solidFill>
              <a:effectLst/>
              <a:latin typeface="Arial" panose="020B0604020202020204" pitchFamily="34" charset="0"/>
            </a:endParaRPr>
          </a:p>
          <a:p>
            <a:pPr>
              <a:lnSpc>
                <a:spcPct val="108000"/>
              </a:lnSpc>
            </a:pPr>
            <a:endParaRPr lang="en-US" sz="1900" dirty="0"/>
          </a:p>
        </p:txBody>
      </p:sp>
      <p:sp>
        <p:nvSpPr>
          <p:cNvPr id="4" name="Slide Number Placeholder 3">
            <a:extLst>
              <a:ext uri="{FF2B5EF4-FFF2-40B4-BE49-F238E27FC236}">
                <a16:creationId xmlns:a16="http://schemas.microsoft.com/office/drawing/2014/main" id="{6917FB12-7CC8-80F8-374C-C18793D9BEAC}"/>
              </a:ext>
            </a:extLst>
          </p:cNvPr>
          <p:cNvSpPr>
            <a:spLocks noGrp="1"/>
          </p:cNvSpPr>
          <p:nvPr>
            <p:ph type="sldNum" sz="quarter" idx="12"/>
          </p:nvPr>
        </p:nvSpPr>
        <p:spPr/>
        <p:txBody>
          <a:bodyPr/>
          <a:lstStyle/>
          <a:p>
            <a:fld id="{401CF334-2D5C-4859-84A6-CA7E6E43FAEB}" type="slidenum">
              <a:rPr lang="en-US" smtClean="0"/>
              <a:pPr/>
              <a:t>18</a:t>
            </a:fld>
            <a:endParaRPr lang="en-US" dirty="0"/>
          </a:p>
        </p:txBody>
      </p:sp>
      <p:pic>
        <p:nvPicPr>
          <p:cNvPr id="15" name="Picture 14">
            <a:extLst>
              <a:ext uri="{FF2B5EF4-FFF2-40B4-BE49-F238E27FC236}">
                <a16:creationId xmlns:a16="http://schemas.microsoft.com/office/drawing/2014/main" id="{DB4073A2-0E0E-5987-09E5-C7B85C978864}"/>
              </a:ext>
            </a:extLst>
          </p:cNvPr>
          <p:cNvPicPr>
            <a:picLocks noChangeAspect="1"/>
          </p:cNvPicPr>
          <p:nvPr/>
        </p:nvPicPr>
        <p:blipFill>
          <a:blip r:embed="rId2"/>
          <a:stretch>
            <a:fillRect/>
          </a:stretch>
        </p:blipFill>
        <p:spPr>
          <a:xfrm>
            <a:off x="3331052" y="1158036"/>
            <a:ext cx="9492295" cy="4694327"/>
          </a:xfrm>
          <a:prstGeom prst="rect">
            <a:avLst/>
          </a:prstGeom>
        </p:spPr>
      </p:pic>
    </p:spTree>
    <p:extLst>
      <p:ext uri="{BB962C8B-B14F-4D97-AF65-F5344CB8AC3E}">
        <p14:creationId xmlns:p14="http://schemas.microsoft.com/office/powerpoint/2010/main" val="245988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62EB-6218-79A3-E978-321F7B86AE61}"/>
              </a:ext>
            </a:extLst>
          </p:cNvPr>
          <p:cNvSpPr>
            <a:spLocks noGrp="1"/>
          </p:cNvSpPr>
          <p:nvPr>
            <p:ph type="title"/>
          </p:nvPr>
        </p:nvSpPr>
        <p:spPr>
          <a:xfrm>
            <a:off x="609600" y="-1"/>
            <a:ext cx="10972800" cy="1754155"/>
          </a:xfrm>
        </p:spPr>
        <p:txBody>
          <a:bodyPr/>
          <a:lstStyle/>
          <a:p>
            <a:pPr>
              <a:lnSpc>
                <a:spcPct val="100000"/>
              </a:lnSpc>
            </a:pPr>
            <a:r>
              <a:rPr lang="en-US" dirty="0"/>
              <a:t>Chapter 4: Roadmap and Capability Maturity Framework</a:t>
            </a:r>
          </a:p>
        </p:txBody>
      </p:sp>
      <p:sp>
        <p:nvSpPr>
          <p:cNvPr id="4" name="Slide Number Placeholder 3">
            <a:extLst>
              <a:ext uri="{FF2B5EF4-FFF2-40B4-BE49-F238E27FC236}">
                <a16:creationId xmlns:a16="http://schemas.microsoft.com/office/drawing/2014/main" id="{6917FB12-7CC8-80F8-374C-C18793D9BEAC}"/>
              </a:ext>
            </a:extLst>
          </p:cNvPr>
          <p:cNvSpPr>
            <a:spLocks noGrp="1"/>
          </p:cNvSpPr>
          <p:nvPr>
            <p:ph type="sldNum" sz="quarter" idx="12"/>
          </p:nvPr>
        </p:nvSpPr>
        <p:spPr/>
        <p:txBody>
          <a:bodyPr/>
          <a:lstStyle/>
          <a:p>
            <a:fld id="{401CF334-2D5C-4859-84A6-CA7E6E43FAEB}" type="slidenum">
              <a:rPr lang="en-US" smtClean="0"/>
              <a:pPr/>
              <a:t>19</a:t>
            </a:fld>
            <a:endParaRPr lang="en-US" dirty="0"/>
          </a:p>
        </p:txBody>
      </p:sp>
      <p:pic>
        <p:nvPicPr>
          <p:cNvPr id="6" name="Picture 5">
            <a:extLst>
              <a:ext uri="{FF2B5EF4-FFF2-40B4-BE49-F238E27FC236}">
                <a16:creationId xmlns:a16="http://schemas.microsoft.com/office/drawing/2014/main" id="{5FBEB8C5-A2F5-C93E-D256-DED83C2C0419}"/>
              </a:ext>
            </a:extLst>
          </p:cNvPr>
          <p:cNvPicPr>
            <a:picLocks noChangeAspect="1"/>
          </p:cNvPicPr>
          <p:nvPr/>
        </p:nvPicPr>
        <p:blipFill>
          <a:blip r:embed="rId2"/>
          <a:stretch>
            <a:fillRect/>
          </a:stretch>
        </p:blipFill>
        <p:spPr>
          <a:xfrm>
            <a:off x="4853306" y="1840300"/>
            <a:ext cx="6951143" cy="4199192"/>
          </a:xfrm>
          <a:prstGeom prst="rect">
            <a:avLst/>
          </a:prstGeom>
        </p:spPr>
      </p:pic>
      <p:sp>
        <p:nvSpPr>
          <p:cNvPr id="12" name="TextBox 11">
            <a:extLst>
              <a:ext uri="{FF2B5EF4-FFF2-40B4-BE49-F238E27FC236}">
                <a16:creationId xmlns:a16="http://schemas.microsoft.com/office/drawing/2014/main" id="{171A95AC-6BF4-F5C4-E30C-B8218800890C}"/>
              </a:ext>
            </a:extLst>
          </p:cNvPr>
          <p:cNvSpPr txBox="1"/>
          <p:nvPr/>
        </p:nvSpPr>
        <p:spPr>
          <a:xfrm>
            <a:off x="630151" y="2277627"/>
            <a:ext cx="6096000" cy="461665"/>
          </a:xfrm>
          <a:prstGeom prst="rect">
            <a:avLst/>
          </a:prstGeom>
          <a:noFill/>
        </p:spPr>
        <p:txBody>
          <a:bodyPr wrap="square">
            <a:spAutoFit/>
          </a:bodyPr>
          <a:lstStyle/>
          <a:p>
            <a:pPr marL="342900" indent="-342900">
              <a:spcBef>
                <a:spcPts val="0"/>
              </a:spcBef>
              <a:buFont typeface="Wingdings" panose="05000000000000000000" pitchFamily="2" charset="2"/>
              <a:buChar char="q"/>
            </a:pPr>
            <a:r>
              <a:rPr lang="en-US" sz="2400" dirty="0">
                <a:solidFill>
                  <a:schemeClr val="tx1">
                    <a:lumMod val="65000"/>
                    <a:lumOff val="35000"/>
                  </a:schemeClr>
                </a:solidFill>
                <a:latin typeface="Calibri" panose="020F0502020204030204" pitchFamily="34" charset="0"/>
              </a:rPr>
              <a:t>Example assessment table…</a:t>
            </a:r>
          </a:p>
        </p:txBody>
      </p:sp>
    </p:spTree>
    <p:extLst>
      <p:ext uri="{BB962C8B-B14F-4D97-AF65-F5344CB8AC3E}">
        <p14:creationId xmlns:p14="http://schemas.microsoft.com/office/powerpoint/2010/main" val="30824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278BE00-B51F-4B96-89CD-EACD574768A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200" b="0" i="0" u="none" strike="noStrike" kern="1200" cap="none" spc="0" normalizeH="0" baseline="0" noProof="0" smtClean="0">
                <a:ln>
                  <a:noFill/>
                </a:ln>
                <a:solidFill>
                  <a:prstClr val="white"/>
                </a:solidFill>
                <a:effectLst/>
                <a:uLnTx/>
                <a:uFillTx/>
                <a:latin typeface="Century Gothic"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solidFill>
              <a:effectLst/>
              <a:uLnTx/>
              <a:uFillTx/>
              <a:latin typeface="Century Gothic" pitchFamily="34" charset="0"/>
              <a:ea typeface="+mn-ea"/>
              <a:cs typeface="+mn-cs"/>
            </a:endParaRPr>
          </a:p>
        </p:txBody>
      </p:sp>
      <p:sp>
        <p:nvSpPr>
          <p:cNvPr id="12" name="TextBox 11">
            <a:extLst>
              <a:ext uri="{FF2B5EF4-FFF2-40B4-BE49-F238E27FC236}">
                <a16:creationId xmlns:a16="http://schemas.microsoft.com/office/drawing/2014/main" id="{A86F2A03-AB59-42EA-A3E3-E352D2533A6C}"/>
              </a:ext>
            </a:extLst>
          </p:cNvPr>
          <p:cNvSpPr txBox="1"/>
          <p:nvPr/>
        </p:nvSpPr>
        <p:spPr>
          <a:xfrm>
            <a:off x="0" y="607518"/>
            <a:ext cx="12192000" cy="5447645"/>
          </a:xfrm>
          <a:prstGeom prst="rect">
            <a:avLst/>
          </a:prstGeom>
          <a:noFill/>
        </p:spPr>
        <p:txBody>
          <a:bodyPr wrap="square">
            <a:spAutoFit/>
          </a:bodyPr>
          <a:lstStyle/>
          <a:p>
            <a:pPr algn="ctr"/>
            <a:r>
              <a:rPr lang="en-US" sz="2000" b="1" dirty="0">
                <a:solidFill>
                  <a:srgbClr val="595959"/>
                </a:solidFill>
                <a:latin typeface="Calibri" panose="020F0502020204030204" pitchFamily="34" charset="0"/>
                <a:cs typeface="Calibri" panose="020F0502020204030204" pitchFamily="34" charset="0"/>
              </a:rPr>
              <a:t>INCORPORATING RESILIENCE CONCEPTS AND STRATEGIES INTO TRANSPORTATION PLANNING </a:t>
            </a:r>
          </a:p>
          <a:p>
            <a:pPr algn="ctr"/>
            <a:r>
              <a:rPr lang="en-US" sz="2000" b="1" dirty="0">
                <a:solidFill>
                  <a:srgbClr val="595959"/>
                </a:solidFill>
                <a:latin typeface="Calibri" panose="020F0502020204030204" pitchFamily="34" charset="0"/>
                <a:cs typeface="Calibri" panose="020F0502020204030204" pitchFamily="34" charset="0"/>
              </a:rPr>
              <a:t>RESEARCH SUMMARY PRESENTATION</a:t>
            </a:r>
          </a:p>
          <a:p>
            <a:pPr algn="ctr"/>
            <a:endParaRPr lang="en-US" sz="1600" b="1" dirty="0">
              <a:solidFill>
                <a:srgbClr val="595959"/>
              </a:solidFill>
              <a:latin typeface="Calibri" panose="020F0502020204030204" pitchFamily="34" charset="0"/>
              <a:cs typeface="Calibri" panose="020F0502020204030204" pitchFamily="34" charset="0"/>
            </a:endParaRPr>
          </a:p>
          <a:p>
            <a:pPr algn="ctr"/>
            <a:r>
              <a:rPr lang="en-US" sz="1400" b="1" dirty="0">
                <a:solidFill>
                  <a:srgbClr val="595959"/>
                </a:solidFill>
                <a:latin typeface="Calibri" panose="020F0502020204030204" pitchFamily="34" charset="0"/>
                <a:cs typeface="Calibri" panose="020F0502020204030204" pitchFamily="34" charset="0"/>
              </a:rPr>
              <a:t> </a:t>
            </a:r>
            <a:r>
              <a:rPr lang="en-US" sz="1400" dirty="0">
                <a:solidFill>
                  <a:srgbClr val="595959"/>
                </a:solidFill>
                <a:latin typeface="Calibri" panose="020F0502020204030204" pitchFamily="34" charset="0"/>
                <a:cs typeface="Calibri" panose="020F0502020204030204" pitchFamily="34" charset="0"/>
              </a:rPr>
              <a:t>Prepared for</a:t>
            </a:r>
          </a:p>
          <a:p>
            <a:pPr algn="ctr"/>
            <a:r>
              <a:rPr lang="en-US" sz="1400" dirty="0">
                <a:solidFill>
                  <a:srgbClr val="595959"/>
                </a:solidFill>
                <a:latin typeface="Calibri" panose="020F0502020204030204" pitchFamily="34" charset="0"/>
                <a:cs typeface="Calibri" panose="020F0502020204030204" pitchFamily="34" charset="0"/>
              </a:rPr>
              <a:t>National Cooperative Highway Research Program</a:t>
            </a:r>
          </a:p>
          <a:p>
            <a:pPr algn="ctr"/>
            <a:r>
              <a:rPr lang="en-US" sz="1400" dirty="0">
                <a:solidFill>
                  <a:srgbClr val="595959"/>
                </a:solidFill>
                <a:latin typeface="Calibri" panose="020F0502020204030204" pitchFamily="34" charset="0"/>
                <a:cs typeface="Calibri" panose="020F0502020204030204" pitchFamily="34" charset="0"/>
              </a:rPr>
              <a:t>Transportation Research Board</a:t>
            </a:r>
          </a:p>
          <a:p>
            <a:pPr algn="ctr"/>
            <a:r>
              <a:rPr lang="en-US" sz="1400" dirty="0">
                <a:solidFill>
                  <a:srgbClr val="595959"/>
                </a:solidFill>
                <a:latin typeface="Calibri" panose="020F0502020204030204" pitchFamily="34" charset="0"/>
                <a:cs typeface="Calibri" panose="020F0502020204030204" pitchFamily="34" charset="0"/>
              </a:rPr>
              <a:t>of</a:t>
            </a:r>
          </a:p>
          <a:p>
            <a:pPr algn="ctr"/>
            <a:r>
              <a:rPr lang="en-US" sz="1400" dirty="0">
                <a:solidFill>
                  <a:srgbClr val="595959"/>
                </a:solidFill>
                <a:latin typeface="Calibri" panose="020F0502020204030204" pitchFamily="34" charset="0"/>
                <a:cs typeface="Calibri" panose="020F0502020204030204" pitchFamily="34" charset="0"/>
              </a:rPr>
              <a:t>The National Academies of Sciences, Engineering, and Medicine</a:t>
            </a:r>
          </a:p>
          <a:p>
            <a:pPr algn="ctr"/>
            <a:endParaRPr lang="en-US" sz="1600" dirty="0">
              <a:solidFill>
                <a:srgbClr val="595959"/>
              </a:solidFill>
              <a:latin typeface="Calibri" panose="020F0502020204030204" pitchFamily="34" charset="0"/>
              <a:cs typeface="Calibri" panose="020F0502020204030204" pitchFamily="34" charset="0"/>
            </a:endParaRPr>
          </a:p>
          <a:p>
            <a:pPr algn="ctr"/>
            <a:r>
              <a:rPr lang="en-US" sz="1500" dirty="0">
                <a:solidFill>
                  <a:srgbClr val="595959"/>
                </a:solidFill>
                <a:latin typeface="Calibri" panose="020F0502020204030204" pitchFamily="34" charset="0"/>
                <a:cs typeface="Calibri" panose="020F0502020204030204" pitchFamily="34" charset="0"/>
              </a:rPr>
              <a:t>Maria Pena</a:t>
            </a:r>
          </a:p>
          <a:p>
            <a:pPr algn="ctr"/>
            <a:r>
              <a:rPr lang="en-US" sz="1500" dirty="0">
                <a:solidFill>
                  <a:srgbClr val="595959"/>
                </a:solidFill>
                <a:latin typeface="Calibri" panose="020F0502020204030204" pitchFamily="34" charset="0"/>
                <a:cs typeface="Calibri" panose="020F0502020204030204" pitchFamily="34" charset="0"/>
              </a:rPr>
              <a:t>Charles Moser</a:t>
            </a:r>
          </a:p>
          <a:p>
            <a:pPr algn="ctr"/>
            <a:r>
              <a:rPr lang="en-US" sz="1500" b="1" dirty="0">
                <a:solidFill>
                  <a:srgbClr val="595959"/>
                </a:solidFill>
                <a:latin typeface="Calibri" panose="020F0502020204030204" pitchFamily="34" charset="0"/>
                <a:cs typeface="Calibri" panose="020F0502020204030204" pitchFamily="34" charset="0"/>
              </a:rPr>
              <a:t>AEM Corporation</a:t>
            </a:r>
            <a:endParaRPr lang="en-US" sz="1500" dirty="0">
              <a:solidFill>
                <a:srgbClr val="595959"/>
              </a:solidFill>
              <a:latin typeface="Calibri" panose="020F0502020204030204" pitchFamily="34" charset="0"/>
              <a:cs typeface="Calibri" panose="020F0502020204030204" pitchFamily="34" charset="0"/>
            </a:endParaRPr>
          </a:p>
          <a:p>
            <a:pPr algn="ctr"/>
            <a:endParaRPr lang="en-US" sz="1500" dirty="0">
              <a:solidFill>
                <a:srgbClr val="595959"/>
              </a:solidFill>
              <a:latin typeface="Calibri" panose="020F0502020204030204" pitchFamily="34" charset="0"/>
              <a:cs typeface="Calibri" panose="020F0502020204030204" pitchFamily="34" charset="0"/>
            </a:endParaRPr>
          </a:p>
          <a:p>
            <a:pPr algn="ctr"/>
            <a:r>
              <a:rPr lang="en-US" sz="1500" dirty="0">
                <a:solidFill>
                  <a:srgbClr val="595959"/>
                </a:solidFill>
                <a:latin typeface="Calibri" panose="020F0502020204030204" pitchFamily="34" charset="0"/>
                <a:cs typeface="Calibri" panose="020F0502020204030204" pitchFamily="34" charset="0"/>
              </a:rPr>
              <a:t>Mara K. Campbell</a:t>
            </a:r>
          </a:p>
          <a:p>
            <a:pPr algn="ctr"/>
            <a:r>
              <a:rPr lang="en-US" sz="1500" dirty="0">
                <a:solidFill>
                  <a:srgbClr val="595959"/>
                </a:solidFill>
                <a:latin typeface="Calibri" panose="020F0502020204030204" pitchFamily="34" charset="0"/>
                <a:cs typeface="Calibri" panose="020F0502020204030204" pitchFamily="34" charset="0"/>
              </a:rPr>
              <a:t>Marra Sirianni</a:t>
            </a:r>
          </a:p>
          <a:p>
            <a:pPr algn="ctr"/>
            <a:r>
              <a:rPr lang="en-US" sz="1500" b="1" dirty="0">
                <a:solidFill>
                  <a:srgbClr val="595959"/>
                </a:solidFill>
                <a:latin typeface="Calibri" panose="020F0502020204030204" pitchFamily="34" charset="0"/>
                <a:cs typeface="Calibri" panose="020F0502020204030204" pitchFamily="34" charset="0"/>
              </a:rPr>
              <a:t>Jacobs</a:t>
            </a:r>
            <a:endParaRPr lang="en-US" sz="1500" dirty="0">
              <a:solidFill>
                <a:srgbClr val="595959"/>
              </a:solidFill>
              <a:latin typeface="Calibri" panose="020F0502020204030204" pitchFamily="34" charset="0"/>
              <a:cs typeface="Calibri" panose="020F0502020204030204" pitchFamily="34" charset="0"/>
            </a:endParaRPr>
          </a:p>
          <a:p>
            <a:pPr algn="ctr"/>
            <a:endParaRPr lang="en-US" sz="1500" dirty="0">
              <a:solidFill>
                <a:srgbClr val="595959"/>
              </a:solidFill>
              <a:latin typeface="Calibri" panose="020F0502020204030204" pitchFamily="34" charset="0"/>
              <a:cs typeface="Calibri" panose="020F0502020204030204" pitchFamily="34" charset="0"/>
            </a:endParaRPr>
          </a:p>
          <a:p>
            <a:pPr algn="ctr"/>
            <a:r>
              <a:rPr lang="en-US" sz="1500" dirty="0">
                <a:solidFill>
                  <a:srgbClr val="595959"/>
                </a:solidFill>
                <a:latin typeface="Calibri" panose="020F0502020204030204" pitchFamily="34" charset="0"/>
                <a:cs typeface="Calibri" panose="020F0502020204030204" pitchFamily="34" charset="0"/>
              </a:rPr>
              <a:t>Alan O’Connor</a:t>
            </a:r>
          </a:p>
          <a:p>
            <a:pPr algn="ctr"/>
            <a:r>
              <a:rPr lang="en-US" sz="1500" b="1" dirty="0">
                <a:solidFill>
                  <a:srgbClr val="595959"/>
                </a:solidFill>
                <a:latin typeface="Calibri" panose="020F0502020204030204" pitchFamily="34" charset="0"/>
                <a:cs typeface="Calibri" panose="020F0502020204030204" pitchFamily="34" charset="0"/>
              </a:rPr>
              <a:t>AJOC Consulting Engineers</a:t>
            </a:r>
            <a:endParaRPr lang="en-US" sz="1500" dirty="0">
              <a:solidFill>
                <a:srgbClr val="595959"/>
              </a:solidFill>
              <a:latin typeface="Calibri" panose="020F0502020204030204" pitchFamily="34" charset="0"/>
              <a:cs typeface="Calibri" panose="020F0502020204030204" pitchFamily="34" charset="0"/>
            </a:endParaRPr>
          </a:p>
          <a:p>
            <a:pPr algn="ctr"/>
            <a:r>
              <a:rPr lang="en-US" sz="1400" dirty="0">
                <a:solidFill>
                  <a:srgbClr val="595959"/>
                </a:solidFill>
                <a:latin typeface="Calibri" panose="020F0502020204030204" pitchFamily="34" charset="0"/>
                <a:cs typeface="Calibri" panose="020F0502020204030204" pitchFamily="34" charset="0"/>
              </a:rPr>
              <a:t> </a:t>
            </a:r>
          </a:p>
          <a:p>
            <a:pPr algn="ctr"/>
            <a:endParaRPr lang="en-US" sz="1400" dirty="0">
              <a:solidFill>
                <a:srgbClr val="595959"/>
              </a:solidFill>
              <a:latin typeface="Calibri" panose="020F0502020204030204" pitchFamily="34" charset="0"/>
              <a:cs typeface="Calibri" panose="020F0502020204030204" pitchFamily="34" charset="0"/>
            </a:endParaRPr>
          </a:p>
          <a:p>
            <a:pPr algn="ctr"/>
            <a:endParaRPr lang="en-US" sz="1400" dirty="0">
              <a:solidFill>
                <a:srgbClr val="595959"/>
              </a:solidFill>
              <a:latin typeface="Calibri" panose="020F0502020204030204" pitchFamily="34" charset="0"/>
              <a:cs typeface="Calibri" panose="020F0502020204030204" pitchFamily="34" charset="0"/>
            </a:endParaRPr>
          </a:p>
          <a:p>
            <a:pPr algn="ctr"/>
            <a:r>
              <a:rPr lang="en-US" sz="1400" dirty="0">
                <a:solidFill>
                  <a:srgbClr val="595959"/>
                </a:solidFill>
                <a:latin typeface="Calibri" panose="020F0502020204030204" pitchFamily="34" charset="0"/>
                <a:cs typeface="Calibri" panose="020F0502020204030204" pitchFamily="34" charset="0"/>
              </a:rPr>
              <a:t>  July 2022</a:t>
            </a:r>
            <a:endParaRPr lang="en-US" sz="1600" dirty="0">
              <a:solidFill>
                <a:srgbClr val="5959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324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62EB-6218-79A3-E978-321F7B86AE61}"/>
              </a:ext>
            </a:extLst>
          </p:cNvPr>
          <p:cNvSpPr>
            <a:spLocks noGrp="1"/>
          </p:cNvSpPr>
          <p:nvPr>
            <p:ph type="title"/>
          </p:nvPr>
        </p:nvSpPr>
        <p:spPr>
          <a:xfrm>
            <a:off x="609600" y="-1"/>
            <a:ext cx="9810750" cy="1753507"/>
          </a:xfrm>
        </p:spPr>
        <p:txBody>
          <a:bodyPr/>
          <a:lstStyle/>
          <a:p>
            <a:pPr>
              <a:lnSpc>
                <a:spcPct val="100000"/>
              </a:lnSpc>
            </a:pPr>
            <a:r>
              <a:rPr lang="en-US" dirty="0"/>
              <a:t>Chapter 5: Actions for Incorporating Resilience into Transportation Planning</a:t>
            </a:r>
            <a:br>
              <a:rPr lang="en-US" dirty="0"/>
            </a:br>
            <a:r>
              <a:rPr lang="en-US" dirty="0"/>
              <a:t>(Strategies to Improve Resilience Programs)</a:t>
            </a:r>
          </a:p>
        </p:txBody>
      </p:sp>
      <p:sp>
        <p:nvSpPr>
          <p:cNvPr id="3" name="Content Placeholder 2">
            <a:extLst>
              <a:ext uri="{FF2B5EF4-FFF2-40B4-BE49-F238E27FC236}">
                <a16:creationId xmlns:a16="http://schemas.microsoft.com/office/drawing/2014/main" id="{7C6C3F1A-5D09-31D4-2905-CDFD5AC93FB6}"/>
              </a:ext>
            </a:extLst>
          </p:cNvPr>
          <p:cNvSpPr>
            <a:spLocks noGrp="1"/>
          </p:cNvSpPr>
          <p:nvPr>
            <p:ph idx="1"/>
          </p:nvPr>
        </p:nvSpPr>
        <p:spPr>
          <a:xfrm>
            <a:off x="743367" y="1887504"/>
            <a:ext cx="10972800" cy="4525963"/>
          </a:xfrm>
        </p:spPr>
        <p:txBody>
          <a:bodyPr>
            <a:normAutofit/>
          </a:bodyPr>
          <a:lstStyle/>
          <a:p>
            <a:pPr>
              <a:buFont typeface="Wingdings" panose="05000000000000000000" pitchFamily="2" charset="2"/>
              <a:buChar char="§"/>
            </a:pPr>
            <a:r>
              <a:rPr lang="en-US" dirty="0">
                <a:solidFill>
                  <a:schemeClr val="tx1">
                    <a:lumMod val="65000"/>
                    <a:lumOff val="35000"/>
                  </a:schemeClr>
                </a:solidFill>
              </a:rPr>
              <a:t>Actions provide practical strategies for helping transportation agencies advance their resilience program. Each action is associated with one or more relevant building blocks.</a:t>
            </a:r>
          </a:p>
        </p:txBody>
      </p:sp>
      <p:sp>
        <p:nvSpPr>
          <p:cNvPr id="4" name="Slide Number Placeholder 3">
            <a:extLst>
              <a:ext uri="{FF2B5EF4-FFF2-40B4-BE49-F238E27FC236}">
                <a16:creationId xmlns:a16="http://schemas.microsoft.com/office/drawing/2014/main" id="{6917FB12-7CC8-80F8-374C-C18793D9BEAC}"/>
              </a:ext>
            </a:extLst>
          </p:cNvPr>
          <p:cNvSpPr>
            <a:spLocks noGrp="1"/>
          </p:cNvSpPr>
          <p:nvPr>
            <p:ph type="sldNum" sz="quarter" idx="12"/>
          </p:nvPr>
        </p:nvSpPr>
        <p:spPr/>
        <p:txBody>
          <a:bodyPr/>
          <a:lstStyle/>
          <a:p>
            <a:fld id="{401CF334-2D5C-4859-84A6-CA7E6E43FAEB}" type="slidenum">
              <a:rPr lang="en-US" smtClean="0"/>
              <a:pPr/>
              <a:t>20</a:t>
            </a:fld>
            <a:endParaRPr lang="en-US" dirty="0"/>
          </a:p>
        </p:txBody>
      </p:sp>
      <p:pic>
        <p:nvPicPr>
          <p:cNvPr id="5" name="Picture 4">
            <a:extLst>
              <a:ext uri="{FF2B5EF4-FFF2-40B4-BE49-F238E27FC236}">
                <a16:creationId xmlns:a16="http://schemas.microsoft.com/office/drawing/2014/main" id="{99F7CBC1-791E-8BAD-D560-D9BFB682A185}"/>
              </a:ext>
            </a:extLst>
          </p:cNvPr>
          <p:cNvPicPr>
            <a:picLocks noChangeAspect="1"/>
          </p:cNvPicPr>
          <p:nvPr/>
        </p:nvPicPr>
        <p:blipFill>
          <a:blip r:embed="rId2"/>
          <a:stretch>
            <a:fillRect/>
          </a:stretch>
        </p:blipFill>
        <p:spPr>
          <a:xfrm>
            <a:off x="7820814" y="3238137"/>
            <a:ext cx="3895353" cy="2819949"/>
          </a:xfrm>
          <a:prstGeom prst="rect">
            <a:avLst/>
          </a:prstGeom>
        </p:spPr>
      </p:pic>
      <p:pic>
        <p:nvPicPr>
          <p:cNvPr id="12" name="Picture 11">
            <a:extLst>
              <a:ext uri="{FF2B5EF4-FFF2-40B4-BE49-F238E27FC236}">
                <a16:creationId xmlns:a16="http://schemas.microsoft.com/office/drawing/2014/main" id="{E7BE4FA8-937B-93AD-BC84-22D1452FDFD7}"/>
              </a:ext>
            </a:extLst>
          </p:cNvPr>
          <p:cNvPicPr>
            <a:picLocks noChangeAspect="1"/>
          </p:cNvPicPr>
          <p:nvPr/>
        </p:nvPicPr>
        <p:blipFill>
          <a:blip r:embed="rId3"/>
          <a:stretch>
            <a:fillRect/>
          </a:stretch>
        </p:blipFill>
        <p:spPr>
          <a:xfrm>
            <a:off x="1031533" y="3335101"/>
            <a:ext cx="6969227" cy="2662158"/>
          </a:xfrm>
          <a:prstGeom prst="rect">
            <a:avLst/>
          </a:prstGeom>
          <a:ln w="28575">
            <a:solidFill>
              <a:srgbClr val="2E7D8F"/>
            </a:solidFill>
          </a:ln>
        </p:spPr>
      </p:pic>
    </p:spTree>
    <p:extLst>
      <p:ext uri="{BB962C8B-B14F-4D97-AF65-F5344CB8AC3E}">
        <p14:creationId xmlns:p14="http://schemas.microsoft.com/office/powerpoint/2010/main" val="167629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B62EB-6218-79A3-E978-321F7B86AE61}"/>
              </a:ext>
            </a:extLst>
          </p:cNvPr>
          <p:cNvSpPr>
            <a:spLocks noGrp="1"/>
          </p:cNvSpPr>
          <p:nvPr>
            <p:ph type="title"/>
          </p:nvPr>
        </p:nvSpPr>
        <p:spPr>
          <a:xfrm>
            <a:off x="609600" y="-1"/>
            <a:ext cx="10972800" cy="1753507"/>
          </a:xfrm>
        </p:spPr>
        <p:txBody>
          <a:bodyPr/>
          <a:lstStyle/>
          <a:p>
            <a:pPr>
              <a:lnSpc>
                <a:spcPct val="100000"/>
              </a:lnSpc>
            </a:pPr>
            <a:r>
              <a:rPr lang="en-US" dirty="0"/>
              <a:t>Chapter 5: Actions for Incorporating Resilience into Transportation Planning</a:t>
            </a:r>
          </a:p>
        </p:txBody>
      </p:sp>
      <p:sp>
        <p:nvSpPr>
          <p:cNvPr id="3" name="Content Placeholder 2">
            <a:extLst>
              <a:ext uri="{FF2B5EF4-FFF2-40B4-BE49-F238E27FC236}">
                <a16:creationId xmlns:a16="http://schemas.microsoft.com/office/drawing/2014/main" id="{7C6C3F1A-5D09-31D4-2905-CDFD5AC93FB6}"/>
              </a:ext>
            </a:extLst>
          </p:cNvPr>
          <p:cNvSpPr>
            <a:spLocks noGrp="1"/>
          </p:cNvSpPr>
          <p:nvPr>
            <p:ph idx="1"/>
          </p:nvPr>
        </p:nvSpPr>
        <p:spPr>
          <a:xfrm>
            <a:off x="730898" y="1906814"/>
            <a:ext cx="10972800" cy="4525963"/>
          </a:xfrm>
        </p:spPr>
        <p:txBody>
          <a:bodyPr>
            <a:normAutofit/>
          </a:bodyPr>
          <a:lstStyle/>
          <a:p>
            <a:pPr>
              <a:buFont typeface="Wingdings" panose="05000000000000000000" pitchFamily="2" charset="2"/>
              <a:buChar char="§"/>
            </a:pPr>
            <a:r>
              <a:rPr lang="en-US" dirty="0">
                <a:solidFill>
                  <a:schemeClr val="tx1">
                    <a:lumMod val="65000"/>
                    <a:lumOff val="35000"/>
                  </a:schemeClr>
                </a:solidFill>
              </a:rPr>
              <a:t>27 Actions in all with detailed explanations</a:t>
            </a:r>
          </a:p>
          <a:p>
            <a:pPr>
              <a:buFont typeface="Wingdings" panose="05000000000000000000" pitchFamily="2" charset="2"/>
              <a:buChar char="§"/>
            </a:pPr>
            <a:r>
              <a:rPr lang="en-US" dirty="0">
                <a:solidFill>
                  <a:schemeClr val="tx1">
                    <a:lumMod val="65000"/>
                    <a:lumOff val="35000"/>
                  </a:schemeClr>
                </a:solidFill>
              </a:rPr>
              <a:t>Tables with useful information</a:t>
            </a:r>
          </a:p>
          <a:p>
            <a:pPr marL="742950" lvl="2" indent="-342900">
              <a:buClr>
                <a:srgbClr val="2E7D8F"/>
              </a:buClr>
              <a:buFont typeface="Courier New" panose="02070309020205020404" pitchFamily="49" charset="0"/>
              <a:buChar char="o"/>
            </a:pPr>
            <a:r>
              <a:rPr lang="en-US" sz="2100" dirty="0">
                <a:solidFill>
                  <a:schemeClr val="tx1">
                    <a:lumMod val="65000"/>
                    <a:lumOff val="35000"/>
                  </a:schemeClr>
                </a:solidFill>
              </a:rPr>
              <a:t>Definitions </a:t>
            </a:r>
          </a:p>
          <a:p>
            <a:pPr marL="742950" lvl="2" indent="-342900">
              <a:buClr>
                <a:srgbClr val="2E7D8F"/>
              </a:buClr>
              <a:buFont typeface="Courier New" panose="02070309020205020404" pitchFamily="49" charset="0"/>
              <a:buChar char="o"/>
            </a:pPr>
            <a:r>
              <a:rPr lang="en-US" sz="2100" dirty="0">
                <a:solidFill>
                  <a:schemeClr val="tx1">
                    <a:lumMod val="65000"/>
                    <a:lumOff val="35000"/>
                  </a:schemeClr>
                </a:solidFill>
              </a:rPr>
              <a:t>Data sources</a:t>
            </a:r>
          </a:p>
          <a:p>
            <a:pPr marL="742950" lvl="2" indent="-342900">
              <a:buClr>
                <a:srgbClr val="2E7D8F"/>
              </a:buClr>
              <a:buFont typeface="Courier New" panose="02070309020205020404" pitchFamily="49" charset="0"/>
              <a:buChar char="o"/>
            </a:pPr>
            <a:r>
              <a:rPr lang="en-US" sz="2100" dirty="0">
                <a:solidFill>
                  <a:schemeClr val="tx1">
                    <a:lumMod val="65000"/>
                    <a:lumOff val="35000"/>
                  </a:schemeClr>
                </a:solidFill>
              </a:rPr>
              <a:t>Risk and resilience assessment tools</a:t>
            </a:r>
          </a:p>
          <a:p>
            <a:pPr marL="742950" lvl="2" indent="-342900">
              <a:buClr>
                <a:srgbClr val="2E7D8F"/>
              </a:buClr>
              <a:buFont typeface="Courier New" panose="02070309020205020404" pitchFamily="49" charset="0"/>
              <a:buChar char="o"/>
            </a:pPr>
            <a:r>
              <a:rPr lang="en-US" sz="2100" dirty="0">
                <a:solidFill>
                  <a:schemeClr val="tx1">
                    <a:lumMod val="65000"/>
                    <a:lumOff val="35000"/>
                  </a:schemeClr>
                </a:solidFill>
              </a:rPr>
              <a:t>Resilience metrics</a:t>
            </a:r>
          </a:p>
          <a:p>
            <a:pPr marL="742950" lvl="2" indent="-342900">
              <a:buClr>
                <a:srgbClr val="2E7D8F"/>
              </a:buClr>
              <a:buFont typeface="Courier New" panose="02070309020205020404" pitchFamily="49" charset="0"/>
              <a:buChar char="o"/>
            </a:pPr>
            <a:r>
              <a:rPr lang="en-US" sz="2100" dirty="0">
                <a:solidFill>
                  <a:schemeClr val="tx1">
                    <a:lumMod val="65000"/>
                    <a:lumOff val="35000"/>
                  </a:schemeClr>
                </a:solidFill>
              </a:rPr>
              <a:t>Funding sources</a:t>
            </a:r>
          </a:p>
          <a:p>
            <a:pPr>
              <a:buFont typeface="Wingdings" panose="05000000000000000000" pitchFamily="2" charset="2"/>
              <a:buChar char="§"/>
            </a:pPr>
            <a:r>
              <a:rPr lang="en-US" dirty="0">
                <a:solidFill>
                  <a:schemeClr val="tx1">
                    <a:lumMod val="65000"/>
                    <a:lumOff val="35000"/>
                  </a:schemeClr>
                </a:solidFill>
              </a:rPr>
              <a:t>Guidance on risk and resilience assessment, organizing for resilience, knowledge management, communications and collaboration, resources for building capacity, and more</a:t>
            </a:r>
          </a:p>
        </p:txBody>
      </p:sp>
      <p:sp>
        <p:nvSpPr>
          <p:cNvPr id="4" name="Slide Number Placeholder 3">
            <a:extLst>
              <a:ext uri="{FF2B5EF4-FFF2-40B4-BE49-F238E27FC236}">
                <a16:creationId xmlns:a16="http://schemas.microsoft.com/office/drawing/2014/main" id="{6917FB12-7CC8-80F8-374C-C18793D9BEAC}"/>
              </a:ext>
            </a:extLst>
          </p:cNvPr>
          <p:cNvSpPr>
            <a:spLocks noGrp="1"/>
          </p:cNvSpPr>
          <p:nvPr>
            <p:ph type="sldNum" sz="quarter" idx="12"/>
          </p:nvPr>
        </p:nvSpPr>
        <p:spPr/>
        <p:txBody>
          <a:bodyPr/>
          <a:lstStyle/>
          <a:p>
            <a:fld id="{401CF334-2D5C-4859-84A6-CA7E6E43FAEB}" type="slidenum">
              <a:rPr lang="en-US" smtClean="0"/>
              <a:pPr/>
              <a:t>21</a:t>
            </a:fld>
            <a:endParaRPr lang="en-US" dirty="0"/>
          </a:p>
        </p:txBody>
      </p:sp>
    </p:spTree>
    <p:extLst>
      <p:ext uri="{BB962C8B-B14F-4D97-AF65-F5344CB8AC3E}">
        <p14:creationId xmlns:p14="http://schemas.microsoft.com/office/powerpoint/2010/main" val="348241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6B2B-93BB-9D3D-EC70-C52A4B7317A2}"/>
              </a:ext>
            </a:extLst>
          </p:cNvPr>
          <p:cNvSpPr>
            <a:spLocks noGrp="1"/>
          </p:cNvSpPr>
          <p:nvPr>
            <p:ph type="title"/>
          </p:nvPr>
        </p:nvSpPr>
        <p:spPr>
          <a:xfrm>
            <a:off x="609600" y="0"/>
            <a:ext cx="10972800" cy="1315616"/>
          </a:xfrm>
        </p:spPr>
        <p:txBody>
          <a:bodyPr/>
          <a:lstStyle/>
          <a:p>
            <a:r>
              <a:rPr lang="en-US" dirty="0"/>
              <a:t>Appendices</a:t>
            </a:r>
          </a:p>
        </p:txBody>
      </p:sp>
      <p:sp>
        <p:nvSpPr>
          <p:cNvPr id="3" name="Content Placeholder 2">
            <a:extLst>
              <a:ext uri="{FF2B5EF4-FFF2-40B4-BE49-F238E27FC236}">
                <a16:creationId xmlns:a16="http://schemas.microsoft.com/office/drawing/2014/main" id="{808F6880-2F75-B489-0BD7-DE915B0702C1}"/>
              </a:ext>
            </a:extLst>
          </p:cNvPr>
          <p:cNvSpPr>
            <a:spLocks noGrp="1"/>
          </p:cNvSpPr>
          <p:nvPr>
            <p:ph idx="1"/>
          </p:nvPr>
        </p:nvSpPr>
        <p:spPr>
          <a:xfrm>
            <a:off x="727294" y="1797859"/>
            <a:ext cx="10972800" cy="4525963"/>
          </a:xfrm>
        </p:spPr>
        <p:txBody>
          <a:bodyPr/>
          <a:lstStyle/>
          <a:p>
            <a:pPr>
              <a:spcAft>
                <a:spcPts val="600"/>
              </a:spcAft>
              <a:buFont typeface="Wingdings" panose="05000000000000000000" pitchFamily="2" charset="2"/>
              <a:buChar char="§"/>
            </a:pPr>
            <a:r>
              <a:rPr lang="en-US" dirty="0">
                <a:solidFill>
                  <a:srgbClr val="595959"/>
                </a:solidFill>
              </a:rPr>
              <a:t>Appendix A – 11 Quick-Scan Case Studies</a:t>
            </a:r>
          </a:p>
          <a:p>
            <a:pPr>
              <a:spcAft>
                <a:spcPts val="600"/>
              </a:spcAft>
              <a:buFont typeface="Wingdings" panose="05000000000000000000" pitchFamily="2" charset="2"/>
              <a:buChar char="§"/>
            </a:pPr>
            <a:r>
              <a:rPr lang="en-US" dirty="0">
                <a:solidFill>
                  <a:srgbClr val="595959"/>
                </a:solidFill>
              </a:rPr>
              <a:t>Appendix B – 4 Deep-Dive Case Studies</a:t>
            </a:r>
          </a:p>
          <a:p>
            <a:pPr>
              <a:spcAft>
                <a:spcPts val="600"/>
              </a:spcAft>
              <a:buFont typeface="Wingdings" panose="05000000000000000000" pitchFamily="2" charset="2"/>
              <a:buChar char="§"/>
            </a:pPr>
            <a:r>
              <a:rPr lang="en-US" dirty="0">
                <a:solidFill>
                  <a:srgbClr val="595959"/>
                </a:solidFill>
              </a:rPr>
              <a:t>Appendix C – Relevant Sources</a:t>
            </a:r>
          </a:p>
        </p:txBody>
      </p:sp>
      <p:sp>
        <p:nvSpPr>
          <p:cNvPr id="4" name="Slide Number Placeholder 3">
            <a:extLst>
              <a:ext uri="{FF2B5EF4-FFF2-40B4-BE49-F238E27FC236}">
                <a16:creationId xmlns:a16="http://schemas.microsoft.com/office/drawing/2014/main" id="{F435A070-DED3-6249-B909-C7555BB4F4D6}"/>
              </a:ext>
            </a:extLst>
          </p:cNvPr>
          <p:cNvSpPr>
            <a:spLocks noGrp="1"/>
          </p:cNvSpPr>
          <p:nvPr>
            <p:ph type="sldNum" sz="quarter" idx="12"/>
          </p:nvPr>
        </p:nvSpPr>
        <p:spPr/>
        <p:txBody>
          <a:bodyPr/>
          <a:lstStyle/>
          <a:p>
            <a:fld id="{401CF334-2D5C-4859-84A6-CA7E6E43FAEB}" type="slidenum">
              <a:rPr lang="en-US" smtClean="0"/>
              <a:pPr/>
              <a:t>22</a:t>
            </a:fld>
            <a:endParaRPr lang="en-US" dirty="0"/>
          </a:p>
        </p:txBody>
      </p:sp>
    </p:spTree>
    <p:extLst>
      <p:ext uri="{BB962C8B-B14F-4D97-AF65-F5344CB8AC3E}">
        <p14:creationId xmlns:p14="http://schemas.microsoft.com/office/powerpoint/2010/main" val="109548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6B2B-93BB-9D3D-EC70-C52A4B7317A2}"/>
              </a:ext>
            </a:extLst>
          </p:cNvPr>
          <p:cNvSpPr>
            <a:spLocks noGrp="1"/>
          </p:cNvSpPr>
          <p:nvPr>
            <p:ph type="title"/>
          </p:nvPr>
        </p:nvSpPr>
        <p:spPr>
          <a:xfrm>
            <a:off x="609600" y="0"/>
            <a:ext cx="10972800" cy="1390261"/>
          </a:xfrm>
        </p:spPr>
        <p:txBody>
          <a:bodyPr/>
          <a:lstStyle/>
          <a:p>
            <a:r>
              <a:rPr lang="en-US" dirty="0"/>
              <a:t>Implementation Plan</a:t>
            </a:r>
          </a:p>
        </p:txBody>
      </p:sp>
      <p:sp>
        <p:nvSpPr>
          <p:cNvPr id="3" name="Content Placeholder 2">
            <a:extLst>
              <a:ext uri="{FF2B5EF4-FFF2-40B4-BE49-F238E27FC236}">
                <a16:creationId xmlns:a16="http://schemas.microsoft.com/office/drawing/2014/main" id="{808F6880-2F75-B489-0BD7-DE915B0702C1}"/>
              </a:ext>
            </a:extLst>
          </p:cNvPr>
          <p:cNvSpPr>
            <a:spLocks noGrp="1"/>
          </p:cNvSpPr>
          <p:nvPr>
            <p:ph idx="1"/>
          </p:nvPr>
        </p:nvSpPr>
        <p:spPr>
          <a:xfrm>
            <a:off x="674915" y="1648537"/>
            <a:ext cx="10972800" cy="4525963"/>
          </a:xfrm>
        </p:spPr>
        <p:txBody>
          <a:bodyPr>
            <a:normAutofit fontScale="92500" lnSpcReduction="10000"/>
          </a:bodyPr>
          <a:lstStyle/>
          <a:p>
            <a:pPr>
              <a:lnSpc>
                <a:spcPct val="110000"/>
              </a:lnSpc>
              <a:spcBef>
                <a:spcPts val="400"/>
              </a:spcBef>
              <a:spcAft>
                <a:spcPts val="400"/>
              </a:spcAft>
              <a:buFont typeface="Wingdings" panose="05000000000000000000" pitchFamily="2" charset="2"/>
              <a:buChar char="§"/>
            </a:pPr>
            <a:r>
              <a:rPr lang="en-US" dirty="0">
                <a:solidFill>
                  <a:srgbClr val="595959"/>
                </a:solidFill>
              </a:rPr>
              <a:t>Intended audiences: State DOTS and metropolitan planning organizations</a:t>
            </a:r>
          </a:p>
          <a:p>
            <a:pPr>
              <a:lnSpc>
                <a:spcPct val="110000"/>
              </a:lnSpc>
              <a:spcBef>
                <a:spcPts val="400"/>
              </a:spcBef>
              <a:spcAft>
                <a:spcPts val="400"/>
              </a:spcAft>
              <a:buFont typeface="Wingdings" panose="05000000000000000000" pitchFamily="2" charset="2"/>
              <a:buChar char="§"/>
            </a:pPr>
            <a:r>
              <a:rPr lang="en-US" dirty="0">
                <a:solidFill>
                  <a:srgbClr val="595959"/>
                </a:solidFill>
              </a:rPr>
              <a:t>Channels of communication: webinars, TRB committee meetings, conferences (TRB, AASHTO, online publication of the Guidance)</a:t>
            </a:r>
          </a:p>
          <a:p>
            <a:pPr>
              <a:lnSpc>
                <a:spcPct val="110000"/>
              </a:lnSpc>
              <a:spcBef>
                <a:spcPts val="400"/>
              </a:spcBef>
              <a:spcAft>
                <a:spcPts val="400"/>
              </a:spcAft>
              <a:buFont typeface="Wingdings" panose="05000000000000000000" pitchFamily="2" charset="2"/>
              <a:buChar char="§"/>
            </a:pPr>
            <a:r>
              <a:rPr lang="en-US" dirty="0">
                <a:solidFill>
                  <a:srgbClr val="595959"/>
                </a:solidFill>
              </a:rPr>
              <a:t>Impediments to implementation: lack of understanding of risk and resilience concepts and lack of metrics</a:t>
            </a:r>
          </a:p>
          <a:p>
            <a:pPr marL="342900" lvl="1" indent="-342900">
              <a:lnSpc>
                <a:spcPct val="110000"/>
              </a:lnSpc>
              <a:spcBef>
                <a:spcPts val="400"/>
              </a:spcBef>
              <a:spcAft>
                <a:spcPts val="400"/>
              </a:spcAft>
              <a:buClr>
                <a:srgbClr val="2E7D8F"/>
              </a:buClr>
              <a:buFont typeface="Wingdings" panose="05000000000000000000" pitchFamily="2" charset="2"/>
              <a:buChar char="§"/>
            </a:pPr>
            <a:r>
              <a:rPr lang="en-US" sz="2400" dirty="0">
                <a:solidFill>
                  <a:srgbClr val="595959"/>
                </a:solidFill>
              </a:rPr>
              <a:t>Measuring implementation success: online analytics (etc., download counts), DOT performance metrics</a:t>
            </a:r>
          </a:p>
          <a:p>
            <a:pPr>
              <a:lnSpc>
                <a:spcPct val="110000"/>
              </a:lnSpc>
              <a:spcBef>
                <a:spcPts val="400"/>
              </a:spcBef>
              <a:spcAft>
                <a:spcPts val="400"/>
              </a:spcAft>
              <a:buFont typeface="Wingdings" panose="05000000000000000000" pitchFamily="2" charset="2"/>
              <a:buChar char="§"/>
            </a:pPr>
            <a:r>
              <a:rPr lang="en-US" dirty="0">
                <a:solidFill>
                  <a:srgbClr val="595959"/>
                </a:solidFill>
              </a:rPr>
              <a:t>Potential leaders in guide implementation: t</a:t>
            </a:r>
            <a:r>
              <a:rPr lang="en-US" sz="2400" dirty="0">
                <a:solidFill>
                  <a:srgbClr val="595959"/>
                </a:solidFill>
              </a:rPr>
              <a:t>ransportation organizations (including TRB, AASHTO); federal, state, and local agencies</a:t>
            </a:r>
          </a:p>
          <a:p>
            <a:pPr>
              <a:lnSpc>
                <a:spcPct val="110000"/>
              </a:lnSpc>
              <a:spcBef>
                <a:spcPts val="400"/>
              </a:spcBef>
              <a:spcAft>
                <a:spcPts val="400"/>
              </a:spcAft>
              <a:buFont typeface="Wingdings" panose="05000000000000000000" pitchFamily="2" charset="2"/>
              <a:buChar char="§"/>
            </a:pPr>
            <a:r>
              <a:rPr lang="en-US" dirty="0">
                <a:solidFill>
                  <a:srgbClr val="595959"/>
                </a:solidFill>
              </a:rPr>
              <a:t>Next steps: create a team to launch the communication plan for this project and Pilot test the Guidebook with multiple State DOT</a:t>
            </a:r>
          </a:p>
          <a:p>
            <a:pPr marL="0" indent="0">
              <a:lnSpc>
                <a:spcPct val="110000"/>
              </a:lnSpc>
              <a:spcBef>
                <a:spcPts val="400"/>
              </a:spcBef>
              <a:spcAft>
                <a:spcPts val="400"/>
              </a:spcAft>
              <a:buNone/>
            </a:pPr>
            <a:endParaRPr lang="en-US" dirty="0">
              <a:solidFill>
                <a:srgbClr val="595959"/>
              </a:solidFill>
            </a:endParaRPr>
          </a:p>
          <a:p>
            <a:pPr>
              <a:lnSpc>
                <a:spcPct val="110000"/>
              </a:lnSpc>
              <a:spcBef>
                <a:spcPts val="400"/>
              </a:spcBef>
              <a:spcAft>
                <a:spcPts val="400"/>
              </a:spcAft>
            </a:pPr>
            <a:endParaRPr lang="en-US" dirty="0"/>
          </a:p>
        </p:txBody>
      </p:sp>
      <p:sp>
        <p:nvSpPr>
          <p:cNvPr id="4" name="Slide Number Placeholder 3">
            <a:extLst>
              <a:ext uri="{FF2B5EF4-FFF2-40B4-BE49-F238E27FC236}">
                <a16:creationId xmlns:a16="http://schemas.microsoft.com/office/drawing/2014/main" id="{F435A070-DED3-6249-B909-C7555BB4F4D6}"/>
              </a:ext>
            </a:extLst>
          </p:cNvPr>
          <p:cNvSpPr>
            <a:spLocks noGrp="1"/>
          </p:cNvSpPr>
          <p:nvPr>
            <p:ph type="sldNum" sz="quarter" idx="12"/>
          </p:nvPr>
        </p:nvSpPr>
        <p:spPr/>
        <p:txBody>
          <a:bodyPr/>
          <a:lstStyle/>
          <a:p>
            <a:fld id="{401CF334-2D5C-4859-84A6-CA7E6E43FAEB}" type="slidenum">
              <a:rPr lang="en-US" smtClean="0"/>
              <a:pPr/>
              <a:t>23</a:t>
            </a:fld>
            <a:endParaRPr lang="en-US" dirty="0"/>
          </a:p>
        </p:txBody>
      </p:sp>
    </p:spTree>
    <p:extLst>
      <p:ext uri="{BB962C8B-B14F-4D97-AF65-F5344CB8AC3E}">
        <p14:creationId xmlns:p14="http://schemas.microsoft.com/office/powerpoint/2010/main" val="24090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97D1-7E60-4B23-85A3-BC982C137BC0}"/>
              </a:ext>
            </a:extLst>
          </p:cNvPr>
          <p:cNvSpPr>
            <a:spLocks noGrp="1"/>
          </p:cNvSpPr>
          <p:nvPr>
            <p:ph type="title"/>
          </p:nvPr>
        </p:nvSpPr>
        <p:spPr>
          <a:xfrm>
            <a:off x="609600" y="0"/>
            <a:ext cx="10972800" cy="1399592"/>
          </a:xfrm>
        </p:spPr>
        <p:txBody>
          <a:bodyPr/>
          <a:lstStyle/>
          <a:p>
            <a:r>
              <a:rPr lang="en-US" dirty="0"/>
              <a:t>Key Benefits to State DOTs</a:t>
            </a:r>
          </a:p>
        </p:txBody>
      </p:sp>
      <p:sp>
        <p:nvSpPr>
          <p:cNvPr id="3" name="Content Placeholder 2">
            <a:extLst>
              <a:ext uri="{FF2B5EF4-FFF2-40B4-BE49-F238E27FC236}">
                <a16:creationId xmlns:a16="http://schemas.microsoft.com/office/drawing/2014/main" id="{64F8C54B-2A6F-44A3-83A8-1AC80AD1CE27}"/>
              </a:ext>
            </a:extLst>
          </p:cNvPr>
          <p:cNvSpPr>
            <a:spLocks noGrp="1"/>
          </p:cNvSpPr>
          <p:nvPr>
            <p:ph idx="1"/>
          </p:nvPr>
        </p:nvSpPr>
        <p:spPr>
          <a:xfrm>
            <a:off x="717963" y="1732544"/>
            <a:ext cx="10972800" cy="4525963"/>
          </a:xfrm>
        </p:spPr>
        <p:txBody>
          <a:bodyPr/>
          <a:lstStyle/>
          <a:p>
            <a:pPr>
              <a:lnSpc>
                <a:spcPct val="108000"/>
              </a:lnSpc>
              <a:spcBef>
                <a:spcPts val="600"/>
              </a:spcBef>
              <a:spcAft>
                <a:spcPts val="600"/>
              </a:spcAft>
              <a:buFont typeface="Wingdings" panose="05000000000000000000" pitchFamily="2" charset="2"/>
              <a:buChar char="§"/>
            </a:pPr>
            <a:r>
              <a:rPr lang="en-US" dirty="0">
                <a:solidFill>
                  <a:schemeClr val="tx1">
                    <a:lumMod val="65000"/>
                    <a:lumOff val="35000"/>
                  </a:schemeClr>
                </a:solidFill>
              </a:rPr>
              <a:t>Provides transportation agencies with a self-assessment tool for evaluating their capacity to integrate resilience into planning.</a:t>
            </a:r>
          </a:p>
          <a:p>
            <a:pPr>
              <a:lnSpc>
                <a:spcPct val="108000"/>
              </a:lnSpc>
              <a:spcBef>
                <a:spcPts val="600"/>
              </a:spcBef>
              <a:spcAft>
                <a:spcPts val="600"/>
              </a:spcAft>
              <a:buFont typeface="Wingdings" panose="05000000000000000000" pitchFamily="2" charset="2"/>
              <a:buChar char="§"/>
            </a:pPr>
            <a:r>
              <a:rPr lang="en-US" dirty="0">
                <a:solidFill>
                  <a:schemeClr val="tx1">
                    <a:lumMod val="65000"/>
                    <a:lumOff val="35000"/>
                  </a:schemeClr>
                </a:solidFill>
              </a:rPr>
              <a:t>Provides a convenient compendium of risk and resilience-related information.</a:t>
            </a:r>
          </a:p>
          <a:p>
            <a:pPr>
              <a:lnSpc>
                <a:spcPct val="108000"/>
              </a:lnSpc>
              <a:spcBef>
                <a:spcPts val="600"/>
              </a:spcBef>
              <a:spcAft>
                <a:spcPts val="600"/>
              </a:spcAft>
              <a:buFont typeface="Wingdings" panose="05000000000000000000" pitchFamily="2" charset="2"/>
              <a:buChar char="§"/>
            </a:pPr>
            <a:r>
              <a:rPr lang="en-US" dirty="0">
                <a:solidFill>
                  <a:schemeClr val="tx1">
                    <a:lumMod val="65000"/>
                    <a:lumOff val="35000"/>
                  </a:schemeClr>
                </a:solidFill>
              </a:rPr>
              <a:t>Provides practical guidance and strategies to enhance a transportation agency’s resilience program.</a:t>
            </a:r>
          </a:p>
          <a:p>
            <a:pPr>
              <a:lnSpc>
                <a:spcPct val="108000"/>
              </a:lnSpc>
              <a:spcBef>
                <a:spcPts val="600"/>
              </a:spcBef>
              <a:spcAft>
                <a:spcPts val="600"/>
              </a:spcAft>
              <a:buFont typeface="Wingdings" panose="05000000000000000000" pitchFamily="2" charset="2"/>
              <a:buChar char="§"/>
            </a:pPr>
            <a:endParaRPr lang="en-US" dirty="0">
              <a:solidFill>
                <a:schemeClr val="tx1">
                  <a:lumMod val="65000"/>
                  <a:lumOff val="35000"/>
                </a:schemeClr>
              </a:solidFill>
            </a:endParaRPr>
          </a:p>
          <a:p>
            <a:pPr>
              <a:lnSpc>
                <a:spcPct val="108000"/>
              </a:lnSpc>
              <a:spcBef>
                <a:spcPts val="600"/>
              </a:spcBef>
              <a:spcAft>
                <a:spcPts val="600"/>
              </a:spcAft>
              <a:buFont typeface="Wingdings" panose="05000000000000000000" pitchFamily="2" charset="2"/>
              <a:buChar char="§"/>
            </a:pP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3F98719D-EB42-498A-A95B-C6301793E078}"/>
              </a:ext>
            </a:extLst>
          </p:cNvPr>
          <p:cNvSpPr>
            <a:spLocks noGrp="1"/>
          </p:cNvSpPr>
          <p:nvPr>
            <p:ph type="sldNum" sz="quarter" idx="12"/>
          </p:nvPr>
        </p:nvSpPr>
        <p:spPr/>
        <p:txBody>
          <a:bodyPr/>
          <a:lstStyle/>
          <a:p>
            <a:fld id="{401CF334-2D5C-4859-84A6-CA7E6E43FAEB}" type="slidenum">
              <a:rPr lang="en-US" smtClean="0"/>
              <a:pPr/>
              <a:t>24</a:t>
            </a:fld>
            <a:endParaRPr lang="en-US" dirty="0"/>
          </a:p>
        </p:txBody>
      </p:sp>
    </p:spTree>
    <p:extLst>
      <p:ext uri="{BB962C8B-B14F-4D97-AF65-F5344CB8AC3E}">
        <p14:creationId xmlns:p14="http://schemas.microsoft.com/office/powerpoint/2010/main" val="234003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8B52-FCB3-6277-25B6-839EC7083C94}"/>
              </a:ext>
            </a:extLst>
          </p:cNvPr>
          <p:cNvSpPr>
            <a:spLocks noGrp="1"/>
          </p:cNvSpPr>
          <p:nvPr>
            <p:ph type="title"/>
          </p:nvPr>
        </p:nvSpPr>
        <p:spPr>
          <a:xfrm>
            <a:off x="609600" y="0"/>
            <a:ext cx="10972800" cy="1231641"/>
          </a:xfrm>
        </p:spPr>
        <p:txBody>
          <a:bodyPr/>
          <a:lstStyle/>
          <a:p>
            <a:r>
              <a:rPr lang="en-US" dirty="0"/>
              <a:t>Overview</a:t>
            </a:r>
          </a:p>
        </p:txBody>
      </p:sp>
      <p:graphicFrame>
        <p:nvGraphicFramePr>
          <p:cNvPr id="5" name="Content Placeholder 4">
            <a:extLst>
              <a:ext uri="{FF2B5EF4-FFF2-40B4-BE49-F238E27FC236}">
                <a16:creationId xmlns:a16="http://schemas.microsoft.com/office/drawing/2014/main" id="{8702A069-37EC-7E95-5536-2D0B93FFB07E}"/>
              </a:ext>
            </a:extLst>
          </p:cNvPr>
          <p:cNvGraphicFramePr>
            <a:graphicFrameLocks noGrp="1"/>
          </p:cNvGraphicFramePr>
          <p:nvPr>
            <p:ph idx="1"/>
            <p:extLst>
              <p:ext uri="{D42A27DB-BD31-4B8C-83A1-F6EECF244321}">
                <p14:modId xmlns:p14="http://schemas.microsoft.com/office/powerpoint/2010/main" val="2374164767"/>
              </p:ext>
            </p:extLst>
          </p:nvPr>
        </p:nvGraphicFramePr>
        <p:xfrm>
          <a:off x="1076469" y="1611298"/>
          <a:ext cx="10505931" cy="3464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EDD3D45-C0F6-B3D6-CB94-C49ADA503F80}"/>
              </a:ext>
            </a:extLst>
          </p:cNvPr>
          <p:cNvSpPr>
            <a:spLocks noGrp="1"/>
          </p:cNvSpPr>
          <p:nvPr>
            <p:ph type="sldNum" sz="quarter" idx="12"/>
          </p:nvPr>
        </p:nvSpPr>
        <p:spPr/>
        <p:txBody>
          <a:bodyPr/>
          <a:lstStyle/>
          <a:p>
            <a:fld id="{401CF334-2D5C-4859-84A6-CA7E6E43FAEB}" type="slidenum">
              <a:rPr lang="en-US" smtClean="0"/>
              <a:pPr/>
              <a:t>3</a:t>
            </a:fld>
            <a:endParaRPr lang="en-US" dirty="0"/>
          </a:p>
        </p:txBody>
      </p:sp>
    </p:spTree>
    <p:extLst>
      <p:ext uri="{BB962C8B-B14F-4D97-AF65-F5344CB8AC3E}">
        <p14:creationId xmlns:p14="http://schemas.microsoft.com/office/powerpoint/2010/main" val="46352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FFC7-1F68-4843-BEC5-556E083CC861}"/>
              </a:ext>
            </a:extLst>
          </p:cNvPr>
          <p:cNvSpPr>
            <a:spLocks noGrp="1"/>
          </p:cNvSpPr>
          <p:nvPr>
            <p:ph type="title"/>
          </p:nvPr>
        </p:nvSpPr>
        <p:spPr>
          <a:xfrm>
            <a:off x="609600" y="0"/>
            <a:ext cx="10972800" cy="1297858"/>
          </a:xfrm>
        </p:spPr>
        <p:txBody>
          <a:bodyPr/>
          <a:lstStyle/>
          <a:p>
            <a:r>
              <a:rPr lang="en-US" dirty="0"/>
              <a:t>Project Objective</a:t>
            </a:r>
          </a:p>
        </p:txBody>
      </p:sp>
      <p:sp>
        <p:nvSpPr>
          <p:cNvPr id="3" name="Content Placeholder 2">
            <a:extLst>
              <a:ext uri="{FF2B5EF4-FFF2-40B4-BE49-F238E27FC236}">
                <a16:creationId xmlns:a16="http://schemas.microsoft.com/office/drawing/2014/main" id="{B5FED5A4-F8CD-4E80-93C9-8C4C265348FD}"/>
              </a:ext>
            </a:extLst>
          </p:cNvPr>
          <p:cNvSpPr>
            <a:spLocks noGrp="1"/>
          </p:cNvSpPr>
          <p:nvPr>
            <p:ph idx="1"/>
          </p:nvPr>
        </p:nvSpPr>
        <p:spPr>
          <a:xfrm>
            <a:off x="609600" y="1710871"/>
            <a:ext cx="10972800" cy="4525963"/>
          </a:xfrm>
        </p:spPr>
        <p:txBody>
          <a:bodyPr vert="horz" lIns="91440" tIns="45720" rIns="91440" bIns="45720" rtlCol="0" anchor="t">
            <a:normAutofit/>
          </a:bodyPr>
          <a:lstStyle/>
          <a:p>
            <a:pPr marL="0" indent="0">
              <a:buNone/>
            </a:pPr>
            <a:r>
              <a:rPr lang="en-US" dirty="0">
                <a:solidFill>
                  <a:srgbClr val="2E7D8F"/>
                </a:solidFill>
              </a:rPr>
              <a:t>Develop a guidebook on how state departments of transportation (DOTs) and other transportation agencies can integrate resilience concepts into transportation planning efforts at </a:t>
            </a:r>
            <a:r>
              <a:rPr lang="en-US" b="1" i="1" dirty="0">
                <a:solidFill>
                  <a:srgbClr val="2E7D8F"/>
                </a:solidFill>
              </a:rPr>
              <a:t>all scales of application. </a:t>
            </a:r>
          </a:p>
          <a:p>
            <a:pPr>
              <a:buFont typeface="Wingdings" panose="05000000000000000000" pitchFamily="2" charset="2"/>
              <a:buChar char="§"/>
            </a:pPr>
            <a:r>
              <a:rPr lang="en-US" dirty="0">
                <a:solidFill>
                  <a:schemeClr val="tx1">
                    <a:lumMod val="65000"/>
                    <a:lumOff val="35000"/>
                  </a:schemeClr>
                </a:solidFill>
              </a:rPr>
              <a:t>Strategic planning (enterprise)</a:t>
            </a:r>
          </a:p>
          <a:p>
            <a:pPr>
              <a:buFont typeface="Wingdings" panose="05000000000000000000" pitchFamily="2" charset="2"/>
              <a:buChar char="§"/>
            </a:pPr>
            <a:r>
              <a:rPr lang="en-US" dirty="0">
                <a:solidFill>
                  <a:schemeClr val="tx1">
                    <a:lumMod val="65000"/>
                    <a:lumOff val="35000"/>
                  </a:schemeClr>
                </a:solidFill>
                <a:latin typeface="Calibri"/>
                <a:cs typeface="Calibri"/>
              </a:rPr>
              <a:t>Program/project level planning (long-range, mid-range, Statewide Transportation Improvement Program)</a:t>
            </a:r>
          </a:p>
          <a:p>
            <a:pPr>
              <a:buFont typeface="Wingdings" panose="05000000000000000000" pitchFamily="2" charset="2"/>
              <a:buChar char="§"/>
            </a:pPr>
            <a:r>
              <a:rPr lang="en-US" dirty="0">
                <a:solidFill>
                  <a:schemeClr val="tx1">
                    <a:lumMod val="65000"/>
                    <a:lumOff val="35000"/>
                  </a:schemeClr>
                </a:solidFill>
              </a:rPr>
              <a:t>Business planning </a:t>
            </a:r>
          </a:p>
          <a:p>
            <a:pPr>
              <a:buFont typeface="Wingdings" panose="05000000000000000000" pitchFamily="2" charset="2"/>
              <a:buChar char="§"/>
            </a:pPr>
            <a:r>
              <a:rPr lang="en-US" dirty="0">
                <a:solidFill>
                  <a:schemeClr val="tx1">
                    <a:lumMod val="65000"/>
                    <a:lumOff val="35000"/>
                  </a:schemeClr>
                </a:solidFill>
              </a:rPr>
              <a:t>Operation/maintenance planning</a:t>
            </a:r>
          </a:p>
          <a:p>
            <a:endParaRPr lang="en-US" dirty="0"/>
          </a:p>
        </p:txBody>
      </p:sp>
      <p:sp>
        <p:nvSpPr>
          <p:cNvPr id="4" name="Slide Number Placeholder 3">
            <a:extLst>
              <a:ext uri="{FF2B5EF4-FFF2-40B4-BE49-F238E27FC236}">
                <a16:creationId xmlns:a16="http://schemas.microsoft.com/office/drawing/2014/main" id="{2CFCE5FC-5B6E-4BEF-8C33-D4A88A7592A7}"/>
              </a:ext>
            </a:extLst>
          </p:cNvPr>
          <p:cNvSpPr>
            <a:spLocks noGrp="1"/>
          </p:cNvSpPr>
          <p:nvPr>
            <p:ph type="sldNum" sz="quarter" idx="12"/>
          </p:nvPr>
        </p:nvSpPr>
        <p:spPr/>
        <p:txBody>
          <a:bodyPr/>
          <a:lstStyle/>
          <a:p>
            <a:fld id="{401CF334-2D5C-4859-84A6-CA7E6E43FAEB}" type="slidenum">
              <a:rPr lang="en-US" smtClean="0"/>
              <a:pPr/>
              <a:t>4</a:t>
            </a:fld>
            <a:endParaRPr lang="en-US" dirty="0"/>
          </a:p>
        </p:txBody>
      </p:sp>
    </p:spTree>
    <p:extLst>
      <p:ext uri="{BB962C8B-B14F-4D97-AF65-F5344CB8AC3E}">
        <p14:creationId xmlns:p14="http://schemas.microsoft.com/office/powerpoint/2010/main" val="82879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4A0E-1C5C-40F9-AA26-3127428332D9}"/>
              </a:ext>
            </a:extLst>
          </p:cNvPr>
          <p:cNvSpPr>
            <a:spLocks noGrp="1"/>
          </p:cNvSpPr>
          <p:nvPr>
            <p:ph type="title"/>
          </p:nvPr>
        </p:nvSpPr>
        <p:spPr>
          <a:xfrm>
            <a:off x="609600" y="0"/>
            <a:ext cx="10972800" cy="1296955"/>
          </a:xfrm>
        </p:spPr>
        <p:txBody>
          <a:bodyPr/>
          <a:lstStyle/>
          <a:p>
            <a:r>
              <a:rPr lang="en-US" dirty="0"/>
              <a:t>Overview of Tasks</a:t>
            </a:r>
          </a:p>
        </p:txBody>
      </p:sp>
      <p:sp>
        <p:nvSpPr>
          <p:cNvPr id="3" name="Content Placeholder 2">
            <a:extLst>
              <a:ext uri="{FF2B5EF4-FFF2-40B4-BE49-F238E27FC236}">
                <a16:creationId xmlns:a16="http://schemas.microsoft.com/office/drawing/2014/main" id="{84C235CA-B9F1-42CE-AAD2-6E4C105B10AD}"/>
              </a:ext>
            </a:extLst>
          </p:cNvPr>
          <p:cNvSpPr>
            <a:spLocks noGrp="1"/>
          </p:cNvSpPr>
          <p:nvPr>
            <p:ph idx="1"/>
          </p:nvPr>
        </p:nvSpPr>
        <p:spPr>
          <a:xfrm>
            <a:off x="624657" y="2104673"/>
            <a:ext cx="10972800" cy="4525963"/>
          </a:xfrm>
        </p:spPr>
        <p:txBody>
          <a:bodyPr/>
          <a:lstStyle/>
          <a:p>
            <a:pPr>
              <a:buFont typeface="Wingdings" panose="05000000000000000000" pitchFamily="2" charset="2"/>
              <a:buChar char="§"/>
            </a:pPr>
            <a:r>
              <a:rPr lang="en-US" b="1" dirty="0">
                <a:solidFill>
                  <a:srgbClr val="2E7D8F"/>
                </a:solidFill>
              </a:rPr>
              <a:t>Phase I (Task 1 – 6) </a:t>
            </a:r>
          </a:p>
          <a:p>
            <a:pPr marL="690563" lvl="1" indent="-233363"/>
            <a:r>
              <a:rPr lang="en-US" sz="1800" dirty="0">
                <a:solidFill>
                  <a:schemeClr val="tx1">
                    <a:lumMod val="65000"/>
                    <a:lumOff val="35000"/>
                  </a:schemeClr>
                </a:solidFill>
              </a:rPr>
              <a:t>Information gathering and planning</a:t>
            </a:r>
            <a:endParaRPr lang="en-US" dirty="0">
              <a:solidFill>
                <a:schemeClr val="tx1">
                  <a:lumMod val="65000"/>
                  <a:lumOff val="35000"/>
                </a:schemeClr>
              </a:solidFill>
            </a:endParaRPr>
          </a:p>
          <a:p>
            <a:pPr>
              <a:buFont typeface="Wingdings" panose="05000000000000000000" pitchFamily="2" charset="2"/>
              <a:buChar char="§"/>
            </a:pPr>
            <a:r>
              <a:rPr lang="en-US" b="1" dirty="0">
                <a:solidFill>
                  <a:srgbClr val="2E7D8F"/>
                </a:solidFill>
              </a:rPr>
              <a:t>Phase II (Tasks 7-11)</a:t>
            </a:r>
          </a:p>
          <a:p>
            <a:pPr lvl="1"/>
            <a:r>
              <a:rPr lang="en-US" sz="1800" dirty="0">
                <a:solidFill>
                  <a:schemeClr val="tx1">
                    <a:lumMod val="65000"/>
                    <a:lumOff val="35000"/>
                  </a:schemeClr>
                </a:solidFill>
              </a:rPr>
              <a:t>Develop products</a:t>
            </a:r>
          </a:p>
          <a:p>
            <a:pPr marL="0" indent="0">
              <a:buNone/>
            </a:pPr>
            <a:endParaRPr lang="en-US" b="1" dirty="0">
              <a:solidFill>
                <a:srgbClr val="2E7D8F"/>
              </a:solidFill>
            </a:endParaRPr>
          </a:p>
        </p:txBody>
      </p:sp>
      <p:sp>
        <p:nvSpPr>
          <p:cNvPr id="4" name="Slide Number Placeholder 3">
            <a:extLst>
              <a:ext uri="{FF2B5EF4-FFF2-40B4-BE49-F238E27FC236}">
                <a16:creationId xmlns:a16="http://schemas.microsoft.com/office/drawing/2014/main" id="{B29ED608-1C41-4ED4-B695-EF743FBDA492}"/>
              </a:ext>
            </a:extLst>
          </p:cNvPr>
          <p:cNvSpPr>
            <a:spLocks noGrp="1"/>
          </p:cNvSpPr>
          <p:nvPr>
            <p:ph type="sldNum" sz="quarter" idx="12"/>
          </p:nvPr>
        </p:nvSpPr>
        <p:spPr/>
        <p:txBody>
          <a:bodyPr/>
          <a:lstStyle/>
          <a:p>
            <a:fld id="{401CF334-2D5C-4859-84A6-CA7E6E43FAEB}" type="slidenum">
              <a:rPr lang="en-US" smtClean="0"/>
              <a:pPr/>
              <a:t>5</a:t>
            </a:fld>
            <a:endParaRPr lang="en-US" dirty="0"/>
          </a:p>
        </p:txBody>
      </p:sp>
      <p:pic>
        <p:nvPicPr>
          <p:cNvPr id="5" name="Picture 4">
            <a:extLst>
              <a:ext uri="{FF2B5EF4-FFF2-40B4-BE49-F238E27FC236}">
                <a16:creationId xmlns:a16="http://schemas.microsoft.com/office/drawing/2014/main" id="{1A4951FF-E61F-412C-870D-539865EA1CA8}"/>
              </a:ext>
            </a:extLst>
          </p:cNvPr>
          <p:cNvPicPr>
            <a:picLocks noChangeAspect="1"/>
          </p:cNvPicPr>
          <p:nvPr/>
        </p:nvPicPr>
        <p:blipFill>
          <a:blip r:embed="rId2"/>
          <a:stretch>
            <a:fillRect/>
          </a:stretch>
        </p:blipFill>
        <p:spPr>
          <a:xfrm>
            <a:off x="5050302" y="227364"/>
            <a:ext cx="6517041" cy="6032760"/>
          </a:xfrm>
          <a:prstGeom prst="rect">
            <a:avLst/>
          </a:prstGeom>
        </p:spPr>
      </p:pic>
    </p:spTree>
    <p:extLst>
      <p:ext uri="{BB962C8B-B14F-4D97-AF65-F5344CB8AC3E}">
        <p14:creationId xmlns:p14="http://schemas.microsoft.com/office/powerpoint/2010/main" val="23449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F6D2-E5D5-489E-A275-8E362CF63744}"/>
              </a:ext>
            </a:extLst>
          </p:cNvPr>
          <p:cNvSpPr>
            <a:spLocks noGrp="1"/>
          </p:cNvSpPr>
          <p:nvPr>
            <p:ph type="title"/>
          </p:nvPr>
        </p:nvSpPr>
        <p:spPr>
          <a:xfrm>
            <a:off x="609600" y="0"/>
            <a:ext cx="10972800" cy="1272435"/>
          </a:xfrm>
        </p:spPr>
        <p:txBody>
          <a:bodyPr/>
          <a:lstStyle/>
          <a:p>
            <a:r>
              <a:rPr lang="en-US" dirty="0"/>
              <a:t>Literature Review</a:t>
            </a:r>
          </a:p>
        </p:txBody>
      </p:sp>
      <p:sp>
        <p:nvSpPr>
          <p:cNvPr id="3" name="Content Placeholder 2">
            <a:extLst>
              <a:ext uri="{FF2B5EF4-FFF2-40B4-BE49-F238E27FC236}">
                <a16:creationId xmlns:a16="http://schemas.microsoft.com/office/drawing/2014/main" id="{F0D6805B-EBC1-4498-9397-09520D136A69}"/>
              </a:ext>
            </a:extLst>
          </p:cNvPr>
          <p:cNvSpPr>
            <a:spLocks noGrp="1"/>
          </p:cNvSpPr>
          <p:nvPr>
            <p:ph idx="1"/>
          </p:nvPr>
        </p:nvSpPr>
        <p:spPr>
          <a:xfrm>
            <a:off x="609600" y="1762674"/>
            <a:ext cx="10972800" cy="4525963"/>
          </a:xfrm>
        </p:spPr>
        <p:txBody>
          <a:bodyPr/>
          <a:lstStyle/>
          <a:p>
            <a:pPr marL="0" indent="0">
              <a:buNone/>
            </a:pPr>
            <a:r>
              <a:rPr lang="en-US" dirty="0">
                <a:solidFill>
                  <a:srgbClr val="2E7D8F"/>
                </a:solidFill>
              </a:rPr>
              <a:t>Reviewed over 200 sources – focus on publications                                                                   from the Transportation Research Board (TRB) and                                                              the American Association of State Highway and                                                                      Transportation Officials (AASHTO)</a:t>
            </a:r>
          </a:p>
          <a:p>
            <a:pPr marL="0" indent="0">
              <a:spcBef>
                <a:spcPts val="1800"/>
              </a:spcBef>
              <a:buNone/>
            </a:pPr>
            <a:r>
              <a:rPr lang="en-US" dirty="0">
                <a:solidFill>
                  <a:schemeClr val="tx1">
                    <a:lumMod val="65000"/>
                    <a:lumOff val="35000"/>
                  </a:schemeClr>
                </a:solidFill>
              </a:rPr>
              <a:t>Key findings:</a:t>
            </a:r>
          </a:p>
          <a:p>
            <a:pPr>
              <a:spcBef>
                <a:spcPts val="400"/>
              </a:spcBef>
              <a:spcAft>
                <a:spcPts val="400"/>
              </a:spcAft>
              <a:buSzPct val="65000"/>
              <a:buFont typeface="Wingdings" panose="05000000000000000000" pitchFamily="2" charset="2"/>
              <a:buChar char=""/>
            </a:pPr>
            <a:r>
              <a:rPr lang="en-US" sz="2200" dirty="0">
                <a:solidFill>
                  <a:schemeClr val="tx1">
                    <a:lumMod val="65000"/>
                    <a:lumOff val="35000"/>
                  </a:schemeClr>
                </a:solidFill>
              </a:rPr>
              <a:t>Misconception between risk and resilience</a:t>
            </a:r>
          </a:p>
          <a:p>
            <a:pPr>
              <a:spcBef>
                <a:spcPts val="400"/>
              </a:spcBef>
              <a:spcAft>
                <a:spcPts val="400"/>
              </a:spcAft>
              <a:buSzPct val="65000"/>
              <a:buFont typeface="Wingdings" panose="05000000000000000000" pitchFamily="2" charset="2"/>
              <a:buChar char=""/>
            </a:pPr>
            <a:r>
              <a:rPr lang="en-US" sz="2200" dirty="0">
                <a:solidFill>
                  <a:schemeClr val="tx1">
                    <a:lumMod val="65000"/>
                    <a:lumOff val="35000"/>
                  </a:schemeClr>
                </a:solidFill>
              </a:rPr>
              <a:t>Few agencies incorporate resilience beyond TAMPs</a:t>
            </a:r>
          </a:p>
          <a:p>
            <a:pPr>
              <a:spcBef>
                <a:spcPts val="400"/>
              </a:spcBef>
              <a:spcAft>
                <a:spcPts val="400"/>
              </a:spcAft>
              <a:buSzPct val="65000"/>
              <a:buFont typeface="Wingdings" panose="05000000000000000000" pitchFamily="2" charset="2"/>
              <a:buChar char=""/>
            </a:pPr>
            <a:r>
              <a:rPr lang="en-US" sz="2200" dirty="0">
                <a:solidFill>
                  <a:schemeClr val="tx1">
                    <a:lumMod val="65000"/>
                    <a:lumOff val="35000"/>
                  </a:schemeClr>
                </a:solidFill>
              </a:rPr>
              <a:t>Most agencies use qualitative assessments (e.g., risk registers) </a:t>
            </a:r>
          </a:p>
          <a:p>
            <a:pPr>
              <a:spcBef>
                <a:spcPts val="400"/>
              </a:spcBef>
              <a:spcAft>
                <a:spcPts val="400"/>
              </a:spcAft>
              <a:buSzPct val="65000"/>
              <a:buFont typeface="Wingdings" panose="05000000000000000000" pitchFamily="2" charset="2"/>
              <a:buChar char=""/>
            </a:pPr>
            <a:r>
              <a:rPr lang="en-US" sz="2200" dirty="0">
                <a:solidFill>
                  <a:schemeClr val="tx1">
                    <a:lumMod val="65000"/>
                    <a:lumOff val="35000"/>
                  </a:schemeClr>
                </a:solidFill>
              </a:rPr>
              <a:t>Few agencies do quantitative economic analysis</a:t>
            </a:r>
          </a:p>
          <a:p>
            <a:pPr>
              <a:spcBef>
                <a:spcPts val="400"/>
              </a:spcBef>
              <a:spcAft>
                <a:spcPts val="400"/>
              </a:spcAft>
              <a:buSzPct val="65000"/>
              <a:buFont typeface="Wingdings" panose="05000000000000000000" pitchFamily="2" charset="2"/>
              <a:buChar char=""/>
            </a:pPr>
            <a:r>
              <a:rPr lang="en-US" sz="2200" dirty="0">
                <a:solidFill>
                  <a:schemeClr val="tx1">
                    <a:lumMod val="65000"/>
                    <a:lumOff val="35000"/>
                  </a:schemeClr>
                </a:solidFill>
              </a:rPr>
              <a:t>Majority of risk assessments focus on natural hazards</a:t>
            </a:r>
          </a:p>
          <a:p>
            <a:endParaRPr lang="en-US" dirty="0"/>
          </a:p>
        </p:txBody>
      </p:sp>
      <p:sp>
        <p:nvSpPr>
          <p:cNvPr id="4" name="Slide Number Placeholder 3">
            <a:extLst>
              <a:ext uri="{FF2B5EF4-FFF2-40B4-BE49-F238E27FC236}">
                <a16:creationId xmlns:a16="http://schemas.microsoft.com/office/drawing/2014/main" id="{16F775B8-69EF-4A46-BB0C-ACBD9A9BFE1C}"/>
              </a:ext>
            </a:extLst>
          </p:cNvPr>
          <p:cNvSpPr>
            <a:spLocks noGrp="1"/>
          </p:cNvSpPr>
          <p:nvPr>
            <p:ph type="sldNum" sz="quarter" idx="12"/>
          </p:nvPr>
        </p:nvSpPr>
        <p:spPr/>
        <p:txBody>
          <a:bodyPr/>
          <a:lstStyle/>
          <a:p>
            <a:fld id="{401CF334-2D5C-4859-84A6-CA7E6E43FAEB}" type="slidenum">
              <a:rPr lang="en-US" smtClean="0"/>
              <a:pPr/>
              <a:t>6</a:t>
            </a:fld>
            <a:endParaRPr lang="en-US" dirty="0"/>
          </a:p>
        </p:txBody>
      </p:sp>
      <p:pic>
        <p:nvPicPr>
          <p:cNvPr id="5" name="Picture 4">
            <a:extLst>
              <a:ext uri="{FF2B5EF4-FFF2-40B4-BE49-F238E27FC236}">
                <a16:creationId xmlns:a16="http://schemas.microsoft.com/office/drawing/2014/main" id="{A2421BBC-6970-4237-8B85-B53C7395F417}"/>
              </a:ext>
            </a:extLst>
          </p:cNvPr>
          <p:cNvPicPr>
            <a:picLocks noChangeAspect="1"/>
          </p:cNvPicPr>
          <p:nvPr/>
        </p:nvPicPr>
        <p:blipFill>
          <a:blip r:embed="rId2"/>
          <a:stretch>
            <a:fillRect/>
          </a:stretch>
        </p:blipFill>
        <p:spPr>
          <a:xfrm>
            <a:off x="7698855" y="2130852"/>
            <a:ext cx="3523495" cy="2156565"/>
          </a:xfrm>
          <a:prstGeom prst="rect">
            <a:avLst/>
          </a:prstGeom>
        </p:spPr>
      </p:pic>
    </p:spTree>
    <p:extLst>
      <p:ext uri="{BB962C8B-B14F-4D97-AF65-F5344CB8AC3E}">
        <p14:creationId xmlns:p14="http://schemas.microsoft.com/office/powerpoint/2010/main" val="137130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8B89-613E-4996-818C-0D00BE09C4E8}"/>
              </a:ext>
            </a:extLst>
          </p:cNvPr>
          <p:cNvSpPr>
            <a:spLocks noGrp="1"/>
          </p:cNvSpPr>
          <p:nvPr>
            <p:ph type="title"/>
          </p:nvPr>
        </p:nvSpPr>
        <p:spPr>
          <a:xfrm>
            <a:off x="609600" y="0"/>
            <a:ext cx="10972800" cy="1307690"/>
          </a:xfrm>
        </p:spPr>
        <p:txBody>
          <a:bodyPr/>
          <a:lstStyle/>
          <a:p>
            <a:r>
              <a:rPr lang="en-US" dirty="0"/>
              <a:t>Gap Assessment</a:t>
            </a:r>
          </a:p>
        </p:txBody>
      </p:sp>
      <p:sp>
        <p:nvSpPr>
          <p:cNvPr id="3" name="Content Placeholder 2">
            <a:extLst>
              <a:ext uri="{FF2B5EF4-FFF2-40B4-BE49-F238E27FC236}">
                <a16:creationId xmlns:a16="http://schemas.microsoft.com/office/drawing/2014/main" id="{1FD8957C-8C2C-432D-9C5C-DF432654F8B9}"/>
              </a:ext>
            </a:extLst>
          </p:cNvPr>
          <p:cNvSpPr>
            <a:spLocks noGrp="1"/>
          </p:cNvSpPr>
          <p:nvPr>
            <p:ph idx="1"/>
          </p:nvPr>
        </p:nvSpPr>
        <p:spPr>
          <a:xfrm>
            <a:off x="609600" y="1753506"/>
            <a:ext cx="10972800" cy="4525963"/>
          </a:xfrm>
        </p:spPr>
        <p:txBody>
          <a:bodyPr>
            <a:normAutofit/>
          </a:bodyPr>
          <a:lstStyle/>
          <a:p>
            <a:pPr marL="0" marR="134620" indent="0">
              <a:lnSpc>
                <a:spcPct val="110000"/>
              </a:lnSpc>
              <a:spcBef>
                <a:spcPts val="600"/>
              </a:spcBef>
              <a:buNone/>
            </a:pPr>
            <a:r>
              <a:rPr lang="en-US" dirty="0">
                <a:solidFill>
                  <a:schemeClr val="tx1">
                    <a:lumMod val="65000"/>
                    <a:lumOff val="35000"/>
                  </a:schemeClr>
                </a:solidFill>
                <a:cs typeface="Arial" panose="020B0604020202020204" pitchFamily="34" charset="0"/>
              </a:rPr>
              <a:t>The gap analysis further investigated the challenges and barriers uncovered in the literature review.  </a:t>
            </a:r>
          </a:p>
          <a:p>
            <a:pPr marL="0" marR="134620" indent="0">
              <a:lnSpc>
                <a:spcPct val="110000"/>
              </a:lnSpc>
              <a:spcBef>
                <a:spcPts val="1200"/>
              </a:spcBef>
              <a:buNone/>
            </a:pPr>
            <a:r>
              <a:rPr lang="en-US" dirty="0">
                <a:solidFill>
                  <a:schemeClr val="tx1">
                    <a:lumMod val="65000"/>
                    <a:lumOff val="35000"/>
                  </a:schemeClr>
                </a:solidFill>
                <a:cs typeface="Arial" panose="020B0604020202020204" pitchFamily="34" charset="0"/>
              </a:rPr>
              <a:t>Gaps were organized into five categories:</a:t>
            </a:r>
          </a:p>
          <a:p>
            <a:pPr marL="342900" marR="0" lvl="0" indent="-342900">
              <a:lnSpc>
                <a:spcPct val="107000"/>
              </a:lnSpc>
              <a:spcBef>
                <a:spcPts val="790"/>
              </a:spcBef>
              <a:spcAft>
                <a:spcPts val="0"/>
              </a:spcAft>
              <a:buSzPct val="76000"/>
              <a:buFont typeface="Georgia" panose="02040502050405020303" pitchFamily="18" charset="0"/>
              <a:buAutoNum type="arabicPeriod"/>
              <a:tabLst>
                <a:tab pos="686435" algn="l"/>
              </a:tabLst>
            </a:pPr>
            <a:r>
              <a:rPr lang="en-US" spc="0" dirty="0">
                <a:solidFill>
                  <a:schemeClr val="tx1">
                    <a:lumMod val="65000"/>
                    <a:lumOff val="35000"/>
                  </a:schemeClr>
                </a:solidFill>
                <a:effectLst/>
                <a:latin typeface="Calibri" panose="020F0502020204030204" pitchFamily="34" charset="0"/>
                <a:ea typeface="Georgia" panose="02040502050405020303" pitchFamily="18" charset="0"/>
                <a:cs typeface="Georgia" panose="02040502050405020303" pitchFamily="18" charset="0"/>
              </a:rPr>
              <a:t>Policies, definitions, leadership, and communication</a:t>
            </a:r>
          </a:p>
          <a:p>
            <a:pPr marL="342900" marR="0" lvl="0" indent="-342900">
              <a:lnSpc>
                <a:spcPct val="107000"/>
              </a:lnSpc>
              <a:spcBef>
                <a:spcPts val="470"/>
              </a:spcBef>
              <a:spcAft>
                <a:spcPts val="0"/>
              </a:spcAft>
              <a:buSzPct val="76000"/>
              <a:buFont typeface="Georgia" panose="02040502050405020303" pitchFamily="18" charset="0"/>
              <a:buAutoNum type="arabicPeriod"/>
              <a:tabLst>
                <a:tab pos="686435" algn="l"/>
              </a:tabLst>
            </a:pPr>
            <a:r>
              <a:rPr lang="en-US" spc="0" dirty="0">
                <a:solidFill>
                  <a:schemeClr val="tx1">
                    <a:lumMod val="65000"/>
                    <a:lumOff val="35000"/>
                  </a:schemeClr>
                </a:solidFill>
                <a:effectLst/>
                <a:latin typeface="Calibri" panose="020F0502020204030204" pitchFamily="34" charset="0"/>
                <a:ea typeface="Georgia" panose="02040502050405020303" pitchFamily="18" charset="0"/>
                <a:cs typeface="Georgia" panose="02040502050405020303" pitchFamily="18" charset="0"/>
              </a:rPr>
              <a:t>Data, metrics, methodologies, and tools</a:t>
            </a:r>
          </a:p>
          <a:p>
            <a:pPr marL="342900" marR="0" lvl="0" indent="-342900">
              <a:lnSpc>
                <a:spcPct val="107000"/>
              </a:lnSpc>
              <a:spcBef>
                <a:spcPts val="370"/>
              </a:spcBef>
              <a:spcAft>
                <a:spcPts val="0"/>
              </a:spcAft>
              <a:buSzPct val="76000"/>
              <a:buFont typeface="Georgia" panose="02040502050405020303" pitchFamily="18" charset="0"/>
              <a:buAutoNum type="arabicPeriod"/>
              <a:tabLst>
                <a:tab pos="686435" algn="l"/>
              </a:tabLst>
            </a:pPr>
            <a:r>
              <a:rPr lang="en-US" spc="0" dirty="0">
                <a:solidFill>
                  <a:schemeClr val="tx1">
                    <a:lumMod val="65000"/>
                    <a:lumOff val="35000"/>
                  </a:schemeClr>
                </a:solidFill>
                <a:effectLst/>
                <a:latin typeface="Calibri" panose="020F0502020204030204" pitchFamily="34" charset="0"/>
                <a:ea typeface="Georgia" panose="02040502050405020303" pitchFamily="18" charset="0"/>
                <a:cs typeface="Georgia" panose="02040502050405020303" pitchFamily="18" charset="0"/>
              </a:rPr>
              <a:t>Multi-discipline and cross-sector system approach</a:t>
            </a:r>
          </a:p>
          <a:p>
            <a:pPr marL="342900" marR="0" lvl="0" indent="-342900">
              <a:lnSpc>
                <a:spcPct val="107000"/>
              </a:lnSpc>
              <a:spcBef>
                <a:spcPts val="350"/>
              </a:spcBef>
              <a:spcAft>
                <a:spcPts val="0"/>
              </a:spcAft>
              <a:buSzPct val="76000"/>
              <a:buFont typeface="Georgia" panose="02040502050405020303" pitchFamily="18" charset="0"/>
              <a:buAutoNum type="arabicPeriod"/>
              <a:tabLst>
                <a:tab pos="686435" algn="l"/>
              </a:tabLst>
            </a:pPr>
            <a:r>
              <a:rPr lang="en-US" spc="0" dirty="0">
                <a:solidFill>
                  <a:schemeClr val="tx1">
                    <a:lumMod val="65000"/>
                    <a:lumOff val="35000"/>
                  </a:schemeClr>
                </a:solidFill>
                <a:effectLst/>
                <a:latin typeface="Calibri" panose="020F0502020204030204" pitchFamily="34" charset="0"/>
                <a:ea typeface="Georgia" panose="02040502050405020303" pitchFamily="18" charset="0"/>
                <a:cs typeface="Georgia" panose="02040502050405020303" pitchFamily="18" charset="0"/>
              </a:rPr>
              <a:t>Agency resources and funding</a:t>
            </a:r>
          </a:p>
          <a:p>
            <a:pPr marL="342900" marR="0" lvl="0" indent="-342900">
              <a:lnSpc>
                <a:spcPct val="107000"/>
              </a:lnSpc>
              <a:spcBef>
                <a:spcPts val="310"/>
              </a:spcBef>
              <a:spcAft>
                <a:spcPts val="0"/>
              </a:spcAft>
              <a:buSzPct val="76000"/>
              <a:buFont typeface="Georgia" panose="02040502050405020303" pitchFamily="18" charset="0"/>
              <a:buAutoNum type="arabicPeriod"/>
              <a:tabLst>
                <a:tab pos="686435" algn="l"/>
              </a:tabLst>
            </a:pPr>
            <a:r>
              <a:rPr lang="en-US" spc="0" dirty="0">
                <a:solidFill>
                  <a:schemeClr val="tx1">
                    <a:lumMod val="65000"/>
                    <a:lumOff val="35000"/>
                  </a:schemeClr>
                </a:solidFill>
                <a:effectLst/>
                <a:latin typeface="Calibri" panose="020F0502020204030204" pitchFamily="34" charset="0"/>
                <a:ea typeface="Georgia" panose="02040502050405020303" pitchFamily="18" charset="0"/>
                <a:cs typeface="Georgia" panose="02040502050405020303" pitchFamily="18" charset="0"/>
              </a:rPr>
              <a:t>Resilience incorporation in transportation plans</a:t>
            </a:r>
          </a:p>
          <a:p>
            <a:endParaRPr lang="en-US" dirty="0"/>
          </a:p>
        </p:txBody>
      </p:sp>
      <p:sp>
        <p:nvSpPr>
          <p:cNvPr id="4" name="Slide Number Placeholder 3">
            <a:extLst>
              <a:ext uri="{FF2B5EF4-FFF2-40B4-BE49-F238E27FC236}">
                <a16:creationId xmlns:a16="http://schemas.microsoft.com/office/drawing/2014/main" id="{F888C50E-8B0A-43CB-AEFE-3B349AB21241}"/>
              </a:ext>
            </a:extLst>
          </p:cNvPr>
          <p:cNvSpPr>
            <a:spLocks noGrp="1"/>
          </p:cNvSpPr>
          <p:nvPr>
            <p:ph type="sldNum" sz="quarter" idx="12"/>
          </p:nvPr>
        </p:nvSpPr>
        <p:spPr/>
        <p:txBody>
          <a:bodyPr/>
          <a:lstStyle/>
          <a:p>
            <a:fld id="{401CF334-2D5C-4859-84A6-CA7E6E43FAEB}" type="slidenum">
              <a:rPr lang="en-US" smtClean="0"/>
              <a:pPr/>
              <a:t>7</a:t>
            </a:fld>
            <a:endParaRPr lang="en-US" dirty="0"/>
          </a:p>
        </p:txBody>
      </p:sp>
      <p:pic>
        <p:nvPicPr>
          <p:cNvPr id="9" name="Picture 8">
            <a:extLst>
              <a:ext uri="{FF2B5EF4-FFF2-40B4-BE49-F238E27FC236}">
                <a16:creationId xmlns:a16="http://schemas.microsoft.com/office/drawing/2014/main" id="{EBA104B9-E3EA-4DF5-A8D9-E206E72B2308}"/>
              </a:ext>
            </a:extLst>
          </p:cNvPr>
          <p:cNvPicPr>
            <a:picLocks noChangeAspect="1"/>
          </p:cNvPicPr>
          <p:nvPr/>
        </p:nvPicPr>
        <p:blipFill>
          <a:blip r:embed="rId2"/>
          <a:stretch>
            <a:fillRect/>
          </a:stretch>
        </p:blipFill>
        <p:spPr>
          <a:xfrm>
            <a:off x="7997641" y="3021900"/>
            <a:ext cx="3584759" cy="1597290"/>
          </a:xfrm>
          <a:prstGeom prst="rect">
            <a:avLst/>
          </a:prstGeom>
          <a:ln w="127000" cap="sq">
            <a:solidFill>
              <a:srgbClr val="2E7D8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6883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97492-C819-40E7-9A73-07D48787630C}"/>
              </a:ext>
            </a:extLst>
          </p:cNvPr>
          <p:cNvSpPr>
            <a:spLocks noGrp="1"/>
          </p:cNvSpPr>
          <p:nvPr>
            <p:ph type="title"/>
          </p:nvPr>
        </p:nvSpPr>
        <p:spPr>
          <a:xfrm>
            <a:off x="609600" y="0"/>
            <a:ext cx="10972800" cy="1249652"/>
          </a:xfrm>
        </p:spPr>
        <p:txBody>
          <a:bodyPr/>
          <a:lstStyle/>
          <a:p>
            <a:r>
              <a:rPr lang="en-US" dirty="0"/>
              <a:t>Stakeholder Engagement I (“2-Minute Drill”)</a:t>
            </a:r>
          </a:p>
        </p:txBody>
      </p:sp>
      <p:sp>
        <p:nvSpPr>
          <p:cNvPr id="3" name="Content Placeholder 2">
            <a:extLst>
              <a:ext uri="{FF2B5EF4-FFF2-40B4-BE49-F238E27FC236}">
                <a16:creationId xmlns:a16="http://schemas.microsoft.com/office/drawing/2014/main" id="{003F1832-958E-4448-BD5B-E941F6FAE8A0}"/>
              </a:ext>
            </a:extLst>
          </p:cNvPr>
          <p:cNvSpPr>
            <a:spLocks noGrp="1"/>
          </p:cNvSpPr>
          <p:nvPr>
            <p:ph idx="1"/>
          </p:nvPr>
        </p:nvSpPr>
        <p:spPr>
          <a:xfrm>
            <a:off x="609600" y="1611978"/>
            <a:ext cx="5540264" cy="4525963"/>
          </a:xfrm>
        </p:spPr>
        <p:txBody>
          <a:bodyPr/>
          <a:lstStyle/>
          <a:p>
            <a:pPr>
              <a:buFont typeface="Wingdings" panose="05000000000000000000" pitchFamily="2" charset="2"/>
              <a:buChar char="§"/>
            </a:pPr>
            <a:r>
              <a:rPr lang="en-US" dirty="0">
                <a:solidFill>
                  <a:schemeClr val="tx1">
                    <a:lumMod val="65000"/>
                    <a:lumOff val="35000"/>
                  </a:schemeClr>
                </a:solidFill>
              </a:rPr>
              <a:t>Workshop I – December 2020</a:t>
            </a:r>
          </a:p>
          <a:p>
            <a:pPr lvl="1">
              <a:buClr>
                <a:srgbClr val="2E7D8F"/>
              </a:buClr>
            </a:pPr>
            <a:r>
              <a:rPr lang="en-US" sz="1800" dirty="0">
                <a:solidFill>
                  <a:schemeClr val="tx1">
                    <a:lumMod val="65000"/>
                    <a:lumOff val="35000"/>
                  </a:schemeClr>
                </a:solidFill>
              </a:rPr>
              <a:t>90 participants representing state DOTs, AASHTO, Federal Highway Administration (FHWA), metropolitan planning organizations (MPO), transit agencies, private sector, and academia.</a:t>
            </a:r>
          </a:p>
          <a:p>
            <a:pPr>
              <a:buFont typeface="Wingdings" panose="05000000000000000000" pitchFamily="2" charset="2"/>
              <a:buChar char="§"/>
            </a:pPr>
            <a:r>
              <a:rPr lang="en-US" dirty="0">
                <a:solidFill>
                  <a:schemeClr val="tx1">
                    <a:lumMod val="65000"/>
                    <a:lumOff val="35000"/>
                  </a:schemeClr>
                </a:solidFill>
              </a:rPr>
              <a:t>Objectives</a:t>
            </a:r>
          </a:p>
          <a:p>
            <a:pPr lvl="1">
              <a:buClr>
                <a:srgbClr val="2E7D8F"/>
              </a:buClr>
            </a:pPr>
            <a:r>
              <a:rPr lang="en-US" sz="1800" dirty="0">
                <a:solidFill>
                  <a:schemeClr val="tx1">
                    <a:lumMod val="65000"/>
                    <a:lumOff val="35000"/>
                  </a:schemeClr>
                </a:solidFill>
              </a:rPr>
              <a:t>Identify and define what transportation agencies need to successfully implement resilience into transportation planning.</a:t>
            </a:r>
          </a:p>
          <a:p>
            <a:pPr lvl="1">
              <a:buClr>
                <a:srgbClr val="2E7D8F"/>
              </a:buClr>
            </a:pPr>
            <a:r>
              <a:rPr lang="en-US" sz="1800" dirty="0">
                <a:solidFill>
                  <a:schemeClr val="tx1">
                    <a:lumMod val="65000"/>
                    <a:lumOff val="35000"/>
                  </a:schemeClr>
                </a:solidFill>
              </a:rPr>
              <a:t>Validate gaps in the state of practice.</a:t>
            </a:r>
          </a:p>
          <a:p>
            <a:pPr lvl="1">
              <a:buClr>
                <a:srgbClr val="2E7D8F"/>
              </a:buClr>
            </a:pPr>
            <a:r>
              <a:rPr lang="en-US" sz="1800" dirty="0">
                <a:solidFill>
                  <a:schemeClr val="tx1">
                    <a:lumMod val="65000"/>
                    <a:lumOff val="35000"/>
                  </a:schemeClr>
                </a:solidFill>
              </a:rPr>
              <a:t>Identify participants for quick-scan and deep-dive case studies.</a:t>
            </a:r>
          </a:p>
        </p:txBody>
      </p:sp>
      <p:sp>
        <p:nvSpPr>
          <p:cNvPr id="4" name="Slide Number Placeholder 3">
            <a:extLst>
              <a:ext uri="{FF2B5EF4-FFF2-40B4-BE49-F238E27FC236}">
                <a16:creationId xmlns:a16="http://schemas.microsoft.com/office/drawing/2014/main" id="{A399E613-D6FC-4CFE-B93E-74ED5F62BE7B}"/>
              </a:ext>
            </a:extLst>
          </p:cNvPr>
          <p:cNvSpPr>
            <a:spLocks noGrp="1"/>
          </p:cNvSpPr>
          <p:nvPr>
            <p:ph type="sldNum" sz="quarter" idx="12"/>
          </p:nvPr>
        </p:nvSpPr>
        <p:spPr/>
        <p:txBody>
          <a:bodyPr/>
          <a:lstStyle/>
          <a:p>
            <a:fld id="{401CF334-2D5C-4859-84A6-CA7E6E43FAEB}" type="slidenum">
              <a:rPr lang="en-US" smtClean="0"/>
              <a:pPr/>
              <a:t>8</a:t>
            </a:fld>
            <a:endParaRPr lang="en-US" dirty="0"/>
          </a:p>
        </p:txBody>
      </p:sp>
      <p:pic>
        <p:nvPicPr>
          <p:cNvPr id="7" name="Picture 6">
            <a:extLst>
              <a:ext uri="{FF2B5EF4-FFF2-40B4-BE49-F238E27FC236}">
                <a16:creationId xmlns:a16="http://schemas.microsoft.com/office/drawing/2014/main" id="{44EF0207-901B-4F2E-A17B-76DE9684EFF6}"/>
              </a:ext>
            </a:extLst>
          </p:cNvPr>
          <p:cNvPicPr>
            <a:picLocks noChangeAspect="1"/>
          </p:cNvPicPr>
          <p:nvPr/>
        </p:nvPicPr>
        <p:blipFill>
          <a:blip r:embed="rId2"/>
          <a:stretch>
            <a:fillRect/>
          </a:stretch>
        </p:blipFill>
        <p:spPr>
          <a:xfrm>
            <a:off x="6763006" y="4579575"/>
            <a:ext cx="2164268" cy="1133954"/>
          </a:xfrm>
          <a:prstGeom prst="rect">
            <a:avLst/>
          </a:prstGeom>
          <a:ln w="127000" cap="sq">
            <a:solidFill>
              <a:srgbClr val="2E7D8F"/>
            </a:solidFill>
            <a:miter lim="800000"/>
          </a:ln>
          <a:effectLst>
            <a:outerShdw blurRad="57150" dist="50800" dir="2700000" algn="tl" rotWithShape="0">
              <a:srgbClr val="000000">
                <a:alpha val="40000"/>
              </a:srgbClr>
            </a:outerShdw>
          </a:effectLst>
        </p:spPr>
      </p:pic>
      <p:pic>
        <p:nvPicPr>
          <p:cNvPr id="7174" name="Picture 6">
            <a:extLst>
              <a:ext uri="{FF2B5EF4-FFF2-40B4-BE49-F238E27FC236}">
                <a16:creationId xmlns:a16="http://schemas.microsoft.com/office/drawing/2014/main" id="{DBAB7DD4-10D8-4C82-8539-5F9579DA8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355" y="4549259"/>
            <a:ext cx="2164269" cy="1164270"/>
          </a:xfrm>
          <a:prstGeom prst="rect">
            <a:avLst/>
          </a:prstGeom>
          <a:ln w="127000" cap="sq">
            <a:solidFill>
              <a:srgbClr val="2E7D8F"/>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C81C361-4A23-414F-9B6D-93255F9BFE60}"/>
              </a:ext>
            </a:extLst>
          </p:cNvPr>
          <p:cNvPicPr>
            <a:picLocks noChangeAspect="1"/>
          </p:cNvPicPr>
          <p:nvPr/>
        </p:nvPicPr>
        <p:blipFill>
          <a:blip r:embed="rId4"/>
          <a:stretch>
            <a:fillRect/>
          </a:stretch>
        </p:blipFill>
        <p:spPr>
          <a:xfrm>
            <a:off x="6567945" y="1711448"/>
            <a:ext cx="5323199" cy="2309052"/>
          </a:xfrm>
          <a:prstGeom prst="rect">
            <a:avLst/>
          </a:prstGeom>
          <a:solidFill>
            <a:schemeClr val="bg1"/>
          </a:solidFill>
          <a:ln w="107950">
            <a:solidFill>
              <a:srgbClr val="2E7D8F"/>
            </a:solidFill>
          </a:ln>
        </p:spPr>
      </p:pic>
    </p:spTree>
    <p:extLst>
      <p:ext uri="{BB962C8B-B14F-4D97-AF65-F5344CB8AC3E}">
        <p14:creationId xmlns:p14="http://schemas.microsoft.com/office/powerpoint/2010/main" val="327666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5FCC2-C6B2-45E1-A792-67BF2C41CD03}"/>
              </a:ext>
            </a:extLst>
          </p:cNvPr>
          <p:cNvSpPr>
            <a:spLocks noGrp="1"/>
          </p:cNvSpPr>
          <p:nvPr>
            <p:ph type="title"/>
          </p:nvPr>
        </p:nvSpPr>
        <p:spPr>
          <a:xfrm>
            <a:off x="609600" y="0"/>
            <a:ext cx="10972800" cy="1248697"/>
          </a:xfrm>
        </p:spPr>
        <p:txBody>
          <a:bodyPr/>
          <a:lstStyle/>
          <a:p>
            <a:r>
              <a:rPr lang="en-US" dirty="0"/>
              <a:t>Stakeholder Engagement II</a:t>
            </a:r>
          </a:p>
        </p:txBody>
      </p:sp>
      <p:sp>
        <p:nvSpPr>
          <p:cNvPr id="3" name="Content Placeholder 2">
            <a:extLst>
              <a:ext uri="{FF2B5EF4-FFF2-40B4-BE49-F238E27FC236}">
                <a16:creationId xmlns:a16="http://schemas.microsoft.com/office/drawing/2014/main" id="{4887613D-B423-4208-BF05-50537C793798}"/>
              </a:ext>
            </a:extLst>
          </p:cNvPr>
          <p:cNvSpPr>
            <a:spLocks noGrp="1"/>
          </p:cNvSpPr>
          <p:nvPr>
            <p:ph idx="1"/>
          </p:nvPr>
        </p:nvSpPr>
        <p:spPr>
          <a:xfrm>
            <a:off x="609600" y="1664049"/>
            <a:ext cx="5735216" cy="4525963"/>
          </a:xfrm>
        </p:spPr>
        <p:txBody>
          <a:bodyPr/>
          <a:lstStyle/>
          <a:p>
            <a:pPr marL="511175" indent="-452438">
              <a:buFont typeface="Wingdings" panose="05000000000000000000" pitchFamily="2" charset="2"/>
              <a:buChar char="§"/>
            </a:pPr>
            <a:r>
              <a:rPr lang="en-US" dirty="0">
                <a:solidFill>
                  <a:schemeClr val="tx1">
                    <a:lumMod val="65000"/>
                    <a:lumOff val="35000"/>
                  </a:schemeClr>
                </a:solidFill>
              </a:rPr>
              <a:t>Workshop 2 – December 2021</a:t>
            </a:r>
          </a:p>
          <a:p>
            <a:pPr marL="801688" lvl="1" indent="-222250"/>
            <a:r>
              <a:rPr lang="en-US" sz="1800" dirty="0">
                <a:solidFill>
                  <a:schemeClr val="tx1">
                    <a:lumMod val="65000"/>
                    <a:lumOff val="35000"/>
                  </a:schemeClr>
                </a:solidFill>
              </a:rPr>
              <a:t>34 participants representing state DOTs, MPOs, FHWA, and academia.</a:t>
            </a:r>
          </a:p>
          <a:p>
            <a:pPr marL="801688" lvl="1" indent="-222250"/>
            <a:r>
              <a:rPr lang="en-US" sz="1800" dirty="0">
                <a:solidFill>
                  <a:schemeClr val="tx1">
                    <a:lumMod val="65000"/>
                    <a:lumOff val="35000"/>
                  </a:schemeClr>
                </a:solidFill>
              </a:rPr>
              <a:t>18 states plus the District of Columbia; Maricopa County, Arizona; and New Jersey Planning Authority</a:t>
            </a:r>
          </a:p>
          <a:p>
            <a:pPr marL="511175" indent="-452438">
              <a:buFont typeface="Wingdings" panose="05000000000000000000" pitchFamily="2" charset="2"/>
              <a:buChar char="§"/>
            </a:pPr>
            <a:r>
              <a:rPr lang="en-US" dirty="0">
                <a:solidFill>
                  <a:schemeClr val="tx1">
                    <a:lumMod val="65000"/>
                    <a:lumOff val="35000"/>
                  </a:schemeClr>
                </a:solidFill>
              </a:rPr>
              <a:t>Discussion validated six “key building blocks” / strategies with online polling</a:t>
            </a:r>
          </a:p>
          <a:p>
            <a:pPr marL="400050"/>
            <a:endParaRPr lang="en-US" dirty="0"/>
          </a:p>
          <a:p>
            <a:endParaRPr lang="en-US" dirty="0"/>
          </a:p>
        </p:txBody>
      </p:sp>
      <p:sp>
        <p:nvSpPr>
          <p:cNvPr id="4" name="Slide Number Placeholder 3">
            <a:extLst>
              <a:ext uri="{FF2B5EF4-FFF2-40B4-BE49-F238E27FC236}">
                <a16:creationId xmlns:a16="http://schemas.microsoft.com/office/drawing/2014/main" id="{84A2892A-138E-4092-9691-1626CEB5DA9F}"/>
              </a:ext>
            </a:extLst>
          </p:cNvPr>
          <p:cNvSpPr>
            <a:spLocks noGrp="1"/>
          </p:cNvSpPr>
          <p:nvPr>
            <p:ph type="sldNum" sz="quarter" idx="12"/>
          </p:nvPr>
        </p:nvSpPr>
        <p:spPr/>
        <p:txBody>
          <a:bodyPr/>
          <a:lstStyle/>
          <a:p>
            <a:fld id="{401CF334-2D5C-4859-84A6-CA7E6E43FAEB}" type="slidenum">
              <a:rPr lang="en-US" smtClean="0"/>
              <a:pPr/>
              <a:t>9</a:t>
            </a:fld>
            <a:endParaRPr lang="en-US" dirty="0"/>
          </a:p>
        </p:txBody>
      </p:sp>
      <p:pic>
        <p:nvPicPr>
          <p:cNvPr id="5" name="Picture 4">
            <a:extLst>
              <a:ext uri="{FF2B5EF4-FFF2-40B4-BE49-F238E27FC236}">
                <a16:creationId xmlns:a16="http://schemas.microsoft.com/office/drawing/2014/main" id="{98AC8200-100D-4E63-B8E8-F5BF0E1756CE}"/>
              </a:ext>
            </a:extLst>
          </p:cNvPr>
          <p:cNvPicPr>
            <a:picLocks noChangeAspect="1"/>
          </p:cNvPicPr>
          <p:nvPr/>
        </p:nvPicPr>
        <p:blipFill>
          <a:blip r:embed="rId2"/>
          <a:stretch>
            <a:fillRect/>
          </a:stretch>
        </p:blipFill>
        <p:spPr>
          <a:xfrm>
            <a:off x="6927993" y="415352"/>
            <a:ext cx="4766137" cy="3070183"/>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6FA266A9-C9F7-4B61-B20B-E5304E2A41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266" t="25472" r="19810" b="15812"/>
          <a:stretch/>
        </p:blipFill>
        <p:spPr>
          <a:xfrm>
            <a:off x="7161657" y="3720412"/>
            <a:ext cx="4298807" cy="2369333"/>
          </a:xfrm>
          <a:prstGeom prst="rect">
            <a:avLst/>
          </a:prstGeom>
          <a:ln w="127000" cap="sq">
            <a:solidFill>
              <a:srgbClr val="2E7D8F"/>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6915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pany background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spDef>
      <a:spPr>
        <a:solidFill>
          <a:schemeClr val="tx2"/>
        </a:solidFill>
        <a:ln>
          <a:solidFill>
            <a:schemeClr val="tx2"/>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mpany meeting presentation.potx" id="{77F2D8A2-507B-4878-B2FF-8D528D9C7FD9}" vid="{1CC704D5-A0BA-4179-BDE4-EF17843D99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f923f7b-3ec0-45cd-9a74-0daa72a37edd">
      <UserInfo>
        <DisplayName>Maria Pena</DisplayName>
        <AccountId>11</AccountId>
        <AccountType/>
      </UserInfo>
      <UserInfo>
        <DisplayName>Kelley Pecheux</DisplayName>
        <AccountId>141</AccountId>
        <AccountType/>
      </UserInfo>
    </SharedWithUsers>
    <MediaLengthInSeconds xmlns="bcb72872-7bfd-4c7c-9d7b-2663aaa8fc88" xsi:nil="true"/>
    <lcf76f155ced4ddcb4097134ff3c332f xmlns="bcb72872-7bfd-4c7c-9d7b-2663aaa8fc88">
      <Terms xmlns="http://schemas.microsoft.com/office/infopath/2007/PartnerControls"/>
    </lcf76f155ced4ddcb4097134ff3c332f>
    <TaxCatchAll xmlns="9f923f7b-3ec0-45cd-9a74-0daa72a37e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6352F30CD68C43A52DB6297E18A30C" ma:contentTypeVersion="15" ma:contentTypeDescription="Create a new document." ma:contentTypeScope="" ma:versionID="469620bc2b2e64779f314b94b08b22fa">
  <xsd:schema xmlns:xsd="http://www.w3.org/2001/XMLSchema" xmlns:xs="http://www.w3.org/2001/XMLSchema" xmlns:p="http://schemas.microsoft.com/office/2006/metadata/properties" xmlns:ns2="bcb72872-7bfd-4c7c-9d7b-2663aaa8fc88" xmlns:ns3="9f923f7b-3ec0-45cd-9a74-0daa72a37edd" targetNamespace="http://schemas.microsoft.com/office/2006/metadata/properties" ma:root="true" ma:fieldsID="bd8f13978daf59f7e78972b4bfb84054" ns2:_="" ns3:_="">
    <xsd:import namespace="bcb72872-7bfd-4c7c-9d7b-2663aaa8fc88"/>
    <xsd:import namespace="9f923f7b-3ec0-45cd-9a74-0daa72a37e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b72872-7bfd-4c7c-9d7b-2663aaa8f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cd40567-abf2-423e-8514-1118c328f75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923f7b-3ec0-45cd-9a74-0daa72a37ed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1b1b07-9fda-426d-a92d-2ac706ef71a9}" ma:internalName="TaxCatchAll" ma:showField="CatchAllData" ma:web="9f923f7b-3ec0-45cd-9a74-0daa72a37e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1BF6A7-8B30-40F5-A60E-2CA9B6C00085}">
  <ds:schemaRefs>
    <ds:schemaRef ds:uri="http://schemas.microsoft.com/sharepoint/v3/contenttype/forms"/>
  </ds:schemaRefs>
</ds:datastoreItem>
</file>

<file path=customXml/itemProps2.xml><?xml version="1.0" encoding="utf-8"?>
<ds:datastoreItem xmlns:ds="http://schemas.openxmlformats.org/officeDocument/2006/customXml" ds:itemID="{8DFC23F3-4FA2-4409-9479-231D44C3A2C2}">
  <ds:schemaRefs>
    <ds:schemaRef ds:uri="9f923f7b-3ec0-45cd-9a74-0daa72a37edd"/>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schemas.microsoft.com/office/2006/metadata/properties"/>
    <ds:schemaRef ds:uri="http://schemas.microsoft.com/office/infopath/2007/PartnerControls"/>
    <ds:schemaRef ds:uri="bcb72872-7bfd-4c7c-9d7b-2663aaa8fc88"/>
    <ds:schemaRef ds:uri="http://purl.org/dc/dcmitype/"/>
  </ds:schemaRefs>
</ds:datastoreItem>
</file>

<file path=customXml/itemProps3.xml><?xml version="1.0" encoding="utf-8"?>
<ds:datastoreItem xmlns:ds="http://schemas.openxmlformats.org/officeDocument/2006/customXml" ds:itemID="{9A5E22B6-EFC2-4964-8B49-295280AF5F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b72872-7bfd-4c7c-9d7b-2663aaa8fc88"/>
    <ds:schemaRef ds:uri="9f923f7b-3ec0-45cd-9a74-0daa72a37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839</TotalTime>
  <Words>1292</Words>
  <Application>Microsoft Office PowerPoint</Application>
  <PresentationFormat>Widescreen</PresentationFormat>
  <Paragraphs>201</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Century Gothic</vt:lpstr>
      <vt:lpstr>Courier New</vt:lpstr>
      <vt:lpstr>Georgia</vt:lpstr>
      <vt:lpstr>Open Sans</vt:lpstr>
      <vt:lpstr>Palatino Linotype</vt:lpstr>
      <vt:lpstr>Wingdings</vt:lpstr>
      <vt:lpstr>Company background presentation</vt:lpstr>
      <vt:lpstr>PowerPoint Presentation</vt:lpstr>
      <vt:lpstr>PowerPoint Presentation</vt:lpstr>
      <vt:lpstr>Overview</vt:lpstr>
      <vt:lpstr>Project Objective</vt:lpstr>
      <vt:lpstr>Overview of Tasks</vt:lpstr>
      <vt:lpstr>Literature Review</vt:lpstr>
      <vt:lpstr>Gap Assessment</vt:lpstr>
      <vt:lpstr>Stakeholder Engagement I (“2-Minute Drill”)</vt:lpstr>
      <vt:lpstr>Stakeholder Engagement II</vt:lpstr>
      <vt:lpstr>Quick-Scan Case Studies</vt:lpstr>
      <vt:lpstr>Key Building Blocks</vt:lpstr>
      <vt:lpstr>Deep-Dive Case Studies</vt:lpstr>
      <vt:lpstr>NCHRP Research Report 1052:  Integrating Resilience Concepts and Strategies into Transportation Planning: A Guide</vt:lpstr>
      <vt:lpstr>Chapter 1: Introduction</vt:lpstr>
      <vt:lpstr>Chapter 2: Lessons Learned from Case Studies</vt:lpstr>
      <vt:lpstr>Chapter 3: Key Building Blocks to Incorporate Resilience into Transportation Planning Lessons </vt:lpstr>
      <vt:lpstr>Chapter 4: Roadmap for Incorporating Resilience into Transportation Planning</vt:lpstr>
      <vt:lpstr>Chapter 4: Roadmap and Capability Maturity Framework</vt:lpstr>
      <vt:lpstr>Chapter 4: Roadmap and Capability Maturity Framework</vt:lpstr>
      <vt:lpstr>Chapter 5: Actions for Incorporating Resilience into Transportation Planning (Strategies to Improve Resilience Programs)</vt:lpstr>
      <vt:lpstr>Chapter 5: Actions for Incorporating Resilience into Transportation Planning</vt:lpstr>
      <vt:lpstr>Appendices</vt:lpstr>
      <vt:lpstr>Implementation Plan</vt:lpstr>
      <vt:lpstr>Key Benefits to State DOTs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Meeting Title</dc:title>
  <dc:creator>Charles Moser</dc:creator>
  <cp:lastModifiedBy>Nachtrieb, Rebecca</cp:lastModifiedBy>
  <cp:revision>84</cp:revision>
  <dcterms:created xsi:type="dcterms:W3CDTF">2022-02-02T14:22:35Z</dcterms:created>
  <dcterms:modified xsi:type="dcterms:W3CDTF">2023-07-20T20:24:25Z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0x010100936352F30CD68C43A52DB6297E18A30C</vt:lpwstr>
  </property>
  <property fmtid="{D5CDD505-2E9C-101B-9397-08002B2CF9AE}" pid="3" name="Order">
    <vt:r8>208700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