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359" r:id="rId2"/>
    <p:sldId id="256" r:id="rId3"/>
    <p:sldId id="321" r:id="rId4"/>
    <p:sldId id="287" r:id="rId5"/>
    <p:sldId id="336" r:id="rId6"/>
    <p:sldId id="338" r:id="rId7"/>
    <p:sldId id="314" r:id="rId8"/>
    <p:sldId id="259" r:id="rId9"/>
    <p:sldId id="315" r:id="rId10"/>
    <p:sldId id="339" r:id="rId11"/>
    <p:sldId id="340" r:id="rId12"/>
    <p:sldId id="341" r:id="rId13"/>
    <p:sldId id="342" r:id="rId14"/>
    <p:sldId id="343" r:id="rId15"/>
    <p:sldId id="344" r:id="rId16"/>
    <p:sldId id="345"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 id="35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witt, Richard" initials="HR" lastIdx="3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3D5"/>
    <a:srgbClr val="0033CC"/>
    <a:srgbClr val="003399"/>
    <a:srgbClr val="990000"/>
    <a:srgbClr val="0066FF"/>
    <a:srgbClr val="CC3300"/>
    <a:srgbClr val="CCE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86" autoAdjust="0"/>
    <p:restoredTop sz="91186" autoAdjust="0"/>
  </p:normalViewPr>
  <p:slideViewPr>
    <p:cSldViewPr snapToGrid="0">
      <p:cViewPr varScale="1">
        <p:scale>
          <a:sx n="104" d="100"/>
          <a:sy n="104" d="100"/>
        </p:scale>
        <p:origin x="2208" y="78"/>
      </p:cViewPr>
      <p:guideLst>
        <p:guide orient="horz" pos="2160"/>
        <p:guide pos="2880"/>
      </p:guideLst>
    </p:cSldViewPr>
  </p:slideViewPr>
  <p:outlineViewPr>
    <p:cViewPr>
      <p:scale>
        <a:sx n="33" d="100"/>
        <a:sy n="33" d="100"/>
      </p:scale>
      <p:origin x="0" y="-13651"/>
    </p:cViewPr>
  </p:outlineViewPr>
  <p:notesTextViewPr>
    <p:cViewPr>
      <p:scale>
        <a:sx n="3" d="2"/>
        <a:sy n="3" d="2"/>
      </p:scale>
      <p:origin x="0" y="0"/>
    </p:cViewPr>
  </p:notesTextViewPr>
  <p:sorterViewPr>
    <p:cViewPr>
      <p:scale>
        <a:sx n="100" d="100"/>
        <a:sy n="100" d="100"/>
      </p:scale>
      <p:origin x="0" y="-4037"/>
    </p:cViewPr>
  </p:sorterViewPr>
  <p:notesViewPr>
    <p:cSldViewPr snapToGrid="0">
      <p:cViewPr varScale="1">
        <p:scale>
          <a:sx n="73" d="100"/>
          <a:sy n="73" d="100"/>
        </p:scale>
        <p:origin x="2918"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256015-79BA-D4FD-28F8-6BB8D5DB4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6A06E7-04C6-6742-F910-7465170B5A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12/2022</a:t>
            </a:r>
          </a:p>
        </p:txBody>
      </p:sp>
      <p:sp>
        <p:nvSpPr>
          <p:cNvPr id="4" name="Footer Placeholder 3">
            <a:extLst>
              <a:ext uri="{FF2B5EF4-FFF2-40B4-BE49-F238E27FC236}">
                <a16:creationId xmlns:a16="http://schemas.microsoft.com/office/drawing/2014/main" id="{4100C984-4830-65D0-3B74-1F534BC57E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9BEDCB-3BFE-CB7A-8D01-9782B4A800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8A98C8-AD67-5E4F-BA9C-6C4E7DBD19FA}" type="slidenum">
              <a:rPr lang="en-US" smtClean="0"/>
              <a:t>‹#›</a:t>
            </a:fld>
            <a:endParaRPr lang="en-US"/>
          </a:p>
        </p:txBody>
      </p:sp>
    </p:spTree>
    <p:extLst>
      <p:ext uri="{BB962C8B-B14F-4D97-AF65-F5344CB8AC3E}">
        <p14:creationId xmlns:p14="http://schemas.microsoft.com/office/powerpoint/2010/main" val="523021416"/>
      </p:ext>
    </p:extLst>
  </p:cSld>
  <p:clrMap bg1="lt1" tx1="dk1" bg2="lt2" tx2="dk2" accent1="accent1" accent2="accent2" accent3="accent3" accent4="accent4" accent5="accent5" accent6="accent6" hlink="hlink" folHlink="folHlink"/>
  <p:hf sldNum="0"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a:t>12/2022</a:t>
            </a: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D28657-55D7-45D9-B34F-7553D029AA97}" type="slidenum">
              <a:rPr lang="en-US" smtClean="0"/>
              <a:t>‹#›</a:t>
            </a:fld>
            <a:endParaRPr lang="en-US"/>
          </a:p>
        </p:txBody>
      </p:sp>
    </p:spTree>
    <p:extLst>
      <p:ext uri="{BB962C8B-B14F-4D97-AF65-F5344CB8AC3E}">
        <p14:creationId xmlns:p14="http://schemas.microsoft.com/office/powerpoint/2010/main" val="3159464143"/>
      </p:ext>
    </p:extLst>
  </p:cSld>
  <p:clrMap bg1="lt1" tx1="dk1" bg2="lt2" tx2="dk2" accent1="accent1" accent2="accent2" accent3="accent3" accent4="accent4" accent5="accent5" accent6="accent6" hlink="hlink" folHlink="folHlink"/>
  <p:hf sldNum="0"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6" name="Date Placeholder 5"/>
          <p:cNvSpPr>
            <a:spLocks noGrp="1"/>
          </p:cNvSpPr>
          <p:nvPr>
            <p:ph type="dt" idx="11"/>
          </p:nvPr>
        </p:nvSpPr>
        <p:spPr/>
        <p:txBody>
          <a:bodyPr/>
          <a:lstStyle/>
          <a:p>
            <a:r>
              <a:rPr lang="en-US"/>
              <a:t>12/2022</a:t>
            </a:r>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37028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1"/>
          </p:nvPr>
        </p:nvSpPr>
        <p:spPr/>
        <p:txBody>
          <a:bodyPr/>
          <a:lstStyle/>
          <a:p>
            <a:r>
              <a:rPr lang="en-US"/>
              <a:t>12/2022</a:t>
            </a:r>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695506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1"/>
          </p:nvPr>
        </p:nvSpPr>
        <p:spPr/>
        <p:txBody>
          <a:bodyPr/>
          <a:lstStyle/>
          <a:p>
            <a:r>
              <a:rPr lang="en-US"/>
              <a:t>12/2022</a:t>
            </a:r>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419381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1"/>
          </p:nvPr>
        </p:nvSpPr>
        <p:spPr/>
        <p:txBody>
          <a:bodyPr/>
          <a:lstStyle/>
          <a:p>
            <a:r>
              <a:rPr lang="en-US"/>
              <a:t>12/2022</a:t>
            </a:r>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522738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1"/>
          </p:nvPr>
        </p:nvSpPr>
        <p:spPr/>
        <p:txBody>
          <a:bodyPr/>
          <a:lstStyle/>
          <a:p>
            <a:r>
              <a:rPr lang="en-US"/>
              <a:t>12/2022</a:t>
            </a:r>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580243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r>
              <a:rPr lang="en-US"/>
              <a:t>12/2022</a:t>
            </a:r>
          </a:p>
        </p:txBody>
      </p:sp>
      <p:sp>
        <p:nvSpPr>
          <p:cNvPr id="10" name="Footer Placeholder 9"/>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953202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848600" cy="1927225"/>
          </a:xfrm>
        </p:spPr>
        <p:txBody>
          <a:bodyPr anchor="b">
            <a:noAutofit/>
          </a:bodyPr>
          <a:lstStyle>
            <a:lvl1pPr>
              <a:defRPr sz="4050" cap="all" baseline="0"/>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1E3D022-803C-43A3-954A-3DD540A136A2}" type="datetime1">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169D4-4760-4A07-BA7E-89B2C6722C9A}" type="slidenum">
              <a:rPr lang="en-US" smtClean="0"/>
              <a:t>‹#›</a:t>
            </a:fld>
            <a:endParaRPr lang="en-US"/>
          </a:p>
        </p:txBody>
      </p:sp>
      <p:sp>
        <p:nvSpPr>
          <p:cNvPr id="10" name="Flowchart: Document 9"/>
          <p:cNvSpPr/>
          <p:nvPr userDrawn="1"/>
        </p:nvSpPr>
        <p:spPr>
          <a:xfrm>
            <a:off x="0" y="18288"/>
            <a:ext cx="9144000" cy="1353314"/>
          </a:xfrm>
          <a:prstGeom prst="flowChartDocument">
            <a:avLst/>
          </a:prstGeom>
          <a:solidFill>
            <a:srgbClr val="990000">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3757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E56BDB-90EC-4EFF-87A7-A0F496B88419}" type="datetime1">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169D4-4760-4A07-BA7E-89B2C6722C9A}" type="slidenum">
              <a:rPr lang="en-US" smtClean="0"/>
              <a:t>‹#›</a:t>
            </a:fld>
            <a:endParaRPr lang="en-US"/>
          </a:p>
        </p:txBody>
      </p:sp>
    </p:spTree>
    <p:extLst>
      <p:ext uri="{BB962C8B-B14F-4D97-AF65-F5344CB8AC3E}">
        <p14:creationId xmlns:p14="http://schemas.microsoft.com/office/powerpoint/2010/main" val="2922281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B735D9-92B1-4235-99D6-49782CFF4A2A}" type="datetime1">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169D4-4760-4A07-BA7E-89B2C6722C9A}" type="slidenum">
              <a:rPr lang="en-US" smtClean="0"/>
              <a:t>‹#›</a:t>
            </a:fld>
            <a:endParaRPr lang="en-US"/>
          </a:p>
        </p:txBody>
      </p:sp>
    </p:spTree>
    <p:extLst>
      <p:ext uri="{BB962C8B-B14F-4D97-AF65-F5344CB8AC3E}">
        <p14:creationId xmlns:p14="http://schemas.microsoft.com/office/powerpoint/2010/main" val="1220714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3272"/>
            <a:ext cx="8229600" cy="990600"/>
          </a:xfrm>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rgbClr val="C00000"/>
                </a:solidFill>
              </a:defRPr>
            </a:lvl1pPr>
          </a:lstStyle>
          <a:p>
            <a:fld id="{0E0421D1-2CDA-46D8-AFBE-EE55E619260D}" type="datetime1">
              <a:rPr lang="en-US" smtClean="0"/>
              <a:t>7/5/2023</a:t>
            </a:fld>
            <a:endParaRPr lang="en-US"/>
          </a:p>
        </p:txBody>
      </p:sp>
      <p:sp>
        <p:nvSpPr>
          <p:cNvPr id="5" name="Footer Placeholder 4"/>
          <p:cNvSpPr>
            <a:spLocks noGrp="1"/>
          </p:cNvSpPr>
          <p:nvPr>
            <p:ph type="ftr" sz="quarter" idx="11"/>
          </p:nvPr>
        </p:nvSpPr>
        <p:spPr/>
        <p:txBody>
          <a:bodyPr/>
          <a:lstStyle>
            <a:lvl1pPr>
              <a:defRPr>
                <a:solidFill>
                  <a:srgbClr val="C00000"/>
                </a:solidFill>
              </a:defRPr>
            </a:lvl1pPr>
          </a:lstStyle>
          <a:p>
            <a:endParaRPr lang="en-US"/>
          </a:p>
        </p:txBody>
      </p:sp>
      <p:sp>
        <p:nvSpPr>
          <p:cNvPr id="11" name="Rectangle 10"/>
          <p:cNvSpPr/>
          <p:nvPr userDrawn="1"/>
        </p:nvSpPr>
        <p:spPr>
          <a:xfrm>
            <a:off x="0" y="6577012"/>
            <a:ext cx="9144000" cy="26489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i="1" dirty="0">
                <a:latin typeface="Times New Roman" panose="02020603050405020304" pitchFamily="18" charset="0"/>
                <a:cs typeface="Times New Roman" panose="02020603050405020304" pitchFamily="18" charset="0"/>
              </a:rPr>
              <a:t>NCHRP Project 15-70 – Executive Briefing </a:t>
            </a:r>
            <a:r>
              <a:rPr lang="en-US" sz="1400" i="1">
                <a:latin typeface="Times New Roman" panose="02020603050405020304" pitchFamily="18" charset="0"/>
                <a:cs typeface="Times New Roman" panose="02020603050405020304" pitchFamily="18" charset="0"/>
              </a:rPr>
              <a:t>for Guide</a:t>
            </a:r>
            <a:endParaRPr lang="en-US" sz="1400" i="1"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8673838" y="6528816"/>
            <a:ext cx="571762" cy="329184"/>
          </a:xfrm>
        </p:spPr>
        <p:txBody>
          <a:bodyPr/>
          <a:lstStyle>
            <a:lvl1pPr>
              <a:defRPr sz="1400" b="0" i="1">
                <a:solidFill>
                  <a:schemeClr val="bg1"/>
                </a:solidFill>
                <a:latin typeface="Times New Roman" panose="02020603050405020304" pitchFamily="18" charset="0"/>
                <a:cs typeface="Times New Roman" panose="02020603050405020304" pitchFamily="18" charset="0"/>
              </a:defRPr>
            </a:lvl1pPr>
          </a:lstStyle>
          <a:p>
            <a:r>
              <a:rPr lang="en-US" dirty="0"/>
              <a:t>E-</a:t>
            </a:r>
            <a:fld id="{BDD169D4-4760-4A07-BA7E-89B2C6722C9A}" type="slidenum">
              <a:rPr lang="en-US" smtClean="0"/>
              <a:pPr/>
              <a:t>‹#›</a:t>
            </a:fld>
            <a:endParaRPr lang="en-US" dirty="0"/>
          </a:p>
        </p:txBody>
      </p:sp>
    </p:spTree>
    <p:extLst>
      <p:ext uri="{BB962C8B-B14F-4D97-AF65-F5344CB8AC3E}">
        <p14:creationId xmlns:p14="http://schemas.microsoft.com/office/powerpoint/2010/main" val="1963339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3600" b="0" cap="all"/>
            </a:lvl1pPr>
          </a:lstStyle>
          <a:p>
            <a:r>
              <a:rPr lang="en-US" dirty="0"/>
              <a:t>Click to edit Master title style</a:t>
            </a:r>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537C66-E00C-47D7-BFD3-B87FD3BCD190}" type="datetime1">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169D4-4760-4A07-BA7E-89B2C6722C9A}"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87515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DF3C47-F323-452E-8906-62160D2BD1C7}" type="datetime1">
              <a:rPr lang="en-US" smtClean="0"/>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169D4-4760-4A07-BA7E-89B2C6722C9A}" type="slidenum">
              <a:rPr lang="en-US" smtClean="0"/>
              <a:t>‹#›</a:t>
            </a:fld>
            <a:endParaRPr lang="en-US"/>
          </a:p>
        </p:txBody>
      </p:sp>
    </p:spTree>
    <p:extLst>
      <p:ext uri="{BB962C8B-B14F-4D97-AF65-F5344CB8AC3E}">
        <p14:creationId xmlns:p14="http://schemas.microsoft.com/office/powerpoint/2010/main" val="570903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rgbClr val="C0000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rgbClr val="C00000"/>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EAFB85-AEFA-423D-AD76-C255AA73654C}" type="datetime1">
              <a:rPr lang="en-US" smtClean="0"/>
              <a:t>7/5/2023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D169D4-4760-4A07-BA7E-89B2C6722C9A}" type="slidenum">
              <a:rPr lang="en-US" smtClean="0"/>
              <a:t>‹#›</a:t>
            </a:fld>
            <a:endParaRPr lang="en-US"/>
          </a:p>
        </p:txBody>
      </p:sp>
      <p:cxnSp>
        <p:nvCxnSpPr>
          <p:cNvPr id="11" name="Straight Connector 10"/>
          <p:cNvCxnSpPr/>
          <p:nvPr/>
        </p:nvCxnSpPr>
        <p:spPr>
          <a:xfrm rot="5400000">
            <a:off x="2217817" y="4045824"/>
            <a:ext cx="4709160" cy="794"/>
          </a:xfrm>
          <a:prstGeom prst="line">
            <a:avLst/>
          </a:prstGeom>
          <a:ln w="19050">
            <a:solidFill>
              <a:srgbClr val="99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25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B1064EB0-B20E-426D-896E-2C428B99D1E5}" type="datetime1">
              <a:rPr lang="en-US" smtClean="0"/>
              <a:t>7/5/2023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D169D4-4760-4A07-BA7E-89B2C6722C9A}" type="slidenum">
              <a:rPr lang="en-US" smtClean="0"/>
              <a:t>‹#›</a:t>
            </a:fld>
            <a:endParaRPr lang="en-US"/>
          </a:p>
        </p:txBody>
      </p:sp>
    </p:spTree>
    <p:extLst>
      <p:ext uri="{BB962C8B-B14F-4D97-AF65-F5344CB8AC3E}">
        <p14:creationId xmlns:p14="http://schemas.microsoft.com/office/powerpoint/2010/main" val="2704196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9FDBF-C425-4D9A-81E4-DFBE16B38A32}" type="datetime1">
              <a:rPr lang="en-US" smtClean="0"/>
              <a:t>7/5/2023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D169D4-4760-4A07-BA7E-89B2C6722C9A}" type="slidenum">
              <a:rPr lang="en-US" smtClean="0"/>
              <a:t>‹#›</a:t>
            </a:fld>
            <a:endParaRPr lang="en-US"/>
          </a:p>
        </p:txBody>
      </p:sp>
    </p:spTree>
    <p:extLst>
      <p:ext uri="{BB962C8B-B14F-4D97-AF65-F5344CB8AC3E}">
        <p14:creationId xmlns:p14="http://schemas.microsoft.com/office/powerpoint/2010/main" val="386596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9D7BF2B-A201-406E-9D1D-1DC9A50AB0BF}" type="datetime1">
              <a:rPr lang="en-US" smtClean="0"/>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169D4-4760-4A07-BA7E-89B2C6722C9A}"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81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D90EFD9-C916-4FA1-9652-F533E3602696}" type="datetime1">
              <a:rPr lang="en-US" smtClean="0"/>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169D4-4760-4A07-BA7E-89B2C6722C9A}" type="slidenum">
              <a:rPr lang="en-US" smtClean="0"/>
              <a:t>‹#›</a:t>
            </a:fld>
            <a:endParaRPr lang="en-US"/>
          </a:p>
        </p:txBody>
      </p:sp>
    </p:spTree>
    <p:extLst>
      <p:ext uri="{BB962C8B-B14F-4D97-AF65-F5344CB8AC3E}">
        <p14:creationId xmlns:p14="http://schemas.microsoft.com/office/powerpoint/2010/main" val="3250944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457200" y="369624"/>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900">
                <a:solidFill>
                  <a:srgbClr val="FFFFFF"/>
                </a:solidFill>
              </a:defRPr>
            </a:lvl1pPr>
          </a:lstStyle>
          <a:p>
            <a:fld id="{E0D272C6-8C66-40C7-ACFF-46C204BA8916}" type="datetime1">
              <a:rPr lang="en-US" smtClean="0"/>
              <a:t>7/5/2023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9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050" b="1">
                <a:solidFill>
                  <a:srgbClr val="FFFFFF"/>
                </a:solidFill>
              </a:defRPr>
            </a:lvl1pPr>
          </a:lstStyle>
          <a:p>
            <a:fld id="{BDD169D4-4760-4A07-BA7E-89B2C6722C9A}" type="slidenum">
              <a:rPr lang="en-US" smtClean="0"/>
              <a:t>‹#›</a:t>
            </a:fld>
            <a:endParaRPr lang="en-US"/>
          </a:p>
        </p:txBody>
      </p:sp>
    </p:spTree>
    <p:extLst>
      <p:ext uri="{BB962C8B-B14F-4D97-AF65-F5344CB8AC3E}">
        <p14:creationId xmlns:p14="http://schemas.microsoft.com/office/powerpoint/2010/main" val="4084747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spcBef>
          <a:spcPct val="0"/>
        </a:spcBef>
        <a:buNone/>
        <a:defRPr sz="3000" kern="1200" spc="-75" baseline="0">
          <a:solidFill>
            <a:srgbClr val="C00000"/>
          </a:solidFill>
          <a:latin typeface="+mj-lt"/>
          <a:ea typeface="+mj-ea"/>
          <a:cs typeface="+mj-cs"/>
        </a:defRPr>
      </a:lvl1pPr>
    </p:titleStyle>
    <p:bodyStyle>
      <a:lvl1pPr marL="137160" indent="-137160" algn="l" defTabSz="685800" rtl="0" eaLnBrk="1" latinLnBrk="0" hangingPunct="1">
        <a:spcBef>
          <a:spcPct val="20000"/>
        </a:spcBef>
        <a:buClr>
          <a:schemeClr val="accent1"/>
        </a:buClr>
        <a:buSzPct val="85000"/>
        <a:buFont typeface="Arial" pitchFamily="34" charset="0"/>
        <a:buChar char="•"/>
        <a:defRPr sz="1800" kern="1200">
          <a:solidFill>
            <a:schemeClr val="tx1"/>
          </a:solidFill>
          <a:latin typeface="+mn-lt"/>
          <a:ea typeface="+mn-ea"/>
          <a:cs typeface="+mn-cs"/>
        </a:defRPr>
      </a:lvl1pPr>
      <a:lvl2pPr marL="342900" indent="-137160" algn="l" defTabSz="685800" rtl="0" eaLnBrk="1" latinLnBrk="0" hangingPunct="1">
        <a:spcBef>
          <a:spcPct val="20000"/>
        </a:spcBef>
        <a:buClr>
          <a:schemeClr val="accent1"/>
        </a:buClr>
        <a:buSzPct val="85000"/>
        <a:buFont typeface="Arial" pitchFamily="34" charset="0"/>
        <a:buChar char="•"/>
        <a:defRPr sz="1500" kern="1200">
          <a:solidFill>
            <a:schemeClr val="tx1"/>
          </a:solidFill>
          <a:latin typeface="+mn-lt"/>
          <a:ea typeface="+mn-ea"/>
          <a:cs typeface="+mn-cs"/>
        </a:defRPr>
      </a:lvl2pPr>
      <a:lvl3pPr marL="548640" indent="-137160" algn="l" defTabSz="685800" rtl="0" eaLnBrk="1" latinLnBrk="0" hangingPunct="1">
        <a:spcBef>
          <a:spcPct val="20000"/>
        </a:spcBef>
        <a:buClr>
          <a:schemeClr val="accent1"/>
        </a:buClr>
        <a:buSzPct val="90000"/>
        <a:buFont typeface="Arial" pitchFamily="34" charset="0"/>
        <a:buChar char="•"/>
        <a:defRPr sz="1350" kern="1200">
          <a:solidFill>
            <a:schemeClr val="tx1"/>
          </a:solidFill>
          <a:latin typeface="+mn-lt"/>
          <a:ea typeface="+mn-ea"/>
          <a:cs typeface="+mn-cs"/>
        </a:defRPr>
      </a:lvl3pPr>
      <a:lvl4pPr marL="754380" indent="-137160"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4pPr>
      <a:lvl5pPr marL="891540" indent="-102870" algn="l" defTabSz="685800" rtl="0" eaLnBrk="1" latinLnBrk="0" hangingPunct="1">
        <a:spcBef>
          <a:spcPct val="20000"/>
        </a:spcBef>
        <a:buClr>
          <a:schemeClr val="accent1"/>
        </a:buClr>
        <a:buSzPct val="100000"/>
        <a:buFont typeface="Arial" pitchFamily="34" charset="0"/>
        <a:buChar char="•"/>
        <a:defRPr sz="105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397E9-9785-FE00-31E2-BDB199984E70}"/>
              </a:ext>
            </a:extLst>
          </p:cNvPr>
          <p:cNvSpPr>
            <a:spLocks noGrp="1"/>
          </p:cNvSpPr>
          <p:nvPr>
            <p:ph idx="1"/>
          </p:nvPr>
        </p:nvSpPr>
        <p:spPr>
          <a:xfrm>
            <a:off x="457200" y="417946"/>
            <a:ext cx="8229600" cy="4876800"/>
          </a:xfrm>
        </p:spPr>
        <p:txBody>
          <a:bodyPr>
            <a:normAutofit/>
          </a:bodyPr>
          <a:lstStyle/>
          <a:p>
            <a:pPr marL="0" marR="0" indent="0">
              <a:lnSpc>
                <a:spcPct val="107000"/>
              </a:lnSpc>
              <a:spcBef>
                <a:spcPts val="0"/>
              </a:spcBef>
              <a:spcAft>
                <a:spcPts val="800"/>
              </a:spcAft>
              <a:buNone/>
            </a:pPr>
            <a:r>
              <a:rPr lang="en-US" sz="1500" dirty="0">
                <a:effectLst/>
                <a:latin typeface="+mj-lt"/>
                <a:ea typeface="Calibri" panose="020F0502020204030204" pitchFamily="34" charset="0"/>
                <a:cs typeface="Times New Roman" panose="02020603050405020304" pitchFamily="18" charset="0"/>
              </a:rPr>
              <a:t>The following presentation is supplemental to </a:t>
            </a:r>
            <a:r>
              <a:rPr lang="en-US" sz="1500" i="1" dirty="0">
                <a:effectLst/>
                <a:latin typeface="+mj-lt"/>
                <a:ea typeface="Calibri" panose="020F0502020204030204" pitchFamily="34" charset="0"/>
                <a:cs typeface="Times New Roman" panose="02020603050405020304" pitchFamily="18" charset="0"/>
              </a:rPr>
              <a:t>NCHRP Research Report 1053: Valuation and Compensation Approaches in Utility Accommodation: A Guide</a:t>
            </a:r>
            <a:r>
              <a:rPr lang="en-US" sz="1500" dirty="0">
                <a:effectLst/>
                <a:latin typeface="+mj-lt"/>
                <a:ea typeface="Calibri" panose="020F0502020204030204" pitchFamily="34" charset="0"/>
                <a:cs typeface="Times New Roman" panose="02020603050405020304" pitchFamily="18" charset="0"/>
              </a:rPr>
              <a:t> (NCHRP Project 15-70, “Valuation and Compensation for Accommodating Utility and Communications Installations in Public Rights-of-Way”). The full report can be found by searching on the report title on the National Academies Press website (nap.nationalacademies.org).</a:t>
            </a:r>
          </a:p>
          <a:p>
            <a:pPr marL="0" marR="0" indent="0">
              <a:lnSpc>
                <a:spcPct val="107000"/>
              </a:lnSpc>
              <a:spcBef>
                <a:spcPts val="0"/>
              </a:spcBef>
              <a:spcAft>
                <a:spcPts val="800"/>
              </a:spcAft>
              <a:buNone/>
            </a:pPr>
            <a:r>
              <a:rPr lang="en-US" sz="1500" dirty="0">
                <a:effectLst/>
                <a:latin typeface="+mj-l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500"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500" dirty="0">
                <a:effectLst/>
                <a:latin typeface="+mj-lt"/>
                <a:ea typeface="Calibri" panose="020F0502020204030204" pitchFamily="34" charset="0"/>
                <a:cs typeface="Times New Roman" panose="02020603050405020304" pitchFamily="18" charset="0"/>
              </a:rPr>
              <a:t>The National Cooperative Highway Research Program (NCHRP) is sponsored by the individual state departments of transportation of the American Association of State Highway and Transportation Officials. NCHRP is administered by the Transportation Research Board (TRB), part of the National Academies of Sciences, Engineering, and Medicine, under a cooperative agreement with the Federal Highway Administration (FHWA).  Any opinions and conclusions expressed or implied in resulting research products are those of the individuals and organizations who performed the research and are not necessarily those of TRB; the National Academies of Sciences, Engineering, and Medicine; the FHWA; or NCHRP sponsors. </a:t>
            </a:r>
          </a:p>
          <a:p>
            <a:endParaRPr lang="en-US" dirty="0"/>
          </a:p>
        </p:txBody>
      </p:sp>
    </p:spTree>
    <p:extLst>
      <p:ext uri="{BB962C8B-B14F-4D97-AF65-F5344CB8AC3E}">
        <p14:creationId xmlns:p14="http://schemas.microsoft.com/office/powerpoint/2010/main" val="3867935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Revenue Generation Categories</a:t>
            </a: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1136405" y="1638189"/>
            <a:ext cx="6871189" cy="4103188"/>
          </a:xfrm>
          <a:prstGeom prst="rect">
            <a:avLst/>
          </a:prstGeom>
        </p:spPr>
      </p:pic>
    </p:spTree>
    <p:extLst>
      <p:ext uri="{BB962C8B-B14F-4D97-AF65-F5344CB8AC3E}">
        <p14:creationId xmlns:p14="http://schemas.microsoft.com/office/powerpoint/2010/main" val="264196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Compensation and Valuation Schema</a:t>
            </a:r>
          </a:p>
        </p:txBody>
      </p:sp>
      <p:sp>
        <p:nvSpPr>
          <p:cNvPr id="3" name="Content Placeholder 2"/>
          <p:cNvSpPr>
            <a:spLocks noGrp="1"/>
          </p:cNvSpPr>
          <p:nvPr>
            <p:ph idx="1"/>
          </p:nvPr>
        </p:nvSpPr>
        <p:spPr>
          <a:xfrm>
            <a:off x="457200" y="1373872"/>
            <a:ext cx="8229600" cy="5103128"/>
          </a:xfrm>
        </p:spPr>
        <p:txBody>
          <a:bodyPr/>
          <a:lstStyle/>
          <a:p>
            <a:r>
              <a:rPr lang="en-US" dirty="0"/>
              <a:t>Accommodation Mechanism</a:t>
            </a:r>
          </a:p>
          <a:p>
            <a:pPr lvl="1"/>
            <a:r>
              <a:rPr lang="en-US" dirty="0"/>
              <a:t>Easement</a:t>
            </a:r>
          </a:p>
          <a:p>
            <a:pPr lvl="1"/>
            <a:r>
              <a:rPr lang="en-US" dirty="0"/>
              <a:t>Lease </a:t>
            </a:r>
          </a:p>
          <a:p>
            <a:pPr lvl="1"/>
            <a:r>
              <a:rPr lang="en-US" dirty="0"/>
              <a:t>Franchise, etc.</a:t>
            </a:r>
          </a:p>
          <a:p>
            <a:r>
              <a:rPr lang="en-US" dirty="0"/>
              <a:t>Compensation Methods</a:t>
            </a:r>
          </a:p>
          <a:p>
            <a:pPr lvl="1"/>
            <a:r>
              <a:rPr lang="en-US" dirty="0"/>
              <a:t>Cash</a:t>
            </a:r>
          </a:p>
          <a:p>
            <a:pPr lvl="1"/>
            <a:r>
              <a:rPr lang="en-US" dirty="0"/>
              <a:t>Bartering, etc.</a:t>
            </a:r>
          </a:p>
          <a:p>
            <a:r>
              <a:rPr lang="en-US" dirty="0"/>
              <a:t>Compensation Structure</a:t>
            </a:r>
          </a:p>
          <a:p>
            <a:pPr lvl="1"/>
            <a:r>
              <a:rPr lang="en-US" dirty="0"/>
              <a:t>One-time fee</a:t>
            </a:r>
          </a:p>
          <a:p>
            <a:pPr lvl="1"/>
            <a:r>
              <a:rPr lang="en-US" dirty="0"/>
              <a:t>Annual fee</a:t>
            </a:r>
          </a:p>
          <a:p>
            <a:pPr lvl="1"/>
            <a:r>
              <a:rPr lang="en-US" dirty="0"/>
              <a:t>Lease, </a:t>
            </a:r>
          </a:p>
          <a:p>
            <a:pPr lvl="1"/>
            <a:r>
              <a:rPr lang="en-US" dirty="0"/>
              <a:t>Resource Sharing, etc.</a:t>
            </a:r>
          </a:p>
          <a:p>
            <a:r>
              <a:rPr lang="en-US" dirty="0"/>
              <a:t>Valuation Approach</a:t>
            </a:r>
          </a:p>
          <a:p>
            <a:pPr lvl="1"/>
            <a:r>
              <a:rPr lang="en-US" dirty="0"/>
              <a:t>Direct DOT costs</a:t>
            </a:r>
          </a:p>
          <a:p>
            <a:pPr lvl="1"/>
            <a:r>
              <a:rPr lang="en-US" dirty="0"/>
              <a:t>Value of adjacent land, etc.</a:t>
            </a:r>
          </a:p>
          <a:p>
            <a:r>
              <a:rPr lang="en-US" dirty="0"/>
              <a:t>Variation and mixtures of the above…</a:t>
            </a:r>
          </a:p>
        </p:txBody>
      </p:sp>
    </p:spTree>
    <p:extLst>
      <p:ext uri="{BB962C8B-B14F-4D97-AF65-F5344CB8AC3E}">
        <p14:creationId xmlns:p14="http://schemas.microsoft.com/office/powerpoint/2010/main" val="3322390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DOT Categorization Mechanism</a:t>
            </a:r>
          </a:p>
        </p:txBody>
      </p:sp>
      <p:graphicFrame>
        <p:nvGraphicFramePr>
          <p:cNvPr id="5" name="Table 4"/>
          <p:cNvGraphicFramePr>
            <a:graphicFrameLocks noGrp="1"/>
          </p:cNvGraphicFramePr>
          <p:nvPr>
            <p:extLst>
              <p:ext uri="{D42A27DB-BD31-4B8C-83A1-F6EECF244321}">
                <p14:modId xmlns:p14="http://schemas.microsoft.com/office/powerpoint/2010/main" val="1870174708"/>
              </p:ext>
            </p:extLst>
          </p:nvPr>
        </p:nvGraphicFramePr>
        <p:xfrm>
          <a:off x="1573825" y="1373872"/>
          <a:ext cx="5701934" cy="4885625"/>
        </p:xfrm>
        <a:graphic>
          <a:graphicData uri="http://schemas.openxmlformats.org/drawingml/2006/table">
            <a:tbl>
              <a:tblPr firstRow="1">
                <a:tableStyleId>{5C22544A-7EE6-4342-B048-85BDC9FD1C3A}</a:tableStyleId>
              </a:tblPr>
              <a:tblGrid>
                <a:gridCol w="732532">
                  <a:extLst>
                    <a:ext uri="{9D8B030D-6E8A-4147-A177-3AD203B41FA5}">
                      <a16:colId xmlns:a16="http://schemas.microsoft.com/office/drawing/2014/main" val="2477520874"/>
                    </a:ext>
                  </a:extLst>
                </a:gridCol>
                <a:gridCol w="1019047">
                  <a:extLst>
                    <a:ext uri="{9D8B030D-6E8A-4147-A177-3AD203B41FA5}">
                      <a16:colId xmlns:a16="http://schemas.microsoft.com/office/drawing/2014/main" val="1842116552"/>
                    </a:ext>
                  </a:extLst>
                </a:gridCol>
                <a:gridCol w="936932">
                  <a:extLst>
                    <a:ext uri="{9D8B030D-6E8A-4147-A177-3AD203B41FA5}">
                      <a16:colId xmlns:a16="http://schemas.microsoft.com/office/drawing/2014/main" val="3928672484"/>
                    </a:ext>
                  </a:extLst>
                </a:gridCol>
                <a:gridCol w="936932">
                  <a:extLst>
                    <a:ext uri="{9D8B030D-6E8A-4147-A177-3AD203B41FA5}">
                      <a16:colId xmlns:a16="http://schemas.microsoft.com/office/drawing/2014/main" val="2296586619"/>
                    </a:ext>
                  </a:extLst>
                </a:gridCol>
                <a:gridCol w="850682">
                  <a:extLst>
                    <a:ext uri="{9D8B030D-6E8A-4147-A177-3AD203B41FA5}">
                      <a16:colId xmlns:a16="http://schemas.microsoft.com/office/drawing/2014/main" val="3384463889"/>
                    </a:ext>
                  </a:extLst>
                </a:gridCol>
                <a:gridCol w="1225809">
                  <a:extLst>
                    <a:ext uri="{9D8B030D-6E8A-4147-A177-3AD203B41FA5}">
                      <a16:colId xmlns:a16="http://schemas.microsoft.com/office/drawing/2014/main" val="117334024"/>
                    </a:ext>
                  </a:extLst>
                </a:gridCol>
              </a:tblGrid>
              <a:tr h="475954">
                <a:tc>
                  <a:txBody>
                    <a:bodyPr/>
                    <a:lstStyle/>
                    <a:p>
                      <a:pPr marL="0" marR="0" algn="ctr">
                        <a:lnSpc>
                          <a:spcPct val="115000"/>
                        </a:lnSpc>
                        <a:spcBef>
                          <a:spcPts val="0"/>
                        </a:spcBef>
                        <a:spcAft>
                          <a:spcPts val="1200"/>
                        </a:spcAft>
                      </a:pPr>
                      <a:r>
                        <a:rPr lang="en-US" sz="900">
                          <a:effectLst/>
                        </a:rPr>
                        <a:t>Revenue Generation Category</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Accommodation Mechanism</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Compensation Method</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Compensation Structure</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Valuation Approach</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Scheme Variation</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extLst>
                  <a:ext uri="{0D108BD9-81ED-4DB2-BD59-A6C34878D82A}">
                    <a16:rowId xmlns:a16="http://schemas.microsoft.com/office/drawing/2014/main" val="2685096080"/>
                  </a:ext>
                </a:extLst>
              </a:tr>
              <a:tr h="613911">
                <a:tc>
                  <a:txBody>
                    <a:bodyPr/>
                    <a:lstStyle/>
                    <a:p>
                      <a:pPr marL="0" marR="0" algn="ctr">
                        <a:lnSpc>
                          <a:spcPct val="115000"/>
                        </a:lnSpc>
                        <a:spcBef>
                          <a:spcPts val="0"/>
                        </a:spcBef>
                        <a:spcAft>
                          <a:spcPts val="1200"/>
                        </a:spcAft>
                      </a:pPr>
                      <a:r>
                        <a:rPr lang="en-US" sz="900">
                          <a:effectLst/>
                        </a:rPr>
                        <a:t>A. Revenue Generating</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1. Easement</a:t>
                      </a:r>
                      <a:endParaRPr lang="en-US" sz="1100">
                        <a:effectLst/>
                      </a:endParaRPr>
                    </a:p>
                    <a:p>
                      <a:pPr marL="0" marR="0" algn="ctr">
                        <a:lnSpc>
                          <a:spcPct val="115000"/>
                        </a:lnSpc>
                        <a:spcBef>
                          <a:spcPts val="0"/>
                        </a:spcBef>
                        <a:spcAft>
                          <a:spcPts val="1200"/>
                        </a:spcAft>
                      </a:pPr>
                      <a:r>
                        <a:rPr lang="en-US" sz="900">
                          <a:effectLst/>
                        </a:rPr>
                        <a:t> </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i. Cash</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a. One Time Fee</a:t>
                      </a:r>
                      <a:endParaRPr lang="en-US" sz="1100">
                        <a:effectLst/>
                      </a:endParaRPr>
                    </a:p>
                    <a:p>
                      <a:pPr marL="0" marR="0" algn="ctr">
                        <a:lnSpc>
                          <a:spcPct val="115000"/>
                        </a:lnSpc>
                        <a:spcBef>
                          <a:spcPts val="0"/>
                        </a:spcBef>
                        <a:spcAft>
                          <a:spcPts val="1200"/>
                        </a:spcAft>
                      </a:pPr>
                      <a:r>
                        <a:rPr lang="en-US" sz="900">
                          <a:effectLst/>
                        </a:rPr>
                        <a:t> </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1. DOT costs</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A. Singular approach</a:t>
                      </a:r>
                      <a:endParaRPr lang="en-US" sz="1100">
                        <a:effectLst/>
                      </a:endParaRPr>
                    </a:p>
                    <a:p>
                      <a:pPr marL="0" marR="0" algn="ctr">
                        <a:lnSpc>
                          <a:spcPct val="115000"/>
                        </a:lnSpc>
                        <a:spcBef>
                          <a:spcPts val="0"/>
                        </a:spcBef>
                        <a:spcAft>
                          <a:spcPts val="1200"/>
                        </a:spcAft>
                      </a:pPr>
                      <a:r>
                        <a:rPr lang="en-US" sz="900">
                          <a:effectLst/>
                        </a:rPr>
                        <a:t> </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extLst>
                  <a:ext uri="{0D108BD9-81ED-4DB2-BD59-A6C34878D82A}">
                    <a16:rowId xmlns:a16="http://schemas.microsoft.com/office/drawing/2014/main" val="2207459135"/>
                  </a:ext>
                </a:extLst>
              </a:tr>
              <a:tr h="475954">
                <a:tc>
                  <a:txBody>
                    <a:bodyPr/>
                    <a:lstStyle/>
                    <a:p>
                      <a:pPr marL="0" marR="0" algn="ctr">
                        <a:lnSpc>
                          <a:spcPct val="115000"/>
                        </a:lnSpc>
                        <a:spcBef>
                          <a:spcPts val="0"/>
                        </a:spcBef>
                        <a:spcAft>
                          <a:spcPts val="1200"/>
                        </a:spcAft>
                      </a:pPr>
                      <a:r>
                        <a:rPr lang="en-US" sz="900">
                          <a:effectLst/>
                        </a:rPr>
                        <a:t>B. Revenue Neutral</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2. Lease</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ii. Bartering</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b. Annual Fee</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2. Bidding / competitive auction</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B. Variation by roadway functional class/access control</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extLst>
                  <a:ext uri="{0D108BD9-81ED-4DB2-BD59-A6C34878D82A}">
                    <a16:rowId xmlns:a16="http://schemas.microsoft.com/office/drawing/2014/main" val="3736204697"/>
                  </a:ext>
                </a:extLst>
              </a:tr>
              <a:tr h="475954">
                <a:tc>
                  <a:txBody>
                    <a:bodyPr/>
                    <a:lstStyle/>
                    <a:p>
                      <a:pPr marL="0" marR="0" algn="ctr">
                        <a:lnSpc>
                          <a:spcPct val="115000"/>
                        </a:lnSpc>
                        <a:spcBef>
                          <a:spcPts val="0"/>
                        </a:spcBef>
                        <a:spcAft>
                          <a:spcPts val="1200"/>
                        </a:spcAft>
                      </a:pPr>
                      <a:r>
                        <a:rPr lang="en-US" sz="900">
                          <a:effectLst/>
                        </a:rPr>
                        <a:t>C. Non-revenue Generating</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3. Franchise</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iii. Cash and Bartering</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c. Lease</a:t>
                      </a:r>
                      <a:endParaRPr lang="en-US" sz="1100">
                        <a:effectLst/>
                      </a:endParaRPr>
                    </a:p>
                    <a:p>
                      <a:pPr marL="0" marR="0" algn="ctr">
                        <a:lnSpc>
                          <a:spcPct val="115000"/>
                        </a:lnSpc>
                        <a:spcBef>
                          <a:spcPts val="0"/>
                        </a:spcBef>
                        <a:spcAft>
                          <a:spcPts val="1200"/>
                        </a:spcAft>
                      </a:pPr>
                      <a:r>
                        <a:rPr lang="en-US" sz="900">
                          <a:effectLst/>
                        </a:rPr>
                        <a:t> </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3. Valuation of adjacent land</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C. Variation by utility type</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extLst>
                  <a:ext uri="{0D108BD9-81ED-4DB2-BD59-A6C34878D82A}">
                    <a16:rowId xmlns:a16="http://schemas.microsoft.com/office/drawing/2014/main" val="1933415920"/>
                  </a:ext>
                </a:extLst>
              </a:tr>
              <a:tr h="613911">
                <a:tc>
                  <a:txBody>
                    <a:bodyPr/>
                    <a:lstStyle/>
                    <a:p>
                      <a:pPr marL="0" marR="0" algn="ctr">
                        <a:lnSpc>
                          <a:spcPct val="115000"/>
                        </a:lnSpc>
                        <a:spcBef>
                          <a:spcPts val="0"/>
                        </a:spcBef>
                        <a:spcAft>
                          <a:spcPts val="1200"/>
                        </a:spcAft>
                      </a:pPr>
                      <a:r>
                        <a:rPr lang="en-US" sz="900">
                          <a:effectLst/>
                        </a:rPr>
                        <a:t> </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4. License /Permit</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iv. None</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d. Revenue Sharing</a:t>
                      </a:r>
                      <a:endParaRPr lang="en-US" sz="1100">
                        <a:effectLst/>
                      </a:endParaRPr>
                    </a:p>
                    <a:p>
                      <a:pPr marL="0" marR="0" algn="ctr">
                        <a:lnSpc>
                          <a:spcPct val="115000"/>
                        </a:lnSpc>
                        <a:spcBef>
                          <a:spcPts val="0"/>
                        </a:spcBef>
                        <a:spcAft>
                          <a:spcPts val="1200"/>
                        </a:spcAft>
                      </a:pPr>
                      <a:r>
                        <a:rPr lang="en-US" sz="900">
                          <a:effectLst/>
                        </a:rPr>
                        <a:t> </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4. Cost of next best alternative</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D. Variation ownership</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extLst>
                  <a:ext uri="{0D108BD9-81ED-4DB2-BD59-A6C34878D82A}">
                    <a16:rowId xmlns:a16="http://schemas.microsoft.com/office/drawing/2014/main" val="2716898320"/>
                  </a:ext>
                </a:extLst>
              </a:tr>
              <a:tr h="634605">
                <a:tc>
                  <a:txBody>
                    <a:bodyPr/>
                    <a:lstStyle/>
                    <a:p>
                      <a:pPr marL="0" marR="0" algn="ctr">
                        <a:lnSpc>
                          <a:spcPct val="115000"/>
                        </a:lnSpc>
                        <a:spcBef>
                          <a:spcPts val="0"/>
                        </a:spcBef>
                        <a:spcAft>
                          <a:spcPts val="1200"/>
                        </a:spcAft>
                      </a:pPr>
                      <a:r>
                        <a:rPr lang="en-US" sz="900">
                          <a:effectLst/>
                        </a:rPr>
                        <a:t> </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5. Statutory Authority</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 </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e. Resource Sharing</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5. Needs-based compensation</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E. Variation by attachment</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extLst>
                  <a:ext uri="{0D108BD9-81ED-4DB2-BD59-A6C34878D82A}">
                    <a16:rowId xmlns:a16="http://schemas.microsoft.com/office/drawing/2014/main" val="3087968129"/>
                  </a:ext>
                </a:extLst>
              </a:tr>
              <a:tr h="317302">
                <a:tc>
                  <a:txBody>
                    <a:bodyPr/>
                    <a:lstStyle/>
                    <a:p>
                      <a:pPr marL="0" marR="0" algn="ctr">
                        <a:lnSpc>
                          <a:spcPct val="115000"/>
                        </a:lnSpc>
                        <a:spcBef>
                          <a:spcPts val="0"/>
                        </a:spcBef>
                        <a:spcAft>
                          <a:spcPts val="1200"/>
                        </a:spcAft>
                      </a:pPr>
                      <a:r>
                        <a:rPr lang="en-US" sz="900">
                          <a:effectLst/>
                        </a:rPr>
                        <a:t> </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 </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 </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f. None</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6. Historical experience</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F. Variation by geographic location</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extLst>
                  <a:ext uri="{0D108BD9-81ED-4DB2-BD59-A6C34878D82A}">
                    <a16:rowId xmlns:a16="http://schemas.microsoft.com/office/drawing/2014/main" val="3420406444"/>
                  </a:ext>
                </a:extLst>
              </a:tr>
              <a:tr h="793256">
                <a:tc>
                  <a:txBody>
                    <a:bodyPr/>
                    <a:lstStyle/>
                    <a:p>
                      <a:pPr marL="0" marR="0" algn="ctr">
                        <a:lnSpc>
                          <a:spcPct val="115000"/>
                        </a:lnSpc>
                        <a:spcBef>
                          <a:spcPts val="0"/>
                        </a:spcBef>
                        <a:spcAft>
                          <a:spcPts val="1200"/>
                        </a:spcAft>
                      </a:pPr>
                      <a:r>
                        <a:rPr lang="en-US" sz="900">
                          <a:effectLst/>
                        </a:rPr>
                        <a:t> </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 </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 </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 </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7. Market research</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G. Variation by ROW/surplus property type (including aerial or underground rights)</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extLst>
                  <a:ext uri="{0D108BD9-81ED-4DB2-BD59-A6C34878D82A}">
                    <a16:rowId xmlns:a16="http://schemas.microsoft.com/office/drawing/2014/main" val="1221614019"/>
                  </a:ext>
                </a:extLst>
              </a:tr>
              <a:tr h="484778">
                <a:tc>
                  <a:txBody>
                    <a:bodyPr/>
                    <a:lstStyle/>
                    <a:p>
                      <a:pPr marL="0" marR="0" algn="ctr">
                        <a:lnSpc>
                          <a:spcPct val="115000"/>
                        </a:lnSpc>
                        <a:spcBef>
                          <a:spcPts val="0"/>
                        </a:spcBef>
                        <a:spcAft>
                          <a:spcPts val="1200"/>
                        </a:spcAft>
                      </a:pPr>
                      <a:r>
                        <a:rPr lang="en-US" sz="900">
                          <a:effectLst/>
                        </a:rPr>
                        <a:t> </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 </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 </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 </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a:effectLst/>
                        </a:rPr>
                        <a:t>8. None</a:t>
                      </a:r>
                      <a:endParaRPr lang="en-US" sz="110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tc>
                  <a:txBody>
                    <a:bodyPr/>
                    <a:lstStyle/>
                    <a:p>
                      <a:pPr marL="0" marR="0" algn="ctr">
                        <a:lnSpc>
                          <a:spcPct val="115000"/>
                        </a:lnSpc>
                        <a:spcBef>
                          <a:spcPts val="0"/>
                        </a:spcBef>
                        <a:spcAft>
                          <a:spcPts val="1200"/>
                        </a:spcAft>
                      </a:pPr>
                      <a:r>
                        <a:rPr lang="en-US" sz="900" dirty="0">
                          <a:effectLst/>
                        </a:rPr>
                        <a:t>H. Variation by population served by the utility</a:t>
                      </a:r>
                      <a:endParaRPr lang="en-US" sz="1100" dirty="0">
                        <a:effectLst/>
                        <a:latin typeface="Microsoft Sans Serif" panose="020B0604020202020204" pitchFamily="34" charset="0"/>
                        <a:ea typeface="Calibri" panose="020F0502020204030204" pitchFamily="34" charset="0"/>
                        <a:cs typeface="Times New Roman" panose="02020603050405020304" pitchFamily="18" charset="0"/>
                      </a:endParaRPr>
                    </a:p>
                  </a:txBody>
                  <a:tcPr marL="62081" marR="62081" marT="0" marB="0" anchor="ctr"/>
                </a:tc>
                <a:extLst>
                  <a:ext uri="{0D108BD9-81ED-4DB2-BD59-A6C34878D82A}">
                    <a16:rowId xmlns:a16="http://schemas.microsoft.com/office/drawing/2014/main" val="1560420059"/>
                  </a:ext>
                </a:extLst>
              </a:tr>
            </a:tbl>
          </a:graphicData>
        </a:graphic>
      </p:graphicFrame>
    </p:spTree>
    <p:extLst>
      <p:ext uri="{BB962C8B-B14F-4D97-AF65-F5344CB8AC3E}">
        <p14:creationId xmlns:p14="http://schemas.microsoft.com/office/powerpoint/2010/main" val="3744221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DOT Categorization Summary</a:t>
            </a:r>
          </a:p>
        </p:txBody>
      </p:sp>
      <p:pic>
        <p:nvPicPr>
          <p:cNvPr id="6" name="Picture 5" descr="Chart&#10;&#10;Description automatically generated"/>
          <p:cNvPicPr/>
          <p:nvPr/>
        </p:nvPicPr>
        <p:blipFill>
          <a:blip r:embed="rId2">
            <a:extLst>
              <a:ext uri="{28A0092B-C50C-407E-A947-70E740481C1C}">
                <a14:useLocalDpi xmlns:a14="http://schemas.microsoft.com/office/drawing/2010/main" val="0"/>
              </a:ext>
            </a:extLst>
          </a:blip>
          <a:srcRect/>
          <a:stretch>
            <a:fillRect/>
          </a:stretch>
        </p:blipFill>
        <p:spPr bwMode="auto">
          <a:xfrm>
            <a:off x="798426" y="1373872"/>
            <a:ext cx="7547147" cy="4710405"/>
          </a:xfrm>
          <a:prstGeom prst="rect">
            <a:avLst/>
          </a:prstGeom>
          <a:noFill/>
        </p:spPr>
      </p:pic>
    </p:spTree>
    <p:extLst>
      <p:ext uri="{BB962C8B-B14F-4D97-AF65-F5344CB8AC3E}">
        <p14:creationId xmlns:p14="http://schemas.microsoft.com/office/powerpoint/2010/main" val="1216251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DOT Categorization Summary</a:t>
            </a: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592" y="1802424"/>
            <a:ext cx="7614139" cy="3921370"/>
          </a:xfrm>
          <a:prstGeom prst="rect">
            <a:avLst/>
          </a:prstGeom>
          <a:noFill/>
        </p:spPr>
      </p:pic>
    </p:spTree>
    <p:extLst>
      <p:ext uri="{BB962C8B-B14F-4D97-AF65-F5344CB8AC3E}">
        <p14:creationId xmlns:p14="http://schemas.microsoft.com/office/powerpoint/2010/main" val="2074258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DOT Categorization Summary</a:t>
            </a: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891" y="1672811"/>
            <a:ext cx="7332785" cy="3910305"/>
          </a:xfrm>
          <a:prstGeom prst="rect">
            <a:avLst/>
          </a:prstGeom>
          <a:noFill/>
        </p:spPr>
      </p:pic>
    </p:spTree>
    <p:extLst>
      <p:ext uri="{BB962C8B-B14F-4D97-AF65-F5344CB8AC3E}">
        <p14:creationId xmlns:p14="http://schemas.microsoft.com/office/powerpoint/2010/main" val="1261437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DOT Categorization Summary</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196" y="1921334"/>
            <a:ext cx="7763608" cy="4060019"/>
          </a:xfrm>
          <a:prstGeom prst="rect">
            <a:avLst/>
          </a:prstGeom>
          <a:noFill/>
        </p:spPr>
      </p:pic>
      <p:sp>
        <p:nvSpPr>
          <p:cNvPr id="3" name="Rectangle 2"/>
          <p:cNvSpPr/>
          <p:nvPr/>
        </p:nvSpPr>
        <p:spPr>
          <a:xfrm>
            <a:off x="2388713" y="1259395"/>
            <a:ext cx="2672526" cy="369332"/>
          </a:xfrm>
          <a:prstGeom prst="rect">
            <a:avLst/>
          </a:prstGeom>
        </p:spPr>
        <p:txBody>
          <a:bodyPr wrap="none">
            <a:spAutoFit/>
          </a:bodyPr>
          <a:lstStyle/>
          <a:p>
            <a:r>
              <a:rPr lang="en-US" dirty="0"/>
              <a:t>Compensation Structure</a:t>
            </a:r>
          </a:p>
        </p:txBody>
      </p:sp>
    </p:spTree>
    <p:extLst>
      <p:ext uri="{BB962C8B-B14F-4D97-AF65-F5344CB8AC3E}">
        <p14:creationId xmlns:p14="http://schemas.microsoft.com/office/powerpoint/2010/main" val="1628117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DOT Categorization Summary</a:t>
            </a:r>
          </a:p>
        </p:txBody>
      </p:sp>
      <p:sp>
        <p:nvSpPr>
          <p:cNvPr id="3" name="Rectangle 2"/>
          <p:cNvSpPr/>
          <p:nvPr/>
        </p:nvSpPr>
        <p:spPr>
          <a:xfrm>
            <a:off x="2388713" y="1259395"/>
            <a:ext cx="2168158" cy="369332"/>
          </a:xfrm>
          <a:prstGeom prst="rect">
            <a:avLst/>
          </a:prstGeom>
        </p:spPr>
        <p:txBody>
          <a:bodyPr wrap="none">
            <a:spAutoFit/>
          </a:bodyPr>
          <a:lstStyle/>
          <a:p>
            <a:r>
              <a:rPr lang="en-US" dirty="0"/>
              <a:t>Valuation Approach</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6963" y="1903191"/>
            <a:ext cx="7066452" cy="3732677"/>
          </a:xfrm>
          <a:prstGeom prst="rect">
            <a:avLst/>
          </a:prstGeom>
          <a:noFill/>
        </p:spPr>
      </p:pic>
    </p:spTree>
    <p:extLst>
      <p:ext uri="{BB962C8B-B14F-4D97-AF65-F5344CB8AC3E}">
        <p14:creationId xmlns:p14="http://schemas.microsoft.com/office/powerpoint/2010/main" val="1943419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DOT Categorization Summary</a:t>
            </a:r>
          </a:p>
        </p:txBody>
      </p:sp>
      <p:sp>
        <p:nvSpPr>
          <p:cNvPr id="3" name="Rectangle 2"/>
          <p:cNvSpPr/>
          <p:nvPr/>
        </p:nvSpPr>
        <p:spPr>
          <a:xfrm>
            <a:off x="2388713" y="1267246"/>
            <a:ext cx="1988558" cy="369332"/>
          </a:xfrm>
          <a:prstGeom prst="rect">
            <a:avLst/>
          </a:prstGeom>
        </p:spPr>
        <p:txBody>
          <a:bodyPr wrap="none">
            <a:spAutoFit/>
          </a:bodyPr>
          <a:lstStyle/>
          <a:p>
            <a:r>
              <a:rPr lang="en-US" dirty="0"/>
              <a:t>Schema Variation</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855383" y="1899285"/>
            <a:ext cx="7402976" cy="4255330"/>
          </a:xfrm>
          <a:prstGeom prst="rect">
            <a:avLst/>
          </a:prstGeom>
          <a:noFill/>
        </p:spPr>
      </p:pic>
    </p:spTree>
    <p:extLst>
      <p:ext uri="{BB962C8B-B14F-4D97-AF65-F5344CB8AC3E}">
        <p14:creationId xmlns:p14="http://schemas.microsoft.com/office/powerpoint/2010/main" val="966680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DOT Categorization Summary</a:t>
            </a:r>
          </a:p>
        </p:txBody>
      </p:sp>
      <p:sp>
        <p:nvSpPr>
          <p:cNvPr id="3" name="Rectangle 2"/>
          <p:cNvSpPr/>
          <p:nvPr/>
        </p:nvSpPr>
        <p:spPr>
          <a:xfrm>
            <a:off x="2388713" y="1259395"/>
            <a:ext cx="3608745" cy="369332"/>
          </a:xfrm>
          <a:prstGeom prst="rect">
            <a:avLst/>
          </a:prstGeom>
        </p:spPr>
        <p:txBody>
          <a:bodyPr wrap="none">
            <a:spAutoFit/>
          </a:bodyPr>
          <a:lstStyle/>
          <a:p>
            <a:r>
              <a:rPr lang="en-US" dirty="0"/>
              <a:t>Type of Utilities Charged by State</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382" y="1778196"/>
            <a:ext cx="7734026" cy="4174196"/>
          </a:xfrm>
          <a:prstGeom prst="rect">
            <a:avLst/>
          </a:prstGeom>
          <a:noFill/>
        </p:spPr>
      </p:pic>
    </p:spTree>
    <p:extLst>
      <p:ext uri="{BB962C8B-B14F-4D97-AF65-F5344CB8AC3E}">
        <p14:creationId xmlns:p14="http://schemas.microsoft.com/office/powerpoint/2010/main" val="2783163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58688"/>
            <a:ext cx="9144000" cy="1927225"/>
          </a:xfrm>
          <a:noFill/>
        </p:spPr>
        <p:txBody>
          <a:bodyPr/>
          <a:lstStyle/>
          <a:p>
            <a:pPr algn="ctr"/>
            <a:br>
              <a:rPr lang="en-US"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br>
              <a:rPr lang="en-US" sz="3200" b="1" cap="none" spc="0" dirty="0">
                <a:ln w="12700">
                  <a:solidFill>
                    <a:schemeClr val="accent1"/>
                  </a:solidFill>
                  <a:prstDash val="solid"/>
                </a:ln>
                <a:solidFill>
                  <a:srgbClr val="003399"/>
                </a:solidFill>
                <a:effectLst>
                  <a:outerShdw dist="38100" dir="2640000" algn="bl" rotWithShape="0">
                    <a:schemeClr val="accent1"/>
                  </a:outerShdw>
                </a:effectLst>
              </a:rPr>
            </a:br>
            <a:br>
              <a:rPr lang="en-US" sz="3200" dirty="0"/>
            </a:br>
            <a:r>
              <a:rPr lang="en-US" sz="3200" b="1" dirty="0">
                <a:solidFill>
                  <a:srgbClr val="000000"/>
                </a:solidFill>
                <a:latin typeface="Arial" panose="020B0604020202020204" pitchFamily="34" charset="0"/>
              </a:rPr>
              <a:t>Guidelines for Valuation and Compensation Approaches in Utility Accommodation</a:t>
            </a:r>
            <a:endParaRPr lang="en-US" sz="3200" b="1" cap="none" spc="0" dirty="0">
              <a:ln w="0"/>
              <a:solidFill>
                <a:srgbClr val="003399"/>
              </a:solidFill>
              <a:effectLst>
                <a:outerShdw blurRad="38100" dist="19050" dir="2700000" algn="tl" rotWithShape="0">
                  <a:schemeClr val="dk1">
                    <a:alpha val="40000"/>
                  </a:schemeClr>
                </a:outerShdw>
              </a:effectLst>
            </a:endParaRPr>
          </a:p>
        </p:txBody>
      </p:sp>
      <p:sp>
        <p:nvSpPr>
          <p:cNvPr id="3" name="Subtitle 2"/>
          <p:cNvSpPr>
            <a:spLocks noGrp="1"/>
          </p:cNvSpPr>
          <p:nvPr>
            <p:ph type="subTitle" idx="1"/>
          </p:nvPr>
        </p:nvSpPr>
        <p:spPr>
          <a:xfrm>
            <a:off x="1609595" y="3760492"/>
            <a:ext cx="6400800" cy="1752600"/>
          </a:xfrm>
        </p:spPr>
        <p:txBody>
          <a:bodyPr>
            <a:noAutofit/>
          </a:bodyPr>
          <a:lstStyle/>
          <a:p>
            <a:pPr algn="ctr"/>
            <a:r>
              <a:rPr lang="en-US" sz="2000" b="1" dirty="0">
                <a:ln w="13462">
                  <a:solidFill>
                    <a:schemeClr val="bg1"/>
                  </a:solidFill>
                  <a:prstDash val="solid"/>
                </a:ln>
                <a:solidFill>
                  <a:schemeClr val="tx1"/>
                </a:solidFill>
                <a:latin typeface="Arial" panose="020B0604020202020204" pitchFamily="34" charset="0"/>
                <a:cs typeface="Arial" panose="020B0604020202020204" pitchFamily="34" charset="0"/>
              </a:rPr>
              <a:t>AN EXECUTIVE BRIEFING FOR THE NCHRP Project 15-70 GUIDE</a:t>
            </a:r>
          </a:p>
          <a:p>
            <a:pPr algn="ctr"/>
            <a:endParaRPr lang="en-US" sz="2000" b="1" dirty="0">
              <a:ln w="13462">
                <a:solidFill>
                  <a:schemeClr val="bg1"/>
                </a:solidFill>
                <a:prstDash val="solid"/>
              </a:ln>
              <a:solidFill>
                <a:schemeClr val="tx1"/>
              </a:solidFill>
              <a:latin typeface="Arial" panose="020B0604020202020204" pitchFamily="34" charset="0"/>
              <a:cs typeface="Arial" panose="020B0604020202020204" pitchFamily="34" charset="0"/>
            </a:endParaRPr>
          </a:p>
          <a:p>
            <a:pPr algn="ctr"/>
            <a:r>
              <a:rPr lang="en-US" sz="2000" b="1" dirty="0">
                <a:ln w="13462">
                  <a:solidFill>
                    <a:schemeClr val="bg1"/>
                  </a:solidFill>
                  <a:prstDash val="solid"/>
                </a:ln>
                <a:solidFill>
                  <a:schemeClr val="tx1"/>
                </a:solidFill>
                <a:latin typeface="Arial" panose="020B0604020202020204" pitchFamily="34" charset="0"/>
                <a:cs typeface="Arial" panose="020B0604020202020204" pitchFamily="34" charset="0"/>
              </a:rPr>
              <a:t>Prepared by </a:t>
            </a:r>
          </a:p>
          <a:p>
            <a:pPr algn="ctr"/>
            <a:r>
              <a:rPr lang="en-US" sz="2000" b="1" dirty="0">
                <a:ln w="13462">
                  <a:solidFill>
                    <a:schemeClr val="bg1"/>
                  </a:solidFill>
                  <a:prstDash val="solid"/>
                </a:ln>
                <a:solidFill>
                  <a:schemeClr val="tx1"/>
                </a:solidFill>
                <a:latin typeface="Arial" panose="020B0604020202020204" pitchFamily="34" charset="0"/>
                <a:cs typeface="Arial" panose="020B0604020202020204" pitchFamily="34" charset="0"/>
              </a:rPr>
              <a:t>NCHRP Project 15-70 Research Team</a:t>
            </a:r>
          </a:p>
          <a:p>
            <a:pPr algn="ctr"/>
            <a:endParaRPr lang="en-US" sz="2000" b="1" dirty="0">
              <a:ln w="13462">
                <a:solidFill>
                  <a:schemeClr val="bg1"/>
                </a:solidFill>
                <a:prstDash val="solid"/>
              </a:ln>
              <a:solidFill>
                <a:schemeClr val="tx1"/>
              </a:solidFill>
              <a:latin typeface="+mj-lt"/>
            </a:endParaRPr>
          </a:p>
        </p:txBody>
      </p:sp>
    </p:spTree>
    <p:extLst>
      <p:ext uri="{BB962C8B-B14F-4D97-AF65-F5344CB8AC3E}">
        <p14:creationId xmlns:p14="http://schemas.microsoft.com/office/powerpoint/2010/main" val="1454423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DOT Categorization Summary ~ Example</a:t>
            </a:r>
          </a:p>
        </p:txBody>
      </p:sp>
      <p:pic>
        <p:nvPicPr>
          <p:cNvPr id="3" name="Picture 2"/>
          <p:cNvPicPr>
            <a:picLocks noChangeAspect="1"/>
          </p:cNvPicPr>
          <p:nvPr/>
        </p:nvPicPr>
        <p:blipFill>
          <a:blip r:embed="rId2"/>
          <a:stretch>
            <a:fillRect/>
          </a:stretch>
        </p:blipFill>
        <p:spPr>
          <a:xfrm>
            <a:off x="582857" y="1898415"/>
            <a:ext cx="8103943" cy="3999025"/>
          </a:xfrm>
          <a:prstGeom prst="rect">
            <a:avLst/>
          </a:prstGeom>
        </p:spPr>
      </p:pic>
    </p:spTree>
    <p:extLst>
      <p:ext uri="{BB962C8B-B14F-4D97-AF65-F5344CB8AC3E}">
        <p14:creationId xmlns:p14="http://schemas.microsoft.com/office/powerpoint/2010/main" val="1877518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2362201"/>
            <a:ext cx="8206614" cy="2200275"/>
          </a:xfrm>
        </p:spPr>
        <p:txBody>
          <a:bodyPr>
            <a:normAutofit/>
          </a:bodyPr>
          <a:lstStyle/>
          <a:p>
            <a:pPr>
              <a:lnSpc>
                <a:spcPct val="200000"/>
              </a:lnSpc>
            </a:pPr>
            <a:r>
              <a:rPr lang="en-US" sz="2400" dirty="0"/>
              <a:t>Guidelines Overview</a:t>
            </a:r>
          </a:p>
        </p:txBody>
      </p:sp>
    </p:spTree>
    <p:extLst>
      <p:ext uri="{BB962C8B-B14F-4D97-AF65-F5344CB8AC3E}">
        <p14:creationId xmlns:p14="http://schemas.microsoft.com/office/powerpoint/2010/main" val="1970653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Overview</a:t>
            </a:r>
          </a:p>
        </p:txBody>
      </p:sp>
      <p:sp>
        <p:nvSpPr>
          <p:cNvPr id="3" name="Content Placeholder 2"/>
          <p:cNvSpPr>
            <a:spLocks noGrp="1"/>
          </p:cNvSpPr>
          <p:nvPr>
            <p:ph idx="1"/>
          </p:nvPr>
        </p:nvSpPr>
        <p:spPr>
          <a:xfrm>
            <a:off x="457200" y="1373872"/>
            <a:ext cx="8229600" cy="5103128"/>
          </a:xfrm>
        </p:spPr>
        <p:txBody>
          <a:bodyPr/>
          <a:lstStyle/>
          <a:p>
            <a:r>
              <a:rPr lang="en-US" sz="2400" dirty="0"/>
              <a:t>Categorizing a massive collection of:</a:t>
            </a:r>
          </a:p>
          <a:p>
            <a:pPr lvl="1"/>
            <a:r>
              <a:rPr lang="en-US" sz="1800" dirty="0"/>
              <a:t>Legislation &amp; Regulations</a:t>
            </a:r>
          </a:p>
          <a:p>
            <a:pPr lvl="1"/>
            <a:r>
              <a:rPr lang="en-US" sz="1800" dirty="0"/>
              <a:t>Policies</a:t>
            </a:r>
          </a:p>
          <a:p>
            <a:pPr lvl="1"/>
            <a:r>
              <a:rPr lang="en-US" sz="1800" dirty="0"/>
              <a:t>Fee Structures, etc.</a:t>
            </a:r>
          </a:p>
          <a:p>
            <a:pPr lvl="1"/>
            <a:endParaRPr lang="en-US" dirty="0"/>
          </a:p>
          <a:p>
            <a:r>
              <a:rPr lang="en-US" sz="2100" dirty="0"/>
              <a:t>Guidelines for Valuation and Compensation Approaches in Utility Accommodation</a:t>
            </a:r>
          </a:p>
          <a:p>
            <a:pPr lvl="1"/>
            <a:r>
              <a:rPr lang="en-US" sz="1800" dirty="0"/>
              <a:t>Background</a:t>
            </a:r>
          </a:p>
          <a:p>
            <a:pPr lvl="1"/>
            <a:r>
              <a:rPr lang="en-US" sz="1800" dirty="0"/>
              <a:t>Objectives</a:t>
            </a:r>
          </a:p>
          <a:p>
            <a:pPr lvl="1"/>
            <a:r>
              <a:rPr lang="en-US" sz="1800" dirty="0"/>
              <a:t>Decision Support Tool and usage</a:t>
            </a:r>
          </a:p>
        </p:txBody>
      </p:sp>
    </p:spTree>
    <p:extLst>
      <p:ext uri="{BB962C8B-B14F-4D97-AF65-F5344CB8AC3E}">
        <p14:creationId xmlns:p14="http://schemas.microsoft.com/office/powerpoint/2010/main" val="2550288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2362201"/>
            <a:ext cx="8206614" cy="2200275"/>
          </a:xfrm>
        </p:spPr>
        <p:txBody>
          <a:bodyPr>
            <a:normAutofit/>
          </a:bodyPr>
          <a:lstStyle/>
          <a:p>
            <a:pPr>
              <a:lnSpc>
                <a:spcPct val="200000"/>
              </a:lnSpc>
            </a:pPr>
            <a:r>
              <a:rPr lang="en-US" sz="2400" dirty="0"/>
              <a:t>Decision Support </a:t>
            </a:r>
            <a:r>
              <a:rPr lang="en-US" sz="2400" dirty="0" err="1"/>
              <a:t>TOol</a:t>
            </a:r>
            <a:endParaRPr lang="en-US" sz="2400" dirty="0"/>
          </a:p>
        </p:txBody>
      </p:sp>
    </p:spTree>
    <p:extLst>
      <p:ext uri="{BB962C8B-B14F-4D97-AF65-F5344CB8AC3E}">
        <p14:creationId xmlns:p14="http://schemas.microsoft.com/office/powerpoint/2010/main" val="4100620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Support Tool</a:t>
            </a:r>
          </a:p>
        </p:txBody>
      </p:sp>
      <p:sp>
        <p:nvSpPr>
          <p:cNvPr id="3" name="Content Placeholder 2"/>
          <p:cNvSpPr>
            <a:spLocks noGrp="1"/>
          </p:cNvSpPr>
          <p:nvPr>
            <p:ph idx="1"/>
          </p:nvPr>
        </p:nvSpPr>
        <p:spPr>
          <a:xfrm>
            <a:off x="457200" y="1125415"/>
            <a:ext cx="8229600" cy="5351585"/>
          </a:xfrm>
        </p:spPr>
        <p:txBody>
          <a:bodyPr/>
          <a:lstStyle/>
          <a:p>
            <a:r>
              <a:rPr lang="en-US" sz="2400" dirty="0"/>
              <a:t>Concisely compiled tool</a:t>
            </a:r>
          </a:p>
          <a:p>
            <a:r>
              <a:rPr lang="en-US" sz="2400" dirty="0"/>
              <a:t>Three Interest Areas</a:t>
            </a:r>
          </a:p>
          <a:p>
            <a:pPr lvl="1"/>
            <a:r>
              <a:rPr lang="en-US" sz="1800" dirty="0"/>
              <a:t>States by Revenue Category</a:t>
            </a:r>
          </a:p>
          <a:p>
            <a:pPr lvl="1"/>
            <a:r>
              <a:rPr lang="en-US" sz="1800" dirty="0"/>
              <a:t>Categorization by Utility Type</a:t>
            </a:r>
          </a:p>
          <a:p>
            <a:pPr lvl="1"/>
            <a:r>
              <a:rPr lang="en-US" sz="1800" dirty="0"/>
              <a:t>Decision Support Tool Fee Templates</a:t>
            </a:r>
          </a:p>
          <a:p>
            <a:pPr lvl="1"/>
            <a:endParaRPr lang="en-US" dirty="0"/>
          </a:p>
        </p:txBody>
      </p:sp>
      <p:grpSp>
        <p:nvGrpSpPr>
          <p:cNvPr id="6" name="Group 5"/>
          <p:cNvGrpSpPr/>
          <p:nvPr/>
        </p:nvGrpSpPr>
        <p:grpSpPr>
          <a:xfrm>
            <a:off x="709514" y="2947915"/>
            <a:ext cx="7285355" cy="3318510"/>
            <a:chOff x="0" y="0"/>
            <a:chExt cx="7285567" cy="3318934"/>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7" y="668867"/>
              <a:ext cx="7226300" cy="2331720"/>
            </a:xfrm>
            <a:prstGeom prst="rect">
              <a:avLst/>
            </a:prstGeom>
          </p:spPr>
        </p:pic>
        <p:sp>
          <p:nvSpPr>
            <p:cNvPr id="8" name="Cloud 7"/>
            <p:cNvSpPr/>
            <p:nvPr/>
          </p:nvSpPr>
          <p:spPr>
            <a:xfrm>
              <a:off x="0" y="321734"/>
              <a:ext cx="1441450" cy="2997200"/>
            </a:xfrm>
            <a:prstGeom prst="cloud">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200"/>
                </a:spcAft>
              </a:pPr>
              <a:r>
                <a:rPr lang="en-US" sz="8000">
                  <a:solidFill>
                    <a:srgbClr val="FF0000"/>
                  </a:solidFill>
                  <a:effectLst/>
                  <a:latin typeface="Microsoft Sans Serif" panose="020B0604020202020204" pitchFamily="34" charset="0"/>
                  <a:ea typeface="Calibri" panose="020F0502020204030204" pitchFamily="34" charset="0"/>
                  <a:cs typeface="Times New Roman" panose="02020603050405020304" pitchFamily="18" charset="0"/>
                </a:rPr>
                <a:t>1</a:t>
              </a:r>
              <a:endParaRPr lang="en-US" sz="1200">
                <a:effectLst/>
                <a:latin typeface="Microsoft Sans Serif" panose="020B0604020202020204" pitchFamily="34" charset="0"/>
                <a:ea typeface="Calibri" panose="020F0502020204030204" pitchFamily="34" charset="0"/>
                <a:cs typeface="Times New Roman" panose="02020603050405020304" pitchFamily="18" charset="0"/>
              </a:endParaRPr>
            </a:p>
          </p:txBody>
        </p:sp>
        <p:sp>
          <p:nvSpPr>
            <p:cNvPr id="9" name="Cloud 8"/>
            <p:cNvSpPr/>
            <p:nvPr/>
          </p:nvSpPr>
          <p:spPr>
            <a:xfrm>
              <a:off x="1405467" y="237067"/>
              <a:ext cx="3759200" cy="2997200"/>
            </a:xfrm>
            <a:prstGeom prst="cloud">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200"/>
                </a:spcAft>
              </a:pPr>
              <a:r>
                <a:rPr lang="en-US" sz="8000">
                  <a:solidFill>
                    <a:srgbClr val="FF0000"/>
                  </a:solidFill>
                  <a:effectLst/>
                  <a:latin typeface="Microsoft Sans Serif" panose="020B0604020202020204" pitchFamily="34" charset="0"/>
                  <a:ea typeface="Calibri" panose="020F0502020204030204" pitchFamily="34" charset="0"/>
                  <a:cs typeface="Times New Roman" panose="02020603050405020304" pitchFamily="18" charset="0"/>
                </a:rPr>
                <a:t>2</a:t>
              </a:r>
              <a:endParaRPr lang="en-US" sz="1200">
                <a:effectLst/>
                <a:latin typeface="Microsoft Sans Serif" panose="020B0604020202020204" pitchFamily="34" charset="0"/>
                <a:ea typeface="Calibri" panose="020F0502020204030204" pitchFamily="34" charset="0"/>
                <a:cs typeface="Times New Roman" panose="02020603050405020304" pitchFamily="18" charset="0"/>
              </a:endParaRPr>
            </a:p>
          </p:txBody>
        </p:sp>
        <p:sp>
          <p:nvSpPr>
            <p:cNvPr id="10" name="Cloud 9"/>
            <p:cNvSpPr/>
            <p:nvPr/>
          </p:nvSpPr>
          <p:spPr>
            <a:xfrm>
              <a:off x="5130800" y="0"/>
              <a:ext cx="2051050" cy="2997200"/>
            </a:xfrm>
            <a:prstGeom prst="cloud">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200"/>
                </a:spcAft>
              </a:pPr>
              <a:r>
                <a:rPr lang="en-US" sz="8000">
                  <a:solidFill>
                    <a:srgbClr val="FF0000"/>
                  </a:solidFill>
                  <a:effectLst/>
                  <a:latin typeface="Microsoft Sans Serif" panose="020B0604020202020204" pitchFamily="34" charset="0"/>
                  <a:ea typeface="Calibri" panose="020F0502020204030204" pitchFamily="34" charset="0"/>
                  <a:cs typeface="Times New Roman" panose="02020603050405020304" pitchFamily="18" charset="0"/>
                </a:rPr>
                <a:t>3</a:t>
              </a:r>
              <a:endParaRPr lang="en-US" sz="1200">
                <a:effectLst/>
                <a:latin typeface="Microsoft Sans Serif" panose="020B060402020202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311029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Support Tool</a:t>
            </a:r>
          </a:p>
        </p:txBody>
      </p:sp>
      <p:sp>
        <p:nvSpPr>
          <p:cNvPr id="3" name="Content Placeholder 2"/>
          <p:cNvSpPr>
            <a:spLocks noGrp="1"/>
          </p:cNvSpPr>
          <p:nvPr>
            <p:ph idx="1"/>
          </p:nvPr>
        </p:nvSpPr>
        <p:spPr>
          <a:xfrm>
            <a:off x="457200" y="1373872"/>
            <a:ext cx="8229600" cy="5103128"/>
          </a:xfrm>
        </p:spPr>
        <p:txBody>
          <a:bodyPr/>
          <a:lstStyle/>
          <a:p>
            <a:r>
              <a:rPr lang="en-US" sz="2400" dirty="0"/>
              <a:t>Easy Navigation</a:t>
            </a:r>
          </a:p>
          <a:p>
            <a:pPr lvl="1"/>
            <a:r>
              <a:rPr lang="en-US" dirty="0"/>
              <a:t>By spreadsheet tab</a:t>
            </a:r>
          </a:p>
          <a:p>
            <a:pPr lvl="1"/>
            <a:r>
              <a:rPr lang="en-US" dirty="0"/>
              <a:t>Or hyperlinks indicated by shading halo effect</a:t>
            </a:r>
          </a:p>
          <a:p>
            <a:pPr lvl="1"/>
            <a:endParaRPr lang="en-US" dirty="0"/>
          </a:p>
        </p:txBody>
      </p:sp>
      <p:pic>
        <p:nvPicPr>
          <p:cNvPr id="11" name="Picture 10"/>
          <p:cNvPicPr/>
          <p:nvPr/>
        </p:nvPicPr>
        <p:blipFill>
          <a:blip r:embed="rId2">
            <a:extLst>
              <a:ext uri="{28A0092B-C50C-407E-A947-70E740481C1C}">
                <a14:useLocalDpi xmlns:a14="http://schemas.microsoft.com/office/drawing/2010/main" val="0"/>
              </a:ext>
            </a:extLst>
          </a:blip>
          <a:stretch>
            <a:fillRect/>
          </a:stretch>
        </p:blipFill>
        <p:spPr>
          <a:xfrm>
            <a:off x="457200" y="2664825"/>
            <a:ext cx="2104390" cy="1633855"/>
          </a:xfrm>
          <a:prstGeom prst="rect">
            <a:avLst/>
          </a:prstGeom>
        </p:spPr>
      </p:pic>
      <p:pic>
        <p:nvPicPr>
          <p:cNvPr id="5" name="Picture 4"/>
          <p:cNvPicPr>
            <a:picLocks noChangeAspect="1"/>
          </p:cNvPicPr>
          <p:nvPr/>
        </p:nvPicPr>
        <p:blipFill>
          <a:blip r:embed="rId3"/>
          <a:stretch>
            <a:fillRect/>
          </a:stretch>
        </p:blipFill>
        <p:spPr>
          <a:xfrm>
            <a:off x="5864094" y="4885568"/>
            <a:ext cx="3095625" cy="1171575"/>
          </a:xfrm>
          <a:prstGeom prst="rect">
            <a:avLst/>
          </a:prstGeom>
        </p:spPr>
      </p:pic>
      <p:pic>
        <p:nvPicPr>
          <p:cNvPr id="12" name="Picture 11"/>
          <p:cNvPicPr>
            <a:picLocks noChangeAspect="1"/>
          </p:cNvPicPr>
          <p:nvPr/>
        </p:nvPicPr>
        <p:blipFill>
          <a:blip r:embed="rId4"/>
          <a:stretch>
            <a:fillRect/>
          </a:stretch>
        </p:blipFill>
        <p:spPr>
          <a:xfrm>
            <a:off x="2934848" y="3056425"/>
            <a:ext cx="2167327" cy="2869590"/>
          </a:xfrm>
          <a:prstGeom prst="rect">
            <a:avLst/>
          </a:prstGeom>
        </p:spPr>
      </p:pic>
    </p:spTree>
    <p:extLst>
      <p:ext uri="{BB962C8B-B14F-4D97-AF65-F5344CB8AC3E}">
        <p14:creationId xmlns:p14="http://schemas.microsoft.com/office/powerpoint/2010/main" val="69406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Support Tool</a:t>
            </a:r>
          </a:p>
        </p:txBody>
      </p:sp>
      <p:sp>
        <p:nvSpPr>
          <p:cNvPr id="3" name="Content Placeholder 2"/>
          <p:cNvSpPr>
            <a:spLocks noGrp="1"/>
          </p:cNvSpPr>
          <p:nvPr>
            <p:ph idx="1"/>
          </p:nvPr>
        </p:nvSpPr>
        <p:spPr>
          <a:xfrm>
            <a:off x="457200" y="1373872"/>
            <a:ext cx="8229600" cy="5103128"/>
          </a:xfrm>
        </p:spPr>
        <p:txBody>
          <a:bodyPr/>
          <a:lstStyle/>
          <a:p>
            <a:r>
              <a:rPr lang="en-US" sz="2400" dirty="0"/>
              <a:t>An Assortment of Summaries</a:t>
            </a:r>
          </a:p>
          <a:p>
            <a:r>
              <a:rPr lang="en-US" sz="2400" dirty="0"/>
              <a:t>Access directly to web-based resources</a:t>
            </a:r>
          </a:p>
          <a:p>
            <a:pPr lvl="1"/>
            <a:endParaRPr lang="en-US" dirty="0"/>
          </a:p>
        </p:txBody>
      </p:sp>
      <p:pic>
        <p:nvPicPr>
          <p:cNvPr id="5" name="Picture 4"/>
          <p:cNvPicPr>
            <a:picLocks noChangeAspect="1"/>
          </p:cNvPicPr>
          <p:nvPr/>
        </p:nvPicPr>
        <p:blipFill>
          <a:blip r:embed="rId2"/>
          <a:stretch>
            <a:fillRect/>
          </a:stretch>
        </p:blipFill>
        <p:spPr>
          <a:xfrm>
            <a:off x="1318846" y="2312156"/>
            <a:ext cx="5980967" cy="2260089"/>
          </a:xfrm>
          <a:prstGeom prst="rect">
            <a:avLst/>
          </a:prstGeom>
        </p:spPr>
      </p:pic>
      <p:pic>
        <p:nvPicPr>
          <p:cNvPr id="11" name="Picture 10"/>
          <p:cNvPicPr>
            <a:picLocks noChangeAspect="1"/>
          </p:cNvPicPr>
          <p:nvPr/>
        </p:nvPicPr>
        <p:blipFill>
          <a:blip r:embed="rId3"/>
          <a:stretch>
            <a:fillRect/>
          </a:stretch>
        </p:blipFill>
        <p:spPr>
          <a:xfrm>
            <a:off x="457200" y="5067545"/>
            <a:ext cx="8289596" cy="1095231"/>
          </a:xfrm>
          <a:prstGeom prst="rect">
            <a:avLst/>
          </a:prstGeom>
        </p:spPr>
      </p:pic>
    </p:spTree>
    <p:extLst>
      <p:ext uri="{BB962C8B-B14F-4D97-AF65-F5344CB8AC3E}">
        <p14:creationId xmlns:p14="http://schemas.microsoft.com/office/powerpoint/2010/main" val="4210032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Support Tool</a:t>
            </a:r>
          </a:p>
        </p:txBody>
      </p:sp>
      <p:sp>
        <p:nvSpPr>
          <p:cNvPr id="3" name="Content Placeholder 2"/>
          <p:cNvSpPr>
            <a:spLocks noGrp="1"/>
          </p:cNvSpPr>
          <p:nvPr>
            <p:ph idx="1"/>
          </p:nvPr>
        </p:nvSpPr>
        <p:spPr>
          <a:xfrm>
            <a:off x="457200" y="1373872"/>
            <a:ext cx="8229600" cy="5103128"/>
          </a:xfrm>
        </p:spPr>
        <p:txBody>
          <a:bodyPr/>
          <a:lstStyle/>
          <a:p>
            <a:r>
              <a:rPr lang="en-US" sz="2400" dirty="0"/>
              <a:t>Fee Templates</a:t>
            </a:r>
          </a:p>
          <a:p>
            <a:pPr lvl="1"/>
            <a:endParaRPr lang="en-US" dirty="0"/>
          </a:p>
        </p:txBody>
      </p:sp>
      <p:pic>
        <p:nvPicPr>
          <p:cNvPr id="6" name="Picture 5"/>
          <p:cNvPicPr>
            <a:picLocks noChangeAspect="1"/>
          </p:cNvPicPr>
          <p:nvPr/>
        </p:nvPicPr>
        <p:blipFill>
          <a:blip r:embed="rId2"/>
          <a:stretch>
            <a:fillRect/>
          </a:stretch>
        </p:blipFill>
        <p:spPr>
          <a:xfrm>
            <a:off x="208976" y="2364472"/>
            <a:ext cx="8477824" cy="3180514"/>
          </a:xfrm>
          <a:prstGeom prst="rect">
            <a:avLst/>
          </a:prstGeom>
        </p:spPr>
      </p:pic>
    </p:spTree>
    <p:extLst>
      <p:ext uri="{BB962C8B-B14F-4D97-AF65-F5344CB8AC3E}">
        <p14:creationId xmlns:p14="http://schemas.microsoft.com/office/powerpoint/2010/main" val="1750155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Support Tool</a:t>
            </a:r>
          </a:p>
        </p:txBody>
      </p:sp>
      <p:sp>
        <p:nvSpPr>
          <p:cNvPr id="3" name="Content Placeholder 2"/>
          <p:cNvSpPr>
            <a:spLocks noGrp="1"/>
          </p:cNvSpPr>
          <p:nvPr>
            <p:ph idx="1"/>
          </p:nvPr>
        </p:nvSpPr>
        <p:spPr>
          <a:xfrm>
            <a:off x="457200" y="1125415"/>
            <a:ext cx="8229600" cy="5351585"/>
          </a:xfrm>
        </p:spPr>
        <p:txBody>
          <a:bodyPr/>
          <a:lstStyle/>
          <a:p>
            <a:r>
              <a:rPr lang="en-US" sz="2400" dirty="0"/>
              <a:t>Categorization and tool arrangement allow state DOTs to answer the following by investigating approaches used by other state DOTs:</a:t>
            </a:r>
          </a:p>
          <a:p>
            <a:endParaRPr lang="en-US" sz="2400" dirty="0"/>
          </a:p>
          <a:p>
            <a:pPr lvl="0"/>
            <a:r>
              <a:rPr lang="en-US" dirty="0"/>
              <a:t>What fee approaches maximize the value of utility accommodations to the taxpayer?</a:t>
            </a:r>
          </a:p>
          <a:p>
            <a:pPr lvl="0"/>
            <a:r>
              <a:rPr lang="en-US" dirty="0"/>
              <a:t>How should population density affect a fee structure?</a:t>
            </a:r>
          </a:p>
          <a:p>
            <a:pPr lvl="0"/>
            <a:r>
              <a:rPr lang="en-US" dirty="0"/>
              <a:t>What revenue projections can be expected from annual leasing of ROW?</a:t>
            </a:r>
          </a:p>
          <a:p>
            <a:pPr lvl="0"/>
            <a:r>
              <a:rPr lang="en-US" dirty="0"/>
              <a:t>What example legislation provides for bartering or resource sharing?</a:t>
            </a:r>
          </a:p>
          <a:p>
            <a:pPr lvl="0"/>
            <a:r>
              <a:rPr lang="en-US" dirty="0"/>
              <a:t>How might planned facility occupation relate to spatial needs for future new utility and highway facility accommodation?</a:t>
            </a:r>
          </a:p>
          <a:p>
            <a:pPr lvl="0"/>
            <a:r>
              <a:rPr lang="en-US" dirty="0"/>
              <a:t>How should future highway needs be accounted for in allowing utility occupations and setting fee structure?</a:t>
            </a:r>
          </a:p>
          <a:p>
            <a:endParaRPr lang="en-US" sz="1800" dirty="0"/>
          </a:p>
          <a:p>
            <a:pPr lvl="1"/>
            <a:endParaRPr lang="en-US" dirty="0"/>
          </a:p>
        </p:txBody>
      </p:sp>
    </p:spTree>
    <p:extLst>
      <p:ext uri="{BB962C8B-B14F-4D97-AF65-F5344CB8AC3E}">
        <p14:creationId xmlns:p14="http://schemas.microsoft.com/office/powerpoint/2010/main" val="2786340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and Support</a:t>
            </a:r>
          </a:p>
        </p:txBody>
      </p:sp>
      <p:sp>
        <p:nvSpPr>
          <p:cNvPr id="3" name="Content Placeholder 2"/>
          <p:cNvSpPr>
            <a:spLocks noGrp="1"/>
          </p:cNvSpPr>
          <p:nvPr>
            <p:ph idx="1"/>
          </p:nvPr>
        </p:nvSpPr>
        <p:spPr>
          <a:xfrm>
            <a:off x="457200" y="1373872"/>
            <a:ext cx="8229600" cy="5103128"/>
          </a:xfrm>
        </p:spPr>
        <p:txBody>
          <a:bodyPr>
            <a:normAutofit/>
          </a:bodyPr>
          <a:lstStyle/>
          <a:p>
            <a:r>
              <a:rPr lang="en-US" sz="2400" dirty="0"/>
              <a:t>NCHRP Project 15-70, “Valuation and Compensation for Accommodating Utility and Communications Installations in Public Rights-of-Way.</a:t>
            </a:r>
            <a:r>
              <a:rPr lang="en-US" sz="2400" i="1" dirty="0"/>
              <a:t>”</a:t>
            </a:r>
            <a:endParaRPr lang="en-US" sz="2400" dirty="0"/>
          </a:p>
          <a:p>
            <a:endParaRPr lang="en-US" sz="2400" dirty="0"/>
          </a:p>
          <a:p>
            <a:r>
              <a:rPr lang="en-US" sz="2400" dirty="0"/>
              <a:t>Resources and Support provided through</a:t>
            </a:r>
          </a:p>
          <a:p>
            <a:pPr lvl="1"/>
            <a:r>
              <a:rPr lang="en-US" sz="2000" dirty="0"/>
              <a:t>Research Final Report</a:t>
            </a:r>
          </a:p>
          <a:p>
            <a:pPr lvl="1"/>
            <a:r>
              <a:rPr lang="en-US" sz="2000"/>
              <a:t>Guide </a:t>
            </a:r>
            <a:endParaRPr lang="en-US" sz="2000" dirty="0"/>
          </a:p>
          <a:p>
            <a:pPr lvl="1"/>
            <a:r>
              <a:rPr lang="en-US" sz="2000" dirty="0"/>
              <a:t>Decision Support Tool</a:t>
            </a:r>
          </a:p>
        </p:txBody>
      </p:sp>
    </p:spTree>
    <p:extLst>
      <p:ext uri="{BB962C8B-B14F-4D97-AF65-F5344CB8AC3E}">
        <p14:creationId xmlns:p14="http://schemas.microsoft.com/office/powerpoint/2010/main" val="1011717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NCHRP 15-70 Team Members</a:t>
            </a:r>
          </a:p>
        </p:txBody>
      </p:sp>
      <p:sp>
        <p:nvSpPr>
          <p:cNvPr id="3" name="Content Placeholder 2"/>
          <p:cNvSpPr>
            <a:spLocks noGrp="1"/>
          </p:cNvSpPr>
          <p:nvPr>
            <p:ph idx="1"/>
          </p:nvPr>
        </p:nvSpPr>
        <p:spPr/>
        <p:txBody>
          <a:bodyPr>
            <a:normAutofit/>
          </a:bodyPr>
          <a:lstStyle/>
          <a:p>
            <a:r>
              <a:rPr lang="en-US" dirty="0"/>
              <a:t>Iowa State University</a:t>
            </a:r>
          </a:p>
          <a:p>
            <a:pPr lvl="1"/>
            <a:r>
              <a:rPr lang="en-US" dirty="0"/>
              <a:t>Roy Sturgill – Principal Investigator</a:t>
            </a:r>
          </a:p>
          <a:p>
            <a:pPr lvl="1"/>
            <a:r>
              <a:rPr lang="en-US" dirty="0"/>
              <a:t>Tarig Omer – Graduate Student</a:t>
            </a:r>
          </a:p>
          <a:p>
            <a:pPr lvl="1"/>
            <a:r>
              <a:rPr lang="en-US" dirty="0"/>
              <a:t>Jim </a:t>
            </a:r>
            <a:r>
              <a:rPr lang="en-US" dirty="0" err="1"/>
              <a:t>Anspach</a:t>
            </a:r>
            <a:endParaRPr lang="en-US" dirty="0"/>
          </a:p>
          <a:p>
            <a:pPr lvl="1"/>
            <a:endParaRPr lang="en-US" dirty="0"/>
          </a:p>
          <a:p>
            <a:r>
              <a:rPr lang="en-US" dirty="0"/>
              <a:t>Parsons Corporation </a:t>
            </a:r>
          </a:p>
          <a:p>
            <a:pPr lvl="1"/>
            <a:r>
              <a:rPr lang="en-US" dirty="0"/>
              <a:t>Kenny Franklin  </a:t>
            </a:r>
          </a:p>
          <a:p>
            <a:pPr lvl="1"/>
            <a:endParaRPr lang="en-US" dirty="0"/>
          </a:p>
          <a:p>
            <a:r>
              <a:rPr lang="en-US" dirty="0"/>
              <a:t>T2 Utility Engineers, Inc.</a:t>
            </a:r>
          </a:p>
          <a:p>
            <a:pPr lvl="1"/>
            <a:r>
              <a:rPr lang="en-US" dirty="0"/>
              <a:t>John Campbell</a:t>
            </a:r>
          </a:p>
          <a:p>
            <a:pPr lvl="1"/>
            <a:endParaRPr lang="en-US" dirty="0"/>
          </a:p>
          <a:p>
            <a:r>
              <a:rPr lang="en-US" dirty="0"/>
              <a:t>R.P. Manser, LLC</a:t>
            </a:r>
          </a:p>
          <a:p>
            <a:pPr lvl="1"/>
            <a:r>
              <a:rPr lang="en-US" dirty="0"/>
              <a:t>Richard Manser               </a:t>
            </a:r>
          </a:p>
          <a:p>
            <a:endParaRPr lang="en-US" dirty="0"/>
          </a:p>
          <a:p>
            <a:pPr marL="205740" lvl="1" indent="0">
              <a:buNone/>
            </a:pPr>
            <a:endParaRPr lang="en-US" dirty="0"/>
          </a:p>
          <a:p>
            <a:pPr marL="205740" lvl="1" indent="0">
              <a:buNone/>
            </a:pPr>
            <a:endParaRPr lang="en-US" dirty="0"/>
          </a:p>
          <a:p>
            <a:pPr marL="0" indent="0">
              <a:buNone/>
            </a:pPr>
            <a:endParaRPr lang="en-US" dirty="0"/>
          </a:p>
          <a:p>
            <a:pPr marL="205740" lvl="1" indent="0">
              <a:buNone/>
            </a:pPr>
            <a:endParaRPr lang="en-US" dirty="0"/>
          </a:p>
        </p:txBody>
      </p:sp>
      <p:pic>
        <p:nvPicPr>
          <p:cNvPr id="8" name="Picture 7">
            <a:extLst>
              <a:ext uri="{FF2B5EF4-FFF2-40B4-BE49-F238E27FC236}">
                <a16:creationId xmlns:a16="http://schemas.microsoft.com/office/drawing/2014/main" id="{A501C575-EB5D-EBC7-A119-DF2B6DC32DB6}"/>
              </a:ext>
            </a:extLst>
          </p:cNvPr>
          <p:cNvPicPr>
            <a:picLocks noChangeAspect="1"/>
          </p:cNvPicPr>
          <p:nvPr/>
        </p:nvPicPr>
        <p:blipFill>
          <a:blip r:embed="rId2"/>
          <a:stretch>
            <a:fillRect/>
          </a:stretch>
        </p:blipFill>
        <p:spPr>
          <a:xfrm>
            <a:off x="3949700" y="5875490"/>
            <a:ext cx="622300" cy="342900"/>
          </a:xfrm>
          <a:prstGeom prst="rect">
            <a:avLst/>
          </a:prstGeom>
        </p:spPr>
      </p:pic>
    </p:spTree>
    <p:extLst>
      <p:ext uri="{BB962C8B-B14F-4D97-AF65-F5344CB8AC3E}">
        <p14:creationId xmlns:p14="http://schemas.microsoft.com/office/powerpoint/2010/main" val="4063107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Outline</a:t>
            </a:r>
          </a:p>
        </p:txBody>
      </p:sp>
      <p:sp>
        <p:nvSpPr>
          <p:cNvPr id="3" name="Content Placeholder 2"/>
          <p:cNvSpPr>
            <a:spLocks noGrp="1"/>
          </p:cNvSpPr>
          <p:nvPr>
            <p:ph idx="1"/>
          </p:nvPr>
        </p:nvSpPr>
        <p:spPr>
          <a:xfrm>
            <a:off x="457200" y="1600200"/>
            <a:ext cx="3688372" cy="4876800"/>
          </a:xfrm>
        </p:spPr>
        <p:txBody>
          <a:bodyPr>
            <a:normAutofit/>
          </a:bodyPr>
          <a:lstStyle/>
          <a:p>
            <a:r>
              <a:rPr lang="en-US" dirty="0"/>
              <a:t>Project Overview</a:t>
            </a:r>
          </a:p>
          <a:p>
            <a:pPr marL="0" indent="0">
              <a:buNone/>
            </a:pPr>
            <a:endParaRPr lang="en-US" dirty="0"/>
          </a:p>
          <a:p>
            <a:r>
              <a:rPr lang="en-US" dirty="0"/>
              <a:t>Research Objectives</a:t>
            </a:r>
          </a:p>
          <a:p>
            <a:endParaRPr lang="en-US" dirty="0"/>
          </a:p>
          <a:p>
            <a:r>
              <a:rPr lang="en-US" dirty="0"/>
              <a:t>Categorization of State Approaches</a:t>
            </a:r>
          </a:p>
          <a:p>
            <a:endParaRPr lang="en-US" dirty="0"/>
          </a:p>
          <a:p>
            <a:r>
              <a:rPr lang="en-US" dirty="0"/>
              <a:t>Guide Overview</a:t>
            </a:r>
          </a:p>
          <a:p>
            <a:endParaRPr lang="en-US" dirty="0"/>
          </a:p>
          <a:p>
            <a:r>
              <a:rPr lang="en-US" dirty="0"/>
              <a:t>Decision Support Tool</a:t>
            </a:r>
          </a:p>
          <a:p>
            <a:endParaRPr lang="en-US" dirty="0"/>
          </a:p>
          <a:p>
            <a:endParaRPr lang="en-US" dirty="0"/>
          </a:p>
          <a:p>
            <a:endParaRPr lang="en-US" dirty="0"/>
          </a:p>
          <a:p>
            <a:endParaRPr lang="en-US"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3490546" y="1661746"/>
            <a:ext cx="5555321" cy="3149879"/>
          </a:xfrm>
          <a:prstGeom prst="rect">
            <a:avLst/>
          </a:prstGeom>
        </p:spPr>
      </p:pic>
    </p:spTree>
    <p:extLst>
      <p:ext uri="{BB962C8B-B14F-4D97-AF65-F5344CB8AC3E}">
        <p14:creationId xmlns:p14="http://schemas.microsoft.com/office/powerpoint/2010/main" val="2898895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3272"/>
            <a:ext cx="8229600" cy="990600"/>
          </a:xfrm>
        </p:spPr>
        <p:txBody>
          <a:bodyPr anchor="ctr">
            <a:normAutofit/>
          </a:bodyPr>
          <a:lstStyle/>
          <a:p>
            <a:r>
              <a:rPr lang="en-US" dirty="0"/>
              <a:t>Project Overview</a:t>
            </a:r>
          </a:p>
        </p:txBody>
      </p:sp>
      <p:pic>
        <p:nvPicPr>
          <p:cNvPr id="7" name="Picture 6" descr="Diagram&#10;&#10;Description automatically generated"/>
          <p:cNvPicPr/>
          <p:nvPr/>
        </p:nvPicPr>
        <p:blipFill rotWithShape="1">
          <a:blip r:embed="rId3" cstate="print">
            <a:extLst>
              <a:ext uri="{28A0092B-C50C-407E-A947-70E740481C1C}">
                <a14:useLocalDpi xmlns:a14="http://schemas.microsoft.com/office/drawing/2010/main" val="0"/>
              </a:ext>
            </a:extLst>
          </a:blip>
          <a:srcRect l="3572"/>
          <a:stretch/>
        </p:blipFill>
        <p:spPr bwMode="auto">
          <a:xfrm>
            <a:off x="0" y="1735649"/>
            <a:ext cx="9144000" cy="43574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4535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3271"/>
            <a:ext cx="8229600" cy="1867559"/>
          </a:xfrm>
        </p:spPr>
        <p:txBody>
          <a:bodyPr anchor="ctr">
            <a:normAutofit/>
          </a:bodyPr>
          <a:lstStyle/>
          <a:p>
            <a:r>
              <a:rPr lang="en-US" dirty="0"/>
              <a:t>Project Overview </a:t>
            </a:r>
            <a:br>
              <a:rPr lang="en-US" dirty="0"/>
            </a:br>
            <a:r>
              <a:rPr lang="en-US" dirty="0"/>
              <a:t>Information Workflow</a:t>
            </a:r>
          </a:p>
        </p:txBody>
      </p:sp>
      <p:pic>
        <p:nvPicPr>
          <p:cNvPr id="4" name="Picture 3">
            <a:extLst>
              <a:ext uri="{FF2B5EF4-FFF2-40B4-BE49-F238E27FC236}">
                <a16:creationId xmlns:a16="http://schemas.microsoft.com/office/drawing/2014/main" id="{66A41A60-8446-31C9-25DE-9E282D867807}"/>
              </a:ext>
            </a:extLst>
          </p:cNvPr>
          <p:cNvPicPr>
            <a:picLocks noChangeAspect="1"/>
          </p:cNvPicPr>
          <p:nvPr/>
        </p:nvPicPr>
        <p:blipFill>
          <a:blip r:embed="rId3"/>
          <a:stretch>
            <a:fillRect/>
          </a:stretch>
        </p:blipFill>
        <p:spPr>
          <a:xfrm>
            <a:off x="4885402" y="120072"/>
            <a:ext cx="3013753" cy="6354657"/>
          </a:xfrm>
          <a:prstGeom prst="rect">
            <a:avLst/>
          </a:prstGeom>
        </p:spPr>
      </p:pic>
    </p:spTree>
    <p:extLst>
      <p:ext uri="{BB962C8B-B14F-4D97-AF65-F5344CB8AC3E}">
        <p14:creationId xmlns:p14="http://schemas.microsoft.com/office/powerpoint/2010/main" val="1419750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t>Research Objectives</a:t>
            </a:r>
          </a:p>
        </p:txBody>
      </p:sp>
    </p:spTree>
    <p:extLst>
      <p:ext uri="{BB962C8B-B14F-4D97-AF65-F5344CB8AC3E}">
        <p14:creationId xmlns:p14="http://schemas.microsoft.com/office/powerpoint/2010/main" val="1762999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Objectives</a:t>
            </a:r>
            <a:endParaRPr lang="en-US" sz="2800" dirty="0"/>
          </a:p>
        </p:txBody>
      </p:sp>
      <p:sp>
        <p:nvSpPr>
          <p:cNvPr id="5" name="Content Placeholder 4">
            <a:extLst>
              <a:ext uri="{FF2B5EF4-FFF2-40B4-BE49-F238E27FC236}">
                <a16:creationId xmlns:a16="http://schemas.microsoft.com/office/drawing/2014/main" id="{5825D30D-16C7-DC2A-F1FE-BF339F1134C0}"/>
              </a:ext>
            </a:extLst>
          </p:cNvPr>
          <p:cNvSpPr>
            <a:spLocks noGrp="1"/>
          </p:cNvSpPr>
          <p:nvPr>
            <p:ph idx="1"/>
          </p:nvPr>
        </p:nvSpPr>
        <p:spPr>
          <a:xfrm>
            <a:off x="444238" y="1373872"/>
            <a:ext cx="8229600" cy="4876800"/>
          </a:xfrm>
        </p:spPr>
        <p:txBody>
          <a:bodyPr>
            <a:normAutofit/>
          </a:bodyPr>
          <a:lstStyle/>
          <a:p>
            <a:pPr lvl="0"/>
            <a:r>
              <a:rPr lang="en-US" dirty="0"/>
              <a:t>Identify best practices and prepare guidelines for state departments of transportation (DOTs) on how to evaluate and charge for the accommodation of utility and communication installations on public right-of-way (ROW), and</a:t>
            </a:r>
          </a:p>
          <a:p>
            <a:pPr marL="0" lvl="0" indent="0">
              <a:buNone/>
            </a:pPr>
            <a:endParaRPr lang="en-US" dirty="0"/>
          </a:p>
          <a:p>
            <a:pPr lvl="0"/>
            <a:r>
              <a:rPr lang="en-US" dirty="0"/>
              <a:t>Prepare guide for:</a:t>
            </a:r>
          </a:p>
          <a:p>
            <a:pPr lvl="1"/>
            <a:r>
              <a:rPr lang="en-US" sz="1600" dirty="0"/>
              <a:t>Fe</a:t>
            </a:r>
            <a:r>
              <a:rPr lang="en-US" sz="1800" dirty="0"/>
              <a:t>e approaches in comparing fees, leasing, and in-kind trading used by other DOTs; </a:t>
            </a:r>
          </a:p>
          <a:p>
            <a:pPr lvl="1"/>
            <a:r>
              <a:rPr lang="en-US" sz="1800" dirty="0"/>
              <a:t>Setting fees through analyzing fee structures used by other DOTs and standardizing and normalizing these fees with explanation for the variation among the fees, valuation methods, and other factors;</a:t>
            </a:r>
          </a:p>
          <a:p>
            <a:pPr lvl="1"/>
            <a:r>
              <a:rPr lang="en-US" sz="1800" dirty="0"/>
              <a:t>Providing DOTs a decision support framework inclusive of the means and approaches necessary to execute a fee or leasing schedule for occupancy both for general utilities and for telecommunications facilities and;</a:t>
            </a:r>
          </a:p>
          <a:p>
            <a:pPr lvl="1"/>
            <a:r>
              <a:rPr lang="en-US" sz="1800" dirty="0"/>
              <a:t>Identifying and supporting policy or legislation needs stemming from the DOT’s decision to execute a fee or leasing structure.</a:t>
            </a:r>
          </a:p>
          <a:p>
            <a:pPr marL="0" indent="0">
              <a:buNone/>
            </a:pPr>
            <a:endParaRPr lang="en-US" dirty="0"/>
          </a:p>
        </p:txBody>
      </p:sp>
    </p:spTree>
    <p:extLst>
      <p:ext uri="{BB962C8B-B14F-4D97-AF65-F5344CB8AC3E}">
        <p14:creationId xmlns:p14="http://schemas.microsoft.com/office/powerpoint/2010/main" val="3163038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2362201"/>
            <a:ext cx="8206614" cy="2200275"/>
          </a:xfrm>
        </p:spPr>
        <p:txBody>
          <a:bodyPr>
            <a:normAutofit/>
          </a:bodyPr>
          <a:lstStyle/>
          <a:p>
            <a:pPr>
              <a:lnSpc>
                <a:spcPct val="200000"/>
              </a:lnSpc>
            </a:pPr>
            <a:r>
              <a:rPr lang="en-US" sz="2400" dirty="0"/>
              <a:t>Categorization of State Approaches</a:t>
            </a:r>
          </a:p>
        </p:txBody>
      </p:sp>
    </p:spTree>
    <p:extLst>
      <p:ext uri="{BB962C8B-B14F-4D97-AF65-F5344CB8AC3E}">
        <p14:creationId xmlns:p14="http://schemas.microsoft.com/office/powerpoint/2010/main" val="40261070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nghorn">
  <a:themeElements>
    <a:clrScheme name="Custom 3">
      <a:dk1>
        <a:srgbClr val="292934"/>
      </a:dk1>
      <a:lt1>
        <a:srgbClr val="FFFFFF"/>
      </a:lt1>
      <a:dk2>
        <a:srgbClr val="BF5700"/>
      </a:dk2>
      <a:lt2>
        <a:srgbClr val="F3F2DC"/>
      </a:lt2>
      <a:accent1>
        <a:srgbClr val="BF5700"/>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Longhorn" id="{E7A4BDB0-37EB-4F47-B7D4-65D6DBAE88EB}" vid="{88CA658A-4621-422E-AE02-6198B3CA55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11473</TotalTime>
  <Words>952</Words>
  <Application>Microsoft Office PowerPoint</Application>
  <PresentationFormat>On-screen Show (4:3)</PresentationFormat>
  <Paragraphs>193</Paragraphs>
  <Slides>29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Microsoft Sans Serif</vt:lpstr>
      <vt:lpstr>Times New Roman</vt:lpstr>
      <vt:lpstr>Longhorn</vt:lpstr>
      <vt:lpstr>PowerPoint Presentation</vt:lpstr>
      <vt:lpstr>   Guidelines for Valuation and Compensation Approaches in Utility Accommodation</vt:lpstr>
      <vt:lpstr>NCHRP 15-70 Team Members</vt:lpstr>
      <vt:lpstr>Outline</vt:lpstr>
      <vt:lpstr>Project Overview</vt:lpstr>
      <vt:lpstr>Project Overview  Information Workflow</vt:lpstr>
      <vt:lpstr>Research Objectives</vt:lpstr>
      <vt:lpstr>Objectives</vt:lpstr>
      <vt:lpstr>Categorization of State Approaches</vt:lpstr>
      <vt:lpstr>Revenue Generation Categories</vt:lpstr>
      <vt:lpstr>Compensation and Valuation Schema</vt:lpstr>
      <vt:lpstr>State DOT Categorization Mechanism</vt:lpstr>
      <vt:lpstr>State DOT Categorization Summary</vt:lpstr>
      <vt:lpstr>State DOT Categorization Summary</vt:lpstr>
      <vt:lpstr>State DOT Categorization Summary</vt:lpstr>
      <vt:lpstr>State DOT Categorization Summary</vt:lpstr>
      <vt:lpstr>State DOT Categorization Summary</vt:lpstr>
      <vt:lpstr>State DOT Categorization Summary</vt:lpstr>
      <vt:lpstr>State DOT Categorization Summary</vt:lpstr>
      <vt:lpstr>State DOT Categorization Summary ~ Example</vt:lpstr>
      <vt:lpstr>Guidelines Overview</vt:lpstr>
      <vt:lpstr>Guidelines Overview</vt:lpstr>
      <vt:lpstr>Decision Support TOol</vt:lpstr>
      <vt:lpstr>Decision Support Tool</vt:lpstr>
      <vt:lpstr>Decision Support Tool</vt:lpstr>
      <vt:lpstr>Decision Support Tool</vt:lpstr>
      <vt:lpstr>Decision Support Tool</vt:lpstr>
      <vt:lpstr>Decision Support Tool</vt:lpstr>
      <vt:lpstr>Resources and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INTEGRATED MANAGEMENT</dc:title>
  <dc:creator>Sankaran, Bharathwaj</dc:creator>
  <cp:lastModifiedBy>Nachtrieb, Rebecca</cp:lastModifiedBy>
  <cp:revision>304</cp:revision>
  <cp:lastPrinted>2022-12-22T20:01:54Z</cp:lastPrinted>
  <dcterms:created xsi:type="dcterms:W3CDTF">2015-06-24T19:33:52Z</dcterms:created>
  <dcterms:modified xsi:type="dcterms:W3CDTF">2023-07-05T15:16:56Z</dcterms:modified>
</cp:coreProperties>
</file>